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289" r:id="rId3"/>
    <p:sldId id="276" r:id="rId4"/>
    <p:sldId id="290" r:id="rId5"/>
    <p:sldId id="292" r:id="rId6"/>
    <p:sldId id="293" r:id="rId7"/>
    <p:sldId id="294" r:id="rId8"/>
    <p:sldId id="295" r:id="rId9"/>
    <p:sldId id="296"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8F2D"/>
    <a:srgbClr val="D8B25C"/>
    <a:srgbClr val="81875A"/>
    <a:srgbClr val="A5AB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p:scale>
          <a:sx n="50" d="100"/>
          <a:sy n="50" d="100"/>
        </p:scale>
        <p:origin x="936" y="582"/>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2019-05-04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2019-05-04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2019-05-04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531604"/>
            <a:ext cx="9144000" cy="1717393"/>
          </a:xfrm>
        </p:spPr>
        <p:txBody>
          <a:bodyPr lIns="0" tIns="0" rIns="0" bIns="0" anchor="t">
            <a:spAutoFit/>
          </a:bodyPr>
          <a:lstStyle/>
          <a:p>
            <a:r>
              <a:rPr lang="id-ID" sz="4000" b="1" dirty="0">
                <a:solidFill>
                  <a:schemeClr val="bg1"/>
                </a:solidFill>
              </a:rPr>
              <a:t>TUGAS AKHIR</a:t>
            </a:r>
            <a:br>
              <a:rPr lang="id-ID" b="1" dirty="0">
                <a:solidFill>
                  <a:schemeClr val="bg1"/>
                </a:solidFill>
              </a:rPr>
            </a:br>
            <a:r>
              <a:rPr lang="id-ID" sz="2800" dirty="0">
                <a:solidFill>
                  <a:schemeClr val="accent4"/>
                </a:solidFill>
              </a:rPr>
              <a:t>Rancang Bangun Sistem Informasi Simpan Pinjam Koperasi Pada Politeknik LP3I Jakarta Kampus Cileungsi</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3596906" y="-1671471"/>
            <a:ext cx="4998188" cy="4998188"/>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3231843" y="-2903930"/>
            <a:ext cx="5728314" cy="5728314"/>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8BDE7AC8-EEB4-448B-81D4-2639EA81DEA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335932" y="851402"/>
            <a:ext cx="1520131" cy="1885950"/>
          </a:xfrm>
          <a:prstGeom prst="rect">
            <a:avLst/>
          </a:prstGeom>
        </p:spPr>
      </p:pic>
      <p:sp>
        <p:nvSpPr>
          <p:cNvPr id="13" name="Title 1">
            <a:extLst>
              <a:ext uri="{FF2B5EF4-FFF2-40B4-BE49-F238E27FC236}">
                <a16:creationId xmlns:a16="http://schemas.microsoft.com/office/drawing/2014/main" id="{05D3DBBC-99E8-46FA-8A7A-A0A4097C2683}"/>
              </a:ext>
            </a:extLst>
          </p:cNvPr>
          <p:cNvSpPr txBox="1">
            <a:spLocks/>
          </p:cNvSpPr>
          <p:nvPr/>
        </p:nvSpPr>
        <p:spPr>
          <a:xfrm>
            <a:off x="4429123" y="5453884"/>
            <a:ext cx="3333751" cy="775597"/>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2800" dirty="0">
                <a:solidFill>
                  <a:schemeClr val="bg1"/>
                </a:solidFill>
              </a:rPr>
              <a:t>Taufiq Wijaya</a:t>
            </a:r>
          </a:p>
          <a:p>
            <a:r>
              <a:rPr lang="id-ID" sz="2800" dirty="0">
                <a:solidFill>
                  <a:schemeClr val="bg1"/>
                </a:solidFill>
              </a:rPr>
              <a:t>160442160018</a:t>
            </a:r>
            <a:endParaRPr lang="en-US" sz="2800" dirty="0">
              <a:solidFill>
                <a:schemeClr val="bg1"/>
              </a:solidFill>
            </a:endParaRPr>
          </a:p>
        </p:txBody>
      </p:sp>
    </p:spTree>
    <p:extLst>
      <p:ext uri="{BB962C8B-B14F-4D97-AF65-F5344CB8AC3E}">
        <p14:creationId xmlns:p14="http://schemas.microsoft.com/office/powerpoint/2010/main" val="23878490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gtEl>
                                        <p:attrNameLst>
                                          <p:attrName>style.visibility</p:attrName>
                                        </p:attrNameLst>
                                      </p:cBhvr>
                                      <p:to>
                                        <p:strVal val="visible"/>
                                      </p:to>
                                    </p:se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162677" y="1440085"/>
            <a:ext cx="0" cy="455431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740240" y="2104932"/>
            <a:ext cx="5059584" cy="3046988"/>
          </a:xfrm>
          <a:prstGeom prst="rect">
            <a:avLst/>
          </a:prstGeom>
        </p:spPr>
        <p:txBody>
          <a:bodyPr wrap="square" lIns="0" tIns="0" rIns="0" bIns="0" anchor="t">
            <a:spAutoFit/>
          </a:bodyPr>
          <a:lstStyle/>
          <a:p>
            <a:pPr algn="just"/>
            <a:r>
              <a:rPr lang="en-US" sz="2200" dirty="0" err="1"/>
              <a:t>Pengertian</a:t>
            </a:r>
            <a:r>
              <a:rPr lang="en-US" sz="2200" dirty="0"/>
              <a:t> </a:t>
            </a:r>
            <a:r>
              <a:rPr lang="en-US" sz="2200" dirty="0" err="1"/>
              <a:t>koperasi</a:t>
            </a:r>
            <a:r>
              <a:rPr lang="en-US" sz="2200" dirty="0"/>
              <a:t> </a:t>
            </a:r>
            <a:r>
              <a:rPr lang="en-US" sz="2200" dirty="0" err="1"/>
              <a:t>hasil</a:t>
            </a:r>
            <a:r>
              <a:rPr lang="id-ID" sz="2200" dirty="0"/>
              <a:t> kongres </a:t>
            </a:r>
            <a:r>
              <a:rPr lang="id-ID" sz="2200" i="1" dirty="0"/>
              <a:t>International Coperative Aliance</a:t>
            </a:r>
            <a:r>
              <a:rPr lang="id-ID" sz="2200" dirty="0"/>
              <a:t> (</a:t>
            </a:r>
            <a:r>
              <a:rPr lang="en-US" sz="2200" dirty="0"/>
              <a:t>ICA</a:t>
            </a:r>
            <a:r>
              <a:rPr lang="id-ID" sz="2200" dirty="0"/>
              <a:t>)</a:t>
            </a:r>
            <a:r>
              <a:rPr lang="en-US" sz="2200" dirty="0"/>
              <a:t> </a:t>
            </a:r>
            <a:r>
              <a:rPr lang="en-US" sz="2200" dirty="0" err="1"/>
              <a:t>tahun</a:t>
            </a:r>
            <a:r>
              <a:rPr lang="en-US" sz="2200" dirty="0"/>
              <a:t> 1995 </a:t>
            </a:r>
            <a:r>
              <a:rPr lang="id-ID" sz="2200" dirty="0"/>
              <a:t>(2018:89)</a:t>
            </a:r>
            <a:r>
              <a:rPr lang="en-US" sz="2200" dirty="0"/>
              <a:t> </a:t>
            </a:r>
            <a:r>
              <a:rPr lang="en-US" sz="2200" dirty="0" err="1"/>
              <a:t>koperasi</a:t>
            </a:r>
            <a:r>
              <a:rPr lang="en-US" sz="2200" dirty="0"/>
              <a:t> </a:t>
            </a:r>
            <a:r>
              <a:rPr lang="en-US" sz="2200" dirty="0" err="1"/>
              <a:t>adalah</a:t>
            </a:r>
            <a:r>
              <a:rPr lang="en-US" sz="2200" dirty="0"/>
              <a:t> </a:t>
            </a:r>
            <a:r>
              <a:rPr lang="en-US" sz="2200" dirty="0" err="1"/>
              <a:t>perkumpulan</a:t>
            </a:r>
            <a:r>
              <a:rPr lang="en-US" sz="2200" dirty="0"/>
              <a:t> orang yang </a:t>
            </a:r>
            <a:r>
              <a:rPr lang="en-US" sz="2200" dirty="0" err="1"/>
              <a:t>bergabung</a:t>
            </a:r>
            <a:r>
              <a:rPr lang="en-US" sz="2200" dirty="0"/>
              <a:t> </a:t>
            </a:r>
            <a:r>
              <a:rPr lang="en-US" sz="2200" dirty="0" err="1"/>
              <a:t>secara</a:t>
            </a:r>
            <a:r>
              <a:rPr lang="en-US" sz="2200" dirty="0"/>
              <a:t> </a:t>
            </a:r>
            <a:r>
              <a:rPr lang="en-US" sz="2200" dirty="0" err="1"/>
              <a:t>sukarela</a:t>
            </a:r>
            <a:r>
              <a:rPr lang="en-US" sz="2200" dirty="0"/>
              <a:t> </a:t>
            </a:r>
            <a:r>
              <a:rPr lang="en-US" sz="2200" dirty="0" err="1"/>
              <a:t>untuk</a:t>
            </a:r>
            <a:r>
              <a:rPr lang="en-US" sz="2200" dirty="0"/>
              <a:t> </a:t>
            </a:r>
            <a:r>
              <a:rPr lang="en-US" sz="2200" dirty="0" err="1"/>
              <a:t>memenuhi</a:t>
            </a:r>
            <a:r>
              <a:rPr lang="en-US" sz="2200" dirty="0"/>
              <a:t> </a:t>
            </a:r>
            <a:r>
              <a:rPr lang="en-US" sz="2200" dirty="0" err="1"/>
              <a:t>kebutuhan</a:t>
            </a:r>
            <a:r>
              <a:rPr lang="en-US" sz="2200" dirty="0"/>
              <a:t> dan </a:t>
            </a:r>
            <a:r>
              <a:rPr lang="en-US" sz="2200" dirty="0" err="1"/>
              <a:t>aspirasi</a:t>
            </a:r>
            <a:r>
              <a:rPr lang="en-US" sz="2200" dirty="0"/>
              <a:t> </a:t>
            </a:r>
            <a:r>
              <a:rPr lang="en-US" sz="2200" dirty="0" err="1"/>
              <a:t>ekonomi</a:t>
            </a:r>
            <a:r>
              <a:rPr lang="en-US" sz="2200" dirty="0"/>
              <a:t>, social dan </a:t>
            </a:r>
            <a:r>
              <a:rPr lang="en-US" sz="2200" dirty="0" err="1"/>
              <a:t>budaya</a:t>
            </a:r>
            <a:r>
              <a:rPr lang="en-US" sz="2200" dirty="0"/>
              <a:t>, </a:t>
            </a:r>
            <a:r>
              <a:rPr lang="en-US" sz="2200" dirty="0" err="1"/>
              <a:t>melalui</a:t>
            </a:r>
            <a:r>
              <a:rPr lang="en-US" sz="2200" dirty="0"/>
              <a:t> </a:t>
            </a:r>
            <a:r>
              <a:rPr lang="en-US" sz="2200" dirty="0" err="1"/>
              <a:t>perusahaan</a:t>
            </a:r>
            <a:r>
              <a:rPr lang="en-US" sz="2200" dirty="0"/>
              <a:t> yang </a:t>
            </a:r>
            <a:r>
              <a:rPr lang="en-US" sz="2200" dirty="0" err="1"/>
              <a:t>dimiliki</a:t>
            </a:r>
            <a:r>
              <a:rPr lang="en-US" sz="2200" dirty="0"/>
              <a:t> </a:t>
            </a:r>
            <a:r>
              <a:rPr lang="en-US" sz="2200" dirty="0" err="1"/>
              <a:t>secara</a:t>
            </a:r>
            <a:r>
              <a:rPr lang="en-US" sz="2200" dirty="0"/>
              <a:t> </a:t>
            </a:r>
            <a:r>
              <a:rPr lang="en-US" sz="2200" dirty="0" err="1"/>
              <a:t>bersama</a:t>
            </a:r>
            <a:r>
              <a:rPr lang="en-US" sz="2200" dirty="0"/>
              <a:t> dan di control </a:t>
            </a:r>
            <a:r>
              <a:rPr lang="en-US" sz="2200" dirty="0" err="1"/>
              <a:t>secara</a:t>
            </a:r>
            <a:r>
              <a:rPr lang="en-US" sz="2200" dirty="0"/>
              <a:t> </a:t>
            </a:r>
            <a:r>
              <a:rPr lang="en-US" sz="2200" dirty="0" err="1"/>
              <a:t>demokratis</a:t>
            </a:r>
            <a:r>
              <a:rPr lang="en-US" sz="2200" dirty="0"/>
              <a:t>. </a:t>
            </a:r>
          </a:p>
        </p:txBody>
      </p:sp>
      <p:sp>
        <p:nvSpPr>
          <p:cNvPr id="45" name="Rectangle 44">
            <a:extLst>
              <a:ext uri="{FF2B5EF4-FFF2-40B4-BE49-F238E27FC236}">
                <a16:creationId xmlns:a16="http://schemas.microsoft.com/office/drawing/2014/main" id="{69F7E025-DDEC-4748-AAE9-9FA2A4BF1E49}"/>
              </a:ext>
            </a:extLst>
          </p:cNvPr>
          <p:cNvSpPr/>
          <p:nvPr/>
        </p:nvSpPr>
        <p:spPr>
          <a:xfrm>
            <a:off x="740240" y="1725639"/>
            <a:ext cx="4568818" cy="249812"/>
          </a:xfrm>
          <a:prstGeom prst="rect">
            <a:avLst/>
          </a:prstGeom>
        </p:spPr>
        <p:txBody>
          <a:bodyPr wrap="square" lIns="0" tIns="0" rIns="0" bIns="0" anchor="t">
            <a:spAutoFit/>
          </a:bodyPr>
          <a:lstStyle/>
          <a:p>
            <a:pPr>
              <a:lnSpc>
                <a:spcPts val="1900"/>
              </a:lnSpc>
            </a:pPr>
            <a:r>
              <a:rPr lang="id-ID" sz="2400" b="1" dirty="0">
                <a:solidFill>
                  <a:schemeClr val="accent3">
                    <a:lumMod val="75000"/>
                  </a:schemeClr>
                </a:solidFill>
                <a:latin typeface="+mj-lt"/>
                <a:cs typeface="Segoe UI" panose="020B0502040204020203" pitchFamily="34" charset="0"/>
              </a:rPr>
              <a:t>Karyawan</a:t>
            </a:r>
            <a:endParaRPr lang="en-US" sz="2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6525531" y="2104932"/>
            <a:ext cx="5172975" cy="2708434"/>
          </a:xfrm>
          <a:prstGeom prst="rect">
            <a:avLst/>
          </a:prstGeom>
        </p:spPr>
        <p:txBody>
          <a:bodyPr wrap="square" lIns="0" tIns="0" rIns="0" bIns="0" anchor="t">
            <a:spAutoFit/>
          </a:bodyPr>
          <a:lstStyle/>
          <a:p>
            <a:pPr algn="just"/>
            <a:r>
              <a:rPr lang="en-US" sz="2200" dirty="0" err="1"/>
              <a:t>Pengertian</a:t>
            </a:r>
            <a:r>
              <a:rPr lang="en-US" sz="2200" dirty="0"/>
              <a:t> </a:t>
            </a:r>
            <a:r>
              <a:rPr lang="en-US" sz="2200" dirty="0" err="1"/>
              <a:t>koperasi</a:t>
            </a:r>
            <a:r>
              <a:rPr lang="en-US" sz="2200" dirty="0"/>
              <a:t> </a:t>
            </a:r>
            <a:r>
              <a:rPr lang="en-US" sz="2200" dirty="0" err="1"/>
              <a:t>hasil</a:t>
            </a:r>
            <a:r>
              <a:rPr lang="id-ID" sz="2200" dirty="0"/>
              <a:t> kongres </a:t>
            </a:r>
            <a:r>
              <a:rPr lang="id-ID" sz="2200" i="1" dirty="0"/>
              <a:t>International Coperative Aliance</a:t>
            </a:r>
            <a:r>
              <a:rPr lang="id-ID" sz="2200" dirty="0"/>
              <a:t> (</a:t>
            </a:r>
            <a:r>
              <a:rPr lang="en-US" sz="2200" dirty="0"/>
              <a:t>ICA</a:t>
            </a:r>
            <a:r>
              <a:rPr lang="id-ID" sz="2200" dirty="0"/>
              <a:t>)</a:t>
            </a:r>
            <a:r>
              <a:rPr lang="en-US" sz="2200" dirty="0"/>
              <a:t> </a:t>
            </a:r>
            <a:r>
              <a:rPr lang="en-US" sz="2200" dirty="0" err="1"/>
              <a:t>tahun</a:t>
            </a:r>
            <a:r>
              <a:rPr lang="en-US" sz="2200" dirty="0"/>
              <a:t> 1995 </a:t>
            </a:r>
            <a:r>
              <a:rPr lang="id-ID" sz="2200" dirty="0"/>
              <a:t>(2018:89)</a:t>
            </a:r>
            <a:r>
              <a:rPr lang="en-US" sz="2200" dirty="0"/>
              <a:t> </a:t>
            </a:r>
            <a:r>
              <a:rPr lang="en-US" sz="2200" dirty="0" err="1"/>
              <a:t>koperasi</a:t>
            </a:r>
            <a:r>
              <a:rPr lang="en-US" sz="2200" dirty="0"/>
              <a:t> </a:t>
            </a:r>
            <a:r>
              <a:rPr lang="en-US" sz="2200" dirty="0" err="1"/>
              <a:t>adalah</a:t>
            </a:r>
            <a:r>
              <a:rPr lang="en-US" sz="2200" dirty="0"/>
              <a:t> </a:t>
            </a:r>
            <a:r>
              <a:rPr lang="en-US" sz="2200" dirty="0" err="1"/>
              <a:t>perkumpulan</a:t>
            </a:r>
            <a:r>
              <a:rPr lang="en-US" sz="2200" dirty="0"/>
              <a:t> orang yang </a:t>
            </a:r>
            <a:r>
              <a:rPr lang="en-US" sz="2200" dirty="0" err="1"/>
              <a:t>bergabung</a:t>
            </a:r>
            <a:r>
              <a:rPr lang="en-US" sz="2200" dirty="0"/>
              <a:t> </a:t>
            </a:r>
            <a:r>
              <a:rPr lang="en-US" sz="2200" dirty="0" err="1"/>
              <a:t>secara</a:t>
            </a:r>
            <a:r>
              <a:rPr lang="en-US" sz="2200" dirty="0"/>
              <a:t> </a:t>
            </a:r>
            <a:r>
              <a:rPr lang="en-US" sz="2200" dirty="0" err="1"/>
              <a:t>sukarela</a:t>
            </a:r>
            <a:r>
              <a:rPr lang="en-US" sz="2200" dirty="0"/>
              <a:t> </a:t>
            </a:r>
            <a:r>
              <a:rPr lang="en-US" sz="2200" dirty="0" err="1"/>
              <a:t>untuk</a:t>
            </a:r>
            <a:r>
              <a:rPr lang="en-US" sz="2200" dirty="0"/>
              <a:t> </a:t>
            </a:r>
            <a:r>
              <a:rPr lang="en-US" sz="2200" dirty="0" err="1"/>
              <a:t>memenuhi</a:t>
            </a:r>
            <a:r>
              <a:rPr lang="en-US" sz="2200" dirty="0"/>
              <a:t> </a:t>
            </a:r>
            <a:r>
              <a:rPr lang="en-US" sz="2200" dirty="0" err="1"/>
              <a:t>kebutuhan</a:t>
            </a:r>
            <a:r>
              <a:rPr lang="en-US" sz="2200" dirty="0"/>
              <a:t> dan </a:t>
            </a:r>
            <a:r>
              <a:rPr lang="en-US" sz="2200" dirty="0" err="1"/>
              <a:t>aspirasi</a:t>
            </a:r>
            <a:r>
              <a:rPr lang="en-US" sz="2200" dirty="0"/>
              <a:t> </a:t>
            </a:r>
            <a:r>
              <a:rPr lang="en-US" sz="2200" dirty="0" err="1"/>
              <a:t>ekonomi</a:t>
            </a:r>
            <a:r>
              <a:rPr lang="en-US" sz="2200" dirty="0"/>
              <a:t>, social dan </a:t>
            </a:r>
            <a:r>
              <a:rPr lang="en-US" sz="2200" dirty="0" err="1"/>
              <a:t>budaya</a:t>
            </a:r>
            <a:r>
              <a:rPr lang="en-US" sz="2200" dirty="0"/>
              <a:t>, </a:t>
            </a:r>
            <a:r>
              <a:rPr lang="en-US" sz="2200" dirty="0" err="1"/>
              <a:t>melalui</a:t>
            </a:r>
            <a:r>
              <a:rPr lang="en-US" sz="2200" dirty="0"/>
              <a:t> </a:t>
            </a:r>
            <a:r>
              <a:rPr lang="en-US" sz="2200" dirty="0" err="1"/>
              <a:t>perusahaan</a:t>
            </a:r>
            <a:r>
              <a:rPr lang="en-US" sz="2200" dirty="0"/>
              <a:t> yang </a:t>
            </a:r>
            <a:r>
              <a:rPr lang="en-US" sz="2200" dirty="0" err="1"/>
              <a:t>dimiliki</a:t>
            </a:r>
            <a:r>
              <a:rPr lang="en-US" sz="2200" dirty="0"/>
              <a:t> </a:t>
            </a:r>
            <a:r>
              <a:rPr lang="en-US" sz="2200" dirty="0" err="1"/>
              <a:t>secara</a:t>
            </a:r>
            <a:r>
              <a:rPr lang="en-US" sz="2200" dirty="0"/>
              <a:t> </a:t>
            </a:r>
            <a:r>
              <a:rPr lang="en-US" sz="2200" dirty="0" err="1"/>
              <a:t>bersama</a:t>
            </a:r>
            <a:r>
              <a:rPr lang="en-US" sz="2200" dirty="0"/>
              <a:t> dan di control </a:t>
            </a:r>
            <a:r>
              <a:rPr lang="en-US" sz="2200" dirty="0" err="1"/>
              <a:t>secara</a:t>
            </a:r>
            <a:r>
              <a:rPr lang="en-US" sz="2200" dirty="0"/>
              <a:t> </a:t>
            </a:r>
            <a:r>
              <a:rPr lang="en-US" sz="2200" dirty="0" err="1"/>
              <a:t>demokratis</a:t>
            </a:r>
            <a:r>
              <a:rPr lang="en-US" sz="2200" dirty="0"/>
              <a:t>. </a:t>
            </a:r>
          </a:p>
        </p:txBody>
      </p:sp>
      <p:sp>
        <p:nvSpPr>
          <p:cNvPr id="48" name="Rectangle 47">
            <a:extLst>
              <a:ext uri="{FF2B5EF4-FFF2-40B4-BE49-F238E27FC236}">
                <a16:creationId xmlns:a16="http://schemas.microsoft.com/office/drawing/2014/main" id="{7DDB637A-4822-4FE9-8AEA-11DEA7859049}"/>
              </a:ext>
            </a:extLst>
          </p:cNvPr>
          <p:cNvSpPr/>
          <p:nvPr/>
        </p:nvSpPr>
        <p:spPr>
          <a:xfrm>
            <a:off x="6525531" y="1725639"/>
            <a:ext cx="2743195" cy="249812"/>
          </a:xfrm>
          <a:prstGeom prst="rect">
            <a:avLst/>
          </a:prstGeom>
        </p:spPr>
        <p:txBody>
          <a:bodyPr wrap="square" lIns="0" tIns="0" rIns="0" bIns="0" anchor="t">
            <a:spAutoFit/>
          </a:bodyPr>
          <a:lstStyle/>
          <a:p>
            <a:pPr>
              <a:lnSpc>
                <a:spcPts val="1900"/>
              </a:lnSpc>
            </a:pPr>
            <a:r>
              <a:rPr lang="id-ID" sz="2400" b="1" dirty="0">
                <a:solidFill>
                  <a:schemeClr val="accent4">
                    <a:lumMod val="75000"/>
                  </a:schemeClr>
                </a:solidFill>
                <a:latin typeface="+mj-lt"/>
                <a:cs typeface="Segoe UI" panose="020B0502040204020203" pitchFamily="34" charset="0"/>
              </a:rPr>
              <a:t>Koperasi</a:t>
            </a:r>
            <a:endParaRPr lang="en-US" sz="2400" b="1" dirty="0">
              <a:solidFill>
                <a:schemeClr val="accent4">
                  <a:lumMod val="75000"/>
                </a:schemeClr>
              </a:solidFill>
              <a:latin typeface="+mj-lt"/>
              <a:cs typeface="Segoe UI" panose="020B0502040204020203" pitchFamily="34" charset="0"/>
            </a:endParaRPr>
          </a:p>
        </p:txBody>
      </p:sp>
      <p:cxnSp>
        <p:nvCxnSpPr>
          <p:cNvPr id="12" name="Straight Connector 11">
            <a:extLst>
              <a:ext uri="{FF2B5EF4-FFF2-40B4-BE49-F238E27FC236}">
                <a16:creationId xmlns:a16="http://schemas.microsoft.com/office/drawing/2014/main" id="{138214AA-FFA5-4178-8603-C21D5DC1CB0E}"/>
              </a:ext>
              <a:ext uri="{C183D7F6-B498-43B3-948B-1728B52AA6E4}">
                <adec:decorative xmlns:adec="http://schemas.microsoft.com/office/drawing/2017/decorative" val="1"/>
              </a:ext>
            </a:extLst>
          </p:cNvPr>
          <p:cNvCxnSpPr>
            <a:cxnSpLocks/>
          </p:cNvCxnSpPr>
          <p:nvPr/>
        </p:nvCxnSpPr>
        <p:spPr>
          <a:xfrm>
            <a:off x="6668086" y="522898"/>
            <a:ext cx="552391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D072828-98E3-4F5E-A460-DB1968316A13}"/>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a:solidFill>
                  <a:schemeClr val="tx1">
                    <a:lumMod val="75000"/>
                    <a:lumOff val="25000"/>
                  </a:schemeClr>
                </a:solidFill>
              </a:rPr>
              <a:t>TEORI</a:t>
            </a:r>
            <a:endParaRPr lang="en-US" sz="2800" b="1"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2525BD85-E517-4A58-B43F-3CD39356F24D}"/>
              </a:ext>
              <a:ext uri="{C183D7F6-B498-43B3-948B-1728B52AA6E4}">
                <adec:decorative xmlns:adec="http://schemas.microsoft.com/office/drawing/2017/decorative" val="1"/>
              </a:ext>
            </a:extLst>
          </p:cNvPr>
          <p:cNvCxnSpPr>
            <a:cxnSpLocks/>
          </p:cNvCxnSpPr>
          <p:nvPr/>
        </p:nvCxnSpPr>
        <p:spPr>
          <a:xfrm>
            <a:off x="0" y="522898"/>
            <a:ext cx="543696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425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62011-AA94-46D6-8003-C79A7B057D4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029728" y="3000417"/>
            <a:ext cx="6364776" cy="1359526"/>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38" name="Title 1">
            <a:extLst>
              <a:ext uri="{FF2B5EF4-FFF2-40B4-BE49-F238E27FC236}">
                <a16:creationId xmlns:a16="http://schemas.microsoft.com/office/drawing/2014/main" id="{85940332-A61E-47D7-A38C-187FE02ED9B5}"/>
              </a:ext>
            </a:extLst>
          </p:cNvPr>
          <p:cNvSpPr txBox="1">
            <a:spLocks/>
          </p:cNvSpPr>
          <p:nvPr/>
        </p:nvSpPr>
        <p:spPr>
          <a:xfrm>
            <a:off x="5177086" y="2065661"/>
            <a:ext cx="2070060" cy="6647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4800" b="1" dirty="0"/>
              <a:t>BAB III</a:t>
            </a:r>
            <a:endParaRPr lang="en-US" sz="5400" dirty="0"/>
          </a:p>
        </p:txBody>
      </p:sp>
      <p:sp>
        <p:nvSpPr>
          <p:cNvPr id="3" name="Rectangle 2">
            <a:extLst>
              <a:ext uri="{FF2B5EF4-FFF2-40B4-BE49-F238E27FC236}">
                <a16:creationId xmlns:a16="http://schemas.microsoft.com/office/drawing/2014/main" id="{69DCED53-E1C2-4B01-98AC-FE752943E87D}"/>
              </a:ext>
            </a:extLst>
          </p:cNvPr>
          <p:cNvSpPr/>
          <p:nvPr/>
        </p:nvSpPr>
        <p:spPr>
          <a:xfrm>
            <a:off x="2920916" y="2906486"/>
            <a:ext cx="6350167" cy="1349999"/>
          </a:xfrm>
          <a:prstGeom prst="rect">
            <a:avLst/>
          </a:prstGeom>
          <a:solidFill>
            <a:srgbClr val="8187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9166C8-EA24-4AAA-BCDB-EC3F99145A1B}"/>
              </a:ext>
            </a:extLst>
          </p:cNvPr>
          <p:cNvSpPr/>
          <p:nvPr/>
        </p:nvSpPr>
        <p:spPr>
          <a:xfrm>
            <a:off x="3164116" y="3165986"/>
            <a:ext cx="6096000" cy="830997"/>
          </a:xfrm>
          <a:prstGeom prst="rect">
            <a:avLst/>
          </a:prstGeom>
        </p:spPr>
        <p:txBody>
          <a:bodyPr>
            <a:spAutoFit/>
          </a:bodyPr>
          <a:lstStyle/>
          <a:p>
            <a:pPr algn="ctr"/>
            <a:r>
              <a:rPr lang="id-ID" sz="2400" b="1" dirty="0">
                <a:solidFill>
                  <a:schemeClr val="accent4"/>
                </a:solidFill>
                <a:latin typeface="+mj-lt"/>
              </a:rPr>
              <a:t>Sejarah Singkat, Aspek Kegiatan Usaha, dan Struktur Organisasi</a:t>
            </a:r>
            <a:endParaRPr lang="en-US" sz="2400" b="1" dirty="0">
              <a:latin typeface="+mj-lt"/>
            </a:endParaRPr>
          </a:p>
        </p:txBody>
      </p:sp>
    </p:spTree>
    <p:extLst>
      <p:ext uri="{BB962C8B-B14F-4D97-AF65-F5344CB8AC3E}">
        <p14:creationId xmlns:p14="http://schemas.microsoft.com/office/powerpoint/2010/main" val="17888610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DB76CC4-A903-4A80-B797-6E0FAB479AE0}"/>
              </a:ext>
              <a:ext uri="{C183D7F6-B498-43B3-948B-1728B52AA6E4}">
                <adec:decorative xmlns:adec="http://schemas.microsoft.com/office/drawing/2017/decorative" val="1"/>
              </a:ext>
            </a:extLst>
          </p:cNvPr>
          <p:cNvSpPr/>
          <p:nvPr/>
        </p:nvSpPr>
        <p:spPr>
          <a:xfrm>
            <a:off x="450467" y="351134"/>
            <a:ext cx="7024912"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Oval 10">
            <a:extLst>
              <a:ext uri="{FF2B5EF4-FFF2-40B4-BE49-F238E27FC236}">
                <a16:creationId xmlns:a16="http://schemas.microsoft.com/office/drawing/2014/main" id="{CB948B99-F30A-4413-B0E4-376A2387EEF1}"/>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152143" y="527733"/>
            <a:ext cx="541784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a:solidFill>
                  <a:schemeClr val="bg1"/>
                </a:solidFill>
              </a:rPr>
              <a:t>Sejarah Singkat Perusahaan</a:t>
            </a:r>
          </a:p>
        </p:txBody>
      </p:sp>
      <p:sp>
        <p:nvSpPr>
          <p:cNvPr id="44" name="Rectangle 43">
            <a:extLst>
              <a:ext uri="{FF2B5EF4-FFF2-40B4-BE49-F238E27FC236}">
                <a16:creationId xmlns:a16="http://schemas.microsoft.com/office/drawing/2014/main" id="{7832EA44-92FA-4878-9D1E-11573B6416F3}"/>
              </a:ext>
            </a:extLst>
          </p:cNvPr>
          <p:cNvSpPr/>
          <p:nvPr/>
        </p:nvSpPr>
        <p:spPr>
          <a:xfrm>
            <a:off x="1279141" y="1456142"/>
            <a:ext cx="10129088" cy="4524315"/>
          </a:xfrm>
          <a:prstGeom prst="rect">
            <a:avLst/>
          </a:prstGeom>
        </p:spPr>
        <p:txBody>
          <a:bodyPr wrap="square" lIns="0" tIns="0" rIns="0" bIns="0" anchor="t">
            <a:spAutoFit/>
          </a:bodyPr>
          <a:lstStyle/>
          <a:p>
            <a:pPr algn="just"/>
            <a:r>
              <a:rPr lang="en-US" sz="2100" dirty="0"/>
              <a:t>Lembaga Pendidikan dan </a:t>
            </a:r>
            <a:r>
              <a:rPr lang="en-US" sz="2100" dirty="0" err="1"/>
              <a:t>Pengembangan</a:t>
            </a:r>
            <a:r>
              <a:rPr lang="en-US" sz="2100" dirty="0"/>
              <a:t> </a:t>
            </a:r>
            <a:r>
              <a:rPr lang="en-US" sz="2100" dirty="0" err="1"/>
              <a:t>Profesi</a:t>
            </a:r>
            <a:r>
              <a:rPr lang="en-US" sz="2100" dirty="0"/>
              <a:t> Indonesia (LP3I) </a:t>
            </a:r>
            <a:r>
              <a:rPr lang="en-US" sz="2100" dirty="0" err="1"/>
              <a:t>adalah</a:t>
            </a:r>
            <a:r>
              <a:rPr lang="en-US" sz="2100" dirty="0"/>
              <a:t> </a:t>
            </a:r>
            <a:r>
              <a:rPr lang="en-US" sz="2100" dirty="0" err="1"/>
              <a:t>institusi</a:t>
            </a:r>
            <a:r>
              <a:rPr lang="en-US" sz="2100" dirty="0"/>
              <a:t> </a:t>
            </a:r>
            <a:r>
              <a:rPr lang="en-US" sz="2100" dirty="0" err="1"/>
              <a:t>pendidikan</a:t>
            </a:r>
            <a:r>
              <a:rPr lang="en-US" sz="2100" dirty="0"/>
              <a:t> Diploma III yang </a:t>
            </a:r>
            <a:r>
              <a:rPr lang="en-US" sz="2100" dirty="0" err="1"/>
              <a:t>telah</a:t>
            </a:r>
            <a:r>
              <a:rPr lang="en-US" sz="2100" dirty="0"/>
              <a:t> </a:t>
            </a:r>
            <a:r>
              <a:rPr lang="en-US" sz="2100" dirty="0" err="1"/>
              <a:t>hadir</a:t>
            </a:r>
            <a:r>
              <a:rPr lang="en-US" sz="2100" dirty="0"/>
              <a:t> dan </a:t>
            </a:r>
            <a:r>
              <a:rPr lang="en-US" sz="2100" dirty="0" err="1"/>
              <a:t>mengabdi</a:t>
            </a:r>
            <a:r>
              <a:rPr lang="en-US" sz="2100" dirty="0"/>
              <a:t> </a:t>
            </a:r>
            <a:r>
              <a:rPr lang="en-US" sz="2100" dirty="0" err="1"/>
              <a:t>mencerdaskan</a:t>
            </a:r>
            <a:r>
              <a:rPr lang="en-US" sz="2100" dirty="0"/>
              <a:t> </a:t>
            </a:r>
            <a:r>
              <a:rPr lang="en-US" sz="2100" dirty="0" err="1"/>
              <a:t>kehidupan</a:t>
            </a:r>
            <a:r>
              <a:rPr lang="en-US" sz="2100" dirty="0"/>
              <a:t> </a:t>
            </a:r>
            <a:r>
              <a:rPr lang="en-US" sz="2100" dirty="0" err="1"/>
              <a:t>bangsa</a:t>
            </a:r>
            <a:r>
              <a:rPr lang="en-US" sz="2100" dirty="0"/>
              <a:t> </a:t>
            </a:r>
            <a:r>
              <a:rPr lang="en-US" sz="2100" dirty="0" err="1"/>
              <a:t>selama</a:t>
            </a:r>
            <a:r>
              <a:rPr lang="en-US" sz="2100" dirty="0"/>
              <a:t> </a:t>
            </a:r>
            <a:r>
              <a:rPr lang="en-US" sz="2100" dirty="0" err="1"/>
              <a:t>lebih</a:t>
            </a:r>
            <a:r>
              <a:rPr lang="en-US" sz="2100" dirty="0"/>
              <a:t> </a:t>
            </a:r>
            <a:r>
              <a:rPr lang="en-US" sz="2100" dirty="0" err="1"/>
              <a:t>dari</a:t>
            </a:r>
            <a:r>
              <a:rPr lang="en-US" sz="2100" dirty="0"/>
              <a:t> 29 </a:t>
            </a:r>
            <a:r>
              <a:rPr lang="en-US" sz="2100" dirty="0" err="1"/>
              <a:t>tahun</a:t>
            </a:r>
            <a:r>
              <a:rPr lang="en-US" sz="2100" dirty="0"/>
              <a:t> </a:t>
            </a:r>
            <a:r>
              <a:rPr lang="en-US" sz="2100" dirty="0" err="1"/>
              <a:t>dengan</a:t>
            </a:r>
            <a:r>
              <a:rPr lang="en-US" sz="2100" dirty="0"/>
              <a:t> </a:t>
            </a:r>
            <a:r>
              <a:rPr lang="en-US" sz="2100" dirty="0" err="1"/>
              <a:t>spesifikasi</a:t>
            </a:r>
            <a:r>
              <a:rPr lang="en-US" sz="2100" dirty="0"/>
              <a:t> </a:t>
            </a:r>
            <a:r>
              <a:rPr lang="en-US" sz="2100" dirty="0" err="1"/>
              <a:t>Institusi</a:t>
            </a:r>
            <a:r>
              <a:rPr lang="en-US" sz="2100" dirty="0"/>
              <a:t> Pendidikan </a:t>
            </a:r>
            <a:r>
              <a:rPr lang="en-US" sz="2100" dirty="0" err="1"/>
              <a:t>berorientasi</a:t>
            </a:r>
            <a:r>
              <a:rPr lang="en-US" sz="2100" dirty="0"/>
              <a:t> </a:t>
            </a:r>
            <a:r>
              <a:rPr lang="en-US" sz="2100" i="1" dirty="0"/>
              <a:t>Link dan Match</a:t>
            </a:r>
            <a:r>
              <a:rPr lang="en-US" sz="2100" dirty="0"/>
              <a:t> </a:t>
            </a:r>
            <a:r>
              <a:rPr lang="en-US" sz="2100" dirty="0" err="1"/>
              <a:t>dengan</a:t>
            </a:r>
            <a:r>
              <a:rPr lang="en-US" sz="2100" dirty="0"/>
              <a:t> dunia </a:t>
            </a:r>
            <a:r>
              <a:rPr lang="en-US" sz="2100" dirty="0" err="1"/>
              <a:t>kerja</a:t>
            </a:r>
            <a:r>
              <a:rPr lang="en-US" sz="2100" dirty="0"/>
              <a:t> </a:t>
            </a:r>
            <a:r>
              <a:rPr lang="en-US" sz="2100" dirty="0" err="1"/>
              <a:t>dimana</a:t>
            </a:r>
            <a:r>
              <a:rPr lang="en-US" sz="2100" dirty="0"/>
              <a:t> </a:t>
            </a:r>
            <a:r>
              <a:rPr lang="en-US" sz="2100" dirty="0" err="1"/>
              <a:t>Politeknik</a:t>
            </a:r>
            <a:r>
              <a:rPr lang="en-US" sz="2100" dirty="0"/>
              <a:t> LP3I Jakarta </a:t>
            </a:r>
            <a:r>
              <a:rPr lang="en-US" sz="2100" dirty="0" err="1"/>
              <a:t>menempatkan</a:t>
            </a:r>
            <a:r>
              <a:rPr lang="en-US" sz="2100" dirty="0"/>
              <a:t> </a:t>
            </a:r>
            <a:r>
              <a:rPr lang="en-US" sz="2100" dirty="0" err="1"/>
              <a:t>lulusannya</a:t>
            </a:r>
            <a:r>
              <a:rPr lang="en-US" sz="2100" dirty="0"/>
              <a:t> </a:t>
            </a:r>
            <a:r>
              <a:rPr lang="en-US" sz="2100" dirty="0" err="1"/>
              <a:t>secara</a:t>
            </a:r>
            <a:r>
              <a:rPr lang="en-US" sz="2100" dirty="0"/>
              <a:t> </a:t>
            </a:r>
            <a:r>
              <a:rPr lang="en-US" sz="2100" dirty="0" err="1"/>
              <a:t>langsung</a:t>
            </a:r>
            <a:r>
              <a:rPr lang="en-US" sz="2100" dirty="0"/>
              <a:t> </a:t>
            </a:r>
            <a:r>
              <a:rPr lang="en-US" sz="2100" dirty="0" err="1"/>
              <a:t>ke</a:t>
            </a:r>
            <a:r>
              <a:rPr lang="en-US" sz="2100" dirty="0"/>
              <a:t> </a:t>
            </a:r>
            <a:r>
              <a:rPr lang="en-US" sz="2100" dirty="0" err="1"/>
              <a:t>perusahaan</a:t>
            </a:r>
            <a:r>
              <a:rPr lang="en-US" sz="2100" dirty="0"/>
              <a:t> </a:t>
            </a:r>
            <a:r>
              <a:rPr lang="en-US" sz="2100" dirty="0" err="1"/>
              <a:t>dengan</a:t>
            </a:r>
            <a:r>
              <a:rPr lang="en-US" sz="2100" dirty="0"/>
              <a:t> </a:t>
            </a:r>
            <a:r>
              <a:rPr lang="en-US" sz="2100" dirty="0" err="1"/>
              <a:t>mengedepankan</a:t>
            </a:r>
            <a:r>
              <a:rPr lang="en-US" sz="2100" dirty="0"/>
              <a:t> </a:t>
            </a:r>
            <a:r>
              <a:rPr lang="en-US" sz="2100" dirty="0" err="1"/>
              <a:t>pembekalan</a:t>
            </a:r>
            <a:r>
              <a:rPr lang="en-US" sz="2100" dirty="0"/>
              <a:t>  dan </a:t>
            </a:r>
            <a:r>
              <a:rPr lang="en-US" sz="2100" dirty="0" err="1"/>
              <a:t>keterampilan</a:t>
            </a:r>
            <a:r>
              <a:rPr lang="en-US" sz="2100" dirty="0"/>
              <a:t> </a:t>
            </a:r>
            <a:r>
              <a:rPr lang="en-US" sz="2100" dirty="0" err="1"/>
              <a:t>kerja</a:t>
            </a:r>
            <a:r>
              <a:rPr lang="en-US" sz="2100" dirty="0"/>
              <a:t> </a:t>
            </a:r>
            <a:r>
              <a:rPr lang="en-US" sz="2100" dirty="0" err="1"/>
              <a:t>bagi</a:t>
            </a:r>
            <a:r>
              <a:rPr lang="en-US" sz="2100" dirty="0"/>
              <a:t> para </a:t>
            </a:r>
            <a:r>
              <a:rPr lang="en-US" sz="2100" dirty="0" err="1"/>
              <a:t>lulusannya</a:t>
            </a:r>
            <a:r>
              <a:rPr lang="en-US" sz="2100" dirty="0"/>
              <a:t> </a:t>
            </a:r>
            <a:r>
              <a:rPr lang="en-US" sz="2100" dirty="0" err="1"/>
              <a:t>untuk</a:t>
            </a:r>
            <a:r>
              <a:rPr lang="en-US" sz="2100" dirty="0"/>
              <a:t> </a:t>
            </a:r>
            <a:r>
              <a:rPr lang="en-US" sz="2100" dirty="0" err="1"/>
              <a:t>dapat</a:t>
            </a:r>
            <a:r>
              <a:rPr lang="en-US" sz="2100" dirty="0"/>
              <a:t> </a:t>
            </a:r>
            <a:r>
              <a:rPr lang="en-US" sz="2100" dirty="0" err="1"/>
              <a:t>memenuhi</a:t>
            </a:r>
            <a:r>
              <a:rPr lang="en-US" sz="2100" dirty="0"/>
              <a:t> </a:t>
            </a:r>
            <a:r>
              <a:rPr lang="en-US" sz="2100" dirty="0" err="1"/>
              <a:t>kebutuhan</a:t>
            </a:r>
            <a:r>
              <a:rPr lang="en-US" sz="2100" dirty="0"/>
              <a:t> </a:t>
            </a:r>
            <a:r>
              <a:rPr lang="en-US" sz="2100" dirty="0" err="1"/>
              <a:t>Sumber</a:t>
            </a:r>
            <a:r>
              <a:rPr lang="en-US" sz="2100" dirty="0"/>
              <a:t> </a:t>
            </a:r>
            <a:r>
              <a:rPr lang="en-US" sz="2100" dirty="0" err="1"/>
              <a:t>Daya</a:t>
            </a:r>
            <a:r>
              <a:rPr lang="en-US" sz="2100" dirty="0"/>
              <a:t> </a:t>
            </a:r>
            <a:r>
              <a:rPr lang="en-US" sz="2100" dirty="0" err="1"/>
              <a:t>Manusia</a:t>
            </a:r>
            <a:r>
              <a:rPr lang="en-US" sz="2100" dirty="0"/>
              <a:t> yang </a:t>
            </a:r>
            <a:r>
              <a:rPr lang="en-US" sz="2100" dirty="0" err="1"/>
              <a:t>handal</a:t>
            </a:r>
            <a:r>
              <a:rPr lang="en-US" sz="2100" dirty="0"/>
              <a:t> di </a:t>
            </a:r>
            <a:r>
              <a:rPr lang="en-US" sz="2100" dirty="0" err="1"/>
              <a:t>berbagai</a:t>
            </a:r>
            <a:r>
              <a:rPr lang="en-US" sz="2100" dirty="0"/>
              <a:t> </a:t>
            </a:r>
            <a:r>
              <a:rPr lang="en-US" sz="2100" dirty="0" err="1"/>
              <a:t>jenis</a:t>
            </a:r>
            <a:r>
              <a:rPr lang="en-US" sz="2100" dirty="0"/>
              <a:t> </a:t>
            </a:r>
            <a:r>
              <a:rPr lang="en-US" sz="2100" dirty="0" err="1"/>
              <a:t>bentuk</a:t>
            </a:r>
            <a:r>
              <a:rPr lang="en-US" sz="2100" dirty="0"/>
              <a:t> </a:t>
            </a:r>
            <a:r>
              <a:rPr lang="en-US" sz="2100" dirty="0" err="1"/>
              <a:t>perusahaan</a:t>
            </a:r>
            <a:r>
              <a:rPr lang="en-US" sz="2100" dirty="0"/>
              <a:t>. </a:t>
            </a:r>
            <a:endParaRPr lang="id-ID" sz="2100" dirty="0"/>
          </a:p>
          <a:p>
            <a:pPr algn="just"/>
            <a:endParaRPr lang="id-ID" sz="2100" dirty="0"/>
          </a:p>
          <a:p>
            <a:pPr algn="just"/>
            <a:r>
              <a:rPr lang="en-US" sz="2100" dirty="0" err="1"/>
              <a:t>Politeknik</a:t>
            </a:r>
            <a:r>
              <a:rPr lang="en-US" sz="2100" dirty="0"/>
              <a:t> LP3I Jakarta </a:t>
            </a:r>
            <a:r>
              <a:rPr lang="en-US" sz="2100" dirty="0" err="1"/>
              <a:t>Kampus</a:t>
            </a:r>
            <a:r>
              <a:rPr lang="en-US" sz="2100" dirty="0"/>
              <a:t> </a:t>
            </a:r>
            <a:r>
              <a:rPr lang="en-US" sz="2100" dirty="0" err="1"/>
              <a:t>Cileungsi</a:t>
            </a:r>
            <a:r>
              <a:rPr lang="en-US" sz="2100" dirty="0"/>
              <a:t> - Bogor </a:t>
            </a:r>
            <a:r>
              <a:rPr lang="en-ID" sz="2100" dirty="0" err="1"/>
              <a:t>merupakan</a:t>
            </a:r>
            <a:r>
              <a:rPr lang="en-ID" sz="2100" dirty="0"/>
              <a:t> salah </a:t>
            </a:r>
            <a:r>
              <a:rPr lang="en-ID" sz="2100" dirty="0" err="1"/>
              <a:t>satu</a:t>
            </a:r>
            <a:r>
              <a:rPr lang="en-ID" sz="2100" dirty="0"/>
              <a:t> </a:t>
            </a:r>
            <a:r>
              <a:rPr lang="en-ID" sz="2100" dirty="0" err="1"/>
              <a:t>cabang</a:t>
            </a:r>
            <a:r>
              <a:rPr lang="en-ID" sz="2100" dirty="0"/>
              <a:t> </a:t>
            </a:r>
            <a:r>
              <a:rPr lang="en-ID" sz="2100" dirty="0" err="1"/>
              <a:t>kampus</a:t>
            </a:r>
            <a:r>
              <a:rPr lang="en-ID" sz="2100" dirty="0"/>
              <a:t> di </a:t>
            </a:r>
            <a:r>
              <a:rPr lang="en-ID" sz="2100" dirty="0" err="1"/>
              <a:t>Jabodecitabek</a:t>
            </a:r>
            <a:r>
              <a:rPr lang="en-US" sz="2100" dirty="0"/>
              <a:t> yang </a:t>
            </a:r>
            <a:r>
              <a:rPr lang="en-US" sz="2100" dirty="0" err="1"/>
              <a:t>berlokasi</a:t>
            </a:r>
            <a:r>
              <a:rPr lang="en-US" sz="2100" dirty="0"/>
              <a:t> di Jl. Raya </a:t>
            </a:r>
            <a:r>
              <a:rPr lang="en-US" sz="2100" dirty="0" err="1"/>
              <a:t>Cileungsi-Jonggol</a:t>
            </a:r>
            <a:r>
              <a:rPr lang="en-US" sz="2100" dirty="0"/>
              <a:t> Km. 3 </a:t>
            </a:r>
            <a:r>
              <a:rPr lang="en-US" sz="2100" dirty="0" err="1"/>
              <a:t>Cileungsi</a:t>
            </a:r>
            <a:r>
              <a:rPr lang="en-US" sz="2100" dirty="0"/>
              <a:t>, Bogor, </a:t>
            </a:r>
            <a:r>
              <a:rPr lang="en-US" sz="2100" dirty="0" err="1"/>
              <a:t>Jawa</a:t>
            </a:r>
            <a:r>
              <a:rPr lang="en-US" sz="2100" dirty="0"/>
              <a:t> Barat 16820, yang </a:t>
            </a:r>
            <a:r>
              <a:rPr lang="en-US" sz="2100" dirty="0" err="1"/>
              <a:t>tepat</a:t>
            </a:r>
            <a:r>
              <a:rPr lang="en-US" sz="2100" dirty="0"/>
              <a:t> </a:t>
            </a:r>
            <a:r>
              <a:rPr lang="en-US" sz="2100" dirty="0" err="1"/>
              <a:t>berada</a:t>
            </a:r>
            <a:r>
              <a:rPr lang="en-US" sz="2100" dirty="0"/>
              <a:t> di </a:t>
            </a:r>
            <a:r>
              <a:rPr lang="en-US" sz="2100" dirty="0" err="1"/>
              <a:t>Depan</a:t>
            </a:r>
            <a:r>
              <a:rPr lang="en-US" sz="2100" dirty="0"/>
              <a:t> </a:t>
            </a:r>
            <a:r>
              <a:rPr lang="en-US" sz="2100" dirty="0" err="1"/>
              <a:t>Perumahan</a:t>
            </a:r>
            <a:r>
              <a:rPr lang="en-US" sz="2100" dirty="0"/>
              <a:t> Harvest City. </a:t>
            </a:r>
            <a:r>
              <a:rPr lang="en-US" sz="2100" dirty="0" err="1"/>
              <a:t>Kampus</a:t>
            </a:r>
            <a:r>
              <a:rPr lang="en-US" sz="2100" dirty="0"/>
              <a:t> </a:t>
            </a:r>
            <a:r>
              <a:rPr lang="en-US" sz="2100" dirty="0" err="1"/>
              <a:t>ini</a:t>
            </a:r>
            <a:r>
              <a:rPr lang="en-US" sz="2100" dirty="0"/>
              <a:t> </a:t>
            </a:r>
            <a:r>
              <a:rPr lang="en-US" sz="2100" dirty="0" err="1"/>
              <a:t>baru</a:t>
            </a:r>
            <a:r>
              <a:rPr lang="en-US" sz="2100" dirty="0"/>
              <a:t> </a:t>
            </a:r>
            <a:r>
              <a:rPr lang="en-US" sz="2100" dirty="0" err="1"/>
              <a:t>berdiri</a:t>
            </a:r>
            <a:r>
              <a:rPr lang="en-US" sz="2100" dirty="0"/>
              <a:t> 7 </a:t>
            </a:r>
            <a:r>
              <a:rPr lang="en-US" sz="2100" dirty="0" err="1"/>
              <a:t>tahun</a:t>
            </a:r>
            <a:r>
              <a:rPr lang="en-US" sz="2100" dirty="0"/>
              <a:t> </a:t>
            </a:r>
            <a:r>
              <a:rPr lang="en-US" sz="2100" dirty="0" err="1"/>
              <a:t>lalu</a:t>
            </a:r>
            <a:r>
              <a:rPr lang="en-US" sz="2100" dirty="0"/>
              <a:t> </a:t>
            </a:r>
            <a:r>
              <a:rPr lang="en-US" sz="2100" dirty="0" err="1"/>
              <a:t>yakni</a:t>
            </a:r>
            <a:r>
              <a:rPr lang="en-US" sz="2100" dirty="0"/>
              <a:t> pada </a:t>
            </a:r>
            <a:r>
              <a:rPr lang="en-US" sz="2100" dirty="0" err="1"/>
              <a:t>tahun</a:t>
            </a:r>
            <a:r>
              <a:rPr lang="en-US" sz="2100" dirty="0"/>
              <a:t> 2012 </a:t>
            </a:r>
            <a:r>
              <a:rPr lang="en-US" sz="2100" dirty="0" err="1"/>
              <a:t>dengan</a:t>
            </a:r>
            <a:r>
              <a:rPr lang="en-US" sz="2100" dirty="0"/>
              <a:t> </a:t>
            </a:r>
            <a:r>
              <a:rPr lang="en-US" sz="2100" dirty="0" err="1"/>
              <a:t>jumlah</a:t>
            </a:r>
            <a:r>
              <a:rPr lang="en-US" sz="2100" dirty="0"/>
              <a:t> </a:t>
            </a:r>
            <a:r>
              <a:rPr lang="en-US" sz="2100" dirty="0" err="1"/>
              <a:t>mahasiswa</a:t>
            </a:r>
            <a:r>
              <a:rPr lang="en-US" sz="2100" dirty="0"/>
              <a:t> </a:t>
            </a:r>
            <a:r>
              <a:rPr lang="en-US" sz="2100" dirty="0" err="1"/>
              <a:t>atau</a:t>
            </a:r>
            <a:r>
              <a:rPr lang="en-US" sz="2100" dirty="0"/>
              <a:t> </a:t>
            </a:r>
            <a:r>
              <a:rPr lang="en-US" sz="2100" dirty="0" err="1"/>
              <a:t>i</a:t>
            </a:r>
            <a:r>
              <a:rPr lang="en-US" sz="2100" dirty="0"/>
              <a:t> </a:t>
            </a:r>
            <a:r>
              <a:rPr lang="en-US" sz="2100" dirty="0" err="1"/>
              <a:t>saat</a:t>
            </a:r>
            <a:r>
              <a:rPr lang="en-US" sz="2100" dirty="0"/>
              <a:t> </a:t>
            </a:r>
            <a:r>
              <a:rPr lang="en-US" sz="2100" dirty="0" err="1"/>
              <a:t>ini</a:t>
            </a:r>
            <a:r>
              <a:rPr lang="en-US" sz="2100" dirty="0"/>
              <a:t> </a:t>
            </a:r>
            <a:r>
              <a:rPr lang="en-US" sz="2100" dirty="0" err="1"/>
              <a:t>kurang</a:t>
            </a:r>
            <a:r>
              <a:rPr lang="en-US" sz="2100" dirty="0"/>
              <a:t> </a:t>
            </a:r>
            <a:r>
              <a:rPr lang="en-US" sz="2100" dirty="0" err="1"/>
              <a:t>lebih</a:t>
            </a:r>
            <a:r>
              <a:rPr lang="en-US" sz="2100" dirty="0"/>
              <a:t> </a:t>
            </a:r>
            <a:r>
              <a:rPr lang="en-ID" sz="2100" dirty="0"/>
              <a:t>1300 </a:t>
            </a:r>
            <a:r>
              <a:rPr lang="en-US" sz="2100" dirty="0"/>
              <a:t>orang.</a:t>
            </a:r>
            <a:r>
              <a:rPr lang="en-ID" sz="2100" dirty="0"/>
              <a:t> </a:t>
            </a:r>
            <a:r>
              <a:rPr lang="en-ID" sz="2100" dirty="0" err="1"/>
              <a:t>Politeknik</a:t>
            </a:r>
            <a:r>
              <a:rPr lang="en-ID" sz="2100" dirty="0"/>
              <a:t> LP3I Jakarta </a:t>
            </a:r>
            <a:r>
              <a:rPr lang="en-ID" sz="2100" dirty="0" err="1"/>
              <a:t>Kampus</a:t>
            </a:r>
            <a:r>
              <a:rPr lang="en-ID" sz="2100" dirty="0"/>
              <a:t> </a:t>
            </a:r>
            <a:r>
              <a:rPr lang="en-ID" sz="2100" dirty="0" err="1"/>
              <a:t>Cileungsi</a:t>
            </a:r>
            <a:r>
              <a:rPr lang="en-ID" sz="2100" dirty="0"/>
              <a:t> - Bogor</a:t>
            </a:r>
            <a:r>
              <a:rPr lang="en-US" sz="2100" dirty="0"/>
              <a:t> </a:t>
            </a:r>
            <a:r>
              <a:rPr lang="en-US" sz="2100" dirty="0" err="1"/>
              <a:t>saat</a:t>
            </a:r>
            <a:r>
              <a:rPr lang="en-US" sz="2100" dirty="0"/>
              <a:t> </a:t>
            </a:r>
            <a:r>
              <a:rPr lang="en-US" sz="2100" dirty="0" err="1"/>
              <a:t>ini</a:t>
            </a:r>
            <a:r>
              <a:rPr lang="en-US" sz="2100" dirty="0"/>
              <a:t> </a:t>
            </a:r>
            <a:r>
              <a:rPr lang="en-US" sz="2100" dirty="0" err="1"/>
              <a:t>dipimpin</a:t>
            </a:r>
            <a:r>
              <a:rPr lang="en-US" sz="2100" dirty="0"/>
              <a:t> oleh Bapak Ismail, S.E, M.M</a:t>
            </a:r>
            <a:r>
              <a:rPr lang="en-ID" sz="2100" dirty="0"/>
              <a:t>.</a:t>
            </a:r>
            <a:endParaRPr lang="en-US" sz="2100" dirty="0"/>
          </a:p>
        </p:txBody>
      </p:sp>
    </p:spTree>
    <p:extLst>
      <p:ext uri="{BB962C8B-B14F-4D97-AF65-F5344CB8AC3E}">
        <p14:creationId xmlns:p14="http://schemas.microsoft.com/office/powerpoint/2010/main" val="1448540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42428" y="527733"/>
            <a:ext cx="4755172"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Aspek Kegiatan usaha</a:t>
            </a:r>
            <a:endParaRPr lang="en-US" sz="2800" b="1" dirty="0">
              <a:solidFill>
                <a:schemeClr val="bg1"/>
              </a:solidFill>
            </a:endParaRPr>
          </a:p>
        </p:txBody>
      </p:sp>
      <p:sp>
        <p:nvSpPr>
          <p:cNvPr id="10" name="Rectangle 9">
            <a:extLst>
              <a:ext uri="{FF2B5EF4-FFF2-40B4-BE49-F238E27FC236}">
                <a16:creationId xmlns:a16="http://schemas.microsoft.com/office/drawing/2014/main" id="{71B7F24D-97B5-4D6B-A708-7D1E80F8B663}"/>
              </a:ext>
            </a:extLst>
          </p:cNvPr>
          <p:cNvSpPr/>
          <p:nvPr/>
        </p:nvSpPr>
        <p:spPr>
          <a:xfrm>
            <a:off x="1279142" y="1728244"/>
            <a:ext cx="10263839" cy="2585323"/>
          </a:xfrm>
          <a:prstGeom prst="rect">
            <a:avLst/>
          </a:prstGeom>
        </p:spPr>
        <p:txBody>
          <a:bodyPr wrap="square" lIns="0" tIns="0" rIns="0" bIns="0" anchor="t">
            <a:spAutoFit/>
          </a:bodyPr>
          <a:lstStyle/>
          <a:p>
            <a:pPr lvl="0"/>
            <a:r>
              <a:rPr lang="id-ID" sz="2400" b="1" dirty="0">
                <a:solidFill>
                  <a:srgbClr val="BA8F2D"/>
                </a:solidFill>
                <a:latin typeface="+mj-lt"/>
              </a:rPr>
              <a:t>Administrasi Bisnis</a:t>
            </a:r>
          </a:p>
          <a:p>
            <a:pPr algn="just"/>
            <a:r>
              <a:rPr lang="en-US" sz="2400" dirty="0" err="1"/>
              <a:t>Konsentrasi</a:t>
            </a:r>
            <a:r>
              <a:rPr lang="en-US" sz="2400" dirty="0"/>
              <a:t> pada </a:t>
            </a:r>
            <a:r>
              <a:rPr lang="en-US" sz="2400" dirty="0" err="1"/>
              <a:t>Administrasi</a:t>
            </a:r>
            <a:r>
              <a:rPr lang="en-US" sz="2400" dirty="0"/>
              <a:t> </a:t>
            </a:r>
            <a:r>
              <a:rPr lang="en-US" sz="2400" dirty="0" err="1"/>
              <a:t>perkantoran</a:t>
            </a:r>
            <a:r>
              <a:rPr lang="en-US" sz="2400" dirty="0"/>
              <a:t> dan secretary </a:t>
            </a:r>
            <a:r>
              <a:rPr lang="en-US" sz="2400" dirty="0" err="1"/>
              <a:t>dimana</a:t>
            </a:r>
            <a:r>
              <a:rPr lang="en-US" sz="2400" dirty="0"/>
              <a:t> program </a:t>
            </a:r>
            <a:r>
              <a:rPr lang="en-US" sz="2400" dirty="0" err="1"/>
              <a:t>tersebut</a:t>
            </a:r>
            <a:r>
              <a:rPr lang="en-US" sz="2400" dirty="0"/>
              <a:t> </a:t>
            </a:r>
            <a:r>
              <a:rPr lang="en-US" sz="2400" dirty="0" err="1"/>
              <a:t>dapat</a:t>
            </a:r>
            <a:r>
              <a:rPr lang="en-US" sz="2400" dirty="0"/>
              <a:t> </a:t>
            </a:r>
            <a:r>
              <a:rPr lang="en-US" sz="2400" dirty="0" err="1"/>
              <a:t>memiliki</a:t>
            </a:r>
            <a:r>
              <a:rPr lang="en-US" sz="2400" dirty="0"/>
              <a:t> </a:t>
            </a:r>
            <a:r>
              <a:rPr lang="en-US" sz="2400" dirty="0" err="1"/>
              <a:t>keahlian</a:t>
            </a:r>
            <a:r>
              <a:rPr lang="en-US" sz="2400" dirty="0"/>
              <a:t> </a:t>
            </a:r>
            <a:r>
              <a:rPr lang="en-US" sz="2400" dirty="0" err="1"/>
              <a:t>sebagai</a:t>
            </a:r>
            <a:r>
              <a:rPr lang="en-US" sz="2400" dirty="0"/>
              <a:t> </a:t>
            </a:r>
            <a:r>
              <a:rPr lang="en-US" sz="2400" dirty="0" err="1"/>
              <a:t>tenaga</a:t>
            </a:r>
            <a:r>
              <a:rPr lang="en-US" sz="2400" dirty="0"/>
              <a:t> </a:t>
            </a:r>
            <a:r>
              <a:rPr lang="en-US" sz="2400" dirty="0" err="1"/>
              <a:t>administrasi</a:t>
            </a:r>
            <a:r>
              <a:rPr lang="en-US" sz="2400" dirty="0"/>
              <a:t> di </a:t>
            </a:r>
            <a:r>
              <a:rPr lang="en-US" sz="2400" dirty="0" err="1"/>
              <a:t>bidang</a:t>
            </a:r>
            <a:r>
              <a:rPr lang="en-US" sz="2400" dirty="0"/>
              <a:t> human resource development, marketing, </a:t>
            </a:r>
            <a:r>
              <a:rPr lang="en-US" sz="2400" dirty="0" err="1"/>
              <a:t>keuangan</a:t>
            </a:r>
            <a:r>
              <a:rPr lang="en-US" sz="2400" dirty="0"/>
              <a:t>, general affair, </a:t>
            </a:r>
            <a:r>
              <a:rPr lang="en-US" sz="2400" dirty="0" err="1"/>
              <a:t>ekspor</a:t>
            </a:r>
            <a:r>
              <a:rPr lang="en-US" sz="2400" dirty="0"/>
              <a:t> </a:t>
            </a:r>
            <a:r>
              <a:rPr lang="en-US" sz="2400" dirty="0" err="1"/>
              <a:t>impor</a:t>
            </a:r>
            <a:r>
              <a:rPr lang="en-US" sz="2400" dirty="0"/>
              <a:t> dan </a:t>
            </a:r>
            <a:r>
              <a:rPr lang="en-US" sz="2400" dirty="0" err="1"/>
              <a:t>produksi</a:t>
            </a:r>
            <a:r>
              <a:rPr lang="en-US" sz="2400" dirty="0"/>
              <a:t> di </a:t>
            </a:r>
            <a:r>
              <a:rPr lang="en-US" sz="2400" dirty="0" err="1"/>
              <a:t>sebuah</a:t>
            </a:r>
            <a:r>
              <a:rPr lang="en-US" sz="2400" dirty="0"/>
              <a:t> </a:t>
            </a:r>
            <a:r>
              <a:rPr lang="en-US" sz="2400" dirty="0" err="1"/>
              <a:t>perusahaan</a:t>
            </a:r>
            <a:r>
              <a:rPr lang="en-US" sz="2400" dirty="0"/>
              <a:t> dan </a:t>
            </a:r>
            <a:r>
              <a:rPr lang="en-US" sz="2400" dirty="0" err="1"/>
              <a:t>bisa</a:t>
            </a:r>
            <a:r>
              <a:rPr lang="en-US" sz="2400" dirty="0"/>
              <a:t> </a:t>
            </a:r>
            <a:r>
              <a:rPr lang="en-US" sz="2400" dirty="0" err="1"/>
              <a:t>menciptakan</a:t>
            </a:r>
            <a:r>
              <a:rPr lang="en-US" sz="2400" dirty="0"/>
              <a:t> </a:t>
            </a:r>
            <a:r>
              <a:rPr lang="en-US" sz="2400" dirty="0" err="1"/>
              <a:t>lapangan</a:t>
            </a:r>
            <a:r>
              <a:rPr lang="en-US" sz="2400" dirty="0"/>
              <a:t> </a:t>
            </a:r>
            <a:r>
              <a:rPr lang="en-US" sz="2400" dirty="0" err="1"/>
              <a:t>pekerjaan</a:t>
            </a:r>
            <a:r>
              <a:rPr lang="en-US" sz="2400" dirty="0"/>
              <a:t> yang </a:t>
            </a:r>
            <a:r>
              <a:rPr lang="en-US" sz="2400" dirty="0" err="1"/>
              <a:t>dilengkapi</a:t>
            </a:r>
            <a:r>
              <a:rPr lang="en-US" sz="2400" dirty="0"/>
              <a:t> </a:t>
            </a:r>
            <a:r>
              <a:rPr lang="en-US" sz="2400" dirty="0" err="1"/>
              <a:t>keterampilan</a:t>
            </a:r>
            <a:r>
              <a:rPr lang="en-US" sz="2400" dirty="0"/>
              <a:t> </a:t>
            </a:r>
            <a:r>
              <a:rPr lang="en-US" sz="2400" dirty="0" err="1"/>
              <a:t>komputer</a:t>
            </a:r>
            <a:r>
              <a:rPr lang="en-US" sz="2400" dirty="0"/>
              <a:t> dan </a:t>
            </a:r>
            <a:r>
              <a:rPr lang="en-US" sz="2400" dirty="0" err="1"/>
              <a:t>bahasa</a:t>
            </a:r>
            <a:r>
              <a:rPr lang="en-US" sz="2400" dirty="0"/>
              <a:t> </a:t>
            </a:r>
            <a:r>
              <a:rPr lang="en-US" sz="2400" dirty="0" err="1"/>
              <a:t>Inggris</a:t>
            </a:r>
            <a:r>
              <a:rPr lang="en-US" sz="2400" dirty="0"/>
              <a:t> </a:t>
            </a:r>
            <a:r>
              <a:rPr lang="en-US" sz="2400" dirty="0" err="1"/>
              <a:t>secara</a:t>
            </a:r>
            <a:r>
              <a:rPr lang="en-US" sz="2400" dirty="0"/>
              <a:t> </a:t>
            </a:r>
            <a:r>
              <a:rPr lang="en-US" sz="2400" dirty="0" err="1"/>
              <a:t>aktif</a:t>
            </a:r>
            <a:r>
              <a:rPr lang="en-US" sz="2400" dirty="0"/>
              <a:t>.</a:t>
            </a:r>
          </a:p>
          <a:p>
            <a:pPr lvl="0"/>
            <a:endParaRPr lang="en-US" sz="2400" dirty="0">
              <a:latin typeface="+mj-lt"/>
            </a:endParaRPr>
          </a:p>
        </p:txBody>
      </p:sp>
      <p:cxnSp>
        <p:nvCxnSpPr>
          <p:cNvPr id="15" name="Straight Connector 14">
            <a:extLst>
              <a:ext uri="{FF2B5EF4-FFF2-40B4-BE49-F238E27FC236}">
                <a16:creationId xmlns:a16="http://schemas.microsoft.com/office/drawing/2014/main" id="{2FF347A0-46CA-484E-BE35-826D68946EE2}"/>
              </a:ext>
              <a:ext uri="{C183D7F6-B498-43B3-948B-1728B52AA6E4}">
                <adec:decorative xmlns:adec="http://schemas.microsoft.com/office/drawing/2017/decorative" val="1"/>
              </a:ext>
            </a:extLst>
          </p:cNvPr>
          <p:cNvCxnSpPr>
            <a:cxnSpLocks/>
          </p:cNvCxnSpPr>
          <p:nvPr/>
        </p:nvCxnSpPr>
        <p:spPr>
          <a:xfrm flipH="1" flipV="1">
            <a:off x="791030" y="699814"/>
            <a:ext cx="47170" cy="6158186"/>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7B8BAB6-A151-4885-828F-D8DA7B6E1AA8}"/>
              </a:ext>
              <a:ext uri="{C183D7F6-B498-43B3-948B-1728B52AA6E4}">
                <adec:decorative xmlns:adec="http://schemas.microsoft.com/office/drawing/2017/decorative" val="1"/>
              </a:ext>
            </a:extLst>
          </p:cNvPr>
          <p:cNvSpPr/>
          <p:nvPr/>
        </p:nvSpPr>
        <p:spPr>
          <a:xfrm>
            <a:off x="566505" y="1728244"/>
            <a:ext cx="449050" cy="4490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6414C4E-F7F3-4DA0-B22E-759D77B6B69A}"/>
              </a:ext>
            </a:extLst>
          </p:cNvPr>
          <p:cNvSpPr/>
          <p:nvPr/>
        </p:nvSpPr>
        <p:spPr>
          <a:xfrm>
            <a:off x="1279142" y="4311231"/>
            <a:ext cx="10263839" cy="1477328"/>
          </a:xfrm>
          <a:prstGeom prst="rect">
            <a:avLst/>
          </a:prstGeom>
        </p:spPr>
        <p:txBody>
          <a:bodyPr wrap="square" lIns="0" tIns="0" rIns="0" bIns="0" anchor="t">
            <a:spAutoFit/>
          </a:bodyPr>
          <a:lstStyle/>
          <a:p>
            <a:pPr lvl="0"/>
            <a:r>
              <a:rPr lang="id-ID" sz="2400" b="1" dirty="0">
                <a:solidFill>
                  <a:srgbClr val="BA8F2D"/>
                </a:solidFill>
                <a:latin typeface="+mj-lt"/>
              </a:rPr>
              <a:t>Komputerisasi Akuntansi</a:t>
            </a:r>
          </a:p>
          <a:p>
            <a:pPr algn="just"/>
            <a:r>
              <a:rPr lang="en-US" sz="2400" dirty="0" err="1"/>
              <a:t>Konsentrasi</a:t>
            </a:r>
            <a:r>
              <a:rPr lang="en-US" sz="2400" dirty="0"/>
              <a:t> pada </a:t>
            </a:r>
            <a:r>
              <a:rPr lang="en-US" sz="2400" dirty="0" err="1"/>
              <a:t>Komputerisasi</a:t>
            </a:r>
            <a:r>
              <a:rPr lang="en-US" sz="2400" dirty="0"/>
              <a:t> </a:t>
            </a:r>
            <a:r>
              <a:rPr lang="en-US" sz="2400" dirty="0" err="1"/>
              <a:t>Akuntansi</a:t>
            </a:r>
            <a:r>
              <a:rPr lang="en-US" sz="2400" dirty="0"/>
              <a:t>, program </a:t>
            </a:r>
            <a:r>
              <a:rPr lang="en-US" sz="2400" dirty="0" err="1"/>
              <a:t>tersebut</a:t>
            </a:r>
            <a:r>
              <a:rPr lang="en-US" sz="2400" dirty="0"/>
              <a:t> </a:t>
            </a:r>
            <a:r>
              <a:rPr lang="en-US" sz="2400" dirty="0" err="1"/>
              <a:t>memiliki</a:t>
            </a:r>
            <a:r>
              <a:rPr lang="en-US" sz="2400" dirty="0"/>
              <a:t> </a:t>
            </a:r>
            <a:r>
              <a:rPr lang="en-US" sz="2400" dirty="0" err="1"/>
              <a:t>keahlian</a:t>
            </a:r>
            <a:r>
              <a:rPr lang="en-US" sz="2400" dirty="0"/>
              <a:t> </a:t>
            </a:r>
            <a:r>
              <a:rPr lang="en-US" sz="2400" dirty="0" err="1"/>
              <a:t>sebagai</a:t>
            </a:r>
            <a:r>
              <a:rPr lang="en-US" sz="2400" dirty="0"/>
              <a:t> </a:t>
            </a:r>
            <a:r>
              <a:rPr lang="en-US" sz="2400" dirty="0" err="1"/>
              <a:t>tenaga</a:t>
            </a:r>
            <a:r>
              <a:rPr lang="en-US" sz="2400" dirty="0"/>
              <a:t> </a:t>
            </a:r>
            <a:r>
              <a:rPr lang="en-US" sz="2400" dirty="0" err="1"/>
              <a:t>staf</a:t>
            </a:r>
            <a:r>
              <a:rPr lang="en-US" sz="2400" dirty="0"/>
              <a:t> </a:t>
            </a:r>
            <a:r>
              <a:rPr lang="en-US" sz="2400" dirty="0" err="1"/>
              <a:t>keuangan</a:t>
            </a:r>
            <a:r>
              <a:rPr lang="en-US" sz="2400" dirty="0"/>
              <a:t> dan </a:t>
            </a:r>
            <a:r>
              <a:rPr lang="en-US" sz="2400" dirty="0" err="1"/>
              <a:t>akuntansi</a:t>
            </a:r>
            <a:r>
              <a:rPr lang="en-US" sz="2400" dirty="0"/>
              <a:t>, </a:t>
            </a:r>
            <a:r>
              <a:rPr lang="en-US" sz="2400" dirty="0" err="1"/>
              <a:t>perpajakan</a:t>
            </a:r>
            <a:r>
              <a:rPr lang="en-US" sz="2400" dirty="0"/>
              <a:t> dan internal audit yang </a:t>
            </a:r>
            <a:r>
              <a:rPr lang="en-US" sz="2400" dirty="0" err="1"/>
              <a:t>dilengkapi</a:t>
            </a:r>
            <a:r>
              <a:rPr lang="en-US" sz="2400" dirty="0"/>
              <a:t> </a:t>
            </a:r>
            <a:r>
              <a:rPr lang="en-US" sz="2400" dirty="0" err="1"/>
              <a:t>dengan</a:t>
            </a:r>
            <a:r>
              <a:rPr lang="en-US" sz="2400" dirty="0"/>
              <a:t> </a:t>
            </a:r>
            <a:r>
              <a:rPr lang="en-US" sz="2400" dirty="0" err="1"/>
              <a:t>keterampilan</a:t>
            </a:r>
            <a:r>
              <a:rPr lang="en-US" sz="2400" dirty="0"/>
              <a:t> </a:t>
            </a:r>
            <a:r>
              <a:rPr lang="en-US" sz="2400" dirty="0" err="1"/>
              <a:t>komputer</a:t>
            </a:r>
            <a:r>
              <a:rPr lang="en-US" sz="2400" dirty="0"/>
              <a:t> dan </a:t>
            </a:r>
            <a:r>
              <a:rPr lang="en-US" sz="2400" dirty="0" err="1"/>
              <a:t>bahasa</a:t>
            </a:r>
            <a:r>
              <a:rPr lang="en-US" sz="2400" dirty="0"/>
              <a:t> </a:t>
            </a:r>
            <a:r>
              <a:rPr lang="en-US" sz="2400" dirty="0" err="1"/>
              <a:t>Inggris</a:t>
            </a:r>
            <a:r>
              <a:rPr lang="en-US" sz="2400" dirty="0"/>
              <a:t> </a:t>
            </a:r>
            <a:r>
              <a:rPr lang="en-US" sz="2400" dirty="0" err="1"/>
              <a:t>secara</a:t>
            </a:r>
            <a:r>
              <a:rPr lang="en-US" sz="2400" dirty="0"/>
              <a:t> </a:t>
            </a:r>
            <a:r>
              <a:rPr lang="en-US" sz="2400" dirty="0" err="1"/>
              <a:t>aktif</a:t>
            </a:r>
            <a:r>
              <a:rPr lang="en-US" sz="2400" dirty="0"/>
              <a:t>.</a:t>
            </a:r>
          </a:p>
        </p:txBody>
      </p:sp>
      <p:sp>
        <p:nvSpPr>
          <p:cNvPr id="17" name="Oval 16">
            <a:extLst>
              <a:ext uri="{FF2B5EF4-FFF2-40B4-BE49-F238E27FC236}">
                <a16:creationId xmlns:a16="http://schemas.microsoft.com/office/drawing/2014/main" id="{3141F53C-7C3B-4AB6-8D00-3EB57DD4B9BA}"/>
              </a:ext>
              <a:ext uri="{C183D7F6-B498-43B3-948B-1728B52AA6E4}">
                <adec:decorative xmlns:adec="http://schemas.microsoft.com/office/drawing/2017/decorative" val="1"/>
              </a:ext>
            </a:extLst>
          </p:cNvPr>
          <p:cNvSpPr/>
          <p:nvPr/>
        </p:nvSpPr>
        <p:spPr>
          <a:xfrm>
            <a:off x="566505" y="4311231"/>
            <a:ext cx="449050" cy="4490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9139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p:bldP spid="9" grpId="0" animBg="1"/>
      <p:bldP spid="16" grpId="0"/>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42428" y="527733"/>
            <a:ext cx="4755172"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Aspek Kegiatan usaha</a:t>
            </a:r>
            <a:endParaRPr lang="en-US" sz="2800" b="1" dirty="0">
              <a:solidFill>
                <a:schemeClr val="bg1"/>
              </a:solidFill>
            </a:endParaRPr>
          </a:p>
        </p:txBody>
      </p:sp>
      <p:sp>
        <p:nvSpPr>
          <p:cNvPr id="10" name="Rectangle 9">
            <a:extLst>
              <a:ext uri="{FF2B5EF4-FFF2-40B4-BE49-F238E27FC236}">
                <a16:creationId xmlns:a16="http://schemas.microsoft.com/office/drawing/2014/main" id="{71B7F24D-97B5-4D6B-A708-7D1E80F8B663}"/>
              </a:ext>
            </a:extLst>
          </p:cNvPr>
          <p:cNvSpPr/>
          <p:nvPr/>
        </p:nvSpPr>
        <p:spPr>
          <a:xfrm>
            <a:off x="1279142" y="842873"/>
            <a:ext cx="10263839" cy="1846659"/>
          </a:xfrm>
          <a:prstGeom prst="rect">
            <a:avLst/>
          </a:prstGeom>
        </p:spPr>
        <p:txBody>
          <a:bodyPr wrap="square" lIns="0" tIns="0" rIns="0" bIns="0" anchor="t">
            <a:spAutoFit/>
          </a:bodyPr>
          <a:lstStyle/>
          <a:p>
            <a:pPr lvl="0"/>
            <a:r>
              <a:rPr lang="id-ID" sz="2400" b="1" dirty="0">
                <a:solidFill>
                  <a:srgbClr val="BA8F2D"/>
                </a:solidFill>
                <a:latin typeface="+mj-lt"/>
              </a:rPr>
              <a:t>Manajemen Informatika</a:t>
            </a:r>
          </a:p>
          <a:p>
            <a:pPr algn="just"/>
            <a:r>
              <a:rPr lang="en-US" sz="2400" dirty="0" err="1"/>
              <a:t>Konsentrasi</a:t>
            </a:r>
            <a:r>
              <a:rPr lang="en-US" sz="2400" dirty="0"/>
              <a:t> pada </a:t>
            </a:r>
            <a:r>
              <a:rPr lang="en-US" sz="2400" dirty="0" err="1"/>
              <a:t>Informatika</a:t>
            </a:r>
            <a:r>
              <a:rPr lang="en-US" sz="2400" dirty="0"/>
              <a:t> </a:t>
            </a:r>
            <a:r>
              <a:rPr lang="en-US" sz="2400" dirty="0" err="1"/>
              <a:t>Komputer</a:t>
            </a:r>
            <a:r>
              <a:rPr lang="en-US" sz="2400" dirty="0"/>
              <a:t>, </a:t>
            </a:r>
            <a:r>
              <a:rPr lang="en-US" sz="2400" dirty="0" err="1"/>
              <a:t>Komputer</a:t>
            </a:r>
            <a:r>
              <a:rPr lang="en-US" sz="2400" dirty="0"/>
              <a:t> </a:t>
            </a:r>
            <a:r>
              <a:rPr lang="en-US" sz="2400" dirty="0" err="1"/>
              <a:t>Desain</a:t>
            </a:r>
            <a:r>
              <a:rPr lang="en-US" sz="2400" dirty="0"/>
              <a:t> dan Multimedia dan Broadcast. </a:t>
            </a:r>
            <a:r>
              <a:rPr lang="en-US" sz="2400" dirty="0" err="1"/>
              <a:t>Dimana</a:t>
            </a:r>
            <a:r>
              <a:rPr lang="en-US" sz="2400" dirty="0"/>
              <a:t> program </a:t>
            </a:r>
            <a:r>
              <a:rPr lang="en-US" sz="2400" dirty="0" err="1"/>
              <a:t>ini</a:t>
            </a:r>
            <a:r>
              <a:rPr lang="en-US" sz="2400" dirty="0"/>
              <a:t> </a:t>
            </a:r>
            <a:r>
              <a:rPr lang="en-US" sz="2400" dirty="0" err="1"/>
              <a:t>memiliki</a:t>
            </a:r>
            <a:r>
              <a:rPr lang="en-US" sz="2400" dirty="0"/>
              <a:t> </a:t>
            </a:r>
            <a:r>
              <a:rPr lang="en-US" sz="2400" dirty="0" err="1"/>
              <a:t>keahlian</a:t>
            </a:r>
            <a:r>
              <a:rPr lang="en-US" sz="2400" dirty="0"/>
              <a:t> </a:t>
            </a:r>
            <a:r>
              <a:rPr lang="en-US" sz="2400" dirty="0" err="1"/>
              <a:t>sebagai</a:t>
            </a:r>
            <a:r>
              <a:rPr lang="en-US" sz="2400" dirty="0"/>
              <a:t> programmer, </a:t>
            </a:r>
            <a:r>
              <a:rPr lang="en-US" sz="2400" dirty="0" err="1"/>
              <a:t>administrasi</a:t>
            </a:r>
            <a:r>
              <a:rPr lang="en-US" sz="2400" dirty="0"/>
              <a:t> </a:t>
            </a:r>
            <a:r>
              <a:rPr lang="en-US" sz="2400" dirty="0" err="1"/>
              <a:t>jaringan</a:t>
            </a:r>
            <a:r>
              <a:rPr lang="en-US" sz="2400" dirty="0"/>
              <a:t>, web </a:t>
            </a:r>
            <a:r>
              <a:rPr lang="en-US" sz="2400" dirty="0" err="1"/>
              <a:t>desain</a:t>
            </a:r>
            <a:r>
              <a:rPr lang="en-US" sz="2400" dirty="0"/>
              <a:t>, editing video dan multimedia </a:t>
            </a:r>
            <a:r>
              <a:rPr lang="en-US" sz="2400" dirty="0" err="1"/>
              <a:t>serta</a:t>
            </a:r>
            <a:r>
              <a:rPr lang="en-US" sz="2400" dirty="0"/>
              <a:t> </a:t>
            </a:r>
            <a:r>
              <a:rPr lang="en-US" sz="2400" dirty="0" err="1"/>
              <a:t>dilengkapi</a:t>
            </a:r>
            <a:r>
              <a:rPr lang="en-US" sz="2400" dirty="0"/>
              <a:t> </a:t>
            </a:r>
            <a:r>
              <a:rPr lang="en-US" sz="2400" dirty="0" err="1"/>
              <a:t>bahasa</a:t>
            </a:r>
            <a:r>
              <a:rPr lang="en-US" sz="2400" dirty="0"/>
              <a:t> </a:t>
            </a:r>
            <a:r>
              <a:rPr lang="en-US" sz="2400" dirty="0" err="1"/>
              <a:t>Inggris</a:t>
            </a:r>
            <a:r>
              <a:rPr lang="en-US" sz="2400" dirty="0"/>
              <a:t> </a:t>
            </a:r>
            <a:r>
              <a:rPr lang="en-US" sz="2400" dirty="0" err="1"/>
              <a:t>secara</a:t>
            </a:r>
            <a:r>
              <a:rPr lang="en-US" sz="2400" dirty="0"/>
              <a:t> </a:t>
            </a:r>
            <a:r>
              <a:rPr lang="en-US" sz="2400" dirty="0" err="1"/>
              <a:t>aktif</a:t>
            </a:r>
            <a:r>
              <a:rPr lang="en-US" sz="2400" dirty="0"/>
              <a:t>.</a:t>
            </a:r>
            <a:endParaRPr lang="en-US" dirty="0"/>
          </a:p>
        </p:txBody>
      </p:sp>
      <p:cxnSp>
        <p:nvCxnSpPr>
          <p:cNvPr id="15" name="Straight Connector 14">
            <a:extLst>
              <a:ext uri="{FF2B5EF4-FFF2-40B4-BE49-F238E27FC236}">
                <a16:creationId xmlns:a16="http://schemas.microsoft.com/office/drawing/2014/main" id="{2FF347A0-46CA-484E-BE35-826D68946EE2}"/>
              </a:ext>
              <a:ext uri="{C183D7F6-B498-43B3-948B-1728B52AA6E4}">
                <adec:decorative xmlns:adec="http://schemas.microsoft.com/office/drawing/2017/decorative" val="1"/>
              </a:ext>
            </a:extLst>
          </p:cNvPr>
          <p:cNvCxnSpPr>
            <a:cxnSpLocks/>
          </p:cNvCxnSpPr>
          <p:nvPr/>
        </p:nvCxnSpPr>
        <p:spPr>
          <a:xfrm flipV="1">
            <a:off x="834147" y="0"/>
            <a:ext cx="0" cy="342900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7B8BAB6-A151-4885-828F-D8DA7B6E1AA8}"/>
              </a:ext>
              <a:ext uri="{C183D7F6-B498-43B3-948B-1728B52AA6E4}">
                <adec:decorative xmlns:adec="http://schemas.microsoft.com/office/drawing/2017/decorative" val="1"/>
              </a:ext>
            </a:extLst>
          </p:cNvPr>
          <p:cNvSpPr/>
          <p:nvPr/>
        </p:nvSpPr>
        <p:spPr>
          <a:xfrm>
            <a:off x="609622" y="842873"/>
            <a:ext cx="449050" cy="4490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6414C4E-F7F3-4DA0-B22E-759D77B6B69A}"/>
              </a:ext>
            </a:extLst>
          </p:cNvPr>
          <p:cNvSpPr/>
          <p:nvPr/>
        </p:nvSpPr>
        <p:spPr>
          <a:xfrm>
            <a:off x="1279142" y="3179115"/>
            <a:ext cx="10263839" cy="1846659"/>
          </a:xfrm>
          <a:prstGeom prst="rect">
            <a:avLst/>
          </a:prstGeom>
        </p:spPr>
        <p:txBody>
          <a:bodyPr wrap="square" lIns="0" tIns="0" rIns="0" bIns="0" anchor="t">
            <a:spAutoFit/>
          </a:bodyPr>
          <a:lstStyle/>
          <a:p>
            <a:pPr lvl="0"/>
            <a:r>
              <a:rPr lang="id-ID" sz="2400" b="1" dirty="0">
                <a:solidFill>
                  <a:srgbClr val="BA8F2D"/>
                </a:solidFill>
                <a:latin typeface="+mj-lt"/>
              </a:rPr>
              <a:t>Hubungan Masyarakat</a:t>
            </a:r>
          </a:p>
          <a:p>
            <a:pPr algn="just"/>
            <a:r>
              <a:rPr lang="en-US" sz="2400" dirty="0" err="1"/>
              <a:t>Konsentrasi</a:t>
            </a:r>
            <a:r>
              <a:rPr lang="en-US" sz="2400" dirty="0"/>
              <a:t> pada public relation, marketing business dan communication. </a:t>
            </a:r>
            <a:r>
              <a:rPr lang="en-US" sz="2400" dirty="0" err="1"/>
              <a:t>Dimana</a:t>
            </a:r>
            <a:r>
              <a:rPr lang="en-US" sz="2400" dirty="0"/>
              <a:t> program </a:t>
            </a:r>
            <a:r>
              <a:rPr lang="en-US" sz="2400" dirty="0" err="1"/>
              <a:t>ini</a:t>
            </a:r>
            <a:r>
              <a:rPr lang="en-US" sz="2400" dirty="0"/>
              <a:t> </a:t>
            </a:r>
            <a:r>
              <a:rPr lang="en-US" sz="2400" dirty="0" err="1"/>
              <a:t>memiliki</a:t>
            </a:r>
            <a:r>
              <a:rPr lang="en-US" sz="2400" dirty="0"/>
              <a:t> </a:t>
            </a:r>
            <a:r>
              <a:rPr lang="en-US" sz="2400" dirty="0" err="1"/>
              <a:t>keahlian</a:t>
            </a:r>
            <a:r>
              <a:rPr lang="en-US" sz="2400" dirty="0"/>
              <a:t> </a:t>
            </a:r>
            <a:r>
              <a:rPr lang="en-US" sz="2400" dirty="0" err="1"/>
              <a:t>sebagai</a:t>
            </a:r>
            <a:r>
              <a:rPr lang="en-US" sz="2400" dirty="0"/>
              <a:t> </a:t>
            </a:r>
            <a:r>
              <a:rPr lang="en-US" sz="2400" dirty="0" err="1"/>
              <a:t>tenaga</a:t>
            </a:r>
            <a:r>
              <a:rPr lang="en-US" sz="2400" dirty="0"/>
              <a:t> public relation officer, </a:t>
            </a:r>
            <a:r>
              <a:rPr lang="en-US" sz="2400" dirty="0" err="1"/>
              <a:t>negosiator</a:t>
            </a:r>
            <a:r>
              <a:rPr lang="en-US" sz="2400" dirty="0"/>
              <a:t>, public speaking dan Front Liner </a:t>
            </a:r>
            <a:r>
              <a:rPr lang="en-US" sz="2400" dirty="0" err="1"/>
              <a:t>serta</a:t>
            </a:r>
            <a:r>
              <a:rPr lang="en-US" sz="2400" dirty="0"/>
              <a:t> </a:t>
            </a:r>
            <a:r>
              <a:rPr lang="en-US" sz="2400" dirty="0" err="1"/>
              <a:t>dilengkapi</a:t>
            </a:r>
            <a:r>
              <a:rPr lang="en-US" sz="2400" dirty="0"/>
              <a:t> </a:t>
            </a:r>
            <a:r>
              <a:rPr lang="en-US" sz="2400" dirty="0" err="1"/>
              <a:t>dengan</a:t>
            </a:r>
            <a:r>
              <a:rPr lang="en-US" sz="2400" dirty="0"/>
              <a:t> </a:t>
            </a:r>
            <a:r>
              <a:rPr lang="en-US" sz="2400" dirty="0" err="1"/>
              <a:t>keterampilan</a:t>
            </a:r>
            <a:r>
              <a:rPr lang="en-US" sz="2400" dirty="0"/>
              <a:t> </a:t>
            </a:r>
            <a:r>
              <a:rPr lang="en-US" sz="2400" dirty="0" err="1"/>
              <a:t>komputer</a:t>
            </a:r>
            <a:r>
              <a:rPr lang="en-US" sz="2400" dirty="0"/>
              <a:t> dan </a:t>
            </a:r>
            <a:r>
              <a:rPr lang="en-US" sz="2400" dirty="0" err="1"/>
              <a:t>bahasa</a:t>
            </a:r>
            <a:r>
              <a:rPr lang="en-US" sz="2400" dirty="0"/>
              <a:t> </a:t>
            </a:r>
            <a:r>
              <a:rPr lang="en-US" sz="2400" dirty="0" err="1"/>
              <a:t>Inggris</a:t>
            </a:r>
            <a:r>
              <a:rPr lang="en-US" sz="2400" dirty="0"/>
              <a:t> </a:t>
            </a:r>
            <a:r>
              <a:rPr lang="en-US" sz="2400" dirty="0" err="1"/>
              <a:t>secara</a:t>
            </a:r>
            <a:r>
              <a:rPr lang="en-US" sz="2400" dirty="0"/>
              <a:t> </a:t>
            </a:r>
            <a:r>
              <a:rPr lang="en-US" sz="2400" dirty="0" err="1"/>
              <a:t>aktif</a:t>
            </a:r>
            <a:r>
              <a:rPr lang="en-US" sz="2400" dirty="0"/>
              <a:t>.</a:t>
            </a:r>
          </a:p>
        </p:txBody>
      </p:sp>
      <p:sp>
        <p:nvSpPr>
          <p:cNvPr id="17" name="Oval 16">
            <a:extLst>
              <a:ext uri="{FF2B5EF4-FFF2-40B4-BE49-F238E27FC236}">
                <a16:creationId xmlns:a16="http://schemas.microsoft.com/office/drawing/2014/main" id="{3141F53C-7C3B-4AB6-8D00-3EB57DD4B9BA}"/>
              </a:ext>
              <a:ext uri="{C183D7F6-B498-43B3-948B-1728B52AA6E4}">
                <adec:decorative xmlns:adec="http://schemas.microsoft.com/office/drawing/2017/decorative" val="1"/>
              </a:ext>
            </a:extLst>
          </p:cNvPr>
          <p:cNvSpPr/>
          <p:nvPr/>
        </p:nvSpPr>
        <p:spPr>
          <a:xfrm>
            <a:off x="609622" y="3179115"/>
            <a:ext cx="449050" cy="4490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31088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6" grpId="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86057" y="522898"/>
            <a:ext cx="400594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a:solidFill>
                  <a:srgbClr val="BA8F2D"/>
                </a:solidFill>
              </a:rPr>
              <a:t>STRUKTUR</a:t>
            </a:r>
            <a:r>
              <a:rPr lang="id-ID" sz="2800" b="1" dirty="0">
                <a:solidFill>
                  <a:schemeClr val="tx1">
                    <a:lumMod val="75000"/>
                    <a:lumOff val="25000"/>
                  </a:schemeClr>
                </a:solidFill>
              </a:rPr>
              <a:t> ORGANISASI</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4788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8B6CA86-4E51-48CF-80B2-9C017EB899BA}"/>
              </a:ext>
            </a:extLst>
          </p:cNvPr>
          <p:cNvPicPr>
            <a:picLocks noChangeAspect="1"/>
          </p:cNvPicPr>
          <p:nvPr/>
        </p:nvPicPr>
        <p:blipFill>
          <a:blip r:embed="rId2"/>
          <a:stretch>
            <a:fillRect/>
          </a:stretch>
        </p:blipFill>
        <p:spPr>
          <a:xfrm>
            <a:off x="2664907" y="446569"/>
            <a:ext cx="7074179" cy="5964861"/>
          </a:xfrm>
          <a:prstGeom prst="rect">
            <a:avLst/>
          </a:prstGeom>
        </p:spPr>
      </p:pic>
    </p:spTree>
    <p:extLst>
      <p:ext uri="{BB962C8B-B14F-4D97-AF65-F5344CB8AC3E}">
        <p14:creationId xmlns:p14="http://schemas.microsoft.com/office/powerpoint/2010/main" val="23685750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62011-AA94-46D6-8003-C79A7B057D4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029728" y="3000417"/>
            <a:ext cx="6364776" cy="1359526"/>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38" name="Title 1">
            <a:extLst>
              <a:ext uri="{FF2B5EF4-FFF2-40B4-BE49-F238E27FC236}">
                <a16:creationId xmlns:a16="http://schemas.microsoft.com/office/drawing/2014/main" id="{85940332-A61E-47D7-A38C-187FE02ED9B5}"/>
              </a:ext>
            </a:extLst>
          </p:cNvPr>
          <p:cNvSpPr txBox="1">
            <a:spLocks/>
          </p:cNvSpPr>
          <p:nvPr/>
        </p:nvSpPr>
        <p:spPr>
          <a:xfrm>
            <a:off x="5177086" y="2065661"/>
            <a:ext cx="2070060" cy="6647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4800" b="1" dirty="0"/>
              <a:t>BAB IV</a:t>
            </a:r>
            <a:endParaRPr lang="en-US" sz="5400" dirty="0"/>
          </a:p>
        </p:txBody>
      </p:sp>
      <p:sp>
        <p:nvSpPr>
          <p:cNvPr id="3" name="Rectangle 2">
            <a:extLst>
              <a:ext uri="{FF2B5EF4-FFF2-40B4-BE49-F238E27FC236}">
                <a16:creationId xmlns:a16="http://schemas.microsoft.com/office/drawing/2014/main" id="{69DCED53-E1C2-4B01-98AC-FE752943E87D}"/>
              </a:ext>
            </a:extLst>
          </p:cNvPr>
          <p:cNvSpPr/>
          <p:nvPr/>
        </p:nvSpPr>
        <p:spPr>
          <a:xfrm>
            <a:off x="2920916" y="2906486"/>
            <a:ext cx="6350167" cy="1349999"/>
          </a:xfrm>
          <a:prstGeom prst="rect">
            <a:avLst/>
          </a:prstGeom>
          <a:solidFill>
            <a:srgbClr val="8187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9166C8-EA24-4AAA-BCDB-EC3F99145A1B}"/>
              </a:ext>
            </a:extLst>
          </p:cNvPr>
          <p:cNvSpPr/>
          <p:nvPr/>
        </p:nvSpPr>
        <p:spPr>
          <a:xfrm>
            <a:off x="3164116" y="3165986"/>
            <a:ext cx="6096000" cy="830997"/>
          </a:xfrm>
          <a:prstGeom prst="rect">
            <a:avLst/>
          </a:prstGeom>
        </p:spPr>
        <p:txBody>
          <a:bodyPr>
            <a:spAutoFit/>
          </a:bodyPr>
          <a:lstStyle/>
          <a:p>
            <a:pPr algn="ctr"/>
            <a:r>
              <a:rPr lang="id-ID" sz="2400" b="1" dirty="0">
                <a:solidFill>
                  <a:schemeClr val="accent4"/>
                </a:solidFill>
                <a:latin typeface="+mj-lt"/>
              </a:rPr>
              <a:t>Flowchart, Use Case, Class Diagram, ERD, dan Relasi Antar Tabel</a:t>
            </a:r>
            <a:endParaRPr lang="en-US" sz="2400" b="1" dirty="0">
              <a:latin typeface="+mj-lt"/>
            </a:endParaRPr>
          </a:p>
        </p:txBody>
      </p:sp>
    </p:spTree>
    <p:extLst>
      <p:ext uri="{BB962C8B-B14F-4D97-AF65-F5344CB8AC3E}">
        <p14:creationId xmlns:p14="http://schemas.microsoft.com/office/powerpoint/2010/main" val="20514628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56943" y="527733"/>
            <a:ext cx="3240314"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Flowchart</a:t>
            </a:r>
            <a:endParaRPr lang="en-US" sz="2800" dirty="0">
              <a:solidFill>
                <a:schemeClr val="bg1"/>
              </a:solidFill>
            </a:endParaRPr>
          </a:p>
        </p:txBody>
      </p:sp>
      <p:pic>
        <p:nvPicPr>
          <p:cNvPr id="8" name="Picture 7">
            <a:extLst>
              <a:ext uri="{FF2B5EF4-FFF2-40B4-BE49-F238E27FC236}">
                <a16:creationId xmlns:a16="http://schemas.microsoft.com/office/drawing/2014/main" id="{D8F3A689-58A8-406F-9DE2-7E2D67D19E26}"/>
              </a:ext>
            </a:extLst>
          </p:cNvPr>
          <p:cNvPicPr/>
          <p:nvPr/>
        </p:nvPicPr>
        <p:blipFill>
          <a:blip r:embed="rId2">
            <a:extLst>
              <a:ext uri="{28A0092B-C50C-407E-A947-70E740481C1C}">
                <a14:useLocalDpi xmlns:a14="http://schemas.microsoft.com/office/drawing/2010/main" val="0"/>
              </a:ext>
            </a:extLst>
          </a:blip>
          <a:stretch>
            <a:fillRect/>
          </a:stretch>
        </p:blipFill>
        <p:spPr>
          <a:xfrm>
            <a:off x="1349375" y="1514475"/>
            <a:ext cx="4601929" cy="4801920"/>
          </a:xfrm>
          <a:prstGeom prst="rect">
            <a:avLst/>
          </a:prstGeom>
        </p:spPr>
      </p:pic>
      <p:pic>
        <p:nvPicPr>
          <p:cNvPr id="9" name="Picture 8">
            <a:extLst>
              <a:ext uri="{FF2B5EF4-FFF2-40B4-BE49-F238E27FC236}">
                <a16:creationId xmlns:a16="http://schemas.microsoft.com/office/drawing/2014/main" id="{95A7DB53-03A0-4A18-9FDE-BCA77B518EE5}"/>
              </a:ext>
            </a:extLst>
          </p:cNvPr>
          <p:cNvPicPr/>
          <p:nvPr/>
        </p:nvPicPr>
        <p:blipFill>
          <a:blip r:embed="rId3">
            <a:extLst>
              <a:ext uri="{28A0092B-C50C-407E-A947-70E740481C1C}">
                <a14:useLocalDpi xmlns:a14="http://schemas.microsoft.com/office/drawing/2010/main" val="0"/>
              </a:ext>
            </a:extLst>
          </a:blip>
          <a:stretch>
            <a:fillRect/>
          </a:stretch>
        </p:blipFill>
        <p:spPr>
          <a:xfrm>
            <a:off x="6352040" y="1514474"/>
            <a:ext cx="5099062" cy="4801919"/>
          </a:xfrm>
          <a:prstGeom prst="rect">
            <a:avLst/>
          </a:prstGeom>
        </p:spPr>
      </p:pic>
    </p:spTree>
    <p:extLst>
      <p:ext uri="{BB962C8B-B14F-4D97-AF65-F5344CB8AC3E}">
        <p14:creationId xmlns:p14="http://schemas.microsoft.com/office/powerpoint/2010/main" val="2454207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DB76CC4-A903-4A80-B797-6E0FAB479AE0}"/>
              </a:ext>
              <a:ext uri="{C183D7F6-B498-43B3-948B-1728B52AA6E4}">
                <adec:decorative xmlns:adec="http://schemas.microsoft.com/office/drawing/2017/decorative" val="1"/>
              </a:ext>
            </a:extLst>
          </p:cNvPr>
          <p:cNvSpPr/>
          <p:nvPr/>
        </p:nvSpPr>
        <p:spPr>
          <a:xfrm>
            <a:off x="450467" y="351134"/>
            <a:ext cx="7024912"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Oval 10">
            <a:extLst>
              <a:ext uri="{FF2B5EF4-FFF2-40B4-BE49-F238E27FC236}">
                <a16:creationId xmlns:a16="http://schemas.microsoft.com/office/drawing/2014/main" id="{CB948B99-F30A-4413-B0E4-376A2387EEF1}"/>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390267" y="527733"/>
            <a:ext cx="4943857"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Flowchart</a:t>
            </a:r>
          </a:p>
        </p:txBody>
      </p:sp>
      <p:pic>
        <p:nvPicPr>
          <p:cNvPr id="2" name="Picture 1">
            <a:extLst>
              <a:ext uri="{FF2B5EF4-FFF2-40B4-BE49-F238E27FC236}">
                <a16:creationId xmlns:a16="http://schemas.microsoft.com/office/drawing/2014/main" id="{268671D7-6DA5-49D0-A155-06659BEBA10C}"/>
              </a:ext>
            </a:extLst>
          </p:cNvPr>
          <p:cNvPicPr>
            <a:picLocks noChangeAspect="1"/>
          </p:cNvPicPr>
          <p:nvPr/>
        </p:nvPicPr>
        <p:blipFill>
          <a:blip r:embed="rId2"/>
          <a:stretch>
            <a:fillRect/>
          </a:stretch>
        </p:blipFill>
        <p:spPr>
          <a:xfrm>
            <a:off x="1682319" y="1447596"/>
            <a:ext cx="4072481" cy="4694327"/>
          </a:xfrm>
          <a:prstGeom prst="rect">
            <a:avLst/>
          </a:prstGeom>
        </p:spPr>
      </p:pic>
      <p:pic>
        <p:nvPicPr>
          <p:cNvPr id="3" name="Picture 2">
            <a:extLst>
              <a:ext uri="{FF2B5EF4-FFF2-40B4-BE49-F238E27FC236}">
                <a16:creationId xmlns:a16="http://schemas.microsoft.com/office/drawing/2014/main" id="{DD26A578-BDBF-49E8-B4AD-1686F3660F25}"/>
              </a:ext>
            </a:extLst>
          </p:cNvPr>
          <p:cNvPicPr>
            <a:picLocks noChangeAspect="1"/>
          </p:cNvPicPr>
          <p:nvPr/>
        </p:nvPicPr>
        <p:blipFill>
          <a:blip r:embed="rId3"/>
          <a:stretch>
            <a:fillRect/>
          </a:stretch>
        </p:blipFill>
        <p:spPr>
          <a:xfrm>
            <a:off x="6468999" y="1447595"/>
            <a:ext cx="4743213" cy="4694327"/>
          </a:xfrm>
          <a:prstGeom prst="rect">
            <a:avLst/>
          </a:prstGeom>
        </p:spPr>
      </p:pic>
    </p:spTree>
    <p:extLst>
      <p:ext uri="{BB962C8B-B14F-4D97-AF65-F5344CB8AC3E}">
        <p14:creationId xmlns:p14="http://schemas.microsoft.com/office/powerpoint/2010/main" val="37496523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81875A"/>
              </a:solidFill>
            </a:endParaRP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56943" y="527733"/>
            <a:ext cx="3240314"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Use Case</a:t>
            </a:r>
            <a:endParaRPr lang="en-US" sz="2800" dirty="0">
              <a:solidFill>
                <a:schemeClr val="bg1"/>
              </a:solidFill>
            </a:endParaRPr>
          </a:p>
        </p:txBody>
      </p:sp>
      <p:pic>
        <p:nvPicPr>
          <p:cNvPr id="10" name="Picture 9">
            <a:extLst>
              <a:ext uri="{FF2B5EF4-FFF2-40B4-BE49-F238E27FC236}">
                <a16:creationId xmlns:a16="http://schemas.microsoft.com/office/drawing/2014/main" id="{6C02A5F5-C3A1-4869-B0D1-08C2F7A46FD3}"/>
              </a:ext>
            </a:extLst>
          </p:cNvPr>
          <p:cNvPicPr/>
          <p:nvPr/>
        </p:nvPicPr>
        <p:blipFill>
          <a:blip r:embed="rId2">
            <a:extLst>
              <a:ext uri="{28A0092B-C50C-407E-A947-70E740481C1C}">
                <a14:useLocalDpi xmlns:a14="http://schemas.microsoft.com/office/drawing/2010/main" val="0"/>
              </a:ext>
            </a:extLst>
          </a:blip>
          <a:stretch>
            <a:fillRect/>
          </a:stretch>
        </p:blipFill>
        <p:spPr>
          <a:xfrm>
            <a:off x="3842750" y="1413925"/>
            <a:ext cx="3971925" cy="4789805"/>
          </a:xfrm>
          <a:prstGeom prst="rect">
            <a:avLst/>
          </a:prstGeom>
        </p:spPr>
      </p:pic>
    </p:spTree>
    <p:extLst>
      <p:ext uri="{BB962C8B-B14F-4D97-AF65-F5344CB8AC3E}">
        <p14:creationId xmlns:p14="http://schemas.microsoft.com/office/powerpoint/2010/main" val="876664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62011-AA94-46D6-8003-C79A7B057D4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029728" y="3000417"/>
            <a:ext cx="6364776" cy="1359526"/>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38" name="Title 1">
            <a:extLst>
              <a:ext uri="{FF2B5EF4-FFF2-40B4-BE49-F238E27FC236}">
                <a16:creationId xmlns:a16="http://schemas.microsoft.com/office/drawing/2014/main" id="{85940332-A61E-47D7-A38C-187FE02ED9B5}"/>
              </a:ext>
            </a:extLst>
          </p:cNvPr>
          <p:cNvSpPr txBox="1">
            <a:spLocks/>
          </p:cNvSpPr>
          <p:nvPr/>
        </p:nvSpPr>
        <p:spPr>
          <a:xfrm>
            <a:off x="5288683" y="2065661"/>
            <a:ext cx="1614632" cy="6647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4800" b="1" dirty="0"/>
              <a:t>BAB I</a:t>
            </a:r>
            <a:endParaRPr lang="en-US" sz="5400" dirty="0"/>
          </a:p>
        </p:txBody>
      </p:sp>
      <p:sp>
        <p:nvSpPr>
          <p:cNvPr id="3" name="Rectangle 2">
            <a:extLst>
              <a:ext uri="{FF2B5EF4-FFF2-40B4-BE49-F238E27FC236}">
                <a16:creationId xmlns:a16="http://schemas.microsoft.com/office/drawing/2014/main" id="{69DCED53-E1C2-4B01-98AC-FE752943E87D}"/>
              </a:ext>
            </a:extLst>
          </p:cNvPr>
          <p:cNvSpPr/>
          <p:nvPr/>
        </p:nvSpPr>
        <p:spPr>
          <a:xfrm>
            <a:off x="2920916" y="2906486"/>
            <a:ext cx="6350167" cy="1349999"/>
          </a:xfrm>
          <a:prstGeom prst="rect">
            <a:avLst/>
          </a:prstGeom>
          <a:solidFill>
            <a:srgbClr val="8187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9166C8-EA24-4AAA-BCDB-EC3F99145A1B}"/>
              </a:ext>
            </a:extLst>
          </p:cNvPr>
          <p:cNvSpPr/>
          <p:nvPr/>
        </p:nvSpPr>
        <p:spPr>
          <a:xfrm>
            <a:off x="3164116" y="3165986"/>
            <a:ext cx="6096000" cy="830997"/>
          </a:xfrm>
          <a:prstGeom prst="rect">
            <a:avLst/>
          </a:prstGeom>
        </p:spPr>
        <p:txBody>
          <a:bodyPr>
            <a:spAutoFit/>
          </a:bodyPr>
          <a:lstStyle/>
          <a:p>
            <a:pPr algn="ctr"/>
            <a:r>
              <a:rPr lang="id-ID" sz="2400" b="1" dirty="0">
                <a:solidFill>
                  <a:schemeClr val="accent4"/>
                </a:solidFill>
                <a:latin typeface="+mj-lt"/>
              </a:rPr>
              <a:t>Latar Belakang Masalah, Rumusan Masalah, dan Tujuan</a:t>
            </a:r>
            <a:endParaRPr lang="en-US" sz="2400" b="1" dirty="0">
              <a:latin typeface="+mj-lt"/>
            </a:endParaRPr>
          </a:p>
        </p:txBody>
      </p:sp>
    </p:spTree>
    <p:extLst>
      <p:ext uri="{BB962C8B-B14F-4D97-AF65-F5344CB8AC3E}">
        <p14:creationId xmlns:p14="http://schemas.microsoft.com/office/powerpoint/2010/main" val="3151072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65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15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 grpId="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DB76CC4-A903-4A80-B797-6E0FAB479AE0}"/>
              </a:ext>
              <a:ext uri="{C183D7F6-B498-43B3-948B-1728B52AA6E4}">
                <adec:decorative xmlns:adec="http://schemas.microsoft.com/office/drawing/2017/decorative" val="1"/>
              </a:ext>
            </a:extLst>
          </p:cNvPr>
          <p:cNvSpPr/>
          <p:nvPr/>
        </p:nvSpPr>
        <p:spPr>
          <a:xfrm>
            <a:off x="450467" y="351134"/>
            <a:ext cx="7024912"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Oval 10">
            <a:extLst>
              <a:ext uri="{FF2B5EF4-FFF2-40B4-BE49-F238E27FC236}">
                <a16:creationId xmlns:a16="http://schemas.microsoft.com/office/drawing/2014/main" id="{CB948B99-F30A-4413-B0E4-376A2387EEF1}"/>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390267" y="527733"/>
            <a:ext cx="4943857"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Class Diagram</a:t>
            </a:r>
          </a:p>
        </p:txBody>
      </p:sp>
      <p:pic>
        <p:nvPicPr>
          <p:cNvPr id="9" name="Picture 8">
            <a:extLst>
              <a:ext uri="{FF2B5EF4-FFF2-40B4-BE49-F238E27FC236}">
                <a16:creationId xmlns:a16="http://schemas.microsoft.com/office/drawing/2014/main" id="{BFB5DF1C-E2A1-450C-9B45-90477151E9AC}"/>
              </a:ext>
            </a:extLst>
          </p:cNvPr>
          <p:cNvPicPr/>
          <p:nvPr/>
        </p:nvPicPr>
        <p:blipFill>
          <a:blip r:embed="rId2">
            <a:extLst>
              <a:ext uri="{28A0092B-C50C-407E-A947-70E740481C1C}">
                <a14:useLocalDpi xmlns:a14="http://schemas.microsoft.com/office/drawing/2010/main" val="0"/>
              </a:ext>
            </a:extLst>
          </a:blip>
          <a:stretch>
            <a:fillRect/>
          </a:stretch>
        </p:blipFill>
        <p:spPr>
          <a:xfrm>
            <a:off x="4176529" y="1388481"/>
            <a:ext cx="3838942" cy="5315334"/>
          </a:xfrm>
          <a:prstGeom prst="rect">
            <a:avLst/>
          </a:prstGeom>
        </p:spPr>
      </p:pic>
    </p:spTree>
    <p:extLst>
      <p:ext uri="{BB962C8B-B14F-4D97-AF65-F5344CB8AC3E}">
        <p14:creationId xmlns:p14="http://schemas.microsoft.com/office/powerpoint/2010/main" val="30601695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56942" y="527733"/>
            <a:ext cx="5223257"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Entity Relationship Diagram</a:t>
            </a:r>
            <a:endParaRPr lang="en-US" sz="2800" dirty="0">
              <a:solidFill>
                <a:schemeClr val="bg1"/>
              </a:solidFill>
            </a:endParaRPr>
          </a:p>
        </p:txBody>
      </p:sp>
      <p:pic>
        <p:nvPicPr>
          <p:cNvPr id="8" name="Picture 7">
            <a:extLst>
              <a:ext uri="{FF2B5EF4-FFF2-40B4-BE49-F238E27FC236}">
                <a16:creationId xmlns:a16="http://schemas.microsoft.com/office/drawing/2014/main" id="{926F16EA-4499-4E38-B427-0C2B45ACA35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888897" y="1452176"/>
            <a:ext cx="5582603" cy="4878091"/>
          </a:xfrm>
          <a:prstGeom prst="rect">
            <a:avLst/>
          </a:prstGeom>
        </p:spPr>
      </p:pic>
    </p:spTree>
    <p:extLst>
      <p:ext uri="{BB962C8B-B14F-4D97-AF65-F5344CB8AC3E}">
        <p14:creationId xmlns:p14="http://schemas.microsoft.com/office/powerpoint/2010/main" val="25219688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DB76CC4-A903-4A80-B797-6E0FAB479AE0}"/>
              </a:ext>
              <a:ext uri="{C183D7F6-B498-43B3-948B-1728B52AA6E4}">
                <adec:decorative xmlns:adec="http://schemas.microsoft.com/office/drawing/2017/decorative" val="1"/>
              </a:ext>
            </a:extLst>
          </p:cNvPr>
          <p:cNvSpPr/>
          <p:nvPr/>
        </p:nvSpPr>
        <p:spPr>
          <a:xfrm>
            <a:off x="450467" y="351134"/>
            <a:ext cx="7024912"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BA8F2D"/>
              </a:solidFill>
            </a:endParaRPr>
          </a:p>
        </p:txBody>
      </p:sp>
      <p:sp>
        <p:nvSpPr>
          <p:cNvPr id="11" name="Oval 10">
            <a:extLst>
              <a:ext uri="{FF2B5EF4-FFF2-40B4-BE49-F238E27FC236}">
                <a16:creationId xmlns:a16="http://schemas.microsoft.com/office/drawing/2014/main" id="{CB948B99-F30A-4413-B0E4-376A2387EEF1}"/>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390267" y="527733"/>
            <a:ext cx="4943857"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Relasi Antar Tabel</a:t>
            </a:r>
          </a:p>
        </p:txBody>
      </p:sp>
      <p:pic>
        <p:nvPicPr>
          <p:cNvPr id="8" name="Picture 7">
            <a:extLst>
              <a:ext uri="{FF2B5EF4-FFF2-40B4-BE49-F238E27FC236}">
                <a16:creationId xmlns:a16="http://schemas.microsoft.com/office/drawing/2014/main" id="{485BDBFF-0636-42EC-A378-1D6CAE769B2D}"/>
              </a:ext>
            </a:extLst>
          </p:cNvPr>
          <p:cNvPicPr/>
          <p:nvPr/>
        </p:nvPicPr>
        <p:blipFill>
          <a:blip r:embed="rId2">
            <a:extLst>
              <a:ext uri="{28A0092B-C50C-407E-A947-70E740481C1C}">
                <a14:useLocalDpi xmlns:a14="http://schemas.microsoft.com/office/drawing/2010/main" val="0"/>
              </a:ext>
            </a:extLst>
          </a:blip>
          <a:stretch>
            <a:fillRect/>
          </a:stretch>
        </p:blipFill>
        <p:spPr>
          <a:xfrm>
            <a:off x="2199658" y="1421628"/>
            <a:ext cx="8268931" cy="4823730"/>
          </a:xfrm>
          <a:prstGeom prst="rect">
            <a:avLst/>
          </a:prstGeom>
        </p:spPr>
      </p:pic>
    </p:spTree>
    <p:extLst>
      <p:ext uri="{BB962C8B-B14F-4D97-AF65-F5344CB8AC3E}">
        <p14:creationId xmlns:p14="http://schemas.microsoft.com/office/powerpoint/2010/main" val="34785114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62011-AA94-46D6-8003-C79A7B057D4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029728" y="3000417"/>
            <a:ext cx="6364776" cy="1359526"/>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38" name="Title 1">
            <a:extLst>
              <a:ext uri="{FF2B5EF4-FFF2-40B4-BE49-F238E27FC236}">
                <a16:creationId xmlns:a16="http://schemas.microsoft.com/office/drawing/2014/main" id="{85940332-A61E-47D7-A38C-187FE02ED9B5}"/>
              </a:ext>
            </a:extLst>
          </p:cNvPr>
          <p:cNvSpPr txBox="1">
            <a:spLocks/>
          </p:cNvSpPr>
          <p:nvPr/>
        </p:nvSpPr>
        <p:spPr>
          <a:xfrm>
            <a:off x="5177086" y="2065661"/>
            <a:ext cx="2070060" cy="6647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4800" b="1" dirty="0"/>
              <a:t>BAB V</a:t>
            </a:r>
            <a:endParaRPr lang="en-US" sz="5400" dirty="0"/>
          </a:p>
        </p:txBody>
      </p:sp>
      <p:sp>
        <p:nvSpPr>
          <p:cNvPr id="3" name="Rectangle 2">
            <a:extLst>
              <a:ext uri="{FF2B5EF4-FFF2-40B4-BE49-F238E27FC236}">
                <a16:creationId xmlns:a16="http://schemas.microsoft.com/office/drawing/2014/main" id="{69DCED53-E1C2-4B01-98AC-FE752943E87D}"/>
              </a:ext>
            </a:extLst>
          </p:cNvPr>
          <p:cNvSpPr/>
          <p:nvPr/>
        </p:nvSpPr>
        <p:spPr>
          <a:xfrm>
            <a:off x="2920916" y="2906486"/>
            <a:ext cx="6350167" cy="1349999"/>
          </a:xfrm>
          <a:prstGeom prst="rect">
            <a:avLst/>
          </a:prstGeom>
          <a:solidFill>
            <a:srgbClr val="8187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9166C8-EA24-4AAA-BCDB-EC3F99145A1B}"/>
              </a:ext>
            </a:extLst>
          </p:cNvPr>
          <p:cNvSpPr/>
          <p:nvPr/>
        </p:nvSpPr>
        <p:spPr>
          <a:xfrm>
            <a:off x="2909949" y="3350652"/>
            <a:ext cx="6350167" cy="461665"/>
          </a:xfrm>
          <a:prstGeom prst="rect">
            <a:avLst/>
          </a:prstGeom>
        </p:spPr>
        <p:txBody>
          <a:bodyPr wrap="square">
            <a:spAutoFit/>
          </a:bodyPr>
          <a:lstStyle/>
          <a:p>
            <a:pPr algn="ctr"/>
            <a:r>
              <a:rPr lang="id-ID" sz="2400" b="1" dirty="0">
                <a:solidFill>
                  <a:schemeClr val="accent4"/>
                </a:solidFill>
                <a:latin typeface="+mj-lt"/>
              </a:rPr>
              <a:t>Kesimpulan dan Saran</a:t>
            </a:r>
            <a:endParaRPr lang="en-US" sz="2400" b="1" dirty="0">
              <a:latin typeface="+mj-lt"/>
            </a:endParaRPr>
          </a:p>
        </p:txBody>
      </p:sp>
    </p:spTree>
    <p:extLst>
      <p:ext uri="{BB962C8B-B14F-4D97-AF65-F5344CB8AC3E}">
        <p14:creationId xmlns:p14="http://schemas.microsoft.com/office/powerpoint/2010/main" val="308581226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rgbClr val="A5AB8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rgbClr val="A5AB81"/>
              </a:solidFill>
            </a:endParaRP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rgbClr val="818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875A"/>
              </a:solidFill>
            </a:endParaRPr>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42428" y="527733"/>
            <a:ext cx="4755172"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Kesimpulan</a:t>
            </a:r>
            <a:endParaRPr lang="en-US" sz="2800" b="1" dirty="0">
              <a:solidFill>
                <a:schemeClr val="bg1"/>
              </a:solidFill>
            </a:endParaRPr>
          </a:p>
        </p:txBody>
      </p:sp>
      <p:sp>
        <p:nvSpPr>
          <p:cNvPr id="10" name="Rectangle 9">
            <a:extLst>
              <a:ext uri="{FF2B5EF4-FFF2-40B4-BE49-F238E27FC236}">
                <a16:creationId xmlns:a16="http://schemas.microsoft.com/office/drawing/2014/main" id="{71B7F24D-97B5-4D6B-A708-7D1E80F8B663}"/>
              </a:ext>
            </a:extLst>
          </p:cNvPr>
          <p:cNvSpPr/>
          <p:nvPr/>
        </p:nvSpPr>
        <p:spPr>
          <a:xfrm>
            <a:off x="1279142" y="1728244"/>
            <a:ext cx="10263839" cy="677108"/>
          </a:xfrm>
          <a:prstGeom prst="rect">
            <a:avLst/>
          </a:prstGeom>
        </p:spPr>
        <p:txBody>
          <a:bodyPr wrap="square" lIns="0" tIns="0" rIns="0" bIns="0" anchor="t">
            <a:spAutoFit/>
          </a:bodyPr>
          <a:lstStyle/>
          <a:p>
            <a:pPr lvl="0" algn="just"/>
            <a:r>
              <a:rPr lang="en-US" sz="2200" dirty="0" err="1"/>
              <a:t>Dalam</a:t>
            </a:r>
            <a:r>
              <a:rPr lang="en-US" sz="2200" dirty="0"/>
              <a:t> </a:t>
            </a:r>
            <a:r>
              <a:rPr lang="en-US" sz="2200" dirty="0" err="1"/>
              <a:t>penginputan</a:t>
            </a:r>
            <a:r>
              <a:rPr lang="en-US" sz="2200" dirty="0"/>
              <a:t> </a:t>
            </a:r>
            <a:r>
              <a:rPr lang="id-ID" sz="2200" dirty="0"/>
              <a:t>Simpanan dan Pinjaman koperasi masih menggunakan aplikasi pihak ketiga yaitu </a:t>
            </a:r>
            <a:r>
              <a:rPr lang="en-US" sz="2200" i="1" dirty="0"/>
              <a:t>Microsoft Excel</a:t>
            </a:r>
            <a:r>
              <a:rPr lang="en-US" sz="2200" dirty="0"/>
              <a:t>.</a:t>
            </a:r>
          </a:p>
        </p:txBody>
      </p:sp>
      <p:cxnSp>
        <p:nvCxnSpPr>
          <p:cNvPr id="15" name="Straight Connector 14">
            <a:extLst>
              <a:ext uri="{FF2B5EF4-FFF2-40B4-BE49-F238E27FC236}">
                <a16:creationId xmlns:a16="http://schemas.microsoft.com/office/drawing/2014/main" id="{2FF347A0-46CA-484E-BE35-826D68946EE2}"/>
              </a:ext>
              <a:ext uri="{C183D7F6-B498-43B3-948B-1728B52AA6E4}">
                <adec:decorative xmlns:adec="http://schemas.microsoft.com/office/drawing/2017/decorative" val="1"/>
              </a:ext>
            </a:extLst>
          </p:cNvPr>
          <p:cNvCxnSpPr>
            <a:cxnSpLocks/>
          </p:cNvCxnSpPr>
          <p:nvPr/>
        </p:nvCxnSpPr>
        <p:spPr>
          <a:xfrm flipH="1" flipV="1">
            <a:off x="791031" y="699814"/>
            <a:ext cx="28758" cy="375462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7B8BAB6-A151-4885-828F-D8DA7B6E1AA8}"/>
              </a:ext>
              <a:ext uri="{C183D7F6-B498-43B3-948B-1728B52AA6E4}">
                <adec:decorative xmlns:adec="http://schemas.microsoft.com/office/drawing/2017/decorative" val="1"/>
              </a:ext>
            </a:extLst>
          </p:cNvPr>
          <p:cNvSpPr/>
          <p:nvPr/>
        </p:nvSpPr>
        <p:spPr>
          <a:xfrm>
            <a:off x="566505" y="1728244"/>
            <a:ext cx="449050" cy="449050"/>
          </a:xfrm>
          <a:prstGeom prst="ellipse">
            <a:avLst/>
          </a:prstGeom>
          <a:solidFill>
            <a:srgbClr val="818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6414C4E-F7F3-4DA0-B22E-759D77B6B69A}"/>
              </a:ext>
            </a:extLst>
          </p:cNvPr>
          <p:cNvSpPr/>
          <p:nvPr/>
        </p:nvSpPr>
        <p:spPr>
          <a:xfrm>
            <a:off x="1279142" y="2853434"/>
            <a:ext cx="10263839" cy="1015663"/>
          </a:xfrm>
          <a:prstGeom prst="rect">
            <a:avLst/>
          </a:prstGeom>
        </p:spPr>
        <p:txBody>
          <a:bodyPr wrap="square" lIns="0" tIns="0" rIns="0" bIns="0" anchor="t">
            <a:spAutoFit/>
          </a:bodyPr>
          <a:lstStyle/>
          <a:p>
            <a:pPr lvl="0" algn="just"/>
            <a:r>
              <a:rPr lang="id-ID" sz="2200" dirty="0"/>
              <a:t>Pengelolaan simpanan dan pinjaman pada koperasi masih dilakukan secara manual dengan aplikasi piihak ketiga yaitu </a:t>
            </a:r>
            <a:r>
              <a:rPr lang="id-ID" sz="2200" i="1" dirty="0"/>
              <a:t>Microsoft Excel, </a:t>
            </a:r>
            <a:r>
              <a:rPr lang="id-ID" sz="2200" dirty="0"/>
              <a:t>sehingga terjadi kesalahan dalam pengelolaan data simpanan dan pinjaman koperasi</a:t>
            </a:r>
            <a:r>
              <a:rPr lang="en-US" sz="2200" dirty="0"/>
              <a:t>.</a:t>
            </a:r>
          </a:p>
        </p:txBody>
      </p:sp>
      <p:sp>
        <p:nvSpPr>
          <p:cNvPr id="17" name="Oval 16">
            <a:extLst>
              <a:ext uri="{FF2B5EF4-FFF2-40B4-BE49-F238E27FC236}">
                <a16:creationId xmlns:a16="http://schemas.microsoft.com/office/drawing/2014/main" id="{3141F53C-7C3B-4AB6-8D00-3EB57DD4B9BA}"/>
              </a:ext>
              <a:ext uri="{C183D7F6-B498-43B3-948B-1728B52AA6E4}">
                <adec:decorative xmlns:adec="http://schemas.microsoft.com/office/drawing/2017/decorative" val="1"/>
              </a:ext>
            </a:extLst>
          </p:cNvPr>
          <p:cNvSpPr/>
          <p:nvPr/>
        </p:nvSpPr>
        <p:spPr>
          <a:xfrm>
            <a:off x="566505" y="2853434"/>
            <a:ext cx="449050" cy="449050"/>
          </a:xfrm>
          <a:prstGeom prst="ellipse">
            <a:avLst/>
          </a:prstGeom>
          <a:solidFill>
            <a:srgbClr val="818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A49BA-CA8A-41E4-AC1B-30B96BE89A52}"/>
              </a:ext>
            </a:extLst>
          </p:cNvPr>
          <p:cNvSpPr/>
          <p:nvPr/>
        </p:nvSpPr>
        <p:spPr>
          <a:xfrm>
            <a:off x="1279142" y="4257203"/>
            <a:ext cx="10263839" cy="1015663"/>
          </a:xfrm>
          <a:prstGeom prst="rect">
            <a:avLst/>
          </a:prstGeom>
        </p:spPr>
        <p:txBody>
          <a:bodyPr wrap="square" lIns="0" tIns="0" rIns="0" bIns="0" anchor="t">
            <a:spAutoFit/>
          </a:bodyPr>
          <a:lstStyle/>
          <a:p>
            <a:pPr lvl="0" algn="just"/>
            <a:r>
              <a:rPr lang="id-ID" sz="2200" dirty="0"/>
              <a:t>Aplikasi koperasi simpan pinjam ini dibuat agar memudahkan pengurus dan keuangan pada saat mengelola data simpan simpan pinjam koperasi Politeknik LP3I Jakarta Kampus Cileungsi.</a:t>
            </a:r>
            <a:endParaRPr lang="en-US" sz="2200" dirty="0"/>
          </a:p>
        </p:txBody>
      </p:sp>
      <p:sp>
        <p:nvSpPr>
          <p:cNvPr id="13" name="Oval 12">
            <a:extLst>
              <a:ext uri="{FF2B5EF4-FFF2-40B4-BE49-F238E27FC236}">
                <a16:creationId xmlns:a16="http://schemas.microsoft.com/office/drawing/2014/main" id="{0A4F4070-5D2F-41F1-91FA-9F534AD038FB}"/>
              </a:ext>
              <a:ext uri="{C183D7F6-B498-43B3-948B-1728B52AA6E4}">
                <adec:decorative xmlns:adec="http://schemas.microsoft.com/office/drawing/2017/decorative" val="1"/>
              </a:ext>
            </a:extLst>
          </p:cNvPr>
          <p:cNvSpPr/>
          <p:nvPr/>
        </p:nvSpPr>
        <p:spPr>
          <a:xfrm>
            <a:off x="566505" y="4257203"/>
            <a:ext cx="449050" cy="449050"/>
          </a:xfrm>
          <a:prstGeom prst="ellipse">
            <a:avLst/>
          </a:prstGeom>
          <a:solidFill>
            <a:srgbClr val="818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594705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p:bldP spid="9" grpId="0" animBg="1"/>
      <p:bldP spid="16" grpId="0"/>
      <p:bldP spid="17" grpId="0" animBg="1"/>
      <p:bldP spid="12"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rgbClr val="D8B25C"/>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rgbClr val="A5AB81"/>
              </a:solidFill>
            </a:endParaRP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875A"/>
              </a:solidFill>
            </a:endParaRPr>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42428" y="527733"/>
            <a:ext cx="4755172"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Saran</a:t>
            </a:r>
          </a:p>
        </p:txBody>
      </p:sp>
      <p:sp>
        <p:nvSpPr>
          <p:cNvPr id="10" name="Rectangle 9">
            <a:extLst>
              <a:ext uri="{FF2B5EF4-FFF2-40B4-BE49-F238E27FC236}">
                <a16:creationId xmlns:a16="http://schemas.microsoft.com/office/drawing/2014/main" id="{71B7F24D-97B5-4D6B-A708-7D1E80F8B663}"/>
              </a:ext>
            </a:extLst>
          </p:cNvPr>
          <p:cNvSpPr/>
          <p:nvPr/>
        </p:nvSpPr>
        <p:spPr>
          <a:xfrm>
            <a:off x="1279142" y="1728244"/>
            <a:ext cx="10263839" cy="677108"/>
          </a:xfrm>
          <a:prstGeom prst="rect">
            <a:avLst/>
          </a:prstGeom>
        </p:spPr>
        <p:txBody>
          <a:bodyPr wrap="square" lIns="0" tIns="0" rIns="0" bIns="0" anchor="t">
            <a:spAutoFit/>
          </a:bodyPr>
          <a:lstStyle/>
          <a:p>
            <a:pPr lvl="0" algn="just"/>
            <a:r>
              <a:rPr lang="id-ID" sz="2200" dirty="0"/>
              <a:t>Untuk sistem informasi simpan pinjam koperasi ini, penulis berharap agar sistem ini dapat dikembangkan menjadi sistem yang lebih praktis dan mudah untuk pengguna.</a:t>
            </a:r>
            <a:endParaRPr lang="en-US" sz="2200" dirty="0"/>
          </a:p>
        </p:txBody>
      </p:sp>
      <p:cxnSp>
        <p:nvCxnSpPr>
          <p:cNvPr id="15" name="Straight Connector 14">
            <a:extLst>
              <a:ext uri="{FF2B5EF4-FFF2-40B4-BE49-F238E27FC236}">
                <a16:creationId xmlns:a16="http://schemas.microsoft.com/office/drawing/2014/main" id="{2FF347A0-46CA-484E-BE35-826D68946EE2}"/>
              </a:ext>
              <a:ext uri="{C183D7F6-B498-43B3-948B-1728B52AA6E4}">
                <adec:decorative xmlns:adec="http://schemas.microsoft.com/office/drawing/2017/decorative" val="1"/>
              </a:ext>
            </a:extLst>
          </p:cNvPr>
          <p:cNvCxnSpPr>
            <a:cxnSpLocks/>
          </p:cNvCxnSpPr>
          <p:nvPr/>
        </p:nvCxnSpPr>
        <p:spPr>
          <a:xfrm flipV="1">
            <a:off x="791032" y="699816"/>
            <a:ext cx="0" cy="3401921"/>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7B8BAB6-A151-4885-828F-D8DA7B6E1AA8}"/>
              </a:ext>
              <a:ext uri="{C183D7F6-B498-43B3-948B-1728B52AA6E4}">
                <adec:decorative xmlns:adec="http://schemas.microsoft.com/office/drawing/2017/decorative" val="1"/>
              </a:ext>
            </a:extLst>
          </p:cNvPr>
          <p:cNvSpPr/>
          <p:nvPr/>
        </p:nvSpPr>
        <p:spPr>
          <a:xfrm>
            <a:off x="566505" y="1728244"/>
            <a:ext cx="449050" cy="449050"/>
          </a:xfrm>
          <a:prstGeom prst="ellipse">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6414C4E-F7F3-4DA0-B22E-759D77B6B69A}"/>
              </a:ext>
            </a:extLst>
          </p:cNvPr>
          <p:cNvSpPr/>
          <p:nvPr/>
        </p:nvSpPr>
        <p:spPr>
          <a:xfrm>
            <a:off x="1279142" y="2853434"/>
            <a:ext cx="10263839" cy="677108"/>
          </a:xfrm>
          <a:prstGeom prst="rect">
            <a:avLst/>
          </a:prstGeom>
        </p:spPr>
        <p:txBody>
          <a:bodyPr wrap="square" lIns="0" tIns="0" rIns="0" bIns="0" anchor="t">
            <a:spAutoFit/>
          </a:bodyPr>
          <a:lstStyle/>
          <a:p>
            <a:pPr lvl="0" algn="just"/>
            <a:r>
              <a:rPr lang="id-ID" sz="2200" dirty="0"/>
              <a:t>Pada proses pinjaman penulis menyarankan untuk menambahkan limit pinjaman, agar batas pinjaman koperasi untuk anggota dapat terbagi secara adil.</a:t>
            </a:r>
            <a:endParaRPr lang="en-US" sz="2200" dirty="0"/>
          </a:p>
        </p:txBody>
      </p:sp>
      <p:sp>
        <p:nvSpPr>
          <p:cNvPr id="17" name="Oval 16">
            <a:extLst>
              <a:ext uri="{FF2B5EF4-FFF2-40B4-BE49-F238E27FC236}">
                <a16:creationId xmlns:a16="http://schemas.microsoft.com/office/drawing/2014/main" id="{3141F53C-7C3B-4AB6-8D00-3EB57DD4B9BA}"/>
              </a:ext>
              <a:ext uri="{C183D7F6-B498-43B3-948B-1728B52AA6E4}">
                <adec:decorative xmlns:adec="http://schemas.microsoft.com/office/drawing/2017/decorative" val="1"/>
              </a:ext>
            </a:extLst>
          </p:cNvPr>
          <p:cNvSpPr/>
          <p:nvPr/>
        </p:nvSpPr>
        <p:spPr>
          <a:xfrm>
            <a:off x="566505" y="2853434"/>
            <a:ext cx="449050" cy="449050"/>
          </a:xfrm>
          <a:prstGeom prst="ellipse">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A49BA-CA8A-41E4-AC1B-30B96BE89A52}"/>
              </a:ext>
            </a:extLst>
          </p:cNvPr>
          <p:cNvSpPr/>
          <p:nvPr/>
        </p:nvSpPr>
        <p:spPr>
          <a:xfrm>
            <a:off x="1279142" y="3880282"/>
            <a:ext cx="10263839" cy="1354217"/>
          </a:xfrm>
          <a:prstGeom prst="rect">
            <a:avLst/>
          </a:prstGeom>
        </p:spPr>
        <p:txBody>
          <a:bodyPr wrap="square" lIns="0" tIns="0" rIns="0" bIns="0" anchor="t">
            <a:spAutoFit/>
          </a:bodyPr>
          <a:lstStyle/>
          <a:p>
            <a:pPr lvl="0" algn="just"/>
            <a:r>
              <a:rPr lang="id-ID" sz="2200" dirty="0"/>
              <a:t>Penambahan fitur-fitur lain untuk  mempermudah   pengguna dalam pengoperasian sistem ini.</a:t>
            </a:r>
            <a:endParaRPr lang="en-US" sz="2200" dirty="0"/>
          </a:p>
          <a:p>
            <a:pPr algn="just"/>
            <a:br>
              <a:rPr lang="id-ID" sz="2200" dirty="0"/>
            </a:br>
            <a:endParaRPr lang="en-US" sz="2200" dirty="0"/>
          </a:p>
        </p:txBody>
      </p:sp>
      <p:sp>
        <p:nvSpPr>
          <p:cNvPr id="13" name="Oval 12">
            <a:extLst>
              <a:ext uri="{FF2B5EF4-FFF2-40B4-BE49-F238E27FC236}">
                <a16:creationId xmlns:a16="http://schemas.microsoft.com/office/drawing/2014/main" id="{0A4F4070-5D2F-41F1-91FA-9F534AD038FB}"/>
              </a:ext>
              <a:ext uri="{C183D7F6-B498-43B3-948B-1728B52AA6E4}">
                <adec:decorative xmlns:adec="http://schemas.microsoft.com/office/drawing/2017/decorative" val="1"/>
              </a:ext>
            </a:extLst>
          </p:cNvPr>
          <p:cNvSpPr/>
          <p:nvPr/>
        </p:nvSpPr>
        <p:spPr>
          <a:xfrm>
            <a:off x="566505" y="3880282"/>
            <a:ext cx="449050" cy="449050"/>
          </a:xfrm>
          <a:prstGeom prst="ellipse">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70852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p:bldP spid="9" grpId="0" animBg="1"/>
      <p:bldP spid="17" grpId="0" animBg="1"/>
      <p:bldP spid="12"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id-ID" sz="7200" b="1" dirty="0">
                <a:solidFill>
                  <a:schemeClr val="bg1"/>
                </a:solidFill>
              </a:rPr>
              <a:t>Terima Kasih</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anim calcmode="lin" valueType="num">
                                      <p:cBhvr>
                                        <p:cTn id="11" dur="1000" fill="hold"/>
                                        <p:tgtEl>
                                          <p:spTgt spid="15"/>
                                        </p:tgtEl>
                                        <p:attrNameLst>
                                          <p:attrName>ppt_x</p:attrName>
                                        </p:attrNameLst>
                                      </p:cBhvr>
                                      <p:tavLst>
                                        <p:tav tm="0">
                                          <p:val>
                                            <p:strVal val="#ppt_x"/>
                                          </p:val>
                                        </p:tav>
                                        <p:tav tm="100000">
                                          <p:val>
                                            <p:strVal val="#ppt_x"/>
                                          </p:val>
                                        </p:tav>
                                      </p:tavLst>
                                    </p:anim>
                                    <p:anim calcmode="lin" valueType="num">
                                      <p:cBhvr>
                                        <p:cTn id="1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282771" y="474826"/>
            <a:ext cx="3240314"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a:solidFill>
                  <a:schemeClr val="bg1"/>
                </a:solidFill>
              </a:rPr>
              <a:t>Latar Belakang</a:t>
            </a:r>
            <a:endParaRPr lang="en-US" sz="2800" dirty="0">
              <a:solidFill>
                <a:schemeClr val="bg1"/>
              </a:solidFill>
            </a:endParaRPr>
          </a:p>
        </p:txBody>
      </p:sp>
      <p:sp>
        <p:nvSpPr>
          <p:cNvPr id="44" name="Rectangle 43">
            <a:extLst>
              <a:ext uri="{FF2B5EF4-FFF2-40B4-BE49-F238E27FC236}">
                <a16:creationId xmlns:a16="http://schemas.microsoft.com/office/drawing/2014/main" id="{7832EA44-92FA-4878-9D1E-11573B6416F3}"/>
              </a:ext>
            </a:extLst>
          </p:cNvPr>
          <p:cNvSpPr/>
          <p:nvPr/>
        </p:nvSpPr>
        <p:spPr>
          <a:xfrm>
            <a:off x="1279141" y="1456142"/>
            <a:ext cx="9563029" cy="4401205"/>
          </a:xfrm>
          <a:prstGeom prst="rect">
            <a:avLst/>
          </a:prstGeom>
        </p:spPr>
        <p:txBody>
          <a:bodyPr wrap="square" lIns="0" tIns="0" rIns="0" bIns="0" anchor="t">
            <a:spAutoFit/>
          </a:bodyPr>
          <a:lstStyle/>
          <a:p>
            <a:pPr algn="just"/>
            <a:r>
              <a:rPr lang="id-ID" sz="2200" dirty="0"/>
              <a:t>Koperasi adalah badan usaha yang mengorganisir pemanfaatan sumber daya ekonomi para anggotanya atas dasar prinsip-prinsip Koperasi dan kaidah usaha ekonomi untuk meningkatakan taraf hidup anggota khususnya dan masyarakat daerah kerja pada umumnya. Tujuan dari terbentuknya koperasi pada Politeknik LP3I Jakarta Kampus Cileungsi untuk meningkatkan kinerja para karyawan dalam menjalankan pekerjaanya.</a:t>
            </a:r>
          </a:p>
          <a:p>
            <a:pPr algn="just"/>
            <a:endParaRPr lang="id-ID" sz="2200" dirty="0"/>
          </a:p>
          <a:p>
            <a:pPr algn="just"/>
            <a:r>
              <a:rPr lang="id-ID" sz="2200" dirty="0"/>
              <a:t>Namun dalam menjalankannya masih terdapat beberapa proses yang dikerjakan menggunakan program aplikasi pihak ketiga. Serta proses penyimpanan data-data transaksi masih belum terintegrasi secara penuh, sehingga menyebabkan kendala dalam mengetahui laporan beberapa bulan sekaligus. Maka dari itu, dipilihlah judul “</a:t>
            </a:r>
            <a:r>
              <a:rPr lang="id-ID" sz="2200" b="1" dirty="0"/>
              <a:t>RANCANG BANGUN SISTEM INFORMASI KOPERASI SIMPAN PINJAM PADA POLITEKNIK LP3I JAKARTA KAMPUS CILEUNGSI</a:t>
            </a:r>
            <a:r>
              <a:rPr lang="id-ID" sz="2200" dirty="0"/>
              <a:t>”</a:t>
            </a:r>
            <a:endParaRPr lang="en-US" sz="2200" dirty="0"/>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42428" y="527733"/>
            <a:ext cx="3240314"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a:solidFill>
                  <a:schemeClr val="bg1"/>
                </a:solidFill>
              </a:rPr>
              <a:t>Rumusan Masalah</a:t>
            </a:r>
            <a:endParaRPr lang="en-US" sz="2800" b="1" dirty="0">
              <a:solidFill>
                <a:schemeClr val="bg1"/>
              </a:solidFill>
            </a:endParaRPr>
          </a:p>
        </p:txBody>
      </p:sp>
      <p:sp>
        <p:nvSpPr>
          <p:cNvPr id="10" name="Rectangle 9">
            <a:extLst>
              <a:ext uri="{FF2B5EF4-FFF2-40B4-BE49-F238E27FC236}">
                <a16:creationId xmlns:a16="http://schemas.microsoft.com/office/drawing/2014/main" id="{71B7F24D-97B5-4D6B-A708-7D1E80F8B663}"/>
              </a:ext>
            </a:extLst>
          </p:cNvPr>
          <p:cNvSpPr/>
          <p:nvPr/>
        </p:nvSpPr>
        <p:spPr>
          <a:xfrm>
            <a:off x="1314485" y="1728244"/>
            <a:ext cx="9563029" cy="738664"/>
          </a:xfrm>
          <a:prstGeom prst="rect">
            <a:avLst/>
          </a:prstGeom>
        </p:spPr>
        <p:txBody>
          <a:bodyPr wrap="square" lIns="0" tIns="0" rIns="0" bIns="0" anchor="t">
            <a:spAutoFit/>
          </a:bodyPr>
          <a:lstStyle/>
          <a:p>
            <a:pPr lvl="0"/>
            <a:r>
              <a:rPr lang="en-US" sz="2400" dirty="0" err="1"/>
              <a:t>Bagaimana</a:t>
            </a:r>
            <a:r>
              <a:rPr lang="en-US" sz="2400" dirty="0"/>
              <a:t> system </a:t>
            </a:r>
            <a:r>
              <a:rPr lang="en-US" sz="2400" dirty="0" err="1"/>
              <a:t>Simpan</a:t>
            </a:r>
            <a:r>
              <a:rPr lang="en-US" sz="2400" dirty="0"/>
              <a:t> </a:t>
            </a:r>
            <a:r>
              <a:rPr lang="en-US" sz="2400" dirty="0" err="1"/>
              <a:t>Pinjam</a:t>
            </a:r>
            <a:r>
              <a:rPr lang="en-US" sz="2400" dirty="0"/>
              <a:t> </a:t>
            </a:r>
            <a:r>
              <a:rPr lang="en-US" sz="2400" dirty="0" err="1"/>
              <a:t>Koperasi</a:t>
            </a:r>
            <a:r>
              <a:rPr lang="en-US" sz="2400" dirty="0"/>
              <a:t> pada </a:t>
            </a:r>
            <a:r>
              <a:rPr lang="en-US" sz="2400" dirty="0" err="1"/>
              <a:t>Politeknik</a:t>
            </a:r>
            <a:r>
              <a:rPr lang="en-US" sz="2400" dirty="0"/>
              <a:t> LP3I Jakarta </a:t>
            </a:r>
            <a:r>
              <a:rPr lang="en-US" sz="2400" dirty="0" err="1"/>
              <a:t>Kampus</a:t>
            </a:r>
            <a:r>
              <a:rPr lang="en-US" sz="2400" dirty="0"/>
              <a:t> </a:t>
            </a:r>
            <a:r>
              <a:rPr lang="en-US" sz="2400" dirty="0" err="1"/>
              <a:t>Cileungsi</a:t>
            </a:r>
            <a:r>
              <a:rPr lang="en-US" sz="2400" dirty="0"/>
              <a:t>?</a:t>
            </a:r>
          </a:p>
        </p:txBody>
      </p:sp>
      <p:sp>
        <p:nvSpPr>
          <p:cNvPr id="12" name="Rectangle 11">
            <a:extLst>
              <a:ext uri="{FF2B5EF4-FFF2-40B4-BE49-F238E27FC236}">
                <a16:creationId xmlns:a16="http://schemas.microsoft.com/office/drawing/2014/main" id="{94128A8F-06CB-4C19-8E9C-3BD531066006}"/>
              </a:ext>
            </a:extLst>
          </p:cNvPr>
          <p:cNvSpPr/>
          <p:nvPr/>
        </p:nvSpPr>
        <p:spPr>
          <a:xfrm>
            <a:off x="1314485" y="2850209"/>
            <a:ext cx="9563029" cy="738664"/>
          </a:xfrm>
          <a:prstGeom prst="rect">
            <a:avLst/>
          </a:prstGeom>
        </p:spPr>
        <p:txBody>
          <a:bodyPr wrap="square" lIns="0" tIns="0" rIns="0" bIns="0" anchor="t">
            <a:spAutoFit/>
          </a:bodyPr>
          <a:lstStyle/>
          <a:p>
            <a:pPr lvl="0"/>
            <a:r>
              <a:rPr lang="id-ID" sz="2400" dirty="0"/>
              <a:t>H</a:t>
            </a:r>
            <a:r>
              <a:rPr lang="en-US" sz="2400" dirty="0" err="1"/>
              <a:t>ambatan</a:t>
            </a:r>
            <a:r>
              <a:rPr lang="en-US" sz="2400" dirty="0"/>
              <a:t> </a:t>
            </a:r>
            <a:r>
              <a:rPr lang="id-ID" sz="2400" dirty="0"/>
              <a:t>apa saja </a:t>
            </a:r>
            <a:r>
              <a:rPr lang="en-US" sz="2400" dirty="0"/>
              <a:t>yang </a:t>
            </a:r>
            <a:r>
              <a:rPr lang="en-US" sz="2400" dirty="0" err="1"/>
              <a:t>dihadapi</a:t>
            </a:r>
            <a:r>
              <a:rPr lang="en-US" sz="2400" dirty="0"/>
              <a:t> </a:t>
            </a:r>
            <a:r>
              <a:rPr lang="en-US" sz="2400" dirty="0" err="1"/>
              <a:t>sistem</a:t>
            </a:r>
            <a:r>
              <a:rPr lang="en-US" sz="2400" dirty="0"/>
              <a:t> </a:t>
            </a:r>
            <a:r>
              <a:rPr lang="id-ID" sz="2400" dirty="0"/>
              <a:t>Simpan Pinjam Koperasi</a:t>
            </a:r>
            <a:r>
              <a:rPr lang="en-US" sz="2400" dirty="0"/>
              <a:t> yang </a:t>
            </a:r>
            <a:r>
              <a:rPr lang="id-ID" sz="2400" dirty="0"/>
              <a:t>sedang</a:t>
            </a:r>
            <a:r>
              <a:rPr lang="en-US" sz="2400" dirty="0"/>
              <a:t> </a:t>
            </a:r>
            <a:r>
              <a:rPr lang="en-US" sz="2400" dirty="0" err="1"/>
              <a:t>berjalan</a:t>
            </a:r>
            <a:r>
              <a:rPr lang="en-US" sz="2400" dirty="0"/>
              <a:t> di </a:t>
            </a:r>
            <a:r>
              <a:rPr lang="en-US" sz="2400" dirty="0" err="1"/>
              <a:t>Politeknik</a:t>
            </a:r>
            <a:r>
              <a:rPr lang="en-US" sz="2400" dirty="0"/>
              <a:t> LP3I Jakarta </a:t>
            </a:r>
            <a:r>
              <a:rPr lang="en-US" sz="2400" dirty="0" err="1"/>
              <a:t>Kampus</a:t>
            </a:r>
            <a:r>
              <a:rPr lang="en-US" sz="2400" dirty="0"/>
              <a:t> </a:t>
            </a:r>
            <a:r>
              <a:rPr lang="en-US" sz="2400" dirty="0" err="1"/>
              <a:t>Cileungsi</a:t>
            </a:r>
            <a:r>
              <a:rPr lang="en-US" sz="2400" dirty="0"/>
              <a:t>?</a:t>
            </a:r>
          </a:p>
        </p:txBody>
      </p:sp>
      <p:sp>
        <p:nvSpPr>
          <p:cNvPr id="14" name="Rectangle 13">
            <a:extLst>
              <a:ext uri="{FF2B5EF4-FFF2-40B4-BE49-F238E27FC236}">
                <a16:creationId xmlns:a16="http://schemas.microsoft.com/office/drawing/2014/main" id="{FEE584B2-500C-4D15-A30E-67648CB12277}"/>
              </a:ext>
            </a:extLst>
          </p:cNvPr>
          <p:cNvSpPr/>
          <p:nvPr/>
        </p:nvSpPr>
        <p:spPr>
          <a:xfrm>
            <a:off x="1314484" y="3972174"/>
            <a:ext cx="9563029" cy="1107996"/>
          </a:xfrm>
          <a:prstGeom prst="rect">
            <a:avLst/>
          </a:prstGeom>
        </p:spPr>
        <p:txBody>
          <a:bodyPr wrap="square" lIns="0" tIns="0" rIns="0" bIns="0" anchor="t">
            <a:spAutoFit/>
          </a:bodyPr>
          <a:lstStyle/>
          <a:p>
            <a:pPr lvl="0"/>
            <a:r>
              <a:rPr lang="id-ID" sz="2400" dirty="0"/>
              <a:t>S</a:t>
            </a:r>
            <a:r>
              <a:rPr lang="en-US" sz="2400" dirty="0" err="1"/>
              <a:t>olusi</a:t>
            </a:r>
            <a:r>
              <a:rPr lang="id-ID" sz="2400" dirty="0"/>
              <a:t> apa saja</a:t>
            </a:r>
            <a:r>
              <a:rPr lang="en-US" sz="2400" dirty="0"/>
              <a:t> yang</a:t>
            </a:r>
            <a:r>
              <a:rPr lang="id-ID" sz="2400" dirty="0"/>
              <a:t> bisa</a:t>
            </a:r>
            <a:r>
              <a:rPr lang="en-US" sz="2400" dirty="0"/>
              <a:t> </a:t>
            </a:r>
            <a:r>
              <a:rPr lang="en-US" sz="2400" dirty="0" err="1"/>
              <a:t>dilakukan</a:t>
            </a:r>
            <a:r>
              <a:rPr lang="en-US" sz="2400" dirty="0"/>
              <a:t> </a:t>
            </a:r>
            <a:r>
              <a:rPr lang="en-US" sz="2400" dirty="0" err="1"/>
              <a:t>untuk</a:t>
            </a:r>
            <a:r>
              <a:rPr lang="en-US" sz="2400" dirty="0"/>
              <a:t> </a:t>
            </a:r>
            <a:r>
              <a:rPr lang="en-US" sz="2400" dirty="0" err="1"/>
              <a:t>mengatasi</a:t>
            </a:r>
            <a:r>
              <a:rPr lang="en-US" sz="2400" dirty="0"/>
              <a:t> </a:t>
            </a:r>
            <a:r>
              <a:rPr lang="en-US" sz="2400" dirty="0" err="1"/>
              <a:t>masalah</a:t>
            </a:r>
            <a:r>
              <a:rPr lang="en-US" sz="2400" dirty="0"/>
              <a:t> pada </a:t>
            </a:r>
            <a:r>
              <a:rPr lang="en-US" sz="2400" dirty="0" err="1"/>
              <a:t>sistem</a:t>
            </a:r>
            <a:r>
              <a:rPr lang="en-US" sz="2400" dirty="0"/>
              <a:t> </a:t>
            </a:r>
            <a:r>
              <a:rPr lang="id-ID" sz="2400" dirty="0"/>
              <a:t>Simpan Pinjam Koperasi</a:t>
            </a:r>
            <a:r>
              <a:rPr lang="en-US" sz="2400" dirty="0"/>
              <a:t> yang </a:t>
            </a:r>
            <a:r>
              <a:rPr lang="id-ID" sz="2400" dirty="0"/>
              <a:t>sedang</a:t>
            </a:r>
            <a:r>
              <a:rPr lang="en-US" sz="2400" dirty="0"/>
              <a:t> </a:t>
            </a:r>
            <a:r>
              <a:rPr lang="en-US" sz="2400" dirty="0" err="1"/>
              <a:t>berjalan</a:t>
            </a:r>
            <a:r>
              <a:rPr lang="en-US" sz="2400" dirty="0"/>
              <a:t> di </a:t>
            </a:r>
            <a:r>
              <a:rPr lang="en-US" sz="2400" dirty="0" err="1"/>
              <a:t>Politeknik</a:t>
            </a:r>
            <a:r>
              <a:rPr lang="en-US" sz="2400" dirty="0"/>
              <a:t> LP3I Jakarta </a:t>
            </a:r>
            <a:r>
              <a:rPr lang="en-US" sz="2400" dirty="0" err="1"/>
              <a:t>Kampus</a:t>
            </a:r>
            <a:r>
              <a:rPr lang="en-US" sz="2400" dirty="0"/>
              <a:t> </a:t>
            </a:r>
            <a:r>
              <a:rPr lang="en-US" sz="2400" dirty="0" err="1"/>
              <a:t>Cileungsi</a:t>
            </a:r>
            <a:r>
              <a:rPr lang="en-US" sz="2400" dirty="0"/>
              <a:t>?</a:t>
            </a:r>
          </a:p>
        </p:txBody>
      </p:sp>
      <p:cxnSp>
        <p:nvCxnSpPr>
          <p:cNvPr id="15" name="Straight Connector 14">
            <a:extLst>
              <a:ext uri="{FF2B5EF4-FFF2-40B4-BE49-F238E27FC236}">
                <a16:creationId xmlns:a16="http://schemas.microsoft.com/office/drawing/2014/main" id="{2FF347A0-46CA-484E-BE35-826D68946EE2}"/>
              </a:ext>
              <a:ext uri="{C183D7F6-B498-43B3-948B-1728B52AA6E4}">
                <adec:decorative xmlns:adec="http://schemas.microsoft.com/office/drawing/2017/decorative" val="1"/>
              </a:ext>
            </a:extLst>
          </p:cNvPr>
          <p:cNvCxnSpPr>
            <a:cxnSpLocks/>
          </p:cNvCxnSpPr>
          <p:nvPr/>
        </p:nvCxnSpPr>
        <p:spPr>
          <a:xfrm flipV="1">
            <a:off x="838200" y="696687"/>
            <a:ext cx="0" cy="3585027"/>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7B8BAB6-A151-4885-828F-D8DA7B6E1AA8}"/>
              </a:ext>
              <a:ext uri="{C183D7F6-B498-43B3-948B-1728B52AA6E4}">
                <adec:decorative xmlns:adec="http://schemas.microsoft.com/office/drawing/2017/decorative" val="1"/>
              </a:ext>
            </a:extLst>
          </p:cNvPr>
          <p:cNvSpPr/>
          <p:nvPr/>
        </p:nvSpPr>
        <p:spPr>
          <a:xfrm>
            <a:off x="613675" y="1661394"/>
            <a:ext cx="449050" cy="4490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79A20C3-CF47-4AAC-B421-6975E467DB1B}"/>
              </a:ext>
              <a:ext uri="{C183D7F6-B498-43B3-948B-1728B52AA6E4}">
                <adec:decorative xmlns:adec="http://schemas.microsoft.com/office/drawing/2017/decorative" val="1"/>
              </a:ext>
            </a:extLst>
          </p:cNvPr>
          <p:cNvSpPr/>
          <p:nvPr/>
        </p:nvSpPr>
        <p:spPr>
          <a:xfrm>
            <a:off x="613675" y="2816784"/>
            <a:ext cx="449050" cy="4490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Oval 12">
            <a:extLst>
              <a:ext uri="{FF2B5EF4-FFF2-40B4-BE49-F238E27FC236}">
                <a16:creationId xmlns:a16="http://schemas.microsoft.com/office/drawing/2014/main" id="{46ED6BA5-AF81-40D2-A58E-9334B5F2776D}"/>
              </a:ext>
              <a:ext uri="{C183D7F6-B498-43B3-948B-1728B52AA6E4}">
                <adec:decorative xmlns:adec="http://schemas.microsoft.com/office/drawing/2017/decorative" val="1"/>
              </a:ext>
            </a:extLst>
          </p:cNvPr>
          <p:cNvSpPr/>
          <p:nvPr/>
        </p:nvSpPr>
        <p:spPr>
          <a:xfrm>
            <a:off x="627293" y="3972174"/>
            <a:ext cx="449050" cy="4490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34496814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p:bldP spid="12" grpId="0"/>
      <p:bldP spid="14" grpId="0"/>
      <p:bldP spid="9" grpId="0" animBg="1"/>
      <p:bldP spid="11"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200" y="351134"/>
            <a:ext cx="629142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39342" y="25173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id="{5BE76FAC-8277-4AB6-847E-214719ACD51C}"/>
              </a:ext>
            </a:extLst>
          </p:cNvPr>
          <p:cNvSpPr txBox="1">
            <a:spLocks/>
          </p:cNvSpPr>
          <p:nvPr/>
        </p:nvSpPr>
        <p:spPr>
          <a:xfrm>
            <a:off x="1442428" y="527733"/>
            <a:ext cx="3240314"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800" b="1" dirty="0">
                <a:solidFill>
                  <a:schemeClr val="bg1"/>
                </a:solidFill>
              </a:rPr>
              <a:t>Tujuan</a:t>
            </a:r>
            <a:endParaRPr lang="en-US" sz="2800" b="1" dirty="0">
              <a:solidFill>
                <a:schemeClr val="bg1"/>
              </a:solidFill>
            </a:endParaRPr>
          </a:p>
        </p:txBody>
      </p:sp>
      <p:sp>
        <p:nvSpPr>
          <p:cNvPr id="10" name="Rectangle 9">
            <a:extLst>
              <a:ext uri="{FF2B5EF4-FFF2-40B4-BE49-F238E27FC236}">
                <a16:creationId xmlns:a16="http://schemas.microsoft.com/office/drawing/2014/main" id="{71B7F24D-97B5-4D6B-A708-7D1E80F8B663}"/>
              </a:ext>
            </a:extLst>
          </p:cNvPr>
          <p:cNvSpPr/>
          <p:nvPr/>
        </p:nvSpPr>
        <p:spPr>
          <a:xfrm>
            <a:off x="1314485" y="1728244"/>
            <a:ext cx="9563029" cy="738664"/>
          </a:xfrm>
          <a:prstGeom prst="rect">
            <a:avLst/>
          </a:prstGeom>
        </p:spPr>
        <p:txBody>
          <a:bodyPr wrap="square" lIns="0" tIns="0" rIns="0" bIns="0" anchor="t">
            <a:spAutoFit/>
          </a:bodyPr>
          <a:lstStyle/>
          <a:p>
            <a:pPr lvl="0"/>
            <a:r>
              <a:rPr lang="en-US" sz="2400" dirty="0" err="1"/>
              <a:t>Untuk</a:t>
            </a:r>
            <a:r>
              <a:rPr lang="en-US" sz="2400" dirty="0"/>
              <a:t> </a:t>
            </a:r>
            <a:r>
              <a:rPr lang="en-US" sz="2400" dirty="0" err="1"/>
              <a:t>mengetahui</a:t>
            </a:r>
            <a:r>
              <a:rPr lang="en-US" sz="2400" dirty="0"/>
              <a:t> </a:t>
            </a:r>
            <a:r>
              <a:rPr lang="en-US" sz="2400" dirty="0" err="1"/>
              <a:t>mengetahui</a:t>
            </a:r>
            <a:r>
              <a:rPr lang="en-US" sz="2400" dirty="0"/>
              <a:t> </a:t>
            </a:r>
            <a:r>
              <a:rPr lang="en-US" sz="2400" dirty="0" err="1"/>
              <a:t>sistem</a:t>
            </a:r>
            <a:r>
              <a:rPr lang="en-US" sz="2400" dirty="0"/>
              <a:t> yang </a:t>
            </a:r>
            <a:r>
              <a:rPr lang="en-US" sz="2400" dirty="0" err="1"/>
              <a:t>sedang</a:t>
            </a:r>
            <a:r>
              <a:rPr lang="en-US" sz="2400" dirty="0"/>
              <a:t> </a:t>
            </a:r>
            <a:r>
              <a:rPr lang="en-US" sz="2400" dirty="0" err="1"/>
              <a:t>berjalan</a:t>
            </a:r>
            <a:r>
              <a:rPr lang="en-US" sz="2400" dirty="0"/>
              <a:t> pada </a:t>
            </a:r>
            <a:r>
              <a:rPr lang="id-ID" sz="2400" dirty="0"/>
              <a:t>Politeknik LP3I Jakarta Kampus Cileungsi. </a:t>
            </a:r>
            <a:endParaRPr lang="en-US" sz="2400" dirty="0"/>
          </a:p>
        </p:txBody>
      </p:sp>
      <p:sp>
        <p:nvSpPr>
          <p:cNvPr id="12" name="Rectangle 11">
            <a:extLst>
              <a:ext uri="{FF2B5EF4-FFF2-40B4-BE49-F238E27FC236}">
                <a16:creationId xmlns:a16="http://schemas.microsoft.com/office/drawing/2014/main" id="{94128A8F-06CB-4C19-8E9C-3BD531066006}"/>
              </a:ext>
            </a:extLst>
          </p:cNvPr>
          <p:cNvSpPr/>
          <p:nvPr/>
        </p:nvSpPr>
        <p:spPr>
          <a:xfrm>
            <a:off x="1314485" y="2850209"/>
            <a:ext cx="9563029" cy="738664"/>
          </a:xfrm>
          <a:prstGeom prst="rect">
            <a:avLst/>
          </a:prstGeom>
        </p:spPr>
        <p:txBody>
          <a:bodyPr wrap="square" lIns="0" tIns="0" rIns="0" bIns="0" anchor="t">
            <a:spAutoFit/>
          </a:bodyPr>
          <a:lstStyle/>
          <a:p>
            <a:r>
              <a:rPr lang="en-US" sz="2400" dirty="0" err="1"/>
              <a:t>Untuk</a:t>
            </a:r>
            <a:r>
              <a:rPr lang="en-US" sz="2400" dirty="0"/>
              <a:t> </a:t>
            </a:r>
            <a:r>
              <a:rPr lang="en-US" sz="2400" dirty="0" err="1"/>
              <a:t>mengetahui</a:t>
            </a:r>
            <a:r>
              <a:rPr lang="en-US" sz="2400" dirty="0"/>
              <a:t> </a:t>
            </a:r>
            <a:r>
              <a:rPr lang="en-US" sz="2400" dirty="0" err="1"/>
              <a:t>hambatan</a:t>
            </a:r>
            <a:r>
              <a:rPr lang="en-US" sz="2400" dirty="0"/>
              <a:t> yang </a:t>
            </a:r>
            <a:r>
              <a:rPr lang="en-US" sz="2400" dirty="0" err="1"/>
              <a:t>ada</a:t>
            </a:r>
            <a:r>
              <a:rPr lang="en-US" sz="2400" dirty="0"/>
              <a:t> pada </a:t>
            </a:r>
            <a:r>
              <a:rPr lang="en-US" sz="2400" dirty="0" err="1"/>
              <a:t>sistem</a:t>
            </a:r>
            <a:r>
              <a:rPr lang="en-US" sz="2400" dirty="0"/>
              <a:t> yang </a:t>
            </a:r>
            <a:r>
              <a:rPr lang="en-US" sz="2400" dirty="0" err="1"/>
              <a:t>sedang</a:t>
            </a:r>
            <a:r>
              <a:rPr lang="en-US" sz="2400" dirty="0"/>
              <a:t> </a:t>
            </a:r>
            <a:r>
              <a:rPr lang="en-US" sz="2400" dirty="0" err="1"/>
              <a:t>berjalan</a:t>
            </a:r>
            <a:r>
              <a:rPr lang="en-US" sz="2400" dirty="0"/>
              <a:t> di </a:t>
            </a:r>
            <a:r>
              <a:rPr lang="id-ID" sz="2400" dirty="0"/>
              <a:t>Politeknik LP3I Jakarta Kampus Cileungsi </a:t>
            </a:r>
            <a:endParaRPr lang="en-US" sz="2400" dirty="0"/>
          </a:p>
        </p:txBody>
      </p:sp>
      <p:sp>
        <p:nvSpPr>
          <p:cNvPr id="14" name="Rectangle 13">
            <a:extLst>
              <a:ext uri="{FF2B5EF4-FFF2-40B4-BE49-F238E27FC236}">
                <a16:creationId xmlns:a16="http://schemas.microsoft.com/office/drawing/2014/main" id="{FEE584B2-500C-4D15-A30E-67648CB12277}"/>
              </a:ext>
            </a:extLst>
          </p:cNvPr>
          <p:cNvSpPr/>
          <p:nvPr/>
        </p:nvSpPr>
        <p:spPr>
          <a:xfrm>
            <a:off x="1314484" y="3972174"/>
            <a:ext cx="9563029" cy="738664"/>
          </a:xfrm>
          <a:prstGeom prst="rect">
            <a:avLst/>
          </a:prstGeom>
        </p:spPr>
        <p:txBody>
          <a:bodyPr wrap="square" lIns="0" tIns="0" rIns="0" bIns="0" anchor="t">
            <a:spAutoFit/>
          </a:bodyPr>
          <a:lstStyle/>
          <a:p>
            <a:pPr lvl="0"/>
            <a:r>
              <a:rPr lang="en-US" sz="2400" dirty="0" err="1"/>
              <a:t>Untuk</a:t>
            </a:r>
            <a:r>
              <a:rPr lang="en-US" sz="2400" dirty="0"/>
              <a:t> </a:t>
            </a:r>
            <a:r>
              <a:rPr lang="en-US" sz="2400" dirty="0" err="1"/>
              <a:t>mengetahui</a:t>
            </a:r>
            <a:r>
              <a:rPr lang="en-US" sz="2400" dirty="0"/>
              <a:t> </a:t>
            </a:r>
            <a:r>
              <a:rPr lang="en-US" sz="2400" dirty="0" err="1"/>
              <a:t>sistem</a:t>
            </a:r>
            <a:r>
              <a:rPr lang="en-US" sz="2400" dirty="0"/>
              <a:t> yang </a:t>
            </a:r>
            <a:r>
              <a:rPr lang="en-US" sz="2400" dirty="0" err="1"/>
              <a:t>dibutuhkan</a:t>
            </a:r>
            <a:r>
              <a:rPr lang="en-US" sz="2400" dirty="0"/>
              <a:t> </a:t>
            </a:r>
            <a:r>
              <a:rPr lang="en-US" sz="2400" dirty="0" err="1"/>
              <a:t>serta</a:t>
            </a:r>
            <a:r>
              <a:rPr lang="en-US" sz="2400" dirty="0"/>
              <a:t> </a:t>
            </a:r>
            <a:r>
              <a:rPr lang="en-US" sz="2400" dirty="0" err="1"/>
              <a:t>memperbaiki</a:t>
            </a:r>
            <a:r>
              <a:rPr lang="en-US" sz="2400" dirty="0"/>
              <a:t> </a:t>
            </a:r>
            <a:r>
              <a:rPr lang="en-US" sz="2400" dirty="0" err="1"/>
              <a:t>sistem</a:t>
            </a:r>
            <a:r>
              <a:rPr lang="en-US" sz="2400" dirty="0"/>
              <a:t> </a:t>
            </a:r>
            <a:r>
              <a:rPr lang="en-US" sz="2400" dirty="0" err="1"/>
              <a:t>sebagai</a:t>
            </a:r>
            <a:r>
              <a:rPr lang="en-US" sz="2400" dirty="0"/>
              <a:t> </a:t>
            </a:r>
            <a:r>
              <a:rPr lang="en-US" sz="2400" dirty="0" err="1"/>
              <a:t>solusi</a:t>
            </a:r>
            <a:r>
              <a:rPr lang="en-US" sz="2400" dirty="0"/>
              <a:t> </a:t>
            </a:r>
            <a:r>
              <a:rPr lang="en-US" sz="2400" dirty="0" err="1"/>
              <a:t>dari</a:t>
            </a:r>
            <a:r>
              <a:rPr lang="en-US" sz="2400" dirty="0"/>
              <a:t> </a:t>
            </a:r>
            <a:r>
              <a:rPr lang="en-US" sz="2400" dirty="0" err="1"/>
              <a:t>hambatan</a:t>
            </a:r>
            <a:r>
              <a:rPr lang="en-US" sz="2400" dirty="0"/>
              <a:t> yang </a:t>
            </a:r>
            <a:r>
              <a:rPr lang="en-US" sz="2400" dirty="0" err="1"/>
              <a:t>ada</a:t>
            </a:r>
            <a:r>
              <a:rPr lang="en-US" sz="2400" dirty="0"/>
              <a:t>. </a:t>
            </a:r>
          </a:p>
        </p:txBody>
      </p:sp>
      <p:cxnSp>
        <p:nvCxnSpPr>
          <p:cNvPr id="15" name="Straight Connector 14">
            <a:extLst>
              <a:ext uri="{FF2B5EF4-FFF2-40B4-BE49-F238E27FC236}">
                <a16:creationId xmlns:a16="http://schemas.microsoft.com/office/drawing/2014/main" id="{2FF347A0-46CA-484E-BE35-826D68946EE2}"/>
              </a:ext>
              <a:ext uri="{C183D7F6-B498-43B3-948B-1728B52AA6E4}">
                <adec:decorative xmlns:adec="http://schemas.microsoft.com/office/drawing/2017/decorative" val="1"/>
              </a:ext>
            </a:extLst>
          </p:cNvPr>
          <p:cNvCxnSpPr>
            <a:cxnSpLocks/>
          </p:cNvCxnSpPr>
          <p:nvPr/>
        </p:nvCxnSpPr>
        <p:spPr>
          <a:xfrm flipV="1">
            <a:off x="838200" y="696686"/>
            <a:ext cx="0" cy="355600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7B8BAB6-A151-4885-828F-D8DA7B6E1AA8}"/>
              </a:ext>
              <a:ext uri="{C183D7F6-B498-43B3-948B-1728B52AA6E4}">
                <adec:decorative xmlns:adec="http://schemas.microsoft.com/office/drawing/2017/decorative" val="1"/>
              </a:ext>
            </a:extLst>
          </p:cNvPr>
          <p:cNvSpPr/>
          <p:nvPr/>
        </p:nvSpPr>
        <p:spPr>
          <a:xfrm>
            <a:off x="613675" y="1725117"/>
            <a:ext cx="449050" cy="4490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79A20C3-CF47-4AAC-B421-6975E467DB1B}"/>
              </a:ext>
              <a:ext uri="{C183D7F6-B498-43B3-948B-1728B52AA6E4}">
                <adec:decorative xmlns:adec="http://schemas.microsoft.com/office/drawing/2017/decorative" val="1"/>
              </a:ext>
            </a:extLst>
          </p:cNvPr>
          <p:cNvSpPr/>
          <p:nvPr/>
        </p:nvSpPr>
        <p:spPr>
          <a:xfrm>
            <a:off x="613675" y="2880507"/>
            <a:ext cx="449050" cy="4490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Oval 12">
            <a:extLst>
              <a:ext uri="{FF2B5EF4-FFF2-40B4-BE49-F238E27FC236}">
                <a16:creationId xmlns:a16="http://schemas.microsoft.com/office/drawing/2014/main" id="{46ED6BA5-AF81-40D2-A58E-9334B5F2776D}"/>
              </a:ext>
              <a:ext uri="{C183D7F6-B498-43B3-948B-1728B52AA6E4}">
                <adec:decorative xmlns:adec="http://schemas.microsoft.com/office/drawing/2017/decorative" val="1"/>
              </a:ext>
            </a:extLst>
          </p:cNvPr>
          <p:cNvSpPr/>
          <p:nvPr/>
        </p:nvSpPr>
        <p:spPr>
          <a:xfrm>
            <a:off x="584717" y="4035897"/>
            <a:ext cx="449050" cy="4490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901852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p:bldP spid="12" grpId="0"/>
      <p:bldP spid="14" grpId="0"/>
      <p:bldP spid="9"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62011-AA94-46D6-8003-C79A7B057D4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029728" y="3000417"/>
            <a:ext cx="6364776" cy="1359526"/>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38" name="Title 1">
            <a:extLst>
              <a:ext uri="{FF2B5EF4-FFF2-40B4-BE49-F238E27FC236}">
                <a16:creationId xmlns:a16="http://schemas.microsoft.com/office/drawing/2014/main" id="{85940332-A61E-47D7-A38C-187FE02ED9B5}"/>
              </a:ext>
            </a:extLst>
          </p:cNvPr>
          <p:cNvSpPr txBox="1">
            <a:spLocks/>
          </p:cNvSpPr>
          <p:nvPr/>
        </p:nvSpPr>
        <p:spPr>
          <a:xfrm>
            <a:off x="5177086" y="2065661"/>
            <a:ext cx="2070060" cy="6647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4800" b="1" dirty="0"/>
              <a:t>BAB II</a:t>
            </a:r>
            <a:endParaRPr lang="en-US" sz="5400" dirty="0"/>
          </a:p>
        </p:txBody>
      </p:sp>
      <p:sp>
        <p:nvSpPr>
          <p:cNvPr id="3" name="Rectangle 2">
            <a:extLst>
              <a:ext uri="{FF2B5EF4-FFF2-40B4-BE49-F238E27FC236}">
                <a16:creationId xmlns:a16="http://schemas.microsoft.com/office/drawing/2014/main" id="{69DCED53-E1C2-4B01-98AC-FE752943E87D}"/>
              </a:ext>
            </a:extLst>
          </p:cNvPr>
          <p:cNvSpPr/>
          <p:nvPr/>
        </p:nvSpPr>
        <p:spPr>
          <a:xfrm>
            <a:off x="2920916" y="2906486"/>
            <a:ext cx="6350167" cy="1349999"/>
          </a:xfrm>
          <a:prstGeom prst="rect">
            <a:avLst/>
          </a:prstGeom>
          <a:solidFill>
            <a:srgbClr val="8187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9166C8-EA24-4AAA-BCDB-EC3F99145A1B}"/>
              </a:ext>
            </a:extLst>
          </p:cNvPr>
          <p:cNvSpPr/>
          <p:nvPr/>
        </p:nvSpPr>
        <p:spPr>
          <a:xfrm>
            <a:off x="3164116" y="3165986"/>
            <a:ext cx="6096000" cy="830997"/>
          </a:xfrm>
          <a:prstGeom prst="rect">
            <a:avLst/>
          </a:prstGeom>
        </p:spPr>
        <p:txBody>
          <a:bodyPr>
            <a:spAutoFit/>
          </a:bodyPr>
          <a:lstStyle/>
          <a:p>
            <a:pPr algn="ctr"/>
            <a:r>
              <a:rPr lang="id-ID" sz="2400" b="1" dirty="0">
                <a:solidFill>
                  <a:schemeClr val="accent4"/>
                </a:solidFill>
                <a:latin typeface="+mj-lt"/>
              </a:rPr>
              <a:t>Teori Sistem Informasi, Koperasi, Karyawan, dan Simpan Pinjam.</a:t>
            </a:r>
            <a:endParaRPr lang="en-US" sz="2400" b="1" dirty="0">
              <a:latin typeface="+mj-lt"/>
            </a:endParaRPr>
          </a:p>
        </p:txBody>
      </p:sp>
    </p:spTree>
    <p:extLst>
      <p:ext uri="{BB962C8B-B14F-4D97-AF65-F5344CB8AC3E}">
        <p14:creationId xmlns:p14="http://schemas.microsoft.com/office/powerpoint/2010/main" val="2480725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7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2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6668086" y="522898"/>
            <a:ext cx="552391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a:solidFill>
                  <a:schemeClr val="tx1">
                    <a:lumMod val="75000"/>
                    <a:lumOff val="25000"/>
                  </a:schemeClr>
                </a:solidFill>
              </a:rPr>
              <a:t>TEORI</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543696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162677" y="1440085"/>
            <a:ext cx="0" cy="455431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68150" y="2409731"/>
            <a:ext cx="4931673" cy="2462213"/>
          </a:xfrm>
          <a:prstGeom prst="rect">
            <a:avLst/>
          </a:prstGeom>
        </p:spPr>
        <p:txBody>
          <a:bodyPr wrap="square" lIns="0" tIns="0" rIns="0" bIns="0" anchor="t">
            <a:spAutoFit/>
          </a:bodyPr>
          <a:lstStyle/>
          <a:p>
            <a:pPr algn="just"/>
            <a:r>
              <a:rPr lang="en-US" sz="2000" dirty="0" err="1"/>
              <a:t>Rusdi</a:t>
            </a:r>
            <a:r>
              <a:rPr lang="en-US" sz="2000" dirty="0"/>
              <a:t> Nur dan Muhammad </a:t>
            </a:r>
            <a:r>
              <a:rPr lang="en-US" sz="2000" dirty="0" err="1"/>
              <a:t>Arsyad</a:t>
            </a:r>
            <a:r>
              <a:rPr lang="en-US" sz="2000" dirty="0"/>
              <a:t> </a:t>
            </a:r>
            <a:r>
              <a:rPr lang="en-US" sz="2000" dirty="0" err="1"/>
              <a:t>Suyuti</a:t>
            </a:r>
            <a:r>
              <a:rPr lang="en-US" sz="2000" dirty="0"/>
              <a:t> (2018:15) </a:t>
            </a:r>
            <a:r>
              <a:rPr lang="en-US" sz="2000" dirty="0" err="1"/>
              <a:t>menyatakan</a:t>
            </a:r>
            <a:r>
              <a:rPr lang="en-US" sz="2000" dirty="0"/>
              <a:t> </a:t>
            </a:r>
            <a:r>
              <a:rPr lang="en-US" sz="2000" dirty="0" err="1"/>
              <a:t>bahwa</a:t>
            </a:r>
            <a:r>
              <a:rPr lang="en-US" sz="2000" dirty="0"/>
              <a:t> </a:t>
            </a:r>
            <a:r>
              <a:rPr lang="en-US" sz="2000" dirty="0" err="1"/>
              <a:t>perancangan</a:t>
            </a:r>
            <a:r>
              <a:rPr lang="en-US" sz="2000" dirty="0"/>
              <a:t> </a:t>
            </a:r>
            <a:r>
              <a:rPr lang="en-US" sz="2000" dirty="0" err="1"/>
              <a:t>adalah</a:t>
            </a:r>
            <a:r>
              <a:rPr lang="id-ID" sz="2000" dirty="0"/>
              <a:t> s</a:t>
            </a:r>
            <a:r>
              <a:rPr lang="en-US" sz="2000" dirty="0" err="1"/>
              <a:t>uatu</a:t>
            </a:r>
            <a:r>
              <a:rPr lang="en-US" sz="2000" dirty="0"/>
              <a:t> proses yang </a:t>
            </a:r>
            <a:r>
              <a:rPr lang="en-US" sz="2000" dirty="0" err="1"/>
              <a:t>bertujuan</a:t>
            </a:r>
            <a:r>
              <a:rPr lang="en-US" sz="2000" dirty="0"/>
              <a:t> </a:t>
            </a:r>
            <a:r>
              <a:rPr lang="en-US" sz="2000" dirty="0" err="1"/>
              <a:t>untuk</a:t>
            </a:r>
            <a:r>
              <a:rPr lang="en-US" sz="2000" dirty="0"/>
              <a:t> </a:t>
            </a:r>
            <a:r>
              <a:rPr lang="en-US" sz="2000" dirty="0" err="1"/>
              <a:t>menganalisi</a:t>
            </a:r>
            <a:r>
              <a:rPr lang="en-US" sz="2000" dirty="0"/>
              <a:t>, </a:t>
            </a:r>
            <a:r>
              <a:rPr lang="en-US" sz="2000" dirty="0" err="1"/>
              <a:t>menilai</a:t>
            </a:r>
            <a:r>
              <a:rPr lang="en-US" sz="2000" dirty="0"/>
              <a:t>, </a:t>
            </a:r>
            <a:r>
              <a:rPr lang="en-US" sz="2000" dirty="0" err="1"/>
              <a:t>memperbaiki</a:t>
            </a:r>
            <a:r>
              <a:rPr lang="en-US" sz="2000" dirty="0"/>
              <a:t> dan </a:t>
            </a:r>
            <a:r>
              <a:rPr lang="en-US" sz="2000" dirty="0" err="1"/>
              <a:t>menyusun</a:t>
            </a:r>
            <a:r>
              <a:rPr lang="en-US" sz="2000" dirty="0"/>
              <a:t> </a:t>
            </a:r>
            <a:r>
              <a:rPr lang="en-US" sz="2000" dirty="0" err="1"/>
              <a:t>suatu</a:t>
            </a:r>
            <a:r>
              <a:rPr lang="en-US" sz="2000" dirty="0"/>
              <a:t> </a:t>
            </a:r>
            <a:r>
              <a:rPr lang="en-US" sz="2000" dirty="0" err="1"/>
              <a:t>sistem</a:t>
            </a:r>
            <a:r>
              <a:rPr lang="en-US" sz="2000" dirty="0"/>
              <a:t>, </a:t>
            </a:r>
            <a:r>
              <a:rPr lang="en-US" sz="2000" dirty="0" err="1"/>
              <a:t>baik</a:t>
            </a:r>
            <a:r>
              <a:rPr lang="en-US" sz="2000" dirty="0"/>
              <a:t> </a:t>
            </a:r>
            <a:r>
              <a:rPr lang="en-US" sz="2000" dirty="0" err="1"/>
              <a:t>sistem</a:t>
            </a:r>
            <a:r>
              <a:rPr lang="en-US" sz="2000" dirty="0"/>
              <a:t> </a:t>
            </a:r>
            <a:r>
              <a:rPr lang="en-US" sz="2000" dirty="0" err="1"/>
              <a:t>fisik</a:t>
            </a:r>
            <a:r>
              <a:rPr lang="en-US" sz="2000" dirty="0"/>
              <a:t> </a:t>
            </a:r>
            <a:r>
              <a:rPr lang="en-US" sz="2000" dirty="0" err="1"/>
              <a:t>maupun</a:t>
            </a:r>
            <a:r>
              <a:rPr lang="en-US" sz="2000" dirty="0"/>
              <a:t> non </a:t>
            </a:r>
            <a:r>
              <a:rPr lang="en-US" sz="2000" dirty="0" err="1"/>
              <a:t>fisik</a:t>
            </a:r>
            <a:r>
              <a:rPr lang="en-US" sz="2000" dirty="0"/>
              <a:t> yang optimum </a:t>
            </a:r>
            <a:r>
              <a:rPr lang="en-US" sz="2000" dirty="0" err="1"/>
              <a:t>untuk</a:t>
            </a:r>
            <a:r>
              <a:rPr lang="en-US" sz="2000" dirty="0"/>
              <a:t> </a:t>
            </a:r>
            <a:r>
              <a:rPr lang="en-US" sz="2000" dirty="0" err="1"/>
              <a:t>waktu</a:t>
            </a:r>
            <a:r>
              <a:rPr lang="en-US" sz="2000" dirty="0"/>
              <a:t> yang </a:t>
            </a:r>
            <a:r>
              <a:rPr lang="en-US" sz="2000" dirty="0" err="1"/>
              <a:t>akan</a:t>
            </a:r>
            <a:r>
              <a:rPr lang="en-US" sz="2000" dirty="0"/>
              <a:t> </a:t>
            </a:r>
            <a:r>
              <a:rPr lang="en-US" sz="2000" dirty="0" err="1"/>
              <a:t>datang</a:t>
            </a:r>
            <a:r>
              <a:rPr lang="en-US" sz="2000" dirty="0"/>
              <a:t> </a:t>
            </a:r>
            <a:r>
              <a:rPr lang="en-US" sz="2000" dirty="0" err="1"/>
              <a:t>dengan</a:t>
            </a:r>
            <a:r>
              <a:rPr lang="en-US" sz="2000" dirty="0"/>
              <a:t> </a:t>
            </a:r>
            <a:r>
              <a:rPr lang="en-US" sz="2000" dirty="0" err="1"/>
              <a:t>memanfaatkan</a:t>
            </a:r>
            <a:r>
              <a:rPr lang="en-US" sz="2000" dirty="0"/>
              <a:t> </a:t>
            </a:r>
            <a:r>
              <a:rPr lang="en-US" sz="2000" dirty="0" err="1"/>
              <a:t>informasi</a:t>
            </a:r>
            <a:r>
              <a:rPr lang="en-US" sz="2000" dirty="0"/>
              <a:t> yang </a:t>
            </a:r>
            <a:r>
              <a:rPr lang="en-US" sz="2000" dirty="0" err="1"/>
              <a:t>ada</a:t>
            </a:r>
            <a:r>
              <a:rPr lang="en-US" sz="2000" dirty="0"/>
              <a:t>. </a:t>
            </a:r>
            <a:endParaRPr lang="en-US" sz="28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68151" y="2030438"/>
            <a:ext cx="4568818" cy="249812"/>
          </a:xfrm>
          <a:prstGeom prst="rect">
            <a:avLst/>
          </a:prstGeom>
        </p:spPr>
        <p:txBody>
          <a:bodyPr wrap="square" lIns="0" tIns="0" rIns="0" bIns="0" anchor="t">
            <a:spAutoFit/>
          </a:bodyPr>
          <a:lstStyle/>
          <a:p>
            <a:pPr>
              <a:lnSpc>
                <a:spcPts val="1900"/>
              </a:lnSpc>
            </a:pPr>
            <a:r>
              <a:rPr lang="id-ID" sz="2400" b="1" dirty="0">
                <a:solidFill>
                  <a:schemeClr val="accent3">
                    <a:lumMod val="75000"/>
                  </a:schemeClr>
                </a:solidFill>
                <a:latin typeface="+mj-lt"/>
                <a:cs typeface="Segoe UI" panose="020B0502040204020203" pitchFamily="34" charset="0"/>
              </a:rPr>
              <a:t>Perancangan</a:t>
            </a:r>
            <a:endParaRPr lang="en-US" sz="2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6525532" y="2409731"/>
            <a:ext cx="5172982" cy="1846659"/>
          </a:xfrm>
          <a:prstGeom prst="rect">
            <a:avLst/>
          </a:prstGeom>
        </p:spPr>
        <p:txBody>
          <a:bodyPr wrap="square" lIns="0" tIns="0" rIns="0" bIns="0" anchor="t">
            <a:spAutoFit/>
          </a:bodyPr>
          <a:lstStyle/>
          <a:p>
            <a:pPr algn="just"/>
            <a:r>
              <a:rPr lang="en-US" sz="2000" dirty="0"/>
              <a:t>Sri </a:t>
            </a:r>
            <a:r>
              <a:rPr lang="en-US" sz="2000" dirty="0" err="1"/>
              <a:t>Mulyani</a:t>
            </a:r>
            <a:r>
              <a:rPr lang="en-US" sz="2000" dirty="0"/>
              <a:t> (2016:2) </a:t>
            </a:r>
            <a:r>
              <a:rPr lang="en-US" sz="2000" dirty="0" err="1"/>
              <a:t>mendefinisikan</a:t>
            </a:r>
            <a:r>
              <a:rPr lang="en-US" sz="2000" dirty="0"/>
              <a:t> </a:t>
            </a:r>
            <a:r>
              <a:rPr lang="en-US" sz="2000" dirty="0" err="1"/>
              <a:t>Sistem</a:t>
            </a:r>
            <a:r>
              <a:rPr lang="en-US" sz="2000" dirty="0"/>
              <a:t> </a:t>
            </a:r>
            <a:r>
              <a:rPr lang="en-US" sz="2000" dirty="0" err="1"/>
              <a:t>sebagai</a:t>
            </a:r>
            <a:r>
              <a:rPr lang="en-US" sz="2000" dirty="0"/>
              <a:t> </a:t>
            </a:r>
            <a:r>
              <a:rPr lang="en-US" sz="2000" dirty="0" err="1"/>
              <a:t>berikut</a:t>
            </a:r>
            <a:r>
              <a:rPr lang="id-ID" sz="2000" dirty="0"/>
              <a:t> s</a:t>
            </a:r>
            <a:r>
              <a:rPr lang="en-US" sz="2000" dirty="0" err="1"/>
              <a:t>istem</a:t>
            </a:r>
            <a:r>
              <a:rPr lang="en-US" sz="2000" dirty="0"/>
              <a:t> </a:t>
            </a:r>
            <a:r>
              <a:rPr lang="en-US" sz="2000" dirty="0" err="1"/>
              <a:t>dapat</a:t>
            </a:r>
            <a:r>
              <a:rPr lang="en-US" sz="2000" dirty="0"/>
              <a:t> </a:t>
            </a:r>
            <a:r>
              <a:rPr lang="en-US" sz="2000" dirty="0" err="1"/>
              <a:t>diartikan</a:t>
            </a:r>
            <a:r>
              <a:rPr lang="en-US" sz="2000" dirty="0"/>
              <a:t> </a:t>
            </a:r>
            <a:r>
              <a:rPr lang="en-US" sz="2000" dirty="0" err="1"/>
              <a:t>sebagai</a:t>
            </a:r>
            <a:r>
              <a:rPr lang="en-US" sz="2000" dirty="0"/>
              <a:t> </a:t>
            </a:r>
            <a:r>
              <a:rPr lang="en-US" sz="2000" dirty="0" err="1"/>
              <a:t>sekumpulan</a:t>
            </a:r>
            <a:r>
              <a:rPr lang="en-US" sz="2000" dirty="0"/>
              <a:t> sub </a:t>
            </a:r>
            <a:r>
              <a:rPr lang="en-US" sz="2000" dirty="0" err="1"/>
              <a:t>sistem</a:t>
            </a:r>
            <a:r>
              <a:rPr lang="en-US" sz="2000" dirty="0"/>
              <a:t>, </a:t>
            </a:r>
            <a:r>
              <a:rPr lang="en-US" sz="2000" dirty="0" err="1"/>
              <a:t>komponen</a:t>
            </a:r>
            <a:r>
              <a:rPr lang="en-US" sz="2000" dirty="0"/>
              <a:t> </a:t>
            </a:r>
            <a:r>
              <a:rPr lang="en-US" sz="2000" dirty="0" err="1"/>
              <a:t>ataupun</a:t>
            </a:r>
            <a:r>
              <a:rPr lang="en-US" sz="2000" dirty="0"/>
              <a:t> </a:t>
            </a:r>
            <a:r>
              <a:rPr lang="en-US" sz="2000" dirty="0" err="1"/>
              <a:t>elemen</a:t>
            </a:r>
            <a:r>
              <a:rPr lang="en-US" sz="2000" dirty="0"/>
              <a:t> yang </a:t>
            </a:r>
            <a:r>
              <a:rPr lang="en-US" sz="2000" dirty="0" err="1"/>
              <a:t>saling</a:t>
            </a:r>
            <a:r>
              <a:rPr lang="en-US" sz="2000" dirty="0"/>
              <a:t> </a:t>
            </a:r>
            <a:r>
              <a:rPr lang="en-US" sz="2000" dirty="0" err="1"/>
              <a:t>bekerjasama</a:t>
            </a:r>
            <a:r>
              <a:rPr lang="en-US" sz="2000" dirty="0"/>
              <a:t> </a:t>
            </a:r>
            <a:r>
              <a:rPr lang="en-US" sz="2000" dirty="0" err="1"/>
              <a:t>dengan</a:t>
            </a:r>
            <a:r>
              <a:rPr lang="en-US" sz="2000" dirty="0"/>
              <a:t> </a:t>
            </a:r>
            <a:r>
              <a:rPr lang="en-US" sz="2000" dirty="0" err="1"/>
              <a:t>tujuan</a:t>
            </a:r>
            <a:r>
              <a:rPr lang="en-US" sz="2000" dirty="0"/>
              <a:t> yang </a:t>
            </a:r>
            <a:r>
              <a:rPr lang="en-US" sz="2000" dirty="0" err="1"/>
              <a:t>sama</a:t>
            </a:r>
            <a:r>
              <a:rPr lang="en-US" sz="2000" dirty="0"/>
              <a:t> </a:t>
            </a:r>
            <a:r>
              <a:rPr lang="en-US" sz="2000" dirty="0" err="1"/>
              <a:t>untuk</a:t>
            </a:r>
            <a:r>
              <a:rPr lang="en-US" sz="2000" dirty="0"/>
              <a:t> </a:t>
            </a:r>
            <a:r>
              <a:rPr lang="en-US" sz="2000" dirty="0" err="1"/>
              <a:t>menghasilkan</a:t>
            </a:r>
            <a:r>
              <a:rPr lang="en-US" sz="2000" dirty="0"/>
              <a:t> output yang </a:t>
            </a:r>
            <a:r>
              <a:rPr lang="en-US" sz="2000" dirty="0" err="1"/>
              <a:t>sudah</a:t>
            </a:r>
            <a:r>
              <a:rPr lang="en-US" sz="2000" dirty="0"/>
              <a:t> </a:t>
            </a:r>
            <a:r>
              <a:rPr lang="en-US" sz="2000" dirty="0" err="1"/>
              <a:t>ditentukan</a:t>
            </a:r>
            <a:r>
              <a:rPr lang="en-US" sz="2000" dirty="0"/>
              <a:t> </a:t>
            </a:r>
            <a:r>
              <a:rPr lang="en-US" sz="2000" dirty="0" err="1"/>
              <a:t>sebelumnya</a:t>
            </a:r>
            <a:endParaRPr lang="en-US" sz="20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6525531" y="2030438"/>
            <a:ext cx="2743195" cy="249812"/>
          </a:xfrm>
          <a:prstGeom prst="rect">
            <a:avLst/>
          </a:prstGeom>
        </p:spPr>
        <p:txBody>
          <a:bodyPr wrap="square" lIns="0" tIns="0" rIns="0" bIns="0" anchor="t">
            <a:spAutoFit/>
          </a:bodyPr>
          <a:lstStyle/>
          <a:p>
            <a:pPr>
              <a:lnSpc>
                <a:spcPts val="1900"/>
              </a:lnSpc>
            </a:pPr>
            <a:r>
              <a:rPr lang="id-ID" sz="2400" b="1" dirty="0">
                <a:solidFill>
                  <a:schemeClr val="accent4">
                    <a:lumMod val="75000"/>
                  </a:schemeClr>
                </a:solidFill>
                <a:latin typeface="+mj-lt"/>
                <a:cs typeface="Segoe UI" panose="020B0502040204020203" pitchFamily="34" charset="0"/>
              </a:rPr>
              <a:t>Sistem</a:t>
            </a:r>
            <a:endParaRPr lang="en-US" sz="2400" b="1" dirty="0">
              <a:solidFill>
                <a:schemeClr val="accent4">
                  <a:lumMod val="75000"/>
                </a:schemeClr>
              </a:solidFill>
              <a:latin typeface="+mj-lt"/>
              <a:cs typeface="Segoe UI" panose="020B0502040204020203" pitchFamily="34" charset="0"/>
            </a:endParaRPr>
          </a:p>
        </p:txBody>
      </p:sp>
    </p:spTree>
    <p:extLst>
      <p:ext uri="{BB962C8B-B14F-4D97-AF65-F5344CB8AC3E}">
        <p14:creationId xmlns:p14="http://schemas.microsoft.com/office/powerpoint/2010/main" val="4893330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43">
                                            <p:txEl>
                                              <p:pRg st="0" end="0"/>
                                            </p:txEl>
                                          </p:spTgt>
                                        </p:tgtEl>
                                        <p:attrNameLst>
                                          <p:attrName>style.visibility</p:attrName>
                                        </p:attrNameLst>
                                      </p:cBhvr>
                                      <p:to>
                                        <p:strVal val="visible"/>
                                      </p:to>
                                    </p:set>
                                    <p:animEffect transition="in" filter="fade">
                                      <p:cBhvr>
                                        <p:cTn id="25" dur="1000"/>
                                        <p:tgtEl>
                                          <p:spTgt spid="43">
                                            <p:txEl>
                                              <p:pRg st="0" end="0"/>
                                            </p:txEl>
                                          </p:spTgt>
                                        </p:tgtEl>
                                      </p:cBhvr>
                                    </p:animEffect>
                                    <p:anim calcmode="lin" valueType="num">
                                      <p:cBhvr>
                                        <p:cTn id="26"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22" presetClass="entr" presetSubtype="1"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par>
                          <p:cTn id="32" fill="hold">
                            <p:stCondLst>
                              <p:cond delay="4000"/>
                            </p:stCondLst>
                            <p:childTnLst>
                              <p:par>
                                <p:cTn id="33" presetID="42" presetClass="entr" presetSubtype="0"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5" grpId="0"/>
      <p:bldP spid="46"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162677" y="1440085"/>
            <a:ext cx="0" cy="455431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609611" y="2279104"/>
            <a:ext cx="5190187" cy="1846659"/>
          </a:xfrm>
          <a:prstGeom prst="rect">
            <a:avLst/>
          </a:prstGeom>
        </p:spPr>
        <p:txBody>
          <a:bodyPr wrap="square" lIns="0" tIns="0" rIns="0" bIns="0" anchor="t">
            <a:spAutoFit/>
          </a:bodyPr>
          <a:lstStyle/>
          <a:p>
            <a:pPr algn="just"/>
            <a:r>
              <a:rPr lang="id-ID" sz="2000" dirty="0"/>
              <a:t>Sri Mulyani (2016:12) mengungkapkan bahwa Informasi adalah data yang sudah diolah yang ditujukan untuk seseorang, organisasi, ataupun siapa saja yang membutuhkan. Informasi akan menjadi berguna apabila objek yang menerima informasi membutuhkan informasi tersebut</a:t>
            </a:r>
            <a:endParaRPr lang="en-US" sz="2000" dirty="0"/>
          </a:p>
        </p:txBody>
      </p:sp>
      <p:sp>
        <p:nvSpPr>
          <p:cNvPr id="45" name="Rectangle 44">
            <a:extLst>
              <a:ext uri="{FF2B5EF4-FFF2-40B4-BE49-F238E27FC236}">
                <a16:creationId xmlns:a16="http://schemas.microsoft.com/office/drawing/2014/main" id="{69F7E025-DDEC-4748-AAE9-9FA2A4BF1E49}"/>
              </a:ext>
            </a:extLst>
          </p:cNvPr>
          <p:cNvSpPr/>
          <p:nvPr/>
        </p:nvSpPr>
        <p:spPr>
          <a:xfrm>
            <a:off x="609612" y="1899811"/>
            <a:ext cx="4568818" cy="249812"/>
          </a:xfrm>
          <a:prstGeom prst="rect">
            <a:avLst/>
          </a:prstGeom>
        </p:spPr>
        <p:txBody>
          <a:bodyPr wrap="square" lIns="0" tIns="0" rIns="0" bIns="0" anchor="t">
            <a:spAutoFit/>
          </a:bodyPr>
          <a:lstStyle/>
          <a:p>
            <a:pPr>
              <a:lnSpc>
                <a:spcPts val="1900"/>
              </a:lnSpc>
            </a:pPr>
            <a:r>
              <a:rPr lang="id-ID" sz="2400" b="1" dirty="0">
                <a:solidFill>
                  <a:schemeClr val="accent3">
                    <a:lumMod val="75000"/>
                  </a:schemeClr>
                </a:solidFill>
                <a:latin typeface="+mj-lt"/>
                <a:cs typeface="Segoe UI" panose="020B0502040204020203" pitchFamily="34" charset="0"/>
              </a:rPr>
              <a:t>Informasi</a:t>
            </a:r>
            <a:endParaRPr lang="en-US" sz="2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6525531" y="2279104"/>
            <a:ext cx="5172975" cy="3139321"/>
          </a:xfrm>
          <a:prstGeom prst="rect">
            <a:avLst/>
          </a:prstGeom>
        </p:spPr>
        <p:txBody>
          <a:bodyPr wrap="square" lIns="0" tIns="0" rIns="0" bIns="0" anchor="t">
            <a:spAutoFit/>
          </a:bodyPr>
          <a:lstStyle/>
          <a:p>
            <a:pPr algn="just"/>
            <a:r>
              <a:rPr lang="en-US" sz="2000" dirty="0"/>
              <a:t>Tata </a:t>
            </a:r>
            <a:r>
              <a:rPr lang="en-US" sz="2000" dirty="0" err="1"/>
              <a:t>Sutabri</a:t>
            </a:r>
            <a:r>
              <a:rPr lang="en-US" sz="2000" dirty="0"/>
              <a:t> (2016:20) </a:t>
            </a:r>
            <a:r>
              <a:rPr lang="en-US" sz="2000" dirty="0" err="1"/>
              <a:t>mendefinisikan</a:t>
            </a:r>
            <a:r>
              <a:rPr lang="en-US" sz="2000" dirty="0"/>
              <a:t> </a:t>
            </a:r>
            <a:r>
              <a:rPr lang="en-US" sz="2000" dirty="0" err="1"/>
              <a:t>Sistem</a:t>
            </a:r>
            <a:r>
              <a:rPr lang="en-US" sz="2000" dirty="0"/>
              <a:t> </a:t>
            </a:r>
            <a:r>
              <a:rPr lang="en-US" sz="2000" dirty="0" err="1"/>
              <a:t>Informasi</a:t>
            </a:r>
            <a:r>
              <a:rPr lang="en-US" sz="2000" dirty="0"/>
              <a:t> </a:t>
            </a:r>
            <a:r>
              <a:rPr lang="en-US" sz="2000" dirty="0" err="1"/>
              <a:t>adalah</a:t>
            </a:r>
            <a:r>
              <a:rPr lang="en-US" sz="2000" dirty="0"/>
              <a:t> </a:t>
            </a:r>
            <a:r>
              <a:rPr lang="en-US" sz="2000" dirty="0" err="1"/>
              <a:t>suatu</a:t>
            </a:r>
            <a:r>
              <a:rPr lang="en-US" sz="2000" dirty="0"/>
              <a:t> </a:t>
            </a:r>
            <a:r>
              <a:rPr lang="en-US" sz="2000" dirty="0" err="1"/>
              <a:t>sistem</a:t>
            </a:r>
            <a:r>
              <a:rPr lang="en-US" sz="2000" dirty="0"/>
              <a:t> di </a:t>
            </a:r>
            <a:r>
              <a:rPr lang="en-US" sz="2000" dirty="0" err="1"/>
              <a:t>dalam</a:t>
            </a:r>
            <a:r>
              <a:rPr lang="en-US" sz="2000" dirty="0"/>
              <a:t> </a:t>
            </a:r>
            <a:r>
              <a:rPr lang="en-US" sz="2000" dirty="0" err="1"/>
              <a:t>suatu</a:t>
            </a:r>
            <a:r>
              <a:rPr lang="en-US" sz="2000" dirty="0"/>
              <a:t> </a:t>
            </a:r>
            <a:r>
              <a:rPr lang="en-US" sz="2000" dirty="0" err="1"/>
              <a:t>organisasi</a:t>
            </a:r>
            <a:r>
              <a:rPr lang="en-US" sz="2000" dirty="0"/>
              <a:t> yang </a:t>
            </a:r>
            <a:r>
              <a:rPr lang="en-US" sz="2000" dirty="0" err="1"/>
              <a:t>memepertemukan</a:t>
            </a:r>
            <a:r>
              <a:rPr lang="en-US" sz="2000" dirty="0"/>
              <a:t> </a:t>
            </a:r>
            <a:r>
              <a:rPr lang="en-US" sz="2000" dirty="0" err="1"/>
              <a:t>kebutuhan</a:t>
            </a:r>
            <a:r>
              <a:rPr lang="en-US" sz="2000" dirty="0"/>
              <a:t> </a:t>
            </a:r>
            <a:r>
              <a:rPr lang="en-US" sz="2000" dirty="0" err="1"/>
              <a:t>pengolahan</a:t>
            </a:r>
            <a:r>
              <a:rPr lang="en-US" sz="2000" dirty="0"/>
              <a:t> </a:t>
            </a:r>
            <a:r>
              <a:rPr lang="en-US" sz="2000" dirty="0" err="1"/>
              <a:t>transaksi</a:t>
            </a:r>
            <a:r>
              <a:rPr lang="en-US" sz="2000" dirty="0"/>
              <a:t> </a:t>
            </a:r>
            <a:r>
              <a:rPr lang="en-US" sz="2000" dirty="0" err="1"/>
              <a:t>harian</a:t>
            </a:r>
            <a:r>
              <a:rPr lang="en-US" sz="2000" dirty="0"/>
              <a:t> yang </a:t>
            </a:r>
            <a:r>
              <a:rPr lang="en-US" sz="2000" dirty="0" err="1"/>
              <a:t>mendukung</a:t>
            </a:r>
            <a:r>
              <a:rPr lang="en-US" sz="2000" dirty="0"/>
              <a:t> </a:t>
            </a:r>
            <a:r>
              <a:rPr lang="en-US" sz="2000" dirty="0" err="1"/>
              <a:t>fungsi</a:t>
            </a:r>
            <a:r>
              <a:rPr lang="en-US" sz="2000" dirty="0"/>
              <a:t> </a:t>
            </a:r>
            <a:r>
              <a:rPr lang="en-US" sz="2000" dirty="0" err="1"/>
              <a:t>operasi</a:t>
            </a:r>
            <a:r>
              <a:rPr lang="en-US" sz="2000" dirty="0"/>
              <a:t> </a:t>
            </a:r>
            <a:r>
              <a:rPr lang="en-US" sz="2000" dirty="0" err="1"/>
              <a:t>organisasi</a:t>
            </a:r>
            <a:r>
              <a:rPr lang="en-US" sz="2000" dirty="0"/>
              <a:t> yang </a:t>
            </a:r>
            <a:r>
              <a:rPr lang="en-US" sz="2000" dirty="0" err="1"/>
              <a:t>bersifat</a:t>
            </a:r>
            <a:r>
              <a:rPr lang="en-US" sz="2000" dirty="0"/>
              <a:t> </a:t>
            </a:r>
            <a:r>
              <a:rPr lang="en-US" sz="2000" dirty="0" err="1"/>
              <a:t>manajerial</a:t>
            </a:r>
            <a:r>
              <a:rPr lang="en-US" sz="2000" dirty="0"/>
              <a:t> </a:t>
            </a:r>
            <a:r>
              <a:rPr lang="en-US" sz="2000" dirty="0" err="1"/>
              <a:t>dengan</a:t>
            </a:r>
            <a:r>
              <a:rPr lang="en-US" sz="2000" dirty="0"/>
              <a:t> </a:t>
            </a:r>
            <a:r>
              <a:rPr lang="en-US" sz="2000" dirty="0" err="1"/>
              <a:t>kegiatan</a:t>
            </a:r>
            <a:r>
              <a:rPr lang="en-US" sz="2000" dirty="0"/>
              <a:t> </a:t>
            </a:r>
            <a:r>
              <a:rPr lang="en-US" sz="2000" dirty="0" err="1"/>
              <a:t>strategi</a:t>
            </a:r>
            <a:r>
              <a:rPr lang="en-US" sz="2000" dirty="0"/>
              <a:t> </a:t>
            </a:r>
            <a:r>
              <a:rPr lang="en-US" sz="2000" dirty="0" err="1"/>
              <a:t>dari</a:t>
            </a:r>
            <a:r>
              <a:rPr lang="en-US" sz="2000" dirty="0"/>
              <a:t> </a:t>
            </a:r>
            <a:r>
              <a:rPr lang="en-US" sz="2000" dirty="0" err="1"/>
              <a:t>suatu</a:t>
            </a:r>
            <a:r>
              <a:rPr lang="en-US" sz="2000" dirty="0"/>
              <a:t> </a:t>
            </a:r>
            <a:r>
              <a:rPr lang="en-US" sz="2000" dirty="0" err="1"/>
              <a:t>organisasi</a:t>
            </a:r>
            <a:r>
              <a:rPr lang="en-US" sz="2000" dirty="0"/>
              <a:t> </a:t>
            </a:r>
            <a:r>
              <a:rPr lang="en-US" sz="2000" dirty="0" err="1"/>
              <a:t>untuk</a:t>
            </a:r>
            <a:r>
              <a:rPr lang="en-US" sz="2000" dirty="0"/>
              <a:t> </a:t>
            </a:r>
            <a:r>
              <a:rPr lang="en-US" sz="2000" dirty="0" err="1"/>
              <a:t>dapat</a:t>
            </a:r>
            <a:r>
              <a:rPr lang="en-US" sz="2000" dirty="0"/>
              <a:t> </a:t>
            </a:r>
            <a:r>
              <a:rPr lang="en-US" sz="2000" dirty="0" err="1"/>
              <a:t>menyediakan</a:t>
            </a:r>
            <a:r>
              <a:rPr lang="en-US" sz="2000" dirty="0"/>
              <a:t> </a:t>
            </a:r>
            <a:r>
              <a:rPr lang="en-US" sz="2000" dirty="0" err="1"/>
              <a:t>kepada</a:t>
            </a:r>
            <a:r>
              <a:rPr lang="en-US" sz="2000" dirty="0"/>
              <a:t> </a:t>
            </a:r>
            <a:r>
              <a:rPr lang="en-US" sz="2000" dirty="0" err="1"/>
              <a:t>pihak</a:t>
            </a:r>
            <a:r>
              <a:rPr lang="en-US" sz="2000" dirty="0"/>
              <a:t> </a:t>
            </a:r>
            <a:r>
              <a:rPr lang="en-US" sz="2000" dirty="0" err="1"/>
              <a:t>luar</a:t>
            </a:r>
            <a:r>
              <a:rPr lang="en-US" sz="2000" dirty="0"/>
              <a:t> </a:t>
            </a:r>
            <a:r>
              <a:rPr lang="en-US" sz="2000" dirty="0" err="1"/>
              <a:t>tertentu</a:t>
            </a:r>
            <a:r>
              <a:rPr lang="en-US" sz="2000" dirty="0"/>
              <a:t> </a:t>
            </a:r>
            <a:r>
              <a:rPr lang="en-US" sz="2000" dirty="0" err="1"/>
              <a:t>dengan</a:t>
            </a:r>
            <a:r>
              <a:rPr lang="en-US" sz="2000" dirty="0"/>
              <a:t> </a:t>
            </a:r>
            <a:r>
              <a:rPr lang="en-US" sz="2000" dirty="0" err="1"/>
              <a:t>laporan-laporan</a:t>
            </a:r>
            <a:r>
              <a:rPr lang="en-US" sz="2000" dirty="0"/>
              <a:t> yang </a:t>
            </a:r>
            <a:r>
              <a:rPr lang="en-US" sz="2000" dirty="0" err="1"/>
              <a:t>diperlukan</a:t>
            </a:r>
            <a:r>
              <a:rPr lang="id-ID" sz="2000" dirty="0"/>
              <a:t>.</a:t>
            </a:r>
            <a:endParaRPr lang="en-US" sz="2000" dirty="0"/>
          </a:p>
          <a:p>
            <a:pPr algn="just"/>
            <a:endParaRPr lang="en-US" sz="2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6525531" y="1899811"/>
            <a:ext cx="2743195" cy="249812"/>
          </a:xfrm>
          <a:prstGeom prst="rect">
            <a:avLst/>
          </a:prstGeom>
        </p:spPr>
        <p:txBody>
          <a:bodyPr wrap="square" lIns="0" tIns="0" rIns="0" bIns="0" anchor="t">
            <a:spAutoFit/>
          </a:bodyPr>
          <a:lstStyle/>
          <a:p>
            <a:pPr>
              <a:lnSpc>
                <a:spcPts val="1900"/>
              </a:lnSpc>
            </a:pPr>
            <a:r>
              <a:rPr lang="id-ID" sz="2400" b="1" dirty="0">
                <a:solidFill>
                  <a:schemeClr val="accent4">
                    <a:lumMod val="75000"/>
                  </a:schemeClr>
                </a:solidFill>
                <a:latin typeface="+mj-lt"/>
                <a:cs typeface="Segoe UI" panose="020B0502040204020203" pitchFamily="34" charset="0"/>
              </a:rPr>
              <a:t>Sistem Informasi</a:t>
            </a:r>
            <a:endParaRPr lang="en-US" sz="2400" b="1" dirty="0">
              <a:solidFill>
                <a:schemeClr val="accent4">
                  <a:lumMod val="75000"/>
                </a:schemeClr>
              </a:solidFill>
              <a:latin typeface="+mj-lt"/>
              <a:cs typeface="Segoe UI" panose="020B0502040204020203" pitchFamily="34" charset="0"/>
            </a:endParaRPr>
          </a:p>
        </p:txBody>
      </p:sp>
      <p:cxnSp>
        <p:nvCxnSpPr>
          <p:cNvPr id="13" name="Straight Connector 12">
            <a:extLst>
              <a:ext uri="{FF2B5EF4-FFF2-40B4-BE49-F238E27FC236}">
                <a16:creationId xmlns:a16="http://schemas.microsoft.com/office/drawing/2014/main" id="{BBB389AF-C126-434E-ACFB-1D7648099693}"/>
              </a:ext>
              <a:ext uri="{C183D7F6-B498-43B3-948B-1728B52AA6E4}">
                <adec:decorative xmlns:adec="http://schemas.microsoft.com/office/drawing/2017/decorative" val="1"/>
              </a:ext>
            </a:extLst>
          </p:cNvPr>
          <p:cNvCxnSpPr>
            <a:cxnSpLocks/>
          </p:cNvCxnSpPr>
          <p:nvPr/>
        </p:nvCxnSpPr>
        <p:spPr>
          <a:xfrm>
            <a:off x="6668086" y="522898"/>
            <a:ext cx="552391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EA6A743-E6CD-4391-8FA4-BBF412914DD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a:solidFill>
                  <a:schemeClr val="tx1">
                    <a:lumMod val="75000"/>
                    <a:lumOff val="25000"/>
                  </a:schemeClr>
                </a:solidFill>
              </a:rPr>
              <a:t>TEORI</a:t>
            </a:r>
            <a:endParaRPr lang="en-US" sz="2800" b="1" dirty="0">
              <a:solidFill>
                <a:schemeClr val="tx1">
                  <a:lumMod val="75000"/>
                  <a:lumOff val="25000"/>
                </a:schemeClr>
              </a:solidFill>
            </a:endParaRPr>
          </a:p>
        </p:txBody>
      </p:sp>
      <p:cxnSp>
        <p:nvCxnSpPr>
          <p:cNvPr id="17" name="Straight Connector 16">
            <a:extLst>
              <a:ext uri="{FF2B5EF4-FFF2-40B4-BE49-F238E27FC236}">
                <a16:creationId xmlns:a16="http://schemas.microsoft.com/office/drawing/2014/main" id="{BDF98E3B-5EED-482A-B1A3-906986AED1B6}"/>
              </a:ext>
              <a:ext uri="{C183D7F6-B498-43B3-948B-1728B52AA6E4}">
                <adec:decorative xmlns:adec="http://schemas.microsoft.com/office/drawing/2017/decorative" val="1"/>
              </a:ext>
            </a:extLst>
          </p:cNvPr>
          <p:cNvCxnSpPr>
            <a:cxnSpLocks/>
          </p:cNvCxnSpPr>
          <p:nvPr/>
        </p:nvCxnSpPr>
        <p:spPr>
          <a:xfrm>
            <a:off x="0" y="522898"/>
            <a:ext cx="543696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0815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
                                            <p:txEl>
                                              <p:pRg st="0" end="0"/>
                                            </p:txEl>
                                          </p:spTgt>
                                        </p:tgtEl>
                                        <p:attrNameLst>
                                          <p:attrName>style.visibility</p:attrName>
                                        </p:attrNameLst>
                                      </p:cBhvr>
                                      <p:to>
                                        <p:strVal val="visible"/>
                                      </p:to>
                                    </p:set>
                                    <p:animEffect transition="in" filter="fade">
                                      <p:cBhvr>
                                        <p:cTn id="23" dur="500"/>
                                        <p:tgtEl>
                                          <p:spTgt spid="43">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8"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162677" y="1101526"/>
            <a:ext cx="0" cy="489287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4176128-6116-4C3C-9CC3-394E6E116762}"/>
              </a:ext>
            </a:extLst>
          </p:cNvPr>
          <p:cNvSpPr/>
          <p:nvPr/>
        </p:nvSpPr>
        <p:spPr>
          <a:xfrm>
            <a:off x="6525531" y="1858189"/>
            <a:ext cx="5172975" cy="2708434"/>
          </a:xfrm>
          <a:prstGeom prst="rect">
            <a:avLst/>
          </a:prstGeom>
        </p:spPr>
        <p:txBody>
          <a:bodyPr wrap="square" lIns="0" tIns="0" rIns="0" bIns="0" anchor="t">
            <a:spAutoFit/>
          </a:bodyPr>
          <a:lstStyle/>
          <a:p>
            <a:pPr algn="just"/>
            <a:r>
              <a:rPr lang="en-US" sz="2200" dirty="0" err="1"/>
              <a:t>Pengertian</a:t>
            </a:r>
            <a:r>
              <a:rPr lang="en-US" sz="2200" dirty="0"/>
              <a:t> </a:t>
            </a:r>
            <a:r>
              <a:rPr lang="en-US" sz="2200" dirty="0" err="1"/>
              <a:t>koperasi</a:t>
            </a:r>
            <a:r>
              <a:rPr lang="en-US" sz="2200" dirty="0"/>
              <a:t> </a:t>
            </a:r>
            <a:r>
              <a:rPr lang="en-US" sz="2200" dirty="0" err="1"/>
              <a:t>hasil</a:t>
            </a:r>
            <a:r>
              <a:rPr lang="id-ID" sz="2200" dirty="0"/>
              <a:t> kongres </a:t>
            </a:r>
            <a:r>
              <a:rPr lang="id-ID" sz="2200" i="1" dirty="0"/>
              <a:t>International Coperative Aliance</a:t>
            </a:r>
            <a:r>
              <a:rPr lang="id-ID" sz="2200" dirty="0"/>
              <a:t> (</a:t>
            </a:r>
            <a:r>
              <a:rPr lang="en-US" sz="2200" dirty="0"/>
              <a:t>ICA</a:t>
            </a:r>
            <a:r>
              <a:rPr lang="id-ID" sz="2200" dirty="0"/>
              <a:t>)</a:t>
            </a:r>
            <a:r>
              <a:rPr lang="en-US" sz="2200" dirty="0"/>
              <a:t> </a:t>
            </a:r>
            <a:r>
              <a:rPr lang="en-US" sz="2200" dirty="0" err="1"/>
              <a:t>tahun</a:t>
            </a:r>
            <a:r>
              <a:rPr lang="en-US" sz="2200" dirty="0"/>
              <a:t> 1995 </a:t>
            </a:r>
            <a:r>
              <a:rPr lang="id-ID" sz="2200" dirty="0"/>
              <a:t>(2018:89)</a:t>
            </a:r>
            <a:r>
              <a:rPr lang="en-US" sz="2200" dirty="0"/>
              <a:t> </a:t>
            </a:r>
            <a:r>
              <a:rPr lang="en-US" sz="2200" dirty="0" err="1"/>
              <a:t>koperasi</a:t>
            </a:r>
            <a:r>
              <a:rPr lang="en-US" sz="2200" dirty="0"/>
              <a:t> </a:t>
            </a:r>
            <a:r>
              <a:rPr lang="en-US" sz="2200" dirty="0" err="1"/>
              <a:t>adalah</a:t>
            </a:r>
            <a:r>
              <a:rPr lang="en-US" sz="2200" dirty="0"/>
              <a:t> </a:t>
            </a:r>
            <a:r>
              <a:rPr lang="en-US" sz="2200" dirty="0" err="1"/>
              <a:t>perkumpulan</a:t>
            </a:r>
            <a:r>
              <a:rPr lang="en-US" sz="2200" dirty="0"/>
              <a:t> orang yang </a:t>
            </a:r>
            <a:r>
              <a:rPr lang="en-US" sz="2200" dirty="0" err="1"/>
              <a:t>bergabung</a:t>
            </a:r>
            <a:r>
              <a:rPr lang="en-US" sz="2200" dirty="0"/>
              <a:t> </a:t>
            </a:r>
            <a:r>
              <a:rPr lang="en-US" sz="2200" dirty="0" err="1"/>
              <a:t>secara</a:t>
            </a:r>
            <a:r>
              <a:rPr lang="en-US" sz="2200" dirty="0"/>
              <a:t> </a:t>
            </a:r>
            <a:r>
              <a:rPr lang="en-US" sz="2200" dirty="0" err="1"/>
              <a:t>sukarela</a:t>
            </a:r>
            <a:r>
              <a:rPr lang="en-US" sz="2200" dirty="0"/>
              <a:t> </a:t>
            </a:r>
            <a:r>
              <a:rPr lang="en-US" sz="2200" dirty="0" err="1"/>
              <a:t>untuk</a:t>
            </a:r>
            <a:r>
              <a:rPr lang="en-US" sz="2200" dirty="0"/>
              <a:t> </a:t>
            </a:r>
            <a:r>
              <a:rPr lang="en-US" sz="2200" dirty="0" err="1"/>
              <a:t>memenuhi</a:t>
            </a:r>
            <a:r>
              <a:rPr lang="en-US" sz="2200" dirty="0"/>
              <a:t> </a:t>
            </a:r>
            <a:r>
              <a:rPr lang="en-US" sz="2200" dirty="0" err="1"/>
              <a:t>kebutuhan</a:t>
            </a:r>
            <a:r>
              <a:rPr lang="en-US" sz="2200" dirty="0"/>
              <a:t> dan </a:t>
            </a:r>
            <a:r>
              <a:rPr lang="en-US" sz="2200" dirty="0" err="1"/>
              <a:t>aspirasi</a:t>
            </a:r>
            <a:r>
              <a:rPr lang="en-US" sz="2200" dirty="0"/>
              <a:t> </a:t>
            </a:r>
            <a:r>
              <a:rPr lang="en-US" sz="2200" dirty="0" err="1"/>
              <a:t>ekonomi</a:t>
            </a:r>
            <a:r>
              <a:rPr lang="en-US" sz="2200" dirty="0"/>
              <a:t>, social dan </a:t>
            </a:r>
            <a:r>
              <a:rPr lang="en-US" sz="2200" dirty="0" err="1"/>
              <a:t>budaya</a:t>
            </a:r>
            <a:r>
              <a:rPr lang="en-US" sz="2200" dirty="0"/>
              <a:t>, </a:t>
            </a:r>
            <a:r>
              <a:rPr lang="en-US" sz="2200" dirty="0" err="1"/>
              <a:t>melalui</a:t>
            </a:r>
            <a:r>
              <a:rPr lang="en-US" sz="2200" dirty="0"/>
              <a:t> </a:t>
            </a:r>
            <a:r>
              <a:rPr lang="en-US" sz="2200" dirty="0" err="1"/>
              <a:t>perusahaan</a:t>
            </a:r>
            <a:r>
              <a:rPr lang="en-US" sz="2200" dirty="0"/>
              <a:t> yang </a:t>
            </a:r>
            <a:r>
              <a:rPr lang="en-US" sz="2200" dirty="0" err="1"/>
              <a:t>dimiliki</a:t>
            </a:r>
            <a:r>
              <a:rPr lang="en-US" sz="2200" dirty="0"/>
              <a:t> </a:t>
            </a:r>
            <a:r>
              <a:rPr lang="en-US" sz="2200" dirty="0" err="1"/>
              <a:t>secara</a:t>
            </a:r>
            <a:r>
              <a:rPr lang="en-US" sz="2200" dirty="0"/>
              <a:t> </a:t>
            </a:r>
            <a:r>
              <a:rPr lang="en-US" sz="2200" dirty="0" err="1"/>
              <a:t>bersama</a:t>
            </a:r>
            <a:r>
              <a:rPr lang="en-US" sz="2200" dirty="0"/>
              <a:t> dan di control </a:t>
            </a:r>
            <a:r>
              <a:rPr lang="en-US" sz="2200" dirty="0" err="1"/>
              <a:t>secara</a:t>
            </a:r>
            <a:r>
              <a:rPr lang="en-US" sz="2200" dirty="0"/>
              <a:t> </a:t>
            </a:r>
            <a:r>
              <a:rPr lang="en-US" sz="2200" dirty="0" err="1"/>
              <a:t>demokratis</a:t>
            </a:r>
            <a:r>
              <a:rPr lang="en-US" sz="2200" dirty="0"/>
              <a:t>. </a:t>
            </a:r>
          </a:p>
        </p:txBody>
      </p:sp>
      <p:sp>
        <p:nvSpPr>
          <p:cNvPr id="48" name="Rectangle 47">
            <a:extLst>
              <a:ext uri="{FF2B5EF4-FFF2-40B4-BE49-F238E27FC236}">
                <a16:creationId xmlns:a16="http://schemas.microsoft.com/office/drawing/2014/main" id="{7DDB637A-4822-4FE9-8AEA-11DEA7859049}"/>
              </a:ext>
            </a:extLst>
          </p:cNvPr>
          <p:cNvSpPr/>
          <p:nvPr/>
        </p:nvSpPr>
        <p:spPr>
          <a:xfrm>
            <a:off x="6525531" y="1478896"/>
            <a:ext cx="2743195" cy="249812"/>
          </a:xfrm>
          <a:prstGeom prst="rect">
            <a:avLst/>
          </a:prstGeom>
        </p:spPr>
        <p:txBody>
          <a:bodyPr wrap="square" lIns="0" tIns="0" rIns="0" bIns="0" anchor="t">
            <a:spAutoFit/>
          </a:bodyPr>
          <a:lstStyle/>
          <a:p>
            <a:pPr>
              <a:lnSpc>
                <a:spcPts val="1900"/>
              </a:lnSpc>
            </a:pPr>
            <a:r>
              <a:rPr lang="id-ID" sz="2400" b="1" dirty="0">
                <a:solidFill>
                  <a:schemeClr val="accent4">
                    <a:lumMod val="75000"/>
                  </a:schemeClr>
                </a:solidFill>
                <a:latin typeface="+mj-lt"/>
                <a:cs typeface="Segoe UI" panose="020B0502040204020203" pitchFamily="34" charset="0"/>
              </a:rPr>
              <a:t>Koperasi</a:t>
            </a:r>
            <a:endParaRPr lang="en-US" sz="2400" b="1" dirty="0">
              <a:solidFill>
                <a:schemeClr val="accent4">
                  <a:lumMod val="75000"/>
                </a:schemeClr>
              </a:solidFill>
              <a:latin typeface="+mj-lt"/>
              <a:cs typeface="Segoe UI" panose="020B0502040204020203" pitchFamily="34" charset="0"/>
            </a:endParaRPr>
          </a:p>
        </p:txBody>
      </p:sp>
      <p:sp>
        <p:nvSpPr>
          <p:cNvPr id="12" name="Rectangle 11">
            <a:extLst>
              <a:ext uri="{FF2B5EF4-FFF2-40B4-BE49-F238E27FC236}">
                <a16:creationId xmlns:a16="http://schemas.microsoft.com/office/drawing/2014/main" id="{755ABCF3-CF60-43C3-B75D-DC96B2E85942}"/>
              </a:ext>
            </a:extLst>
          </p:cNvPr>
          <p:cNvSpPr/>
          <p:nvPr/>
        </p:nvSpPr>
        <p:spPr>
          <a:xfrm>
            <a:off x="609637" y="1858189"/>
            <a:ext cx="5190187" cy="3724096"/>
          </a:xfrm>
          <a:prstGeom prst="rect">
            <a:avLst/>
          </a:prstGeom>
        </p:spPr>
        <p:txBody>
          <a:bodyPr wrap="square" lIns="0" tIns="0" rIns="0" bIns="0" anchor="t">
            <a:spAutoFit/>
          </a:bodyPr>
          <a:lstStyle/>
          <a:p>
            <a:pPr algn="just"/>
            <a:r>
              <a:rPr lang="id-ID" sz="2200" dirty="0"/>
              <a:t>Menurut Fahmi Hakam S.KM.MPH dalam bukunya yang berjudul Analisa Perancangan dan Evaluasi Sistem Informasi kesehatan(2016:14) menyatakan bahwa perancangan sistem informasi sebagai suatu pendekatan yang sistematis dan berarah, untuk mengidentifikasi masalah dan kebutuhan. Serta tahap perancangan sistem informasi, serta nantinya sistem informasi yang dihasilkan dapat sesuai dengan kebutuhan dan keinginan dari pengguana. </a:t>
            </a:r>
            <a:endParaRPr lang="en-US" sz="2200" dirty="0"/>
          </a:p>
        </p:txBody>
      </p:sp>
      <p:sp>
        <p:nvSpPr>
          <p:cNvPr id="13" name="Rectangle 12">
            <a:extLst>
              <a:ext uri="{FF2B5EF4-FFF2-40B4-BE49-F238E27FC236}">
                <a16:creationId xmlns:a16="http://schemas.microsoft.com/office/drawing/2014/main" id="{AB364409-C907-4822-AF49-957C3072D212}"/>
              </a:ext>
            </a:extLst>
          </p:cNvPr>
          <p:cNvSpPr/>
          <p:nvPr/>
        </p:nvSpPr>
        <p:spPr>
          <a:xfrm>
            <a:off x="609611" y="1478896"/>
            <a:ext cx="4568818" cy="249812"/>
          </a:xfrm>
          <a:prstGeom prst="rect">
            <a:avLst/>
          </a:prstGeom>
        </p:spPr>
        <p:txBody>
          <a:bodyPr wrap="square" lIns="0" tIns="0" rIns="0" bIns="0" anchor="t">
            <a:spAutoFit/>
          </a:bodyPr>
          <a:lstStyle/>
          <a:p>
            <a:pPr>
              <a:lnSpc>
                <a:spcPts val="1900"/>
              </a:lnSpc>
            </a:pPr>
            <a:r>
              <a:rPr lang="id-ID" sz="2400" b="1" dirty="0">
                <a:solidFill>
                  <a:schemeClr val="accent3">
                    <a:lumMod val="75000"/>
                  </a:schemeClr>
                </a:solidFill>
                <a:latin typeface="+mj-lt"/>
                <a:cs typeface="Segoe UI" panose="020B0502040204020203" pitchFamily="34" charset="0"/>
              </a:rPr>
              <a:t>Perancagan Sistem Informasi</a:t>
            </a:r>
            <a:endParaRPr lang="en-US" sz="2400" b="1" dirty="0">
              <a:solidFill>
                <a:schemeClr val="accent3">
                  <a:lumMod val="75000"/>
                </a:schemeClr>
              </a:solidFill>
              <a:latin typeface="+mj-lt"/>
              <a:cs typeface="Segoe UI" panose="020B0502040204020203" pitchFamily="34" charset="0"/>
            </a:endParaRPr>
          </a:p>
        </p:txBody>
      </p:sp>
      <p:cxnSp>
        <p:nvCxnSpPr>
          <p:cNvPr id="16" name="Straight Connector 15">
            <a:extLst>
              <a:ext uri="{FF2B5EF4-FFF2-40B4-BE49-F238E27FC236}">
                <a16:creationId xmlns:a16="http://schemas.microsoft.com/office/drawing/2014/main" id="{F6CA3D18-0CC5-40EE-9C62-C1EC0679FFFA}"/>
              </a:ext>
              <a:ext uri="{C183D7F6-B498-43B3-948B-1728B52AA6E4}">
                <adec:decorative xmlns:adec="http://schemas.microsoft.com/office/drawing/2017/decorative" val="1"/>
              </a:ext>
            </a:extLst>
          </p:cNvPr>
          <p:cNvCxnSpPr>
            <a:cxnSpLocks/>
          </p:cNvCxnSpPr>
          <p:nvPr/>
        </p:nvCxnSpPr>
        <p:spPr>
          <a:xfrm>
            <a:off x="6668086" y="522898"/>
            <a:ext cx="552391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A4A5AC3D-5587-488F-ABFB-BDAD4703E96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a:solidFill>
                  <a:schemeClr val="tx1">
                    <a:lumMod val="75000"/>
                    <a:lumOff val="25000"/>
                  </a:schemeClr>
                </a:solidFill>
              </a:rPr>
              <a:t>TEORI</a:t>
            </a:r>
            <a:endParaRPr lang="en-US" sz="2800" b="1" dirty="0">
              <a:solidFill>
                <a:schemeClr val="tx1">
                  <a:lumMod val="75000"/>
                  <a:lumOff val="25000"/>
                </a:schemeClr>
              </a:solidFill>
            </a:endParaRPr>
          </a:p>
        </p:txBody>
      </p:sp>
      <p:cxnSp>
        <p:nvCxnSpPr>
          <p:cNvPr id="18" name="Straight Connector 17">
            <a:extLst>
              <a:ext uri="{FF2B5EF4-FFF2-40B4-BE49-F238E27FC236}">
                <a16:creationId xmlns:a16="http://schemas.microsoft.com/office/drawing/2014/main" id="{B36929F3-362D-4145-9F47-38DF7BAD995B}"/>
              </a:ext>
              <a:ext uri="{C183D7F6-B498-43B3-948B-1728B52AA6E4}">
                <adec:decorative xmlns:adec="http://schemas.microsoft.com/office/drawing/2017/decorative" val="1"/>
              </a:ext>
            </a:extLst>
          </p:cNvPr>
          <p:cNvCxnSpPr>
            <a:cxnSpLocks/>
          </p:cNvCxnSpPr>
          <p:nvPr/>
        </p:nvCxnSpPr>
        <p:spPr>
          <a:xfrm>
            <a:off x="0" y="522898"/>
            <a:ext cx="543696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854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1000"/>
                                        <p:tgtEl>
                                          <p:spTgt spid="48"/>
                                        </p:tgtEl>
                                      </p:cBhvr>
                                    </p:animEffect>
                                    <p:anim calcmode="lin" valueType="num">
                                      <p:cBhvr>
                                        <p:cTn id="32" dur="1000" fill="hold"/>
                                        <p:tgtEl>
                                          <p:spTgt spid="48"/>
                                        </p:tgtEl>
                                        <p:attrNameLst>
                                          <p:attrName>ppt_x</p:attrName>
                                        </p:attrNameLst>
                                      </p:cBhvr>
                                      <p:tavLst>
                                        <p:tav tm="0">
                                          <p:val>
                                            <p:strVal val="#ppt_x"/>
                                          </p:val>
                                        </p:tav>
                                        <p:tav tm="100000">
                                          <p:val>
                                            <p:strVal val="#ppt_x"/>
                                          </p:val>
                                        </p:tav>
                                      </p:tavLst>
                                    </p:anim>
                                    <p:anim calcmode="lin" valueType="num">
                                      <p:cBhvr>
                                        <p:cTn id="33" dur="1000" fill="hold"/>
                                        <p:tgtEl>
                                          <p:spTgt spid="48"/>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12" grpId="0"/>
      <p:bldP spid="13" grpId="0"/>
      <p:bldP spid="17" grpId="0"/>
    </p:bld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1234</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Segoe UI Light</vt:lpstr>
      <vt:lpstr>Office Theme</vt:lpstr>
      <vt:lpstr>TUGAS AKHIR Rancang Bangun Sistem Informasi Simpan Pinjam Koperasi Pada Politeknik LP3I Jakarta Kampus Cileungsi</vt:lpstr>
      <vt:lpstr>Project analysis slide 3</vt:lpstr>
      <vt:lpstr>Project analysis slide 2</vt:lpstr>
      <vt:lpstr>Project analysis slide 2</vt:lpstr>
      <vt:lpstr>Project analysis slide 2</vt:lpstr>
      <vt:lpstr>Project analysis slide 3</vt:lpstr>
      <vt:lpstr>Project analysis slide 5</vt:lpstr>
      <vt:lpstr>Project analysis slide 5</vt:lpstr>
      <vt:lpstr>Project analysis slide 5</vt:lpstr>
      <vt:lpstr>Project analysis slide 5</vt:lpstr>
      <vt:lpstr>Project analysis slide 3</vt:lpstr>
      <vt:lpstr>Project analysis slide 2</vt:lpstr>
      <vt:lpstr>Project analysis slide 2</vt:lpstr>
      <vt:lpstr>Project analysis slide 2</vt:lpstr>
      <vt:lpstr>Project analysis slide 5</vt:lpstr>
      <vt:lpstr>Project analysis slide 3</vt:lpstr>
      <vt:lpstr>Project analysis slide 2</vt:lpstr>
      <vt:lpstr>Project analysis slide 2</vt:lpstr>
      <vt:lpstr>Project analysis slide 2</vt:lpstr>
      <vt:lpstr>Project analysis slide 2</vt:lpstr>
      <vt:lpstr>Project analysis slide 2</vt:lpstr>
      <vt:lpstr>Project analysis slide 2</vt:lpstr>
      <vt:lpstr>Project analysis slide 3</vt:lpstr>
      <vt:lpstr>Project analysis slide 2</vt:lpstr>
      <vt:lpstr>Project analysis slide 2</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2019-04-29T15:00:48Z</dcterms:created>
  <dcterms:modified xsi:type="dcterms:W3CDTF">2019-05-04T07:42:20Z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