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sldIdLst>
    <p:sldId id="257" r:id="rId2"/>
    <p:sldId id="380" r:id="rId3"/>
    <p:sldId id="314" r:id="rId4"/>
    <p:sldId id="261" r:id="rId5"/>
    <p:sldId id="262" r:id="rId6"/>
    <p:sldId id="263" r:id="rId7"/>
    <p:sldId id="321" r:id="rId8"/>
    <p:sldId id="264" r:id="rId9"/>
    <p:sldId id="265" r:id="rId10"/>
    <p:sldId id="266" r:id="rId11"/>
    <p:sldId id="267" r:id="rId12"/>
    <p:sldId id="322" r:id="rId13"/>
    <p:sldId id="378" r:id="rId14"/>
    <p:sldId id="379" r:id="rId15"/>
    <p:sldId id="324" r:id="rId16"/>
    <p:sldId id="268" r:id="rId17"/>
    <p:sldId id="269" r:id="rId18"/>
    <p:sldId id="270" r:id="rId19"/>
    <p:sldId id="271" r:id="rId20"/>
    <p:sldId id="384" r:id="rId21"/>
    <p:sldId id="272" r:id="rId22"/>
    <p:sldId id="381" r:id="rId23"/>
    <p:sldId id="274" r:id="rId24"/>
    <p:sldId id="328" r:id="rId25"/>
    <p:sldId id="276" r:id="rId26"/>
    <p:sldId id="275" r:id="rId27"/>
    <p:sldId id="326" r:id="rId28"/>
    <p:sldId id="277" r:id="rId29"/>
    <p:sldId id="278" r:id="rId30"/>
    <p:sldId id="279" r:id="rId31"/>
    <p:sldId id="280" r:id="rId32"/>
    <p:sldId id="327" r:id="rId33"/>
    <p:sldId id="281" r:id="rId34"/>
    <p:sldId id="282" r:id="rId35"/>
    <p:sldId id="283" r:id="rId36"/>
    <p:sldId id="284" r:id="rId37"/>
    <p:sldId id="285" r:id="rId38"/>
    <p:sldId id="286" r:id="rId39"/>
    <p:sldId id="287" r:id="rId40"/>
    <p:sldId id="323" r:id="rId41"/>
    <p:sldId id="288" r:id="rId42"/>
    <p:sldId id="289" r:id="rId43"/>
    <p:sldId id="290" r:id="rId44"/>
    <p:sldId id="291" r:id="rId45"/>
    <p:sldId id="292" r:id="rId46"/>
    <p:sldId id="293" r:id="rId47"/>
    <p:sldId id="294" r:id="rId48"/>
    <p:sldId id="295" r:id="rId49"/>
    <p:sldId id="296" r:id="rId50"/>
    <p:sldId id="317" r:id="rId51"/>
    <p:sldId id="298" r:id="rId52"/>
    <p:sldId id="299" r:id="rId53"/>
    <p:sldId id="302" r:id="rId54"/>
    <p:sldId id="301" r:id="rId55"/>
    <p:sldId id="300" r:id="rId56"/>
    <p:sldId id="309" r:id="rId57"/>
    <p:sldId id="310" r:id="rId58"/>
    <p:sldId id="316" r:id="rId59"/>
    <p:sldId id="312" r:id="rId60"/>
    <p:sldId id="313" r:id="rId61"/>
    <p:sldId id="307" r:id="rId62"/>
    <p:sldId id="30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5359B"/>
    <a:srgbClr val="F483B6"/>
    <a:srgbClr val="00FA00"/>
    <a:srgbClr val="8CFEDD"/>
    <a:srgbClr val="00FDFF"/>
    <a:srgbClr val="FFB18D"/>
    <a:srgbClr val="FFF9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31"/>
    <p:restoredTop sz="79522"/>
  </p:normalViewPr>
  <p:slideViewPr>
    <p:cSldViewPr snapToGrid="0" snapToObjects="1">
      <p:cViewPr varScale="1">
        <p:scale>
          <a:sx n="141" d="100"/>
          <a:sy n="141" d="100"/>
        </p:scale>
        <p:origin x="200" y="62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1F326-A3EA-436F-A700-6C367F5222C8}"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2C460BB8-4F20-4DD4-819D-50FF34056BF2}">
      <dgm:prSet/>
      <dgm:spPr/>
      <dgm:t>
        <a:bodyPr/>
        <a:lstStyle/>
        <a:p>
          <a:pPr>
            <a:lnSpc>
              <a:spcPct val="100000"/>
            </a:lnSpc>
            <a:defRPr b="1"/>
          </a:pPr>
          <a:r>
            <a:rPr lang="en-US"/>
            <a:t>Structural hazards</a:t>
          </a:r>
        </a:p>
      </dgm:t>
    </dgm:pt>
    <dgm:pt modelId="{F4BDC8AA-2228-4848-BCFF-5550EA14D5FB}" type="parTrans" cxnId="{278ACB5C-27C7-467C-8553-CD72EAE1A21D}">
      <dgm:prSet/>
      <dgm:spPr/>
      <dgm:t>
        <a:bodyPr/>
        <a:lstStyle/>
        <a:p>
          <a:endParaRPr lang="en-US"/>
        </a:p>
      </dgm:t>
    </dgm:pt>
    <dgm:pt modelId="{C66D0C74-C0C3-4108-9890-9190185B7BA2}" type="sibTrans" cxnId="{278ACB5C-27C7-467C-8553-CD72EAE1A21D}">
      <dgm:prSet/>
      <dgm:spPr/>
      <dgm:t>
        <a:bodyPr/>
        <a:lstStyle/>
        <a:p>
          <a:endParaRPr lang="en-US"/>
        </a:p>
      </dgm:t>
    </dgm:pt>
    <dgm:pt modelId="{3C59B5B7-1056-47C8-93DE-77BC1FE7E83F}">
      <dgm:prSet/>
      <dgm:spPr/>
      <dgm:t>
        <a:bodyPr/>
        <a:lstStyle/>
        <a:p>
          <a:pPr>
            <a:lnSpc>
              <a:spcPct val="100000"/>
            </a:lnSpc>
          </a:pPr>
          <a:r>
            <a:rPr lang="en-US" dirty="0">
              <a:latin typeface="+mj-lt"/>
            </a:rPr>
            <a:t>two different instructions attempt to use the same resource at the same time</a:t>
          </a:r>
        </a:p>
      </dgm:t>
    </dgm:pt>
    <dgm:pt modelId="{F95565DE-20F1-4E24-9D6D-35A1CE09A571}" type="parTrans" cxnId="{E4219489-8538-4021-9759-A0D9E7179BB6}">
      <dgm:prSet/>
      <dgm:spPr/>
      <dgm:t>
        <a:bodyPr/>
        <a:lstStyle/>
        <a:p>
          <a:endParaRPr lang="en-US"/>
        </a:p>
      </dgm:t>
    </dgm:pt>
    <dgm:pt modelId="{971EE9E1-0730-4E46-8C32-E6C45E21CC2F}" type="sibTrans" cxnId="{E4219489-8538-4021-9759-A0D9E7179BB6}">
      <dgm:prSet/>
      <dgm:spPr/>
      <dgm:t>
        <a:bodyPr/>
        <a:lstStyle/>
        <a:p>
          <a:endParaRPr lang="en-US"/>
        </a:p>
      </dgm:t>
    </dgm:pt>
    <dgm:pt modelId="{C63DCEAB-5618-494C-BE61-378152076DD6}">
      <dgm:prSet/>
      <dgm:spPr/>
      <dgm:t>
        <a:bodyPr/>
        <a:lstStyle/>
        <a:p>
          <a:pPr>
            <a:lnSpc>
              <a:spcPct val="100000"/>
            </a:lnSpc>
          </a:pPr>
          <a:endParaRPr lang="en-US" dirty="0">
            <a:latin typeface="+mj-lt"/>
          </a:endParaRPr>
        </a:p>
        <a:p>
          <a:pPr>
            <a:lnSpc>
              <a:spcPct val="100000"/>
            </a:lnSpc>
          </a:pPr>
          <a:r>
            <a:rPr lang="en-US" dirty="0">
              <a:latin typeface="+mj-lt"/>
            </a:rPr>
            <a:t>not too many in our design</a:t>
          </a:r>
        </a:p>
      </dgm:t>
    </dgm:pt>
    <dgm:pt modelId="{DDC8DC84-4538-4BCA-A939-631CFB0C80B1}" type="parTrans" cxnId="{6DE2C18D-F6B3-4650-893F-296AF8D3ED15}">
      <dgm:prSet/>
      <dgm:spPr/>
      <dgm:t>
        <a:bodyPr/>
        <a:lstStyle/>
        <a:p>
          <a:endParaRPr lang="en-US"/>
        </a:p>
      </dgm:t>
    </dgm:pt>
    <dgm:pt modelId="{F99DE221-BAAC-4E4F-B196-A8922847640F}" type="sibTrans" cxnId="{6DE2C18D-F6B3-4650-893F-296AF8D3ED15}">
      <dgm:prSet/>
      <dgm:spPr/>
      <dgm:t>
        <a:bodyPr/>
        <a:lstStyle/>
        <a:p>
          <a:endParaRPr lang="en-US"/>
        </a:p>
      </dgm:t>
    </dgm:pt>
    <dgm:pt modelId="{18967CD9-674E-45E4-9DE7-9CA02AB98DCD}">
      <dgm:prSet/>
      <dgm:spPr/>
      <dgm:t>
        <a:bodyPr/>
        <a:lstStyle/>
        <a:p>
          <a:pPr>
            <a:lnSpc>
              <a:spcPct val="100000"/>
            </a:lnSpc>
            <a:defRPr b="1"/>
          </a:pPr>
          <a:r>
            <a:rPr lang="en-US" dirty="0"/>
            <a:t>Data hazards</a:t>
          </a:r>
        </a:p>
      </dgm:t>
    </dgm:pt>
    <dgm:pt modelId="{2B519C0E-CCC2-4645-B897-9A440E5A7F71}" type="parTrans" cxnId="{13A27217-2FC3-41E1-A793-337BB95873B0}">
      <dgm:prSet/>
      <dgm:spPr/>
      <dgm:t>
        <a:bodyPr/>
        <a:lstStyle/>
        <a:p>
          <a:endParaRPr lang="en-US"/>
        </a:p>
      </dgm:t>
    </dgm:pt>
    <dgm:pt modelId="{993EDF18-8EBE-4562-ABED-E09E405291A9}" type="sibTrans" cxnId="{13A27217-2FC3-41E1-A793-337BB95873B0}">
      <dgm:prSet/>
      <dgm:spPr/>
      <dgm:t>
        <a:bodyPr/>
        <a:lstStyle/>
        <a:p>
          <a:endParaRPr lang="en-US"/>
        </a:p>
      </dgm:t>
    </dgm:pt>
    <dgm:pt modelId="{E2B67165-7E05-4AB2-A2BB-65756FD10398}">
      <dgm:prSet/>
      <dgm:spPr/>
      <dgm:t>
        <a:bodyPr/>
        <a:lstStyle/>
        <a:p>
          <a:pPr>
            <a:lnSpc>
              <a:spcPct val="100000"/>
            </a:lnSpc>
          </a:pPr>
          <a:r>
            <a:rPr lang="en-US" dirty="0">
              <a:latin typeface="+mj-lt"/>
            </a:rPr>
            <a:t>an instruction attempts to use data before it is ready</a:t>
          </a:r>
        </a:p>
      </dgm:t>
    </dgm:pt>
    <dgm:pt modelId="{8D16874F-0F1F-4730-85AE-0FA820695DF5}" type="parTrans" cxnId="{AEB2BAA6-2D7B-4AEF-8AD9-896F241241BE}">
      <dgm:prSet/>
      <dgm:spPr/>
      <dgm:t>
        <a:bodyPr/>
        <a:lstStyle/>
        <a:p>
          <a:endParaRPr lang="en-US"/>
        </a:p>
      </dgm:t>
    </dgm:pt>
    <dgm:pt modelId="{B2B53045-D758-4A00-ADDA-FB9397254408}" type="sibTrans" cxnId="{AEB2BAA6-2D7B-4AEF-8AD9-896F241241BE}">
      <dgm:prSet/>
      <dgm:spPr/>
      <dgm:t>
        <a:bodyPr/>
        <a:lstStyle/>
        <a:p>
          <a:endParaRPr lang="en-US"/>
        </a:p>
      </dgm:t>
    </dgm:pt>
    <dgm:pt modelId="{5666B9CA-D450-4B63-B771-64DDAD1FFE9D}">
      <dgm:prSet/>
      <dgm:spPr/>
      <dgm:t>
        <a:bodyPr/>
        <a:lstStyle/>
        <a:p>
          <a:pPr>
            <a:lnSpc>
              <a:spcPct val="100000"/>
            </a:lnSpc>
          </a:pPr>
          <a:endParaRPr lang="en-US" dirty="0">
            <a:latin typeface="+mj-lt"/>
          </a:endParaRPr>
        </a:p>
        <a:p>
          <a:pPr>
            <a:lnSpc>
              <a:spcPct val="100000"/>
            </a:lnSpc>
          </a:pPr>
          <a:br>
            <a:rPr lang="en-US" dirty="0">
              <a:latin typeface="+mj-lt"/>
            </a:rPr>
          </a:br>
          <a:r>
            <a:rPr lang="en-US" dirty="0">
              <a:latin typeface="+mj-lt"/>
            </a:rPr>
            <a:t>an instruction’s source operands are produced by a prior instruction, still in the pipeline</a:t>
          </a:r>
        </a:p>
      </dgm:t>
    </dgm:pt>
    <dgm:pt modelId="{DDC12918-35E1-4E91-B7D8-910C8D15773F}" type="parTrans" cxnId="{58F54751-0AA9-4252-B610-E44FCBB6DB48}">
      <dgm:prSet/>
      <dgm:spPr/>
      <dgm:t>
        <a:bodyPr/>
        <a:lstStyle/>
        <a:p>
          <a:endParaRPr lang="en-US"/>
        </a:p>
      </dgm:t>
    </dgm:pt>
    <dgm:pt modelId="{9E743096-2C39-4565-A7EF-DEFEB2A3B40C}" type="sibTrans" cxnId="{58F54751-0AA9-4252-B610-E44FCBB6DB48}">
      <dgm:prSet/>
      <dgm:spPr/>
      <dgm:t>
        <a:bodyPr/>
        <a:lstStyle/>
        <a:p>
          <a:endParaRPr lang="en-US"/>
        </a:p>
      </dgm:t>
    </dgm:pt>
    <dgm:pt modelId="{202E889C-A99D-4771-A1A2-4E3D9A1E0C63}">
      <dgm:prSet/>
      <dgm:spPr/>
      <dgm:t>
        <a:bodyPr/>
        <a:lstStyle/>
        <a:p>
          <a:pPr>
            <a:lnSpc>
              <a:spcPct val="100000"/>
            </a:lnSpc>
            <a:defRPr b="1"/>
          </a:pPr>
          <a:r>
            <a:rPr lang="en-US"/>
            <a:t>Control hazards</a:t>
          </a:r>
        </a:p>
      </dgm:t>
    </dgm:pt>
    <dgm:pt modelId="{5591478C-821B-4913-9315-29147D6E5C1D}" type="parTrans" cxnId="{0585A840-053F-4B78-A6C8-CDFD7E4A1A09}">
      <dgm:prSet/>
      <dgm:spPr/>
      <dgm:t>
        <a:bodyPr/>
        <a:lstStyle/>
        <a:p>
          <a:endParaRPr lang="en-US"/>
        </a:p>
      </dgm:t>
    </dgm:pt>
    <dgm:pt modelId="{64101D03-2415-45C4-9EBA-16F934647862}" type="sibTrans" cxnId="{0585A840-053F-4B78-A6C8-CDFD7E4A1A09}">
      <dgm:prSet/>
      <dgm:spPr/>
      <dgm:t>
        <a:bodyPr/>
        <a:lstStyle/>
        <a:p>
          <a:endParaRPr lang="en-US"/>
        </a:p>
      </dgm:t>
    </dgm:pt>
    <dgm:pt modelId="{6F0F449B-0CA4-488C-9F80-5EDCD39EF858}">
      <dgm:prSet/>
      <dgm:spPr/>
      <dgm:t>
        <a:bodyPr/>
        <a:lstStyle/>
        <a:p>
          <a:pPr>
            <a:lnSpc>
              <a:spcPct val="100000"/>
            </a:lnSpc>
          </a:pPr>
          <a:r>
            <a:rPr lang="en-US" dirty="0">
              <a:latin typeface="+mj-lt"/>
            </a:rPr>
            <a:t>attempt to jump to a new address  </a:t>
          </a:r>
          <a:r>
            <a:rPr lang="en-US" b="1" i="1" dirty="0">
              <a:latin typeface="+mj-lt"/>
            </a:rPr>
            <a:t>before</a:t>
          </a:r>
          <a:r>
            <a:rPr lang="en-US" i="1" dirty="0">
              <a:latin typeface="+mj-lt"/>
            </a:rPr>
            <a:t> </a:t>
          </a:r>
          <a:r>
            <a:rPr lang="en-US" dirty="0">
              <a:latin typeface="+mj-lt"/>
            </a:rPr>
            <a:t>the branch condition has been evaluated</a:t>
          </a:r>
        </a:p>
      </dgm:t>
    </dgm:pt>
    <dgm:pt modelId="{0C16299C-9F33-4AA2-A304-D58CCCA8A7B6}" type="parTrans" cxnId="{35D9EE06-9253-45F2-BB27-07D8172D40B4}">
      <dgm:prSet/>
      <dgm:spPr/>
      <dgm:t>
        <a:bodyPr/>
        <a:lstStyle/>
        <a:p>
          <a:endParaRPr lang="en-US"/>
        </a:p>
      </dgm:t>
    </dgm:pt>
    <dgm:pt modelId="{BCCF027B-0A8D-4E0E-99E2-2040B0D4A543}" type="sibTrans" cxnId="{35D9EE06-9253-45F2-BB27-07D8172D40B4}">
      <dgm:prSet/>
      <dgm:spPr/>
      <dgm:t>
        <a:bodyPr/>
        <a:lstStyle/>
        <a:p>
          <a:endParaRPr lang="en-US"/>
        </a:p>
      </dgm:t>
    </dgm:pt>
    <dgm:pt modelId="{7A8F3958-5887-4E0B-9667-6FC4A0D96BF6}">
      <dgm:prSet/>
      <dgm:spPr/>
      <dgm:t>
        <a:bodyPr/>
        <a:lstStyle/>
        <a:p>
          <a:pPr>
            <a:lnSpc>
              <a:spcPct val="100000"/>
            </a:lnSpc>
          </a:pPr>
          <a:endParaRPr lang="en-US" dirty="0">
            <a:latin typeface="+mj-lt"/>
          </a:endParaRPr>
        </a:p>
        <a:p>
          <a:pPr>
            <a:lnSpc>
              <a:spcPct val="100000"/>
            </a:lnSpc>
          </a:pPr>
          <a:r>
            <a:rPr lang="en-US" dirty="0">
              <a:latin typeface="+mj-lt"/>
            </a:rPr>
            <a:t>can only come from branch and jump instructions</a:t>
          </a:r>
        </a:p>
      </dgm:t>
    </dgm:pt>
    <dgm:pt modelId="{FBEAB90E-F92A-43E5-AB6C-D6E3ADBE50F1}" type="parTrans" cxnId="{A67FCEF6-0E5B-4299-901F-6A2295ABF8BC}">
      <dgm:prSet/>
      <dgm:spPr/>
      <dgm:t>
        <a:bodyPr/>
        <a:lstStyle/>
        <a:p>
          <a:endParaRPr lang="en-US"/>
        </a:p>
      </dgm:t>
    </dgm:pt>
    <dgm:pt modelId="{31CDB6FA-CB83-46E5-942F-753EDE33B2B1}" type="sibTrans" cxnId="{A67FCEF6-0E5B-4299-901F-6A2295ABF8BC}">
      <dgm:prSet/>
      <dgm:spPr/>
      <dgm:t>
        <a:bodyPr/>
        <a:lstStyle/>
        <a:p>
          <a:endParaRPr lang="en-US"/>
        </a:p>
      </dgm:t>
    </dgm:pt>
    <dgm:pt modelId="{276101DC-A9BD-4BC5-B133-68386BCFC686}" type="pres">
      <dgm:prSet presAssocID="{FE51F326-A3EA-436F-A700-6C367F5222C8}" presName="root" presStyleCnt="0">
        <dgm:presLayoutVars>
          <dgm:dir/>
          <dgm:resizeHandles val="exact"/>
        </dgm:presLayoutVars>
      </dgm:prSet>
      <dgm:spPr/>
    </dgm:pt>
    <dgm:pt modelId="{141F314D-1127-4C70-A5FD-6E2430264E5E}" type="pres">
      <dgm:prSet presAssocID="{2C460BB8-4F20-4DD4-819D-50FF34056BF2}" presName="compNode" presStyleCnt="0"/>
      <dgm:spPr/>
    </dgm:pt>
    <dgm:pt modelId="{5F014ECA-57B8-413C-AC8D-5DB8CD477F2B}" type="pres">
      <dgm:prSet presAssocID="{2C460BB8-4F20-4DD4-819D-50FF34056BF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598CCB1E-7913-4F47-A21F-F050460B9E74}" type="pres">
      <dgm:prSet presAssocID="{2C460BB8-4F20-4DD4-819D-50FF34056BF2}" presName="iconSpace" presStyleCnt="0"/>
      <dgm:spPr/>
    </dgm:pt>
    <dgm:pt modelId="{17F40F17-3A42-437A-8D19-5DB69FD720E6}" type="pres">
      <dgm:prSet presAssocID="{2C460BB8-4F20-4DD4-819D-50FF34056BF2}" presName="parTx" presStyleLbl="revTx" presStyleIdx="0" presStyleCnt="6">
        <dgm:presLayoutVars>
          <dgm:chMax val="0"/>
          <dgm:chPref val="0"/>
        </dgm:presLayoutVars>
      </dgm:prSet>
      <dgm:spPr/>
    </dgm:pt>
    <dgm:pt modelId="{5F72D44C-008C-4B2E-B389-2A4DAD1F37A8}" type="pres">
      <dgm:prSet presAssocID="{2C460BB8-4F20-4DD4-819D-50FF34056BF2}" presName="txSpace" presStyleCnt="0"/>
      <dgm:spPr/>
    </dgm:pt>
    <dgm:pt modelId="{A2C38E11-A7E5-4071-A80A-0017B89508BF}" type="pres">
      <dgm:prSet presAssocID="{2C460BB8-4F20-4DD4-819D-50FF34056BF2}" presName="desTx" presStyleLbl="revTx" presStyleIdx="1" presStyleCnt="6">
        <dgm:presLayoutVars/>
      </dgm:prSet>
      <dgm:spPr/>
    </dgm:pt>
    <dgm:pt modelId="{782CBBC8-AAAF-4233-A5B1-662B42ED3FB8}" type="pres">
      <dgm:prSet presAssocID="{C66D0C74-C0C3-4108-9890-9190185B7BA2}" presName="sibTrans" presStyleCnt="0"/>
      <dgm:spPr/>
    </dgm:pt>
    <dgm:pt modelId="{75779311-6E07-4786-A2FE-BBFB28DFBE3F}" type="pres">
      <dgm:prSet presAssocID="{18967CD9-674E-45E4-9DE7-9CA02AB98DCD}" presName="compNode" presStyleCnt="0"/>
      <dgm:spPr/>
    </dgm:pt>
    <dgm:pt modelId="{733B3941-72FE-48BC-9F44-D53E73FD84F7}" type="pres">
      <dgm:prSet presAssocID="{18967CD9-674E-45E4-9DE7-9CA02AB98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D001506-9556-423A-A0F0-C3A2F7613DC7}" type="pres">
      <dgm:prSet presAssocID="{18967CD9-674E-45E4-9DE7-9CA02AB98DCD}" presName="iconSpace" presStyleCnt="0"/>
      <dgm:spPr/>
    </dgm:pt>
    <dgm:pt modelId="{7C2B64CB-BE46-4C77-8AC2-C3BB67440760}" type="pres">
      <dgm:prSet presAssocID="{18967CD9-674E-45E4-9DE7-9CA02AB98DCD}" presName="parTx" presStyleLbl="revTx" presStyleIdx="2" presStyleCnt="6">
        <dgm:presLayoutVars>
          <dgm:chMax val="0"/>
          <dgm:chPref val="0"/>
        </dgm:presLayoutVars>
      </dgm:prSet>
      <dgm:spPr/>
    </dgm:pt>
    <dgm:pt modelId="{A1330F9A-7F8E-494C-A615-F215C6535CB2}" type="pres">
      <dgm:prSet presAssocID="{18967CD9-674E-45E4-9DE7-9CA02AB98DCD}" presName="txSpace" presStyleCnt="0"/>
      <dgm:spPr/>
    </dgm:pt>
    <dgm:pt modelId="{BD6147ED-09CB-4D0E-BAA3-B9AC8AAB7453}" type="pres">
      <dgm:prSet presAssocID="{18967CD9-674E-45E4-9DE7-9CA02AB98DCD}" presName="desTx" presStyleLbl="revTx" presStyleIdx="3" presStyleCnt="6">
        <dgm:presLayoutVars/>
      </dgm:prSet>
      <dgm:spPr/>
    </dgm:pt>
    <dgm:pt modelId="{758AF6AA-800B-4DC6-B658-F53C5F326444}" type="pres">
      <dgm:prSet presAssocID="{993EDF18-8EBE-4562-ABED-E09E405291A9}" presName="sibTrans" presStyleCnt="0"/>
      <dgm:spPr/>
    </dgm:pt>
    <dgm:pt modelId="{EB049DB4-A0A3-48C7-BBEA-62A5FDA49A52}" type="pres">
      <dgm:prSet presAssocID="{202E889C-A99D-4771-A1A2-4E3D9A1E0C63}" presName="compNode" presStyleCnt="0"/>
      <dgm:spPr/>
    </dgm:pt>
    <dgm:pt modelId="{A31FC8C5-54E1-44AF-BDC2-476D0D62FA61}" type="pres">
      <dgm:prSet presAssocID="{202E889C-A99D-4771-A1A2-4E3D9A1E0C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32FFC8BD-6A5B-47EE-8DA7-668313242D74}" type="pres">
      <dgm:prSet presAssocID="{202E889C-A99D-4771-A1A2-4E3D9A1E0C63}" presName="iconSpace" presStyleCnt="0"/>
      <dgm:spPr/>
    </dgm:pt>
    <dgm:pt modelId="{88CEAD49-E7AE-4407-BB6E-03D0BC1A9523}" type="pres">
      <dgm:prSet presAssocID="{202E889C-A99D-4771-A1A2-4E3D9A1E0C63}" presName="parTx" presStyleLbl="revTx" presStyleIdx="4" presStyleCnt="6">
        <dgm:presLayoutVars>
          <dgm:chMax val="0"/>
          <dgm:chPref val="0"/>
        </dgm:presLayoutVars>
      </dgm:prSet>
      <dgm:spPr/>
    </dgm:pt>
    <dgm:pt modelId="{2245E587-022E-4FB0-BB6E-442D4E4AFAE5}" type="pres">
      <dgm:prSet presAssocID="{202E889C-A99D-4771-A1A2-4E3D9A1E0C63}" presName="txSpace" presStyleCnt="0"/>
      <dgm:spPr/>
    </dgm:pt>
    <dgm:pt modelId="{B4CB5B65-DC0F-44B7-AEC1-BFED565D7485}" type="pres">
      <dgm:prSet presAssocID="{202E889C-A99D-4771-A1A2-4E3D9A1E0C63}" presName="desTx" presStyleLbl="revTx" presStyleIdx="5" presStyleCnt="6">
        <dgm:presLayoutVars/>
      </dgm:prSet>
      <dgm:spPr/>
    </dgm:pt>
  </dgm:ptLst>
  <dgm:cxnLst>
    <dgm:cxn modelId="{35D9EE06-9253-45F2-BB27-07D8172D40B4}" srcId="{202E889C-A99D-4771-A1A2-4E3D9A1E0C63}" destId="{6F0F449B-0CA4-488C-9F80-5EDCD39EF858}" srcOrd="0" destOrd="0" parTransId="{0C16299C-9F33-4AA2-A304-D58CCCA8A7B6}" sibTransId="{BCCF027B-0A8D-4E0E-99E2-2040B0D4A543}"/>
    <dgm:cxn modelId="{13A27217-2FC3-41E1-A793-337BB95873B0}" srcId="{FE51F326-A3EA-436F-A700-6C367F5222C8}" destId="{18967CD9-674E-45E4-9DE7-9CA02AB98DCD}" srcOrd="1" destOrd="0" parTransId="{2B519C0E-CCC2-4645-B897-9A440E5A7F71}" sibTransId="{993EDF18-8EBE-4562-ABED-E09E405291A9}"/>
    <dgm:cxn modelId="{EBA5003A-349E-4B48-A2E7-D345C4B6D4AA}" type="presOf" srcId="{7A8F3958-5887-4E0B-9667-6FC4A0D96BF6}" destId="{B4CB5B65-DC0F-44B7-AEC1-BFED565D7485}" srcOrd="0" destOrd="1" presId="urn:microsoft.com/office/officeart/2018/5/layout/CenteredIconLabelDescriptionList"/>
    <dgm:cxn modelId="{0585A840-053F-4B78-A6C8-CDFD7E4A1A09}" srcId="{FE51F326-A3EA-436F-A700-6C367F5222C8}" destId="{202E889C-A99D-4771-A1A2-4E3D9A1E0C63}" srcOrd="2" destOrd="0" parTransId="{5591478C-821B-4913-9315-29147D6E5C1D}" sibTransId="{64101D03-2415-45C4-9EBA-16F934647862}"/>
    <dgm:cxn modelId="{58F54751-0AA9-4252-B610-E44FCBB6DB48}" srcId="{18967CD9-674E-45E4-9DE7-9CA02AB98DCD}" destId="{5666B9CA-D450-4B63-B771-64DDAD1FFE9D}" srcOrd="1" destOrd="0" parTransId="{DDC12918-35E1-4E91-B7D8-910C8D15773F}" sibTransId="{9E743096-2C39-4565-A7EF-DEFEB2A3B40C}"/>
    <dgm:cxn modelId="{33AFF259-588F-4CB5-AC87-D1C4C999F733}" type="presOf" srcId="{C63DCEAB-5618-494C-BE61-378152076DD6}" destId="{A2C38E11-A7E5-4071-A80A-0017B89508BF}" srcOrd="0" destOrd="1" presId="urn:microsoft.com/office/officeart/2018/5/layout/CenteredIconLabelDescriptionList"/>
    <dgm:cxn modelId="{278ACB5C-27C7-467C-8553-CD72EAE1A21D}" srcId="{FE51F326-A3EA-436F-A700-6C367F5222C8}" destId="{2C460BB8-4F20-4DD4-819D-50FF34056BF2}" srcOrd="0" destOrd="0" parTransId="{F4BDC8AA-2228-4848-BCFF-5550EA14D5FB}" sibTransId="{C66D0C74-C0C3-4108-9890-9190185B7BA2}"/>
    <dgm:cxn modelId="{1EC6C871-95C7-4CD2-AFA6-2EDF0E3F1044}" type="presOf" srcId="{202E889C-A99D-4771-A1A2-4E3D9A1E0C63}" destId="{88CEAD49-E7AE-4407-BB6E-03D0BC1A9523}" srcOrd="0" destOrd="0" presId="urn:microsoft.com/office/officeart/2018/5/layout/CenteredIconLabelDescriptionList"/>
    <dgm:cxn modelId="{E4219489-8538-4021-9759-A0D9E7179BB6}" srcId="{2C460BB8-4F20-4DD4-819D-50FF34056BF2}" destId="{3C59B5B7-1056-47C8-93DE-77BC1FE7E83F}" srcOrd="0" destOrd="0" parTransId="{F95565DE-20F1-4E24-9D6D-35A1CE09A571}" sibTransId="{971EE9E1-0730-4E46-8C32-E6C45E21CC2F}"/>
    <dgm:cxn modelId="{6DE2C18D-F6B3-4650-893F-296AF8D3ED15}" srcId="{2C460BB8-4F20-4DD4-819D-50FF34056BF2}" destId="{C63DCEAB-5618-494C-BE61-378152076DD6}" srcOrd="1" destOrd="0" parTransId="{DDC8DC84-4538-4BCA-A939-631CFB0C80B1}" sibTransId="{F99DE221-BAAC-4E4F-B196-A8922847640F}"/>
    <dgm:cxn modelId="{AEB2BAA6-2D7B-4AEF-8AD9-896F241241BE}" srcId="{18967CD9-674E-45E4-9DE7-9CA02AB98DCD}" destId="{E2B67165-7E05-4AB2-A2BB-65756FD10398}" srcOrd="0" destOrd="0" parTransId="{8D16874F-0F1F-4730-85AE-0FA820695DF5}" sibTransId="{B2B53045-D758-4A00-ADDA-FB9397254408}"/>
    <dgm:cxn modelId="{93DA27AB-8C0B-43F3-AD69-3DF80F359621}" type="presOf" srcId="{E2B67165-7E05-4AB2-A2BB-65756FD10398}" destId="{BD6147ED-09CB-4D0E-BAA3-B9AC8AAB7453}" srcOrd="0" destOrd="0" presId="urn:microsoft.com/office/officeart/2018/5/layout/CenteredIconLabelDescriptionList"/>
    <dgm:cxn modelId="{A78AC8B2-FCFF-4689-917C-2360CCD0789A}" type="presOf" srcId="{5666B9CA-D450-4B63-B771-64DDAD1FFE9D}" destId="{BD6147ED-09CB-4D0E-BAA3-B9AC8AAB7453}" srcOrd="0" destOrd="1" presId="urn:microsoft.com/office/officeart/2018/5/layout/CenteredIconLabelDescriptionList"/>
    <dgm:cxn modelId="{F56D09C4-2814-4BBB-ABB5-1AD57C771A5C}" type="presOf" srcId="{18967CD9-674E-45E4-9DE7-9CA02AB98DCD}" destId="{7C2B64CB-BE46-4C77-8AC2-C3BB67440760}" srcOrd="0" destOrd="0" presId="urn:microsoft.com/office/officeart/2018/5/layout/CenteredIconLabelDescriptionList"/>
    <dgm:cxn modelId="{A43FDDCF-E393-413F-A18D-A1FE96AF46FD}" type="presOf" srcId="{3C59B5B7-1056-47C8-93DE-77BC1FE7E83F}" destId="{A2C38E11-A7E5-4071-A80A-0017B89508BF}" srcOrd="0" destOrd="0" presId="urn:microsoft.com/office/officeart/2018/5/layout/CenteredIconLabelDescriptionList"/>
    <dgm:cxn modelId="{3AE9B5E5-FA49-4404-BDE7-6E1E34D07BF2}" type="presOf" srcId="{6F0F449B-0CA4-488C-9F80-5EDCD39EF858}" destId="{B4CB5B65-DC0F-44B7-AEC1-BFED565D7485}" srcOrd="0" destOrd="0" presId="urn:microsoft.com/office/officeart/2018/5/layout/CenteredIconLabelDescriptionList"/>
    <dgm:cxn modelId="{235325E6-678A-4650-8EEA-51000E149F3D}" type="presOf" srcId="{2C460BB8-4F20-4DD4-819D-50FF34056BF2}" destId="{17F40F17-3A42-437A-8D19-5DB69FD720E6}" srcOrd="0" destOrd="0" presId="urn:microsoft.com/office/officeart/2018/5/layout/CenteredIconLabelDescriptionList"/>
    <dgm:cxn modelId="{1F5F25F0-D776-451F-AA85-F8C28EDCFA05}" type="presOf" srcId="{FE51F326-A3EA-436F-A700-6C367F5222C8}" destId="{276101DC-A9BD-4BC5-B133-68386BCFC686}" srcOrd="0" destOrd="0" presId="urn:microsoft.com/office/officeart/2018/5/layout/CenteredIconLabelDescriptionList"/>
    <dgm:cxn modelId="{A67FCEF6-0E5B-4299-901F-6A2295ABF8BC}" srcId="{202E889C-A99D-4771-A1A2-4E3D9A1E0C63}" destId="{7A8F3958-5887-4E0B-9667-6FC4A0D96BF6}" srcOrd="1" destOrd="0" parTransId="{FBEAB90E-F92A-43E5-AB6C-D6E3ADBE50F1}" sibTransId="{31CDB6FA-CB83-46E5-942F-753EDE33B2B1}"/>
    <dgm:cxn modelId="{7D0873C8-3E69-4ADB-A636-81E0B8BF544A}" type="presParOf" srcId="{276101DC-A9BD-4BC5-B133-68386BCFC686}" destId="{141F314D-1127-4C70-A5FD-6E2430264E5E}" srcOrd="0" destOrd="0" presId="urn:microsoft.com/office/officeart/2018/5/layout/CenteredIconLabelDescriptionList"/>
    <dgm:cxn modelId="{51D5E587-465A-4527-8F27-2C5332D0A313}" type="presParOf" srcId="{141F314D-1127-4C70-A5FD-6E2430264E5E}" destId="{5F014ECA-57B8-413C-AC8D-5DB8CD477F2B}" srcOrd="0" destOrd="0" presId="urn:microsoft.com/office/officeart/2018/5/layout/CenteredIconLabelDescriptionList"/>
    <dgm:cxn modelId="{B1AE2DF8-14CA-4854-AF3C-8F9C52F46D03}" type="presParOf" srcId="{141F314D-1127-4C70-A5FD-6E2430264E5E}" destId="{598CCB1E-7913-4F47-A21F-F050460B9E74}" srcOrd="1" destOrd="0" presId="urn:microsoft.com/office/officeart/2018/5/layout/CenteredIconLabelDescriptionList"/>
    <dgm:cxn modelId="{4C77EB10-6650-467B-84F7-C751C77B6B53}" type="presParOf" srcId="{141F314D-1127-4C70-A5FD-6E2430264E5E}" destId="{17F40F17-3A42-437A-8D19-5DB69FD720E6}" srcOrd="2" destOrd="0" presId="urn:microsoft.com/office/officeart/2018/5/layout/CenteredIconLabelDescriptionList"/>
    <dgm:cxn modelId="{9B3A4CE3-DF91-49AA-B9C5-E941F5EEA7EF}" type="presParOf" srcId="{141F314D-1127-4C70-A5FD-6E2430264E5E}" destId="{5F72D44C-008C-4B2E-B389-2A4DAD1F37A8}" srcOrd="3" destOrd="0" presId="urn:microsoft.com/office/officeart/2018/5/layout/CenteredIconLabelDescriptionList"/>
    <dgm:cxn modelId="{41AD5340-A7DA-432B-8672-C740DBAD4EA9}" type="presParOf" srcId="{141F314D-1127-4C70-A5FD-6E2430264E5E}" destId="{A2C38E11-A7E5-4071-A80A-0017B89508BF}" srcOrd="4" destOrd="0" presId="urn:microsoft.com/office/officeart/2018/5/layout/CenteredIconLabelDescriptionList"/>
    <dgm:cxn modelId="{30BCBA68-68E7-4B74-BE42-680A303C5525}" type="presParOf" srcId="{276101DC-A9BD-4BC5-B133-68386BCFC686}" destId="{782CBBC8-AAAF-4233-A5B1-662B42ED3FB8}" srcOrd="1" destOrd="0" presId="urn:microsoft.com/office/officeart/2018/5/layout/CenteredIconLabelDescriptionList"/>
    <dgm:cxn modelId="{46B7A7EB-CDB3-465D-8915-352A07B782D8}" type="presParOf" srcId="{276101DC-A9BD-4BC5-B133-68386BCFC686}" destId="{75779311-6E07-4786-A2FE-BBFB28DFBE3F}" srcOrd="2" destOrd="0" presId="urn:microsoft.com/office/officeart/2018/5/layout/CenteredIconLabelDescriptionList"/>
    <dgm:cxn modelId="{8698F2B8-3544-45A4-9D59-D7C3414F8C80}" type="presParOf" srcId="{75779311-6E07-4786-A2FE-BBFB28DFBE3F}" destId="{733B3941-72FE-48BC-9F44-D53E73FD84F7}" srcOrd="0" destOrd="0" presId="urn:microsoft.com/office/officeart/2018/5/layout/CenteredIconLabelDescriptionList"/>
    <dgm:cxn modelId="{BD4D902F-6200-41A0-B437-F8E7BBF0A7DD}" type="presParOf" srcId="{75779311-6E07-4786-A2FE-BBFB28DFBE3F}" destId="{FD001506-9556-423A-A0F0-C3A2F7613DC7}" srcOrd="1" destOrd="0" presId="urn:microsoft.com/office/officeart/2018/5/layout/CenteredIconLabelDescriptionList"/>
    <dgm:cxn modelId="{DBBFFFC5-3DA6-4F65-B67B-D978C7D3FB74}" type="presParOf" srcId="{75779311-6E07-4786-A2FE-BBFB28DFBE3F}" destId="{7C2B64CB-BE46-4C77-8AC2-C3BB67440760}" srcOrd="2" destOrd="0" presId="urn:microsoft.com/office/officeart/2018/5/layout/CenteredIconLabelDescriptionList"/>
    <dgm:cxn modelId="{B87943B0-E4B4-48F5-B5EB-3EDF5A1B95A6}" type="presParOf" srcId="{75779311-6E07-4786-A2FE-BBFB28DFBE3F}" destId="{A1330F9A-7F8E-494C-A615-F215C6535CB2}" srcOrd="3" destOrd="0" presId="urn:microsoft.com/office/officeart/2018/5/layout/CenteredIconLabelDescriptionList"/>
    <dgm:cxn modelId="{D4137079-28E3-45D1-83FC-FBCBA02D4E4E}" type="presParOf" srcId="{75779311-6E07-4786-A2FE-BBFB28DFBE3F}" destId="{BD6147ED-09CB-4D0E-BAA3-B9AC8AAB7453}" srcOrd="4" destOrd="0" presId="urn:microsoft.com/office/officeart/2018/5/layout/CenteredIconLabelDescriptionList"/>
    <dgm:cxn modelId="{C714E461-2AF7-4624-A047-8765B50EA257}" type="presParOf" srcId="{276101DC-A9BD-4BC5-B133-68386BCFC686}" destId="{758AF6AA-800B-4DC6-B658-F53C5F326444}" srcOrd="3" destOrd="0" presId="urn:microsoft.com/office/officeart/2018/5/layout/CenteredIconLabelDescriptionList"/>
    <dgm:cxn modelId="{07851247-AF9B-4759-A90A-D1EBA5789487}" type="presParOf" srcId="{276101DC-A9BD-4BC5-B133-68386BCFC686}" destId="{EB049DB4-A0A3-48C7-BBEA-62A5FDA49A52}" srcOrd="4" destOrd="0" presId="urn:microsoft.com/office/officeart/2018/5/layout/CenteredIconLabelDescriptionList"/>
    <dgm:cxn modelId="{876FA9A4-D44B-492A-B2CB-5C2D88DFF6C3}" type="presParOf" srcId="{EB049DB4-A0A3-48C7-BBEA-62A5FDA49A52}" destId="{A31FC8C5-54E1-44AF-BDC2-476D0D62FA61}" srcOrd="0" destOrd="0" presId="urn:microsoft.com/office/officeart/2018/5/layout/CenteredIconLabelDescriptionList"/>
    <dgm:cxn modelId="{93818A49-58D5-4A62-9762-F0628599E45D}" type="presParOf" srcId="{EB049DB4-A0A3-48C7-BBEA-62A5FDA49A52}" destId="{32FFC8BD-6A5B-47EE-8DA7-668313242D74}" srcOrd="1" destOrd="0" presId="urn:microsoft.com/office/officeart/2018/5/layout/CenteredIconLabelDescriptionList"/>
    <dgm:cxn modelId="{3CA54AAA-7E09-451F-9A7D-A1100DBFB336}" type="presParOf" srcId="{EB049DB4-A0A3-48C7-BBEA-62A5FDA49A52}" destId="{88CEAD49-E7AE-4407-BB6E-03D0BC1A9523}" srcOrd="2" destOrd="0" presId="urn:microsoft.com/office/officeart/2018/5/layout/CenteredIconLabelDescriptionList"/>
    <dgm:cxn modelId="{9AD44DFB-402E-45CF-91F5-247B9F448311}" type="presParOf" srcId="{EB049DB4-A0A3-48C7-BBEA-62A5FDA49A52}" destId="{2245E587-022E-4FB0-BB6E-442D4E4AFAE5}" srcOrd="3" destOrd="0" presId="urn:microsoft.com/office/officeart/2018/5/layout/CenteredIconLabelDescriptionList"/>
    <dgm:cxn modelId="{314DAE49-305D-40C2-8955-2973E79A322D}" type="presParOf" srcId="{EB049DB4-A0A3-48C7-BBEA-62A5FDA49A52}" destId="{B4CB5B65-DC0F-44B7-AEC1-BFED565D748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05E3B4-DC55-43B7-9CD3-872822DEEB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49A807-C6A5-4404-BF78-3D6DD40C0768}">
      <dgm:prSet/>
      <dgm:spPr/>
      <dgm:t>
        <a:bodyPr/>
        <a:lstStyle/>
        <a:p>
          <a:r>
            <a:rPr lang="en-US"/>
            <a:t>EX-EX</a:t>
          </a:r>
        </a:p>
      </dgm:t>
    </dgm:pt>
    <dgm:pt modelId="{B06CCF21-7E7E-49CB-8BC9-C6E64DC16993}" type="parTrans" cxnId="{0A3F6E72-3C20-4FDE-813A-9E4F8E6163C8}">
      <dgm:prSet/>
      <dgm:spPr/>
      <dgm:t>
        <a:bodyPr/>
        <a:lstStyle/>
        <a:p>
          <a:endParaRPr lang="en-US"/>
        </a:p>
      </dgm:t>
    </dgm:pt>
    <dgm:pt modelId="{97DFD755-D387-4F34-8303-AD258D763F5D}" type="sibTrans" cxnId="{0A3F6E72-3C20-4FDE-813A-9E4F8E6163C8}">
      <dgm:prSet/>
      <dgm:spPr/>
      <dgm:t>
        <a:bodyPr/>
        <a:lstStyle/>
        <a:p>
          <a:endParaRPr lang="en-US"/>
        </a:p>
      </dgm:t>
    </dgm:pt>
    <dgm:pt modelId="{AD50E91F-C4AA-4078-A010-88F2ED55C482}">
      <dgm:prSet/>
      <dgm:spPr/>
      <dgm:t>
        <a:bodyPr/>
        <a:lstStyle/>
        <a:p>
          <a:r>
            <a:rPr lang="en-US" dirty="0"/>
            <a:t>MEM-EX</a:t>
          </a:r>
        </a:p>
      </dgm:t>
    </dgm:pt>
    <dgm:pt modelId="{3C408F5D-424C-4666-AD97-C3FE3B5AB6D1}" type="parTrans" cxnId="{24669363-8834-4BCA-AA2D-A3A1D296E74F}">
      <dgm:prSet/>
      <dgm:spPr/>
      <dgm:t>
        <a:bodyPr/>
        <a:lstStyle/>
        <a:p>
          <a:endParaRPr lang="en-US"/>
        </a:p>
      </dgm:t>
    </dgm:pt>
    <dgm:pt modelId="{6CA2E05D-1FE0-4F9C-BA4D-DF4D5778728F}" type="sibTrans" cxnId="{24669363-8834-4BCA-AA2D-A3A1D296E74F}">
      <dgm:prSet/>
      <dgm:spPr/>
      <dgm:t>
        <a:bodyPr/>
        <a:lstStyle/>
        <a:p>
          <a:endParaRPr lang="en-US"/>
        </a:p>
      </dgm:t>
    </dgm:pt>
    <dgm:pt modelId="{B23A4CDF-36E4-4B38-A9CB-A43125F18572}">
      <dgm:prSet/>
      <dgm:spPr/>
      <dgm:t>
        <a:bodyPr/>
        <a:lstStyle/>
        <a:p>
          <a:r>
            <a:rPr lang="en-US"/>
            <a:t>MEM-MEM</a:t>
          </a:r>
        </a:p>
      </dgm:t>
    </dgm:pt>
    <dgm:pt modelId="{F90744E7-16D6-48BA-BF98-61C496DCE102}" type="parTrans" cxnId="{75D85914-F96F-4021-9947-832938FD0301}">
      <dgm:prSet/>
      <dgm:spPr/>
      <dgm:t>
        <a:bodyPr/>
        <a:lstStyle/>
        <a:p>
          <a:endParaRPr lang="en-US"/>
        </a:p>
      </dgm:t>
    </dgm:pt>
    <dgm:pt modelId="{A3D531D5-A5F5-4061-B2FE-0973370920BD}" type="sibTrans" cxnId="{75D85914-F96F-4021-9947-832938FD0301}">
      <dgm:prSet/>
      <dgm:spPr/>
      <dgm:t>
        <a:bodyPr/>
        <a:lstStyle/>
        <a:p>
          <a:endParaRPr lang="en-US"/>
        </a:p>
      </dgm:t>
    </dgm:pt>
    <dgm:pt modelId="{CA8507C8-76B0-F34D-8FA3-7E14ADEAEA7B}" type="pres">
      <dgm:prSet presAssocID="{7105E3B4-DC55-43B7-9CD3-872822DEEB47}" presName="linear" presStyleCnt="0">
        <dgm:presLayoutVars>
          <dgm:animLvl val="lvl"/>
          <dgm:resizeHandles val="exact"/>
        </dgm:presLayoutVars>
      </dgm:prSet>
      <dgm:spPr/>
    </dgm:pt>
    <dgm:pt modelId="{0C3E68E5-F1B7-BF49-8387-255EAFD87A2C}" type="pres">
      <dgm:prSet presAssocID="{7349A807-C6A5-4404-BF78-3D6DD40C0768}" presName="parentText" presStyleLbl="node1" presStyleIdx="0" presStyleCnt="3">
        <dgm:presLayoutVars>
          <dgm:chMax val="0"/>
          <dgm:bulletEnabled val="1"/>
        </dgm:presLayoutVars>
      </dgm:prSet>
      <dgm:spPr/>
    </dgm:pt>
    <dgm:pt modelId="{F134171A-3916-A74E-A395-323F900DDCB6}" type="pres">
      <dgm:prSet presAssocID="{97DFD755-D387-4F34-8303-AD258D763F5D}" presName="spacer" presStyleCnt="0"/>
      <dgm:spPr/>
    </dgm:pt>
    <dgm:pt modelId="{E1C3C525-253A-7D49-A471-60B14AEAB210}" type="pres">
      <dgm:prSet presAssocID="{AD50E91F-C4AA-4078-A010-88F2ED55C482}" presName="parentText" presStyleLbl="node1" presStyleIdx="1" presStyleCnt="3">
        <dgm:presLayoutVars>
          <dgm:chMax val="0"/>
          <dgm:bulletEnabled val="1"/>
        </dgm:presLayoutVars>
      </dgm:prSet>
      <dgm:spPr/>
    </dgm:pt>
    <dgm:pt modelId="{19FF7F73-8F2A-144E-8B67-294BD1FF3059}" type="pres">
      <dgm:prSet presAssocID="{6CA2E05D-1FE0-4F9C-BA4D-DF4D5778728F}" presName="spacer" presStyleCnt="0"/>
      <dgm:spPr/>
    </dgm:pt>
    <dgm:pt modelId="{60942D6B-E541-AF41-9434-6E10095D6185}" type="pres">
      <dgm:prSet presAssocID="{B23A4CDF-36E4-4B38-A9CB-A43125F18572}" presName="parentText" presStyleLbl="node1" presStyleIdx="2" presStyleCnt="3">
        <dgm:presLayoutVars>
          <dgm:chMax val="0"/>
          <dgm:bulletEnabled val="1"/>
        </dgm:presLayoutVars>
      </dgm:prSet>
      <dgm:spPr/>
    </dgm:pt>
  </dgm:ptLst>
  <dgm:cxnLst>
    <dgm:cxn modelId="{D06D6C05-44D8-2046-9E9D-0DC4FF1BE323}" type="presOf" srcId="{7349A807-C6A5-4404-BF78-3D6DD40C0768}" destId="{0C3E68E5-F1B7-BF49-8387-255EAFD87A2C}" srcOrd="0" destOrd="0" presId="urn:microsoft.com/office/officeart/2005/8/layout/vList2"/>
    <dgm:cxn modelId="{75D85914-F96F-4021-9947-832938FD0301}" srcId="{7105E3B4-DC55-43B7-9CD3-872822DEEB47}" destId="{B23A4CDF-36E4-4B38-A9CB-A43125F18572}" srcOrd="2" destOrd="0" parTransId="{F90744E7-16D6-48BA-BF98-61C496DCE102}" sibTransId="{A3D531D5-A5F5-4061-B2FE-0973370920BD}"/>
    <dgm:cxn modelId="{9BA9511F-CF68-AC4E-B410-A08D8504331A}" type="presOf" srcId="{B23A4CDF-36E4-4B38-A9CB-A43125F18572}" destId="{60942D6B-E541-AF41-9434-6E10095D6185}" srcOrd="0" destOrd="0" presId="urn:microsoft.com/office/officeart/2005/8/layout/vList2"/>
    <dgm:cxn modelId="{24669363-8834-4BCA-AA2D-A3A1D296E74F}" srcId="{7105E3B4-DC55-43B7-9CD3-872822DEEB47}" destId="{AD50E91F-C4AA-4078-A010-88F2ED55C482}" srcOrd="1" destOrd="0" parTransId="{3C408F5D-424C-4666-AD97-C3FE3B5AB6D1}" sibTransId="{6CA2E05D-1FE0-4F9C-BA4D-DF4D5778728F}"/>
    <dgm:cxn modelId="{0A3F6E72-3C20-4FDE-813A-9E4F8E6163C8}" srcId="{7105E3B4-DC55-43B7-9CD3-872822DEEB47}" destId="{7349A807-C6A5-4404-BF78-3D6DD40C0768}" srcOrd="0" destOrd="0" parTransId="{B06CCF21-7E7E-49CB-8BC9-C6E64DC16993}" sibTransId="{97DFD755-D387-4F34-8303-AD258D763F5D}"/>
    <dgm:cxn modelId="{0ED31091-9F9D-6F44-AFE1-2F979A244AE6}" type="presOf" srcId="{AD50E91F-C4AA-4078-A010-88F2ED55C482}" destId="{E1C3C525-253A-7D49-A471-60B14AEAB210}" srcOrd="0" destOrd="0" presId="urn:microsoft.com/office/officeart/2005/8/layout/vList2"/>
    <dgm:cxn modelId="{2BB1C497-4D03-A746-9944-6B0B5C51957B}" type="presOf" srcId="{7105E3B4-DC55-43B7-9CD3-872822DEEB47}" destId="{CA8507C8-76B0-F34D-8FA3-7E14ADEAEA7B}" srcOrd="0" destOrd="0" presId="urn:microsoft.com/office/officeart/2005/8/layout/vList2"/>
    <dgm:cxn modelId="{96248A2F-CBFD-B545-9537-0ABEE02596DA}" type="presParOf" srcId="{CA8507C8-76B0-F34D-8FA3-7E14ADEAEA7B}" destId="{0C3E68E5-F1B7-BF49-8387-255EAFD87A2C}" srcOrd="0" destOrd="0" presId="urn:microsoft.com/office/officeart/2005/8/layout/vList2"/>
    <dgm:cxn modelId="{30F10247-2606-6F4E-9167-13EB9B0DB7CD}" type="presParOf" srcId="{CA8507C8-76B0-F34D-8FA3-7E14ADEAEA7B}" destId="{F134171A-3916-A74E-A395-323F900DDCB6}" srcOrd="1" destOrd="0" presId="urn:microsoft.com/office/officeart/2005/8/layout/vList2"/>
    <dgm:cxn modelId="{1D72F9D0-82BB-7647-9F83-1D4DB85D2D5A}" type="presParOf" srcId="{CA8507C8-76B0-F34D-8FA3-7E14ADEAEA7B}" destId="{E1C3C525-253A-7D49-A471-60B14AEAB210}" srcOrd="2" destOrd="0" presId="urn:microsoft.com/office/officeart/2005/8/layout/vList2"/>
    <dgm:cxn modelId="{EF84D8EC-EAAB-C147-99A3-0E422A5E22C7}" type="presParOf" srcId="{CA8507C8-76B0-F34D-8FA3-7E14ADEAEA7B}" destId="{19FF7F73-8F2A-144E-8B67-294BD1FF3059}" srcOrd="3" destOrd="0" presId="urn:microsoft.com/office/officeart/2005/8/layout/vList2"/>
    <dgm:cxn modelId="{D443BDD8-47D6-484F-9511-3549274FCC41}" type="presParOf" srcId="{CA8507C8-76B0-F34D-8FA3-7E14ADEAEA7B}" destId="{60942D6B-E541-AF41-9434-6E10095D618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530FE1-0530-48C3-B759-51042F6D65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EB20914-E941-4610-A24F-DD4D3D0EE7DA}">
      <dgm:prSet/>
      <dgm:spPr/>
      <dgm:t>
        <a:bodyPr/>
        <a:lstStyle/>
        <a:p>
          <a:r>
            <a:rPr lang="en-US"/>
            <a:t>Stall/Flush</a:t>
          </a:r>
        </a:p>
      </dgm:t>
    </dgm:pt>
    <dgm:pt modelId="{86D66258-75D1-4307-9FF5-2C5839A652E5}" type="parTrans" cxnId="{85ECF02C-BAFC-4839-8D11-8E77FD635F07}">
      <dgm:prSet/>
      <dgm:spPr/>
      <dgm:t>
        <a:bodyPr/>
        <a:lstStyle/>
        <a:p>
          <a:endParaRPr lang="en-US"/>
        </a:p>
      </dgm:t>
    </dgm:pt>
    <dgm:pt modelId="{0032D5A2-BB9E-4452-B219-7E5278547962}" type="sibTrans" cxnId="{85ECF02C-BAFC-4839-8D11-8E77FD635F07}">
      <dgm:prSet/>
      <dgm:spPr/>
      <dgm:t>
        <a:bodyPr/>
        <a:lstStyle/>
        <a:p>
          <a:endParaRPr lang="en-US"/>
        </a:p>
      </dgm:t>
    </dgm:pt>
    <dgm:pt modelId="{DEDEBA36-CA4F-4687-8BEA-66D9D57F166A}">
      <dgm:prSet/>
      <dgm:spPr/>
      <dgm:t>
        <a:bodyPr/>
        <a:lstStyle/>
        <a:p>
          <a:r>
            <a:rPr lang="en-US" dirty="0"/>
            <a:t>Move branch decision point early in the pipeline</a:t>
          </a:r>
        </a:p>
      </dgm:t>
    </dgm:pt>
    <dgm:pt modelId="{50CB941A-E134-4558-A22B-9F4BFAEDA907}" type="parTrans" cxnId="{8144C69C-DA43-47C1-A106-7B9FBF6A778B}">
      <dgm:prSet/>
      <dgm:spPr/>
      <dgm:t>
        <a:bodyPr/>
        <a:lstStyle/>
        <a:p>
          <a:endParaRPr lang="en-US"/>
        </a:p>
      </dgm:t>
    </dgm:pt>
    <dgm:pt modelId="{A9CE4D28-0808-4B31-BA08-5CBF3886D999}" type="sibTrans" cxnId="{8144C69C-DA43-47C1-A106-7B9FBF6A778B}">
      <dgm:prSet/>
      <dgm:spPr/>
      <dgm:t>
        <a:bodyPr/>
        <a:lstStyle/>
        <a:p>
          <a:endParaRPr lang="en-US"/>
        </a:p>
      </dgm:t>
    </dgm:pt>
    <dgm:pt modelId="{60C4BFFA-B440-459C-A1E0-3E0A4DA08613}">
      <dgm:prSet/>
      <dgm:spPr/>
      <dgm:t>
        <a:bodyPr/>
        <a:lstStyle/>
        <a:p>
          <a:r>
            <a:rPr lang="en-US" dirty="0"/>
            <a:t>Delay decision (requires compiler support)</a:t>
          </a:r>
        </a:p>
      </dgm:t>
    </dgm:pt>
    <dgm:pt modelId="{A2031CCB-76FE-45A9-AFB0-F2975101AE8C}" type="parTrans" cxnId="{D077820B-8D8C-4B5C-866B-319A89AD2479}">
      <dgm:prSet/>
      <dgm:spPr/>
      <dgm:t>
        <a:bodyPr/>
        <a:lstStyle/>
        <a:p>
          <a:endParaRPr lang="en-US"/>
        </a:p>
      </dgm:t>
    </dgm:pt>
    <dgm:pt modelId="{8703245B-E159-4B76-87BC-8769EFA3D843}" type="sibTrans" cxnId="{D077820B-8D8C-4B5C-866B-319A89AD2479}">
      <dgm:prSet/>
      <dgm:spPr/>
      <dgm:t>
        <a:bodyPr/>
        <a:lstStyle/>
        <a:p>
          <a:endParaRPr lang="en-US"/>
        </a:p>
      </dgm:t>
    </dgm:pt>
    <dgm:pt modelId="{AA8A7136-374F-41FA-A627-B3CFFAC8F9C6}">
      <dgm:prSet/>
      <dgm:spPr/>
      <dgm:t>
        <a:bodyPr/>
        <a:lstStyle/>
        <a:p>
          <a:r>
            <a:rPr lang="en-US" dirty="0"/>
            <a:t>Branch Prediction: guess, and hope for the best</a:t>
          </a:r>
        </a:p>
      </dgm:t>
    </dgm:pt>
    <dgm:pt modelId="{00BFA948-1BA4-42FB-8CD7-AF8F823E8F6C}" type="parTrans" cxnId="{E88BA89C-F7C9-4927-8B0B-061D882C8BA1}">
      <dgm:prSet/>
      <dgm:spPr/>
      <dgm:t>
        <a:bodyPr/>
        <a:lstStyle/>
        <a:p>
          <a:endParaRPr lang="en-US"/>
        </a:p>
      </dgm:t>
    </dgm:pt>
    <dgm:pt modelId="{8AE0A0A5-EB81-45B9-A8DE-E87E335347A9}" type="sibTrans" cxnId="{E88BA89C-F7C9-4927-8B0B-061D882C8BA1}">
      <dgm:prSet/>
      <dgm:spPr/>
      <dgm:t>
        <a:bodyPr/>
        <a:lstStyle/>
        <a:p>
          <a:endParaRPr lang="en-US"/>
        </a:p>
      </dgm:t>
    </dgm:pt>
    <dgm:pt modelId="{5FAF65CA-64E0-4EDF-98EC-1F3C9C1FB8DF}">
      <dgm:prSet/>
      <dgm:spPr/>
      <dgm:t>
        <a:bodyPr/>
        <a:lstStyle/>
        <a:p>
          <a:endParaRPr lang="en-US" dirty="0"/>
        </a:p>
      </dgm:t>
    </dgm:pt>
    <dgm:pt modelId="{F7153DCD-D724-414F-93F8-763435E16CCE}" type="parTrans" cxnId="{EFFA9A9D-BBFD-432B-AA2A-AA923AA377CE}">
      <dgm:prSet/>
      <dgm:spPr/>
      <dgm:t>
        <a:bodyPr/>
        <a:lstStyle/>
        <a:p>
          <a:endParaRPr lang="en-US"/>
        </a:p>
      </dgm:t>
    </dgm:pt>
    <dgm:pt modelId="{1ECCA51D-FE80-46C7-8F3B-BF89285BF4F9}" type="sibTrans" cxnId="{EFFA9A9D-BBFD-432B-AA2A-AA923AA377CE}">
      <dgm:prSet/>
      <dgm:spPr/>
      <dgm:t>
        <a:bodyPr/>
        <a:lstStyle/>
        <a:p>
          <a:endParaRPr lang="en-US"/>
        </a:p>
      </dgm:t>
    </dgm:pt>
    <dgm:pt modelId="{B2A099A3-B795-BE4A-A984-7641D7E3F7C3}" type="pres">
      <dgm:prSet presAssocID="{F8530FE1-0530-48C3-B759-51042F6D65C9}" presName="linear" presStyleCnt="0">
        <dgm:presLayoutVars>
          <dgm:animLvl val="lvl"/>
          <dgm:resizeHandles val="exact"/>
        </dgm:presLayoutVars>
      </dgm:prSet>
      <dgm:spPr/>
    </dgm:pt>
    <dgm:pt modelId="{3644A33B-0A18-6C4B-98A6-ADCF92E62F44}" type="pres">
      <dgm:prSet presAssocID="{3EB20914-E941-4610-A24F-DD4D3D0EE7DA}" presName="parentText" presStyleLbl="node1" presStyleIdx="0" presStyleCnt="4">
        <dgm:presLayoutVars>
          <dgm:chMax val="0"/>
          <dgm:bulletEnabled val="1"/>
        </dgm:presLayoutVars>
      </dgm:prSet>
      <dgm:spPr/>
    </dgm:pt>
    <dgm:pt modelId="{C5AA8D75-CBDB-784E-B184-97C5444F5E6E}" type="pres">
      <dgm:prSet presAssocID="{0032D5A2-BB9E-4452-B219-7E5278547962}" presName="spacer" presStyleCnt="0"/>
      <dgm:spPr/>
    </dgm:pt>
    <dgm:pt modelId="{5BBCEF0D-5F3D-6843-884E-DFB12E7F1408}" type="pres">
      <dgm:prSet presAssocID="{DEDEBA36-CA4F-4687-8BEA-66D9D57F166A}" presName="parentText" presStyleLbl="node1" presStyleIdx="1" presStyleCnt="4">
        <dgm:presLayoutVars>
          <dgm:chMax val="0"/>
          <dgm:bulletEnabled val="1"/>
        </dgm:presLayoutVars>
      </dgm:prSet>
      <dgm:spPr/>
    </dgm:pt>
    <dgm:pt modelId="{378402CF-FB0A-4E44-AC5C-C6170A64554C}" type="pres">
      <dgm:prSet presAssocID="{A9CE4D28-0808-4B31-BA08-5CBF3886D999}" presName="spacer" presStyleCnt="0"/>
      <dgm:spPr/>
    </dgm:pt>
    <dgm:pt modelId="{FB393BB0-1F11-5047-AE9A-F99ABB67249C}" type="pres">
      <dgm:prSet presAssocID="{60C4BFFA-B440-459C-A1E0-3E0A4DA08613}" presName="parentText" presStyleLbl="node1" presStyleIdx="2" presStyleCnt="4">
        <dgm:presLayoutVars>
          <dgm:chMax val="0"/>
          <dgm:bulletEnabled val="1"/>
        </dgm:presLayoutVars>
      </dgm:prSet>
      <dgm:spPr/>
    </dgm:pt>
    <dgm:pt modelId="{B31B2E43-2DC0-3C42-B23E-91353D743C48}" type="pres">
      <dgm:prSet presAssocID="{8703245B-E159-4B76-87BC-8769EFA3D843}" presName="spacer" presStyleCnt="0"/>
      <dgm:spPr/>
    </dgm:pt>
    <dgm:pt modelId="{BBDA624F-2EBE-404A-8F38-3A429C85BD0B}" type="pres">
      <dgm:prSet presAssocID="{AA8A7136-374F-41FA-A627-B3CFFAC8F9C6}" presName="parentText" presStyleLbl="node1" presStyleIdx="3" presStyleCnt="4">
        <dgm:presLayoutVars>
          <dgm:chMax val="0"/>
          <dgm:bulletEnabled val="1"/>
        </dgm:presLayoutVars>
      </dgm:prSet>
      <dgm:spPr/>
    </dgm:pt>
    <dgm:pt modelId="{228A9CA4-C415-3449-8B4F-52B031D58F69}" type="pres">
      <dgm:prSet presAssocID="{AA8A7136-374F-41FA-A627-B3CFFAC8F9C6}" presName="childText" presStyleLbl="revTx" presStyleIdx="0" presStyleCnt="1">
        <dgm:presLayoutVars>
          <dgm:bulletEnabled val="1"/>
        </dgm:presLayoutVars>
      </dgm:prSet>
      <dgm:spPr/>
    </dgm:pt>
  </dgm:ptLst>
  <dgm:cxnLst>
    <dgm:cxn modelId="{D077820B-8D8C-4B5C-866B-319A89AD2479}" srcId="{F8530FE1-0530-48C3-B759-51042F6D65C9}" destId="{60C4BFFA-B440-459C-A1E0-3E0A4DA08613}" srcOrd="2" destOrd="0" parTransId="{A2031CCB-76FE-45A9-AFB0-F2975101AE8C}" sibTransId="{8703245B-E159-4B76-87BC-8769EFA3D843}"/>
    <dgm:cxn modelId="{85ECF02C-BAFC-4839-8D11-8E77FD635F07}" srcId="{F8530FE1-0530-48C3-B759-51042F6D65C9}" destId="{3EB20914-E941-4610-A24F-DD4D3D0EE7DA}" srcOrd="0" destOrd="0" parTransId="{86D66258-75D1-4307-9FF5-2C5839A652E5}" sibTransId="{0032D5A2-BB9E-4452-B219-7E5278547962}"/>
    <dgm:cxn modelId="{1D16C464-DC80-0D48-A51B-7013A9D2891F}" type="presOf" srcId="{AA8A7136-374F-41FA-A627-B3CFFAC8F9C6}" destId="{BBDA624F-2EBE-404A-8F38-3A429C85BD0B}" srcOrd="0" destOrd="0" presId="urn:microsoft.com/office/officeart/2005/8/layout/vList2"/>
    <dgm:cxn modelId="{2A7D7883-F6AB-1648-A83D-5BF4FD50027A}" type="presOf" srcId="{5FAF65CA-64E0-4EDF-98EC-1F3C9C1FB8DF}" destId="{228A9CA4-C415-3449-8B4F-52B031D58F69}" srcOrd="0" destOrd="0" presId="urn:microsoft.com/office/officeart/2005/8/layout/vList2"/>
    <dgm:cxn modelId="{BA362A85-E449-3249-9059-C4CA90908578}" type="presOf" srcId="{F8530FE1-0530-48C3-B759-51042F6D65C9}" destId="{B2A099A3-B795-BE4A-A984-7641D7E3F7C3}" srcOrd="0" destOrd="0" presId="urn:microsoft.com/office/officeart/2005/8/layout/vList2"/>
    <dgm:cxn modelId="{E88BA89C-F7C9-4927-8B0B-061D882C8BA1}" srcId="{F8530FE1-0530-48C3-B759-51042F6D65C9}" destId="{AA8A7136-374F-41FA-A627-B3CFFAC8F9C6}" srcOrd="3" destOrd="0" parTransId="{00BFA948-1BA4-42FB-8CD7-AF8F823E8F6C}" sibTransId="{8AE0A0A5-EB81-45B9-A8DE-E87E335347A9}"/>
    <dgm:cxn modelId="{8144C69C-DA43-47C1-A106-7B9FBF6A778B}" srcId="{F8530FE1-0530-48C3-B759-51042F6D65C9}" destId="{DEDEBA36-CA4F-4687-8BEA-66D9D57F166A}" srcOrd="1" destOrd="0" parTransId="{50CB941A-E134-4558-A22B-9F4BFAEDA907}" sibTransId="{A9CE4D28-0808-4B31-BA08-5CBF3886D999}"/>
    <dgm:cxn modelId="{EFFA9A9D-BBFD-432B-AA2A-AA923AA377CE}" srcId="{AA8A7136-374F-41FA-A627-B3CFFAC8F9C6}" destId="{5FAF65CA-64E0-4EDF-98EC-1F3C9C1FB8DF}" srcOrd="0" destOrd="0" parTransId="{F7153DCD-D724-414F-93F8-763435E16CCE}" sibTransId="{1ECCA51D-FE80-46C7-8F3B-BF89285BF4F9}"/>
    <dgm:cxn modelId="{D38E43AB-BA1B-1E4B-A4EB-E9E0DF3B88EC}" type="presOf" srcId="{DEDEBA36-CA4F-4687-8BEA-66D9D57F166A}" destId="{5BBCEF0D-5F3D-6843-884E-DFB12E7F1408}" srcOrd="0" destOrd="0" presId="urn:microsoft.com/office/officeart/2005/8/layout/vList2"/>
    <dgm:cxn modelId="{8705B9C2-0BF0-6D43-A597-1F4912144218}" type="presOf" srcId="{60C4BFFA-B440-459C-A1E0-3E0A4DA08613}" destId="{FB393BB0-1F11-5047-AE9A-F99ABB67249C}" srcOrd="0" destOrd="0" presId="urn:microsoft.com/office/officeart/2005/8/layout/vList2"/>
    <dgm:cxn modelId="{592029D7-D09F-BD40-852B-9AED5949278E}" type="presOf" srcId="{3EB20914-E941-4610-A24F-DD4D3D0EE7DA}" destId="{3644A33B-0A18-6C4B-98A6-ADCF92E62F44}" srcOrd="0" destOrd="0" presId="urn:microsoft.com/office/officeart/2005/8/layout/vList2"/>
    <dgm:cxn modelId="{CB981B72-3544-1744-9F8F-2AED6739DE81}" type="presParOf" srcId="{B2A099A3-B795-BE4A-A984-7641D7E3F7C3}" destId="{3644A33B-0A18-6C4B-98A6-ADCF92E62F44}" srcOrd="0" destOrd="0" presId="urn:microsoft.com/office/officeart/2005/8/layout/vList2"/>
    <dgm:cxn modelId="{B2C1D82E-2D33-8045-B17D-3281C695F017}" type="presParOf" srcId="{B2A099A3-B795-BE4A-A984-7641D7E3F7C3}" destId="{C5AA8D75-CBDB-784E-B184-97C5444F5E6E}" srcOrd="1" destOrd="0" presId="urn:microsoft.com/office/officeart/2005/8/layout/vList2"/>
    <dgm:cxn modelId="{64379ABE-3BD3-804A-999D-117CB24B4A2D}" type="presParOf" srcId="{B2A099A3-B795-BE4A-A984-7641D7E3F7C3}" destId="{5BBCEF0D-5F3D-6843-884E-DFB12E7F1408}" srcOrd="2" destOrd="0" presId="urn:microsoft.com/office/officeart/2005/8/layout/vList2"/>
    <dgm:cxn modelId="{2493E924-140F-084C-B73F-F44564549389}" type="presParOf" srcId="{B2A099A3-B795-BE4A-A984-7641D7E3F7C3}" destId="{378402CF-FB0A-4E44-AC5C-C6170A64554C}" srcOrd="3" destOrd="0" presId="urn:microsoft.com/office/officeart/2005/8/layout/vList2"/>
    <dgm:cxn modelId="{29715CD6-4DC4-BC42-8A73-C1CAF0E5D914}" type="presParOf" srcId="{B2A099A3-B795-BE4A-A984-7641D7E3F7C3}" destId="{FB393BB0-1F11-5047-AE9A-F99ABB67249C}" srcOrd="4" destOrd="0" presId="urn:microsoft.com/office/officeart/2005/8/layout/vList2"/>
    <dgm:cxn modelId="{7257C0E0-AB28-094C-9A91-13D736F06D64}" type="presParOf" srcId="{B2A099A3-B795-BE4A-A984-7641D7E3F7C3}" destId="{B31B2E43-2DC0-3C42-B23E-91353D743C48}" srcOrd="5" destOrd="0" presId="urn:microsoft.com/office/officeart/2005/8/layout/vList2"/>
    <dgm:cxn modelId="{BA503C77-9F28-5244-952D-9C0B3E266C1A}" type="presParOf" srcId="{B2A099A3-B795-BE4A-A984-7641D7E3F7C3}" destId="{BBDA624F-2EBE-404A-8F38-3A429C85BD0B}" srcOrd="6" destOrd="0" presId="urn:microsoft.com/office/officeart/2005/8/layout/vList2"/>
    <dgm:cxn modelId="{F01C796F-9204-1E4E-B386-764913BCAF14}" type="presParOf" srcId="{B2A099A3-B795-BE4A-A984-7641D7E3F7C3}" destId="{228A9CA4-C415-3449-8B4F-52B031D58F69}"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14ECA-57B8-413C-AC8D-5DB8CD477F2B}">
      <dsp:nvSpPr>
        <dsp:cNvPr id="0" name=""/>
        <dsp:cNvSpPr/>
      </dsp:nvSpPr>
      <dsp:spPr>
        <a:xfrm>
          <a:off x="979832" y="268953"/>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F40F17-3A42-437A-8D19-5DB69FD720E6}">
      <dsp:nvSpPr>
        <dsp:cNvPr id="0" name=""/>
        <dsp:cNvSpPr/>
      </dsp:nvSpPr>
      <dsp:spPr>
        <a:xfrm>
          <a:off x="4985" y="1481674"/>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Structural hazards</a:t>
          </a:r>
        </a:p>
      </dsp:txBody>
      <dsp:txXfrm>
        <a:off x="4985" y="1481674"/>
        <a:ext cx="2999531" cy="449929"/>
      </dsp:txXfrm>
    </dsp:sp>
    <dsp:sp modelId="{A2C38E11-A7E5-4071-A80A-0017B89508BF}">
      <dsp:nvSpPr>
        <dsp:cNvPr id="0" name=""/>
        <dsp:cNvSpPr/>
      </dsp:nvSpPr>
      <dsp:spPr>
        <a:xfrm>
          <a:off x="4985" y="2007364"/>
          <a:ext cx="2999531" cy="2049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mj-lt"/>
            </a:rPr>
            <a:t>two different instructions attempt to use the same resource at the same time</a:t>
          </a:r>
        </a:p>
        <a:p>
          <a:pPr marL="0" lvl="0" indent="0" algn="ctr" defTabSz="755650">
            <a:lnSpc>
              <a:spcPct val="100000"/>
            </a:lnSpc>
            <a:spcBef>
              <a:spcPct val="0"/>
            </a:spcBef>
            <a:spcAft>
              <a:spcPct val="35000"/>
            </a:spcAft>
            <a:buNone/>
          </a:pPr>
          <a:endParaRPr lang="en-US" sz="1700" kern="1200" dirty="0">
            <a:latin typeface="+mj-lt"/>
          </a:endParaRPr>
        </a:p>
        <a:p>
          <a:pPr marL="0" lvl="0" indent="0" algn="ctr" defTabSz="755650">
            <a:lnSpc>
              <a:spcPct val="100000"/>
            </a:lnSpc>
            <a:spcBef>
              <a:spcPct val="0"/>
            </a:spcBef>
            <a:spcAft>
              <a:spcPct val="35000"/>
            </a:spcAft>
            <a:buNone/>
          </a:pPr>
          <a:r>
            <a:rPr lang="en-US" sz="1700" kern="1200" dirty="0">
              <a:latin typeface="+mj-lt"/>
            </a:rPr>
            <a:t>not too many in our design</a:t>
          </a:r>
        </a:p>
      </dsp:txBody>
      <dsp:txXfrm>
        <a:off x="4985" y="2007364"/>
        <a:ext cx="2999531" cy="2049619"/>
      </dsp:txXfrm>
    </dsp:sp>
    <dsp:sp modelId="{733B3941-72FE-48BC-9F44-D53E73FD84F7}">
      <dsp:nvSpPr>
        <dsp:cNvPr id="0" name=""/>
        <dsp:cNvSpPr/>
      </dsp:nvSpPr>
      <dsp:spPr>
        <a:xfrm>
          <a:off x="4504282" y="268953"/>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2B64CB-BE46-4C77-8AC2-C3BB67440760}">
      <dsp:nvSpPr>
        <dsp:cNvPr id="0" name=""/>
        <dsp:cNvSpPr/>
      </dsp:nvSpPr>
      <dsp:spPr>
        <a:xfrm>
          <a:off x="3529434" y="1481674"/>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Data hazards</a:t>
          </a:r>
        </a:p>
      </dsp:txBody>
      <dsp:txXfrm>
        <a:off x="3529434" y="1481674"/>
        <a:ext cx="2999531" cy="449929"/>
      </dsp:txXfrm>
    </dsp:sp>
    <dsp:sp modelId="{BD6147ED-09CB-4D0E-BAA3-B9AC8AAB7453}">
      <dsp:nvSpPr>
        <dsp:cNvPr id="0" name=""/>
        <dsp:cNvSpPr/>
      </dsp:nvSpPr>
      <dsp:spPr>
        <a:xfrm>
          <a:off x="3529434" y="2007364"/>
          <a:ext cx="2999531" cy="2049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mj-lt"/>
            </a:rPr>
            <a:t>an instruction attempts to use data before it is ready</a:t>
          </a:r>
        </a:p>
        <a:p>
          <a:pPr marL="0" lvl="0" indent="0" algn="ctr" defTabSz="755650">
            <a:lnSpc>
              <a:spcPct val="100000"/>
            </a:lnSpc>
            <a:spcBef>
              <a:spcPct val="0"/>
            </a:spcBef>
            <a:spcAft>
              <a:spcPct val="35000"/>
            </a:spcAft>
            <a:buNone/>
          </a:pPr>
          <a:endParaRPr lang="en-US" sz="1700" kern="1200" dirty="0">
            <a:latin typeface="+mj-lt"/>
          </a:endParaRPr>
        </a:p>
        <a:p>
          <a:pPr marL="0" lvl="0" indent="0" algn="ctr" defTabSz="755650">
            <a:lnSpc>
              <a:spcPct val="100000"/>
            </a:lnSpc>
            <a:spcBef>
              <a:spcPct val="0"/>
            </a:spcBef>
            <a:spcAft>
              <a:spcPct val="35000"/>
            </a:spcAft>
            <a:buNone/>
          </a:pPr>
          <a:br>
            <a:rPr lang="en-US" sz="1700" kern="1200" dirty="0">
              <a:latin typeface="+mj-lt"/>
            </a:rPr>
          </a:br>
          <a:r>
            <a:rPr lang="en-US" sz="1700" kern="1200" dirty="0">
              <a:latin typeface="+mj-lt"/>
            </a:rPr>
            <a:t>an instruction’s source operands are produced by a prior instruction, still in the pipeline</a:t>
          </a:r>
        </a:p>
      </dsp:txBody>
      <dsp:txXfrm>
        <a:off x="3529434" y="2007364"/>
        <a:ext cx="2999531" cy="2049619"/>
      </dsp:txXfrm>
    </dsp:sp>
    <dsp:sp modelId="{A31FC8C5-54E1-44AF-BDC2-476D0D62FA61}">
      <dsp:nvSpPr>
        <dsp:cNvPr id="0" name=""/>
        <dsp:cNvSpPr/>
      </dsp:nvSpPr>
      <dsp:spPr>
        <a:xfrm>
          <a:off x="8028731" y="268953"/>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CEAD49-E7AE-4407-BB6E-03D0BC1A9523}">
      <dsp:nvSpPr>
        <dsp:cNvPr id="0" name=""/>
        <dsp:cNvSpPr/>
      </dsp:nvSpPr>
      <dsp:spPr>
        <a:xfrm>
          <a:off x="7053883" y="1481674"/>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Control hazards</a:t>
          </a:r>
        </a:p>
      </dsp:txBody>
      <dsp:txXfrm>
        <a:off x="7053883" y="1481674"/>
        <a:ext cx="2999531" cy="449929"/>
      </dsp:txXfrm>
    </dsp:sp>
    <dsp:sp modelId="{B4CB5B65-DC0F-44B7-AEC1-BFED565D7485}">
      <dsp:nvSpPr>
        <dsp:cNvPr id="0" name=""/>
        <dsp:cNvSpPr/>
      </dsp:nvSpPr>
      <dsp:spPr>
        <a:xfrm>
          <a:off x="7053883" y="2007364"/>
          <a:ext cx="2999531" cy="2049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mj-lt"/>
            </a:rPr>
            <a:t>attempt to jump to a new address  </a:t>
          </a:r>
          <a:r>
            <a:rPr lang="en-US" sz="1700" b="1" i="1" kern="1200" dirty="0">
              <a:latin typeface="+mj-lt"/>
            </a:rPr>
            <a:t>before</a:t>
          </a:r>
          <a:r>
            <a:rPr lang="en-US" sz="1700" i="1" kern="1200" dirty="0">
              <a:latin typeface="+mj-lt"/>
            </a:rPr>
            <a:t> </a:t>
          </a:r>
          <a:r>
            <a:rPr lang="en-US" sz="1700" kern="1200" dirty="0">
              <a:latin typeface="+mj-lt"/>
            </a:rPr>
            <a:t>the branch condition has been evaluated</a:t>
          </a:r>
        </a:p>
        <a:p>
          <a:pPr marL="0" lvl="0" indent="0" algn="ctr" defTabSz="755650">
            <a:lnSpc>
              <a:spcPct val="100000"/>
            </a:lnSpc>
            <a:spcBef>
              <a:spcPct val="0"/>
            </a:spcBef>
            <a:spcAft>
              <a:spcPct val="35000"/>
            </a:spcAft>
            <a:buNone/>
          </a:pPr>
          <a:endParaRPr lang="en-US" sz="1700" kern="1200" dirty="0">
            <a:latin typeface="+mj-lt"/>
          </a:endParaRPr>
        </a:p>
        <a:p>
          <a:pPr marL="0" lvl="0" indent="0" algn="ctr" defTabSz="755650">
            <a:lnSpc>
              <a:spcPct val="100000"/>
            </a:lnSpc>
            <a:spcBef>
              <a:spcPct val="0"/>
            </a:spcBef>
            <a:spcAft>
              <a:spcPct val="35000"/>
            </a:spcAft>
            <a:buNone/>
          </a:pPr>
          <a:r>
            <a:rPr lang="en-US" sz="1700" kern="1200" dirty="0">
              <a:latin typeface="+mj-lt"/>
            </a:rPr>
            <a:t>can only come from branch and jump instructions</a:t>
          </a:r>
        </a:p>
      </dsp:txBody>
      <dsp:txXfrm>
        <a:off x="7053883" y="2007364"/>
        <a:ext cx="2999531" cy="2049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E68E5-F1B7-BF49-8387-255EAFD87A2C}">
      <dsp:nvSpPr>
        <dsp:cNvPr id="0" name=""/>
        <dsp:cNvSpPr/>
      </dsp:nvSpPr>
      <dsp:spPr>
        <a:xfrm>
          <a:off x="0" y="103162"/>
          <a:ext cx="6679191" cy="15590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EX-EX</a:t>
          </a:r>
        </a:p>
      </dsp:txBody>
      <dsp:txXfrm>
        <a:off x="76105" y="179267"/>
        <a:ext cx="6526981" cy="1406815"/>
      </dsp:txXfrm>
    </dsp:sp>
    <dsp:sp modelId="{E1C3C525-253A-7D49-A471-60B14AEAB210}">
      <dsp:nvSpPr>
        <dsp:cNvPr id="0" name=""/>
        <dsp:cNvSpPr/>
      </dsp:nvSpPr>
      <dsp:spPr>
        <a:xfrm>
          <a:off x="0" y="1849387"/>
          <a:ext cx="6679191" cy="15590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MEM-EX</a:t>
          </a:r>
        </a:p>
      </dsp:txBody>
      <dsp:txXfrm>
        <a:off x="76105" y="1925492"/>
        <a:ext cx="6526981" cy="1406815"/>
      </dsp:txXfrm>
    </dsp:sp>
    <dsp:sp modelId="{60942D6B-E541-AF41-9434-6E10095D6185}">
      <dsp:nvSpPr>
        <dsp:cNvPr id="0" name=""/>
        <dsp:cNvSpPr/>
      </dsp:nvSpPr>
      <dsp:spPr>
        <a:xfrm>
          <a:off x="0" y="3595612"/>
          <a:ext cx="6679191" cy="15590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MEM-MEM</a:t>
          </a:r>
        </a:p>
      </dsp:txBody>
      <dsp:txXfrm>
        <a:off x="76105" y="3671717"/>
        <a:ext cx="6526981" cy="1406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4A33B-0A18-6C4B-98A6-ADCF92E62F44}">
      <dsp:nvSpPr>
        <dsp:cNvPr id="0" name=""/>
        <dsp:cNvSpPr/>
      </dsp:nvSpPr>
      <dsp:spPr>
        <a:xfrm>
          <a:off x="0" y="51491"/>
          <a:ext cx="6679191" cy="11123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Stall/Flush</a:t>
          </a:r>
        </a:p>
      </dsp:txBody>
      <dsp:txXfrm>
        <a:off x="54298" y="105789"/>
        <a:ext cx="6570595" cy="1003708"/>
      </dsp:txXfrm>
    </dsp:sp>
    <dsp:sp modelId="{5BBCEF0D-5F3D-6843-884E-DFB12E7F1408}">
      <dsp:nvSpPr>
        <dsp:cNvPr id="0" name=""/>
        <dsp:cNvSpPr/>
      </dsp:nvSpPr>
      <dsp:spPr>
        <a:xfrm>
          <a:off x="0" y="1244435"/>
          <a:ext cx="6679191" cy="11123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Move branch decision point early in the pipeline</a:t>
          </a:r>
        </a:p>
      </dsp:txBody>
      <dsp:txXfrm>
        <a:off x="54298" y="1298733"/>
        <a:ext cx="6570595" cy="1003708"/>
      </dsp:txXfrm>
    </dsp:sp>
    <dsp:sp modelId="{FB393BB0-1F11-5047-AE9A-F99ABB67249C}">
      <dsp:nvSpPr>
        <dsp:cNvPr id="0" name=""/>
        <dsp:cNvSpPr/>
      </dsp:nvSpPr>
      <dsp:spPr>
        <a:xfrm>
          <a:off x="0" y="2437380"/>
          <a:ext cx="6679191" cy="11123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Delay decision (requires compiler support)</a:t>
          </a:r>
        </a:p>
      </dsp:txBody>
      <dsp:txXfrm>
        <a:off x="54298" y="2491678"/>
        <a:ext cx="6570595" cy="1003708"/>
      </dsp:txXfrm>
    </dsp:sp>
    <dsp:sp modelId="{BBDA624F-2EBE-404A-8F38-3A429C85BD0B}">
      <dsp:nvSpPr>
        <dsp:cNvPr id="0" name=""/>
        <dsp:cNvSpPr/>
      </dsp:nvSpPr>
      <dsp:spPr>
        <a:xfrm>
          <a:off x="0" y="3630324"/>
          <a:ext cx="6679191" cy="11123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Branch Prediction: guess, and hope for the best</a:t>
          </a:r>
        </a:p>
      </dsp:txBody>
      <dsp:txXfrm>
        <a:off x="54298" y="3684622"/>
        <a:ext cx="6570595" cy="1003708"/>
      </dsp:txXfrm>
    </dsp:sp>
    <dsp:sp modelId="{228A9CA4-C415-3449-8B4F-52B031D58F69}">
      <dsp:nvSpPr>
        <dsp:cNvPr id="0" name=""/>
        <dsp:cNvSpPr/>
      </dsp:nvSpPr>
      <dsp:spPr>
        <a:xfrm>
          <a:off x="0" y="4742628"/>
          <a:ext cx="6679191"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064" tIns="35560" rIns="199136" bIns="35560" numCol="1" spcCol="1270" anchor="t" anchorCtr="0">
          <a:noAutofit/>
        </a:bodyPr>
        <a:lstStyle/>
        <a:p>
          <a:pPr marL="228600" lvl="1" indent="-228600" algn="l" defTabSz="977900">
            <a:lnSpc>
              <a:spcPct val="90000"/>
            </a:lnSpc>
            <a:spcBef>
              <a:spcPct val="0"/>
            </a:spcBef>
            <a:spcAft>
              <a:spcPct val="20000"/>
            </a:spcAft>
            <a:buChar char="•"/>
          </a:pPr>
          <a:endParaRPr lang="en-US" sz="2200" kern="1200" dirty="0"/>
        </a:p>
      </dsp:txBody>
      <dsp:txXfrm>
        <a:off x="0" y="4742628"/>
        <a:ext cx="6679191" cy="46368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930CF-E1B1-E844-9903-DBA6F9AF788E}" type="datetimeFigureOut">
              <a:rPr lang="en-US" smtClean="0"/>
              <a:t>3/28/24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999E8-9BF6-E64D-B161-1B2A702BFDEE}" type="slidenum">
              <a:rPr lang="en-US" smtClean="0"/>
              <a:t>‹#›</a:t>
            </a:fld>
            <a:endParaRPr lang="en-US"/>
          </a:p>
        </p:txBody>
      </p:sp>
    </p:spTree>
    <p:extLst>
      <p:ext uri="{BB962C8B-B14F-4D97-AF65-F5344CB8AC3E}">
        <p14:creationId xmlns:p14="http://schemas.microsoft.com/office/powerpoint/2010/main" val="195438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ln>
            <a:miter lim="800000"/>
            <a:headEnd/>
            <a:tailEnd/>
          </a:ln>
        </p:spPr>
        <p:txBody>
          <a:bodyPr wrap="square" lIns="91432" tIns="45716" rIns="91432" bIns="45716" numCol="1" anchorCtr="0" compatLnSpc="1">
            <a:prstTxWarp prst="textNoShape">
              <a:avLst/>
            </a:prstTxWarp>
          </a:bodyPr>
          <a:lstStyle/>
          <a:p>
            <a:pPr eaLnBrk="0" fontAlgn="base" hangingPunct="0">
              <a:spcBef>
                <a:spcPct val="0"/>
              </a:spcBef>
              <a:spcAft>
                <a:spcPct val="0"/>
              </a:spcAft>
              <a:defRPr/>
            </a:pPr>
            <a:fld id="{F427002A-EDAC-CA4A-A492-16E4D6AE8DE3}" type="slidenum">
              <a:rPr lang="en-US" sz="1800">
                <a:ea typeface="ＭＳ Ｐゴシック" charset="-128"/>
                <a:cs typeface="ＭＳ Ｐゴシック" charset="-128"/>
              </a:rPr>
              <a:pPr eaLnBrk="0" fontAlgn="base" hangingPunct="0">
                <a:spcBef>
                  <a:spcPct val="0"/>
                </a:spcBef>
                <a:spcAft>
                  <a:spcPct val="0"/>
                </a:spcAft>
                <a:defRPr/>
              </a:pPr>
              <a:t>1</a:t>
            </a:fld>
            <a:endParaRPr lang="en-US" sz="1800">
              <a:ea typeface="ＭＳ Ｐゴシック" charset="-128"/>
              <a:cs typeface="ＭＳ Ｐゴシック" charset="-128"/>
            </a:endParaRPr>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Tree>
    <p:extLst>
      <p:ext uri="{BB962C8B-B14F-4D97-AF65-F5344CB8AC3E}">
        <p14:creationId xmlns:p14="http://schemas.microsoft.com/office/powerpoint/2010/main" val="1260256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a:p>
        </p:txBody>
      </p:sp>
      <p:sp>
        <p:nvSpPr>
          <p:cNvPr id="46083"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1278194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r>
              <a:rPr lang="en-US" dirty="0"/>
              <a:t>What is the CPI of these instructions?</a:t>
            </a:r>
          </a:p>
        </p:txBody>
      </p:sp>
      <p:sp>
        <p:nvSpPr>
          <p:cNvPr id="48131"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509949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dirty="0"/>
          </a:p>
        </p:txBody>
      </p:sp>
      <p:sp>
        <p:nvSpPr>
          <p:cNvPr id="50179"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214005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22</a:t>
            </a:fld>
            <a:endParaRPr lang="en-US"/>
          </a:p>
        </p:txBody>
      </p:sp>
    </p:spTree>
    <p:extLst>
      <p:ext uri="{BB962C8B-B14F-4D97-AF65-F5344CB8AC3E}">
        <p14:creationId xmlns:p14="http://schemas.microsoft.com/office/powerpoint/2010/main" val="3916421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a:p>
        </p:txBody>
      </p:sp>
      <p:sp>
        <p:nvSpPr>
          <p:cNvPr id="52227" name="Rectangle 3"/>
          <p:cNvSpPr>
            <a:spLocks noGrp="1" noRot="1" noChangeAspect="1" noChangeArrowheads="1" noTextEdit="1"/>
          </p:cNvSpPr>
          <p:nvPr>
            <p:ph type="sldImg"/>
          </p:nvPr>
        </p:nvSpPr>
        <p:spPr bwMode="auto">
          <a:xfrm>
            <a:off x="400050" y="585788"/>
            <a:ext cx="6075363" cy="3417887"/>
          </a:xfrm>
          <a:noFill/>
          <a:ln>
            <a:solidFill>
              <a:srgbClr val="000000"/>
            </a:solidFill>
            <a:miter lim="800000"/>
            <a:headEnd/>
            <a:tailEnd/>
          </a:ln>
        </p:spPr>
      </p:sp>
    </p:spTree>
    <p:extLst>
      <p:ext uri="{BB962C8B-B14F-4D97-AF65-F5344CB8AC3E}">
        <p14:creationId xmlns:p14="http://schemas.microsoft.com/office/powerpoint/2010/main" val="1876653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p14="http://schemas.microsoft.com/office/powerpoint/2010/main" val="3143245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a:p>
        </p:txBody>
      </p:sp>
      <p:sp>
        <p:nvSpPr>
          <p:cNvPr id="54275" name="Rectangle 3"/>
          <p:cNvSpPr>
            <a:spLocks noGrp="1" noRot="1" noChangeAspect="1" noChangeArrowheads="1" noTextEdit="1"/>
          </p:cNvSpPr>
          <p:nvPr>
            <p:ph type="sldImg"/>
          </p:nvPr>
        </p:nvSpPr>
        <p:spPr bwMode="auto">
          <a:xfrm>
            <a:off x="400050" y="585788"/>
            <a:ext cx="6075363" cy="3417887"/>
          </a:xfrm>
          <a:noFill/>
          <a:ln>
            <a:solidFill>
              <a:srgbClr val="000000"/>
            </a:solidFill>
            <a:miter lim="800000"/>
            <a:headEnd/>
            <a:tailEnd/>
          </a:ln>
        </p:spPr>
      </p:sp>
    </p:spTree>
    <p:extLst>
      <p:ext uri="{BB962C8B-B14F-4D97-AF65-F5344CB8AC3E}">
        <p14:creationId xmlns:p14="http://schemas.microsoft.com/office/powerpoint/2010/main" val="191129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Tree>
    <p:extLst>
      <p:ext uri="{BB962C8B-B14F-4D97-AF65-F5344CB8AC3E}">
        <p14:creationId xmlns:p14="http://schemas.microsoft.com/office/powerpoint/2010/main" val="817207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a:p>
        </p:txBody>
      </p:sp>
      <p:sp>
        <p:nvSpPr>
          <p:cNvPr id="54275" name="Rectangle 3"/>
          <p:cNvSpPr>
            <a:spLocks noGrp="1" noRot="1" noChangeAspect="1" noChangeArrowheads="1" noTextEdit="1"/>
          </p:cNvSpPr>
          <p:nvPr>
            <p:ph type="sldImg"/>
          </p:nvPr>
        </p:nvSpPr>
        <p:spPr bwMode="auto">
          <a:xfrm>
            <a:off x="400050" y="585788"/>
            <a:ext cx="6075363" cy="3417887"/>
          </a:xfrm>
          <a:noFill/>
          <a:ln>
            <a:solidFill>
              <a:srgbClr val="000000"/>
            </a:solidFill>
            <a:miter lim="800000"/>
            <a:headEnd/>
            <a:tailEnd/>
          </a:ln>
        </p:spPr>
      </p:sp>
    </p:spTree>
    <p:extLst>
      <p:ext uri="{BB962C8B-B14F-4D97-AF65-F5344CB8AC3E}">
        <p14:creationId xmlns:p14="http://schemas.microsoft.com/office/powerpoint/2010/main" val="1669863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96850" indent="-196850" eaLnBrk="1" hangingPunct="1">
              <a:spcBef>
                <a:spcPct val="0"/>
              </a:spcBef>
            </a:pPr>
            <a:r>
              <a:rPr lang="en-US" dirty="0"/>
              <a:t>EDIT: Change</a:t>
            </a:r>
            <a:r>
              <a:rPr lang="en-US" baseline="0" dirty="0"/>
              <a:t> signal lines to black</a:t>
            </a:r>
            <a:endParaRPr lang="en-US" dirty="0"/>
          </a:p>
        </p:txBody>
      </p:sp>
    </p:spTree>
    <p:extLst>
      <p:ext uri="{BB962C8B-B14F-4D97-AF65-F5344CB8AC3E}">
        <p14:creationId xmlns:p14="http://schemas.microsoft.com/office/powerpoint/2010/main" val="24515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516434" y="4345214"/>
            <a:ext cx="5909964" cy="4113893"/>
          </a:xfrm>
          <a:noFill/>
          <a:ln w="9525">
            <a:noFill/>
          </a:ln>
        </p:spPr>
        <p:txBody>
          <a:bodyPr lIns="92902" tIns="45636" rIns="92902" bIns="45636"/>
          <a:lstStyle/>
          <a:p>
            <a:r>
              <a:rPr lang="en-US" dirty="0"/>
              <a:t>Captures the datapath diagram and the flow of instruction in one row </a:t>
            </a:r>
          </a:p>
          <a:p>
            <a:r>
              <a:rPr lang="en-US" dirty="0"/>
              <a:t>Stages are named after the resource being used </a:t>
            </a:r>
          </a:p>
          <a:p>
            <a:r>
              <a:rPr lang="en-US" dirty="0"/>
              <a:t>Reg appears twice. In stage 2, reg file is being read; in stage 5 reg file is being written to</a:t>
            </a:r>
          </a:p>
          <a:p>
            <a:endParaRPr lang="en-US" dirty="0"/>
          </a:p>
          <a:p>
            <a:r>
              <a:rPr lang="en-US" dirty="0"/>
              <a:t>A single row represented instruction flow through the datapath</a:t>
            </a:r>
          </a:p>
          <a:p>
            <a:r>
              <a:rPr lang="en-US" dirty="0"/>
              <a:t>A column gives a snapshot in time. What’ happening during a given cycle </a:t>
            </a:r>
          </a:p>
        </p:txBody>
      </p:sp>
      <p:sp>
        <p:nvSpPr>
          <p:cNvPr id="52227" name="Rectangle 3"/>
          <p:cNvSpPr>
            <a:spLocks noGrp="1" noRot="1" noChangeAspect="1" noChangeArrowheads="1" noTextEdit="1"/>
          </p:cNvSpPr>
          <p:nvPr>
            <p:ph type="sldImg"/>
          </p:nvPr>
        </p:nvSpPr>
        <p:spPr>
          <a:xfrm>
            <a:off x="398463" y="585788"/>
            <a:ext cx="6075362" cy="3417887"/>
          </a:xfrm>
        </p:spPr>
      </p:sp>
    </p:spTree>
    <p:extLst>
      <p:ext uri="{BB962C8B-B14F-4D97-AF65-F5344CB8AC3E}">
        <p14:creationId xmlns:p14="http://schemas.microsoft.com/office/powerpoint/2010/main" val="1149329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dirty="0"/>
          </a:p>
        </p:txBody>
      </p:sp>
      <p:sp>
        <p:nvSpPr>
          <p:cNvPr id="57347" name="Rectangle 3"/>
          <p:cNvSpPr>
            <a:spLocks noGrp="1" noRot="1" noChangeAspect="1" noChangeArrowheads="1" noTextEdit="1"/>
          </p:cNvSpPr>
          <p:nvPr>
            <p:ph type="sldImg"/>
          </p:nvPr>
        </p:nvSpPr>
        <p:spPr bwMode="auto">
          <a:xfrm>
            <a:off x="400050" y="585788"/>
            <a:ext cx="6075363" cy="3417887"/>
          </a:xfrm>
          <a:noFill/>
          <a:ln>
            <a:solidFill>
              <a:srgbClr val="000000"/>
            </a:solidFill>
            <a:miter lim="800000"/>
            <a:headEnd/>
            <a:tailEnd/>
          </a:ln>
        </p:spPr>
      </p:sp>
    </p:spTree>
    <p:extLst>
      <p:ext uri="{BB962C8B-B14F-4D97-AF65-F5344CB8AC3E}">
        <p14:creationId xmlns:p14="http://schemas.microsoft.com/office/powerpoint/2010/main" val="383451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dirty="0"/>
          </a:p>
        </p:txBody>
      </p:sp>
      <p:sp>
        <p:nvSpPr>
          <p:cNvPr id="59395" name="Rectangle 3"/>
          <p:cNvSpPr>
            <a:spLocks noGrp="1" noRot="1" noChangeAspect="1" noChangeArrowheads="1" noTextEdit="1"/>
          </p:cNvSpPr>
          <p:nvPr>
            <p:ph type="sldImg"/>
          </p:nvPr>
        </p:nvSpPr>
        <p:spPr bwMode="auto">
          <a:xfrm>
            <a:off x="400050" y="585788"/>
            <a:ext cx="6075363" cy="3417887"/>
          </a:xfrm>
          <a:noFill/>
          <a:ln>
            <a:solidFill>
              <a:srgbClr val="000000"/>
            </a:solidFill>
            <a:miter lim="800000"/>
            <a:headEnd/>
            <a:tailEnd/>
          </a:ln>
        </p:spPr>
      </p:sp>
    </p:spTree>
    <p:extLst>
      <p:ext uri="{BB962C8B-B14F-4D97-AF65-F5344CB8AC3E}">
        <p14:creationId xmlns:p14="http://schemas.microsoft.com/office/powerpoint/2010/main" val="1253188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dirty="0"/>
          </a:p>
        </p:txBody>
      </p:sp>
      <p:sp>
        <p:nvSpPr>
          <p:cNvPr id="59395" name="Rectangle 3"/>
          <p:cNvSpPr>
            <a:spLocks noGrp="1" noRot="1" noChangeAspect="1" noChangeArrowheads="1" noTextEdit="1"/>
          </p:cNvSpPr>
          <p:nvPr>
            <p:ph type="sldImg"/>
          </p:nvPr>
        </p:nvSpPr>
        <p:spPr bwMode="auto">
          <a:xfrm>
            <a:off x="400050" y="585788"/>
            <a:ext cx="6075363" cy="3417887"/>
          </a:xfrm>
          <a:noFill/>
          <a:ln>
            <a:solidFill>
              <a:srgbClr val="000000"/>
            </a:solidFill>
            <a:miter lim="800000"/>
            <a:headEnd/>
            <a:tailEnd/>
          </a:ln>
        </p:spPr>
      </p:sp>
    </p:spTree>
    <p:extLst>
      <p:ext uri="{BB962C8B-B14F-4D97-AF65-F5344CB8AC3E}">
        <p14:creationId xmlns:p14="http://schemas.microsoft.com/office/powerpoint/2010/main" val="2854503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dirty="0"/>
          </a:p>
        </p:txBody>
      </p:sp>
      <p:sp>
        <p:nvSpPr>
          <p:cNvPr id="59395" name="Rectangle 3"/>
          <p:cNvSpPr>
            <a:spLocks noGrp="1" noRot="1" noChangeAspect="1" noChangeArrowheads="1" noTextEdit="1"/>
          </p:cNvSpPr>
          <p:nvPr>
            <p:ph type="sldImg"/>
          </p:nvPr>
        </p:nvSpPr>
        <p:spPr bwMode="auto">
          <a:xfrm>
            <a:off x="400050" y="585788"/>
            <a:ext cx="6075363" cy="3417887"/>
          </a:xfrm>
          <a:noFill/>
          <a:ln>
            <a:solidFill>
              <a:srgbClr val="000000"/>
            </a:solidFill>
            <a:miter lim="800000"/>
            <a:headEnd/>
            <a:tailEnd/>
          </a:ln>
        </p:spPr>
      </p:sp>
    </p:spTree>
    <p:extLst>
      <p:ext uri="{BB962C8B-B14F-4D97-AF65-F5344CB8AC3E}">
        <p14:creationId xmlns:p14="http://schemas.microsoft.com/office/powerpoint/2010/main" val="628643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bwMode="auto">
          <a:xfrm>
            <a:off x="515938" y="4344988"/>
            <a:ext cx="5910262" cy="4114800"/>
          </a:xfrm>
          <a:noFill/>
        </p:spPr>
        <p:txBody>
          <a:bodyPr wrap="square" lIns="92902" tIns="45636" rIns="92902" bIns="45636" numCol="1" anchor="t" anchorCtr="0" compatLnSpc="1">
            <a:prstTxWarp prst="textNoShape">
              <a:avLst/>
            </a:prstTxWarp>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a:t>In ALU instructions, value is ready after ALU stage (stage 3). </a:t>
            </a:r>
            <a:endParaRPr lang="en-US" dirty="0"/>
          </a:p>
          <a:p>
            <a:pPr eaLnBrk="1" hangingPunct="1"/>
            <a:r>
              <a:rPr lang="en-US" dirty="0"/>
              <a:t>In load instructions value is not </a:t>
            </a:r>
            <a:r>
              <a:rPr lang="en-US" baseline="0" dirty="0"/>
              <a:t>ready until end of stage 4. This causes more scenarios for data hazards </a:t>
            </a:r>
            <a:endParaRPr lang="en-US" dirty="0"/>
          </a:p>
        </p:txBody>
      </p:sp>
      <p:sp>
        <p:nvSpPr>
          <p:cNvPr id="61443" name="Rectangle 3"/>
          <p:cNvSpPr>
            <a:spLocks noGrp="1" noRot="1" noChangeAspect="1" noChangeArrowheads="1" noTextEdit="1"/>
          </p:cNvSpPr>
          <p:nvPr>
            <p:ph type="sldImg"/>
          </p:nvPr>
        </p:nvSpPr>
        <p:spPr bwMode="auto">
          <a:xfrm>
            <a:off x="398463" y="585788"/>
            <a:ext cx="6075362" cy="3417887"/>
          </a:xfrm>
          <a:noFill/>
          <a:ln>
            <a:solidFill>
              <a:srgbClr val="000000"/>
            </a:solidFill>
            <a:miter lim="800000"/>
            <a:headEnd/>
            <a:tailEnd/>
          </a:ln>
        </p:spPr>
      </p:sp>
    </p:spTree>
    <p:extLst>
      <p:ext uri="{BB962C8B-B14F-4D97-AF65-F5344CB8AC3E}">
        <p14:creationId xmlns:p14="http://schemas.microsoft.com/office/powerpoint/2010/main" val="532091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bwMode="auto">
          <a:xfrm>
            <a:off x="515938" y="4344988"/>
            <a:ext cx="5910262" cy="4114800"/>
          </a:xfrm>
          <a:noFill/>
        </p:spPr>
        <p:txBody>
          <a:bodyPr wrap="square" lIns="92902" tIns="45636" rIns="92902" bIns="45636" numCol="1" anchor="t" anchorCtr="0" compatLnSpc="1">
            <a:prstTxWarp prst="textNoShape">
              <a:avLst/>
            </a:prstTxWarp>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a:t>In ALU instructions, value is ready after ALU stage (stage 3). </a:t>
            </a:r>
            <a:endParaRPr lang="en-US" dirty="0"/>
          </a:p>
          <a:p>
            <a:pPr eaLnBrk="1" hangingPunct="1"/>
            <a:r>
              <a:rPr lang="en-US" dirty="0"/>
              <a:t>In load instructions value is not </a:t>
            </a:r>
            <a:r>
              <a:rPr lang="en-US" baseline="0" dirty="0"/>
              <a:t>ready until end of stage 4. This causes more scenarios for data hazards </a:t>
            </a:r>
            <a:endParaRPr lang="en-US" dirty="0"/>
          </a:p>
        </p:txBody>
      </p:sp>
      <p:sp>
        <p:nvSpPr>
          <p:cNvPr id="61443" name="Rectangle 3"/>
          <p:cNvSpPr>
            <a:spLocks noGrp="1" noRot="1" noChangeAspect="1" noChangeArrowheads="1" noTextEdit="1"/>
          </p:cNvSpPr>
          <p:nvPr>
            <p:ph type="sldImg"/>
          </p:nvPr>
        </p:nvSpPr>
        <p:spPr bwMode="auto">
          <a:xfrm>
            <a:off x="398463" y="585788"/>
            <a:ext cx="6075362" cy="3417887"/>
          </a:xfrm>
          <a:noFill/>
          <a:ln>
            <a:solidFill>
              <a:srgbClr val="000000"/>
            </a:solidFill>
            <a:miter lim="800000"/>
            <a:headEnd/>
            <a:tailEnd/>
          </a:ln>
        </p:spPr>
      </p:sp>
    </p:spTree>
    <p:extLst>
      <p:ext uri="{BB962C8B-B14F-4D97-AF65-F5344CB8AC3E}">
        <p14:creationId xmlns:p14="http://schemas.microsoft.com/office/powerpoint/2010/main" val="976064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a:p>
        </p:txBody>
      </p:sp>
      <p:sp>
        <p:nvSpPr>
          <p:cNvPr id="65539" name="Rectangle 3"/>
          <p:cNvSpPr>
            <a:spLocks noGrp="1" noRot="1" noChangeAspect="1" noChangeArrowheads="1" noTextEdit="1"/>
          </p:cNvSpPr>
          <p:nvPr>
            <p:ph type="sldImg"/>
          </p:nvPr>
        </p:nvSpPr>
        <p:spPr bwMode="auto">
          <a:xfrm>
            <a:off x="400050" y="585788"/>
            <a:ext cx="6075363" cy="3417887"/>
          </a:xfrm>
          <a:noFill/>
          <a:ln>
            <a:solidFill>
              <a:srgbClr val="000000"/>
            </a:solidFill>
            <a:miter lim="800000"/>
            <a:headEnd/>
            <a:tailEnd/>
          </a:ln>
        </p:spPr>
      </p:sp>
    </p:spTree>
    <p:extLst>
      <p:ext uri="{BB962C8B-B14F-4D97-AF65-F5344CB8AC3E}">
        <p14:creationId xmlns:p14="http://schemas.microsoft.com/office/powerpoint/2010/main" val="1228301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a:p>
        </p:txBody>
      </p:sp>
      <p:sp>
        <p:nvSpPr>
          <p:cNvPr id="67587" name="Rectangle 3"/>
          <p:cNvSpPr>
            <a:spLocks noGrp="1" noRot="1" noChangeAspect="1" noChangeArrowheads="1" noTextEdit="1"/>
          </p:cNvSpPr>
          <p:nvPr>
            <p:ph type="sldImg"/>
          </p:nvPr>
        </p:nvSpPr>
        <p:spPr bwMode="auto">
          <a:xfrm>
            <a:off x="400050" y="585788"/>
            <a:ext cx="6075363" cy="3417887"/>
          </a:xfrm>
          <a:noFill/>
          <a:ln>
            <a:solidFill>
              <a:srgbClr val="000000"/>
            </a:solidFill>
            <a:miter lim="800000"/>
            <a:headEnd/>
            <a:tailEnd/>
          </a:ln>
        </p:spPr>
      </p:sp>
    </p:spTree>
    <p:extLst>
      <p:ext uri="{BB962C8B-B14F-4D97-AF65-F5344CB8AC3E}">
        <p14:creationId xmlns:p14="http://schemas.microsoft.com/office/powerpoint/2010/main" val="1499799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96850" indent="-196850" eaLnBrk="1" hangingPunct="1">
              <a:spcBef>
                <a:spcPct val="0"/>
              </a:spcBef>
            </a:pPr>
            <a:endParaRPr lang="en-US"/>
          </a:p>
        </p:txBody>
      </p:sp>
    </p:spTree>
    <p:extLst>
      <p:ext uri="{BB962C8B-B14F-4D97-AF65-F5344CB8AC3E}">
        <p14:creationId xmlns:p14="http://schemas.microsoft.com/office/powerpoint/2010/main" val="2001787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11E5DE-D358-834D-958B-4E36AA7FB1B4}" type="slidenum">
              <a:rPr lang="en-US" smtClean="0">
                <a:ea typeface="ＭＳ Ｐゴシック" charset="-128"/>
                <a:cs typeface="ＭＳ Ｐゴシック" charset="-128"/>
              </a:rPr>
              <a:pPr fontAlgn="base">
                <a:spcBef>
                  <a:spcPct val="0"/>
                </a:spcBef>
                <a:spcAft>
                  <a:spcPct val="0"/>
                </a:spcAft>
                <a:defRPr/>
              </a:pPr>
              <a:t>41</a:t>
            </a:fld>
            <a:endParaRPr lang="en-US">
              <a:ea typeface="ＭＳ Ｐゴシック" charset="-128"/>
              <a:cs typeface="ＭＳ Ｐゴシック" charset="-128"/>
            </a:endParaRPr>
          </a:p>
        </p:txBody>
      </p:sp>
    </p:spTree>
    <p:extLst>
      <p:ext uri="{BB962C8B-B14F-4D97-AF65-F5344CB8AC3E}">
        <p14:creationId xmlns:p14="http://schemas.microsoft.com/office/powerpoint/2010/main" val="3827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bwMode="auto">
          <a:xfrm>
            <a:off x="515938" y="4344988"/>
            <a:ext cx="5910262" cy="4114800"/>
          </a:xfrm>
          <a:noFill/>
        </p:spPr>
        <p:txBody>
          <a:bodyPr wrap="square" lIns="92902" tIns="45636" rIns="92902" bIns="45636" numCol="1" anchor="t" anchorCtr="0" compatLnSpc="1">
            <a:prstTxWarp prst="textNoShape">
              <a:avLst/>
            </a:prstTxWarp>
          </a:bodyPr>
          <a:lstStyle/>
          <a:p>
            <a:pPr eaLnBrk="1" hangingPunct="1"/>
            <a:endParaRPr lang="en-US"/>
          </a:p>
        </p:txBody>
      </p:sp>
      <p:sp>
        <p:nvSpPr>
          <p:cNvPr id="30723"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109377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r>
              <a:rPr lang="en-US"/>
              <a:t>When do we access the PC?</a:t>
            </a:r>
          </a:p>
        </p:txBody>
      </p:sp>
      <p:sp>
        <p:nvSpPr>
          <p:cNvPr id="81923"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1542217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600015-4CDC-9A42-B944-7A750427BB61}" type="slidenum">
              <a:rPr lang="en-US" smtClean="0">
                <a:ea typeface="ＭＳ Ｐゴシック" charset="-128"/>
                <a:cs typeface="ＭＳ Ｐゴシック" charset="-128"/>
              </a:rPr>
              <a:pPr fontAlgn="base">
                <a:spcBef>
                  <a:spcPct val="0"/>
                </a:spcBef>
                <a:spcAft>
                  <a:spcPct val="0"/>
                </a:spcAft>
                <a:defRPr/>
              </a:pPr>
              <a:t>44</a:t>
            </a:fld>
            <a:endParaRPr lang="en-US">
              <a:ea typeface="ＭＳ Ｐゴシック" charset="-128"/>
              <a:cs typeface="ＭＳ Ｐゴシック" charset="-128"/>
            </a:endParaRPr>
          </a:p>
        </p:txBody>
      </p:sp>
    </p:spTree>
    <p:extLst>
      <p:ext uri="{BB962C8B-B14F-4D97-AF65-F5344CB8AC3E}">
        <p14:creationId xmlns:p14="http://schemas.microsoft.com/office/powerpoint/2010/main" val="1300649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bwMode="auto">
          <a:xfrm>
            <a:off x="515938" y="4344988"/>
            <a:ext cx="5910262" cy="4114800"/>
          </a:xfrm>
          <a:noFill/>
        </p:spPr>
        <p:txBody>
          <a:bodyPr wrap="square" lIns="92902" tIns="45636" rIns="92902" bIns="45636" numCol="1" anchor="t" anchorCtr="0" compatLnSpc="1">
            <a:prstTxWarp prst="textNoShape">
              <a:avLst/>
            </a:prstTxWarp>
          </a:bodyPr>
          <a:lstStyle/>
          <a:p>
            <a:pPr eaLnBrk="1" hangingPunct="1"/>
            <a:endParaRPr lang="en-US"/>
          </a:p>
        </p:txBody>
      </p:sp>
      <p:sp>
        <p:nvSpPr>
          <p:cNvPr id="35843" name="Rectangle 3"/>
          <p:cNvSpPr>
            <a:spLocks noGrp="1" noRot="1" noChangeAspect="1" noChangeArrowheads="1" noTextEdit="1"/>
          </p:cNvSpPr>
          <p:nvPr>
            <p:ph type="sldImg"/>
          </p:nvPr>
        </p:nvSpPr>
        <p:spPr bwMode="auto">
          <a:xfrm>
            <a:off x="398463" y="585788"/>
            <a:ext cx="6075362" cy="3417887"/>
          </a:xfrm>
          <a:noFill/>
          <a:ln>
            <a:solidFill>
              <a:srgbClr val="000000"/>
            </a:solidFill>
            <a:miter lim="800000"/>
            <a:headEnd/>
            <a:tailEnd/>
          </a:ln>
        </p:spPr>
      </p:sp>
    </p:spTree>
    <p:extLst>
      <p:ext uri="{BB962C8B-B14F-4D97-AF65-F5344CB8AC3E}">
        <p14:creationId xmlns:p14="http://schemas.microsoft.com/office/powerpoint/2010/main" val="151168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dirty="0"/>
          </a:p>
        </p:txBody>
      </p:sp>
      <p:sp>
        <p:nvSpPr>
          <p:cNvPr id="94211"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16034172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a:p>
        </p:txBody>
      </p:sp>
      <p:sp>
        <p:nvSpPr>
          <p:cNvPr id="94211"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1259147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a:t>
            </a:r>
            <a:r>
              <a:rPr lang="en-US" baseline="0" dirty="0"/>
              <a:t> target address calculation doesn’t require a register read. Can do this in parallel with decode</a:t>
            </a:r>
            <a:endParaRPr lang="en-US" dirty="0"/>
          </a:p>
        </p:txBody>
      </p:sp>
      <p:sp>
        <p:nvSpPr>
          <p:cNvPr id="4" name="Slide Number Placeholder 3"/>
          <p:cNvSpPr>
            <a:spLocks noGrp="1"/>
          </p:cNvSpPr>
          <p:nvPr>
            <p:ph type="sldNum" sz="quarter" idx="10"/>
          </p:nvPr>
        </p:nvSpPr>
        <p:spPr/>
        <p:txBody>
          <a:bodyPr/>
          <a:lstStyle/>
          <a:p>
            <a:pPr>
              <a:defRPr/>
            </a:pPr>
            <a:fld id="{AFA79B3F-DE81-6E41-B747-041EB5E42F54}" type="slidenum">
              <a:rPr lang="en-US" smtClean="0"/>
              <a:pPr>
                <a:defRPr/>
              </a:pPr>
              <a:t>52</a:t>
            </a:fld>
            <a:endParaRPr lang="en-US"/>
          </a:p>
        </p:txBody>
      </p:sp>
    </p:spTree>
    <p:extLst>
      <p:ext uri="{BB962C8B-B14F-4D97-AF65-F5344CB8AC3E}">
        <p14:creationId xmlns:p14="http://schemas.microsoft.com/office/powerpoint/2010/main" val="1023376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dirty="0"/>
          </a:p>
        </p:txBody>
      </p:sp>
      <p:sp>
        <p:nvSpPr>
          <p:cNvPr id="98307"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1716547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dirty="0"/>
          </a:p>
        </p:txBody>
      </p:sp>
      <p:sp>
        <p:nvSpPr>
          <p:cNvPr id="98307"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17176673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Tree>
    <p:extLst>
      <p:ext uri="{BB962C8B-B14F-4D97-AF65-F5344CB8AC3E}">
        <p14:creationId xmlns:p14="http://schemas.microsoft.com/office/powerpoint/2010/main" val="1440543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168197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bwMode="auto">
          <a:xfrm>
            <a:off x="515938" y="4344988"/>
            <a:ext cx="5910262" cy="4114800"/>
          </a:xfrm>
          <a:noFill/>
        </p:spPr>
        <p:txBody>
          <a:bodyPr wrap="square" lIns="92902" tIns="45636" rIns="92902" bIns="45636" numCol="1" anchor="t" anchorCtr="0" compatLnSpc="1">
            <a:prstTxWarp prst="textNoShape">
              <a:avLst/>
            </a:prstTxWarp>
          </a:bodyPr>
          <a:lstStyle/>
          <a:p>
            <a:pPr eaLnBrk="1" hangingPunct="1"/>
            <a:endParaRPr lang="en-US"/>
          </a:p>
        </p:txBody>
      </p:sp>
      <p:sp>
        <p:nvSpPr>
          <p:cNvPr id="33795" name="Rectangle 3"/>
          <p:cNvSpPr>
            <a:spLocks noGrp="1" noRot="1" noChangeAspect="1" noChangeArrowheads="1" noTextEdit="1"/>
          </p:cNvSpPr>
          <p:nvPr>
            <p:ph type="sldImg"/>
          </p:nvPr>
        </p:nvSpPr>
        <p:spPr bwMode="auto">
          <a:xfrm>
            <a:off x="398463" y="585788"/>
            <a:ext cx="6075362" cy="3417887"/>
          </a:xfrm>
          <a:noFill/>
          <a:ln>
            <a:solidFill>
              <a:srgbClr val="000000"/>
            </a:solidFill>
            <a:miter lim="800000"/>
            <a:headEnd/>
            <a:tailEnd/>
          </a:ln>
        </p:spPr>
      </p:sp>
    </p:spTree>
    <p:extLst>
      <p:ext uri="{BB962C8B-B14F-4D97-AF65-F5344CB8AC3E}">
        <p14:creationId xmlns:p14="http://schemas.microsoft.com/office/powerpoint/2010/main" val="1360142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Difficult to do in hardware</a:t>
            </a:r>
          </a:p>
        </p:txBody>
      </p:sp>
    </p:spTree>
    <p:extLst>
      <p:ext uri="{BB962C8B-B14F-4D97-AF65-F5344CB8AC3E}">
        <p14:creationId xmlns:p14="http://schemas.microsoft.com/office/powerpoint/2010/main" val="1932176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a:p>
        </p:txBody>
      </p:sp>
      <p:sp>
        <p:nvSpPr>
          <p:cNvPr id="87043"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20756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bwMode="auto">
          <a:xfrm>
            <a:off x="515938" y="4344988"/>
            <a:ext cx="5910262" cy="4114800"/>
          </a:xfrm>
          <a:noFill/>
        </p:spPr>
        <p:txBody>
          <a:bodyPr wrap="square" lIns="92902" tIns="45636" rIns="92902" bIns="45636" numCol="1" anchor="t" anchorCtr="0" compatLnSpc="1">
            <a:prstTxWarp prst="textNoShape">
              <a:avLst/>
            </a:prstTxWarp>
          </a:bodyPr>
          <a:lstStyle/>
          <a:p>
            <a:pPr eaLnBrk="1" hangingPunct="1"/>
            <a:endParaRPr lang="en-US"/>
          </a:p>
        </p:txBody>
      </p:sp>
      <p:sp>
        <p:nvSpPr>
          <p:cNvPr id="39939" name="Rectangle 3"/>
          <p:cNvSpPr>
            <a:spLocks noGrp="1" noRot="1" noChangeAspect="1" noChangeArrowheads="1" noTextEdit="1"/>
          </p:cNvSpPr>
          <p:nvPr>
            <p:ph type="sldImg"/>
          </p:nvPr>
        </p:nvSpPr>
        <p:spPr bwMode="auto">
          <a:xfrm>
            <a:off x="398463" y="585788"/>
            <a:ext cx="6075362" cy="3417887"/>
          </a:xfrm>
          <a:noFill/>
          <a:ln>
            <a:solidFill>
              <a:srgbClr val="000000"/>
            </a:solidFill>
            <a:miter lim="800000"/>
            <a:headEnd/>
            <a:tailEnd/>
          </a:ln>
        </p:spPr>
      </p:sp>
    </p:spTree>
    <p:extLst>
      <p:ext uri="{BB962C8B-B14F-4D97-AF65-F5344CB8AC3E}">
        <p14:creationId xmlns:p14="http://schemas.microsoft.com/office/powerpoint/2010/main" val="1515170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bwMode="auto">
          <a:xfrm>
            <a:off x="515938" y="4344988"/>
            <a:ext cx="5910262" cy="4114800"/>
          </a:xfrm>
          <a:noFill/>
        </p:spPr>
        <p:txBody>
          <a:bodyPr wrap="square" lIns="92902" tIns="45636" rIns="92902" bIns="45636" numCol="1" anchor="t" anchorCtr="0" compatLnSpc="1">
            <a:prstTxWarp prst="textNoShape">
              <a:avLst/>
            </a:prstTxWarp>
          </a:bodyPr>
          <a:lstStyle/>
          <a:p>
            <a:pPr eaLnBrk="1" hangingPunct="1"/>
            <a:endParaRPr lang="en-US"/>
          </a:p>
        </p:txBody>
      </p:sp>
      <p:sp>
        <p:nvSpPr>
          <p:cNvPr id="41987" name="Rectangle 3"/>
          <p:cNvSpPr>
            <a:spLocks noGrp="1" noRot="1" noChangeAspect="1" noChangeArrowheads="1" noTextEdit="1"/>
          </p:cNvSpPr>
          <p:nvPr>
            <p:ph type="sldImg"/>
          </p:nvPr>
        </p:nvSpPr>
        <p:spPr bwMode="auto">
          <a:xfrm>
            <a:off x="398463" y="585788"/>
            <a:ext cx="6075362" cy="3417887"/>
          </a:xfrm>
          <a:noFill/>
          <a:ln>
            <a:solidFill>
              <a:srgbClr val="000000"/>
            </a:solidFill>
            <a:miter lim="800000"/>
            <a:headEnd/>
            <a:tailEnd/>
          </a:ln>
        </p:spPr>
      </p:sp>
    </p:spTree>
    <p:extLst>
      <p:ext uri="{BB962C8B-B14F-4D97-AF65-F5344CB8AC3E}">
        <p14:creationId xmlns:p14="http://schemas.microsoft.com/office/powerpoint/2010/main" val="95286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bwMode="auto">
          <a:xfrm>
            <a:off x="515938" y="4344988"/>
            <a:ext cx="5910262" cy="4114800"/>
          </a:xfrm>
          <a:noFill/>
        </p:spPr>
        <p:txBody>
          <a:bodyPr wrap="square" lIns="92902" tIns="45636" rIns="92902" bIns="45636" numCol="1" anchor="t" anchorCtr="0" compatLnSpc="1">
            <a:prstTxWarp prst="textNoShape">
              <a:avLst/>
            </a:prstTxWarp>
          </a:bodyPr>
          <a:lstStyle/>
          <a:p>
            <a:pPr eaLnBrk="1" hangingPunct="1"/>
            <a:endParaRPr lang="en-US" dirty="0"/>
          </a:p>
        </p:txBody>
      </p:sp>
      <p:sp>
        <p:nvSpPr>
          <p:cNvPr id="44035" name="Rectangle 3"/>
          <p:cNvSpPr>
            <a:spLocks noGrp="1" noRot="1" noChangeAspect="1" noChangeArrowheads="1" noTextEdit="1"/>
          </p:cNvSpPr>
          <p:nvPr>
            <p:ph type="sldImg"/>
          </p:nvPr>
        </p:nvSpPr>
        <p:spPr bwMode="auto">
          <a:xfrm>
            <a:off x="398463" y="585788"/>
            <a:ext cx="6075362" cy="3417887"/>
          </a:xfrm>
          <a:noFill/>
          <a:ln>
            <a:solidFill>
              <a:srgbClr val="000000"/>
            </a:solidFill>
            <a:miter lim="800000"/>
            <a:headEnd/>
            <a:tailEnd/>
          </a:ln>
        </p:spPr>
      </p:sp>
    </p:spTree>
    <p:extLst>
      <p:ext uri="{BB962C8B-B14F-4D97-AF65-F5344CB8AC3E}">
        <p14:creationId xmlns:p14="http://schemas.microsoft.com/office/powerpoint/2010/main" val="2656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a:p>
        </p:txBody>
      </p:sp>
      <p:sp>
        <p:nvSpPr>
          <p:cNvPr id="37891"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38255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bwMode="auto">
          <a:xfrm>
            <a:off x="515938" y="4344988"/>
            <a:ext cx="5910262" cy="4114800"/>
          </a:xfrm>
          <a:noFill/>
        </p:spPr>
        <p:txBody>
          <a:bodyPr wrap="square" lIns="92887" tIns="45629" rIns="92887" bIns="45629" numCol="1" anchor="t" anchorCtr="0" compatLnSpc="1">
            <a:prstTxWarp prst="textNoShape">
              <a:avLst/>
            </a:prstTxWarp>
          </a:bodyPr>
          <a:lstStyle/>
          <a:p>
            <a:pPr eaLnBrk="1" hangingPunct="1">
              <a:spcBef>
                <a:spcPct val="0"/>
              </a:spcBef>
            </a:pPr>
            <a:endParaRPr lang="en-US"/>
          </a:p>
        </p:txBody>
      </p:sp>
      <p:sp>
        <p:nvSpPr>
          <p:cNvPr id="46083" name="Rectangle 3"/>
          <p:cNvSpPr>
            <a:spLocks noGrp="1" noRot="1" noChangeAspect="1" noChangeArrowheads="1" noTextEdit="1"/>
          </p:cNvSpPr>
          <p:nvPr>
            <p:ph type="sldImg"/>
          </p:nvPr>
        </p:nvSpPr>
        <p:spPr bwMode="auto">
          <a:xfrm>
            <a:off x="400050" y="585788"/>
            <a:ext cx="6073775" cy="3417887"/>
          </a:xfrm>
          <a:noFill/>
          <a:ln>
            <a:solidFill>
              <a:srgbClr val="000000"/>
            </a:solidFill>
            <a:miter lim="800000"/>
            <a:headEnd/>
            <a:tailEnd/>
          </a:ln>
        </p:spPr>
      </p:sp>
    </p:spTree>
    <p:extLst>
      <p:ext uri="{BB962C8B-B14F-4D97-AF65-F5344CB8AC3E}">
        <p14:creationId xmlns:p14="http://schemas.microsoft.com/office/powerpoint/2010/main" val="37968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Texas State University</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rgbClr val="691D20"/>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Texas State University</a:t>
            </a:r>
          </a:p>
        </p:txBody>
      </p:sp>
      <p:sp>
        <p:nvSpPr>
          <p:cNvPr id="7" name="Slide Number Placeholder 6"/>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Texas State University</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Texas State University</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spcBef>
                <a:spcPts val="600"/>
              </a:spcBef>
              <a:defRPr sz="2400"/>
            </a:lvl1pPr>
            <a:lvl2pPr>
              <a:defRPr sz="20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Texas State University</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Texas State University</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6"/>
            <a:ext cx="10058400" cy="9684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453243"/>
            <a:ext cx="4937760" cy="4415851"/>
          </a:xfrm>
        </p:spPr>
        <p:txBody>
          <a:bodyPr>
            <a:normAutofit/>
          </a:bodyPr>
          <a:lstStyle>
            <a:lvl1pPr>
              <a:defRPr sz="2400"/>
            </a:lvl1pPr>
            <a:lvl2pPr>
              <a:defRPr sz="20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453243"/>
            <a:ext cx="4937760" cy="4415853"/>
          </a:xfrm>
        </p:spPr>
        <p:txBody>
          <a:bodyPr>
            <a:normAutofit/>
          </a:bodyPr>
          <a:lstStyle>
            <a:lvl1pPr>
              <a:defRPr sz="2400"/>
            </a:lvl1pPr>
            <a:lvl2pPr>
              <a:defRPr sz="20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Texas State University</a:t>
            </a:r>
          </a:p>
        </p:txBody>
      </p:sp>
      <p:sp>
        <p:nvSpPr>
          <p:cNvPr id="7" name="Slide Number Placeholder 6"/>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6"/>
            <a:ext cx="10058400" cy="96875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214193"/>
            <a:ext cx="4937760" cy="3654901"/>
          </a:xfrm>
        </p:spPr>
        <p:txBody>
          <a:bodyPr>
            <a:normAutofit/>
          </a:bodyPr>
          <a:lstStyle>
            <a:lvl1pPr>
              <a:defRPr sz="2400"/>
            </a:lvl1pPr>
            <a:lvl2pPr>
              <a:defRPr sz="20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214193"/>
            <a:ext cx="4937760" cy="3654901"/>
          </a:xfrm>
        </p:spPr>
        <p:txBody>
          <a:bodyPr>
            <a:normAutofit/>
          </a:bodyPr>
          <a:lstStyle>
            <a:lvl1pPr>
              <a:defRPr sz="2400"/>
            </a:lvl1pPr>
            <a:lvl2pPr>
              <a:defRPr sz="20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Texas State University</a:t>
            </a:r>
          </a:p>
        </p:txBody>
      </p:sp>
      <p:sp>
        <p:nvSpPr>
          <p:cNvPr id="9" name="Slide Number Placeholder 8"/>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Texas State University</a:t>
            </a:r>
          </a:p>
        </p:txBody>
      </p:sp>
      <p:sp>
        <p:nvSpPr>
          <p:cNvPr id="5" name="Slide Number Placeholder 4"/>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Texas State University</a:t>
            </a:r>
          </a:p>
        </p:txBody>
      </p:sp>
      <p:sp>
        <p:nvSpPr>
          <p:cNvPr id="9" name="Slide Number Placeholder 8"/>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a:t>Texas State University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D72A7C-CD32-D543-9541-5D4E9CD9F0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59786"/>
            <a:ext cx="12192001" cy="398214"/>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93303"/>
            <a:ext cx="12192001" cy="65999"/>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103492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543050"/>
            <a:ext cx="10058401" cy="432604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1000">
                <a:solidFill>
                  <a:srgbClr val="FFFFFF"/>
                </a:solidFill>
              </a:defRPr>
            </a:lvl1pPr>
          </a:lstStyle>
          <a:p>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1000" cap="all" baseline="0">
                <a:solidFill>
                  <a:srgbClr val="FFFFFF"/>
                </a:solidFill>
              </a:defRPr>
            </a:lvl1pPr>
          </a:lstStyle>
          <a:p>
            <a:r>
              <a:rPr lang="en-US"/>
              <a:t>Texas State University</a:t>
            </a:r>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00">
                <a:solidFill>
                  <a:srgbClr val="FFFFFF"/>
                </a:solidFill>
              </a:defRPr>
            </a:lvl1pPr>
          </a:lstStyle>
          <a:p>
            <a:fld id="{1BD72A7C-CD32-D543-9541-5D4E9CD9F017}" type="slidenum">
              <a:rPr lang="en-US" smtClean="0"/>
              <a:pPr/>
              <a:t>‹#›</a:t>
            </a:fld>
            <a:endParaRPr lang="en-US"/>
          </a:p>
        </p:txBody>
      </p:sp>
      <p:cxnSp>
        <p:nvCxnSpPr>
          <p:cNvPr id="10" name="Straight Connector 9"/>
          <p:cNvCxnSpPr/>
          <p:nvPr/>
        </p:nvCxnSpPr>
        <p:spPr>
          <a:xfrm>
            <a:off x="1188720" y="13612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36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57200" indent="-320040" algn="l" defTabSz="914400" rtl="0" eaLnBrk="1" latinLnBrk="0" hangingPunct="1">
        <a:lnSpc>
          <a:spcPct val="90000"/>
        </a:lnSpc>
        <a:spcBef>
          <a:spcPts val="0"/>
        </a:spcBef>
        <a:spcAft>
          <a:spcPts val="200"/>
        </a:spcAft>
        <a:buClr>
          <a:srgbClr val="C00000"/>
        </a:buClr>
        <a:buSzPct val="100000"/>
        <a:buFont typeface="Arial" charset="0"/>
        <a:buChar char="•"/>
        <a:defRPr sz="2800" b="0" i="0" kern="1200">
          <a:solidFill>
            <a:schemeClr val="tx1">
              <a:lumMod val="75000"/>
              <a:lumOff val="25000"/>
            </a:schemeClr>
          </a:solidFill>
          <a:latin typeface="Calibri Light" charset="0"/>
          <a:ea typeface="Calibri Light" charset="0"/>
          <a:cs typeface="Calibri Light" charset="0"/>
        </a:defRPr>
      </a:lvl1pPr>
      <a:lvl2pPr marL="731520" indent="-283464" algn="l" defTabSz="914400" rtl="0" eaLnBrk="1" latinLnBrk="0" hangingPunct="1">
        <a:lnSpc>
          <a:spcPct val="90000"/>
        </a:lnSpc>
        <a:spcBef>
          <a:spcPts val="200"/>
        </a:spcBef>
        <a:spcAft>
          <a:spcPts val="400"/>
        </a:spcAft>
        <a:buClr>
          <a:srgbClr val="C00000"/>
        </a:buClr>
        <a:buFont typeface="Arial" charset="0"/>
        <a:buChar char="•"/>
        <a:defRPr sz="2400" b="0" i="0" kern="1200">
          <a:solidFill>
            <a:schemeClr val="tx1">
              <a:lumMod val="75000"/>
              <a:lumOff val="25000"/>
            </a:schemeClr>
          </a:solidFill>
          <a:latin typeface="Calibri Light" charset="0"/>
          <a:ea typeface="Calibri Light" charset="0"/>
          <a:cs typeface="Calibri Light" charset="0"/>
        </a:defRPr>
      </a:lvl2pPr>
      <a:lvl3pPr marL="914400" indent="-228600"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3pPr>
      <a:lvl4pPr marL="1097280" indent="-192024"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4pPr>
      <a:lvl5pPr marL="1280160" indent="-182880"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r>
              <a:rPr lang="en-US" dirty="0"/>
              <a:t>Pipelining II : Hazards</a:t>
            </a:r>
          </a:p>
        </p:txBody>
      </p:sp>
      <p:sp>
        <p:nvSpPr>
          <p:cNvPr id="17411" name="Rectangle 3"/>
          <p:cNvSpPr>
            <a:spLocks noGrp="1" noChangeArrowheads="1"/>
          </p:cNvSpPr>
          <p:nvPr>
            <p:ph type="subTitle" idx="1"/>
          </p:nvPr>
        </p:nvSpPr>
        <p:spPr/>
        <p:txBody>
          <a:bodyPr>
            <a:noAutofit/>
          </a:bodyPr>
          <a:lstStyle/>
          <a:p>
            <a:r>
              <a:rPr lang="en-US" sz="1800" dirty="0"/>
              <a:t>CS 3339</a:t>
            </a:r>
          </a:p>
          <a:p>
            <a:r>
              <a:rPr lang="en-US" sz="1800" dirty="0"/>
              <a:t>Lecture 8 [Zybook 4.8-4.9]</a:t>
            </a:r>
          </a:p>
          <a:p>
            <a:r>
              <a:rPr lang="en-US" sz="1800" dirty="0"/>
              <a:t>Apan Qasem</a:t>
            </a:r>
          </a:p>
          <a:p>
            <a:r>
              <a:rPr lang="en-US" sz="1800" dirty="0"/>
              <a:t>Texas State University</a:t>
            </a:r>
          </a:p>
          <a:p>
            <a:endParaRPr lang="en-US" sz="1800" dirty="0"/>
          </a:p>
          <a:p>
            <a:r>
              <a:rPr lang="en-US" sz="1800" dirty="0"/>
              <a:t>Spring 2024</a:t>
            </a:r>
          </a:p>
        </p:txBody>
      </p:sp>
      <p:sp>
        <p:nvSpPr>
          <p:cNvPr id="3" name="Slide Number Placeholder 2">
            <a:extLst>
              <a:ext uri="{FF2B5EF4-FFF2-40B4-BE49-F238E27FC236}">
                <a16:creationId xmlns:a16="http://schemas.microsoft.com/office/drawing/2014/main" id="{498F48F3-921D-E349-9CD2-E1E924FD32C0}"/>
              </a:ext>
            </a:extLst>
          </p:cNvPr>
          <p:cNvSpPr>
            <a:spLocks noGrp="1"/>
          </p:cNvSpPr>
          <p:nvPr>
            <p:ph type="sldNum" sz="quarter" idx="12"/>
          </p:nvPr>
        </p:nvSpPr>
        <p:spPr/>
        <p:txBody>
          <a:bodyPr/>
          <a:lstStyle/>
          <a:p>
            <a:fld id="{1BD72A7C-CD32-D543-9541-5D4E9CD9F017}" type="slidenum">
              <a:rPr lang="en-US" smtClean="0"/>
              <a:t>1</a:t>
            </a:fld>
            <a:endParaRPr lang="en-US"/>
          </a:p>
        </p:txBody>
      </p:sp>
      <p:sp>
        <p:nvSpPr>
          <p:cNvPr id="26628" name="Rectangle 4"/>
          <p:cNvSpPr>
            <a:spLocks noChangeArrowheads="1"/>
          </p:cNvSpPr>
          <p:nvPr/>
        </p:nvSpPr>
        <p:spPr bwMode="auto">
          <a:xfrm>
            <a:off x="10146957" y="6477001"/>
            <a:ext cx="1965603" cy="253916"/>
          </a:xfrm>
          <a:prstGeom prst="rect">
            <a:avLst/>
          </a:prstGeom>
          <a:noFill/>
          <a:ln w="9525">
            <a:noFill/>
            <a:miter lim="800000"/>
            <a:headEnd/>
            <a:tailEnd/>
          </a:ln>
        </p:spPr>
        <p:txBody>
          <a:bodyPr wrap="none">
            <a:prstTxWarp prst="textNoShape">
              <a:avLst/>
            </a:prstTxWarp>
            <a:spAutoFit/>
          </a:bodyPr>
          <a:lstStyle/>
          <a:p>
            <a:pPr eaLnBrk="0" hangingPunct="0"/>
            <a:r>
              <a:rPr lang="en-US" sz="1050" b="1" dirty="0">
                <a:solidFill>
                  <a:srgbClr val="FFF9D8"/>
                </a:solidFill>
                <a:latin typeface="Marker Felt" charset="0"/>
              </a:rPr>
              <a:t>*some slides adopted from P&amp;H</a:t>
            </a:r>
          </a:p>
        </p:txBody>
      </p:sp>
    </p:spTree>
    <p:extLst>
      <p:ext uri="{BB962C8B-B14F-4D97-AF65-F5344CB8AC3E}">
        <p14:creationId xmlns:p14="http://schemas.microsoft.com/office/powerpoint/2010/main" val="165154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772856" y="2230582"/>
            <a:ext cx="490538" cy="2971800"/>
            <a:chOff x="3062" y="1152"/>
            <a:chExt cx="309" cy="1872"/>
          </a:xfrm>
        </p:grpSpPr>
        <p:sp>
          <p:nvSpPr>
            <p:cNvPr id="41113" name="Rectangle 3"/>
            <p:cNvSpPr>
              <a:spLocks noChangeArrowheads="1"/>
            </p:cNvSpPr>
            <p:nvPr/>
          </p:nvSpPr>
          <p:spPr bwMode="auto">
            <a:xfrm>
              <a:off x="3062" y="2736"/>
              <a:ext cx="298" cy="288"/>
            </a:xfrm>
            <a:prstGeom prst="rect">
              <a:avLst/>
            </a:prstGeom>
            <a:solidFill>
              <a:srgbClr val="FF0000"/>
            </a:solidFill>
            <a:ln w="12700">
              <a:solidFill>
                <a:srgbClr val="009900"/>
              </a:solidFill>
              <a:miter lim="800000"/>
              <a:headEnd/>
              <a:tailEnd/>
            </a:ln>
          </p:spPr>
          <p:txBody>
            <a:bodyPr wrap="none" anchor="ctr">
              <a:prstTxWarp prst="textNoShape">
                <a:avLst/>
              </a:prstTxWarp>
            </a:bodyPr>
            <a:lstStyle/>
            <a:p>
              <a:pPr eaLnBrk="0" hangingPunct="0"/>
              <a:endParaRPr lang="en-US" sz="1400">
                <a:latin typeface="Optima" charset="0"/>
                <a:ea typeface="Optima" charset="0"/>
                <a:cs typeface="Optima" charset="0"/>
              </a:endParaRPr>
            </a:p>
          </p:txBody>
        </p:sp>
        <p:sp>
          <p:nvSpPr>
            <p:cNvPr id="41114" name="Rectangle 4"/>
            <p:cNvSpPr>
              <a:spLocks noChangeArrowheads="1"/>
            </p:cNvSpPr>
            <p:nvPr/>
          </p:nvSpPr>
          <p:spPr bwMode="auto">
            <a:xfrm>
              <a:off x="3072" y="1152"/>
              <a:ext cx="299" cy="288"/>
            </a:xfrm>
            <a:prstGeom prst="rect">
              <a:avLst/>
            </a:prstGeom>
            <a:solidFill>
              <a:srgbClr val="FF0000"/>
            </a:solidFill>
            <a:ln w="12700">
              <a:solidFill>
                <a:schemeClr val="tx1"/>
              </a:solidFill>
              <a:miter lim="800000"/>
              <a:headEnd/>
              <a:tailEnd/>
            </a:ln>
          </p:spPr>
          <p:txBody>
            <a:bodyPr wrap="none" anchor="ctr">
              <a:prstTxWarp prst="textNoShape">
                <a:avLst/>
              </a:prstTxWarp>
            </a:bodyPr>
            <a:lstStyle/>
            <a:p>
              <a:pPr eaLnBrk="0" hangingPunct="0"/>
              <a:endParaRPr lang="en-US" sz="1400">
                <a:latin typeface="Optima" charset="0"/>
                <a:ea typeface="Optima" charset="0"/>
                <a:cs typeface="Optima" charset="0"/>
              </a:endParaRPr>
            </a:p>
          </p:txBody>
        </p:sp>
        <p:sp>
          <p:nvSpPr>
            <p:cNvPr id="39082" name="Line 5"/>
            <p:cNvSpPr>
              <a:spLocks noChangeShapeType="1"/>
            </p:cNvSpPr>
            <p:nvPr/>
          </p:nvSpPr>
          <p:spPr bwMode="auto">
            <a:xfrm>
              <a:off x="3216" y="1440"/>
              <a:ext cx="0" cy="1272"/>
            </a:xfrm>
            <a:prstGeom prst="line">
              <a:avLst/>
            </a:prstGeom>
            <a:noFill/>
            <a:ln w="28575">
              <a:solidFill>
                <a:schemeClr val="accent2">
                  <a:lumMod val="75000"/>
                </a:schemeClr>
              </a:solidFill>
              <a:round/>
              <a:headEnd/>
              <a:tailEnd type="oval" w="med" len="med"/>
            </a:ln>
          </p:spPr>
          <p:txBody>
            <a:bodyPr>
              <a:prstTxWarp prst="textNoShape">
                <a:avLst/>
              </a:prstTxWarp>
            </a:bodyPr>
            <a:lstStyle/>
            <a:p>
              <a:pPr>
                <a:defRPr/>
              </a:pPr>
              <a:endParaRPr lang="en-US"/>
            </a:p>
          </p:txBody>
        </p:sp>
      </p:grpSp>
      <p:sp>
        <p:nvSpPr>
          <p:cNvPr id="40963" name="Rectangle 6"/>
          <p:cNvSpPr>
            <a:spLocks noGrp="1" noChangeArrowheads="1"/>
          </p:cNvSpPr>
          <p:nvPr>
            <p:ph type="title"/>
          </p:nvPr>
        </p:nvSpPr>
        <p:spPr/>
        <p:txBody>
          <a:bodyPr wrap="none">
            <a:normAutofit/>
          </a:bodyPr>
          <a:lstStyle/>
          <a:p>
            <a:pPr eaLnBrk="1" hangingPunct="1"/>
            <a:r>
              <a:rPr lang="en-US" dirty="0">
                <a:cs typeface="Optima" charset="0"/>
              </a:rPr>
              <a:t>Example: Structural Hazard</a:t>
            </a:r>
          </a:p>
        </p:txBody>
      </p:sp>
      <p:sp>
        <p:nvSpPr>
          <p:cNvPr id="4" name="Slide Number Placeholder 3">
            <a:extLst>
              <a:ext uri="{FF2B5EF4-FFF2-40B4-BE49-F238E27FC236}">
                <a16:creationId xmlns:a16="http://schemas.microsoft.com/office/drawing/2014/main" id="{2500E2FB-6311-E348-86EC-B4C0C50226ED}"/>
              </a:ext>
            </a:extLst>
          </p:cNvPr>
          <p:cNvSpPr>
            <a:spLocks noGrp="1"/>
          </p:cNvSpPr>
          <p:nvPr>
            <p:ph type="sldNum" sz="quarter" idx="12"/>
          </p:nvPr>
        </p:nvSpPr>
        <p:spPr/>
        <p:txBody>
          <a:bodyPr/>
          <a:lstStyle/>
          <a:p>
            <a:fld id="{1BD72A7C-CD32-D543-9541-5D4E9CD9F017}" type="slidenum">
              <a:rPr lang="en-US" smtClean="0"/>
              <a:t>10</a:t>
            </a:fld>
            <a:endParaRPr lang="en-US"/>
          </a:p>
        </p:txBody>
      </p:sp>
      <p:sp>
        <p:nvSpPr>
          <p:cNvPr id="40964" name="Line 8"/>
          <p:cNvSpPr>
            <a:spLocks noChangeShapeType="1"/>
          </p:cNvSpPr>
          <p:nvPr/>
        </p:nvSpPr>
        <p:spPr bwMode="auto">
          <a:xfrm>
            <a:off x="3359731" y="1701945"/>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40965" name="Rectangle 9"/>
          <p:cNvSpPr>
            <a:spLocks noChangeArrowheads="1"/>
          </p:cNvSpPr>
          <p:nvPr/>
        </p:nvSpPr>
        <p:spPr bwMode="auto">
          <a:xfrm>
            <a:off x="5492900" y="1371745"/>
            <a:ext cx="1506538" cy="30480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dirty="0">
                <a:latin typeface="Calibri" charset="0"/>
                <a:ea typeface="Optima" charset="0"/>
                <a:cs typeface="Optima" charset="0"/>
              </a:rPr>
              <a:t>time (clock cycles)</a:t>
            </a:r>
          </a:p>
        </p:txBody>
      </p:sp>
      <p:sp>
        <p:nvSpPr>
          <p:cNvPr id="40966" name="Rectangle 11"/>
          <p:cNvSpPr>
            <a:spLocks noChangeArrowheads="1"/>
          </p:cNvSpPr>
          <p:nvPr/>
        </p:nvSpPr>
        <p:spPr bwMode="auto">
          <a:xfrm>
            <a:off x="2216732" y="2992583"/>
            <a:ext cx="696913" cy="36671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dirty="0">
                <a:latin typeface="Calibri" charset="0"/>
                <a:ea typeface="Courier New" charset="0"/>
                <a:cs typeface="Courier New" charset="0"/>
              </a:rPr>
              <a:t>Inst 1</a:t>
            </a:r>
          </a:p>
        </p:txBody>
      </p:sp>
      <p:sp>
        <p:nvSpPr>
          <p:cNvPr id="40967" name="Rectangle 12"/>
          <p:cNvSpPr>
            <a:spLocks noChangeArrowheads="1"/>
          </p:cNvSpPr>
          <p:nvPr/>
        </p:nvSpPr>
        <p:spPr bwMode="auto">
          <a:xfrm>
            <a:off x="2216732" y="3873645"/>
            <a:ext cx="696913" cy="3667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dirty="0" err="1">
                <a:latin typeface="Calibri" charset="0"/>
                <a:ea typeface="Courier New" charset="0"/>
                <a:cs typeface="Courier New" charset="0"/>
              </a:rPr>
              <a:t>Inst</a:t>
            </a:r>
            <a:r>
              <a:rPr lang="en-US" dirty="0">
                <a:latin typeface="Calibri" charset="0"/>
                <a:ea typeface="Courier New" charset="0"/>
                <a:cs typeface="Courier New" charset="0"/>
              </a:rPr>
              <a:t> 2</a:t>
            </a:r>
          </a:p>
        </p:txBody>
      </p:sp>
      <p:sp>
        <p:nvSpPr>
          <p:cNvPr id="40968" name="Line 14"/>
          <p:cNvSpPr>
            <a:spLocks noChangeShapeType="1"/>
          </p:cNvSpPr>
          <p:nvPr/>
        </p:nvSpPr>
        <p:spPr bwMode="auto">
          <a:xfrm>
            <a:off x="4540831" y="182894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0969" name="Line 15"/>
          <p:cNvSpPr>
            <a:spLocks noChangeShapeType="1"/>
          </p:cNvSpPr>
          <p:nvPr/>
        </p:nvSpPr>
        <p:spPr bwMode="auto">
          <a:xfrm>
            <a:off x="5226631" y="182894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0970" name="Line 16"/>
          <p:cNvSpPr>
            <a:spLocks noChangeShapeType="1"/>
          </p:cNvSpPr>
          <p:nvPr/>
        </p:nvSpPr>
        <p:spPr bwMode="auto">
          <a:xfrm>
            <a:off x="5912431" y="182894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0971" name="Line 17"/>
          <p:cNvSpPr>
            <a:spLocks noChangeShapeType="1"/>
          </p:cNvSpPr>
          <p:nvPr/>
        </p:nvSpPr>
        <p:spPr bwMode="auto">
          <a:xfrm>
            <a:off x="6598231" y="182894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0972" name="Line 18"/>
          <p:cNvSpPr>
            <a:spLocks noChangeShapeType="1"/>
          </p:cNvSpPr>
          <p:nvPr/>
        </p:nvSpPr>
        <p:spPr bwMode="auto">
          <a:xfrm>
            <a:off x="7284031" y="182894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0973" name="Line 19"/>
          <p:cNvSpPr>
            <a:spLocks noChangeShapeType="1"/>
          </p:cNvSpPr>
          <p:nvPr/>
        </p:nvSpPr>
        <p:spPr bwMode="auto">
          <a:xfrm>
            <a:off x="7969831" y="182894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0974" name="Line 20"/>
          <p:cNvSpPr>
            <a:spLocks noChangeShapeType="1"/>
          </p:cNvSpPr>
          <p:nvPr/>
        </p:nvSpPr>
        <p:spPr bwMode="auto">
          <a:xfrm>
            <a:off x="8655631" y="182894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0975" name="Line 21"/>
          <p:cNvSpPr>
            <a:spLocks noChangeShapeType="1"/>
          </p:cNvSpPr>
          <p:nvPr/>
        </p:nvSpPr>
        <p:spPr bwMode="auto">
          <a:xfrm>
            <a:off x="9341431" y="182894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nvGrpSpPr>
          <p:cNvPr id="40976" name="Group 24"/>
          <p:cNvGrpSpPr>
            <a:grpSpLocks/>
          </p:cNvGrpSpPr>
          <p:nvPr/>
        </p:nvGrpSpPr>
        <p:grpSpPr bwMode="auto">
          <a:xfrm>
            <a:off x="3983620" y="2078182"/>
            <a:ext cx="3271837" cy="838200"/>
            <a:chOff x="1571" y="1152"/>
            <a:chExt cx="2061" cy="528"/>
          </a:xfrm>
        </p:grpSpPr>
        <p:grpSp>
          <p:nvGrpSpPr>
            <p:cNvPr id="41081" name="Group 25"/>
            <p:cNvGrpSpPr>
              <a:grpSpLocks/>
            </p:cNvGrpSpPr>
            <p:nvPr/>
          </p:nvGrpSpPr>
          <p:grpSpPr bwMode="auto">
            <a:xfrm>
              <a:off x="2497" y="1152"/>
              <a:ext cx="213" cy="481"/>
              <a:chOff x="2217" y="1413"/>
              <a:chExt cx="213" cy="481"/>
            </a:xfrm>
          </p:grpSpPr>
          <p:sp>
            <p:nvSpPr>
              <p:cNvPr id="41111" name="Freeform 26"/>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112" name="Rectangle 27"/>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ALU</a:t>
                </a:r>
              </a:p>
            </p:txBody>
          </p:sp>
        </p:grpSp>
        <p:grpSp>
          <p:nvGrpSpPr>
            <p:cNvPr id="41082" name="Group 28"/>
            <p:cNvGrpSpPr>
              <a:grpSpLocks/>
            </p:cNvGrpSpPr>
            <p:nvPr/>
          </p:nvGrpSpPr>
          <p:grpSpPr bwMode="auto">
            <a:xfrm>
              <a:off x="1571" y="1248"/>
              <a:ext cx="340" cy="289"/>
              <a:chOff x="1291" y="1509"/>
              <a:chExt cx="340" cy="289"/>
            </a:xfrm>
          </p:grpSpPr>
          <p:sp>
            <p:nvSpPr>
              <p:cNvPr id="41107" name="Rectangle 29"/>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latin typeface="Calibri"/>
                    <a:ea typeface="Optima" charset="0"/>
                    <a:cs typeface="Calibri"/>
                  </a:rPr>
                  <a:t>IM</a:t>
                </a:r>
              </a:p>
            </p:txBody>
          </p:sp>
          <p:grpSp>
            <p:nvGrpSpPr>
              <p:cNvPr id="41108" name="Group 30"/>
              <p:cNvGrpSpPr>
                <a:grpSpLocks/>
              </p:cNvGrpSpPr>
              <p:nvPr/>
            </p:nvGrpSpPr>
            <p:grpSpPr bwMode="auto">
              <a:xfrm>
                <a:off x="1291" y="1509"/>
                <a:ext cx="340" cy="289"/>
                <a:chOff x="1291" y="1509"/>
                <a:chExt cx="340" cy="289"/>
              </a:xfrm>
            </p:grpSpPr>
            <p:sp>
              <p:nvSpPr>
                <p:cNvPr id="41109" name="Freeform 31"/>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110" name="Freeform 32"/>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grpSp>
        <p:sp>
          <p:nvSpPr>
            <p:cNvPr id="41083" name="Rectangle 33"/>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1084" name="Group 34"/>
            <p:cNvGrpSpPr>
              <a:grpSpLocks/>
            </p:cNvGrpSpPr>
            <p:nvPr/>
          </p:nvGrpSpPr>
          <p:grpSpPr bwMode="auto">
            <a:xfrm>
              <a:off x="2031" y="1248"/>
              <a:ext cx="296" cy="289"/>
              <a:chOff x="1751" y="1509"/>
              <a:chExt cx="296" cy="289"/>
            </a:xfrm>
          </p:grpSpPr>
          <p:sp>
            <p:nvSpPr>
              <p:cNvPr id="41105" name="Freeform 35"/>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106" name="Freeform 36"/>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1085" name="Line 37"/>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86" name="Freeform 38"/>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87" name="Line 39"/>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88" name="Rectangle 40"/>
            <p:cNvSpPr>
              <a:spLocks noChangeArrowheads="1"/>
            </p:cNvSpPr>
            <p:nvPr/>
          </p:nvSpPr>
          <p:spPr bwMode="auto">
            <a:xfrm>
              <a:off x="2829" y="1250"/>
              <a:ext cx="261"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DM</a:t>
              </a:r>
            </a:p>
          </p:txBody>
        </p:sp>
        <p:grpSp>
          <p:nvGrpSpPr>
            <p:cNvPr id="41089" name="Group 41"/>
            <p:cNvGrpSpPr>
              <a:grpSpLocks/>
            </p:cNvGrpSpPr>
            <p:nvPr/>
          </p:nvGrpSpPr>
          <p:grpSpPr bwMode="auto">
            <a:xfrm>
              <a:off x="2880" y="1248"/>
              <a:ext cx="325" cy="289"/>
              <a:chOff x="2600" y="1509"/>
              <a:chExt cx="325" cy="289"/>
            </a:xfrm>
          </p:grpSpPr>
          <p:sp>
            <p:nvSpPr>
              <p:cNvPr id="41103" name="Freeform 42"/>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104" name="Freeform 43"/>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1090" name="Rectangle 44"/>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1091" name="Group 45"/>
            <p:cNvGrpSpPr>
              <a:grpSpLocks/>
            </p:cNvGrpSpPr>
            <p:nvPr/>
          </p:nvGrpSpPr>
          <p:grpSpPr bwMode="auto">
            <a:xfrm>
              <a:off x="3348" y="1248"/>
              <a:ext cx="284" cy="289"/>
              <a:chOff x="3068" y="1509"/>
              <a:chExt cx="284" cy="289"/>
            </a:xfrm>
          </p:grpSpPr>
          <p:sp>
            <p:nvSpPr>
              <p:cNvPr id="41101" name="Freeform 46"/>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102" name="Freeform 47"/>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1092" name="Line 48"/>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93" name="Line 49"/>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94" name="Line 50"/>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95" name="Line 51"/>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96" name="Line 52"/>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97" name="Line 53"/>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98" name="Line 54"/>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99" name="Line 55"/>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100" name="Line 56"/>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40977" name="Group 57"/>
          <p:cNvGrpSpPr>
            <a:grpSpLocks/>
          </p:cNvGrpSpPr>
          <p:nvPr/>
        </p:nvGrpSpPr>
        <p:grpSpPr bwMode="auto">
          <a:xfrm>
            <a:off x="4669420" y="2916382"/>
            <a:ext cx="3271837" cy="838200"/>
            <a:chOff x="1571" y="1152"/>
            <a:chExt cx="2061" cy="528"/>
          </a:xfrm>
        </p:grpSpPr>
        <p:grpSp>
          <p:nvGrpSpPr>
            <p:cNvPr id="41049" name="Group 58"/>
            <p:cNvGrpSpPr>
              <a:grpSpLocks/>
            </p:cNvGrpSpPr>
            <p:nvPr/>
          </p:nvGrpSpPr>
          <p:grpSpPr bwMode="auto">
            <a:xfrm>
              <a:off x="2497" y="1152"/>
              <a:ext cx="213" cy="481"/>
              <a:chOff x="2217" y="1413"/>
              <a:chExt cx="213" cy="481"/>
            </a:xfrm>
          </p:grpSpPr>
          <p:sp>
            <p:nvSpPr>
              <p:cNvPr id="41079" name="Freeform 5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80" name="Rectangle 60"/>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ALU</a:t>
                </a:r>
              </a:p>
            </p:txBody>
          </p:sp>
        </p:grpSp>
        <p:grpSp>
          <p:nvGrpSpPr>
            <p:cNvPr id="41050" name="Group 61"/>
            <p:cNvGrpSpPr>
              <a:grpSpLocks/>
            </p:cNvGrpSpPr>
            <p:nvPr/>
          </p:nvGrpSpPr>
          <p:grpSpPr bwMode="auto">
            <a:xfrm>
              <a:off x="1571" y="1248"/>
              <a:ext cx="340" cy="289"/>
              <a:chOff x="1291" y="1509"/>
              <a:chExt cx="340" cy="289"/>
            </a:xfrm>
          </p:grpSpPr>
          <p:sp>
            <p:nvSpPr>
              <p:cNvPr id="41075" name="Rectangle 62"/>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latin typeface="Calibri"/>
                    <a:ea typeface="Optima" charset="0"/>
                    <a:cs typeface="Calibri"/>
                  </a:rPr>
                  <a:t>IM</a:t>
                </a:r>
              </a:p>
            </p:txBody>
          </p:sp>
          <p:grpSp>
            <p:nvGrpSpPr>
              <p:cNvPr id="41076" name="Group 63"/>
              <p:cNvGrpSpPr>
                <a:grpSpLocks/>
              </p:cNvGrpSpPr>
              <p:nvPr/>
            </p:nvGrpSpPr>
            <p:grpSpPr bwMode="auto">
              <a:xfrm>
                <a:off x="1291" y="1509"/>
                <a:ext cx="340" cy="289"/>
                <a:chOff x="1291" y="1509"/>
                <a:chExt cx="340" cy="289"/>
              </a:xfrm>
            </p:grpSpPr>
            <p:sp>
              <p:nvSpPr>
                <p:cNvPr id="41077" name="Freeform 6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78" name="Freeform 6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grpSp>
        <p:sp>
          <p:nvSpPr>
            <p:cNvPr id="41051" name="Rectangle 66"/>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1052" name="Group 67"/>
            <p:cNvGrpSpPr>
              <a:grpSpLocks/>
            </p:cNvGrpSpPr>
            <p:nvPr/>
          </p:nvGrpSpPr>
          <p:grpSpPr bwMode="auto">
            <a:xfrm>
              <a:off x="2031" y="1248"/>
              <a:ext cx="296" cy="289"/>
              <a:chOff x="1751" y="1509"/>
              <a:chExt cx="296" cy="289"/>
            </a:xfrm>
          </p:grpSpPr>
          <p:sp>
            <p:nvSpPr>
              <p:cNvPr id="41073" name="Freeform 6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74" name="Freeform 6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1053" name="Line 70"/>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54" name="Freeform 71"/>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55" name="Line 72"/>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56" name="Rectangle 73"/>
            <p:cNvSpPr>
              <a:spLocks noChangeArrowheads="1"/>
            </p:cNvSpPr>
            <p:nvPr/>
          </p:nvSpPr>
          <p:spPr bwMode="auto">
            <a:xfrm>
              <a:off x="2829" y="1250"/>
              <a:ext cx="261"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DM</a:t>
              </a:r>
            </a:p>
          </p:txBody>
        </p:sp>
        <p:grpSp>
          <p:nvGrpSpPr>
            <p:cNvPr id="41057" name="Group 74"/>
            <p:cNvGrpSpPr>
              <a:grpSpLocks/>
            </p:cNvGrpSpPr>
            <p:nvPr/>
          </p:nvGrpSpPr>
          <p:grpSpPr bwMode="auto">
            <a:xfrm>
              <a:off x="2880" y="1248"/>
              <a:ext cx="325" cy="289"/>
              <a:chOff x="2600" y="1509"/>
              <a:chExt cx="325" cy="289"/>
            </a:xfrm>
          </p:grpSpPr>
          <p:sp>
            <p:nvSpPr>
              <p:cNvPr id="41071" name="Freeform 7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72" name="Freeform 7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1058" name="Rectangle 77"/>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1059" name="Group 78"/>
            <p:cNvGrpSpPr>
              <a:grpSpLocks/>
            </p:cNvGrpSpPr>
            <p:nvPr/>
          </p:nvGrpSpPr>
          <p:grpSpPr bwMode="auto">
            <a:xfrm>
              <a:off x="3348" y="1248"/>
              <a:ext cx="284" cy="289"/>
              <a:chOff x="3068" y="1509"/>
              <a:chExt cx="284" cy="289"/>
            </a:xfrm>
          </p:grpSpPr>
          <p:sp>
            <p:nvSpPr>
              <p:cNvPr id="41069" name="Freeform 7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70" name="Freeform 8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1060" name="Line 81"/>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61" name="Line 82"/>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62" name="Line 83"/>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63" name="Line 84"/>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64" name="Line 85"/>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65" name="Line 86"/>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66" name="Line 87"/>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67" name="Line 88"/>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68" name="Line 89"/>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40978" name="Group 90"/>
          <p:cNvGrpSpPr>
            <a:grpSpLocks/>
          </p:cNvGrpSpPr>
          <p:nvPr/>
        </p:nvGrpSpPr>
        <p:grpSpPr bwMode="auto">
          <a:xfrm>
            <a:off x="5355220" y="3754582"/>
            <a:ext cx="3271837" cy="838200"/>
            <a:chOff x="1571" y="1152"/>
            <a:chExt cx="2061" cy="528"/>
          </a:xfrm>
        </p:grpSpPr>
        <p:grpSp>
          <p:nvGrpSpPr>
            <p:cNvPr id="41017" name="Group 91"/>
            <p:cNvGrpSpPr>
              <a:grpSpLocks/>
            </p:cNvGrpSpPr>
            <p:nvPr/>
          </p:nvGrpSpPr>
          <p:grpSpPr bwMode="auto">
            <a:xfrm>
              <a:off x="2497" y="1152"/>
              <a:ext cx="213" cy="481"/>
              <a:chOff x="2217" y="1413"/>
              <a:chExt cx="213" cy="481"/>
            </a:xfrm>
          </p:grpSpPr>
          <p:sp>
            <p:nvSpPr>
              <p:cNvPr id="41047" name="Freeform 9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48" name="Rectangle 93"/>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ALU</a:t>
                </a:r>
              </a:p>
            </p:txBody>
          </p:sp>
        </p:grpSp>
        <p:grpSp>
          <p:nvGrpSpPr>
            <p:cNvPr id="41018" name="Group 94"/>
            <p:cNvGrpSpPr>
              <a:grpSpLocks/>
            </p:cNvGrpSpPr>
            <p:nvPr/>
          </p:nvGrpSpPr>
          <p:grpSpPr bwMode="auto">
            <a:xfrm>
              <a:off x="1571" y="1248"/>
              <a:ext cx="340" cy="289"/>
              <a:chOff x="1291" y="1509"/>
              <a:chExt cx="340" cy="289"/>
            </a:xfrm>
          </p:grpSpPr>
          <p:sp>
            <p:nvSpPr>
              <p:cNvPr id="41043" name="Rectangle 95"/>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latin typeface="Calibri"/>
                    <a:ea typeface="Optima" charset="0"/>
                    <a:cs typeface="Calibri"/>
                  </a:rPr>
                  <a:t>IM</a:t>
                </a:r>
              </a:p>
            </p:txBody>
          </p:sp>
          <p:grpSp>
            <p:nvGrpSpPr>
              <p:cNvPr id="41044" name="Group 96"/>
              <p:cNvGrpSpPr>
                <a:grpSpLocks/>
              </p:cNvGrpSpPr>
              <p:nvPr/>
            </p:nvGrpSpPr>
            <p:grpSpPr bwMode="auto">
              <a:xfrm>
                <a:off x="1291" y="1509"/>
                <a:ext cx="340" cy="289"/>
                <a:chOff x="1291" y="1509"/>
                <a:chExt cx="340" cy="289"/>
              </a:xfrm>
            </p:grpSpPr>
            <p:sp>
              <p:nvSpPr>
                <p:cNvPr id="41045" name="Freeform 9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46" name="Freeform 9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grpSp>
        <p:sp>
          <p:nvSpPr>
            <p:cNvPr id="41019" name="Rectangle 99"/>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1020" name="Group 100"/>
            <p:cNvGrpSpPr>
              <a:grpSpLocks/>
            </p:cNvGrpSpPr>
            <p:nvPr/>
          </p:nvGrpSpPr>
          <p:grpSpPr bwMode="auto">
            <a:xfrm>
              <a:off x="2031" y="1248"/>
              <a:ext cx="296" cy="289"/>
              <a:chOff x="1751" y="1509"/>
              <a:chExt cx="296" cy="289"/>
            </a:xfrm>
          </p:grpSpPr>
          <p:sp>
            <p:nvSpPr>
              <p:cNvPr id="41041" name="Freeform 10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42" name="Freeform 10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1021" name="Line 10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22" name="Freeform 10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23" name="Line 10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24" name="Rectangle 106"/>
            <p:cNvSpPr>
              <a:spLocks noChangeArrowheads="1"/>
            </p:cNvSpPr>
            <p:nvPr/>
          </p:nvSpPr>
          <p:spPr bwMode="auto">
            <a:xfrm>
              <a:off x="2829" y="1250"/>
              <a:ext cx="261"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DM</a:t>
              </a:r>
            </a:p>
          </p:txBody>
        </p:sp>
        <p:grpSp>
          <p:nvGrpSpPr>
            <p:cNvPr id="41025" name="Group 107"/>
            <p:cNvGrpSpPr>
              <a:grpSpLocks/>
            </p:cNvGrpSpPr>
            <p:nvPr/>
          </p:nvGrpSpPr>
          <p:grpSpPr bwMode="auto">
            <a:xfrm>
              <a:off x="2880" y="1248"/>
              <a:ext cx="325" cy="289"/>
              <a:chOff x="2600" y="1509"/>
              <a:chExt cx="325" cy="289"/>
            </a:xfrm>
          </p:grpSpPr>
          <p:sp>
            <p:nvSpPr>
              <p:cNvPr id="41039" name="Freeform 10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40" name="Freeform 10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1026" name="Rectangle 110"/>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1027" name="Group 111"/>
            <p:cNvGrpSpPr>
              <a:grpSpLocks/>
            </p:cNvGrpSpPr>
            <p:nvPr/>
          </p:nvGrpSpPr>
          <p:grpSpPr bwMode="auto">
            <a:xfrm>
              <a:off x="3348" y="1248"/>
              <a:ext cx="284" cy="289"/>
              <a:chOff x="3068" y="1509"/>
              <a:chExt cx="284" cy="289"/>
            </a:xfrm>
          </p:grpSpPr>
          <p:sp>
            <p:nvSpPr>
              <p:cNvPr id="41037" name="Freeform 11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38" name="Freeform 11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1028" name="Line 11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29" name="Line 11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30" name="Line 11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1031" name="Line 11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32" name="Line 11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33" name="Line 11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34" name="Line 12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35" name="Line 12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36" name="Line 12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40979" name="Group 123"/>
          <p:cNvGrpSpPr>
            <a:grpSpLocks/>
          </p:cNvGrpSpPr>
          <p:nvPr/>
        </p:nvGrpSpPr>
        <p:grpSpPr bwMode="auto">
          <a:xfrm>
            <a:off x="6041020" y="4592782"/>
            <a:ext cx="3271837" cy="838200"/>
            <a:chOff x="1571" y="1152"/>
            <a:chExt cx="2061" cy="528"/>
          </a:xfrm>
        </p:grpSpPr>
        <p:grpSp>
          <p:nvGrpSpPr>
            <p:cNvPr id="40985" name="Group 124"/>
            <p:cNvGrpSpPr>
              <a:grpSpLocks/>
            </p:cNvGrpSpPr>
            <p:nvPr/>
          </p:nvGrpSpPr>
          <p:grpSpPr bwMode="auto">
            <a:xfrm>
              <a:off x="2497" y="1152"/>
              <a:ext cx="213" cy="481"/>
              <a:chOff x="2217" y="1413"/>
              <a:chExt cx="213" cy="481"/>
            </a:xfrm>
          </p:grpSpPr>
          <p:sp>
            <p:nvSpPr>
              <p:cNvPr id="41015" name="Freeform 12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16" name="Rectangle 126"/>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ALU</a:t>
                </a:r>
              </a:p>
            </p:txBody>
          </p:sp>
        </p:grpSp>
        <p:grpSp>
          <p:nvGrpSpPr>
            <p:cNvPr id="40986" name="Group 127"/>
            <p:cNvGrpSpPr>
              <a:grpSpLocks/>
            </p:cNvGrpSpPr>
            <p:nvPr/>
          </p:nvGrpSpPr>
          <p:grpSpPr bwMode="auto">
            <a:xfrm>
              <a:off x="1571" y="1248"/>
              <a:ext cx="340" cy="289"/>
              <a:chOff x="1291" y="1509"/>
              <a:chExt cx="340" cy="289"/>
            </a:xfrm>
          </p:grpSpPr>
          <p:sp>
            <p:nvSpPr>
              <p:cNvPr id="41011" name="Rectangle 128"/>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latin typeface="Calibri"/>
                    <a:ea typeface="Optima" charset="0"/>
                    <a:cs typeface="Calibri"/>
                  </a:rPr>
                  <a:t>IM</a:t>
                </a:r>
              </a:p>
            </p:txBody>
          </p:sp>
          <p:grpSp>
            <p:nvGrpSpPr>
              <p:cNvPr id="41012" name="Group 129"/>
              <p:cNvGrpSpPr>
                <a:grpSpLocks/>
              </p:cNvGrpSpPr>
              <p:nvPr/>
            </p:nvGrpSpPr>
            <p:grpSpPr bwMode="auto">
              <a:xfrm>
                <a:off x="1291" y="1509"/>
                <a:ext cx="340" cy="289"/>
                <a:chOff x="1291" y="1509"/>
                <a:chExt cx="340" cy="289"/>
              </a:xfrm>
            </p:grpSpPr>
            <p:sp>
              <p:nvSpPr>
                <p:cNvPr id="41013" name="Freeform 13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14" name="Freeform 13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grpSp>
        <p:sp>
          <p:nvSpPr>
            <p:cNvPr id="40987" name="Rectangle 132"/>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dirty="0" err="1">
                  <a:latin typeface="Calibri"/>
                  <a:ea typeface="Optima" charset="0"/>
                  <a:cs typeface="Calibri"/>
                </a:rPr>
                <a:t>Reg</a:t>
              </a:r>
              <a:endParaRPr lang="en-US" sz="1200" b="1" dirty="0">
                <a:latin typeface="Calibri"/>
                <a:ea typeface="Optima" charset="0"/>
                <a:cs typeface="Calibri"/>
              </a:endParaRPr>
            </a:p>
          </p:txBody>
        </p:sp>
        <p:grpSp>
          <p:nvGrpSpPr>
            <p:cNvPr id="40988" name="Group 133"/>
            <p:cNvGrpSpPr>
              <a:grpSpLocks/>
            </p:cNvGrpSpPr>
            <p:nvPr/>
          </p:nvGrpSpPr>
          <p:grpSpPr bwMode="auto">
            <a:xfrm>
              <a:off x="2031" y="1248"/>
              <a:ext cx="296" cy="289"/>
              <a:chOff x="1751" y="1509"/>
              <a:chExt cx="296" cy="289"/>
            </a:xfrm>
          </p:grpSpPr>
          <p:sp>
            <p:nvSpPr>
              <p:cNvPr id="41009" name="Freeform 13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10" name="Freeform 13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0989" name="Line 13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0990" name="Freeform 13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0991" name="Line 13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0992" name="Rectangle 139"/>
            <p:cNvSpPr>
              <a:spLocks noChangeArrowheads="1"/>
            </p:cNvSpPr>
            <p:nvPr/>
          </p:nvSpPr>
          <p:spPr bwMode="auto">
            <a:xfrm>
              <a:off x="2829" y="1250"/>
              <a:ext cx="261"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DM</a:t>
              </a:r>
            </a:p>
          </p:txBody>
        </p:sp>
        <p:grpSp>
          <p:nvGrpSpPr>
            <p:cNvPr id="40993" name="Group 140"/>
            <p:cNvGrpSpPr>
              <a:grpSpLocks/>
            </p:cNvGrpSpPr>
            <p:nvPr/>
          </p:nvGrpSpPr>
          <p:grpSpPr bwMode="auto">
            <a:xfrm>
              <a:off x="2880" y="1248"/>
              <a:ext cx="325" cy="289"/>
              <a:chOff x="2600" y="1509"/>
              <a:chExt cx="325" cy="289"/>
            </a:xfrm>
          </p:grpSpPr>
          <p:sp>
            <p:nvSpPr>
              <p:cNvPr id="41007" name="Freeform 14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08" name="Freeform 14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0994" name="Rectangle 143"/>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0995" name="Group 144"/>
            <p:cNvGrpSpPr>
              <a:grpSpLocks/>
            </p:cNvGrpSpPr>
            <p:nvPr/>
          </p:nvGrpSpPr>
          <p:grpSpPr bwMode="auto">
            <a:xfrm>
              <a:off x="3348" y="1248"/>
              <a:ext cx="284" cy="289"/>
              <a:chOff x="3068" y="1509"/>
              <a:chExt cx="284" cy="289"/>
            </a:xfrm>
          </p:grpSpPr>
          <p:sp>
            <p:nvSpPr>
              <p:cNvPr id="41005" name="Freeform 14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1006" name="Freeform 14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0996" name="Line 14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0997" name="Line 14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0998" name="Line 14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0999" name="Line 15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00" name="Line 15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01" name="Line 15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02" name="Line 15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03" name="Line 15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1004" name="Line 15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0980" name="Rectangle 190"/>
          <p:cNvSpPr>
            <a:spLocks noChangeArrowheads="1"/>
          </p:cNvSpPr>
          <p:nvPr/>
        </p:nvSpPr>
        <p:spPr bwMode="auto">
          <a:xfrm>
            <a:off x="2216731" y="2244871"/>
            <a:ext cx="387928" cy="33598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dirty="0" err="1">
                <a:latin typeface="Calibri"/>
                <a:ea typeface="Courier New" charset="0"/>
                <a:cs typeface="Calibri"/>
              </a:rPr>
              <a:t>lw</a:t>
            </a:r>
            <a:endParaRPr lang="en-US" sz="1600" dirty="0">
              <a:latin typeface="Calibri"/>
              <a:ea typeface="Courier New" charset="0"/>
              <a:cs typeface="Calibri"/>
            </a:endParaRPr>
          </a:p>
        </p:txBody>
      </p:sp>
      <p:sp>
        <p:nvSpPr>
          <p:cNvPr id="40981" name="Rectangle 191"/>
          <p:cNvSpPr>
            <a:spLocks noChangeArrowheads="1"/>
          </p:cNvSpPr>
          <p:nvPr/>
        </p:nvSpPr>
        <p:spPr bwMode="auto">
          <a:xfrm>
            <a:off x="2216732" y="4789633"/>
            <a:ext cx="696345" cy="366767"/>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dirty="0">
                <a:latin typeface="Calibri"/>
                <a:ea typeface="Courier New" charset="0"/>
                <a:cs typeface="Calibri"/>
              </a:rPr>
              <a:t>Inst 3</a:t>
            </a:r>
          </a:p>
        </p:txBody>
      </p:sp>
      <p:sp>
        <p:nvSpPr>
          <p:cNvPr id="40982" name="Line 39"/>
          <p:cNvSpPr>
            <a:spLocks noChangeShapeType="1"/>
          </p:cNvSpPr>
          <p:nvPr/>
        </p:nvSpPr>
        <p:spPr bwMode="auto">
          <a:xfrm>
            <a:off x="2207206" y="1800370"/>
            <a:ext cx="0" cy="4087812"/>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40983" name="Rectangle 9"/>
          <p:cNvSpPr>
            <a:spLocks noChangeArrowheads="1"/>
          </p:cNvSpPr>
          <p:nvPr/>
        </p:nvSpPr>
        <p:spPr bwMode="auto">
          <a:xfrm rot="5400000">
            <a:off x="1499975" y="3447401"/>
            <a:ext cx="1160462" cy="336550"/>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171" name="Rectangle 198"/>
          <p:cNvSpPr>
            <a:spLocks noChangeArrowheads="1"/>
          </p:cNvSpPr>
          <p:nvPr/>
        </p:nvSpPr>
        <p:spPr bwMode="auto">
          <a:xfrm>
            <a:off x="8374643" y="2045272"/>
            <a:ext cx="2293938" cy="830997"/>
          </a:xfrm>
          <a:prstGeom prst="rect">
            <a:avLst/>
          </a:prstGeom>
          <a:solidFill>
            <a:schemeClr val="accent5">
              <a:lumMod val="20000"/>
              <a:lumOff val="80000"/>
            </a:schemeClr>
          </a:solidFill>
          <a:ln w="9525">
            <a:noFill/>
            <a:miter lim="800000"/>
            <a:headEnd/>
            <a:tailEnd/>
          </a:ln>
        </p:spPr>
        <p:txBody>
          <a:bodyPr>
            <a:prstTxWarp prst="textNoShape">
              <a:avLst/>
            </a:prstTxWarp>
            <a:spAutoFit/>
          </a:bodyPr>
          <a:lstStyle/>
          <a:p>
            <a:pPr algn="ctr"/>
            <a:r>
              <a:rPr lang="en-US" sz="1600" i="1" dirty="0">
                <a:solidFill>
                  <a:srgbClr val="C00000"/>
                </a:solidFill>
                <a:latin typeface="Calibri"/>
                <a:ea typeface="Optima" charset="0"/>
                <a:cs typeface="Calibri"/>
              </a:rPr>
              <a:t>Instructions access  register file during the same stage</a:t>
            </a:r>
          </a:p>
        </p:txBody>
      </p:sp>
      <p:sp>
        <p:nvSpPr>
          <p:cNvPr id="156" name="Rectangle 198"/>
          <p:cNvSpPr>
            <a:spLocks noChangeArrowheads="1"/>
          </p:cNvSpPr>
          <p:nvPr/>
        </p:nvSpPr>
        <p:spPr bwMode="auto">
          <a:xfrm>
            <a:off x="8374643" y="3144982"/>
            <a:ext cx="2293938" cy="584776"/>
          </a:xfrm>
          <a:prstGeom prst="rect">
            <a:avLst/>
          </a:prstGeom>
          <a:solidFill>
            <a:schemeClr val="accent5">
              <a:lumMod val="20000"/>
              <a:lumOff val="80000"/>
            </a:schemeClr>
          </a:solidFill>
          <a:ln w="9525">
            <a:noFill/>
            <a:miter lim="800000"/>
            <a:headEnd/>
            <a:tailEnd/>
          </a:ln>
        </p:spPr>
        <p:txBody>
          <a:bodyPr>
            <a:prstTxWarp prst="textNoShape">
              <a:avLst/>
            </a:prstTxWarp>
            <a:spAutoFit/>
          </a:bodyPr>
          <a:lstStyle/>
          <a:p>
            <a:pPr algn="ctr"/>
            <a:r>
              <a:rPr lang="en-US" sz="1600" i="1" dirty="0">
                <a:solidFill>
                  <a:srgbClr val="C00000"/>
                </a:solidFill>
                <a:latin typeface="Calibri"/>
                <a:ea typeface="Optima" charset="0"/>
                <a:cs typeface="Calibri"/>
              </a:rPr>
              <a:t>Replicating register files complicated</a:t>
            </a:r>
          </a:p>
        </p:txBody>
      </p:sp>
      <p:grpSp>
        <p:nvGrpSpPr>
          <p:cNvPr id="159" name="Group 158">
            <a:extLst>
              <a:ext uri="{FF2B5EF4-FFF2-40B4-BE49-F238E27FC236}">
                <a16:creationId xmlns:a16="http://schemas.microsoft.com/office/drawing/2014/main" id="{7A802A6E-424B-F942-A17A-2F1631CC6099}"/>
              </a:ext>
            </a:extLst>
          </p:cNvPr>
          <p:cNvGrpSpPr/>
          <p:nvPr/>
        </p:nvGrpSpPr>
        <p:grpSpPr>
          <a:xfrm>
            <a:off x="4151757" y="5918243"/>
            <a:ext cx="5625283" cy="388875"/>
            <a:chOff x="3609605" y="5544269"/>
            <a:chExt cx="5625283" cy="388875"/>
          </a:xfrm>
        </p:grpSpPr>
        <p:sp>
          <p:nvSpPr>
            <p:cNvPr id="168" name="TextBox 167">
              <a:extLst>
                <a:ext uri="{FF2B5EF4-FFF2-40B4-BE49-F238E27FC236}">
                  <a16:creationId xmlns:a16="http://schemas.microsoft.com/office/drawing/2014/main" id="{F8AC18CA-A917-2E45-BD9E-0C683A92A2AB}"/>
                </a:ext>
              </a:extLst>
            </p:cNvPr>
            <p:cNvSpPr txBox="1"/>
            <p:nvPr/>
          </p:nvSpPr>
          <p:spPr>
            <a:xfrm>
              <a:off x="3609605" y="5544269"/>
              <a:ext cx="301686" cy="369332"/>
            </a:xfrm>
            <a:prstGeom prst="rect">
              <a:avLst/>
            </a:prstGeom>
            <a:noFill/>
          </p:spPr>
          <p:txBody>
            <a:bodyPr wrap="none" rtlCol="0">
              <a:spAutoFit/>
            </a:bodyPr>
            <a:lstStyle/>
            <a:p>
              <a:r>
                <a:rPr lang="en-US" dirty="0">
                  <a:solidFill>
                    <a:srgbClr val="C00000"/>
                  </a:solidFill>
                </a:rPr>
                <a:t>0</a:t>
              </a:r>
            </a:p>
          </p:txBody>
        </p:sp>
        <p:sp>
          <p:nvSpPr>
            <p:cNvPr id="169" name="TextBox 168">
              <a:extLst>
                <a:ext uri="{FF2B5EF4-FFF2-40B4-BE49-F238E27FC236}">
                  <a16:creationId xmlns:a16="http://schemas.microsoft.com/office/drawing/2014/main" id="{F88F2377-1D74-CB4D-9BA6-45BC2E017D7E}"/>
                </a:ext>
              </a:extLst>
            </p:cNvPr>
            <p:cNvSpPr txBox="1"/>
            <p:nvPr/>
          </p:nvSpPr>
          <p:spPr>
            <a:xfrm>
              <a:off x="4165290" y="5556039"/>
              <a:ext cx="301686" cy="369332"/>
            </a:xfrm>
            <a:prstGeom prst="rect">
              <a:avLst/>
            </a:prstGeom>
            <a:noFill/>
          </p:spPr>
          <p:txBody>
            <a:bodyPr wrap="none" rtlCol="0">
              <a:spAutoFit/>
            </a:bodyPr>
            <a:lstStyle/>
            <a:p>
              <a:r>
                <a:rPr lang="en-US" dirty="0">
                  <a:solidFill>
                    <a:srgbClr val="C00000"/>
                  </a:solidFill>
                </a:rPr>
                <a:t>1</a:t>
              </a:r>
            </a:p>
          </p:txBody>
        </p:sp>
        <p:sp>
          <p:nvSpPr>
            <p:cNvPr id="170" name="TextBox 169">
              <a:extLst>
                <a:ext uri="{FF2B5EF4-FFF2-40B4-BE49-F238E27FC236}">
                  <a16:creationId xmlns:a16="http://schemas.microsoft.com/office/drawing/2014/main" id="{76D8C10A-06AE-9C47-9C42-B03F9DD735FC}"/>
                </a:ext>
              </a:extLst>
            </p:cNvPr>
            <p:cNvSpPr txBox="1"/>
            <p:nvPr/>
          </p:nvSpPr>
          <p:spPr>
            <a:xfrm>
              <a:off x="4891621" y="5557186"/>
              <a:ext cx="301686" cy="369332"/>
            </a:xfrm>
            <a:prstGeom prst="rect">
              <a:avLst/>
            </a:prstGeom>
            <a:noFill/>
          </p:spPr>
          <p:txBody>
            <a:bodyPr wrap="none" rtlCol="0">
              <a:spAutoFit/>
            </a:bodyPr>
            <a:lstStyle/>
            <a:p>
              <a:r>
                <a:rPr lang="en-US" dirty="0">
                  <a:solidFill>
                    <a:srgbClr val="C00000"/>
                  </a:solidFill>
                </a:rPr>
                <a:t>2</a:t>
              </a:r>
            </a:p>
          </p:txBody>
        </p:sp>
        <p:sp>
          <p:nvSpPr>
            <p:cNvPr id="172" name="TextBox 171">
              <a:extLst>
                <a:ext uri="{FF2B5EF4-FFF2-40B4-BE49-F238E27FC236}">
                  <a16:creationId xmlns:a16="http://schemas.microsoft.com/office/drawing/2014/main" id="{7EFCA667-4FC4-F648-94AD-57FC8AC9027D}"/>
                </a:ext>
              </a:extLst>
            </p:cNvPr>
            <p:cNvSpPr txBox="1"/>
            <p:nvPr/>
          </p:nvSpPr>
          <p:spPr>
            <a:xfrm>
              <a:off x="5571873" y="5544269"/>
              <a:ext cx="301686" cy="369332"/>
            </a:xfrm>
            <a:prstGeom prst="rect">
              <a:avLst/>
            </a:prstGeom>
            <a:noFill/>
          </p:spPr>
          <p:txBody>
            <a:bodyPr wrap="none" rtlCol="0">
              <a:spAutoFit/>
            </a:bodyPr>
            <a:lstStyle/>
            <a:p>
              <a:r>
                <a:rPr lang="en-US" dirty="0">
                  <a:solidFill>
                    <a:srgbClr val="C00000"/>
                  </a:solidFill>
                </a:rPr>
                <a:t>3</a:t>
              </a:r>
            </a:p>
          </p:txBody>
        </p:sp>
        <p:sp>
          <p:nvSpPr>
            <p:cNvPr id="173" name="TextBox 172">
              <a:extLst>
                <a:ext uri="{FF2B5EF4-FFF2-40B4-BE49-F238E27FC236}">
                  <a16:creationId xmlns:a16="http://schemas.microsoft.com/office/drawing/2014/main" id="{787FA6C0-5B6C-6644-8CB0-324AAE2FDB1A}"/>
                </a:ext>
              </a:extLst>
            </p:cNvPr>
            <p:cNvSpPr txBox="1"/>
            <p:nvPr/>
          </p:nvSpPr>
          <p:spPr>
            <a:xfrm>
              <a:off x="6249561" y="5556039"/>
              <a:ext cx="301686" cy="369332"/>
            </a:xfrm>
            <a:prstGeom prst="rect">
              <a:avLst/>
            </a:prstGeom>
            <a:noFill/>
          </p:spPr>
          <p:txBody>
            <a:bodyPr wrap="none" rtlCol="0">
              <a:spAutoFit/>
            </a:bodyPr>
            <a:lstStyle/>
            <a:p>
              <a:r>
                <a:rPr lang="en-US" dirty="0">
                  <a:solidFill>
                    <a:srgbClr val="C00000"/>
                  </a:solidFill>
                </a:rPr>
                <a:t>4</a:t>
              </a:r>
            </a:p>
          </p:txBody>
        </p:sp>
        <p:sp>
          <p:nvSpPr>
            <p:cNvPr id="174" name="TextBox 173">
              <a:extLst>
                <a:ext uri="{FF2B5EF4-FFF2-40B4-BE49-F238E27FC236}">
                  <a16:creationId xmlns:a16="http://schemas.microsoft.com/office/drawing/2014/main" id="{58660F5B-9AD7-3749-86E9-29938649B5D8}"/>
                </a:ext>
              </a:extLst>
            </p:cNvPr>
            <p:cNvSpPr txBox="1"/>
            <p:nvPr/>
          </p:nvSpPr>
          <p:spPr>
            <a:xfrm>
              <a:off x="6904979" y="5550560"/>
              <a:ext cx="301686" cy="369332"/>
            </a:xfrm>
            <a:prstGeom prst="rect">
              <a:avLst/>
            </a:prstGeom>
            <a:noFill/>
          </p:spPr>
          <p:txBody>
            <a:bodyPr wrap="none" rtlCol="0">
              <a:spAutoFit/>
            </a:bodyPr>
            <a:lstStyle/>
            <a:p>
              <a:r>
                <a:rPr lang="en-US" dirty="0">
                  <a:solidFill>
                    <a:srgbClr val="C00000"/>
                  </a:solidFill>
                </a:rPr>
                <a:t>5</a:t>
              </a:r>
            </a:p>
          </p:txBody>
        </p:sp>
        <p:sp>
          <p:nvSpPr>
            <p:cNvPr id="175" name="TextBox 174">
              <a:extLst>
                <a:ext uri="{FF2B5EF4-FFF2-40B4-BE49-F238E27FC236}">
                  <a16:creationId xmlns:a16="http://schemas.microsoft.com/office/drawing/2014/main" id="{3AE24F65-EAD3-9947-AAE5-8171D4BB6B17}"/>
                </a:ext>
              </a:extLst>
            </p:cNvPr>
            <p:cNvSpPr txBox="1"/>
            <p:nvPr/>
          </p:nvSpPr>
          <p:spPr>
            <a:xfrm>
              <a:off x="7629285" y="5556039"/>
              <a:ext cx="301686" cy="369332"/>
            </a:xfrm>
            <a:prstGeom prst="rect">
              <a:avLst/>
            </a:prstGeom>
            <a:noFill/>
          </p:spPr>
          <p:txBody>
            <a:bodyPr wrap="none" rtlCol="0">
              <a:spAutoFit/>
            </a:bodyPr>
            <a:lstStyle/>
            <a:p>
              <a:r>
                <a:rPr lang="en-US" dirty="0">
                  <a:solidFill>
                    <a:srgbClr val="C00000"/>
                  </a:solidFill>
                </a:rPr>
                <a:t>6</a:t>
              </a:r>
            </a:p>
          </p:txBody>
        </p:sp>
        <p:sp>
          <p:nvSpPr>
            <p:cNvPr id="176" name="TextBox 175">
              <a:extLst>
                <a:ext uri="{FF2B5EF4-FFF2-40B4-BE49-F238E27FC236}">
                  <a16:creationId xmlns:a16="http://schemas.microsoft.com/office/drawing/2014/main" id="{9FA666F3-443E-144F-BC87-4EF8E0BF2BCA}"/>
                </a:ext>
              </a:extLst>
            </p:cNvPr>
            <p:cNvSpPr txBox="1"/>
            <p:nvPr/>
          </p:nvSpPr>
          <p:spPr>
            <a:xfrm>
              <a:off x="8320429" y="5563812"/>
              <a:ext cx="301686" cy="369332"/>
            </a:xfrm>
            <a:prstGeom prst="rect">
              <a:avLst/>
            </a:prstGeom>
            <a:noFill/>
          </p:spPr>
          <p:txBody>
            <a:bodyPr wrap="none" rtlCol="0">
              <a:spAutoFit/>
            </a:bodyPr>
            <a:lstStyle/>
            <a:p>
              <a:r>
                <a:rPr lang="en-US" dirty="0">
                  <a:solidFill>
                    <a:srgbClr val="C00000"/>
                  </a:solidFill>
                </a:rPr>
                <a:t>7</a:t>
              </a:r>
            </a:p>
          </p:txBody>
        </p:sp>
        <p:sp>
          <p:nvSpPr>
            <p:cNvPr id="177" name="TextBox 176">
              <a:extLst>
                <a:ext uri="{FF2B5EF4-FFF2-40B4-BE49-F238E27FC236}">
                  <a16:creationId xmlns:a16="http://schemas.microsoft.com/office/drawing/2014/main" id="{9A7B7B95-CD64-024B-BA42-FE211BC90C4F}"/>
                </a:ext>
              </a:extLst>
            </p:cNvPr>
            <p:cNvSpPr txBox="1"/>
            <p:nvPr/>
          </p:nvSpPr>
          <p:spPr>
            <a:xfrm>
              <a:off x="8933202" y="5556039"/>
              <a:ext cx="301686" cy="369332"/>
            </a:xfrm>
            <a:prstGeom prst="rect">
              <a:avLst/>
            </a:prstGeom>
            <a:noFill/>
          </p:spPr>
          <p:txBody>
            <a:bodyPr wrap="none" rtlCol="0">
              <a:spAutoFit/>
            </a:bodyPr>
            <a:lstStyle/>
            <a:p>
              <a:r>
                <a:rPr lang="en-US" dirty="0">
                  <a:solidFill>
                    <a:srgbClr val="C00000"/>
                  </a:solidFill>
                </a:rPr>
                <a:t>8</a:t>
              </a:r>
            </a:p>
          </p:txBody>
        </p:sp>
      </p:grpSp>
    </p:spTree>
    <p:extLst>
      <p:ext uri="{BB962C8B-B14F-4D97-AF65-F5344CB8AC3E}">
        <p14:creationId xmlns:p14="http://schemas.microsoft.com/office/powerpoint/2010/main" val="609994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553200" y="1676400"/>
            <a:ext cx="457200" cy="2971800"/>
            <a:chOff x="3072" y="1152"/>
            <a:chExt cx="288" cy="1872"/>
          </a:xfrm>
        </p:grpSpPr>
        <p:sp>
          <p:nvSpPr>
            <p:cNvPr id="43176" name="Rectangle 3"/>
            <p:cNvSpPr>
              <a:spLocks noChangeArrowheads="1"/>
            </p:cNvSpPr>
            <p:nvPr/>
          </p:nvSpPr>
          <p:spPr bwMode="auto">
            <a:xfrm>
              <a:off x="3216" y="2736"/>
              <a:ext cx="144" cy="288"/>
            </a:xfrm>
            <a:prstGeom prst="rect">
              <a:avLst/>
            </a:prstGeom>
            <a:solidFill>
              <a:srgbClr val="00B050"/>
            </a:solidFill>
            <a:ln w="12700">
              <a:solidFill>
                <a:srgbClr val="009900"/>
              </a:solidFill>
              <a:miter lim="800000"/>
              <a:headEnd/>
              <a:tailEnd/>
            </a:ln>
          </p:spPr>
          <p:txBody>
            <a:bodyPr wrap="none" anchor="ctr">
              <a:prstTxWarp prst="textNoShape">
                <a:avLst/>
              </a:prstTxWarp>
            </a:bodyPr>
            <a:lstStyle/>
            <a:p>
              <a:pPr eaLnBrk="0" hangingPunct="0"/>
              <a:endParaRPr lang="en-US" sz="1400">
                <a:latin typeface="Optima" charset="0"/>
                <a:ea typeface="Optima" charset="0"/>
                <a:cs typeface="Optima" charset="0"/>
              </a:endParaRPr>
            </a:p>
          </p:txBody>
        </p:sp>
        <p:sp>
          <p:nvSpPr>
            <p:cNvPr id="43177" name="Rectangle 4"/>
            <p:cNvSpPr>
              <a:spLocks noChangeArrowheads="1"/>
            </p:cNvSpPr>
            <p:nvPr/>
          </p:nvSpPr>
          <p:spPr bwMode="auto">
            <a:xfrm>
              <a:off x="3072" y="1152"/>
              <a:ext cx="144" cy="288"/>
            </a:xfrm>
            <a:prstGeom prst="rect">
              <a:avLst/>
            </a:prstGeom>
            <a:solidFill>
              <a:srgbClr val="00B050"/>
            </a:solidFill>
            <a:ln w="12700">
              <a:solidFill>
                <a:schemeClr val="tx1"/>
              </a:solidFill>
              <a:miter lim="800000"/>
              <a:headEnd/>
              <a:tailEnd/>
            </a:ln>
          </p:spPr>
          <p:txBody>
            <a:bodyPr wrap="none" anchor="ctr">
              <a:prstTxWarp prst="textNoShape">
                <a:avLst/>
              </a:prstTxWarp>
            </a:bodyPr>
            <a:lstStyle/>
            <a:p>
              <a:pPr eaLnBrk="0" hangingPunct="0"/>
              <a:endParaRPr lang="en-US" sz="1400">
                <a:latin typeface="Optima" charset="0"/>
                <a:ea typeface="Optima" charset="0"/>
                <a:cs typeface="Optima" charset="0"/>
              </a:endParaRPr>
            </a:p>
          </p:txBody>
        </p:sp>
        <p:sp>
          <p:nvSpPr>
            <p:cNvPr id="43178" name="Line 5"/>
            <p:cNvSpPr>
              <a:spLocks noChangeShapeType="1"/>
            </p:cNvSpPr>
            <p:nvPr/>
          </p:nvSpPr>
          <p:spPr bwMode="auto">
            <a:xfrm>
              <a:off x="3216" y="1440"/>
              <a:ext cx="0" cy="1296"/>
            </a:xfrm>
            <a:prstGeom prst="line">
              <a:avLst/>
            </a:prstGeom>
            <a:noFill/>
            <a:ln w="28575">
              <a:solidFill>
                <a:srgbClr val="009900"/>
              </a:solidFill>
              <a:round/>
              <a:headEnd/>
              <a:tailEnd type="arrow" w="med" len="med"/>
            </a:ln>
          </p:spPr>
          <p:txBody>
            <a:bodyPr>
              <a:prstTxWarp prst="textNoShape">
                <a:avLst/>
              </a:prstTxWarp>
            </a:bodyPr>
            <a:lstStyle/>
            <a:p>
              <a:endParaRPr lang="en-US"/>
            </a:p>
          </p:txBody>
        </p:sp>
      </p:grpSp>
      <p:sp>
        <p:nvSpPr>
          <p:cNvPr id="43011" name="Rectangle 6"/>
          <p:cNvSpPr>
            <a:spLocks noGrp="1" noChangeArrowheads="1"/>
          </p:cNvSpPr>
          <p:nvPr>
            <p:ph type="title" idx="4294967295"/>
          </p:nvPr>
        </p:nvSpPr>
        <p:spPr>
          <a:xfrm>
            <a:off x="1574007" y="104456"/>
            <a:ext cx="8232775" cy="654050"/>
          </a:xfrm>
        </p:spPr>
        <p:txBody>
          <a:bodyPr wrap="none"/>
          <a:lstStyle/>
          <a:p>
            <a:pPr algn="ctr" eaLnBrk="1" hangingPunct="1"/>
            <a:r>
              <a:rPr lang="en-US" sz="2800" dirty="0">
                <a:cs typeface="Optima" charset="0"/>
              </a:rPr>
              <a:t> Handling Structural Hazards : Register File</a:t>
            </a:r>
          </a:p>
        </p:txBody>
      </p:sp>
      <p:sp>
        <p:nvSpPr>
          <p:cNvPr id="43012" name="Line 8"/>
          <p:cNvSpPr>
            <a:spLocks noChangeShapeType="1"/>
          </p:cNvSpPr>
          <p:nvPr/>
        </p:nvSpPr>
        <p:spPr bwMode="auto">
          <a:xfrm>
            <a:off x="3124200" y="1147763"/>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43013" name="Rectangle 9"/>
          <p:cNvSpPr>
            <a:spLocks noChangeArrowheads="1"/>
          </p:cNvSpPr>
          <p:nvPr/>
        </p:nvSpPr>
        <p:spPr bwMode="auto">
          <a:xfrm>
            <a:off x="5257800" y="720725"/>
            <a:ext cx="1506538" cy="30480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43014" name="Rectangle 11"/>
          <p:cNvSpPr>
            <a:spLocks noChangeArrowheads="1"/>
          </p:cNvSpPr>
          <p:nvPr/>
        </p:nvSpPr>
        <p:spPr bwMode="auto">
          <a:xfrm>
            <a:off x="1981201" y="2438401"/>
            <a:ext cx="637355" cy="33598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i="1">
                <a:latin typeface="Calibri" charset="0"/>
                <a:ea typeface="Courier New" charset="0"/>
                <a:cs typeface="Courier New" charset="0"/>
              </a:rPr>
              <a:t>Inst 1</a:t>
            </a:r>
          </a:p>
        </p:txBody>
      </p:sp>
      <p:sp>
        <p:nvSpPr>
          <p:cNvPr id="43015" name="Rectangle 12"/>
          <p:cNvSpPr>
            <a:spLocks noChangeArrowheads="1"/>
          </p:cNvSpPr>
          <p:nvPr/>
        </p:nvSpPr>
        <p:spPr bwMode="auto">
          <a:xfrm>
            <a:off x="1981201" y="3319464"/>
            <a:ext cx="637355" cy="33598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i="1">
                <a:latin typeface="Calibri" charset="0"/>
                <a:ea typeface="Courier New" charset="0"/>
                <a:cs typeface="Courier New" charset="0"/>
              </a:rPr>
              <a:t>Inst 2</a:t>
            </a:r>
          </a:p>
        </p:txBody>
      </p:sp>
      <p:sp>
        <p:nvSpPr>
          <p:cNvPr id="43016" name="Line 14"/>
          <p:cNvSpPr>
            <a:spLocks noChangeShapeType="1"/>
          </p:cNvSpPr>
          <p:nvPr/>
        </p:nvSpPr>
        <p:spPr bwMode="auto">
          <a:xfrm>
            <a:off x="4305300" y="12747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3017" name="Line 15"/>
          <p:cNvSpPr>
            <a:spLocks noChangeShapeType="1"/>
          </p:cNvSpPr>
          <p:nvPr/>
        </p:nvSpPr>
        <p:spPr bwMode="auto">
          <a:xfrm>
            <a:off x="4991100" y="12747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3018" name="Line 16"/>
          <p:cNvSpPr>
            <a:spLocks noChangeShapeType="1"/>
          </p:cNvSpPr>
          <p:nvPr/>
        </p:nvSpPr>
        <p:spPr bwMode="auto">
          <a:xfrm>
            <a:off x="5676900" y="12747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3019" name="Line 17"/>
          <p:cNvSpPr>
            <a:spLocks noChangeShapeType="1"/>
          </p:cNvSpPr>
          <p:nvPr/>
        </p:nvSpPr>
        <p:spPr bwMode="auto">
          <a:xfrm>
            <a:off x="6362700" y="12747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3020" name="Line 18"/>
          <p:cNvSpPr>
            <a:spLocks noChangeShapeType="1"/>
          </p:cNvSpPr>
          <p:nvPr/>
        </p:nvSpPr>
        <p:spPr bwMode="auto">
          <a:xfrm>
            <a:off x="7048500" y="12747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3021" name="Line 19"/>
          <p:cNvSpPr>
            <a:spLocks noChangeShapeType="1"/>
          </p:cNvSpPr>
          <p:nvPr/>
        </p:nvSpPr>
        <p:spPr bwMode="auto">
          <a:xfrm>
            <a:off x="7734300" y="12747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3022" name="Line 20"/>
          <p:cNvSpPr>
            <a:spLocks noChangeShapeType="1"/>
          </p:cNvSpPr>
          <p:nvPr/>
        </p:nvSpPr>
        <p:spPr bwMode="auto">
          <a:xfrm>
            <a:off x="8420100" y="12747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3023" name="Line 21"/>
          <p:cNvSpPr>
            <a:spLocks noChangeShapeType="1"/>
          </p:cNvSpPr>
          <p:nvPr/>
        </p:nvSpPr>
        <p:spPr bwMode="auto">
          <a:xfrm>
            <a:off x="9105900" y="12747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nvGrpSpPr>
          <p:cNvPr id="43024" name="Group 24"/>
          <p:cNvGrpSpPr>
            <a:grpSpLocks/>
          </p:cNvGrpSpPr>
          <p:nvPr/>
        </p:nvGrpSpPr>
        <p:grpSpPr bwMode="auto">
          <a:xfrm>
            <a:off x="3748089" y="1524000"/>
            <a:ext cx="3271837" cy="838200"/>
            <a:chOff x="1571" y="1152"/>
            <a:chExt cx="2061" cy="528"/>
          </a:xfrm>
        </p:grpSpPr>
        <p:grpSp>
          <p:nvGrpSpPr>
            <p:cNvPr id="43144" name="Group 25"/>
            <p:cNvGrpSpPr>
              <a:grpSpLocks/>
            </p:cNvGrpSpPr>
            <p:nvPr/>
          </p:nvGrpSpPr>
          <p:grpSpPr bwMode="auto">
            <a:xfrm>
              <a:off x="2497" y="1152"/>
              <a:ext cx="213" cy="481"/>
              <a:chOff x="2217" y="1413"/>
              <a:chExt cx="213" cy="481"/>
            </a:xfrm>
          </p:grpSpPr>
          <p:sp>
            <p:nvSpPr>
              <p:cNvPr id="43174" name="Freeform 26"/>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75" name="Rectangle 27"/>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ALU</a:t>
                </a:r>
              </a:p>
            </p:txBody>
          </p:sp>
        </p:grpSp>
        <p:grpSp>
          <p:nvGrpSpPr>
            <p:cNvPr id="43145" name="Group 28"/>
            <p:cNvGrpSpPr>
              <a:grpSpLocks/>
            </p:cNvGrpSpPr>
            <p:nvPr/>
          </p:nvGrpSpPr>
          <p:grpSpPr bwMode="auto">
            <a:xfrm>
              <a:off x="1571" y="1248"/>
              <a:ext cx="340" cy="289"/>
              <a:chOff x="1291" y="1509"/>
              <a:chExt cx="340" cy="289"/>
            </a:xfrm>
          </p:grpSpPr>
          <p:sp>
            <p:nvSpPr>
              <p:cNvPr id="43170" name="Rectangle 29"/>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latin typeface="Calibri"/>
                    <a:ea typeface="Optima" charset="0"/>
                    <a:cs typeface="Calibri"/>
                  </a:rPr>
                  <a:t>IM</a:t>
                </a:r>
              </a:p>
            </p:txBody>
          </p:sp>
          <p:grpSp>
            <p:nvGrpSpPr>
              <p:cNvPr id="43171" name="Group 30"/>
              <p:cNvGrpSpPr>
                <a:grpSpLocks/>
              </p:cNvGrpSpPr>
              <p:nvPr/>
            </p:nvGrpSpPr>
            <p:grpSpPr bwMode="auto">
              <a:xfrm>
                <a:off x="1291" y="1509"/>
                <a:ext cx="340" cy="289"/>
                <a:chOff x="1291" y="1509"/>
                <a:chExt cx="340" cy="289"/>
              </a:xfrm>
            </p:grpSpPr>
            <p:sp>
              <p:nvSpPr>
                <p:cNvPr id="43172" name="Freeform 31"/>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73" name="Freeform 32"/>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grpSp>
        <p:sp>
          <p:nvSpPr>
            <p:cNvPr id="43146" name="Rectangle 33"/>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3147" name="Group 34"/>
            <p:cNvGrpSpPr>
              <a:grpSpLocks/>
            </p:cNvGrpSpPr>
            <p:nvPr/>
          </p:nvGrpSpPr>
          <p:grpSpPr bwMode="auto">
            <a:xfrm>
              <a:off x="2031" y="1248"/>
              <a:ext cx="296" cy="289"/>
              <a:chOff x="1751" y="1509"/>
              <a:chExt cx="296" cy="289"/>
            </a:xfrm>
          </p:grpSpPr>
          <p:sp>
            <p:nvSpPr>
              <p:cNvPr id="43168" name="Freeform 35"/>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69" name="Freeform 36"/>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148" name="Line 37"/>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149" name="Freeform 38"/>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50" name="Line 39"/>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151" name="Rectangle 40"/>
            <p:cNvSpPr>
              <a:spLocks noChangeArrowheads="1"/>
            </p:cNvSpPr>
            <p:nvPr/>
          </p:nvSpPr>
          <p:spPr bwMode="auto">
            <a:xfrm>
              <a:off x="2829" y="1250"/>
              <a:ext cx="261"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DM</a:t>
              </a:r>
            </a:p>
          </p:txBody>
        </p:sp>
        <p:grpSp>
          <p:nvGrpSpPr>
            <p:cNvPr id="43152" name="Group 41"/>
            <p:cNvGrpSpPr>
              <a:grpSpLocks/>
            </p:cNvGrpSpPr>
            <p:nvPr/>
          </p:nvGrpSpPr>
          <p:grpSpPr bwMode="auto">
            <a:xfrm>
              <a:off x="2880" y="1248"/>
              <a:ext cx="325" cy="289"/>
              <a:chOff x="2600" y="1509"/>
              <a:chExt cx="325" cy="289"/>
            </a:xfrm>
          </p:grpSpPr>
          <p:sp>
            <p:nvSpPr>
              <p:cNvPr id="43166" name="Freeform 42"/>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67" name="Freeform 43"/>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153" name="Rectangle 44"/>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endParaRPr lang="en-US" sz="1200" b="1" dirty="0">
                <a:latin typeface="Calibri"/>
                <a:ea typeface="Optima" charset="0"/>
                <a:cs typeface="Calibri"/>
              </a:endParaRPr>
            </a:p>
          </p:txBody>
        </p:sp>
        <p:grpSp>
          <p:nvGrpSpPr>
            <p:cNvPr id="43154" name="Group 45"/>
            <p:cNvGrpSpPr>
              <a:grpSpLocks/>
            </p:cNvGrpSpPr>
            <p:nvPr/>
          </p:nvGrpSpPr>
          <p:grpSpPr bwMode="auto">
            <a:xfrm>
              <a:off x="3348" y="1248"/>
              <a:ext cx="284" cy="289"/>
              <a:chOff x="3068" y="1509"/>
              <a:chExt cx="284" cy="289"/>
            </a:xfrm>
          </p:grpSpPr>
          <p:sp>
            <p:nvSpPr>
              <p:cNvPr id="43164" name="Freeform 46"/>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65" name="Freeform 47"/>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155" name="Line 48"/>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156" name="Line 49"/>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157" name="Line 50"/>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158" name="Line 51"/>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159" name="Line 52"/>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160" name="Line 53"/>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161" name="Line 54"/>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162" name="Line 55"/>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163" name="Line 56"/>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43025" name="Group 57"/>
          <p:cNvGrpSpPr>
            <a:grpSpLocks/>
          </p:cNvGrpSpPr>
          <p:nvPr/>
        </p:nvGrpSpPr>
        <p:grpSpPr bwMode="auto">
          <a:xfrm>
            <a:off x="4433889" y="2362200"/>
            <a:ext cx="3271837" cy="838200"/>
            <a:chOff x="1571" y="1152"/>
            <a:chExt cx="2061" cy="528"/>
          </a:xfrm>
        </p:grpSpPr>
        <p:grpSp>
          <p:nvGrpSpPr>
            <p:cNvPr id="43112" name="Group 58"/>
            <p:cNvGrpSpPr>
              <a:grpSpLocks/>
            </p:cNvGrpSpPr>
            <p:nvPr/>
          </p:nvGrpSpPr>
          <p:grpSpPr bwMode="auto">
            <a:xfrm>
              <a:off x="2497" y="1152"/>
              <a:ext cx="213" cy="481"/>
              <a:chOff x="2217" y="1413"/>
              <a:chExt cx="213" cy="481"/>
            </a:xfrm>
          </p:grpSpPr>
          <p:sp>
            <p:nvSpPr>
              <p:cNvPr id="43142" name="Freeform 5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43" name="Rectangle 60"/>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ALU</a:t>
                </a:r>
              </a:p>
            </p:txBody>
          </p:sp>
        </p:grpSp>
        <p:grpSp>
          <p:nvGrpSpPr>
            <p:cNvPr id="43113" name="Group 61"/>
            <p:cNvGrpSpPr>
              <a:grpSpLocks/>
            </p:cNvGrpSpPr>
            <p:nvPr/>
          </p:nvGrpSpPr>
          <p:grpSpPr bwMode="auto">
            <a:xfrm>
              <a:off x="1571" y="1248"/>
              <a:ext cx="340" cy="289"/>
              <a:chOff x="1291" y="1509"/>
              <a:chExt cx="340" cy="289"/>
            </a:xfrm>
          </p:grpSpPr>
          <p:sp>
            <p:nvSpPr>
              <p:cNvPr id="43138" name="Rectangle 62"/>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latin typeface="Calibri"/>
                    <a:ea typeface="Optima" charset="0"/>
                    <a:cs typeface="Calibri"/>
                  </a:rPr>
                  <a:t>IM</a:t>
                </a:r>
              </a:p>
            </p:txBody>
          </p:sp>
          <p:grpSp>
            <p:nvGrpSpPr>
              <p:cNvPr id="43139" name="Group 63"/>
              <p:cNvGrpSpPr>
                <a:grpSpLocks/>
              </p:cNvGrpSpPr>
              <p:nvPr/>
            </p:nvGrpSpPr>
            <p:grpSpPr bwMode="auto">
              <a:xfrm>
                <a:off x="1291" y="1509"/>
                <a:ext cx="340" cy="289"/>
                <a:chOff x="1291" y="1509"/>
                <a:chExt cx="340" cy="289"/>
              </a:xfrm>
            </p:grpSpPr>
            <p:sp>
              <p:nvSpPr>
                <p:cNvPr id="43140" name="Freeform 6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41" name="Freeform 6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grpSp>
        <p:sp>
          <p:nvSpPr>
            <p:cNvPr id="43114" name="Rectangle 66"/>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3115" name="Group 67"/>
            <p:cNvGrpSpPr>
              <a:grpSpLocks/>
            </p:cNvGrpSpPr>
            <p:nvPr/>
          </p:nvGrpSpPr>
          <p:grpSpPr bwMode="auto">
            <a:xfrm>
              <a:off x="2031" y="1248"/>
              <a:ext cx="296" cy="289"/>
              <a:chOff x="1751" y="1509"/>
              <a:chExt cx="296" cy="289"/>
            </a:xfrm>
          </p:grpSpPr>
          <p:sp>
            <p:nvSpPr>
              <p:cNvPr id="43136" name="Freeform 6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37" name="Freeform 6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116" name="Line 70"/>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117" name="Freeform 71"/>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18" name="Line 72"/>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119" name="Rectangle 73"/>
            <p:cNvSpPr>
              <a:spLocks noChangeArrowheads="1"/>
            </p:cNvSpPr>
            <p:nvPr/>
          </p:nvSpPr>
          <p:spPr bwMode="auto">
            <a:xfrm>
              <a:off x="2829" y="1250"/>
              <a:ext cx="261"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DM</a:t>
              </a:r>
            </a:p>
          </p:txBody>
        </p:sp>
        <p:grpSp>
          <p:nvGrpSpPr>
            <p:cNvPr id="43120" name="Group 74"/>
            <p:cNvGrpSpPr>
              <a:grpSpLocks/>
            </p:cNvGrpSpPr>
            <p:nvPr/>
          </p:nvGrpSpPr>
          <p:grpSpPr bwMode="auto">
            <a:xfrm>
              <a:off x="2880" y="1248"/>
              <a:ext cx="325" cy="289"/>
              <a:chOff x="2600" y="1509"/>
              <a:chExt cx="325" cy="289"/>
            </a:xfrm>
          </p:grpSpPr>
          <p:sp>
            <p:nvSpPr>
              <p:cNvPr id="43134" name="Freeform 7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35" name="Freeform 7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121" name="Rectangle 77"/>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3122" name="Group 78"/>
            <p:cNvGrpSpPr>
              <a:grpSpLocks/>
            </p:cNvGrpSpPr>
            <p:nvPr/>
          </p:nvGrpSpPr>
          <p:grpSpPr bwMode="auto">
            <a:xfrm>
              <a:off x="3348" y="1248"/>
              <a:ext cx="284" cy="289"/>
              <a:chOff x="3068" y="1509"/>
              <a:chExt cx="284" cy="289"/>
            </a:xfrm>
          </p:grpSpPr>
          <p:sp>
            <p:nvSpPr>
              <p:cNvPr id="43132" name="Freeform 7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33" name="Freeform 8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123" name="Line 81"/>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124" name="Line 82"/>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125" name="Line 83"/>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126" name="Line 84"/>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127" name="Line 85"/>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128" name="Line 86"/>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129" name="Line 87"/>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130" name="Line 88"/>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131" name="Line 89"/>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43026" name="Group 90"/>
          <p:cNvGrpSpPr>
            <a:grpSpLocks/>
          </p:cNvGrpSpPr>
          <p:nvPr/>
        </p:nvGrpSpPr>
        <p:grpSpPr bwMode="auto">
          <a:xfrm>
            <a:off x="5119689" y="3200400"/>
            <a:ext cx="3271837" cy="838200"/>
            <a:chOff x="1571" y="1152"/>
            <a:chExt cx="2061" cy="528"/>
          </a:xfrm>
        </p:grpSpPr>
        <p:grpSp>
          <p:nvGrpSpPr>
            <p:cNvPr id="43080" name="Group 91"/>
            <p:cNvGrpSpPr>
              <a:grpSpLocks/>
            </p:cNvGrpSpPr>
            <p:nvPr/>
          </p:nvGrpSpPr>
          <p:grpSpPr bwMode="auto">
            <a:xfrm>
              <a:off x="2497" y="1152"/>
              <a:ext cx="213" cy="481"/>
              <a:chOff x="2217" y="1413"/>
              <a:chExt cx="213" cy="481"/>
            </a:xfrm>
          </p:grpSpPr>
          <p:sp>
            <p:nvSpPr>
              <p:cNvPr id="43110" name="Freeform 9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11" name="Rectangle 93"/>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ALU</a:t>
                </a:r>
              </a:p>
            </p:txBody>
          </p:sp>
        </p:grpSp>
        <p:grpSp>
          <p:nvGrpSpPr>
            <p:cNvPr id="43081" name="Group 94"/>
            <p:cNvGrpSpPr>
              <a:grpSpLocks/>
            </p:cNvGrpSpPr>
            <p:nvPr/>
          </p:nvGrpSpPr>
          <p:grpSpPr bwMode="auto">
            <a:xfrm>
              <a:off x="1571" y="1248"/>
              <a:ext cx="340" cy="289"/>
              <a:chOff x="1291" y="1509"/>
              <a:chExt cx="340" cy="289"/>
            </a:xfrm>
          </p:grpSpPr>
          <p:sp>
            <p:nvSpPr>
              <p:cNvPr id="43106" name="Rectangle 95"/>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latin typeface="Calibri"/>
                    <a:ea typeface="Optima" charset="0"/>
                    <a:cs typeface="Calibri"/>
                  </a:rPr>
                  <a:t>IM</a:t>
                </a:r>
              </a:p>
            </p:txBody>
          </p:sp>
          <p:grpSp>
            <p:nvGrpSpPr>
              <p:cNvPr id="43107" name="Group 96"/>
              <p:cNvGrpSpPr>
                <a:grpSpLocks/>
              </p:cNvGrpSpPr>
              <p:nvPr/>
            </p:nvGrpSpPr>
            <p:grpSpPr bwMode="auto">
              <a:xfrm>
                <a:off x="1291" y="1509"/>
                <a:ext cx="340" cy="289"/>
                <a:chOff x="1291" y="1509"/>
                <a:chExt cx="340" cy="289"/>
              </a:xfrm>
            </p:grpSpPr>
            <p:sp>
              <p:nvSpPr>
                <p:cNvPr id="43108" name="Freeform 9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09" name="Freeform 9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grpSp>
        <p:sp>
          <p:nvSpPr>
            <p:cNvPr id="43082" name="Rectangle 99"/>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3083" name="Group 100"/>
            <p:cNvGrpSpPr>
              <a:grpSpLocks/>
            </p:cNvGrpSpPr>
            <p:nvPr/>
          </p:nvGrpSpPr>
          <p:grpSpPr bwMode="auto">
            <a:xfrm>
              <a:off x="2031" y="1248"/>
              <a:ext cx="296" cy="289"/>
              <a:chOff x="1751" y="1509"/>
              <a:chExt cx="296" cy="289"/>
            </a:xfrm>
          </p:grpSpPr>
          <p:sp>
            <p:nvSpPr>
              <p:cNvPr id="43104" name="Freeform 10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05" name="Freeform 10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084" name="Line 10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085" name="Freeform 10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086" name="Line 10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087" name="Rectangle 106"/>
            <p:cNvSpPr>
              <a:spLocks noChangeArrowheads="1"/>
            </p:cNvSpPr>
            <p:nvPr/>
          </p:nvSpPr>
          <p:spPr bwMode="auto">
            <a:xfrm>
              <a:off x="2829" y="1250"/>
              <a:ext cx="261"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DM</a:t>
              </a:r>
            </a:p>
          </p:txBody>
        </p:sp>
        <p:grpSp>
          <p:nvGrpSpPr>
            <p:cNvPr id="43088" name="Group 107"/>
            <p:cNvGrpSpPr>
              <a:grpSpLocks/>
            </p:cNvGrpSpPr>
            <p:nvPr/>
          </p:nvGrpSpPr>
          <p:grpSpPr bwMode="auto">
            <a:xfrm>
              <a:off x="2880" y="1248"/>
              <a:ext cx="325" cy="289"/>
              <a:chOff x="2600" y="1509"/>
              <a:chExt cx="325" cy="289"/>
            </a:xfrm>
          </p:grpSpPr>
          <p:sp>
            <p:nvSpPr>
              <p:cNvPr id="43102" name="Freeform 10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03" name="Freeform 10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089" name="Rectangle 110"/>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3090" name="Group 111"/>
            <p:cNvGrpSpPr>
              <a:grpSpLocks/>
            </p:cNvGrpSpPr>
            <p:nvPr/>
          </p:nvGrpSpPr>
          <p:grpSpPr bwMode="auto">
            <a:xfrm>
              <a:off x="3348" y="1248"/>
              <a:ext cx="284" cy="289"/>
              <a:chOff x="3068" y="1509"/>
              <a:chExt cx="284" cy="289"/>
            </a:xfrm>
          </p:grpSpPr>
          <p:sp>
            <p:nvSpPr>
              <p:cNvPr id="43100" name="Freeform 11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101" name="Freeform 11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091" name="Line 11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092" name="Line 11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093" name="Line 11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094" name="Line 11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095" name="Line 11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096" name="Line 11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097" name="Line 12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098" name="Line 12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099" name="Line 12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43027" name="Group 123"/>
          <p:cNvGrpSpPr>
            <a:grpSpLocks/>
          </p:cNvGrpSpPr>
          <p:nvPr/>
        </p:nvGrpSpPr>
        <p:grpSpPr bwMode="auto">
          <a:xfrm>
            <a:off x="5805489" y="4038600"/>
            <a:ext cx="3271837" cy="838200"/>
            <a:chOff x="1571" y="1152"/>
            <a:chExt cx="2061" cy="528"/>
          </a:xfrm>
        </p:grpSpPr>
        <p:grpSp>
          <p:nvGrpSpPr>
            <p:cNvPr id="43048" name="Group 124"/>
            <p:cNvGrpSpPr>
              <a:grpSpLocks/>
            </p:cNvGrpSpPr>
            <p:nvPr/>
          </p:nvGrpSpPr>
          <p:grpSpPr bwMode="auto">
            <a:xfrm>
              <a:off x="2497" y="1152"/>
              <a:ext cx="213" cy="481"/>
              <a:chOff x="2217" y="1413"/>
              <a:chExt cx="213" cy="481"/>
            </a:xfrm>
          </p:grpSpPr>
          <p:sp>
            <p:nvSpPr>
              <p:cNvPr id="43078" name="Freeform 12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079" name="Rectangle 126"/>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ALU</a:t>
                </a:r>
              </a:p>
            </p:txBody>
          </p:sp>
        </p:grpSp>
        <p:grpSp>
          <p:nvGrpSpPr>
            <p:cNvPr id="43049" name="Group 127"/>
            <p:cNvGrpSpPr>
              <a:grpSpLocks/>
            </p:cNvGrpSpPr>
            <p:nvPr/>
          </p:nvGrpSpPr>
          <p:grpSpPr bwMode="auto">
            <a:xfrm>
              <a:off x="1571" y="1248"/>
              <a:ext cx="340" cy="289"/>
              <a:chOff x="1291" y="1509"/>
              <a:chExt cx="340" cy="289"/>
            </a:xfrm>
          </p:grpSpPr>
          <p:sp>
            <p:nvSpPr>
              <p:cNvPr id="43074" name="Rectangle 128"/>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latin typeface="Calibri"/>
                    <a:ea typeface="Optima" charset="0"/>
                    <a:cs typeface="Calibri"/>
                  </a:rPr>
                  <a:t>IM</a:t>
                </a:r>
              </a:p>
            </p:txBody>
          </p:sp>
          <p:grpSp>
            <p:nvGrpSpPr>
              <p:cNvPr id="43075" name="Group 129"/>
              <p:cNvGrpSpPr>
                <a:grpSpLocks/>
              </p:cNvGrpSpPr>
              <p:nvPr/>
            </p:nvGrpSpPr>
            <p:grpSpPr bwMode="auto">
              <a:xfrm>
                <a:off x="1291" y="1509"/>
                <a:ext cx="340" cy="289"/>
                <a:chOff x="1291" y="1509"/>
                <a:chExt cx="340" cy="289"/>
              </a:xfrm>
            </p:grpSpPr>
            <p:sp>
              <p:nvSpPr>
                <p:cNvPr id="43076" name="Freeform 13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077" name="Freeform 13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grpSp>
        <p:sp>
          <p:nvSpPr>
            <p:cNvPr id="43050" name="Rectangle 132"/>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3051" name="Group 133"/>
            <p:cNvGrpSpPr>
              <a:grpSpLocks/>
            </p:cNvGrpSpPr>
            <p:nvPr/>
          </p:nvGrpSpPr>
          <p:grpSpPr bwMode="auto">
            <a:xfrm>
              <a:off x="2031" y="1248"/>
              <a:ext cx="296" cy="289"/>
              <a:chOff x="1751" y="1509"/>
              <a:chExt cx="296" cy="289"/>
            </a:xfrm>
          </p:grpSpPr>
          <p:sp>
            <p:nvSpPr>
              <p:cNvPr id="43072" name="Freeform 13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073" name="Freeform 13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052" name="Line 13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053" name="Freeform 13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054" name="Line 13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055" name="Rectangle 139"/>
            <p:cNvSpPr>
              <a:spLocks noChangeArrowheads="1"/>
            </p:cNvSpPr>
            <p:nvPr/>
          </p:nvSpPr>
          <p:spPr bwMode="auto">
            <a:xfrm>
              <a:off x="2829" y="1250"/>
              <a:ext cx="261"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DM</a:t>
              </a:r>
            </a:p>
          </p:txBody>
        </p:sp>
        <p:grpSp>
          <p:nvGrpSpPr>
            <p:cNvPr id="43056" name="Group 140"/>
            <p:cNvGrpSpPr>
              <a:grpSpLocks/>
            </p:cNvGrpSpPr>
            <p:nvPr/>
          </p:nvGrpSpPr>
          <p:grpSpPr bwMode="auto">
            <a:xfrm>
              <a:off x="2880" y="1248"/>
              <a:ext cx="325" cy="289"/>
              <a:chOff x="2600" y="1509"/>
              <a:chExt cx="325" cy="289"/>
            </a:xfrm>
          </p:grpSpPr>
          <p:sp>
            <p:nvSpPr>
              <p:cNvPr id="43070" name="Freeform 14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071" name="Freeform 14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057" name="Rectangle 143"/>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latin typeface="Calibri"/>
                  <a:ea typeface="Optima" charset="0"/>
                  <a:cs typeface="Calibri"/>
                </a:rPr>
                <a:t>Reg</a:t>
              </a:r>
            </a:p>
          </p:txBody>
        </p:sp>
        <p:grpSp>
          <p:nvGrpSpPr>
            <p:cNvPr id="43058" name="Group 144"/>
            <p:cNvGrpSpPr>
              <a:grpSpLocks/>
            </p:cNvGrpSpPr>
            <p:nvPr/>
          </p:nvGrpSpPr>
          <p:grpSpPr bwMode="auto">
            <a:xfrm>
              <a:off x="3348" y="1248"/>
              <a:ext cx="284" cy="289"/>
              <a:chOff x="3068" y="1509"/>
              <a:chExt cx="284" cy="289"/>
            </a:xfrm>
          </p:grpSpPr>
          <p:sp>
            <p:nvSpPr>
              <p:cNvPr id="43068" name="Freeform 14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sp>
            <p:nvSpPr>
              <p:cNvPr id="43069" name="Freeform 14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latin typeface="Calibri"/>
                  <a:ea typeface="Optima" charset="0"/>
                  <a:cs typeface="Calibri"/>
                </a:endParaRPr>
              </a:p>
            </p:txBody>
          </p:sp>
        </p:grpSp>
        <p:sp>
          <p:nvSpPr>
            <p:cNvPr id="43059" name="Line 14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060" name="Line 14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061" name="Line 14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3062" name="Line 15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063" name="Line 15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064" name="Line 15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065" name="Line 15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066" name="Line 15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3067" name="Line 15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sp>
        <p:nvSpPr>
          <p:cNvPr id="1215677" name="Rectangle 189"/>
          <p:cNvSpPr>
            <a:spLocks noChangeArrowheads="1"/>
          </p:cNvSpPr>
          <p:nvPr/>
        </p:nvSpPr>
        <p:spPr bwMode="auto">
          <a:xfrm>
            <a:off x="7924800" y="1371601"/>
            <a:ext cx="2438400" cy="736099"/>
          </a:xfrm>
          <a:prstGeom prst="rect">
            <a:avLst/>
          </a:prstGeom>
          <a:solidFill>
            <a:schemeClr val="accent5">
              <a:lumMod val="20000"/>
              <a:lumOff val="80000"/>
            </a:schemeClr>
          </a:solidFill>
          <a:ln w="12700">
            <a:noFill/>
            <a:miter lim="800000"/>
            <a:headEnd/>
            <a:tailEnd/>
          </a:ln>
        </p:spPr>
        <p:txBody>
          <a:bodyPr lIns="90488" tIns="44450" rIns="90488" bIns="44450">
            <a:prstTxWarp prst="textNoShape">
              <a:avLst/>
            </a:prstTxWarp>
            <a:spAutoFit/>
          </a:bodyPr>
          <a:lstStyle/>
          <a:p>
            <a:pPr algn="ctr" eaLnBrk="0" hangingPunct="0"/>
            <a:r>
              <a:rPr lang="en-US" sz="1400" dirty="0">
                <a:solidFill>
                  <a:srgbClr val="C00000"/>
                </a:solidFill>
                <a:latin typeface="Calibri"/>
                <a:ea typeface="Optima" charset="0"/>
                <a:cs typeface="Calibri"/>
              </a:rPr>
              <a:t>Fix register file hazard by doing reads in the second half of the cycle and writes in the first half</a:t>
            </a:r>
          </a:p>
        </p:txBody>
      </p:sp>
      <p:sp>
        <p:nvSpPr>
          <p:cNvPr id="43029" name="Rectangle 190"/>
          <p:cNvSpPr>
            <a:spLocks noChangeArrowheads="1"/>
          </p:cNvSpPr>
          <p:nvPr/>
        </p:nvSpPr>
        <p:spPr bwMode="auto">
          <a:xfrm>
            <a:off x="1981200" y="1690689"/>
            <a:ext cx="387928" cy="33598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dirty="0" err="1">
                <a:solidFill>
                  <a:srgbClr val="000000"/>
                </a:solidFill>
                <a:latin typeface="Calibri"/>
                <a:ea typeface="Courier New" charset="0"/>
                <a:cs typeface="Calibri"/>
              </a:rPr>
              <a:t>lw</a:t>
            </a:r>
            <a:endParaRPr lang="en-US" sz="1600" b="1" dirty="0">
              <a:solidFill>
                <a:srgbClr val="000000"/>
              </a:solidFill>
              <a:latin typeface="Calibri"/>
              <a:ea typeface="Courier New" charset="0"/>
              <a:cs typeface="Calibri"/>
            </a:endParaRPr>
          </a:p>
        </p:txBody>
      </p:sp>
      <p:sp>
        <p:nvSpPr>
          <p:cNvPr id="43030" name="Rectangle 191"/>
          <p:cNvSpPr>
            <a:spLocks noChangeArrowheads="1"/>
          </p:cNvSpPr>
          <p:nvPr/>
        </p:nvSpPr>
        <p:spPr bwMode="auto">
          <a:xfrm>
            <a:off x="1981201" y="4235451"/>
            <a:ext cx="637355" cy="335989"/>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i="1" dirty="0">
                <a:solidFill>
                  <a:srgbClr val="000000"/>
                </a:solidFill>
                <a:latin typeface="Calibri"/>
                <a:ea typeface="Courier New" charset="0"/>
                <a:cs typeface="Calibri"/>
              </a:rPr>
              <a:t>Inst 3</a:t>
            </a:r>
          </a:p>
        </p:txBody>
      </p:sp>
      <p:grpSp>
        <p:nvGrpSpPr>
          <p:cNvPr id="31" name="Group 207"/>
          <p:cNvGrpSpPr>
            <a:grpSpLocks/>
          </p:cNvGrpSpPr>
          <p:nvPr/>
        </p:nvGrpSpPr>
        <p:grpSpPr bwMode="auto">
          <a:xfrm>
            <a:off x="6096000" y="5181600"/>
            <a:ext cx="1219200" cy="381000"/>
            <a:chOff x="2880" y="3552"/>
            <a:chExt cx="768" cy="240"/>
          </a:xfrm>
        </p:grpSpPr>
        <p:sp>
          <p:nvSpPr>
            <p:cNvPr id="43041" name="Line 196"/>
            <p:cNvSpPr>
              <a:spLocks noChangeShapeType="1"/>
            </p:cNvSpPr>
            <p:nvPr/>
          </p:nvSpPr>
          <p:spPr bwMode="auto">
            <a:xfrm>
              <a:off x="3456" y="3552"/>
              <a:ext cx="0" cy="240"/>
            </a:xfrm>
            <a:prstGeom prst="line">
              <a:avLst/>
            </a:prstGeom>
            <a:noFill/>
            <a:ln w="22225">
              <a:solidFill>
                <a:schemeClr val="tx1"/>
              </a:solidFill>
              <a:round/>
              <a:headEnd/>
              <a:tailEnd type="triangle" w="med" len="med"/>
            </a:ln>
          </p:spPr>
          <p:txBody>
            <a:bodyPr>
              <a:prstTxWarp prst="textNoShape">
                <a:avLst/>
              </a:prstTxWarp>
            </a:bodyPr>
            <a:lstStyle/>
            <a:p>
              <a:endParaRPr lang="en-US"/>
            </a:p>
          </p:txBody>
        </p:sp>
        <p:sp>
          <p:nvSpPr>
            <p:cNvPr id="43042" name="Line 198"/>
            <p:cNvSpPr>
              <a:spLocks noChangeShapeType="1"/>
            </p:cNvSpPr>
            <p:nvPr/>
          </p:nvSpPr>
          <p:spPr bwMode="auto">
            <a:xfrm flipV="1">
              <a:off x="3264" y="3552"/>
              <a:ext cx="0" cy="240"/>
            </a:xfrm>
            <a:prstGeom prst="line">
              <a:avLst/>
            </a:prstGeom>
            <a:noFill/>
            <a:ln w="22225">
              <a:solidFill>
                <a:schemeClr val="tx1"/>
              </a:solidFill>
              <a:round/>
              <a:headEnd/>
              <a:tailEnd type="triangle" w="med" len="med"/>
            </a:ln>
          </p:spPr>
          <p:txBody>
            <a:bodyPr>
              <a:prstTxWarp prst="textNoShape">
                <a:avLst/>
              </a:prstTxWarp>
            </a:bodyPr>
            <a:lstStyle/>
            <a:p>
              <a:endParaRPr lang="en-US"/>
            </a:p>
          </p:txBody>
        </p:sp>
        <p:sp>
          <p:nvSpPr>
            <p:cNvPr id="43043" name="Line 200"/>
            <p:cNvSpPr>
              <a:spLocks noChangeShapeType="1"/>
            </p:cNvSpPr>
            <p:nvPr/>
          </p:nvSpPr>
          <p:spPr bwMode="auto">
            <a:xfrm>
              <a:off x="3456" y="3792"/>
              <a:ext cx="192" cy="0"/>
            </a:xfrm>
            <a:prstGeom prst="line">
              <a:avLst/>
            </a:prstGeom>
            <a:noFill/>
            <a:ln w="22225">
              <a:solidFill>
                <a:schemeClr val="tx1"/>
              </a:solidFill>
              <a:round/>
              <a:headEnd/>
              <a:tailEnd/>
            </a:ln>
          </p:spPr>
          <p:txBody>
            <a:bodyPr>
              <a:prstTxWarp prst="textNoShape">
                <a:avLst/>
              </a:prstTxWarp>
            </a:bodyPr>
            <a:lstStyle/>
            <a:p>
              <a:endParaRPr lang="en-US"/>
            </a:p>
          </p:txBody>
        </p:sp>
        <p:sp>
          <p:nvSpPr>
            <p:cNvPr id="43044" name="Line 203"/>
            <p:cNvSpPr>
              <a:spLocks noChangeShapeType="1"/>
            </p:cNvSpPr>
            <p:nvPr/>
          </p:nvSpPr>
          <p:spPr bwMode="auto">
            <a:xfrm>
              <a:off x="3264" y="3552"/>
              <a:ext cx="192" cy="0"/>
            </a:xfrm>
            <a:prstGeom prst="line">
              <a:avLst/>
            </a:prstGeom>
            <a:noFill/>
            <a:ln w="22225">
              <a:solidFill>
                <a:schemeClr val="tx1"/>
              </a:solidFill>
              <a:round/>
              <a:headEnd/>
              <a:tailEnd/>
            </a:ln>
          </p:spPr>
          <p:txBody>
            <a:bodyPr>
              <a:prstTxWarp prst="textNoShape">
                <a:avLst/>
              </a:prstTxWarp>
            </a:bodyPr>
            <a:lstStyle/>
            <a:p>
              <a:endParaRPr lang="en-US"/>
            </a:p>
          </p:txBody>
        </p:sp>
        <p:sp>
          <p:nvSpPr>
            <p:cNvPr id="43045" name="Line 204"/>
            <p:cNvSpPr>
              <a:spLocks noChangeShapeType="1"/>
            </p:cNvSpPr>
            <p:nvPr/>
          </p:nvSpPr>
          <p:spPr bwMode="auto">
            <a:xfrm>
              <a:off x="3072" y="3792"/>
              <a:ext cx="192" cy="0"/>
            </a:xfrm>
            <a:prstGeom prst="line">
              <a:avLst/>
            </a:prstGeom>
            <a:noFill/>
            <a:ln w="22225">
              <a:solidFill>
                <a:schemeClr val="tx1"/>
              </a:solidFill>
              <a:round/>
              <a:headEnd/>
              <a:tailEnd/>
            </a:ln>
          </p:spPr>
          <p:txBody>
            <a:bodyPr>
              <a:prstTxWarp prst="textNoShape">
                <a:avLst/>
              </a:prstTxWarp>
            </a:bodyPr>
            <a:lstStyle/>
            <a:p>
              <a:endParaRPr lang="en-US"/>
            </a:p>
          </p:txBody>
        </p:sp>
        <p:sp>
          <p:nvSpPr>
            <p:cNvPr id="43046" name="Line 205"/>
            <p:cNvSpPr>
              <a:spLocks noChangeShapeType="1"/>
            </p:cNvSpPr>
            <p:nvPr/>
          </p:nvSpPr>
          <p:spPr bwMode="auto">
            <a:xfrm>
              <a:off x="3072" y="3552"/>
              <a:ext cx="0" cy="240"/>
            </a:xfrm>
            <a:prstGeom prst="line">
              <a:avLst/>
            </a:prstGeom>
            <a:noFill/>
            <a:ln w="22225">
              <a:solidFill>
                <a:schemeClr val="tx1"/>
              </a:solidFill>
              <a:round/>
              <a:headEnd/>
              <a:tailEnd type="triangle" w="med" len="med"/>
            </a:ln>
          </p:spPr>
          <p:txBody>
            <a:bodyPr>
              <a:prstTxWarp prst="textNoShape">
                <a:avLst/>
              </a:prstTxWarp>
            </a:bodyPr>
            <a:lstStyle/>
            <a:p>
              <a:endParaRPr lang="en-US"/>
            </a:p>
          </p:txBody>
        </p:sp>
        <p:sp>
          <p:nvSpPr>
            <p:cNvPr id="43047" name="Line 206"/>
            <p:cNvSpPr>
              <a:spLocks noChangeShapeType="1"/>
            </p:cNvSpPr>
            <p:nvPr/>
          </p:nvSpPr>
          <p:spPr bwMode="auto">
            <a:xfrm>
              <a:off x="2880" y="3552"/>
              <a:ext cx="192" cy="0"/>
            </a:xfrm>
            <a:prstGeom prst="line">
              <a:avLst/>
            </a:prstGeom>
            <a:noFill/>
            <a:ln w="22225">
              <a:solidFill>
                <a:schemeClr val="tx1"/>
              </a:solidFill>
              <a:round/>
              <a:headEnd/>
              <a:tailEnd/>
            </a:ln>
          </p:spPr>
          <p:txBody>
            <a:bodyPr>
              <a:prstTxWarp prst="textNoShape">
                <a:avLst/>
              </a:prstTxWarp>
            </a:bodyPr>
            <a:lstStyle/>
            <a:p>
              <a:endParaRPr lang="en-US"/>
            </a:p>
          </p:txBody>
        </p:sp>
      </p:grpSp>
      <p:grpSp>
        <p:nvGrpSpPr>
          <p:cNvPr id="1215648" name="Group 214"/>
          <p:cNvGrpSpPr>
            <a:grpSpLocks/>
          </p:cNvGrpSpPr>
          <p:nvPr/>
        </p:nvGrpSpPr>
        <p:grpSpPr bwMode="auto">
          <a:xfrm>
            <a:off x="4038600" y="5410201"/>
            <a:ext cx="2667000" cy="1209675"/>
            <a:chOff x="1584" y="3408"/>
            <a:chExt cx="1680" cy="762"/>
          </a:xfrm>
        </p:grpSpPr>
        <p:sp>
          <p:nvSpPr>
            <p:cNvPr id="43039" name="Rectangle 209"/>
            <p:cNvSpPr>
              <a:spLocks noChangeArrowheads="1"/>
            </p:cNvSpPr>
            <p:nvPr/>
          </p:nvSpPr>
          <p:spPr bwMode="auto">
            <a:xfrm>
              <a:off x="1584" y="3648"/>
              <a:ext cx="1152" cy="52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600">
                  <a:latin typeface="Calibri" charset="0"/>
                  <a:ea typeface="Optima" charset="0"/>
                  <a:cs typeface="Optima" charset="0"/>
                </a:rPr>
                <a:t>clock edge that controls register writing</a:t>
              </a:r>
            </a:p>
          </p:txBody>
        </p:sp>
        <p:sp>
          <p:nvSpPr>
            <p:cNvPr id="43040" name="Line 210"/>
            <p:cNvSpPr>
              <a:spLocks noChangeShapeType="1"/>
            </p:cNvSpPr>
            <p:nvPr/>
          </p:nvSpPr>
          <p:spPr bwMode="auto">
            <a:xfrm flipV="1">
              <a:off x="2544" y="3408"/>
              <a:ext cx="720" cy="432"/>
            </a:xfrm>
            <a:prstGeom prst="line">
              <a:avLst/>
            </a:prstGeom>
            <a:noFill/>
            <a:ln w="12700">
              <a:solidFill>
                <a:schemeClr val="accent1"/>
              </a:solidFill>
              <a:round/>
              <a:headEnd/>
              <a:tailEnd type="arrow" w="med" len="med"/>
            </a:ln>
          </p:spPr>
          <p:txBody>
            <a:bodyPr>
              <a:prstTxWarp prst="textNoShape">
                <a:avLst/>
              </a:prstTxWarp>
            </a:bodyPr>
            <a:lstStyle/>
            <a:p>
              <a:endParaRPr lang="en-US"/>
            </a:p>
          </p:txBody>
        </p:sp>
      </p:grpSp>
      <p:grpSp>
        <p:nvGrpSpPr>
          <p:cNvPr id="1215649" name="Group 213"/>
          <p:cNvGrpSpPr>
            <a:grpSpLocks/>
          </p:cNvGrpSpPr>
          <p:nvPr/>
        </p:nvGrpSpPr>
        <p:grpSpPr bwMode="auto">
          <a:xfrm>
            <a:off x="6400800" y="5334001"/>
            <a:ext cx="3200400" cy="963613"/>
            <a:chOff x="3072" y="3360"/>
            <a:chExt cx="2016" cy="607"/>
          </a:xfrm>
        </p:grpSpPr>
        <p:sp>
          <p:nvSpPr>
            <p:cNvPr id="43036" name="Rectangle 208"/>
            <p:cNvSpPr>
              <a:spLocks noChangeArrowheads="1"/>
            </p:cNvSpPr>
            <p:nvPr/>
          </p:nvSpPr>
          <p:spPr bwMode="auto">
            <a:xfrm>
              <a:off x="3216" y="3600"/>
              <a:ext cx="1872" cy="367"/>
            </a:xfrm>
            <a:prstGeom prst="rect">
              <a:avLst/>
            </a:prstGeom>
            <a:noFill/>
            <a:ln w="19050">
              <a:noFill/>
              <a:round/>
              <a:headEnd type="arrow" w="med" len="med"/>
              <a:tailEnd/>
            </a:ln>
          </p:spPr>
          <p:txBody>
            <a:bodyPr lIns="90488" tIns="44450" rIns="90488" bIns="44450">
              <a:prstTxWarp prst="textNoShape">
                <a:avLst/>
              </a:prstTxWarp>
              <a:spAutoFit/>
            </a:bodyPr>
            <a:lstStyle/>
            <a:p>
              <a:pPr eaLnBrk="0" hangingPunct="0"/>
              <a:r>
                <a:rPr lang="en-US" sz="1600">
                  <a:latin typeface="Calibri" charset="0"/>
                  <a:ea typeface="Optima" charset="0"/>
                  <a:cs typeface="Optima" charset="0"/>
                </a:rPr>
                <a:t>clock edge that controls loading of pipeline state registers</a:t>
              </a:r>
            </a:p>
          </p:txBody>
        </p:sp>
        <p:sp>
          <p:nvSpPr>
            <p:cNvPr id="43037" name="Line 211"/>
            <p:cNvSpPr>
              <a:spLocks noChangeShapeType="1"/>
            </p:cNvSpPr>
            <p:nvPr/>
          </p:nvSpPr>
          <p:spPr bwMode="auto">
            <a:xfrm>
              <a:off x="3456" y="3360"/>
              <a:ext cx="192" cy="288"/>
            </a:xfrm>
            <a:prstGeom prst="line">
              <a:avLst/>
            </a:prstGeom>
            <a:noFill/>
            <a:ln w="19050">
              <a:solidFill>
                <a:schemeClr val="accent1"/>
              </a:solidFill>
              <a:round/>
              <a:headEnd type="arrow" w="med" len="med"/>
              <a:tailEnd/>
            </a:ln>
          </p:spPr>
          <p:txBody>
            <a:bodyPr>
              <a:prstTxWarp prst="textNoShape">
                <a:avLst/>
              </a:prstTxWarp>
            </a:bodyPr>
            <a:lstStyle/>
            <a:p>
              <a:endParaRPr lang="en-US"/>
            </a:p>
          </p:txBody>
        </p:sp>
        <p:sp>
          <p:nvSpPr>
            <p:cNvPr id="43038" name="Line 212"/>
            <p:cNvSpPr>
              <a:spLocks noChangeShapeType="1"/>
            </p:cNvSpPr>
            <p:nvPr/>
          </p:nvSpPr>
          <p:spPr bwMode="auto">
            <a:xfrm>
              <a:off x="3072" y="3360"/>
              <a:ext cx="192" cy="288"/>
            </a:xfrm>
            <a:prstGeom prst="line">
              <a:avLst/>
            </a:prstGeom>
            <a:noFill/>
            <a:ln w="19050">
              <a:solidFill>
                <a:schemeClr val="accent1"/>
              </a:solidFill>
              <a:round/>
              <a:headEnd type="arrow" w="med" len="med"/>
              <a:tailEnd/>
            </a:ln>
          </p:spPr>
          <p:txBody>
            <a:bodyPr>
              <a:prstTxWarp prst="textNoShape">
                <a:avLst/>
              </a:prstTxWarp>
            </a:bodyPr>
            <a:lstStyle/>
            <a:p>
              <a:endParaRPr lang="en-US"/>
            </a:p>
          </p:txBody>
        </p:sp>
      </p:grpSp>
      <p:sp>
        <p:nvSpPr>
          <p:cNvPr id="43034" name="Line 39"/>
          <p:cNvSpPr>
            <a:spLocks noChangeShapeType="1"/>
          </p:cNvSpPr>
          <p:nvPr/>
        </p:nvSpPr>
        <p:spPr bwMode="auto">
          <a:xfrm>
            <a:off x="1971675" y="1246188"/>
            <a:ext cx="0" cy="4087812"/>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43035" name="Rectangle 9"/>
          <p:cNvSpPr>
            <a:spLocks noChangeArrowheads="1"/>
          </p:cNvSpPr>
          <p:nvPr/>
        </p:nvSpPr>
        <p:spPr bwMode="auto">
          <a:xfrm rot="5400000">
            <a:off x="1264444" y="2893219"/>
            <a:ext cx="1160462" cy="336550"/>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dirty="0">
                <a:latin typeface="Calibri" charset="0"/>
                <a:ea typeface="Calibri" charset="0"/>
                <a:cs typeface="Calibri" charset="0"/>
              </a:rPr>
              <a:t>instructions</a:t>
            </a:r>
          </a:p>
        </p:txBody>
      </p:sp>
    </p:spTree>
    <p:extLst>
      <p:ext uri="{BB962C8B-B14F-4D97-AF65-F5344CB8AC3E}">
        <p14:creationId xmlns:p14="http://schemas.microsoft.com/office/powerpoint/2010/main" val="1600871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1567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1564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15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67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8F6D95-C003-A84B-8EA2-C0557836898F}"/>
              </a:ext>
            </a:extLst>
          </p:cNvPr>
          <p:cNvSpPr>
            <a:spLocks noGrp="1"/>
          </p:cNvSpPr>
          <p:nvPr>
            <p:ph type="sldNum" sz="quarter" idx="4294967295"/>
          </p:nvPr>
        </p:nvSpPr>
        <p:spPr>
          <a:xfrm>
            <a:off x="10880725" y="6459538"/>
            <a:ext cx="1311275" cy="365125"/>
          </a:xfrm>
        </p:spPr>
        <p:txBody>
          <a:bodyPr/>
          <a:lstStyle/>
          <a:p>
            <a:fld id="{1BD72A7C-CD32-D543-9541-5D4E9CD9F017}" type="slidenum">
              <a:rPr lang="en-US" smtClean="0"/>
              <a:t>12</a:t>
            </a:fld>
            <a:endParaRPr lang="en-US"/>
          </a:p>
        </p:txBody>
      </p:sp>
      <p:sp>
        <p:nvSpPr>
          <p:cNvPr id="8" name="TextBox 7">
            <a:extLst>
              <a:ext uri="{FF2B5EF4-FFF2-40B4-BE49-F238E27FC236}">
                <a16:creationId xmlns:a16="http://schemas.microsoft.com/office/drawing/2014/main" id="{13D3D150-3453-984F-9D0C-26BF303A6691}"/>
              </a:ext>
            </a:extLst>
          </p:cNvPr>
          <p:cNvSpPr txBox="1"/>
          <p:nvPr/>
        </p:nvSpPr>
        <p:spPr>
          <a:xfrm>
            <a:off x="3156701" y="2836332"/>
            <a:ext cx="5878597" cy="1015663"/>
          </a:xfrm>
          <a:prstGeom prst="rect">
            <a:avLst/>
          </a:prstGeom>
          <a:noFill/>
        </p:spPr>
        <p:txBody>
          <a:bodyPr wrap="none" rtlCol="0">
            <a:spAutoFit/>
          </a:bodyPr>
          <a:lstStyle/>
          <a:p>
            <a:r>
              <a:rPr lang="en-US" sz="6000" dirty="0">
                <a:solidFill>
                  <a:srgbClr val="C00000"/>
                </a:solidFill>
                <a:latin typeface="Chalkduster" panose="03050602040202020205" pitchFamily="66" charset="77"/>
              </a:rPr>
              <a:t>Data Hazards</a:t>
            </a:r>
          </a:p>
        </p:txBody>
      </p:sp>
    </p:spTree>
    <p:extLst>
      <p:ext uri="{BB962C8B-B14F-4D97-AF65-F5344CB8AC3E}">
        <p14:creationId xmlns:p14="http://schemas.microsoft.com/office/powerpoint/2010/main" val="76737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r>
              <a:rPr lang="en-US" dirty="0"/>
              <a:t>Data Dependence</a:t>
            </a:r>
          </a:p>
        </p:txBody>
      </p:sp>
      <p:sp>
        <p:nvSpPr>
          <p:cNvPr id="2" name="Slide Number Placeholder 1">
            <a:extLst>
              <a:ext uri="{FF2B5EF4-FFF2-40B4-BE49-F238E27FC236}">
                <a16:creationId xmlns:a16="http://schemas.microsoft.com/office/drawing/2014/main" id="{D628AAE7-588A-3D45-8812-5FDBCEBD1278}"/>
              </a:ext>
            </a:extLst>
          </p:cNvPr>
          <p:cNvSpPr>
            <a:spLocks noGrp="1"/>
          </p:cNvSpPr>
          <p:nvPr>
            <p:ph type="sldNum" sz="quarter" idx="12"/>
          </p:nvPr>
        </p:nvSpPr>
        <p:spPr/>
        <p:txBody>
          <a:bodyPr/>
          <a:lstStyle/>
          <a:p>
            <a:fld id="{CAA6DC75-6A2D-6144-B165-9CC710D8DA0C}" type="slidenum">
              <a:rPr lang="en-US" smtClean="0"/>
              <a:t>13</a:t>
            </a:fld>
            <a:endParaRPr lang="en-US"/>
          </a:p>
        </p:txBody>
      </p:sp>
      <p:sp>
        <p:nvSpPr>
          <p:cNvPr id="9" name="Text Box 4"/>
          <p:cNvSpPr txBox="1">
            <a:spLocks noChangeArrowheads="1"/>
          </p:cNvSpPr>
          <p:nvPr/>
        </p:nvSpPr>
        <p:spPr bwMode="auto">
          <a:xfrm>
            <a:off x="4284492" y="1436054"/>
            <a:ext cx="3827276" cy="4762717"/>
          </a:xfrm>
          <a:prstGeom prst="rect">
            <a:avLst/>
          </a:prstGeom>
          <a:solidFill>
            <a:schemeClr val="tx1"/>
          </a:solidFill>
          <a:ln w="12700">
            <a:noFill/>
            <a:miter lim="800000"/>
            <a:headEnd/>
            <a:tailEnd/>
          </a:ln>
          <a:effectLst>
            <a:outerShdw blurRad="50800" dist="38100" dir="2700000">
              <a:srgbClr val="000000">
                <a:alpha val="43000"/>
              </a:srgbClr>
            </a:outerShdw>
          </a:effectLst>
        </p:spPr>
        <p:txBody>
          <a:bodyPr wrap="square">
            <a:prstTxWarp prst="textNoShape">
              <a:avLst/>
            </a:prstTxWarp>
            <a:spAutoFit/>
          </a:bodyPr>
          <a:lstStyle/>
          <a:p>
            <a:pPr eaLnBrk="0" hangingPunct="0">
              <a:defRPr/>
            </a:pPr>
            <a:r>
              <a:rPr lang="en-US" b="1" dirty="0">
                <a:solidFill>
                  <a:srgbClr val="8CFEDD"/>
                </a:solidFill>
                <a:latin typeface="Consolas" panose="020B0609020204030204" pitchFamily="49" charset="0"/>
                <a:cs typeface="Consolas" panose="020B0609020204030204" pitchFamily="49" charset="0"/>
              </a:rPr>
              <a:t>#include</a:t>
            </a:r>
            <a:r>
              <a:rPr lang="en-US" b="1" dirty="0">
                <a:solidFill>
                  <a:srgbClr val="FFB18D"/>
                </a:solidFill>
                <a:latin typeface="Consolas" panose="020B0609020204030204" pitchFamily="49" charset="0"/>
                <a:cs typeface="Consolas" panose="020B0609020204030204" pitchFamily="49" charset="0"/>
              </a:rPr>
              <a:t>&lt;iostream&gt;</a:t>
            </a:r>
          </a:p>
          <a:p>
            <a:pPr eaLnBrk="0" hangingPunct="0">
              <a:defRPr/>
            </a:pPr>
            <a:endParaRPr lang="en-US" b="1" dirty="0">
              <a:solidFill>
                <a:schemeClr val="bg1"/>
              </a:solidFill>
              <a:latin typeface="Consolas" panose="020B0609020204030204" pitchFamily="49" charset="0"/>
              <a:cs typeface="Consolas" panose="020B0609020204030204" pitchFamily="49" charset="0"/>
            </a:endParaRPr>
          </a:p>
          <a:p>
            <a:pPr eaLnBrk="0" hangingPunct="0">
              <a:defRPr/>
            </a:pPr>
            <a:r>
              <a:rPr lang="en-US" b="1" dirty="0">
                <a:solidFill>
                  <a:srgbClr val="00FDFF"/>
                </a:solidFill>
                <a:latin typeface="Consolas" panose="020B0609020204030204" pitchFamily="49" charset="0"/>
                <a:cs typeface="Consolas" panose="020B0609020204030204" pitchFamily="49" charset="0"/>
              </a:rPr>
              <a:t>using namespace </a:t>
            </a:r>
            <a:r>
              <a:rPr lang="en-US" b="1" dirty="0">
                <a:solidFill>
                  <a:schemeClr val="bg1"/>
                </a:solidFill>
                <a:latin typeface="Consolas" panose="020B0609020204030204" pitchFamily="49" charset="0"/>
                <a:cs typeface="Consolas" panose="020B0609020204030204" pitchFamily="49" charset="0"/>
              </a:rPr>
              <a:t>std;</a:t>
            </a:r>
          </a:p>
          <a:p>
            <a:pPr eaLnBrk="0" hangingPunct="0">
              <a:defRPr/>
            </a:pPr>
            <a:endParaRPr lang="en-US" b="1" dirty="0">
              <a:solidFill>
                <a:schemeClr val="bg1"/>
              </a:solidFill>
              <a:latin typeface="Consolas" panose="020B0609020204030204" pitchFamily="49" charset="0"/>
              <a:cs typeface="Consolas" panose="020B0609020204030204" pitchFamily="49" charset="0"/>
            </a:endParaRPr>
          </a:p>
          <a:p>
            <a:pPr eaLnBrk="0" hangingPunct="0">
              <a:defRPr/>
            </a:pPr>
            <a:r>
              <a:rPr lang="en-US" b="1" dirty="0">
                <a:solidFill>
                  <a:srgbClr val="00FA00"/>
                </a:solidFill>
                <a:latin typeface="Consolas" panose="020B0609020204030204" pitchFamily="49" charset="0"/>
                <a:cs typeface="Consolas" panose="020B0609020204030204" pitchFamily="49" charset="0"/>
              </a:rPr>
              <a:t>int</a:t>
            </a:r>
            <a:r>
              <a:rPr lang="en-US" b="1" dirty="0">
                <a:solidFill>
                  <a:schemeClr val="bg1"/>
                </a:solidFill>
                <a:latin typeface="Consolas" panose="020B0609020204030204" pitchFamily="49" charset="0"/>
                <a:cs typeface="Consolas" panose="020B0609020204030204" pitchFamily="49" charset="0"/>
              </a:rPr>
              <a:t> </a:t>
            </a:r>
            <a:r>
              <a:rPr lang="en-US" b="1" dirty="0">
                <a:solidFill>
                  <a:srgbClr val="FFC000"/>
                </a:solidFill>
                <a:latin typeface="Consolas" panose="020B0609020204030204" pitchFamily="49" charset="0"/>
                <a:cs typeface="Consolas" panose="020B0609020204030204" pitchFamily="49" charset="0"/>
              </a:rPr>
              <a:t>main</a:t>
            </a:r>
            <a:r>
              <a:rPr lang="en-US" b="1" dirty="0">
                <a:solidFill>
                  <a:schemeClr val="bg1"/>
                </a:solidFill>
                <a:latin typeface="Consolas" panose="020B0609020204030204" pitchFamily="49" charset="0"/>
                <a:cs typeface="Consolas" panose="020B0609020204030204" pitchFamily="49" charset="0"/>
              </a:rPr>
              <a:t>() {</a:t>
            </a:r>
          </a:p>
          <a:p>
            <a:pPr eaLnBrk="0" hangingPunct="0">
              <a:defRPr/>
            </a:pPr>
            <a:r>
              <a:rPr lang="en-US" b="1" dirty="0">
                <a:solidFill>
                  <a:schemeClr val="bg1"/>
                </a:solidFill>
                <a:latin typeface="Consolas" panose="020B0609020204030204" pitchFamily="49" charset="0"/>
                <a:cs typeface="Consolas" panose="020B0609020204030204" pitchFamily="49" charset="0"/>
              </a:rPr>
              <a:t>  </a:t>
            </a:r>
            <a:r>
              <a:rPr lang="en-US" b="1" dirty="0">
                <a:solidFill>
                  <a:srgbClr val="00FA00"/>
                </a:solidFill>
                <a:latin typeface="Consolas" panose="020B0609020204030204" pitchFamily="49" charset="0"/>
                <a:cs typeface="Consolas" panose="020B0609020204030204" pitchFamily="49" charset="0"/>
              </a:rPr>
              <a:t>int</a:t>
            </a:r>
            <a:r>
              <a:rPr lang="en-US" b="1" dirty="0">
                <a:solidFill>
                  <a:schemeClr val="bg1"/>
                </a:solidFill>
                <a:latin typeface="Consolas" panose="020B0609020204030204" pitchFamily="49" charset="0"/>
                <a:cs typeface="Consolas" panose="020B0609020204030204" pitchFamily="49" charset="0"/>
              </a:rPr>
              <a:t> </a:t>
            </a:r>
            <a:r>
              <a:rPr lang="en-US" b="1" dirty="0" err="1">
                <a:solidFill>
                  <a:srgbClr val="FFFF00"/>
                </a:solidFill>
                <a:latin typeface="Consolas" panose="020B0609020204030204" pitchFamily="49" charset="0"/>
                <a:cs typeface="Consolas" panose="020B0609020204030204" pitchFamily="49" charset="0"/>
              </a:rPr>
              <a:t>i</a:t>
            </a:r>
            <a:r>
              <a:rPr lang="en-US" b="1" dirty="0">
                <a:solidFill>
                  <a:schemeClr val="bg1"/>
                </a:solidFill>
                <a:latin typeface="Consolas" panose="020B0609020204030204" pitchFamily="49" charset="0"/>
                <a:cs typeface="Consolas" panose="020B0609020204030204" pitchFamily="49" charset="0"/>
              </a:rPr>
              <a:t> = 17;</a:t>
            </a:r>
          </a:p>
          <a:p>
            <a:pPr eaLnBrk="0" hangingPunct="0">
              <a:defRPr/>
            </a:pPr>
            <a:r>
              <a:rPr lang="en-US" b="1" dirty="0">
                <a:solidFill>
                  <a:schemeClr val="bg1"/>
                </a:solidFill>
                <a:latin typeface="Consolas" panose="020B0609020204030204" pitchFamily="49" charset="0"/>
                <a:cs typeface="Consolas" panose="020B0609020204030204" pitchFamily="49" charset="0"/>
              </a:rPr>
              <a:t>  </a:t>
            </a:r>
            <a:r>
              <a:rPr lang="en-US" b="1" dirty="0">
                <a:solidFill>
                  <a:srgbClr val="00FA00"/>
                </a:solidFill>
                <a:latin typeface="Consolas" panose="020B0609020204030204" pitchFamily="49" charset="0"/>
                <a:cs typeface="Consolas" panose="020B0609020204030204" pitchFamily="49" charset="0"/>
              </a:rPr>
              <a:t>int</a:t>
            </a:r>
            <a:r>
              <a:rPr lang="en-US" b="1" dirty="0">
                <a:solidFill>
                  <a:schemeClr val="bg1"/>
                </a:solidFill>
                <a:latin typeface="Consolas" panose="020B0609020204030204" pitchFamily="49" charset="0"/>
                <a:cs typeface="Consolas" panose="020B0609020204030204" pitchFamily="49" charset="0"/>
              </a:rPr>
              <a:t> </a:t>
            </a:r>
            <a:r>
              <a:rPr lang="en-US" b="1" dirty="0">
                <a:solidFill>
                  <a:srgbClr val="FFFF00"/>
                </a:solidFill>
                <a:latin typeface="Consolas" panose="020B0609020204030204" pitchFamily="49" charset="0"/>
                <a:cs typeface="Consolas" panose="020B0609020204030204" pitchFamily="49" charset="0"/>
              </a:rPr>
              <a:t>j</a:t>
            </a:r>
            <a:r>
              <a:rPr lang="en-US" b="1" dirty="0">
                <a:solidFill>
                  <a:schemeClr val="bg1"/>
                </a:solidFill>
                <a:latin typeface="Consolas" panose="020B0609020204030204" pitchFamily="49" charset="0"/>
                <a:cs typeface="Consolas" panose="020B0609020204030204" pitchFamily="49" charset="0"/>
              </a:rPr>
              <a:t> = 0;</a:t>
            </a:r>
          </a:p>
          <a:p>
            <a:pPr eaLnBrk="0" hangingPunct="0">
              <a:defRPr/>
            </a:pPr>
            <a:r>
              <a:rPr lang="en-US" b="1" dirty="0">
                <a:solidFill>
                  <a:schemeClr val="bg1"/>
                </a:solidFill>
                <a:latin typeface="Consolas" panose="020B0609020204030204" pitchFamily="49" charset="0"/>
                <a:cs typeface="Consolas" panose="020B0609020204030204" pitchFamily="49" charset="0"/>
              </a:rPr>
              <a:t>  </a:t>
            </a:r>
            <a:r>
              <a:rPr lang="en-US" b="1" dirty="0">
                <a:solidFill>
                  <a:srgbClr val="00FA00"/>
                </a:solidFill>
                <a:latin typeface="Consolas" panose="020B0609020204030204" pitchFamily="49" charset="0"/>
                <a:cs typeface="Consolas" panose="020B0609020204030204" pitchFamily="49" charset="0"/>
              </a:rPr>
              <a:t>int</a:t>
            </a:r>
            <a:r>
              <a:rPr lang="en-US" b="1" dirty="0">
                <a:solidFill>
                  <a:schemeClr val="bg1"/>
                </a:solidFill>
                <a:latin typeface="Consolas" panose="020B0609020204030204" pitchFamily="49" charset="0"/>
                <a:cs typeface="Consolas" panose="020B0609020204030204" pitchFamily="49" charset="0"/>
              </a:rPr>
              <a:t> </a:t>
            </a:r>
            <a:r>
              <a:rPr lang="en-US" b="1" dirty="0">
                <a:solidFill>
                  <a:srgbClr val="FFFF00"/>
                </a:solidFill>
                <a:latin typeface="Consolas" panose="020B0609020204030204" pitchFamily="49" charset="0"/>
                <a:cs typeface="Consolas" panose="020B0609020204030204" pitchFamily="49" charset="0"/>
              </a:rPr>
              <a:t>k</a:t>
            </a:r>
            <a:r>
              <a:rPr lang="en-US" b="1" dirty="0">
                <a:solidFill>
                  <a:schemeClr val="bg1"/>
                </a:solidFill>
                <a:latin typeface="Consolas" panose="020B0609020204030204" pitchFamily="49" charset="0"/>
                <a:cs typeface="Consolas" panose="020B0609020204030204" pitchFamily="49" charset="0"/>
              </a:rPr>
              <a:t> = 0;</a:t>
            </a:r>
          </a:p>
          <a:p>
            <a:pPr eaLnBrk="0" hangingPunct="0">
              <a:defRPr/>
            </a:pPr>
            <a:endParaRPr lang="en-US" b="1" dirty="0">
              <a:solidFill>
                <a:schemeClr val="bg1"/>
              </a:solidFill>
              <a:latin typeface="Consolas" panose="020B0609020204030204" pitchFamily="49" charset="0"/>
              <a:cs typeface="Consolas" panose="020B0609020204030204" pitchFamily="49" charset="0"/>
            </a:endParaRPr>
          </a:p>
          <a:p>
            <a:pPr eaLnBrk="0" hangingPunct="0">
              <a:defRPr/>
            </a:pPr>
            <a:r>
              <a:rPr lang="en-US" b="1" dirty="0">
                <a:solidFill>
                  <a:schemeClr val="bg1"/>
                </a:solidFill>
                <a:latin typeface="Consolas" panose="020B0609020204030204" pitchFamily="49" charset="0"/>
                <a:cs typeface="Consolas" panose="020B0609020204030204" pitchFamily="49" charset="0"/>
              </a:rPr>
              <a:t>  j = i + 1;</a:t>
            </a:r>
          </a:p>
          <a:p>
            <a:pPr eaLnBrk="0" hangingPunct="0">
              <a:defRPr/>
            </a:pPr>
            <a:r>
              <a:rPr lang="en-US" b="1" dirty="0">
                <a:solidFill>
                  <a:schemeClr val="bg1"/>
                </a:solidFill>
                <a:latin typeface="Consolas" panose="020B0609020204030204" pitchFamily="49" charset="0"/>
                <a:cs typeface="Consolas" panose="020B0609020204030204" pitchFamily="49" charset="0"/>
              </a:rPr>
              <a:t>  </a:t>
            </a:r>
          </a:p>
          <a:p>
            <a:pPr eaLnBrk="0" hangingPunct="0">
              <a:defRPr/>
            </a:pPr>
            <a:r>
              <a:rPr lang="en-US" b="1" dirty="0">
                <a:solidFill>
                  <a:schemeClr val="bg1"/>
                </a:solidFill>
                <a:latin typeface="Consolas" panose="020B0609020204030204" pitchFamily="49" charset="0"/>
                <a:cs typeface="Consolas" panose="020B0609020204030204" pitchFamily="49" charset="0"/>
              </a:rPr>
              <a:t>  k = j + 1;</a:t>
            </a:r>
          </a:p>
          <a:p>
            <a:pPr eaLnBrk="0" hangingPunct="0">
              <a:defRPr/>
            </a:pPr>
            <a:r>
              <a:rPr lang="en-US" b="1" dirty="0">
                <a:solidFill>
                  <a:schemeClr val="bg1"/>
                </a:solidFill>
                <a:latin typeface="Consolas" panose="020B0609020204030204" pitchFamily="49" charset="0"/>
                <a:cs typeface="Consolas" panose="020B0609020204030204" pitchFamily="49" charset="0"/>
              </a:rPr>
              <a:t>  </a:t>
            </a:r>
          </a:p>
          <a:p>
            <a:pPr eaLnBrk="0" hangingPunct="0">
              <a:defRPr/>
            </a:pPr>
            <a:r>
              <a:rPr lang="en-US" b="1" dirty="0">
                <a:solidFill>
                  <a:schemeClr val="bg1"/>
                </a:solidFill>
                <a:latin typeface="Consolas" panose="020B0609020204030204" pitchFamily="49" charset="0"/>
                <a:cs typeface="Consolas" panose="020B0609020204030204" pitchFamily="49" charset="0"/>
              </a:rPr>
              <a:t>  </a:t>
            </a:r>
            <a:r>
              <a:rPr lang="en-US" b="1" dirty="0" err="1">
                <a:solidFill>
                  <a:schemeClr val="bg1"/>
                </a:solidFill>
                <a:latin typeface="Consolas" panose="020B0609020204030204" pitchFamily="49" charset="0"/>
                <a:cs typeface="Consolas" panose="020B0609020204030204" pitchFamily="49" charset="0"/>
              </a:rPr>
              <a:t>cout</a:t>
            </a:r>
            <a:r>
              <a:rPr lang="en-US" b="1" dirty="0">
                <a:solidFill>
                  <a:schemeClr val="bg1"/>
                </a:solidFill>
                <a:latin typeface="Consolas" panose="020B0609020204030204" pitchFamily="49" charset="0"/>
                <a:cs typeface="Consolas" panose="020B0609020204030204" pitchFamily="49" charset="0"/>
              </a:rPr>
              <a:t> &lt;&lt; k &lt;&lt; </a:t>
            </a:r>
            <a:r>
              <a:rPr lang="en-US" b="1" dirty="0" err="1">
                <a:solidFill>
                  <a:schemeClr val="bg1"/>
                </a:solidFill>
                <a:latin typeface="Consolas" panose="020B0609020204030204" pitchFamily="49" charset="0"/>
                <a:cs typeface="Consolas" panose="020B0609020204030204" pitchFamily="49" charset="0"/>
              </a:rPr>
              <a:t>endl</a:t>
            </a:r>
            <a:r>
              <a:rPr lang="en-US" b="1" dirty="0">
                <a:solidFill>
                  <a:schemeClr val="bg1"/>
                </a:solidFill>
                <a:latin typeface="Consolas" panose="020B0609020204030204" pitchFamily="49" charset="0"/>
                <a:cs typeface="Consolas" panose="020B0609020204030204" pitchFamily="49" charset="0"/>
              </a:rPr>
              <a:t>;</a:t>
            </a:r>
          </a:p>
          <a:p>
            <a:pPr eaLnBrk="0" hangingPunct="0">
              <a:defRPr/>
            </a:pPr>
            <a:endParaRPr lang="en-US" b="1" dirty="0">
              <a:solidFill>
                <a:schemeClr val="bg1"/>
              </a:solidFill>
              <a:latin typeface="Consolas" panose="020B0609020204030204" pitchFamily="49" charset="0"/>
              <a:cs typeface="Consolas" panose="020B0609020204030204" pitchFamily="49" charset="0"/>
            </a:endParaRPr>
          </a:p>
          <a:p>
            <a:pPr eaLnBrk="0" hangingPunct="0">
              <a:defRPr/>
            </a:pPr>
            <a:r>
              <a:rPr lang="en-US" b="1" dirty="0">
                <a:solidFill>
                  <a:schemeClr val="bg1"/>
                </a:solidFill>
                <a:latin typeface="Consolas" panose="020B0609020204030204" pitchFamily="49" charset="0"/>
                <a:cs typeface="Consolas" panose="020B0609020204030204" pitchFamily="49" charset="0"/>
              </a:rPr>
              <a:t>  </a:t>
            </a:r>
            <a:r>
              <a:rPr lang="en-US" b="1" dirty="0">
                <a:solidFill>
                  <a:srgbClr val="00FDFF"/>
                </a:solidFill>
                <a:latin typeface="Consolas" panose="020B0609020204030204" pitchFamily="49" charset="0"/>
                <a:cs typeface="Consolas" panose="020B0609020204030204" pitchFamily="49" charset="0"/>
              </a:rPr>
              <a:t>return</a:t>
            </a:r>
            <a:r>
              <a:rPr lang="en-US" b="1" dirty="0">
                <a:solidFill>
                  <a:schemeClr val="bg1"/>
                </a:solidFill>
                <a:latin typeface="Consolas" panose="020B0609020204030204" pitchFamily="49" charset="0"/>
                <a:cs typeface="Consolas" panose="020B0609020204030204" pitchFamily="49" charset="0"/>
              </a:rPr>
              <a:t> 0;</a:t>
            </a:r>
          </a:p>
          <a:p>
            <a:pPr eaLnBrk="0" hangingPunct="0">
              <a:defRPr/>
            </a:pPr>
            <a:r>
              <a:rPr lang="en-US" b="1" dirty="0">
                <a:solidFill>
                  <a:schemeClr val="bg1"/>
                </a:solidFill>
                <a:latin typeface="Consolas" panose="020B0609020204030204" pitchFamily="49" charset="0"/>
                <a:cs typeface="Consolas" panose="020B0609020204030204" pitchFamily="49" charset="0"/>
              </a:rPr>
              <a:t>}</a:t>
            </a:r>
          </a:p>
        </p:txBody>
      </p:sp>
      <p:cxnSp>
        <p:nvCxnSpPr>
          <p:cNvPr id="5" name="Straight Arrow Connector 4">
            <a:extLst>
              <a:ext uri="{FF2B5EF4-FFF2-40B4-BE49-F238E27FC236}">
                <a16:creationId xmlns:a16="http://schemas.microsoft.com/office/drawing/2014/main" id="{247FFD6F-A33E-BD49-A15C-4594C5942BD2}"/>
              </a:ext>
            </a:extLst>
          </p:cNvPr>
          <p:cNvCxnSpPr/>
          <p:nvPr/>
        </p:nvCxnSpPr>
        <p:spPr>
          <a:xfrm>
            <a:off x="4740965" y="4176034"/>
            <a:ext cx="347869" cy="32799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DB391A-5CA8-E248-95FC-7D81F6D1F7DC}"/>
              </a:ext>
            </a:extLst>
          </p:cNvPr>
          <p:cNvCxnSpPr>
            <a:cxnSpLocks/>
          </p:cNvCxnSpPr>
          <p:nvPr/>
        </p:nvCxnSpPr>
        <p:spPr>
          <a:xfrm>
            <a:off x="4740965" y="4781084"/>
            <a:ext cx="912946" cy="3802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9" descr="A black hat with white text&#10;&#10;Description automatically generated with medium confidence">
            <a:extLst>
              <a:ext uri="{FF2B5EF4-FFF2-40B4-BE49-F238E27FC236}">
                <a16:creationId xmlns:a16="http://schemas.microsoft.com/office/drawing/2014/main" id="{B28DBFF4-8D02-F84E-A879-A625A4CEA0EF}"/>
              </a:ext>
            </a:extLst>
          </p:cNvPr>
          <p:cNvPicPr>
            <a:picLocks noChangeAspect="1"/>
          </p:cNvPicPr>
          <p:nvPr/>
        </p:nvPicPr>
        <p:blipFill>
          <a:blip r:embed="rId2"/>
          <a:stretch>
            <a:fillRect/>
          </a:stretch>
        </p:blipFill>
        <p:spPr>
          <a:xfrm>
            <a:off x="10096361" y="33338"/>
            <a:ext cx="1690960" cy="1690960"/>
          </a:xfrm>
          <a:prstGeom prst="rect">
            <a:avLst/>
          </a:prstGeom>
        </p:spPr>
      </p:pic>
      <p:sp>
        <p:nvSpPr>
          <p:cNvPr id="8" name="TextBox 7">
            <a:extLst>
              <a:ext uri="{FF2B5EF4-FFF2-40B4-BE49-F238E27FC236}">
                <a16:creationId xmlns:a16="http://schemas.microsoft.com/office/drawing/2014/main" id="{D913D5B2-F14D-DD4F-8C7F-326EE0C41ED6}"/>
              </a:ext>
            </a:extLst>
          </p:cNvPr>
          <p:cNvSpPr txBox="1"/>
          <p:nvPr/>
        </p:nvSpPr>
        <p:spPr>
          <a:xfrm>
            <a:off x="8568241" y="3857694"/>
            <a:ext cx="3283131" cy="646331"/>
          </a:xfrm>
          <a:prstGeom prst="rect">
            <a:avLst/>
          </a:prstGeom>
          <a:noFill/>
        </p:spPr>
        <p:txBody>
          <a:bodyPr wrap="square" rtlCol="0">
            <a:spAutoFit/>
          </a:bodyPr>
          <a:lstStyle/>
          <a:p>
            <a:pPr algn="ctr"/>
            <a:r>
              <a:rPr lang="en-US" dirty="0">
                <a:solidFill>
                  <a:srgbClr val="C00000"/>
                </a:solidFill>
                <a:latin typeface="Chalkduster" panose="03050602040202020205" pitchFamily="66" charset="77"/>
              </a:rPr>
              <a:t>Can’t run dependent statements in parallel</a:t>
            </a:r>
          </a:p>
        </p:txBody>
      </p:sp>
    </p:spTree>
    <p:extLst>
      <p:ext uri="{BB962C8B-B14F-4D97-AF65-F5344CB8AC3E}">
        <p14:creationId xmlns:p14="http://schemas.microsoft.com/office/powerpoint/2010/main" val="366860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Data Dependence in Assembly </a:t>
            </a:r>
          </a:p>
        </p:txBody>
      </p:sp>
      <p:sp>
        <p:nvSpPr>
          <p:cNvPr id="2" name="Slide Number Placeholder 1">
            <a:extLst>
              <a:ext uri="{FF2B5EF4-FFF2-40B4-BE49-F238E27FC236}">
                <a16:creationId xmlns:a16="http://schemas.microsoft.com/office/drawing/2014/main" id="{D628AAE7-588A-3D45-8812-5FDBCEBD1278}"/>
              </a:ext>
            </a:extLst>
          </p:cNvPr>
          <p:cNvSpPr>
            <a:spLocks noGrp="1"/>
          </p:cNvSpPr>
          <p:nvPr>
            <p:ph type="sldNum" sz="quarter" idx="12"/>
          </p:nvPr>
        </p:nvSpPr>
        <p:spPr/>
        <p:txBody>
          <a:bodyPr/>
          <a:lstStyle/>
          <a:p>
            <a:fld id="{CAA6DC75-6A2D-6144-B165-9CC710D8DA0C}" type="slidenum">
              <a:rPr lang="en-US" smtClean="0"/>
              <a:t>14</a:t>
            </a:fld>
            <a:endParaRPr lang="en-US"/>
          </a:p>
        </p:txBody>
      </p:sp>
      <p:sp>
        <p:nvSpPr>
          <p:cNvPr id="61444" name="Text Box 4"/>
          <p:cNvSpPr txBox="1">
            <a:spLocks noChangeArrowheads="1"/>
          </p:cNvSpPr>
          <p:nvPr/>
        </p:nvSpPr>
        <p:spPr bwMode="auto">
          <a:xfrm>
            <a:off x="4906191" y="2233840"/>
            <a:ext cx="2440578" cy="2031325"/>
          </a:xfrm>
          <a:prstGeom prst="rect">
            <a:avLst/>
          </a:prstGeom>
          <a:solidFill>
            <a:schemeClr val="tx1"/>
          </a:solidFill>
          <a:ln w="12700">
            <a:noFill/>
            <a:miter lim="800000"/>
            <a:headEnd/>
            <a:tailEnd/>
          </a:ln>
          <a:effectLst>
            <a:outerShdw blurRad="50800" dist="38100" dir="2700000">
              <a:srgbClr val="000000">
                <a:alpha val="43000"/>
              </a:srgbClr>
            </a:outerShdw>
          </a:effectLst>
        </p:spPr>
        <p:txBody>
          <a:bodyPr wrap="square">
            <a:prstTxWarp prst="textNoShape">
              <a:avLst/>
            </a:prstTxWarp>
            <a:spAutoFit/>
          </a:bodyPr>
          <a:lstStyle/>
          <a:p>
            <a:pPr eaLnBrk="0" hangingPunct="0">
              <a:defRPr/>
            </a:pPr>
            <a:endParaRPr lang="en-US" b="1" dirty="0">
              <a:solidFill>
                <a:schemeClr val="bg1"/>
              </a:solidFill>
              <a:latin typeface="Menlo" panose="020B0609030804020204" pitchFamily="49" charset="0"/>
              <a:ea typeface="Menlo" panose="020B0609030804020204" pitchFamily="49" charset="0"/>
              <a:cs typeface="Menlo" panose="020B0609030804020204" pitchFamily="49" charset="0"/>
            </a:endParaRPr>
          </a:p>
          <a:p>
            <a:pPr eaLnBrk="0" hangingPunct="0">
              <a:defRPr/>
            </a:pP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add  </a:t>
            </a:r>
            <a:r>
              <a:rPr lang="en-US" b="1" dirty="0">
                <a:solidFill>
                  <a:srgbClr val="FF0000"/>
                </a:solidFill>
                <a:latin typeface="Menlo" panose="020B0609030804020204" pitchFamily="49" charset="0"/>
                <a:ea typeface="Menlo" panose="020B0609030804020204" pitchFamily="49" charset="0"/>
                <a:cs typeface="Menlo" panose="020B0609030804020204" pitchFamily="49" charset="0"/>
              </a:rPr>
              <a:t>$1</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 $2, $3</a:t>
            </a:r>
          </a:p>
          <a:p>
            <a:pPr eaLnBrk="0" hangingPunct="0">
              <a:defRPr/>
            </a:pP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sub  </a:t>
            </a:r>
            <a:r>
              <a:rPr lang="en-US" b="1" dirty="0">
                <a:solidFill>
                  <a:srgbClr val="FFFF00"/>
                </a:solidFill>
                <a:latin typeface="Menlo" panose="020B0609030804020204" pitchFamily="49" charset="0"/>
                <a:ea typeface="Menlo" panose="020B0609030804020204" pitchFamily="49" charset="0"/>
                <a:cs typeface="Menlo" panose="020B0609030804020204" pitchFamily="49" charset="0"/>
              </a:rPr>
              <a:t>$4</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rgbClr val="FF0000"/>
                </a:solidFill>
                <a:latin typeface="Menlo" panose="020B0609030804020204" pitchFamily="49" charset="0"/>
                <a:ea typeface="Menlo" panose="020B0609030804020204" pitchFamily="49" charset="0"/>
                <a:cs typeface="Menlo" panose="020B0609030804020204" pitchFamily="49" charset="0"/>
              </a:rPr>
              <a:t>$1</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 $2</a:t>
            </a:r>
          </a:p>
          <a:p>
            <a:pPr eaLnBrk="0" hangingPunct="0">
              <a:defRPr/>
            </a:pPr>
            <a:r>
              <a:rPr lang="en-US" b="1" dirty="0" err="1">
                <a:solidFill>
                  <a:schemeClr val="bg1"/>
                </a:solidFill>
                <a:latin typeface="Menlo" panose="020B0609030804020204" pitchFamily="49" charset="0"/>
                <a:ea typeface="Menlo" panose="020B0609030804020204" pitchFamily="49" charset="0"/>
                <a:cs typeface="Menlo" panose="020B0609030804020204" pitchFamily="49" charset="0"/>
              </a:rPr>
              <a:t>xor</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  $5, </a:t>
            </a:r>
            <a:r>
              <a:rPr lang="en-US" b="1" dirty="0">
                <a:solidFill>
                  <a:srgbClr val="FFFF00"/>
                </a:solidFill>
                <a:latin typeface="Menlo" panose="020B0609030804020204" pitchFamily="49" charset="0"/>
                <a:ea typeface="Menlo" panose="020B0609030804020204" pitchFamily="49" charset="0"/>
                <a:cs typeface="Menlo" panose="020B0609030804020204" pitchFamily="49" charset="0"/>
              </a:rPr>
              <a:t>$4</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rgbClr val="FF0000"/>
                </a:solidFill>
                <a:latin typeface="Menlo" panose="020B0609030804020204" pitchFamily="49" charset="0"/>
                <a:ea typeface="Menlo" panose="020B0609030804020204" pitchFamily="49" charset="0"/>
                <a:cs typeface="Menlo" panose="020B0609030804020204" pitchFamily="49" charset="0"/>
              </a:rPr>
              <a:t>$1</a:t>
            </a:r>
          </a:p>
          <a:p>
            <a:pPr eaLnBrk="0" hangingPunct="0">
              <a:defRPr/>
            </a:pPr>
            <a:r>
              <a:rPr lang="en-US" b="1" dirty="0" err="1">
                <a:solidFill>
                  <a:schemeClr val="bg1"/>
                </a:solidFill>
                <a:latin typeface="Menlo" panose="020B0609030804020204" pitchFamily="49" charset="0"/>
                <a:ea typeface="Menlo" panose="020B0609030804020204" pitchFamily="49" charset="0"/>
                <a:cs typeface="Menlo" panose="020B0609030804020204" pitchFamily="49" charset="0"/>
              </a:rPr>
              <a:t>lw</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rgbClr val="00FDFF"/>
                </a:solidFill>
                <a:latin typeface="Menlo" panose="020B0609030804020204" pitchFamily="49" charset="0"/>
                <a:ea typeface="Menlo" panose="020B0609030804020204" pitchFamily="49" charset="0"/>
                <a:cs typeface="Menlo" panose="020B0609030804020204" pitchFamily="49" charset="0"/>
              </a:rPr>
              <a:t>$6</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 16($3)</a:t>
            </a:r>
          </a:p>
          <a:p>
            <a:pPr eaLnBrk="0" hangingPunct="0">
              <a:defRPr/>
            </a:pP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add  $7, </a:t>
            </a:r>
            <a:r>
              <a:rPr lang="en-US" b="1" dirty="0">
                <a:solidFill>
                  <a:srgbClr val="00FDFF"/>
                </a:solidFill>
                <a:latin typeface="Menlo" panose="020B0609030804020204" pitchFamily="49" charset="0"/>
                <a:ea typeface="Menlo" panose="020B0609030804020204" pitchFamily="49" charset="0"/>
                <a:cs typeface="Menlo" panose="020B0609030804020204" pitchFamily="49" charset="0"/>
              </a:rPr>
              <a:t>$6</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 $2 </a:t>
            </a:r>
          </a:p>
          <a:p>
            <a:pPr eaLnBrk="0" hangingPunct="0">
              <a:defRPr/>
            </a:pPr>
            <a:endParaRPr lang="en-US" b="1"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pic>
        <p:nvPicPr>
          <p:cNvPr id="5" name="Picture 4" descr="A black hat with white text&#10;&#10;Description automatically generated with medium confidence">
            <a:extLst>
              <a:ext uri="{FF2B5EF4-FFF2-40B4-BE49-F238E27FC236}">
                <a16:creationId xmlns:a16="http://schemas.microsoft.com/office/drawing/2014/main" id="{DEB292C4-00AA-C745-9CA3-A477336683F2}"/>
              </a:ext>
            </a:extLst>
          </p:cNvPr>
          <p:cNvPicPr>
            <a:picLocks noChangeAspect="1"/>
          </p:cNvPicPr>
          <p:nvPr/>
        </p:nvPicPr>
        <p:blipFill>
          <a:blip r:embed="rId2"/>
          <a:stretch>
            <a:fillRect/>
          </a:stretch>
        </p:blipFill>
        <p:spPr>
          <a:xfrm>
            <a:off x="10529899" y="159847"/>
            <a:ext cx="1288438" cy="1288438"/>
          </a:xfrm>
          <a:prstGeom prst="rect">
            <a:avLst/>
          </a:prstGeom>
        </p:spPr>
      </p:pic>
      <p:sp>
        <p:nvSpPr>
          <p:cNvPr id="3" name="TextBox 2">
            <a:extLst>
              <a:ext uri="{FF2B5EF4-FFF2-40B4-BE49-F238E27FC236}">
                <a16:creationId xmlns:a16="http://schemas.microsoft.com/office/drawing/2014/main" id="{3A211CF5-2BBD-7749-B39B-E64BF9D343DC}"/>
              </a:ext>
            </a:extLst>
          </p:cNvPr>
          <p:cNvSpPr txBox="1"/>
          <p:nvPr/>
        </p:nvSpPr>
        <p:spPr>
          <a:xfrm>
            <a:off x="7709584" y="3655364"/>
            <a:ext cx="4108753" cy="369332"/>
          </a:xfrm>
          <a:prstGeom prst="rect">
            <a:avLst/>
          </a:prstGeom>
          <a:noFill/>
        </p:spPr>
        <p:txBody>
          <a:bodyPr wrap="none" rtlCol="0">
            <a:spAutoFit/>
          </a:bodyPr>
          <a:lstStyle/>
          <a:p>
            <a:r>
              <a:rPr lang="en-US" dirty="0"/>
              <a:t>dependence on $1 between add and sub</a:t>
            </a:r>
          </a:p>
        </p:txBody>
      </p:sp>
      <p:sp>
        <p:nvSpPr>
          <p:cNvPr id="7" name="TextBox 6">
            <a:extLst>
              <a:ext uri="{FF2B5EF4-FFF2-40B4-BE49-F238E27FC236}">
                <a16:creationId xmlns:a16="http://schemas.microsoft.com/office/drawing/2014/main" id="{EB24C66D-2543-FE48-95B3-0338D1BDAE8A}"/>
              </a:ext>
            </a:extLst>
          </p:cNvPr>
          <p:cNvSpPr txBox="1"/>
          <p:nvPr/>
        </p:nvSpPr>
        <p:spPr>
          <a:xfrm>
            <a:off x="7709584" y="3938393"/>
            <a:ext cx="4070473" cy="369332"/>
          </a:xfrm>
          <a:prstGeom prst="rect">
            <a:avLst/>
          </a:prstGeom>
          <a:noFill/>
        </p:spPr>
        <p:txBody>
          <a:bodyPr wrap="none" rtlCol="0">
            <a:spAutoFit/>
          </a:bodyPr>
          <a:lstStyle/>
          <a:p>
            <a:r>
              <a:rPr lang="en-US" dirty="0"/>
              <a:t>dependence on $1 between add and </a:t>
            </a:r>
            <a:r>
              <a:rPr lang="en-US" dirty="0" err="1"/>
              <a:t>xor</a:t>
            </a:r>
            <a:endParaRPr lang="en-US" dirty="0"/>
          </a:p>
        </p:txBody>
      </p:sp>
      <p:sp>
        <p:nvSpPr>
          <p:cNvPr id="8" name="TextBox 7">
            <a:extLst>
              <a:ext uri="{FF2B5EF4-FFF2-40B4-BE49-F238E27FC236}">
                <a16:creationId xmlns:a16="http://schemas.microsoft.com/office/drawing/2014/main" id="{CB34DA90-7233-A84F-8C77-0755E1A41A74}"/>
              </a:ext>
            </a:extLst>
          </p:cNvPr>
          <p:cNvSpPr txBox="1"/>
          <p:nvPr/>
        </p:nvSpPr>
        <p:spPr>
          <a:xfrm>
            <a:off x="7709584" y="4251569"/>
            <a:ext cx="3959867" cy="369332"/>
          </a:xfrm>
          <a:prstGeom prst="rect">
            <a:avLst/>
          </a:prstGeom>
          <a:noFill/>
        </p:spPr>
        <p:txBody>
          <a:bodyPr wrap="none" rtlCol="0">
            <a:spAutoFit/>
          </a:bodyPr>
          <a:lstStyle/>
          <a:p>
            <a:r>
              <a:rPr lang="en-US" dirty="0"/>
              <a:t>dependence on $4 between sub and </a:t>
            </a:r>
            <a:r>
              <a:rPr lang="en-US" dirty="0" err="1"/>
              <a:t>xor</a:t>
            </a:r>
            <a:endParaRPr lang="en-US" dirty="0"/>
          </a:p>
        </p:txBody>
      </p:sp>
      <p:sp>
        <p:nvSpPr>
          <p:cNvPr id="9" name="TextBox 8">
            <a:extLst>
              <a:ext uri="{FF2B5EF4-FFF2-40B4-BE49-F238E27FC236}">
                <a16:creationId xmlns:a16="http://schemas.microsoft.com/office/drawing/2014/main" id="{F359E37A-07B7-634E-A543-176ABCBB03DC}"/>
              </a:ext>
            </a:extLst>
          </p:cNvPr>
          <p:cNvSpPr txBox="1"/>
          <p:nvPr/>
        </p:nvSpPr>
        <p:spPr>
          <a:xfrm>
            <a:off x="7709584" y="4847774"/>
            <a:ext cx="2286203" cy="369332"/>
          </a:xfrm>
          <a:prstGeom prst="rect">
            <a:avLst/>
          </a:prstGeom>
          <a:noFill/>
        </p:spPr>
        <p:txBody>
          <a:bodyPr wrap="none" rtlCol="0">
            <a:spAutoFit/>
          </a:bodyPr>
          <a:lstStyle/>
          <a:p>
            <a:r>
              <a:rPr lang="en-US" dirty="0"/>
              <a:t>no dependence on $2</a:t>
            </a:r>
          </a:p>
        </p:txBody>
      </p:sp>
      <p:pic>
        <p:nvPicPr>
          <p:cNvPr id="4" name="Picture 3">
            <a:extLst>
              <a:ext uri="{FF2B5EF4-FFF2-40B4-BE49-F238E27FC236}">
                <a16:creationId xmlns:a16="http://schemas.microsoft.com/office/drawing/2014/main" id="{0CB5D23D-0412-7F4F-A47B-AB0F1B8C77A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0548337" y="1161205"/>
            <a:ext cx="1270000" cy="1270000"/>
          </a:xfrm>
          <a:prstGeom prst="rect">
            <a:avLst/>
          </a:prstGeom>
        </p:spPr>
      </p:pic>
      <p:sp>
        <p:nvSpPr>
          <p:cNvPr id="11" name="TextBox 10">
            <a:extLst>
              <a:ext uri="{FF2B5EF4-FFF2-40B4-BE49-F238E27FC236}">
                <a16:creationId xmlns:a16="http://schemas.microsoft.com/office/drawing/2014/main" id="{2A8DAB7B-4B0F-F243-8B77-F7FCE927C5D3}"/>
              </a:ext>
            </a:extLst>
          </p:cNvPr>
          <p:cNvSpPr txBox="1"/>
          <p:nvPr/>
        </p:nvSpPr>
        <p:spPr>
          <a:xfrm>
            <a:off x="7709583" y="4549672"/>
            <a:ext cx="3903569" cy="369332"/>
          </a:xfrm>
          <a:prstGeom prst="rect">
            <a:avLst/>
          </a:prstGeom>
          <a:noFill/>
        </p:spPr>
        <p:txBody>
          <a:bodyPr wrap="none" rtlCol="0">
            <a:spAutoFit/>
          </a:bodyPr>
          <a:lstStyle/>
          <a:p>
            <a:r>
              <a:rPr lang="en-US" dirty="0"/>
              <a:t>dependence on $6 between </a:t>
            </a:r>
            <a:r>
              <a:rPr lang="en-US" dirty="0" err="1"/>
              <a:t>lw</a:t>
            </a:r>
            <a:r>
              <a:rPr lang="en-US" dirty="0"/>
              <a:t> and add</a:t>
            </a:r>
          </a:p>
        </p:txBody>
      </p:sp>
    </p:spTree>
    <p:extLst>
      <p:ext uri="{BB962C8B-B14F-4D97-AF65-F5344CB8AC3E}">
        <p14:creationId xmlns:p14="http://schemas.microsoft.com/office/powerpoint/2010/main" val="308748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BB97-51C1-0E4E-90C1-F7382006C007}"/>
              </a:ext>
            </a:extLst>
          </p:cNvPr>
          <p:cNvSpPr>
            <a:spLocks noGrp="1"/>
          </p:cNvSpPr>
          <p:nvPr>
            <p:ph type="title"/>
          </p:nvPr>
        </p:nvSpPr>
        <p:spPr/>
        <p:txBody>
          <a:bodyPr/>
          <a:lstStyle/>
          <a:p>
            <a:r>
              <a:rPr lang="en-US" dirty="0"/>
              <a:t>Instruction Semantics Review</a:t>
            </a:r>
          </a:p>
        </p:txBody>
      </p:sp>
      <p:sp>
        <p:nvSpPr>
          <p:cNvPr id="5" name="Rectangle 17">
            <a:extLst>
              <a:ext uri="{FF2B5EF4-FFF2-40B4-BE49-F238E27FC236}">
                <a16:creationId xmlns:a16="http://schemas.microsoft.com/office/drawing/2014/main" id="{A32BB6B3-3CED-1E45-A5D1-3DB65969344F}"/>
              </a:ext>
            </a:extLst>
          </p:cNvPr>
          <p:cNvSpPr>
            <a:spLocks noGrp="1" noChangeArrowheads="1"/>
          </p:cNvSpPr>
          <p:nvPr>
            <p:ph idx="1"/>
          </p:nvPr>
        </p:nvSpPr>
        <p:spPr bwMode="auto">
          <a:xfrm>
            <a:off x="1097279" y="1543050"/>
            <a:ext cx="10058401" cy="130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600" dirty="0">
              <a:latin typeface="Courier" charset="0"/>
            </a:endParaRPr>
          </a:p>
          <a:p>
            <a:pPr eaLnBrk="1" hangingPunct="1">
              <a:spcBef>
                <a:spcPct val="0"/>
              </a:spcBef>
              <a:buClrTx/>
              <a:buFontTx/>
              <a:buNone/>
            </a:pPr>
            <a:endParaRPr lang="en-US" altLang="en-US" sz="1600" dirty="0">
              <a:latin typeface="Courier" charset="0"/>
            </a:endParaRPr>
          </a:p>
          <a:p>
            <a:pPr eaLnBrk="1" hangingPunct="1">
              <a:spcBef>
                <a:spcPct val="0"/>
              </a:spcBef>
              <a:buClrTx/>
              <a:buFontTx/>
              <a:buNone/>
            </a:pPr>
            <a:endParaRPr lang="en-US" altLang="en-US" sz="1600" dirty="0">
              <a:latin typeface="Courier" charset="0"/>
            </a:endParaRPr>
          </a:p>
          <a:p>
            <a:pPr>
              <a:spcBef>
                <a:spcPct val="0"/>
              </a:spcBef>
              <a:buClrTx/>
              <a:buNone/>
            </a:pPr>
            <a:r>
              <a:rPr lang="en-US" altLang="en-US" sz="1600" dirty="0">
                <a:latin typeface="Courier" charset="0"/>
              </a:rPr>
              <a:t> </a:t>
            </a:r>
          </a:p>
          <a:p>
            <a:pPr eaLnBrk="1" hangingPunct="1">
              <a:spcBef>
                <a:spcPct val="0"/>
              </a:spcBef>
              <a:buClrTx/>
              <a:buFontTx/>
              <a:buNone/>
            </a:pPr>
            <a:endParaRPr lang="en-US" altLang="en-US" sz="1600" dirty="0">
              <a:latin typeface="Courier" charset="0"/>
            </a:endParaRPr>
          </a:p>
        </p:txBody>
      </p:sp>
      <p:sp>
        <p:nvSpPr>
          <p:cNvPr id="4" name="Slide Number Placeholder 3">
            <a:extLst>
              <a:ext uri="{FF2B5EF4-FFF2-40B4-BE49-F238E27FC236}">
                <a16:creationId xmlns:a16="http://schemas.microsoft.com/office/drawing/2014/main" id="{CADCC4F7-EDE5-934B-AED2-A2D5181A040E}"/>
              </a:ext>
            </a:extLst>
          </p:cNvPr>
          <p:cNvSpPr>
            <a:spLocks noGrp="1"/>
          </p:cNvSpPr>
          <p:nvPr>
            <p:ph type="sldNum" sz="quarter" idx="12"/>
          </p:nvPr>
        </p:nvSpPr>
        <p:spPr/>
        <p:txBody>
          <a:bodyPr/>
          <a:lstStyle/>
          <a:p>
            <a:fld id="{1BD72A7C-CD32-D543-9541-5D4E9CD9F017}" type="slidenum">
              <a:rPr lang="en-US" smtClean="0"/>
              <a:t>15</a:t>
            </a:fld>
            <a:endParaRPr lang="en-US"/>
          </a:p>
        </p:txBody>
      </p:sp>
      <p:graphicFrame>
        <p:nvGraphicFramePr>
          <p:cNvPr id="6" name="Table 5">
            <a:extLst>
              <a:ext uri="{FF2B5EF4-FFF2-40B4-BE49-F238E27FC236}">
                <a16:creationId xmlns:a16="http://schemas.microsoft.com/office/drawing/2014/main" id="{460CCD09-9CBF-F34A-8671-182C802A02B6}"/>
              </a:ext>
            </a:extLst>
          </p:cNvPr>
          <p:cNvGraphicFramePr>
            <a:graphicFrameLocks noGrp="1"/>
          </p:cNvGraphicFramePr>
          <p:nvPr>
            <p:extLst>
              <p:ext uri="{D42A27DB-BD31-4B8C-83A1-F6EECF244321}">
                <p14:modId xmlns:p14="http://schemas.microsoft.com/office/powerpoint/2010/main" val="3310849562"/>
              </p:ext>
            </p:extLst>
          </p:nvPr>
        </p:nvGraphicFramePr>
        <p:xfrm>
          <a:off x="2513139" y="1948268"/>
          <a:ext cx="8043333" cy="3230880"/>
        </p:xfrm>
        <a:graphic>
          <a:graphicData uri="http://schemas.openxmlformats.org/drawingml/2006/table">
            <a:tbl>
              <a:tblPr firstRow="1" bandRow="1">
                <a:tableStyleId>{5C22544A-7EE6-4342-B048-85BDC9FD1C3A}</a:tableStyleId>
              </a:tblPr>
              <a:tblGrid>
                <a:gridCol w="1278467">
                  <a:extLst>
                    <a:ext uri="{9D8B030D-6E8A-4147-A177-3AD203B41FA5}">
                      <a16:colId xmlns:a16="http://schemas.microsoft.com/office/drawing/2014/main" val="501588930"/>
                    </a:ext>
                  </a:extLst>
                </a:gridCol>
                <a:gridCol w="2199075">
                  <a:extLst>
                    <a:ext uri="{9D8B030D-6E8A-4147-A177-3AD203B41FA5}">
                      <a16:colId xmlns:a16="http://schemas.microsoft.com/office/drawing/2014/main" val="1778457503"/>
                    </a:ext>
                  </a:extLst>
                </a:gridCol>
                <a:gridCol w="4565791">
                  <a:extLst>
                    <a:ext uri="{9D8B030D-6E8A-4147-A177-3AD203B41FA5}">
                      <a16:colId xmlns:a16="http://schemas.microsoft.com/office/drawing/2014/main" val="2813966429"/>
                    </a:ext>
                  </a:extLst>
                </a:gridCol>
              </a:tblGrid>
              <a:tr h="370840">
                <a:tc>
                  <a:txBody>
                    <a:bodyPr/>
                    <a:lstStyle/>
                    <a:p>
                      <a:r>
                        <a:rPr lang="en-US" sz="1400" dirty="0"/>
                        <a:t>Instruction Class</a:t>
                      </a:r>
                    </a:p>
                  </a:txBody>
                  <a:tcPr/>
                </a:tc>
                <a:tc>
                  <a:txBody>
                    <a:bodyPr/>
                    <a:lstStyle/>
                    <a:p>
                      <a:r>
                        <a:rPr lang="en-US" sz="1400" dirty="0"/>
                        <a:t>Sample Instruction</a:t>
                      </a:r>
                    </a:p>
                  </a:txBody>
                  <a:tcPr/>
                </a:tc>
                <a:tc>
                  <a:txBody>
                    <a:bodyPr/>
                    <a:lstStyle/>
                    <a:p>
                      <a:r>
                        <a:rPr lang="en-US" sz="1400" dirty="0"/>
                        <a:t>Description</a:t>
                      </a:r>
                    </a:p>
                  </a:txBody>
                  <a:tcPr/>
                </a:tc>
                <a:extLst>
                  <a:ext uri="{0D108BD9-81ED-4DB2-BD59-A6C34878D82A}">
                    <a16:rowId xmlns:a16="http://schemas.microsoft.com/office/drawing/2014/main" val="290884509"/>
                  </a:ext>
                </a:extLst>
              </a:tr>
              <a:tr h="370840">
                <a:tc>
                  <a:txBody>
                    <a:bodyPr/>
                    <a:lstStyle/>
                    <a:p>
                      <a:r>
                        <a:rPr lang="en-US" sz="1400" dirty="0"/>
                        <a:t>ALU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nsolas" panose="020B0609020204030204" pitchFamily="49" charset="0"/>
                          <a:cs typeface="Consolas" panose="020B0609020204030204" pitchFamily="49" charset="0"/>
                        </a:rPr>
                        <a:t>add $1,$2,$3</a:t>
                      </a:r>
                    </a:p>
                    <a:p>
                      <a:endParaRPr lang="en-US" sz="1400" dirty="0">
                        <a:latin typeface="Consolas" panose="020B0609020204030204" pitchFamily="49" charset="0"/>
                        <a:cs typeface="Consolas" panose="020B0609020204030204" pitchFamily="49" charset="0"/>
                      </a:endParaRPr>
                    </a:p>
                  </a:txBody>
                  <a:tcPr/>
                </a:tc>
                <a:tc>
                  <a:txBody>
                    <a:bodyPr/>
                    <a:lstStyle/>
                    <a:p>
                      <a:r>
                        <a:rPr lang="en-US" sz="1400" dirty="0"/>
                        <a:t>add values in registers $2 and $3;</a:t>
                      </a:r>
                    </a:p>
                    <a:p>
                      <a:r>
                        <a:rPr lang="en-US" sz="1400" dirty="0"/>
                        <a:t>write result to register $1</a:t>
                      </a:r>
                    </a:p>
                  </a:txBody>
                  <a:tcPr/>
                </a:tc>
                <a:extLst>
                  <a:ext uri="{0D108BD9-81ED-4DB2-BD59-A6C34878D82A}">
                    <a16:rowId xmlns:a16="http://schemas.microsoft.com/office/drawing/2014/main" val="2763348220"/>
                  </a:ext>
                </a:extLst>
              </a:tr>
              <a:tr h="370840">
                <a:tc>
                  <a:txBody>
                    <a:bodyPr/>
                    <a:lstStyle/>
                    <a:p>
                      <a:r>
                        <a:rPr lang="en-US" sz="1400" dirty="0"/>
                        <a:t>Load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err="1">
                          <a:latin typeface="Consolas" panose="020B0609020204030204" pitchFamily="49" charset="0"/>
                          <a:cs typeface="Consolas" panose="020B0609020204030204" pitchFamily="49" charset="0"/>
                        </a:rPr>
                        <a:t>lw</a:t>
                      </a:r>
                      <a:r>
                        <a:rPr lang="en-US" altLang="en-US" sz="1400" dirty="0">
                          <a:latin typeface="Consolas" panose="020B0609020204030204" pitchFamily="49" charset="0"/>
                          <a:cs typeface="Consolas" panose="020B0609020204030204" pitchFamily="49" charset="0"/>
                        </a:rPr>
                        <a:t> $1,16($2)</a:t>
                      </a:r>
                    </a:p>
                    <a:p>
                      <a:endParaRPr lang="en-US" sz="1400" dirty="0">
                        <a:latin typeface="Consolas" panose="020B0609020204030204" pitchFamily="49" charset="0"/>
                        <a:cs typeface="Consolas" panose="020B0609020204030204" pitchFamily="49" charset="0"/>
                      </a:endParaRPr>
                    </a:p>
                  </a:txBody>
                  <a:tcPr/>
                </a:tc>
                <a:tc>
                  <a:txBody>
                    <a:bodyPr/>
                    <a:lstStyle/>
                    <a:p>
                      <a:r>
                        <a:rPr lang="en-US" sz="1400" dirty="0"/>
                        <a:t>add 16 to register $2 to compute memory address; </a:t>
                      </a:r>
                    </a:p>
                    <a:p>
                      <a:r>
                        <a:rPr lang="en-US" sz="1400" dirty="0"/>
                        <a:t>read value from memory;</a:t>
                      </a:r>
                    </a:p>
                    <a:p>
                      <a:r>
                        <a:rPr lang="en-US" sz="1400" dirty="0"/>
                        <a:t>write value to register $1</a:t>
                      </a:r>
                    </a:p>
                  </a:txBody>
                  <a:tcPr/>
                </a:tc>
                <a:extLst>
                  <a:ext uri="{0D108BD9-81ED-4DB2-BD59-A6C34878D82A}">
                    <a16:rowId xmlns:a16="http://schemas.microsoft.com/office/drawing/2014/main" val="3014330738"/>
                  </a:ext>
                </a:extLst>
              </a:tr>
              <a:tr h="370840">
                <a:tc>
                  <a:txBody>
                    <a:bodyPr/>
                    <a:lstStyle/>
                    <a:p>
                      <a:r>
                        <a:rPr lang="en-US" sz="1400" dirty="0"/>
                        <a:t>Store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err="1">
                          <a:latin typeface="Consolas" panose="020B0609020204030204" pitchFamily="49" charset="0"/>
                          <a:cs typeface="Consolas" panose="020B0609020204030204" pitchFamily="49" charset="0"/>
                        </a:rPr>
                        <a:t>sw</a:t>
                      </a:r>
                      <a:r>
                        <a:rPr lang="en-US" altLang="en-US" sz="1400" dirty="0">
                          <a:latin typeface="Consolas" panose="020B0609020204030204" pitchFamily="49" charset="0"/>
                          <a:cs typeface="Consolas" panose="020B0609020204030204" pitchFamily="49" charset="0"/>
                        </a:rPr>
                        <a:t> $1, 16($2)</a:t>
                      </a:r>
                    </a:p>
                    <a:p>
                      <a:endParaRPr lang="en-US" sz="1400" dirty="0">
                        <a:latin typeface="Consolas" panose="020B0609020204030204" pitchFamily="49" charset="0"/>
                        <a:cs typeface="Consolas" panose="020B0609020204030204" pitchFamily="49" charset="0"/>
                      </a:endParaRPr>
                    </a:p>
                  </a:txBody>
                  <a:tcPr/>
                </a:tc>
                <a:tc>
                  <a:txBody>
                    <a:bodyPr/>
                    <a:lstStyle/>
                    <a:p>
                      <a:r>
                        <a:rPr lang="en-US" sz="1400" dirty="0"/>
                        <a:t>add 16 to register $2 to compute memory address;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read value from register $1;</a:t>
                      </a:r>
                    </a:p>
                    <a:p>
                      <a:r>
                        <a:rPr lang="en-US" sz="1400" dirty="0"/>
                        <a:t>write value to memory;</a:t>
                      </a:r>
                    </a:p>
                  </a:txBody>
                  <a:tcPr/>
                </a:tc>
                <a:extLst>
                  <a:ext uri="{0D108BD9-81ED-4DB2-BD59-A6C34878D82A}">
                    <a16:rowId xmlns:a16="http://schemas.microsoft.com/office/drawing/2014/main" val="2693681286"/>
                  </a:ext>
                </a:extLst>
              </a:tr>
              <a:tr h="370840">
                <a:tc>
                  <a:txBody>
                    <a:bodyPr/>
                    <a:lstStyle/>
                    <a:p>
                      <a:r>
                        <a:rPr lang="en-US" sz="1400" dirty="0"/>
                        <a:t>Branch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err="1">
                          <a:latin typeface="Consolas" panose="020B0609020204030204" pitchFamily="49" charset="0"/>
                          <a:cs typeface="Consolas" panose="020B0609020204030204" pitchFamily="49" charset="0"/>
                        </a:rPr>
                        <a:t>beq</a:t>
                      </a:r>
                      <a:r>
                        <a:rPr lang="en-US" altLang="en-US" sz="1400" dirty="0">
                          <a:latin typeface="Consolas" panose="020B0609020204030204" pitchFamily="49" charset="0"/>
                          <a:cs typeface="Consolas" panose="020B0609020204030204" pitchFamily="49" charset="0"/>
                        </a:rPr>
                        <a:t> $1,$2,16</a:t>
                      </a:r>
                    </a:p>
                    <a:p>
                      <a:endParaRPr lang="en-US" sz="1400" dirty="0">
                        <a:latin typeface="Consolas" panose="020B0609020204030204" pitchFamily="49" charset="0"/>
                        <a:cs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add 16 to PC to compute branch target address;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compare values in $1 and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set PC to PC + 4 or branch target based on comparison</a:t>
                      </a:r>
                    </a:p>
                  </a:txBody>
                  <a:tcPr/>
                </a:tc>
                <a:extLst>
                  <a:ext uri="{0D108BD9-81ED-4DB2-BD59-A6C34878D82A}">
                    <a16:rowId xmlns:a16="http://schemas.microsoft.com/office/drawing/2014/main" val="2827157697"/>
                  </a:ext>
                </a:extLst>
              </a:tr>
            </a:tbl>
          </a:graphicData>
        </a:graphic>
      </p:graphicFrame>
    </p:spTree>
    <p:extLst>
      <p:ext uri="{BB962C8B-B14F-4D97-AF65-F5344CB8AC3E}">
        <p14:creationId xmlns:p14="http://schemas.microsoft.com/office/powerpoint/2010/main" val="3052178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3"/>
          <p:cNvSpPr>
            <a:spLocks noGrp="1" noChangeArrowheads="1"/>
          </p:cNvSpPr>
          <p:nvPr>
            <p:ph type="title" idx="4294967295"/>
          </p:nvPr>
        </p:nvSpPr>
        <p:spPr>
          <a:xfrm>
            <a:off x="2133600" y="287338"/>
            <a:ext cx="10058400" cy="1033462"/>
          </a:xfrm>
        </p:spPr>
        <p:txBody>
          <a:bodyPr/>
          <a:lstStyle/>
          <a:p>
            <a:r>
              <a:rPr lang="en-US"/>
              <a:t>Example : Data Hazard</a:t>
            </a:r>
          </a:p>
        </p:txBody>
      </p:sp>
      <p:sp>
        <p:nvSpPr>
          <p:cNvPr id="3" name="Slide Number Placeholder 2">
            <a:extLst>
              <a:ext uri="{FF2B5EF4-FFF2-40B4-BE49-F238E27FC236}">
                <a16:creationId xmlns:a16="http://schemas.microsoft.com/office/drawing/2014/main" id="{3E3E3FDC-F4EB-8F4C-AEDA-3B7A4FF0EC39}"/>
              </a:ext>
            </a:extLst>
          </p:cNvPr>
          <p:cNvSpPr>
            <a:spLocks noGrp="1"/>
          </p:cNvSpPr>
          <p:nvPr>
            <p:ph type="sldNum" sz="quarter" idx="4294967295"/>
          </p:nvPr>
        </p:nvSpPr>
        <p:spPr>
          <a:xfrm>
            <a:off x="10880725" y="6459538"/>
            <a:ext cx="1311275" cy="365125"/>
          </a:xfrm>
        </p:spPr>
        <p:txBody>
          <a:bodyPr/>
          <a:lstStyle/>
          <a:p>
            <a:fld id="{1BD72A7C-CD32-D543-9541-5D4E9CD9F017}" type="slidenum">
              <a:rPr lang="en-US" smtClean="0"/>
              <a:t>16</a:t>
            </a:fld>
            <a:endParaRPr lang="en-US"/>
          </a:p>
        </p:txBody>
      </p:sp>
      <p:sp>
        <p:nvSpPr>
          <p:cNvPr id="37049" name="Rectangle 8"/>
          <p:cNvSpPr>
            <a:spLocks noChangeArrowheads="1"/>
          </p:cNvSpPr>
          <p:nvPr/>
        </p:nvSpPr>
        <p:spPr bwMode="auto">
          <a:xfrm>
            <a:off x="6311277" y="3776970"/>
            <a:ext cx="437586" cy="412977"/>
          </a:xfrm>
          <a:prstGeom prst="rect">
            <a:avLst/>
          </a:prstGeom>
          <a:solidFill>
            <a:srgbClr val="FF0000"/>
          </a:solid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35003" name="Rectangle 9"/>
          <p:cNvSpPr>
            <a:spLocks noChangeArrowheads="1"/>
          </p:cNvSpPr>
          <p:nvPr/>
        </p:nvSpPr>
        <p:spPr bwMode="auto">
          <a:xfrm>
            <a:off x="5679046" y="3019846"/>
            <a:ext cx="437586" cy="412977"/>
          </a:xfrm>
          <a:prstGeom prst="rect">
            <a:avLst/>
          </a:prstGeom>
          <a:solidFill>
            <a:srgbClr val="FF0000"/>
          </a:solidFill>
          <a:ln w="12700">
            <a:solidFill>
              <a:schemeClr val="tx1"/>
            </a:solidFill>
            <a:miter lim="800000"/>
            <a:headEnd/>
            <a:tailEnd/>
          </a:ln>
        </p:spPr>
        <p:txBody>
          <a:bodyPr wrap="none" anchor="ctr">
            <a:prstTxWarp prst="textNoShape">
              <a:avLst/>
            </a:prstTxWarp>
          </a:bodyPr>
          <a:lstStyle/>
          <a:p>
            <a:pPr>
              <a:defRPr/>
            </a:pPr>
            <a:endParaRPr lang="en-US" sz="1400">
              <a:latin typeface="Calibri" charset="0"/>
              <a:ea typeface="Calibri" charset="0"/>
              <a:cs typeface="Calibri" charset="0"/>
            </a:endParaRPr>
          </a:p>
        </p:txBody>
      </p:sp>
      <p:sp>
        <p:nvSpPr>
          <p:cNvPr id="37051" name="Rectangle 10"/>
          <p:cNvSpPr>
            <a:spLocks noChangeArrowheads="1"/>
          </p:cNvSpPr>
          <p:nvPr/>
        </p:nvSpPr>
        <p:spPr bwMode="auto">
          <a:xfrm>
            <a:off x="6959607" y="2262722"/>
            <a:ext cx="424414" cy="412977"/>
          </a:xfrm>
          <a:prstGeom prst="rect">
            <a:avLst/>
          </a:prstGeom>
          <a:solidFill>
            <a:srgbClr val="FF0000"/>
          </a:solid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37052" name="Line 11"/>
          <p:cNvSpPr>
            <a:spLocks noChangeShapeType="1"/>
          </p:cNvSpPr>
          <p:nvPr/>
        </p:nvSpPr>
        <p:spPr bwMode="auto">
          <a:xfrm flipH="1">
            <a:off x="6005406" y="2675699"/>
            <a:ext cx="1164944" cy="308299"/>
          </a:xfrm>
          <a:prstGeom prst="line">
            <a:avLst/>
          </a:prstGeom>
          <a:noFill/>
          <a:ln w="28575">
            <a:solidFill>
              <a:srgbClr val="FF0000"/>
            </a:solidFill>
            <a:round/>
            <a:headEnd type="none" w="med" len="med"/>
            <a:tailEnd type="arrow" w="med" len="med"/>
          </a:ln>
        </p:spPr>
        <p:txBody>
          <a:bodyPr>
            <a:prstTxWarp prst="textNoShape">
              <a:avLst/>
            </a:prstTxWarp>
          </a:bodyPr>
          <a:lstStyle/>
          <a:p>
            <a:endParaRPr lang="en-US"/>
          </a:p>
        </p:txBody>
      </p:sp>
      <p:sp>
        <p:nvSpPr>
          <p:cNvPr id="37053" name="Line 12"/>
          <p:cNvSpPr>
            <a:spLocks noChangeShapeType="1"/>
          </p:cNvSpPr>
          <p:nvPr/>
        </p:nvSpPr>
        <p:spPr bwMode="auto">
          <a:xfrm flipH="1">
            <a:off x="6538119" y="2675699"/>
            <a:ext cx="632231" cy="1101271"/>
          </a:xfrm>
          <a:prstGeom prst="line">
            <a:avLst/>
          </a:prstGeom>
          <a:noFill/>
          <a:ln w="28575">
            <a:solidFill>
              <a:srgbClr val="FF0000"/>
            </a:solidFill>
            <a:round/>
            <a:headEnd type="none" w="med" len="med"/>
            <a:tailEnd type="arrow" w="med" len="med"/>
          </a:ln>
        </p:spPr>
        <p:txBody>
          <a:bodyPr>
            <a:prstTxWarp prst="textNoShape">
              <a:avLst/>
            </a:prstTxWarp>
          </a:bodyPr>
          <a:lstStyle/>
          <a:p>
            <a:endParaRPr lang="en-US"/>
          </a:p>
        </p:txBody>
      </p:sp>
      <p:sp>
        <p:nvSpPr>
          <p:cNvPr id="36868" name="Line 15"/>
          <p:cNvSpPr>
            <a:spLocks noChangeShapeType="1"/>
          </p:cNvSpPr>
          <p:nvPr/>
        </p:nvSpPr>
        <p:spPr bwMode="auto">
          <a:xfrm>
            <a:off x="3156508" y="1777874"/>
            <a:ext cx="5815012"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36869" name="Line 20"/>
          <p:cNvSpPr>
            <a:spLocks noChangeShapeType="1"/>
          </p:cNvSpPr>
          <p:nvPr/>
        </p:nvSpPr>
        <p:spPr bwMode="auto">
          <a:xfrm>
            <a:off x="4888470" y="1900772"/>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6870" name="Line 21"/>
          <p:cNvSpPr>
            <a:spLocks noChangeShapeType="1"/>
          </p:cNvSpPr>
          <p:nvPr/>
        </p:nvSpPr>
        <p:spPr bwMode="auto">
          <a:xfrm>
            <a:off x="5520295" y="1900772"/>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6871" name="Line 22"/>
          <p:cNvSpPr>
            <a:spLocks noChangeShapeType="1"/>
          </p:cNvSpPr>
          <p:nvPr/>
        </p:nvSpPr>
        <p:spPr bwMode="auto">
          <a:xfrm>
            <a:off x="6152120" y="1900772"/>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6872" name="Line 23"/>
          <p:cNvSpPr>
            <a:spLocks noChangeShapeType="1"/>
          </p:cNvSpPr>
          <p:nvPr/>
        </p:nvSpPr>
        <p:spPr bwMode="auto">
          <a:xfrm>
            <a:off x="6783945" y="1900772"/>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6873" name="Line 24"/>
          <p:cNvSpPr>
            <a:spLocks noChangeShapeType="1"/>
          </p:cNvSpPr>
          <p:nvPr/>
        </p:nvSpPr>
        <p:spPr bwMode="auto">
          <a:xfrm>
            <a:off x="7415770" y="1900772"/>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6874" name="Line 25"/>
          <p:cNvSpPr>
            <a:spLocks noChangeShapeType="1"/>
          </p:cNvSpPr>
          <p:nvPr/>
        </p:nvSpPr>
        <p:spPr bwMode="auto">
          <a:xfrm>
            <a:off x="8046008" y="1900772"/>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6875" name="Line 26"/>
          <p:cNvSpPr>
            <a:spLocks noChangeShapeType="1"/>
          </p:cNvSpPr>
          <p:nvPr/>
        </p:nvSpPr>
        <p:spPr bwMode="auto">
          <a:xfrm>
            <a:off x="8677833" y="1900772"/>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6876" name="Line 27"/>
          <p:cNvSpPr>
            <a:spLocks noChangeShapeType="1"/>
          </p:cNvSpPr>
          <p:nvPr/>
        </p:nvSpPr>
        <p:spPr bwMode="auto">
          <a:xfrm>
            <a:off x="9309658" y="1900772"/>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nvGrpSpPr>
          <p:cNvPr id="36877" name="Group 30"/>
          <p:cNvGrpSpPr>
            <a:grpSpLocks/>
          </p:cNvGrpSpPr>
          <p:nvPr/>
        </p:nvGrpSpPr>
        <p:grpSpPr bwMode="auto">
          <a:xfrm>
            <a:off x="4369359" y="2126196"/>
            <a:ext cx="3019425" cy="755650"/>
            <a:chOff x="1567" y="1152"/>
            <a:chExt cx="2065" cy="528"/>
          </a:xfrm>
        </p:grpSpPr>
        <p:grpSp>
          <p:nvGrpSpPr>
            <p:cNvPr id="37017" name="Group 31"/>
            <p:cNvGrpSpPr>
              <a:grpSpLocks/>
            </p:cNvGrpSpPr>
            <p:nvPr/>
          </p:nvGrpSpPr>
          <p:grpSpPr bwMode="auto">
            <a:xfrm>
              <a:off x="2497" y="1152"/>
              <a:ext cx="213" cy="481"/>
              <a:chOff x="2217" y="1413"/>
              <a:chExt cx="213" cy="481"/>
            </a:xfrm>
          </p:grpSpPr>
          <p:sp>
            <p:nvSpPr>
              <p:cNvPr id="37047" name="Freeform 3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7048" name="Rectangle 33"/>
              <p:cNvSpPr>
                <a:spLocks noChangeArrowheads="1"/>
              </p:cNvSpPr>
              <p:nvPr/>
            </p:nvSpPr>
            <p:spPr bwMode="auto">
              <a:xfrm rot="5400000">
                <a:off x="2159" y="1543"/>
                <a:ext cx="306"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37018" name="Group 34"/>
            <p:cNvGrpSpPr>
              <a:grpSpLocks/>
            </p:cNvGrpSpPr>
            <p:nvPr/>
          </p:nvGrpSpPr>
          <p:grpSpPr bwMode="auto">
            <a:xfrm>
              <a:off x="1567" y="1248"/>
              <a:ext cx="344" cy="289"/>
              <a:chOff x="1287" y="1509"/>
              <a:chExt cx="344" cy="289"/>
            </a:xfrm>
          </p:grpSpPr>
          <p:sp>
            <p:nvSpPr>
              <p:cNvPr id="37043" name="Rectangle 35"/>
              <p:cNvSpPr>
                <a:spLocks noChangeArrowheads="1"/>
              </p:cNvSpPr>
              <p:nvPr/>
            </p:nvSpPr>
            <p:spPr bwMode="auto">
              <a:xfrm>
                <a:off x="1287" y="1511"/>
                <a:ext cx="245"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37044" name="Group 36"/>
              <p:cNvGrpSpPr>
                <a:grpSpLocks/>
              </p:cNvGrpSpPr>
              <p:nvPr/>
            </p:nvGrpSpPr>
            <p:grpSpPr bwMode="auto">
              <a:xfrm>
                <a:off x="1291" y="1509"/>
                <a:ext cx="340" cy="289"/>
                <a:chOff x="1291" y="1509"/>
                <a:chExt cx="340" cy="289"/>
              </a:xfrm>
            </p:grpSpPr>
            <p:sp>
              <p:nvSpPr>
                <p:cNvPr id="37045" name="Freeform 3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7046" name="Freeform 3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37019" name="Rectangle 39"/>
            <p:cNvSpPr>
              <a:spLocks noChangeArrowheads="1"/>
            </p:cNvSpPr>
            <p:nvPr/>
          </p:nvSpPr>
          <p:spPr bwMode="auto">
            <a:xfrm>
              <a:off x="2012" y="1255"/>
              <a:ext cx="291"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37020" name="Group 40"/>
            <p:cNvGrpSpPr>
              <a:grpSpLocks/>
            </p:cNvGrpSpPr>
            <p:nvPr/>
          </p:nvGrpSpPr>
          <p:grpSpPr bwMode="auto">
            <a:xfrm>
              <a:off x="2031" y="1248"/>
              <a:ext cx="296" cy="289"/>
              <a:chOff x="1751" y="1509"/>
              <a:chExt cx="296" cy="289"/>
            </a:xfrm>
          </p:grpSpPr>
          <p:sp>
            <p:nvSpPr>
              <p:cNvPr id="37041" name="Freeform 4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7042" name="Freeform 4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7021" name="Line 4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7022" name="Freeform 4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7023" name="Line 4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7024" name="Rectangle 46"/>
            <p:cNvSpPr>
              <a:spLocks noChangeArrowheads="1"/>
            </p:cNvSpPr>
            <p:nvPr/>
          </p:nvSpPr>
          <p:spPr bwMode="auto">
            <a:xfrm>
              <a:off x="2829" y="1250"/>
              <a:ext cx="28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37025" name="Group 47"/>
            <p:cNvGrpSpPr>
              <a:grpSpLocks/>
            </p:cNvGrpSpPr>
            <p:nvPr/>
          </p:nvGrpSpPr>
          <p:grpSpPr bwMode="auto">
            <a:xfrm>
              <a:off x="2880" y="1248"/>
              <a:ext cx="325" cy="289"/>
              <a:chOff x="2600" y="1509"/>
              <a:chExt cx="325" cy="289"/>
            </a:xfrm>
          </p:grpSpPr>
          <p:sp>
            <p:nvSpPr>
              <p:cNvPr id="37039" name="Freeform 4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7040" name="Freeform 4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7026" name="Rectangle 50"/>
            <p:cNvSpPr>
              <a:spLocks noChangeArrowheads="1"/>
            </p:cNvSpPr>
            <p:nvPr/>
          </p:nvSpPr>
          <p:spPr bwMode="auto">
            <a:xfrm>
              <a:off x="3321" y="1250"/>
              <a:ext cx="291"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dirty="0">
                  <a:latin typeface="Calibri" charset="0"/>
                  <a:ea typeface="Calibri" charset="0"/>
                  <a:cs typeface="Calibri" charset="0"/>
                </a:rPr>
                <a:t>Reg</a:t>
              </a:r>
            </a:p>
          </p:txBody>
        </p:sp>
        <p:grpSp>
          <p:nvGrpSpPr>
            <p:cNvPr id="37027" name="Group 51"/>
            <p:cNvGrpSpPr>
              <a:grpSpLocks/>
            </p:cNvGrpSpPr>
            <p:nvPr/>
          </p:nvGrpSpPr>
          <p:grpSpPr bwMode="auto">
            <a:xfrm>
              <a:off x="3348" y="1248"/>
              <a:ext cx="284" cy="289"/>
              <a:chOff x="3068" y="1509"/>
              <a:chExt cx="284" cy="289"/>
            </a:xfrm>
          </p:grpSpPr>
          <p:sp>
            <p:nvSpPr>
              <p:cNvPr id="37037" name="Freeform 5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7038" name="Freeform 5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7028" name="Line 5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7029" name="Line 5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7030" name="Line 5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7031" name="Line 5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37032" name="Line 5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7033" name="Line 5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37034" name="Line 6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7035" name="Line 6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7036" name="Line 6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36878" name="Group 63"/>
          <p:cNvGrpSpPr>
            <a:grpSpLocks/>
          </p:cNvGrpSpPr>
          <p:nvPr/>
        </p:nvGrpSpPr>
        <p:grpSpPr bwMode="auto">
          <a:xfrm>
            <a:off x="5001184" y="2881846"/>
            <a:ext cx="3017837" cy="757238"/>
            <a:chOff x="1567" y="1152"/>
            <a:chExt cx="2065" cy="528"/>
          </a:xfrm>
        </p:grpSpPr>
        <p:grpSp>
          <p:nvGrpSpPr>
            <p:cNvPr id="36985" name="Group 64"/>
            <p:cNvGrpSpPr>
              <a:grpSpLocks/>
            </p:cNvGrpSpPr>
            <p:nvPr/>
          </p:nvGrpSpPr>
          <p:grpSpPr bwMode="auto">
            <a:xfrm>
              <a:off x="2497" y="1152"/>
              <a:ext cx="213" cy="481"/>
              <a:chOff x="2217" y="1413"/>
              <a:chExt cx="213" cy="481"/>
            </a:xfrm>
          </p:grpSpPr>
          <p:sp>
            <p:nvSpPr>
              <p:cNvPr id="37015" name="Freeform 6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7016" name="Rectangle 66"/>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36986" name="Group 67"/>
            <p:cNvGrpSpPr>
              <a:grpSpLocks/>
            </p:cNvGrpSpPr>
            <p:nvPr/>
          </p:nvGrpSpPr>
          <p:grpSpPr bwMode="auto">
            <a:xfrm>
              <a:off x="1567" y="1248"/>
              <a:ext cx="344" cy="289"/>
              <a:chOff x="1287" y="1509"/>
              <a:chExt cx="344" cy="289"/>
            </a:xfrm>
          </p:grpSpPr>
          <p:sp>
            <p:nvSpPr>
              <p:cNvPr id="37011" name="Rectangle 68"/>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37012" name="Group 69"/>
              <p:cNvGrpSpPr>
                <a:grpSpLocks/>
              </p:cNvGrpSpPr>
              <p:nvPr/>
            </p:nvGrpSpPr>
            <p:grpSpPr bwMode="auto">
              <a:xfrm>
                <a:off x="1291" y="1509"/>
                <a:ext cx="340" cy="289"/>
                <a:chOff x="1291" y="1509"/>
                <a:chExt cx="340" cy="289"/>
              </a:xfrm>
            </p:grpSpPr>
            <p:sp>
              <p:nvSpPr>
                <p:cNvPr id="37013" name="Freeform 7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7014" name="Freeform 7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36987" name="Rectangle 72"/>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dirty="0" err="1">
                  <a:latin typeface="Calibri" charset="0"/>
                  <a:ea typeface="Calibri" charset="0"/>
                  <a:cs typeface="Calibri" charset="0"/>
                </a:rPr>
                <a:t>Reg</a:t>
              </a:r>
              <a:endParaRPr lang="en-US" sz="1200" b="1" dirty="0">
                <a:latin typeface="Calibri" charset="0"/>
                <a:ea typeface="Calibri" charset="0"/>
                <a:cs typeface="Calibri" charset="0"/>
              </a:endParaRPr>
            </a:p>
          </p:txBody>
        </p:sp>
        <p:grpSp>
          <p:nvGrpSpPr>
            <p:cNvPr id="36988" name="Group 73"/>
            <p:cNvGrpSpPr>
              <a:grpSpLocks/>
            </p:cNvGrpSpPr>
            <p:nvPr/>
          </p:nvGrpSpPr>
          <p:grpSpPr bwMode="auto">
            <a:xfrm>
              <a:off x="2031" y="1248"/>
              <a:ext cx="296" cy="289"/>
              <a:chOff x="1751" y="1509"/>
              <a:chExt cx="296" cy="289"/>
            </a:xfrm>
          </p:grpSpPr>
          <p:sp>
            <p:nvSpPr>
              <p:cNvPr id="37009" name="Freeform 7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7010" name="Freeform 7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989" name="Line 7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90" name="Freeform 7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91" name="Line 7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92" name="Rectangle 79"/>
            <p:cNvSpPr>
              <a:spLocks noChangeArrowheads="1"/>
            </p:cNvSpPr>
            <p:nvPr/>
          </p:nvSpPr>
          <p:spPr bwMode="auto">
            <a:xfrm>
              <a:off x="2829" y="1250"/>
              <a:ext cx="283"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36993" name="Group 80"/>
            <p:cNvGrpSpPr>
              <a:grpSpLocks/>
            </p:cNvGrpSpPr>
            <p:nvPr/>
          </p:nvGrpSpPr>
          <p:grpSpPr bwMode="auto">
            <a:xfrm>
              <a:off x="2880" y="1248"/>
              <a:ext cx="325" cy="289"/>
              <a:chOff x="2600" y="1509"/>
              <a:chExt cx="325" cy="289"/>
            </a:xfrm>
          </p:grpSpPr>
          <p:sp>
            <p:nvSpPr>
              <p:cNvPr id="37007" name="Freeform 8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7008" name="Freeform 8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994" name="Rectangle 83"/>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36995" name="Group 84"/>
            <p:cNvGrpSpPr>
              <a:grpSpLocks/>
            </p:cNvGrpSpPr>
            <p:nvPr/>
          </p:nvGrpSpPr>
          <p:grpSpPr bwMode="auto">
            <a:xfrm>
              <a:off x="3348" y="1248"/>
              <a:ext cx="284" cy="289"/>
              <a:chOff x="3068" y="1509"/>
              <a:chExt cx="284" cy="289"/>
            </a:xfrm>
          </p:grpSpPr>
          <p:sp>
            <p:nvSpPr>
              <p:cNvPr id="37005" name="Freeform 8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7006" name="Freeform 8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996" name="Line 8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97" name="Line 8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98" name="Line 8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99" name="Line 9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37000" name="Line 9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7001" name="Line 9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37002" name="Line 9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7003" name="Line 9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7004" name="Line 9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36879" name="Group 96"/>
          <p:cNvGrpSpPr>
            <a:grpSpLocks/>
          </p:cNvGrpSpPr>
          <p:nvPr/>
        </p:nvGrpSpPr>
        <p:grpSpPr bwMode="auto">
          <a:xfrm>
            <a:off x="5633009" y="3639085"/>
            <a:ext cx="3017837" cy="757237"/>
            <a:chOff x="1567" y="1152"/>
            <a:chExt cx="2065" cy="528"/>
          </a:xfrm>
        </p:grpSpPr>
        <p:grpSp>
          <p:nvGrpSpPr>
            <p:cNvPr id="36953" name="Group 97"/>
            <p:cNvGrpSpPr>
              <a:grpSpLocks/>
            </p:cNvGrpSpPr>
            <p:nvPr/>
          </p:nvGrpSpPr>
          <p:grpSpPr bwMode="auto">
            <a:xfrm>
              <a:off x="2497" y="1152"/>
              <a:ext cx="213" cy="481"/>
              <a:chOff x="2217" y="1413"/>
              <a:chExt cx="213" cy="481"/>
            </a:xfrm>
          </p:grpSpPr>
          <p:sp>
            <p:nvSpPr>
              <p:cNvPr id="36983" name="Freeform 98"/>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84" name="Rectangle 99"/>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36954" name="Group 100"/>
            <p:cNvGrpSpPr>
              <a:grpSpLocks/>
            </p:cNvGrpSpPr>
            <p:nvPr/>
          </p:nvGrpSpPr>
          <p:grpSpPr bwMode="auto">
            <a:xfrm>
              <a:off x="1567" y="1248"/>
              <a:ext cx="344" cy="289"/>
              <a:chOff x="1287" y="1509"/>
              <a:chExt cx="344" cy="289"/>
            </a:xfrm>
          </p:grpSpPr>
          <p:sp>
            <p:nvSpPr>
              <p:cNvPr id="36979" name="Rectangle 101"/>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36980" name="Group 102"/>
              <p:cNvGrpSpPr>
                <a:grpSpLocks/>
              </p:cNvGrpSpPr>
              <p:nvPr/>
            </p:nvGrpSpPr>
            <p:grpSpPr bwMode="auto">
              <a:xfrm>
                <a:off x="1291" y="1509"/>
                <a:ext cx="340" cy="289"/>
                <a:chOff x="1291" y="1509"/>
                <a:chExt cx="340" cy="289"/>
              </a:xfrm>
            </p:grpSpPr>
            <p:sp>
              <p:nvSpPr>
                <p:cNvPr id="36981" name="Freeform 103"/>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82" name="Freeform 104"/>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36955" name="Rectangle 105"/>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dirty="0">
                  <a:latin typeface="Calibri" charset="0"/>
                  <a:ea typeface="Calibri" charset="0"/>
                  <a:cs typeface="Calibri" charset="0"/>
                </a:rPr>
                <a:t>Reg</a:t>
              </a:r>
            </a:p>
          </p:txBody>
        </p:sp>
        <p:grpSp>
          <p:nvGrpSpPr>
            <p:cNvPr id="36956" name="Group 106"/>
            <p:cNvGrpSpPr>
              <a:grpSpLocks/>
            </p:cNvGrpSpPr>
            <p:nvPr/>
          </p:nvGrpSpPr>
          <p:grpSpPr bwMode="auto">
            <a:xfrm>
              <a:off x="2031" y="1248"/>
              <a:ext cx="296" cy="289"/>
              <a:chOff x="1751" y="1509"/>
              <a:chExt cx="296" cy="289"/>
            </a:xfrm>
          </p:grpSpPr>
          <p:sp>
            <p:nvSpPr>
              <p:cNvPr id="36977" name="Freeform 107"/>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78" name="Freeform 108"/>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957" name="Line 109"/>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58" name="Freeform 110"/>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59" name="Line 111"/>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60" name="Rectangle 112"/>
            <p:cNvSpPr>
              <a:spLocks noChangeArrowheads="1"/>
            </p:cNvSpPr>
            <p:nvPr/>
          </p:nvSpPr>
          <p:spPr bwMode="auto">
            <a:xfrm>
              <a:off x="2829" y="1250"/>
              <a:ext cx="283"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36961" name="Group 113"/>
            <p:cNvGrpSpPr>
              <a:grpSpLocks/>
            </p:cNvGrpSpPr>
            <p:nvPr/>
          </p:nvGrpSpPr>
          <p:grpSpPr bwMode="auto">
            <a:xfrm>
              <a:off x="2880" y="1248"/>
              <a:ext cx="325" cy="289"/>
              <a:chOff x="2600" y="1509"/>
              <a:chExt cx="325" cy="289"/>
            </a:xfrm>
          </p:grpSpPr>
          <p:sp>
            <p:nvSpPr>
              <p:cNvPr id="36975" name="Freeform 114"/>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76" name="Freeform 115"/>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962" name="Rectangle 116"/>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36963" name="Group 117"/>
            <p:cNvGrpSpPr>
              <a:grpSpLocks/>
            </p:cNvGrpSpPr>
            <p:nvPr/>
          </p:nvGrpSpPr>
          <p:grpSpPr bwMode="auto">
            <a:xfrm>
              <a:off x="3348" y="1248"/>
              <a:ext cx="284" cy="289"/>
              <a:chOff x="3068" y="1509"/>
              <a:chExt cx="284" cy="289"/>
            </a:xfrm>
          </p:grpSpPr>
          <p:sp>
            <p:nvSpPr>
              <p:cNvPr id="36973" name="Freeform 118"/>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74" name="Freeform 119"/>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964" name="Line 120"/>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65" name="Line 121"/>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66" name="Line 122"/>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67" name="Line 123"/>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68" name="Line 124"/>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69" name="Line 125"/>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70" name="Line 126"/>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71" name="Line 127"/>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72" name="Line 128"/>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36880" name="Group 129"/>
          <p:cNvGrpSpPr>
            <a:grpSpLocks/>
          </p:cNvGrpSpPr>
          <p:nvPr/>
        </p:nvGrpSpPr>
        <p:grpSpPr bwMode="auto">
          <a:xfrm>
            <a:off x="6264834" y="4396321"/>
            <a:ext cx="3017837" cy="757238"/>
            <a:chOff x="1567" y="1152"/>
            <a:chExt cx="2065" cy="528"/>
          </a:xfrm>
        </p:grpSpPr>
        <p:grpSp>
          <p:nvGrpSpPr>
            <p:cNvPr id="36921" name="Group 130"/>
            <p:cNvGrpSpPr>
              <a:grpSpLocks/>
            </p:cNvGrpSpPr>
            <p:nvPr/>
          </p:nvGrpSpPr>
          <p:grpSpPr bwMode="auto">
            <a:xfrm>
              <a:off x="2497" y="1152"/>
              <a:ext cx="213" cy="481"/>
              <a:chOff x="2217" y="1413"/>
              <a:chExt cx="213" cy="481"/>
            </a:xfrm>
          </p:grpSpPr>
          <p:sp>
            <p:nvSpPr>
              <p:cNvPr id="36951" name="Freeform 131"/>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52" name="Rectangle 132"/>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36922" name="Group 133"/>
            <p:cNvGrpSpPr>
              <a:grpSpLocks/>
            </p:cNvGrpSpPr>
            <p:nvPr/>
          </p:nvGrpSpPr>
          <p:grpSpPr bwMode="auto">
            <a:xfrm>
              <a:off x="1567" y="1248"/>
              <a:ext cx="344" cy="289"/>
              <a:chOff x="1287" y="1509"/>
              <a:chExt cx="344" cy="289"/>
            </a:xfrm>
          </p:grpSpPr>
          <p:sp>
            <p:nvSpPr>
              <p:cNvPr id="36947" name="Rectangle 134"/>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36948" name="Group 135"/>
              <p:cNvGrpSpPr>
                <a:grpSpLocks/>
              </p:cNvGrpSpPr>
              <p:nvPr/>
            </p:nvGrpSpPr>
            <p:grpSpPr bwMode="auto">
              <a:xfrm>
                <a:off x="1291" y="1509"/>
                <a:ext cx="340" cy="289"/>
                <a:chOff x="1291" y="1509"/>
                <a:chExt cx="340" cy="289"/>
              </a:xfrm>
            </p:grpSpPr>
            <p:sp>
              <p:nvSpPr>
                <p:cNvPr id="36949" name="Freeform 136"/>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50" name="Freeform 137"/>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36923" name="Rectangle 138"/>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36924" name="Group 139"/>
            <p:cNvGrpSpPr>
              <a:grpSpLocks/>
            </p:cNvGrpSpPr>
            <p:nvPr/>
          </p:nvGrpSpPr>
          <p:grpSpPr bwMode="auto">
            <a:xfrm>
              <a:off x="2031" y="1248"/>
              <a:ext cx="296" cy="289"/>
              <a:chOff x="1751" y="1509"/>
              <a:chExt cx="296" cy="289"/>
            </a:xfrm>
          </p:grpSpPr>
          <p:sp>
            <p:nvSpPr>
              <p:cNvPr id="36945" name="Freeform 140"/>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46" name="Freeform 141"/>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925" name="Line 142"/>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26" name="Freeform 143"/>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27" name="Line 144"/>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28" name="Rectangle 145"/>
            <p:cNvSpPr>
              <a:spLocks noChangeArrowheads="1"/>
            </p:cNvSpPr>
            <p:nvPr/>
          </p:nvSpPr>
          <p:spPr bwMode="auto">
            <a:xfrm>
              <a:off x="2829" y="1250"/>
              <a:ext cx="283"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36929" name="Group 146"/>
            <p:cNvGrpSpPr>
              <a:grpSpLocks/>
            </p:cNvGrpSpPr>
            <p:nvPr/>
          </p:nvGrpSpPr>
          <p:grpSpPr bwMode="auto">
            <a:xfrm>
              <a:off x="2880" y="1248"/>
              <a:ext cx="325" cy="289"/>
              <a:chOff x="2600" y="1509"/>
              <a:chExt cx="325" cy="289"/>
            </a:xfrm>
          </p:grpSpPr>
          <p:sp>
            <p:nvSpPr>
              <p:cNvPr id="36943" name="Freeform 147"/>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44" name="Freeform 148"/>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930" name="Rectangle 149"/>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36931" name="Group 150"/>
            <p:cNvGrpSpPr>
              <a:grpSpLocks/>
            </p:cNvGrpSpPr>
            <p:nvPr/>
          </p:nvGrpSpPr>
          <p:grpSpPr bwMode="auto">
            <a:xfrm>
              <a:off x="3348" y="1248"/>
              <a:ext cx="284" cy="289"/>
              <a:chOff x="3068" y="1509"/>
              <a:chExt cx="284" cy="289"/>
            </a:xfrm>
          </p:grpSpPr>
          <p:sp>
            <p:nvSpPr>
              <p:cNvPr id="36941" name="Freeform 151"/>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42" name="Freeform 152"/>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932" name="Line 153"/>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33" name="Line 154"/>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34" name="Line 155"/>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35" name="Line 156"/>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36" name="Line 157"/>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37" name="Line 158"/>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38" name="Line 159"/>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39" name="Line 160"/>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40" name="Line 161"/>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36881" name="Group 162"/>
          <p:cNvGrpSpPr>
            <a:grpSpLocks/>
          </p:cNvGrpSpPr>
          <p:nvPr/>
        </p:nvGrpSpPr>
        <p:grpSpPr bwMode="auto">
          <a:xfrm>
            <a:off x="6896659" y="5153559"/>
            <a:ext cx="3017837" cy="755650"/>
            <a:chOff x="1567" y="1152"/>
            <a:chExt cx="2065" cy="528"/>
          </a:xfrm>
        </p:grpSpPr>
        <p:grpSp>
          <p:nvGrpSpPr>
            <p:cNvPr id="36889" name="Group 163"/>
            <p:cNvGrpSpPr>
              <a:grpSpLocks/>
            </p:cNvGrpSpPr>
            <p:nvPr/>
          </p:nvGrpSpPr>
          <p:grpSpPr bwMode="auto">
            <a:xfrm>
              <a:off x="2497" y="1152"/>
              <a:ext cx="213" cy="481"/>
              <a:chOff x="2217" y="1413"/>
              <a:chExt cx="213" cy="481"/>
            </a:xfrm>
          </p:grpSpPr>
          <p:sp>
            <p:nvSpPr>
              <p:cNvPr id="36919" name="Freeform 16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20" name="Rectangle 165"/>
              <p:cNvSpPr>
                <a:spLocks noChangeArrowheads="1"/>
              </p:cNvSpPr>
              <p:nvPr/>
            </p:nvSpPr>
            <p:spPr bwMode="auto">
              <a:xfrm rot="5400000">
                <a:off x="2159" y="1543"/>
                <a:ext cx="306"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36890" name="Group 166"/>
            <p:cNvGrpSpPr>
              <a:grpSpLocks/>
            </p:cNvGrpSpPr>
            <p:nvPr/>
          </p:nvGrpSpPr>
          <p:grpSpPr bwMode="auto">
            <a:xfrm>
              <a:off x="1567" y="1248"/>
              <a:ext cx="344" cy="289"/>
              <a:chOff x="1287" y="1509"/>
              <a:chExt cx="344" cy="289"/>
            </a:xfrm>
          </p:grpSpPr>
          <p:sp>
            <p:nvSpPr>
              <p:cNvPr id="36915" name="Rectangle 167"/>
              <p:cNvSpPr>
                <a:spLocks noChangeArrowheads="1"/>
              </p:cNvSpPr>
              <p:nvPr/>
            </p:nvSpPr>
            <p:spPr bwMode="auto">
              <a:xfrm>
                <a:off x="1287" y="1511"/>
                <a:ext cx="245"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36916" name="Group 168"/>
              <p:cNvGrpSpPr>
                <a:grpSpLocks/>
              </p:cNvGrpSpPr>
              <p:nvPr/>
            </p:nvGrpSpPr>
            <p:grpSpPr bwMode="auto">
              <a:xfrm>
                <a:off x="1291" y="1509"/>
                <a:ext cx="340" cy="289"/>
                <a:chOff x="1291" y="1509"/>
                <a:chExt cx="340" cy="289"/>
              </a:xfrm>
            </p:grpSpPr>
            <p:sp>
              <p:nvSpPr>
                <p:cNvPr id="36917" name="Freeform 16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18" name="Freeform 17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36891" name="Rectangle 171"/>
            <p:cNvSpPr>
              <a:spLocks noChangeArrowheads="1"/>
            </p:cNvSpPr>
            <p:nvPr/>
          </p:nvSpPr>
          <p:spPr bwMode="auto">
            <a:xfrm>
              <a:off x="2012" y="1255"/>
              <a:ext cx="292"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36892" name="Group 172"/>
            <p:cNvGrpSpPr>
              <a:grpSpLocks/>
            </p:cNvGrpSpPr>
            <p:nvPr/>
          </p:nvGrpSpPr>
          <p:grpSpPr bwMode="auto">
            <a:xfrm>
              <a:off x="2031" y="1248"/>
              <a:ext cx="296" cy="289"/>
              <a:chOff x="1751" y="1509"/>
              <a:chExt cx="296" cy="289"/>
            </a:xfrm>
          </p:grpSpPr>
          <p:sp>
            <p:nvSpPr>
              <p:cNvPr id="36913" name="Freeform 17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14" name="Freeform 17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893" name="Line 17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894" name="Freeform 17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895" name="Line 17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896" name="Rectangle 178"/>
            <p:cNvSpPr>
              <a:spLocks noChangeArrowheads="1"/>
            </p:cNvSpPr>
            <p:nvPr/>
          </p:nvSpPr>
          <p:spPr bwMode="auto">
            <a:xfrm>
              <a:off x="2829" y="1250"/>
              <a:ext cx="28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36897" name="Group 179"/>
            <p:cNvGrpSpPr>
              <a:grpSpLocks/>
            </p:cNvGrpSpPr>
            <p:nvPr/>
          </p:nvGrpSpPr>
          <p:grpSpPr bwMode="auto">
            <a:xfrm>
              <a:off x="2880" y="1248"/>
              <a:ext cx="325" cy="289"/>
              <a:chOff x="2600" y="1509"/>
              <a:chExt cx="325" cy="289"/>
            </a:xfrm>
          </p:grpSpPr>
          <p:sp>
            <p:nvSpPr>
              <p:cNvPr id="36911" name="Freeform 18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12" name="Freeform 18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898" name="Rectangle 182"/>
            <p:cNvSpPr>
              <a:spLocks noChangeArrowheads="1"/>
            </p:cNvSpPr>
            <p:nvPr/>
          </p:nvSpPr>
          <p:spPr bwMode="auto">
            <a:xfrm>
              <a:off x="3321" y="1250"/>
              <a:ext cx="292"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36899" name="Group 183"/>
            <p:cNvGrpSpPr>
              <a:grpSpLocks/>
            </p:cNvGrpSpPr>
            <p:nvPr/>
          </p:nvGrpSpPr>
          <p:grpSpPr bwMode="auto">
            <a:xfrm>
              <a:off x="3348" y="1248"/>
              <a:ext cx="284" cy="289"/>
              <a:chOff x="3068" y="1509"/>
              <a:chExt cx="284" cy="289"/>
            </a:xfrm>
          </p:grpSpPr>
          <p:sp>
            <p:nvSpPr>
              <p:cNvPr id="36909" name="Freeform 18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36910" name="Freeform 18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36900" name="Line 18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01" name="Line 18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02" name="Line 18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6903" name="Line 18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04" name="Line 19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05" name="Line 19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06" name="Line 19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07" name="Line 19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6908" name="Line 19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36882" name="Rectangle 197"/>
          <p:cNvSpPr>
            <a:spLocks noChangeArrowheads="1"/>
          </p:cNvSpPr>
          <p:nvPr/>
        </p:nvSpPr>
        <p:spPr bwMode="auto">
          <a:xfrm>
            <a:off x="2234171" y="2221447"/>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a:cs typeface="Courier"/>
              </a:rPr>
              <a:t>add </a:t>
            </a:r>
            <a:r>
              <a:rPr lang="en-US" b="1" dirty="0">
                <a:solidFill>
                  <a:srgbClr val="0432FF"/>
                </a:solidFill>
                <a:latin typeface="Courier"/>
                <a:cs typeface="Courier"/>
              </a:rPr>
              <a:t>$1</a:t>
            </a:r>
            <a:r>
              <a:rPr lang="en-US" b="1" dirty="0">
                <a:latin typeface="Courier"/>
                <a:cs typeface="Courier"/>
              </a:rPr>
              <a:t>,$3,$2</a:t>
            </a:r>
          </a:p>
        </p:txBody>
      </p:sp>
      <p:sp>
        <p:nvSpPr>
          <p:cNvPr id="36883" name="Rectangle 198"/>
          <p:cNvSpPr>
            <a:spLocks noChangeArrowheads="1"/>
          </p:cNvSpPr>
          <p:nvPr/>
        </p:nvSpPr>
        <p:spPr bwMode="auto">
          <a:xfrm>
            <a:off x="2234171" y="2978684"/>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solidFill>
                  <a:srgbClr val="000000"/>
                </a:solidFill>
                <a:latin typeface="Courier"/>
                <a:cs typeface="Courier"/>
              </a:rPr>
              <a:t>sub $4,</a:t>
            </a:r>
            <a:r>
              <a:rPr lang="en-US" b="1" dirty="0">
                <a:solidFill>
                  <a:srgbClr val="0432FF"/>
                </a:solidFill>
                <a:latin typeface="Courier"/>
                <a:cs typeface="Courier"/>
              </a:rPr>
              <a:t>$1</a:t>
            </a:r>
            <a:r>
              <a:rPr lang="en-US" b="1" dirty="0">
                <a:solidFill>
                  <a:srgbClr val="000000"/>
                </a:solidFill>
                <a:latin typeface="Courier"/>
                <a:cs typeface="Courier"/>
              </a:rPr>
              <a:t>,$5</a:t>
            </a:r>
          </a:p>
        </p:txBody>
      </p:sp>
      <p:sp>
        <p:nvSpPr>
          <p:cNvPr id="36884" name="Rectangle 199"/>
          <p:cNvSpPr>
            <a:spLocks noChangeArrowheads="1"/>
          </p:cNvSpPr>
          <p:nvPr/>
        </p:nvSpPr>
        <p:spPr bwMode="auto">
          <a:xfrm>
            <a:off x="2234171" y="3774022"/>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solidFill>
                  <a:srgbClr val="000000"/>
                </a:solidFill>
                <a:latin typeface="Courier"/>
                <a:cs typeface="Courier"/>
              </a:rPr>
              <a:t>and $6,</a:t>
            </a:r>
            <a:r>
              <a:rPr lang="en-US" b="1" dirty="0">
                <a:solidFill>
                  <a:srgbClr val="0432FF"/>
                </a:solidFill>
                <a:latin typeface="Courier"/>
                <a:cs typeface="Courier"/>
              </a:rPr>
              <a:t>$1</a:t>
            </a:r>
            <a:r>
              <a:rPr lang="en-US" b="1" dirty="0">
                <a:solidFill>
                  <a:srgbClr val="000000"/>
                </a:solidFill>
                <a:latin typeface="Courier"/>
                <a:cs typeface="Courier"/>
              </a:rPr>
              <a:t>,$7</a:t>
            </a:r>
          </a:p>
        </p:txBody>
      </p:sp>
      <p:sp>
        <p:nvSpPr>
          <p:cNvPr id="36885" name="Rectangle 200"/>
          <p:cNvSpPr>
            <a:spLocks noChangeArrowheads="1"/>
          </p:cNvSpPr>
          <p:nvPr/>
        </p:nvSpPr>
        <p:spPr bwMode="auto">
          <a:xfrm>
            <a:off x="2234171" y="5317072"/>
            <a:ext cx="637355" cy="3359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i="1" dirty="0">
                <a:latin typeface="Calibri"/>
                <a:cs typeface="Calibri"/>
              </a:rPr>
              <a:t>Inst 5</a:t>
            </a:r>
          </a:p>
        </p:txBody>
      </p:sp>
      <p:sp>
        <p:nvSpPr>
          <p:cNvPr id="36886" name="Rectangle 201"/>
          <p:cNvSpPr>
            <a:spLocks noChangeArrowheads="1"/>
          </p:cNvSpPr>
          <p:nvPr/>
        </p:nvSpPr>
        <p:spPr bwMode="auto">
          <a:xfrm>
            <a:off x="2234171" y="4531260"/>
            <a:ext cx="637355" cy="3359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i="1" dirty="0">
                <a:latin typeface="Calibri"/>
                <a:cs typeface="Calibri"/>
              </a:rPr>
              <a:t>Inst 4</a:t>
            </a:r>
          </a:p>
        </p:txBody>
      </p:sp>
      <p:sp>
        <p:nvSpPr>
          <p:cNvPr id="36887" name="Line 202"/>
          <p:cNvSpPr>
            <a:spLocks noChangeShapeType="1"/>
          </p:cNvSpPr>
          <p:nvPr/>
        </p:nvSpPr>
        <p:spPr bwMode="auto">
          <a:xfrm>
            <a:off x="2164320" y="2289709"/>
            <a:ext cx="0" cy="3509962"/>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34841" name="Rectangle 198"/>
          <p:cNvSpPr>
            <a:spLocks noChangeArrowheads="1"/>
          </p:cNvSpPr>
          <p:nvPr/>
        </p:nvSpPr>
        <p:spPr bwMode="auto">
          <a:xfrm>
            <a:off x="9957829" y="2197715"/>
            <a:ext cx="1497013" cy="831850"/>
          </a:xfrm>
          <a:prstGeom prst="rect">
            <a:avLst/>
          </a:prstGeom>
          <a:solidFill>
            <a:schemeClr val="accent5">
              <a:lumMod val="20000"/>
              <a:lumOff val="80000"/>
            </a:schemeClr>
          </a:solidFill>
          <a:ln w="9525">
            <a:noFill/>
            <a:miter lim="800000"/>
            <a:headEnd/>
            <a:tailEnd/>
          </a:ln>
        </p:spPr>
        <p:txBody>
          <a:bodyPr>
            <a:prstTxWarp prst="textNoShape">
              <a:avLst/>
            </a:prstTxWarp>
            <a:spAutoFit/>
          </a:bodyPr>
          <a:lstStyle/>
          <a:p>
            <a:pPr algn="ctr"/>
            <a:r>
              <a:rPr lang="en-US" sz="1600" i="1" dirty="0">
                <a:solidFill>
                  <a:srgbClr val="C00000"/>
                </a:solidFill>
                <a:latin typeface="Calibri"/>
                <a:ea typeface="Optima" charset="0"/>
                <a:cs typeface="Calibri"/>
              </a:rPr>
              <a:t>Read after write (RAW) data hazard</a:t>
            </a:r>
          </a:p>
        </p:txBody>
      </p:sp>
      <p:sp>
        <p:nvSpPr>
          <p:cNvPr id="190" name="Rectangle 9"/>
          <p:cNvSpPr>
            <a:spLocks noChangeArrowheads="1"/>
          </p:cNvSpPr>
          <p:nvPr/>
        </p:nvSpPr>
        <p:spPr bwMode="auto">
          <a:xfrm>
            <a:off x="5257800" y="1384880"/>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191" name="Rectangle 9"/>
          <p:cNvSpPr>
            <a:spLocks noChangeArrowheads="1"/>
          </p:cNvSpPr>
          <p:nvPr/>
        </p:nvSpPr>
        <p:spPr bwMode="auto">
          <a:xfrm rot="5400000">
            <a:off x="1377714" y="3750358"/>
            <a:ext cx="1160462" cy="336550"/>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dirty="0">
                <a:latin typeface="Calibri" charset="0"/>
                <a:ea typeface="Calibri" charset="0"/>
                <a:cs typeface="Calibri" charset="0"/>
              </a:rPr>
              <a:t>instructions</a:t>
            </a:r>
          </a:p>
        </p:txBody>
      </p:sp>
      <p:grpSp>
        <p:nvGrpSpPr>
          <p:cNvPr id="192" name="Group 191">
            <a:extLst>
              <a:ext uri="{FF2B5EF4-FFF2-40B4-BE49-F238E27FC236}">
                <a16:creationId xmlns:a16="http://schemas.microsoft.com/office/drawing/2014/main" id="{A158F927-0E97-2047-BA44-B4C8DE12D909}"/>
              </a:ext>
            </a:extLst>
          </p:cNvPr>
          <p:cNvGrpSpPr/>
          <p:nvPr/>
        </p:nvGrpSpPr>
        <p:grpSpPr>
          <a:xfrm>
            <a:off x="4377492" y="5978481"/>
            <a:ext cx="5443812" cy="520258"/>
            <a:chOff x="3598459" y="5451036"/>
            <a:chExt cx="5443812" cy="520258"/>
          </a:xfrm>
        </p:grpSpPr>
        <p:grpSp>
          <p:nvGrpSpPr>
            <p:cNvPr id="193" name="Group 192">
              <a:extLst>
                <a:ext uri="{FF2B5EF4-FFF2-40B4-BE49-F238E27FC236}">
                  <a16:creationId xmlns:a16="http://schemas.microsoft.com/office/drawing/2014/main" id="{5E2A1FF7-9DE4-A44B-B1C3-B5974EC83685}"/>
                </a:ext>
              </a:extLst>
            </p:cNvPr>
            <p:cNvGrpSpPr/>
            <p:nvPr/>
          </p:nvGrpSpPr>
          <p:grpSpPr>
            <a:xfrm>
              <a:off x="3598459" y="5529812"/>
              <a:ext cx="5443812" cy="370588"/>
              <a:chOff x="3609605" y="5544269"/>
              <a:chExt cx="5443812" cy="370588"/>
            </a:xfrm>
          </p:grpSpPr>
          <p:sp>
            <p:nvSpPr>
              <p:cNvPr id="202" name="TextBox 201">
                <a:extLst>
                  <a:ext uri="{FF2B5EF4-FFF2-40B4-BE49-F238E27FC236}">
                    <a16:creationId xmlns:a16="http://schemas.microsoft.com/office/drawing/2014/main" id="{FAA4C4F4-4266-994A-AA6B-5DF713CB0530}"/>
                  </a:ext>
                </a:extLst>
              </p:cNvPr>
              <p:cNvSpPr txBox="1"/>
              <p:nvPr/>
            </p:nvSpPr>
            <p:spPr>
              <a:xfrm>
                <a:off x="3609605" y="5544269"/>
                <a:ext cx="301686" cy="369332"/>
              </a:xfrm>
              <a:prstGeom prst="rect">
                <a:avLst/>
              </a:prstGeom>
              <a:noFill/>
            </p:spPr>
            <p:txBody>
              <a:bodyPr wrap="none" rtlCol="0">
                <a:spAutoFit/>
              </a:bodyPr>
              <a:lstStyle/>
              <a:p>
                <a:r>
                  <a:rPr lang="en-US" dirty="0">
                    <a:solidFill>
                      <a:srgbClr val="C00000"/>
                    </a:solidFill>
                  </a:rPr>
                  <a:t>0</a:t>
                </a:r>
              </a:p>
            </p:txBody>
          </p:sp>
          <p:sp>
            <p:nvSpPr>
              <p:cNvPr id="203" name="TextBox 202">
                <a:extLst>
                  <a:ext uri="{FF2B5EF4-FFF2-40B4-BE49-F238E27FC236}">
                    <a16:creationId xmlns:a16="http://schemas.microsoft.com/office/drawing/2014/main" id="{DC855017-496F-9848-80BD-3FF3322CF93A}"/>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204" name="TextBox 203">
                <a:extLst>
                  <a:ext uri="{FF2B5EF4-FFF2-40B4-BE49-F238E27FC236}">
                    <a16:creationId xmlns:a16="http://schemas.microsoft.com/office/drawing/2014/main" id="{462480B7-81B8-374A-BAD9-8F22508E4494}"/>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205" name="TextBox 204">
                <a:extLst>
                  <a:ext uri="{FF2B5EF4-FFF2-40B4-BE49-F238E27FC236}">
                    <a16:creationId xmlns:a16="http://schemas.microsoft.com/office/drawing/2014/main" id="{0B018B6B-8B61-1745-8012-25E2F0D93F38}"/>
                  </a:ext>
                </a:extLst>
              </p:cNvPr>
              <p:cNvSpPr txBox="1"/>
              <p:nvPr/>
            </p:nvSpPr>
            <p:spPr>
              <a:xfrm>
                <a:off x="5571873" y="5544269"/>
                <a:ext cx="301686" cy="369332"/>
              </a:xfrm>
              <a:prstGeom prst="rect">
                <a:avLst/>
              </a:prstGeom>
              <a:noFill/>
            </p:spPr>
            <p:txBody>
              <a:bodyPr wrap="none" rtlCol="0">
                <a:spAutoFit/>
              </a:bodyPr>
              <a:lstStyle/>
              <a:p>
                <a:r>
                  <a:rPr lang="en-US" dirty="0">
                    <a:solidFill>
                      <a:srgbClr val="C00000"/>
                    </a:solidFill>
                  </a:rPr>
                  <a:t>3</a:t>
                </a:r>
              </a:p>
            </p:txBody>
          </p:sp>
          <p:sp>
            <p:nvSpPr>
              <p:cNvPr id="206" name="TextBox 205">
                <a:extLst>
                  <a:ext uri="{FF2B5EF4-FFF2-40B4-BE49-F238E27FC236}">
                    <a16:creationId xmlns:a16="http://schemas.microsoft.com/office/drawing/2014/main" id="{1A5837DD-BDD2-BE40-A42B-C356C09D10AE}"/>
                  </a:ext>
                </a:extLst>
              </p:cNvPr>
              <p:cNvSpPr txBox="1"/>
              <p:nvPr/>
            </p:nvSpPr>
            <p:spPr>
              <a:xfrm>
                <a:off x="6214919" y="5544269"/>
                <a:ext cx="301686" cy="369332"/>
              </a:xfrm>
              <a:prstGeom prst="rect">
                <a:avLst/>
              </a:prstGeom>
              <a:noFill/>
            </p:spPr>
            <p:txBody>
              <a:bodyPr wrap="none" rtlCol="0">
                <a:spAutoFit/>
              </a:bodyPr>
              <a:lstStyle/>
              <a:p>
                <a:r>
                  <a:rPr lang="en-US" dirty="0">
                    <a:solidFill>
                      <a:srgbClr val="C00000"/>
                    </a:solidFill>
                  </a:rPr>
                  <a:t>4</a:t>
                </a:r>
              </a:p>
            </p:txBody>
          </p:sp>
          <p:sp>
            <p:nvSpPr>
              <p:cNvPr id="207" name="TextBox 206">
                <a:extLst>
                  <a:ext uri="{FF2B5EF4-FFF2-40B4-BE49-F238E27FC236}">
                    <a16:creationId xmlns:a16="http://schemas.microsoft.com/office/drawing/2014/main" id="{262E6DEC-45C2-4749-8889-B142266EE607}"/>
                  </a:ext>
                </a:extLst>
              </p:cNvPr>
              <p:cNvSpPr txBox="1"/>
              <p:nvPr/>
            </p:nvSpPr>
            <p:spPr>
              <a:xfrm>
                <a:off x="6864591" y="5544269"/>
                <a:ext cx="301686" cy="369332"/>
              </a:xfrm>
              <a:prstGeom prst="rect">
                <a:avLst/>
              </a:prstGeom>
              <a:noFill/>
            </p:spPr>
            <p:txBody>
              <a:bodyPr wrap="none" rtlCol="0">
                <a:spAutoFit/>
              </a:bodyPr>
              <a:lstStyle/>
              <a:p>
                <a:r>
                  <a:rPr lang="en-US" dirty="0">
                    <a:solidFill>
                      <a:srgbClr val="C00000"/>
                    </a:solidFill>
                  </a:rPr>
                  <a:t>5</a:t>
                </a:r>
              </a:p>
            </p:txBody>
          </p:sp>
          <p:sp>
            <p:nvSpPr>
              <p:cNvPr id="208" name="TextBox 207">
                <a:extLst>
                  <a:ext uri="{FF2B5EF4-FFF2-40B4-BE49-F238E27FC236}">
                    <a16:creationId xmlns:a16="http://schemas.microsoft.com/office/drawing/2014/main" id="{795584DF-6337-BB47-B927-B0F31CEE31D7}"/>
                  </a:ext>
                </a:extLst>
              </p:cNvPr>
              <p:cNvSpPr txBox="1"/>
              <p:nvPr/>
            </p:nvSpPr>
            <p:spPr>
              <a:xfrm>
                <a:off x="7469412" y="5544269"/>
                <a:ext cx="301686" cy="369332"/>
              </a:xfrm>
              <a:prstGeom prst="rect">
                <a:avLst/>
              </a:prstGeom>
              <a:noFill/>
            </p:spPr>
            <p:txBody>
              <a:bodyPr wrap="none" rtlCol="0">
                <a:spAutoFit/>
              </a:bodyPr>
              <a:lstStyle/>
              <a:p>
                <a:r>
                  <a:rPr lang="en-US" dirty="0">
                    <a:solidFill>
                      <a:srgbClr val="C00000"/>
                    </a:solidFill>
                  </a:rPr>
                  <a:t>6</a:t>
                </a:r>
              </a:p>
            </p:txBody>
          </p:sp>
          <p:sp>
            <p:nvSpPr>
              <p:cNvPr id="209" name="TextBox 208">
                <a:extLst>
                  <a:ext uri="{FF2B5EF4-FFF2-40B4-BE49-F238E27FC236}">
                    <a16:creationId xmlns:a16="http://schemas.microsoft.com/office/drawing/2014/main" id="{D1ACA151-0587-4148-BD51-18F4D7C35FF5}"/>
                  </a:ext>
                </a:extLst>
              </p:cNvPr>
              <p:cNvSpPr txBox="1"/>
              <p:nvPr/>
            </p:nvSpPr>
            <p:spPr>
              <a:xfrm>
                <a:off x="8096100" y="5544269"/>
                <a:ext cx="301686" cy="369332"/>
              </a:xfrm>
              <a:prstGeom prst="rect">
                <a:avLst/>
              </a:prstGeom>
              <a:noFill/>
            </p:spPr>
            <p:txBody>
              <a:bodyPr wrap="none" rtlCol="0">
                <a:spAutoFit/>
              </a:bodyPr>
              <a:lstStyle/>
              <a:p>
                <a:r>
                  <a:rPr lang="en-US" dirty="0">
                    <a:solidFill>
                      <a:srgbClr val="C00000"/>
                    </a:solidFill>
                  </a:rPr>
                  <a:t>7</a:t>
                </a:r>
              </a:p>
            </p:txBody>
          </p:sp>
          <p:sp>
            <p:nvSpPr>
              <p:cNvPr id="210" name="TextBox 209">
                <a:extLst>
                  <a:ext uri="{FF2B5EF4-FFF2-40B4-BE49-F238E27FC236}">
                    <a16:creationId xmlns:a16="http://schemas.microsoft.com/office/drawing/2014/main" id="{DB1A1DE1-4D80-004F-8CDD-98CBD71C5615}"/>
                  </a:ext>
                </a:extLst>
              </p:cNvPr>
              <p:cNvSpPr txBox="1"/>
              <p:nvPr/>
            </p:nvSpPr>
            <p:spPr>
              <a:xfrm>
                <a:off x="8751731" y="5545525"/>
                <a:ext cx="301686" cy="369332"/>
              </a:xfrm>
              <a:prstGeom prst="rect">
                <a:avLst/>
              </a:prstGeom>
              <a:noFill/>
            </p:spPr>
            <p:txBody>
              <a:bodyPr wrap="none" rtlCol="0">
                <a:spAutoFit/>
              </a:bodyPr>
              <a:lstStyle/>
              <a:p>
                <a:r>
                  <a:rPr lang="en-US" dirty="0">
                    <a:solidFill>
                      <a:srgbClr val="C00000"/>
                    </a:solidFill>
                  </a:rPr>
                  <a:t>8</a:t>
                </a:r>
              </a:p>
            </p:txBody>
          </p:sp>
        </p:grpSp>
        <p:sp>
          <p:nvSpPr>
            <p:cNvPr id="194" name="Line 19">
              <a:extLst>
                <a:ext uri="{FF2B5EF4-FFF2-40B4-BE49-F238E27FC236}">
                  <a16:creationId xmlns:a16="http://schemas.microsoft.com/office/drawing/2014/main" id="{C3AFB239-0C9D-E240-B1C5-C5B28161A537}"/>
                </a:ext>
              </a:extLst>
            </p:cNvPr>
            <p:cNvSpPr>
              <a:spLocks noChangeShapeType="1"/>
            </p:cNvSpPr>
            <p:nvPr/>
          </p:nvSpPr>
          <p:spPr bwMode="auto">
            <a:xfrm>
              <a:off x="4102588"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95" name="Line 19">
              <a:extLst>
                <a:ext uri="{FF2B5EF4-FFF2-40B4-BE49-F238E27FC236}">
                  <a16:creationId xmlns:a16="http://schemas.microsoft.com/office/drawing/2014/main" id="{75B53E1A-A199-BA47-A965-8AB11362C753}"/>
                </a:ext>
              </a:extLst>
            </p:cNvPr>
            <p:cNvSpPr>
              <a:spLocks noChangeShapeType="1"/>
            </p:cNvSpPr>
            <p:nvPr/>
          </p:nvSpPr>
          <p:spPr bwMode="auto">
            <a:xfrm>
              <a:off x="600204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96" name="Line 19">
              <a:extLst>
                <a:ext uri="{FF2B5EF4-FFF2-40B4-BE49-F238E27FC236}">
                  <a16:creationId xmlns:a16="http://schemas.microsoft.com/office/drawing/2014/main" id="{7BBAB50C-EC36-1941-BC7A-8DA18B4D6914}"/>
                </a:ext>
              </a:extLst>
            </p:cNvPr>
            <p:cNvSpPr>
              <a:spLocks noChangeShapeType="1"/>
            </p:cNvSpPr>
            <p:nvPr/>
          </p:nvSpPr>
          <p:spPr bwMode="auto">
            <a:xfrm>
              <a:off x="4738874" y="5451036"/>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97" name="Line 19">
              <a:extLst>
                <a:ext uri="{FF2B5EF4-FFF2-40B4-BE49-F238E27FC236}">
                  <a16:creationId xmlns:a16="http://schemas.microsoft.com/office/drawing/2014/main" id="{3A815E3F-B5BC-2D48-8848-D5234127EC46}"/>
                </a:ext>
              </a:extLst>
            </p:cNvPr>
            <p:cNvSpPr>
              <a:spLocks noChangeShapeType="1"/>
            </p:cNvSpPr>
            <p:nvPr/>
          </p:nvSpPr>
          <p:spPr bwMode="auto">
            <a:xfrm>
              <a:off x="5368535"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98" name="Line 19">
              <a:extLst>
                <a:ext uri="{FF2B5EF4-FFF2-40B4-BE49-F238E27FC236}">
                  <a16:creationId xmlns:a16="http://schemas.microsoft.com/office/drawing/2014/main" id="{BDB0158E-CCA5-5347-BB1C-BA8FAA2A2DBB}"/>
                </a:ext>
              </a:extLst>
            </p:cNvPr>
            <p:cNvSpPr>
              <a:spLocks noChangeShapeType="1"/>
            </p:cNvSpPr>
            <p:nvPr/>
          </p:nvSpPr>
          <p:spPr bwMode="auto">
            <a:xfrm>
              <a:off x="726341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99" name="Line 19">
              <a:extLst>
                <a:ext uri="{FF2B5EF4-FFF2-40B4-BE49-F238E27FC236}">
                  <a16:creationId xmlns:a16="http://schemas.microsoft.com/office/drawing/2014/main" id="{093E4544-296F-2C4B-9F87-B168A07A85A9}"/>
                </a:ext>
              </a:extLst>
            </p:cNvPr>
            <p:cNvSpPr>
              <a:spLocks noChangeShapeType="1"/>
            </p:cNvSpPr>
            <p:nvPr/>
          </p:nvSpPr>
          <p:spPr bwMode="auto">
            <a:xfrm>
              <a:off x="6633337"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0" name="Line 19">
              <a:extLst>
                <a:ext uri="{FF2B5EF4-FFF2-40B4-BE49-F238E27FC236}">
                  <a16:creationId xmlns:a16="http://schemas.microsoft.com/office/drawing/2014/main" id="{33E1EACA-4E69-3A48-B540-D3DE55F4A9EC}"/>
                </a:ext>
              </a:extLst>
            </p:cNvPr>
            <p:cNvSpPr>
              <a:spLocks noChangeShapeType="1"/>
            </p:cNvSpPr>
            <p:nvPr/>
          </p:nvSpPr>
          <p:spPr bwMode="auto">
            <a:xfrm>
              <a:off x="790180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1" name="Line 19">
              <a:extLst>
                <a:ext uri="{FF2B5EF4-FFF2-40B4-BE49-F238E27FC236}">
                  <a16:creationId xmlns:a16="http://schemas.microsoft.com/office/drawing/2014/main" id="{9BE2B301-046A-B849-9E63-46FC11894F51}"/>
                </a:ext>
              </a:extLst>
            </p:cNvPr>
            <p:cNvSpPr>
              <a:spLocks noChangeShapeType="1"/>
            </p:cNvSpPr>
            <p:nvPr/>
          </p:nvSpPr>
          <p:spPr bwMode="auto">
            <a:xfrm>
              <a:off x="8533915"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2" name="TextBox 1">
            <a:extLst>
              <a:ext uri="{FF2B5EF4-FFF2-40B4-BE49-F238E27FC236}">
                <a16:creationId xmlns:a16="http://schemas.microsoft.com/office/drawing/2014/main" id="{E2D5CE1D-9B48-8745-86D8-F23961FA49CD}"/>
              </a:ext>
            </a:extLst>
          </p:cNvPr>
          <p:cNvSpPr txBox="1"/>
          <p:nvPr/>
        </p:nvSpPr>
        <p:spPr>
          <a:xfrm>
            <a:off x="9766570" y="2256817"/>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026505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7052"/>
                                        </p:tgtEl>
                                        <p:attrNameLst>
                                          <p:attrName>style.visibility</p:attrName>
                                        </p:attrNameLst>
                                      </p:cBhvr>
                                      <p:to>
                                        <p:strVal val="visible"/>
                                      </p:to>
                                    </p:set>
                                    <p:animEffect transition="in" filter="wipe(up)">
                                      <p:cBhvr>
                                        <p:cTn id="11" dur="1000"/>
                                        <p:tgtEl>
                                          <p:spTgt spid="3705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5003"/>
                                        </p:tgtEl>
                                        <p:attrNameLst>
                                          <p:attrName>style.visibility</p:attrName>
                                        </p:attrNameLst>
                                      </p:cBhvr>
                                      <p:to>
                                        <p:strVal val="visible"/>
                                      </p:to>
                                    </p:set>
                                    <p:animEffect transition="in" filter="wipe(down)">
                                      <p:cBhvr>
                                        <p:cTn id="15" dur="1000"/>
                                        <p:tgtEl>
                                          <p:spTgt spid="350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053"/>
                                        </p:tgtEl>
                                        <p:attrNameLst>
                                          <p:attrName>style.visibility</p:attrName>
                                        </p:attrNameLst>
                                      </p:cBhvr>
                                      <p:to>
                                        <p:strVal val="visible"/>
                                      </p:to>
                                    </p:set>
                                    <p:animEffect transition="in" filter="wipe(up)">
                                      <p:cBhvr>
                                        <p:cTn id="20" dur="1000"/>
                                        <p:tgtEl>
                                          <p:spTgt spid="37053"/>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7049"/>
                                        </p:tgtEl>
                                        <p:attrNameLst>
                                          <p:attrName>style.visibility</p:attrName>
                                        </p:attrNameLst>
                                      </p:cBhvr>
                                      <p:to>
                                        <p:strVal val="visible"/>
                                      </p:to>
                                    </p:set>
                                    <p:animEffect transition="in" filter="wipe(right)">
                                      <p:cBhvr>
                                        <p:cTn id="24" dur="1000"/>
                                        <p:tgtEl>
                                          <p:spTgt spid="3704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49" grpId="0" animBg="1"/>
      <p:bldP spid="35003" grpId="0" animBg="1"/>
      <p:bldP spid="37051" grpId="0" animBg="1"/>
      <p:bldP spid="37052" grpId="0" animBg="1"/>
      <p:bldP spid="37053" grpId="0" animBg="1"/>
      <p:bldP spid="348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3"/>
          <p:cNvSpPr>
            <a:spLocks noGrp="1" noChangeArrowheads="1"/>
          </p:cNvSpPr>
          <p:nvPr>
            <p:ph type="title" idx="4294967295"/>
          </p:nvPr>
        </p:nvSpPr>
        <p:spPr>
          <a:xfrm>
            <a:off x="2133600" y="287338"/>
            <a:ext cx="10058400" cy="1033462"/>
          </a:xfrm>
        </p:spPr>
        <p:txBody>
          <a:bodyPr/>
          <a:lstStyle/>
          <a:p>
            <a:r>
              <a:rPr lang="en-US"/>
              <a:t>Handling Data Hazards</a:t>
            </a:r>
          </a:p>
        </p:txBody>
      </p:sp>
      <p:sp>
        <p:nvSpPr>
          <p:cNvPr id="3" name="Slide Number Placeholder 2">
            <a:extLst>
              <a:ext uri="{FF2B5EF4-FFF2-40B4-BE49-F238E27FC236}">
                <a16:creationId xmlns:a16="http://schemas.microsoft.com/office/drawing/2014/main" id="{9A983197-1B84-B94B-BEC2-FFA8A30464E3}"/>
              </a:ext>
            </a:extLst>
          </p:cNvPr>
          <p:cNvSpPr>
            <a:spLocks noGrp="1"/>
          </p:cNvSpPr>
          <p:nvPr>
            <p:ph type="sldNum" sz="quarter" idx="4294967295"/>
          </p:nvPr>
        </p:nvSpPr>
        <p:spPr>
          <a:xfrm>
            <a:off x="10880725" y="6459538"/>
            <a:ext cx="1311275" cy="365125"/>
          </a:xfrm>
        </p:spPr>
        <p:txBody>
          <a:bodyPr/>
          <a:lstStyle/>
          <a:p>
            <a:fld id="{1BD72A7C-CD32-D543-9541-5D4E9CD9F017}" type="slidenum">
              <a:rPr lang="en-US" smtClean="0"/>
              <a:t>17</a:t>
            </a:fld>
            <a:endParaRPr lang="en-US"/>
          </a:p>
        </p:txBody>
      </p:sp>
      <p:grpSp>
        <p:nvGrpSpPr>
          <p:cNvPr id="45060" name="Group 7"/>
          <p:cNvGrpSpPr>
            <a:grpSpLocks/>
          </p:cNvGrpSpPr>
          <p:nvPr/>
        </p:nvGrpSpPr>
        <p:grpSpPr bwMode="auto">
          <a:xfrm>
            <a:off x="5868988" y="2311401"/>
            <a:ext cx="1263650" cy="1927225"/>
            <a:chOff x="2784" y="1152"/>
            <a:chExt cx="864" cy="1344"/>
          </a:xfrm>
          <a:solidFill>
            <a:srgbClr val="FFC000"/>
          </a:solidFill>
        </p:grpSpPr>
        <p:sp>
          <p:nvSpPr>
            <p:cNvPr id="45242" name="Rectangle 8"/>
            <p:cNvSpPr>
              <a:spLocks noChangeArrowheads="1"/>
            </p:cNvSpPr>
            <p:nvPr/>
          </p:nvSpPr>
          <p:spPr bwMode="auto">
            <a:xfrm>
              <a:off x="3216" y="2208"/>
              <a:ext cx="144" cy="288"/>
            </a:xfrm>
            <a:prstGeom prst="rect">
              <a:avLst/>
            </a:prstGeom>
            <a:solidFill>
              <a:srgbClr val="FF0000"/>
            </a:solidFill>
            <a:ln w="12700">
              <a:solidFill>
                <a:srgbClr val="FFC000"/>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45243" name="Rectangle 9"/>
            <p:cNvSpPr>
              <a:spLocks noChangeArrowheads="1"/>
            </p:cNvSpPr>
            <p:nvPr/>
          </p:nvSpPr>
          <p:spPr bwMode="auto">
            <a:xfrm>
              <a:off x="2784" y="1680"/>
              <a:ext cx="144" cy="288"/>
            </a:xfrm>
            <a:prstGeom prst="rect">
              <a:avLst/>
            </a:prstGeom>
            <a:solidFill>
              <a:srgbClr val="FF0000"/>
            </a:solidFill>
            <a:ln w="12700">
              <a:solidFill>
                <a:srgbClr val="FFC000"/>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45244" name="Rectangle 10"/>
            <p:cNvSpPr>
              <a:spLocks noChangeArrowheads="1"/>
            </p:cNvSpPr>
            <p:nvPr/>
          </p:nvSpPr>
          <p:spPr bwMode="auto">
            <a:xfrm>
              <a:off x="3504" y="1152"/>
              <a:ext cx="144" cy="288"/>
            </a:xfrm>
            <a:prstGeom prst="rect">
              <a:avLst/>
            </a:prstGeom>
            <a:grpFill/>
            <a:ln w="12700">
              <a:solidFill>
                <a:srgbClr val="FFC000"/>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45245" name="Line 11"/>
            <p:cNvSpPr>
              <a:spLocks noChangeShapeType="1"/>
            </p:cNvSpPr>
            <p:nvPr/>
          </p:nvSpPr>
          <p:spPr bwMode="auto">
            <a:xfrm flipH="1">
              <a:off x="2832" y="1440"/>
              <a:ext cx="816" cy="240"/>
            </a:xfrm>
            <a:prstGeom prst="line">
              <a:avLst/>
            </a:prstGeom>
            <a:grpFill/>
            <a:ln w="28575">
              <a:solidFill>
                <a:srgbClr val="FF0000"/>
              </a:solidFill>
              <a:round/>
              <a:headEnd type="none" w="med" len="med"/>
              <a:tailEnd type="arrow" w="med" len="med"/>
            </a:ln>
          </p:spPr>
          <p:txBody>
            <a:bodyPr>
              <a:prstTxWarp prst="textNoShape">
                <a:avLst/>
              </a:prstTxWarp>
            </a:bodyPr>
            <a:lstStyle/>
            <a:p>
              <a:endParaRPr lang="en-US"/>
            </a:p>
          </p:txBody>
        </p:sp>
        <p:sp>
          <p:nvSpPr>
            <p:cNvPr id="45246" name="Line 12"/>
            <p:cNvSpPr>
              <a:spLocks noChangeShapeType="1"/>
            </p:cNvSpPr>
            <p:nvPr/>
          </p:nvSpPr>
          <p:spPr bwMode="auto">
            <a:xfrm flipH="1">
              <a:off x="3216" y="1440"/>
              <a:ext cx="432" cy="768"/>
            </a:xfrm>
            <a:prstGeom prst="line">
              <a:avLst/>
            </a:prstGeom>
            <a:grpFill/>
            <a:ln w="28575">
              <a:solidFill>
                <a:srgbClr val="FF0000"/>
              </a:solidFill>
              <a:round/>
              <a:headEnd type="none" w="med" len="med"/>
              <a:tailEnd type="arrow" w="med" len="med"/>
            </a:ln>
          </p:spPr>
          <p:txBody>
            <a:bodyPr>
              <a:prstTxWarp prst="textNoShape">
                <a:avLst/>
              </a:prstTxWarp>
            </a:bodyPr>
            <a:lstStyle/>
            <a:p>
              <a:endParaRPr lang="en-US"/>
            </a:p>
          </p:txBody>
        </p:sp>
      </p:grpSp>
      <p:sp>
        <p:nvSpPr>
          <p:cNvPr id="45061" name="Line 15"/>
          <p:cNvSpPr>
            <a:spLocks noChangeShapeType="1"/>
          </p:cNvSpPr>
          <p:nvPr/>
        </p:nvSpPr>
        <p:spPr bwMode="auto">
          <a:xfrm>
            <a:off x="3555136" y="1796329"/>
            <a:ext cx="5815012"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45062" name="Line 20"/>
          <p:cNvSpPr>
            <a:spLocks noChangeShapeType="1"/>
          </p:cNvSpPr>
          <p:nvPr/>
        </p:nvSpPr>
        <p:spPr bwMode="auto">
          <a:xfrm>
            <a:off x="4851400"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3" name="Line 21"/>
          <p:cNvSpPr>
            <a:spLocks noChangeShapeType="1"/>
          </p:cNvSpPr>
          <p:nvPr/>
        </p:nvSpPr>
        <p:spPr bwMode="auto">
          <a:xfrm>
            <a:off x="5483225"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4" name="Line 22"/>
          <p:cNvSpPr>
            <a:spLocks noChangeShapeType="1"/>
          </p:cNvSpPr>
          <p:nvPr/>
        </p:nvSpPr>
        <p:spPr bwMode="auto">
          <a:xfrm>
            <a:off x="6115050"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5" name="Line 23"/>
          <p:cNvSpPr>
            <a:spLocks noChangeShapeType="1"/>
          </p:cNvSpPr>
          <p:nvPr/>
        </p:nvSpPr>
        <p:spPr bwMode="auto">
          <a:xfrm>
            <a:off x="6746875"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6" name="Line 24"/>
          <p:cNvSpPr>
            <a:spLocks noChangeShapeType="1"/>
          </p:cNvSpPr>
          <p:nvPr/>
        </p:nvSpPr>
        <p:spPr bwMode="auto">
          <a:xfrm>
            <a:off x="7378700"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7" name="Line 25"/>
          <p:cNvSpPr>
            <a:spLocks noChangeShapeType="1"/>
          </p:cNvSpPr>
          <p:nvPr/>
        </p:nvSpPr>
        <p:spPr bwMode="auto">
          <a:xfrm>
            <a:off x="8008938"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8" name="Line 26"/>
          <p:cNvSpPr>
            <a:spLocks noChangeShapeType="1"/>
          </p:cNvSpPr>
          <p:nvPr/>
        </p:nvSpPr>
        <p:spPr bwMode="auto">
          <a:xfrm>
            <a:off x="8640763"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9" name="Line 27"/>
          <p:cNvSpPr>
            <a:spLocks noChangeShapeType="1"/>
          </p:cNvSpPr>
          <p:nvPr/>
        </p:nvSpPr>
        <p:spPr bwMode="auto">
          <a:xfrm>
            <a:off x="9272588"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nvGrpSpPr>
          <p:cNvPr id="45070" name="Group 30"/>
          <p:cNvGrpSpPr>
            <a:grpSpLocks/>
          </p:cNvGrpSpPr>
          <p:nvPr/>
        </p:nvGrpSpPr>
        <p:grpSpPr bwMode="auto">
          <a:xfrm>
            <a:off x="4332289" y="2174875"/>
            <a:ext cx="3019425" cy="755650"/>
            <a:chOff x="1567" y="1152"/>
            <a:chExt cx="2065" cy="528"/>
          </a:xfrm>
        </p:grpSpPr>
        <p:grpSp>
          <p:nvGrpSpPr>
            <p:cNvPr id="45210" name="Group 31"/>
            <p:cNvGrpSpPr>
              <a:grpSpLocks/>
            </p:cNvGrpSpPr>
            <p:nvPr/>
          </p:nvGrpSpPr>
          <p:grpSpPr bwMode="auto">
            <a:xfrm>
              <a:off x="2497" y="1152"/>
              <a:ext cx="213" cy="481"/>
              <a:chOff x="2217" y="1413"/>
              <a:chExt cx="213" cy="481"/>
            </a:xfrm>
          </p:grpSpPr>
          <p:sp>
            <p:nvSpPr>
              <p:cNvPr id="45240" name="Freeform 3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41" name="Rectangle 33"/>
              <p:cNvSpPr>
                <a:spLocks noChangeArrowheads="1"/>
              </p:cNvSpPr>
              <p:nvPr/>
            </p:nvSpPr>
            <p:spPr bwMode="auto">
              <a:xfrm rot="5400000">
                <a:off x="2159" y="1543"/>
                <a:ext cx="306"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45211" name="Group 34"/>
            <p:cNvGrpSpPr>
              <a:grpSpLocks/>
            </p:cNvGrpSpPr>
            <p:nvPr/>
          </p:nvGrpSpPr>
          <p:grpSpPr bwMode="auto">
            <a:xfrm>
              <a:off x="1567" y="1248"/>
              <a:ext cx="344" cy="289"/>
              <a:chOff x="1287" y="1509"/>
              <a:chExt cx="344" cy="289"/>
            </a:xfrm>
          </p:grpSpPr>
          <p:sp>
            <p:nvSpPr>
              <p:cNvPr id="45236" name="Rectangle 35"/>
              <p:cNvSpPr>
                <a:spLocks noChangeArrowheads="1"/>
              </p:cNvSpPr>
              <p:nvPr/>
            </p:nvSpPr>
            <p:spPr bwMode="auto">
              <a:xfrm>
                <a:off x="1287" y="1511"/>
                <a:ext cx="245"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45237" name="Group 36"/>
              <p:cNvGrpSpPr>
                <a:grpSpLocks/>
              </p:cNvGrpSpPr>
              <p:nvPr/>
            </p:nvGrpSpPr>
            <p:grpSpPr bwMode="auto">
              <a:xfrm>
                <a:off x="1291" y="1509"/>
                <a:ext cx="340" cy="289"/>
                <a:chOff x="1291" y="1509"/>
                <a:chExt cx="340" cy="289"/>
              </a:xfrm>
            </p:grpSpPr>
            <p:sp>
              <p:nvSpPr>
                <p:cNvPr id="45238" name="Freeform 3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39" name="Freeform 3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45212" name="Rectangle 39"/>
            <p:cNvSpPr>
              <a:spLocks noChangeArrowheads="1"/>
            </p:cNvSpPr>
            <p:nvPr/>
          </p:nvSpPr>
          <p:spPr bwMode="auto">
            <a:xfrm>
              <a:off x="2012" y="1255"/>
              <a:ext cx="291"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213" name="Group 40"/>
            <p:cNvGrpSpPr>
              <a:grpSpLocks/>
            </p:cNvGrpSpPr>
            <p:nvPr/>
          </p:nvGrpSpPr>
          <p:grpSpPr bwMode="auto">
            <a:xfrm>
              <a:off x="2031" y="1248"/>
              <a:ext cx="296" cy="289"/>
              <a:chOff x="1751" y="1509"/>
              <a:chExt cx="296" cy="289"/>
            </a:xfrm>
          </p:grpSpPr>
          <p:sp>
            <p:nvSpPr>
              <p:cNvPr id="45234" name="Freeform 4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35" name="Freeform 4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214" name="Line 4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215" name="Freeform 4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16" name="Line 4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217" name="Rectangle 46"/>
            <p:cNvSpPr>
              <a:spLocks noChangeArrowheads="1"/>
            </p:cNvSpPr>
            <p:nvPr/>
          </p:nvSpPr>
          <p:spPr bwMode="auto">
            <a:xfrm>
              <a:off x="2829" y="1250"/>
              <a:ext cx="28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45218" name="Group 47"/>
            <p:cNvGrpSpPr>
              <a:grpSpLocks/>
            </p:cNvGrpSpPr>
            <p:nvPr/>
          </p:nvGrpSpPr>
          <p:grpSpPr bwMode="auto">
            <a:xfrm>
              <a:off x="2880" y="1248"/>
              <a:ext cx="325" cy="289"/>
              <a:chOff x="2600" y="1509"/>
              <a:chExt cx="325" cy="289"/>
            </a:xfrm>
          </p:grpSpPr>
          <p:sp>
            <p:nvSpPr>
              <p:cNvPr id="45232" name="Freeform 4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33" name="Freeform 4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nvGrpSpPr>
            <p:cNvPr id="45220" name="Group 51"/>
            <p:cNvGrpSpPr>
              <a:grpSpLocks/>
            </p:cNvGrpSpPr>
            <p:nvPr/>
          </p:nvGrpSpPr>
          <p:grpSpPr bwMode="auto">
            <a:xfrm>
              <a:off x="3348" y="1248"/>
              <a:ext cx="284" cy="289"/>
              <a:chOff x="3068" y="1509"/>
              <a:chExt cx="284" cy="289"/>
            </a:xfrm>
          </p:grpSpPr>
          <p:sp>
            <p:nvSpPr>
              <p:cNvPr id="45230" name="Freeform 5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rgbClr val="FF0000"/>
              </a:solid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31" name="Freeform 5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221" name="Line 5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222" name="Line 5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223" name="Line 5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224" name="Line 5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25" name="Line 5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26" name="Line 5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27" name="Line 6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28" name="Line 6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29" name="Line 6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19" name="Rectangle 50"/>
            <p:cNvSpPr>
              <a:spLocks noChangeArrowheads="1"/>
            </p:cNvSpPr>
            <p:nvPr/>
          </p:nvSpPr>
          <p:spPr bwMode="auto">
            <a:xfrm>
              <a:off x="3321" y="1250"/>
              <a:ext cx="291"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dirty="0" err="1">
                  <a:latin typeface="Calibri" charset="0"/>
                  <a:ea typeface="Calibri" charset="0"/>
                  <a:cs typeface="Calibri" charset="0"/>
                </a:rPr>
                <a:t>Reg</a:t>
              </a:r>
              <a:endParaRPr lang="en-US" sz="1200" b="1" dirty="0">
                <a:latin typeface="Calibri" charset="0"/>
                <a:ea typeface="Calibri" charset="0"/>
                <a:cs typeface="Calibri" charset="0"/>
              </a:endParaRPr>
            </a:p>
          </p:txBody>
        </p:sp>
      </p:grpSp>
      <p:grpSp>
        <p:nvGrpSpPr>
          <p:cNvPr id="45071" name="Group 63"/>
          <p:cNvGrpSpPr>
            <a:grpSpLocks/>
          </p:cNvGrpSpPr>
          <p:nvPr/>
        </p:nvGrpSpPr>
        <p:grpSpPr bwMode="auto">
          <a:xfrm>
            <a:off x="4964114" y="2930525"/>
            <a:ext cx="3017837" cy="757238"/>
            <a:chOff x="1567" y="1152"/>
            <a:chExt cx="2065" cy="528"/>
          </a:xfrm>
        </p:grpSpPr>
        <p:grpSp>
          <p:nvGrpSpPr>
            <p:cNvPr id="45178" name="Group 64"/>
            <p:cNvGrpSpPr>
              <a:grpSpLocks/>
            </p:cNvGrpSpPr>
            <p:nvPr/>
          </p:nvGrpSpPr>
          <p:grpSpPr bwMode="auto">
            <a:xfrm>
              <a:off x="2497" y="1152"/>
              <a:ext cx="213" cy="481"/>
              <a:chOff x="2217" y="1413"/>
              <a:chExt cx="213" cy="481"/>
            </a:xfrm>
          </p:grpSpPr>
          <p:sp>
            <p:nvSpPr>
              <p:cNvPr id="45208" name="Freeform 6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09" name="Rectangle 66"/>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45179" name="Group 67"/>
            <p:cNvGrpSpPr>
              <a:grpSpLocks/>
            </p:cNvGrpSpPr>
            <p:nvPr/>
          </p:nvGrpSpPr>
          <p:grpSpPr bwMode="auto">
            <a:xfrm>
              <a:off x="1567" y="1248"/>
              <a:ext cx="344" cy="289"/>
              <a:chOff x="1287" y="1509"/>
              <a:chExt cx="344" cy="289"/>
            </a:xfrm>
          </p:grpSpPr>
          <p:sp>
            <p:nvSpPr>
              <p:cNvPr id="45204" name="Rectangle 68"/>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45205" name="Group 69"/>
              <p:cNvGrpSpPr>
                <a:grpSpLocks/>
              </p:cNvGrpSpPr>
              <p:nvPr/>
            </p:nvGrpSpPr>
            <p:grpSpPr bwMode="auto">
              <a:xfrm>
                <a:off x="1291" y="1509"/>
                <a:ext cx="340" cy="289"/>
                <a:chOff x="1291" y="1509"/>
                <a:chExt cx="340" cy="289"/>
              </a:xfrm>
            </p:grpSpPr>
            <p:sp>
              <p:nvSpPr>
                <p:cNvPr id="45206" name="Freeform 7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07" name="Freeform 7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45180" name="Rectangle 72"/>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81" name="Group 73"/>
            <p:cNvGrpSpPr>
              <a:grpSpLocks/>
            </p:cNvGrpSpPr>
            <p:nvPr/>
          </p:nvGrpSpPr>
          <p:grpSpPr bwMode="auto">
            <a:xfrm>
              <a:off x="2031" y="1248"/>
              <a:ext cx="296" cy="289"/>
              <a:chOff x="1751" y="1509"/>
              <a:chExt cx="296" cy="289"/>
            </a:xfrm>
          </p:grpSpPr>
          <p:sp>
            <p:nvSpPr>
              <p:cNvPr id="45202" name="Freeform 7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03" name="Freeform 7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82" name="Line 7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83" name="Freeform 7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84" name="Line 7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85" name="Rectangle 79"/>
            <p:cNvSpPr>
              <a:spLocks noChangeArrowheads="1"/>
            </p:cNvSpPr>
            <p:nvPr/>
          </p:nvSpPr>
          <p:spPr bwMode="auto">
            <a:xfrm>
              <a:off x="2829" y="1250"/>
              <a:ext cx="283"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45186" name="Group 80"/>
            <p:cNvGrpSpPr>
              <a:grpSpLocks/>
            </p:cNvGrpSpPr>
            <p:nvPr/>
          </p:nvGrpSpPr>
          <p:grpSpPr bwMode="auto">
            <a:xfrm>
              <a:off x="2880" y="1248"/>
              <a:ext cx="325" cy="289"/>
              <a:chOff x="2600" y="1509"/>
              <a:chExt cx="325" cy="289"/>
            </a:xfrm>
          </p:grpSpPr>
          <p:sp>
            <p:nvSpPr>
              <p:cNvPr id="45200" name="Freeform 8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01" name="Freeform 8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87" name="Rectangle 83"/>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88" name="Group 84"/>
            <p:cNvGrpSpPr>
              <a:grpSpLocks/>
            </p:cNvGrpSpPr>
            <p:nvPr/>
          </p:nvGrpSpPr>
          <p:grpSpPr bwMode="auto">
            <a:xfrm>
              <a:off x="3348" y="1248"/>
              <a:ext cx="284" cy="289"/>
              <a:chOff x="3068" y="1509"/>
              <a:chExt cx="284" cy="289"/>
            </a:xfrm>
          </p:grpSpPr>
          <p:sp>
            <p:nvSpPr>
              <p:cNvPr id="45198" name="Freeform 8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99" name="Freeform 8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89" name="Line 8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90" name="Line 8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91" name="Line 8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92" name="Line 9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93" name="Line 9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94" name="Line 9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95" name="Line 9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96" name="Line 9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97" name="Line 9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45072" name="Group 96"/>
          <p:cNvGrpSpPr>
            <a:grpSpLocks/>
          </p:cNvGrpSpPr>
          <p:nvPr/>
        </p:nvGrpSpPr>
        <p:grpSpPr bwMode="auto">
          <a:xfrm>
            <a:off x="5595939" y="3687764"/>
            <a:ext cx="3017837" cy="757237"/>
            <a:chOff x="1567" y="1152"/>
            <a:chExt cx="2065" cy="528"/>
          </a:xfrm>
        </p:grpSpPr>
        <p:grpSp>
          <p:nvGrpSpPr>
            <p:cNvPr id="45146" name="Group 97"/>
            <p:cNvGrpSpPr>
              <a:grpSpLocks/>
            </p:cNvGrpSpPr>
            <p:nvPr/>
          </p:nvGrpSpPr>
          <p:grpSpPr bwMode="auto">
            <a:xfrm>
              <a:off x="2497" y="1152"/>
              <a:ext cx="213" cy="481"/>
              <a:chOff x="2217" y="1413"/>
              <a:chExt cx="213" cy="481"/>
            </a:xfrm>
          </p:grpSpPr>
          <p:sp>
            <p:nvSpPr>
              <p:cNvPr id="45176" name="Freeform 98"/>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77" name="Rectangle 99"/>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45147" name="Group 100"/>
            <p:cNvGrpSpPr>
              <a:grpSpLocks/>
            </p:cNvGrpSpPr>
            <p:nvPr/>
          </p:nvGrpSpPr>
          <p:grpSpPr bwMode="auto">
            <a:xfrm>
              <a:off x="1567" y="1248"/>
              <a:ext cx="344" cy="289"/>
              <a:chOff x="1287" y="1509"/>
              <a:chExt cx="344" cy="289"/>
            </a:xfrm>
          </p:grpSpPr>
          <p:sp>
            <p:nvSpPr>
              <p:cNvPr id="45172" name="Rectangle 101"/>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45173" name="Group 102"/>
              <p:cNvGrpSpPr>
                <a:grpSpLocks/>
              </p:cNvGrpSpPr>
              <p:nvPr/>
            </p:nvGrpSpPr>
            <p:grpSpPr bwMode="auto">
              <a:xfrm>
                <a:off x="1291" y="1509"/>
                <a:ext cx="340" cy="289"/>
                <a:chOff x="1291" y="1509"/>
                <a:chExt cx="340" cy="289"/>
              </a:xfrm>
            </p:grpSpPr>
            <p:sp>
              <p:nvSpPr>
                <p:cNvPr id="45174" name="Freeform 103"/>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75" name="Freeform 104"/>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45148" name="Rectangle 105"/>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49" name="Group 106"/>
            <p:cNvGrpSpPr>
              <a:grpSpLocks/>
            </p:cNvGrpSpPr>
            <p:nvPr/>
          </p:nvGrpSpPr>
          <p:grpSpPr bwMode="auto">
            <a:xfrm>
              <a:off x="2031" y="1248"/>
              <a:ext cx="296" cy="289"/>
              <a:chOff x="1751" y="1509"/>
              <a:chExt cx="296" cy="289"/>
            </a:xfrm>
          </p:grpSpPr>
          <p:sp>
            <p:nvSpPr>
              <p:cNvPr id="45170" name="Freeform 107"/>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71" name="Freeform 108"/>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50" name="Line 109"/>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51" name="Freeform 110"/>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52" name="Line 111"/>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53" name="Rectangle 112"/>
            <p:cNvSpPr>
              <a:spLocks noChangeArrowheads="1"/>
            </p:cNvSpPr>
            <p:nvPr/>
          </p:nvSpPr>
          <p:spPr bwMode="auto">
            <a:xfrm>
              <a:off x="2829" y="1250"/>
              <a:ext cx="283"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45154" name="Group 113"/>
            <p:cNvGrpSpPr>
              <a:grpSpLocks/>
            </p:cNvGrpSpPr>
            <p:nvPr/>
          </p:nvGrpSpPr>
          <p:grpSpPr bwMode="auto">
            <a:xfrm>
              <a:off x="2880" y="1248"/>
              <a:ext cx="325" cy="289"/>
              <a:chOff x="2600" y="1509"/>
              <a:chExt cx="325" cy="289"/>
            </a:xfrm>
          </p:grpSpPr>
          <p:sp>
            <p:nvSpPr>
              <p:cNvPr id="45168" name="Freeform 114"/>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69" name="Freeform 115"/>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55" name="Rectangle 116"/>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56" name="Group 117"/>
            <p:cNvGrpSpPr>
              <a:grpSpLocks/>
            </p:cNvGrpSpPr>
            <p:nvPr/>
          </p:nvGrpSpPr>
          <p:grpSpPr bwMode="auto">
            <a:xfrm>
              <a:off x="3348" y="1248"/>
              <a:ext cx="284" cy="289"/>
              <a:chOff x="3068" y="1509"/>
              <a:chExt cx="284" cy="289"/>
            </a:xfrm>
          </p:grpSpPr>
          <p:sp>
            <p:nvSpPr>
              <p:cNvPr id="45166" name="Freeform 118"/>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67" name="Freeform 119"/>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57" name="Line 120"/>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58" name="Line 121"/>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59" name="Line 122"/>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60" name="Line 123"/>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61" name="Line 124"/>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62" name="Line 125"/>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63" name="Line 126"/>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64" name="Line 127"/>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65" name="Line 128"/>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45073" name="Group 129"/>
          <p:cNvGrpSpPr>
            <a:grpSpLocks/>
          </p:cNvGrpSpPr>
          <p:nvPr/>
        </p:nvGrpSpPr>
        <p:grpSpPr bwMode="auto">
          <a:xfrm>
            <a:off x="6227764" y="4445000"/>
            <a:ext cx="3017837" cy="757238"/>
            <a:chOff x="1567" y="1152"/>
            <a:chExt cx="2065" cy="528"/>
          </a:xfrm>
        </p:grpSpPr>
        <p:grpSp>
          <p:nvGrpSpPr>
            <p:cNvPr id="45114" name="Group 130"/>
            <p:cNvGrpSpPr>
              <a:grpSpLocks/>
            </p:cNvGrpSpPr>
            <p:nvPr/>
          </p:nvGrpSpPr>
          <p:grpSpPr bwMode="auto">
            <a:xfrm>
              <a:off x="2497" y="1152"/>
              <a:ext cx="213" cy="481"/>
              <a:chOff x="2217" y="1413"/>
              <a:chExt cx="213" cy="481"/>
            </a:xfrm>
          </p:grpSpPr>
          <p:sp>
            <p:nvSpPr>
              <p:cNvPr id="45144" name="Freeform 131"/>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45" name="Rectangle 132"/>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45115" name="Group 133"/>
            <p:cNvGrpSpPr>
              <a:grpSpLocks/>
            </p:cNvGrpSpPr>
            <p:nvPr/>
          </p:nvGrpSpPr>
          <p:grpSpPr bwMode="auto">
            <a:xfrm>
              <a:off x="1567" y="1248"/>
              <a:ext cx="344" cy="289"/>
              <a:chOff x="1287" y="1509"/>
              <a:chExt cx="344" cy="289"/>
            </a:xfrm>
          </p:grpSpPr>
          <p:sp>
            <p:nvSpPr>
              <p:cNvPr id="45140" name="Rectangle 134"/>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45141" name="Group 135"/>
              <p:cNvGrpSpPr>
                <a:grpSpLocks/>
              </p:cNvGrpSpPr>
              <p:nvPr/>
            </p:nvGrpSpPr>
            <p:grpSpPr bwMode="auto">
              <a:xfrm>
                <a:off x="1291" y="1509"/>
                <a:ext cx="340" cy="289"/>
                <a:chOff x="1291" y="1509"/>
                <a:chExt cx="340" cy="289"/>
              </a:xfrm>
            </p:grpSpPr>
            <p:sp>
              <p:nvSpPr>
                <p:cNvPr id="45142" name="Freeform 136"/>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43" name="Freeform 137"/>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45116" name="Rectangle 138"/>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17" name="Group 139"/>
            <p:cNvGrpSpPr>
              <a:grpSpLocks/>
            </p:cNvGrpSpPr>
            <p:nvPr/>
          </p:nvGrpSpPr>
          <p:grpSpPr bwMode="auto">
            <a:xfrm>
              <a:off x="2031" y="1248"/>
              <a:ext cx="296" cy="289"/>
              <a:chOff x="1751" y="1509"/>
              <a:chExt cx="296" cy="289"/>
            </a:xfrm>
          </p:grpSpPr>
          <p:sp>
            <p:nvSpPr>
              <p:cNvPr id="45138" name="Freeform 140"/>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39" name="Freeform 141"/>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18" name="Line 142"/>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19" name="Freeform 143"/>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20" name="Line 144"/>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21" name="Rectangle 145"/>
            <p:cNvSpPr>
              <a:spLocks noChangeArrowheads="1"/>
            </p:cNvSpPr>
            <p:nvPr/>
          </p:nvSpPr>
          <p:spPr bwMode="auto">
            <a:xfrm>
              <a:off x="2829" y="1250"/>
              <a:ext cx="283"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45122" name="Group 146"/>
            <p:cNvGrpSpPr>
              <a:grpSpLocks/>
            </p:cNvGrpSpPr>
            <p:nvPr/>
          </p:nvGrpSpPr>
          <p:grpSpPr bwMode="auto">
            <a:xfrm>
              <a:off x="2880" y="1248"/>
              <a:ext cx="325" cy="289"/>
              <a:chOff x="2600" y="1509"/>
              <a:chExt cx="325" cy="289"/>
            </a:xfrm>
          </p:grpSpPr>
          <p:sp>
            <p:nvSpPr>
              <p:cNvPr id="45136" name="Freeform 147"/>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37" name="Freeform 148"/>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23" name="Rectangle 149"/>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24" name="Group 150"/>
            <p:cNvGrpSpPr>
              <a:grpSpLocks/>
            </p:cNvGrpSpPr>
            <p:nvPr/>
          </p:nvGrpSpPr>
          <p:grpSpPr bwMode="auto">
            <a:xfrm>
              <a:off x="3348" y="1248"/>
              <a:ext cx="284" cy="289"/>
              <a:chOff x="3068" y="1509"/>
              <a:chExt cx="284" cy="289"/>
            </a:xfrm>
          </p:grpSpPr>
          <p:sp>
            <p:nvSpPr>
              <p:cNvPr id="45134" name="Freeform 151"/>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35" name="Freeform 152"/>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25" name="Line 153"/>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26" name="Line 154"/>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27" name="Line 155"/>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28" name="Line 156"/>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29" name="Line 157"/>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30" name="Line 158"/>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31" name="Line 159"/>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32" name="Line 160"/>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33" name="Line 161"/>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45074" name="Group 162"/>
          <p:cNvGrpSpPr>
            <a:grpSpLocks/>
          </p:cNvGrpSpPr>
          <p:nvPr/>
        </p:nvGrpSpPr>
        <p:grpSpPr bwMode="auto">
          <a:xfrm>
            <a:off x="6859589" y="5202238"/>
            <a:ext cx="3017837" cy="755650"/>
            <a:chOff x="1567" y="1152"/>
            <a:chExt cx="2065" cy="528"/>
          </a:xfrm>
        </p:grpSpPr>
        <p:grpSp>
          <p:nvGrpSpPr>
            <p:cNvPr id="45082" name="Group 163"/>
            <p:cNvGrpSpPr>
              <a:grpSpLocks/>
            </p:cNvGrpSpPr>
            <p:nvPr/>
          </p:nvGrpSpPr>
          <p:grpSpPr bwMode="auto">
            <a:xfrm>
              <a:off x="2497" y="1152"/>
              <a:ext cx="213" cy="481"/>
              <a:chOff x="2217" y="1413"/>
              <a:chExt cx="213" cy="481"/>
            </a:xfrm>
          </p:grpSpPr>
          <p:sp>
            <p:nvSpPr>
              <p:cNvPr id="45112" name="Freeform 16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13" name="Rectangle 165"/>
              <p:cNvSpPr>
                <a:spLocks noChangeArrowheads="1"/>
              </p:cNvSpPr>
              <p:nvPr/>
            </p:nvSpPr>
            <p:spPr bwMode="auto">
              <a:xfrm rot="5400000">
                <a:off x="2159" y="1543"/>
                <a:ext cx="306"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45083" name="Group 166"/>
            <p:cNvGrpSpPr>
              <a:grpSpLocks/>
            </p:cNvGrpSpPr>
            <p:nvPr/>
          </p:nvGrpSpPr>
          <p:grpSpPr bwMode="auto">
            <a:xfrm>
              <a:off x="1567" y="1248"/>
              <a:ext cx="344" cy="289"/>
              <a:chOff x="1287" y="1509"/>
              <a:chExt cx="344" cy="289"/>
            </a:xfrm>
          </p:grpSpPr>
          <p:sp>
            <p:nvSpPr>
              <p:cNvPr id="45108" name="Rectangle 167"/>
              <p:cNvSpPr>
                <a:spLocks noChangeArrowheads="1"/>
              </p:cNvSpPr>
              <p:nvPr/>
            </p:nvSpPr>
            <p:spPr bwMode="auto">
              <a:xfrm>
                <a:off x="1287" y="1511"/>
                <a:ext cx="245"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45109" name="Group 168"/>
              <p:cNvGrpSpPr>
                <a:grpSpLocks/>
              </p:cNvGrpSpPr>
              <p:nvPr/>
            </p:nvGrpSpPr>
            <p:grpSpPr bwMode="auto">
              <a:xfrm>
                <a:off x="1291" y="1509"/>
                <a:ext cx="340" cy="289"/>
                <a:chOff x="1291" y="1509"/>
                <a:chExt cx="340" cy="289"/>
              </a:xfrm>
            </p:grpSpPr>
            <p:sp>
              <p:nvSpPr>
                <p:cNvPr id="45110" name="Freeform 16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11" name="Freeform 17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45084" name="Rectangle 171"/>
            <p:cNvSpPr>
              <a:spLocks noChangeArrowheads="1"/>
            </p:cNvSpPr>
            <p:nvPr/>
          </p:nvSpPr>
          <p:spPr bwMode="auto">
            <a:xfrm>
              <a:off x="2012" y="1255"/>
              <a:ext cx="292"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085" name="Group 172"/>
            <p:cNvGrpSpPr>
              <a:grpSpLocks/>
            </p:cNvGrpSpPr>
            <p:nvPr/>
          </p:nvGrpSpPr>
          <p:grpSpPr bwMode="auto">
            <a:xfrm>
              <a:off x="2031" y="1248"/>
              <a:ext cx="296" cy="289"/>
              <a:chOff x="1751" y="1509"/>
              <a:chExt cx="296" cy="289"/>
            </a:xfrm>
          </p:grpSpPr>
          <p:sp>
            <p:nvSpPr>
              <p:cNvPr id="45106" name="Freeform 17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07" name="Freeform 17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086" name="Line 17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087" name="Freeform 17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088" name="Line 17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089" name="Rectangle 178"/>
            <p:cNvSpPr>
              <a:spLocks noChangeArrowheads="1"/>
            </p:cNvSpPr>
            <p:nvPr/>
          </p:nvSpPr>
          <p:spPr bwMode="auto">
            <a:xfrm>
              <a:off x="2829" y="1250"/>
              <a:ext cx="28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45090" name="Group 179"/>
            <p:cNvGrpSpPr>
              <a:grpSpLocks/>
            </p:cNvGrpSpPr>
            <p:nvPr/>
          </p:nvGrpSpPr>
          <p:grpSpPr bwMode="auto">
            <a:xfrm>
              <a:off x="2880" y="1248"/>
              <a:ext cx="325" cy="289"/>
              <a:chOff x="2600" y="1509"/>
              <a:chExt cx="325" cy="289"/>
            </a:xfrm>
          </p:grpSpPr>
          <p:sp>
            <p:nvSpPr>
              <p:cNvPr id="45104" name="Freeform 18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05" name="Freeform 18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091" name="Rectangle 182"/>
            <p:cNvSpPr>
              <a:spLocks noChangeArrowheads="1"/>
            </p:cNvSpPr>
            <p:nvPr/>
          </p:nvSpPr>
          <p:spPr bwMode="auto">
            <a:xfrm>
              <a:off x="3321" y="1250"/>
              <a:ext cx="292"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092" name="Group 183"/>
            <p:cNvGrpSpPr>
              <a:grpSpLocks/>
            </p:cNvGrpSpPr>
            <p:nvPr/>
          </p:nvGrpSpPr>
          <p:grpSpPr bwMode="auto">
            <a:xfrm>
              <a:off x="3348" y="1248"/>
              <a:ext cx="284" cy="289"/>
              <a:chOff x="3068" y="1509"/>
              <a:chExt cx="284" cy="289"/>
            </a:xfrm>
          </p:grpSpPr>
          <p:sp>
            <p:nvSpPr>
              <p:cNvPr id="45102" name="Freeform 18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03" name="Freeform 18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093" name="Line 18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094" name="Line 18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095" name="Line 18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096" name="Line 18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097" name="Line 19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098" name="Line 19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099" name="Line 19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00" name="Line 19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01" name="Line 19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45075" name="Rectangle 197"/>
          <p:cNvSpPr>
            <a:spLocks noChangeArrowheads="1"/>
          </p:cNvSpPr>
          <p:nvPr/>
        </p:nvSpPr>
        <p:spPr bwMode="auto">
          <a:xfrm>
            <a:off x="2197101" y="2270126"/>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add </a:t>
            </a:r>
            <a:r>
              <a:rPr lang="en-US" b="1" dirty="0">
                <a:solidFill>
                  <a:srgbClr val="0432FF"/>
                </a:solidFill>
                <a:latin typeface="Courier New" charset="0"/>
              </a:rPr>
              <a:t>$1</a:t>
            </a:r>
            <a:r>
              <a:rPr lang="en-US" b="1" dirty="0">
                <a:latin typeface="Courier New" charset="0"/>
              </a:rPr>
              <a:t>,$3,$2</a:t>
            </a:r>
          </a:p>
        </p:txBody>
      </p:sp>
      <p:sp>
        <p:nvSpPr>
          <p:cNvPr id="45076" name="Rectangle 198"/>
          <p:cNvSpPr>
            <a:spLocks noChangeArrowheads="1"/>
          </p:cNvSpPr>
          <p:nvPr/>
        </p:nvSpPr>
        <p:spPr bwMode="auto">
          <a:xfrm>
            <a:off x="2197101" y="3027363"/>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r>
              <a:rPr lang="en-US" b="1">
                <a:solidFill>
                  <a:srgbClr val="000000"/>
                </a:solidFill>
                <a:latin typeface="Courier New" charset="0"/>
              </a:rPr>
              <a:t>sub $4,</a:t>
            </a:r>
            <a:r>
              <a:rPr lang="en-US" b="1">
                <a:solidFill>
                  <a:srgbClr val="1822CD"/>
                </a:solidFill>
                <a:latin typeface="Courier New" charset="0"/>
              </a:rPr>
              <a:t>$1</a:t>
            </a:r>
            <a:r>
              <a:rPr lang="en-US" b="1">
                <a:solidFill>
                  <a:srgbClr val="000000"/>
                </a:solidFill>
                <a:latin typeface="Courier New" charset="0"/>
              </a:rPr>
              <a:t>,$5</a:t>
            </a:r>
          </a:p>
        </p:txBody>
      </p:sp>
      <p:sp>
        <p:nvSpPr>
          <p:cNvPr id="45077" name="Rectangle 199"/>
          <p:cNvSpPr>
            <a:spLocks noChangeArrowheads="1"/>
          </p:cNvSpPr>
          <p:nvPr/>
        </p:nvSpPr>
        <p:spPr bwMode="auto">
          <a:xfrm>
            <a:off x="2197101" y="3822701"/>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a:solidFill>
                  <a:srgbClr val="000000"/>
                </a:solidFill>
                <a:latin typeface="Courier New" charset="0"/>
              </a:rPr>
              <a:t>and $6,</a:t>
            </a:r>
            <a:r>
              <a:rPr lang="en-US" b="1">
                <a:solidFill>
                  <a:srgbClr val="1822CD"/>
                </a:solidFill>
                <a:latin typeface="Courier New" charset="0"/>
              </a:rPr>
              <a:t>$1</a:t>
            </a:r>
            <a:r>
              <a:rPr lang="en-US" b="1">
                <a:solidFill>
                  <a:srgbClr val="000000"/>
                </a:solidFill>
                <a:latin typeface="Courier New" charset="0"/>
              </a:rPr>
              <a:t>,$7</a:t>
            </a:r>
          </a:p>
        </p:txBody>
      </p:sp>
      <p:sp>
        <p:nvSpPr>
          <p:cNvPr id="45078" name="Rectangle 200"/>
          <p:cNvSpPr>
            <a:spLocks noChangeArrowheads="1"/>
          </p:cNvSpPr>
          <p:nvPr/>
        </p:nvSpPr>
        <p:spPr bwMode="auto">
          <a:xfrm>
            <a:off x="2197101" y="5365751"/>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err="1">
                <a:latin typeface="Courier New" charset="0"/>
              </a:rPr>
              <a:t>xor</a:t>
            </a:r>
            <a:r>
              <a:rPr lang="en-US" b="1" dirty="0">
                <a:latin typeface="Courier New" charset="0"/>
              </a:rPr>
              <a:t> $4,</a:t>
            </a:r>
            <a:r>
              <a:rPr lang="en-US" b="1" dirty="0">
                <a:solidFill>
                  <a:srgbClr val="1822CD"/>
                </a:solidFill>
                <a:latin typeface="Courier New" charset="0"/>
              </a:rPr>
              <a:t>$1</a:t>
            </a:r>
            <a:r>
              <a:rPr lang="en-US" b="1" dirty="0">
                <a:latin typeface="Courier New" charset="0"/>
              </a:rPr>
              <a:t>,$5</a:t>
            </a:r>
          </a:p>
        </p:txBody>
      </p:sp>
      <p:sp>
        <p:nvSpPr>
          <p:cNvPr id="45079" name="Rectangle 201"/>
          <p:cNvSpPr>
            <a:spLocks noChangeArrowheads="1"/>
          </p:cNvSpPr>
          <p:nvPr/>
        </p:nvSpPr>
        <p:spPr bwMode="auto">
          <a:xfrm>
            <a:off x="2197101" y="4579938"/>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or  $8</a:t>
            </a:r>
            <a:r>
              <a:rPr lang="en-US" b="1" dirty="0">
                <a:solidFill>
                  <a:srgbClr val="0432FF"/>
                </a:solidFill>
                <a:latin typeface="Courier New" charset="0"/>
              </a:rPr>
              <a:t>,$1</a:t>
            </a:r>
            <a:r>
              <a:rPr lang="en-US" b="1" dirty="0">
                <a:latin typeface="Courier New" charset="0"/>
              </a:rPr>
              <a:t>,$9</a:t>
            </a:r>
          </a:p>
        </p:txBody>
      </p:sp>
      <p:sp>
        <p:nvSpPr>
          <p:cNvPr id="45080" name="Line 202"/>
          <p:cNvSpPr>
            <a:spLocks noChangeShapeType="1"/>
          </p:cNvSpPr>
          <p:nvPr/>
        </p:nvSpPr>
        <p:spPr bwMode="auto">
          <a:xfrm>
            <a:off x="2127250" y="2338388"/>
            <a:ext cx="0" cy="3509962"/>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45081" name="Rectangle 198"/>
          <p:cNvSpPr>
            <a:spLocks noChangeArrowheads="1"/>
          </p:cNvSpPr>
          <p:nvPr/>
        </p:nvSpPr>
        <p:spPr bwMode="auto">
          <a:xfrm>
            <a:off x="9836888" y="2118882"/>
            <a:ext cx="1497013" cy="831850"/>
          </a:xfrm>
          <a:prstGeom prst="rect">
            <a:avLst/>
          </a:prstGeom>
          <a:solidFill>
            <a:schemeClr val="accent5">
              <a:lumMod val="20000"/>
              <a:lumOff val="80000"/>
            </a:schemeClr>
          </a:solidFill>
          <a:ln w="9525">
            <a:noFill/>
            <a:miter lim="800000"/>
            <a:headEnd/>
            <a:tailEnd/>
          </a:ln>
        </p:spPr>
        <p:txBody>
          <a:bodyPr>
            <a:prstTxWarp prst="textNoShape">
              <a:avLst/>
            </a:prstTxWarp>
            <a:spAutoFit/>
          </a:bodyPr>
          <a:lstStyle/>
          <a:p>
            <a:pPr algn="ctr"/>
            <a:r>
              <a:rPr lang="en-US" sz="1600" i="1" dirty="0">
                <a:solidFill>
                  <a:srgbClr val="C00000"/>
                </a:solidFill>
                <a:latin typeface="Calibri"/>
                <a:ea typeface="Optima" charset="0"/>
                <a:cs typeface="Calibri"/>
              </a:rPr>
              <a:t>Read after write (RAW) data hazard</a:t>
            </a:r>
          </a:p>
        </p:txBody>
      </p:sp>
      <p:sp>
        <p:nvSpPr>
          <p:cNvPr id="195" name="Rectangle 9"/>
          <p:cNvSpPr>
            <a:spLocks noChangeArrowheads="1"/>
          </p:cNvSpPr>
          <p:nvPr/>
        </p:nvSpPr>
        <p:spPr bwMode="auto">
          <a:xfrm>
            <a:off x="5424305" y="1397298"/>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196" name="Rectangle 9"/>
          <p:cNvSpPr>
            <a:spLocks noChangeArrowheads="1"/>
          </p:cNvSpPr>
          <p:nvPr/>
        </p:nvSpPr>
        <p:spPr bwMode="auto">
          <a:xfrm rot="5400000">
            <a:off x="1340644" y="3824360"/>
            <a:ext cx="1160462" cy="336550"/>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dirty="0">
                <a:latin typeface="Calibri" charset="0"/>
                <a:ea typeface="Calibri" charset="0"/>
                <a:cs typeface="Calibri" charset="0"/>
              </a:rPr>
              <a:t>instructions</a:t>
            </a:r>
          </a:p>
        </p:txBody>
      </p:sp>
      <p:grpSp>
        <p:nvGrpSpPr>
          <p:cNvPr id="214" name="Group 213">
            <a:extLst>
              <a:ext uri="{FF2B5EF4-FFF2-40B4-BE49-F238E27FC236}">
                <a16:creationId xmlns:a16="http://schemas.microsoft.com/office/drawing/2014/main" id="{4A4CF09F-2BA0-284C-93A8-47082E08DFF1}"/>
              </a:ext>
            </a:extLst>
          </p:cNvPr>
          <p:cNvGrpSpPr/>
          <p:nvPr/>
        </p:nvGrpSpPr>
        <p:grpSpPr>
          <a:xfrm>
            <a:off x="4352446" y="6003797"/>
            <a:ext cx="5443812" cy="520258"/>
            <a:chOff x="3598459" y="5451036"/>
            <a:chExt cx="5443812" cy="520258"/>
          </a:xfrm>
        </p:grpSpPr>
        <p:grpSp>
          <p:nvGrpSpPr>
            <p:cNvPr id="215" name="Group 214">
              <a:extLst>
                <a:ext uri="{FF2B5EF4-FFF2-40B4-BE49-F238E27FC236}">
                  <a16:creationId xmlns:a16="http://schemas.microsoft.com/office/drawing/2014/main" id="{076C6A0D-E91F-A341-BFED-24F00E254469}"/>
                </a:ext>
              </a:extLst>
            </p:cNvPr>
            <p:cNvGrpSpPr/>
            <p:nvPr/>
          </p:nvGrpSpPr>
          <p:grpSpPr>
            <a:xfrm>
              <a:off x="3598459" y="5529812"/>
              <a:ext cx="5443812" cy="370588"/>
              <a:chOff x="3609605" y="5544269"/>
              <a:chExt cx="5443812" cy="370588"/>
            </a:xfrm>
          </p:grpSpPr>
          <p:sp>
            <p:nvSpPr>
              <p:cNvPr id="224" name="TextBox 223">
                <a:extLst>
                  <a:ext uri="{FF2B5EF4-FFF2-40B4-BE49-F238E27FC236}">
                    <a16:creationId xmlns:a16="http://schemas.microsoft.com/office/drawing/2014/main" id="{D0BE3EAC-1C05-F34C-BF2D-3655ED83CC69}"/>
                  </a:ext>
                </a:extLst>
              </p:cNvPr>
              <p:cNvSpPr txBox="1"/>
              <p:nvPr/>
            </p:nvSpPr>
            <p:spPr>
              <a:xfrm>
                <a:off x="3609605" y="5544269"/>
                <a:ext cx="301686" cy="369332"/>
              </a:xfrm>
              <a:prstGeom prst="rect">
                <a:avLst/>
              </a:prstGeom>
              <a:noFill/>
            </p:spPr>
            <p:txBody>
              <a:bodyPr wrap="none" rtlCol="0">
                <a:spAutoFit/>
              </a:bodyPr>
              <a:lstStyle/>
              <a:p>
                <a:r>
                  <a:rPr lang="en-US" dirty="0">
                    <a:solidFill>
                      <a:srgbClr val="C00000"/>
                    </a:solidFill>
                  </a:rPr>
                  <a:t>0</a:t>
                </a:r>
              </a:p>
            </p:txBody>
          </p:sp>
          <p:sp>
            <p:nvSpPr>
              <p:cNvPr id="225" name="TextBox 224">
                <a:extLst>
                  <a:ext uri="{FF2B5EF4-FFF2-40B4-BE49-F238E27FC236}">
                    <a16:creationId xmlns:a16="http://schemas.microsoft.com/office/drawing/2014/main" id="{4FD5830C-D994-6C49-8A5F-2D25BF0E3F12}"/>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226" name="TextBox 225">
                <a:extLst>
                  <a:ext uri="{FF2B5EF4-FFF2-40B4-BE49-F238E27FC236}">
                    <a16:creationId xmlns:a16="http://schemas.microsoft.com/office/drawing/2014/main" id="{F318CF92-A547-1C40-96C6-06FBFBD5B550}"/>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227" name="TextBox 226">
                <a:extLst>
                  <a:ext uri="{FF2B5EF4-FFF2-40B4-BE49-F238E27FC236}">
                    <a16:creationId xmlns:a16="http://schemas.microsoft.com/office/drawing/2014/main" id="{BB7D1B94-7899-8140-814C-694213FFE2B5}"/>
                  </a:ext>
                </a:extLst>
              </p:cNvPr>
              <p:cNvSpPr txBox="1"/>
              <p:nvPr/>
            </p:nvSpPr>
            <p:spPr>
              <a:xfrm>
                <a:off x="5571873" y="5544269"/>
                <a:ext cx="301686" cy="369332"/>
              </a:xfrm>
              <a:prstGeom prst="rect">
                <a:avLst/>
              </a:prstGeom>
              <a:noFill/>
            </p:spPr>
            <p:txBody>
              <a:bodyPr wrap="none" rtlCol="0">
                <a:spAutoFit/>
              </a:bodyPr>
              <a:lstStyle/>
              <a:p>
                <a:r>
                  <a:rPr lang="en-US" dirty="0">
                    <a:solidFill>
                      <a:srgbClr val="C00000"/>
                    </a:solidFill>
                  </a:rPr>
                  <a:t>3</a:t>
                </a:r>
              </a:p>
            </p:txBody>
          </p:sp>
          <p:sp>
            <p:nvSpPr>
              <p:cNvPr id="228" name="TextBox 227">
                <a:extLst>
                  <a:ext uri="{FF2B5EF4-FFF2-40B4-BE49-F238E27FC236}">
                    <a16:creationId xmlns:a16="http://schemas.microsoft.com/office/drawing/2014/main" id="{51956322-5183-7642-AB37-1041917748A7}"/>
                  </a:ext>
                </a:extLst>
              </p:cNvPr>
              <p:cNvSpPr txBox="1"/>
              <p:nvPr/>
            </p:nvSpPr>
            <p:spPr>
              <a:xfrm>
                <a:off x="6214919" y="5544269"/>
                <a:ext cx="301686" cy="369332"/>
              </a:xfrm>
              <a:prstGeom prst="rect">
                <a:avLst/>
              </a:prstGeom>
              <a:noFill/>
            </p:spPr>
            <p:txBody>
              <a:bodyPr wrap="none" rtlCol="0">
                <a:spAutoFit/>
              </a:bodyPr>
              <a:lstStyle/>
              <a:p>
                <a:r>
                  <a:rPr lang="en-US" dirty="0">
                    <a:solidFill>
                      <a:srgbClr val="C00000"/>
                    </a:solidFill>
                  </a:rPr>
                  <a:t>4</a:t>
                </a:r>
              </a:p>
            </p:txBody>
          </p:sp>
          <p:sp>
            <p:nvSpPr>
              <p:cNvPr id="229" name="TextBox 228">
                <a:extLst>
                  <a:ext uri="{FF2B5EF4-FFF2-40B4-BE49-F238E27FC236}">
                    <a16:creationId xmlns:a16="http://schemas.microsoft.com/office/drawing/2014/main" id="{B5A2353E-63FE-E848-A34E-8F683A7A6FB7}"/>
                  </a:ext>
                </a:extLst>
              </p:cNvPr>
              <p:cNvSpPr txBox="1"/>
              <p:nvPr/>
            </p:nvSpPr>
            <p:spPr>
              <a:xfrm>
                <a:off x="6864591" y="5544269"/>
                <a:ext cx="301686" cy="369332"/>
              </a:xfrm>
              <a:prstGeom prst="rect">
                <a:avLst/>
              </a:prstGeom>
              <a:noFill/>
            </p:spPr>
            <p:txBody>
              <a:bodyPr wrap="none" rtlCol="0">
                <a:spAutoFit/>
              </a:bodyPr>
              <a:lstStyle/>
              <a:p>
                <a:r>
                  <a:rPr lang="en-US" dirty="0">
                    <a:solidFill>
                      <a:srgbClr val="C00000"/>
                    </a:solidFill>
                  </a:rPr>
                  <a:t>5</a:t>
                </a:r>
              </a:p>
            </p:txBody>
          </p:sp>
          <p:sp>
            <p:nvSpPr>
              <p:cNvPr id="230" name="TextBox 229">
                <a:extLst>
                  <a:ext uri="{FF2B5EF4-FFF2-40B4-BE49-F238E27FC236}">
                    <a16:creationId xmlns:a16="http://schemas.microsoft.com/office/drawing/2014/main" id="{D1AC4057-3915-7041-9FDE-D7B3CD315D40}"/>
                  </a:ext>
                </a:extLst>
              </p:cNvPr>
              <p:cNvSpPr txBox="1"/>
              <p:nvPr/>
            </p:nvSpPr>
            <p:spPr>
              <a:xfrm>
                <a:off x="7469412" y="5544269"/>
                <a:ext cx="301686" cy="369332"/>
              </a:xfrm>
              <a:prstGeom prst="rect">
                <a:avLst/>
              </a:prstGeom>
              <a:noFill/>
            </p:spPr>
            <p:txBody>
              <a:bodyPr wrap="none" rtlCol="0">
                <a:spAutoFit/>
              </a:bodyPr>
              <a:lstStyle/>
              <a:p>
                <a:r>
                  <a:rPr lang="en-US" dirty="0">
                    <a:solidFill>
                      <a:srgbClr val="C00000"/>
                    </a:solidFill>
                  </a:rPr>
                  <a:t>6</a:t>
                </a:r>
              </a:p>
            </p:txBody>
          </p:sp>
          <p:sp>
            <p:nvSpPr>
              <p:cNvPr id="231" name="TextBox 230">
                <a:extLst>
                  <a:ext uri="{FF2B5EF4-FFF2-40B4-BE49-F238E27FC236}">
                    <a16:creationId xmlns:a16="http://schemas.microsoft.com/office/drawing/2014/main" id="{62C7CDE3-2ED5-E14D-8E62-609576E1B601}"/>
                  </a:ext>
                </a:extLst>
              </p:cNvPr>
              <p:cNvSpPr txBox="1"/>
              <p:nvPr/>
            </p:nvSpPr>
            <p:spPr>
              <a:xfrm>
                <a:off x="8096100" y="5544269"/>
                <a:ext cx="301686" cy="369332"/>
              </a:xfrm>
              <a:prstGeom prst="rect">
                <a:avLst/>
              </a:prstGeom>
              <a:noFill/>
            </p:spPr>
            <p:txBody>
              <a:bodyPr wrap="none" rtlCol="0">
                <a:spAutoFit/>
              </a:bodyPr>
              <a:lstStyle/>
              <a:p>
                <a:r>
                  <a:rPr lang="en-US" dirty="0">
                    <a:solidFill>
                      <a:srgbClr val="C00000"/>
                    </a:solidFill>
                  </a:rPr>
                  <a:t>7</a:t>
                </a:r>
              </a:p>
            </p:txBody>
          </p:sp>
          <p:sp>
            <p:nvSpPr>
              <p:cNvPr id="232" name="TextBox 231">
                <a:extLst>
                  <a:ext uri="{FF2B5EF4-FFF2-40B4-BE49-F238E27FC236}">
                    <a16:creationId xmlns:a16="http://schemas.microsoft.com/office/drawing/2014/main" id="{F840CD5F-E4BB-5A40-9A02-B04EE8D4605B}"/>
                  </a:ext>
                </a:extLst>
              </p:cNvPr>
              <p:cNvSpPr txBox="1"/>
              <p:nvPr/>
            </p:nvSpPr>
            <p:spPr>
              <a:xfrm>
                <a:off x="8751731" y="5545525"/>
                <a:ext cx="301686" cy="369332"/>
              </a:xfrm>
              <a:prstGeom prst="rect">
                <a:avLst/>
              </a:prstGeom>
              <a:noFill/>
            </p:spPr>
            <p:txBody>
              <a:bodyPr wrap="none" rtlCol="0">
                <a:spAutoFit/>
              </a:bodyPr>
              <a:lstStyle/>
              <a:p>
                <a:r>
                  <a:rPr lang="en-US" dirty="0">
                    <a:solidFill>
                      <a:srgbClr val="C00000"/>
                    </a:solidFill>
                  </a:rPr>
                  <a:t>8</a:t>
                </a:r>
              </a:p>
            </p:txBody>
          </p:sp>
        </p:grpSp>
        <p:sp>
          <p:nvSpPr>
            <p:cNvPr id="216" name="Line 19">
              <a:extLst>
                <a:ext uri="{FF2B5EF4-FFF2-40B4-BE49-F238E27FC236}">
                  <a16:creationId xmlns:a16="http://schemas.microsoft.com/office/drawing/2014/main" id="{8CF24B8C-3B8B-0E4C-9FA9-7391FE68F6E5}"/>
                </a:ext>
              </a:extLst>
            </p:cNvPr>
            <p:cNvSpPr>
              <a:spLocks noChangeShapeType="1"/>
            </p:cNvSpPr>
            <p:nvPr/>
          </p:nvSpPr>
          <p:spPr bwMode="auto">
            <a:xfrm>
              <a:off x="409596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7" name="Line 19">
              <a:extLst>
                <a:ext uri="{FF2B5EF4-FFF2-40B4-BE49-F238E27FC236}">
                  <a16:creationId xmlns:a16="http://schemas.microsoft.com/office/drawing/2014/main" id="{A87704A7-A7DC-8C4C-9F07-AF9C18795B8B}"/>
                </a:ext>
              </a:extLst>
            </p:cNvPr>
            <p:cNvSpPr>
              <a:spLocks noChangeShapeType="1"/>
            </p:cNvSpPr>
            <p:nvPr/>
          </p:nvSpPr>
          <p:spPr bwMode="auto">
            <a:xfrm>
              <a:off x="599541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8" name="Line 19">
              <a:extLst>
                <a:ext uri="{FF2B5EF4-FFF2-40B4-BE49-F238E27FC236}">
                  <a16:creationId xmlns:a16="http://schemas.microsoft.com/office/drawing/2014/main" id="{A33D990E-BFE4-514A-A72F-FC1805AE4D3D}"/>
                </a:ext>
              </a:extLst>
            </p:cNvPr>
            <p:cNvSpPr>
              <a:spLocks noChangeShapeType="1"/>
            </p:cNvSpPr>
            <p:nvPr/>
          </p:nvSpPr>
          <p:spPr bwMode="auto">
            <a:xfrm>
              <a:off x="4732248" y="5451036"/>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9" name="Line 19">
              <a:extLst>
                <a:ext uri="{FF2B5EF4-FFF2-40B4-BE49-F238E27FC236}">
                  <a16:creationId xmlns:a16="http://schemas.microsoft.com/office/drawing/2014/main" id="{E4095948-B656-8545-9A74-2D926ECD272D}"/>
                </a:ext>
              </a:extLst>
            </p:cNvPr>
            <p:cNvSpPr>
              <a:spLocks noChangeShapeType="1"/>
            </p:cNvSpPr>
            <p:nvPr/>
          </p:nvSpPr>
          <p:spPr bwMode="auto">
            <a:xfrm>
              <a:off x="5361909"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0" name="Line 19">
              <a:extLst>
                <a:ext uri="{FF2B5EF4-FFF2-40B4-BE49-F238E27FC236}">
                  <a16:creationId xmlns:a16="http://schemas.microsoft.com/office/drawing/2014/main" id="{B7A0C6F6-3226-7649-AFB5-3B3C5005DF0A}"/>
                </a:ext>
              </a:extLst>
            </p:cNvPr>
            <p:cNvSpPr>
              <a:spLocks noChangeShapeType="1"/>
            </p:cNvSpPr>
            <p:nvPr/>
          </p:nvSpPr>
          <p:spPr bwMode="auto">
            <a:xfrm>
              <a:off x="726341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1" name="Line 19">
              <a:extLst>
                <a:ext uri="{FF2B5EF4-FFF2-40B4-BE49-F238E27FC236}">
                  <a16:creationId xmlns:a16="http://schemas.microsoft.com/office/drawing/2014/main" id="{21D319A7-B9F3-B94A-9211-6FF28DC791DC}"/>
                </a:ext>
              </a:extLst>
            </p:cNvPr>
            <p:cNvSpPr>
              <a:spLocks noChangeShapeType="1"/>
            </p:cNvSpPr>
            <p:nvPr/>
          </p:nvSpPr>
          <p:spPr bwMode="auto">
            <a:xfrm>
              <a:off x="6633337"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2" name="Line 19">
              <a:extLst>
                <a:ext uri="{FF2B5EF4-FFF2-40B4-BE49-F238E27FC236}">
                  <a16:creationId xmlns:a16="http://schemas.microsoft.com/office/drawing/2014/main" id="{23FBE400-534B-2344-BEFA-B479934352CA}"/>
                </a:ext>
              </a:extLst>
            </p:cNvPr>
            <p:cNvSpPr>
              <a:spLocks noChangeShapeType="1"/>
            </p:cNvSpPr>
            <p:nvPr/>
          </p:nvSpPr>
          <p:spPr bwMode="auto">
            <a:xfrm>
              <a:off x="7895175"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3" name="Line 19">
              <a:extLst>
                <a:ext uri="{FF2B5EF4-FFF2-40B4-BE49-F238E27FC236}">
                  <a16:creationId xmlns:a16="http://schemas.microsoft.com/office/drawing/2014/main" id="{E13C8AF1-4670-1F44-966A-608FB6B46CBB}"/>
                </a:ext>
              </a:extLst>
            </p:cNvPr>
            <p:cNvSpPr>
              <a:spLocks noChangeShapeType="1"/>
            </p:cNvSpPr>
            <p:nvPr/>
          </p:nvSpPr>
          <p:spPr bwMode="auto">
            <a:xfrm>
              <a:off x="852066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7796422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3"/>
          <p:cNvSpPr>
            <a:spLocks noGrp="1" noChangeArrowheads="1"/>
          </p:cNvSpPr>
          <p:nvPr>
            <p:ph type="title" idx="4294967295"/>
          </p:nvPr>
        </p:nvSpPr>
        <p:spPr>
          <a:xfrm>
            <a:off x="2133600" y="185738"/>
            <a:ext cx="10058400" cy="1033462"/>
          </a:xfrm>
        </p:spPr>
        <p:txBody>
          <a:bodyPr/>
          <a:lstStyle/>
          <a:p>
            <a:r>
              <a:rPr lang="en-US" dirty="0"/>
              <a:t>Handling Data Hazards</a:t>
            </a:r>
          </a:p>
        </p:txBody>
      </p:sp>
      <p:sp>
        <p:nvSpPr>
          <p:cNvPr id="3" name="Slide Number Placeholder 2">
            <a:extLst>
              <a:ext uri="{FF2B5EF4-FFF2-40B4-BE49-F238E27FC236}">
                <a16:creationId xmlns:a16="http://schemas.microsoft.com/office/drawing/2014/main" id="{3D4CF8F7-AAAE-BF45-9127-818A6550B55A}"/>
              </a:ext>
            </a:extLst>
          </p:cNvPr>
          <p:cNvSpPr>
            <a:spLocks noGrp="1"/>
          </p:cNvSpPr>
          <p:nvPr>
            <p:ph type="sldNum" sz="quarter" idx="4294967295"/>
          </p:nvPr>
        </p:nvSpPr>
        <p:spPr>
          <a:xfrm>
            <a:off x="10880725" y="6459538"/>
            <a:ext cx="1311275" cy="365125"/>
          </a:xfrm>
        </p:spPr>
        <p:txBody>
          <a:bodyPr/>
          <a:lstStyle/>
          <a:p>
            <a:fld id="{1BD72A7C-CD32-D543-9541-5D4E9CD9F017}" type="slidenum">
              <a:rPr lang="en-US" smtClean="0"/>
              <a:t>18</a:t>
            </a:fld>
            <a:endParaRPr lang="en-US"/>
          </a:p>
        </p:txBody>
      </p:sp>
      <p:grpSp>
        <p:nvGrpSpPr>
          <p:cNvPr id="45059" name="Group 2"/>
          <p:cNvGrpSpPr>
            <a:grpSpLocks/>
          </p:cNvGrpSpPr>
          <p:nvPr/>
        </p:nvGrpSpPr>
        <p:grpSpPr bwMode="auto">
          <a:xfrm>
            <a:off x="7132639" y="2724151"/>
            <a:ext cx="841375" cy="3027363"/>
            <a:chOff x="3648" y="1440"/>
            <a:chExt cx="576" cy="2112"/>
          </a:xfrm>
        </p:grpSpPr>
        <p:sp>
          <p:nvSpPr>
            <p:cNvPr id="45247"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45248"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45249"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p:spPr>
          <p:txBody>
            <a:bodyPr>
              <a:prstTxWarp prst="textNoShape">
                <a:avLst/>
              </a:prstTxWarp>
            </a:bodyPr>
            <a:lstStyle/>
            <a:p>
              <a:endParaRPr lang="en-US"/>
            </a:p>
          </p:txBody>
        </p:sp>
        <p:sp>
          <p:nvSpPr>
            <p:cNvPr id="45250"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p:spPr>
          <p:txBody>
            <a:bodyPr>
              <a:prstTxWarp prst="textNoShape">
                <a:avLst/>
              </a:prstTxWarp>
            </a:bodyPr>
            <a:lstStyle/>
            <a:p>
              <a:endParaRPr lang="en-US"/>
            </a:p>
          </p:txBody>
        </p:sp>
      </p:grpSp>
      <p:grpSp>
        <p:nvGrpSpPr>
          <p:cNvPr id="45060" name="Group 7"/>
          <p:cNvGrpSpPr>
            <a:grpSpLocks/>
          </p:cNvGrpSpPr>
          <p:nvPr/>
        </p:nvGrpSpPr>
        <p:grpSpPr bwMode="auto">
          <a:xfrm>
            <a:off x="5868988" y="2311401"/>
            <a:ext cx="1263650" cy="1927225"/>
            <a:chOff x="2784" y="1152"/>
            <a:chExt cx="864" cy="1344"/>
          </a:xfrm>
          <a:solidFill>
            <a:srgbClr val="FF0000"/>
          </a:solidFill>
        </p:grpSpPr>
        <p:sp>
          <p:nvSpPr>
            <p:cNvPr id="45242" name="Rectangle 8"/>
            <p:cNvSpPr>
              <a:spLocks noChangeArrowheads="1"/>
            </p:cNvSpPr>
            <p:nvPr/>
          </p:nvSpPr>
          <p:spPr bwMode="auto">
            <a:xfrm>
              <a:off x="3216" y="2208"/>
              <a:ext cx="144" cy="288"/>
            </a:xfrm>
            <a:prstGeom prst="rect">
              <a:avLst/>
            </a:prstGeom>
            <a:grpFill/>
            <a:ln w="12700">
              <a:solidFill>
                <a:srgbClr val="FF0000"/>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45243" name="Rectangle 9"/>
            <p:cNvSpPr>
              <a:spLocks noChangeArrowheads="1"/>
            </p:cNvSpPr>
            <p:nvPr/>
          </p:nvSpPr>
          <p:spPr bwMode="auto">
            <a:xfrm>
              <a:off x="2784" y="1680"/>
              <a:ext cx="144" cy="288"/>
            </a:xfrm>
            <a:prstGeom prst="rect">
              <a:avLst/>
            </a:prstGeom>
            <a:grpFill/>
            <a:ln w="12700">
              <a:solidFill>
                <a:srgbClr val="FF0000"/>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45244" name="Rectangle 10"/>
            <p:cNvSpPr>
              <a:spLocks noChangeArrowheads="1"/>
            </p:cNvSpPr>
            <p:nvPr/>
          </p:nvSpPr>
          <p:spPr bwMode="auto">
            <a:xfrm>
              <a:off x="3504" y="1152"/>
              <a:ext cx="144" cy="288"/>
            </a:xfrm>
            <a:prstGeom prst="rect">
              <a:avLst/>
            </a:prstGeom>
            <a:grpFill/>
            <a:ln w="12700">
              <a:solidFill>
                <a:srgbClr val="FF0000"/>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45245" name="Line 11"/>
            <p:cNvSpPr>
              <a:spLocks noChangeShapeType="1"/>
            </p:cNvSpPr>
            <p:nvPr/>
          </p:nvSpPr>
          <p:spPr bwMode="auto">
            <a:xfrm flipH="1">
              <a:off x="2832" y="1440"/>
              <a:ext cx="816" cy="240"/>
            </a:xfrm>
            <a:prstGeom prst="line">
              <a:avLst/>
            </a:prstGeom>
            <a:grpFill/>
            <a:ln w="28575">
              <a:solidFill>
                <a:srgbClr val="FF0000"/>
              </a:solidFill>
              <a:round/>
              <a:headEnd/>
              <a:tailEnd type="triangle" w="med" len="med"/>
            </a:ln>
          </p:spPr>
          <p:txBody>
            <a:bodyPr>
              <a:prstTxWarp prst="textNoShape">
                <a:avLst/>
              </a:prstTxWarp>
            </a:bodyPr>
            <a:lstStyle/>
            <a:p>
              <a:endParaRPr lang="en-US"/>
            </a:p>
          </p:txBody>
        </p:sp>
        <p:sp>
          <p:nvSpPr>
            <p:cNvPr id="45246" name="Line 12"/>
            <p:cNvSpPr>
              <a:spLocks noChangeShapeType="1"/>
            </p:cNvSpPr>
            <p:nvPr/>
          </p:nvSpPr>
          <p:spPr bwMode="auto">
            <a:xfrm flipH="1">
              <a:off x="3216" y="1440"/>
              <a:ext cx="432" cy="768"/>
            </a:xfrm>
            <a:prstGeom prst="line">
              <a:avLst/>
            </a:prstGeom>
            <a:grpFill/>
            <a:ln w="28575">
              <a:solidFill>
                <a:srgbClr val="FF0000"/>
              </a:solidFill>
              <a:round/>
              <a:headEnd/>
              <a:tailEnd type="triangle" w="med" len="med"/>
            </a:ln>
          </p:spPr>
          <p:txBody>
            <a:bodyPr>
              <a:prstTxWarp prst="textNoShape">
                <a:avLst/>
              </a:prstTxWarp>
            </a:bodyPr>
            <a:lstStyle/>
            <a:p>
              <a:endParaRPr lang="en-US"/>
            </a:p>
          </p:txBody>
        </p:sp>
      </p:grpSp>
      <p:sp>
        <p:nvSpPr>
          <p:cNvPr id="45061" name="Line 15"/>
          <p:cNvSpPr>
            <a:spLocks noChangeShapeType="1"/>
          </p:cNvSpPr>
          <p:nvPr/>
        </p:nvSpPr>
        <p:spPr bwMode="auto">
          <a:xfrm>
            <a:off x="3174157" y="1753168"/>
            <a:ext cx="5815012"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45062" name="Line 20"/>
          <p:cNvSpPr>
            <a:spLocks noChangeShapeType="1"/>
          </p:cNvSpPr>
          <p:nvPr/>
        </p:nvSpPr>
        <p:spPr bwMode="auto">
          <a:xfrm>
            <a:off x="4851400"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3" name="Line 21"/>
          <p:cNvSpPr>
            <a:spLocks noChangeShapeType="1"/>
          </p:cNvSpPr>
          <p:nvPr/>
        </p:nvSpPr>
        <p:spPr bwMode="auto">
          <a:xfrm>
            <a:off x="5483225"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4" name="Line 22"/>
          <p:cNvSpPr>
            <a:spLocks noChangeShapeType="1"/>
          </p:cNvSpPr>
          <p:nvPr/>
        </p:nvSpPr>
        <p:spPr bwMode="auto">
          <a:xfrm>
            <a:off x="6115050"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5" name="Line 23"/>
          <p:cNvSpPr>
            <a:spLocks noChangeShapeType="1"/>
          </p:cNvSpPr>
          <p:nvPr/>
        </p:nvSpPr>
        <p:spPr bwMode="auto">
          <a:xfrm>
            <a:off x="6746875"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6" name="Line 24"/>
          <p:cNvSpPr>
            <a:spLocks noChangeShapeType="1"/>
          </p:cNvSpPr>
          <p:nvPr/>
        </p:nvSpPr>
        <p:spPr bwMode="auto">
          <a:xfrm>
            <a:off x="7378700"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7" name="Line 25"/>
          <p:cNvSpPr>
            <a:spLocks noChangeShapeType="1"/>
          </p:cNvSpPr>
          <p:nvPr/>
        </p:nvSpPr>
        <p:spPr bwMode="auto">
          <a:xfrm>
            <a:off x="8008938"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8" name="Line 26"/>
          <p:cNvSpPr>
            <a:spLocks noChangeShapeType="1"/>
          </p:cNvSpPr>
          <p:nvPr/>
        </p:nvSpPr>
        <p:spPr bwMode="auto">
          <a:xfrm>
            <a:off x="8640763"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5069" name="Line 27"/>
          <p:cNvSpPr>
            <a:spLocks noChangeShapeType="1"/>
          </p:cNvSpPr>
          <p:nvPr/>
        </p:nvSpPr>
        <p:spPr bwMode="auto">
          <a:xfrm>
            <a:off x="9272588" y="1949451"/>
            <a:ext cx="0" cy="4035425"/>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nvGrpSpPr>
          <p:cNvPr id="45070" name="Group 30"/>
          <p:cNvGrpSpPr>
            <a:grpSpLocks/>
          </p:cNvGrpSpPr>
          <p:nvPr/>
        </p:nvGrpSpPr>
        <p:grpSpPr bwMode="auto">
          <a:xfrm>
            <a:off x="4332289" y="2174875"/>
            <a:ext cx="3019425" cy="755650"/>
            <a:chOff x="1567" y="1152"/>
            <a:chExt cx="2065" cy="528"/>
          </a:xfrm>
        </p:grpSpPr>
        <p:grpSp>
          <p:nvGrpSpPr>
            <p:cNvPr id="45210" name="Group 31"/>
            <p:cNvGrpSpPr>
              <a:grpSpLocks/>
            </p:cNvGrpSpPr>
            <p:nvPr/>
          </p:nvGrpSpPr>
          <p:grpSpPr bwMode="auto">
            <a:xfrm>
              <a:off x="2497" y="1152"/>
              <a:ext cx="213" cy="481"/>
              <a:chOff x="2217" y="1413"/>
              <a:chExt cx="213" cy="481"/>
            </a:xfrm>
          </p:grpSpPr>
          <p:sp>
            <p:nvSpPr>
              <p:cNvPr id="45240" name="Freeform 3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41" name="Rectangle 33"/>
              <p:cNvSpPr>
                <a:spLocks noChangeArrowheads="1"/>
              </p:cNvSpPr>
              <p:nvPr/>
            </p:nvSpPr>
            <p:spPr bwMode="auto">
              <a:xfrm rot="5400000">
                <a:off x="2159" y="1543"/>
                <a:ext cx="306"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45211" name="Group 34"/>
            <p:cNvGrpSpPr>
              <a:grpSpLocks/>
            </p:cNvGrpSpPr>
            <p:nvPr/>
          </p:nvGrpSpPr>
          <p:grpSpPr bwMode="auto">
            <a:xfrm>
              <a:off x="1567" y="1248"/>
              <a:ext cx="344" cy="289"/>
              <a:chOff x="1287" y="1509"/>
              <a:chExt cx="344" cy="289"/>
            </a:xfrm>
          </p:grpSpPr>
          <p:sp>
            <p:nvSpPr>
              <p:cNvPr id="45236" name="Rectangle 35"/>
              <p:cNvSpPr>
                <a:spLocks noChangeArrowheads="1"/>
              </p:cNvSpPr>
              <p:nvPr/>
            </p:nvSpPr>
            <p:spPr bwMode="auto">
              <a:xfrm>
                <a:off x="1287" y="1511"/>
                <a:ext cx="245"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45237" name="Group 36"/>
              <p:cNvGrpSpPr>
                <a:grpSpLocks/>
              </p:cNvGrpSpPr>
              <p:nvPr/>
            </p:nvGrpSpPr>
            <p:grpSpPr bwMode="auto">
              <a:xfrm>
                <a:off x="1291" y="1509"/>
                <a:ext cx="340" cy="289"/>
                <a:chOff x="1291" y="1509"/>
                <a:chExt cx="340" cy="289"/>
              </a:xfrm>
            </p:grpSpPr>
            <p:sp>
              <p:nvSpPr>
                <p:cNvPr id="45238" name="Freeform 3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39" name="Freeform 3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45212" name="Rectangle 39"/>
            <p:cNvSpPr>
              <a:spLocks noChangeArrowheads="1"/>
            </p:cNvSpPr>
            <p:nvPr/>
          </p:nvSpPr>
          <p:spPr bwMode="auto">
            <a:xfrm>
              <a:off x="2012" y="1255"/>
              <a:ext cx="291"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213" name="Group 40"/>
            <p:cNvGrpSpPr>
              <a:grpSpLocks/>
            </p:cNvGrpSpPr>
            <p:nvPr/>
          </p:nvGrpSpPr>
          <p:grpSpPr bwMode="auto">
            <a:xfrm>
              <a:off x="2031" y="1248"/>
              <a:ext cx="296" cy="289"/>
              <a:chOff x="1751" y="1509"/>
              <a:chExt cx="296" cy="289"/>
            </a:xfrm>
          </p:grpSpPr>
          <p:sp>
            <p:nvSpPr>
              <p:cNvPr id="45234" name="Freeform 4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35" name="Freeform 4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214" name="Line 4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215" name="Freeform 4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16" name="Line 4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217" name="Rectangle 46"/>
            <p:cNvSpPr>
              <a:spLocks noChangeArrowheads="1"/>
            </p:cNvSpPr>
            <p:nvPr/>
          </p:nvSpPr>
          <p:spPr bwMode="auto">
            <a:xfrm>
              <a:off x="2829" y="1250"/>
              <a:ext cx="28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45218" name="Group 47"/>
            <p:cNvGrpSpPr>
              <a:grpSpLocks/>
            </p:cNvGrpSpPr>
            <p:nvPr/>
          </p:nvGrpSpPr>
          <p:grpSpPr bwMode="auto">
            <a:xfrm>
              <a:off x="2880" y="1248"/>
              <a:ext cx="325" cy="289"/>
              <a:chOff x="2600" y="1509"/>
              <a:chExt cx="325" cy="289"/>
            </a:xfrm>
          </p:grpSpPr>
          <p:sp>
            <p:nvSpPr>
              <p:cNvPr id="45232" name="Freeform 4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33" name="Freeform 4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nvGrpSpPr>
            <p:cNvPr id="45220" name="Group 51"/>
            <p:cNvGrpSpPr>
              <a:grpSpLocks/>
            </p:cNvGrpSpPr>
            <p:nvPr/>
          </p:nvGrpSpPr>
          <p:grpSpPr bwMode="auto">
            <a:xfrm>
              <a:off x="3348" y="1248"/>
              <a:ext cx="284" cy="289"/>
              <a:chOff x="3068" y="1509"/>
              <a:chExt cx="284" cy="289"/>
            </a:xfrm>
          </p:grpSpPr>
          <p:sp>
            <p:nvSpPr>
              <p:cNvPr id="45230" name="Freeform 5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rgbClr val="FF0000"/>
              </a:solid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31" name="Freeform 5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221" name="Line 5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222" name="Line 5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223" name="Line 5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224" name="Line 5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25" name="Line 5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26" name="Line 5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27" name="Line 6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28" name="Line 6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29" name="Line 6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219" name="Rectangle 50"/>
            <p:cNvSpPr>
              <a:spLocks noChangeArrowheads="1"/>
            </p:cNvSpPr>
            <p:nvPr/>
          </p:nvSpPr>
          <p:spPr bwMode="auto">
            <a:xfrm>
              <a:off x="3321" y="1250"/>
              <a:ext cx="291"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dirty="0" err="1">
                  <a:latin typeface="Calibri" charset="0"/>
                  <a:ea typeface="Calibri" charset="0"/>
                  <a:cs typeface="Calibri" charset="0"/>
                </a:rPr>
                <a:t>Reg</a:t>
              </a:r>
              <a:endParaRPr lang="en-US" sz="1200" b="1" dirty="0">
                <a:latin typeface="Calibri" charset="0"/>
                <a:ea typeface="Calibri" charset="0"/>
                <a:cs typeface="Calibri" charset="0"/>
              </a:endParaRPr>
            </a:p>
          </p:txBody>
        </p:sp>
      </p:grpSp>
      <p:grpSp>
        <p:nvGrpSpPr>
          <p:cNvPr id="45071" name="Group 63"/>
          <p:cNvGrpSpPr>
            <a:grpSpLocks/>
          </p:cNvGrpSpPr>
          <p:nvPr/>
        </p:nvGrpSpPr>
        <p:grpSpPr bwMode="auto">
          <a:xfrm>
            <a:off x="4964114" y="2930525"/>
            <a:ext cx="3017837" cy="757238"/>
            <a:chOff x="1567" y="1152"/>
            <a:chExt cx="2065" cy="528"/>
          </a:xfrm>
        </p:grpSpPr>
        <p:grpSp>
          <p:nvGrpSpPr>
            <p:cNvPr id="45178" name="Group 64"/>
            <p:cNvGrpSpPr>
              <a:grpSpLocks/>
            </p:cNvGrpSpPr>
            <p:nvPr/>
          </p:nvGrpSpPr>
          <p:grpSpPr bwMode="auto">
            <a:xfrm>
              <a:off x="2497" y="1152"/>
              <a:ext cx="213" cy="481"/>
              <a:chOff x="2217" y="1413"/>
              <a:chExt cx="213" cy="481"/>
            </a:xfrm>
          </p:grpSpPr>
          <p:sp>
            <p:nvSpPr>
              <p:cNvPr id="45208" name="Freeform 6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09" name="Rectangle 66"/>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45179" name="Group 67"/>
            <p:cNvGrpSpPr>
              <a:grpSpLocks/>
            </p:cNvGrpSpPr>
            <p:nvPr/>
          </p:nvGrpSpPr>
          <p:grpSpPr bwMode="auto">
            <a:xfrm>
              <a:off x="1567" y="1248"/>
              <a:ext cx="344" cy="289"/>
              <a:chOff x="1287" y="1509"/>
              <a:chExt cx="344" cy="289"/>
            </a:xfrm>
          </p:grpSpPr>
          <p:sp>
            <p:nvSpPr>
              <p:cNvPr id="45204" name="Rectangle 68"/>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45205" name="Group 69"/>
              <p:cNvGrpSpPr>
                <a:grpSpLocks/>
              </p:cNvGrpSpPr>
              <p:nvPr/>
            </p:nvGrpSpPr>
            <p:grpSpPr bwMode="auto">
              <a:xfrm>
                <a:off x="1291" y="1509"/>
                <a:ext cx="340" cy="289"/>
                <a:chOff x="1291" y="1509"/>
                <a:chExt cx="340" cy="289"/>
              </a:xfrm>
            </p:grpSpPr>
            <p:sp>
              <p:nvSpPr>
                <p:cNvPr id="45206" name="Freeform 7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07" name="Freeform 7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45180" name="Rectangle 72"/>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81" name="Group 73"/>
            <p:cNvGrpSpPr>
              <a:grpSpLocks/>
            </p:cNvGrpSpPr>
            <p:nvPr/>
          </p:nvGrpSpPr>
          <p:grpSpPr bwMode="auto">
            <a:xfrm>
              <a:off x="2031" y="1248"/>
              <a:ext cx="296" cy="289"/>
              <a:chOff x="1751" y="1509"/>
              <a:chExt cx="296" cy="289"/>
            </a:xfrm>
          </p:grpSpPr>
          <p:sp>
            <p:nvSpPr>
              <p:cNvPr id="45202" name="Freeform 7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03" name="Freeform 7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82" name="Line 7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83" name="Freeform 7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84" name="Line 7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85" name="Rectangle 79"/>
            <p:cNvSpPr>
              <a:spLocks noChangeArrowheads="1"/>
            </p:cNvSpPr>
            <p:nvPr/>
          </p:nvSpPr>
          <p:spPr bwMode="auto">
            <a:xfrm>
              <a:off x="2829" y="1250"/>
              <a:ext cx="283"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45186" name="Group 80"/>
            <p:cNvGrpSpPr>
              <a:grpSpLocks/>
            </p:cNvGrpSpPr>
            <p:nvPr/>
          </p:nvGrpSpPr>
          <p:grpSpPr bwMode="auto">
            <a:xfrm>
              <a:off x="2880" y="1248"/>
              <a:ext cx="325" cy="289"/>
              <a:chOff x="2600" y="1509"/>
              <a:chExt cx="325" cy="289"/>
            </a:xfrm>
          </p:grpSpPr>
          <p:sp>
            <p:nvSpPr>
              <p:cNvPr id="45200" name="Freeform 8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201" name="Freeform 8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87" name="Rectangle 83"/>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88" name="Group 84"/>
            <p:cNvGrpSpPr>
              <a:grpSpLocks/>
            </p:cNvGrpSpPr>
            <p:nvPr/>
          </p:nvGrpSpPr>
          <p:grpSpPr bwMode="auto">
            <a:xfrm>
              <a:off x="3348" y="1248"/>
              <a:ext cx="284" cy="289"/>
              <a:chOff x="3068" y="1509"/>
              <a:chExt cx="284" cy="289"/>
            </a:xfrm>
          </p:grpSpPr>
          <p:sp>
            <p:nvSpPr>
              <p:cNvPr id="45198" name="Freeform 8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99" name="Freeform 8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89" name="Line 8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90" name="Line 8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91" name="Line 8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92" name="Line 9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93" name="Line 9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94" name="Line 9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95" name="Line 9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96" name="Line 9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97" name="Line 9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45072" name="Group 96"/>
          <p:cNvGrpSpPr>
            <a:grpSpLocks/>
          </p:cNvGrpSpPr>
          <p:nvPr/>
        </p:nvGrpSpPr>
        <p:grpSpPr bwMode="auto">
          <a:xfrm>
            <a:off x="5595939" y="3687764"/>
            <a:ext cx="3017837" cy="757237"/>
            <a:chOff x="1567" y="1152"/>
            <a:chExt cx="2065" cy="528"/>
          </a:xfrm>
        </p:grpSpPr>
        <p:grpSp>
          <p:nvGrpSpPr>
            <p:cNvPr id="45146" name="Group 97"/>
            <p:cNvGrpSpPr>
              <a:grpSpLocks/>
            </p:cNvGrpSpPr>
            <p:nvPr/>
          </p:nvGrpSpPr>
          <p:grpSpPr bwMode="auto">
            <a:xfrm>
              <a:off x="2497" y="1152"/>
              <a:ext cx="213" cy="481"/>
              <a:chOff x="2217" y="1413"/>
              <a:chExt cx="213" cy="481"/>
            </a:xfrm>
          </p:grpSpPr>
          <p:sp>
            <p:nvSpPr>
              <p:cNvPr id="45176" name="Freeform 98"/>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77" name="Rectangle 99"/>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45147" name="Group 100"/>
            <p:cNvGrpSpPr>
              <a:grpSpLocks/>
            </p:cNvGrpSpPr>
            <p:nvPr/>
          </p:nvGrpSpPr>
          <p:grpSpPr bwMode="auto">
            <a:xfrm>
              <a:off x="1567" y="1248"/>
              <a:ext cx="344" cy="289"/>
              <a:chOff x="1287" y="1509"/>
              <a:chExt cx="344" cy="289"/>
            </a:xfrm>
          </p:grpSpPr>
          <p:sp>
            <p:nvSpPr>
              <p:cNvPr id="45172" name="Rectangle 101"/>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45173" name="Group 102"/>
              <p:cNvGrpSpPr>
                <a:grpSpLocks/>
              </p:cNvGrpSpPr>
              <p:nvPr/>
            </p:nvGrpSpPr>
            <p:grpSpPr bwMode="auto">
              <a:xfrm>
                <a:off x="1291" y="1509"/>
                <a:ext cx="340" cy="289"/>
                <a:chOff x="1291" y="1509"/>
                <a:chExt cx="340" cy="289"/>
              </a:xfrm>
            </p:grpSpPr>
            <p:sp>
              <p:nvSpPr>
                <p:cNvPr id="45174" name="Freeform 103"/>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75" name="Freeform 104"/>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45148" name="Rectangle 105"/>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49" name="Group 106"/>
            <p:cNvGrpSpPr>
              <a:grpSpLocks/>
            </p:cNvGrpSpPr>
            <p:nvPr/>
          </p:nvGrpSpPr>
          <p:grpSpPr bwMode="auto">
            <a:xfrm>
              <a:off x="2031" y="1248"/>
              <a:ext cx="296" cy="289"/>
              <a:chOff x="1751" y="1509"/>
              <a:chExt cx="296" cy="289"/>
            </a:xfrm>
          </p:grpSpPr>
          <p:sp>
            <p:nvSpPr>
              <p:cNvPr id="45170" name="Freeform 107"/>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71" name="Freeform 108"/>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50" name="Line 109"/>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51" name="Freeform 110"/>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52" name="Line 111"/>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53" name="Rectangle 112"/>
            <p:cNvSpPr>
              <a:spLocks noChangeArrowheads="1"/>
            </p:cNvSpPr>
            <p:nvPr/>
          </p:nvSpPr>
          <p:spPr bwMode="auto">
            <a:xfrm>
              <a:off x="2829" y="1250"/>
              <a:ext cx="283"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45154" name="Group 113"/>
            <p:cNvGrpSpPr>
              <a:grpSpLocks/>
            </p:cNvGrpSpPr>
            <p:nvPr/>
          </p:nvGrpSpPr>
          <p:grpSpPr bwMode="auto">
            <a:xfrm>
              <a:off x="2880" y="1248"/>
              <a:ext cx="325" cy="289"/>
              <a:chOff x="2600" y="1509"/>
              <a:chExt cx="325" cy="289"/>
            </a:xfrm>
          </p:grpSpPr>
          <p:sp>
            <p:nvSpPr>
              <p:cNvPr id="45168" name="Freeform 114"/>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69" name="Freeform 115"/>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55" name="Rectangle 116"/>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56" name="Group 117"/>
            <p:cNvGrpSpPr>
              <a:grpSpLocks/>
            </p:cNvGrpSpPr>
            <p:nvPr/>
          </p:nvGrpSpPr>
          <p:grpSpPr bwMode="auto">
            <a:xfrm>
              <a:off x="3348" y="1248"/>
              <a:ext cx="284" cy="289"/>
              <a:chOff x="3068" y="1509"/>
              <a:chExt cx="284" cy="289"/>
            </a:xfrm>
          </p:grpSpPr>
          <p:sp>
            <p:nvSpPr>
              <p:cNvPr id="45166" name="Freeform 118"/>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67" name="Freeform 119"/>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57" name="Line 120"/>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58" name="Line 121"/>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59" name="Line 122"/>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60" name="Line 123"/>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61" name="Line 124"/>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62" name="Line 125"/>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63" name="Line 126"/>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64" name="Line 127"/>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65" name="Line 128"/>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45073" name="Group 129"/>
          <p:cNvGrpSpPr>
            <a:grpSpLocks/>
          </p:cNvGrpSpPr>
          <p:nvPr/>
        </p:nvGrpSpPr>
        <p:grpSpPr bwMode="auto">
          <a:xfrm>
            <a:off x="6227764" y="4445000"/>
            <a:ext cx="3017837" cy="757238"/>
            <a:chOff x="1567" y="1152"/>
            <a:chExt cx="2065" cy="528"/>
          </a:xfrm>
        </p:grpSpPr>
        <p:grpSp>
          <p:nvGrpSpPr>
            <p:cNvPr id="45114" name="Group 130"/>
            <p:cNvGrpSpPr>
              <a:grpSpLocks/>
            </p:cNvGrpSpPr>
            <p:nvPr/>
          </p:nvGrpSpPr>
          <p:grpSpPr bwMode="auto">
            <a:xfrm>
              <a:off x="2497" y="1152"/>
              <a:ext cx="213" cy="481"/>
              <a:chOff x="2217" y="1413"/>
              <a:chExt cx="213" cy="481"/>
            </a:xfrm>
          </p:grpSpPr>
          <p:sp>
            <p:nvSpPr>
              <p:cNvPr id="45144" name="Freeform 131"/>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45" name="Rectangle 132"/>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45115" name="Group 133"/>
            <p:cNvGrpSpPr>
              <a:grpSpLocks/>
            </p:cNvGrpSpPr>
            <p:nvPr/>
          </p:nvGrpSpPr>
          <p:grpSpPr bwMode="auto">
            <a:xfrm>
              <a:off x="1567" y="1248"/>
              <a:ext cx="344" cy="289"/>
              <a:chOff x="1287" y="1509"/>
              <a:chExt cx="344" cy="289"/>
            </a:xfrm>
          </p:grpSpPr>
          <p:sp>
            <p:nvSpPr>
              <p:cNvPr id="45140" name="Rectangle 134"/>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45141" name="Group 135"/>
              <p:cNvGrpSpPr>
                <a:grpSpLocks/>
              </p:cNvGrpSpPr>
              <p:nvPr/>
            </p:nvGrpSpPr>
            <p:grpSpPr bwMode="auto">
              <a:xfrm>
                <a:off x="1291" y="1509"/>
                <a:ext cx="340" cy="289"/>
                <a:chOff x="1291" y="1509"/>
                <a:chExt cx="340" cy="289"/>
              </a:xfrm>
            </p:grpSpPr>
            <p:sp>
              <p:nvSpPr>
                <p:cNvPr id="45142" name="Freeform 136"/>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43" name="Freeform 137"/>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45116" name="Rectangle 138"/>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17" name="Group 139"/>
            <p:cNvGrpSpPr>
              <a:grpSpLocks/>
            </p:cNvGrpSpPr>
            <p:nvPr/>
          </p:nvGrpSpPr>
          <p:grpSpPr bwMode="auto">
            <a:xfrm>
              <a:off x="2031" y="1248"/>
              <a:ext cx="296" cy="289"/>
              <a:chOff x="1751" y="1509"/>
              <a:chExt cx="296" cy="289"/>
            </a:xfrm>
          </p:grpSpPr>
          <p:sp>
            <p:nvSpPr>
              <p:cNvPr id="45138" name="Freeform 140"/>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39" name="Freeform 141"/>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18" name="Line 142"/>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19" name="Freeform 143"/>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20" name="Line 144"/>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21" name="Rectangle 145"/>
            <p:cNvSpPr>
              <a:spLocks noChangeArrowheads="1"/>
            </p:cNvSpPr>
            <p:nvPr/>
          </p:nvSpPr>
          <p:spPr bwMode="auto">
            <a:xfrm>
              <a:off x="2829" y="1250"/>
              <a:ext cx="283"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45122" name="Group 146"/>
            <p:cNvGrpSpPr>
              <a:grpSpLocks/>
            </p:cNvGrpSpPr>
            <p:nvPr/>
          </p:nvGrpSpPr>
          <p:grpSpPr bwMode="auto">
            <a:xfrm>
              <a:off x="2880" y="1248"/>
              <a:ext cx="325" cy="289"/>
              <a:chOff x="2600" y="1509"/>
              <a:chExt cx="325" cy="289"/>
            </a:xfrm>
          </p:grpSpPr>
          <p:sp>
            <p:nvSpPr>
              <p:cNvPr id="45136" name="Freeform 147"/>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37" name="Freeform 148"/>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23" name="Rectangle 149"/>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124" name="Group 150"/>
            <p:cNvGrpSpPr>
              <a:grpSpLocks/>
            </p:cNvGrpSpPr>
            <p:nvPr/>
          </p:nvGrpSpPr>
          <p:grpSpPr bwMode="auto">
            <a:xfrm>
              <a:off x="3348" y="1248"/>
              <a:ext cx="284" cy="289"/>
              <a:chOff x="3068" y="1509"/>
              <a:chExt cx="284" cy="289"/>
            </a:xfrm>
          </p:grpSpPr>
          <p:sp>
            <p:nvSpPr>
              <p:cNvPr id="45134" name="Freeform 151"/>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35" name="Freeform 152"/>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125" name="Line 153"/>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26" name="Line 154"/>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27" name="Line 155"/>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128" name="Line 156"/>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29" name="Line 157"/>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30" name="Line 158"/>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31" name="Line 159"/>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32" name="Line 160"/>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33" name="Line 161"/>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45074" name="Group 162"/>
          <p:cNvGrpSpPr>
            <a:grpSpLocks/>
          </p:cNvGrpSpPr>
          <p:nvPr/>
        </p:nvGrpSpPr>
        <p:grpSpPr bwMode="auto">
          <a:xfrm>
            <a:off x="6859589" y="5202238"/>
            <a:ext cx="3017837" cy="755650"/>
            <a:chOff x="1567" y="1152"/>
            <a:chExt cx="2065" cy="528"/>
          </a:xfrm>
        </p:grpSpPr>
        <p:grpSp>
          <p:nvGrpSpPr>
            <p:cNvPr id="45082" name="Group 163"/>
            <p:cNvGrpSpPr>
              <a:grpSpLocks/>
            </p:cNvGrpSpPr>
            <p:nvPr/>
          </p:nvGrpSpPr>
          <p:grpSpPr bwMode="auto">
            <a:xfrm>
              <a:off x="2497" y="1152"/>
              <a:ext cx="213" cy="481"/>
              <a:chOff x="2217" y="1413"/>
              <a:chExt cx="213" cy="481"/>
            </a:xfrm>
          </p:grpSpPr>
          <p:sp>
            <p:nvSpPr>
              <p:cNvPr id="45112" name="Freeform 16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13" name="Rectangle 165"/>
              <p:cNvSpPr>
                <a:spLocks noChangeArrowheads="1"/>
              </p:cNvSpPr>
              <p:nvPr/>
            </p:nvSpPr>
            <p:spPr bwMode="auto">
              <a:xfrm rot="5400000">
                <a:off x="2159" y="1543"/>
                <a:ext cx="306"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45083" name="Group 166"/>
            <p:cNvGrpSpPr>
              <a:grpSpLocks/>
            </p:cNvGrpSpPr>
            <p:nvPr/>
          </p:nvGrpSpPr>
          <p:grpSpPr bwMode="auto">
            <a:xfrm>
              <a:off x="1567" y="1248"/>
              <a:ext cx="344" cy="289"/>
              <a:chOff x="1287" y="1509"/>
              <a:chExt cx="344" cy="289"/>
            </a:xfrm>
          </p:grpSpPr>
          <p:sp>
            <p:nvSpPr>
              <p:cNvPr id="45108" name="Rectangle 167"/>
              <p:cNvSpPr>
                <a:spLocks noChangeArrowheads="1"/>
              </p:cNvSpPr>
              <p:nvPr/>
            </p:nvSpPr>
            <p:spPr bwMode="auto">
              <a:xfrm>
                <a:off x="1287" y="1511"/>
                <a:ext cx="245"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45109" name="Group 168"/>
              <p:cNvGrpSpPr>
                <a:grpSpLocks/>
              </p:cNvGrpSpPr>
              <p:nvPr/>
            </p:nvGrpSpPr>
            <p:grpSpPr bwMode="auto">
              <a:xfrm>
                <a:off x="1291" y="1509"/>
                <a:ext cx="340" cy="289"/>
                <a:chOff x="1291" y="1509"/>
                <a:chExt cx="340" cy="289"/>
              </a:xfrm>
            </p:grpSpPr>
            <p:sp>
              <p:nvSpPr>
                <p:cNvPr id="45110" name="Freeform 16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11" name="Freeform 17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45084" name="Rectangle 171"/>
            <p:cNvSpPr>
              <a:spLocks noChangeArrowheads="1"/>
            </p:cNvSpPr>
            <p:nvPr/>
          </p:nvSpPr>
          <p:spPr bwMode="auto">
            <a:xfrm>
              <a:off x="2012" y="1255"/>
              <a:ext cx="292"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085" name="Group 172"/>
            <p:cNvGrpSpPr>
              <a:grpSpLocks/>
            </p:cNvGrpSpPr>
            <p:nvPr/>
          </p:nvGrpSpPr>
          <p:grpSpPr bwMode="auto">
            <a:xfrm>
              <a:off x="2031" y="1248"/>
              <a:ext cx="296" cy="289"/>
              <a:chOff x="1751" y="1509"/>
              <a:chExt cx="296" cy="289"/>
            </a:xfrm>
          </p:grpSpPr>
          <p:sp>
            <p:nvSpPr>
              <p:cNvPr id="45106" name="Freeform 17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07" name="Freeform 17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086" name="Line 17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087" name="Freeform 17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088" name="Line 17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089" name="Rectangle 178"/>
            <p:cNvSpPr>
              <a:spLocks noChangeArrowheads="1"/>
            </p:cNvSpPr>
            <p:nvPr/>
          </p:nvSpPr>
          <p:spPr bwMode="auto">
            <a:xfrm>
              <a:off x="2829" y="1250"/>
              <a:ext cx="28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45090" name="Group 179"/>
            <p:cNvGrpSpPr>
              <a:grpSpLocks/>
            </p:cNvGrpSpPr>
            <p:nvPr/>
          </p:nvGrpSpPr>
          <p:grpSpPr bwMode="auto">
            <a:xfrm>
              <a:off x="2880" y="1248"/>
              <a:ext cx="325" cy="289"/>
              <a:chOff x="2600" y="1509"/>
              <a:chExt cx="325" cy="289"/>
            </a:xfrm>
          </p:grpSpPr>
          <p:sp>
            <p:nvSpPr>
              <p:cNvPr id="45104" name="Freeform 18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05" name="Freeform 18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091" name="Rectangle 182"/>
            <p:cNvSpPr>
              <a:spLocks noChangeArrowheads="1"/>
            </p:cNvSpPr>
            <p:nvPr/>
          </p:nvSpPr>
          <p:spPr bwMode="auto">
            <a:xfrm>
              <a:off x="3321" y="1250"/>
              <a:ext cx="292"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45092" name="Group 183"/>
            <p:cNvGrpSpPr>
              <a:grpSpLocks/>
            </p:cNvGrpSpPr>
            <p:nvPr/>
          </p:nvGrpSpPr>
          <p:grpSpPr bwMode="auto">
            <a:xfrm>
              <a:off x="3348" y="1248"/>
              <a:ext cx="284" cy="289"/>
              <a:chOff x="3068" y="1509"/>
              <a:chExt cx="284" cy="289"/>
            </a:xfrm>
          </p:grpSpPr>
          <p:sp>
            <p:nvSpPr>
              <p:cNvPr id="45102" name="Freeform 18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45103" name="Freeform 18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45093" name="Line 18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094" name="Line 18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095" name="Line 18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45096" name="Line 18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097" name="Line 19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098" name="Line 19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099" name="Line 19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00" name="Line 19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01" name="Line 19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45075" name="Rectangle 197"/>
          <p:cNvSpPr>
            <a:spLocks noChangeArrowheads="1"/>
          </p:cNvSpPr>
          <p:nvPr/>
        </p:nvSpPr>
        <p:spPr bwMode="auto">
          <a:xfrm>
            <a:off x="2197101" y="2270126"/>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add </a:t>
            </a:r>
            <a:r>
              <a:rPr lang="en-US" b="1" dirty="0">
                <a:solidFill>
                  <a:srgbClr val="0432FF"/>
                </a:solidFill>
                <a:latin typeface="Courier New" charset="0"/>
              </a:rPr>
              <a:t>$1</a:t>
            </a:r>
            <a:r>
              <a:rPr lang="en-US" b="1" dirty="0">
                <a:latin typeface="Courier New" charset="0"/>
              </a:rPr>
              <a:t>,$3,$2</a:t>
            </a:r>
          </a:p>
        </p:txBody>
      </p:sp>
      <p:sp>
        <p:nvSpPr>
          <p:cNvPr id="45076" name="Rectangle 198"/>
          <p:cNvSpPr>
            <a:spLocks noChangeArrowheads="1"/>
          </p:cNvSpPr>
          <p:nvPr/>
        </p:nvSpPr>
        <p:spPr bwMode="auto">
          <a:xfrm>
            <a:off x="2197101" y="3027363"/>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r>
              <a:rPr lang="en-US" b="1">
                <a:solidFill>
                  <a:srgbClr val="000000"/>
                </a:solidFill>
                <a:latin typeface="Courier New" charset="0"/>
              </a:rPr>
              <a:t>sub $4,</a:t>
            </a:r>
            <a:r>
              <a:rPr lang="en-US" b="1">
                <a:solidFill>
                  <a:srgbClr val="1822CD"/>
                </a:solidFill>
                <a:latin typeface="Courier New" charset="0"/>
              </a:rPr>
              <a:t>$1</a:t>
            </a:r>
            <a:r>
              <a:rPr lang="en-US" b="1">
                <a:solidFill>
                  <a:srgbClr val="000000"/>
                </a:solidFill>
                <a:latin typeface="Courier New" charset="0"/>
              </a:rPr>
              <a:t>,$5</a:t>
            </a:r>
          </a:p>
        </p:txBody>
      </p:sp>
      <p:sp>
        <p:nvSpPr>
          <p:cNvPr id="45077" name="Rectangle 199"/>
          <p:cNvSpPr>
            <a:spLocks noChangeArrowheads="1"/>
          </p:cNvSpPr>
          <p:nvPr/>
        </p:nvSpPr>
        <p:spPr bwMode="auto">
          <a:xfrm>
            <a:off x="2197101" y="3822701"/>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a:solidFill>
                  <a:srgbClr val="000000"/>
                </a:solidFill>
                <a:latin typeface="Courier New" charset="0"/>
              </a:rPr>
              <a:t>and $6,</a:t>
            </a:r>
            <a:r>
              <a:rPr lang="en-US" b="1">
                <a:solidFill>
                  <a:srgbClr val="1822CD"/>
                </a:solidFill>
                <a:latin typeface="Courier New" charset="0"/>
              </a:rPr>
              <a:t>$1</a:t>
            </a:r>
            <a:r>
              <a:rPr lang="en-US" b="1">
                <a:solidFill>
                  <a:srgbClr val="000000"/>
                </a:solidFill>
                <a:latin typeface="Courier New" charset="0"/>
              </a:rPr>
              <a:t>,$7</a:t>
            </a:r>
          </a:p>
        </p:txBody>
      </p:sp>
      <p:sp>
        <p:nvSpPr>
          <p:cNvPr id="45078" name="Rectangle 200"/>
          <p:cNvSpPr>
            <a:spLocks noChangeArrowheads="1"/>
          </p:cNvSpPr>
          <p:nvPr/>
        </p:nvSpPr>
        <p:spPr bwMode="auto">
          <a:xfrm>
            <a:off x="2197101" y="5365751"/>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err="1">
                <a:latin typeface="Courier New" charset="0"/>
              </a:rPr>
              <a:t>xor</a:t>
            </a:r>
            <a:r>
              <a:rPr lang="en-US" b="1" dirty="0">
                <a:latin typeface="Courier New" charset="0"/>
              </a:rPr>
              <a:t> $4,</a:t>
            </a:r>
            <a:r>
              <a:rPr lang="en-US" b="1" dirty="0">
                <a:solidFill>
                  <a:srgbClr val="0432FF"/>
                </a:solidFill>
                <a:latin typeface="Courier New" charset="0"/>
              </a:rPr>
              <a:t>$1</a:t>
            </a:r>
            <a:r>
              <a:rPr lang="en-US" b="1" dirty="0">
                <a:latin typeface="Courier New" charset="0"/>
              </a:rPr>
              <a:t>,$5</a:t>
            </a:r>
          </a:p>
        </p:txBody>
      </p:sp>
      <p:sp>
        <p:nvSpPr>
          <p:cNvPr id="45079" name="Rectangle 201"/>
          <p:cNvSpPr>
            <a:spLocks noChangeArrowheads="1"/>
          </p:cNvSpPr>
          <p:nvPr/>
        </p:nvSpPr>
        <p:spPr bwMode="auto">
          <a:xfrm>
            <a:off x="2197101" y="4579938"/>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or  $8,</a:t>
            </a:r>
            <a:r>
              <a:rPr lang="en-US" b="1" dirty="0">
                <a:solidFill>
                  <a:srgbClr val="0432FF"/>
                </a:solidFill>
                <a:latin typeface="Courier New" charset="0"/>
              </a:rPr>
              <a:t>$1</a:t>
            </a:r>
            <a:r>
              <a:rPr lang="en-US" b="1" dirty="0">
                <a:latin typeface="Courier New" charset="0"/>
              </a:rPr>
              <a:t>,$9</a:t>
            </a:r>
          </a:p>
        </p:txBody>
      </p:sp>
      <p:sp>
        <p:nvSpPr>
          <p:cNvPr id="45080" name="Line 202"/>
          <p:cNvSpPr>
            <a:spLocks noChangeShapeType="1"/>
          </p:cNvSpPr>
          <p:nvPr/>
        </p:nvSpPr>
        <p:spPr bwMode="auto">
          <a:xfrm>
            <a:off x="2127250" y="2338388"/>
            <a:ext cx="0" cy="3509962"/>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45081" name="Rectangle 198"/>
          <p:cNvSpPr>
            <a:spLocks noChangeArrowheads="1"/>
          </p:cNvSpPr>
          <p:nvPr/>
        </p:nvSpPr>
        <p:spPr bwMode="auto">
          <a:xfrm>
            <a:off x="9658667" y="1943751"/>
            <a:ext cx="1721625" cy="831850"/>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1600" i="1" dirty="0">
                <a:solidFill>
                  <a:srgbClr val="C00000"/>
                </a:solidFill>
                <a:latin typeface="Calibri"/>
                <a:ea typeface="Optima" charset="0"/>
                <a:cs typeface="Calibri"/>
              </a:rPr>
              <a:t>Read after write (RAW) data hazard</a:t>
            </a:r>
          </a:p>
        </p:txBody>
      </p:sp>
      <p:sp>
        <p:nvSpPr>
          <p:cNvPr id="195" name="Rectangle 9"/>
          <p:cNvSpPr>
            <a:spLocks noChangeArrowheads="1"/>
          </p:cNvSpPr>
          <p:nvPr/>
        </p:nvSpPr>
        <p:spPr bwMode="auto">
          <a:xfrm>
            <a:off x="5240337" y="1396338"/>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dirty="0">
                <a:latin typeface="Calibri" charset="0"/>
                <a:ea typeface="Optima" charset="0"/>
                <a:cs typeface="Optima" charset="0"/>
              </a:rPr>
              <a:t>time (clock cycles)</a:t>
            </a:r>
          </a:p>
        </p:txBody>
      </p:sp>
      <p:sp>
        <p:nvSpPr>
          <p:cNvPr id="196" name="Rectangle 9"/>
          <p:cNvSpPr>
            <a:spLocks noChangeArrowheads="1"/>
          </p:cNvSpPr>
          <p:nvPr/>
        </p:nvSpPr>
        <p:spPr bwMode="auto">
          <a:xfrm rot="5400000">
            <a:off x="1340644" y="3824360"/>
            <a:ext cx="1160462" cy="336550"/>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dirty="0">
                <a:latin typeface="Calibri" charset="0"/>
                <a:ea typeface="Calibri" charset="0"/>
                <a:cs typeface="Calibri" charset="0"/>
              </a:rPr>
              <a:t>instructions</a:t>
            </a:r>
          </a:p>
        </p:txBody>
      </p:sp>
      <p:grpSp>
        <p:nvGrpSpPr>
          <p:cNvPr id="198" name="Group 197">
            <a:extLst>
              <a:ext uri="{FF2B5EF4-FFF2-40B4-BE49-F238E27FC236}">
                <a16:creationId xmlns:a16="http://schemas.microsoft.com/office/drawing/2014/main" id="{C1728E7F-E27E-1C46-8857-B06B6652F20D}"/>
              </a:ext>
            </a:extLst>
          </p:cNvPr>
          <p:cNvGrpSpPr/>
          <p:nvPr/>
        </p:nvGrpSpPr>
        <p:grpSpPr>
          <a:xfrm>
            <a:off x="4352446" y="6003797"/>
            <a:ext cx="5443812" cy="520258"/>
            <a:chOff x="3598459" y="5451036"/>
            <a:chExt cx="5443812" cy="520258"/>
          </a:xfrm>
        </p:grpSpPr>
        <p:grpSp>
          <p:nvGrpSpPr>
            <p:cNvPr id="199" name="Group 198">
              <a:extLst>
                <a:ext uri="{FF2B5EF4-FFF2-40B4-BE49-F238E27FC236}">
                  <a16:creationId xmlns:a16="http://schemas.microsoft.com/office/drawing/2014/main" id="{242737D6-27B3-A442-9684-0D66A7FFD943}"/>
                </a:ext>
              </a:extLst>
            </p:cNvPr>
            <p:cNvGrpSpPr/>
            <p:nvPr/>
          </p:nvGrpSpPr>
          <p:grpSpPr>
            <a:xfrm>
              <a:off x="3598459" y="5529812"/>
              <a:ext cx="5443812" cy="370588"/>
              <a:chOff x="3609605" y="5544269"/>
              <a:chExt cx="5443812" cy="370588"/>
            </a:xfrm>
          </p:grpSpPr>
          <p:sp>
            <p:nvSpPr>
              <p:cNvPr id="208" name="TextBox 207">
                <a:extLst>
                  <a:ext uri="{FF2B5EF4-FFF2-40B4-BE49-F238E27FC236}">
                    <a16:creationId xmlns:a16="http://schemas.microsoft.com/office/drawing/2014/main" id="{C7159469-0B51-3B49-AA5F-86B843F890D9}"/>
                  </a:ext>
                </a:extLst>
              </p:cNvPr>
              <p:cNvSpPr txBox="1"/>
              <p:nvPr/>
            </p:nvSpPr>
            <p:spPr>
              <a:xfrm>
                <a:off x="3609605" y="5544269"/>
                <a:ext cx="301686" cy="369332"/>
              </a:xfrm>
              <a:prstGeom prst="rect">
                <a:avLst/>
              </a:prstGeom>
              <a:noFill/>
            </p:spPr>
            <p:txBody>
              <a:bodyPr wrap="none" rtlCol="0">
                <a:spAutoFit/>
              </a:bodyPr>
              <a:lstStyle/>
              <a:p>
                <a:r>
                  <a:rPr lang="en-US" dirty="0">
                    <a:solidFill>
                      <a:srgbClr val="C00000"/>
                    </a:solidFill>
                  </a:rPr>
                  <a:t>0</a:t>
                </a:r>
              </a:p>
            </p:txBody>
          </p:sp>
          <p:sp>
            <p:nvSpPr>
              <p:cNvPr id="209" name="TextBox 208">
                <a:extLst>
                  <a:ext uri="{FF2B5EF4-FFF2-40B4-BE49-F238E27FC236}">
                    <a16:creationId xmlns:a16="http://schemas.microsoft.com/office/drawing/2014/main" id="{C2A57DE8-1EDD-684E-872B-FEFBDF2A7162}"/>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210" name="TextBox 209">
                <a:extLst>
                  <a:ext uri="{FF2B5EF4-FFF2-40B4-BE49-F238E27FC236}">
                    <a16:creationId xmlns:a16="http://schemas.microsoft.com/office/drawing/2014/main" id="{9B074CE9-CB56-E945-BA67-EAD739B05CEA}"/>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211" name="TextBox 210">
                <a:extLst>
                  <a:ext uri="{FF2B5EF4-FFF2-40B4-BE49-F238E27FC236}">
                    <a16:creationId xmlns:a16="http://schemas.microsoft.com/office/drawing/2014/main" id="{053DCB4F-D777-914C-8E09-BEF7AA1BC95C}"/>
                  </a:ext>
                </a:extLst>
              </p:cNvPr>
              <p:cNvSpPr txBox="1"/>
              <p:nvPr/>
            </p:nvSpPr>
            <p:spPr>
              <a:xfrm>
                <a:off x="5571873" y="5544269"/>
                <a:ext cx="301686" cy="369332"/>
              </a:xfrm>
              <a:prstGeom prst="rect">
                <a:avLst/>
              </a:prstGeom>
              <a:noFill/>
            </p:spPr>
            <p:txBody>
              <a:bodyPr wrap="none" rtlCol="0">
                <a:spAutoFit/>
              </a:bodyPr>
              <a:lstStyle/>
              <a:p>
                <a:r>
                  <a:rPr lang="en-US" dirty="0">
                    <a:solidFill>
                      <a:srgbClr val="C00000"/>
                    </a:solidFill>
                  </a:rPr>
                  <a:t>3</a:t>
                </a:r>
              </a:p>
            </p:txBody>
          </p:sp>
          <p:sp>
            <p:nvSpPr>
              <p:cNvPr id="212" name="TextBox 211">
                <a:extLst>
                  <a:ext uri="{FF2B5EF4-FFF2-40B4-BE49-F238E27FC236}">
                    <a16:creationId xmlns:a16="http://schemas.microsoft.com/office/drawing/2014/main" id="{B0D9AF85-7F62-294F-B92D-96FB0B1911FF}"/>
                  </a:ext>
                </a:extLst>
              </p:cNvPr>
              <p:cNvSpPr txBox="1"/>
              <p:nvPr/>
            </p:nvSpPr>
            <p:spPr>
              <a:xfrm>
                <a:off x="6214919" y="5544269"/>
                <a:ext cx="301686" cy="369332"/>
              </a:xfrm>
              <a:prstGeom prst="rect">
                <a:avLst/>
              </a:prstGeom>
              <a:noFill/>
            </p:spPr>
            <p:txBody>
              <a:bodyPr wrap="none" rtlCol="0">
                <a:spAutoFit/>
              </a:bodyPr>
              <a:lstStyle/>
              <a:p>
                <a:r>
                  <a:rPr lang="en-US" dirty="0">
                    <a:solidFill>
                      <a:srgbClr val="C00000"/>
                    </a:solidFill>
                  </a:rPr>
                  <a:t>4</a:t>
                </a:r>
              </a:p>
            </p:txBody>
          </p:sp>
          <p:sp>
            <p:nvSpPr>
              <p:cNvPr id="213" name="TextBox 212">
                <a:extLst>
                  <a:ext uri="{FF2B5EF4-FFF2-40B4-BE49-F238E27FC236}">
                    <a16:creationId xmlns:a16="http://schemas.microsoft.com/office/drawing/2014/main" id="{5CC9332E-B1CB-BE4F-A221-79121136999B}"/>
                  </a:ext>
                </a:extLst>
              </p:cNvPr>
              <p:cNvSpPr txBox="1"/>
              <p:nvPr/>
            </p:nvSpPr>
            <p:spPr>
              <a:xfrm>
                <a:off x="6864591" y="5544269"/>
                <a:ext cx="301686" cy="369332"/>
              </a:xfrm>
              <a:prstGeom prst="rect">
                <a:avLst/>
              </a:prstGeom>
              <a:noFill/>
            </p:spPr>
            <p:txBody>
              <a:bodyPr wrap="none" rtlCol="0">
                <a:spAutoFit/>
              </a:bodyPr>
              <a:lstStyle/>
              <a:p>
                <a:r>
                  <a:rPr lang="en-US" dirty="0">
                    <a:solidFill>
                      <a:srgbClr val="C00000"/>
                    </a:solidFill>
                  </a:rPr>
                  <a:t>5</a:t>
                </a:r>
              </a:p>
            </p:txBody>
          </p:sp>
          <p:sp>
            <p:nvSpPr>
              <p:cNvPr id="214" name="TextBox 213">
                <a:extLst>
                  <a:ext uri="{FF2B5EF4-FFF2-40B4-BE49-F238E27FC236}">
                    <a16:creationId xmlns:a16="http://schemas.microsoft.com/office/drawing/2014/main" id="{DFF0E674-EC4C-5F48-89E7-E41C8DB038AA}"/>
                  </a:ext>
                </a:extLst>
              </p:cNvPr>
              <p:cNvSpPr txBox="1"/>
              <p:nvPr/>
            </p:nvSpPr>
            <p:spPr>
              <a:xfrm>
                <a:off x="7469412" y="5544269"/>
                <a:ext cx="301686" cy="369332"/>
              </a:xfrm>
              <a:prstGeom prst="rect">
                <a:avLst/>
              </a:prstGeom>
              <a:noFill/>
            </p:spPr>
            <p:txBody>
              <a:bodyPr wrap="none" rtlCol="0">
                <a:spAutoFit/>
              </a:bodyPr>
              <a:lstStyle/>
              <a:p>
                <a:r>
                  <a:rPr lang="en-US" dirty="0">
                    <a:solidFill>
                      <a:srgbClr val="C00000"/>
                    </a:solidFill>
                  </a:rPr>
                  <a:t>6</a:t>
                </a:r>
              </a:p>
            </p:txBody>
          </p:sp>
          <p:sp>
            <p:nvSpPr>
              <p:cNvPr id="215" name="TextBox 214">
                <a:extLst>
                  <a:ext uri="{FF2B5EF4-FFF2-40B4-BE49-F238E27FC236}">
                    <a16:creationId xmlns:a16="http://schemas.microsoft.com/office/drawing/2014/main" id="{6DA6A4BB-C061-B047-8C7C-96B9E0BC062B}"/>
                  </a:ext>
                </a:extLst>
              </p:cNvPr>
              <p:cNvSpPr txBox="1"/>
              <p:nvPr/>
            </p:nvSpPr>
            <p:spPr>
              <a:xfrm>
                <a:off x="8096100" y="5544269"/>
                <a:ext cx="301686" cy="369332"/>
              </a:xfrm>
              <a:prstGeom prst="rect">
                <a:avLst/>
              </a:prstGeom>
              <a:noFill/>
            </p:spPr>
            <p:txBody>
              <a:bodyPr wrap="none" rtlCol="0">
                <a:spAutoFit/>
              </a:bodyPr>
              <a:lstStyle/>
              <a:p>
                <a:r>
                  <a:rPr lang="en-US" dirty="0">
                    <a:solidFill>
                      <a:srgbClr val="C00000"/>
                    </a:solidFill>
                  </a:rPr>
                  <a:t>7</a:t>
                </a:r>
              </a:p>
            </p:txBody>
          </p:sp>
          <p:sp>
            <p:nvSpPr>
              <p:cNvPr id="216" name="TextBox 215">
                <a:extLst>
                  <a:ext uri="{FF2B5EF4-FFF2-40B4-BE49-F238E27FC236}">
                    <a16:creationId xmlns:a16="http://schemas.microsoft.com/office/drawing/2014/main" id="{B411FB3A-C8EA-5D4F-AA72-DC364175FA81}"/>
                  </a:ext>
                </a:extLst>
              </p:cNvPr>
              <p:cNvSpPr txBox="1"/>
              <p:nvPr/>
            </p:nvSpPr>
            <p:spPr>
              <a:xfrm>
                <a:off x="8751731" y="5545525"/>
                <a:ext cx="301686" cy="369332"/>
              </a:xfrm>
              <a:prstGeom prst="rect">
                <a:avLst/>
              </a:prstGeom>
              <a:noFill/>
            </p:spPr>
            <p:txBody>
              <a:bodyPr wrap="none" rtlCol="0">
                <a:spAutoFit/>
              </a:bodyPr>
              <a:lstStyle/>
              <a:p>
                <a:r>
                  <a:rPr lang="en-US" dirty="0">
                    <a:solidFill>
                      <a:srgbClr val="C00000"/>
                    </a:solidFill>
                  </a:rPr>
                  <a:t>8</a:t>
                </a:r>
              </a:p>
            </p:txBody>
          </p:sp>
        </p:grpSp>
        <p:sp>
          <p:nvSpPr>
            <p:cNvPr id="200" name="Line 19">
              <a:extLst>
                <a:ext uri="{FF2B5EF4-FFF2-40B4-BE49-F238E27FC236}">
                  <a16:creationId xmlns:a16="http://schemas.microsoft.com/office/drawing/2014/main" id="{E46BAED0-E261-BA40-83BA-646809C429DA}"/>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1" name="Line 19">
              <a:extLst>
                <a:ext uri="{FF2B5EF4-FFF2-40B4-BE49-F238E27FC236}">
                  <a16:creationId xmlns:a16="http://schemas.microsoft.com/office/drawing/2014/main" id="{F9C6B7F7-0E44-FA40-B8A3-A8823524AFE1}"/>
                </a:ext>
              </a:extLst>
            </p:cNvPr>
            <p:cNvSpPr>
              <a:spLocks noChangeShapeType="1"/>
            </p:cNvSpPr>
            <p:nvPr/>
          </p:nvSpPr>
          <p:spPr bwMode="auto">
            <a:xfrm>
              <a:off x="599541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2" name="Line 19">
              <a:extLst>
                <a:ext uri="{FF2B5EF4-FFF2-40B4-BE49-F238E27FC236}">
                  <a16:creationId xmlns:a16="http://schemas.microsoft.com/office/drawing/2014/main" id="{55E6B20B-5430-1F4E-8772-C8909DEC1CF7}"/>
                </a:ext>
              </a:extLst>
            </p:cNvPr>
            <p:cNvSpPr>
              <a:spLocks noChangeShapeType="1"/>
            </p:cNvSpPr>
            <p:nvPr/>
          </p:nvSpPr>
          <p:spPr bwMode="auto">
            <a:xfrm>
              <a:off x="4738874" y="5451036"/>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3" name="Line 19">
              <a:extLst>
                <a:ext uri="{FF2B5EF4-FFF2-40B4-BE49-F238E27FC236}">
                  <a16:creationId xmlns:a16="http://schemas.microsoft.com/office/drawing/2014/main" id="{110B20AD-4282-A145-ABC6-48928F89D47A}"/>
                </a:ext>
              </a:extLst>
            </p:cNvPr>
            <p:cNvSpPr>
              <a:spLocks noChangeShapeType="1"/>
            </p:cNvSpPr>
            <p:nvPr/>
          </p:nvSpPr>
          <p:spPr bwMode="auto">
            <a:xfrm>
              <a:off x="5361909"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4" name="Line 19">
              <a:extLst>
                <a:ext uri="{FF2B5EF4-FFF2-40B4-BE49-F238E27FC236}">
                  <a16:creationId xmlns:a16="http://schemas.microsoft.com/office/drawing/2014/main" id="{AD12F146-0D3A-6047-A4C1-7F1F829FACAE}"/>
                </a:ext>
              </a:extLst>
            </p:cNvPr>
            <p:cNvSpPr>
              <a:spLocks noChangeShapeType="1"/>
            </p:cNvSpPr>
            <p:nvPr/>
          </p:nvSpPr>
          <p:spPr bwMode="auto">
            <a:xfrm>
              <a:off x="726341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5" name="Line 19">
              <a:extLst>
                <a:ext uri="{FF2B5EF4-FFF2-40B4-BE49-F238E27FC236}">
                  <a16:creationId xmlns:a16="http://schemas.microsoft.com/office/drawing/2014/main" id="{1604A98C-BE60-6F43-984C-F65D472FBD90}"/>
                </a:ext>
              </a:extLst>
            </p:cNvPr>
            <p:cNvSpPr>
              <a:spLocks noChangeShapeType="1"/>
            </p:cNvSpPr>
            <p:nvPr/>
          </p:nvSpPr>
          <p:spPr bwMode="auto">
            <a:xfrm>
              <a:off x="6633337"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6" name="Line 19">
              <a:extLst>
                <a:ext uri="{FF2B5EF4-FFF2-40B4-BE49-F238E27FC236}">
                  <a16:creationId xmlns:a16="http://schemas.microsoft.com/office/drawing/2014/main" id="{7CFC607B-9D0E-0C48-9985-6B7D93F351D0}"/>
                </a:ext>
              </a:extLst>
            </p:cNvPr>
            <p:cNvSpPr>
              <a:spLocks noChangeShapeType="1"/>
            </p:cNvSpPr>
            <p:nvPr/>
          </p:nvSpPr>
          <p:spPr bwMode="auto">
            <a:xfrm>
              <a:off x="7895175"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7" name="Line 19">
              <a:extLst>
                <a:ext uri="{FF2B5EF4-FFF2-40B4-BE49-F238E27FC236}">
                  <a16:creationId xmlns:a16="http://schemas.microsoft.com/office/drawing/2014/main" id="{97C47453-E14D-3E49-B7EC-DB186F5EA45C}"/>
                </a:ext>
              </a:extLst>
            </p:cNvPr>
            <p:cNvSpPr>
              <a:spLocks noChangeShapeType="1"/>
            </p:cNvSpPr>
            <p:nvPr/>
          </p:nvSpPr>
          <p:spPr bwMode="auto">
            <a:xfrm>
              <a:off x="8527289"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217" name="Rectangle 198">
            <a:extLst>
              <a:ext uri="{FF2B5EF4-FFF2-40B4-BE49-F238E27FC236}">
                <a16:creationId xmlns:a16="http://schemas.microsoft.com/office/drawing/2014/main" id="{7ACA8D7B-427E-FF4F-A5DA-EB13AB47EE88}"/>
              </a:ext>
            </a:extLst>
          </p:cNvPr>
          <p:cNvSpPr>
            <a:spLocks noChangeArrowheads="1"/>
          </p:cNvSpPr>
          <p:nvPr/>
        </p:nvSpPr>
        <p:spPr bwMode="auto">
          <a:xfrm>
            <a:off x="9658666" y="3285979"/>
            <a:ext cx="1721634" cy="830997"/>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1600" i="1" dirty="0">
                <a:solidFill>
                  <a:srgbClr val="C00000"/>
                </a:solidFill>
                <a:latin typeface="Calibri"/>
                <a:ea typeface="Optima" charset="0"/>
                <a:cs typeface="Calibri"/>
              </a:rPr>
              <a:t>No hazards for OR or XOR instructions</a:t>
            </a:r>
          </a:p>
        </p:txBody>
      </p:sp>
    </p:spTree>
    <p:extLst>
      <p:ext uri="{BB962C8B-B14F-4D97-AF65-F5344CB8AC3E}">
        <p14:creationId xmlns:p14="http://schemas.microsoft.com/office/powerpoint/2010/main" val="1243947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3"/>
          <p:cNvGrpSpPr>
            <a:grpSpLocks/>
          </p:cNvGrpSpPr>
          <p:nvPr/>
        </p:nvGrpSpPr>
        <p:grpSpPr bwMode="auto">
          <a:xfrm>
            <a:off x="2286000" y="2286000"/>
            <a:ext cx="6019800" cy="685800"/>
            <a:chOff x="480" y="1344"/>
            <a:chExt cx="3792" cy="432"/>
          </a:xfrm>
        </p:grpSpPr>
        <p:sp>
          <p:nvSpPr>
            <p:cNvPr id="47236" name="Rectangle 124"/>
            <p:cNvSpPr>
              <a:spLocks noChangeArrowheads="1"/>
            </p:cNvSpPr>
            <p:nvPr/>
          </p:nvSpPr>
          <p:spPr bwMode="auto">
            <a:xfrm>
              <a:off x="480" y="1440"/>
              <a:ext cx="440"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i="1" dirty="0">
                  <a:solidFill>
                    <a:srgbClr val="FF0000"/>
                  </a:solidFill>
                  <a:latin typeface="Calibri"/>
                  <a:ea typeface="Optima" charset="0"/>
                  <a:cs typeface="Calibri"/>
                </a:rPr>
                <a:t>stall</a:t>
              </a:r>
            </a:p>
          </p:txBody>
        </p:sp>
        <p:sp>
          <p:nvSpPr>
            <p:cNvPr id="47237" name="AutoShape 125" descr="Shingle"/>
            <p:cNvSpPr>
              <a:spLocks noChangeArrowheads="1"/>
            </p:cNvSpPr>
            <p:nvPr/>
          </p:nvSpPr>
          <p:spPr bwMode="auto">
            <a:xfrm>
              <a:off x="2112" y="139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sp>
          <p:nvSpPr>
            <p:cNvPr id="47238" name="AutoShape 126"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sp>
          <p:nvSpPr>
            <p:cNvPr id="47239" name="AutoShape 127"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sp>
          <p:nvSpPr>
            <p:cNvPr id="47240" name="AutoShape 128"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sp>
          <p:nvSpPr>
            <p:cNvPr id="47241" name="AutoShape 129" descr="Shingle"/>
            <p:cNvSpPr>
              <a:spLocks noChangeArrowheads="1"/>
            </p:cNvSpPr>
            <p:nvPr/>
          </p:nvSpPr>
          <p:spPr bwMode="auto">
            <a:xfrm>
              <a:off x="3840" y="134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grpSp>
      <p:grpSp>
        <p:nvGrpSpPr>
          <p:cNvPr id="3" name="Group 130"/>
          <p:cNvGrpSpPr>
            <a:grpSpLocks/>
          </p:cNvGrpSpPr>
          <p:nvPr/>
        </p:nvGrpSpPr>
        <p:grpSpPr bwMode="auto">
          <a:xfrm>
            <a:off x="2286000" y="3124200"/>
            <a:ext cx="6705600" cy="611188"/>
            <a:chOff x="480" y="1872"/>
            <a:chExt cx="4224" cy="385"/>
          </a:xfrm>
        </p:grpSpPr>
        <p:sp>
          <p:nvSpPr>
            <p:cNvPr id="47230" name="Rectangle 131"/>
            <p:cNvSpPr>
              <a:spLocks noChangeArrowheads="1"/>
            </p:cNvSpPr>
            <p:nvPr/>
          </p:nvSpPr>
          <p:spPr bwMode="auto">
            <a:xfrm>
              <a:off x="480" y="1968"/>
              <a:ext cx="440"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i="1" dirty="0">
                  <a:solidFill>
                    <a:srgbClr val="FF0000"/>
                  </a:solidFill>
                  <a:latin typeface="Calibri"/>
                  <a:ea typeface="Optima" charset="0"/>
                  <a:cs typeface="Calibri"/>
                </a:rPr>
                <a:t>stall</a:t>
              </a:r>
            </a:p>
          </p:txBody>
        </p:sp>
        <p:sp>
          <p:nvSpPr>
            <p:cNvPr id="47231" name="AutoShape 132" descr="Shingle"/>
            <p:cNvSpPr>
              <a:spLocks noChangeArrowheads="1"/>
            </p:cNvSpPr>
            <p:nvPr/>
          </p:nvSpPr>
          <p:spPr bwMode="auto">
            <a:xfrm>
              <a:off x="2544" y="187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sp>
          <p:nvSpPr>
            <p:cNvPr id="47232" name="AutoShape 133" descr="Shingle"/>
            <p:cNvSpPr>
              <a:spLocks noChangeArrowheads="1"/>
            </p:cNvSpPr>
            <p:nvPr/>
          </p:nvSpPr>
          <p:spPr bwMode="auto">
            <a:xfrm>
              <a:off x="2976" y="187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sp>
          <p:nvSpPr>
            <p:cNvPr id="47233" name="AutoShape 134" descr="Shingle"/>
            <p:cNvSpPr>
              <a:spLocks noChangeArrowheads="1"/>
            </p:cNvSpPr>
            <p:nvPr/>
          </p:nvSpPr>
          <p:spPr bwMode="auto">
            <a:xfrm>
              <a:off x="3408" y="187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sp>
          <p:nvSpPr>
            <p:cNvPr id="47234" name="AutoShape 135" descr="Shingle"/>
            <p:cNvSpPr>
              <a:spLocks noChangeArrowheads="1"/>
            </p:cNvSpPr>
            <p:nvPr/>
          </p:nvSpPr>
          <p:spPr bwMode="auto">
            <a:xfrm>
              <a:off x="3840" y="187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sp>
          <p:nvSpPr>
            <p:cNvPr id="47235" name="AutoShape 136" descr="Shingle"/>
            <p:cNvSpPr>
              <a:spLocks noChangeArrowheads="1"/>
            </p:cNvSpPr>
            <p:nvPr/>
          </p:nvSpPr>
          <p:spPr bwMode="auto">
            <a:xfrm>
              <a:off x="4272" y="187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grpSp>
      <p:grpSp>
        <p:nvGrpSpPr>
          <p:cNvPr id="4" name="Group 2"/>
          <p:cNvGrpSpPr>
            <a:grpSpLocks/>
          </p:cNvGrpSpPr>
          <p:nvPr/>
        </p:nvGrpSpPr>
        <p:grpSpPr bwMode="auto">
          <a:xfrm>
            <a:off x="7086600" y="1600200"/>
            <a:ext cx="1143000" cy="3886200"/>
            <a:chOff x="3504" y="912"/>
            <a:chExt cx="720" cy="2448"/>
          </a:xfrm>
        </p:grpSpPr>
        <p:sp>
          <p:nvSpPr>
            <p:cNvPr id="47225" name="Rectangle 3"/>
            <p:cNvSpPr>
              <a:spLocks noChangeArrowheads="1"/>
            </p:cNvSpPr>
            <p:nvPr/>
          </p:nvSpPr>
          <p:spPr bwMode="auto">
            <a:xfrm>
              <a:off x="4080" y="3072"/>
              <a:ext cx="144" cy="288"/>
            </a:xfrm>
            <a:prstGeom prst="rect">
              <a:avLst/>
            </a:prstGeom>
            <a:solidFill>
              <a:srgbClr val="009900"/>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47226" name="Rectangle 4"/>
            <p:cNvSpPr>
              <a:spLocks noChangeArrowheads="1"/>
            </p:cNvSpPr>
            <p:nvPr/>
          </p:nvSpPr>
          <p:spPr bwMode="auto">
            <a:xfrm>
              <a:off x="3648" y="2544"/>
              <a:ext cx="144" cy="288"/>
            </a:xfrm>
            <a:prstGeom prst="rect">
              <a:avLst/>
            </a:prstGeom>
            <a:solidFill>
              <a:srgbClr val="00B050"/>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47227" name="Rectangle 5"/>
            <p:cNvSpPr>
              <a:spLocks noChangeArrowheads="1"/>
            </p:cNvSpPr>
            <p:nvPr/>
          </p:nvSpPr>
          <p:spPr bwMode="auto">
            <a:xfrm>
              <a:off x="3504" y="912"/>
              <a:ext cx="144" cy="288"/>
            </a:xfrm>
            <a:prstGeom prst="rect">
              <a:avLst/>
            </a:prstGeom>
            <a:solidFill>
              <a:schemeClr val="accent1"/>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47228" name="Line 6"/>
            <p:cNvSpPr>
              <a:spLocks noChangeShapeType="1"/>
            </p:cNvSpPr>
            <p:nvPr/>
          </p:nvSpPr>
          <p:spPr bwMode="auto">
            <a:xfrm>
              <a:off x="3648" y="1200"/>
              <a:ext cx="0" cy="1344"/>
            </a:xfrm>
            <a:prstGeom prst="line">
              <a:avLst/>
            </a:prstGeom>
            <a:noFill/>
            <a:ln w="28575">
              <a:solidFill>
                <a:srgbClr val="009900"/>
              </a:solidFill>
              <a:round/>
              <a:headEnd/>
              <a:tailEnd type="arrow" w="med" len="med"/>
            </a:ln>
          </p:spPr>
          <p:txBody>
            <a:bodyPr>
              <a:prstTxWarp prst="textNoShape">
                <a:avLst/>
              </a:prstTxWarp>
            </a:bodyPr>
            <a:lstStyle/>
            <a:p>
              <a:endParaRPr lang="en-US"/>
            </a:p>
          </p:txBody>
        </p:sp>
        <p:sp>
          <p:nvSpPr>
            <p:cNvPr id="47229" name="Line 7"/>
            <p:cNvSpPr>
              <a:spLocks noChangeShapeType="1"/>
            </p:cNvSpPr>
            <p:nvPr/>
          </p:nvSpPr>
          <p:spPr bwMode="auto">
            <a:xfrm>
              <a:off x="3648" y="1200"/>
              <a:ext cx="432" cy="1872"/>
            </a:xfrm>
            <a:prstGeom prst="line">
              <a:avLst/>
            </a:prstGeom>
            <a:noFill/>
            <a:ln w="28575">
              <a:solidFill>
                <a:srgbClr val="009900"/>
              </a:solidFill>
              <a:round/>
              <a:headEnd/>
              <a:tailEnd type="arrow" w="med" len="med"/>
            </a:ln>
          </p:spPr>
          <p:txBody>
            <a:bodyPr>
              <a:prstTxWarp prst="textNoShape">
                <a:avLst/>
              </a:prstTxWarp>
            </a:bodyPr>
            <a:lstStyle/>
            <a:p>
              <a:endParaRPr lang="en-US"/>
            </a:p>
          </p:txBody>
        </p:sp>
      </p:grpSp>
      <p:sp>
        <p:nvSpPr>
          <p:cNvPr id="6" name="Slide Number Placeholder 5">
            <a:extLst>
              <a:ext uri="{FF2B5EF4-FFF2-40B4-BE49-F238E27FC236}">
                <a16:creationId xmlns:a16="http://schemas.microsoft.com/office/drawing/2014/main" id="{F457DAFA-BD4F-BD42-A64E-3F092D5921D9}"/>
              </a:ext>
            </a:extLst>
          </p:cNvPr>
          <p:cNvSpPr>
            <a:spLocks noGrp="1"/>
          </p:cNvSpPr>
          <p:nvPr>
            <p:ph type="sldNum" sz="quarter" idx="12"/>
          </p:nvPr>
        </p:nvSpPr>
        <p:spPr/>
        <p:txBody>
          <a:bodyPr/>
          <a:lstStyle/>
          <a:p>
            <a:fld id="{1BD72A7C-CD32-D543-9541-5D4E9CD9F017}" type="slidenum">
              <a:rPr lang="en-US" smtClean="0"/>
              <a:t>19</a:t>
            </a:fld>
            <a:endParaRPr lang="en-US"/>
          </a:p>
        </p:txBody>
      </p:sp>
      <p:sp>
        <p:nvSpPr>
          <p:cNvPr id="47109" name="Rectangle 8"/>
          <p:cNvSpPr>
            <a:spLocks noGrp="1" noChangeArrowheads="1"/>
          </p:cNvSpPr>
          <p:nvPr>
            <p:ph type="title" idx="4294967295"/>
          </p:nvPr>
        </p:nvSpPr>
        <p:spPr>
          <a:xfrm>
            <a:off x="2229243" y="255588"/>
            <a:ext cx="7924800" cy="546100"/>
          </a:xfrm>
        </p:spPr>
        <p:txBody>
          <a:bodyPr>
            <a:normAutofit fontScale="90000"/>
          </a:bodyPr>
          <a:lstStyle/>
          <a:p>
            <a:pPr algn="ctr" eaLnBrk="1" hangingPunct="1"/>
            <a:r>
              <a:rPr lang="en-US" dirty="0">
                <a:cs typeface="Optima" charset="0"/>
              </a:rPr>
              <a:t>Handling Data Hazard : Stalling</a:t>
            </a:r>
          </a:p>
        </p:txBody>
      </p:sp>
      <p:sp>
        <p:nvSpPr>
          <p:cNvPr id="47111" name="Line 10"/>
          <p:cNvSpPr>
            <a:spLocks noChangeShapeType="1"/>
          </p:cNvSpPr>
          <p:nvPr/>
        </p:nvSpPr>
        <p:spPr bwMode="auto">
          <a:xfrm>
            <a:off x="4152361" y="1087438"/>
            <a:ext cx="6144165" cy="0"/>
          </a:xfrm>
          <a:prstGeom prst="line">
            <a:avLst/>
          </a:prstGeom>
          <a:noFill/>
          <a:ln w="25400">
            <a:solidFill>
              <a:schemeClr val="tx1"/>
            </a:solidFill>
            <a:round/>
            <a:headEnd/>
            <a:tailEnd type="arrow" w="med" len="med"/>
          </a:ln>
        </p:spPr>
        <p:txBody>
          <a:bodyPr wrap="none" anchor="ctr">
            <a:prstTxWarp prst="textNoShape">
              <a:avLst/>
            </a:prstTxWarp>
          </a:bodyPr>
          <a:lstStyle/>
          <a:p>
            <a:r>
              <a:rPr lang="en-US" dirty="0"/>
              <a:t>    </a:t>
            </a:r>
          </a:p>
        </p:txBody>
      </p:sp>
      <p:sp>
        <p:nvSpPr>
          <p:cNvPr id="1231883" name="Rectangle 11"/>
          <p:cNvSpPr>
            <a:spLocks noChangeArrowheads="1"/>
          </p:cNvSpPr>
          <p:nvPr/>
        </p:nvSpPr>
        <p:spPr bwMode="auto">
          <a:xfrm>
            <a:off x="2286001" y="1631951"/>
            <a:ext cx="1660311" cy="335989"/>
          </a:xfrm>
          <a:prstGeom prst="rect">
            <a:avLst/>
          </a:prstGeom>
          <a:noFill/>
          <a:ln w="12700">
            <a:noFill/>
            <a:miter lim="800000"/>
            <a:headEnd/>
            <a:tailEnd/>
          </a:ln>
          <a:effectLst/>
        </p:spPr>
        <p:txBody>
          <a:bodyPr wrap="none" lIns="90488" tIns="44450" rIns="90488" bIns="44450">
            <a:spAutoFit/>
          </a:bodyPr>
          <a:lstStyle/>
          <a:p>
            <a:pPr>
              <a:defRPr/>
            </a:pPr>
            <a:r>
              <a:rPr lang="en-US" sz="1600" b="1" dirty="0">
                <a:latin typeface="Courier New" pitchFamily="49" charset="0"/>
              </a:rPr>
              <a:t>add </a:t>
            </a:r>
            <a:r>
              <a:rPr lang="en-US" sz="1600" b="1" dirty="0">
                <a:solidFill>
                  <a:srgbClr val="0432FF"/>
                </a:solidFill>
                <a:latin typeface="Courier New" pitchFamily="49" charset="0"/>
              </a:rPr>
              <a:t>$1</a:t>
            </a:r>
            <a:r>
              <a:rPr lang="en-US" sz="1600" b="1" dirty="0">
                <a:latin typeface="Courier New" pitchFamily="49" charset="0"/>
              </a:rPr>
              <a:t>,$3,$2</a:t>
            </a:r>
          </a:p>
        </p:txBody>
      </p:sp>
      <p:sp>
        <p:nvSpPr>
          <p:cNvPr id="47113" name="Line 12"/>
          <p:cNvSpPr>
            <a:spLocks noChangeShapeType="1"/>
          </p:cNvSpPr>
          <p:nvPr/>
        </p:nvSpPr>
        <p:spPr bwMode="auto">
          <a:xfrm>
            <a:off x="4838700" y="11985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7114" name="Line 13"/>
          <p:cNvSpPr>
            <a:spLocks noChangeShapeType="1"/>
          </p:cNvSpPr>
          <p:nvPr/>
        </p:nvSpPr>
        <p:spPr bwMode="auto">
          <a:xfrm>
            <a:off x="5524500" y="11985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7115" name="Line 14"/>
          <p:cNvSpPr>
            <a:spLocks noChangeShapeType="1"/>
          </p:cNvSpPr>
          <p:nvPr/>
        </p:nvSpPr>
        <p:spPr bwMode="auto">
          <a:xfrm>
            <a:off x="6210300" y="11985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7116" name="Line 15"/>
          <p:cNvSpPr>
            <a:spLocks noChangeShapeType="1"/>
          </p:cNvSpPr>
          <p:nvPr/>
        </p:nvSpPr>
        <p:spPr bwMode="auto">
          <a:xfrm>
            <a:off x="6896100" y="11985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7117" name="Line 16"/>
          <p:cNvSpPr>
            <a:spLocks noChangeShapeType="1"/>
          </p:cNvSpPr>
          <p:nvPr/>
        </p:nvSpPr>
        <p:spPr bwMode="auto">
          <a:xfrm>
            <a:off x="7581900" y="11985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7118" name="Line 17"/>
          <p:cNvSpPr>
            <a:spLocks noChangeShapeType="1"/>
          </p:cNvSpPr>
          <p:nvPr/>
        </p:nvSpPr>
        <p:spPr bwMode="auto">
          <a:xfrm>
            <a:off x="8267700" y="11985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7119" name="Line 18"/>
          <p:cNvSpPr>
            <a:spLocks noChangeShapeType="1"/>
          </p:cNvSpPr>
          <p:nvPr/>
        </p:nvSpPr>
        <p:spPr bwMode="auto">
          <a:xfrm>
            <a:off x="8953500" y="11985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7120" name="Line 19"/>
          <p:cNvSpPr>
            <a:spLocks noChangeShapeType="1"/>
          </p:cNvSpPr>
          <p:nvPr/>
        </p:nvSpPr>
        <p:spPr bwMode="auto">
          <a:xfrm>
            <a:off x="9639300" y="11985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47121" name="Line 20"/>
          <p:cNvSpPr>
            <a:spLocks noChangeShapeType="1"/>
          </p:cNvSpPr>
          <p:nvPr/>
        </p:nvSpPr>
        <p:spPr bwMode="auto">
          <a:xfrm>
            <a:off x="2209800" y="1600200"/>
            <a:ext cx="0" cy="449580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nvGrpSpPr>
          <p:cNvPr id="47122" name="Group 21"/>
          <p:cNvGrpSpPr>
            <a:grpSpLocks/>
          </p:cNvGrpSpPr>
          <p:nvPr/>
        </p:nvGrpSpPr>
        <p:grpSpPr bwMode="auto">
          <a:xfrm>
            <a:off x="4230287" y="1447800"/>
            <a:ext cx="3300413" cy="838200"/>
            <a:chOff x="1559" y="1152"/>
            <a:chExt cx="2079" cy="528"/>
          </a:xfrm>
        </p:grpSpPr>
        <p:grpSp>
          <p:nvGrpSpPr>
            <p:cNvPr id="47193" name="Group 22"/>
            <p:cNvGrpSpPr>
              <a:grpSpLocks/>
            </p:cNvGrpSpPr>
            <p:nvPr/>
          </p:nvGrpSpPr>
          <p:grpSpPr bwMode="auto">
            <a:xfrm>
              <a:off x="2486" y="1152"/>
              <a:ext cx="224" cy="481"/>
              <a:chOff x="2206" y="1413"/>
              <a:chExt cx="224" cy="481"/>
            </a:xfrm>
          </p:grpSpPr>
          <p:sp>
            <p:nvSpPr>
              <p:cNvPr id="47223" name="Freeform 23"/>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224" name="Rectangle 24"/>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ALU</a:t>
                </a:r>
              </a:p>
            </p:txBody>
          </p:sp>
        </p:grpSp>
        <p:grpSp>
          <p:nvGrpSpPr>
            <p:cNvPr id="47194" name="Group 25"/>
            <p:cNvGrpSpPr>
              <a:grpSpLocks/>
            </p:cNvGrpSpPr>
            <p:nvPr/>
          </p:nvGrpSpPr>
          <p:grpSpPr bwMode="auto">
            <a:xfrm>
              <a:off x="1559" y="1248"/>
              <a:ext cx="352" cy="289"/>
              <a:chOff x="1279" y="1509"/>
              <a:chExt cx="352" cy="289"/>
            </a:xfrm>
          </p:grpSpPr>
          <p:sp>
            <p:nvSpPr>
              <p:cNvPr id="47219" name="Rectangle 26"/>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a:cs typeface="Calibri"/>
                  </a:rPr>
                  <a:t>IM</a:t>
                </a:r>
              </a:p>
            </p:txBody>
          </p:sp>
          <p:grpSp>
            <p:nvGrpSpPr>
              <p:cNvPr id="47220" name="Group 27"/>
              <p:cNvGrpSpPr>
                <a:grpSpLocks/>
              </p:cNvGrpSpPr>
              <p:nvPr/>
            </p:nvGrpSpPr>
            <p:grpSpPr bwMode="auto">
              <a:xfrm>
                <a:off x="1291" y="1509"/>
                <a:ext cx="340" cy="289"/>
                <a:chOff x="1291" y="1509"/>
                <a:chExt cx="340" cy="289"/>
              </a:xfrm>
            </p:grpSpPr>
            <p:sp>
              <p:nvSpPr>
                <p:cNvPr id="47221" name="Freeform 28"/>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222" name="Freeform 29"/>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grpSp>
        <p:sp>
          <p:nvSpPr>
            <p:cNvPr id="47195" name="Rectangle 30"/>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7196" name="Group 31"/>
            <p:cNvGrpSpPr>
              <a:grpSpLocks/>
            </p:cNvGrpSpPr>
            <p:nvPr/>
          </p:nvGrpSpPr>
          <p:grpSpPr bwMode="auto">
            <a:xfrm>
              <a:off x="2031" y="1248"/>
              <a:ext cx="296" cy="289"/>
              <a:chOff x="1751" y="1509"/>
              <a:chExt cx="296" cy="289"/>
            </a:xfrm>
          </p:grpSpPr>
          <p:sp>
            <p:nvSpPr>
              <p:cNvPr id="47217" name="Freeform 32"/>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218" name="Freeform 33"/>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7197" name="Line 34"/>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198" name="Freeform 35"/>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99" name="Line 36"/>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200" name="Rectangle 37"/>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DM</a:t>
              </a:r>
            </a:p>
          </p:txBody>
        </p:sp>
        <p:grpSp>
          <p:nvGrpSpPr>
            <p:cNvPr id="47201" name="Group 38"/>
            <p:cNvGrpSpPr>
              <a:grpSpLocks/>
            </p:cNvGrpSpPr>
            <p:nvPr/>
          </p:nvGrpSpPr>
          <p:grpSpPr bwMode="auto">
            <a:xfrm>
              <a:off x="2880" y="1248"/>
              <a:ext cx="325" cy="289"/>
              <a:chOff x="2600" y="1509"/>
              <a:chExt cx="325" cy="289"/>
            </a:xfrm>
          </p:grpSpPr>
          <p:sp>
            <p:nvSpPr>
              <p:cNvPr id="47215" name="Freeform 39"/>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216" name="Freeform 40"/>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47203" name="Group 42"/>
            <p:cNvGrpSpPr>
              <a:grpSpLocks/>
            </p:cNvGrpSpPr>
            <p:nvPr/>
          </p:nvGrpSpPr>
          <p:grpSpPr bwMode="auto">
            <a:xfrm>
              <a:off x="3348" y="1248"/>
              <a:ext cx="284" cy="289"/>
              <a:chOff x="3068" y="1509"/>
              <a:chExt cx="284" cy="289"/>
            </a:xfrm>
          </p:grpSpPr>
          <p:sp>
            <p:nvSpPr>
              <p:cNvPr id="47213" name="Freeform 43"/>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rgbClr val="00B050"/>
              </a:solid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214" name="Freeform 44"/>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7204" name="Line 45"/>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205" name="Line 46"/>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206" name="Line 47"/>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207" name="Line 48"/>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208" name="Line 49"/>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209" name="Line 50"/>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210" name="Line 51"/>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211" name="Line 52"/>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212" name="Line 53"/>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202" name="Rectangle 41"/>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err="1">
                  <a:latin typeface="Calibri"/>
                  <a:cs typeface="Calibri"/>
                </a:rPr>
                <a:t>Reg</a:t>
              </a:r>
              <a:endParaRPr lang="en-US" sz="1600" b="1" dirty="0">
                <a:latin typeface="Calibri"/>
                <a:cs typeface="Calibri"/>
              </a:endParaRPr>
            </a:p>
          </p:txBody>
        </p:sp>
      </p:grpSp>
      <p:grpSp>
        <p:nvGrpSpPr>
          <p:cNvPr id="12" name="Group 54"/>
          <p:cNvGrpSpPr>
            <a:grpSpLocks/>
          </p:cNvGrpSpPr>
          <p:nvPr/>
        </p:nvGrpSpPr>
        <p:grpSpPr bwMode="auto">
          <a:xfrm>
            <a:off x="2286000" y="4038600"/>
            <a:ext cx="8020050" cy="1676400"/>
            <a:chOff x="480" y="2448"/>
            <a:chExt cx="5052" cy="1056"/>
          </a:xfrm>
        </p:grpSpPr>
        <p:sp>
          <p:nvSpPr>
            <p:cNvPr id="47125" name="Rectangle 55"/>
            <p:cNvSpPr>
              <a:spLocks noChangeArrowheads="1"/>
            </p:cNvSpPr>
            <p:nvPr/>
          </p:nvSpPr>
          <p:spPr bwMode="auto">
            <a:xfrm>
              <a:off x="480" y="2496"/>
              <a:ext cx="1046"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Courier"/>
                  <a:cs typeface="Courier"/>
                </a:rPr>
                <a:t>sub $4,</a:t>
              </a:r>
              <a:r>
                <a:rPr lang="en-US" sz="1600" b="1" dirty="0">
                  <a:solidFill>
                    <a:srgbClr val="0432FF"/>
                  </a:solidFill>
                  <a:latin typeface="Courier"/>
                  <a:cs typeface="Courier"/>
                </a:rPr>
                <a:t>$1</a:t>
              </a:r>
              <a:r>
                <a:rPr lang="en-US" sz="1600" b="1" dirty="0">
                  <a:latin typeface="Courier"/>
                  <a:cs typeface="Courier"/>
                </a:rPr>
                <a:t>,$5</a:t>
              </a:r>
            </a:p>
          </p:txBody>
        </p:sp>
        <p:sp>
          <p:nvSpPr>
            <p:cNvPr id="47126" name="Rectangle 56"/>
            <p:cNvSpPr>
              <a:spLocks noChangeArrowheads="1"/>
            </p:cNvSpPr>
            <p:nvPr/>
          </p:nvSpPr>
          <p:spPr bwMode="auto">
            <a:xfrm>
              <a:off x="504" y="3051"/>
              <a:ext cx="1046"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Courier"/>
                  <a:cs typeface="Courier"/>
                </a:rPr>
                <a:t>and $6</a:t>
              </a:r>
              <a:r>
                <a:rPr lang="en-US" sz="1600" b="1" dirty="0">
                  <a:solidFill>
                    <a:srgbClr val="009900"/>
                  </a:solidFill>
                  <a:latin typeface="Courier"/>
                  <a:cs typeface="Courier"/>
                </a:rPr>
                <a:t>,</a:t>
              </a:r>
              <a:r>
                <a:rPr lang="en-US" sz="1600" b="1" dirty="0">
                  <a:solidFill>
                    <a:srgbClr val="0432FF"/>
                  </a:solidFill>
                  <a:latin typeface="Courier"/>
                  <a:cs typeface="Courier"/>
                </a:rPr>
                <a:t>$1</a:t>
              </a:r>
              <a:r>
                <a:rPr lang="en-US" sz="1600" b="1" dirty="0">
                  <a:latin typeface="Courier"/>
                  <a:cs typeface="Courier"/>
                </a:rPr>
                <a:t>,$7</a:t>
              </a:r>
            </a:p>
          </p:txBody>
        </p:sp>
        <p:grpSp>
          <p:nvGrpSpPr>
            <p:cNvPr id="47127" name="Group 57"/>
            <p:cNvGrpSpPr>
              <a:grpSpLocks/>
            </p:cNvGrpSpPr>
            <p:nvPr/>
          </p:nvGrpSpPr>
          <p:grpSpPr bwMode="auto">
            <a:xfrm>
              <a:off x="3021" y="2448"/>
              <a:ext cx="2079" cy="528"/>
              <a:chOff x="1559" y="1152"/>
              <a:chExt cx="2079" cy="528"/>
            </a:xfrm>
          </p:grpSpPr>
          <p:grpSp>
            <p:nvGrpSpPr>
              <p:cNvPr id="47161" name="Group 58"/>
              <p:cNvGrpSpPr>
                <a:grpSpLocks/>
              </p:cNvGrpSpPr>
              <p:nvPr/>
            </p:nvGrpSpPr>
            <p:grpSpPr bwMode="auto">
              <a:xfrm>
                <a:off x="2486" y="1152"/>
                <a:ext cx="224" cy="481"/>
                <a:chOff x="2206" y="1413"/>
                <a:chExt cx="224" cy="481"/>
              </a:xfrm>
            </p:grpSpPr>
            <p:sp>
              <p:nvSpPr>
                <p:cNvPr id="47191" name="Freeform 5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92" name="Rectangle 60"/>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ALU</a:t>
                  </a:r>
                </a:p>
              </p:txBody>
            </p:sp>
          </p:grpSp>
          <p:grpSp>
            <p:nvGrpSpPr>
              <p:cNvPr id="47162" name="Group 61"/>
              <p:cNvGrpSpPr>
                <a:grpSpLocks/>
              </p:cNvGrpSpPr>
              <p:nvPr/>
            </p:nvGrpSpPr>
            <p:grpSpPr bwMode="auto">
              <a:xfrm>
                <a:off x="1559" y="1248"/>
                <a:ext cx="352" cy="289"/>
                <a:chOff x="1279" y="1509"/>
                <a:chExt cx="352" cy="289"/>
              </a:xfrm>
            </p:grpSpPr>
            <p:sp>
              <p:nvSpPr>
                <p:cNvPr id="47187" name="Rectangle 62"/>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a:cs typeface="Calibri"/>
                    </a:rPr>
                    <a:t>IM</a:t>
                  </a:r>
                </a:p>
              </p:txBody>
            </p:sp>
            <p:grpSp>
              <p:nvGrpSpPr>
                <p:cNvPr id="47188" name="Group 63"/>
                <p:cNvGrpSpPr>
                  <a:grpSpLocks/>
                </p:cNvGrpSpPr>
                <p:nvPr/>
              </p:nvGrpSpPr>
              <p:grpSpPr bwMode="auto">
                <a:xfrm>
                  <a:off x="1291" y="1509"/>
                  <a:ext cx="340" cy="289"/>
                  <a:chOff x="1291" y="1509"/>
                  <a:chExt cx="340" cy="289"/>
                </a:xfrm>
              </p:grpSpPr>
              <p:sp>
                <p:nvSpPr>
                  <p:cNvPr id="47189" name="Freeform 6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90" name="Freeform 6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grpSp>
          <p:sp>
            <p:nvSpPr>
              <p:cNvPr id="47163" name="Rectangle 66"/>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7164" name="Group 67"/>
              <p:cNvGrpSpPr>
                <a:grpSpLocks/>
              </p:cNvGrpSpPr>
              <p:nvPr/>
            </p:nvGrpSpPr>
            <p:grpSpPr bwMode="auto">
              <a:xfrm>
                <a:off x="2031" y="1248"/>
                <a:ext cx="296" cy="289"/>
                <a:chOff x="1751" y="1509"/>
                <a:chExt cx="296" cy="289"/>
              </a:xfrm>
            </p:grpSpPr>
            <p:sp>
              <p:nvSpPr>
                <p:cNvPr id="47185" name="Freeform 6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86" name="Freeform 6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7165" name="Line 70"/>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166" name="Freeform 71"/>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67" name="Line 72"/>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168" name="Rectangle 73"/>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DM</a:t>
                </a:r>
              </a:p>
            </p:txBody>
          </p:sp>
          <p:grpSp>
            <p:nvGrpSpPr>
              <p:cNvPr id="47169" name="Group 74"/>
              <p:cNvGrpSpPr>
                <a:grpSpLocks/>
              </p:cNvGrpSpPr>
              <p:nvPr/>
            </p:nvGrpSpPr>
            <p:grpSpPr bwMode="auto">
              <a:xfrm>
                <a:off x="2880" y="1248"/>
                <a:ext cx="325" cy="289"/>
                <a:chOff x="2600" y="1509"/>
                <a:chExt cx="325" cy="289"/>
              </a:xfrm>
            </p:grpSpPr>
            <p:sp>
              <p:nvSpPr>
                <p:cNvPr id="47183" name="Freeform 7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84" name="Freeform 7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7170" name="Rectangle 77"/>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7171" name="Group 78"/>
              <p:cNvGrpSpPr>
                <a:grpSpLocks/>
              </p:cNvGrpSpPr>
              <p:nvPr/>
            </p:nvGrpSpPr>
            <p:grpSpPr bwMode="auto">
              <a:xfrm>
                <a:off x="3348" y="1248"/>
                <a:ext cx="284" cy="289"/>
                <a:chOff x="3068" y="1509"/>
                <a:chExt cx="284" cy="289"/>
              </a:xfrm>
            </p:grpSpPr>
            <p:sp>
              <p:nvSpPr>
                <p:cNvPr id="47181" name="Freeform 7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82" name="Freeform 8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7172" name="Line 81"/>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173" name="Line 82"/>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174" name="Line 83"/>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175" name="Line 84"/>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176" name="Line 85"/>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177" name="Line 86"/>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178" name="Line 87"/>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179" name="Line 88"/>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180" name="Line 89"/>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47128" name="Group 90"/>
            <p:cNvGrpSpPr>
              <a:grpSpLocks/>
            </p:cNvGrpSpPr>
            <p:nvPr/>
          </p:nvGrpSpPr>
          <p:grpSpPr bwMode="auto">
            <a:xfrm>
              <a:off x="3453" y="2976"/>
              <a:ext cx="2079" cy="528"/>
              <a:chOff x="1559" y="1152"/>
              <a:chExt cx="2079" cy="528"/>
            </a:xfrm>
          </p:grpSpPr>
          <p:grpSp>
            <p:nvGrpSpPr>
              <p:cNvPr id="47129" name="Group 91"/>
              <p:cNvGrpSpPr>
                <a:grpSpLocks/>
              </p:cNvGrpSpPr>
              <p:nvPr/>
            </p:nvGrpSpPr>
            <p:grpSpPr bwMode="auto">
              <a:xfrm>
                <a:off x="2486" y="1152"/>
                <a:ext cx="224" cy="481"/>
                <a:chOff x="2206" y="1413"/>
                <a:chExt cx="224" cy="481"/>
              </a:xfrm>
            </p:grpSpPr>
            <p:sp>
              <p:nvSpPr>
                <p:cNvPr id="47159" name="Freeform 9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60" name="Rectangle 93"/>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ALU</a:t>
                  </a:r>
                </a:p>
              </p:txBody>
            </p:sp>
          </p:grpSp>
          <p:grpSp>
            <p:nvGrpSpPr>
              <p:cNvPr id="47130" name="Group 94"/>
              <p:cNvGrpSpPr>
                <a:grpSpLocks/>
              </p:cNvGrpSpPr>
              <p:nvPr/>
            </p:nvGrpSpPr>
            <p:grpSpPr bwMode="auto">
              <a:xfrm>
                <a:off x="1559" y="1248"/>
                <a:ext cx="352" cy="289"/>
                <a:chOff x="1279" y="1509"/>
                <a:chExt cx="352" cy="289"/>
              </a:xfrm>
            </p:grpSpPr>
            <p:sp>
              <p:nvSpPr>
                <p:cNvPr id="47155" name="Rectangle 95"/>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a:cs typeface="Calibri"/>
                    </a:rPr>
                    <a:t>IM</a:t>
                  </a:r>
                </a:p>
              </p:txBody>
            </p:sp>
            <p:grpSp>
              <p:nvGrpSpPr>
                <p:cNvPr id="47156" name="Group 96"/>
                <p:cNvGrpSpPr>
                  <a:grpSpLocks/>
                </p:cNvGrpSpPr>
                <p:nvPr/>
              </p:nvGrpSpPr>
              <p:grpSpPr bwMode="auto">
                <a:xfrm>
                  <a:off x="1291" y="1509"/>
                  <a:ext cx="340" cy="289"/>
                  <a:chOff x="1291" y="1509"/>
                  <a:chExt cx="340" cy="289"/>
                </a:xfrm>
              </p:grpSpPr>
              <p:sp>
                <p:nvSpPr>
                  <p:cNvPr id="47157" name="Freeform 9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58" name="Freeform 9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grpSp>
          <p:sp>
            <p:nvSpPr>
              <p:cNvPr id="47131" name="Rectangle 99"/>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Calibri"/>
                    <a:cs typeface="Calibri"/>
                  </a:rPr>
                  <a:t>Reg</a:t>
                </a:r>
              </a:p>
            </p:txBody>
          </p:sp>
          <p:grpSp>
            <p:nvGrpSpPr>
              <p:cNvPr id="47132" name="Group 100"/>
              <p:cNvGrpSpPr>
                <a:grpSpLocks/>
              </p:cNvGrpSpPr>
              <p:nvPr/>
            </p:nvGrpSpPr>
            <p:grpSpPr bwMode="auto">
              <a:xfrm>
                <a:off x="2031" y="1248"/>
                <a:ext cx="296" cy="289"/>
                <a:chOff x="1751" y="1509"/>
                <a:chExt cx="296" cy="289"/>
              </a:xfrm>
            </p:grpSpPr>
            <p:sp>
              <p:nvSpPr>
                <p:cNvPr id="47153" name="Freeform 10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54" name="Freeform 10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7133" name="Line 10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134" name="Freeform 10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35" name="Line 10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136" name="Rectangle 106"/>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DM</a:t>
                </a:r>
              </a:p>
            </p:txBody>
          </p:sp>
          <p:grpSp>
            <p:nvGrpSpPr>
              <p:cNvPr id="47137" name="Group 107"/>
              <p:cNvGrpSpPr>
                <a:grpSpLocks/>
              </p:cNvGrpSpPr>
              <p:nvPr/>
            </p:nvGrpSpPr>
            <p:grpSpPr bwMode="auto">
              <a:xfrm>
                <a:off x="2880" y="1248"/>
                <a:ext cx="325" cy="289"/>
                <a:chOff x="2600" y="1509"/>
                <a:chExt cx="325" cy="289"/>
              </a:xfrm>
            </p:grpSpPr>
            <p:sp>
              <p:nvSpPr>
                <p:cNvPr id="47151" name="Freeform 10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52" name="Freeform 10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7138" name="Rectangle 110"/>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7139" name="Group 111"/>
              <p:cNvGrpSpPr>
                <a:grpSpLocks/>
              </p:cNvGrpSpPr>
              <p:nvPr/>
            </p:nvGrpSpPr>
            <p:grpSpPr bwMode="auto">
              <a:xfrm>
                <a:off x="3348" y="1248"/>
                <a:ext cx="284" cy="289"/>
                <a:chOff x="3068" y="1509"/>
                <a:chExt cx="284" cy="289"/>
              </a:xfrm>
            </p:grpSpPr>
            <p:sp>
              <p:nvSpPr>
                <p:cNvPr id="47149" name="Freeform 11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7150" name="Freeform 11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7140" name="Line 11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141" name="Line 11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142" name="Line 11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7143" name="Line 11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144" name="Line 11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145" name="Line 11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146" name="Line 12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147" name="Line 12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7148" name="Line 12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sp>
        <p:nvSpPr>
          <p:cNvPr id="1232009" name="Rectangle 137"/>
          <p:cNvSpPr>
            <a:spLocks noChangeArrowheads="1"/>
          </p:cNvSpPr>
          <p:nvPr/>
        </p:nvSpPr>
        <p:spPr bwMode="auto">
          <a:xfrm>
            <a:off x="8882407" y="1387927"/>
            <a:ext cx="2071687" cy="1074737"/>
          </a:xfrm>
          <a:prstGeom prst="rect">
            <a:avLst/>
          </a:prstGeom>
          <a:solidFill>
            <a:schemeClr val="accent5">
              <a:lumMod val="20000"/>
              <a:lumOff val="80000"/>
            </a:schemeClr>
          </a:solidFill>
          <a:ln w="12700">
            <a:noFill/>
            <a:miter lim="800000"/>
            <a:headEnd/>
            <a:tailEnd/>
          </a:ln>
        </p:spPr>
        <p:txBody>
          <a:bodyPr lIns="90488" tIns="44450" rIns="90488" bIns="44450">
            <a:prstTxWarp prst="textNoShape">
              <a:avLst/>
            </a:prstTxWarp>
            <a:spAutoFit/>
          </a:bodyPr>
          <a:lstStyle/>
          <a:p>
            <a:pPr algn="ctr"/>
            <a:r>
              <a:rPr lang="en-US" sz="1600" i="1">
                <a:solidFill>
                  <a:srgbClr val="C00000"/>
                </a:solidFill>
                <a:latin typeface="Calibri"/>
                <a:ea typeface="Optima" charset="0"/>
                <a:cs typeface="Calibri"/>
              </a:rPr>
              <a:t>Can fix data hazard by waiting or </a:t>
            </a:r>
            <a:r>
              <a:rPr lang="en-US" sz="1600" b="1" i="1">
                <a:solidFill>
                  <a:srgbClr val="C00000"/>
                </a:solidFill>
                <a:latin typeface="Calibri"/>
                <a:ea typeface="Optima" charset="0"/>
                <a:cs typeface="Calibri"/>
              </a:rPr>
              <a:t>stalling</a:t>
            </a:r>
          </a:p>
          <a:p>
            <a:pPr algn="ctr"/>
            <a:endParaRPr lang="en-US" sz="1600" i="1" dirty="0">
              <a:solidFill>
                <a:srgbClr val="C00000"/>
              </a:solidFill>
              <a:latin typeface="Calibri"/>
              <a:ea typeface="Optima" charset="0"/>
              <a:cs typeface="Calibri"/>
            </a:endParaRPr>
          </a:p>
          <a:p>
            <a:pPr algn="ctr"/>
            <a:r>
              <a:rPr lang="en-US" sz="1600" i="1" dirty="0">
                <a:solidFill>
                  <a:srgbClr val="C00000"/>
                </a:solidFill>
                <a:latin typeface="Calibri"/>
                <a:ea typeface="Optima" charset="0"/>
                <a:cs typeface="Calibri"/>
              </a:rPr>
              <a:t>Not the best idea!</a:t>
            </a:r>
          </a:p>
        </p:txBody>
      </p:sp>
      <p:sp>
        <p:nvSpPr>
          <p:cNvPr id="138" name="Rectangle 9"/>
          <p:cNvSpPr>
            <a:spLocks noChangeArrowheads="1"/>
          </p:cNvSpPr>
          <p:nvPr/>
        </p:nvSpPr>
        <p:spPr bwMode="auto">
          <a:xfrm>
            <a:off x="5503862" y="749300"/>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139" name="Rectangle 9"/>
          <p:cNvSpPr>
            <a:spLocks noChangeArrowheads="1"/>
          </p:cNvSpPr>
          <p:nvPr/>
        </p:nvSpPr>
        <p:spPr bwMode="auto">
          <a:xfrm rot="5400000">
            <a:off x="1432719" y="3594170"/>
            <a:ext cx="1160462" cy="336550"/>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dirty="0">
                <a:latin typeface="Calibri" charset="0"/>
                <a:ea typeface="Calibri" charset="0"/>
                <a:cs typeface="Calibri" charset="0"/>
              </a:rPr>
              <a:t>instructions</a:t>
            </a:r>
          </a:p>
        </p:txBody>
      </p:sp>
      <p:grpSp>
        <p:nvGrpSpPr>
          <p:cNvPr id="140" name="Group 139">
            <a:extLst>
              <a:ext uri="{FF2B5EF4-FFF2-40B4-BE49-F238E27FC236}">
                <a16:creationId xmlns:a16="http://schemas.microsoft.com/office/drawing/2014/main" id="{613C3421-8036-5849-BDC7-7DF8791413BB}"/>
              </a:ext>
            </a:extLst>
          </p:cNvPr>
          <p:cNvGrpSpPr/>
          <p:nvPr/>
        </p:nvGrpSpPr>
        <p:grpSpPr>
          <a:xfrm>
            <a:off x="4311258" y="5723757"/>
            <a:ext cx="5836989" cy="513632"/>
            <a:chOff x="3565329" y="5457662"/>
            <a:chExt cx="5836989" cy="513632"/>
          </a:xfrm>
        </p:grpSpPr>
        <p:grpSp>
          <p:nvGrpSpPr>
            <p:cNvPr id="141" name="Group 140">
              <a:extLst>
                <a:ext uri="{FF2B5EF4-FFF2-40B4-BE49-F238E27FC236}">
                  <a16:creationId xmlns:a16="http://schemas.microsoft.com/office/drawing/2014/main" id="{B2CBF5CC-8B17-CA45-ABCD-0FB6D9039EAF}"/>
                </a:ext>
              </a:extLst>
            </p:cNvPr>
            <p:cNvGrpSpPr/>
            <p:nvPr/>
          </p:nvGrpSpPr>
          <p:grpSpPr>
            <a:xfrm>
              <a:off x="3565329" y="5529812"/>
              <a:ext cx="5836989" cy="369332"/>
              <a:chOff x="3576475" y="5544269"/>
              <a:chExt cx="5836989" cy="369332"/>
            </a:xfrm>
          </p:grpSpPr>
          <p:sp>
            <p:nvSpPr>
              <p:cNvPr id="150" name="TextBox 149">
                <a:extLst>
                  <a:ext uri="{FF2B5EF4-FFF2-40B4-BE49-F238E27FC236}">
                    <a16:creationId xmlns:a16="http://schemas.microsoft.com/office/drawing/2014/main" id="{D37A6566-CE50-0941-8DA6-4B796BAE7003}"/>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151" name="TextBox 150">
                <a:extLst>
                  <a:ext uri="{FF2B5EF4-FFF2-40B4-BE49-F238E27FC236}">
                    <a16:creationId xmlns:a16="http://schemas.microsoft.com/office/drawing/2014/main" id="{CE20168A-104E-DC49-A97D-DC9D70905ABA}"/>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152" name="TextBox 151">
                <a:extLst>
                  <a:ext uri="{FF2B5EF4-FFF2-40B4-BE49-F238E27FC236}">
                    <a16:creationId xmlns:a16="http://schemas.microsoft.com/office/drawing/2014/main" id="{361E89D0-7946-604A-814D-D81400CCE304}"/>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153" name="TextBox 152">
                <a:extLst>
                  <a:ext uri="{FF2B5EF4-FFF2-40B4-BE49-F238E27FC236}">
                    <a16:creationId xmlns:a16="http://schemas.microsoft.com/office/drawing/2014/main" id="{B5DAD977-0106-D942-95AD-10060C8B9DE6}"/>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154" name="TextBox 153">
                <a:extLst>
                  <a:ext uri="{FF2B5EF4-FFF2-40B4-BE49-F238E27FC236}">
                    <a16:creationId xmlns:a16="http://schemas.microsoft.com/office/drawing/2014/main" id="{550FBF8F-5492-8A4D-9B22-BB0382844E30}"/>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155" name="TextBox 154">
                <a:extLst>
                  <a:ext uri="{FF2B5EF4-FFF2-40B4-BE49-F238E27FC236}">
                    <a16:creationId xmlns:a16="http://schemas.microsoft.com/office/drawing/2014/main" id="{334D7928-ACBB-8B41-B94C-96164C304D6E}"/>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156" name="TextBox 155">
                <a:extLst>
                  <a:ext uri="{FF2B5EF4-FFF2-40B4-BE49-F238E27FC236}">
                    <a16:creationId xmlns:a16="http://schemas.microsoft.com/office/drawing/2014/main" id="{2607391B-01EF-5A40-A0E3-44D2748E0301}"/>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157" name="TextBox 156">
                <a:extLst>
                  <a:ext uri="{FF2B5EF4-FFF2-40B4-BE49-F238E27FC236}">
                    <a16:creationId xmlns:a16="http://schemas.microsoft.com/office/drawing/2014/main" id="{43C50DA6-4D54-5742-90BF-CEE5899C7AEA}"/>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158" name="TextBox 157">
                <a:extLst>
                  <a:ext uri="{FF2B5EF4-FFF2-40B4-BE49-F238E27FC236}">
                    <a16:creationId xmlns:a16="http://schemas.microsoft.com/office/drawing/2014/main" id="{8C73DF48-1486-1A4D-8374-DA6694D0061D}"/>
                  </a:ext>
                </a:extLst>
              </p:cNvPr>
              <p:cNvSpPr txBox="1"/>
              <p:nvPr/>
            </p:nvSpPr>
            <p:spPr>
              <a:xfrm>
                <a:off x="9111778" y="5544269"/>
                <a:ext cx="301686" cy="369332"/>
              </a:xfrm>
              <a:prstGeom prst="rect">
                <a:avLst/>
              </a:prstGeom>
              <a:noFill/>
            </p:spPr>
            <p:txBody>
              <a:bodyPr wrap="none" rtlCol="0">
                <a:spAutoFit/>
              </a:bodyPr>
              <a:lstStyle/>
              <a:p>
                <a:r>
                  <a:rPr lang="en-US" dirty="0">
                    <a:solidFill>
                      <a:srgbClr val="C00000"/>
                    </a:solidFill>
                  </a:rPr>
                  <a:t>8</a:t>
                </a:r>
              </a:p>
            </p:txBody>
          </p:sp>
        </p:grpSp>
        <p:sp>
          <p:nvSpPr>
            <p:cNvPr id="142" name="Line 19">
              <a:extLst>
                <a:ext uri="{FF2B5EF4-FFF2-40B4-BE49-F238E27FC236}">
                  <a16:creationId xmlns:a16="http://schemas.microsoft.com/office/drawing/2014/main" id="{42C2A1D3-F990-AB42-A52E-4625015454DC}"/>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3" name="Line 19">
              <a:extLst>
                <a:ext uri="{FF2B5EF4-FFF2-40B4-BE49-F238E27FC236}">
                  <a16:creationId xmlns:a16="http://schemas.microsoft.com/office/drawing/2014/main" id="{2D3D8051-F409-A946-B455-FEC8D81E8016}"/>
                </a:ext>
              </a:extLst>
            </p:cNvPr>
            <p:cNvSpPr>
              <a:spLocks noChangeShapeType="1"/>
            </p:cNvSpPr>
            <p:nvPr/>
          </p:nvSpPr>
          <p:spPr bwMode="auto">
            <a:xfrm>
              <a:off x="614781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4" name="Line 19">
              <a:extLst>
                <a:ext uri="{FF2B5EF4-FFF2-40B4-BE49-F238E27FC236}">
                  <a16:creationId xmlns:a16="http://schemas.microsoft.com/office/drawing/2014/main" id="{01FEE39B-DFE0-AB4F-89F1-5E66AD1FCCA0}"/>
                </a:ext>
              </a:extLst>
            </p:cNvPr>
            <p:cNvSpPr>
              <a:spLocks noChangeShapeType="1"/>
            </p:cNvSpPr>
            <p:nvPr/>
          </p:nvSpPr>
          <p:spPr bwMode="auto">
            <a:xfrm>
              <a:off x="477200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5" name="Line 19">
              <a:extLst>
                <a:ext uri="{FF2B5EF4-FFF2-40B4-BE49-F238E27FC236}">
                  <a16:creationId xmlns:a16="http://schemas.microsoft.com/office/drawing/2014/main" id="{C36170B0-B742-B44B-91A4-D29673BDE23B}"/>
                </a:ext>
              </a:extLst>
            </p:cNvPr>
            <p:cNvSpPr>
              <a:spLocks noChangeShapeType="1"/>
            </p:cNvSpPr>
            <p:nvPr/>
          </p:nvSpPr>
          <p:spPr bwMode="auto">
            <a:xfrm>
              <a:off x="545467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6" name="Line 19">
              <a:extLst>
                <a:ext uri="{FF2B5EF4-FFF2-40B4-BE49-F238E27FC236}">
                  <a16:creationId xmlns:a16="http://schemas.microsoft.com/office/drawing/2014/main" id="{ED237E56-6228-1E41-B758-F2CEF46BC116}"/>
                </a:ext>
              </a:extLst>
            </p:cNvPr>
            <p:cNvSpPr>
              <a:spLocks noChangeShapeType="1"/>
            </p:cNvSpPr>
            <p:nvPr/>
          </p:nvSpPr>
          <p:spPr bwMode="auto">
            <a:xfrm>
              <a:off x="752183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7" name="Line 19">
              <a:extLst>
                <a:ext uri="{FF2B5EF4-FFF2-40B4-BE49-F238E27FC236}">
                  <a16:creationId xmlns:a16="http://schemas.microsoft.com/office/drawing/2014/main" id="{439ACA1E-0C19-4645-9B97-EED69F8ED266}"/>
                </a:ext>
              </a:extLst>
            </p:cNvPr>
            <p:cNvSpPr>
              <a:spLocks noChangeShapeType="1"/>
            </p:cNvSpPr>
            <p:nvPr/>
          </p:nvSpPr>
          <p:spPr bwMode="auto">
            <a:xfrm>
              <a:off x="683874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8" name="Line 19">
              <a:extLst>
                <a:ext uri="{FF2B5EF4-FFF2-40B4-BE49-F238E27FC236}">
                  <a16:creationId xmlns:a16="http://schemas.microsoft.com/office/drawing/2014/main" id="{13749823-501C-704F-AB83-185C9C1B2807}"/>
                </a:ext>
              </a:extLst>
            </p:cNvPr>
            <p:cNvSpPr>
              <a:spLocks noChangeShapeType="1"/>
            </p:cNvSpPr>
            <p:nvPr/>
          </p:nvSpPr>
          <p:spPr bwMode="auto">
            <a:xfrm>
              <a:off x="819997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9" name="Line 19">
              <a:extLst>
                <a:ext uri="{FF2B5EF4-FFF2-40B4-BE49-F238E27FC236}">
                  <a16:creationId xmlns:a16="http://schemas.microsoft.com/office/drawing/2014/main" id="{A18EE5BD-FE86-5040-8363-2F0BFE6C07D6}"/>
                </a:ext>
              </a:extLst>
            </p:cNvPr>
            <p:cNvSpPr>
              <a:spLocks noChangeShapeType="1"/>
            </p:cNvSpPr>
            <p:nvPr/>
          </p:nvSpPr>
          <p:spPr bwMode="auto">
            <a:xfrm>
              <a:off x="889834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337687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32009">
                                            <p:bg/>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32009">
                                            <p:txEl>
                                              <p:pRg st="0" end="0"/>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32009">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32009">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3200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009"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D72C-2D0C-4846-98D2-857581E24962}"/>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1E612A04-C4C4-4844-8F34-21C952CE273B}"/>
              </a:ext>
            </a:extLst>
          </p:cNvPr>
          <p:cNvSpPr>
            <a:spLocks noGrp="1"/>
          </p:cNvSpPr>
          <p:nvPr>
            <p:ph idx="1"/>
          </p:nvPr>
        </p:nvSpPr>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2C4EAE56-FFB9-4441-9D89-242CC69A0951}"/>
              </a:ext>
            </a:extLst>
          </p:cNvPr>
          <p:cNvSpPr>
            <a:spLocks noGrp="1"/>
          </p:cNvSpPr>
          <p:nvPr>
            <p:ph type="sldNum" sz="quarter" idx="12"/>
          </p:nvPr>
        </p:nvSpPr>
        <p:spPr/>
        <p:txBody>
          <a:bodyPr/>
          <a:lstStyle/>
          <a:p>
            <a:fld id="{1BD72A7C-CD32-D543-9541-5D4E9CD9F017}" type="slidenum">
              <a:rPr lang="en-US" smtClean="0"/>
              <a:t>2</a:t>
            </a:fld>
            <a:endParaRPr lang="en-US"/>
          </a:p>
        </p:txBody>
      </p:sp>
    </p:spTree>
    <p:extLst>
      <p:ext uri="{BB962C8B-B14F-4D97-AF65-F5344CB8AC3E}">
        <p14:creationId xmlns:p14="http://schemas.microsoft.com/office/powerpoint/2010/main" val="329092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0977C1-89B5-8942-4648-7E7ACF635056}"/>
              </a:ext>
            </a:extLst>
          </p:cNvPr>
          <p:cNvSpPr>
            <a:spLocks noGrp="1"/>
          </p:cNvSpPr>
          <p:nvPr>
            <p:ph type="sldNum" sz="quarter" idx="12"/>
          </p:nvPr>
        </p:nvSpPr>
        <p:spPr/>
        <p:txBody>
          <a:bodyPr/>
          <a:lstStyle/>
          <a:p>
            <a:fld id="{1BD72A7C-CD32-D543-9541-5D4E9CD9F017}" type="slidenum">
              <a:rPr lang="en-US" smtClean="0"/>
              <a:t>20</a:t>
            </a:fld>
            <a:endParaRPr lang="en-US"/>
          </a:p>
        </p:txBody>
      </p:sp>
      <p:sp>
        <p:nvSpPr>
          <p:cNvPr id="4" name="Content Placeholder 3">
            <a:extLst>
              <a:ext uri="{FF2B5EF4-FFF2-40B4-BE49-F238E27FC236}">
                <a16:creationId xmlns:a16="http://schemas.microsoft.com/office/drawing/2014/main" id="{FC4A5E4D-619D-3D19-71A3-55BB875B3354}"/>
              </a:ext>
            </a:extLst>
          </p:cNvPr>
          <p:cNvSpPr>
            <a:spLocks noGrp="1"/>
          </p:cNvSpPr>
          <p:nvPr>
            <p:ph idx="4294967295"/>
          </p:nvPr>
        </p:nvSpPr>
        <p:spPr>
          <a:xfrm>
            <a:off x="898256" y="1266031"/>
            <a:ext cx="10058400" cy="4325938"/>
          </a:xfrm>
        </p:spPr>
        <p:txBody>
          <a:bodyPr>
            <a:normAutofit/>
          </a:bodyPr>
          <a:lstStyle/>
          <a:p>
            <a:pPr algn="ctr"/>
            <a:endParaRPr lang="en-US" sz="4400" b="1" dirty="0"/>
          </a:p>
          <a:p>
            <a:pPr marL="137160" indent="0" algn="ctr">
              <a:buNone/>
            </a:pPr>
            <a:r>
              <a:rPr lang="en-US" sz="4400" b="1" dirty="0"/>
              <a:t>Stalling always works! </a:t>
            </a:r>
          </a:p>
          <a:p>
            <a:pPr marL="137160" indent="0" algn="ctr">
              <a:buNone/>
            </a:pPr>
            <a:endParaRPr lang="en-US" sz="4400" b="1" dirty="0"/>
          </a:p>
          <a:p>
            <a:pPr marL="137160" indent="0" algn="ctr">
              <a:buNone/>
            </a:pPr>
            <a:r>
              <a:rPr lang="en-US" sz="4400" b="1" dirty="0"/>
              <a:t>… but slows down the program </a:t>
            </a:r>
          </a:p>
        </p:txBody>
      </p:sp>
    </p:spTree>
    <p:extLst>
      <p:ext uri="{BB962C8B-B14F-4D97-AF65-F5344CB8AC3E}">
        <p14:creationId xmlns:p14="http://schemas.microsoft.com/office/powerpoint/2010/main" val="3967700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97"/>
          <p:cNvGrpSpPr>
            <a:grpSpLocks/>
          </p:cNvGrpSpPr>
          <p:nvPr/>
        </p:nvGrpSpPr>
        <p:grpSpPr bwMode="auto">
          <a:xfrm>
            <a:off x="6172200" y="1676400"/>
            <a:ext cx="990600" cy="2133600"/>
            <a:chOff x="4648200" y="1676400"/>
            <a:chExt cx="990600" cy="2133600"/>
          </a:xfrm>
        </p:grpSpPr>
        <p:sp>
          <p:nvSpPr>
            <p:cNvPr id="49342" name="Rectangle 188"/>
            <p:cNvSpPr>
              <a:spLocks noChangeArrowheads="1"/>
            </p:cNvSpPr>
            <p:nvPr/>
          </p:nvSpPr>
          <p:spPr bwMode="auto">
            <a:xfrm>
              <a:off x="5486400" y="3352800"/>
              <a:ext cx="152400" cy="457200"/>
            </a:xfrm>
            <a:prstGeom prst="rect">
              <a:avLst/>
            </a:prstGeom>
            <a:solidFill>
              <a:srgbClr val="FFC000"/>
            </a:solidFill>
            <a:ln w="12700">
              <a:solidFill>
                <a:schemeClr val="tx1"/>
              </a:solidFill>
              <a:miter lim="800000"/>
              <a:headEnd/>
              <a:tailEnd/>
            </a:ln>
          </p:spPr>
          <p:txBody>
            <a:bodyPr wrap="none" anchor="ctr">
              <a:prstTxWarp prst="textNoShape">
                <a:avLst/>
              </a:prstTxWarp>
            </a:bodyPr>
            <a:lstStyle/>
            <a:p>
              <a:endParaRPr lang="en-US">
                <a:latin typeface="Calibri"/>
                <a:cs typeface="Calibri"/>
              </a:endParaRPr>
            </a:p>
          </p:txBody>
        </p:sp>
        <p:sp>
          <p:nvSpPr>
            <p:cNvPr id="45247" name="Line 192"/>
            <p:cNvSpPr>
              <a:spLocks noChangeShapeType="1"/>
            </p:cNvSpPr>
            <p:nvPr/>
          </p:nvSpPr>
          <p:spPr bwMode="auto">
            <a:xfrm>
              <a:off x="4648200" y="1676400"/>
              <a:ext cx="838200" cy="1981200"/>
            </a:xfrm>
            <a:prstGeom prst="line">
              <a:avLst/>
            </a:prstGeom>
            <a:noFill/>
            <a:ln w="28575">
              <a:solidFill>
                <a:srgbClr val="FFC000"/>
              </a:solidFill>
              <a:round/>
              <a:headEnd/>
              <a:tailEnd type="arrow" w="med" len="med"/>
            </a:ln>
          </p:spPr>
          <p:txBody>
            <a:bodyPr>
              <a:prstTxWarp prst="textNoShape">
                <a:avLst/>
              </a:prstTxWarp>
            </a:bodyPr>
            <a:lstStyle/>
            <a:p>
              <a:pPr>
                <a:defRPr/>
              </a:pPr>
              <a:endParaRPr lang="en-US">
                <a:latin typeface="Calibri"/>
                <a:cs typeface="Calibri"/>
              </a:endParaRPr>
            </a:p>
          </p:txBody>
        </p:sp>
      </p:grpSp>
      <p:sp>
        <p:nvSpPr>
          <p:cNvPr id="49156" name="Line 4"/>
          <p:cNvSpPr>
            <a:spLocks noChangeShapeType="1"/>
          </p:cNvSpPr>
          <p:nvPr/>
        </p:nvSpPr>
        <p:spPr bwMode="auto">
          <a:xfrm>
            <a:off x="3657600" y="919163"/>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latin typeface="Calibri"/>
              <a:cs typeface="Calibri"/>
            </a:endParaRPr>
          </a:p>
        </p:txBody>
      </p:sp>
      <p:sp>
        <p:nvSpPr>
          <p:cNvPr id="49157" name="Line 6"/>
          <p:cNvSpPr>
            <a:spLocks noChangeShapeType="1"/>
          </p:cNvSpPr>
          <p:nvPr/>
        </p:nvSpPr>
        <p:spPr bwMode="auto">
          <a:xfrm>
            <a:off x="4838700" y="10461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49158" name="Line 7"/>
          <p:cNvSpPr>
            <a:spLocks noChangeShapeType="1"/>
          </p:cNvSpPr>
          <p:nvPr/>
        </p:nvSpPr>
        <p:spPr bwMode="auto">
          <a:xfrm>
            <a:off x="5524500" y="10461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49159" name="Line 8"/>
          <p:cNvSpPr>
            <a:spLocks noChangeShapeType="1"/>
          </p:cNvSpPr>
          <p:nvPr/>
        </p:nvSpPr>
        <p:spPr bwMode="auto">
          <a:xfrm>
            <a:off x="6210300" y="10461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49160" name="Line 9"/>
          <p:cNvSpPr>
            <a:spLocks noChangeShapeType="1"/>
          </p:cNvSpPr>
          <p:nvPr/>
        </p:nvSpPr>
        <p:spPr bwMode="auto">
          <a:xfrm>
            <a:off x="6896100" y="10461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grpSp>
        <p:nvGrpSpPr>
          <p:cNvPr id="4" name="Group 207"/>
          <p:cNvGrpSpPr>
            <a:grpSpLocks/>
          </p:cNvGrpSpPr>
          <p:nvPr/>
        </p:nvGrpSpPr>
        <p:grpSpPr bwMode="auto">
          <a:xfrm>
            <a:off x="7086605" y="1447800"/>
            <a:ext cx="1146176" cy="4192588"/>
            <a:chOff x="3504" y="912"/>
            <a:chExt cx="722" cy="2641"/>
          </a:xfrm>
        </p:grpSpPr>
        <p:sp>
          <p:nvSpPr>
            <p:cNvPr id="49338" name="Rectangle 195"/>
            <p:cNvSpPr>
              <a:spLocks noChangeArrowheads="1"/>
            </p:cNvSpPr>
            <p:nvPr/>
          </p:nvSpPr>
          <p:spPr bwMode="auto">
            <a:xfrm>
              <a:off x="3504" y="912"/>
              <a:ext cx="144" cy="288"/>
            </a:xfrm>
            <a:prstGeom prst="rect">
              <a:avLst/>
            </a:prstGeom>
            <a:solidFill>
              <a:schemeClr val="accent1"/>
            </a:solidFill>
            <a:ln w="12700">
              <a:solidFill>
                <a:schemeClr val="accent1"/>
              </a:solidFill>
              <a:miter lim="800000"/>
              <a:headEnd/>
              <a:tailEnd/>
            </a:ln>
          </p:spPr>
          <p:txBody>
            <a:bodyPr wrap="none" anchor="ctr">
              <a:prstTxWarp prst="textNoShape">
                <a:avLst/>
              </a:prstTxWarp>
            </a:bodyPr>
            <a:lstStyle/>
            <a:p>
              <a:endParaRPr lang="en-US">
                <a:latin typeface="Calibri"/>
                <a:cs typeface="Calibri"/>
              </a:endParaRPr>
            </a:p>
          </p:txBody>
        </p:sp>
        <p:sp>
          <p:nvSpPr>
            <p:cNvPr id="49339" name="Rectangle 186"/>
            <p:cNvSpPr>
              <a:spLocks noChangeArrowheads="1"/>
            </p:cNvSpPr>
            <p:nvPr/>
          </p:nvSpPr>
          <p:spPr bwMode="auto">
            <a:xfrm>
              <a:off x="4082" y="3265"/>
              <a:ext cx="144" cy="288"/>
            </a:xfrm>
            <a:prstGeom prst="rect">
              <a:avLst/>
            </a:prstGeom>
            <a:solidFill>
              <a:srgbClr val="009900"/>
            </a:solidFill>
            <a:ln w="12700">
              <a:solidFill>
                <a:schemeClr val="tx1"/>
              </a:solidFill>
              <a:miter lim="800000"/>
              <a:headEnd/>
              <a:tailEnd/>
            </a:ln>
          </p:spPr>
          <p:txBody>
            <a:bodyPr wrap="none" anchor="ctr">
              <a:prstTxWarp prst="textNoShape">
                <a:avLst/>
              </a:prstTxWarp>
            </a:bodyPr>
            <a:lstStyle/>
            <a:p>
              <a:endParaRPr lang="en-US">
                <a:latin typeface="Calibri"/>
                <a:cs typeface="Calibri"/>
              </a:endParaRPr>
            </a:p>
          </p:txBody>
        </p:sp>
        <p:sp>
          <p:nvSpPr>
            <p:cNvPr id="49340" name="Rectangle 187"/>
            <p:cNvSpPr>
              <a:spLocks noChangeArrowheads="1"/>
            </p:cNvSpPr>
            <p:nvPr/>
          </p:nvSpPr>
          <p:spPr bwMode="auto">
            <a:xfrm>
              <a:off x="3648" y="2736"/>
              <a:ext cx="144" cy="288"/>
            </a:xfrm>
            <a:prstGeom prst="rect">
              <a:avLst/>
            </a:prstGeom>
            <a:solidFill>
              <a:srgbClr val="009900"/>
            </a:solidFill>
            <a:ln w="12700">
              <a:solidFill>
                <a:schemeClr val="tx1"/>
              </a:solidFill>
              <a:miter lim="800000"/>
              <a:headEnd/>
              <a:tailEnd/>
            </a:ln>
          </p:spPr>
          <p:txBody>
            <a:bodyPr wrap="none" anchor="ctr">
              <a:prstTxWarp prst="textNoShape">
                <a:avLst/>
              </a:prstTxWarp>
            </a:bodyPr>
            <a:lstStyle/>
            <a:p>
              <a:endParaRPr lang="en-US">
                <a:latin typeface="Calibri"/>
                <a:cs typeface="Calibri"/>
              </a:endParaRPr>
            </a:p>
          </p:txBody>
        </p:sp>
        <p:sp>
          <p:nvSpPr>
            <p:cNvPr id="49341" name="Line 193"/>
            <p:cNvSpPr>
              <a:spLocks noChangeShapeType="1"/>
            </p:cNvSpPr>
            <p:nvPr/>
          </p:nvSpPr>
          <p:spPr bwMode="auto">
            <a:xfrm>
              <a:off x="3634" y="1201"/>
              <a:ext cx="8" cy="1535"/>
            </a:xfrm>
            <a:prstGeom prst="line">
              <a:avLst/>
            </a:prstGeom>
            <a:noFill/>
            <a:ln w="28575">
              <a:solidFill>
                <a:srgbClr val="009900"/>
              </a:solidFill>
              <a:round/>
              <a:headEnd/>
              <a:tailEnd type="arrow" w="med" len="med"/>
            </a:ln>
          </p:spPr>
          <p:txBody>
            <a:bodyPr>
              <a:prstTxWarp prst="textNoShape">
                <a:avLst/>
              </a:prstTxWarp>
            </a:bodyPr>
            <a:lstStyle/>
            <a:p>
              <a:endParaRPr lang="en-US">
                <a:latin typeface="Calibri"/>
                <a:cs typeface="Calibri"/>
              </a:endParaRPr>
            </a:p>
          </p:txBody>
        </p:sp>
      </p:grpSp>
      <p:sp>
        <p:nvSpPr>
          <p:cNvPr id="49162" name="Line 10"/>
          <p:cNvSpPr>
            <a:spLocks noChangeShapeType="1"/>
          </p:cNvSpPr>
          <p:nvPr/>
        </p:nvSpPr>
        <p:spPr bwMode="auto">
          <a:xfrm>
            <a:off x="7581900" y="10461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49163" name="Line 11"/>
          <p:cNvSpPr>
            <a:spLocks noChangeShapeType="1"/>
          </p:cNvSpPr>
          <p:nvPr/>
        </p:nvSpPr>
        <p:spPr bwMode="auto">
          <a:xfrm>
            <a:off x="8267700" y="10461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49164" name="Line 12"/>
          <p:cNvSpPr>
            <a:spLocks noChangeShapeType="1"/>
          </p:cNvSpPr>
          <p:nvPr/>
        </p:nvSpPr>
        <p:spPr bwMode="auto">
          <a:xfrm>
            <a:off x="8953500" y="10461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49165" name="Line 13"/>
          <p:cNvSpPr>
            <a:spLocks noChangeShapeType="1"/>
          </p:cNvSpPr>
          <p:nvPr/>
        </p:nvSpPr>
        <p:spPr bwMode="auto">
          <a:xfrm>
            <a:off x="9639300" y="1046163"/>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grpSp>
        <p:nvGrpSpPr>
          <p:cNvPr id="49166" name="Group 15"/>
          <p:cNvGrpSpPr>
            <a:grpSpLocks/>
          </p:cNvGrpSpPr>
          <p:nvPr/>
        </p:nvGrpSpPr>
        <p:grpSpPr bwMode="auto">
          <a:xfrm>
            <a:off x="4262439" y="1295400"/>
            <a:ext cx="3300413" cy="838200"/>
            <a:chOff x="1559" y="1152"/>
            <a:chExt cx="2079" cy="528"/>
          </a:xfrm>
        </p:grpSpPr>
        <p:grpSp>
          <p:nvGrpSpPr>
            <p:cNvPr id="49306" name="Group 16"/>
            <p:cNvGrpSpPr>
              <a:grpSpLocks/>
            </p:cNvGrpSpPr>
            <p:nvPr/>
          </p:nvGrpSpPr>
          <p:grpSpPr bwMode="auto">
            <a:xfrm>
              <a:off x="2487" y="1152"/>
              <a:ext cx="223" cy="481"/>
              <a:chOff x="2207" y="1413"/>
              <a:chExt cx="223" cy="481"/>
            </a:xfrm>
          </p:grpSpPr>
          <p:sp>
            <p:nvSpPr>
              <p:cNvPr id="49336" name="Freeform 17"/>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337" name="Rectangle 18"/>
              <p:cNvSpPr>
                <a:spLocks noChangeArrowheads="1"/>
              </p:cNvSpPr>
              <p:nvPr/>
            </p:nvSpPr>
            <p:spPr bwMode="auto">
              <a:xfrm rot="5400000">
                <a:off x="2142" y="1531"/>
                <a:ext cx="341"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ALU</a:t>
                </a:r>
              </a:p>
            </p:txBody>
          </p:sp>
        </p:grpSp>
        <p:grpSp>
          <p:nvGrpSpPr>
            <p:cNvPr id="49307" name="Group 19"/>
            <p:cNvGrpSpPr>
              <a:grpSpLocks/>
            </p:cNvGrpSpPr>
            <p:nvPr/>
          </p:nvGrpSpPr>
          <p:grpSpPr bwMode="auto">
            <a:xfrm>
              <a:off x="1559" y="1248"/>
              <a:ext cx="352" cy="289"/>
              <a:chOff x="1279" y="1509"/>
              <a:chExt cx="352" cy="289"/>
            </a:xfrm>
          </p:grpSpPr>
          <p:sp>
            <p:nvSpPr>
              <p:cNvPr id="49332" name="Rectangle 20"/>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a:cs typeface="Calibri"/>
                  </a:rPr>
                  <a:t>IM</a:t>
                </a:r>
              </a:p>
            </p:txBody>
          </p:sp>
          <p:grpSp>
            <p:nvGrpSpPr>
              <p:cNvPr id="49333" name="Group 21"/>
              <p:cNvGrpSpPr>
                <a:grpSpLocks/>
              </p:cNvGrpSpPr>
              <p:nvPr/>
            </p:nvGrpSpPr>
            <p:grpSpPr bwMode="auto">
              <a:xfrm>
                <a:off x="1291" y="1509"/>
                <a:ext cx="340" cy="289"/>
                <a:chOff x="1291" y="1509"/>
                <a:chExt cx="340" cy="289"/>
              </a:xfrm>
            </p:grpSpPr>
            <p:sp>
              <p:nvSpPr>
                <p:cNvPr id="49334" name="Freeform 22"/>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335" name="Freeform 23"/>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grpSp>
        <p:sp>
          <p:nvSpPr>
            <p:cNvPr id="49308" name="Rectangle 24"/>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9309" name="Group 25"/>
            <p:cNvGrpSpPr>
              <a:grpSpLocks/>
            </p:cNvGrpSpPr>
            <p:nvPr/>
          </p:nvGrpSpPr>
          <p:grpSpPr bwMode="auto">
            <a:xfrm>
              <a:off x="2031" y="1248"/>
              <a:ext cx="296" cy="289"/>
              <a:chOff x="1751" y="1509"/>
              <a:chExt cx="296" cy="289"/>
            </a:xfrm>
          </p:grpSpPr>
          <p:sp>
            <p:nvSpPr>
              <p:cNvPr id="49330" name="Freeform 26"/>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331" name="Freeform 27"/>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310" name="Line 28"/>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311" name="Freeform 29"/>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312" name="Line 30"/>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313" name="Rectangle 31"/>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DM</a:t>
              </a:r>
            </a:p>
          </p:txBody>
        </p:sp>
        <p:grpSp>
          <p:nvGrpSpPr>
            <p:cNvPr id="49314" name="Group 32"/>
            <p:cNvGrpSpPr>
              <a:grpSpLocks/>
            </p:cNvGrpSpPr>
            <p:nvPr/>
          </p:nvGrpSpPr>
          <p:grpSpPr bwMode="auto">
            <a:xfrm>
              <a:off x="2880" y="1248"/>
              <a:ext cx="325" cy="289"/>
              <a:chOff x="2600" y="1509"/>
              <a:chExt cx="325" cy="289"/>
            </a:xfrm>
          </p:grpSpPr>
          <p:sp>
            <p:nvSpPr>
              <p:cNvPr id="49328" name="Freeform 33"/>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329" name="Freeform 34"/>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49316" name="Group 36"/>
            <p:cNvGrpSpPr>
              <a:grpSpLocks/>
            </p:cNvGrpSpPr>
            <p:nvPr/>
          </p:nvGrpSpPr>
          <p:grpSpPr bwMode="auto">
            <a:xfrm>
              <a:off x="3348" y="1248"/>
              <a:ext cx="284" cy="289"/>
              <a:chOff x="3068" y="1509"/>
              <a:chExt cx="284" cy="289"/>
            </a:xfrm>
          </p:grpSpPr>
          <p:sp>
            <p:nvSpPr>
              <p:cNvPr id="49326" name="Freeform 37"/>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rgbClr val="00B050"/>
              </a:solid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327" name="Freeform 38"/>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317" name="Line 39"/>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318" name="Line 40"/>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319" name="Line 41"/>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320" name="Line 42"/>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321" name="Line 43"/>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322" name="Line 44"/>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323" name="Line 45"/>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324" name="Line 46"/>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325" name="Line 47"/>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315" name="Rectangle 35"/>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Calibri"/>
                  <a:cs typeface="Calibri"/>
                </a:rPr>
                <a:t>Reg</a:t>
              </a:r>
            </a:p>
          </p:txBody>
        </p:sp>
      </p:grpSp>
      <p:grpSp>
        <p:nvGrpSpPr>
          <p:cNvPr id="49167" name="Group 50"/>
          <p:cNvGrpSpPr>
            <a:grpSpLocks/>
          </p:cNvGrpSpPr>
          <p:nvPr/>
        </p:nvGrpSpPr>
        <p:grpSpPr bwMode="auto">
          <a:xfrm>
            <a:off x="4948239" y="2209800"/>
            <a:ext cx="3300413" cy="838200"/>
            <a:chOff x="1559" y="1152"/>
            <a:chExt cx="2079" cy="528"/>
          </a:xfrm>
        </p:grpSpPr>
        <p:grpSp>
          <p:nvGrpSpPr>
            <p:cNvPr id="49274" name="Group 51"/>
            <p:cNvGrpSpPr>
              <a:grpSpLocks/>
            </p:cNvGrpSpPr>
            <p:nvPr/>
          </p:nvGrpSpPr>
          <p:grpSpPr bwMode="auto">
            <a:xfrm>
              <a:off x="2487" y="1152"/>
              <a:ext cx="223" cy="481"/>
              <a:chOff x="2207" y="1413"/>
              <a:chExt cx="223" cy="481"/>
            </a:xfrm>
          </p:grpSpPr>
          <p:sp>
            <p:nvSpPr>
              <p:cNvPr id="49304" name="Freeform 5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305" name="Rectangle 53"/>
              <p:cNvSpPr>
                <a:spLocks noChangeArrowheads="1"/>
              </p:cNvSpPr>
              <p:nvPr/>
            </p:nvSpPr>
            <p:spPr bwMode="auto">
              <a:xfrm rot="5400000">
                <a:off x="2142" y="1531"/>
                <a:ext cx="341"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ALU</a:t>
                </a:r>
              </a:p>
            </p:txBody>
          </p:sp>
        </p:grpSp>
        <p:grpSp>
          <p:nvGrpSpPr>
            <p:cNvPr id="49275" name="Group 54"/>
            <p:cNvGrpSpPr>
              <a:grpSpLocks/>
            </p:cNvGrpSpPr>
            <p:nvPr/>
          </p:nvGrpSpPr>
          <p:grpSpPr bwMode="auto">
            <a:xfrm>
              <a:off x="1559" y="1248"/>
              <a:ext cx="352" cy="289"/>
              <a:chOff x="1279" y="1509"/>
              <a:chExt cx="352" cy="289"/>
            </a:xfrm>
          </p:grpSpPr>
          <p:sp>
            <p:nvSpPr>
              <p:cNvPr id="49300" name="Rectangle 55"/>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a:cs typeface="Calibri"/>
                  </a:rPr>
                  <a:t>IM</a:t>
                </a:r>
              </a:p>
            </p:txBody>
          </p:sp>
          <p:grpSp>
            <p:nvGrpSpPr>
              <p:cNvPr id="49301" name="Group 56"/>
              <p:cNvGrpSpPr>
                <a:grpSpLocks/>
              </p:cNvGrpSpPr>
              <p:nvPr/>
            </p:nvGrpSpPr>
            <p:grpSpPr bwMode="auto">
              <a:xfrm>
                <a:off x="1291" y="1509"/>
                <a:ext cx="340" cy="289"/>
                <a:chOff x="1291" y="1509"/>
                <a:chExt cx="340" cy="289"/>
              </a:xfrm>
            </p:grpSpPr>
            <p:sp>
              <p:nvSpPr>
                <p:cNvPr id="49302" name="Freeform 5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303" name="Freeform 5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grpSp>
        <p:sp>
          <p:nvSpPr>
            <p:cNvPr id="49276" name="Rectangle 59"/>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9277" name="Group 60"/>
            <p:cNvGrpSpPr>
              <a:grpSpLocks/>
            </p:cNvGrpSpPr>
            <p:nvPr/>
          </p:nvGrpSpPr>
          <p:grpSpPr bwMode="auto">
            <a:xfrm>
              <a:off x="2031" y="1248"/>
              <a:ext cx="296" cy="289"/>
              <a:chOff x="1751" y="1509"/>
              <a:chExt cx="296" cy="289"/>
            </a:xfrm>
          </p:grpSpPr>
          <p:sp>
            <p:nvSpPr>
              <p:cNvPr id="49298" name="Freeform 6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99" name="Freeform 6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278" name="Line 6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79" name="Freeform 6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80" name="Line 6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81" name="Rectangle 66"/>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DM</a:t>
              </a:r>
            </a:p>
          </p:txBody>
        </p:sp>
        <p:grpSp>
          <p:nvGrpSpPr>
            <p:cNvPr id="49282" name="Group 67"/>
            <p:cNvGrpSpPr>
              <a:grpSpLocks/>
            </p:cNvGrpSpPr>
            <p:nvPr/>
          </p:nvGrpSpPr>
          <p:grpSpPr bwMode="auto">
            <a:xfrm>
              <a:off x="2880" y="1248"/>
              <a:ext cx="325" cy="289"/>
              <a:chOff x="2600" y="1509"/>
              <a:chExt cx="325" cy="289"/>
            </a:xfrm>
          </p:grpSpPr>
          <p:sp>
            <p:nvSpPr>
              <p:cNvPr id="49296" name="Freeform 6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97" name="Freeform 6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283" name="Rectangle 70"/>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9284" name="Group 71"/>
            <p:cNvGrpSpPr>
              <a:grpSpLocks/>
            </p:cNvGrpSpPr>
            <p:nvPr/>
          </p:nvGrpSpPr>
          <p:grpSpPr bwMode="auto">
            <a:xfrm>
              <a:off x="3348" y="1248"/>
              <a:ext cx="284" cy="289"/>
              <a:chOff x="3068" y="1509"/>
              <a:chExt cx="284" cy="289"/>
            </a:xfrm>
          </p:grpSpPr>
          <p:sp>
            <p:nvSpPr>
              <p:cNvPr id="49294" name="Freeform 7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95" name="Freeform 7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285" name="Line 7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86" name="Line 7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87" name="Line 7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88" name="Line 7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89" name="Line 7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90" name="Line 7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91" name="Line 8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92" name="Line 8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93" name="Line 8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49168" name="Group 83"/>
          <p:cNvGrpSpPr>
            <a:grpSpLocks/>
          </p:cNvGrpSpPr>
          <p:nvPr/>
        </p:nvGrpSpPr>
        <p:grpSpPr bwMode="auto">
          <a:xfrm>
            <a:off x="5634039" y="3200400"/>
            <a:ext cx="3300413" cy="838200"/>
            <a:chOff x="1559" y="1152"/>
            <a:chExt cx="2079" cy="528"/>
          </a:xfrm>
        </p:grpSpPr>
        <p:grpSp>
          <p:nvGrpSpPr>
            <p:cNvPr id="49242" name="Group 84"/>
            <p:cNvGrpSpPr>
              <a:grpSpLocks/>
            </p:cNvGrpSpPr>
            <p:nvPr/>
          </p:nvGrpSpPr>
          <p:grpSpPr bwMode="auto">
            <a:xfrm>
              <a:off x="2487" y="1152"/>
              <a:ext cx="223" cy="481"/>
              <a:chOff x="2207" y="1413"/>
              <a:chExt cx="223" cy="481"/>
            </a:xfrm>
          </p:grpSpPr>
          <p:sp>
            <p:nvSpPr>
              <p:cNvPr id="49272" name="Freeform 8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73" name="Rectangle 86"/>
              <p:cNvSpPr>
                <a:spLocks noChangeArrowheads="1"/>
              </p:cNvSpPr>
              <p:nvPr/>
            </p:nvSpPr>
            <p:spPr bwMode="auto">
              <a:xfrm rot="5400000">
                <a:off x="2142" y="1531"/>
                <a:ext cx="341"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ALU</a:t>
                </a:r>
              </a:p>
            </p:txBody>
          </p:sp>
        </p:grpSp>
        <p:grpSp>
          <p:nvGrpSpPr>
            <p:cNvPr id="49243" name="Group 87"/>
            <p:cNvGrpSpPr>
              <a:grpSpLocks/>
            </p:cNvGrpSpPr>
            <p:nvPr/>
          </p:nvGrpSpPr>
          <p:grpSpPr bwMode="auto">
            <a:xfrm>
              <a:off x="1559" y="1248"/>
              <a:ext cx="352" cy="289"/>
              <a:chOff x="1279" y="1509"/>
              <a:chExt cx="352" cy="289"/>
            </a:xfrm>
          </p:grpSpPr>
          <p:sp>
            <p:nvSpPr>
              <p:cNvPr id="49268" name="Rectangle 88"/>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a:cs typeface="Calibri"/>
                  </a:rPr>
                  <a:t>IM</a:t>
                </a:r>
              </a:p>
            </p:txBody>
          </p:sp>
          <p:grpSp>
            <p:nvGrpSpPr>
              <p:cNvPr id="49269" name="Group 89"/>
              <p:cNvGrpSpPr>
                <a:grpSpLocks/>
              </p:cNvGrpSpPr>
              <p:nvPr/>
            </p:nvGrpSpPr>
            <p:grpSpPr bwMode="auto">
              <a:xfrm>
                <a:off x="1291" y="1509"/>
                <a:ext cx="340" cy="289"/>
                <a:chOff x="1291" y="1509"/>
                <a:chExt cx="340" cy="289"/>
              </a:xfrm>
            </p:grpSpPr>
            <p:sp>
              <p:nvSpPr>
                <p:cNvPr id="49270" name="Freeform 9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71" name="Freeform 9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grpSp>
        <p:sp>
          <p:nvSpPr>
            <p:cNvPr id="49244" name="Rectangle 92"/>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9245" name="Group 93"/>
            <p:cNvGrpSpPr>
              <a:grpSpLocks/>
            </p:cNvGrpSpPr>
            <p:nvPr/>
          </p:nvGrpSpPr>
          <p:grpSpPr bwMode="auto">
            <a:xfrm>
              <a:off x="2031" y="1248"/>
              <a:ext cx="296" cy="289"/>
              <a:chOff x="1751" y="1509"/>
              <a:chExt cx="296" cy="289"/>
            </a:xfrm>
          </p:grpSpPr>
          <p:sp>
            <p:nvSpPr>
              <p:cNvPr id="49266" name="Freeform 9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67" name="Freeform 9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246" name="Line 9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47" name="Freeform 9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48" name="Line 9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49" name="Rectangle 99"/>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DM</a:t>
              </a:r>
            </a:p>
          </p:txBody>
        </p:sp>
        <p:grpSp>
          <p:nvGrpSpPr>
            <p:cNvPr id="49250" name="Group 100"/>
            <p:cNvGrpSpPr>
              <a:grpSpLocks/>
            </p:cNvGrpSpPr>
            <p:nvPr/>
          </p:nvGrpSpPr>
          <p:grpSpPr bwMode="auto">
            <a:xfrm>
              <a:off x="2880" y="1248"/>
              <a:ext cx="325" cy="289"/>
              <a:chOff x="2600" y="1509"/>
              <a:chExt cx="325" cy="289"/>
            </a:xfrm>
          </p:grpSpPr>
          <p:sp>
            <p:nvSpPr>
              <p:cNvPr id="49264" name="Freeform 10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65" name="Freeform 10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251" name="Rectangle 103"/>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9252" name="Group 104"/>
            <p:cNvGrpSpPr>
              <a:grpSpLocks/>
            </p:cNvGrpSpPr>
            <p:nvPr/>
          </p:nvGrpSpPr>
          <p:grpSpPr bwMode="auto">
            <a:xfrm>
              <a:off x="3348" y="1248"/>
              <a:ext cx="284" cy="289"/>
              <a:chOff x="3068" y="1509"/>
              <a:chExt cx="284" cy="289"/>
            </a:xfrm>
          </p:grpSpPr>
          <p:sp>
            <p:nvSpPr>
              <p:cNvPr id="49262" name="Freeform 10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63" name="Freeform 10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253" name="Line 10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54" name="Line 10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55" name="Line 10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56" name="Line 11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57" name="Line 11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58" name="Line 11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59" name="Line 11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60" name="Line 11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61" name="Line 11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sp>
        <p:nvSpPr>
          <p:cNvPr id="1246324" name="Rectangle 116"/>
          <p:cNvSpPr>
            <a:spLocks noChangeArrowheads="1"/>
          </p:cNvSpPr>
          <p:nvPr/>
        </p:nvSpPr>
        <p:spPr bwMode="auto">
          <a:xfrm>
            <a:off x="8934451" y="1438317"/>
            <a:ext cx="2389187" cy="1074653"/>
          </a:xfrm>
          <a:prstGeom prst="rect">
            <a:avLst/>
          </a:prstGeom>
          <a:solidFill>
            <a:schemeClr val="accent5">
              <a:lumMod val="20000"/>
              <a:lumOff val="80000"/>
            </a:schemeClr>
          </a:solidFill>
          <a:ln w="12700">
            <a:noFill/>
            <a:miter lim="800000"/>
            <a:headEnd/>
            <a:tailEnd/>
          </a:ln>
        </p:spPr>
        <p:txBody>
          <a:bodyPr lIns="90488" tIns="44450" rIns="90488" bIns="44450">
            <a:prstTxWarp prst="textNoShape">
              <a:avLst/>
            </a:prstTxWarp>
            <a:spAutoFit/>
          </a:bodyPr>
          <a:lstStyle/>
          <a:p>
            <a:pPr algn="ctr"/>
            <a:r>
              <a:rPr lang="en-US" sz="1600" i="1" dirty="0">
                <a:solidFill>
                  <a:srgbClr val="C00000"/>
                </a:solidFill>
                <a:latin typeface="Calibri"/>
                <a:ea typeface="Optima" charset="0"/>
                <a:cs typeface="Calibri"/>
              </a:rPr>
              <a:t>Fix data hazards by </a:t>
            </a:r>
            <a:r>
              <a:rPr lang="en-US" sz="1600" b="1" i="1" dirty="0">
                <a:solidFill>
                  <a:srgbClr val="C00000"/>
                </a:solidFill>
                <a:latin typeface="Calibri"/>
                <a:ea typeface="Optima" charset="0"/>
                <a:cs typeface="Calibri"/>
              </a:rPr>
              <a:t>forwarding</a:t>
            </a:r>
            <a:r>
              <a:rPr lang="en-US" sz="1600" i="1" dirty="0">
                <a:solidFill>
                  <a:srgbClr val="C00000"/>
                </a:solidFill>
                <a:latin typeface="Calibri"/>
                <a:ea typeface="Optima" charset="0"/>
                <a:cs typeface="Calibri"/>
              </a:rPr>
              <a:t> results as soon as they are available to where they are needed</a:t>
            </a:r>
          </a:p>
        </p:txBody>
      </p:sp>
      <p:grpSp>
        <p:nvGrpSpPr>
          <p:cNvPr id="49170" name="Group 119"/>
          <p:cNvGrpSpPr>
            <a:grpSpLocks/>
          </p:cNvGrpSpPr>
          <p:nvPr/>
        </p:nvGrpSpPr>
        <p:grpSpPr bwMode="auto">
          <a:xfrm>
            <a:off x="6319839" y="4191000"/>
            <a:ext cx="3300413" cy="838200"/>
            <a:chOff x="1559" y="1152"/>
            <a:chExt cx="2079" cy="528"/>
          </a:xfrm>
        </p:grpSpPr>
        <p:grpSp>
          <p:nvGrpSpPr>
            <p:cNvPr id="49210" name="Group 120"/>
            <p:cNvGrpSpPr>
              <a:grpSpLocks/>
            </p:cNvGrpSpPr>
            <p:nvPr/>
          </p:nvGrpSpPr>
          <p:grpSpPr bwMode="auto">
            <a:xfrm>
              <a:off x="2487" y="1152"/>
              <a:ext cx="223" cy="481"/>
              <a:chOff x="2207" y="1413"/>
              <a:chExt cx="223" cy="481"/>
            </a:xfrm>
          </p:grpSpPr>
          <p:sp>
            <p:nvSpPr>
              <p:cNvPr id="49240" name="Freeform 121"/>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41" name="Rectangle 122"/>
              <p:cNvSpPr>
                <a:spLocks noChangeArrowheads="1"/>
              </p:cNvSpPr>
              <p:nvPr/>
            </p:nvSpPr>
            <p:spPr bwMode="auto">
              <a:xfrm rot="5400000">
                <a:off x="2142" y="1531"/>
                <a:ext cx="341"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ALU</a:t>
                </a:r>
              </a:p>
            </p:txBody>
          </p:sp>
        </p:grpSp>
        <p:grpSp>
          <p:nvGrpSpPr>
            <p:cNvPr id="49211" name="Group 123"/>
            <p:cNvGrpSpPr>
              <a:grpSpLocks/>
            </p:cNvGrpSpPr>
            <p:nvPr/>
          </p:nvGrpSpPr>
          <p:grpSpPr bwMode="auto">
            <a:xfrm>
              <a:off x="1559" y="1248"/>
              <a:ext cx="352" cy="289"/>
              <a:chOff x="1279" y="1509"/>
              <a:chExt cx="352" cy="289"/>
            </a:xfrm>
          </p:grpSpPr>
          <p:sp>
            <p:nvSpPr>
              <p:cNvPr id="49236" name="Rectangle 124"/>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a:cs typeface="Calibri"/>
                  </a:rPr>
                  <a:t>IM</a:t>
                </a:r>
              </a:p>
            </p:txBody>
          </p:sp>
          <p:grpSp>
            <p:nvGrpSpPr>
              <p:cNvPr id="49237" name="Group 125"/>
              <p:cNvGrpSpPr>
                <a:grpSpLocks/>
              </p:cNvGrpSpPr>
              <p:nvPr/>
            </p:nvGrpSpPr>
            <p:grpSpPr bwMode="auto">
              <a:xfrm>
                <a:off x="1291" y="1509"/>
                <a:ext cx="340" cy="289"/>
                <a:chOff x="1291" y="1509"/>
                <a:chExt cx="340" cy="289"/>
              </a:xfrm>
            </p:grpSpPr>
            <p:sp>
              <p:nvSpPr>
                <p:cNvPr id="49238" name="Freeform 126"/>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39" name="Freeform 127"/>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grpSp>
        <p:sp>
          <p:nvSpPr>
            <p:cNvPr id="49212" name="Rectangle 128"/>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9213" name="Group 129"/>
            <p:cNvGrpSpPr>
              <a:grpSpLocks/>
            </p:cNvGrpSpPr>
            <p:nvPr/>
          </p:nvGrpSpPr>
          <p:grpSpPr bwMode="auto">
            <a:xfrm>
              <a:off x="2031" y="1248"/>
              <a:ext cx="296" cy="289"/>
              <a:chOff x="1751" y="1509"/>
              <a:chExt cx="296" cy="289"/>
            </a:xfrm>
          </p:grpSpPr>
          <p:sp>
            <p:nvSpPr>
              <p:cNvPr id="49234" name="Freeform 130"/>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35" name="Freeform 131"/>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214" name="Line 132"/>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15" name="Freeform 133"/>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16" name="Line 134"/>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17" name="Rectangle 135"/>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DM</a:t>
              </a:r>
            </a:p>
          </p:txBody>
        </p:sp>
        <p:grpSp>
          <p:nvGrpSpPr>
            <p:cNvPr id="49218" name="Group 136"/>
            <p:cNvGrpSpPr>
              <a:grpSpLocks/>
            </p:cNvGrpSpPr>
            <p:nvPr/>
          </p:nvGrpSpPr>
          <p:grpSpPr bwMode="auto">
            <a:xfrm>
              <a:off x="2880" y="1248"/>
              <a:ext cx="325" cy="289"/>
              <a:chOff x="2600" y="1509"/>
              <a:chExt cx="325" cy="289"/>
            </a:xfrm>
          </p:grpSpPr>
          <p:sp>
            <p:nvSpPr>
              <p:cNvPr id="49232" name="Freeform 137"/>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33" name="Freeform 138"/>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219" name="Rectangle 139"/>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9220" name="Group 140"/>
            <p:cNvGrpSpPr>
              <a:grpSpLocks/>
            </p:cNvGrpSpPr>
            <p:nvPr/>
          </p:nvGrpSpPr>
          <p:grpSpPr bwMode="auto">
            <a:xfrm>
              <a:off x="3348" y="1248"/>
              <a:ext cx="284" cy="289"/>
              <a:chOff x="3068" y="1509"/>
              <a:chExt cx="284" cy="289"/>
            </a:xfrm>
          </p:grpSpPr>
          <p:sp>
            <p:nvSpPr>
              <p:cNvPr id="49230" name="Freeform 141"/>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31" name="Freeform 142"/>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221" name="Line 143"/>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22" name="Line 144"/>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23" name="Line 145"/>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224" name="Line 146"/>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25" name="Line 147"/>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26" name="Line 148"/>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27" name="Line 149"/>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28" name="Line 150"/>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229" name="Line 151"/>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49171" name="Group 152"/>
          <p:cNvGrpSpPr>
            <a:grpSpLocks/>
          </p:cNvGrpSpPr>
          <p:nvPr/>
        </p:nvGrpSpPr>
        <p:grpSpPr bwMode="auto">
          <a:xfrm>
            <a:off x="7005639" y="5029200"/>
            <a:ext cx="3300413" cy="838200"/>
            <a:chOff x="1559" y="1152"/>
            <a:chExt cx="2079" cy="528"/>
          </a:xfrm>
        </p:grpSpPr>
        <p:grpSp>
          <p:nvGrpSpPr>
            <p:cNvPr id="49180" name="Group 153"/>
            <p:cNvGrpSpPr>
              <a:grpSpLocks/>
            </p:cNvGrpSpPr>
            <p:nvPr/>
          </p:nvGrpSpPr>
          <p:grpSpPr bwMode="auto">
            <a:xfrm>
              <a:off x="2487" y="1152"/>
              <a:ext cx="223" cy="481"/>
              <a:chOff x="2207" y="1413"/>
              <a:chExt cx="223" cy="481"/>
            </a:xfrm>
          </p:grpSpPr>
          <p:sp>
            <p:nvSpPr>
              <p:cNvPr id="49208" name="Freeform 15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09" name="Rectangle 155"/>
              <p:cNvSpPr>
                <a:spLocks noChangeArrowheads="1"/>
              </p:cNvSpPr>
              <p:nvPr/>
            </p:nvSpPr>
            <p:spPr bwMode="auto">
              <a:xfrm rot="5400000">
                <a:off x="2142" y="1531"/>
                <a:ext cx="341"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ALU</a:t>
                </a:r>
              </a:p>
            </p:txBody>
          </p:sp>
        </p:grpSp>
        <p:grpSp>
          <p:nvGrpSpPr>
            <p:cNvPr id="49181" name="Group 156"/>
            <p:cNvGrpSpPr>
              <a:grpSpLocks/>
            </p:cNvGrpSpPr>
            <p:nvPr/>
          </p:nvGrpSpPr>
          <p:grpSpPr bwMode="auto">
            <a:xfrm>
              <a:off x="1559" y="1248"/>
              <a:ext cx="352" cy="289"/>
              <a:chOff x="1279" y="1509"/>
              <a:chExt cx="352" cy="289"/>
            </a:xfrm>
          </p:grpSpPr>
          <p:sp>
            <p:nvSpPr>
              <p:cNvPr id="49204" name="Rectangle 157"/>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a:cs typeface="Calibri"/>
                  </a:rPr>
                  <a:t>IM</a:t>
                </a:r>
              </a:p>
            </p:txBody>
          </p:sp>
          <p:grpSp>
            <p:nvGrpSpPr>
              <p:cNvPr id="49205" name="Group 158"/>
              <p:cNvGrpSpPr>
                <a:grpSpLocks/>
              </p:cNvGrpSpPr>
              <p:nvPr/>
            </p:nvGrpSpPr>
            <p:grpSpPr bwMode="auto">
              <a:xfrm>
                <a:off x="1291" y="1509"/>
                <a:ext cx="340" cy="289"/>
                <a:chOff x="1291" y="1509"/>
                <a:chExt cx="340" cy="289"/>
              </a:xfrm>
            </p:grpSpPr>
            <p:sp>
              <p:nvSpPr>
                <p:cNvPr id="49206" name="Freeform 15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07" name="Freeform 16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grpSp>
        <p:sp>
          <p:nvSpPr>
            <p:cNvPr id="49182" name="Rectangle 161"/>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sp>
          <p:nvSpPr>
            <p:cNvPr id="49183" name="Freeform 163"/>
            <p:cNvSpPr>
              <a:spLocks/>
            </p:cNvSpPr>
            <p:nvPr/>
          </p:nvSpPr>
          <p:spPr bwMode="auto">
            <a:xfrm>
              <a:off x="2031" y="1248"/>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184" name="Line 16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185" name="Freeform 16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186" name="Line 16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187" name="Rectangle 168"/>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DM</a:t>
              </a:r>
            </a:p>
          </p:txBody>
        </p:sp>
        <p:grpSp>
          <p:nvGrpSpPr>
            <p:cNvPr id="49188" name="Group 169"/>
            <p:cNvGrpSpPr>
              <a:grpSpLocks/>
            </p:cNvGrpSpPr>
            <p:nvPr/>
          </p:nvGrpSpPr>
          <p:grpSpPr bwMode="auto">
            <a:xfrm>
              <a:off x="2880" y="1248"/>
              <a:ext cx="325" cy="289"/>
              <a:chOff x="2600" y="1509"/>
              <a:chExt cx="325" cy="289"/>
            </a:xfrm>
          </p:grpSpPr>
          <p:sp>
            <p:nvSpPr>
              <p:cNvPr id="49202" name="Freeform 17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03" name="Freeform 17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189" name="Rectangle 172"/>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a:cs typeface="Calibri"/>
                </a:rPr>
                <a:t>Reg</a:t>
              </a:r>
            </a:p>
          </p:txBody>
        </p:sp>
        <p:grpSp>
          <p:nvGrpSpPr>
            <p:cNvPr id="49190" name="Group 173"/>
            <p:cNvGrpSpPr>
              <a:grpSpLocks/>
            </p:cNvGrpSpPr>
            <p:nvPr/>
          </p:nvGrpSpPr>
          <p:grpSpPr bwMode="auto">
            <a:xfrm>
              <a:off x="3348" y="1248"/>
              <a:ext cx="284" cy="289"/>
              <a:chOff x="3068" y="1509"/>
              <a:chExt cx="284" cy="289"/>
            </a:xfrm>
          </p:grpSpPr>
          <p:sp>
            <p:nvSpPr>
              <p:cNvPr id="49200" name="Freeform 17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sp>
            <p:nvSpPr>
              <p:cNvPr id="49201" name="Freeform 17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191" name="Line 17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192" name="Line 17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193" name="Line 17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49194" name="Line 17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195" name="Line 18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196" name="Line 18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197" name="Line 18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198" name="Line 18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49199" name="Line 18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sp>
        <p:nvSpPr>
          <p:cNvPr id="49172" name="Rectangle 199"/>
          <p:cNvSpPr>
            <a:spLocks noChangeArrowheads="1"/>
          </p:cNvSpPr>
          <p:nvPr/>
        </p:nvSpPr>
        <p:spPr bwMode="auto">
          <a:xfrm>
            <a:off x="2262189" y="1497013"/>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add </a:t>
            </a:r>
            <a:r>
              <a:rPr lang="en-US" b="1" dirty="0">
                <a:solidFill>
                  <a:srgbClr val="0432FF"/>
                </a:solidFill>
                <a:latin typeface="Courier" charset="0"/>
                <a:ea typeface="Courier" charset="0"/>
                <a:cs typeface="Courier" charset="0"/>
              </a:rPr>
              <a:t>$1</a:t>
            </a:r>
            <a:r>
              <a:rPr lang="en-US" b="1" dirty="0">
                <a:latin typeface="Courier" charset="0"/>
                <a:ea typeface="Courier" charset="0"/>
                <a:cs typeface="Courier" charset="0"/>
              </a:rPr>
              <a:t>,$3,$2</a:t>
            </a:r>
          </a:p>
        </p:txBody>
      </p:sp>
      <p:sp>
        <p:nvSpPr>
          <p:cNvPr id="49173" name="Line 200"/>
          <p:cNvSpPr>
            <a:spLocks noChangeShapeType="1"/>
          </p:cNvSpPr>
          <p:nvPr/>
        </p:nvSpPr>
        <p:spPr bwMode="auto">
          <a:xfrm>
            <a:off x="2185988" y="1524000"/>
            <a:ext cx="0" cy="4495800"/>
          </a:xfrm>
          <a:prstGeom prst="line">
            <a:avLst/>
          </a:prstGeom>
          <a:noFill/>
          <a:ln w="28575">
            <a:solidFill>
              <a:schemeClr val="tx1"/>
            </a:solidFill>
            <a:round/>
            <a:headEnd/>
            <a:tailEnd type="arrow" w="med" len="med"/>
          </a:ln>
        </p:spPr>
        <p:txBody>
          <a:bodyPr>
            <a:prstTxWarp prst="textNoShape">
              <a:avLst/>
            </a:prstTxWarp>
          </a:bodyPr>
          <a:lstStyle/>
          <a:p>
            <a:endParaRPr lang="en-US">
              <a:latin typeface="Calibri"/>
              <a:cs typeface="Calibri"/>
            </a:endParaRPr>
          </a:p>
        </p:txBody>
      </p:sp>
      <p:sp>
        <p:nvSpPr>
          <p:cNvPr id="49174" name="Rectangle 201"/>
          <p:cNvSpPr>
            <a:spLocks noChangeArrowheads="1"/>
          </p:cNvSpPr>
          <p:nvPr/>
        </p:nvSpPr>
        <p:spPr bwMode="auto">
          <a:xfrm>
            <a:off x="2262189" y="2438401"/>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sub $4,</a:t>
            </a:r>
            <a:r>
              <a:rPr lang="en-US" b="1" dirty="0">
                <a:solidFill>
                  <a:srgbClr val="0432FF"/>
                </a:solidFill>
                <a:latin typeface="Courier" charset="0"/>
                <a:ea typeface="Courier" charset="0"/>
                <a:cs typeface="Courier" charset="0"/>
              </a:rPr>
              <a:t>$1</a:t>
            </a:r>
            <a:r>
              <a:rPr lang="en-US" b="1" dirty="0">
                <a:latin typeface="Courier" charset="0"/>
                <a:ea typeface="Courier" charset="0"/>
                <a:cs typeface="Courier" charset="0"/>
              </a:rPr>
              <a:t>,$5</a:t>
            </a:r>
          </a:p>
        </p:txBody>
      </p:sp>
      <p:sp>
        <p:nvSpPr>
          <p:cNvPr id="49175" name="Rectangle 202"/>
          <p:cNvSpPr>
            <a:spLocks noChangeArrowheads="1"/>
          </p:cNvSpPr>
          <p:nvPr/>
        </p:nvSpPr>
        <p:spPr bwMode="auto">
          <a:xfrm>
            <a:off x="2262189" y="3505201"/>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and $6,</a:t>
            </a:r>
            <a:r>
              <a:rPr lang="en-US" b="1" dirty="0">
                <a:solidFill>
                  <a:srgbClr val="0432FF"/>
                </a:solidFill>
                <a:latin typeface="Courier" charset="0"/>
                <a:ea typeface="Courier" charset="0"/>
                <a:cs typeface="Courier" charset="0"/>
              </a:rPr>
              <a:t>$1</a:t>
            </a:r>
            <a:r>
              <a:rPr lang="en-US" b="1" dirty="0">
                <a:latin typeface="Courier" charset="0"/>
                <a:ea typeface="Courier" charset="0"/>
                <a:cs typeface="Courier" charset="0"/>
              </a:rPr>
              <a:t>,$7</a:t>
            </a:r>
          </a:p>
        </p:txBody>
      </p:sp>
      <p:sp>
        <p:nvSpPr>
          <p:cNvPr id="49176" name="Rectangle 203"/>
          <p:cNvSpPr>
            <a:spLocks noChangeArrowheads="1"/>
          </p:cNvSpPr>
          <p:nvPr/>
        </p:nvSpPr>
        <p:spPr bwMode="auto">
          <a:xfrm>
            <a:off x="2262189" y="5257801"/>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err="1">
                <a:latin typeface="Courier" charset="0"/>
                <a:ea typeface="Courier" charset="0"/>
                <a:cs typeface="Courier" charset="0"/>
              </a:rPr>
              <a:t>xor</a:t>
            </a:r>
            <a:r>
              <a:rPr lang="en-US" b="1" dirty="0">
                <a:latin typeface="Courier" charset="0"/>
                <a:ea typeface="Courier" charset="0"/>
                <a:cs typeface="Courier" charset="0"/>
              </a:rPr>
              <a:t> $4,</a:t>
            </a:r>
            <a:r>
              <a:rPr lang="en-US" b="1" dirty="0">
                <a:solidFill>
                  <a:srgbClr val="0432FF"/>
                </a:solidFill>
                <a:latin typeface="Courier" charset="0"/>
                <a:ea typeface="Courier" charset="0"/>
                <a:cs typeface="Courier" charset="0"/>
              </a:rPr>
              <a:t>$1</a:t>
            </a:r>
            <a:r>
              <a:rPr lang="en-US" b="1" dirty="0">
                <a:latin typeface="Courier" charset="0"/>
                <a:ea typeface="Courier" charset="0"/>
                <a:cs typeface="Courier" charset="0"/>
              </a:rPr>
              <a:t>,$5</a:t>
            </a:r>
          </a:p>
        </p:txBody>
      </p:sp>
      <p:sp>
        <p:nvSpPr>
          <p:cNvPr id="49177" name="Rectangle 204"/>
          <p:cNvSpPr>
            <a:spLocks noChangeArrowheads="1"/>
          </p:cNvSpPr>
          <p:nvPr/>
        </p:nvSpPr>
        <p:spPr bwMode="auto">
          <a:xfrm>
            <a:off x="2262189" y="4386263"/>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or  $8,</a:t>
            </a:r>
            <a:r>
              <a:rPr lang="en-US" b="1" dirty="0">
                <a:solidFill>
                  <a:srgbClr val="0432FF"/>
                </a:solidFill>
                <a:latin typeface="Courier" charset="0"/>
                <a:ea typeface="Courier" charset="0"/>
                <a:cs typeface="Courier" charset="0"/>
              </a:rPr>
              <a:t>$1</a:t>
            </a:r>
            <a:r>
              <a:rPr lang="en-US" b="1" dirty="0">
                <a:latin typeface="Courier" charset="0"/>
                <a:ea typeface="Courier" charset="0"/>
                <a:cs typeface="Courier" charset="0"/>
              </a:rPr>
              <a:t>,$9</a:t>
            </a:r>
          </a:p>
        </p:txBody>
      </p:sp>
      <p:sp>
        <p:nvSpPr>
          <p:cNvPr id="195" name="Rectangle 8"/>
          <p:cNvSpPr txBox="1">
            <a:spLocks noChangeArrowheads="1"/>
          </p:cNvSpPr>
          <p:nvPr/>
        </p:nvSpPr>
        <p:spPr bwMode="auto">
          <a:xfrm>
            <a:off x="3119438" y="222251"/>
            <a:ext cx="6181725" cy="422275"/>
          </a:xfrm>
          <a:prstGeom prst="rect">
            <a:avLst/>
          </a:prstGeom>
          <a:noFill/>
          <a:ln w="9525">
            <a:noFill/>
            <a:miter lim="800000"/>
            <a:headEnd/>
            <a:tailEnd/>
          </a:ln>
          <a:effectLst/>
        </p:spPr>
        <p:txBody>
          <a:bodyPr wrap="none" anchor="ctr">
            <a:prstTxWarp prst="textNoShape">
              <a:avLst/>
            </a:prstTxWarp>
          </a:bodyPr>
          <a:lstStyle/>
          <a:p>
            <a:pPr algn="ctr">
              <a:defRPr/>
            </a:pPr>
            <a:r>
              <a:rPr lang="en-US" sz="2800" b="1" kern="0" dirty="0">
                <a:latin typeface="+mj-lt"/>
                <a:ea typeface="+mj-ea"/>
                <a:cs typeface="Optima"/>
              </a:rPr>
              <a:t>Handling Data Hazard : Forwarding</a:t>
            </a:r>
          </a:p>
        </p:txBody>
      </p:sp>
      <p:sp>
        <p:nvSpPr>
          <p:cNvPr id="196" name="Rectangle 9"/>
          <p:cNvSpPr>
            <a:spLocks noChangeArrowheads="1"/>
          </p:cNvSpPr>
          <p:nvPr/>
        </p:nvSpPr>
        <p:spPr bwMode="auto">
          <a:xfrm>
            <a:off x="5794375" y="612775"/>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a:ea typeface="Optima" charset="0"/>
                <a:cs typeface="Calibri"/>
              </a:rPr>
              <a:t>time (clock cycles)</a:t>
            </a:r>
          </a:p>
        </p:txBody>
      </p:sp>
      <p:sp>
        <p:nvSpPr>
          <p:cNvPr id="197" name="Rectangle 186"/>
          <p:cNvSpPr>
            <a:spLocks noChangeArrowheads="1"/>
          </p:cNvSpPr>
          <p:nvPr/>
        </p:nvSpPr>
        <p:spPr bwMode="auto">
          <a:xfrm>
            <a:off x="8012114" y="5167314"/>
            <a:ext cx="228600" cy="473075"/>
          </a:xfrm>
          <a:prstGeom prst="rect">
            <a:avLst/>
          </a:prstGeom>
          <a:noFill/>
          <a:ln w="25400">
            <a:solidFill>
              <a:schemeClr val="tx1"/>
            </a:solidFill>
            <a:miter lim="800000"/>
            <a:headEnd/>
            <a:tailEnd/>
          </a:ln>
        </p:spPr>
        <p:txBody>
          <a:bodyPr wrap="none" anchor="ctr">
            <a:prstTxWarp prst="textNoShape">
              <a:avLst/>
            </a:prstTxWarp>
          </a:bodyPr>
          <a:lstStyle/>
          <a:p>
            <a:endParaRPr lang="en-US">
              <a:latin typeface="Calibri"/>
              <a:cs typeface="Calibri"/>
            </a:endParaRPr>
          </a:p>
        </p:txBody>
      </p:sp>
      <p:sp>
        <p:nvSpPr>
          <p:cNvPr id="198" name="Rectangle 9"/>
          <p:cNvSpPr>
            <a:spLocks noChangeArrowheads="1"/>
          </p:cNvSpPr>
          <p:nvPr/>
        </p:nvSpPr>
        <p:spPr bwMode="auto">
          <a:xfrm rot="5400000">
            <a:off x="1432719" y="3594170"/>
            <a:ext cx="1160462" cy="336550"/>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dirty="0">
                <a:latin typeface="Calibri"/>
                <a:ea typeface="Calibri" charset="0"/>
                <a:cs typeface="Calibri"/>
              </a:rPr>
              <a:t>instructions</a:t>
            </a:r>
          </a:p>
        </p:txBody>
      </p:sp>
      <p:sp>
        <p:nvSpPr>
          <p:cNvPr id="199" name="Line 193"/>
          <p:cNvSpPr>
            <a:spLocks noChangeShapeType="1"/>
          </p:cNvSpPr>
          <p:nvPr/>
        </p:nvSpPr>
        <p:spPr bwMode="auto">
          <a:xfrm>
            <a:off x="7327900" y="1906588"/>
            <a:ext cx="685800" cy="3275012"/>
          </a:xfrm>
          <a:prstGeom prst="line">
            <a:avLst/>
          </a:prstGeom>
          <a:noFill/>
          <a:ln w="28575">
            <a:solidFill>
              <a:srgbClr val="009900"/>
            </a:solidFill>
            <a:round/>
            <a:headEnd/>
            <a:tailEnd type="arrow" w="med" len="med"/>
          </a:ln>
        </p:spPr>
        <p:txBody>
          <a:bodyPr>
            <a:prstTxWarp prst="textNoShape">
              <a:avLst/>
            </a:prstTxWarp>
          </a:bodyPr>
          <a:lstStyle/>
          <a:p>
            <a:endParaRPr lang="en-US">
              <a:latin typeface="Calibri"/>
              <a:cs typeface="Calibri"/>
            </a:endParaRPr>
          </a:p>
        </p:txBody>
      </p:sp>
      <p:sp>
        <p:nvSpPr>
          <p:cNvPr id="6" name="Slide Number Placeholder 5">
            <a:extLst>
              <a:ext uri="{FF2B5EF4-FFF2-40B4-BE49-F238E27FC236}">
                <a16:creationId xmlns:a16="http://schemas.microsoft.com/office/drawing/2014/main" id="{AB1BC5B5-C641-224E-8176-E1AB587CCBCF}"/>
              </a:ext>
            </a:extLst>
          </p:cNvPr>
          <p:cNvSpPr>
            <a:spLocks noGrp="1"/>
          </p:cNvSpPr>
          <p:nvPr>
            <p:ph type="sldNum" sz="quarter" idx="12"/>
          </p:nvPr>
        </p:nvSpPr>
        <p:spPr/>
        <p:txBody>
          <a:bodyPr/>
          <a:lstStyle/>
          <a:p>
            <a:fld id="{1BD72A7C-CD32-D543-9541-5D4E9CD9F017}" type="slidenum">
              <a:rPr lang="en-US" smtClean="0"/>
              <a:t>21</a:t>
            </a:fld>
            <a:endParaRPr lang="en-US"/>
          </a:p>
        </p:txBody>
      </p:sp>
      <p:grpSp>
        <p:nvGrpSpPr>
          <p:cNvPr id="200" name="Group 199">
            <a:extLst>
              <a:ext uri="{FF2B5EF4-FFF2-40B4-BE49-F238E27FC236}">
                <a16:creationId xmlns:a16="http://schemas.microsoft.com/office/drawing/2014/main" id="{49EE34A5-E280-F64A-AE85-8AA95592769E}"/>
              </a:ext>
            </a:extLst>
          </p:cNvPr>
          <p:cNvGrpSpPr/>
          <p:nvPr/>
        </p:nvGrpSpPr>
        <p:grpSpPr>
          <a:xfrm>
            <a:off x="4294313" y="5788383"/>
            <a:ext cx="5836989" cy="513632"/>
            <a:chOff x="3565329" y="5457662"/>
            <a:chExt cx="5836989" cy="513632"/>
          </a:xfrm>
        </p:grpSpPr>
        <p:grpSp>
          <p:nvGrpSpPr>
            <p:cNvPr id="201" name="Group 200">
              <a:extLst>
                <a:ext uri="{FF2B5EF4-FFF2-40B4-BE49-F238E27FC236}">
                  <a16:creationId xmlns:a16="http://schemas.microsoft.com/office/drawing/2014/main" id="{F9D26F59-3BE5-AD4D-B595-1FFDB2374007}"/>
                </a:ext>
              </a:extLst>
            </p:cNvPr>
            <p:cNvGrpSpPr/>
            <p:nvPr/>
          </p:nvGrpSpPr>
          <p:grpSpPr>
            <a:xfrm>
              <a:off x="3565329" y="5529812"/>
              <a:ext cx="5836989" cy="369332"/>
              <a:chOff x="3576475" y="5544269"/>
              <a:chExt cx="5836989" cy="369332"/>
            </a:xfrm>
          </p:grpSpPr>
          <p:sp>
            <p:nvSpPr>
              <p:cNvPr id="210" name="TextBox 209">
                <a:extLst>
                  <a:ext uri="{FF2B5EF4-FFF2-40B4-BE49-F238E27FC236}">
                    <a16:creationId xmlns:a16="http://schemas.microsoft.com/office/drawing/2014/main" id="{2E871807-B8C7-7D40-A125-DF3D93C4F02C}"/>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211" name="TextBox 210">
                <a:extLst>
                  <a:ext uri="{FF2B5EF4-FFF2-40B4-BE49-F238E27FC236}">
                    <a16:creationId xmlns:a16="http://schemas.microsoft.com/office/drawing/2014/main" id="{D7AD816F-5315-EF48-AB84-67980B5FA6DB}"/>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212" name="TextBox 211">
                <a:extLst>
                  <a:ext uri="{FF2B5EF4-FFF2-40B4-BE49-F238E27FC236}">
                    <a16:creationId xmlns:a16="http://schemas.microsoft.com/office/drawing/2014/main" id="{41C84BD4-23D0-EB46-8944-5DBE5D16BAD4}"/>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213" name="TextBox 212">
                <a:extLst>
                  <a:ext uri="{FF2B5EF4-FFF2-40B4-BE49-F238E27FC236}">
                    <a16:creationId xmlns:a16="http://schemas.microsoft.com/office/drawing/2014/main" id="{A8C60FFB-30E5-D545-9139-2E91308A8283}"/>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214" name="TextBox 213">
                <a:extLst>
                  <a:ext uri="{FF2B5EF4-FFF2-40B4-BE49-F238E27FC236}">
                    <a16:creationId xmlns:a16="http://schemas.microsoft.com/office/drawing/2014/main" id="{0BED96BE-90D7-D646-8416-20418867830D}"/>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215" name="TextBox 214">
                <a:extLst>
                  <a:ext uri="{FF2B5EF4-FFF2-40B4-BE49-F238E27FC236}">
                    <a16:creationId xmlns:a16="http://schemas.microsoft.com/office/drawing/2014/main" id="{ACED262C-37B1-6A47-9204-185B612659EB}"/>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216" name="TextBox 215">
                <a:extLst>
                  <a:ext uri="{FF2B5EF4-FFF2-40B4-BE49-F238E27FC236}">
                    <a16:creationId xmlns:a16="http://schemas.microsoft.com/office/drawing/2014/main" id="{64EC6215-FBC3-9343-B08A-A4C20AA1FE0E}"/>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217" name="TextBox 216">
                <a:extLst>
                  <a:ext uri="{FF2B5EF4-FFF2-40B4-BE49-F238E27FC236}">
                    <a16:creationId xmlns:a16="http://schemas.microsoft.com/office/drawing/2014/main" id="{E6262AF6-4EB4-5F43-BCC7-D0629BA36596}"/>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218" name="TextBox 217">
                <a:extLst>
                  <a:ext uri="{FF2B5EF4-FFF2-40B4-BE49-F238E27FC236}">
                    <a16:creationId xmlns:a16="http://schemas.microsoft.com/office/drawing/2014/main" id="{8CDE546F-BCA2-6349-A47C-B0C8127B20B7}"/>
                  </a:ext>
                </a:extLst>
              </p:cNvPr>
              <p:cNvSpPr txBox="1"/>
              <p:nvPr/>
            </p:nvSpPr>
            <p:spPr>
              <a:xfrm>
                <a:off x="9111778" y="5544269"/>
                <a:ext cx="301686" cy="369332"/>
              </a:xfrm>
              <a:prstGeom prst="rect">
                <a:avLst/>
              </a:prstGeom>
              <a:noFill/>
            </p:spPr>
            <p:txBody>
              <a:bodyPr wrap="none" rtlCol="0">
                <a:spAutoFit/>
              </a:bodyPr>
              <a:lstStyle/>
              <a:p>
                <a:r>
                  <a:rPr lang="en-US" dirty="0">
                    <a:solidFill>
                      <a:srgbClr val="C00000"/>
                    </a:solidFill>
                  </a:rPr>
                  <a:t>8</a:t>
                </a:r>
              </a:p>
            </p:txBody>
          </p:sp>
        </p:grpSp>
        <p:sp>
          <p:nvSpPr>
            <p:cNvPr id="202" name="Line 19">
              <a:extLst>
                <a:ext uri="{FF2B5EF4-FFF2-40B4-BE49-F238E27FC236}">
                  <a16:creationId xmlns:a16="http://schemas.microsoft.com/office/drawing/2014/main" id="{77ACF8E4-D045-C048-AF88-B97E83CD4C14}"/>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3" name="Line 19">
              <a:extLst>
                <a:ext uri="{FF2B5EF4-FFF2-40B4-BE49-F238E27FC236}">
                  <a16:creationId xmlns:a16="http://schemas.microsoft.com/office/drawing/2014/main" id="{E8D5879B-0CB6-F24E-9537-B15A5E6F8D3F}"/>
                </a:ext>
              </a:extLst>
            </p:cNvPr>
            <p:cNvSpPr>
              <a:spLocks noChangeShapeType="1"/>
            </p:cNvSpPr>
            <p:nvPr/>
          </p:nvSpPr>
          <p:spPr bwMode="auto">
            <a:xfrm>
              <a:off x="614781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4" name="Line 19">
              <a:extLst>
                <a:ext uri="{FF2B5EF4-FFF2-40B4-BE49-F238E27FC236}">
                  <a16:creationId xmlns:a16="http://schemas.microsoft.com/office/drawing/2014/main" id="{546F04EE-B5FE-B04B-8EE9-030FF50099F9}"/>
                </a:ext>
              </a:extLst>
            </p:cNvPr>
            <p:cNvSpPr>
              <a:spLocks noChangeShapeType="1"/>
            </p:cNvSpPr>
            <p:nvPr/>
          </p:nvSpPr>
          <p:spPr bwMode="auto">
            <a:xfrm>
              <a:off x="477200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5" name="Line 19">
              <a:extLst>
                <a:ext uri="{FF2B5EF4-FFF2-40B4-BE49-F238E27FC236}">
                  <a16:creationId xmlns:a16="http://schemas.microsoft.com/office/drawing/2014/main" id="{9EA09652-78E7-474A-8D89-0C038D173180}"/>
                </a:ext>
              </a:extLst>
            </p:cNvPr>
            <p:cNvSpPr>
              <a:spLocks noChangeShapeType="1"/>
            </p:cNvSpPr>
            <p:nvPr/>
          </p:nvSpPr>
          <p:spPr bwMode="auto">
            <a:xfrm>
              <a:off x="545467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6" name="Line 19">
              <a:extLst>
                <a:ext uri="{FF2B5EF4-FFF2-40B4-BE49-F238E27FC236}">
                  <a16:creationId xmlns:a16="http://schemas.microsoft.com/office/drawing/2014/main" id="{0D24EAC9-D397-DB4B-A5E5-867894DDBAC9}"/>
                </a:ext>
              </a:extLst>
            </p:cNvPr>
            <p:cNvSpPr>
              <a:spLocks noChangeShapeType="1"/>
            </p:cNvSpPr>
            <p:nvPr/>
          </p:nvSpPr>
          <p:spPr bwMode="auto">
            <a:xfrm>
              <a:off x="752183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7" name="Line 19">
              <a:extLst>
                <a:ext uri="{FF2B5EF4-FFF2-40B4-BE49-F238E27FC236}">
                  <a16:creationId xmlns:a16="http://schemas.microsoft.com/office/drawing/2014/main" id="{837CB9BA-DF74-204D-BC9D-C76FF0D4F823}"/>
                </a:ext>
              </a:extLst>
            </p:cNvPr>
            <p:cNvSpPr>
              <a:spLocks noChangeShapeType="1"/>
            </p:cNvSpPr>
            <p:nvPr/>
          </p:nvSpPr>
          <p:spPr bwMode="auto">
            <a:xfrm>
              <a:off x="683874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8" name="Line 19">
              <a:extLst>
                <a:ext uri="{FF2B5EF4-FFF2-40B4-BE49-F238E27FC236}">
                  <a16:creationId xmlns:a16="http://schemas.microsoft.com/office/drawing/2014/main" id="{B00B45D4-FEC8-AF40-AAC1-724A6F887B13}"/>
                </a:ext>
              </a:extLst>
            </p:cNvPr>
            <p:cNvSpPr>
              <a:spLocks noChangeShapeType="1"/>
            </p:cNvSpPr>
            <p:nvPr/>
          </p:nvSpPr>
          <p:spPr bwMode="auto">
            <a:xfrm>
              <a:off x="819997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9" name="Line 19">
              <a:extLst>
                <a:ext uri="{FF2B5EF4-FFF2-40B4-BE49-F238E27FC236}">
                  <a16:creationId xmlns:a16="http://schemas.microsoft.com/office/drawing/2014/main" id="{FC07FFBD-F8D2-EF48-886D-B2DC65DE293A}"/>
                </a:ext>
              </a:extLst>
            </p:cNvPr>
            <p:cNvSpPr>
              <a:spLocks noChangeShapeType="1"/>
            </p:cNvSpPr>
            <p:nvPr/>
          </p:nvSpPr>
          <p:spPr bwMode="auto">
            <a:xfrm>
              <a:off x="889834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49345" name="Rectangle 190"/>
          <p:cNvSpPr>
            <a:spLocks noChangeArrowheads="1"/>
          </p:cNvSpPr>
          <p:nvPr/>
        </p:nvSpPr>
        <p:spPr bwMode="auto">
          <a:xfrm>
            <a:off x="6019800" y="1447800"/>
            <a:ext cx="152400" cy="457200"/>
          </a:xfrm>
          <a:prstGeom prst="rect">
            <a:avLst/>
          </a:prstGeom>
          <a:solidFill>
            <a:srgbClr val="FFC000"/>
          </a:solidFill>
          <a:ln w="12700">
            <a:solidFill>
              <a:schemeClr val="tx1"/>
            </a:solidFill>
            <a:miter lim="800000"/>
            <a:headEnd/>
            <a:tailEnd/>
          </a:ln>
        </p:spPr>
        <p:txBody>
          <a:bodyPr wrap="none" anchor="ctr">
            <a:prstTxWarp prst="textNoShape">
              <a:avLst/>
            </a:prstTxWarp>
          </a:bodyPr>
          <a:lstStyle/>
          <a:p>
            <a:endParaRPr lang="en-US">
              <a:latin typeface="Calibri"/>
              <a:cs typeface="Calibri"/>
            </a:endParaRPr>
          </a:p>
        </p:txBody>
      </p:sp>
      <p:sp>
        <p:nvSpPr>
          <p:cNvPr id="49344" name="Rectangle 189"/>
          <p:cNvSpPr>
            <a:spLocks noChangeArrowheads="1"/>
          </p:cNvSpPr>
          <p:nvPr/>
        </p:nvSpPr>
        <p:spPr bwMode="auto">
          <a:xfrm>
            <a:off x="6400800" y="2362200"/>
            <a:ext cx="152400" cy="457200"/>
          </a:xfrm>
          <a:prstGeom prst="rect">
            <a:avLst/>
          </a:prstGeom>
          <a:solidFill>
            <a:srgbClr val="FFC000"/>
          </a:solidFill>
          <a:ln w="12700">
            <a:solidFill>
              <a:schemeClr val="tx1"/>
            </a:solidFill>
            <a:miter lim="800000"/>
            <a:headEnd/>
            <a:tailEnd/>
          </a:ln>
        </p:spPr>
        <p:txBody>
          <a:bodyPr wrap="none" anchor="ctr">
            <a:prstTxWarp prst="textNoShape">
              <a:avLst/>
            </a:prstTxWarp>
          </a:bodyPr>
          <a:lstStyle/>
          <a:p>
            <a:endParaRPr lang="en-US">
              <a:latin typeface="Calibri"/>
              <a:cs typeface="Calibri"/>
            </a:endParaRPr>
          </a:p>
        </p:txBody>
      </p:sp>
      <p:sp>
        <p:nvSpPr>
          <p:cNvPr id="49346" name="Line 191"/>
          <p:cNvSpPr>
            <a:spLocks noChangeShapeType="1"/>
          </p:cNvSpPr>
          <p:nvPr/>
        </p:nvSpPr>
        <p:spPr bwMode="auto">
          <a:xfrm>
            <a:off x="6172200" y="1676400"/>
            <a:ext cx="228600" cy="914400"/>
          </a:xfrm>
          <a:prstGeom prst="line">
            <a:avLst/>
          </a:prstGeom>
          <a:noFill/>
          <a:ln w="28575">
            <a:solidFill>
              <a:srgbClr val="FFC000"/>
            </a:solidFill>
            <a:round/>
            <a:headEnd type="oval" w="med" len="med"/>
            <a:tailEnd type="arrow" w="med" len="med"/>
          </a:ln>
        </p:spPr>
        <p:txBody>
          <a:bodyPr>
            <a:prstTxWarp prst="textNoShape">
              <a:avLst/>
            </a:prstTxWarp>
          </a:bodyPr>
          <a:lstStyle/>
          <a:p>
            <a:endParaRPr lang="en-US">
              <a:latin typeface="Calibri"/>
              <a:cs typeface="Calibri"/>
            </a:endParaRPr>
          </a:p>
        </p:txBody>
      </p:sp>
    </p:spTree>
    <p:extLst>
      <p:ext uri="{BB962C8B-B14F-4D97-AF65-F5344CB8AC3E}">
        <p14:creationId xmlns:p14="http://schemas.microsoft.com/office/powerpoint/2010/main" val="106817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345"/>
                                        </p:tgtEl>
                                        <p:attrNameLst>
                                          <p:attrName>style.visibility</p:attrName>
                                        </p:attrNameLst>
                                      </p:cBhvr>
                                      <p:to>
                                        <p:strVal val="visible"/>
                                      </p:to>
                                    </p:set>
                                    <p:animEffect transition="in" filter="dissolve">
                                      <p:cBhvr>
                                        <p:cTn id="7" dur="1000"/>
                                        <p:tgtEl>
                                          <p:spTgt spid="493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344"/>
                                        </p:tgtEl>
                                        <p:attrNameLst>
                                          <p:attrName>style.visibility</p:attrName>
                                        </p:attrNameLst>
                                      </p:cBhvr>
                                      <p:to>
                                        <p:strVal val="visible"/>
                                      </p:to>
                                    </p:set>
                                    <p:animEffect transition="in" filter="dissolve">
                                      <p:cBhvr>
                                        <p:cTn id="12" dur="1000"/>
                                        <p:tgtEl>
                                          <p:spTgt spid="493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346"/>
                                        </p:tgtEl>
                                        <p:attrNameLst>
                                          <p:attrName>style.visibility</p:attrName>
                                        </p:attrNameLst>
                                      </p:cBhvr>
                                      <p:to>
                                        <p:strVal val="visible"/>
                                      </p:to>
                                    </p:set>
                                    <p:animEffect transition="in" filter="wipe(up)">
                                      <p:cBhvr>
                                        <p:cTn id="17" dur="1000"/>
                                        <p:tgtEl>
                                          <p:spTgt spid="493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99"/>
                                        </p:tgtEl>
                                        <p:attrNameLst>
                                          <p:attrName>style.visibility</p:attrName>
                                        </p:attrNameLst>
                                      </p:cBhvr>
                                      <p:to>
                                        <p:strVal val="visible"/>
                                      </p:to>
                                    </p:set>
                                    <p:animEffect transition="in" filter="wipe(up)">
                                      <p:cBhvr>
                                        <p:cTn id="31" dur="500"/>
                                        <p:tgtEl>
                                          <p:spTgt spid="19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46324">
                                            <p:bg/>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46324">
                                            <p:txEl>
                                              <p:pRg st="0" end="0"/>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2463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6324" grpId="0" build="allAtOnce" animBg="1"/>
      <p:bldP spid="199" grpId="0" animBg="1"/>
      <p:bldP spid="49345" grpId="0" animBg="1"/>
      <p:bldP spid="49344" grpId="0" animBg="1"/>
      <p:bldP spid="493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674946-99FB-6143-96C3-28B37EDF6073}"/>
              </a:ext>
            </a:extLst>
          </p:cNvPr>
          <p:cNvSpPr>
            <a:spLocks noGrp="1"/>
          </p:cNvSpPr>
          <p:nvPr>
            <p:ph type="title"/>
          </p:nvPr>
        </p:nvSpPr>
        <p:spPr>
          <a:xfrm>
            <a:off x="457200" y="594359"/>
            <a:ext cx="3200400" cy="2286000"/>
          </a:xfrm>
        </p:spPr>
        <p:txBody>
          <a:bodyPr anchor="ctr">
            <a:normAutofit/>
          </a:bodyPr>
          <a:lstStyle/>
          <a:p>
            <a:r>
              <a:rPr lang="en-US" sz="4000" dirty="0"/>
              <a:t>Three types of forwarding*</a:t>
            </a:r>
          </a:p>
        </p:txBody>
      </p:sp>
      <p:sp>
        <p:nvSpPr>
          <p:cNvPr id="10" name="Text Placeholder 3">
            <a:extLst>
              <a:ext uri="{FF2B5EF4-FFF2-40B4-BE49-F238E27FC236}">
                <a16:creationId xmlns:a16="http://schemas.microsoft.com/office/drawing/2014/main" id="{ACA10842-1A81-4EB2-8327-5867516244E6}"/>
              </a:ext>
            </a:extLst>
          </p:cNvPr>
          <p:cNvSpPr>
            <a:spLocks noGrp="1"/>
          </p:cNvSpPr>
          <p:nvPr>
            <p:ph type="body" sz="half" idx="2"/>
          </p:nvPr>
        </p:nvSpPr>
        <p:spPr>
          <a:xfrm>
            <a:off x="457200" y="2926080"/>
            <a:ext cx="3200400" cy="3379124"/>
          </a:xfrm>
        </p:spPr>
        <p:txBody>
          <a:bodyPr anchor="b"/>
          <a:lstStyle/>
          <a:p>
            <a:r>
              <a:rPr lang="en-US" dirty="0"/>
              <a:t>*for the purposes of class</a:t>
            </a:r>
          </a:p>
        </p:txBody>
      </p:sp>
      <p:sp>
        <p:nvSpPr>
          <p:cNvPr id="2" name="Slide Number Placeholder 1">
            <a:extLst>
              <a:ext uri="{FF2B5EF4-FFF2-40B4-BE49-F238E27FC236}">
                <a16:creationId xmlns:a16="http://schemas.microsoft.com/office/drawing/2014/main" id="{C3BC4AE2-09FD-4140-B74B-1B947E9F8BEC}"/>
              </a:ext>
            </a:extLst>
          </p:cNvPr>
          <p:cNvSpPr>
            <a:spLocks noGrp="1"/>
          </p:cNvSpPr>
          <p:nvPr>
            <p:ph type="sldNum" sz="quarter" idx="12"/>
          </p:nvPr>
        </p:nvSpPr>
        <p:spPr>
          <a:xfrm>
            <a:off x="9900460" y="6459787"/>
            <a:ext cx="1312025" cy="365125"/>
          </a:xfrm>
        </p:spPr>
        <p:txBody>
          <a:bodyPr anchor="ctr">
            <a:normAutofit/>
          </a:bodyPr>
          <a:lstStyle/>
          <a:p>
            <a:pPr>
              <a:spcAft>
                <a:spcPts val="600"/>
              </a:spcAft>
            </a:pPr>
            <a:fld id="{1BD72A7C-CD32-D543-9541-5D4E9CD9F017}" type="slidenum">
              <a:rPr lang="en-US" smtClean="0"/>
              <a:pPr>
                <a:spcAft>
                  <a:spcPts val="600"/>
                </a:spcAft>
              </a:pPr>
              <a:t>22</a:t>
            </a:fld>
            <a:endParaRPr lang="en-US"/>
          </a:p>
        </p:txBody>
      </p:sp>
      <p:graphicFrame>
        <p:nvGraphicFramePr>
          <p:cNvPr id="6" name="Content Placeholder 3">
            <a:extLst>
              <a:ext uri="{FF2B5EF4-FFF2-40B4-BE49-F238E27FC236}">
                <a16:creationId xmlns:a16="http://schemas.microsoft.com/office/drawing/2014/main" id="{A183A0D8-AF64-4C3F-99D9-9145C5BFE734}"/>
              </a:ext>
            </a:extLst>
          </p:cNvPr>
          <p:cNvGraphicFramePr>
            <a:graphicFrameLocks noGrp="1"/>
          </p:cNvGraphicFramePr>
          <p:nvPr>
            <p:ph idx="1"/>
            <p:extLst>
              <p:ext uri="{D42A27DB-BD31-4B8C-83A1-F6EECF244321}">
                <p14:modId xmlns:p14="http://schemas.microsoft.com/office/powerpoint/2010/main" val="809919744"/>
              </p:ext>
            </p:extLst>
          </p:nvPr>
        </p:nvGraphicFramePr>
        <p:xfrm>
          <a:off x="4613650" y="731520"/>
          <a:ext cx="6679191"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1845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12"/>
          <p:cNvSpPr>
            <a:spLocks noGrp="1" noChangeArrowheads="1"/>
          </p:cNvSpPr>
          <p:nvPr>
            <p:ph type="title"/>
          </p:nvPr>
        </p:nvSpPr>
        <p:spPr/>
        <p:txBody>
          <a:bodyPr/>
          <a:lstStyle/>
          <a:p>
            <a:r>
              <a:rPr lang="en-US" dirty="0"/>
              <a:t>Forwarding: </a:t>
            </a:r>
            <a:r>
              <a:rPr lang="en-US" b="1" dirty="0">
                <a:solidFill>
                  <a:srgbClr val="0432FF"/>
                </a:solidFill>
              </a:rPr>
              <a:t>EX to EX</a:t>
            </a:r>
          </a:p>
        </p:txBody>
      </p:sp>
      <p:sp>
        <p:nvSpPr>
          <p:cNvPr id="5" name="Slide Number Placeholder 4">
            <a:extLst>
              <a:ext uri="{FF2B5EF4-FFF2-40B4-BE49-F238E27FC236}">
                <a16:creationId xmlns:a16="http://schemas.microsoft.com/office/drawing/2014/main" id="{6FCBEB29-626C-6542-BAA2-26B7D3F5F15A}"/>
              </a:ext>
            </a:extLst>
          </p:cNvPr>
          <p:cNvSpPr>
            <a:spLocks noGrp="1"/>
          </p:cNvSpPr>
          <p:nvPr>
            <p:ph type="sldNum" sz="quarter" idx="12"/>
          </p:nvPr>
        </p:nvSpPr>
        <p:spPr/>
        <p:txBody>
          <a:bodyPr/>
          <a:lstStyle/>
          <a:p>
            <a:fld id="{1BD72A7C-CD32-D543-9541-5D4E9CD9F017}" type="slidenum">
              <a:rPr lang="en-US" smtClean="0"/>
              <a:t>23</a:t>
            </a:fld>
            <a:endParaRPr lang="en-US"/>
          </a:p>
        </p:txBody>
      </p:sp>
      <p:sp>
        <p:nvSpPr>
          <p:cNvPr id="51205" name="Line 14"/>
          <p:cNvSpPr>
            <a:spLocks noChangeShapeType="1"/>
          </p:cNvSpPr>
          <p:nvPr/>
        </p:nvSpPr>
        <p:spPr bwMode="auto">
          <a:xfrm>
            <a:off x="3733800" y="1908611"/>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51206" name="Rectangle 15"/>
          <p:cNvSpPr>
            <a:spLocks noChangeArrowheads="1"/>
          </p:cNvSpPr>
          <p:nvPr/>
        </p:nvSpPr>
        <p:spPr bwMode="auto">
          <a:xfrm>
            <a:off x="2362201" y="2443599"/>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add </a:t>
            </a:r>
            <a:r>
              <a:rPr lang="en-US" b="1" dirty="0">
                <a:solidFill>
                  <a:srgbClr val="0432FF"/>
                </a:solidFill>
                <a:latin typeface="Courier New" charset="0"/>
              </a:rPr>
              <a:t>$1</a:t>
            </a:r>
            <a:r>
              <a:rPr lang="en-US" b="1" dirty="0">
                <a:latin typeface="Courier New" charset="0"/>
              </a:rPr>
              <a:t>,$3,$2</a:t>
            </a:r>
          </a:p>
        </p:txBody>
      </p:sp>
      <p:grpSp>
        <p:nvGrpSpPr>
          <p:cNvPr id="51207" name="Group 196"/>
          <p:cNvGrpSpPr>
            <a:grpSpLocks/>
          </p:cNvGrpSpPr>
          <p:nvPr/>
        </p:nvGrpSpPr>
        <p:grpSpPr bwMode="auto">
          <a:xfrm>
            <a:off x="4914900" y="2035612"/>
            <a:ext cx="4800600" cy="3525837"/>
            <a:chOff x="2088" y="659"/>
            <a:chExt cx="3024" cy="2816"/>
          </a:xfrm>
        </p:grpSpPr>
        <p:sp>
          <p:nvSpPr>
            <p:cNvPr id="51315" name="Line 16"/>
            <p:cNvSpPr>
              <a:spLocks noChangeShapeType="1"/>
            </p:cNvSpPr>
            <p:nvPr/>
          </p:nvSpPr>
          <p:spPr bwMode="auto">
            <a:xfrm>
              <a:off x="208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316" name="Line 17"/>
            <p:cNvSpPr>
              <a:spLocks noChangeShapeType="1"/>
            </p:cNvSpPr>
            <p:nvPr/>
          </p:nvSpPr>
          <p:spPr bwMode="auto">
            <a:xfrm>
              <a:off x="252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317" name="Line 18"/>
            <p:cNvSpPr>
              <a:spLocks noChangeShapeType="1"/>
            </p:cNvSpPr>
            <p:nvPr/>
          </p:nvSpPr>
          <p:spPr bwMode="auto">
            <a:xfrm>
              <a:off x="295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318" name="Line 19"/>
            <p:cNvSpPr>
              <a:spLocks noChangeShapeType="1"/>
            </p:cNvSpPr>
            <p:nvPr/>
          </p:nvSpPr>
          <p:spPr bwMode="auto">
            <a:xfrm>
              <a:off x="3384"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319" name="Line 20"/>
            <p:cNvSpPr>
              <a:spLocks noChangeShapeType="1"/>
            </p:cNvSpPr>
            <p:nvPr/>
          </p:nvSpPr>
          <p:spPr bwMode="auto">
            <a:xfrm>
              <a:off x="3816"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320" name="Line 21"/>
            <p:cNvSpPr>
              <a:spLocks noChangeShapeType="1"/>
            </p:cNvSpPr>
            <p:nvPr/>
          </p:nvSpPr>
          <p:spPr bwMode="auto">
            <a:xfrm>
              <a:off x="424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321" name="Line 22"/>
            <p:cNvSpPr>
              <a:spLocks noChangeShapeType="1"/>
            </p:cNvSpPr>
            <p:nvPr/>
          </p:nvSpPr>
          <p:spPr bwMode="auto">
            <a:xfrm>
              <a:off x="468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322" name="Line 23"/>
            <p:cNvSpPr>
              <a:spLocks noChangeShapeType="1"/>
            </p:cNvSpPr>
            <p:nvPr/>
          </p:nvSpPr>
          <p:spPr bwMode="auto">
            <a:xfrm>
              <a:off x="511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sp>
        <p:nvSpPr>
          <p:cNvPr id="51208" name="Line 24"/>
          <p:cNvSpPr>
            <a:spLocks noChangeShapeType="1"/>
          </p:cNvSpPr>
          <p:nvPr/>
        </p:nvSpPr>
        <p:spPr bwMode="auto">
          <a:xfrm>
            <a:off x="2286000" y="2437248"/>
            <a:ext cx="0" cy="312420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51209" name="Rectangle 58"/>
          <p:cNvSpPr>
            <a:spLocks noChangeArrowheads="1"/>
          </p:cNvSpPr>
          <p:nvPr/>
        </p:nvSpPr>
        <p:spPr bwMode="auto">
          <a:xfrm>
            <a:off x="2362201" y="3351649"/>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sub $4,</a:t>
            </a:r>
            <a:r>
              <a:rPr lang="en-US" b="1" dirty="0">
                <a:solidFill>
                  <a:srgbClr val="0432FF"/>
                </a:solidFill>
                <a:latin typeface="Courier New" charset="0"/>
              </a:rPr>
              <a:t>$1</a:t>
            </a:r>
            <a:r>
              <a:rPr lang="en-US" b="1" dirty="0">
                <a:latin typeface="Courier New" charset="0"/>
              </a:rPr>
              <a:t>,$5</a:t>
            </a:r>
          </a:p>
        </p:txBody>
      </p:sp>
      <p:sp>
        <p:nvSpPr>
          <p:cNvPr id="51210" name="Rectangle 59"/>
          <p:cNvSpPr>
            <a:spLocks noChangeArrowheads="1"/>
          </p:cNvSpPr>
          <p:nvPr/>
        </p:nvSpPr>
        <p:spPr bwMode="auto">
          <a:xfrm>
            <a:off x="2362201" y="4418449"/>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and $6,$7,</a:t>
            </a:r>
            <a:r>
              <a:rPr lang="en-US" b="1" dirty="0">
                <a:solidFill>
                  <a:srgbClr val="0432FF"/>
                </a:solidFill>
                <a:latin typeface="Courier New" charset="0"/>
              </a:rPr>
              <a:t>$1</a:t>
            </a:r>
          </a:p>
        </p:txBody>
      </p:sp>
      <p:grpSp>
        <p:nvGrpSpPr>
          <p:cNvPr id="51212" name="Group 25"/>
          <p:cNvGrpSpPr>
            <a:grpSpLocks/>
          </p:cNvGrpSpPr>
          <p:nvPr/>
        </p:nvGrpSpPr>
        <p:grpSpPr bwMode="auto">
          <a:xfrm>
            <a:off x="4329113" y="2284848"/>
            <a:ext cx="3386138" cy="838200"/>
            <a:chOff x="1553" y="1152"/>
            <a:chExt cx="2133" cy="528"/>
          </a:xfrm>
        </p:grpSpPr>
        <p:grpSp>
          <p:nvGrpSpPr>
            <p:cNvPr id="51280" name="Group 26"/>
            <p:cNvGrpSpPr>
              <a:grpSpLocks/>
            </p:cNvGrpSpPr>
            <p:nvPr/>
          </p:nvGrpSpPr>
          <p:grpSpPr bwMode="auto">
            <a:xfrm>
              <a:off x="2486" y="1152"/>
              <a:ext cx="224" cy="481"/>
              <a:chOff x="2206" y="1413"/>
              <a:chExt cx="224" cy="481"/>
            </a:xfrm>
          </p:grpSpPr>
          <p:sp>
            <p:nvSpPr>
              <p:cNvPr id="51310" name="Freeform 27"/>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311" name="Rectangle 28"/>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Lucida Grande" charset="0"/>
                  </a:rPr>
                  <a:t>ALU</a:t>
                </a:r>
              </a:p>
            </p:txBody>
          </p:sp>
        </p:grpSp>
        <p:grpSp>
          <p:nvGrpSpPr>
            <p:cNvPr id="51281" name="Group 29"/>
            <p:cNvGrpSpPr>
              <a:grpSpLocks/>
            </p:cNvGrpSpPr>
            <p:nvPr/>
          </p:nvGrpSpPr>
          <p:grpSpPr bwMode="auto">
            <a:xfrm>
              <a:off x="1553" y="1248"/>
              <a:ext cx="358" cy="289"/>
              <a:chOff x="1273" y="1509"/>
              <a:chExt cx="358" cy="289"/>
            </a:xfrm>
          </p:grpSpPr>
          <p:sp>
            <p:nvSpPr>
              <p:cNvPr id="51306" name="Rectangle 30"/>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1307" name="Group 31"/>
              <p:cNvGrpSpPr>
                <a:grpSpLocks/>
              </p:cNvGrpSpPr>
              <p:nvPr/>
            </p:nvGrpSpPr>
            <p:grpSpPr bwMode="auto">
              <a:xfrm>
                <a:off x="1291" y="1509"/>
                <a:ext cx="340" cy="289"/>
                <a:chOff x="1291" y="1509"/>
                <a:chExt cx="340" cy="289"/>
              </a:xfrm>
            </p:grpSpPr>
            <p:sp>
              <p:nvSpPr>
                <p:cNvPr id="51308" name="Freeform 32"/>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309" name="Freeform 33"/>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1282" name="Rectangle 34"/>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1283" name="Group 35"/>
            <p:cNvGrpSpPr>
              <a:grpSpLocks/>
            </p:cNvGrpSpPr>
            <p:nvPr/>
          </p:nvGrpSpPr>
          <p:grpSpPr bwMode="auto">
            <a:xfrm>
              <a:off x="2031" y="1248"/>
              <a:ext cx="296" cy="289"/>
              <a:chOff x="1751" y="1509"/>
              <a:chExt cx="296" cy="289"/>
            </a:xfrm>
          </p:grpSpPr>
          <p:sp>
            <p:nvSpPr>
              <p:cNvPr id="51304" name="Freeform 36"/>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305" name="Freeform 37"/>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1284" name="Line 38"/>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85" name="Freeform 39"/>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86" name="Line 40"/>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87" name="Rectangle 41"/>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51288" name="Group 42"/>
            <p:cNvGrpSpPr>
              <a:grpSpLocks/>
            </p:cNvGrpSpPr>
            <p:nvPr/>
          </p:nvGrpSpPr>
          <p:grpSpPr bwMode="auto">
            <a:xfrm>
              <a:off x="2880" y="1248"/>
              <a:ext cx="325" cy="289"/>
              <a:chOff x="2600" y="1509"/>
              <a:chExt cx="325" cy="289"/>
            </a:xfrm>
          </p:grpSpPr>
          <p:sp>
            <p:nvSpPr>
              <p:cNvPr id="51302" name="Freeform 43"/>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303" name="Freeform 44"/>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1289" name="Rectangle 45"/>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1290" name="Group 46"/>
            <p:cNvGrpSpPr>
              <a:grpSpLocks/>
            </p:cNvGrpSpPr>
            <p:nvPr/>
          </p:nvGrpSpPr>
          <p:grpSpPr bwMode="auto">
            <a:xfrm>
              <a:off x="3348" y="1248"/>
              <a:ext cx="284" cy="289"/>
              <a:chOff x="3068" y="1509"/>
              <a:chExt cx="284" cy="289"/>
            </a:xfrm>
          </p:grpSpPr>
          <p:sp>
            <p:nvSpPr>
              <p:cNvPr id="51300" name="Freeform 47"/>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301" name="Freeform 48"/>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1291" name="Line 49"/>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92" name="Line 50"/>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93" name="Line 51"/>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94" name="Line 52"/>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95" name="Line 53"/>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96" name="Line 54"/>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97" name="Line 55"/>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98" name="Line 56"/>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99" name="Line 57"/>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51213" name="Group 60"/>
          <p:cNvGrpSpPr>
            <a:grpSpLocks/>
          </p:cNvGrpSpPr>
          <p:nvPr/>
        </p:nvGrpSpPr>
        <p:grpSpPr bwMode="auto">
          <a:xfrm>
            <a:off x="5014913" y="3199248"/>
            <a:ext cx="3386138" cy="838200"/>
            <a:chOff x="1553" y="1152"/>
            <a:chExt cx="2133" cy="528"/>
          </a:xfrm>
        </p:grpSpPr>
        <p:grpSp>
          <p:nvGrpSpPr>
            <p:cNvPr id="51248" name="Group 61"/>
            <p:cNvGrpSpPr>
              <a:grpSpLocks/>
            </p:cNvGrpSpPr>
            <p:nvPr/>
          </p:nvGrpSpPr>
          <p:grpSpPr bwMode="auto">
            <a:xfrm>
              <a:off x="2496" y="1152"/>
              <a:ext cx="214" cy="481"/>
              <a:chOff x="2216" y="1413"/>
              <a:chExt cx="214" cy="481"/>
            </a:xfrm>
          </p:grpSpPr>
          <p:sp>
            <p:nvSpPr>
              <p:cNvPr id="51278" name="Freeform 6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79" name="Rectangle 63"/>
              <p:cNvSpPr>
                <a:spLocks noChangeArrowheads="1"/>
              </p:cNvSpPr>
              <p:nvPr/>
            </p:nvSpPr>
            <p:spPr bwMode="auto">
              <a:xfrm rot="5400000">
                <a:off x="2138" y="1541"/>
                <a:ext cx="347"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dirty="0">
                    <a:latin typeface="Lucida Grande" charset="0"/>
                  </a:rPr>
                  <a:t>ALU</a:t>
                </a:r>
              </a:p>
            </p:txBody>
          </p:sp>
        </p:grpSp>
        <p:grpSp>
          <p:nvGrpSpPr>
            <p:cNvPr id="51249" name="Group 64"/>
            <p:cNvGrpSpPr>
              <a:grpSpLocks/>
            </p:cNvGrpSpPr>
            <p:nvPr/>
          </p:nvGrpSpPr>
          <p:grpSpPr bwMode="auto">
            <a:xfrm>
              <a:off x="1553" y="1248"/>
              <a:ext cx="358" cy="289"/>
              <a:chOff x="1273" y="1509"/>
              <a:chExt cx="358" cy="289"/>
            </a:xfrm>
          </p:grpSpPr>
          <p:sp>
            <p:nvSpPr>
              <p:cNvPr id="51274" name="Rectangle 65"/>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1275" name="Group 66"/>
              <p:cNvGrpSpPr>
                <a:grpSpLocks/>
              </p:cNvGrpSpPr>
              <p:nvPr/>
            </p:nvGrpSpPr>
            <p:grpSpPr bwMode="auto">
              <a:xfrm>
                <a:off x="1291" y="1509"/>
                <a:ext cx="340" cy="289"/>
                <a:chOff x="1291" y="1509"/>
                <a:chExt cx="340" cy="289"/>
              </a:xfrm>
            </p:grpSpPr>
            <p:sp>
              <p:nvSpPr>
                <p:cNvPr id="51276" name="Freeform 6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77" name="Freeform 6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1250" name="Rectangle 69"/>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1251" name="Group 70"/>
            <p:cNvGrpSpPr>
              <a:grpSpLocks/>
            </p:cNvGrpSpPr>
            <p:nvPr/>
          </p:nvGrpSpPr>
          <p:grpSpPr bwMode="auto">
            <a:xfrm>
              <a:off x="2031" y="1248"/>
              <a:ext cx="296" cy="289"/>
              <a:chOff x="1751" y="1509"/>
              <a:chExt cx="296" cy="289"/>
            </a:xfrm>
          </p:grpSpPr>
          <p:sp>
            <p:nvSpPr>
              <p:cNvPr id="51272" name="Freeform 7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73" name="Freeform 7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1252" name="Line 7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53" name="Freeform 7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54" name="Line 7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55" name="Rectangle 76"/>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51256" name="Group 77"/>
            <p:cNvGrpSpPr>
              <a:grpSpLocks/>
            </p:cNvGrpSpPr>
            <p:nvPr/>
          </p:nvGrpSpPr>
          <p:grpSpPr bwMode="auto">
            <a:xfrm>
              <a:off x="2880" y="1248"/>
              <a:ext cx="325" cy="289"/>
              <a:chOff x="2600" y="1509"/>
              <a:chExt cx="325" cy="289"/>
            </a:xfrm>
          </p:grpSpPr>
          <p:sp>
            <p:nvSpPr>
              <p:cNvPr id="51270" name="Freeform 7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71" name="Freeform 7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1257" name="Rectangle 80"/>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1258" name="Group 81"/>
            <p:cNvGrpSpPr>
              <a:grpSpLocks/>
            </p:cNvGrpSpPr>
            <p:nvPr/>
          </p:nvGrpSpPr>
          <p:grpSpPr bwMode="auto">
            <a:xfrm>
              <a:off x="3348" y="1248"/>
              <a:ext cx="284" cy="289"/>
              <a:chOff x="3068" y="1509"/>
              <a:chExt cx="284" cy="289"/>
            </a:xfrm>
          </p:grpSpPr>
          <p:sp>
            <p:nvSpPr>
              <p:cNvPr id="51268" name="Freeform 8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69" name="Freeform 8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1259" name="Line 8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60" name="Line 8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61" name="Line 8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62" name="Line 8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63" name="Line 8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64" name="Line 8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65" name="Line 9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66" name="Line 9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67" name="Line 9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51214" name="Group 93"/>
          <p:cNvGrpSpPr>
            <a:grpSpLocks/>
          </p:cNvGrpSpPr>
          <p:nvPr/>
        </p:nvGrpSpPr>
        <p:grpSpPr bwMode="auto">
          <a:xfrm>
            <a:off x="5700713" y="4189848"/>
            <a:ext cx="3386138" cy="838200"/>
            <a:chOff x="1553" y="1152"/>
            <a:chExt cx="2133" cy="528"/>
          </a:xfrm>
        </p:grpSpPr>
        <p:grpSp>
          <p:nvGrpSpPr>
            <p:cNvPr id="51216" name="Group 94"/>
            <p:cNvGrpSpPr>
              <a:grpSpLocks/>
            </p:cNvGrpSpPr>
            <p:nvPr/>
          </p:nvGrpSpPr>
          <p:grpSpPr bwMode="auto">
            <a:xfrm>
              <a:off x="2486" y="1152"/>
              <a:ext cx="224" cy="481"/>
              <a:chOff x="2206" y="1413"/>
              <a:chExt cx="224" cy="481"/>
            </a:xfrm>
          </p:grpSpPr>
          <p:sp>
            <p:nvSpPr>
              <p:cNvPr id="51246" name="Freeform 9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47" name="Rectangle 96"/>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51217" name="Group 97"/>
            <p:cNvGrpSpPr>
              <a:grpSpLocks/>
            </p:cNvGrpSpPr>
            <p:nvPr/>
          </p:nvGrpSpPr>
          <p:grpSpPr bwMode="auto">
            <a:xfrm>
              <a:off x="1553" y="1248"/>
              <a:ext cx="358" cy="289"/>
              <a:chOff x="1273" y="1509"/>
              <a:chExt cx="358" cy="289"/>
            </a:xfrm>
          </p:grpSpPr>
          <p:sp>
            <p:nvSpPr>
              <p:cNvPr id="51242" name="Rectangle 98"/>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1243" name="Group 99"/>
              <p:cNvGrpSpPr>
                <a:grpSpLocks/>
              </p:cNvGrpSpPr>
              <p:nvPr/>
            </p:nvGrpSpPr>
            <p:grpSpPr bwMode="auto">
              <a:xfrm>
                <a:off x="1291" y="1509"/>
                <a:ext cx="340" cy="289"/>
                <a:chOff x="1291" y="1509"/>
                <a:chExt cx="340" cy="289"/>
              </a:xfrm>
            </p:grpSpPr>
            <p:sp>
              <p:nvSpPr>
                <p:cNvPr id="51244" name="Freeform 10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45" name="Freeform 10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1218" name="Rectangle 102"/>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1219" name="Group 103"/>
            <p:cNvGrpSpPr>
              <a:grpSpLocks/>
            </p:cNvGrpSpPr>
            <p:nvPr/>
          </p:nvGrpSpPr>
          <p:grpSpPr bwMode="auto">
            <a:xfrm>
              <a:off x="2031" y="1248"/>
              <a:ext cx="296" cy="289"/>
              <a:chOff x="1751" y="1509"/>
              <a:chExt cx="296" cy="289"/>
            </a:xfrm>
          </p:grpSpPr>
          <p:sp>
            <p:nvSpPr>
              <p:cNvPr id="51240" name="Freeform 10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41" name="Freeform 10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1220" name="Line 10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21" name="Freeform 10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22" name="Line 10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23" name="Rectangle 109"/>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51224" name="Group 110"/>
            <p:cNvGrpSpPr>
              <a:grpSpLocks/>
            </p:cNvGrpSpPr>
            <p:nvPr/>
          </p:nvGrpSpPr>
          <p:grpSpPr bwMode="auto">
            <a:xfrm>
              <a:off x="2880" y="1248"/>
              <a:ext cx="325" cy="289"/>
              <a:chOff x="2600" y="1509"/>
              <a:chExt cx="325" cy="289"/>
            </a:xfrm>
          </p:grpSpPr>
          <p:sp>
            <p:nvSpPr>
              <p:cNvPr id="51238" name="Freeform 11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39" name="Freeform 11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1225" name="Rectangle 113"/>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1226" name="Group 114"/>
            <p:cNvGrpSpPr>
              <a:grpSpLocks/>
            </p:cNvGrpSpPr>
            <p:nvPr/>
          </p:nvGrpSpPr>
          <p:grpSpPr bwMode="auto">
            <a:xfrm>
              <a:off x="3348" y="1248"/>
              <a:ext cx="284" cy="289"/>
              <a:chOff x="3068" y="1509"/>
              <a:chExt cx="284" cy="289"/>
            </a:xfrm>
          </p:grpSpPr>
          <p:sp>
            <p:nvSpPr>
              <p:cNvPr id="51236" name="Freeform 11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1237" name="Freeform 11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1227" name="Line 11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28" name="Line 11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29" name="Line 11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30" name="Line 12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31" name="Line 12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32" name="Line 12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33" name="Line 12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34" name="Line 12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35" name="Line 12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2" name="Group 208"/>
          <p:cNvGrpSpPr>
            <a:grpSpLocks/>
          </p:cNvGrpSpPr>
          <p:nvPr/>
        </p:nvGrpSpPr>
        <p:grpSpPr bwMode="auto">
          <a:xfrm>
            <a:off x="6096004" y="2818248"/>
            <a:ext cx="457202" cy="990600"/>
            <a:chOff x="720" y="2736"/>
            <a:chExt cx="288" cy="624"/>
          </a:xfrm>
          <a:solidFill>
            <a:srgbClr val="FFC000"/>
          </a:solidFill>
        </p:grpSpPr>
        <p:sp>
          <p:nvSpPr>
            <p:cNvPr id="51325" name="Line 206"/>
            <p:cNvSpPr>
              <a:spLocks noChangeShapeType="1"/>
            </p:cNvSpPr>
            <p:nvPr/>
          </p:nvSpPr>
          <p:spPr bwMode="auto">
            <a:xfrm>
              <a:off x="720" y="2736"/>
              <a:ext cx="192" cy="480"/>
            </a:xfrm>
            <a:prstGeom prst="line">
              <a:avLst/>
            </a:prstGeom>
            <a:grpFill/>
            <a:ln w="28575">
              <a:solidFill>
                <a:srgbClr val="FFC000"/>
              </a:solidFill>
              <a:round/>
              <a:headEnd/>
              <a:tailEnd type="triangle" w="med" len="med"/>
            </a:ln>
          </p:spPr>
          <p:txBody>
            <a:bodyPr>
              <a:prstTxWarp prst="textNoShape">
                <a:avLst/>
              </a:prstTxWarp>
            </a:bodyPr>
            <a:lstStyle/>
            <a:p>
              <a:endParaRPr lang="en-US"/>
            </a:p>
          </p:txBody>
        </p:sp>
        <p:sp>
          <p:nvSpPr>
            <p:cNvPr id="51323" name="Rectangle 204"/>
            <p:cNvSpPr>
              <a:spLocks noChangeArrowheads="1"/>
            </p:cNvSpPr>
            <p:nvPr/>
          </p:nvSpPr>
          <p:spPr bwMode="auto">
            <a:xfrm>
              <a:off x="912" y="3072"/>
              <a:ext cx="96" cy="288"/>
            </a:xfrm>
            <a:prstGeom prst="rect">
              <a:avLst/>
            </a:prstGeom>
            <a:grp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grpSp>
      <p:sp>
        <p:nvSpPr>
          <p:cNvPr id="51215" name="Rectangle 9"/>
          <p:cNvSpPr>
            <a:spLocks noChangeArrowheads="1"/>
          </p:cNvSpPr>
          <p:nvPr/>
        </p:nvSpPr>
        <p:spPr bwMode="auto">
          <a:xfrm>
            <a:off x="1873250" y="2513449"/>
            <a:ext cx="317500" cy="2798763"/>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a:latin typeface="Calibri" charset="0"/>
                <a:ea typeface="Calibri" charset="0"/>
                <a:cs typeface="Calibri" charset="0"/>
              </a:rPr>
              <a:t>I</a:t>
            </a:r>
          </a:p>
          <a:p>
            <a:pPr algn="ctr"/>
            <a:r>
              <a:rPr lang="en-US" sz="1600">
                <a:latin typeface="Calibri" charset="0"/>
                <a:ea typeface="Calibri" charset="0"/>
                <a:cs typeface="Calibri" charset="0"/>
              </a:rPr>
              <a:t>n</a:t>
            </a:r>
          </a:p>
          <a:p>
            <a:pPr algn="ctr"/>
            <a:r>
              <a:rPr lang="en-US" sz="1600">
                <a:latin typeface="Calibri" charset="0"/>
                <a:ea typeface="Calibri" charset="0"/>
                <a:cs typeface="Calibri" charset="0"/>
              </a:rPr>
              <a:t>s</a:t>
            </a:r>
          </a:p>
          <a:p>
            <a:pPr algn="ctr"/>
            <a:r>
              <a:rPr lang="en-US" sz="1600">
                <a:latin typeface="Calibri" charset="0"/>
                <a:ea typeface="Calibri" charset="0"/>
                <a:cs typeface="Calibri" charset="0"/>
              </a:rPr>
              <a:t>t</a:t>
            </a:r>
          </a:p>
          <a:p>
            <a:pPr algn="ctr"/>
            <a:r>
              <a:rPr lang="en-US" sz="1600">
                <a:latin typeface="Calibri" charset="0"/>
                <a:ea typeface="Calibri" charset="0"/>
                <a:cs typeface="Calibri" charset="0"/>
              </a:rPr>
              <a:t>r</a:t>
            </a:r>
          </a:p>
          <a:p>
            <a:pPr algn="ctr"/>
            <a:endParaRPr lang="en-US" sz="1600">
              <a:latin typeface="Calibri" charset="0"/>
              <a:ea typeface="Calibri" charset="0"/>
              <a:cs typeface="Calibri" charset="0"/>
            </a:endParaRPr>
          </a:p>
          <a:p>
            <a:pPr algn="ctr"/>
            <a:r>
              <a:rPr lang="en-US" sz="1600">
                <a:latin typeface="Calibri" charset="0"/>
                <a:ea typeface="Calibri" charset="0"/>
                <a:cs typeface="Calibri" charset="0"/>
              </a:rPr>
              <a:t>O</a:t>
            </a:r>
          </a:p>
          <a:p>
            <a:pPr algn="ctr"/>
            <a:r>
              <a:rPr lang="en-US" sz="1600">
                <a:latin typeface="Calibri" charset="0"/>
                <a:ea typeface="Calibri" charset="0"/>
                <a:cs typeface="Calibri" charset="0"/>
              </a:rPr>
              <a:t>r</a:t>
            </a:r>
          </a:p>
          <a:p>
            <a:pPr algn="ctr"/>
            <a:r>
              <a:rPr lang="en-US" sz="1600">
                <a:latin typeface="Calibri" charset="0"/>
                <a:ea typeface="Calibri" charset="0"/>
                <a:cs typeface="Calibri" charset="0"/>
              </a:rPr>
              <a:t>d</a:t>
            </a:r>
          </a:p>
          <a:p>
            <a:pPr algn="ctr"/>
            <a:r>
              <a:rPr lang="en-US" sz="1600">
                <a:latin typeface="Calibri" charset="0"/>
                <a:ea typeface="Calibri" charset="0"/>
                <a:cs typeface="Calibri" charset="0"/>
              </a:rPr>
              <a:t>e</a:t>
            </a:r>
          </a:p>
          <a:p>
            <a:pPr algn="ctr"/>
            <a:r>
              <a:rPr lang="en-US" sz="1600">
                <a:latin typeface="Calibri" charset="0"/>
                <a:ea typeface="Calibri" charset="0"/>
                <a:cs typeface="Calibri" charset="0"/>
              </a:rPr>
              <a:t>r</a:t>
            </a:r>
          </a:p>
        </p:txBody>
      </p:sp>
      <p:sp>
        <p:nvSpPr>
          <p:cNvPr id="126" name="Rectangle 9"/>
          <p:cNvSpPr>
            <a:spLocks noChangeArrowheads="1"/>
          </p:cNvSpPr>
          <p:nvPr/>
        </p:nvSpPr>
        <p:spPr bwMode="auto">
          <a:xfrm>
            <a:off x="5257800" y="1592698"/>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127" name="TextBox 126"/>
          <p:cNvSpPr txBox="1"/>
          <p:nvPr/>
        </p:nvSpPr>
        <p:spPr>
          <a:xfrm>
            <a:off x="9879445" y="2502405"/>
            <a:ext cx="1885835" cy="707886"/>
          </a:xfrm>
          <a:prstGeom prst="rect">
            <a:avLst/>
          </a:prstGeom>
          <a:solidFill>
            <a:schemeClr val="accent5">
              <a:lumMod val="20000"/>
              <a:lumOff val="80000"/>
            </a:schemeClr>
          </a:solidFill>
        </p:spPr>
        <p:txBody>
          <a:bodyPr wrap="square" rtlCol="0">
            <a:spAutoFit/>
          </a:bodyPr>
          <a:lstStyle/>
          <a:p>
            <a:pPr algn="ctr"/>
            <a:r>
              <a:rPr lang="en-US" sz="2000" i="1" dirty="0">
                <a:solidFill>
                  <a:srgbClr val="C00000"/>
                </a:solidFill>
                <a:latin typeface="Calibri" panose="020F0502020204030204" pitchFamily="34" charset="0"/>
                <a:ea typeface="Calibri Light" charset="0"/>
                <a:cs typeface="Calibri" panose="020F0502020204030204" pitchFamily="34" charset="0"/>
              </a:rPr>
              <a:t>One stage forwarding</a:t>
            </a:r>
          </a:p>
        </p:txBody>
      </p:sp>
      <p:grpSp>
        <p:nvGrpSpPr>
          <p:cNvPr id="128" name="Group 127">
            <a:extLst>
              <a:ext uri="{FF2B5EF4-FFF2-40B4-BE49-F238E27FC236}">
                <a16:creationId xmlns:a16="http://schemas.microsoft.com/office/drawing/2014/main" id="{FD9D352B-7C04-864C-BC3B-FB41DDC5DE46}"/>
              </a:ext>
            </a:extLst>
          </p:cNvPr>
          <p:cNvGrpSpPr/>
          <p:nvPr/>
        </p:nvGrpSpPr>
        <p:grpSpPr>
          <a:xfrm>
            <a:off x="4386964" y="5590184"/>
            <a:ext cx="5836989" cy="513632"/>
            <a:chOff x="3565329" y="5457662"/>
            <a:chExt cx="5836989" cy="513632"/>
          </a:xfrm>
        </p:grpSpPr>
        <p:grpSp>
          <p:nvGrpSpPr>
            <p:cNvPr id="129" name="Group 128">
              <a:extLst>
                <a:ext uri="{FF2B5EF4-FFF2-40B4-BE49-F238E27FC236}">
                  <a16:creationId xmlns:a16="http://schemas.microsoft.com/office/drawing/2014/main" id="{93AAE107-41E8-DC43-9422-EC230E19BCB6}"/>
                </a:ext>
              </a:extLst>
            </p:cNvPr>
            <p:cNvGrpSpPr/>
            <p:nvPr/>
          </p:nvGrpSpPr>
          <p:grpSpPr>
            <a:xfrm>
              <a:off x="3565329" y="5529812"/>
              <a:ext cx="5836989" cy="369332"/>
              <a:chOff x="3576475" y="5544269"/>
              <a:chExt cx="5836989" cy="369332"/>
            </a:xfrm>
          </p:grpSpPr>
          <p:sp>
            <p:nvSpPr>
              <p:cNvPr id="138" name="TextBox 137">
                <a:extLst>
                  <a:ext uri="{FF2B5EF4-FFF2-40B4-BE49-F238E27FC236}">
                    <a16:creationId xmlns:a16="http://schemas.microsoft.com/office/drawing/2014/main" id="{BD7DA24B-03E2-B84A-8BA6-F1A2E45EF943}"/>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139" name="TextBox 138">
                <a:extLst>
                  <a:ext uri="{FF2B5EF4-FFF2-40B4-BE49-F238E27FC236}">
                    <a16:creationId xmlns:a16="http://schemas.microsoft.com/office/drawing/2014/main" id="{C615089D-B305-2B40-9CB4-FFA17B3AD699}"/>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140" name="TextBox 139">
                <a:extLst>
                  <a:ext uri="{FF2B5EF4-FFF2-40B4-BE49-F238E27FC236}">
                    <a16:creationId xmlns:a16="http://schemas.microsoft.com/office/drawing/2014/main" id="{16F47DE1-3A85-3548-A2D1-4F75440E1F24}"/>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141" name="TextBox 140">
                <a:extLst>
                  <a:ext uri="{FF2B5EF4-FFF2-40B4-BE49-F238E27FC236}">
                    <a16:creationId xmlns:a16="http://schemas.microsoft.com/office/drawing/2014/main" id="{8D68F255-8DF4-3347-AC97-45091293876A}"/>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142" name="TextBox 141">
                <a:extLst>
                  <a:ext uri="{FF2B5EF4-FFF2-40B4-BE49-F238E27FC236}">
                    <a16:creationId xmlns:a16="http://schemas.microsoft.com/office/drawing/2014/main" id="{DD925CBC-71E8-6046-A009-D1DFB8B591BC}"/>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143" name="TextBox 142">
                <a:extLst>
                  <a:ext uri="{FF2B5EF4-FFF2-40B4-BE49-F238E27FC236}">
                    <a16:creationId xmlns:a16="http://schemas.microsoft.com/office/drawing/2014/main" id="{862DBB22-B7C8-8048-8AE3-19FE820C742E}"/>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144" name="TextBox 143">
                <a:extLst>
                  <a:ext uri="{FF2B5EF4-FFF2-40B4-BE49-F238E27FC236}">
                    <a16:creationId xmlns:a16="http://schemas.microsoft.com/office/drawing/2014/main" id="{467FC8E3-EF4E-D646-9C38-13E332F2E765}"/>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145" name="TextBox 144">
                <a:extLst>
                  <a:ext uri="{FF2B5EF4-FFF2-40B4-BE49-F238E27FC236}">
                    <a16:creationId xmlns:a16="http://schemas.microsoft.com/office/drawing/2014/main" id="{68AD41C7-9A0F-D942-B9DC-A604DB29B5A9}"/>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146" name="TextBox 145">
                <a:extLst>
                  <a:ext uri="{FF2B5EF4-FFF2-40B4-BE49-F238E27FC236}">
                    <a16:creationId xmlns:a16="http://schemas.microsoft.com/office/drawing/2014/main" id="{D0AE2441-68AC-264E-85A5-3706B91E7E52}"/>
                  </a:ext>
                </a:extLst>
              </p:cNvPr>
              <p:cNvSpPr txBox="1"/>
              <p:nvPr/>
            </p:nvSpPr>
            <p:spPr>
              <a:xfrm>
                <a:off x="9111778" y="5544269"/>
                <a:ext cx="301686" cy="369332"/>
              </a:xfrm>
              <a:prstGeom prst="rect">
                <a:avLst/>
              </a:prstGeom>
              <a:noFill/>
            </p:spPr>
            <p:txBody>
              <a:bodyPr wrap="none" rtlCol="0">
                <a:spAutoFit/>
              </a:bodyPr>
              <a:lstStyle/>
              <a:p>
                <a:r>
                  <a:rPr lang="en-US" dirty="0">
                    <a:solidFill>
                      <a:srgbClr val="C00000"/>
                    </a:solidFill>
                  </a:rPr>
                  <a:t>8</a:t>
                </a:r>
              </a:p>
            </p:txBody>
          </p:sp>
        </p:grpSp>
        <p:sp>
          <p:nvSpPr>
            <p:cNvPr id="130" name="Line 19">
              <a:extLst>
                <a:ext uri="{FF2B5EF4-FFF2-40B4-BE49-F238E27FC236}">
                  <a16:creationId xmlns:a16="http://schemas.microsoft.com/office/drawing/2014/main" id="{FC332B3A-3A83-4045-8EA7-93B457589A73}"/>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31" name="Line 19">
              <a:extLst>
                <a:ext uri="{FF2B5EF4-FFF2-40B4-BE49-F238E27FC236}">
                  <a16:creationId xmlns:a16="http://schemas.microsoft.com/office/drawing/2014/main" id="{02F5F546-6D8B-3A45-A1E7-C0068DE66778}"/>
                </a:ext>
              </a:extLst>
            </p:cNvPr>
            <p:cNvSpPr>
              <a:spLocks noChangeShapeType="1"/>
            </p:cNvSpPr>
            <p:nvPr/>
          </p:nvSpPr>
          <p:spPr bwMode="auto">
            <a:xfrm>
              <a:off x="614781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32" name="Line 19">
              <a:extLst>
                <a:ext uri="{FF2B5EF4-FFF2-40B4-BE49-F238E27FC236}">
                  <a16:creationId xmlns:a16="http://schemas.microsoft.com/office/drawing/2014/main" id="{D1122407-78BD-CA46-B1EB-078309D8B6DB}"/>
                </a:ext>
              </a:extLst>
            </p:cNvPr>
            <p:cNvSpPr>
              <a:spLocks noChangeShapeType="1"/>
            </p:cNvSpPr>
            <p:nvPr/>
          </p:nvSpPr>
          <p:spPr bwMode="auto">
            <a:xfrm>
              <a:off x="477200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33" name="Line 19">
              <a:extLst>
                <a:ext uri="{FF2B5EF4-FFF2-40B4-BE49-F238E27FC236}">
                  <a16:creationId xmlns:a16="http://schemas.microsoft.com/office/drawing/2014/main" id="{5BBC279E-5EB0-0B4A-B79B-E79D846C6BCB}"/>
                </a:ext>
              </a:extLst>
            </p:cNvPr>
            <p:cNvSpPr>
              <a:spLocks noChangeShapeType="1"/>
            </p:cNvSpPr>
            <p:nvPr/>
          </p:nvSpPr>
          <p:spPr bwMode="auto">
            <a:xfrm>
              <a:off x="545467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34" name="Line 19">
              <a:extLst>
                <a:ext uri="{FF2B5EF4-FFF2-40B4-BE49-F238E27FC236}">
                  <a16:creationId xmlns:a16="http://schemas.microsoft.com/office/drawing/2014/main" id="{0AEC9D39-8E52-A946-911B-67FA5E5CE183}"/>
                </a:ext>
              </a:extLst>
            </p:cNvPr>
            <p:cNvSpPr>
              <a:spLocks noChangeShapeType="1"/>
            </p:cNvSpPr>
            <p:nvPr/>
          </p:nvSpPr>
          <p:spPr bwMode="auto">
            <a:xfrm>
              <a:off x="752183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35" name="Line 19">
              <a:extLst>
                <a:ext uri="{FF2B5EF4-FFF2-40B4-BE49-F238E27FC236}">
                  <a16:creationId xmlns:a16="http://schemas.microsoft.com/office/drawing/2014/main" id="{9679E031-2C57-2548-AD28-701A85BCAD50}"/>
                </a:ext>
              </a:extLst>
            </p:cNvPr>
            <p:cNvSpPr>
              <a:spLocks noChangeShapeType="1"/>
            </p:cNvSpPr>
            <p:nvPr/>
          </p:nvSpPr>
          <p:spPr bwMode="auto">
            <a:xfrm>
              <a:off x="683874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36" name="Line 19">
              <a:extLst>
                <a:ext uri="{FF2B5EF4-FFF2-40B4-BE49-F238E27FC236}">
                  <a16:creationId xmlns:a16="http://schemas.microsoft.com/office/drawing/2014/main" id="{CAB89FBB-0008-2246-9114-525173B609F8}"/>
                </a:ext>
              </a:extLst>
            </p:cNvPr>
            <p:cNvSpPr>
              <a:spLocks noChangeShapeType="1"/>
            </p:cNvSpPr>
            <p:nvPr/>
          </p:nvSpPr>
          <p:spPr bwMode="auto">
            <a:xfrm>
              <a:off x="819997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37" name="Line 19">
              <a:extLst>
                <a:ext uri="{FF2B5EF4-FFF2-40B4-BE49-F238E27FC236}">
                  <a16:creationId xmlns:a16="http://schemas.microsoft.com/office/drawing/2014/main" id="{161D7223-1902-FE42-A642-858B88202704}"/>
                </a:ext>
              </a:extLst>
            </p:cNvPr>
            <p:cNvSpPr>
              <a:spLocks noChangeShapeType="1"/>
            </p:cNvSpPr>
            <p:nvPr/>
          </p:nvSpPr>
          <p:spPr bwMode="auto">
            <a:xfrm>
              <a:off x="889834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148" name="TextBox 147">
            <a:extLst>
              <a:ext uri="{FF2B5EF4-FFF2-40B4-BE49-F238E27FC236}">
                <a16:creationId xmlns:a16="http://schemas.microsoft.com/office/drawing/2014/main" id="{E14B8F93-FD22-2A42-B77C-39362AFAE7D5}"/>
              </a:ext>
            </a:extLst>
          </p:cNvPr>
          <p:cNvSpPr txBox="1"/>
          <p:nvPr/>
        </p:nvSpPr>
        <p:spPr>
          <a:xfrm>
            <a:off x="9900460" y="3427848"/>
            <a:ext cx="1885835" cy="1015663"/>
          </a:xfrm>
          <a:prstGeom prst="rect">
            <a:avLst/>
          </a:prstGeom>
          <a:solidFill>
            <a:schemeClr val="accent5">
              <a:lumMod val="20000"/>
              <a:lumOff val="80000"/>
            </a:schemeClr>
          </a:solidFill>
        </p:spPr>
        <p:txBody>
          <a:bodyPr wrap="square" rtlCol="0">
            <a:spAutoFit/>
          </a:bodyPr>
          <a:lstStyle/>
          <a:p>
            <a:pPr algn="ctr"/>
            <a:r>
              <a:rPr lang="en-US" sz="2000" i="1" dirty="0">
                <a:solidFill>
                  <a:srgbClr val="C00000"/>
                </a:solidFill>
                <a:latin typeface="Calibri" panose="020F0502020204030204" pitchFamily="34" charset="0"/>
                <a:ea typeface="Calibri Light" charset="0"/>
                <a:cs typeface="Calibri" panose="020F0502020204030204" pitchFamily="34" charset="0"/>
              </a:rPr>
              <a:t>Forwarding utilizes state registers</a:t>
            </a:r>
          </a:p>
        </p:txBody>
      </p:sp>
      <p:sp>
        <p:nvSpPr>
          <p:cNvPr id="51202" name="Rectangle 210"/>
          <p:cNvSpPr>
            <a:spLocks noChangeArrowheads="1"/>
          </p:cNvSpPr>
          <p:nvPr/>
        </p:nvSpPr>
        <p:spPr bwMode="auto">
          <a:xfrm>
            <a:off x="6019800" y="2437248"/>
            <a:ext cx="152400" cy="457200"/>
          </a:xfrm>
          <a:prstGeom prst="rect">
            <a:avLst/>
          </a:prstGeom>
          <a:solidFill>
            <a:srgbClr val="FFC000"/>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grpSp>
        <p:nvGrpSpPr>
          <p:cNvPr id="4" name="Group 198"/>
          <p:cNvGrpSpPr>
            <a:grpSpLocks/>
          </p:cNvGrpSpPr>
          <p:nvPr/>
        </p:nvGrpSpPr>
        <p:grpSpPr bwMode="auto">
          <a:xfrm>
            <a:off x="6248458" y="2361048"/>
            <a:ext cx="280991" cy="1447800"/>
            <a:chOff x="2928" y="864"/>
            <a:chExt cx="177" cy="912"/>
          </a:xfrm>
          <a:solidFill>
            <a:srgbClr val="00B050"/>
          </a:solidFill>
        </p:grpSpPr>
        <p:sp>
          <p:nvSpPr>
            <p:cNvPr id="51312" name="Rectangle 6"/>
            <p:cNvSpPr>
              <a:spLocks noChangeArrowheads="1"/>
            </p:cNvSpPr>
            <p:nvPr/>
          </p:nvSpPr>
          <p:spPr bwMode="auto">
            <a:xfrm>
              <a:off x="3057" y="1488"/>
              <a:ext cx="48" cy="288"/>
            </a:xfrm>
            <a:prstGeom prst="rect">
              <a:avLst/>
            </a:prstGeom>
            <a:grpFill/>
            <a:ln w="12700">
              <a:solidFill>
                <a:srgbClr val="00B050"/>
              </a:solidFill>
              <a:miter lim="800000"/>
              <a:headEnd/>
              <a:tailEnd/>
            </a:ln>
          </p:spPr>
          <p:txBody>
            <a:bodyPr wrap="none" anchor="ctr">
              <a:prstTxWarp prst="textNoShape">
                <a:avLst/>
              </a:prstTxWarp>
            </a:bodyPr>
            <a:lstStyle/>
            <a:p>
              <a:endParaRPr lang="en-US">
                <a:latin typeface="Lucida Grande" charset="0"/>
              </a:endParaRPr>
            </a:p>
          </p:txBody>
        </p:sp>
        <p:sp>
          <p:nvSpPr>
            <p:cNvPr id="51313" name="Rectangle 7"/>
            <p:cNvSpPr>
              <a:spLocks noChangeArrowheads="1"/>
            </p:cNvSpPr>
            <p:nvPr/>
          </p:nvSpPr>
          <p:spPr bwMode="auto">
            <a:xfrm>
              <a:off x="2928" y="864"/>
              <a:ext cx="48" cy="480"/>
            </a:xfrm>
            <a:prstGeom prst="rect">
              <a:avLst/>
            </a:prstGeom>
            <a:grpFill/>
            <a:ln w="12700">
              <a:solidFill>
                <a:srgbClr val="00B050"/>
              </a:solidFill>
              <a:miter lim="800000"/>
              <a:headEnd/>
              <a:tailEnd/>
            </a:ln>
          </p:spPr>
          <p:txBody>
            <a:bodyPr wrap="none" anchor="ctr">
              <a:prstTxWarp prst="textNoShape">
                <a:avLst/>
              </a:prstTxWarp>
            </a:bodyPr>
            <a:lstStyle/>
            <a:p>
              <a:endParaRPr lang="en-US">
                <a:latin typeface="Lucida Grande" charset="0"/>
              </a:endParaRPr>
            </a:p>
          </p:txBody>
        </p:sp>
        <p:sp>
          <p:nvSpPr>
            <p:cNvPr id="51314" name="Line 8"/>
            <p:cNvSpPr>
              <a:spLocks noChangeShapeType="1"/>
            </p:cNvSpPr>
            <p:nvPr/>
          </p:nvSpPr>
          <p:spPr bwMode="auto">
            <a:xfrm>
              <a:off x="2976" y="1104"/>
              <a:ext cx="96" cy="528"/>
            </a:xfrm>
            <a:prstGeom prst="line">
              <a:avLst/>
            </a:prstGeom>
            <a:grpFill/>
            <a:ln w="28575">
              <a:solidFill>
                <a:srgbClr val="00B050"/>
              </a:solidFill>
              <a:round/>
              <a:headEnd type="oval" w="med" len="med"/>
              <a:tailEnd type="arrow" w="med" len="med"/>
            </a:ln>
          </p:spPr>
          <p:txBody>
            <a:bodyPr>
              <a:prstTxWarp prst="textNoShape">
                <a:avLst/>
              </a:prstTxWarp>
            </a:bodyPr>
            <a:lstStyle/>
            <a:p>
              <a:endParaRPr lang="en-US"/>
            </a:p>
          </p:txBody>
        </p:sp>
      </p:grpSp>
    </p:spTree>
    <p:extLst>
      <p:ext uri="{BB962C8B-B14F-4D97-AF65-F5344CB8AC3E}">
        <p14:creationId xmlns:p14="http://schemas.microsoft.com/office/powerpoint/2010/main" val="666448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0"/>
                            </p:stCondLst>
                            <p:childTnLst>
                              <p:par>
                                <p:cTn id="15" presetID="9" presetClass="entr" presetSubtype="0" fill="hold" grpId="0" nodeType="after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dissolve">
                                      <p:cBhvr>
                                        <p:cTn id="17" dur="500"/>
                                        <p:tgtEl>
                                          <p:spTgt spid="1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dissolve">
                                      <p:cBhvr>
                                        <p:cTn id="2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ectangle 103"/>
          <p:cNvSpPr>
            <a:spLocks noChangeArrowheads="1"/>
          </p:cNvSpPr>
          <p:nvPr/>
        </p:nvSpPr>
        <p:spPr bwMode="auto">
          <a:xfrm>
            <a:off x="3326196" y="4056961"/>
            <a:ext cx="150812" cy="274320"/>
          </a:xfrm>
          <a:prstGeom prst="rect">
            <a:avLst/>
          </a:prstGeom>
          <a:solidFill>
            <a:srgbClr val="FFFFFF"/>
          </a:solidFill>
          <a:ln w="12700">
            <a:no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54" name="Rectangle 103"/>
          <p:cNvSpPr>
            <a:spLocks noChangeArrowheads="1"/>
          </p:cNvSpPr>
          <p:nvPr/>
        </p:nvSpPr>
        <p:spPr bwMode="auto">
          <a:xfrm>
            <a:off x="6789787" y="3268256"/>
            <a:ext cx="150812" cy="274320"/>
          </a:xfrm>
          <a:prstGeom prst="rect">
            <a:avLst/>
          </a:prstGeom>
          <a:noFill/>
          <a:ln w="12700">
            <a:no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05" name="Line 11"/>
          <p:cNvSpPr>
            <a:spLocks noChangeShapeType="1"/>
          </p:cNvSpPr>
          <p:nvPr/>
        </p:nvSpPr>
        <p:spPr bwMode="auto">
          <a:xfrm>
            <a:off x="6625160" y="3528653"/>
            <a:ext cx="590929"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82" name="Line 11"/>
          <p:cNvSpPr>
            <a:spLocks noChangeShapeType="1"/>
          </p:cNvSpPr>
          <p:nvPr/>
        </p:nvSpPr>
        <p:spPr bwMode="auto">
          <a:xfrm>
            <a:off x="5523468" y="3032262"/>
            <a:ext cx="549275"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51" name="Rectangle 103"/>
          <p:cNvSpPr>
            <a:spLocks noChangeArrowheads="1"/>
          </p:cNvSpPr>
          <p:nvPr/>
        </p:nvSpPr>
        <p:spPr bwMode="auto">
          <a:xfrm>
            <a:off x="6080025" y="4080073"/>
            <a:ext cx="150812" cy="274320"/>
          </a:xfrm>
          <a:prstGeom prst="rect">
            <a:avLst/>
          </a:prstGeom>
          <a:solidFill>
            <a:srgbClr val="FFFFFF"/>
          </a:solidFill>
          <a:ln w="12700">
            <a:no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9" name="Rectangle 103"/>
          <p:cNvSpPr>
            <a:spLocks noChangeArrowheads="1"/>
          </p:cNvSpPr>
          <p:nvPr/>
        </p:nvSpPr>
        <p:spPr bwMode="auto">
          <a:xfrm>
            <a:off x="7786934" y="2843454"/>
            <a:ext cx="150812" cy="274320"/>
          </a:xfrm>
          <a:prstGeom prst="rect">
            <a:avLst/>
          </a:prstGeom>
          <a:solidFill>
            <a:srgbClr val="FFFFFF"/>
          </a:solidFill>
          <a:ln w="12700">
            <a:no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52225" name="Rectangle 2"/>
          <p:cNvSpPr>
            <a:spLocks noGrp="1" noChangeArrowheads="1"/>
          </p:cNvSpPr>
          <p:nvPr>
            <p:ph type="title"/>
          </p:nvPr>
        </p:nvSpPr>
        <p:spPr/>
        <p:txBody>
          <a:bodyPr/>
          <a:lstStyle/>
          <a:p>
            <a:r>
              <a:rPr lang="en-US" altLang="en-US"/>
              <a:t>One-stage forwarding</a:t>
            </a:r>
            <a:endParaRPr lang="en-US" altLang="en-US" dirty="0"/>
          </a:p>
        </p:txBody>
      </p:sp>
      <p:sp>
        <p:nvSpPr>
          <p:cNvPr id="5" name="Slide Number Placeholder 4">
            <a:extLst>
              <a:ext uri="{FF2B5EF4-FFF2-40B4-BE49-F238E27FC236}">
                <a16:creationId xmlns:a16="http://schemas.microsoft.com/office/drawing/2014/main" id="{7FCD2B4D-00C8-CC48-951E-533D8FE04CD5}"/>
              </a:ext>
            </a:extLst>
          </p:cNvPr>
          <p:cNvSpPr>
            <a:spLocks noGrp="1"/>
          </p:cNvSpPr>
          <p:nvPr>
            <p:ph type="sldNum" sz="quarter" idx="12"/>
          </p:nvPr>
        </p:nvSpPr>
        <p:spPr/>
        <p:txBody>
          <a:bodyPr/>
          <a:lstStyle/>
          <a:p>
            <a:fld id="{1BD72A7C-CD32-D543-9541-5D4E9CD9F017}" type="slidenum">
              <a:rPr lang="en-US" smtClean="0"/>
              <a:t>24</a:t>
            </a:fld>
            <a:endParaRPr lang="en-US"/>
          </a:p>
        </p:txBody>
      </p:sp>
      <p:grpSp>
        <p:nvGrpSpPr>
          <p:cNvPr id="3" name="Group 109"/>
          <p:cNvGrpSpPr>
            <a:grpSpLocks/>
          </p:cNvGrpSpPr>
          <p:nvPr/>
        </p:nvGrpSpPr>
        <p:grpSpPr bwMode="auto">
          <a:xfrm>
            <a:off x="2717836" y="2822712"/>
            <a:ext cx="600979" cy="1946291"/>
            <a:chOff x="1780271" y="2514600"/>
            <a:chExt cx="600979" cy="1946291"/>
          </a:xfrm>
        </p:grpSpPr>
        <p:sp>
          <p:nvSpPr>
            <p:cNvPr id="52307" name="Line 123"/>
            <p:cNvSpPr>
              <a:spLocks noChangeShapeType="1"/>
            </p:cNvSpPr>
            <p:nvPr/>
          </p:nvSpPr>
          <p:spPr bwMode="auto">
            <a:xfrm flipH="1">
              <a:off x="1780271" y="2514600"/>
              <a:ext cx="13604" cy="19462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8" name="Line 125"/>
            <p:cNvSpPr>
              <a:spLocks noChangeShapeType="1"/>
            </p:cNvSpPr>
            <p:nvPr/>
          </p:nvSpPr>
          <p:spPr bwMode="auto">
            <a:xfrm>
              <a:off x="1793875" y="2971800"/>
              <a:ext cx="587375"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2309" name="Line 126"/>
            <p:cNvSpPr>
              <a:spLocks noChangeShapeType="1"/>
            </p:cNvSpPr>
            <p:nvPr/>
          </p:nvSpPr>
          <p:spPr bwMode="auto">
            <a:xfrm>
              <a:off x="1793875" y="2514600"/>
              <a:ext cx="587375"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2" name="Freeform 135"/>
          <p:cNvSpPr>
            <a:spLocks/>
          </p:cNvSpPr>
          <p:nvPr/>
        </p:nvSpPr>
        <p:spPr bwMode="auto">
          <a:xfrm>
            <a:off x="6098187" y="2584091"/>
            <a:ext cx="587375" cy="1810636"/>
          </a:xfrm>
          <a:custGeom>
            <a:avLst/>
            <a:gdLst>
              <a:gd name="T0" fmla="*/ 0 w 388"/>
              <a:gd name="T1" fmla="*/ 0 h 1099"/>
              <a:gd name="T2" fmla="*/ 0 w 388"/>
              <a:gd name="T3" fmla="*/ 2147483646 h 1099"/>
              <a:gd name="T4" fmla="*/ 2147483646 w 388"/>
              <a:gd name="T5" fmla="*/ 2147483646 h 1099"/>
              <a:gd name="T6" fmla="*/ 0 w 388"/>
              <a:gd name="T7" fmla="*/ 2147483646 h 1099"/>
              <a:gd name="T8" fmla="*/ 0 w 388"/>
              <a:gd name="T9" fmla="*/ 2147483646 h 1099"/>
              <a:gd name="T10" fmla="*/ 2147483646 w 388"/>
              <a:gd name="T11" fmla="*/ 2147483646 h 1099"/>
              <a:gd name="T12" fmla="*/ 2147483646 w 388"/>
              <a:gd name="T13" fmla="*/ 2147483646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solidFill>
            <a:srgbClr val="F6A09A"/>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pPr>
              <a:defRPr/>
            </a:pPr>
            <a:endParaRPr lang="en-US"/>
          </a:p>
        </p:txBody>
      </p:sp>
      <p:sp>
        <p:nvSpPr>
          <p:cNvPr id="52303" name="Rectangle 136"/>
          <p:cNvSpPr>
            <a:spLocks noChangeArrowheads="1"/>
          </p:cNvSpPr>
          <p:nvPr/>
        </p:nvSpPr>
        <p:spPr bwMode="auto">
          <a:xfrm>
            <a:off x="6282376" y="3353115"/>
            <a:ext cx="420649" cy="31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a:spcBef>
                <a:spcPct val="20000"/>
              </a:spcBef>
              <a:buClr>
                <a:schemeClr val="accent1"/>
              </a:buClr>
              <a:buFont typeface="Times" charset="0"/>
              <a:buChar char="•"/>
              <a:tabLst>
                <a:tab pos="452438" algn="l"/>
                <a:tab pos="904875" algn="l"/>
                <a:tab pos="1357313" algn="l"/>
              </a:tabLst>
              <a:defRPr sz="2800">
                <a:solidFill>
                  <a:schemeClr val="tx1"/>
                </a:solidFill>
                <a:latin typeface="Optima" charset="0"/>
                <a:ea typeface="ＭＳ Ｐゴシック" charset="-128"/>
                <a:cs typeface="Optima" charset="0"/>
              </a:defRPr>
            </a:lvl1pPr>
            <a:lvl2pPr marL="742950" indent="-285750" defTabSz="904875">
              <a:spcBef>
                <a:spcPct val="20000"/>
              </a:spcBef>
              <a:buClr>
                <a:schemeClr val="accent1"/>
              </a:buClr>
              <a:buFont typeface="Times" charset="0"/>
              <a:buChar char="•"/>
              <a:tabLst>
                <a:tab pos="452438" algn="l"/>
                <a:tab pos="904875" algn="l"/>
                <a:tab pos="1357313" algn="l"/>
              </a:tabLst>
              <a:defRPr sz="2400">
                <a:solidFill>
                  <a:schemeClr val="tx1"/>
                </a:solidFill>
                <a:latin typeface="Optima" charset="0"/>
                <a:ea typeface="ＭＳ Ｐゴシック" charset="-128"/>
                <a:cs typeface="Optima" charset="0"/>
              </a:defRPr>
            </a:lvl2pPr>
            <a:lvl3pPr marL="1143000" indent="-228600" defTabSz="904875">
              <a:spcBef>
                <a:spcPct val="20000"/>
              </a:spcBef>
              <a:buClr>
                <a:schemeClr val="accent1"/>
              </a:buClr>
              <a:buFont typeface="Times" charset="0"/>
              <a:buChar char="•"/>
              <a:tabLst>
                <a:tab pos="452438" algn="l"/>
                <a:tab pos="904875" algn="l"/>
                <a:tab pos="1357313" algn="l"/>
              </a:tabLst>
              <a:defRPr sz="2000">
                <a:solidFill>
                  <a:schemeClr val="tx1"/>
                </a:solidFill>
                <a:latin typeface="Optima" charset="0"/>
                <a:ea typeface="ＭＳ Ｐゴシック" charset="-128"/>
                <a:cs typeface="Optima" charset="0"/>
              </a:defRPr>
            </a:lvl3pPr>
            <a:lvl4pPr marL="1600200" indent="-228600" defTabSz="904875">
              <a:spcBef>
                <a:spcPct val="20000"/>
              </a:spcBef>
              <a:buClr>
                <a:schemeClr val="accent1"/>
              </a:buClr>
              <a:buFont typeface="Times" charset="0"/>
              <a:buChar char="•"/>
              <a:tabLst>
                <a:tab pos="452438" algn="l"/>
                <a:tab pos="904875" algn="l"/>
                <a:tab pos="1357313" algn="l"/>
              </a:tabLst>
              <a:defRPr>
                <a:solidFill>
                  <a:schemeClr val="tx1"/>
                </a:solidFill>
                <a:latin typeface="Optima" charset="0"/>
                <a:ea typeface="ＭＳ Ｐゴシック" charset="-128"/>
                <a:cs typeface="Optima" charset="0"/>
              </a:defRPr>
            </a:lvl4pPr>
            <a:lvl5pPr marL="2057400" indent="-228600" defTabSz="904875">
              <a:spcBef>
                <a:spcPct val="20000"/>
              </a:spcBef>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5pPr>
            <a:lvl6pPr marL="25146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6pPr>
            <a:lvl7pPr marL="29718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7pPr>
            <a:lvl8pPr marL="34290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8pPr>
            <a:lvl9pPr marL="38862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9pPr>
          </a:lstStyle>
          <a:p>
            <a:pPr>
              <a:lnSpc>
                <a:spcPts val="1600"/>
              </a:lnSpc>
              <a:spcBef>
                <a:spcPct val="0"/>
              </a:spcBef>
              <a:buClrTx/>
              <a:buNone/>
            </a:pPr>
            <a:r>
              <a:rPr lang="en-US" altLang="en-US" sz="1200">
                <a:solidFill>
                  <a:srgbClr val="000000"/>
                </a:solidFill>
                <a:latin typeface="Calibri" charset="0"/>
              </a:rPr>
              <a:t>ALU</a:t>
            </a:r>
          </a:p>
        </p:txBody>
      </p:sp>
      <p:grpSp>
        <p:nvGrpSpPr>
          <p:cNvPr id="52236" name="Group 72"/>
          <p:cNvGrpSpPr>
            <a:grpSpLocks/>
          </p:cNvGrpSpPr>
          <p:nvPr/>
        </p:nvGrpSpPr>
        <p:grpSpPr bwMode="auto">
          <a:xfrm>
            <a:off x="3238881" y="2584091"/>
            <a:ext cx="1830387" cy="1795462"/>
            <a:chOff x="3492500" y="3670300"/>
            <a:chExt cx="1830297" cy="1795463"/>
          </a:xfrm>
        </p:grpSpPr>
        <p:sp>
          <p:nvSpPr>
            <p:cNvPr id="52271" name="Rectangle 4"/>
            <p:cNvSpPr>
              <a:spLocks noChangeArrowheads="1"/>
            </p:cNvSpPr>
            <p:nvPr/>
          </p:nvSpPr>
          <p:spPr bwMode="auto">
            <a:xfrm>
              <a:off x="3579813" y="3670300"/>
              <a:ext cx="1643062" cy="17954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52272" name="Text Box 18"/>
            <p:cNvSpPr txBox="1">
              <a:spLocks noChangeArrowheads="1"/>
            </p:cNvSpPr>
            <p:nvPr/>
          </p:nvSpPr>
          <p:spPr bwMode="auto">
            <a:xfrm>
              <a:off x="3492500" y="5140326"/>
              <a:ext cx="877844"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100" b="1">
                  <a:latin typeface="Calibri" charset="0"/>
                </a:rPr>
                <a:t>&gt;</a:t>
              </a:r>
              <a:r>
                <a:rPr lang="en-US" altLang="en-US" sz="1000">
                  <a:latin typeface="Calibri" charset="0"/>
                </a:rPr>
                <a:t> Write Data</a:t>
              </a:r>
            </a:p>
          </p:txBody>
        </p:sp>
        <p:sp>
          <p:nvSpPr>
            <p:cNvPr id="52273" name="Text Box 19"/>
            <p:cNvSpPr txBox="1">
              <a:spLocks noChangeArrowheads="1"/>
            </p:cNvSpPr>
            <p:nvPr/>
          </p:nvSpPr>
          <p:spPr bwMode="auto">
            <a:xfrm>
              <a:off x="3517899" y="3670300"/>
              <a:ext cx="54924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Read </a:t>
              </a:r>
            </a:p>
            <a:p>
              <a:pPr eaLnBrk="1" hangingPunct="1">
                <a:spcBef>
                  <a:spcPct val="0"/>
                </a:spcBef>
                <a:buClrTx/>
                <a:buFontTx/>
                <a:buNone/>
              </a:pPr>
              <a:r>
                <a:rPr lang="en-US" altLang="en-US" sz="1000">
                  <a:latin typeface="Calibri" charset="0"/>
                </a:rPr>
                <a:t>Addr 1</a:t>
              </a:r>
            </a:p>
          </p:txBody>
        </p:sp>
        <p:sp>
          <p:nvSpPr>
            <p:cNvPr id="52274" name="Text Box 20"/>
            <p:cNvSpPr txBox="1">
              <a:spLocks noChangeArrowheads="1"/>
            </p:cNvSpPr>
            <p:nvPr/>
          </p:nvSpPr>
          <p:spPr bwMode="auto">
            <a:xfrm>
              <a:off x="3517899" y="4143375"/>
              <a:ext cx="54924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Read </a:t>
              </a:r>
            </a:p>
            <a:p>
              <a:pPr eaLnBrk="1" hangingPunct="1">
                <a:spcBef>
                  <a:spcPct val="0"/>
                </a:spcBef>
                <a:buClrTx/>
                <a:buFontTx/>
                <a:buNone/>
              </a:pPr>
              <a:r>
                <a:rPr lang="en-US" altLang="en-US" sz="1000">
                  <a:latin typeface="Calibri" charset="0"/>
                </a:rPr>
                <a:t>Addr 2</a:t>
              </a:r>
            </a:p>
          </p:txBody>
        </p:sp>
        <p:sp>
          <p:nvSpPr>
            <p:cNvPr id="52275" name="Text Box 21"/>
            <p:cNvSpPr txBox="1">
              <a:spLocks noChangeArrowheads="1"/>
            </p:cNvSpPr>
            <p:nvPr/>
          </p:nvSpPr>
          <p:spPr bwMode="auto">
            <a:xfrm>
              <a:off x="3517899" y="4614863"/>
              <a:ext cx="492101"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Write</a:t>
              </a:r>
            </a:p>
            <a:p>
              <a:pPr eaLnBrk="1" hangingPunct="1">
                <a:spcBef>
                  <a:spcPct val="0"/>
                </a:spcBef>
                <a:buClrTx/>
                <a:buFontTx/>
                <a:buNone/>
              </a:pPr>
              <a:r>
                <a:rPr lang="en-US" altLang="en-US" sz="1000">
                  <a:latin typeface="Calibri" charset="0"/>
                </a:rPr>
                <a:t> Addr</a:t>
              </a:r>
            </a:p>
          </p:txBody>
        </p:sp>
        <p:sp>
          <p:nvSpPr>
            <p:cNvPr id="52276" name="Text Box 22"/>
            <p:cNvSpPr txBox="1">
              <a:spLocks noChangeArrowheads="1"/>
            </p:cNvSpPr>
            <p:nvPr/>
          </p:nvSpPr>
          <p:spPr bwMode="auto">
            <a:xfrm>
              <a:off x="4056345" y="4289425"/>
              <a:ext cx="688410" cy="461665"/>
            </a:xfrm>
            <a:prstGeom prst="rect">
              <a:avLst/>
            </a:prstGeom>
            <a:solidFill>
              <a:srgbClr val="FAFFB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200">
                  <a:latin typeface="Calibri" charset="0"/>
                </a:rPr>
                <a:t>Register</a:t>
              </a:r>
            </a:p>
            <a:p>
              <a:pPr algn="ctr" eaLnBrk="1" hangingPunct="1">
                <a:spcBef>
                  <a:spcPct val="0"/>
                </a:spcBef>
                <a:buClrTx/>
                <a:buFontTx/>
                <a:buNone/>
              </a:pPr>
              <a:r>
                <a:rPr lang="en-US" altLang="en-US" sz="1200">
                  <a:latin typeface="Calibri" charset="0"/>
                </a:rPr>
                <a:t>File</a:t>
              </a:r>
            </a:p>
          </p:txBody>
        </p:sp>
        <p:sp>
          <p:nvSpPr>
            <p:cNvPr id="80" name="Text Box 23"/>
            <p:cNvSpPr txBox="1">
              <a:spLocks noChangeArrowheads="1"/>
            </p:cNvSpPr>
            <p:nvPr/>
          </p:nvSpPr>
          <p:spPr bwMode="auto">
            <a:xfrm>
              <a:off x="4656080" y="3843337"/>
              <a:ext cx="665130" cy="415925"/>
            </a:xfrm>
            <a:prstGeom prst="rect">
              <a:avLst/>
            </a:prstGeom>
            <a:noFill/>
            <a:ln w="12700">
              <a:noFill/>
              <a:miter lim="800000"/>
              <a:headEnd/>
              <a:tailEnd/>
            </a:ln>
            <a:effectLst/>
          </p:spPr>
          <p:txBody>
            <a:bodyPr wrap="none">
              <a:spAutoFit/>
            </a:bodyPr>
            <a:lstStyle/>
            <a:p>
              <a:pPr>
                <a:defRPr/>
              </a:pPr>
              <a:r>
                <a:rPr lang="en-US" sz="1050" dirty="0">
                  <a:latin typeface="Calibri"/>
                  <a:cs typeface="Calibri"/>
                </a:rPr>
                <a:t>Read</a:t>
              </a:r>
            </a:p>
            <a:p>
              <a:pPr>
                <a:defRPr/>
              </a:pPr>
              <a:r>
                <a:rPr lang="en-US" sz="1050" dirty="0">
                  <a:latin typeface="Calibri"/>
                  <a:cs typeface="Calibri"/>
                </a:rPr>
                <a:t>Data 1  &lt;</a:t>
              </a:r>
            </a:p>
          </p:txBody>
        </p:sp>
        <p:sp>
          <p:nvSpPr>
            <p:cNvPr id="52278" name="Text Box 24"/>
            <p:cNvSpPr txBox="1">
              <a:spLocks noChangeArrowheads="1"/>
            </p:cNvSpPr>
            <p:nvPr/>
          </p:nvSpPr>
          <p:spPr bwMode="auto">
            <a:xfrm>
              <a:off x="4687828" y="4644872"/>
              <a:ext cx="634969"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Read</a:t>
              </a:r>
            </a:p>
            <a:p>
              <a:pPr eaLnBrk="1" hangingPunct="1">
                <a:spcBef>
                  <a:spcPct val="0"/>
                </a:spcBef>
                <a:buClrTx/>
                <a:buFontTx/>
                <a:buNone/>
              </a:pPr>
              <a:r>
                <a:rPr lang="en-US" altLang="en-US" sz="1000" dirty="0">
                  <a:latin typeface="Calibri" charset="0"/>
                </a:rPr>
                <a:t>Data 2 &lt;</a:t>
              </a:r>
            </a:p>
          </p:txBody>
        </p:sp>
      </p:grpSp>
      <p:grpSp>
        <p:nvGrpSpPr>
          <p:cNvPr id="52238" name="Group 87"/>
          <p:cNvGrpSpPr>
            <a:grpSpLocks/>
          </p:cNvGrpSpPr>
          <p:nvPr/>
        </p:nvGrpSpPr>
        <p:grpSpPr bwMode="auto">
          <a:xfrm>
            <a:off x="7692868" y="2626954"/>
            <a:ext cx="1795462" cy="1553980"/>
            <a:chOff x="5901040" y="2335214"/>
            <a:chExt cx="1795160" cy="1553980"/>
          </a:xfrm>
        </p:grpSpPr>
        <p:sp>
          <p:nvSpPr>
            <p:cNvPr id="52266" name="Rectangle 143"/>
            <p:cNvSpPr>
              <a:spLocks noChangeArrowheads="1"/>
            </p:cNvSpPr>
            <p:nvPr/>
          </p:nvSpPr>
          <p:spPr bwMode="auto">
            <a:xfrm>
              <a:off x="5992813" y="2335214"/>
              <a:ext cx="1595437" cy="15539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52267" name="Text Box 145"/>
            <p:cNvSpPr txBox="1">
              <a:spLocks noChangeArrowheads="1"/>
            </p:cNvSpPr>
            <p:nvPr/>
          </p:nvSpPr>
          <p:spPr bwMode="auto">
            <a:xfrm>
              <a:off x="6489700" y="2967038"/>
              <a:ext cx="749300" cy="461962"/>
            </a:xfrm>
            <a:prstGeom prst="rect">
              <a:avLst/>
            </a:prstGeom>
            <a:solidFill>
              <a:srgbClr val="FAFFB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200">
                  <a:latin typeface="Calibri" charset="0"/>
                </a:rPr>
                <a:t>Data</a:t>
              </a:r>
            </a:p>
            <a:p>
              <a:pPr algn="ctr" eaLnBrk="1" hangingPunct="1">
                <a:spcBef>
                  <a:spcPct val="0"/>
                </a:spcBef>
                <a:buClrTx/>
                <a:buFontTx/>
                <a:buNone/>
              </a:pPr>
              <a:r>
                <a:rPr lang="en-US" altLang="en-US" sz="1200">
                  <a:latin typeface="Calibri" charset="0"/>
                </a:rPr>
                <a:t>Memory</a:t>
              </a:r>
            </a:p>
          </p:txBody>
        </p:sp>
        <p:sp>
          <p:nvSpPr>
            <p:cNvPr id="52268" name="Text Box 146"/>
            <p:cNvSpPr txBox="1">
              <a:spLocks noChangeArrowheads="1"/>
            </p:cNvSpPr>
            <p:nvPr/>
          </p:nvSpPr>
          <p:spPr bwMode="auto">
            <a:xfrm>
              <a:off x="5973932" y="2531422"/>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Calibri" charset="0"/>
                </a:rPr>
                <a:t>Addr</a:t>
              </a:r>
            </a:p>
          </p:txBody>
        </p:sp>
        <p:sp>
          <p:nvSpPr>
            <p:cNvPr id="52269" name="Text Box 148"/>
            <p:cNvSpPr txBox="1">
              <a:spLocks noChangeArrowheads="1"/>
            </p:cNvSpPr>
            <p:nvPr/>
          </p:nvSpPr>
          <p:spPr bwMode="auto">
            <a:xfrm>
              <a:off x="6762982" y="2362200"/>
              <a:ext cx="933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Calibri" charset="0"/>
                </a:rPr>
                <a:t>Read Data &lt;</a:t>
              </a:r>
            </a:p>
          </p:txBody>
        </p:sp>
        <p:sp>
          <p:nvSpPr>
            <p:cNvPr id="52270" name="Text Box 18"/>
            <p:cNvSpPr txBox="1">
              <a:spLocks noChangeArrowheads="1"/>
            </p:cNvSpPr>
            <p:nvPr/>
          </p:nvSpPr>
          <p:spPr bwMode="auto">
            <a:xfrm>
              <a:off x="5901040" y="3505200"/>
              <a:ext cx="87773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100" b="1">
                  <a:latin typeface="Calibri" charset="0"/>
                </a:rPr>
                <a:t>&gt;</a:t>
              </a:r>
              <a:r>
                <a:rPr lang="en-US" altLang="en-US" sz="1000">
                  <a:latin typeface="Calibri" charset="0"/>
                </a:rPr>
                <a:t> Write Data</a:t>
              </a:r>
            </a:p>
          </p:txBody>
        </p:sp>
      </p:grpSp>
      <p:sp>
        <p:nvSpPr>
          <p:cNvPr id="52243" name="Line 166"/>
          <p:cNvSpPr>
            <a:spLocks noChangeShapeType="1"/>
          </p:cNvSpPr>
          <p:nvPr/>
        </p:nvSpPr>
        <p:spPr bwMode="auto">
          <a:xfrm>
            <a:off x="5523467" y="3813312"/>
            <a:ext cx="574720"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89" name="Rectangle 103"/>
          <p:cNvSpPr>
            <a:spLocks noChangeArrowheads="1"/>
          </p:cNvSpPr>
          <p:nvPr/>
        </p:nvSpPr>
        <p:spPr bwMode="auto">
          <a:xfrm>
            <a:off x="5469373" y="2071030"/>
            <a:ext cx="150812" cy="2960687"/>
          </a:xfrm>
          <a:prstGeom prst="rect">
            <a:avLst/>
          </a:prstGeom>
          <a:solidFill>
            <a:srgbClr val="92D050"/>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90" name="Rectangle 124"/>
          <p:cNvSpPr>
            <a:spLocks noChangeArrowheads="1"/>
          </p:cNvSpPr>
          <p:nvPr/>
        </p:nvSpPr>
        <p:spPr bwMode="auto">
          <a:xfrm>
            <a:off x="7216089" y="2071030"/>
            <a:ext cx="149225" cy="2960686"/>
          </a:xfrm>
          <a:prstGeom prst="rect">
            <a:avLst/>
          </a:prstGeom>
          <a:solidFill>
            <a:srgbClr val="92D050"/>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91" name="Rectangle 110"/>
          <p:cNvSpPr>
            <a:spLocks noChangeArrowheads="1"/>
          </p:cNvSpPr>
          <p:nvPr/>
        </p:nvSpPr>
        <p:spPr bwMode="auto">
          <a:xfrm>
            <a:off x="9707096" y="2071029"/>
            <a:ext cx="150813" cy="2962656"/>
          </a:xfrm>
          <a:prstGeom prst="rect">
            <a:avLst/>
          </a:prstGeom>
          <a:solidFill>
            <a:srgbClr val="92D050"/>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cxnSp>
        <p:nvCxnSpPr>
          <p:cNvPr id="6" name="Straight Arrow Connector 5"/>
          <p:cNvCxnSpPr>
            <a:stCxn id="112" idx="3"/>
            <a:endCxn id="113" idx="1"/>
          </p:cNvCxnSpPr>
          <p:nvPr/>
        </p:nvCxnSpPr>
        <p:spPr bwMode="auto">
          <a:xfrm>
            <a:off x="7365314" y="3528653"/>
            <a:ext cx="2340541" cy="871414"/>
          </a:xfrm>
          <a:prstGeom prst="bentConnector3">
            <a:avLst>
              <a:gd name="adj1" fmla="val 5723"/>
            </a:avLst>
          </a:prstGeom>
          <a:solidFill>
            <a:schemeClr val="accent1"/>
          </a:solidFill>
          <a:ln w="19050" cap="flat" cmpd="sng" algn="ctr">
            <a:solidFill>
              <a:schemeClr val="tx1"/>
            </a:solidFill>
            <a:prstDash val="solid"/>
            <a:round/>
            <a:headEnd type="none" w="med" len="med"/>
            <a:tailEnd type="arrow"/>
          </a:ln>
          <a:effectLst/>
        </p:spPr>
      </p:cxnSp>
      <p:cxnSp>
        <p:nvCxnSpPr>
          <p:cNvPr id="100" name="Straight Arrow Connector 5"/>
          <p:cNvCxnSpPr>
            <a:stCxn id="115" idx="3"/>
            <a:endCxn id="194" idx="1"/>
          </p:cNvCxnSpPr>
          <p:nvPr/>
        </p:nvCxnSpPr>
        <p:spPr bwMode="auto">
          <a:xfrm flipH="1" flipV="1">
            <a:off x="3326196" y="4194122"/>
            <a:ext cx="6531712" cy="574881"/>
          </a:xfrm>
          <a:prstGeom prst="bentConnector5">
            <a:avLst>
              <a:gd name="adj1" fmla="val -3500"/>
              <a:gd name="adj2" fmla="val -73046"/>
              <a:gd name="adj3" fmla="val 103500"/>
            </a:avLst>
          </a:prstGeom>
          <a:solidFill>
            <a:schemeClr val="accent1"/>
          </a:solidFill>
          <a:ln w="19050" cap="flat" cmpd="sng" algn="ctr">
            <a:solidFill>
              <a:schemeClr val="tx1"/>
            </a:solidFill>
            <a:prstDash val="solid"/>
            <a:round/>
            <a:headEnd type="none" w="med" len="med"/>
            <a:tailEnd type="arrow"/>
          </a:ln>
          <a:effectLst/>
        </p:spPr>
      </p:cxnSp>
      <p:sp>
        <p:nvSpPr>
          <p:cNvPr id="106" name="Line 166"/>
          <p:cNvSpPr>
            <a:spLocks noChangeShapeType="1"/>
          </p:cNvSpPr>
          <p:nvPr/>
        </p:nvSpPr>
        <p:spPr bwMode="auto">
          <a:xfrm>
            <a:off x="4988225" y="3813312"/>
            <a:ext cx="481149"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07" name="Line 166"/>
          <p:cNvSpPr>
            <a:spLocks noChangeShapeType="1"/>
          </p:cNvSpPr>
          <p:nvPr/>
        </p:nvSpPr>
        <p:spPr bwMode="auto">
          <a:xfrm flipV="1">
            <a:off x="4988225" y="3057165"/>
            <a:ext cx="512671" cy="8732"/>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09" name="Rectangle 103"/>
          <p:cNvSpPr>
            <a:spLocks noChangeArrowheads="1"/>
          </p:cNvSpPr>
          <p:nvPr/>
        </p:nvSpPr>
        <p:spPr bwMode="auto">
          <a:xfrm>
            <a:off x="5469373" y="4631842"/>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0" name="Rectangle 103"/>
          <p:cNvSpPr>
            <a:spLocks noChangeArrowheads="1"/>
          </p:cNvSpPr>
          <p:nvPr/>
        </p:nvSpPr>
        <p:spPr bwMode="auto">
          <a:xfrm>
            <a:off x="5469373" y="3686962"/>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1" name="Rectangle 103"/>
          <p:cNvSpPr>
            <a:spLocks noChangeArrowheads="1"/>
          </p:cNvSpPr>
          <p:nvPr/>
        </p:nvSpPr>
        <p:spPr bwMode="auto">
          <a:xfrm>
            <a:off x="5469373" y="2902192"/>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2" name="Rectangle 103"/>
          <p:cNvSpPr>
            <a:spLocks noChangeArrowheads="1"/>
          </p:cNvSpPr>
          <p:nvPr/>
        </p:nvSpPr>
        <p:spPr bwMode="auto">
          <a:xfrm>
            <a:off x="7214501" y="3391493"/>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3" name="Rectangle 103"/>
          <p:cNvSpPr>
            <a:spLocks noChangeArrowheads="1"/>
          </p:cNvSpPr>
          <p:nvPr/>
        </p:nvSpPr>
        <p:spPr bwMode="auto">
          <a:xfrm>
            <a:off x="9705854" y="4262907"/>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4" name="Rectangle 103"/>
          <p:cNvSpPr>
            <a:spLocks noChangeArrowheads="1"/>
          </p:cNvSpPr>
          <p:nvPr/>
        </p:nvSpPr>
        <p:spPr bwMode="auto">
          <a:xfrm>
            <a:off x="7214501" y="4635200"/>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5" name="Rectangle 103"/>
          <p:cNvSpPr>
            <a:spLocks noChangeArrowheads="1"/>
          </p:cNvSpPr>
          <p:nvPr/>
        </p:nvSpPr>
        <p:spPr bwMode="auto">
          <a:xfrm>
            <a:off x="9707096" y="4631842"/>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cxnSp>
        <p:nvCxnSpPr>
          <p:cNvPr id="122" name="Straight Arrow Connector 5"/>
          <p:cNvCxnSpPr>
            <a:endCxn id="119" idx="1"/>
          </p:cNvCxnSpPr>
          <p:nvPr/>
        </p:nvCxnSpPr>
        <p:spPr bwMode="auto">
          <a:xfrm rot="5400000" flipH="1" flipV="1">
            <a:off x="7369325" y="3110587"/>
            <a:ext cx="547582" cy="287636"/>
          </a:xfrm>
          <a:prstGeom prst="bentConnector2">
            <a:avLst/>
          </a:prstGeom>
          <a:solidFill>
            <a:schemeClr val="accent1"/>
          </a:solidFill>
          <a:ln w="19050" cap="flat" cmpd="sng" algn="ctr">
            <a:solidFill>
              <a:schemeClr val="tx1"/>
            </a:solidFill>
            <a:prstDash val="solid"/>
            <a:round/>
            <a:headEnd type="oval" w="med" len="med"/>
            <a:tailEnd type="arrow"/>
          </a:ln>
          <a:effectLst/>
        </p:spPr>
      </p:cxnSp>
      <p:cxnSp>
        <p:nvCxnSpPr>
          <p:cNvPr id="133" name="Straight Arrow Connector 5"/>
          <p:cNvCxnSpPr>
            <a:stCxn id="52307" idx="1"/>
            <a:endCxn id="109" idx="1"/>
          </p:cNvCxnSpPr>
          <p:nvPr/>
        </p:nvCxnSpPr>
        <p:spPr bwMode="auto">
          <a:xfrm>
            <a:off x="2717835" y="4769002"/>
            <a:ext cx="2751538"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9" name="Straight Arrow Connector 5"/>
          <p:cNvCxnSpPr>
            <a:stCxn id="109" idx="3"/>
            <a:endCxn id="114" idx="1"/>
          </p:cNvCxnSpPr>
          <p:nvPr/>
        </p:nvCxnSpPr>
        <p:spPr bwMode="auto">
          <a:xfrm>
            <a:off x="5620185" y="4769002"/>
            <a:ext cx="1594316" cy="335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3" name="Straight Arrow Connector 5"/>
          <p:cNvCxnSpPr>
            <a:stCxn id="114" idx="3"/>
            <a:endCxn id="115" idx="1"/>
          </p:cNvCxnSpPr>
          <p:nvPr/>
        </p:nvCxnSpPr>
        <p:spPr bwMode="auto">
          <a:xfrm flipV="1">
            <a:off x="7365314" y="4769002"/>
            <a:ext cx="2341783" cy="335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7" name="Straight Arrow Connector 5"/>
          <p:cNvCxnSpPr>
            <a:stCxn id="154" idx="2"/>
            <a:endCxn id="164" idx="1"/>
          </p:cNvCxnSpPr>
          <p:nvPr/>
        </p:nvCxnSpPr>
        <p:spPr bwMode="auto">
          <a:xfrm rot="16200000" flipH="1">
            <a:off x="6711358" y="3696412"/>
            <a:ext cx="655163" cy="347491"/>
          </a:xfrm>
          <a:prstGeom prst="bentConnector2">
            <a:avLst/>
          </a:prstGeom>
          <a:solidFill>
            <a:schemeClr val="accent1"/>
          </a:solidFill>
          <a:ln w="22225" cap="flat" cmpd="sng" algn="ctr">
            <a:solidFill>
              <a:srgbClr val="FF0000"/>
            </a:solidFill>
            <a:prstDash val="solid"/>
            <a:round/>
            <a:headEnd type="oval" w="med" len="med"/>
            <a:tailEnd type="arrow"/>
          </a:ln>
          <a:effectLst/>
        </p:spPr>
      </p:cxnSp>
      <p:sp>
        <p:nvSpPr>
          <p:cNvPr id="164" name="Rectangle 103"/>
          <p:cNvSpPr>
            <a:spLocks noChangeArrowheads="1"/>
          </p:cNvSpPr>
          <p:nvPr/>
        </p:nvSpPr>
        <p:spPr bwMode="auto">
          <a:xfrm>
            <a:off x="7212684" y="4060579"/>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cxnSp>
        <p:nvCxnSpPr>
          <p:cNvPr id="166" name="Straight Arrow Connector 5"/>
          <p:cNvCxnSpPr>
            <a:stCxn id="164" idx="2"/>
            <a:endCxn id="151" idx="1"/>
          </p:cNvCxnSpPr>
          <p:nvPr/>
        </p:nvCxnSpPr>
        <p:spPr bwMode="auto">
          <a:xfrm rot="5400000" flipH="1">
            <a:off x="6625225" y="3672035"/>
            <a:ext cx="117666" cy="1208065"/>
          </a:xfrm>
          <a:prstGeom prst="bentConnector4">
            <a:avLst>
              <a:gd name="adj1" fmla="val -210846"/>
              <a:gd name="adj2" fmla="val 118923"/>
            </a:avLst>
          </a:prstGeom>
          <a:solidFill>
            <a:schemeClr val="accent1"/>
          </a:solidFill>
          <a:ln w="22225" cap="flat" cmpd="sng" algn="ctr">
            <a:solidFill>
              <a:srgbClr val="FF0000"/>
            </a:solidFill>
            <a:prstDash val="solid"/>
            <a:round/>
            <a:headEnd type="none" w="med" len="med"/>
            <a:tailEnd type="arrow"/>
          </a:ln>
          <a:effectLst/>
        </p:spPr>
      </p:cxnSp>
      <p:sp>
        <p:nvSpPr>
          <p:cNvPr id="171" name="Rectangle 103"/>
          <p:cNvSpPr>
            <a:spLocks noChangeArrowheads="1"/>
          </p:cNvSpPr>
          <p:nvPr/>
        </p:nvSpPr>
        <p:spPr bwMode="auto">
          <a:xfrm>
            <a:off x="7211159" y="2206310"/>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73" name="Rectangle 103"/>
          <p:cNvSpPr>
            <a:spLocks noChangeArrowheads="1"/>
          </p:cNvSpPr>
          <p:nvPr/>
        </p:nvSpPr>
        <p:spPr bwMode="auto">
          <a:xfrm>
            <a:off x="9703004" y="2207942"/>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89" name="Rectangle 103"/>
          <p:cNvSpPr>
            <a:spLocks noChangeArrowheads="1"/>
          </p:cNvSpPr>
          <p:nvPr/>
        </p:nvSpPr>
        <p:spPr bwMode="auto">
          <a:xfrm>
            <a:off x="6080025" y="3856336"/>
            <a:ext cx="150812" cy="274320"/>
          </a:xfrm>
          <a:prstGeom prst="rect">
            <a:avLst/>
          </a:prstGeom>
          <a:noFill/>
          <a:ln w="12700">
            <a:no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4" name="TextBox 3">
            <a:extLst>
              <a:ext uri="{FF2B5EF4-FFF2-40B4-BE49-F238E27FC236}">
                <a16:creationId xmlns:a16="http://schemas.microsoft.com/office/drawing/2014/main" id="{86CFD73E-5999-E34E-B6E1-D177FED0869B}"/>
              </a:ext>
            </a:extLst>
          </p:cNvPr>
          <p:cNvSpPr txBox="1"/>
          <p:nvPr/>
        </p:nvSpPr>
        <p:spPr>
          <a:xfrm>
            <a:off x="6771237" y="1542721"/>
            <a:ext cx="1013419" cy="369332"/>
          </a:xfrm>
          <a:prstGeom prst="rect">
            <a:avLst/>
          </a:prstGeom>
          <a:noFill/>
        </p:spPr>
        <p:txBody>
          <a:bodyPr wrap="none" rtlCol="0">
            <a:spAutoFit/>
          </a:bodyPr>
          <a:lstStyle/>
          <a:p>
            <a:r>
              <a:rPr lang="en-US" dirty="0"/>
              <a:t>EX/MEM</a:t>
            </a:r>
          </a:p>
        </p:txBody>
      </p:sp>
      <p:sp>
        <p:nvSpPr>
          <p:cNvPr id="58" name="TextBox 57">
            <a:extLst>
              <a:ext uri="{FF2B5EF4-FFF2-40B4-BE49-F238E27FC236}">
                <a16:creationId xmlns:a16="http://schemas.microsoft.com/office/drawing/2014/main" id="{E08349F3-CA5B-2E4A-B990-9B1793D18AA7}"/>
              </a:ext>
            </a:extLst>
          </p:cNvPr>
          <p:cNvSpPr txBox="1"/>
          <p:nvPr/>
        </p:nvSpPr>
        <p:spPr>
          <a:xfrm>
            <a:off x="5103582" y="1567964"/>
            <a:ext cx="707245" cy="369332"/>
          </a:xfrm>
          <a:prstGeom prst="rect">
            <a:avLst/>
          </a:prstGeom>
          <a:noFill/>
        </p:spPr>
        <p:txBody>
          <a:bodyPr wrap="none" rtlCol="0">
            <a:spAutoFit/>
          </a:bodyPr>
          <a:lstStyle/>
          <a:p>
            <a:r>
              <a:rPr lang="en-US" dirty="0"/>
              <a:t>ID/EX</a:t>
            </a:r>
          </a:p>
        </p:txBody>
      </p:sp>
      <p:sp>
        <p:nvSpPr>
          <p:cNvPr id="59" name="TextBox 58">
            <a:extLst>
              <a:ext uri="{FF2B5EF4-FFF2-40B4-BE49-F238E27FC236}">
                <a16:creationId xmlns:a16="http://schemas.microsoft.com/office/drawing/2014/main" id="{70A4094E-F5C0-9047-97A2-FDF77ED23E14}"/>
              </a:ext>
            </a:extLst>
          </p:cNvPr>
          <p:cNvSpPr txBox="1"/>
          <p:nvPr/>
        </p:nvSpPr>
        <p:spPr>
          <a:xfrm>
            <a:off x="9271700" y="1528430"/>
            <a:ext cx="1111202" cy="369332"/>
          </a:xfrm>
          <a:prstGeom prst="rect">
            <a:avLst/>
          </a:prstGeom>
          <a:noFill/>
        </p:spPr>
        <p:txBody>
          <a:bodyPr wrap="none" rtlCol="0">
            <a:spAutoFit/>
          </a:bodyPr>
          <a:lstStyle/>
          <a:p>
            <a:r>
              <a:rPr lang="en-US" dirty="0"/>
              <a:t>MEM/WB</a:t>
            </a:r>
          </a:p>
        </p:txBody>
      </p:sp>
      <p:sp>
        <p:nvSpPr>
          <p:cNvPr id="7" name="TextBox 6">
            <a:extLst>
              <a:ext uri="{FF2B5EF4-FFF2-40B4-BE49-F238E27FC236}">
                <a16:creationId xmlns:a16="http://schemas.microsoft.com/office/drawing/2014/main" id="{85E34883-7290-354A-A9CF-3E102211FC38}"/>
              </a:ext>
            </a:extLst>
          </p:cNvPr>
          <p:cNvSpPr txBox="1"/>
          <p:nvPr/>
        </p:nvSpPr>
        <p:spPr>
          <a:xfrm>
            <a:off x="1097280" y="1491020"/>
            <a:ext cx="1355115" cy="523220"/>
          </a:xfrm>
          <a:prstGeom prst="rect">
            <a:avLst/>
          </a:prstGeom>
          <a:noFill/>
        </p:spPr>
        <p:txBody>
          <a:bodyPr wrap="none" rtlCol="0">
            <a:spAutoFit/>
          </a:bodyPr>
          <a:lstStyle/>
          <a:p>
            <a:r>
              <a:rPr lang="en-US" sz="2800" dirty="0">
                <a:solidFill>
                  <a:srgbClr val="0432FF"/>
                </a:solidFill>
              </a:rPr>
              <a:t>Cycle: N</a:t>
            </a:r>
          </a:p>
        </p:txBody>
      </p:sp>
      <p:sp>
        <p:nvSpPr>
          <p:cNvPr id="60" name="TextBox 59">
            <a:extLst>
              <a:ext uri="{FF2B5EF4-FFF2-40B4-BE49-F238E27FC236}">
                <a16:creationId xmlns:a16="http://schemas.microsoft.com/office/drawing/2014/main" id="{721364E0-62AB-EF4A-BC6B-35DAAA31F577}"/>
              </a:ext>
            </a:extLst>
          </p:cNvPr>
          <p:cNvSpPr txBox="1"/>
          <p:nvPr/>
        </p:nvSpPr>
        <p:spPr>
          <a:xfrm>
            <a:off x="1097280" y="1486998"/>
            <a:ext cx="1880900" cy="523220"/>
          </a:xfrm>
          <a:prstGeom prst="rect">
            <a:avLst/>
          </a:prstGeom>
          <a:noFill/>
        </p:spPr>
        <p:txBody>
          <a:bodyPr wrap="none" rtlCol="0">
            <a:spAutoFit/>
          </a:bodyPr>
          <a:lstStyle/>
          <a:p>
            <a:r>
              <a:rPr lang="en-US" sz="2800" dirty="0">
                <a:solidFill>
                  <a:srgbClr val="0432FF"/>
                </a:solidFill>
              </a:rPr>
              <a:t>Cycle: N + 1</a:t>
            </a:r>
          </a:p>
        </p:txBody>
      </p:sp>
      <p:sp>
        <p:nvSpPr>
          <p:cNvPr id="8" name="Rectangle 103">
            <a:extLst>
              <a:ext uri="{FF2B5EF4-FFF2-40B4-BE49-F238E27FC236}">
                <a16:creationId xmlns:a16="http://schemas.microsoft.com/office/drawing/2014/main" id="{4DEF431C-7BDC-A661-C34D-94B12AD5C6ED}"/>
              </a:ext>
            </a:extLst>
          </p:cNvPr>
          <p:cNvSpPr>
            <a:spLocks noChangeArrowheads="1"/>
          </p:cNvSpPr>
          <p:nvPr/>
        </p:nvSpPr>
        <p:spPr bwMode="auto">
          <a:xfrm>
            <a:off x="7211159" y="4070327"/>
            <a:ext cx="150812" cy="274320"/>
          </a:xfrm>
          <a:prstGeom prst="rect">
            <a:avLst/>
          </a:prstGeom>
          <a:solidFill>
            <a:srgbClr val="FFC000"/>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Tree>
    <p:extLst>
      <p:ext uri="{BB962C8B-B14F-4D97-AF65-F5344CB8AC3E}">
        <p14:creationId xmlns:p14="http://schemas.microsoft.com/office/powerpoint/2010/main" val="137057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wipe(left)">
                                      <p:cBhvr>
                                        <p:cTn id="7" dur="500"/>
                                        <p:tgtEl>
                                          <p:spTgt spid="14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47"/>
                                        </p:tgtEl>
                                      </p:cBhvr>
                                    </p:animEffect>
                                    <p:set>
                                      <p:cBhvr>
                                        <p:cTn id="16" dur="1" fill="hold">
                                          <p:stCondLst>
                                            <p:cond delay="499"/>
                                          </p:stCondLst>
                                        </p:cTn>
                                        <p:tgtEl>
                                          <p:spTgt spid="147"/>
                                        </p:tgtEl>
                                        <p:attrNameLst>
                                          <p:attrName>style.visibility</p:attrName>
                                        </p:attrNameLst>
                                      </p:cBhvr>
                                      <p:to>
                                        <p:strVal val="hidden"/>
                                      </p:to>
                                    </p:set>
                                  </p:childTnLst>
                                </p:cTn>
                              </p:par>
                            </p:childTnLst>
                          </p:cTn>
                        </p:par>
                        <p:par>
                          <p:cTn id="17" fill="hold">
                            <p:stCondLst>
                              <p:cond delay="500"/>
                            </p:stCondLst>
                            <p:childTnLst>
                              <p:par>
                                <p:cTn id="18" presetID="9" presetClass="exit" presetSubtype="0" fill="hold" grpId="0" nodeType="afterEffect">
                                  <p:stCondLst>
                                    <p:cond delay="0"/>
                                  </p:stCondLst>
                                  <p:childTnLst>
                                    <p:animEffect transition="out" filter="dissolve">
                                      <p:cBhvr>
                                        <p:cTn id="19" dur="500"/>
                                        <p:tgtEl>
                                          <p:spTgt spid="105"/>
                                        </p:tgtEl>
                                      </p:cBhvr>
                                    </p:animEffect>
                                    <p:set>
                                      <p:cBhvr>
                                        <p:cTn id="20" dur="1" fill="hold">
                                          <p:stCondLst>
                                            <p:cond delay="499"/>
                                          </p:stCondLst>
                                        </p:cTn>
                                        <p:tgtEl>
                                          <p:spTgt spid="105"/>
                                        </p:tgtEl>
                                        <p:attrNameLst>
                                          <p:attrName>style.visibility</p:attrName>
                                        </p:attrNameLst>
                                      </p:cBhvr>
                                      <p:to>
                                        <p:strVal val="hidden"/>
                                      </p:to>
                                    </p:set>
                                  </p:childTnLst>
                                </p:cTn>
                              </p:par>
                            </p:childTnLst>
                          </p:cTn>
                        </p:par>
                        <p:par>
                          <p:cTn id="21" fill="hold">
                            <p:stCondLst>
                              <p:cond delay="1000"/>
                            </p:stCondLst>
                            <p:childTnLst>
                              <p:par>
                                <p:cTn id="22" presetID="9" presetClass="exit" presetSubtype="0" fill="hold" grpId="2" nodeType="afterEffect">
                                  <p:stCondLst>
                                    <p:cond delay="0"/>
                                  </p:stCondLst>
                                  <p:childTnLst>
                                    <p:animEffect transition="out" filter="dissolve">
                                      <p:cBhvr>
                                        <p:cTn id="23" dur="500"/>
                                        <p:tgtEl>
                                          <p:spTgt spid="82"/>
                                        </p:tgtEl>
                                      </p:cBhvr>
                                    </p:animEffect>
                                    <p:set>
                                      <p:cBhvr>
                                        <p:cTn id="24" dur="1" fill="hold">
                                          <p:stCondLst>
                                            <p:cond delay="499"/>
                                          </p:stCondLst>
                                        </p:cTn>
                                        <p:tgtEl>
                                          <p:spTgt spid="82"/>
                                        </p:tgtEl>
                                        <p:attrNameLst>
                                          <p:attrName>style.visibility</p:attrName>
                                        </p:attrNameLst>
                                      </p:cBhvr>
                                      <p:to>
                                        <p:strVal val="hidden"/>
                                      </p:to>
                                    </p:set>
                                  </p:childTnLst>
                                </p:cTn>
                              </p:par>
                            </p:childTnLst>
                          </p:cTn>
                        </p:par>
                        <p:par>
                          <p:cTn id="25" fill="hold">
                            <p:stCondLst>
                              <p:cond delay="1500"/>
                            </p:stCondLst>
                            <p:childTnLst>
                              <p:par>
                                <p:cTn id="26" presetID="9" presetClass="exit" presetSubtype="0" fill="hold" grpId="2" nodeType="afterEffect">
                                  <p:stCondLst>
                                    <p:cond delay="0"/>
                                  </p:stCondLst>
                                  <p:childTnLst>
                                    <p:animEffect transition="out" filter="dissolve">
                                      <p:cBhvr>
                                        <p:cTn id="27" dur="500"/>
                                        <p:tgtEl>
                                          <p:spTgt spid="52243"/>
                                        </p:tgtEl>
                                      </p:cBhvr>
                                    </p:animEffect>
                                    <p:set>
                                      <p:cBhvr>
                                        <p:cTn id="28" dur="1" fill="hold">
                                          <p:stCondLst>
                                            <p:cond delay="499"/>
                                          </p:stCondLst>
                                        </p:cTn>
                                        <p:tgtEl>
                                          <p:spTgt spid="52243"/>
                                        </p:tgtEl>
                                        <p:attrNameLst>
                                          <p:attrName>style.visibility</p:attrName>
                                        </p:attrNameLst>
                                      </p:cBhvr>
                                      <p:to>
                                        <p:strVal val="hidden"/>
                                      </p:to>
                                    </p:se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60"/>
                                        </p:tgtEl>
                                        <p:attrNameLst>
                                          <p:attrName>style.visibility</p:attrName>
                                        </p:attrNameLst>
                                      </p:cBhvr>
                                      <p:to>
                                        <p:strVal val="visible"/>
                                      </p:to>
                                    </p:set>
                                  </p:childTnLst>
                                </p:cTn>
                              </p:par>
                            </p:childTnLst>
                          </p:cTn>
                        </p:par>
                        <p:par>
                          <p:cTn id="32" fill="hold">
                            <p:stCondLst>
                              <p:cond delay="2000"/>
                            </p:stCondLst>
                            <p:childTnLst>
                              <p:par>
                                <p:cTn id="33" presetID="1" presetClass="emph" presetSubtype="2" fill="hold" nodeType="afterEffect">
                                  <p:stCondLst>
                                    <p:cond delay="0"/>
                                  </p:stCondLst>
                                  <p:childTnLst>
                                    <p:animClr clrSpc="rgb" dir="cw">
                                      <p:cBhvr>
                                        <p:cTn id="34" dur="750" fill="hold"/>
                                        <p:tgtEl>
                                          <p:spTgt spid="2"/>
                                        </p:tgtEl>
                                        <p:attrNameLst>
                                          <p:attrName>fillcolor</p:attrName>
                                        </p:attrNameLst>
                                      </p:cBhvr>
                                      <p:to>
                                        <a:srgbClr val="942092"/>
                                      </p:to>
                                    </p:animClr>
                                    <p:set>
                                      <p:cBhvr>
                                        <p:cTn id="35" dur="750" fill="hold"/>
                                        <p:tgtEl>
                                          <p:spTgt spid="2"/>
                                        </p:tgtEl>
                                        <p:attrNameLst>
                                          <p:attrName>fill.type</p:attrName>
                                        </p:attrNameLst>
                                      </p:cBhvr>
                                      <p:to>
                                        <p:strVal val="solid"/>
                                      </p:to>
                                    </p:set>
                                    <p:set>
                                      <p:cBhvr>
                                        <p:cTn id="36" dur="750" fill="hold"/>
                                        <p:tgtEl>
                                          <p:spTgt spid="2"/>
                                        </p:tgtEl>
                                        <p:attrNameLst>
                                          <p:attrName>fill.on</p:attrName>
                                        </p:attrNameLst>
                                      </p:cBhvr>
                                      <p:to>
                                        <p:strVal val="true"/>
                                      </p:to>
                                    </p:set>
                                  </p:childTnLst>
                                </p:cTn>
                              </p:par>
                            </p:childTnLst>
                          </p:cTn>
                        </p:par>
                        <p:par>
                          <p:cTn id="37" fill="hold">
                            <p:stCondLst>
                              <p:cond delay="2750"/>
                            </p:stCondLst>
                            <p:childTnLst>
                              <p:par>
                                <p:cTn id="38" presetID="1" presetClass="emph" presetSubtype="2" fill="hold" nodeType="afterEffect">
                                  <p:stCondLst>
                                    <p:cond delay="500"/>
                                  </p:stCondLst>
                                  <p:childTnLst>
                                    <p:animClr clrSpc="rgb" dir="cw">
                                      <p:cBhvr>
                                        <p:cTn id="39" dur="500" fill="hold"/>
                                        <p:tgtEl>
                                          <p:spTgt spid="89"/>
                                        </p:tgtEl>
                                        <p:attrNameLst>
                                          <p:attrName>fillcolor</p:attrName>
                                        </p:attrNameLst>
                                      </p:cBhvr>
                                      <p:to>
                                        <a:srgbClr val="0432FF"/>
                                      </p:to>
                                    </p:animClr>
                                    <p:set>
                                      <p:cBhvr>
                                        <p:cTn id="40" dur="500" fill="hold"/>
                                        <p:tgtEl>
                                          <p:spTgt spid="89"/>
                                        </p:tgtEl>
                                        <p:attrNameLst>
                                          <p:attrName>fill.type</p:attrName>
                                        </p:attrNameLst>
                                      </p:cBhvr>
                                      <p:to>
                                        <p:strVal val="solid"/>
                                      </p:to>
                                    </p:set>
                                    <p:set>
                                      <p:cBhvr>
                                        <p:cTn id="41" dur="500" fill="hold"/>
                                        <p:tgtEl>
                                          <p:spTgt spid="89"/>
                                        </p:tgtEl>
                                        <p:attrNameLst>
                                          <p:attrName>fill.on</p:attrName>
                                        </p:attrNameLst>
                                      </p:cBhvr>
                                      <p:to>
                                        <p:strVal val="true"/>
                                      </p:to>
                                    </p:set>
                                  </p:childTnLst>
                                </p:cTn>
                              </p:par>
                            </p:childTnLst>
                          </p:cTn>
                        </p:par>
                        <p:par>
                          <p:cTn id="42" fill="hold">
                            <p:stCondLst>
                              <p:cond delay="3750"/>
                            </p:stCondLst>
                            <p:childTnLst>
                              <p:par>
                                <p:cTn id="43" presetID="1" presetClass="emph" presetSubtype="2" fill="hold" nodeType="afterEffect">
                                  <p:stCondLst>
                                    <p:cond delay="500"/>
                                  </p:stCondLst>
                                  <p:childTnLst>
                                    <p:animClr clrSpc="rgb" dir="cw">
                                      <p:cBhvr>
                                        <p:cTn id="44" dur="500" fill="hold"/>
                                        <p:tgtEl>
                                          <p:spTgt spid="90"/>
                                        </p:tgtEl>
                                        <p:attrNameLst>
                                          <p:attrName>fillcolor</p:attrName>
                                        </p:attrNameLst>
                                      </p:cBhvr>
                                      <p:to>
                                        <a:srgbClr val="0432FF"/>
                                      </p:to>
                                    </p:animClr>
                                    <p:set>
                                      <p:cBhvr>
                                        <p:cTn id="45" dur="500" fill="hold"/>
                                        <p:tgtEl>
                                          <p:spTgt spid="90"/>
                                        </p:tgtEl>
                                        <p:attrNameLst>
                                          <p:attrName>fill.type</p:attrName>
                                        </p:attrNameLst>
                                      </p:cBhvr>
                                      <p:to>
                                        <p:strVal val="solid"/>
                                      </p:to>
                                    </p:set>
                                    <p:set>
                                      <p:cBhvr>
                                        <p:cTn id="46" dur="500" fill="hold"/>
                                        <p:tgtEl>
                                          <p:spTgt spid="90"/>
                                        </p:tgtEl>
                                        <p:attrNameLst>
                                          <p:attrName>fill.on</p:attrName>
                                        </p:attrNameLst>
                                      </p:cBhvr>
                                      <p:to>
                                        <p:strVal val="true"/>
                                      </p:to>
                                    </p:set>
                                  </p:childTnLst>
                                </p:cTn>
                              </p:par>
                            </p:childTnLst>
                          </p:cTn>
                        </p:par>
                        <p:par>
                          <p:cTn id="47" fill="hold">
                            <p:stCondLst>
                              <p:cond delay="4750"/>
                            </p:stCondLst>
                            <p:childTnLst>
                              <p:par>
                                <p:cTn id="48" presetID="1" presetClass="emph" presetSubtype="2" fill="hold" nodeType="afterEffect">
                                  <p:stCondLst>
                                    <p:cond delay="500"/>
                                  </p:stCondLst>
                                  <p:childTnLst>
                                    <p:animClr clrSpc="rgb" dir="cw">
                                      <p:cBhvr>
                                        <p:cTn id="49" dur="500" fill="hold"/>
                                        <p:tgtEl>
                                          <p:spTgt spid="91"/>
                                        </p:tgtEl>
                                        <p:attrNameLst>
                                          <p:attrName>fillcolor</p:attrName>
                                        </p:attrNameLst>
                                      </p:cBhvr>
                                      <p:to>
                                        <a:srgbClr val="0432FF"/>
                                      </p:to>
                                    </p:animClr>
                                    <p:set>
                                      <p:cBhvr>
                                        <p:cTn id="50" dur="500" fill="hold"/>
                                        <p:tgtEl>
                                          <p:spTgt spid="91"/>
                                        </p:tgtEl>
                                        <p:attrNameLst>
                                          <p:attrName>fill.type</p:attrName>
                                        </p:attrNameLst>
                                      </p:cBhvr>
                                      <p:to>
                                        <p:strVal val="solid"/>
                                      </p:to>
                                    </p:set>
                                    <p:set>
                                      <p:cBhvr>
                                        <p:cTn id="51" dur="500" fill="hold"/>
                                        <p:tgtEl>
                                          <p:spTgt spid="91"/>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1" nodeType="click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wipe(left)">
                                      <p:cBhvr>
                                        <p:cTn id="56" dur="500"/>
                                        <p:tgtEl>
                                          <p:spTgt spid="82"/>
                                        </p:tgtEl>
                                      </p:cBhvr>
                                    </p:animEffect>
                                  </p:childTnLst>
                                </p:cTn>
                              </p:par>
                            </p:childTnLst>
                          </p:cTn>
                        </p:par>
                        <p:par>
                          <p:cTn id="57" fill="hold">
                            <p:stCondLst>
                              <p:cond delay="500"/>
                            </p:stCondLst>
                            <p:childTnLst>
                              <p:par>
                                <p:cTn id="58" presetID="22" presetClass="entr" presetSubtype="8" fill="hold" grpId="1" nodeType="afterEffect">
                                  <p:stCondLst>
                                    <p:cond delay="0"/>
                                  </p:stCondLst>
                                  <p:childTnLst>
                                    <p:set>
                                      <p:cBhvr>
                                        <p:cTn id="59" dur="1" fill="hold">
                                          <p:stCondLst>
                                            <p:cond delay="0"/>
                                          </p:stCondLst>
                                        </p:cTn>
                                        <p:tgtEl>
                                          <p:spTgt spid="52243"/>
                                        </p:tgtEl>
                                        <p:attrNameLst>
                                          <p:attrName>style.visibility</p:attrName>
                                        </p:attrNameLst>
                                      </p:cBhvr>
                                      <p:to>
                                        <p:strVal val="visible"/>
                                      </p:to>
                                    </p:set>
                                    <p:animEffect transition="in" filter="wipe(left)">
                                      <p:cBhvr>
                                        <p:cTn id="60" dur="500"/>
                                        <p:tgtEl>
                                          <p:spTgt spid="5224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166"/>
                                        </p:tgtEl>
                                        <p:attrNameLst>
                                          <p:attrName>style.visibility</p:attrName>
                                        </p:attrNameLst>
                                      </p:cBhvr>
                                      <p:to>
                                        <p:strVal val="visible"/>
                                      </p:to>
                                    </p:set>
                                    <p:animEffect transition="in" filter="wipe(right)">
                                      <p:cBhvr>
                                        <p:cTn id="65" dur="1000"/>
                                        <p:tgtEl>
                                          <p:spTgt spid="16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1" nodeType="clickEffect">
                                  <p:stCondLst>
                                    <p:cond delay="0"/>
                                  </p:stCondLst>
                                  <p:childTnLst>
                                    <p:set>
                                      <p:cBhvr>
                                        <p:cTn id="69" dur="1" fill="hold">
                                          <p:stCondLst>
                                            <p:cond delay="0"/>
                                          </p:stCondLst>
                                        </p:cTn>
                                        <p:tgtEl>
                                          <p:spTgt spid="105"/>
                                        </p:tgtEl>
                                        <p:attrNameLst>
                                          <p:attrName>style.visibility</p:attrName>
                                        </p:attrNameLst>
                                      </p:cBhvr>
                                      <p:to>
                                        <p:strVal val="visible"/>
                                      </p:to>
                                    </p:set>
                                    <p:animEffect transition="in" filter="wipe(left)">
                                      <p:cBhvr>
                                        <p:cTn id="70" dur="500"/>
                                        <p:tgtEl>
                                          <p:spTgt spid="105"/>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147"/>
                                        </p:tgtEl>
                                        <p:attrNameLst>
                                          <p:attrName>style.visibility</p:attrName>
                                        </p:attrNameLst>
                                      </p:cBhvr>
                                      <p:to>
                                        <p:strVal val="visible"/>
                                      </p:to>
                                    </p:set>
                                    <p:animEffect transition="in" filter="wipe(left)">
                                      <p:cBhvr>
                                        <p:cTn id="74"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5" grpId="1" animBg="1"/>
      <p:bldP spid="82" grpId="1" animBg="1"/>
      <p:bldP spid="82" grpId="2" animBg="1"/>
      <p:bldP spid="52243" grpId="1" animBg="1"/>
      <p:bldP spid="52243" grpId="2" animBg="1"/>
      <p:bldP spid="60" grpId="0"/>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1"/>
          <p:cNvGrpSpPr>
            <a:grpSpLocks/>
          </p:cNvGrpSpPr>
          <p:nvPr/>
        </p:nvGrpSpPr>
        <p:grpSpPr bwMode="auto">
          <a:xfrm>
            <a:off x="6019800" y="2376961"/>
            <a:ext cx="1219200" cy="2362200"/>
            <a:chOff x="528" y="2592"/>
            <a:chExt cx="768" cy="1488"/>
          </a:xfrm>
          <a:solidFill>
            <a:srgbClr val="FFC000"/>
          </a:solidFill>
        </p:grpSpPr>
        <p:grpSp>
          <p:nvGrpSpPr>
            <p:cNvPr id="53371" name="Group 209"/>
            <p:cNvGrpSpPr>
              <a:grpSpLocks/>
            </p:cNvGrpSpPr>
            <p:nvPr/>
          </p:nvGrpSpPr>
          <p:grpSpPr bwMode="auto">
            <a:xfrm>
              <a:off x="624" y="2832"/>
              <a:ext cx="672" cy="1248"/>
              <a:chOff x="720" y="2736"/>
              <a:chExt cx="672" cy="1248"/>
            </a:xfrm>
            <a:grpFill/>
          </p:grpSpPr>
          <p:sp>
            <p:nvSpPr>
              <p:cNvPr id="53373" name="Rectangle 203"/>
              <p:cNvSpPr>
                <a:spLocks noChangeArrowheads="1"/>
              </p:cNvSpPr>
              <p:nvPr/>
            </p:nvSpPr>
            <p:spPr bwMode="auto">
              <a:xfrm>
                <a:off x="1296" y="3696"/>
                <a:ext cx="96" cy="288"/>
              </a:xfrm>
              <a:prstGeom prst="rect">
                <a:avLst/>
              </a:prstGeom>
              <a:grpFill/>
              <a:ln w="12700">
                <a:solidFill>
                  <a:schemeClr val="tx1"/>
                </a:solidFill>
                <a:miter lim="800000"/>
                <a:headEnd/>
                <a:tailEnd/>
              </a:ln>
            </p:spPr>
            <p:txBody>
              <a:bodyPr wrap="none" anchor="ctr">
                <a:prstTxWarp prst="textNoShape">
                  <a:avLst/>
                </a:prstTxWarp>
              </a:bodyPr>
              <a:lstStyle/>
              <a:p>
                <a:pPr algn="ctr"/>
                <a:endParaRPr lang="en-US" sz="1400">
                  <a:latin typeface="+mj-lt"/>
                </a:endParaRPr>
              </a:p>
            </p:txBody>
          </p:sp>
          <p:sp>
            <p:nvSpPr>
              <p:cNvPr id="53374" name="Line 207"/>
              <p:cNvSpPr>
                <a:spLocks noChangeShapeType="1"/>
              </p:cNvSpPr>
              <p:nvPr/>
            </p:nvSpPr>
            <p:spPr bwMode="auto">
              <a:xfrm>
                <a:off x="720" y="2736"/>
                <a:ext cx="576" cy="1152"/>
              </a:xfrm>
              <a:prstGeom prst="line">
                <a:avLst/>
              </a:prstGeom>
              <a:grpFill/>
              <a:ln w="28575">
                <a:solidFill>
                  <a:srgbClr val="FFC000"/>
                </a:solidFill>
                <a:round/>
                <a:headEnd/>
                <a:tailEnd type="triangle" w="med" len="med"/>
              </a:ln>
            </p:spPr>
            <p:txBody>
              <a:bodyPr>
                <a:prstTxWarp prst="textNoShape">
                  <a:avLst/>
                </a:prstTxWarp>
              </a:bodyPr>
              <a:lstStyle/>
              <a:p>
                <a:pPr algn="ctr"/>
                <a:endParaRPr lang="en-US" sz="1400">
                  <a:latin typeface="+mj-lt"/>
                </a:endParaRPr>
              </a:p>
            </p:txBody>
          </p:sp>
        </p:grpSp>
        <p:sp>
          <p:nvSpPr>
            <p:cNvPr id="53372" name="Rectangle 210"/>
            <p:cNvSpPr>
              <a:spLocks noChangeArrowheads="1"/>
            </p:cNvSpPr>
            <p:nvPr/>
          </p:nvSpPr>
          <p:spPr bwMode="auto">
            <a:xfrm>
              <a:off x="528" y="2592"/>
              <a:ext cx="96" cy="288"/>
            </a:xfrm>
            <a:prstGeom prst="rect">
              <a:avLst/>
            </a:prstGeom>
            <a:grpFill/>
            <a:ln w="12700">
              <a:solidFill>
                <a:schemeClr val="tx1"/>
              </a:solidFill>
              <a:miter lim="800000"/>
              <a:headEnd/>
              <a:tailEnd/>
            </a:ln>
          </p:spPr>
          <p:txBody>
            <a:bodyPr wrap="none" anchor="ctr">
              <a:prstTxWarp prst="textNoShape">
                <a:avLst/>
              </a:prstTxWarp>
            </a:bodyPr>
            <a:lstStyle/>
            <a:p>
              <a:pPr algn="ctr"/>
              <a:endParaRPr lang="en-US" sz="1400">
                <a:latin typeface="+mj-lt"/>
              </a:endParaRPr>
            </a:p>
          </p:txBody>
        </p:sp>
      </p:grpSp>
      <p:sp>
        <p:nvSpPr>
          <p:cNvPr id="53251" name="Rectangle 12"/>
          <p:cNvSpPr>
            <a:spLocks noGrp="1" noChangeArrowheads="1"/>
          </p:cNvSpPr>
          <p:nvPr>
            <p:ph type="title"/>
          </p:nvPr>
        </p:nvSpPr>
        <p:spPr/>
        <p:txBody>
          <a:bodyPr/>
          <a:lstStyle/>
          <a:p>
            <a:r>
              <a:rPr lang="en-US" dirty="0"/>
              <a:t>Forwarding:  </a:t>
            </a:r>
            <a:r>
              <a:rPr lang="en-US" b="1" dirty="0">
                <a:solidFill>
                  <a:srgbClr val="0432FF"/>
                </a:solidFill>
              </a:rPr>
              <a:t>MEM to EX</a:t>
            </a:r>
          </a:p>
        </p:txBody>
      </p:sp>
      <p:sp>
        <p:nvSpPr>
          <p:cNvPr id="4" name="Slide Number Placeholder 3">
            <a:extLst>
              <a:ext uri="{FF2B5EF4-FFF2-40B4-BE49-F238E27FC236}">
                <a16:creationId xmlns:a16="http://schemas.microsoft.com/office/drawing/2014/main" id="{17B6C958-B037-5446-A5B4-8F1855D7B8DA}"/>
              </a:ext>
            </a:extLst>
          </p:cNvPr>
          <p:cNvSpPr>
            <a:spLocks noGrp="1"/>
          </p:cNvSpPr>
          <p:nvPr>
            <p:ph type="sldNum" sz="quarter" idx="12"/>
          </p:nvPr>
        </p:nvSpPr>
        <p:spPr/>
        <p:txBody>
          <a:bodyPr/>
          <a:lstStyle/>
          <a:p>
            <a:fld id="{1BD72A7C-CD32-D543-9541-5D4E9CD9F017}" type="slidenum">
              <a:rPr lang="en-US" sz="1400" smtClean="0">
                <a:latin typeface="+mj-lt"/>
              </a:rPr>
              <a:t>25</a:t>
            </a:fld>
            <a:endParaRPr lang="en-US" sz="1400">
              <a:latin typeface="+mj-lt"/>
            </a:endParaRPr>
          </a:p>
        </p:txBody>
      </p:sp>
      <p:sp>
        <p:nvSpPr>
          <p:cNvPr id="53252" name="Line 14"/>
          <p:cNvSpPr>
            <a:spLocks noChangeShapeType="1"/>
          </p:cNvSpPr>
          <p:nvPr/>
        </p:nvSpPr>
        <p:spPr bwMode="auto">
          <a:xfrm>
            <a:off x="3733800" y="1848324"/>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pPr algn="ctr"/>
            <a:endParaRPr lang="en-US" sz="1400">
              <a:latin typeface="+mj-lt"/>
            </a:endParaRPr>
          </a:p>
        </p:txBody>
      </p:sp>
      <p:sp>
        <p:nvSpPr>
          <p:cNvPr id="53253" name="Rectangle 15"/>
          <p:cNvSpPr>
            <a:spLocks noChangeArrowheads="1"/>
          </p:cNvSpPr>
          <p:nvPr/>
        </p:nvSpPr>
        <p:spPr bwMode="auto">
          <a:xfrm>
            <a:off x="2362201" y="2383312"/>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add </a:t>
            </a:r>
            <a:r>
              <a:rPr lang="en-US" b="1" dirty="0">
                <a:solidFill>
                  <a:srgbClr val="0432FF"/>
                </a:solidFill>
                <a:latin typeface="Courier New" charset="0"/>
              </a:rPr>
              <a:t>$1</a:t>
            </a:r>
            <a:r>
              <a:rPr lang="en-US" b="1" dirty="0">
                <a:latin typeface="Courier New" charset="0"/>
              </a:rPr>
              <a:t>,$3,$2</a:t>
            </a:r>
          </a:p>
        </p:txBody>
      </p:sp>
      <p:grpSp>
        <p:nvGrpSpPr>
          <p:cNvPr id="53254" name="Group 196"/>
          <p:cNvGrpSpPr>
            <a:grpSpLocks/>
          </p:cNvGrpSpPr>
          <p:nvPr/>
        </p:nvGrpSpPr>
        <p:grpSpPr bwMode="auto">
          <a:xfrm>
            <a:off x="4914900" y="1975325"/>
            <a:ext cx="4800600" cy="3525837"/>
            <a:chOff x="2088" y="659"/>
            <a:chExt cx="3024" cy="2816"/>
          </a:xfrm>
        </p:grpSpPr>
        <p:sp>
          <p:nvSpPr>
            <p:cNvPr id="53363" name="Line 16"/>
            <p:cNvSpPr>
              <a:spLocks noChangeShapeType="1"/>
            </p:cNvSpPr>
            <p:nvPr/>
          </p:nvSpPr>
          <p:spPr bwMode="auto">
            <a:xfrm>
              <a:off x="208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pPr algn="ctr"/>
              <a:endParaRPr lang="en-US" sz="1400">
                <a:latin typeface="+mj-lt"/>
              </a:endParaRPr>
            </a:p>
          </p:txBody>
        </p:sp>
        <p:sp>
          <p:nvSpPr>
            <p:cNvPr id="53364" name="Line 17"/>
            <p:cNvSpPr>
              <a:spLocks noChangeShapeType="1"/>
            </p:cNvSpPr>
            <p:nvPr/>
          </p:nvSpPr>
          <p:spPr bwMode="auto">
            <a:xfrm>
              <a:off x="252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pPr algn="ctr"/>
              <a:endParaRPr lang="en-US" sz="1400">
                <a:latin typeface="+mj-lt"/>
              </a:endParaRPr>
            </a:p>
          </p:txBody>
        </p:sp>
        <p:sp>
          <p:nvSpPr>
            <p:cNvPr id="53365" name="Line 18"/>
            <p:cNvSpPr>
              <a:spLocks noChangeShapeType="1"/>
            </p:cNvSpPr>
            <p:nvPr/>
          </p:nvSpPr>
          <p:spPr bwMode="auto">
            <a:xfrm>
              <a:off x="295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pPr algn="ctr"/>
              <a:endParaRPr lang="en-US" sz="1400">
                <a:latin typeface="+mj-lt"/>
              </a:endParaRPr>
            </a:p>
          </p:txBody>
        </p:sp>
        <p:sp>
          <p:nvSpPr>
            <p:cNvPr id="53366" name="Line 19"/>
            <p:cNvSpPr>
              <a:spLocks noChangeShapeType="1"/>
            </p:cNvSpPr>
            <p:nvPr/>
          </p:nvSpPr>
          <p:spPr bwMode="auto">
            <a:xfrm>
              <a:off x="3384"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pPr algn="ctr"/>
              <a:endParaRPr lang="en-US" sz="1400">
                <a:latin typeface="+mj-lt"/>
              </a:endParaRPr>
            </a:p>
          </p:txBody>
        </p:sp>
        <p:sp>
          <p:nvSpPr>
            <p:cNvPr id="53367" name="Line 20"/>
            <p:cNvSpPr>
              <a:spLocks noChangeShapeType="1"/>
            </p:cNvSpPr>
            <p:nvPr/>
          </p:nvSpPr>
          <p:spPr bwMode="auto">
            <a:xfrm>
              <a:off x="3816"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pPr algn="ctr"/>
              <a:endParaRPr lang="en-US" sz="1400">
                <a:latin typeface="+mj-lt"/>
              </a:endParaRPr>
            </a:p>
          </p:txBody>
        </p:sp>
        <p:sp>
          <p:nvSpPr>
            <p:cNvPr id="53368" name="Line 21"/>
            <p:cNvSpPr>
              <a:spLocks noChangeShapeType="1"/>
            </p:cNvSpPr>
            <p:nvPr/>
          </p:nvSpPr>
          <p:spPr bwMode="auto">
            <a:xfrm>
              <a:off x="424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pPr algn="ctr"/>
              <a:endParaRPr lang="en-US" sz="1400">
                <a:latin typeface="+mj-lt"/>
              </a:endParaRPr>
            </a:p>
          </p:txBody>
        </p:sp>
        <p:sp>
          <p:nvSpPr>
            <p:cNvPr id="53369" name="Line 22"/>
            <p:cNvSpPr>
              <a:spLocks noChangeShapeType="1"/>
            </p:cNvSpPr>
            <p:nvPr/>
          </p:nvSpPr>
          <p:spPr bwMode="auto">
            <a:xfrm>
              <a:off x="468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pPr algn="ctr"/>
              <a:endParaRPr lang="en-US" sz="1400">
                <a:latin typeface="+mj-lt"/>
              </a:endParaRPr>
            </a:p>
          </p:txBody>
        </p:sp>
        <p:sp>
          <p:nvSpPr>
            <p:cNvPr id="53370" name="Line 23"/>
            <p:cNvSpPr>
              <a:spLocks noChangeShapeType="1"/>
            </p:cNvSpPr>
            <p:nvPr/>
          </p:nvSpPr>
          <p:spPr bwMode="auto">
            <a:xfrm>
              <a:off x="511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pPr algn="ctr"/>
              <a:endParaRPr lang="en-US" sz="1400">
                <a:latin typeface="+mj-lt"/>
              </a:endParaRPr>
            </a:p>
          </p:txBody>
        </p:sp>
      </p:grpSp>
      <p:sp>
        <p:nvSpPr>
          <p:cNvPr id="53255" name="Line 24"/>
          <p:cNvSpPr>
            <a:spLocks noChangeShapeType="1"/>
          </p:cNvSpPr>
          <p:nvPr/>
        </p:nvSpPr>
        <p:spPr bwMode="auto">
          <a:xfrm>
            <a:off x="2286000" y="2376961"/>
            <a:ext cx="0" cy="3124200"/>
          </a:xfrm>
          <a:prstGeom prst="line">
            <a:avLst/>
          </a:prstGeom>
          <a:noFill/>
          <a:ln w="28575">
            <a:solidFill>
              <a:schemeClr val="tx1"/>
            </a:solidFill>
            <a:round/>
            <a:headEnd/>
            <a:tailEnd type="arrow" w="med" len="med"/>
          </a:ln>
        </p:spPr>
        <p:txBody>
          <a:bodyPr>
            <a:prstTxWarp prst="textNoShape">
              <a:avLst/>
            </a:prstTxWarp>
          </a:bodyPr>
          <a:lstStyle/>
          <a:p>
            <a:pPr algn="ctr"/>
            <a:endParaRPr lang="en-US" sz="1400">
              <a:latin typeface="+mj-lt"/>
            </a:endParaRPr>
          </a:p>
        </p:txBody>
      </p:sp>
      <p:sp>
        <p:nvSpPr>
          <p:cNvPr id="53256" name="Rectangle 58"/>
          <p:cNvSpPr>
            <a:spLocks noChangeArrowheads="1"/>
          </p:cNvSpPr>
          <p:nvPr/>
        </p:nvSpPr>
        <p:spPr bwMode="auto">
          <a:xfrm>
            <a:off x="2362201" y="3291362"/>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sub $4,</a:t>
            </a:r>
            <a:r>
              <a:rPr lang="en-US" b="1" dirty="0">
                <a:solidFill>
                  <a:srgbClr val="0432FF"/>
                </a:solidFill>
                <a:latin typeface="Courier New" charset="0"/>
              </a:rPr>
              <a:t>$1</a:t>
            </a:r>
            <a:r>
              <a:rPr lang="en-US" b="1" dirty="0">
                <a:latin typeface="Courier New" charset="0"/>
              </a:rPr>
              <a:t>,$5</a:t>
            </a:r>
          </a:p>
        </p:txBody>
      </p:sp>
      <p:sp>
        <p:nvSpPr>
          <p:cNvPr id="53257" name="Rectangle 59"/>
          <p:cNvSpPr>
            <a:spLocks noChangeArrowheads="1"/>
          </p:cNvSpPr>
          <p:nvPr/>
        </p:nvSpPr>
        <p:spPr bwMode="auto">
          <a:xfrm>
            <a:off x="2362201" y="4358162"/>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and $6,$7,</a:t>
            </a:r>
            <a:r>
              <a:rPr lang="en-US" b="1" dirty="0">
                <a:solidFill>
                  <a:srgbClr val="0432FF"/>
                </a:solidFill>
                <a:latin typeface="Courier New" charset="0"/>
              </a:rPr>
              <a:t>$1</a:t>
            </a:r>
          </a:p>
        </p:txBody>
      </p:sp>
      <p:grpSp>
        <p:nvGrpSpPr>
          <p:cNvPr id="53258" name="Group 25"/>
          <p:cNvGrpSpPr>
            <a:grpSpLocks/>
          </p:cNvGrpSpPr>
          <p:nvPr/>
        </p:nvGrpSpPr>
        <p:grpSpPr bwMode="auto">
          <a:xfrm>
            <a:off x="4356101" y="2224561"/>
            <a:ext cx="3273426" cy="838200"/>
            <a:chOff x="1570" y="1152"/>
            <a:chExt cx="2062" cy="528"/>
          </a:xfrm>
        </p:grpSpPr>
        <p:grpSp>
          <p:nvGrpSpPr>
            <p:cNvPr id="53331" name="Group 26"/>
            <p:cNvGrpSpPr>
              <a:grpSpLocks/>
            </p:cNvGrpSpPr>
            <p:nvPr/>
          </p:nvGrpSpPr>
          <p:grpSpPr bwMode="auto">
            <a:xfrm>
              <a:off x="2496" y="1152"/>
              <a:ext cx="214" cy="481"/>
              <a:chOff x="2216" y="1413"/>
              <a:chExt cx="214" cy="481"/>
            </a:xfrm>
          </p:grpSpPr>
          <p:sp>
            <p:nvSpPr>
              <p:cNvPr id="53361" name="Freeform 27"/>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62" name="Rectangle 28"/>
              <p:cNvSpPr>
                <a:spLocks noChangeArrowheads="1"/>
              </p:cNvSpPr>
              <p:nvPr/>
            </p:nvSpPr>
            <p:spPr bwMode="auto">
              <a:xfrm rot="5400000">
                <a:off x="2164" y="1540"/>
                <a:ext cx="296"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dirty="0">
                    <a:latin typeface="+mj-lt"/>
                  </a:rPr>
                  <a:t>ALU</a:t>
                </a:r>
              </a:p>
            </p:txBody>
          </p:sp>
        </p:grpSp>
        <p:grpSp>
          <p:nvGrpSpPr>
            <p:cNvPr id="53332" name="Group 29"/>
            <p:cNvGrpSpPr>
              <a:grpSpLocks/>
            </p:cNvGrpSpPr>
            <p:nvPr/>
          </p:nvGrpSpPr>
          <p:grpSpPr bwMode="auto">
            <a:xfrm>
              <a:off x="1570" y="1248"/>
              <a:ext cx="341" cy="289"/>
              <a:chOff x="1290" y="1509"/>
              <a:chExt cx="341" cy="289"/>
            </a:xfrm>
          </p:grpSpPr>
          <p:sp>
            <p:nvSpPr>
              <p:cNvPr id="53357" name="Rectangle 30"/>
              <p:cNvSpPr>
                <a:spLocks noChangeArrowheads="1"/>
              </p:cNvSpPr>
              <p:nvPr/>
            </p:nvSpPr>
            <p:spPr bwMode="auto">
              <a:xfrm>
                <a:off x="1290" y="1511"/>
                <a:ext cx="238"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IM</a:t>
                </a:r>
              </a:p>
            </p:txBody>
          </p:sp>
          <p:grpSp>
            <p:nvGrpSpPr>
              <p:cNvPr id="53358" name="Group 31"/>
              <p:cNvGrpSpPr>
                <a:grpSpLocks/>
              </p:cNvGrpSpPr>
              <p:nvPr/>
            </p:nvGrpSpPr>
            <p:grpSpPr bwMode="auto">
              <a:xfrm>
                <a:off x="1291" y="1509"/>
                <a:ext cx="340" cy="289"/>
                <a:chOff x="1291" y="1509"/>
                <a:chExt cx="340" cy="289"/>
              </a:xfrm>
            </p:grpSpPr>
            <p:sp>
              <p:nvSpPr>
                <p:cNvPr id="53359" name="Freeform 32"/>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60" name="Freeform 33"/>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grpSp>
        <p:sp>
          <p:nvSpPr>
            <p:cNvPr id="53333" name="Rectangle 34"/>
            <p:cNvSpPr>
              <a:spLocks noChangeArrowheads="1"/>
            </p:cNvSpPr>
            <p:nvPr/>
          </p:nvSpPr>
          <p:spPr bwMode="auto">
            <a:xfrm>
              <a:off x="2012" y="1255"/>
              <a:ext cx="283"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Reg</a:t>
              </a:r>
            </a:p>
          </p:txBody>
        </p:sp>
        <p:grpSp>
          <p:nvGrpSpPr>
            <p:cNvPr id="53334" name="Group 35"/>
            <p:cNvGrpSpPr>
              <a:grpSpLocks/>
            </p:cNvGrpSpPr>
            <p:nvPr/>
          </p:nvGrpSpPr>
          <p:grpSpPr bwMode="auto">
            <a:xfrm>
              <a:off x="2031" y="1248"/>
              <a:ext cx="296" cy="289"/>
              <a:chOff x="1751" y="1509"/>
              <a:chExt cx="296" cy="289"/>
            </a:xfrm>
          </p:grpSpPr>
          <p:sp>
            <p:nvSpPr>
              <p:cNvPr id="53355" name="Freeform 36"/>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56" name="Freeform 37"/>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53335" name="Line 38"/>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336" name="Freeform 39"/>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37" name="Line 40"/>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338" name="Rectangle 41"/>
            <p:cNvSpPr>
              <a:spLocks noChangeArrowheads="1"/>
            </p:cNvSpPr>
            <p:nvPr/>
          </p:nvSpPr>
          <p:spPr bwMode="auto">
            <a:xfrm>
              <a:off x="2829" y="1250"/>
              <a:ext cx="280"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DM</a:t>
              </a:r>
            </a:p>
          </p:txBody>
        </p:sp>
        <p:grpSp>
          <p:nvGrpSpPr>
            <p:cNvPr id="53339" name="Group 42"/>
            <p:cNvGrpSpPr>
              <a:grpSpLocks/>
            </p:cNvGrpSpPr>
            <p:nvPr/>
          </p:nvGrpSpPr>
          <p:grpSpPr bwMode="auto">
            <a:xfrm>
              <a:off x="2880" y="1248"/>
              <a:ext cx="325" cy="289"/>
              <a:chOff x="2600" y="1509"/>
              <a:chExt cx="325" cy="289"/>
            </a:xfrm>
          </p:grpSpPr>
          <p:sp>
            <p:nvSpPr>
              <p:cNvPr id="53353" name="Freeform 43"/>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54" name="Freeform 44"/>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53340" name="Rectangle 45"/>
            <p:cNvSpPr>
              <a:spLocks noChangeArrowheads="1"/>
            </p:cNvSpPr>
            <p:nvPr/>
          </p:nvSpPr>
          <p:spPr bwMode="auto">
            <a:xfrm>
              <a:off x="3321" y="1250"/>
              <a:ext cx="283"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Reg</a:t>
              </a:r>
            </a:p>
          </p:txBody>
        </p:sp>
        <p:grpSp>
          <p:nvGrpSpPr>
            <p:cNvPr id="53341" name="Group 46"/>
            <p:cNvGrpSpPr>
              <a:grpSpLocks/>
            </p:cNvGrpSpPr>
            <p:nvPr/>
          </p:nvGrpSpPr>
          <p:grpSpPr bwMode="auto">
            <a:xfrm>
              <a:off x="3348" y="1248"/>
              <a:ext cx="284" cy="289"/>
              <a:chOff x="3068" y="1509"/>
              <a:chExt cx="284" cy="289"/>
            </a:xfrm>
          </p:grpSpPr>
          <p:sp>
            <p:nvSpPr>
              <p:cNvPr id="53351" name="Freeform 47"/>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52" name="Freeform 48"/>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53342" name="Line 49"/>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343" name="Line 50"/>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344" name="Line 51"/>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345" name="Line 52"/>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346" name="Line 53"/>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347" name="Line 54"/>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348" name="Line 55"/>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349" name="Line 56"/>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350" name="Line 57"/>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grpSp>
      <p:grpSp>
        <p:nvGrpSpPr>
          <p:cNvPr id="53259" name="Group 60"/>
          <p:cNvGrpSpPr>
            <a:grpSpLocks/>
          </p:cNvGrpSpPr>
          <p:nvPr/>
        </p:nvGrpSpPr>
        <p:grpSpPr bwMode="auto">
          <a:xfrm>
            <a:off x="5041901" y="3138961"/>
            <a:ext cx="3273426" cy="838200"/>
            <a:chOff x="1570" y="1152"/>
            <a:chExt cx="2062" cy="528"/>
          </a:xfrm>
        </p:grpSpPr>
        <p:grpSp>
          <p:nvGrpSpPr>
            <p:cNvPr id="53299" name="Group 61"/>
            <p:cNvGrpSpPr>
              <a:grpSpLocks/>
            </p:cNvGrpSpPr>
            <p:nvPr/>
          </p:nvGrpSpPr>
          <p:grpSpPr bwMode="auto">
            <a:xfrm>
              <a:off x="2496" y="1152"/>
              <a:ext cx="214" cy="481"/>
              <a:chOff x="2216" y="1413"/>
              <a:chExt cx="214" cy="481"/>
            </a:xfrm>
          </p:grpSpPr>
          <p:sp>
            <p:nvSpPr>
              <p:cNvPr id="53329" name="Freeform 6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30" name="Rectangle 63"/>
              <p:cNvSpPr>
                <a:spLocks noChangeArrowheads="1"/>
              </p:cNvSpPr>
              <p:nvPr/>
            </p:nvSpPr>
            <p:spPr bwMode="auto">
              <a:xfrm rot="5400000">
                <a:off x="2164" y="1540"/>
                <a:ext cx="296"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ALU</a:t>
                </a:r>
              </a:p>
            </p:txBody>
          </p:sp>
        </p:grpSp>
        <p:grpSp>
          <p:nvGrpSpPr>
            <p:cNvPr id="53300" name="Group 64"/>
            <p:cNvGrpSpPr>
              <a:grpSpLocks/>
            </p:cNvGrpSpPr>
            <p:nvPr/>
          </p:nvGrpSpPr>
          <p:grpSpPr bwMode="auto">
            <a:xfrm>
              <a:off x="1570" y="1248"/>
              <a:ext cx="341" cy="289"/>
              <a:chOff x="1290" y="1509"/>
              <a:chExt cx="341" cy="289"/>
            </a:xfrm>
          </p:grpSpPr>
          <p:sp>
            <p:nvSpPr>
              <p:cNvPr id="53325" name="Rectangle 65"/>
              <p:cNvSpPr>
                <a:spLocks noChangeArrowheads="1"/>
              </p:cNvSpPr>
              <p:nvPr/>
            </p:nvSpPr>
            <p:spPr bwMode="auto">
              <a:xfrm>
                <a:off x="1290" y="1511"/>
                <a:ext cx="238"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IM</a:t>
                </a:r>
              </a:p>
            </p:txBody>
          </p:sp>
          <p:grpSp>
            <p:nvGrpSpPr>
              <p:cNvPr id="53326" name="Group 66"/>
              <p:cNvGrpSpPr>
                <a:grpSpLocks/>
              </p:cNvGrpSpPr>
              <p:nvPr/>
            </p:nvGrpSpPr>
            <p:grpSpPr bwMode="auto">
              <a:xfrm>
                <a:off x="1291" y="1509"/>
                <a:ext cx="340" cy="289"/>
                <a:chOff x="1291" y="1509"/>
                <a:chExt cx="340" cy="289"/>
              </a:xfrm>
            </p:grpSpPr>
            <p:sp>
              <p:nvSpPr>
                <p:cNvPr id="53327" name="Freeform 6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28" name="Freeform 6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grpSp>
        <p:sp>
          <p:nvSpPr>
            <p:cNvPr id="53301" name="Rectangle 69"/>
            <p:cNvSpPr>
              <a:spLocks noChangeArrowheads="1"/>
            </p:cNvSpPr>
            <p:nvPr/>
          </p:nvSpPr>
          <p:spPr bwMode="auto">
            <a:xfrm>
              <a:off x="2012" y="1255"/>
              <a:ext cx="283"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Reg</a:t>
              </a:r>
            </a:p>
          </p:txBody>
        </p:sp>
        <p:grpSp>
          <p:nvGrpSpPr>
            <p:cNvPr id="53302" name="Group 70"/>
            <p:cNvGrpSpPr>
              <a:grpSpLocks/>
            </p:cNvGrpSpPr>
            <p:nvPr/>
          </p:nvGrpSpPr>
          <p:grpSpPr bwMode="auto">
            <a:xfrm>
              <a:off x="2031" y="1248"/>
              <a:ext cx="296" cy="289"/>
              <a:chOff x="1751" y="1509"/>
              <a:chExt cx="296" cy="289"/>
            </a:xfrm>
          </p:grpSpPr>
          <p:sp>
            <p:nvSpPr>
              <p:cNvPr id="53323" name="Freeform 7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24" name="Freeform 7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53303" name="Line 7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304" name="Freeform 7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05" name="Line 7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306" name="Rectangle 76"/>
            <p:cNvSpPr>
              <a:spLocks noChangeArrowheads="1"/>
            </p:cNvSpPr>
            <p:nvPr/>
          </p:nvSpPr>
          <p:spPr bwMode="auto">
            <a:xfrm>
              <a:off x="2829" y="1250"/>
              <a:ext cx="280"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DM</a:t>
              </a:r>
            </a:p>
          </p:txBody>
        </p:sp>
        <p:grpSp>
          <p:nvGrpSpPr>
            <p:cNvPr id="53307" name="Group 77"/>
            <p:cNvGrpSpPr>
              <a:grpSpLocks/>
            </p:cNvGrpSpPr>
            <p:nvPr/>
          </p:nvGrpSpPr>
          <p:grpSpPr bwMode="auto">
            <a:xfrm>
              <a:off x="2880" y="1248"/>
              <a:ext cx="325" cy="289"/>
              <a:chOff x="2600" y="1509"/>
              <a:chExt cx="325" cy="289"/>
            </a:xfrm>
          </p:grpSpPr>
          <p:sp>
            <p:nvSpPr>
              <p:cNvPr id="53321" name="Freeform 7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22" name="Freeform 7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53308" name="Rectangle 80"/>
            <p:cNvSpPr>
              <a:spLocks noChangeArrowheads="1"/>
            </p:cNvSpPr>
            <p:nvPr/>
          </p:nvSpPr>
          <p:spPr bwMode="auto">
            <a:xfrm>
              <a:off x="3321" y="1250"/>
              <a:ext cx="283"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Reg</a:t>
              </a:r>
            </a:p>
          </p:txBody>
        </p:sp>
        <p:grpSp>
          <p:nvGrpSpPr>
            <p:cNvPr id="53309" name="Group 81"/>
            <p:cNvGrpSpPr>
              <a:grpSpLocks/>
            </p:cNvGrpSpPr>
            <p:nvPr/>
          </p:nvGrpSpPr>
          <p:grpSpPr bwMode="auto">
            <a:xfrm>
              <a:off x="3348" y="1248"/>
              <a:ext cx="284" cy="289"/>
              <a:chOff x="3068" y="1509"/>
              <a:chExt cx="284" cy="289"/>
            </a:xfrm>
          </p:grpSpPr>
          <p:sp>
            <p:nvSpPr>
              <p:cNvPr id="53319" name="Freeform 8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320" name="Freeform 8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53310" name="Line 8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311" name="Line 8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312" name="Line 8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313" name="Line 8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314" name="Line 8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315" name="Line 8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316" name="Line 9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317" name="Line 9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318" name="Line 9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grpSp>
      <p:grpSp>
        <p:nvGrpSpPr>
          <p:cNvPr id="53260" name="Group 93"/>
          <p:cNvGrpSpPr>
            <a:grpSpLocks/>
          </p:cNvGrpSpPr>
          <p:nvPr/>
        </p:nvGrpSpPr>
        <p:grpSpPr bwMode="auto">
          <a:xfrm>
            <a:off x="5727701" y="4129561"/>
            <a:ext cx="3273426" cy="838200"/>
            <a:chOff x="1570" y="1152"/>
            <a:chExt cx="2062" cy="528"/>
          </a:xfrm>
        </p:grpSpPr>
        <p:grpSp>
          <p:nvGrpSpPr>
            <p:cNvPr id="53267" name="Group 94"/>
            <p:cNvGrpSpPr>
              <a:grpSpLocks/>
            </p:cNvGrpSpPr>
            <p:nvPr/>
          </p:nvGrpSpPr>
          <p:grpSpPr bwMode="auto">
            <a:xfrm>
              <a:off x="2496" y="1152"/>
              <a:ext cx="214" cy="481"/>
              <a:chOff x="2216" y="1413"/>
              <a:chExt cx="214" cy="481"/>
            </a:xfrm>
          </p:grpSpPr>
          <p:sp>
            <p:nvSpPr>
              <p:cNvPr id="53297" name="Freeform 9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298" name="Rectangle 96"/>
              <p:cNvSpPr>
                <a:spLocks noChangeArrowheads="1"/>
              </p:cNvSpPr>
              <p:nvPr/>
            </p:nvSpPr>
            <p:spPr bwMode="auto">
              <a:xfrm rot="5400000">
                <a:off x="2164" y="1540"/>
                <a:ext cx="296"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ALU</a:t>
                </a:r>
              </a:p>
            </p:txBody>
          </p:sp>
        </p:grpSp>
        <p:grpSp>
          <p:nvGrpSpPr>
            <p:cNvPr id="53268" name="Group 97"/>
            <p:cNvGrpSpPr>
              <a:grpSpLocks/>
            </p:cNvGrpSpPr>
            <p:nvPr/>
          </p:nvGrpSpPr>
          <p:grpSpPr bwMode="auto">
            <a:xfrm>
              <a:off x="1570" y="1248"/>
              <a:ext cx="341" cy="289"/>
              <a:chOff x="1290" y="1509"/>
              <a:chExt cx="341" cy="289"/>
            </a:xfrm>
          </p:grpSpPr>
          <p:sp>
            <p:nvSpPr>
              <p:cNvPr id="53293" name="Rectangle 98"/>
              <p:cNvSpPr>
                <a:spLocks noChangeArrowheads="1"/>
              </p:cNvSpPr>
              <p:nvPr/>
            </p:nvSpPr>
            <p:spPr bwMode="auto">
              <a:xfrm>
                <a:off x="1290" y="1511"/>
                <a:ext cx="238"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IM</a:t>
                </a:r>
              </a:p>
            </p:txBody>
          </p:sp>
          <p:grpSp>
            <p:nvGrpSpPr>
              <p:cNvPr id="53294" name="Group 99"/>
              <p:cNvGrpSpPr>
                <a:grpSpLocks/>
              </p:cNvGrpSpPr>
              <p:nvPr/>
            </p:nvGrpSpPr>
            <p:grpSpPr bwMode="auto">
              <a:xfrm>
                <a:off x="1291" y="1509"/>
                <a:ext cx="340" cy="289"/>
                <a:chOff x="1291" y="1509"/>
                <a:chExt cx="340" cy="289"/>
              </a:xfrm>
            </p:grpSpPr>
            <p:sp>
              <p:nvSpPr>
                <p:cNvPr id="53295" name="Freeform 10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296" name="Freeform 10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grpSp>
        <p:sp>
          <p:nvSpPr>
            <p:cNvPr id="53269" name="Rectangle 102"/>
            <p:cNvSpPr>
              <a:spLocks noChangeArrowheads="1"/>
            </p:cNvSpPr>
            <p:nvPr/>
          </p:nvSpPr>
          <p:spPr bwMode="auto">
            <a:xfrm>
              <a:off x="2012" y="1255"/>
              <a:ext cx="283"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Reg</a:t>
              </a:r>
            </a:p>
          </p:txBody>
        </p:sp>
        <p:grpSp>
          <p:nvGrpSpPr>
            <p:cNvPr id="53270" name="Group 103"/>
            <p:cNvGrpSpPr>
              <a:grpSpLocks/>
            </p:cNvGrpSpPr>
            <p:nvPr/>
          </p:nvGrpSpPr>
          <p:grpSpPr bwMode="auto">
            <a:xfrm>
              <a:off x="2031" y="1248"/>
              <a:ext cx="296" cy="289"/>
              <a:chOff x="1751" y="1509"/>
              <a:chExt cx="296" cy="289"/>
            </a:xfrm>
          </p:grpSpPr>
          <p:sp>
            <p:nvSpPr>
              <p:cNvPr id="53291" name="Freeform 10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292" name="Freeform 10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53271" name="Line 10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272" name="Freeform 10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273" name="Line 10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274" name="Rectangle 109"/>
            <p:cNvSpPr>
              <a:spLocks noChangeArrowheads="1"/>
            </p:cNvSpPr>
            <p:nvPr/>
          </p:nvSpPr>
          <p:spPr bwMode="auto">
            <a:xfrm>
              <a:off x="2829" y="1250"/>
              <a:ext cx="280"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DM</a:t>
              </a:r>
            </a:p>
          </p:txBody>
        </p:sp>
        <p:grpSp>
          <p:nvGrpSpPr>
            <p:cNvPr id="53275" name="Group 110"/>
            <p:cNvGrpSpPr>
              <a:grpSpLocks/>
            </p:cNvGrpSpPr>
            <p:nvPr/>
          </p:nvGrpSpPr>
          <p:grpSpPr bwMode="auto">
            <a:xfrm>
              <a:off x="2880" y="1248"/>
              <a:ext cx="325" cy="289"/>
              <a:chOff x="2600" y="1509"/>
              <a:chExt cx="325" cy="289"/>
            </a:xfrm>
          </p:grpSpPr>
          <p:sp>
            <p:nvSpPr>
              <p:cNvPr id="53289" name="Freeform 11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290" name="Freeform 11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53276" name="Rectangle 113"/>
            <p:cNvSpPr>
              <a:spLocks noChangeArrowheads="1"/>
            </p:cNvSpPr>
            <p:nvPr/>
          </p:nvSpPr>
          <p:spPr bwMode="auto">
            <a:xfrm>
              <a:off x="3321" y="1250"/>
              <a:ext cx="283"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Reg</a:t>
              </a:r>
            </a:p>
          </p:txBody>
        </p:sp>
        <p:grpSp>
          <p:nvGrpSpPr>
            <p:cNvPr id="53277" name="Group 114"/>
            <p:cNvGrpSpPr>
              <a:grpSpLocks/>
            </p:cNvGrpSpPr>
            <p:nvPr/>
          </p:nvGrpSpPr>
          <p:grpSpPr bwMode="auto">
            <a:xfrm>
              <a:off x="3348" y="1248"/>
              <a:ext cx="284" cy="289"/>
              <a:chOff x="3068" y="1509"/>
              <a:chExt cx="284" cy="289"/>
            </a:xfrm>
          </p:grpSpPr>
          <p:sp>
            <p:nvSpPr>
              <p:cNvPr id="53287" name="Freeform 11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53288" name="Freeform 11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53278" name="Line 11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279" name="Line 11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280" name="Line 11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53281" name="Line 12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282" name="Line 12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283" name="Line 12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284" name="Line 12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285" name="Line 12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53286" name="Line 12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grpSp>
      <p:grpSp>
        <p:nvGrpSpPr>
          <p:cNvPr id="26" name="Group 199"/>
          <p:cNvGrpSpPr>
            <a:grpSpLocks/>
          </p:cNvGrpSpPr>
          <p:nvPr/>
        </p:nvGrpSpPr>
        <p:grpSpPr bwMode="auto">
          <a:xfrm>
            <a:off x="6934200" y="2300761"/>
            <a:ext cx="304800" cy="2438400"/>
            <a:chOff x="3360" y="864"/>
            <a:chExt cx="192" cy="1536"/>
          </a:xfrm>
          <a:solidFill>
            <a:srgbClr val="00B050"/>
          </a:solidFill>
        </p:grpSpPr>
        <p:sp>
          <p:nvSpPr>
            <p:cNvPr id="53264" name="Rectangle 5"/>
            <p:cNvSpPr>
              <a:spLocks noChangeArrowheads="1"/>
            </p:cNvSpPr>
            <p:nvPr/>
          </p:nvSpPr>
          <p:spPr bwMode="auto">
            <a:xfrm>
              <a:off x="3504" y="2112"/>
              <a:ext cx="48" cy="288"/>
            </a:xfrm>
            <a:prstGeom prst="rect">
              <a:avLst/>
            </a:prstGeom>
            <a:grpFill/>
            <a:ln w="12700">
              <a:solidFill>
                <a:srgbClr val="00B050"/>
              </a:solidFill>
              <a:miter lim="800000"/>
              <a:headEnd/>
              <a:tailEnd/>
            </a:ln>
          </p:spPr>
          <p:txBody>
            <a:bodyPr wrap="none" anchor="ctr">
              <a:prstTxWarp prst="textNoShape">
                <a:avLst/>
              </a:prstTxWarp>
            </a:bodyPr>
            <a:lstStyle/>
            <a:p>
              <a:pPr algn="ctr"/>
              <a:endParaRPr lang="en-US" sz="1400">
                <a:latin typeface="+mj-lt"/>
              </a:endParaRPr>
            </a:p>
          </p:txBody>
        </p:sp>
        <p:sp>
          <p:nvSpPr>
            <p:cNvPr id="53265" name="Line 9"/>
            <p:cNvSpPr>
              <a:spLocks noChangeShapeType="1"/>
            </p:cNvSpPr>
            <p:nvPr/>
          </p:nvSpPr>
          <p:spPr bwMode="auto">
            <a:xfrm>
              <a:off x="3408" y="1056"/>
              <a:ext cx="96" cy="1056"/>
            </a:xfrm>
            <a:prstGeom prst="line">
              <a:avLst/>
            </a:prstGeom>
            <a:grpFill/>
            <a:ln w="28575">
              <a:solidFill>
                <a:srgbClr val="00B050"/>
              </a:solidFill>
              <a:round/>
              <a:headEnd type="oval" w="med" len="med"/>
              <a:tailEnd type="arrow" w="med" len="med"/>
            </a:ln>
          </p:spPr>
          <p:txBody>
            <a:bodyPr>
              <a:prstTxWarp prst="textNoShape">
                <a:avLst/>
              </a:prstTxWarp>
            </a:bodyPr>
            <a:lstStyle/>
            <a:p>
              <a:pPr algn="ctr"/>
              <a:endParaRPr lang="en-US" sz="1400">
                <a:latin typeface="+mj-lt"/>
              </a:endParaRPr>
            </a:p>
          </p:txBody>
        </p:sp>
        <p:sp>
          <p:nvSpPr>
            <p:cNvPr id="53266" name="Rectangle 197"/>
            <p:cNvSpPr>
              <a:spLocks noChangeArrowheads="1"/>
            </p:cNvSpPr>
            <p:nvPr/>
          </p:nvSpPr>
          <p:spPr bwMode="auto">
            <a:xfrm>
              <a:off x="3360" y="864"/>
              <a:ext cx="48" cy="480"/>
            </a:xfrm>
            <a:prstGeom prst="rect">
              <a:avLst/>
            </a:prstGeom>
            <a:grpFill/>
            <a:ln w="12700">
              <a:solidFill>
                <a:srgbClr val="00B050"/>
              </a:solidFill>
              <a:miter lim="800000"/>
              <a:headEnd/>
              <a:tailEnd/>
            </a:ln>
          </p:spPr>
          <p:txBody>
            <a:bodyPr wrap="none" anchor="ctr">
              <a:prstTxWarp prst="textNoShape">
                <a:avLst/>
              </a:prstTxWarp>
            </a:bodyPr>
            <a:lstStyle/>
            <a:p>
              <a:pPr algn="ctr"/>
              <a:endParaRPr lang="en-US" sz="1400">
                <a:latin typeface="+mj-lt"/>
              </a:endParaRPr>
            </a:p>
          </p:txBody>
        </p:sp>
      </p:grpSp>
      <p:sp>
        <p:nvSpPr>
          <p:cNvPr id="53263" name="Rectangle 9"/>
          <p:cNvSpPr>
            <a:spLocks noChangeArrowheads="1"/>
          </p:cNvSpPr>
          <p:nvPr/>
        </p:nvSpPr>
        <p:spPr bwMode="auto">
          <a:xfrm>
            <a:off x="1873250" y="2453162"/>
            <a:ext cx="317500" cy="2798763"/>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a:latin typeface="Calibri" charset="0"/>
                <a:ea typeface="Calibri" charset="0"/>
                <a:cs typeface="Calibri" charset="0"/>
              </a:rPr>
              <a:t>I</a:t>
            </a:r>
          </a:p>
          <a:p>
            <a:pPr algn="ctr"/>
            <a:r>
              <a:rPr lang="en-US" sz="1600">
                <a:latin typeface="Calibri" charset="0"/>
                <a:ea typeface="Calibri" charset="0"/>
                <a:cs typeface="Calibri" charset="0"/>
              </a:rPr>
              <a:t>n</a:t>
            </a:r>
          </a:p>
          <a:p>
            <a:pPr algn="ctr"/>
            <a:r>
              <a:rPr lang="en-US" sz="1600">
                <a:latin typeface="Calibri" charset="0"/>
                <a:ea typeface="Calibri" charset="0"/>
                <a:cs typeface="Calibri" charset="0"/>
              </a:rPr>
              <a:t>s</a:t>
            </a:r>
          </a:p>
          <a:p>
            <a:pPr algn="ctr"/>
            <a:r>
              <a:rPr lang="en-US" sz="1600">
                <a:latin typeface="Calibri" charset="0"/>
                <a:ea typeface="Calibri" charset="0"/>
                <a:cs typeface="Calibri" charset="0"/>
              </a:rPr>
              <a:t>t</a:t>
            </a:r>
          </a:p>
          <a:p>
            <a:pPr algn="ctr"/>
            <a:r>
              <a:rPr lang="en-US" sz="1600">
                <a:latin typeface="Calibri" charset="0"/>
                <a:ea typeface="Calibri" charset="0"/>
                <a:cs typeface="Calibri" charset="0"/>
              </a:rPr>
              <a:t>r</a:t>
            </a:r>
          </a:p>
          <a:p>
            <a:pPr algn="ctr"/>
            <a:endParaRPr lang="en-US" sz="1600">
              <a:latin typeface="Calibri" charset="0"/>
              <a:ea typeface="Calibri" charset="0"/>
              <a:cs typeface="Calibri" charset="0"/>
            </a:endParaRPr>
          </a:p>
          <a:p>
            <a:pPr algn="ctr"/>
            <a:r>
              <a:rPr lang="en-US" sz="1600">
                <a:latin typeface="Calibri" charset="0"/>
                <a:ea typeface="Calibri" charset="0"/>
                <a:cs typeface="Calibri" charset="0"/>
              </a:rPr>
              <a:t>O</a:t>
            </a:r>
          </a:p>
          <a:p>
            <a:pPr algn="ctr"/>
            <a:r>
              <a:rPr lang="en-US" sz="1600">
                <a:latin typeface="Calibri" charset="0"/>
                <a:ea typeface="Calibri" charset="0"/>
                <a:cs typeface="Calibri" charset="0"/>
              </a:rPr>
              <a:t>r</a:t>
            </a:r>
          </a:p>
          <a:p>
            <a:pPr algn="ctr"/>
            <a:r>
              <a:rPr lang="en-US" sz="1600">
                <a:latin typeface="Calibri" charset="0"/>
                <a:ea typeface="Calibri" charset="0"/>
                <a:cs typeface="Calibri" charset="0"/>
              </a:rPr>
              <a:t>d</a:t>
            </a:r>
          </a:p>
          <a:p>
            <a:pPr algn="ctr"/>
            <a:r>
              <a:rPr lang="en-US" sz="1600">
                <a:latin typeface="Calibri" charset="0"/>
                <a:ea typeface="Calibri" charset="0"/>
                <a:cs typeface="Calibri" charset="0"/>
              </a:rPr>
              <a:t>e</a:t>
            </a:r>
          </a:p>
          <a:p>
            <a:pPr algn="ctr"/>
            <a:r>
              <a:rPr lang="en-US" sz="1600">
                <a:latin typeface="Calibri" charset="0"/>
                <a:ea typeface="Calibri" charset="0"/>
                <a:cs typeface="Calibri" charset="0"/>
              </a:rPr>
              <a:t>r</a:t>
            </a:r>
          </a:p>
        </p:txBody>
      </p:sp>
      <p:sp>
        <p:nvSpPr>
          <p:cNvPr id="127" name="Rectangle 9"/>
          <p:cNvSpPr>
            <a:spLocks noChangeArrowheads="1"/>
          </p:cNvSpPr>
          <p:nvPr/>
        </p:nvSpPr>
        <p:spPr bwMode="auto">
          <a:xfrm>
            <a:off x="5257800" y="1532411"/>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128" name="TextBox 127"/>
          <p:cNvSpPr txBox="1"/>
          <p:nvPr/>
        </p:nvSpPr>
        <p:spPr>
          <a:xfrm>
            <a:off x="10045700" y="2111975"/>
            <a:ext cx="1608943" cy="646331"/>
          </a:xfrm>
          <a:prstGeom prst="rect">
            <a:avLst/>
          </a:prstGeom>
          <a:solidFill>
            <a:schemeClr val="accent5">
              <a:lumMod val="20000"/>
              <a:lumOff val="80000"/>
            </a:schemeClr>
          </a:solidFill>
        </p:spPr>
        <p:txBody>
          <a:bodyPr wrap="square" rtlCol="0">
            <a:spAutoFit/>
          </a:bodyPr>
          <a:lstStyle/>
          <a:p>
            <a:pPr algn="ctr"/>
            <a:r>
              <a:rPr lang="en-US" i="1" dirty="0">
                <a:solidFill>
                  <a:srgbClr val="C00000"/>
                </a:solidFill>
                <a:ea typeface="Calibri Light" charset="0"/>
                <a:cs typeface="Calibri Light" charset="0"/>
              </a:rPr>
              <a:t>Two stage forwarding</a:t>
            </a:r>
          </a:p>
        </p:txBody>
      </p:sp>
      <p:sp>
        <p:nvSpPr>
          <p:cNvPr id="129" name="Rectangle 197"/>
          <p:cNvSpPr>
            <a:spLocks noChangeArrowheads="1"/>
          </p:cNvSpPr>
          <p:nvPr/>
        </p:nvSpPr>
        <p:spPr bwMode="auto">
          <a:xfrm>
            <a:off x="6269039" y="2300761"/>
            <a:ext cx="76200" cy="762000"/>
          </a:xfrm>
          <a:prstGeom prst="rect">
            <a:avLst/>
          </a:prstGeom>
          <a:solidFill>
            <a:srgbClr val="00B050"/>
          </a:solidFill>
          <a:ln w="12700">
            <a:solidFill>
              <a:srgbClr val="00B050"/>
            </a:solidFill>
            <a:miter lim="800000"/>
            <a:headEnd/>
            <a:tailEnd/>
          </a:ln>
        </p:spPr>
        <p:txBody>
          <a:bodyPr wrap="none" anchor="ctr">
            <a:prstTxWarp prst="textNoShape">
              <a:avLst/>
            </a:prstTxWarp>
          </a:bodyPr>
          <a:lstStyle/>
          <a:p>
            <a:pPr algn="ctr"/>
            <a:endParaRPr lang="en-US" sz="1400">
              <a:latin typeface="+mj-lt"/>
            </a:endParaRPr>
          </a:p>
        </p:txBody>
      </p:sp>
      <p:sp>
        <p:nvSpPr>
          <p:cNvPr id="130" name="Line 9"/>
          <p:cNvSpPr>
            <a:spLocks noChangeShapeType="1"/>
          </p:cNvSpPr>
          <p:nvPr/>
        </p:nvSpPr>
        <p:spPr bwMode="auto">
          <a:xfrm>
            <a:off x="6371121" y="2878611"/>
            <a:ext cx="587375" cy="0"/>
          </a:xfrm>
          <a:prstGeom prst="line">
            <a:avLst/>
          </a:prstGeom>
          <a:noFill/>
          <a:ln w="28575">
            <a:solidFill>
              <a:srgbClr val="00B050"/>
            </a:solidFill>
            <a:round/>
            <a:headEnd type="oval" w="med" len="med"/>
            <a:tailEnd type="arrow" w="med" len="med"/>
          </a:ln>
        </p:spPr>
        <p:txBody>
          <a:bodyPr>
            <a:prstTxWarp prst="textNoShape">
              <a:avLst/>
            </a:prstTxWarp>
          </a:bodyPr>
          <a:lstStyle/>
          <a:p>
            <a:pPr algn="ctr"/>
            <a:endParaRPr lang="en-US" sz="1400">
              <a:latin typeface="+mj-lt"/>
            </a:endParaRPr>
          </a:p>
        </p:txBody>
      </p:sp>
      <p:sp>
        <p:nvSpPr>
          <p:cNvPr id="132" name="Rectangle 59">
            <a:extLst>
              <a:ext uri="{FF2B5EF4-FFF2-40B4-BE49-F238E27FC236}">
                <a16:creationId xmlns:a16="http://schemas.microsoft.com/office/drawing/2014/main" id="{58B8B485-7071-584A-91D0-926E557A95CC}"/>
              </a:ext>
            </a:extLst>
          </p:cNvPr>
          <p:cNvSpPr>
            <a:spLocks noChangeArrowheads="1"/>
          </p:cNvSpPr>
          <p:nvPr/>
        </p:nvSpPr>
        <p:spPr bwMode="auto">
          <a:xfrm>
            <a:off x="2405791" y="5191597"/>
            <a:ext cx="1837042" cy="366767"/>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add $6,</a:t>
            </a:r>
            <a:r>
              <a:rPr lang="en-US" b="1" dirty="0">
                <a:solidFill>
                  <a:srgbClr val="0432FF"/>
                </a:solidFill>
                <a:latin typeface="Courier New" charset="0"/>
              </a:rPr>
              <a:t>$1</a:t>
            </a:r>
            <a:r>
              <a:rPr lang="en-US" b="1" dirty="0">
                <a:latin typeface="Courier New" charset="0"/>
              </a:rPr>
              <a:t>,$1</a:t>
            </a:r>
          </a:p>
        </p:txBody>
      </p:sp>
      <p:grpSp>
        <p:nvGrpSpPr>
          <p:cNvPr id="133" name="Group 93">
            <a:extLst>
              <a:ext uri="{FF2B5EF4-FFF2-40B4-BE49-F238E27FC236}">
                <a16:creationId xmlns:a16="http://schemas.microsoft.com/office/drawing/2014/main" id="{73EA64AC-DD38-8545-B74B-7AE02C34340E}"/>
              </a:ext>
            </a:extLst>
          </p:cNvPr>
          <p:cNvGrpSpPr>
            <a:grpSpLocks/>
          </p:cNvGrpSpPr>
          <p:nvPr/>
        </p:nvGrpSpPr>
        <p:grpSpPr bwMode="auto">
          <a:xfrm>
            <a:off x="6418264" y="4962996"/>
            <a:ext cx="3273426" cy="838200"/>
            <a:chOff x="1570" y="1152"/>
            <a:chExt cx="2062" cy="528"/>
          </a:xfrm>
        </p:grpSpPr>
        <p:grpSp>
          <p:nvGrpSpPr>
            <p:cNvPr id="134" name="Group 94">
              <a:extLst>
                <a:ext uri="{FF2B5EF4-FFF2-40B4-BE49-F238E27FC236}">
                  <a16:creationId xmlns:a16="http://schemas.microsoft.com/office/drawing/2014/main" id="{003949F2-5557-6441-A7C5-BA2FE096D1CA}"/>
                </a:ext>
              </a:extLst>
            </p:cNvPr>
            <p:cNvGrpSpPr>
              <a:grpSpLocks/>
            </p:cNvGrpSpPr>
            <p:nvPr/>
          </p:nvGrpSpPr>
          <p:grpSpPr bwMode="auto">
            <a:xfrm>
              <a:off x="2496" y="1152"/>
              <a:ext cx="214" cy="481"/>
              <a:chOff x="2216" y="1413"/>
              <a:chExt cx="214" cy="481"/>
            </a:xfrm>
          </p:grpSpPr>
          <p:sp>
            <p:nvSpPr>
              <p:cNvPr id="165" name="Freeform 95">
                <a:extLst>
                  <a:ext uri="{FF2B5EF4-FFF2-40B4-BE49-F238E27FC236}">
                    <a16:creationId xmlns:a16="http://schemas.microsoft.com/office/drawing/2014/main" id="{6D3D3BD6-59F8-144D-9FDC-958B1C4985B8}"/>
                  </a:ext>
                </a:extLst>
              </p:cNvPr>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166" name="Rectangle 96">
                <a:extLst>
                  <a:ext uri="{FF2B5EF4-FFF2-40B4-BE49-F238E27FC236}">
                    <a16:creationId xmlns:a16="http://schemas.microsoft.com/office/drawing/2014/main" id="{02879531-97E4-714E-82DD-48BF5307A77F}"/>
                  </a:ext>
                </a:extLst>
              </p:cNvPr>
              <p:cNvSpPr>
                <a:spLocks noChangeArrowheads="1"/>
              </p:cNvSpPr>
              <p:nvPr/>
            </p:nvSpPr>
            <p:spPr bwMode="auto">
              <a:xfrm rot="5400000">
                <a:off x="2164" y="1540"/>
                <a:ext cx="296"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ALU</a:t>
                </a:r>
              </a:p>
            </p:txBody>
          </p:sp>
        </p:grpSp>
        <p:grpSp>
          <p:nvGrpSpPr>
            <p:cNvPr id="135" name="Group 97">
              <a:extLst>
                <a:ext uri="{FF2B5EF4-FFF2-40B4-BE49-F238E27FC236}">
                  <a16:creationId xmlns:a16="http://schemas.microsoft.com/office/drawing/2014/main" id="{9489201D-C92A-D749-9CAF-C9D63AF59AB0}"/>
                </a:ext>
              </a:extLst>
            </p:cNvPr>
            <p:cNvGrpSpPr>
              <a:grpSpLocks/>
            </p:cNvGrpSpPr>
            <p:nvPr/>
          </p:nvGrpSpPr>
          <p:grpSpPr bwMode="auto">
            <a:xfrm>
              <a:off x="1570" y="1248"/>
              <a:ext cx="341" cy="289"/>
              <a:chOff x="1290" y="1509"/>
              <a:chExt cx="341" cy="289"/>
            </a:xfrm>
          </p:grpSpPr>
          <p:sp>
            <p:nvSpPr>
              <p:cNvPr id="161" name="Rectangle 98">
                <a:extLst>
                  <a:ext uri="{FF2B5EF4-FFF2-40B4-BE49-F238E27FC236}">
                    <a16:creationId xmlns:a16="http://schemas.microsoft.com/office/drawing/2014/main" id="{8EB5E5AF-5E9D-7D4A-87E0-3A09148A1BE2}"/>
                  </a:ext>
                </a:extLst>
              </p:cNvPr>
              <p:cNvSpPr>
                <a:spLocks noChangeArrowheads="1"/>
              </p:cNvSpPr>
              <p:nvPr/>
            </p:nvSpPr>
            <p:spPr bwMode="auto">
              <a:xfrm>
                <a:off x="1290" y="1511"/>
                <a:ext cx="238"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IM</a:t>
                </a:r>
              </a:p>
            </p:txBody>
          </p:sp>
          <p:grpSp>
            <p:nvGrpSpPr>
              <p:cNvPr id="162" name="Group 99">
                <a:extLst>
                  <a:ext uri="{FF2B5EF4-FFF2-40B4-BE49-F238E27FC236}">
                    <a16:creationId xmlns:a16="http://schemas.microsoft.com/office/drawing/2014/main" id="{846C0E1B-F1E2-4E45-828E-69D82847326A}"/>
                  </a:ext>
                </a:extLst>
              </p:cNvPr>
              <p:cNvGrpSpPr>
                <a:grpSpLocks/>
              </p:cNvGrpSpPr>
              <p:nvPr/>
            </p:nvGrpSpPr>
            <p:grpSpPr bwMode="auto">
              <a:xfrm>
                <a:off x="1291" y="1509"/>
                <a:ext cx="340" cy="289"/>
                <a:chOff x="1291" y="1509"/>
                <a:chExt cx="340" cy="289"/>
              </a:xfrm>
            </p:grpSpPr>
            <p:sp>
              <p:nvSpPr>
                <p:cNvPr id="163" name="Freeform 100">
                  <a:extLst>
                    <a:ext uri="{FF2B5EF4-FFF2-40B4-BE49-F238E27FC236}">
                      <a16:creationId xmlns:a16="http://schemas.microsoft.com/office/drawing/2014/main" id="{0D1A58C1-8026-024F-9411-7A16424D5F90}"/>
                    </a:ext>
                  </a:extLst>
                </p:cNvPr>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164" name="Freeform 101">
                  <a:extLst>
                    <a:ext uri="{FF2B5EF4-FFF2-40B4-BE49-F238E27FC236}">
                      <a16:creationId xmlns:a16="http://schemas.microsoft.com/office/drawing/2014/main" id="{D734A95C-2FA5-364F-8C82-B072D5FD778B}"/>
                    </a:ext>
                  </a:extLst>
                </p:cNvPr>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grpSp>
        <p:sp>
          <p:nvSpPr>
            <p:cNvPr id="137" name="Rectangle 102">
              <a:extLst>
                <a:ext uri="{FF2B5EF4-FFF2-40B4-BE49-F238E27FC236}">
                  <a16:creationId xmlns:a16="http://schemas.microsoft.com/office/drawing/2014/main" id="{85F0B0F6-F7B2-6541-9559-60BD9027DC27}"/>
                </a:ext>
              </a:extLst>
            </p:cNvPr>
            <p:cNvSpPr>
              <a:spLocks noChangeArrowheads="1"/>
            </p:cNvSpPr>
            <p:nvPr/>
          </p:nvSpPr>
          <p:spPr bwMode="auto">
            <a:xfrm>
              <a:off x="2012" y="1255"/>
              <a:ext cx="283"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Reg</a:t>
              </a:r>
            </a:p>
          </p:txBody>
        </p:sp>
        <p:grpSp>
          <p:nvGrpSpPr>
            <p:cNvPr id="138" name="Group 103">
              <a:extLst>
                <a:ext uri="{FF2B5EF4-FFF2-40B4-BE49-F238E27FC236}">
                  <a16:creationId xmlns:a16="http://schemas.microsoft.com/office/drawing/2014/main" id="{C593081C-CDB7-0A4E-BCF8-BE9C512DB362}"/>
                </a:ext>
              </a:extLst>
            </p:cNvPr>
            <p:cNvGrpSpPr>
              <a:grpSpLocks/>
            </p:cNvGrpSpPr>
            <p:nvPr/>
          </p:nvGrpSpPr>
          <p:grpSpPr bwMode="auto">
            <a:xfrm>
              <a:off x="2031" y="1248"/>
              <a:ext cx="296" cy="289"/>
              <a:chOff x="1751" y="1509"/>
              <a:chExt cx="296" cy="289"/>
            </a:xfrm>
          </p:grpSpPr>
          <p:sp>
            <p:nvSpPr>
              <p:cNvPr id="159" name="Freeform 104">
                <a:extLst>
                  <a:ext uri="{FF2B5EF4-FFF2-40B4-BE49-F238E27FC236}">
                    <a16:creationId xmlns:a16="http://schemas.microsoft.com/office/drawing/2014/main" id="{0315179C-3A60-2C44-970E-A2F60B30C6E6}"/>
                  </a:ext>
                </a:extLst>
              </p:cNvPr>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160" name="Freeform 105">
                <a:extLst>
                  <a:ext uri="{FF2B5EF4-FFF2-40B4-BE49-F238E27FC236}">
                    <a16:creationId xmlns:a16="http://schemas.microsoft.com/office/drawing/2014/main" id="{98D829F4-D6C2-5443-8778-0A3BC9499770}"/>
                  </a:ext>
                </a:extLst>
              </p:cNvPr>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139" name="Line 106">
              <a:extLst>
                <a:ext uri="{FF2B5EF4-FFF2-40B4-BE49-F238E27FC236}">
                  <a16:creationId xmlns:a16="http://schemas.microsoft.com/office/drawing/2014/main" id="{27F7EA6A-58CB-194D-A369-AB9A631590B2}"/>
                </a:ext>
              </a:extLst>
            </p:cNvPr>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140" name="Freeform 107">
              <a:extLst>
                <a:ext uri="{FF2B5EF4-FFF2-40B4-BE49-F238E27FC236}">
                  <a16:creationId xmlns:a16="http://schemas.microsoft.com/office/drawing/2014/main" id="{7627A248-C3D2-C841-823C-63C617E0BCA9}"/>
                </a:ext>
              </a:extLst>
            </p:cNvPr>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141" name="Line 108">
              <a:extLst>
                <a:ext uri="{FF2B5EF4-FFF2-40B4-BE49-F238E27FC236}">
                  <a16:creationId xmlns:a16="http://schemas.microsoft.com/office/drawing/2014/main" id="{AEF848F7-F285-AC4C-BDBD-279146365F95}"/>
                </a:ext>
              </a:extLst>
            </p:cNvPr>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142" name="Rectangle 109">
              <a:extLst>
                <a:ext uri="{FF2B5EF4-FFF2-40B4-BE49-F238E27FC236}">
                  <a16:creationId xmlns:a16="http://schemas.microsoft.com/office/drawing/2014/main" id="{6F077474-4385-8441-BFCB-35799048B3D6}"/>
                </a:ext>
              </a:extLst>
            </p:cNvPr>
            <p:cNvSpPr>
              <a:spLocks noChangeArrowheads="1"/>
            </p:cNvSpPr>
            <p:nvPr/>
          </p:nvSpPr>
          <p:spPr bwMode="auto">
            <a:xfrm>
              <a:off x="2829" y="1250"/>
              <a:ext cx="280"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DM</a:t>
              </a:r>
            </a:p>
          </p:txBody>
        </p:sp>
        <p:grpSp>
          <p:nvGrpSpPr>
            <p:cNvPr id="143" name="Group 110">
              <a:extLst>
                <a:ext uri="{FF2B5EF4-FFF2-40B4-BE49-F238E27FC236}">
                  <a16:creationId xmlns:a16="http://schemas.microsoft.com/office/drawing/2014/main" id="{522E5C3E-D220-4345-AE2D-0BEF1888BD22}"/>
                </a:ext>
              </a:extLst>
            </p:cNvPr>
            <p:cNvGrpSpPr>
              <a:grpSpLocks/>
            </p:cNvGrpSpPr>
            <p:nvPr/>
          </p:nvGrpSpPr>
          <p:grpSpPr bwMode="auto">
            <a:xfrm>
              <a:off x="2880" y="1248"/>
              <a:ext cx="325" cy="289"/>
              <a:chOff x="2600" y="1509"/>
              <a:chExt cx="325" cy="289"/>
            </a:xfrm>
          </p:grpSpPr>
          <p:sp>
            <p:nvSpPr>
              <p:cNvPr id="157" name="Freeform 111">
                <a:extLst>
                  <a:ext uri="{FF2B5EF4-FFF2-40B4-BE49-F238E27FC236}">
                    <a16:creationId xmlns:a16="http://schemas.microsoft.com/office/drawing/2014/main" id="{BFA5CDB1-183D-E544-A3E3-291FF9C40784}"/>
                  </a:ext>
                </a:extLst>
              </p:cNvPr>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158" name="Freeform 112">
                <a:extLst>
                  <a:ext uri="{FF2B5EF4-FFF2-40B4-BE49-F238E27FC236}">
                    <a16:creationId xmlns:a16="http://schemas.microsoft.com/office/drawing/2014/main" id="{99E44225-431B-D748-9FFE-CD5B08D4A055}"/>
                  </a:ext>
                </a:extLst>
              </p:cNvPr>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144" name="Rectangle 113">
              <a:extLst>
                <a:ext uri="{FF2B5EF4-FFF2-40B4-BE49-F238E27FC236}">
                  <a16:creationId xmlns:a16="http://schemas.microsoft.com/office/drawing/2014/main" id="{BE7651D4-EF75-8A47-B42A-3B8BEF363701}"/>
                </a:ext>
              </a:extLst>
            </p:cNvPr>
            <p:cNvSpPr>
              <a:spLocks noChangeArrowheads="1"/>
            </p:cNvSpPr>
            <p:nvPr/>
          </p:nvSpPr>
          <p:spPr bwMode="auto">
            <a:xfrm>
              <a:off x="3321" y="1250"/>
              <a:ext cx="283"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mj-lt"/>
                </a:rPr>
                <a:t>Reg</a:t>
              </a:r>
            </a:p>
          </p:txBody>
        </p:sp>
        <p:grpSp>
          <p:nvGrpSpPr>
            <p:cNvPr id="145" name="Group 114">
              <a:extLst>
                <a:ext uri="{FF2B5EF4-FFF2-40B4-BE49-F238E27FC236}">
                  <a16:creationId xmlns:a16="http://schemas.microsoft.com/office/drawing/2014/main" id="{BED1D9E9-CF38-F04D-AE1A-4D0CC987F8CC}"/>
                </a:ext>
              </a:extLst>
            </p:cNvPr>
            <p:cNvGrpSpPr>
              <a:grpSpLocks/>
            </p:cNvGrpSpPr>
            <p:nvPr/>
          </p:nvGrpSpPr>
          <p:grpSpPr bwMode="auto">
            <a:xfrm>
              <a:off x="3348" y="1248"/>
              <a:ext cx="284" cy="289"/>
              <a:chOff x="3068" y="1509"/>
              <a:chExt cx="284" cy="289"/>
            </a:xfrm>
          </p:grpSpPr>
          <p:sp>
            <p:nvSpPr>
              <p:cNvPr id="155" name="Freeform 115">
                <a:extLst>
                  <a:ext uri="{FF2B5EF4-FFF2-40B4-BE49-F238E27FC236}">
                    <a16:creationId xmlns:a16="http://schemas.microsoft.com/office/drawing/2014/main" id="{A57E45CC-5942-4647-9539-4E5B1055C070}"/>
                  </a:ext>
                </a:extLst>
              </p:cNvPr>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sp>
            <p:nvSpPr>
              <p:cNvPr id="156" name="Freeform 116">
                <a:extLst>
                  <a:ext uri="{FF2B5EF4-FFF2-40B4-BE49-F238E27FC236}">
                    <a16:creationId xmlns:a16="http://schemas.microsoft.com/office/drawing/2014/main" id="{47190F2B-E667-5946-A0C5-AFE7DEF44C14}"/>
                  </a:ext>
                </a:extLst>
              </p:cNvPr>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algn="ctr"/>
                <a:endParaRPr lang="en-US" sz="1400">
                  <a:latin typeface="+mj-lt"/>
                </a:endParaRPr>
              </a:p>
            </p:txBody>
          </p:sp>
        </p:grpSp>
        <p:sp>
          <p:nvSpPr>
            <p:cNvPr id="146" name="Line 117">
              <a:extLst>
                <a:ext uri="{FF2B5EF4-FFF2-40B4-BE49-F238E27FC236}">
                  <a16:creationId xmlns:a16="http://schemas.microsoft.com/office/drawing/2014/main" id="{C2F64F4F-B263-D142-9BB4-56F581BA50B3}"/>
                </a:ext>
              </a:extLst>
            </p:cNvPr>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147" name="Line 118">
              <a:extLst>
                <a:ext uri="{FF2B5EF4-FFF2-40B4-BE49-F238E27FC236}">
                  <a16:creationId xmlns:a16="http://schemas.microsoft.com/office/drawing/2014/main" id="{77DF19C7-A410-2048-9D50-0DBC0FA47D12}"/>
                </a:ext>
              </a:extLst>
            </p:cNvPr>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148" name="Line 119">
              <a:extLst>
                <a:ext uri="{FF2B5EF4-FFF2-40B4-BE49-F238E27FC236}">
                  <a16:creationId xmlns:a16="http://schemas.microsoft.com/office/drawing/2014/main" id="{0A33D46E-1552-084C-85F3-2AB11D1C9190}"/>
                </a:ext>
              </a:extLst>
            </p:cNvPr>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sz="1400">
                <a:latin typeface="+mj-lt"/>
              </a:endParaRPr>
            </a:p>
          </p:txBody>
        </p:sp>
        <p:sp>
          <p:nvSpPr>
            <p:cNvPr id="149" name="Line 120">
              <a:extLst>
                <a:ext uri="{FF2B5EF4-FFF2-40B4-BE49-F238E27FC236}">
                  <a16:creationId xmlns:a16="http://schemas.microsoft.com/office/drawing/2014/main" id="{007C86CB-A7D7-EF4B-801C-19F869F10C86}"/>
                </a:ext>
              </a:extLst>
            </p:cNvPr>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150" name="Line 121">
              <a:extLst>
                <a:ext uri="{FF2B5EF4-FFF2-40B4-BE49-F238E27FC236}">
                  <a16:creationId xmlns:a16="http://schemas.microsoft.com/office/drawing/2014/main" id="{83EDCA52-BCE7-0348-8787-875F15486366}"/>
                </a:ext>
              </a:extLst>
            </p:cNvPr>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151" name="Line 122">
              <a:extLst>
                <a:ext uri="{FF2B5EF4-FFF2-40B4-BE49-F238E27FC236}">
                  <a16:creationId xmlns:a16="http://schemas.microsoft.com/office/drawing/2014/main" id="{0E7B3051-5F1C-0646-8F6A-A6649454BE5F}"/>
                </a:ext>
              </a:extLst>
            </p:cNvPr>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152" name="Line 123">
              <a:extLst>
                <a:ext uri="{FF2B5EF4-FFF2-40B4-BE49-F238E27FC236}">
                  <a16:creationId xmlns:a16="http://schemas.microsoft.com/office/drawing/2014/main" id="{27BC0862-6BC7-6541-8B88-D54D95F8BC59}"/>
                </a:ext>
              </a:extLst>
            </p:cNvPr>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153" name="Line 124">
              <a:extLst>
                <a:ext uri="{FF2B5EF4-FFF2-40B4-BE49-F238E27FC236}">
                  <a16:creationId xmlns:a16="http://schemas.microsoft.com/office/drawing/2014/main" id="{30F12A6B-84C4-C54F-B81E-2A23C517B461}"/>
                </a:ext>
              </a:extLst>
            </p:cNvPr>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sp>
          <p:nvSpPr>
            <p:cNvPr id="154" name="Line 125">
              <a:extLst>
                <a:ext uri="{FF2B5EF4-FFF2-40B4-BE49-F238E27FC236}">
                  <a16:creationId xmlns:a16="http://schemas.microsoft.com/office/drawing/2014/main" id="{8EE79353-2058-444F-B0A1-7066B4A05CEE}"/>
                </a:ext>
              </a:extLst>
            </p:cNvPr>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pPr algn="ctr"/>
              <a:endParaRPr lang="en-US" sz="1400">
                <a:latin typeface="+mj-lt"/>
              </a:endParaRPr>
            </a:p>
          </p:txBody>
        </p:sp>
      </p:grpSp>
      <p:grpSp>
        <p:nvGrpSpPr>
          <p:cNvPr id="168" name="Group 167">
            <a:extLst>
              <a:ext uri="{FF2B5EF4-FFF2-40B4-BE49-F238E27FC236}">
                <a16:creationId xmlns:a16="http://schemas.microsoft.com/office/drawing/2014/main" id="{61A0E8FB-596C-EA42-BABC-C7C33934219A}"/>
              </a:ext>
            </a:extLst>
          </p:cNvPr>
          <p:cNvGrpSpPr/>
          <p:nvPr/>
        </p:nvGrpSpPr>
        <p:grpSpPr>
          <a:xfrm>
            <a:off x="4386964" y="5731699"/>
            <a:ext cx="5836989" cy="513632"/>
            <a:chOff x="3565329" y="5457662"/>
            <a:chExt cx="5836989" cy="513632"/>
          </a:xfrm>
        </p:grpSpPr>
        <p:grpSp>
          <p:nvGrpSpPr>
            <p:cNvPr id="169" name="Group 168">
              <a:extLst>
                <a:ext uri="{FF2B5EF4-FFF2-40B4-BE49-F238E27FC236}">
                  <a16:creationId xmlns:a16="http://schemas.microsoft.com/office/drawing/2014/main" id="{41812535-54B9-EE4C-BC2C-0902E546CF0E}"/>
                </a:ext>
              </a:extLst>
            </p:cNvPr>
            <p:cNvGrpSpPr/>
            <p:nvPr/>
          </p:nvGrpSpPr>
          <p:grpSpPr>
            <a:xfrm>
              <a:off x="3565329" y="5529812"/>
              <a:ext cx="5836989" cy="369332"/>
              <a:chOff x="3576475" y="5544269"/>
              <a:chExt cx="5836989" cy="369332"/>
            </a:xfrm>
          </p:grpSpPr>
          <p:sp>
            <p:nvSpPr>
              <p:cNvPr id="178" name="TextBox 177">
                <a:extLst>
                  <a:ext uri="{FF2B5EF4-FFF2-40B4-BE49-F238E27FC236}">
                    <a16:creationId xmlns:a16="http://schemas.microsoft.com/office/drawing/2014/main" id="{0EB30BA8-F21B-5C4F-830B-97305B94D89A}"/>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179" name="TextBox 178">
                <a:extLst>
                  <a:ext uri="{FF2B5EF4-FFF2-40B4-BE49-F238E27FC236}">
                    <a16:creationId xmlns:a16="http://schemas.microsoft.com/office/drawing/2014/main" id="{5C71A08B-E68D-4C40-9180-0A4EC1C91ABA}"/>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180" name="TextBox 179">
                <a:extLst>
                  <a:ext uri="{FF2B5EF4-FFF2-40B4-BE49-F238E27FC236}">
                    <a16:creationId xmlns:a16="http://schemas.microsoft.com/office/drawing/2014/main" id="{77C62099-DEEE-D340-816B-06DB61916C76}"/>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181" name="TextBox 180">
                <a:extLst>
                  <a:ext uri="{FF2B5EF4-FFF2-40B4-BE49-F238E27FC236}">
                    <a16:creationId xmlns:a16="http://schemas.microsoft.com/office/drawing/2014/main" id="{4C2C47FC-71B1-8D4E-A08D-6E8888BA226D}"/>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182" name="TextBox 181">
                <a:extLst>
                  <a:ext uri="{FF2B5EF4-FFF2-40B4-BE49-F238E27FC236}">
                    <a16:creationId xmlns:a16="http://schemas.microsoft.com/office/drawing/2014/main" id="{AF8CC47C-E886-D646-A2EE-AD29918801AF}"/>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183" name="TextBox 182">
                <a:extLst>
                  <a:ext uri="{FF2B5EF4-FFF2-40B4-BE49-F238E27FC236}">
                    <a16:creationId xmlns:a16="http://schemas.microsoft.com/office/drawing/2014/main" id="{A6B78584-0310-9747-9B41-E098B912F81D}"/>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184" name="TextBox 183">
                <a:extLst>
                  <a:ext uri="{FF2B5EF4-FFF2-40B4-BE49-F238E27FC236}">
                    <a16:creationId xmlns:a16="http://schemas.microsoft.com/office/drawing/2014/main" id="{B1B0145D-3169-B040-B473-B93A8CA71686}"/>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185" name="TextBox 184">
                <a:extLst>
                  <a:ext uri="{FF2B5EF4-FFF2-40B4-BE49-F238E27FC236}">
                    <a16:creationId xmlns:a16="http://schemas.microsoft.com/office/drawing/2014/main" id="{DAC1E0AD-7DE6-C14D-8C1F-9474F2910DBE}"/>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186" name="TextBox 185">
                <a:extLst>
                  <a:ext uri="{FF2B5EF4-FFF2-40B4-BE49-F238E27FC236}">
                    <a16:creationId xmlns:a16="http://schemas.microsoft.com/office/drawing/2014/main" id="{55623A11-23B0-EC4B-B8A4-8871F8EA16BC}"/>
                  </a:ext>
                </a:extLst>
              </p:cNvPr>
              <p:cNvSpPr txBox="1"/>
              <p:nvPr/>
            </p:nvSpPr>
            <p:spPr>
              <a:xfrm>
                <a:off x="9111778" y="5544269"/>
                <a:ext cx="301686" cy="369332"/>
              </a:xfrm>
              <a:prstGeom prst="rect">
                <a:avLst/>
              </a:prstGeom>
              <a:noFill/>
            </p:spPr>
            <p:txBody>
              <a:bodyPr wrap="none" rtlCol="0">
                <a:spAutoFit/>
              </a:bodyPr>
              <a:lstStyle/>
              <a:p>
                <a:r>
                  <a:rPr lang="en-US" dirty="0">
                    <a:solidFill>
                      <a:srgbClr val="C00000"/>
                    </a:solidFill>
                  </a:rPr>
                  <a:t>8</a:t>
                </a:r>
              </a:p>
            </p:txBody>
          </p:sp>
        </p:grpSp>
        <p:sp>
          <p:nvSpPr>
            <p:cNvPr id="170" name="Line 19">
              <a:extLst>
                <a:ext uri="{FF2B5EF4-FFF2-40B4-BE49-F238E27FC236}">
                  <a16:creationId xmlns:a16="http://schemas.microsoft.com/office/drawing/2014/main" id="{AFCDFC26-D514-8346-9B23-DEC9E16A64C3}"/>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1" name="Line 19">
              <a:extLst>
                <a:ext uri="{FF2B5EF4-FFF2-40B4-BE49-F238E27FC236}">
                  <a16:creationId xmlns:a16="http://schemas.microsoft.com/office/drawing/2014/main" id="{481AABF8-64A2-E842-99AA-73E01BDE2932}"/>
                </a:ext>
              </a:extLst>
            </p:cNvPr>
            <p:cNvSpPr>
              <a:spLocks noChangeShapeType="1"/>
            </p:cNvSpPr>
            <p:nvPr/>
          </p:nvSpPr>
          <p:spPr bwMode="auto">
            <a:xfrm>
              <a:off x="614781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2" name="Line 19">
              <a:extLst>
                <a:ext uri="{FF2B5EF4-FFF2-40B4-BE49-F238E27FC236}">
                  <a16:creationId xmlns:a16="http://schemas.microsoft.com/office/drawing/2014/main" id="{6F9551DF-92BC-B142-92AD-742BCDFEE615}"/>
                </a:ext>
              </a:extLst>
            </p:cNvPr>
            <p:cNvSpPr>
              <a:spLocks noChangeShapeType="1"/>
            </p:cNvSpPr>
            <p:nvPr/>
          </p:nvSpPr>
          <p:spPr bwMode="auto">
            <a:xfrm>
              <a:off x="477200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3" name="Line 19">
              <a:extLst>
                <a:ext uri="{FF2B5EF4-FFF2-40B4-BE49-F238E27FC236}">
                  <a16:creationId xmlns:a16="http://schemas.microsoft.com/office/drawing/2014/main" id="{455DA8E3-2A37-6942-90D3-348A4151287B}"/>
                </a:ext>
              </a:extLst>
            </p:cNvPr>
            <p:cNvSpPr>
              <a:spLocks noChangeShapeType="1"/>
            </p:cNvSpPr>
            <p:nvPr/>
          </p:nvSpPr>
          <p:spPr bwMode="auto">
            <a:xfrm>
              <a:off x="545467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4" name="Line 19">
              <a:extLst>
                <a:ext uri="{FF2B5EF4-FFF2-40B4-BE49-F238E27FC236}">
                  <a16:creationId xmlns:a16="http://schemas.microsoft.com/office/drawing/2014/main" id="{1A98D241-3B51-4E4A-9218-03435EA7BF5A}"/>
                </a:ext>
              </a:extLst>
            </p:cNvPr>
            <p:cNvSpPr>
              <a:spLocks noChangeShapeType="1"/>
            </p:cNvSpPr>
            <p:nvPr/>
          </p:nvSpPr>
          <p:spPr bwMode="auto">
            <a:xfrm>
              <a:off x="752183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5" name="Line 19">
              <a:extLst>
                <a:ext uri="{FF2B5EF4-FFF2-40B4-BE49-F238E27FC236}">
                  <a16:creationId xmlns:a16="http://schemas.microsoft.com/office/drawing/2014/main" id="{22FAC6E3-67A0-D248-894A-5FE8B0EA79D3}"/>
                </a:ext>
              </a:extLst>
            </p:cNvPr>
            <p:cNvSpPr>
              <a:spLocks noChangeShapeType="1"/>
            </p:cNvSpPr>
            <p:nvPr/>
          </p:nvSpPr>
          <p:spPr bwMode="auto">
            <a:xfrm>
              <a:off x="683874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6" name="Line 19">
              <a:extLst>
                <a:ext uri="{FF2B5EF4-FFF2-40B4-BE49-F238E27FC236}">
                  <a16:creationId xmlns:a16="http://schemas.microsoft.com/office/drawing/2014/main" id="{69E796DB-F56C-DD49-9800-10178AD1E5E1}"/>
                </a:ext>
              </a:extLst>
            </p:cNvPr>
            <p:cNvSpPr>
              <a:spLocks noChangeShapeType="1"/>
            </p:cNvSpPr>
            <p:nvPr/>
          </p:nvSpPr>
          <p:spPr bwMode="auto">
            <a:xfrm>
              <a:off x="819997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7" name="Line 19">
              <a:extLst>
                <a:ext uri="{FF2B5EF4-FFF2-40B4-BE49-F238E27FC236}">
                  <a16:creationId xmlns:a16="http://schemas.microsoft.com/office/drawing/2014/main" id="{89E283D1-F0E8-364B-B77E-0CE14357A848}"/>
                </a:ext>
              </a:extLst>
            </p:cNvPr>
            <p:cNvSpPr>
              <a:spLocks noChangeShapeType="1"/>
            </p:cNvSpPr>
            <p:nvPr/>
          </p:nvSpPr>
          <p:spPr bwMode="auto">
            <a:xfrm>
              <a:off x="889834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652093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wipe(up)">
                                      <p:cBhvr>
                                        <p:cTn id="11" dur="500"/>
                                        <p:tgtEl>
                                          <p:spTgt spid="1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0"/>
                                        </p:tgtEl>
                                        <p:attrNameLst>
                                          <p:attrName>style.visibility</p:attrName>
                                        </p:attrNameLst>
                                      </p:cBhvr>
                                      <p:to>
                                        <p:strVal val="visible"/>
                                      </p:to>
                                    </p:set>
                                    <p:animEffect transition="in" filter="wipe(left)">
                                      <p:cBhvr>
                                        <p:cTn id="16" dur="500"/>
                                        <p:tgtEl>
                                          <p:spTgt spid="1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up)">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0" grpId="0" animBg="1"/>
      <p:bldP spid="1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ectangle 103"/>
          <p:cNvSpPr>
            <a:spLocks noChangeArrowheads="1"/>
          </p:cNvSpPr>
          <p:nvPr/>
        </p:nvSpPr>
        <p:spPr bwMode="auto">
          <a:xfrm>
            <a:off x="3035851" y="4122922"/>
            <a:ext cx="150812" cy="274320"/>
          </a:xfrm>
          <a:prstGeom prst="rect">
            <a:avLst/>
          </a:prstGeom>
          <a:solidFill>
            <a:srgbClr val="FFFFFF"/>
          </a:solidFill>
          <a:ln w="12700">
            <a:no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54" name="Rectangle 103"/>
          <p:cNvSpPr>
            <a:spLocks noChangeArrowheads="1"/>
          </p:cNvSpPr>
          <p:nvPr/>
        </p:nvSpPr>
        <p:spPr bwMode="auto">
          <a:xfrm>
            <a:off x="6499442" y="3334217"/>
            <a:ext cx="150812" cy="274320"/>
          </a:xfrm>
          <a:prstGeom prst="rect">
            <a:avLst/>
          </a:prstGeom>
          <a:noFill/>
          <a:ln w="12700">
            <a:no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05" name="Line 11"/>
          <p:cNvSpPr>
            <a:spLocks noChangeShapeType="1"/>
          </p:cNvSpPr>
          <p:nvPr/>
        </p:nvSpPr>
        <p:spPr bwMode="auto">
          <a:xfrm>
            <a:off x="6334815" y="3594614"/>
            <a:ext cx="590929"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82" name="Line 11"/>
          <p:cNvSpPr>
            <a:spLocks noChangeShapeType="1"/>
          </p:cNvSpPr>
          <p:nvPr/>
        </p:nvSpPr>
        <p:spPr bwMode="auto">
          <a:xfrm>
            <a:off x="5233123" y="3098223"/>
            <a:ext cx="549275"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51" name="Rectangle 103"/>
          <p:cNvSpPr>
            <a:spLocks noChangeArrowheads="1"/>
          </p:cNvSpPr>
          <p:nvPr/>
        </p:nvSpPr>
        <p:spPr bwMode="auto">
          <a:xfrm>
            <a:off x="5789680" y="4146034"/>
            <a:ext cx="150812" cy="274320"/>
          </a:xfrm>
          <a:prstGeom prst="rect">
            <a:avLst/>
          </a:prstGeom>
          <a:solidFill>
            <a:srgbClr val="FFFFFF"/>
          </a:solidFill>
          <a:ln w="12700">
            <a:no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9" name="Rectangle 103"/>
          <p:cNvSpPr>
            <a:spLocks noChangeArrowheads="1"/>
          </p:cNvSpPr>
          <p:nvPr/>
        </p:nvSpPr>
        <p:spPr bwMode="auto">
          <a:xfrm>
            <a:off x="7496589" y="2909415"/>
            <a:ext cx="150812" cy="274320"/>
          </a:xfrm>
          <a:prstGeom prst="rect">
            <a:avLst/>
          </a:prstGeom>
          <a:solidFill>
            <a:srgbClr val="FFFFFF"/>
          </a:solidFill>
          <a:ln w="12700">
            <a:no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52225" name="Rectangle 2"/>
          <p:cNvSpPr>
            <a:spLocks noGrp="1" noChangeArrowheads="1"/>
          </p:cNvSpPr>
          <p:nvPr>
            <p:ph type="title"/>
          </p:nvPr>
        </p:nvSpPr>
        <p:spPr/>
        <p:txBody>
          <a:bodyPr/>
          <a:lstStyle/>
          <a:p>
            <a:r>
              <a:rPr lang="en-US" altLang="en-US"/>
              <a:t>Two-stage forwarding</a:t>
            </a:r>
            <a:endParaRPr lang="en-US" altLang="en-US" dirty="0"/>
          </a:p>
        </p:txBody>
      </p:sp>
      <p:sp>
        <p:nvSpPr>
          <p:cNvPr id="5" name="Slide Number Placeholder 4">
            <a:extLst>
              <a:ext uri="{FF2B5EF4-FFF2-40B4-BE49-F238E27FC236}">
                <a16:creationId xmlns:a16="http://schemas.microsoft.com/office/drawing/2014/main" id="{897FC9DC-50CA-5F47-973A-02A22128F769}"/>
              </a:ext>
            </a:extLst>
          </p:cNvPr>
          <p:cNvSpPr>
            <a:spLocks noGrp="1"/>
          </p:cNvSpPr>
          <p:nvPr>
            <p:ph type="sldNum" sz="quarter" idx="12"/>
          </p:nvPr>
        </p:nvSpPr>
        <p:spPr/>
        <p:txBody>
          <a:bodyPr/>
          <a:lstStyle/>
          <a:p>
            <a:fld id="{1BD72A7C-CD32-D543-9541-5D4E9CD9F017}" type="slidenum">
              <a:rPr lang="en-US" smtClean="0"/>
              <a:t>26</a:t>
            </a:fld>
            <a:endParaRPr lang="en-US"/>
          </a:p>
        </p:txBody>
      </p:sp>
      <p:grpSp>
        <p:nvGrpSpPr>
          <p:cNvPr id="3" name="Group 109"/>
          <p:cNvGrpSpPr>
            <a:grpSpLocks/>
          </p:cNvGrpSpPr>
          <p:nvPr/>
        </p:nvGrpSpPr>
        <p:grpSpPr bwMode="auto">
          <a:xfrm>
            <a:off x="2427491" y="2888673"/>
            <a:ext cx="600979" cy="1946291"/>
            <a:chOff x="1780271" y="2514600"/>
            <a:chExt cx="600979" cy="1946291"/>
          </a:xfrm>
        </p:grpSpPr>
        <p:sp>
          <p:nvSpPr>
            <p:cNvPr id="52307" name="Line 123"/>
            <p:cNvSpPr>
              <a:spLocks noChangeShapeType="1"/>
            </p:cNvSpPr>
            <p:nvPr/>
          </p:nvSpPr>
          <p:spPr bwMode="auto">
            <a:xfrm flipH="1">
              <a:off x="1780271" y="2514600"/>
              <a:ext cx="13604" cy="19462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8" name="Line 125"/>
            <p:cNvSpPr>
              <a:spLocks noChangeShapeType="1"/>
            </p:cNvSpPr>
            <p:nvPr/>
          </p:nvSpPr>
          <p:spPr bwMode="auto">
            <a:xfrm>
              <a:off x="1793875" y="2971800"/>
              <a:ext cx="587375"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2309" name="Line 126"/>
            <p:cNvSpPr>
              <a:spLocks noChangeShapeType="1"/>
            </p:cNvSpPr>
            <p:nvPr/>
          </p:nvSpPr>
          <p:spPr bwMode="auto">
            <a:xfrm>
              <a:off x="1793875" y="2514600"/>
              <a:ext cx="587375"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2" name="Freeform 135"/>
          <p:cNvSpPr>
            <a:spLocks/>
          </p:cNvSpPr>
          <p:nvPr/>
        </p:nvSpPr>
        <p:spPr bwMode="auto">
          <a:xfrm>
            <a:off x="5807842" y="2650052"/>
            <a:ext cx="587375" cy="1810636"/>
          </a:xfrm>
          <a:custGeom>
            <a:avLst/>
            <a:gdLst>
              <a:gd name="T0" fmla="*/ 0 w 388"/>
              <a:gd name="T1" fmla="*/ 0 h 1099"/>
              <a:gd name="T2" fmla="*/ 0 w 388"/>
              <a:gd name="T3" fmla="*/ 2147483646 h 1099"/>
              <a:gd name="T4" fmla="*/ 2147483646 w 388"/>
              <a:gd name="T5" fmla="*/ 2147483646 h 1099"/>
              <a:gd name="T6" fmla="*/ 0 w 388"/>
              <a:gd name="T7" fmla="*/ 2147483646 h 1099"/>
              <a:gd name="T8" fmla="*/ 0 w 388"/>
              <a:gd name="T9" fmla="*/ 2147483646 h 1099"/>
              <a:gd name="T10" fmla="*/ 2147483646 w 388"/>
              <a:gd name="T11" fmla="*/ 2147483646 h 1099"/>
              <a:gd name="T12" fmla="*/ 2147483646 w 388"/>
              <a:gd name="T13" fmla="*/ 2147483646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solidFill>
            <a:srgbClr val="F6A09A"/>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pPr>
              <a:defRPr/>
            </a:pPr>
            <a:endParaRPr lang="en-US"/>
          </a:p>
        </p:txBody>
      </p:sp>
      <p:sp>
        <p:nvSpPr>
          <p:cNvPr id="52303" name="Rectangle 136"/>
          <p:cNvSpPr>
            <a:spLocks noChangeArrowheads="1"/>
          </p:cNvSpPr>
          <p:nvPr/>
        </p:nvSpPr>
        <p:spPr bwMode="auto">
          <a:xfrm>
            <a:off x="5992031" y="3419076"/>
            <a:ext cx="420649" cy="31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a:spcBef>
                <a:spcPct val="20000"/>
              </a:spcBef>
              <a:buClr>
                <a:schemeClr val="accent1"/>
              </a:buClr>
              <a:buFont typeface="Times" charset="0"/>
              <a:buChar char="•"/>
              <a:tabLst>
                <a:tab pos="452438" algn="l"/>
                <a:tab pos="904875" algn="l"/>
                <a:tab pos="1357313" algn="l"/>
              </a:tabLst>
              <a:defRPr sz="2800">
                <a:solidFill>
                  <a:schemeClr val="tx1"/>
                </a:solidFill>
                <a:latin typeface="Optima" charset="0"/>
                <a:ea typeface="ＭＳ Ｐゴシック" charset="-128"/>
                <a:cs typeface="Optima" charset="0"/>
              </a:defRPr>
            </a:lvl1pPr>
            <a:lvl2pPr marL="742950" indent="-285750" defTabSz="904875">
              <a:spcBef>
                <a:spcPct val="20000"/>
              </a:spcBef>
              <a:buClr>
                <a:schemeClr val="accent1"/>
              </a:buClr>
              <a:buFont typeface="Times" charset="0"/>
              <a:buChar char="•"/>
              <a:tabLst>
                <a:tab pos="452438" algn="l"/>
                <a:tab pos="904875" algn="l"/>
                <a:tab pos="1357313" algn="l"/>
              </a:tabLst>
              <a:defRPr sz="2400">
                <a:solidFill>
                  <a:schemeClr val="tx1"/>
                </a:solidFill>
                <a:latin typeface="Optima" charset="0"/>
                <a:ea typeface="ＭＳ Ｐゴシック" charset="-128"/>
                <a:cs typeface="Optima" charset="0"/>
              </a:defRPr>
            </a:lvl2pPr>
            <a:lvl3pPr marL="1143000" indent="-228600" defTabSz="904875">
              <a:spcBef>
                <a:spcPct val="20000"/>
              </a:spcBef>
              <a:buClr>
                <a:schemeClr val="accent1"/>
              </a:buClr>
              <a:buFont typeface="Times" charset="0"/>
              <a:buChar char="•"/>
              <a:tabLst>
                <a:tab pos="452438" algn="l"/>
                <a:tab pos="904875" algn="l"/>
                <a:tab pos="1357313" algn="l"/>
              </a:tabLst>
              <a:defRPr sz="2000">
                <a:solidFill>
                  <a:schemeClr val="tx1"/>
                </a:solidFill>
                <a:latin typeface="Optima" charset="0"/>
                <a:ea typeface="ＭＳ Ｐゴシック" charset="-128"/>
                <a:cs typeface="Optima" charset="0"/>
              </a:defRPr>
            </a:lvl3pPr>
            <a:lvl4pPr marL="1600200" indent="-228600" defTabSz="904875">
              <a:spcBef>
                <a:spcPct val="20000"/>
              </a:spcBef>
              <a:buClr>
                <a:schemeClr val="accent1"/>
              </a:buClr>
              <a:buFont typeface="Times" charset="0"/>
              <a:buChar char="•"/>
              <a:tabLst>
                <a:tab pos="452438" algn="l"/>
                <a:tab pos="904875" algn="l"/>
                <a:tab pos="1357313" algn="l"/>
              </a:tabLst>
              <a:defRPr>
                <a:solidFill>
                  <a:schemeClr val="tx1"/>
                </a:solidFill>
                <a:latin typeface="Optima" charset="0"/>
                <a:ea typeface="ＭＳ Ｐゴシック" charset="-128"/>
                <a:cs typeface="Optima" charset="0"/>
              </a:defRPr>
            </a:lvl4pPr>
            <a:lvl5pPr marL="2057400" indent="-228600" defTabSz="904875">
              <a:spcBef>
                <a:spcPct val="20000"/>
              </a:spcBef>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5pPr>
            <a:lvl6pPr marL="25146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6pPr>
            <a:lvl7pPr marL="29718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7pPr>
            <a:lvl8pPr marL="34290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8pPr>
            <a:lvl9pPr marL="38862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9pPr>
          </a:lstStyle>
          <a:p>
            <a:pPr>
              <a:lnSpc>
                <a:spcPts val="1600"/>
              </a:lnSpc>
              <a:spcBef>
                <a:spcPct val="0"/>
              </a:spcBef>
              <a:buClrTx/>
              <a:buNone/>
            </a:pPr>
            <a:r>
              <a:rPr lang="en-US" altLang="en-US" sz="1200">
                <a:solidFill>
                  <a:srgbClr val="000000"/>
                </a:solidFill>
                <a:latin typeface="Calibri" charset="0"/>
              </a:rPr>
              <a:t>ALU</a:t>
            </a:r>
          </a:p>
        </p:txBody>
      </p:sp>
      <p:grpSp>
        <p:nvGrpSpPr>
          <p:cNvPr id="52236" name="Group 72"/>
          <p:cNvGrpSpPr>
            <a:grpSpLocks/>
          </p:cNvGrpSpPr>
          <p:nvPr/>
        </p:nvGrpSpPr>
        <p:grpSpPr bwMode="auto">
          <a:xfrm>
            <a:off x="2948536" y="2650052"/>
            <a:ext cx="1830387" cy="1795462"/>
            <a:chOff x="3492500" y="3670300"/>
            <a:chExt cx="1830297" cy="1795463"/>
          </a:xfrm>
        </p:grpSpPr>
        <p:sp>
          <p:nvSpPr>
            <p:cNvPr id="52271" name="Rectangle 4"/>
            <p:cNvSpPr>
              <a:spLocks noChangeArrowheads="1"/>
            </p:cNvSpPr>
            <p:nvPr/>
          </p:nvSpPr>
          <p:spPr bwMode="auto">
            <a:xfrm>
              <a:off x="3579813" y="3670300"/>
              <a:ext cx="1643062" cy="17954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52272" name="Text Box 18"/>
            <p:cNvSpPr txBox="1">
              <a:spLocks noChangeArrowheads="1"/>
            </p:cNvSpPr>
            <p:nvPr/>
          </p:nvSpPr>
          <p:spPr bwMode="auto">
            <a:xfrm>
              <a:off x="3492500" y="5140326"/>
              <a:ext cx="877844"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100" b="1">
                  <a:latin typeface="Calibri" charset="0"/>
                </a:rPr>
                <a:t>&gt;</a:t>
              </a:r>
              <a:r>
                <a:rPr lang="en-US" altLang="en-US" sz="1000">
                  <a:latin typeface="Calibri" charset="0"/>
                </a:rPr>
                <a:t> Write Data</a:t>
              </a:r>
            </a:p>
          </p:txBody>
        </p:sp>
        <p:sp>
          <p:nvSpPr>
            <p:cNvPr id="52273" name="Text Box 19"/>
            <p:cNvSpPr txBox="1">
              <a:spLocks noChangeArrowheads="1"/>
            </p:cNvSpPr>
            <p:nvPr/>
          </p:nvSpPr>
          <p:spPr bwMode="auto">
            <a:xfrm>
              <a:off x="3517899" y="3670300"/>
              <a:ext cx="54924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Read </a:t>
              </a:r>
            </a:p>
            <a:p>
              <a:pPr eaLnBrk="1" hangingPunct="1">
                <a:spcBef>
                  <a:spcPct val="0"/>
                </a:spcBef>
                <a:buClrTx/>
                <a:buFontTx/>
                <a:buNone/>
              </a:pPr>
              <a:r>
                <a:rPr lang="en-US" altLang="en-US" sz="1000">
                  <a:latin typeface="Calibri" charset="0"/>
                </a:rPr>
                <a:t>Addr 1</a:t>
              </a:r>
            </a:p>
          </p:txBody>
        </p:sp>
        <p:sp>
          <p:nvSpPr>
            <p:cNvPr id="52274" name="Text Box 20"/>
            <p:cNvSpPr txBox="1">
              <a:spLocks noChangeArrowheads="1"/>
            </p:cNvSpPr>
            <p:nvPr/>
          </p:nvSpPr>
          <p:spPr bwMode="auto">
            <a:xfrm>
              <a:off x="3517899" y="4143375"/>
              <a:ext cx="54924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Read </a:t>
              </a:r>
            </a:p>
            <a:p>
              <a:pPr eaLnBrk="1" hangingPunct="1">
                <a:spcBef>
                  <a:spcPct val="0"/>
                </a:spcBef>
                <a:buClrTx/>
                <a:buFontTx/>
                <a:buNone/>
              </a:pPr>
              <a:r>
                <a:rPr lang="en-US" altLang="en-US" sz="1000">
                  <a:latin typeface="Calibri" charset="0"/>
                </a:rPr>
                <a:t>Addr 2</a:t>
              </a:r>
            </a:p>
          </p:txBody>
        </p:sp>
        <p:sp>
          <p:nvSpPr>
            <p:cNvPr id="52275" name="Text Box 21"/>
            <p:cNvSpPr txBox="1">
              <a:spLocks noChangeArrowheads="1"/>
            </p:cNvSpPr>
            <p:nvPr/>
          </p:nvSpPr>
          <p:spPr bwMode="auto">
            <a:xfrm>
              <a:off x="3517899" y="4614863"/>
              <a:ext cx="492101"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Write</a:t>
              </a:r>
            </a:p>
            <a:p>
              <a:pPr eaLnBrk="1" hangingPunct="1">
                <a:spcBef>
                  <a:spcPct val="0"/>
                </a:spcBef>
                <a:buClrTx/>
                <a:buFontTx/>
                <a:buNone/>
              </a:pPr>
              <a:r>
                <a:rPr lang="en-US" altLang="en-US" sz="1000">
                  <a:latin typeface="Calibri" charset="0"/>
                </a:rPr>
                <a:t> Addr</a:t>
              </a:r>
            </a:p>
          </p:txBody>
        </p:sp>
        <p:sp>
          <p:nvSpPr>
            <p:cNvPr id="52276" name="Text Box 22"/>
            <p:cNvSpPr txBox="1">
              <a:spLocks noChangeArrowheads="1"/>
            </p:cNvSpPr>
            <p:nvPr/>
          </p:nvSpPr>
          <p:spPr bwMode="auto">
            <a:xfrm>
              <a:off x="4056345" y="4289425"/>
              <a:ext cx="688410" cy="461665"/>
            </a:xfrm>
            <a:prstGeom prst="rect">
              <a:avLst/>
            </a:prstGeom>
            <a:solidFill>
              <a:srgbClr val="FAFFB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200">
                  <a:latin typeface="Calibri" charset="0"/>
                </a:rPr>
                <a:t>Register</a:t>
              </a:r>
            </a:p>
            <a:p>
              <a:pPr algn="ctr" eaLnBrk="1" hangingPunct="1">
                <a:spcBef>
                  <a:spcPct val="0"/>
                </a:spcBef>
                <a:buClrTx/>
                <a:buFontTx/>
                <a:buNone/>
              </a:pPr>
              <a:r>
                <a:rPr lang="en-US" altLang="en-US" sz="1200">
                  <a:latin typeface="Calibri" charset="0"/>
                </a:rPr>
                <a:t>File</a:t>
              </a:r>
            </a:p>
          </p:txBody>
        </p:sp>
        <p:sp>
          <p:nvSpPr>
            <p:cNvPr id="80" name="Text Box 23"/>
            <p:cNvSpPr txBox="1">
              <a:spLocks noChangeArrowheads="1"/>
            </p:cNvSpPr>
            <p:nvPr/>
          </p:nvSpPr>
          <p:spPr bwMode="auto">
            <a:xfrm>
              <a:off x="4656080" y="3843337"/>
              <a:ext cx="665130" cy="415925"/>
            </a:xfrm>
            <a:prstGeom prst="rect">
              <a:avLst/>
            </a:prstGeom>
            <a:noFill/>
            <a:ln w="12700">
              <a:noFill/>
              <a:miter lim="800000"/>
              <a:headEnd/>
              <a:tailEnd/>
            </a:ln>
            <a:effectLst/>
          </p:spPr>
          <p:txBody>
            <a:bodyPr wrap="none">
              <a:spAutoFit/>
            </a:bodyPr>
            <a:lstStyle/>
            <a:p>
              <a:pPr>
                <a:defRPr/>
              </a:pPr>
              <a:r>
                <a:rPr lang="en-US" sz="1050" dirty="0">
                  <a:latin typeface="Calibri"/>
                  <a:cs typeface="Calibri"/>
                </a:rPr>
                <a:t>Read</a:t>
              </a:r>
            </a:p>
            <a:p>
              <a:pPr>
                <a:defRPr/>
              </a:pPr>
              <a:r>
                <a:rPr lang="en-US" sz="1050" dirty="0">
                  <a:latin typeface="Calibri"/>
                  <a:cs typeface="Calibri"/>
                </a:rPr>
                <a:t>Data 1  &lt;</a:t>
              </a:r>
            </a:p>
          </p:txBody>
        </p:sp>
        <p:sp>
          <p:nvSpPr>
            <p:cNvPr id="52278" name="Text Box 24"/>
            <p:cNvSpPr txBox="1">
              <a:spLocks noChangeArrowheads="1"/>
            </p:cNvSpPr>
            <p:nvPr/>
          </p:nvSpPr>
          <p:spPr bwMode="auto">
            <a:xfrm>
              <a:off x="4687828" y="4644872"/>
              <a:ext cx="634969"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Read</a:t>
              </a:r>
            </a:p>
            <a:p>
              <a:pPr eaLnBrk="1" hangingPunct="1">
                <a:spcBef>
                  <a:spcPct val="0"/>
                </a:spcBef>
                <a:buClrTx/>
                <a:buFontTx/>
                <a:buNone/>
              </a:pPr>
              <a:r>
                <a:rPr lang="en-US" altLang="en-US" sz="1000" dirty="0">
                  <a:latin typeface="Calibri" charset="0"/>
                </a:rPr>
                <a:t>Data 2 &lt;</a:t>
              </a:r>
            </a:p>
          </p:txBody>
        </p:sp>
      </p:grpSp>
      <p:grpSp>
        <p:nvGrpSpPr>
          <p:cNvPr id="52238" name="Group 87"/>
          <p:cNvGrpSpPr>
            <a:grpSpLocks/>
          </p:cNvGrpSpPr>
          <p:nvPr/>
        </p:nvGrpSpPr>
        <p:grpSpPr bwMode="auto">
          <a:xfrm>
            <a:off x="7402523" y="2692915"/>
            <a:ext cx="1795462" cy="1553980"/>
            <a:chOff x="5901040" y="2335214"/>
            <a:chExt cx="1795160" cy="1553980"/>
          </a:xfrm>
        </p:grpSpPr>
        <p:sp>
          <p:nvSpPr>
            <p:cNvPr id="52266" name="Rectangle 143"/>
            <p:cNvSpPr>
              <a:spLocks noChangeArrowheads="1"/>
            </p:cNvSpPr>
            <p:nvPr/>
          </p:nvSpPr>
          <p:spPr bwMode="auto">
            <a:xfrm>
              <a:off x="5992813" y="2335214"/>
              <a:ext cx="1595437" cy="15539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52267" name="Text Box 145"/>
            <p:cNvSpPr txBox="1">
              <a:spLocks noChangeArrowheads="1"/>
            </p:cNvSpPr>
            <p:nvPr/>
          </p:nvSpPr>
          <p:spPr bwMode="auto">
            <a:xfrm>
              <a:off x="6489700" y="2967038"/>
              <a:ext cx="749300" cy="461962"/>
            </a:xfrm>
            <a:prstGeom prst="rect">
              <a:avLst/>
            </a:prstGeom>
            <a:solidFill>
              <a:srgbClr val="FAFFB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200">
                  <a:latin typeface="Calibri" charset="0"/>
                </a:rPr>
                <a:t>Data</a:t>
              </a:r>
            </a:p>
            <a:p>
              <a:pPr algn="ctr" eaLnBrk="1" hangingPunct="1">
                <a:spcBef>
                  <a:spcPct val="0"/>
                </a:spcBef>
                <a:buClrTx/>
                <a:buFontTx/>
                <a:buNone/>
              </a:pPr>
              <a:r>
                <a:rPr lang="en-US" altLang="en-US" sz="1200">
                  <a:latin typeface="Calibri" charset="0"/>
                </a:rPr>
                <a:t>Memory</a:t>
              </a:r>
            </a:p>
          </p:txBody>
        </p:sp>
        <p:sp>
          <p:nvSpPr>
            <p:cNvPr id="52268" name="Text Box 146"/>
            <p:cNvSpPr txBox="1">
              <a:spLocks noChangeArrowheads="1"/>
            </p:cNvSpPr>
            <p:nvPr/>
          </p:nvSpPr>
          <p:spPr bwMode="auto">
            <a:xfrm>
              <a:off x="5973932" y="2531422"/>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Calibri" charset="0"/>
                </a:rPr>
                <a:t>Addr</a:t>
              </a:r>
            </a:p>
          </p:txBody>
        </p:sp>
        <p:sp>
          <p:nvSpPr>
            <p:cNvPr id="52269" name="Text Box 148"/>
            <p:cNvSpPr txBox="1">
              <a:spLocks noChangeArrowheads="1"/>
            </p:cNvSpPr>
            <p:nvPr/>
          </p:nvSpPr>
          <p:spPr bwMode="auto">
            <a:xfrm>
              <a:off x="6762982" y="2362200"/>
              <a:ext cx="933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Calibri" charset="0"/>
                </a:rPr>
                <a:t>Read Data &lt;</a:t>
              </a:r>
            </a:p>
          </p:txBody>
        </p:sp>
        <p:sp>
          <p:nvSpPr>
            <p:cNvPr id="52270" name="Text Box 18"/>
            <p:cNvSpPr txBox="1">
              <a:spLocks noChangeArrowheads="1"/>
            </p:cNvSpPr>
            <p:nvPr/>
          </p:nvSpPr>
          <p:spPr bwMode="auto">
            <a:xfrm>
              <a:off x="5901040" y="3505200"/>
              <a:ext cx="87773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100" b="1">
                  <a:latin typeface="Calibri" charset="0"/>
                </a:rPr>
                <a:t>&gt;</a:t>
              </a:r>
              <a:r>
                <a:rPr lang="en-US" altLang="en-US" sz="1000">
                  <a:latin typeface="Calibri" charset="0"/>
                </a:rPr>
                <a:t> Write Data</a:t>
              </a:r>
            </a:p>
          </p:txBody>
        </p:sp>
      </p:grpSp>
      <p:sp>
        <p:nvSpPr>
          <p:cNvPr id="52243" name="Line 166"/>
          <p:cNvSpPr>
            <a:spLocks noChangeShapeType="1"/>
          </p:cNvSpPr>
          <p:nvPr/>
        </p:nvSpPr>
        <p:spPr bwMode="auto">
          <a:xfrm>
            <a:off x="5233122" y="3879273"/>
            <a:ext cx="574720"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89" name="Rectangle 103"/>
          <p:cNvSpPr>
            <a:spLocks noChangeArrowheads="1"/>
          </p:cNvSpPr>
          <p:nvPr/>
        </p:nvSpPr>
        <p:spPr bwMode="auto">
          <a:xfrm>
            <a:off x="5179028" y="2136991"/>
            <a:ext cx="150812" cy="2960687"/>
          </a:xfrm>
          <a:prstGeom prst="rect">
            <a:avLst/>
          </a:prstGeom>
          <a:solidFill>
            <a:srgbClr val="92D050"/>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90" name="Rectangle 124"/>
          <p:cNvSpPr>
            <a:spLocks noChangeArrowheads="1"/>
          </p:cNvSpPr>
          <p:nvPr/>
        </p:nvSpPr>
        <p:spPr bwMode="auto">
          <a:xfrm>
            <a:off x="6925744" y="2136991"/>
            <a:ext cx="149225" cy="2960686"/>
          </a:xfrm>
          <a:prstGeom prst="rect">
            <a:avLst/>
          </a:prstGeom>
          <a:solidFill>
            <a:srgbClr val="92D050"/>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91" name="Rectangle 110"/>
          <p:cNvSpPr>
            <a:spLocks noChangeArrowheads="1"/>
          </p:cNvSpPr>
          <p:nvPr/>
        </p:nvSpPr>
        <p:spPr bwMode="auto">
          <a:xfrm>
            <a:off x="9416751" y="2136990"/>
            <a:ext cx="150813" cy="2962656"/>
          </a:xfrm>
          <a:prstGeom prst="rect">
            <a:avLst/>
          </a:prstGeom>
          <a:solidFill>
            <a:srgbClr val="92D050"/>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cxnSp>
        <p:nvCxnSpPr>
          <p:cNvPr id="6" name="Straight Arrow Connector 5"/>
          <p:cNvCxnSpPr>
            <a:stCxn id="112" idx="3"/>
            <a:endCxn id="113" idx="1"/>
          </p:cNvCxnSpPr>
          <p:nvPr/>
        </p:nvCxnSpPr>
        <p:spPr bwMode="auto">
          <a:xfrm>
            <a:off x="7074969" y="3594614"/>
            <a:ext cx="2340541" cy="871414"/>
          </a:xfrm>
          <a:prstGeom prst="bentConnector3">
            <a:avLst>
              <a:gd name="adj1" fmla="val 5723"/>
            </a:avLst>
          </a:prstGeom>
          <a:solidFill>
            <a:schemeClr val="accent1"/>
          </a:solidFill>
          <a:ln w="19050" cap="flat" cmpd="sng" algn="ctr">
            <a:solidFill>
              <a:schemeClr val="tx1"/>
            </a:solidFill>
            <a:prstDash val="solid"/>
            <a:round/>
            <a:headEnd type="none" w="med" len="med"/>
            <a:tailEnd type="arrow"/>
          </a:ln>
          <a:effectLst/>
        </p:spPr>
      </p:cxnSp>
      <p:cxnSp>
        <p:nvCxnSpPr>
          <p:cNvPr id="100" name="Straight Arrow Connector 5"/>
          <p:cNvCxnSpPr>
            <a:stCxn id="115" idx="3"/>
            <a:endCxn id="194" idx="1"/>
          </p:cNvCxnSpPr>
          <p:nvPr/>
        </p:nvCxnSpPr>
        <p:spPr bwMode="auto">
          <a:xfrm flipH="1" flipV="1">
            <a:off x="3035851" y="4260083"/>
            <a:ext cx="6531712" cy="574881"/>
          </a:xfrm>
          <a:prstGeom prst="bentConnector5">
            <a:avLst>
              <a:gd name="adj1" fmla="val -3500"/>
              <a:gd name="adj2" fmla="val -73046"/>
              <a:gd name="adj3" fmla="val 103500"/>
            </a:avLst>
          </a:prstGeom>
          <a:solidFill>
            <a:schemeClr val="accent1"/>
          </a:solidFill>
          <a:ln w="19050" cap="flat" cmpd="sng" algn="ctr">
            <a:solidFill>
              <a:schemeClr val="tx1"/>
            </a:solidFill>
            <a:prstDash val="solid"/>
            <a:round/>
            <a:headEnd type="none" w="med" len="med"/>
            <a:tailEnd type="arrow"/>
          </a:ln>
          <a:effectLst/>
        </p:spPr>
      </p:cxnSp>
      <p:sp>
        <p:nvSpPr>
          <p:cNvPr id="106" name="Line 166"/>
          <p:cNvSpPr>
            <a:spLocks noChangeShapeType="1"/>
          </p:cNvSpPr>
          <p:nvPr/>
        </p:nvSpPr>
        <p:spPr bwMode="auto">
          <a:xfrm>
            <a:off x="4697880" y="3879273"/>
            <a:ext cx="481149"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07" name="Line 166"/>
          <p:cNvSpPr>
            <a:spLocks noChangeShapeType="1"/>
          </p:cNvSpPr>
          <p:nvPr/>
        </p:nvSpPr>
        <p:spPr bwMode="auto">
          <a:xfrm flipV="1">
            <a:off x="4697880" y="3123126"/>
            <a:ext cx="512671" cy="8732"/>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09" name="Rectangle 103"/>
          <p:cNvSpPr>
            <a:spLocks noChangeArrowheads="1"/>
          </p:cNvSpPr>
          <p:nvPr/>
        </p:nvSpPr>
        <p:spPr bwMode="auto">
          <a:xfrm>
            <a:off x="5179028" y="4697803"/>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0" name="Rectangle 103"/>
          <p:cNvSpPr>
            <a:spLocks noChangeArrowheads="1"/>
          </p:cNvSpPr>
          <p:nvPr/>
        </p:nvSpPr>
        <p:spPr bwMode="auto">
          <a:xfrm>
            <a:off x="5179028" y="3752923"/>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1" name="Rectangle 103"/>
          <p:cNvSpPr>
            <a:spLocks noChangeArrowheads="1"/>
          </p:cNvSpPr>
          <p:nvPr/>
        </p:nvSpPr>
        <p:spPr bwMode="auto">
          <a:xfrm>
            <a:off x="5179028" y="2968153"/>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2" name="Rectangle 103"/>
          <p:cNvSpPr>
            <a:spLocks noChangeArrowheads="1"/>
          </p:cNvSpPr>
          <p:nvPr/>
        </p:nvSpPr>
        <p:spPr bwMode="auto">
          <a:xfrm>
            <a:off x="6924156" y="3457454"/>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3" name="Rectangle 103"/>
          <p:cNvSpPr>
            <a:spLocks noChangeArrowheads="1"/>
          </p:cNvSpPr>
          <p:nvPr/>
        </p:nvSpPr>
        <p:spPr bwMode="auto">
          <a:xfrm>
            <a:off x="9415509" y="4328868"/>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4" name="Rectangle 103"/>
          <p:cNvSpPr>
            <a:spLocks noChangeArrowheads="1"/>
          </p:cNvSpPr>
          <p:nvPr/>
        </p:nvSpPr>
        <p:spPr bwMode="auto">
          <a:xfrm>
            <a:off x="6924156" y="4701161"/>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15" name="Rectangle 103"/>
          <p:cNvSpPr>
            <a:spLocks noChangeArrowheads="1"/>
          </p:cNvSpPr>
          <p:nvPr/>
        </p:nvSpPr>
        <p:spPr bwMode="auto">
          <a:xfrm>
            <a:off x="9416751" y="4697803"/>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cxnSp>
        <p:nvCxnSpPr>
          <p:cNvPr id="122" name="Straight Arrow Connector 5"/>
          <p:cNvCxnSpPr>
            <a:endCxn id="119" idx="1"/>
          </p:cNvCxnSpPr>
          <p:nvPr/>
        </p:nvCxnSpPr>
        <p:spPr bwMode="auto">
          <a:xfrm rot="5400000" flipH="1" flipV="1">
            <a:off x="7078980" y="3176548"/>
            <a:ext cx="547582" cy="287636"/>
          </a:xfrm>
          <a:prstGeom prst="bentConnector2">
            <a:avLst/>
          </a:prstGeom>
          <a:solidFill>
            <a:schemeClr val="accent1"/>
          </a:solidFill>
          <a:ln w="19050" cap="flat" cmpd="sng" algn="ctr">
            <a:solidFill>
              <a:schemeClr val="tx1"/>
            </a:solidFill>
            <a:prstDash val="solid"/>
            <a:round/>
            <a:headEnd type="oval" w="med" len="med"/>
            <a:tailEnd type="arrow"/>
          </a:ln>
          <a:effectLst/>
        </p:spPr>
      </p:cxnSp>
      <p:cxnSp>
        <p:nvCxnSpPr>
          <p:cNvPr id="133" name="Straight Arrow Connector 5"/>
          <p:cNvCxnSpPr>
            <a:stCxn id="52307" idx="1"/>
            <a:endCxn id="109" idx="1"/>
          </p:cNvCxnSpPr>
          <p:nvPr/>
        </p:nvCxnSpPr>
        <p:spPr bwMode="auto">
          <a:xfrm>
            <a:off x="2427490" y="4834963"/>
            <a:ext cx="2751538"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9" name="Straight Arrow Connector 5"/>
          <p:cNvCxnSpPr>
            <a:stCxn id="109" idx="3"/>
            <a:endCxn id="114" idx="1"/>
          </p:cNvCxnSpPr>
          <p:nvPr/>
        </p:nvCxnSpPr>
        <p:spPr bwMode="auto">
          <a:xfrm>
            <a:off x="5329840" y="4834963"/>
            <a:ext cx="1594316" cy="335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3" name="Straight Arrow Connector 5"/>
          <p:cNvCxnSpPr>
            <a:stCxn id="114" idx="3"/>
            <a:endCxn id="115" idx="1"/>
          </p:cNvCxnSpPr>
          <p:nvPr/>
        </p:nvCxnSpPr>
        <p:spPr bwMode="auto">
          <a:xfrm flipV="1">
            <a:off x="7074969" y="4834963"/>
            <a:ext cx="2341783" cy="335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7" name="Straight Arrow Connector 5"/>
          <p:cNvCxnSpPr>
            <a:stCxn id="154" idx="2"/>
            <a:endCxn id="164" idx="1"/>
          </p:cNvCxnSpPr>
          <p:nvPr/>
        </p:nvCxnSpPr>
        <p:spPr bwMode="auto">
          <a:xfrm rot="16200000" flipH="1">
            <a:off x="6421013" y="3762373"/>
            <a:ext cx="655163" cy="347491"/>
          </a:xfrm>
          <a:prstGeom prst="bentConnector2">
            <a:avLst/>
          </a:prstGeom>
          <a:solidFill>
            <a:schemeClr val="accent1"/>
          </a:solidFill>
          <a:ln w="22225" cap="flat" cmpd="sng" algn="ctr">
            <a:solidFill>
              <a:srgbClr val="0432FF"/>
            </a:solidFill>
            <a:prstDash val="solid"/>
            <a:round/>
            <a:headEnd type="oval" w="med" len="med"/>
            <a:tailEnd type="arrow"/>
          </a:ln>
          <a:effectLst/>
        </p:spPr>
      </p:cxnSp>
      <p:cxnSp>
        <p:nvCxnSpPr>
          <p:cNvPr id="160" name="Straight Arrow Connector 5"/>
          <p:cNvCxnSpPr>
            <a:endCxn id="171" idx="1"/>
          </p:cNvCxnSpPr>
          <p:nvPr/>
        </p:nvCxnSpPr>
        <p:spPr bwMode="auto">
          <a:xfrm rot="5400000" flipH="1" flipV="1">
            <a:off x="6235766" y="2897742"/>
            <a:ext cx="1181827" cy="205206"/>
          </a:xfrm>
          <a:prstGeom prst="bentConnector2">
            <a:avLst/>
          </a:prstGeom>
          <a:solidFill>
            <a:schemeClr val="accent1"/>
          </a:solidFill>
          <a:ln w="22225" cap="flat" cmpd="sng" algn="ctr">
            <a:solidFill>
              <a:srgbClr val="FF0000"/>
            </a:solidFill>
            <a:prstDash val="solid"/>
            <a:round/>
            <a:headEnd type="oval" w="med" len="med"/>
            <a:tailEnd type="arrow"/>
          </a:ln>
          <a:effectLst/>
        </p:spPr>
      </p:cxnSp>
      <p:sp>
        <p:nvSpPr>
          <p:cNvPr id="164" name="Rectangle 103"/>
          <p:cNvSpPr>
            <a:spLocks noChangeArrowheads="1"/>
          </p:cNvSpPr>
          <p:nvPr/>
        </p:nvSpPr>
        <p:spPr bwMode="auto">
          <a:xfrm>
            <a:off x="6922339" y="4126540"/>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cxnSp>
        <p:nvCxnSpPr>
          <p:cNvPr id="166" name="Straight Arrow Connector 5"/>
          <p:cNvCxnSpPr>
            <a:stCxn id="164" idx="2"/>
            <a:endCxn id="151" idx="1"/>
          </p:cNvCxnSpPr>
          <p:nvPr/>
        </p:nvCxnSpPr>
        <p:spPr bwMode="auto">
          <a:xfrm rot="5400000" flipH="1">
            <a:off x="6334880" y="3737996"/>
            <a:ext cx="117666" cy="1208065"/>
          </a:xfrm>
          <a:prstGeom prst="bentConnector4">
            <a:avLst>
              <a:gd name="adj1" fmla="val -210846"/>
              <a:gd name="adj2" fmla="val 118923"/>
            </a:avLst>
          </a:prstGeom>
          <a:solidFill>
            <a:schemeClr val="accent1"/>
          </a:solidFill>
          <a:ln w="22225" cap="flat" cmpd="sng" algn="ctr">
            <a:solidFill>
              <a:srgbClr val="0432FF"/>
            </a:solidFill>
            <a:prstDash val="solid"/>
            <a:round/>
            <a:headEnd type="none" w="med" len="med"/>
            <a:tailEnd type="arrow"/>
          </a:ln>
          <a:effectLst/>
        </p:spPr>
      </p:cxnSp>
      <p:sp>
        <p:nvSpPr>
          <p:cNvPr id="171" name="Rectangle 103"/>
          <p:cNvSpPr>
            <a:spLocks noChangeArrowheads="1"/>
          </p:cNvSpPr>
          <p:nvPr/>
        </p:nvSpPr>
        <p:spPr bwMode="auto">
          <a:xfrm>
            <a:off x="6929281" y="2272271"/>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73" name="Rectangle 103"/>
          <p:cNvSpPr>
            <a:spLocks noChangeArrowheads="1"/>
          </p:cNvSpPr>
          <p:nvPr/>
        </p:nvSpPr>
        <p:spPr bwMode="auto">
          <a:xfrm>
            <a:off x="9421126" y="2273903"/>
            <a:ext cx="150812" cy="274320"/>
          </a:xfrm>
          <a:prstGeom prst="rect">
            <a:avLst/>
          </a:prstGeom>
          <a:solidFill>
            <a:srgbClr val="FFFFFF"/>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cxnSp>
        <p:nvCxnSpPr>
          <p:cNvPr id="174" name="Straight Arrow Connector 5"/>
          <p:cNvCxnSpPr>
            <a:stCxn id="173" idx="0"/>
            <a:endCxn id="189" idx="1"/>
          </p:cNvCxnSpPr>
          <p:nvPr/>
        </p:nvCxnSpPr>
        <p:spPr bwMode="auto">
          <a:xfrm rot="16200000" flipH="1" flipV="1">
            <a:off x="6750329" y="1313254"/>
            <a:ext cx="1785554" cy="3706852"/>
          </a:xfrm>
          <a:prstGeom prst="bentConnector4">
            <a:avLst>
              <a:gd name="adj1" fmla="val -22465"/>
              <a:gd name="adj2" fmla="val 106167"/>
            </a:avLst>
          </a:prstGeom>
          <a:solidFill>
            <a:schemeClr val="accent1"/>
          </a:solidFill>
          <a:ln w="22225" cap="flat" cmpd="sng" algn="ctr">
            <a:solidFill>
              <a:srgbClr val="FF0000"/>
            </a:solidFill>
            <a:prstDash val="solid"/>
            <a:round/>
            <a:headEnd type="none" w="med" len="med"/>
            <a:tailEnd type="arrow"/>
          </a:ln>
          <a:effectLst/>
        </p:spPr>
      </p:cxnSp>
      <p:cxnSp>
        <p:nvCxnSpPr>
          <p:cNvPr id="177" name="Straight Arrow Connector 5"/>
          <p:cNvCxnSpPr>
            <a:endCxn id="173" idx="1"/>
          </p:cNvCxnSpPr>
          <p:nvPr/>
        </p:nvCxnSpPr>
        <p:spPr bwMode="auto">
          <a:xfrm flipV="1">
            <a:off x="7088276" y="2411063"/>
            <a:ext cx="2332850" cy="9802"/>
          </a:xfrm>
          <a:prstGeom prst="straightConnector1">
            <a:avLst/>
          </a:prstGeom>
          <a:solidFill>
            <a:schemeClr val="accent1"/>
          </a:solidFill>
          <a:ln w="22225" cap="flat" cmpd="sng" algn="ctr">
            <a:solidFill>
              <a:srgbClr val="FF0000"/>
            </a:solidFill>
            <a:prstDash val="solid"/>
            <a:round/>
            <a:headEnd type="none" w="med" len="med"/>
            <a:tailEnd type="arrow"/>
          </a:ln>
          <a:effectLst/>
        </p:spPr>
      </p:cxnSp>
      <p:sp>
        <p:nvSpPr>
          <p:cNvPr id="189" name="Rectangle 103"/>
          <p:cNvSpPr>
            <a:spLocks noChangeArrowheads="1"/>
          </p:cNvSpPr>
          <p:nvPr/>
        </p:nvSpPr>
        <p:spPr bwMode="auto">
          <a:xfrm>
            <a:off x="5789680" y="3922297"/>
            <a:ext cx="150812" cy="274320"/>
          </a:xfrm>
          <a:prstGeom prst="rect">
            <a:avLst/>
          </a:prstGeom>
          <a:noFill/>
          <a:ln w="12700">
            <a:no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60" name="TextBox 59">
            <a:extLst>
              <a:ext uri="{FF2B5EF4-FFF2-40B4-BE49-F238E27FC236}">
                <a16:creationId xmlns:a16="http://schemas.microsoft.com/office/drawing/2014/main" id="{99AA9D38-B108-FE48-98C5-227BBB87F5B4}"/>
              </a:ext>
            </a:extLst>
          </p:cNvPr>
          <p:cNvSpPr txBox="1"/>
          <p:nvPr/>
        </p:nvSpPr>
        <p:spPr>
          <a:xfrm>
            <a:off x="6499442" y="1467141"/>
            <a:ext cx="1013419" cy="369332"/>
          </a:xfrm>
          <a:prstGeom prst="rect">
            <a:avLst/>
          </a:prstGeom>
          <a:noFill/>
        </p:spPr>
        <p:txBody>
          <a:bodyPr wrap="none" rtlCol="0">
            <a:spAutoFit/>
          </a:bodyPr>
          <a:lstStyle/>
          <a:p>
            <a:r>
              <a:rPr lang="en-US" dirty="0"/>
              <a:t>EX/MEM</a:t>
            </a:r>
          </a:p>
        </p:txBody>
      </p:sp>
      <p:sp>
        <p:nvSpPr>
          <p:cNvPr id="61" name="TextBox 60">
            <a:extLst>
              <a:ext uri="{FF2B5EF4-FFF2-40B4-BE49-F238E27FC236}">
                <a16:creationId xmlns:a16="http://schemas.microsoft.com/office/drawing/2014/main" id="{BFD6B63E-B3EF-5E4A-93CC-063D869F8B3A}"/>
              </a:ext>
            </a:extLst>
          </p:cNvPr>
          <p:cNvSpPr txBox="1"/>
          <p:nvPr/>
        </p:nvSpPr>
        <p:spPr>
          <a:xfrm>
            <a:off x="4776598" y="1482292"/>
            <a:ext cx="707245" cy="369332"/>
          </a:xfrm>
          <a:prstGeom prst="rect">
            <a:avLst/>
          </a:prstGeom>
          <a:noFill/>
        </p:spPr>
        <p:txBody>
          <a:bodyPr wrap="none" rtlCol="0">
            <a:spAutoFit/>
          </a:bodyPr>
          <a:lstStyle/>
          <a:p>
            <a:r>
              <a:rPr lang="en-US" dirty="0"/>
              <a:t>ID/EX</a:t>
            </a:r>
          </a:p>
        </p:txBody>
      </p:sp>
      <p:sp>
        <p:nvSpPr>
          <p:cNvPr id="62" name="TextBox 61">
            <a:extLst>
              <a:ext uri="{FF2B5EF4-FFF2-40B4-BE49-F238E27FC236}">
                <a16:creationId xmlns:a16="http://schemas.microsoft.com/office/drawing/2014/main" id="{9AF752FE-0C74-F741-BEA6-C4C1B4BF6DB3}"/>
              </a:ext>
            </a:extLst>
          </p:cNvPr>
          <p:cNvSpPr txBox="1"/>
          <p:nvPr/>
        </p:nvSpPr>
        <p:spPr>
          <a:xfrm>
            <a:off x="8859908" y="1473225"/>
            <a:ext cx="1111202" cy="369332"/>
          </a:xfrm>
          <a:prstGeom prst="rect">
            <a:avLst/>
          </a:prstGeom>
          <a:noFill/>
        </p:spPr>
        <p:txBody>
          <a:bodyPr wrap="none" rtlCol="0">
            <a:spAutoFit/>
          </a:bodyPr>
          <a:lstStyle/>
          <a:p>
            <a:r>
              <a:rPr lang="en-US" dirty="0"/>
              <a:t>MEM/WB</a:t>
            </a:r>
          </a:p>
        </p:txBody>
      </p:sp>
      <p:sp>
        <p:nvSpPr>
          <p:cNvPr id="4" name="TextBox 3">
            <a:extLst>
              <a:ext uri="{FF2B5EF4-FFF2-40B4-BE49-F238E27FC236}">
                <a16:creationId xmlns:a16="http://schemas.microsoft.com/office/drawing/2014/main" id="{680647DE-3BB1-D10E-7DBD-88754BB2E378}"/>
              </a:ext>
            </a:extLst>
          </p:cNvPr>
          <p:cNvSpPr txBox="1"/>
          <p:nvPr/>
        </p:nvSpPr>
        <p:spPr>
          <a:xfrm>
            <a:off x="1097280" y="1491020"/>
            <a:ext cx="1355115" cy="523220"/>
          </a:xfrm>
          <a:prstGeom prst="rect">
            <a:avLst/>
          </a:prstGeom>
          <a:noFill/>
        </p:spPr>
        <p:txBody>
          <a:bodyPr wrap="none" rtlCol="0">
            <a:spAutoFit/>
          </a:bodyPr>
          <a:lstStyle/>
          <a:p>
            <a:r>
              <a:rPr lang="en-US" sz="2800" dirty="0">
                <a:solidFill>
                  <a:srgbClr val="0432FF"/>
                </a:solidFill>
              </a:rPr>
              <a:t>Cycle: N</a:t>
            </a:r>
          </a:p>
        </p:txBody>
      </p:sp>
      <p:sp>
        <p:nvSpPr>
          <p:cNvPr id="7" name="TextBox 6">
            <a:extLst>
              <a:ext uri="{FF2B5EF4-FFF2-40B4-BE49-F238E27FC236}">
                <a16:creationId xmlns:a16="http://schemas.microsoft.com/office/drawing/2014/main" id="{5393D338-6203-C616-FD3E-0532F95E58BA}"/>
              </a:ext>
            </a:extLst>
          </p:cNvPr>
          <p:cNvSpPr txBox="1"/>
          <p:nvPr/>
        </p:nvSpPr>
        <p:spPr>
          <a:xfrm>
            <a:off x="1093036" y="1485667"/>
            <a:ext cx="1880900" cy="523220"/>
          </a:xfrm>
          <a:prstGeom prst="rect">
            <a:avLst/>
          </a:prstGeom>
          <a:noFill/>
        </p:spPr>
        <p:txBody>
          <a:bodyPr wrap="none" rtlCol="0">
            <a:spAutoFit/>
          </a:bodyPr>
          <a:lstStyle/>
          <a:p>
            <a:r>
              <a:rPr lang="en-US" sz="2800" dirty="0">
                <a:solidFill>
                  <a:srgbClr val="0432FF"/>
                </a:solidFill>
              </a:rPr>
              <a:t>Cycle: N + 1</a:t>
            </a:r>
          </a:p>
        </p:txBody>
      </p:sp>
      <p:sp>
        <p:nvSpPr>
          <p:cNvPr id="8" name="TextBox 7">
            <a:extLst>
              <a:ext uri="{FF2B5EF4-FFF2-40B4-BE49-F238E27FC236}">
                <a16:creationId xmlns:a16="http://schemas.microsoft.com/office/drawing/2014/main" id="{46581374-D008-5DD0-5F01-BA04E45A613E}"/>
              </a:ext>
            </a:extLst>
          </p:cNvPr>
          <p:cNvSpPr txBox="1"/>
          <p:nvPr/>
        </p:nvSpPr>
        <p:spPr>
          <a:xfrm>
            <a:off x="1093036" y="1499809"/>
            <a:ext cx="1880900" cy="523220"/>
          </a:xfrm>
          <a:prstGeom prst="rect">
            <a:avLst/>
          </a:prstGeom>
          <a:solidFill>
            <a:schemeClr val="bg1"/>
          </a:solidFill>
        </p:spPr>
        <p:txBody>
          <a:bodyPr wrap="none" rtlCol="0">
            <a:spAutoFit/>
          </a:bodyPr>
          <a:lstStyle/>
          <a:p>
            <a:r>
              <a:rPr lang="en-US" sz="2800" dirty="0">
                <a:solidFill>
                  <a:srgbClr val="0432FF"/>
                </a:solidFill>
              </a:rPr>
              <a:t>Cycle: N + 2</a:t>
            </a:r>
          </a:p>
        </p:txBody>
      </p:sp>
      <p:sp>
        <p:nvSpPr>
          <p:cNvPr id="9" name="Rectangle 103">
            <a:extLst>
              <a:ext uri="{FF2B5EF4-FFF2-40B4-BE49-F238E27FC236}">
                <a16:creationId xmlns:a16="http://schemas.microsoft.com/office/drawing/2014/main" id="{CAB36BCB-A799-9EC2-EE42-C72050E8792F}"/>
              </a:ext>
            </a:extLst>
          </p:cNvPr>
          <p:cNvSpPr>
            <a:spLocks noChangeArrowheads="1"/>
          </p:cNvSpPr>
          <p:nvPr/>
        </p:nvSpPr>
        <p:spPr bwMode="auto">
          <a:xfrm>
            <a:off x="6929281" y="2272148"/>
            <a:ext cx="150812" cy="274320"/>
          </a:xfrm>
          <a:prstGeom prst="rect">
            <a:avLst/>
          </a:prstGeom>
          <a:solidFill>
            <a:srgbClr val="FFC000"/>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
        <p:nvSpPr>
          <p:cNvPr id="10" name="Rectangle 103">
            <a:extLst>
              <a:ext uri="{FF2B5EF4-FFF2-40B4-BE49-F238E27FC236}">
                <a16:creationId xmlns:a16="http://schemas.microsoft.com/office/drawing/2014/main" id="{172BDF5C-6C92-D389-DF8D-259A80050F58}"/>
              </a:ext>
            </a:extLst>
          </p:cNvPr>
          <p:cNvSpPr>
            <a:spLocks noChangeArrowheads="1"/>
          </p:cNvSpPr>
          <p:nvPr/>
        </p:nvSpPr>
        <p:spPr bwMode="auto">
          <a:xfrm>
            <a:off x="9417904" y="2270546"/>
            <a:ext cx="150812" cy="274320"/>
          </a:xfrm>
          <a:prstGeom prst="rect">
            <a:avLst/>
          </a:prstGeom>
          <a:solidFill>
            <a:srgbClr val="FFC000"/>
          </a:solidFill>
          <a:ln w="12700">
            <a:solidFill>
              <a:schemeClr val="tx1"/>
            </a:solidFill>
            <a:miter lim="800000"/>
            <a:headEnd/>
            <a:tailEnd/>
          </a:ln>
          <a:effectLst/>
        </p:spPr>
        <p:txBody>
          <a:bodyPr wrap="none" anchor="ctr"/>
          <a:lstStyle/>
          <a:p>
            <a:pPr eaLnBrk="0" hangingPunct="0">
              <a:defRPr/>
            </a:pPr>
            <a:endParaRPr lang="en-US" sz="1600">
              <a:solidFill>
                <a:schemeClr val="bg1">
                  <a:lumMod val="50000"/>
                </a:schemeClr>
              </a:solidFill>
              <a:latin typeface="Calibri"/>
              <a:cs typeface="Calibri"/>
            </a:endParaRPr>
          </a:p>
        </p:txBody>
      </p:sp>
    </p:spTree>
    <p:extLst>
      <p:ext uri="{BB962C8B-B14F-4D97-AF65-F5344CB8AC3E}">
        <p14:creationId xmlns:p14="http://schemas.microsoft.com/office/powerpoint/2010/main" val="81856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wipe(down)">
                                      <p:cBhvr>
                                        <p:cTn id="7" dur="1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82"/>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52243"/>
                                        </p:tgtEl>
                                        <p:attrNameLst>
                                          <p:attrName>style.visibility</p:attrName>
                                        </p:attrNameLst>
                                      </p:cBhvr>
                                      <p:to>
                                        <p:strVal val="hidden"/>
                                      </p:to>
                                    </p:set>
                                  </p:childTnLst>
                                </p:cTn>
                              </p:par>
                            </p:childTnLst>
                          </p:cTn>
                        </p:par>
                        <p:par>
                          <p:cTn id="22" fill="hold">
                            <p:stCondLst>
                              <p:cond delay="0"/>
                            </p:stCondLst>
                            <p:childTnLst>
                              <p:par>
                                <p:cTn id="23" presetID="1" presetClass="emph" presetSubtype="2" fill="hold" nodeType="afterEffect">
                                  <p:stCondLst>
                                    <p:cond delay="0"/>
                                  </p:stCondLst>
                                  <p:childTnLst>
                                    <p:animClr clrSpc="rgb" dir="cw">
                                      <p:cBhvr>
                                        <p:cTn id="24" dur="500" fill="hold"/>
                                        <p:tgtEl>
                                          <p:spTgt spid="2"/>
                                        </p:tgtEl>
                                        <p:attrNameLst>
                                          <p:attrName>fillcolor</p:attrName>
                                        </p:attrNameLst>
                                      </p:cBhvr>
                                      <p:to>
                                        <a:srgbClr val="942092"/>
                                      </p:to>
                                    </p:animClr>
                                    <p:set>
                                      <p:cBhvr>
                                        <p:cTn id="25" dur="500" fill="hold"/>
                                        <p:tgtEl>
                                          <p:spTgt spid="2"/>
                                        </p:tgtEl>
                                        <p:attrNameLst>
                                          <p:attrName>fill.type</p:attrName>
                                        </p:attrNameLst>
                                      </p:cBhvr>
                                      <p:to>
                                        <p:strVal val="solid"/>
                                      </p:to>
                                    </p:set>
                                    <p:set>
                                      <p:cBhvr>
                                        <p:cTn id="26" dur="500" fill="hold"/>
                                        <p:tgtEl>
                                          <p:spTgt spid="2"/>
                                        </p:tgtEl>
                                        <p:attrNameLst>
                                          <p:attrName>fill.on</p:attrName>
                                        </p:attrNameLst>
                                      </p:cBhvr>
                                      <p:to>
                                        <p:strVal val="true"/>
                                      </p:to>
                                    </p:set>
                                  </p:childTnLst>
                                </p:cTn>
                              </p:par>
                            </p:childTnLst>
                          </p:cTn>
                        </p:par>
                        <p:par>
                          <p:cTn id="27" fill="hold">
                            <p:stCondLst>
                              <p:cond delay="500"/>
                            </p:stCondLst>
                            <p:childTnLst>
                              <p:par>
                                <p:cTn id="28" presetID="1" presetClass="emph" presetSubtype="2" fill="hold" nodeType="afterEffect">
                                  <p:stCondLst>
                                    <p:cond delay="0"/>
                                  </p:stCondLst>
                                  <p:childTnLst>
                                    <p:animClr clrSpc="rgb" dir="cw">
                                      <p:cBhvr>
                                        <p:cTn id="29" dur="500" fill="hold"/>
                                        <p:tgtEl>
                                          <p:spTgt spid="89"/>
                                        </p:tgtEl>
                                        <p:attrNameLst>
                                          <p:attrName>fillcolor</p:attrName>
                                        </p:attrNameLst>
                                      </p:cBhvr>
                                      <p:to>
                                        <a:srgbClr val="0432FF"/>
                                      </p:to>
                                    </p:animClr>
                                    <p:set>
                                      <p:cBhvr>
                                        <p:cTn id="30" dur="500" fill="hold"/>
                                        <p:tgtEl>
                                          <p:spTgt spid="89"/>
                                        </p:tgtEl>
                                        <p:attrNameLst>
                                          <p:attrName>fill.type</p:attrName>
                                        </p:attrNameLst>
                                      </p:cBhvr>
                                      <p:to>
                                        <p:strVal val="solid"/>
                                      </p:to>
                                    </p:set>
                                    <p:set>
                                      <p:cBhvr>
                                        <p:cTn id="31" dur="500" fill="hold"/>
                                        <p:tgtEl>
                                          <p:spTgt spid="89"/>
                                        </p:tgtEl>
                                        <p:attrNameLst>
                                          <p:attrName>fill.on</p:attrName>
                                        </p:attrNameLst>
                                      </p:cBhvr>
                                      <p:to>
                                        <p:strVal val="true"/>
                                      </p:to>
                                    </p:set>
                                  </p:childTnLst>
                                </p:cTn>
                              </p:par>
                            </p:childTnLst>
                          </p:cTn>
                        </p:par>
                        <p:par>
                          <p:cTn id="32" fill="hold">
                            <p:stCondLst>
                              <p:cond delay="1000"/>
                            </p:stCondLst>
                            <p:childTnLst>
                              <p:par>
                                <p:cTn id="33" presetID="1" presetClass="emph" presetSubtype="2" fill="hold" nodeType="afterEffect">
                                  <p:stCondLst>
                                    <p:cond delay="0"/>
                                  </p:stCondLst>
                                  <p:childTnLst>
                                    <p:animClr clrSpc="rgb" dir="cw">
                                      <p:cBhvr>
                                        <p:cTn id="34" dur="500" fill="hold"/>
                                        <p:tgtEl>
                                          <p:spTgt spid="90"/>
                                        </p:tgtEl>
                                        <p:attrNameLst>
                                          <p:attrName>fillcolor</p:attrName>
                                        </p:attrNameLst>
                                      </p:cBhvr>
                                      <p:to>
                                        <a:srgbClr val="0432FF"/>
                                      </p:to>
                                    </p:animClr>
                                    <p:set>
                                      <p:cBhvr>
                                        <p:cTn id="35" dur="500" fill="hold"/>
                                        <p:tgtEl>
                                          <p:spTgt spid="90"/>
                                        </p:tgtEl>
                                        <p:attrNameLst>
                                          <p:attrName>fill.type</p:attrName>
                                        </p:attrNameLst>
                                      </p:cBhvr>
                                      <p:to>
                                        <p:strVal val="solid"/>
                                      </p:to>
                                    </p:set>
                                    <p:set>
                                      <p:cBhvr>
                                        <p:cTn id="36" dur="500" fill="hold"/>
                                        <p:tgtEl>
                                          <p:spTgt spid="90"/>
                                        </p:tgtEl>
                                        <p:attrNameLst>
                                          <p:attrName>fill.on</p:attrName>
                                        </p:attrNameLst>
                                      </p:cBhvr>
                                      <p:to>
                                        <p:strVal val="true"/>
                                      </p:to>
                                    </p:set>
                                  </p:childTnLst>
                                </p:cTn>
                              </p:par>
                            </p:childTnLst>
                          </p:cTn>
                        </p:par>
                        <p:par>
                          <p:cTn id="37" fill="hold">
                            <p:stCondLst>
                              <p:cond delay="1500"/>
                            </p:stCondLst>
                            <p:childTnLst>
                              <p:par>
                                <p:cTn id="38" presetID="1" presetClass="emph" presetSubtype="2" fill="hold" nodeType="afterEffect">
                                  <p:stCondLst>
                                    <p:cond delay="0"/>
                                  </p:stCondLst>
                                  <p:childTnLst>
                                    <p:animClr clrSpc="rgb" dir="cw">
                                      <p:cBhvr>
                                        <p:cTn id="39" dur="500" fill="hold"/>
                                        <p:tgtEl>
                                          <p:spTgt spid="91"/>
                                        </p:tgtEl>
                                        <p:attrNameLst>
                                          <p:attrName>fillcolor</p:attrName>
                                        </p:attrNameLst>
                                      </p:cBhvr>
                                      <p:to>
                                        <a:srgbClr val="0432FF"/>
                                      </p:to>
                                    </p:animClr>
                                    <p:set>
                                      <p:cBhvr>
                                        <p:cTn id="40" dur="500" fill="hold"/>
                                        <p:tgtEl>
                                          <p:spTgt spid="91"/>
                                        </p:tgtEl>
                                        <p:attrNameLst>
                                          <p:attrName>fill.type</p:attrName>
                                        </p:attrNameLst>
                                      </p:cBhvr>
                                      <p:to>
                                        <p:strVal val="solid"/>
                                      </p:to>
                                    </p:set>
                                    <p:set>
                                      <p:cBhvr>
                                        <p:cTn id="41" dur="500" fill="hold"/>
                                        <p:tgtEl>
                                          <p:spTgt spid="91"/>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1" nodeType="click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wipe(left)">
                                      <p:cBhvr>
                                        <p:cTn id="46" dur="500"/>
                                        <p:tgtEl>
                                          <p:spTgt spid="82"/>
                                        </p:tgtEl>
                                      </p:cBhvr>
                                    </p:animEffect>
                                  </p:childTnLst>
                                </p:cTn>
                              </p:par>
                              <p:par>
                                <p:cTn id="47" presetID="22" presetClass="entr" presetSubtype="8" fill="hold" grpId="1" nodeType="withEffect">
                                  <p:stCondLst>
                                    <p:cond delay="0"/>
                                  </p:stCondLst>
                                  <p:childTnLst>
                                    <p:set>
                                      <p:cBhvr>
                                        <p:cTn id="48" dur="1" fill="hold">
                                          <p:stCondLst>
                                            <p:cond delay="0"/>
                                          </p:stCondLst>
                                        </p:cTn>
                                        <p:tgtEl>
                                          <p:spTgt spid="52243"/>
                                        </p:tgtEl>
                                        <p:attrNameLst>
                                          <p:attrName>style.visibility</p:attrName>
                                        </p:attrNameLst>
                                      </p:cBhvr>
                                      <p:to>
                                        <p:strVal val="visible"/>
                                      </p:to>
                                    </p:set>
                                    <p:animEffect transition="in" filter="wipe(left)">
                                      <p:cBhvr>
                                        <p:cTn id="49" dur="500"/>
                                        <p:tgtEl>
                                          <p:spTgt spid="5224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166"/>
                                        </p:tgtEl>
                                        <p:attrNameLst>
                                          <p:attrName>style.visibility</p:attrName>
                                        </p:attrNameLst>
                                      </p:cBhvr>
                                      <p:to>
                                        <p:strVal val="visible"/>
                                      </p:to>
                                    </p:set>
                                    <p:animEffect transition="in" filter="wipe(right)">
                                      <p:cBhvr>
                                        <p:cTn id="54" dur="500"/>
                                        <p:tgtEl>
                                          <p:spTgt spid="1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77"/>
                                        </p:tgtEl>
                                        <p:attrNameLst>
                                          <p:attrName>style.visibility</p:attrName>
                                        </p:attrNameLst>
                                      </p:cBhvr>
                                      <p:to>
                                        <p:strVal val="visible"/>
                                      </p:to>
                                    </p:set>
                                    <p:animEffect transition="in" filter="wipe(left)">
                                      <p:cBhvr>
                                        <p:cTn id="59" dur="1000"/>
                                        <p:tgtEl>
                                          <p:spTgt spid="17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par>
                          <p:cTn id="69" fill="hold">
                            <p:stCondLst>
                              <p:cond delay="0"/>
                            </p:stCondLst>
                            <p:childTnLst>
                              <p:par>
                                <p:cTn id="70" presetID="1" presetClass="exit" presetSubtype="0" fill="hold" grpId="2" nodeType="afterEffect">
                                  <p:stCondLst>
                                    <p:cond delay="0"/>
                                  </p:stCondLst>
                                  <p:childTnLst>
                                    <p:set>
                                      <p:cBhvr>
                                        <p:cTn id="71" dur="1" fill="hold">
                                          <p:stCondLst>
                                            <p:cond delay="0"/>
                                          </p:stCondLst>
                                        </p:cTn>
                                        <p:tgtEl>
                                          <p:spTgt spid="82"/>
                                        </p:tgtEl>
                                        <p:attrNameLst>
                                          <p:attrName>style.visibility</p:attrName>
                                        </p:attrNameLst>
                                      </p:cBhvr>
                                      <p:to>
                                        <p:strVal val="hidden"/>
                                      </p:to>
                                    </p:set>
                                  </p:childTnLst>
                                </p:cTn>
                              </p:par>
                              <p:par>
                                <p:cTn id="72" presetID="1" presetClass="exit" presetSubtype="0" fill="hold" grpId="2" nodeType="withEffect">
                                  <p:stCondLst>
                                    <p:cond delay="0"/>
                                  </p:stCondLst>
                                  <p:childTnLst>
                                    <p:set>
                                      <p:cBhvr>
                                        <p:cTn id="73" dur="1" fill="hold">
                                          <p:stCondLst>
                                            <p:cond delay="0"/>
                                          </p:stCondLst>
                                        </p:cTn>
                                        <p:tgtEl>
                                          <p:spTgt spid="52243"/>
                                        </p:tgtEl>
                                        <p:attrNameLst>
                                          <p:attrName>style.visibility</p:attrName>
                                        </p:attrNameLst>
                                      </p:cBhvr>
                                      <p:to>
                                        <p:strVal val="hidden"/>
                                      </p:to>
                                    </p:set>
                                  </p:childTnLst>
                                </p:cTn>
                              </p:par>
                            </p:childTnLst>
                          </p:cTn>
                        </p:par>
                        <p:par>
                          <p:cTn id="74" fill="hold">
                            <p:stCondLst>
                              <p:cond delay="0"/>
                            </p:stCondLst>
                            <p:childTnLst>
                              <p:par>
                                <p:cTn id="75" presetID="1" presetClass="emph" presetSubtype="2" fill="hold" nodeType="afterEffect">
                                  <p:stCondLst>
                                    <p:cond delay="0"/>
                                  </p:stCondLst>
                                  <p:childTnLst>
                                    <p:animClr clrSpc="rgb" dir="cw">
                                      <p:cBhvr>
                                        <p:cTn id="76" dur="500" fill="hold"/>
                                        <p:tgtEl>
                                          <p:spTgt spid="2"/>
                                        </p:tgtEl>
                                        <p:attrNameLst>
                                          <p:attrName>fillcolor</p:attrName>
                                        </p:attrNameLst>
                                      </p:cBhvr>
                                      <p:to>
                                        <a:srgbClr val="FF9300"/>
                                      </p:to>
                                    </p:animClr>
                                    <p:set>
                                      <p:cBhvr>
                                        <p:cTn id="77" dur="500" fill="hold"/>
                                        <p:tgtEl>
                                          <p:spTgt spid="2"/>
                                        </p:tgtEl>
                                        <p:attrNameLst>
                                          <p:attrName>fill.type</p:attrName>
                                        </p:attrNameLst>
                                      </p:cBhvr>
                                      <p:to>
                                        <p:strVal val="solid"/>
                                      </p:to>
                                    </p:set>
                                    <p:set>
                                      <p:cBhvr>
                                        <p:cTn id="78" dur="500" fill="hold"/>
                                        <p:tgtEl>
                                          <p:spTgt spid="2"/>
                                        </p:tgtEl>
                                        <p:attrNameLst>
                                          <p:attrName>fill.on</p:attrName>
                                        </p:attrNameLst>
                                      </p:cBhvr>
                                      <p:to>
                                        <p:strVal val="true"/>
                                      </p:to>
                                    </p:set>
                                  </p:childTnLst>
                                </p:cTn>
                              </p:par>
                            </p:childTnLst>
                          </p:cTn>
                        </p:par>
                        <p:par>
                          <p:cTn id="79" fill="hold">
                            <p:stCondLst>
                              <p:cond delay="500"/>
                            </p:stCondLst>
                            <p:childTnLst>
                              <p:par>
                                <p:cTn id="80" presetID="1" presetClass="emph" presetSubtype="2" fill="hold" nodeType="afterEffect">
                                  <p:stCondLst>
                                    <p:cond delay="0"/>
                                  </p:stCondLst>
                                  <p:childTnLst>
                                    <p:animClr clrSpc="rgb" dir="cw">
                                      <p:cBhvr>
                                        <p:cTn id="81" dur="500" fill="hold"/>
                                        <p:tgtEl>
                                          <p:spTgt spid="89"/>
                                        </p:tgtEl>
                                        <p:attrNameLst>
                                          <p:attrName>fillcolor</p:attrName>
                                        </p:attrNameLst>
                                      </p:cBhvr>
                                      <p:to>
                                        <a:srgbClr val="00FDFF"/>
                                      </p:to>
                                    </p:animClr>
                                    <p:set>
                                      <p:cBhvr>
                                        <p:cTn id="82" dur="500" fill="hold"/>
                                        <p:tgtEl>
                                          <p:spTgt spid="89"/>
                                        </p:tgtEl>
                                        <p:attrNameLst>
                                          <p:attrName>fill.type</p:attrName>
                                        </p:attrNameLst>
                                      </p:cBhvr>
                                      <p:to>
                                        <p:strVal val="solid"/>
                                      </p:to>
                                    </p:set>
                                    <p:set>
                                      <p:cBhvr>
                                        <p:cTn id="83" dur="500" fill="hold"/>
                                        <p:tgtEl>
                                          <p:spTgt spid="89"/>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500" fill="hold"/>
                                        <p:tgtEl>
                                          <p:spTgt spid="90"/>
                                        </p:tgtEl>
                                        <p:attrNameLst>
                                          <p:attrName>fillcolor</p:attrName>
                                        </p:attrNameLst>
                                      </p:cBhvr>
                                      <p:to>
                                        <a:srgbClr val="00FDFF"/>
                                      </p:to>
                                    </p:animClr>
                                    <p:set>
                                      <p:cBhvr>
                                        <p:cTn id="86" dur="500" fill="hold"/>
                                        <p:tgtEl>
                                          <p:spTgt spid="90"/>
                                        </p:tgtEl>
                                        <p:attrNameLst>
                                          <p:attrName>fill.type</p:attrName>
                                        </p:attrNameLst>
                                      </p:cBhvr>
                                      <p:to>
                                        <p:strVal val="solid"/>
                                      </p:to>
                                    </p:set>
                                    <p:set>
                                      <p:cBhvr>
                                        <p:cTn id="87" dur="500" fill="hold"/>
                                        <p:tgtEl>
                                          <p:spTgt spid="90"/>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500" fill="hold"/>
                                        <p:tgtEl>
                                          <p:spTgt spid="91"/>
                                        </p:tgtEl>
                                        <p:attrNameLst>
                                          <p:attrName>fillcolor</p:attrName>
                                        </p:attrNameLst>
                                      </p:cBhvr>
                                      <p:to>
                                        <a:srgbClr val="00FDFF"/>
                                      </p:to>
                                    </p:animClr>
                                    <p:set>
                                      <p:cBhvr>
                                        <p:cTn id="90" dur="500" fill="hold"/>
                                        <p:tgtEl>
                                          <p:spTgt spid="91"/>
                                        </p:tgtEl>
                                        <p:attrNameLst>
                                          <p:attrName>fill.type</p:attrName>
                                        </p:attrNameLst>
                                      </p:cBhvr>
                                      <p:to>
                                        <p:strVal val="solid"/>
                                      </p:to>
                                    </p:set>
                                    <p:set>
                                      <p:cBhvr>
                                        <p:cTn id="91" dur="500" fill="hold"/>
                                        <p:tgtEl>
                                          <p:spTgt spid="91"/>
                                        </p:tgtEl>
                                        <p:attrNameLst>
                                          <p:attrName>fill.on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3"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wipe(left)">
                                      <p:cBhvr>
                                        <p:cTn id="96" dur="500"/>
                                        <p:tgtEl>
                                          <p:spTgt spid="82"/>
                                        </p:tgtEl>
                                      </p:cBhvr>
                                    </p:animEffect>
                                  </p:childTnLst>
                                </p:cTn>
                              </p:par>
                              <p:par>
                                <p:cTn id="97" presetID="22" presetClass="entr" presetSubtype="8" fill="hold" grpId="3" nodeType="withEffect">
                                  <p:stCondLst>
                                    <p:cond delay="0"/>
                                  </p:stCondLst>
                                  <p:childTnLst>
                                    <p:set>
                                      <p:cBhvr>
                                        <p:cTn id="98" dur="1" fill="hold">
                                          <p:stCondLst>
                                            <p:cond delay="0"/>
                                          </p:stCondLst>
                                        </p:cTn>
                                        <p:tgtEl>
                                          <p:spTgt spid="52243"/>
                                        </p:tgtEl>
                                        <p:attrNameLst>
                                          <p:attrName>style.visibility</p:attrName>
                                        </p:attrNameLst>
                                      </p:cBhvr>
                                      <p:to>
                                        <p:strVal val="visible"/>
                                      </p:to>
                                    </p:set>
                                    <p:animEffect transition="in" filter="wipe(left)">
                                      <p:cBhvr>
                                        <p:cTn id="99" dur="500"/>
                                        <p:tgtEl>
                                          <p:spTgt spid="5224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0"/>
                                  </p:stCondLst>
                                  <p:childTnLst>
                                    <p:set>
                                      <p:cBhvr>
                                        <p:cTn id="103" dur="1" fill="hold">
                                          <p:stCondLst>
                                            <p:cond delay="0"/>
                                          </p:stCondLst>
                                        </p:cTn>
                                        <p:tgtEl>
                                          <p:spTgt spid="174"/>
                                        </p:tgtEl>
                                        <p:attrNameLst>
                                          <p:attrName>style.visibility</p:attrName>
                                        </p:attrNameLst>
                                      </p:cBhvr>
                                      <p:to>
                                        <p:strVal val="visible"/>
                                      </p:to>
                                    </p:set>
                                    <p:animEffect transition="in" filter="wipe(right)">
                                      <p:cBhvr>
                                        <p:cTn id="104"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P spid="82" grpId="2" animBg="1"/>
      <p:bldP spid="82" grpId="3" animBg="1"/>
      <p:bldP spid="52243" grpId="0" animBg="1"/>
      <p:bldP spid="52243" grpId="1" animBg="1"/>
      <p:bldP spid="52243" grpId="2" animBg="1"/>
      <p:bldP spid="52243" grpId="3" animBg="1"/>
      <p:bldP spid="7" grpId="0"/>
      <p:bldP spid="8" grpId="0"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1"/>
          <p:cNvGrpSpPr>
            <a:grpSpLocks/>
          </p:cNvGrpSpPr>
          <p:nvPr/>
        </p:nvGrpSpPr>
        <p:grpSpPr bwMode="auto">
          <a:xfrm>
            <a:off x="6019800" y="2376961"/>
            <a:ext cx="1219200" cy="2362200"/>
            <a:chOff x="528" y="2592"/>
            <a:chExt cx="768" cy="1488"/>
          </a:xfrm>
          <a:solidFill>
            <a:srgbClr val="FFC000"/>
          </a:solidFill>
        </p:grpSpPr>
        <p:grpSp>
          <p:nvGrpSpPr>
            <p:cNvPr id="53371" name="Group 209"/>
            <p:cNvGrpSpPr>
              <a:grpSpLocks/>
            </p:cNvGrpSpPr>
            <p:nvPr/>
          </p:nvGrpSpPr>
          <p:grpSpPr bwMode="auto">
            <a:xfrm>
              <a:off x="624" y="2832"/>
              <a:ext cx="672" cy="1248"/>
              <a:chOff x="720" y="2736"/>
              <a:chExt cx="672" cy="1248"/>
            </a:xfrm>
            <a:grpFill/>
          </p:grpSpPr>
          <p:sp>
            <p:nvSpPr>
              <p:cNvPr id="53373" name="Rectangle 203"/>
              <p:cNvSpPr>
                <a:spLocks noChangeArrowheads="1"/>
              </p:cNvSpPr>
              <p:nvPr/>
            </p:nvSpPr>
            <p:spPr bwMode="auto">
              <a:xfrm>
                <a:off x="1296" y="3696"/>
                <a:ext cx="96" cy="288"/>
              </a:xfrm>
              <a:prstGeom prst="rect">
                <a:avLst/>
              </a:prstGeom>
              <a:grpFill/>
              <a:ln w="12700">
                <a:solidFill>
                  <a:srgbClr val="FFC000"/>
                </a:solidFill>
                <a:miter lim="800000"/>
                <a:headEnd/>
                <a:tailEnd/>
              </a:ln>
            </p:spPr>
            <p:txBody>
              <a:bodyPr wrap="none" anchor="ctr">
                <a:prstTxWarp prst="textNoShape">
                  <a:avLst/>
                </a:prstTxWarp>
              </a:bodyPr>
              <a:lstStyle/>
              <a:p>
                <a:endParaRPr lang="en-US">
                  <a:latin typeface="Lucida Grande" charset="0"/>
                </a:endParaRPr>
              </a:p>
            </p:txBody>
          </p:sp>
          <p:sp>
            <p:nvSpPr>
              <p:cNvPr id="53374" name="Line 207"/>
              <p:cNvSpPr>
                <a:spLocks noChangeShapeType="1"/>
              </p:cNvSpPr>
              <p:nvPr/>
            </p:nvSpPr>
            <p:spPr bwMode="auto">
              <a:xfrm>
                <a:off x="720" y="2736"/>
                <a:ext cx="576" cy="1152"/>
              </a:xfrm>
              <a:prstGeom prst="line">
                <a:avLst/>
              </a:prstGeom>
              <a:grpFill/>
              <a:ln w="28575">
                <a:solidFill>
                  <a:srgbClr val="FFC000"/>
                </a:solidFill>
                <a:round/>
                <a:headEnd/>
                <a:tailEnd type="triangle" w="med" len="med"/>
              </a:ln>
            </p:spPr>
            <p:txBody>
              <a:bodyPr>
                <a:prstTxWarp prst="textNoShape">
                  <a:avLst/>
                </a:prstTxWarp>
              </a:bodyPr>
              <a:lstStyle/>
              <a:p>
                <a:endParaRPr lang="en-US"/>
              </a:p>
            </p:txBody>
          </p:sp>
        </p:grpSp>
        <p:sp>
          <p:nvSpPr>
            <p:cNvPr id="53372" name="Rectangle 210"/>
            <p:cNvSpPr>
              <a:spLocks noChangeArrowheads="1"/>
            </p:cNvSpPr>
            <p:nvPr/>
          </p:nvSpPr>
          <p:spPr bwMode="auto">
            <a:xfrm>
              <a:off x="528" y="2592"/>
              <a:ext cx="96" cy="288"/>
            </a:xfrm>
            <a:prstGeom prst="rect">
              <a:avLst/>
            </a:prstGeom>
            <a:grpFill/>
            <a:ln w="12700">
              <a:solidFill>
                <a:srgbClr val="FFC000"/>
              </a:solidFill>
              <a:miter lim="800000"/>
              <a:headEnd/>
              <a:tailEnd/>
            </a:ln>
          </p:spPr>
          <p:txBody>
            <a:bodyPr wrap="none" anchor="ctr">
              <a:prstTxWarp prst="textNoShape">
                <a:avLst/>
              </a:prstTxWarp>
            </a:bodyPr>
            <a:lstStyle/>
            <a:p>
              <a:endParaRPr lang="en-US">
                <a:latin typeface="Lucida Grande" charset="0"/>
              </a:endParaRPr>
            </a:p>
          </p:txBody>
        </p:sp>
      </p:grpSp>
      <p:sp>
        <p:nvSpPr>
          <p:cNvPr id="53251" name="Rectangle 12"/>
          <p:cNvSpPr>
            <a:spLocks noGrp="1" noChangeArrowheads="1"/>
          </p:cNvSpPr>
          <p:nvPr>
            <p:ph type="title"/>
          </p:nvPr>
        </p:nvSpPr>
        <p:spPr/>
        <p:txBody>
          <a:bodyPr/>
          <a:lstStyle/>
          <a:p>
            <a:r>
              <a:rPr lang="en-US"/>
              <a:t>Forwarding MEM to EX</a:t>
            </a:r>
          </a:p>
        </p:txBody>
      </p:sp>
      <p:sp>
        <p:nvSpPr>
          <p:cNvPr id="4" name="Slide Number Placeholder 3">
            <a:extLst>
              <a:ext uri="{FF2B5EF4-FFF2-40B4-BE49-F238E27FC236}">
                <a16:creationId xmlns:a16="http://schemas.microsoft.com/office/drawing/2014/main" id="{17B6C958-B037-5446-A5B4-8F1855D7B8DA}"/>
              </a:ext>
            </a:extLst>
          </p:cNvPr>
          <p:cNvSpPr>
            <a:spLocks noGrp="1"/>
          </p:cNvSpPr>
          <p:nvPr>
            <p:ph type="sldNum" sz="quarter" idx="12"/>
          </p:nvPr>
        </p:nvSpPr>
        <p:spPr/>
        <p:txBody>
          <a:bodyPr/>
          <a:lstStyle/>
          <a:p>
            <a:fld id="{1BD72A7C-CD32-D543-9541-5D4E9CD9F017}" type="slidenum">
              <a:rPr lang="en-US" smtClean="0"/>
              <a:t>27</a:t>
            </a:fld>
            <a:endParaRPr lang="en-US"/>
          </a:p>
        </p:txBody>
      </p:sp>
      <p:sp>
        <p:nvSpPr>
          <p:cNvPr id="53252" name="Line 14"/>
          <p:cNvSpPr>
            <a:spLocks noChangeShapeType="1"/>
          </p:cNvSpPr>
          <p:nvPr/>
        </p:nvSpPr>
        <p:spPr bwMode="auto">
          <a:xfrm>
            <a:off x="3733800" y="1848324"/>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53253" name="Rectangle 15"/>
          <p:cNvSpPr>
            <a:spLocks noChangeArrowheads="1"/>
          </p:cNvSpPr>
          <p:nvPr/>
        </p:nvSpPr>
        <p:spPr bwMode="auto">
          <a:xfrm>
            <a:off x="2362201" y="2383312"/>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add </a:t>
            </a:r>
            <a:r>
              <a:rPr lang="en-US" b="1" dirty="0">
                <a:solidFill>
                  <a:srgbClr val="0432FF"/>
                </a:solidFill>
                <a:latin typeface="Courier New" charset="0"/>
              </a:rPr>
              <a:t>$1</a:t>
            </a:r>
            <a:r>
              <a:rPr lang="en-US" b="1" dirty="0">
                <a:latin typeface="Courier New" charset="0"/>
              </a:rPr>
              <a:t>,$3,$2</a:t>
            </a:r>
          </a:p>
        </p:txBody>
      </p:sp>
      <p:grpSp>
        <p:nvGrpSpPr>
          <p:cNvPr id="53254" name="Group 196"/>
          <p:cNvGrpSpPr>
            <a:grpSpLocks/>
          </p:cNvGrpSpPr>
          <p:nvPr/>
        </p:nvGrpSpPr>
        <p:grpSpPr bwMode="auto">
          <a:xfrm>
            <a:off x="4914900" y="1975325"/>
            <a:ext cx="4800600" cy="3525837"/>
            <a:chOff x="2088" y="659"/>
            <a:chExt cx="3024" cy="2816"/>
          </a:xfrm>
        </p:grpSpPr>
        <p:sp>
          <p:nvSpPr>
            <p:cNvPr id="53363" name="Line 16"/>
            <p:cNvSpPr>
              <a:spLocks noChangeShapeType="1"/>
            </p:cNvSpPr>
            <p:nvPr/>
          </p:nvSpPr>
          <p:spPr bwMode="auto">
            <a:xfrm>
              <a:off x="208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3364" name="Line 17"/>
            <p:cNvSpPr>
              <a:spLocks noChangeShapeType="1"/>
            </p:cNvSpPr>
            <p:nvPr/>
          </p:nvSpPr>
          <p:spPr bwMode="auto">
            <a:xfrm>
              <a:off x="252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3365" name="Line 18"/>
            <p:cNvSpPr>
              <a:spLocks noChangeShapeType="1"/>
            </p:cNvSpPr>
            <p:nvPr/>
          </p:nvSpPr>
          <p:spPr bwMode="auto">
            <a:xfrm>
              <a:off x="295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3366" name="Line 19"/>
            <p:cNvSpPr>
              <a:spLocks noChangeShapeType="1"/>
            </p:cNvSpPr>
            <p:nvPr/>
          </p:nvSpPr>
          <p:spPr bwMode="auto">
            <a:xfrm>
              <a:off x="3384"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3367" name="Line 20"/>
            <p:cNvSpPr>
              <a:spLocks noChangeShapeType="1"/>
            </p:cNvSpPr>
            <p:nvPr/>
          </p:nvSpPr>
          <p:spPr bwMode="auto">
            <a:xfrm>
              <a:off x="3816"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3368" name="Line 21"/>
            <p:cNvSpPr>
              <a:spLocks noChangeShapeType="1"/>
            </p:cNvSpPr>
            <p:nvPr/>
          </p:nvSpPr>
          <p:spPr bwMode="auto">
            <a:xfrm>
              <a:off x="424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3369" name="Line 22"/>
            <p:cNvSpPr>
              <a:spLocks noChangeShapeType="1"/>
            </p:cNvSpPr>
            <p:nvPr/>
          </p:nvSpPr>
          <p:spPr bwMode="auto">
            <a:xfrm>
              <a:off x="468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3370" name="Line 23"/>
            <p:cNvSpPr>
              <a:spLocks noChangeShapeType="1"/>
            </p:cNvSpPr>
            <p:nvPr/>
          </p:nvSpPr>
          <p:spPr bwMode="auto">
            <a:xfrm>
              <a:off x="511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sp>
        <p:nvSpPr>
          <p:cNvPr id="53255" name="Line 24"/>
          <p:cNvSpPr>
            <a:spLocks noChangeShapeType="1"/>
          </p:cNvSpPr>
          <p:nvPr/>
        </p:nvSpPr>
        <p:spPr bwMode="auto">
          <a:xfrm>
            <a:off x="2286000" y="2376961"/>
            <a:ext cx="0" cy="312420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53256" name="Rectangle 58"/>
          <p:cNvSpPr>
            <a:spLocks noChangeArrowheads="1"/>
          </p:cNvSpPr>
          <p:nvPr/>
        </p:nvSpPr>
        <p:spPr bwMode="auto">
          <a:xfrm>
            <a:off x="2362201" y="3291362"/>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sub $4,</a:t>
            </a:r>
            <a:r>
              <a:rPr lang="en-US" b="1" dirty="0">
                <a:solidFill>
                  <a:srgbClr val="0432FF"/>
                </a:solidFill>
                <a:latin typeface="Courier New" charset="0"/>
              </a:rPr>
              <a:t>$1</a:t>
            </a:r>
            <a:r>
              <a:rPr lang="en-US" b="1" dirty="0">
                <a:latin typeface="Courier New" charset="0"/>
              </a:rPr>
              <a:t>,$5</a:t>
            </a:r>
          </a:p>
        </p:txBody>
      </p:sp>
      <p:sp>
        <p:nvSpPr>
          <p:cNvPr id="53257" name="Rectangle 59"/>
          <p:cNvSpPr>
            <a:spLocks noChangeArrowheads="1"/>
          </p:cNvSpPr>
          <p:nvPr/>
        </p:nvSpPr>
        <p:spPr bwMode="auto">
          <a:xfrm>
            <a:off x="2362201" y="4358162"/>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and $6,$7,</a:t>
            </a:r>
            <a:r>
              <a:rPr lang="en-US" b="1" dirty="0">
                <a:solidFill>
                  <a:srgbClr val="0432FF"/>
                </a:solidFill>
                <a:latin typeface="Courier New" charset="0"/>
              </a:rPr>
              <a:t>$1</a:t>
            </a:r>
          </a:p>
        </p:txBody>
      </p:sp>
      <p:grpSp>
        <p:nvGrpSpPr>
          <p:cNvPr id="53258" name="Group 25"/>
          <p:cNvGrpSpPr>
            <a:grpSpLocks/>
          </p:cNvGrpSpPr>
          <p:nvPr/>
        </p:nvGrpSpPr>
        <p:grpSpPr bwMode="auto">
          <a:xfrm>
            <a:off x="4329113" y="2224561"/>
            <a:ext cx="3386138" cy="838200"/>
            <a:chOff x="1553" y="1152"/>
            <a:chExt cx="2133" cy="528"/>
          </a:xfrm>
        </p:grpSpPr>
        <p:grpSp>
          <p:nvGrpSpPr>
            <p:cNvPr id="53331" name="Group 26"/>
            <p:cNvGrpSpPr>
              <a:grpSpLocks/>
            </p:cNvGrpSpPr>
            <p:nvPr/>
          </p:nvGrpSpPr>
          <p:grpSpPr bwMode="auto">
            <a:xfrm>
              <a:off x="2486" y="1152"/>
              <a:ext cx="224" cy="481"/>
              <a:chOff x="2206" y="1413"/>
              <a:chExt cx="224" cy="481"/>
            </a:xfrm>
          </p:grpSpPr>
          <p:sp>
            <p:nvSpPr>
              <p:cNvPr id="53361" name="Freeform 27"/>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62" name="Rectangle 28"/>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Lucida Grande" charset="0"/>
                  </a:rPr>
                  <a:t>ALU</a:t>
                </a:r>
              </a:p>
            </p:txBody>
          </p:sp>
        </p:grpSp>
        <p:grpSp>
          <p:nvGrpSpPr>
            <p:cNvPr id="53332" name="Group 29"/>
            <p:cNvGrpSpPr>
              <a:grpSpLocks/>
            </p:cNvGrpSpPr>
            <p:nvPr/>
          </p:nvGrpSpPr>
          <p:grpSpPr bwMode="auto">
            <a:xfrm>
              <a:off x="1553" y="1248"/>
              <a:ext cx="358" cy="289"/>
              <a:chOff x="1273" y="1509"/>
              <a:chExt cx="358" cy="289"/>
            </a:xfrm>
          </p:grpSpPr>
          <p:sp>
            <p:nvSpPr>
              <p:cNvPr id="53357" name="Rectangle 30"/>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3358" name="Group 31"/>
              <p:cNvGrpSpPr>
                <a:grpSpLocks/>
              </p:cNvGrpSpPr>
              <p:nvPr/>
            </p:nvGrpSpPr>
            <p:grpSpPr bwMode="auto">
              <a:xfrm>
                <a:off x="1291" y="1509"/>
                <a:ext cx="340" cy="289"/>
                <a:chOff x="1291" y="1509"/>
                <a:chExt cx="340" cy="289"/>
              </a:xfrm>
            </p:grpSpPr>
            <p:sp>
              <p:nvSpPr>
                <p:cNvPr id="53359" name="Freeform 32"/>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60" name="Freeform 33"/>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3333" name="Rectangle 34"/>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3334" name="Group 35"/>
            <p:cNvGrpSpPr>
              <a:grpSpLocks/>
            </p:cNvGrpSpPr>
            <p:nvPr/>
          </p:nvGrpSpPr>
          <p:grpSpPr bwMode="auto">
            <a:xfrm>
              <a:off x="2031" y="1248"/>
              <a:ext cx="296" cy="289"/>
              <a:chOff x="1751" y="1509"/>
              <a:chExt cx="296" cy="289"/>
            </a:xfrm>
          </p:grpSpPr>
          <p:sp>
            <p:nvSpPr>
              <p:cNvPr id="53355" name="Freeform 36"/>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56" name="Freeform 37"/>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3335" name="Line 38"/>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336" name="Freeform 39"/>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37" name="Line 40"/>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338" name="Rectangle 41"/>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53339" name="Group 42"/>
            <p:cNvGrpSpPr>
              <a:grpSpLocks/>
            </p:cNvGrpSpPr>
            <p:nvPr/>
          </p:nvGrpSpPr>
          <p:grpSpPr bwMode="auto">
            <a:xfrm>
              <a:off x="2880" y="1248"/>
              <a:ext cx="325" cy="289"/>
              <a:chOff x="2600" y="1509"/>
              <a:chExt cx="325" cy="289"/>
            </a:xfrm>
          </p:grpSpPr>
          <p:sp>
            <p:nvSpPr>
              <p:cNvPr id="53353" name="Freeform 43"/>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54" name="Freeform 44"/>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3340" name="Rectangle 45"/>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3341" name="Group 46"/>
            <p:cNvGrpSpPr>
              <a:grpSpLocks/>
            </p:cNvGrpSpPr>
            <p:nvPr/>
          </p:nvGrpSpPr>
          <p:grpSpPr bwMode="auto">
            <a:xfrm>
              <a:off x="3348" y="1248"/>
              <a:ext cx="284" cy="289"/>
              <a:chOff x="3068" y="1509"/>
              <a:chExt cx="284" cy="289"/>
            </a:xfrm>
          </p:grpSpPr>
          <p:sp>
            <p:nvSpPr>
              <p:cNvPr id="53351" name="Freeform 47"/>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52" name="Freeform 48"/>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3342" name="Line 49"/>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343" name="Line 50"/>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344" name="Line 51"/>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345" name="Line 52"/>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46" name="Line 53"/>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47" name="Line 54"/>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48" name="Line 55"/>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49" name="Line 56"/>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0" name="Line 57"/>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53259" name="Group 60"/>
          <p:cNvGrpSpPr>
            <a:grpSpLocks/>
          </p:cNvGrpSpPr>
          <p:nvPr/>
        </p:nvGrpSpPr>
        <p:grpSpPr bwMode="auto">
          <a:xfrm>
            <a:off x="5014913" y="3138961"/>
            <a:ext cx="3386138" cy="838200"/>
            <a:chOff x="1553" y="1152"/>
            <a:chExt cx="2133" cy="528"/>
          </a:xfrm>
        </p:grpSpPr>
        <p:grpSp>
          <p:nvGrpSpPr>
            <p:cNvPr id="53299" name="Group 61"/>
            <p:cNvGrpSpPr>
              <a:grpSpLocks/>
            </p:cNvGrpSpPr>
            <p:nvPr/>
          </p:nvGrpSpPr>
          <p:grpSpPr bwMode="auto">
            <a:xfrm>
              <a:off x="2496" y="1152"/>
              <a:ext cx="214" cy="481"/>
              <a:chOff x="2216" y="1413"/>
              <a:chExt cx="214" cy="481"/>
            </a:xfrm>
          </p:grpSpPr>
          <p:sp>
            <p:nvSpPr>
              <p:cNvPr id="53329" name="Freeform 6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30" name="Rectangle 63"/>
              <p:cNvSpPr>
                <a:spLocks noChangeArrowheads="1"/>
              </p:cNvSpPr>
              <p:nvPr/>
            </p:nvSpPr>
            <p:spPr bwMode="auto">
              <a:xfrm rot="5400000">
                <a:off x="2138" y="1541"/>
                <a:ext cx="347"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Lucida Grande" charset="0"/>
                  </a:rPr>
                  <a:t>ALU</a:t>
                </a:r>
              </a:p>
            </p:txBody>
          </p:sp>
        </p:grpSp>
        <p:grpSp>
          <p:nvGrpSpPr>
            <p:cNvPr id="53300" name="Group 64"/>
            <p:cNvGrpSpPr>
              <a:grpSpLocks/>
            </p:cNvGrpSpPr>
            <p:nvPr/>
          </p:nvGrpSpPr>
          <p:grpSpPr bwMode="auto">
            <a:xfrm>
              <a:off x="1553" y="1248"/>
              <a:ext cx="358" cy="289"/>
              <a:chOff x="1273" y="1509"/>
              <a:chExt cx="358" cy="289"/>
            </a:xfrm>
          </p:grpSpPr>
          <p:sp>
            <p:nvSpPr>
              <p:cNvPr id="53325" name="Rectangle 65"/>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3326" name="Group 66"/>
              <p:cNvGrpSpPr>
                <a:grpSpLocks/>
              </p:cNvGrpSpPr>
              <p:nvPr/>
            </p:nvGrpSpPr>
            <p:grpSpPr bwMode="auto">
              <a:xfrm>
                <a:off x="1291" y="1509"/>
                <a:ext cx="340" cy="289"/>
                <a:chOff x="1291" y="1509"/>
                <a:chExt cx="340" cy="289"/>
              </a:xfrm>
            </p:grpSpPr>
            <p:sp>
              <p:nvSpPr>
                <p:cNvPr id="53327" name="Freeform 6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28" name="Freeform 6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3301" name="Rectangle 69"/>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3302" name="Group 70"/>
            <p:cNvGrpSpPr>
              <a:grpSpLocks/>
            </p:cNvGrpSpPr>
            <p:nvPr/>
          </p:nvGrpSpPr>
          <p:grpSpPr bwMode="auto">
            <a:xfrm>
              <a:off x="2031" y="1248"/>
              <a:ext cx="296" cy="289"/>
              <a:chOff x="1751" y="1509"/>
              <a:chExt cx="296" cy="289"/>
            </a:xfrm>
          </p:grpSpPr>
          <p:sp>
            <p:nvSpPr>
              <p:cNvPr id="53323" name="Freeform 7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24" name="Freeform 7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3303" name="Line 7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304" name="Freeform 7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05" name="Line 7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306" name="Rectangle 76"/>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53307" name="Group 77"/>
            <p:cNvGrpSpPr>
              <a:grpSpLocks/>
            </p:cNvGrpSpPr>
            <p:nvPr/>
          </p:nvGrpSpPr>
          <p:grpSpPr bwMode="auto">
            <a:xfrm>
              <a:off x="2880" y="1248"/>
              <a:ext cx="325" cy="289"/>
              <a:chOff x="2600" y="1509"/>
              <a:chExt cx="325" cy="289"/>
            </a:xfrm>
          </p:grpSpPr>
          <p:sp>
            <p:nvSpPr>
              <p:cNvPr id="53321" name="Freeform 7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22" name="Freeform 7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3308" name="Rectangle 80"/>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3309" name="Group 81"/>
            <p:cNvGrpSpPr>
              <a:grpSpLocks/>
            </p:cNvGrpSpPr>
            <p:nvPr/>
          </p:nvGrpSpPr>
          <p:grpSpPr bwMode="auto">
            <a:xfrm>
              <a:off x="3348" y="1248"/>
              <a:ext cx="284" cy="289"/>
              <a:chOff x="3068" y="1509"/>
              <a:chExt cx="284" cy="289"/>
            </a:xfrm>
          </p:grpSpPr>
          <p:sp>
            <p:nvSpPr>
              <p:cNvPr id="53319" name="Freeform 8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320" name="Freeform 8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3310" name="Line 8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311" name="Line 8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312" name="Line 8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313" name="Line 8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4" name="Line 8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5" name="Line 8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6" name="Line 9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7" name="Line 9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8" name="Line 9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53260" name="Group 93"/>
          <p:cNvGrpSpPr>
            <a:grpSpLocks/>
          </p:cNvGrpSpPr>
          <p:nvPr/>
        </p:nvGrpSpPr>
        <p:grpSpPr bwMode="auto">
          <a:xfrm>
            <a:off x="5700713" y="4129561"/>
            <a:ext cx="3386138" cy="838200"/>
            <a:chOff x="1553" y="1152"/>
            <a:chExt cx="2133" cy="528"/>
          </a:xfrm>
        </p:grpSpPr>
        <p:grpSp>
          <p:nvGrpSpPr>
            <p:cNvPr id="53267" name="Group 94"/>
            <p:cNvGrpSpPr>
              <a:grpSpLocks/>
            </p:cNvGrpSpPr>
            <p:nvPr/>
          </p:nvGrpSpPr>
          <p:grpSpPr bwMode="auto">
            <a:xfrm>
              <a:off x="2486" y="1152"/>
              <a:ext cx="224" cy="481"/>
              <a:chOff x="2206" y="1413"/>
              <a:chExt cx="224" cy="481"/>
            </a:xfrm>
          </p:grpSpPr>
          <p:sp>
            <p:nvSpPr>
              <p:cNvPr id="53297" name="Freeform 9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298" name="Rectangle 96"/>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53268" name="Group 97"/>
            <p:cNvGrpSpPr>
              <a:grpSpLocks/>
            </p:cNvGrpSpPr>
            <p:nvPr/>
          </p:nvGrpSpPr>
          <p:grpSpPr bwMode="auto">
            <a:xfrm>
              <a:off x="1553" y="1248"/>
              <a:ext cx="358" cy="289"/>
              <a:chOff x="1273" y="1509"/>
              <a:chExt cx="358" cy="289"/>
            </a:xfrm>
          </p:grpSpPr>
          <p:sp>
            <p:nvSpPr>
              <p:cNvPr id="53293" name="Rectangle 98"/>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3294" name="Group 99"/>
              <p:cNvGrpSpPr>
                <a:grpSpLocks/>
              </p:cNvGrpSpPr>
              <p:nvPr/>
            </p:nvGrpSpPr>
            <p:grpSpPr bwMode="auto">
              <a:xfrm>
                <a:off x="1291" y="1509"/>
                <a:ext cx="340" cy="289"/>
                <a:chOff x="1291" y="1509"/>
                <a:chExt cx="340" cy="289"/>
              </a:xfrm>
            </p:grpSpPr>
            <p:sp>
              <p:nvSpPr>
                <p:cNvPr id="53295" name="Freeform 10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296" name="Freeform 10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3269" name="Rectangle 102"/>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3270" name="Group 103"/>
            <p:cNvGrpSpPr>
              <a:grpSpLocks/>
            </p:cNvGrpSpPr>
            <p:nvPr/>
          </p:nvGrpSpPr>
          <p:grpSpPr bwMode="auto">
            <a:xfrm>
              <a:off x="2031" y="1248"/>
              <a:ext cx="296" cy="289"/>
              <a:chOff x="1751" y="1509"/>
              <a:chExt cx="296" cy="289"/>
            </a:xfrm>
          </p:grpSpPr>
          <p:sp>
            <p:nvSpPr>
              <p:cNvPr id="53291" name="Freeform 10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292" name="Freeform 10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3271" name="Line 10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272" name="Freeform 10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273" name="Line 10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274" name="Rectangle 109"/>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53275" name="Group 110"/>
            <p:cNvGrpSpPr>
              <a:grpSpLocks/>
            </p:cNvGrpSpPr>
            <p:nvPr/>
          </p:nvGrpSpPr>
          <p:grpSpPr bwMode="auto">
            <a:xfrm>
              <a:off x="2880" y="1248"/>
              <a:ext cx="325" cy="289"/>
              <a:chOff x="2600" y="1509"/>
              <a:chExt cx="325" cy="289"/>
            </a:xfrm>
          </p:grpSpPr>
          <p:sp>
            <p:nvSpPr>
              <p:cNvPr id="53289" name="Freeform 11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290" name="Freeform 11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3276" name="Rectangle 113"/>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3277" name="Group 114"/>
            <p:cNvGrpSpPr>
              <a:grpSpLocks/>
            </p:cNvGrpSpPr>
            <p:nvPr/>
          </p:nvGrpSpPr>
          <p:grpSpPr bwMode="auto">
            <a:xfrm>
              <a:off x="3348" y="1248"/>
              <a:ext cx="284" cy="289"/>
              <a:chOff x="3068" y="1509"/>
              <a:chExt cx="284" cy="289"/>
            </a:xfrm>
          </p:grpSpPr>
          <p:sp>
            <p:nvSpPr>
              <p:cNvPr id="53287" name="Freeform 11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3288" name="Freeform 11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3278" name="Line 11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279" name="Line 11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280" name="Line 11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3281" name="Line 12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82" name="Line 12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83" name="Line 12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84" name="Line 12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85" name="Line 12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86" name="Line 12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26" name="Group 199"/>
          <p:cNvGrpSpPr>
            <a:grpSpLocks/>
          </p:cNvGrpSpPr>
          <p:nvPr/>
        </p:nvGrpSpPr>
        <p:grpSpPr bwMode="auto">
          <a:xfrm>
            <a:off x="6934200" y="2300761"/>
            <a:ext cx="304800" cy="2438400"/>
            <a:chOff x="3360" y="864"/>
            <a:chExt cx="192" cy="1536"/>
          </a:xfrm>
          <a:solidFill>
            <a:srgbClr val="00B050"/>
          </a:solidFill>
        </p:grpSpPr>
        <p:sp>
          <p:nvSpPr>
            <p:cNvPr id="53264" name="Rectangle 5"/>
            <p:cNvSpPr>
              <a:spLocks noChangeArrowheads="1"/>
            </p:cNvSpPr>
            <p:nvPr/>
          </p:nvSpPr>
          <p:spPr bwMode="auto">
            <a:xfrm>
              <a:off x="3504" y="2112"/>
              <a:ext cx="48" cy="288"/>
            </a:xfrm>
            <a:prstGeom prst="rect">
              <a:avLst/>
            </a:prstGeom>
            <a:grpFill/>
            <a:ln w="12700">
              <a:solidFill>
                <a:srgbClr val="00B050"/>
              </a:solidFill>
              <a:miter lim="800000"/>
              <a:headEnd/>
              <a:tailEnd/>
            </a:ln>
          </p:spPr>
          <p:txBody>
            <a:bodyPr wrap="none" anchor="ctr">
              <a:prstTxWarp prst="textNoShape">
                <a:avLst/>
              </a:prstTxWarp>
            </a:bodyPr>
            <a:lstStyle/>
            <a:p>
              <a:endParaRPr lang="en-US">
                <a:latin typeface="Lucida Grande" charset="0"/>
              </a:endParaRPr>
            </a:p>
          </p:txBody>
        </p:sp>
        <p:sp>
          <p:nvSpPr>
            <p:cNvPr id="53265" name="Line 9"/>
            <p:cNvSpPr>
              <a:spLocks noChangeShapeType="1"/>
            </p:cNvSpPr>
            <p:nvPr/>
          </p:nvSpPr>
          <p:spPr bwMode="auto">
            <a:xfrm>
              <a:off x="3408" y="1056"/>
              <a:ext cx="96" cy="1056"/>
            </a:xfrm>
            <a:prstGeom prst="line">
              <a:avLst/>
            </a:prstGeom>
            <a:grpFill/>
            <a:ln w="28575">
              <a:solidFill>
                <a:srgbClr val="00B050"/>
              </a:solidFill>
              <a:round/>
              <a:headEnd type="oval" w="med" len="med"/>
              <a:tailEnd type="arrow" w="med" len="med"/>
            </a:ln>
          </p:spPr>
          <p:txBody>
            <a:bodyPr>
              <a:prstTxWarp prst="textNoShape">
                <a:avLst/>
              </a:prstTxWarp>
            </a:bodyPr>
            <a:lstStyle/>
            <a:p>
              <a:endParaRPr lang="en-US"/>
            </a:p>
          </p:txBody>
        </p:sp>
        <p:sp>
          <p:nvSpPr>
            <p:cNvPr id="53266" name="Rectangle 197"/>
            <p:cNvSpPr>
              <a:spLocks noChangeArrowheads="1"/>
            </p:cNvSpPr>
            <p:nvPr/>
          </p:nvSpPr>
          <p:spPr bwMode="auto">
            <a:xfrm>
              <a:off x="3360" y="864"/>
              <a:ext cx="48" cy="480"/>
            </a:xfrm>
            <a:prstGeom prst="rect">
              <a:avLst/>
            </a:prstGeom>
            <a:grpFill/>
            <a:ln w="12700">
              <a:solidFill>
                <a:srgbClr val="00B050"/>
              </a:solidFill>
              <a:miter lim="800000"/>
              <a:headEnd/>
              <a:tailEnd/>
            </a:ln>
          </p:spPr>
          <p:txBody>
            <a:bodyPr wrap="none" anchor="ctr">
              <a:prstTxWarp prst="textNoShape">
                <a:avLst/>
              </a:prstTxWarp>
            </a:bodyPr>
            <a:lstStyle/>
            <a:p>
              <a:endParaRPr lang="en-US">
                <a:latin typeface="Lucida Grande" charset="0"/>
              </a:endParaRPr>
            </a:p>
          </p:txBody>
        </p:sp>
      </p:grpSp>
      <p:sp>
        <p:nvSpPr>
          <p:cNvPr id="136" name="TextBox 135"/>
          <p:cNvSpPr txBox="1">
            <a:spLocks noChangeArrowheads="1"/>
          </p:cNvSpPr>
          <p:nvPr/>
        </p:nvSpPr>
        <p:spPr bwMode="auto">
          <a:xfrm>
            <a:off x="9058274" y="3334909"/>
            <a:ext cx="2806700" cy="646331"/>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i="1" dirty="0">
                <a:solidFill>
                  <a:srgbClr val="C00000"/>
                </a:solidFill>
                <a:latin typeface="Calibri"/>
                <a:ea typeface="Optima" charset="0"/>
                <a:cs typeface="Calibri"/>
              </a:rPr>
              <a:t>What about forwarding three stages ahead?</a:t>
            </a:r>
          </a:p>
        </p:txBody>
      </p:sp>
      <p:sp>
        <p:nvSpPr>
          <p:cNvPr id="53263" name="Rectangle 9"/>
          <p:cNvSpPr>
            <a:spLocks noChangeArrowheads="1"/>
          </p:cNvSpPr>
          <p:nvPr/>
        </p:nvSpPr>
        <p:spPr bwMode="auto">
          <a:xfrm>
            <a:off x="1873250" y="2453162"/>
            <a:ext cx="317500" cy="2798763"/>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a:latin typeface="Calibri" charset="0"/>
                <a:ea typeface="Calibri" charset="0"/>
                <a:cs typeface="Calibri" charset="0"/>
              </a:rPr>
              <a:t>I</a:t>
            </a:r>
          </a:p>
          <a:p>
            <a:pPr algn="ctr"/>
            <a:r>
              <a:rPr lang="en-US" sz="1600">
                <a:latin typeface="Calibri" charset="0"/>
                <a:ea typeface="Calibri" charset="0"/>
                <a:cs typeface="Calibri" charset="0"/>
              </a:rPr>
              <a:t>n</a:t>
            </a:r>
          </a:p>
          <a:p>
            <a:pPr algn="ctr"/>
            <a:r>
              <a:rPr lang="en-US" sz="1600">
                <a:latin typeface="Calibri" charset="0"/>
                <a:ea typeface="Calibri" charset="0"/>
                <a:cs typeface="Calibri" charset="0"/>
              </a:rPr>
              <a:t>s</a:t>
            </a:r>
          </a:p>
          <a:p>
            <a:pPr algn="ctr"/>
            <a:r>
              <a:rPr lang="en-US" sz="1600">
                <a:latin typeface="Calibri" charset="0"/>
                <a:ea typeface="Calibri" charset="0"/>
                <a:cs typeface="Calibri" charset="0"/>
              </a:rPr>
              <a:t>t</a:t>
            </a:r>
          </a:p>
          <a:p>
            <a:pPr algn="ctr"/>
            <a:r>
              <a:rPr lang="en-US" sz="1600">
                <a:latin typeface="Calibri" charset="0"/>
                <a:ea typeface="Calibri" charset="0"/>
                <a:cs typeface="Calibri" charset="0"/>
              </a:rPr>
              <a:t>r</a:t>
            </a:r>
          </a:p>
          <a:p>
            <a:pPr algn="ctr"/>
            <a:endParaRPr lang="en-US" sz="1600">
              <a:latin typeface="Calibri" charset="0"/>
              <a:ea typeface="Calibri" charset="0"/>
              <a:cs typeface="Calibri" charset="0"/>
            </a:endParaRPr>
          </a:p>
          <a:p>
            <a:pPr algn="ctr"/>
            <a:r>
              <a:rPr lang="en-US" sz="1600">
                <a:latin typeface="Calibri" charset="0"/>
                <a:ea typeface="Calibri" charset="0"/>
                <a:cs typeface="Calibri" charset="0"/>
              </a:rPr>
              <a:t>O</a:t>
            </a:r>
          </a:p>
          <a:p>
            <a:pPr algn="ctr"/>
            <a:r>
              <a:rPr lang="en-US" sz="1600">
                <a:latin typeface="Calibri" charset="0"/>
                <a:ea typeface="Calibri" charset="0"/>
                <a:cs typeface="Calibri" charset="0"/>
              </a:rPr>
              <a:t>r</a:t>
            </a:r>
          </a:p>
          <a:p>
            <a:pPr algn="ctr"/>
            <a:r>
              <a:rPr lang="en-US" sz="1600">
                <a:latin typeface="Calibri" charset="0"/>
                <a:ea typeface="Calibri" charset="0"/>
                <a:cs typeface="Calibri" charset="0"/>
              </a:rPr>
              <a:t>d</a:t>
            </a:r>
          </a:p>
          <a:p>
            <a:pPr algn="ctr"/>
            <a:r>
              <a:rPr lang="en-US" sz="1600">
                <a:latin typeface="Calibri" charset="0"/>
                <a:ea typeface="Calibri" charset="0"/>
                <a:cs typeface="Calibri" charset="0"/>
              </a:rPr>
              <a:t>e</a:t>
            </a:r>
          </a:p>
          <a:p>
            <a:pPr algn="ctr"/>
            <a:r>
              <a:rPr lang="en-US" sz="1600">
                <a:latin typeface="Calibri" charset="0"/>
                <a:ea typeface="Calibri" charset="0"/>
                <a:cs typeface="Calibri" charset="0"/>
              </a:rPr>
              <a:t>r</a:t>
            </a:r>
          </a:p>
        </p:txBody>
      </p:sp>
      <p:sp>
        <p:nvSpPr>
          <p:cNvPr id="127" name="Rectangle 9"/>
          <p:cNvSpPr>
            <a:spLocks noChangeArrowheads="1"/>
          </p:cNvSpPr>
          <p:nvPr/>
        </p:nvSpPr>
        <p:spPr bwMode="auto">
          <a:xfrm>
            <a:off x="5257800" y="1532411"/>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128" name="TextBox 127"/>
          <p:cNvSpPr txBox="1"/>
          <p:nvPr/>
        </p:nvSpPr>
        <p:spPr>
          <a:xfrm>
            <a:off x="10045700" y="2111975"/>
            <a:ext cx="1608943" cy="646331"/>
          </a:xfrm>
          <a:prstGeom prst="rect">
            <a:avLst/>
          </a:prstGeom>
          <a:solidFill>
            <a:schemeClr val="accent5">
              <a:lumMod val="20000"/>
              <a:lumOff val="80000"/>
            </a:schemeClr>
          </a:solidFill>
        </p:spPr>
        <p:txBody>
          <a:bodyPr wrap="square" rtlCol="0">
            <a:spAutoFit/>
          </a:bodyPr>
          <a:lstStyle/>
          <a:p>
            <a:pPr algn="ctr"/>
            <a:r>
              <a:rPr lang="en-US" i="1" dirty="0">
                <a:solidFill>
                  <a:srgbClr val="C00000"/>
                </a:solidFill>
                <a:ea typeface="Calibri Light" charset="0"/>
                <a:cs typeface="Calibri Light" charset="0"/>
              </a:rPr>
              <a:t>Two stage forwarding</a:t>
            </a:r>
          </a:p>
        </p:txBody>
      </p:sp>
      <p:sp>
        <p:nvSpPr>
          <p:cNvPr id="129" name="Rectangle 197"/>
          <p:cNvSpPr>
            <a:spLocks noChangeArrowheads="1"/>
          </p:cNvSpPr>
          <p:nvPr/>
        </p:nvSpPr>
        <p:spPr bwMode="auto">
          <a:xfrm>
            <a:off x="6269039" y="2300761"/>
            <a:ext cx="76200" cy="762000"/>
          </a:xfrm>
          <a:prstGeom prst="rect">
            <a:avLst/>
          </a:prstGeom>
          <a:solidFill>
            <a:srgbClr val="00B050"/>
          </a:solidFill>
          <a:ln w="12700">
            <a:solidFill>
              <a:srgbClr val="00B050"/>
            </a:solidFill>
            <a:miter lim="800000"/>
            <a:headEnd/>
            <a:tailEnd/>
          </a:ln>
        </p:spPr>
        <p:txBody>
          <a:bodyPr wrap="none" anchor="ctr">
            <a:prstTxWarp prst="textNoShape">
              <a:avLst/>
            </a:prstTxWarp>
          </a:bodyPr>
          <a:lstStyle/>
          <a:p>
            <a:endParaRPr lang="en-US">
              <a:latin typeface="Lucida Grande" charset="0"/>
            </a:endParaRPr>
          </a:p>
        </p:txBody>
      </p:sp>
      <p:sp>
        <p:nvSpPr>
          <p:cNvPr id="130" name="Line 9"/>
          <p:cNvSpPr>
            <a:spLocks noChangeShapeType="1"/>
          </p:cNvSpPr>
          <p:nvPr/>
        </p:nvSpPr>
        <p:spPr bwMode="auto">
          <a:xfrm>
            <a:off x="6371121" y="2878611"/>
            <a:ext cx="587375" cy="0"/>
          </a:xfrm>
          <a:prstGeom prst="line">
            <a:avLst/>
          </a:prstGeom>
          <a:noFill/>
          <a:ln w="28575">
            <a:solidFill>
              <a:srgbClr val="00B050"/>
            </a:solidFill>
            <a:round/>
            <a:headEnd type="oval" w="med" len="med"/>
            <a:tailEnd type="arrow" w="med" len="med"/>
          </a:ln>
        </p:spPr>
        <p:txBody>
          <a:bodyPr>
            <a:prstTxWarp prst="textNoShape">
              <a:avLst/>
            </a:prstTxWarp>
          </a:bodyPr>
          <a:lstStyle/>
          <a:p>
            <a:endParaRPr lang="en-US"/>
          </a:p>
        </p:txBody>
      </p:sp>
      <p:sp>
        <p:nvSpPr>
          <p:cNvPr id="132" name="Rectangle 59">
            <a:extLst>
              <a:ext uri="{FF2B5EF4-FFF2-40B4-BE49-F238E27FC236}">
                <a16:creationId xmlns:a16="http://schemas.microsoft.com/office/drawing/2014/main" id="{58B8B485-7071-584A-91D0-926E557A95CC}"/>
              </a:ext>
            </a:extLst>
          </p:cNvPr>
          <p:cNvSpPr>
            <a:spLocks noChangeArrowheads="1"/>
          </p:cNvSpPr>
          <p:nvPr/>
        </p:nvSpPr>
        <p:spPr bwMode="auto">
          <a:xfrm>
            <a:off x="2405791" y="5191597"/>
            <a:ext cx="1837042" cy="366767"/>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New" charset="0"/>
              </a:rPr>
              <a:t>add $6,</a:t>
            </a:r>
            <a:r>
              <a:rPr lang="en-US" b="1" dirty="0">
                <a:solidFill>
                  <a:srgbClr val="0432FF"/>
                </a:solidFill>
                <a:latin typeface="Courier New" charset="0"/>
              </a:rPr>
              <a:t>$1</a:t>
            </a:r>
            <a:r>
              <a:rPr lang="en-US" b="1" dirty="0">
                <a:latin typeface="Courier New" charset="0"/>
              </a:rPr>
              <a:t>,$1</a:t>
            </a:r>
          </a:p>
        </p:txBody>
      </p:sp>
      <p:grpSp>
        <p:nvGrpSpPr>
          <p:cNvPr id="133" name="Group 93">
            <a:extLst>
              <a:ext uri="{FF2B5EF4-FFF2-40B4-BE49-F238E27FC236}">
                <a16:creationId xmlns:a16="http://schemas.microsoft.com/office/drawing/2014/main" id="{73EA64AC-DD38-8545-B74B-7AE02C34340E}"/>
              </a:ext>
            </a:extLst>
          </p:cNvPr>
          <p:cNvGrpSpPr>
            <a:grpSpLocks/>
          </p:cNvGrpSpPr>
          <p:nvPr/>
        </p:nvGrpSpPr>
        <p:grpSpPr bwMode="auto">
          <a:xfrm>
            <a:off x="6391276" y="4962996"/>
            <a:ext cx="3386138" cy="838200"/>
            <a:chOff x="1553" y="1152"/>
            <a:chExt cx="2133" cy="528"/>
          </a:xfrm>
        </p:grpSpPr>
        <p:grpSp>
          <p:nvGrpSpPr>
            <p:cNvPr id="134" name="Group 94">
              <a:extLst>
                <a:ext uri="{FF2B5EF4-FFF2-40B4-BE49-F238E27FC236}">
                  <a16:creationId xmlns:a16="http://schemas.microsoft.com/office/drawing/2014/main" id="{003949F2-5557-6441-A7C5-BA2FE096D1CA}"/>
                </a:ext>
              </a:extLst>
            </p:cNvPr>
            <p:cNvGrpSpPr>
              <a:grpSpLocks/>
            </p:cNvGrpSpPr>
            <p:nvPr/>
          </p:nvGrpSpPr>
          <p:grpSpPr bwMode="auto">
            <a:xfrm>
              <a:off x="2486" y="1152"/>
              <a:ext cx="224" cy="481"/>
              <a:chOff x="2206" y="1413"/>
              <a:chExt cx="224" cy="481"/>
            </a:xfrm>
          </p:grpSpPr>
          <p:sp>
            <p:nvSpPr>
              <p:cNvPr id="165" name="Freeform 95">
                <a:extLst>
                  <a:ext uri="{FF2B5EF4-FFF2-40B4-BE49-F238E27FC236}">
                    <a16:creationId xmlns:a16="http://schemas.microsoft.com/office/drawing/2014/main" id="{6D3D3BD6-59F8-144D-9FDC-958B1C4985B8}"/>
                  </a:ext>
                </a:extLst>
              </p:cNvPr>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166" name="Rectangle 96">
                <a:extLst>
                  <a:ext uri="{FF2B5EF4-FFF2-40B4-BE49-F238E27FC236}">
                    <a16:creationId xmlns:a16="http://schemas.microsoft.com/office/drawing/2014/main" id="{02879531-97E4-714E-82DD-48BF5307A77F}"/>
                  </a:ext>
                </a:extLst>
              </p:cNvPr>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135" name="Group 97">
              <a:extLst>
                <a:ext uri="{FF2B5EF4-FFF2-40B4-BE49-F238E27FC236}">
                  <a16:creationId xmlns:a16="http://schemas.microsoft.com/office/drawing/2014/main" id="{9489201D-C92A-D749-9CAF-C9D63AF59AB0}"/>
                </a:ext>
              </a:extLst>
            </p:cNvPr>
            <p:cNvGrpSpPr>
              <a:grpSpLocks/>
            </p:cNvGrpSpPr>
            <p:nvPr/>
          </p:nvGrpSpPr>
          <p:grpSpPr bwMode="auto">
            <a:xfrm>
              <a:off x="1553" y="1248"/>
              <a:ext cx="358" cy="289"/>
              <a:chOff x="1273" y="1509"/>
              <a:chExt cx="358" cy="289"/>
            </a:xfrm>
          </p:grpSpPr>
          <p:sp>
            <p:nvSpPr>
              <p:cNvPr id="161" name="Rectangle 98">
                <a:extLst>
                  <a:ext uri="{FF2B5EF4-FFF2-40B4-BE49-F238E27FC236}">
                    <a16:creationId xmlns:a16="http://schemas.microsoft.com/office/drawing/2014/main" id="{8EB5E5AF-5E9D-7D4A-87E0-3A09148A1BE2}"/>
                  </a:ext>
                </a:extLst>
              </p:cNvPr>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162" name="Group 99">
                <a:extLst>
                  <a:ext uri="{FF2B5EF4-FFF2-40B4-BE49-F238E27FC236}">
                    <a16:creationId xmlns:a16="http://schemas.microsoft.com/office/drawing/2014/main" id="{846C0E1B-F1E2-4E45-828E-69D82847326A}"/>
                  </a:ext>
                </a:extLst>
              </p:cNvPr>
              <p:cNvGrpSpPr>
                <a:grpSpLocks/>
              </p:cNvGrpSpPr>
              <p:nvPr/>
            </p:nvGrpSpPr>
            <p:grpSpPr bwMode="auto">
              <a:xfrm>
                <a:off x="1291" y="1509"/>
                <a:ext cx="340" cy="289"/>
                <a:chOff x="1291" y="1509"/>
                <a:chExt cx="340" cy="289"/>
              </a:xfrm>
            </p:grpSpPr>
            <p:sp>
              <p:nvSpPr>
                <p:cNvPr id="163" name="Freeform 100">
                  <a:extLst>
                    <a:ext uri="{FF2B5EF4-FFF2-40B4-BE49-F238E27FC236}">
                      <a16:creationId xmlns:a16="http://schemas.microsoft.com/office/drawing/2014/main" id="{0D1A58C1-8026-024F-9411-7A16424D5F90}"/>
                    </a:ext>
                  </a:extLst>
                </p:cNvPr>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164" name="Freeform 101">
                  <a:extLst>
                    <a:ext uri="{FF2B5EF4-FFF2-40B4-BE49-F238E27FC236}">
                      <a16:creationId xmlns:a16="http://schemas.microsoft.com/office/drawing/2014/main" id="{D734A95C-2FA5-364F-8C82-B072D5FD778B}"/>
                    </a:ext>
                  </a:extLst>
                </p:cNvPr>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137" name="Rectangle 102">
              <a:extLst>
                <a:ext uri="{FF2B5EF4-FFF2-40B4-BE49-F238E27FC236}">
                  <a16:creationId xmlns:a16="http://schemas.microsoft.com/office/drawing/2014/main" id="{85F0B0F6-F7B2-6541-9559-60BD9027DC27}"/>
                </a:ext>
              </a:extLst>
            </p:cNvPr>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138" name="Group 103">
              <a:extLst>
                <a:ext uri="{FF2B5EF4-FFF2-40B4-BE49-F238E27FC236}">
                  <a16:creationId xmlns:a16="http://schemas.microsoft.com/office/drawing/2014/main" id="{C593081C-CDB7-0A4E-BCF8-BE9C512DB362}"/>
                </a:ext>
              </a:extLst>
            </p:cNvPr>
            <p:cNvGrpSpPr>
              <a:grpSpLocks/>
            </p:cNvGrpSpPr>
            <p:nvPr/>
          </p:nvGrpSpPr>
          <p:grpSpPr bwMode="auto">
            <a:xfrm>
              <a:off x="2031" y="1248"/>
              <a:ext cx="296" cy="289"/>
              <a:chOff x="1751" y="1509"/>
              <a:chExt cx="296" cy="289"/>
            </a:xfrm>
          </p:grpSpPr>
          <p:sp>
            <p:nvSpPr>
              <p:cNvPr id="159" name="Freeform 104">
                <a:extLst>
                  <a:ext uri="{FF2B5EF4-FFF2-40B4-BE49-F238E27FC236}">
                    <a16:creationId xmlns:a16="http://schemas.microsoft.com/office/drawing/2014/main" id="{0315179C-3A60-2C44-970E-A2F60B30C6E6}"/>
                  </a:ext>
                </a:extLst>
              </p:cNvPr>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160" name="Freeform 105">
                <a:extLst>
                  <a:ext uri="{FF2B5EF4-FFF2-40B4-BE49-F238E27FC236}">
                    <a16:creationId xmlns:a16="http://schemas.microsoft.com/office/drawing/2014/main" id="{98D829F4-D6C2-5443-8778-0A3BC9499770}"/>
                  </a:ext>
                </a:extLst>
              </p:cNvPr>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139" name="Line 106">
              <a:extLst>
                <a:ext uri="{FF2B5EF4-FFF2-40B4-BE49-F238E27FC236}">
                  <a16:creationId xmlns:a16="http://schemas.microsoft.com/office/drawing/2014/main" id="{27F7EA6A-58CB-194D-A369-AB9A631590B2}"/>
                </a:ext>
              </a:extLst>
            </p:cNvPr>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140" name="Freeform 107">
              <a:extLst>
                <a:ext uri="{FF2B5EF4-FFF2-40B4-BE49-F238E27FC236}">
                  <a16:creationId xmlns:a16="http://schemas.microsoft.com/office/drawing/2014/main" id="{7627A248-C3D2-C841-823C-63C617E0BCA9}"/>
                </a:ext>
              </a:extLst>
            </p:cNvPr>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141" name="Line 108">
              <a:extLst>
                <a:ext uri="{FF2B5EF4-FFF2-40B4-BE49-F238E27FC236}">
                  <a16:creationId xmlns:a16="http://schemas.microsoft.com/office/drawing/2014/main" id="{AEF848F7-F285-AC4C-BDBD-279146365F95}"/>
                </a:ext>
              </a:extLst>
            </p:cNvPr>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142" name="Rectangle 109">
              <a:extLst>
                <a:ext uri="{FF2B5EF4-FFF2-40B4-BE49-F238E27FC236}">
                  <a16:creationId xmlns:a16="http://schemas.microsoft.com/office/drawing/2014/main" id="{6F077474-4385-8441-BFCB-35799048B3D6}"/>
                </a:ext>
              </a:extLst>
            </p:cNvPr>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143" name="Group 110">
              <a:extLst>
                <a:ext uri="{FF2B5EF4-FFF2-40B4-BE49-F238E27FC236}">
                  <a16:creationId xmlns:a16="http://schemas.microsoft.com/office/drawing/2014/main" id="{522E5C3E-D220-4345-AE2D-0BEF1888BD22}"/>
                </a:ext>
              </a:extLst>
            </p:cNvPr>
            <p:cNvGrpSpPr>
              <a:grpSpLocks/>
            </p:cNvGrpSpPr>
            <p:nvPr/>
          </p:nvGrpSpPr>
          <p:grpSpPr bwMode="auto">
            <a:xfrm>
              <a:off x="2880" y="1248"/>
              <a:ext cx="325" cy="289"/>
              <a:chOff x="2600" y="1509"/>
              <a:chExt cx="325" cy="289"/>
            </a:xfrm>
          </p:grpSpPr>
          <p:sp>
            <p:nvSpPr>
              <p:cNvPr id="157" name="Freeform 111">
                <a:extLst>
                  <a:ext uri="{FF2B5EF4-FFF2-40B4-BE49-F238E27FC236}">
                    <a16:creationId xmlns:a16="http://schemas.microsoft.com/office/drawing/2014/main" id="{BFA5CDB1-183D-E544-A3E3-291FF9C40784}"/>
                  </a:ext>
                </a:extLst>
              </p:cNvPr>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158" name="Freeform 112">
                <a:extLst>
                  <a:ext uri="{FF2B5EF4-FFF2-40B4-BE49-F238E27FC236}">
                    <a16:creationId xmlns:a16="http://schemas.microsoft.com/office/drawing/2014/main" id="{99E44225-431B-D748-9FFE-CD5B08D4A055}"/>
                  </a:ext>
                </a:extLst>
              </p:cNvPr>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144" name="Rectangle 113">
              <a:extLst>
                <a:ext uri="{FF2B5EF4-FFF2-40B4-BE49-F238E27FC236}">
                  <a16:creationId xmlns:a16="http://schemas.microsoft.com/office/drawing/2014/main" id="{BE7651D4-EF75-8A47-B42A-3B8BEF363701}"/>
                </a:ext>
              </a:extLst>
            </p:cNvPr>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145" name="Group 114">
              <a:extLst>
                <a:ext uri="{FF2B5EF4-FFF2-40B4-BE49-F238E27FC236}">
                  <a16:creationId xmlns:a16="http://schemas.microsoft.com/office/drawing/2014/main" id="{BED1D9E9-CF38-F04D-AE1A-4D0CC987F8CC}"/>
                </a:ext>
              </a:extLst>
            </p:cNvPr>
            <p:cNvGrpSpPr>
              <a:grpSpLocks/>
            </p:cNvGrpSpPr>
            <p:nvPr/>
          </p:nvGrpSpPr>
          <p:grpSpPr bwMode="auto">
            <a:xfrm>
              <a:off x="3348" y="1248"/>
              <a:ext cx="284" cy="289"/>
              <a:chOff x="3068" y="1509"/>
              <a:chExt cx="284" cy="289"/>
            </a:xfrm>
          </p:grpSpPr>
          <p:sp>
            <p:nvSpPr>
              <p:cNvPr id="155" name="Freeform 115">
                <a:extLst>
                  <a:ext uri="{FF2B5EF4-FFF2-40B4-BE49-F238E27FC236}">
                    <a16:creationId xmlns:a16="http://schemas.microsoft.com/office/drawing/2014/main" id="{A57E45CC-5942-4647-9539-4E5B1055C070}"/>
                  </a:ext>
                </a:extLst>
              </p:cNvPr>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156" name="Freeform 116">
                <a:extLst>
                  <a:ext uri="{FF2B5EF4-FFF2-40B4-BE49-F238E27FC236}">
                    <a16:creationId xmlns:a16="http://schemas.microsoft.com/office/drawing/2014/main" id="{47190F2B-E667-5946-A0C5-AFE7DEF44C14}"/>
                  </a:ext>
                </a:extLst>
              </p:cNvPr>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146" name="Line 117">
              <a:extLst>
                <a:ext uri="{FF2B5EF4-FFF2-40B4-BE49-F238E27FC236}">
                  <a16:creationId xmlns:a16="http://schemas.microsoft.com/office/drawing/2014/main" id="{C2F64F4F-B263-D142-9BB4-56F581BA50B3}"/>
                </a:ext>
              </a:extLst>
            </p:cNvPr>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147" name="Line 118">
              <a:extLst>
                <a:ext uri="{FF2B5EF4-FFF2-40B4-BE49-F238E27FC236}">
                  <a16:creationId xmlns:a16="http://schemas.microsoft.com/office/drawing/2014/main" id="{77DF19C7-A410-2048-9D50-0DBC0FA47D12}"/>
                </a:ext>
              </a:extLst>
            </p:cNvPr>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148" name="Line 119">
              <a:extLst>
                <a:ext uri="{FF2B5EF4-FFF2-40B4-BE49-F238E27FC236}">
                  <a16:creationId xmlns:a16="http://schemas.microsoft.com/office/drawing/2014/main" id="{0A33D46E-1552-084C-85F3-2AB11D1C9190}"/>
                </a:ext>
              </a:extLst>
            </p:cNvPr>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149" name="Line 120">
              <a:extLst>
                <a:ext uri="{FF2B5EF4-FFF2-40B4-BE49-F238E27FC236}">
                  <a16:creationId xmlns:a16="http://schemas.microsoft.com/office/drawing/2014/main" id="{007C86CB-A7D7-EF4B-801C-19F869F10C86}"/>
                </a:ext>
              </a:extLst>
            </p:cNvPr>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150" name="Line 121">
              <a:extLst>
                <a:ext uri="{FF2B5EF4-FFF2-40B4-BE49-F238E27FC236}">
                  <a16:creationId xmlns:a16="http://schemas.microsoft.com/office/drawing/2014/main" id="{83EDCA52-BCE7-0348-8787-875F15486366}"/>
                </a:ext>
              </a:extLst>
            </p:cNvPr>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51" name="Line 122">
              <a:extLst>
                <a:ext uri="{FF2B5EF4-FFF2-40B4-BE49-F238E27FC236}">
                  <a16:creationId xmlns:a16="http://schemas.microsoft.com/office/drawing/2014/main" id="{0E7B3051-5F1C-0646-8F6A-A6649454BE5F}"/>
                </a:ext>
              </a:extLst>
            </p:cNvPr>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152" name="Line 123">
              <a:extLst>
                <a:ext uri="{FF2B5EF4-FFF2-40B4-BE49-F238E27FC236}">
                  <a16:creationId xmlns:a16="http://schemas.microsoft.com/office/drawing/2014/main" id="{27BC0862-6BC7-6541-8B88-D54D95F8BC59}"/>
                </a:ext>
              </a:extLst>
            </p:cNvPr>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53" name="Line 124">
              <a:extLst>
                <a:ext uri="{FF2B5EF4-FFF2-40B4-BE49-F238E27FC236}">
                  <a16:creationId xmlns:a16="http://schemas.microsoft.com/office/drawing/2014/main" id="{30F12A6B-84C4-C54F-B81E-2A23C517B461}"/>
                </a:ext>
              </a:extLst>
            </p:cNvPr>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54" name="Line 125">
              <a:extLst>
                <a:ext uri="{FF2B5EF4-FFF2-40B4-BE49-F238E27FC236}">
                  <a16:creationId xmlns:a16="http://schemas.microsoft.com/office/drawing/2014/main" id="{8EE79353-2058-444F-B0A1-7066B4A05CEE}"/>
                </a:ext>
              </a:extLst>
            </p:cNvPr>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167" name="TextBox 166">
            <a:extLst>
              <a:ext uri="{FF2B5EF4-FFF2-40B4-BE49-F238E27FC236}">
                <a16:creationId xmlns:a16="http://schemas.microsoft.com/office/drawing/2014/main" id="{8ABCC06A-DE58-1C41-B26C-7B85CF7E14AE}"/>
              </a:ext>
            </a:extLst>
          </p:cNvPr>
          <p:cNvSpPr txBox="1">
            <a:spLocks noChangeArrowheads="1"/>
          </p:cNvSpPr>
          <p:nvPr/>
        </p:nvSpPr>
        <p:spPr bwMode="auto">
          <a:xfrm>
            <a:off x="9045574" y="4138183"/>
            <a:ext cx="2806700" cy="369332"/>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i="1" dirty="0">
                <a:solidFill>
                  <a:srgbClr val="C00000"/>
                </a:solidFill>
                <a:latin typeface="Calibri"/>
                <a:ea typeface="Optima" charset="0"/>
                <a:cs typeface="Calibri"/>
              </a:rPr>
              <a:t>Never needed!</a:t>
            </a:r>
          </a:p>
        </p:txBody>
      </p:sp>
      <p:grpSp>
        <p:nvGrpSpPr>
          <p:cNvPr id="168" name="Group 167">
            <a:extLst>
              <a:ext uri="{FF2B5EF4-FFF2-40B4-BE49-F238E27FC236}">
                <a16:creationId xmlns:a16="http://schemas.microsoft.com/office/drawing/2014/main" id="{61A0E8FB-596C-EA42-BABC-C7C33934219A}"/>
              </a:ext>
            </a:extLst>
          </p:cNvPr>
          <p:cNvGrpSpPr/>
          <p:nvPr/>
        </p:nvGrpSpPr>
        <p:grpSpPr>
          <a:xfrm>
            <a:off x="4386964" y="5731699"/>
            <a:ext cx="5836989" cy="513632"/>
            <a:chOff x="3565329" y="5457662"/>
            <a:chExt cx="5836989" cy="513632"/>
          </a:xfrm>
        </p:grpSpPr>
        <p:grpSp>
          <p:nvGrpSpPr>
            <p:cNvPr id="169" name="Group 168">
              <a:extLst>
                <a:ext uri="{FF2B5EF4-FFF2-40B4-BE49-F238E27FC236}">
                  <a16:creationId xmlns:a16="http://schemas.microsoft.com/office/drawing/2014/main" id="{41812535-54B9-EE4C-BC2C-0902E546CF0E}"/>
                </a:ext>
              </a:extLst>
            </p:cNvPr>
            <p:cNvGrpSpPr/>
            <p:nvPr/>
          </p:nvGrpSpPr>
          <p:grpSpPr>
            <a:xfrm>
              <a:off x="3565329" y="5529812"/>
              <a:ext cx="5836989" cy="369332"/>
              <a:chOff x="3576475" y="5544269"/>
              <a:chExt cx="5836989" cy="369332"/>
            </a:xfrm>
          </p:grpSpPr>
          <p:sp>
            <p:nvSpPr>
              <p:cNvPr id="178" name="TextBox 177">
                <a:extLst>
                  <a:ext uri="{FF2B5EF4-FFF2-40B4-BE49-F238E27FC236}">
                    <a16:creationId xmlns:a16="http://schemas.microsoft.com/office/drawing/2014/main" id="{0EB30BA8-F21B-5C4F-830B-97305B94D89A}"/>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179" name="TextBox 178">
                <a:extLst>
                  <a:ext uri="{FF2B5EF4-FFF2-40B4-BE49-F238E27FC236}">
                    <a16:creationId xmlns:a16="http://schemas.microsoft.com/office/drawing/2014/main" id="{5C71A08B-E68D-4C40-9180-0A4EC1C91ABA}"/>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180" name="TextBox 179">
                <a:extLst>
                  <a:ext uri="{FF2B5EF4-FFF2-40B4-BE49-F238E27FC236}">
                    <a16:creationId xmlns:a16="http://schemas.microsoft.com/office/drawing/2014/main" id="{77C62099-DEEE-D340-816B-06DB61916C76}"/>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181" name="TextBox 180">
                <a:extLst>
                  <a:ext uri="{FF2B5EF4-FFF2-40B4-BE49-F238E27FC236}">
                    <a16:creationId xmlns:a16="http://schemas.microsoft.com/office/drawing/2014/main" id="{4C2C47FC-71B1-8D4E-A08D-6E8888BA226D}"/>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182" name="TextBox 181">
                <a:extLst>
                  <a:ext uri="{FF2B5EF4-FFF2-40B4-BE49-F238E27FC236}">
                    <a16:creationId xmlns:a16="http://schemas.microsoft.com/office/drawing/2014/main" id="{AF8CC47C-E886-D646-A2EE-AD29918801AF}"/>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183" name="TextBox 182">
                <a:extLst>
                  <a:ext uri="{FF2B5EF4-FFF2-40B4-BE49-F238E27FC236}">
                    <a16:creationId xmlns:a16="http://schemas.microsoft.com/office/drawing/2014/main" id="{A6B78584-0310-9747-9B41-E098B912F81D}"/>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184" name="TextBox 183">
                <a:extLst>
                  <a:ext uri="{FF2B5EF4-FFF2-40B4-BE49-F238E27FC236}">
                    <a16:creationId xmlns:a16="http://schemas.microsoft.com/office/drawing/2014/main" id="{B1B0145D-3169-B040-B473-B93A8CA71686}"/>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185" name="TextBox 184">
                <a:extLst>
                  <a:ext uri="{FF2B5EF4-FFF2-40B4-BE49-F238E27FC236}">
                    <a16:creationId xmlns:a16="http://schemas.microsoft.com/office/drawing/2014/main" id="{DAC1E0AD-7DE6-C14D-8C1F-9474F2910DBE}"/>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186" name="TextBox 185">
                <a:extLst>
                  <a:ext uri="{FF2B5EF4-FFF2-40B4-BE49-F238E27FC236}">
                    <a16:creationId xmlns:a16="http://schemas.microsoft.com/office/drawing/2014/main" id="{55623A11-23B0-EC4B-B8A4-8871F8EA16BC}"/>
                  </a:ext>
                </a:extLst>
              </p:cNvPr>
              <p:cNvSpPr txBox="1"/>
              <p:nvPr/>
            </p:nvSpPr>
            <p:spPr>
              <a:xfrm>
                <a:off x="9111778" y="5544269"/>
                <a:ext cx="301686" cy="369332"/>
              </a:xfrm>
              <a:prstGeom prst="rect">
                <a:avLst/>
              </a:prstGeom>
              <a:noFill/>
            </p:spPr>
            <p:txBody>
              <a:bodyPr wrap="none" rtlCol="0">
                <a:spAutoFit/>
              </a:bodyPr>
              <a:lstStyle/>
              <a:p>
                <a:r>
                  <a:rPr lang="en-US" dirty="0">
                    <a:solidFill>
                      <a:srgbClr val="C00000"/>
                    </a:solidFill>
                  </a:rPr>
                  <a:t>8</a:t>
                </a:r>
              </a:p>
            </p:txBody>
          </p:sp>
        </p:grpSp>
        <p:sp>
          <p:nvSpPr>
            <p:cNvPr id="170" name="Line 19">
              <a:extLst>
                <a:ext uri="{FF2B5EF4-FFF2-40B4-BE49-F238E27FC236}">
                  <a16:creationId xmlns:a16="http://schemas.microsoft.com/office/drawing/2014/main" id="{AFCDFC26-D514-8346-9B23-DEC9E16A64C3}"/>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1" name="Line 19">
              <a:extLst>
                <a:ext uri="{FF2B5EF4-FFF2-40B4-BE49-F238E27FC236}">
                  <a16:creationId xmlns:a16="http://schemas.microsoft.com/office/drawing/2014/main" id="{481AABF8-64A2-E842-99AA-73E01BDE2932}"/>
                </a:ext>
              </a:extLst>
            </p:cNvPr>
            <p:cNvSpPr>
              <a:spLocks noChangeShapeType="1"/>
            </p:cNvSpPr>
            <p:nvPr/>
          </p:nvSpPr>
          <p:spPr bwMode="auto">
            <a:xfrm>
              <a:off x="614781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2" name="Line 19">
              <a:extLst>
                <a:ext uri="{FF2B5EF4-FFF2-40B4-BE49-F238E27FC236}">
                  <a16:creationId xmlns:a16="http://schemas.microsoft.com/office/drawing/2014/main" id="{6F9551DF-92BC-B142-92AD-742BCDFEE615}"/>
                </a:ext>
              </a:extLst>
            </p:cNvPr>
            <p:cNvSpPr>
              <a:spLocks noChangeShapeType="1"/>
            </p:cNvSpPr>
            <p:nvPr/>
          </p:nvSpPr>
          <p:spPr bwMode="auto">
            <a:xfrm>
              <a:off x="477200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3" name="Line 19">
              <a:extLst>
                <a:ext uri="{FF2B5EF4-FFF2-40B4-BE49-F238E27FC236}">
                  <a16:creationId xmlns:a16="http://schemas.microsoft.com/office/drawing/2014/main" id="{455DA8E3-2A37-6942-90D3-348A4151287B}"/>
                </a:ext>
              </a:extLst>
            </p:cNvPr>
            <p:cNvSpPr>
              <a:spLocks noChangeShapeType="1"/>
            </p:cNvSpPr>
            <p:nvPr/>
          </p:nvSpPr>
          <p:spPr bwMode="auto">
            <a:xfrm>
              <a:off x="545467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4" name="Line 19">
              <a:extLst>
                <a:ext uri="{FF2B5EF4-FFF2-40B4-BE49-F238E27FC236}">
                  <a16:creationId xmlns:a16="http://schemas.microsoft.com/office/drawing/2014/main" id="{1A98D241-3B51-4E4A-9218-03435EA7BF5A}"/>
                </a:ext>
              </a:extLst>
            </p:cNvPr>
            <p:cNvSpPr>
              <a:spLocks noChangeShapeType="1"/>
            </p:cNvSpPr>
            <p:nvPr/>
          </p:nvSpPr>
          <p:spPr bwMode="auto">
            <a:xfrm>
              <a:off x="752183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5" name="Line 19">
              <a:extLst>
                <a:ext uri="{FF2B5EF4-FFF2-40B4-BE49-F238E27FC236}">
                  <a16:creationId xmlns:a16="http://schemas.microsoft.com/office/drawing/2014/main" id="{22FAC6E3-67A0-D248-894A-5FE8B0EA79D3}"/>
                </a:ext>
              </a:extLst>
            </p:cNvPr>
            <p:cNvSpPr>
              <a:spLocks noChangeShapeType="1"/>
            </p:cNvSpPr>
            <p:nvPr/>
          </p:nvSpPr>
          <p:spPr bwMode="auto">
            <a:xfrm>
              <a:off x="683874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6" name="Line 19">
              <a:extLst>
                <a:ext uri="{FF2B5EF4-FFF2-40B4-BE49-F238E27FC236}">
                  <a16:creationId xmlns:a16="http://schemas.microsoft.com/office/drawing/2014/main" id="{69E796DB-F56C-DD49-9800-10178AD1E5E1}"/>
                </a:ext>
              </a:extLst>
            </p:cNvPr>
            <p:cNvSpPr>
              <a:spLocks noChangeShapeType="1"/>
            </p:cNvSpPr>
            <p:nvPr/>
          </p:nvSpPr>
          <p:spPr bwMode="auto">
            <a:xfrm>
              <a:off x="819997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7" name="Line 19">
              <a:extLst>
                <a:ext uri="{FF2B5EF4-FFF2-40B4-BE49-F238E27FC236}">
                  <a16:creationId xmlns:a16="http://schemas.microsoft.com/office/drawing/2014/main" id="{89E283D1-F0E8-364B-B77E-0CE14357A848}"/>
                </a:ext>
              </a:extLst>
            </p:cNvPr>
            <p:cNvSpPr>
              <a:spLocks noChangeShapeType="1"/>
            </p:cNvSpPr>
            <p:nvPr/>
          </p:nvSpPr>
          <p:spPr bwMode="auto">
            <a:xfrm>
              <a:off x="889834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7662500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2" grpId="0"/>
      <p:bldP spid="1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Data Forwarding</a:t>
            </a:r>
          </a:p>
        </p:txBody>
      </p:sp>
      <p:sp>
        <p:nvSpPr>
          <p:cNvPr id="1262595" name="Rectangle 3"/>
          <p:cNvSpPr>
            <a:spLocks noGrp="1" noChangeArrowheads="1"/>
          </p:cNvSpPr>
          <p:nvPr>
            <p:ph idx="1"/>
          </p:nvPr>
        </p:nvSpPr>
        <p:spPr/>
        <p:txBody>
          <a:bodyPr>
            <a:noAutofit/>
          </a:bodyPr>
          <a:lstStyle/>
          <a:p>
            <a:r>
              <a:rPr lang="en-US" dirty="0"/>
              <a:t>Take result from the earliest point where it exists in any of the pipeline state registers and forward it to the functional units (e.g., the ALU) that need it during that cycle</a:t>
            </a:r>
          </a:p>
          <a:p>
            <a:pPr lvl="1"/>
            <a:r>
              <a:rPr lang="en-US" sz="2200" dirty="0"/>
              <a:t>If we don’t need it in the next cycle, propagate through pipeline registers</a:t>
            </a:r>
          </a:p>
          <a:p>
            <a:endParaRPr lang="en-US" dirty="0"/>
          </a:p>
          <a:p>
            <a:r>
              <a:rPr lang="en-US" dirty="0"/>
              <a:t>ALU now receives input from even more sources </a:t>
            </a:r>
          </a:p>
          <a:p>
            <a:pPr marL="137160" indent="0">
              <a:buNone/>
            </a:pPr>
            <a:endParaRPr lang="en-US" dirty="0"/>
          </a:p>
          <a:p>
            <a:r>
              <a:rPr lang="en-US" dirty="0"/>
              <a:t>What changes do we need?</a:t>
            </a:r>
          </a:p>
          <a:p>
            <a:pPr lvl="2"/>
            <a:r>
              <a:rPr lang="en-US" sz="2000" dirty="0"/>
              <a:t>multiplexors for the inputs to the ALU</a:t>
            </a:r>
          </a:p>
          <a:p>
            <a:pPr lvl="2"/>
            <a:r>
              <a:rPr lang="en-US" sz="2000" dirty="0"/>
              <a:t>add the proper control hardware to control the new </a:t>
            </a:r>
            <a:r>
              <a:rPr lang="en-US" sz="2000" dirty="0" err="1"/>
              <a:t>muxes</a:t>
            </a:r>
            <a:endParaRPr lang="en-US" sz="2000" dirty="0"/>
          </a:p>
          <a:p>
            <a:pPr lvl="2"/>
            <a:endParaRPr lang="en-US" dirty="0"/>
          </a:p>
        </p:txBody>
      </p:sp>
      <p:sp>
        <p:nvSpPr>
          <p:cNvPr id="3" name="Slide Number Placeholder 2">
            <a:extLst>
              <a:ext uri="{FF2B5EF4-FFF2-40B4-BE49-F238E27FC236}">
                <a16:creationId xmlns:a16="http://schemas.microsoft.com/office/drawing/2014/main" id="{3BCDD33C-76AE-EF46-B461-E88029F056E0}"/>
              </a:ext>
            </a:extLst>
          </p:cNvPr>
          <p:cNvSpPr>
            <a:spLocks noGrp="1"/>
          </p:cNvSpPr>
          <p:nvPr>
            <p:ph type="sldNum" sz="quarter" idx="12"/>
          </p:nvPr>
        </p:nvSpPr>
        <p:spPr/>
        <p:txBody>
          <a:bodyPr/>
          <a:lstStyle/>
          <a:p>
            <a:fld id="{1BD72A7C-CD32-D543-9541-5D4E9CD9F017}" type="slidenum">
              <a:rPr lang="en-US" smtClean="0"/>
              <a:t>28</a:t>
            </a:fld>
            <a:endParaRPr lang="en-US"/>
          </a:p>
        </p:txBody>
      </p:sp>
      <p:sp>
        <p:nvSpPr>
          <p:cNvPr id="55300" name="AutoShape 4">
            <a:hlinkClick r:id="" action="ppaction://hlinkshowjump?jump=nextslide" highlightClick="1"/>
          </p:cNvPr>
          <p:cNvSpPr>
            <a:spLocks noChangeArrowheads="1"/>
          </p:cNvSpPr>
          <p:nvPr/>
        </p:nvSpPr>
        <p:spPr bwMode="auto">
          <a:xfrm>
            <a:off x="9067800" y="3429000"/>
            <a:ext cx="609600" cy="609600"/>
          </a:xfrm>
          <a:prstGeom prst="actionButtonForwardNext">
            <a:avLst/>
          </a:prstGeom>
          <a:noFill/>
          <a:ln w="12700">
            <a:noFill/>
            <a:miter lim="800000"/>
            <a:headEnd/>
            <a:tailEnd/>
          </a:ln>
        </p:spPr>
        <p:txBody>
          <a:bodyPr wrap="none" anchor="ctr">
            <a:prstTxWarp prst="textNoShape">
              <a:avLst/>
            </a:prstTxWarp>
          </a:bodyPr>
          <a:lstStyle/>
          <a:p>
            <a:endParaRPr lang="en-US">
              <a:latin typeface="Lucida Grande" charset="0"/>
            </a:endParaRPr>
          </a:p>
        </p:txBody>
      </p:sp>
      <p:grpSp>
        <p:nvGrpSpPr>
          <p:cNvPr id="6" name="Group 5">
            <a:extLst>
              <a:ext uri="{FF2B5EF4-FFF2-40B4-BE49-F238E27FC236}">
                <a16:creationId xmlns:a16="http://schemas.microsoft.com/office/drawing/2014/main" id="{023CC126-E0C4-3705-0BE4-F6EDFB6885A9}"/>
              </a:ext>
            </a:extLst>
          </p:cNvPr>
          <p:cNvGrpSpPr/>
          <p:nvPr/>
        </p:nvGrpSpPr>
        <p:grpSpPr>
          <a:xfrm>
            <a:off x="9677400" y="3866920"/>
            <a:ext cx="788624" cy="2104222"/>
            <a:chOff x="9677400" y="3866920"/>
            <a:chExt cx="788624" cy="2104222"/>
          </a:xfrm>
        </p:grpSpPr>
        <p:sp>
          <p:nvSpPr>
            <p:cNvPr id="4" name="Rounded Rectangle 3">
              <a:extLst>
                <a:ext uri="{FF2B5EF4-FFF2-40B4-BE49-F238E27FC236}">
                  <a16:creationId xmlns:a16="http://schemas.microsoft.com/office/drawing/2014/main" id="{2AE95FE5-2230-DE9B-BA19-D9A940527F21}"/>
                </a:ext>
              </a:extLst>
            </p:cNvPr>
            <p:cNvSpPr/>
            <p:nvPr/>
          </p:nvSpPr>
          <p:spPr>
            <a:xfrm>
              <a:off x="9677400" y="3866920"/>
              <a:ext cx="788624" cy="2104222"/>
            </a:xfrm>
            <a:prstGeom prst="roundRect">
              <a:avLst>
                <a:gd name="adj" fmla="val 5000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5CB9406-8B8B-5708-94FB-D420C3A3237C}"/>
                </a:ext>
              </a:extLst>
            </p:cNvPr>
            <p:cNvSpPr txBox="1"/>
            <p:nvPr/>
          </p:nvSpPr>
          <p:spPr>
            <a:xfrm>
              <a:off x="9844726" y="4312923"/>
              <a:ext cx="453971" cy="1200329"/>
            </a:xfrm>
            <a:prstGeom prst="rect">
              <a:avLst/>
            </a:prstGeom>
            <a:noFill/>
          </p:spPr>
          <p:txBody>
            <a:bodyPr wrap="none" rtlCol="0">
              <a:spAutoFit/>
            </a:bodyPr>
            <a:lstStyle/>
            <a:p>
              <a:pPr algn="ctr"/>
              <a:r>
                <a:rPr lang="en-US" sz="2400" b="1" dirty="0"/>
                <a:t>M</a:t>
              </a:r>
            </a:p>
            <a:p>
              <a:pPr algn="ctr"/>
              <a:r>
                <a:rPr lang="en-US" sz="2400" b="1" dirty="0"/>
                <a:t>U</a:t>
              </a:r>
            </a:p>
            <a:p>
              <a:pPr algn="ctr"/>
              <a:r>
                <a:rPr lang="en-US" sz="2400" b="1" dirty="0"/>
                <a:t>X</a:t>
              </a:r>
            </a:p>
          </p:txBody>
        </p:sp>
      </p:grpSp>
    </p:spTree>
    <p:extLst>
      <p:ext uri="{BB962C8B-B14F-4D97-AF65-F5344CB8AC3E}">
        <p14:creationId xmlns:p14="http://schemas.microsoft.com/office/powerpoint/2010/main" val="11296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259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2595">
                                            <p:txEl>
                                              <p:pRg st="7" end="7"/>
                                            </p:txEl>
                                          </p:spTgt>
                                        </p:tgtEl>
                                        <p:attrNameLst>
                                          <p:attrName>style.visibility</p:attrName>
                                        </p:attrNameLst>
                                      </p:cBhvr>
                                      <p:to>
                                        <p:strVal val="visible"/>
                                      </p:to>
                                    </p:set>
                                  </p:childTnLst>
                                </p:cTn>
                              </p:par>
                            </p:childTnLst>
                          </p:cTn>
                        </p:par>
                        <p:par>
                          <p:cTn id="9" fill="hold">
                            <p:stCondLst>
                              <p:cond delay="0"/>
                            </p:stCondLst>
                            <p:childTnLst>
                              <p:par>
                                <p:cTn id="10" presetID="9"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5562600" y="217488"/>
            <a:ext cx="6629400" cy="422275"/>
          </a:xfrm>
        </p:spPr>
        <p:txBody>
          <a:bodyPr>
            <a:normAutofit fontScale="90000"/>
          </a:bodyPr>
          <a:lstStyle/>
          <a:p>
            <a:pPr algn="ctr" eaLnBrk="1" hangingPunct="1"/>
            <a:r>
              <a:rPr lang="en-US" sz="2800">
                <a:cs typeface="Optima" charset="0"/>
              </a:rPr>
              <a:t>Datapath with Forwarding Hardware</a:t>
            </a:r>
          </a:p>
        </p:txBody>
      </p:sp>
      <p:sp>
        <p:nvSpPr>
          <p:cNvPr id="62467" name="Rectangle 3"/>
          <p:cNvSpPr>
            <a:spLocks noChangeArrowheads="1"/>
          </p:cNvSpPr>
          <p:nvPr/>
        </p:nvSpPr>
        <p:spPr bwMode="auto">
          <a:xfrm>
            <a:off x="8915400" y="685800"/>
            <a:ext cx="533400" cy="3048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dirty="0" err="1">
                <a:latin typeface="Calibri"/>
                <a:cs typeface="Calibri"/>
              </a:rPr>
              <a:t>PCSrc</a:t>
            </a:r>
            <a:endParaRPr lang="en-US" sz="1200" b="1" dirty="0">
              <a:latin typeface="Calibri"/>
              <a:cs typeface="Calibri"/>
            </a:endParaRPr>
          </a:p>
        </p:txBody>
      </p:sp>
      <p:grpSp>
        <p:nvGrpSpPr>
          <p:cNvPr id="62468" name="Group 199"/>
          <p:cNvGrpSpPr>
            <a:grpSpLocks/>
          </p:cNvGrpSpPr>
          <p:nvPr/>
        </p:nvGrpSpPr>
        <p:grpSpPr bwMode="auto">
          <a:xfrm>
            <a:off x="1676400" y="914400"/>
            <a:ext cx="8839200" cy="5562600"/>
            <a:chOff x="96" y="576"/>
            <a:chExt cx="5568" cy="3504"/>
          </a:xfrm>
        </p:grpSpPr>
        <p:sp>
          <p:nvSpPr>
            <p:cNvPr id="1300484" name="Line 4"/>
            <p:cNvSpPr>
              <a:spLocks noChangeShapeType="1"/>
            </p:cNvSpPr>
            <p:nvPr/>
          </p:nvSpPr>
          <p:spPr bwMode="auto">
            <a:xfrm>
              <a:off x="1584" y="3312"/>
              <a:ext cx="1104" cy="0"/>
            </a:xfrm>
            <a:prstGeom prst="line">
              <a:avLst/>
            </a:prstGeom>
            <a:noFill/>
            <a:ln w="1905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85" name="Line 5"/>
            <p:cNvSpPr>
              <a:spLocks noChangeShapeType="1"/>
            </p:cNvSpPr>
            <p:nvPr/>
          </p:nvSpPr>
          <p:spPr bwMode="auto">
            <a:xfrm>
              <a:off x="2784" y="3312"/>
              <a:ext cx="288" cy="0"/>
            </a:xfrm>
            <a:prstGeom prst="line">
              <a:avLst/>
            </a:prstGeom>
            <a:noFill/>
            <a:ln w="1905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86" name="Line 6"/>
            <p:cNvSpPr>
              <a:spLocks noChangeShapeType="1"/>
            </p:cNvSpPr>
            <p:nvPr/>
          </p:nvSpPr>
          <p:spPr bwMode="auto">
            <a:xfrm>
              <a:off x="4224" y="3360"/>
              <a:ext cx="960" cy="0"/>
            </a:xfrm>
            <a:prstGeom prst="line">
              <a:avLst/>
            </a:prstGeom>
            <a:noFill/>
            <a:ln w="1905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87" name="Line 7"/>
            <p:cNvSpPr>
              <a:spLocks noChangeShapeType="1"/>
            </p:cNvSpPr>
            <p:nvPr/>
          </p:nvSpPr>
          <p:spPr bwMode="auto">
            <a:xfrm>
              <a:off x="1584" y="3024"/>
              <a:ext cx="0" cy="432"/>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88" name="Line 8"/>
            <p:cNvSpPr>
              <a:spLocks noChangeShapeType="1"/>
            </p:cNvSpPr>
            <p:nvPr/>
          </p:nvSpPr>
          <p:spPr bwMode="auto">
            <a:xfrm>
              <a:off x="1536" y="3984"/>
              <a:ext cx="3840" cy="0"/>
            </a:xfrm>
            <a:prstGeom prst="line">
              <a:avLst/>
            </a:prstGeom>
            <a:noFill/>
            <a:ln w="1905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89" name="Line 9"/>
            <p:cNvSpPr>
              <a:spLocks noChangeShapeType="1"/>
            </p:cNvSpPr>
            <p:nvPr/>
          </p:nvSpPr>
          <p:spPr bwMode="auto">
            <a:xfrm>
              <a:off x="5280" y="3360"/>
              <a:ext cx="96" cy="0"/>
            </a:xfrm>
            <a:prstGeom prst="line">
              <a:avLst/>
            </a:prstGeom>
            <a:noFill/>
            <a:ln w="1905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90" name="Line 10"/>
            <p:cNvSpPr>
              <a:spLocks noChangeShapeType="1"/>
            </p:cNvSpPr>
            <p:nvPr/>
          </p:nvSpPr>
          <p:spPr bwMode="auto">
            <a:xfrm>
              <a:off x="5376" y="3360"/>
              <a:ext cx="0" cy="624"/>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91" name="Line 11"/>
            <p:cNvSpPr>
              <a:spLocks noChangeShapeType="1"/>
            </p:cNvSpPr>
            <p:nvPr/>
          </p:nvSpPr>
          <p:spPr bwMode="auto">
            <a:xfrm flipV="1">
              <a:off x="1536" y="2448"/>
              <a:ext cx="0" cy="1536"/>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92" name="Line 12"/>
            <p:cNvSpPr>
              <a:spLocks noChangeShapeType="1"/>
            </p:cNvSpPr>
            <p:nvPr/>
          </p:nvSpPr>
          <p:spPr bwMode="auto">
            <a:xfrm>
              <a:off x="1536" y="2448"/>
              <a:ext cx="240" cy="0"/>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grpSp>
          <p:nvGrpSpPr>
            <p:cNvPr id="62503" name="Group 13"/>
            <p:cNvGrpSpPr>
              <a:grpSpLocks/>
            </p:cNvGrpSpPr>
            <p:nvPr/>
          </p:nvGrpSpPr>
          <p:grpSpPr bwMode="auto">
            <a:xfrm>
              <a:off x="912" y="1248"/>
              <a:ext cx="240" cy="576"/>
              <a:chOff x="1392" y="2880"/>
              <a:chExt cx="288" cy="480"/>
            </a:xfrm>
          </p:grpSpPr>
          <p:sp>
            <p:nvSpPr>
              <p:cNvPr id="1300494" name="Line 14"/>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95" name="Line 15"/>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96" name="Line 16"/>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97" name="Line 17"/>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98" name="Line 18"/>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499" name="Line 19"/>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500" name="Line 20"/>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grpSp>
        <p:sp>
          <p:nvSpPr>
            <p:cNvPr id="1300501" name="Rectangle 21"/>
            <p:cNvSpPr>
              <a:spLocks noChangeArrowheads="1"/>
            </p:cNvSpPr>
            <p:nvPr/>
          </p:nvSpPr>
          <p:spPr bwMode="auto">
            <a:xfrm>
              <a:off x="480" y="1872"/>
              <a:ext cx="816" cy="912"/>
            </a:xfrm>
            <a:prstGeom prst="rect">
              <a:avLst/>
            </a:prstGeom>
            <a:noFill/>
            <a:ln w="19050" cmpd="sng">
              <a:solidFill>
                <a:schemeClr val="tx1"/>
              </a:solidFill>
              <a:miter lim="800000"/>
              <a:headEnd/>
              <a:tailEnd/>
            </a:ln>
            <a:effectLst/>
          </p:spPr>
          <p:txBody>
            <a:bodyPr wrap="none" anchor="ctr"/>
            <a:lstStyle/>
            <a:p>
              <a:pPr>
                <a:defRPr/>
              </a:pPr>
              <a:endParaRPr lang="en-US">
                <a:latin typeface="Calibri"/>
                <a:cs typeface="Calibri"/>
              </a:endParaRPr>
            </a:p>
          </p:txBody>
        </p:sp>
        <p:sp>
          <p:nvSpPr>
            <p:cNvPr id="1300502" name="Rectangle 22"/>
            <p:cNvSpPr>
              <a:spLocks noChangeArrowheads="1"/>
            </p:cNvSpPr>
            <p:nvPr/>
          </p:nvSpPr>
          <p:spPr bwMode="auto">
            <a:xfrm>
              <a:off x="240" y="2112"/>
              <a:ext cx="96" cy="528"/>
            </a:xfrm>
            <a:prstGeom prst="rect">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503" name="Line 23"/>
            <p:cNvSpPr>
              <a:spLocks noChangeShapeType="1"/>
            </p:cNvSpPr>
            <p:nvPr/>
          </p:nvSpPr>
          <p:spPr bwMode="auto">
            <a:xfrm>
              <a:off x="336" y="2352"/>
              <a:ext cx="144"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04" name="Line 24"/>
            <p:cNvSpPr>
              <a:spLocks noChangeShapeType="1"/>
            </p:cNvSpPr>
            <p:nvPr/>
          </p:nvSpPr>
          <p:spPr bwMode="auto">
            <a:xfrm>
              <a:off x="384" y="1344"/>
              <a:ext cx="528"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05" name="Line 25"/>
            <p:cNvSpPr>
              <a:spLocks noChangeShapeType="1"/>
            </p:cNvSpPr>
            <p:nvPr/>
          </p:nvSpPr>
          <p:spPr bwMode="auto">
            <a:xfrm>
              <a:off x="672" y="1728"/>
              <a:ext cx="240"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62509" name="Text Box 26"/>
            <p:cNvSpPr txBox="1">
              <a:spLocks noChangeArrowheads="1"/>
            </p:cNvSpPr>
            <p:nvPr/>
          </p:nvSpPr>
          <p:spPr bwMode="auto">
            <a:xfrm>
              <a:off x="432" y="2208"/>
              <a:ext cx="432" cy="291"/>
            </a:xfrm>
            <a:prstGeom prst="rect">
              <a:avLst/>
            </a:prstGeom>
            <a:noFill/>
            <a:ln w="12700">
              <a:noFill/>
              <a:miter lim="800000"/>
              <a:headEnd/>
              <a:tailEnd/>
            </a:ln>
          </p:spPr>
          <p:txBody>
            <a:bodyPr wrap="none">
              <a:prstTxWarp prst="textNoShape">
                <a:avLst/>
              </a:prstTxWarp>
              <a:spAutoFit/>
            </a:bodyPr>
            <a:lstStyle/>
            <a:p>
              <a:r>
                <a:rPr lang="en-US" sz="1200">
                  <a:latin typeface="Calibri"/>
                  <a:cs typeface="Calibri"/>
                </a:rPr>
                <a:t>Read</a:t>
              </a:r>
            </a:p>
            <a:p>
              <a:r>
                <a:rPr lang="en-US" sz="1200">
                  <a:latin typeface="Calibri"/>
                  <a:cs typeface="Calibri"/>
                </a:rPr>
                <a:t>Address</a:t>
              </a:r>
            </a:p>
          </p:txBody>
        </p:sp>
        <p:sp>
          <p:nvSpPr>
            <p:cNvPr id="62510" name="Text Box 27"/>
            <p:cNvSpPr txBox="1">
              <a:spLocks noChangeArrowheads="1"/>
            </p:cNvSpPr>
            <p:nvPr/>
          </p:nvSpPr>
          <p:spPr bwMode="auto">
            <a:xfrm>
              <a:off x="617" y="1906"/>
              <a:ext cx="627" cy="330"/>
            </a:xfrm>
            <a:prstGeom prst="rect">
              <a:avLst/>
            </a:prstGeom>
            <a:noFill/>
            <a:ln w="12700">
              <a:noFill/>
              <a:miter lim="800000"/>
              <a:headEnd/>
              <a:tailEnd/>
            </a:ln>
          </p:spPr>
          <p:txBody>
            <a:bodyPr wrap="none">
              <a:prstTxWarp prst="textNoShape">
                <a:avLst/>
              </a:prstTxWarp>
              <a:spAutoFit/>
            </a:bodyPr>
            <a:lstStyle/>
            <a:p>
              <a:pPr algn="ctr"/>
              <a:r>
                <a:rPr lang="en-US" sz="1400" b="1">
                  <a:latin typeface="Calibri"/>
                  <a:cs typeface="Calibri"/>
                </a:rPr>
                <a:t>Instruction</a:t>
              </a:r>
            </a:p>
            <a:p>
              <a:pPr algn="ctr"/>
              <a:r>
                <a:rPr lang="en-US" sz="1400" b="1">
                  <a:latin typeface="Calibri"/>
                  <a:cs typeface="Calibri"/>
                </a:rPr>
                <a:t>Memory</a:t>
              </a:r>
            </a:p>
          </p:txBody>
        </p:sp>
        <p:sp>
          <p:nvSpPr>
            <p:cNvPr id="62511" name="Text Box 28"/>
            <p:cNvSpPr txBox="1">
              <a:spLocks noChangeArrowheads="1"/>
            </p:cNvSpPr>
            <p:nvPr/>
          </p:nvSpPr>
          <p:spPr bwMode="auto">
            <a:xfrm>
              <a:off x="912" y="1440"/>
              <a:ext cx="279" cy="174"/>
            </a:xfrm>
            <a:prstGeom prst="rect">
              <a:avLst/>
            </a:prstGeom>
            <a:noFill/>
            <a:ln w="12700">
              <a:noFill/>
              <a:miter lim="800000"/>
              <a:headEnd/>
              <a:tailEnd/>
            </a:ln>
          </p:spPr>
          <p:txBody>
            <a:bodyPr wrap="none">
              <a:prstTxWarp prst="textNoShape">
                <a:avLst/>
              </a:prstTxWarp>
              <a:spAutoFit/>
            </a:bodyPr>
            <a:lstStyle/>
            <a:p>
              <a:r>
                <a:rPr lang="en-US" sz="1200" b="1">
                  <a:latin typeface="Calibri"/>
                  <a:cs typeface="Calibri"/>
                </a:rPr>
                <a:t>Add</a:t>
              </a:r>
            </a:p>
          </p:txBody>
        </p:sp>
        <p:sp>
          <p:nvSpPr>
            <p:cNvPr id="62512" name="Text Box 29"/>
            <p:cNvSpPr txBox="1">
              <a:spLocks noChangeArrowheads="1"/>
            </p:cNvSpPr>
            <p:nvPr/>
          </p:nvSpPr>
          <p:spPr bwMode="auto">
            <a:xfrm rot="16200000">
              <a:off x="169" y="2245"/>
              <a:ext cx="219" cy="174"/>
            </a:xfrm>
            <a:prstGeom prst="rect">
              <a:avLst/>
            </a:prstGeom>
            <a:noFill/>
            <a:ln w="12700">
              <a:noFill/>
              <a:miter lim="800000"/>
              <a:headEnd/>
              <a:tailEnd/>
            </a:ln>
          </p:spPr>
          <p:txBody>
            <a:bodyPr wrap="none">
              <a:prstTxWarp prst="textNoShape">
                <a:avLst/>
              </a:prstTxWarp>
              <a:spAutoFit/>
            </a:bodyPr>
            <a:lstStyle/>
            <a:p>
              <a:r>
                <a:rPr lang="en-US" sz="1200" b="1">
                  <a:latin typeface="Calibri"/>
                  <a:cs typeface="Calibri"/>
                </a:rPr>
                <a:t>PC</a:t>
              </a:r>
            </a:p>
          </p:txBody>
        </p:sp>
        <p:sp>
          <p:nvSpPr>
            <p:cNvPr id="1300510" name="Line 30"/>
            <p:cNvSpPr>
              <a:spLocks noChangeShapeType="1"/>
            </p:cNvSpPr>
            <p:nvPr/>
          </p:nvSpPr>
          <p:spPr bwMode="auto">
            <a:xfrm>
              <a:off x="96" y="2352"/>
              <a:ext cx="144"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62514" name="Text Box 31"/>
            <p:cNvSpPr txBox="1">
              <a:spLocks noChangeArrowheads="1"/>
            </p:cNvSpPr>
            <p:nvPr/>
          </p:nvSpPr>
          <p:spPr bwMode="auto">
            <a:xfrm>
              <a:off x="528" y="1632"/>
              <a:ext cx="169" cy="173"/>
            </a:xfrm>
            <a:prstGeom prst="rect">
              <a:avLst/>
            </a:prstGeom>
            <a:noFill/>
            <a:ln w="12700">
              <a:noFill/>
              <a:miter lim="800000"/>
              <a:headEnd/>
              <a:tailEnd/>
            </a:ln>
          </p:spPr>
          <p:txBody>
            <a:bodyPr wrap="none">
              <a:prstTxWarp prst="textNoShape">
                <a:avLst/>
              </a:prstTxWarp>
              <a:spAutoFit/>
            </a:bodyPr>
            <a:lstStyle/>
            <a:p>
              <a:r>
                <a:rPr lang="en-US" sz="1200" b="1">
                  <a:latin typeface="Calibri"/>
                  <a:cs typeface="Calibri"/>
                </a:rPr>
                <a:t>4</a:t>
              </a:r>
            </a:p>
          </p:txBody>
        </p:sp>
        <p:sp>
          <p:nvSpPr>
            <p:cNvPr id="1300512" name="Line 32"/>
            <p:cNvSpPr>
              <a:spLocks noChangeShapeType="1"/>
            </p:cNvSpPr>
            <p:nvPr/>
          </p:nvSpPr>
          <p:spPr bwMode="auto">
            <a:xfrm>
              <a:off x="96" y="816"/>
              <a:ext cx="0" cy="1536"/>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13" name="AutoShape 33"/>
            <p:cNvSpPr>
              <a:spLocks noChangeArrowheads="1"/>
            </p:cNvSpPr>
            <p:nvPr/>
          </p:nvSpPr>
          <p:spPr bwMode="auto">
            <a:xfrm rot="5400000" flipH="1">
              <a:off x="384" y="76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514" name="Line 34"/>
            <p:cNvSpPr>
              <a:spLocks noChangeShapeType="1"/>
            </p:cNvSpPr>
            <p:nvPr/>
          </p:nvSpPr>
          <p:spPr bwMode="auto">
            <a:xfrm flipH="1">
              <a:off x="96" y="816"/>
              <a:ext cx="441"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15" name="Line 35"/>
            <p:cNvSpPr>
              <a:spLocks noChangeShapeType="1"/>
            </p:cNvSpPr>
            <p:nvPr/>
          </p:nvSpPr>
          <p:spPr bwMode="auto">
            <a:xfrm flipH="1">
              <a:off x="672" y="720"/>
              <a:ext cx="3696"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16" name="Rectangle 36"/>
            <p:cNvSpPr>
              <a:spLocks noChangeArrowheads="1"/>
            </p:cNvSpPr>
            <p:nvPr/>
          </p:nvSpPr>
          <p:spPr bwMode="auto">
            <a:xfrm>
              <a:off x="1776" y="1872"/>
              <a:ext cx="816" cy="912"/>
            </a:xfrm>
            <a:prstGeom prst="rect">
              <a:avLst/>
            </a:prstGeom>
            <a:noFill/>
            <a:ln w="19050" cmpd="sng">
              <a:solidFill>
                <a:schemeClr val="tx1"/>
              </a:solidFill>
              <a:miter lim="800000"/>
              <a:headEnd/>
              <a:tailEnd/>
            </a:ln>
            <a:effectLst/>
          </p:spPr>
          <p:txBody>
            <a:bodyPr wrap="none" anchor="ctr"/>
            <a:lstStyle/>
            <a:p>
              <a:pPr>
                <a:defRPr/>
              </a:pPr>
              <a:endParaRPr lang="en-US">
                <a:latin typeface="Calibri"/>
                <a:cs typeface="Calibri"/>
              </a:endParaRPr>
            </a:p>
          </p:txBody>
        </p:sp>
        <p:sp>
          <p:nvSpPr>
            <p:cNvPr id="1300517" name="Line 37"/>
            <p:cNvSpPr>
              <a:spLocks noChangeShapeType="1"/>
            </p:cNvSpPr>
            <p:nvPr/>
          </p:nvSpPr>
          <p:spPr bwMode="auto">
            <a:xfrm>
              <a:off x="1296" y="2352"/>
              <a:ext cx="96"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18" name="Line 38"/>
            <p:cNvSpPr>
              <a:spLocks noChangeShapeType="1"/>
            </p:cNvSpPr>
            <p:nvPr/>
          </p:nvSpPr>
          <p:spPr bwMode="auto">
            <a:xfrm>
              <a:off x="1584" y="2208"/>
              <a:ext cx="192" cy="0"/>
            </a:xfrm>
            <a:prstGeom prst="line">
              <a:avLst/>
            </a:prstGeom>
            <a:noFill/>
            <a:ln w="1905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62522" name="Text Box 39"/>
            <p:cNvSpPr txBox="1">
              <a:spLocks noChangeArrowheads="1"/>
            </p:cNvSpPr>
            <p:nvPr/>
          </p:nvSpPr>
          <p:spPr bwMode="auto">
            <a:xfrm>
              <a:off x="1728" y="2592"/>
              <a:ext cx="546" cy="174"/>
            </a:xfrm>
            <a:prstGeom prst="rect">
              <a:avLst/>
            </a:prstGeom>
            <a:noFill/>
            <a:ln w="12700">
              <a:noFill/>
              <a:miter lim="800000"/>
              <a:headEnd/>
              <a:tailEnd/>
            </a:ln>
          </p:spPr>
          <p:txBody>
            <a:bodyPr wrap="none">
              <a:prstTxWarp prst="textNoShape">
                <a:avLst/>
              </a:prstTxWarp>
              <a:spAutoFit/>
            </a:bodyPr>
            <a:lstStyle/>
            <a:p>
              <a:r>
                <a:rPr lang="en-US" sz="1200">
                  <a:latin typeface="Calibri"/>
                  <a:cs typeface="Calibri"/>
                </a:rPr>
                <a:t>Write Data</a:t>
              </a:r>
            </a:p>
          </p:txBody>
        </p:sp>
        <p:sp>
          <p:nvSpPr>
            <p:cNvPr id="62523" name="Text Box 40"/>
            <p:cNvSpPr txBox="1">
              <a:spLocks noChangeArrowheads="1"/>
            </p:cNvSpPr>
            <p:nvPr/>
          </p:nvSpPr>
          <p:spPr bwMode="auto">
            <a:xfrm>
              <a:off x="1728" y="1872"/>
              <a:ext cx="601" cy="174"/>
            </a:xfrm>
            <a:prstGeom prst="rect">
              <a:avLst/>
            </a:prstGeom>
            <a:noFill/>
            <a:ln w="12700">
              <a:noFill/>
              <a:miter lim="800000"/>
              <a:headEnd/>
              <a:tailEnd/>
            </a:ln>
          </p:spPr>
          <p:txBody>
            <a:bodyPr wrap="none">
              <a:prstTxWarp prst="textNoShape">
                <a:avLst/>
              </a:prstTxWarp>
              <a:spAutoFit/>
            </a:bodyPr>
            <a:lstStyle/>
            <a:p>
              <a:r>
                <a:rPr lang="en-US" sz="1200">
                  <a:latin typeface="Calibri"/>
                  <a:cs typeface="Calibri"/>
                </a:rPr>
                <a:t>Read Addr 1</a:t>
              </a:r>
            </a:p>
          </p:txBody>
        </p:sp>
        <p:sp>
          <p:nvSpPr>
            <p:cNvPr id="62524" name="Text Box 41"/>
            <p:cNvSpPr txBox="1">
              <a:spLocks noChangeArrowheads="1"/>
            </p:cNvSpPr>
            <p:nvPr/>
          </p:nvSpPr>
          <p:spPr bwMode="auto">
            <a:xfrm>
              <a:off x="1728" y="2112"/>
              <a:ext cx="601" cy="174"/>
            </a:xfrm>
            <a:prstGeom prst="rect">
              <a:avLst/>
            </a:prstGeom>
            <a:noFill/>
            <a:ln w="12700">
              <a:noFill/>
              <a:miter lim="800000"/>
              <a:headEnd/>
              <a:tailEnd/>
            </a:ln>
          </p:spPr>
          <p:txBody>
            <a:bodyPr wrap="none">
              <a:prstTxWarp prst="textNoShape">
                <a:avLst/>
              </a:prstTxWarp>
              <a:spAutoFit/>
            </a:bodyPr>
            <a:lstStyle/>
            <a:p>
              <a:r>
                <a:rPr lang="en-US" sz="1200">
                  <a:latin typeface="Calibri"/>
                  <a:cs typeface="Calibri"/>
                </a:rPr>
                <a:t>Read Addr 2</a:t>
              </a:r>
            </a:p>
          </p:txBody>
        </p:sp>
        <p:sp>
          <p:nvSpPr>
            <p:cNvPr id="62525" name="Text Box 42"/>
            <p:cNvSpPr txBox="1">
              <a:spLocks noChangeArrowheads="1"/>
            </p:cNvSpPr>
            <p:nvPr/>
          </p:nvSpPr>
          <p:spPr bwMode="auto">
            <a:xfrm>
              <a:off x="1728" y="2352"/>
              <a:ext cx="569" cy="173"/>
            </a:xfrm>
            <a:prstGeom prst="rect">
              <a:avLst/>
            </a:prstGeom>
            <a:noFill/>
            <a:ln w="12700">
              <a:noFill/>
              <a:miter lim="800000"/>
              <a:headEnd/>
              <a:tailEnd/>
            </a:ln>
          </p:spPr>
          <p:txBody>
            <a:bodyPr wrap="none">
              <a:prstTxWarp prst="textNoShape">
                <a:avLst/>
              </a:prstTxWarp>
              <a:spAutoFit/>
            </a:bodyPr>
            <a:lstStyle/>
            <a:p>
              <a:r>
                <a:rPr lang="en-US" sz="1200">
                  <a:latin typeface="Calibri"/>
                  <a:cs typeface="Calibri"/>
                </a:rPr>
                <a:t>Write Addr</a:t>
              </a:r>
            </a:p>
          </p:txBody>
        </p:sp>
        <p:sp>
          <p:nvSpPr>
            <p:cNvPr id="62526" name="Text Box 43"/>
            <p:cNvSpPr txBox="1">
              <a:spLocks noChangeArrowheads="1"/>
            </p:cNvSpPr>
            <p:nvPr/>
          </p:nvSpPr>
          <p:spPr bwMode="auto">
            <a:xfrm>
              <a:off x="1808" y="1968"/>
              <a:ext cx="500" cy="465"/>
            </a:xfrm>
            <a:prstGeom prst="rect">
              <a:avLst/>
            </a:prstGeom>
            <a:noFill/>
            <a:ln w="12700">
              <a:noFill/>
              <a:miter lim="800000"/>
              <a:headEnd/>
              <a:tailEnd/>
            </a:ln>
          </p:spPr>
          <p:txBody>
            <a:bodyPr wrap="none">
              <a:prstTxWarp prst="textNoShape">
                <a:avLst/>
              </a:prstTxWarp>
              <a:spAutoFit/>
            </a:bodyPr>
            <a:lstStyle/>
            <a:p>
              <a:pPr algn="ctr"/>
              <a:r>
                <a:rPr lang="en-US" sz="1400" b="1" dirty="0">
                  <a:latin typeface="Calibri"/>
                  <a:cs typeface="Calibri"/>
                </a:rPr>
                <a:t>Register</a:t>
              </a:r>
            </a:p>
            <a:p>
              <a:pPr algn="ctr"/>
              <a:endParaRPr lang="en-US" sz="1400" b="1" dirty="0">
                <a:latin typeface="Calibri"/>
                <a:cs typeface="Calibri"/>
              </a:endParaRPr>
            </a:p>
            <a:p>
              <a:pPr algn="ctr"/>
              <a:r>
                <a:rPr lang="en-US" sz="1400" b="1" dirty="0">
                  <a:latin typeface="Calibri"/>
                  <a:cs typeface="Calibri"/>
                </a:rPr>
                <a:t>File</a:t>
              </a:r>
            </a:p>
          </p:txBody>
        </p:sp>
        <p:sp>
          <p:nvSpPr>
            <p:cNvPr id="62527" name="Text Box 44"/>
            <p:cNvSpPr txBox="1">
              <a:spLocks noChangeArrowheads="1"/>
            </p:cNvSpPr>
            <p:nvPr/>
          </p:nvSpPr>
          <p:spPr bwMode="auto">
            <a:xfrm>
              <a:off x="2238" y="1968"/>
              <a:ext cx="395" cy="291"/>
            </a:xfrm>
            <a:prstGeom prst="rect">
              <a:avLst/>
            </a:prstGeom>
            <a:noFill/>
            <a:ln w="12700">
              <a:noFill/>
              <a:miter lim="800000"/>
              <a:headEnd/>
              <a:tailEnd/>
            </a:ln>
          </p:spPr>
          <p:txBody>
            <a:bodyPr wrap="none">
              <a:prstTxWarp prst="textNoShape">
                <a:avLst/>
              </a:prstTxWarp>
              <a:spAutoFit/>
            </a:bodyPr>
            <a:lstStyle/>
            <a:p>
              <a:pPr algn="r"/>
              <a:r>
                <a:rPr lang="en-US" sz="1200">
                  <a:latin typeface="Calibri"/>
                  <a:cs typeface="Calibri"/>
                </a:rPr>
                <a:t>Read</a:t>
              </a:r>
            </a:p>
            <a:p>
              <a:pPr algn="r"/>
              <a:r>
                <a:rPr lang="en-US" sz="1200">
                  <a:latin typeface="Calibri"/>
                  <a:cs typeface="Calibri"/>
                </a:rPr>
                <a:t> Data 1</a:t>
              </a:r>
            </a:p>
          </p:txBody>
        </p:sp>
        <p:sp>
          <p:nvSpPr>
            <p:cNvPr id="62528" name="Text Box 45"/>
            <p:cNvSpPr txBox="1">
              <a:spLocks noChangeArrowheads="1"/>
            </p:cNvSpPr>
            <p:nvPr/>
          </p:nvSpPr>
          <p:spPr bwMode="auto">
            <a:xfrm>
              <a:off x="2238" y="2400"/>
              <a:ext cx="395" cy="291"/>
            </a:xfrm>
            <a:prstGeom prst="rect">
              <a:avLst/>
            </a:prstGeom>
            <a:noFill/>
            <a:ln w="12700">
              <a:noFill/>
              <a:miter lim="800000"/>
              <a:headEnd/>
              <a:tailEnd/>
            </a:ln>
          </p:spPr>
          <p:txBody>
            <a:bodyPr wrap="none">
              <a:prstTxWarp prst="textNoShape">
                <a:avLst/>
              </a:prstTxWarp>
              <a:spAutoFit/>
            </a:bodyPr>
            <a:lstStyle/>
            <a:p>
              <a:pPr algn="r"/>
              <a:r>
                <a:rPr lang="en-US" sz="1200">
                  <a:latin typeface="Calibri"/>
                  <a:cs typeface="Calibri"/>
                </a:rPr>
                <a:t>Read</a:t>
              </a:r>
            </a:p>
            <a:p>
              <a:pPr algn="r"/>
              <a:r>
                <a:rPr lang="en-US" sz="1200">
                  <a:latin typeface="Calibri"/>
                  <a:cs typeface="Calibri"/>
                </a:rPr>
                <a:t> Data 2</a:t>
              </a:r>
            </a:p>
          </p:txBody>
        </p:sp>
        <p:sp>
          <p:nvSpPr>
            <p:cNvPr id="1300526" name="Line 46"/>
            <p:cNvSpPr>
              <a:spLocks noChangeShapeType="1"/>
            </p:cNvSpPr>
            <p:nvPr/>
          </p:nvSpPr>
          <p:spPr bwMode="auto">
            <a:xfrm>
              <a:off x="1584" y="3024"/>
              <a:ext cx="240"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27" name="Line 47"/>
            <p:cNvSpPr>
              <a:spLocks noChangeShapeType="1"/>
            </p:cNvSpPr>
            <p:nvPr/>
          </p:nvSpPr>
          <p:spPr bwMode="auto">
            <a:xfrm>
              <a:off x="1632" y="2976"/>
              <a:ext cx="48" cy="96"/>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528" name="Line 48"/>
            <p:cNvSpPr>
              <a:spLocks noChangeShapeType="1"/>
            </p:cNvSpPr>
            <p:nvPr/>
          </p:nvSpPr>
          <p:spPr bwMode="auto">
            <a:xfrm>
              <a:off x="2400" y="2976"/>
              <a:ext cx="48" cy="96"/>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62532" name="Text Box 49"/>
            <p:cNvSpPr txBox="1">
              <a:spLocks noChangeArrowheads="1"/>
            </p:cNvSpPr>
            <p:nvPr/>
          </p:nvSpPr>
          <p:spPr bwMode="auto">
            <a:xfrm>
              <a:off x="1632" y="2832"/>
              <a:ext cx="222" cy="173"/>
            </a:xfrm>
            <a:prstGeom prst="rect">
              <a:avLst/>
            </a:prstGeom>
            <a:noFill/>
            <a:ln w="12700">
              <a:noFill/>
              <a:miter lim="800000"/>
              <a:headEnd/>
              <a:tailEnd/>
            </a:ln>
          </p:spPr>
          <p:txBody>
            <a:bodyPr wrap="none">
              <a:prstTxWarp prst="textNoShape">
                <a:avLst/>
              </a:prstTxWarp>
              <a:spAutoFit/>
            </a:bodyPr>
            <a:lstStyle/>
            <a:p>
              <a:r>
                <a:rPr lang="en-US" sz="1200">
                  <a:latin typeface="Calibri"/>
                  <a:cs typeface="Calibri"/>
                </a:rPr>
                <a:t>16</a:t>
              </a:r>
            </a:p>
          </p:txBody>
        </p:sp>
        <p:sp>
          <p:nvSpPr>
            <p:cNvPr id="62533" name="Text Box 50"/>
            <p:cNvSpPr txBox="1">
              <a:spLocks noChangeArrowheads="1"/>
            </p:cNvSpPr>
            <p:nvPr/>
          </p:nvSpPr>
          <p:spPr bwMode="auto">
            <a:xfrm>
              <a:off x="2352" y="2832"/>
              <a:ext cx="222" cy="173"/>
            </a:xfrm>
            <a:prstGeom prst="rect">
              <a:avLst/>
            </a:prstGeom>
            <a:noFill/>
            <a:ln w="12700">
              <a:noFill/>
              <a:miter lim="800000"/>
              <a:headEnd/>
              <a:tailEnd/>
            </a:ln>
          </p:spPr>
          <p:txBody>
            <a:bodyPr wrap="none">
              <a:prstTxWarp prst="textNoShape">
                <a:avLst/>
              </a:prstTxWarp>
              <a:spAutoFit/>
            </a:bodyPr>
            <a:lstStyle/>
            <a:p>
              <a:r>
                <a:rPr lang="en-US" sz="1200">
                  <a:latin typeface="Calibri"/>
                  <a:cs typeface="Calibri"/>
                </a:rPr>
                <a:t>32</a:t>
              </a:r>
            </a:p>
          </p:txBody>
        </p:sp>
        <p:sp>
          <p:nvSpPr>
            <p:cNvPr id="1300531" name="Line 51"/>
            <p:cNvSpPr>
              <a:spLocks noChangeShapeType="1"/>
            </p:cNvSpPr>
            <p:nvPr/>
          </p:nvSpPr>
          <p:spPr bwMode="auto">
            <a:xfrm>
              <a:off x="1632" y="2688"/>
              <a:ext cx="160"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32" name="Line 52"/>
            <p:cNvSpPr>
              <a:spLocks noChangeShapeType="1"/>
            </p:cNvSpPr>
            <p:nvPr/>
          </p:nvSpPr>
          <p:spPr bwMode="auto">
            <a:xfrm>
              <a:off x="3264" y="2784"/>
              <a:ext cx="0" cy="336"/>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33" name="Line 53"/>
            <p:cNvSpPr>
              <a:spLocks noChangeShapeType="1"/>
            </p:cNvSpPr>
            <p:nvPr/>
          </p:nvSpPr>
          <p:spPr bwMode="auto">
            <a:xfrm>
              <a:off x="2592" y="2592"/>
              <a:ext cx="96"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34" name="Line 54"/>
            <p:cNvSpPr>
              <a:spLocks noChangeShapeType="1"/>
            </p:cNvSpPr>
            <p:nvPr/>
          </p:nvSpPr>
          <p:spPr bwMode="auto">
            <a:xfrm>
              <a:off x="1584" y="1968"/>
              <a:ext cx="0" cy="1056"/>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35" name="Line 55"/>
            <p:cNvSpPr>
              <a:spLocks noChangeShapeType="1"/>
            </p:cNvSpPr>
            <p:nvPr/>
          </p:nvSpPr>
          <p:spPr bwMode="auto">
            <a:xfrm>
              <a:off x="1584" y="1968"/>
              <a:ext cx="192" cy="0"/>
            </a:xfrm>
            <a:prstGeom prst="line">
              <a:avLst/>
            </a:prstGeom>
            <a:noFill/>
            <a:ln w="1905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36" name="Line 56"/>
            <p:cNvSpPr>
              <a:spLocks noChangeShapeType="1"/>
            </p:cNvSpPr>
            <p:nvPr/>
          </p:nvSpPr>
          <p:spPr bwMode="auto">
            <a:xfrm>
              <a:off x="3216" y="2784"/>
              <a:ext cx="192"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37" name="Line 57"/>
            <p:cNvSpPr>
              <a:spLocks noChangeShapeType="1"/>
            </p:cNvSpPr>
            <p:nvPr/>
          </p:nvSpPr>
          <p:spPr bwMode="auto">
            <a:xfrm>
              <a:off x="4032" y="2400"/>
              <a:ext cx="112"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38" name="Freeform 58"/>
            <p:cNvSpPr>
              <a:spLocks/>
            </p:cNvSpPr>
            <p:nvPr/>
          </p:nvSpPr>
          <p:spPr bwMode="auto">
            <a:xfrm>
              <a:off x="3696"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bg1">
                  <a:lumMod val="65000"/>
                </a:schemeClr>
              </a:solidFill>
              <a:prstDash val="solid"/>
              <a:round/>
              <a:headEnd type="none" w="med" len="med"/>
              <a:tailEnd type="none" w="med" len="med"/>
            </a:ln>
            <a:effectLst/>
          </p:spPr>
          <p:txBody>
            <a:bodyPr/>
            <a:lstStyle/>
            <a:p>
              <a:pPr>
                <a:defRPr/>
              </a:pPr>
              <a:endParaRPr lang="en-US">
                <a:latin typeface="Calibri"/>
                <a:cs typeface="Calibri"/>
              </a:endParaRPr>
            </a:p>
          </p:txBody>
        </p:sp>
        <p:sp>
          <p:nvSpPr>
            <p:cNvPr id="62542" name="Rectangle 59"/>
            <p:cNvSpPr>
              <a:spLocks noChangeArrowheads="1"/>
            </p:cNvSpPr>
            <p:nvPr/>
          </p:nvSpPr>
          <p:spPr bwMode="auto">
            <a:xfrm>
              <a:off x="3760" y="2352"/>
              <a:ext cx="318" cy="210"/>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600"/>
                </a:lnSpc>
                <a:tabLst>
                  <a:tab pos="452438" algn="l"/>
                  <a:tab pos="904875" algn="l"/>
                  <a:tab pos="1357313" algn="l"/>
                </a:tabLst>
              </a:pPr>
              <a:r>
                <a:rPr lang="en-US" sz="1200" b="1">
                  <a:latin typeface="Calibri"/>
                  <a:cs typeface="Calibri"/>
                </a:rPr>
                <a:t>ALU</a:t>
              </a:r>
            </a:p>
          </p:txBody>
        </p:sp>
        <p:sp>
          <p:nvSpPr>
            <p:cNvPr id="1300540" name="AutoShape 60"/>
            <p:cNvSpPr>
              <a:spLocks noChangeArrowheads="1"/>
            </p:cNvSpPr>
            <p:nvPr/>
          </p:nvSpPr>
          <p:spPr bwMode="auto">
            <a:xfrm rot="-5400000">
              <a:off x="3256"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541" name="Line 61"/>
            <p:cNvSpPr>
              <a:spLocks noChangeShapeType="1"/>
            </p:cNvSpPr>
            <p:nvPr/>
          </p:nvSpPr>
          <p:spPr bwMode="auto">
            <a:xfrm>
              <a:off x="3568" y="2640"/>
              <a:ext cx="144"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42" name="Line 62"/>
            <p:cNvSpPr>
              <a:spLocks noChangeShapeType="1"/>
            </p:cNvSpPr>
            <p:nvPr/>
          </p:nvSpPr>
          <p:spPr bwMode="auto">
            <a:xfrm>
              <a:off x="3264" y="2544"/>
              <a:ext cx="176"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43" name="Line 63"/>
            <p:cNvSpPr>
              <a:spLocks noChangeShapeType="1"/>
            </p:cNvSpPr>
            <p:nvPr/>
          </p:nvSpPr>
          <p:spPr bwMode="auto">
            <a:xfrm>
              <a:off x="3216" y="2112"/>
              <a:ext cx="480"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44" name="Oval 64"/>
            <p:cNvSpPr>
              <a:spLocks noChangeArrowheads="1"/>
            </p:cNvSpPr>
            <p:nvPr/>
          </p:nvSpPr>
          <p:spPr bwMode="auto">
            <a:xfrm>
              <a:off x="3408" y="1632"/>
              <a:ext cx="288" cy="336"/>
            </a:xfrm>
            <a:prstGeom prst="ellipse">
              <a:avLst/>
            </a:prstGeom>
            <a:noFill/>
            <a:ln w="12700">
              <a:solidFill>
                <a:schemeClr val="bg1">
                  <a:lumMod val="65000"/>
                </a:schemeClr>
              </a:solidFill>
              <a:round/>
              <a:headEnd/>
              <a:tailEnd/>
            </a:ln>
            <a:effectLst/>
          </p:spPr>
          <p:txBody>
            <a:bodyPr wrap="none" anchor="ctr"/>
            <a:lstStyle/>
            <a:p>
              <a:pPr>
                <a:defRPr/>
              </a:pPr>
              <a:endParaRPr lang="en-US">
                <a:latin typeface="Calibri"/>
                <a:cs typeface="Calibri"/>
              </a:endParaRPr>
            </a:p>
          </p:txBody>
        </p:sp>
        <p:sp>
          <p:nvSpPr>
            <p:cNvPr id="62548" name="Rectangle 65"/>
            <p:cNvSpPr>
              <a:spLocks noChangeArrowheads="1"/>
            </p:cNvSpPr>
            <p:nvPr/>
          </p:nvSpPr>
          <p:spPr bwMode="auto">
            <a:xfrm>
              <a:off x="3408" y="1632"/>
              <a:ext cx="288" cy="288"/>
            </a:xfrm>
            <a:prstGeom prst="rect">
              <a:avLst/>
            </a:prstGeom>
            <a:noFill/>
            <a:ln w="12700">
              <a:noFill/>
              <a:miter lim="800000"/>
              <a:headEnd/>
              <a:tailEnd/>
            </a:ln>
          </p:spPr>
          <p:txBody>
            <a:bodyPr wrap="none" lIns="19050" tIns="26988" rIns="19050" bIns="26988">
              <a:prstTxWarp prst="textNoShape">
                <a:avLst/>
              </a:prstTxWarp>
            </a:bodyPr>
            <a:lstStyle/>
            <a:p>
              <a:pPr algn="ctr" defTabSz="904875">
                <a:lnSpc>
                  <a:spcPts val="1600"/>
                </a:lnSpc>
                <a:tabLst>
                  <a:tab pos="452438" algn="l"/>
                  <a:tab pos="904875" algn="l"/>
                  <a:tab pos="1357313" algn="l"/>
                </a:tabLst>
              </a:pPr>
              <a:r>
                <a:rPr lang="en-US" sz="1200" b="1">
                  <a:latin typeface="Calibri"/>
                  <a:cs typeface="Calibri"/>
                </a:rPr>
                <a:t>Shift</a:t>
              </a:r>
            </a:p>
            <a:p>
              <a:pPr algn="ctr" defTabSz="904875">
                <a:lnSpc>
                  <a:spcPts val="1600"/>
                </a:lnSpc>
                <a:tabLst>
                  <a:tab pos="452438" algn="l"/>
                  <a:tab pos="904875" algn="l"/>
                  <a:tab pos="1357313" algn="l"/>
                </a:tabLst>
              </a:pPr>
              <a:r>
                <a:rPr lang="en-US" sz="1200" b="1">
                  <a:latin typeface="Calibri"/>
                  <a:cs typeface="Calibri"/>
                </a:rPr>
                <a:t>left 2</a:t>
              </a:r>
            </a:p>
          </p:txBody>
        </p:sp>
        <p:sp>
          <p:nvSpPr>
            <p:cNvPr id="1300546" name="Line 66"/>
            <p:cNvSpPr>
              <a:spLocks noChangeShapeType="1"/>
            </p:cNvSpPr>
            <p:nvPr/>
          </p:nvSpPr>
          <p:spPr bwMode="auto">
            <a:xfrm>
              <a:off x="3264" y="1824"/>
              <a:ext cx="144"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grpSp>
          <p:nvGrpSpPr>
            <p:cNvPr id="62550" name="Group 67"/>
            <p:cNvGrpSpPr>
              <a:grpSpLocks/>
            </p:cNvGrpSpPr>
            <p:nvPr/>
          </p:nvGrpSpPr>
          <p:grpSpPr bwMode="auto">
            <a:xfrm>
              <a:off x="3840" y="1392"/>
              <a:ext cx="192" cy="576"/>
              <a:chOff x="1392" y="2880"/>
              <a:chExt cx="288" cy="480"/>
            </a:xfrm>
          </p:grpSpPr>
          <p:sp>
            <p:nvSpPr>
              <p:cNvPr id="1300548" name="Line 68"/>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549" name="Line 69"/>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550" name="Line 70"/>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551" name="Line 71"/>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552" name="Line 72"/>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553" name="Line 73"/>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554" name="Line 74"/>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grpSp>
        <p:sp>
          <p:nvSpPr>
            <p:cNvPr id="62551" name="Text Box 75"/>
            <p:cNvSpPr txBox="1">
              <a:spLocks noChangeArrowheads="1"/>
            </p:cNvSpPr>
            <p:nvPr/>
          </p:nvSpPr>
          <p:spPr bwMode="auto">
            <a:xfrm>
              <a:off x="3792" y="1584"/>
              <a:ext cx="279" cy="174"/>
            </a:xfrm>
            <a:prstGeom prst="rect">
              <a:avLst/>
            </a:prstGeom>
            <a:noFill/>
            <a:ln w="12700">
              <a:noFill/>
              <a:miter lim="800000"/>
              <a:headEnd/>
              <a:tailEnd/>
            </a:ln>
          </p:spPr>
          <p:txBody>
            <a:bodyPr wrap="none">
              <a:prstTxWarp prst="textNoShape">
                <a:avLst/>
              </a:prstTxWarp>
              <a:spAutoFit/>
            </a:bodyPr>
            <a:lstStyle/>
            <a:p>
              <a:r>
                <a:rPr lang="en-US" sz="1200" b="1">
                  <a:latin typeface="Calibri"/>
                  <a:cs typeface="Calibri"/>
                </a:rPr>
                <a:t>Add</a:t>
              </a:r>
            </a:p>
          </p:txBody>
        </p:sp>
        <p:sp>
          <p:nvSpPr>
            <p:cNvPr id="1300556" name="Line 76"/>
            <p:cNvSpPr>
              <a:spLocks noChangeShapeType="1"/>
            </p:cNvSpPr>
            <p:nvPr/>
          </p:nvSpPr>
          <p:spPr bwMode="auto">
            <a:xfrm>
              <a:off x="3687" y="1824"/>
              <a:ext cx="144"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57" name="Rectangle 77"/>
            <p:cNvSpPr>
              <a:spLocks noChangeArrowheads="1"/>
            </p:cNvSpPr>
            <p:nvPr/>
          </p:nvSpPr>
          <p:spPr bwMode="auto">
            <a:xfrm>
              <a:off x="4368" y="1920"/>
              <a:ext cx="720" cy="912"/>
            </a:xfrm>
            <a:prstGeom prst="rect">
              <a:avLst/>
            </a:prstGeom>
            <a:noFill/>
            <a:ln w="19050" cmpd="sng">
              <a:solidFill>
                <a:schemeClr val="tx1"/>
              </a:solidFill>
              <a:miter lim="800000"/>
              <a:headEnd/>
              <a:tailEnd/>
            </a:ln>
            <a:effectLst/>
          </p:spPr>
          <p:txBody>
            <a:bodyPr wrap="none" anchor="ctr"/>
            <a:lstStyle/>
            <a:p>
              <a:pPr>
                <a:defRPr/>
              </a:pPr>
              <a:endParaRPr lang="en-US">
                <a:latin typeface="Calibri"/>
                <a:cs typeface="Calibri"/>
              </a:endParaRPr>
            </a:p>
          </p:txBody>
        </p:sp>
        <p:sp>
          <p:nvSpPr>
            <p:cNvPr id="1300558" name="Line 78"/>
            <p:cNvSpPr>
              <a:spLocks noChangeShapeType="1"/>
            </p:cNvSpPr>
            <p:nvPr/>
          </p:nvSpPr>
          <p:spPr bwMode="auto">
            <a:xfrm>
              <a:off x="4224" y="2400"/>
              <a:ext cx="160"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62555" name="Text Box 79"/>
            <p:cNvSpPr txBox="1">
              <a:spLocks noChangeArrowheads="1"/>
            </p:cNvSpPr>
            <p:nvPr/>
          </p:nvSpPr>
          <p:spPr bwMode="auto">
            <a:xfrm>
              <a:off x="4572" y="1920"/>
              <a:ext cx="520" cy="330"/>
            </a:xfrm>
            <a:prstGeom prst="rect">
              <a:avLst/>
            </a:prstGeom>
            <a:noFill/>
            <a:ln w="12700">
              <a:noFill/>
              <a:miter lim="800000"/>
              <a:headEnd/>
              <a:tailEnd/>
            </a:ln>
          </p:spPr>
          <p:txBody>
            <a:bodyPr wrap="none">
              <a:prstTxWarp prst="textNoShape">
                <a:avLst/>
              </a:prstTxWarp>
              <a:spAutoFit/>
            </a:bodyPr>
            <a:lstStyle/>
            <a:p>
              <a:pPr algn="ctr"/>
              <a:r>
                <a:rPr lang="en-US" sz="1400" b="1">
                  <a:latin typeface="Calibri"/>
                  <a:cs typeface="Calibri"/>
                </a:rPr>
                <a:t>Data</a:t>
              </a:r>
            </a:p>
            <a:p>
              <a:pPr algn="ctr"/>
              <a:r>
                <a:rPr lang="en-US" sz="1400" b="1">
                  <a:latin typeface="Calibri"/>
                  <a:cs typeface="Calibri"/>
                </a:rPr>
                <a:t>Memory</a:t>
              </a:r>
            </a:p>
          </p:txBody>
        </p:sp>
        <p:sp>
          <p:nvSpPr>
            <p:cNvPr id="62556" name="Text Box 80"/>
            <p:cNvSpPr txBox="1">
              <a:spLocks noChangeArrowheads="1"/>
            </p:cNvSpPr>
            <p:nvPr/>
          </p:nvSpPr>
          <p:spPr bwMode="auto">
            <a:xfrm>
              <a:off x="4333" y="2304"/>
              <a:ext cx="432" cy="174"/>
            </a:xfrm>
            <a:prstGeom prst="rect">
              <a:avLst/>
            </a:prstGeom>
            <a:noFill/>
            <a:ln w="12700">
              <a:noFill/>
              <a:miter lim="800000"/>
              <a:headEnd/>
              <a:tailEnd/>
            </a:ln>
          </p:spPr>
          <p:txBody>
            <a:bodyPr wrap="none">
              <a:prstTxWarp prst="textNoShape">
                <a:avLst/>
              </a:prstTxWarp>
              <a:spAutoFit/>
            </a:bodyPr>
            <a:lstStyle/>
            <a:p>
              <a:r>
                <a:rPr lang="en-US" sz="1200">
                  <a:latin typeface="Calibri"/>
                  <a:cs typeface="Calibri"/>
                </a:rPr>
                <a:t>Address</a:t>
              </a:r>
            </a:p>
          </p:txBody>
        </p:sp>
        <p:sp>
          <p:nvSpPr>
            <p:cNvPr id="62557" name="Text Box 81"/>
            <p:cNvSpPr txBox="1">
              <a:spLocks noChangeArrowheads="1"/>
            </p:cNvSpPr>
            <p:nvPr/>
          </p:nvSpPr>
          <p:spPr bwMode="auto">
            <a:xfrm>
              <a:off x="4327" y="2544"/>
              <a:ext cx="546" cy="174"/>
            </a:xfrm>
            <a:prstGeom prst="rect">
              <a:avLst/>
            </a:prstGeom>
            <a:noFill/>
            <a:ln w="12700">
              <a:noFill/>
              <a:miter lim="800000"/>
              <a:headEnd/>
              <a:tailEnd/>
            </a:ln>
          </p:spPr>
          <p:txBody>
            <a:bodyPr wrap="none">
              <a:prstTxWarp prst="textNoShape">
                <a:avLst/>
              </a:prstTxWarp>
              <a:spAutoFit/>
            </a:bodyPr>
            <a:lstStyle/>
            <a:p>
              <a:r>
                <a:rPr lang="en-US" sz="1200">
                  <a:latin typeface="Calibri"/>
                  <a:cs typeface="Calibri"/>
                </a:rPr>
                <a:t>Write Data</a:t>
              </a:r>
            </a:p>
          </p:txBody>
        </p:sp>
        <p:sp>
          <p:nvSpPr>
            <p:cNvPr id="62558" name="Text Box 82"/>
            <p:cNvSpPr txBox="1">
              <a:spLocks noChangeArrowheads="1"/>
            </p:cNvSpPr>
            <p:nvPr/>
          </p:nvSpPr>
          <p:spPr bwMode="auto">
            <a:xfrm>
              <a:off x="4752" y="2256"/>
              <a:ext cx="315" cy="291"/>
            </a:xfrm>
            <a:prstGeom prst="rect">
              <a:avLst/>
            </a:prstGeom>
            <a:noFill/>
            <a:ln w="12700">
              <a:noFill/>
              <a:miter lim="800000"/>
              <a:headEnd/>
              <a:tailEnd/>
            </a:ln>
          </p:spPr>
          <p:txBody>
            <a:bodyPr wrap="none">
              <a:prstTxWarp prst="textNoShape">
                <a:avLst/>
              </a:prstTxWarp>
              <a:spAutoFit/>
            </a:bodyPr>
            <a:lstStyle/>
            <a:p>
              <a:r>
                <a:rPr lang="en-US" sz="1200">
                  <a:latin typeface="Calibri"/>
                  <a:cs typeface="Calibri"/>
                </a:rPr>
                <a:t>Read</a:t>
              </a:r>
            </a:p>
            <a:p>
              <a:r>
                <a:rPr lang="en-US" sz="1200">
                  <a:latin typeface="Calibri"/>
                  <a:cs typeface="Calibri"/>
                </a:rPr>
                <a:t>Data</a:t>
              </a:r>
            </a:p>
          </p:txBody>
        </p:sp>
        <p:sp>
          <p:nvSpPr>
            <p:cNvPr id="1300563" name="Line 83"/>
            <p:cNvSpPr>
              <a:spLocks noChangeShapeType="1"/>
            </p:cNvSpPr>
            <p:nvPr/>
          </p:nvSpPr>
          <p:spPr bwMode="auto">
            <a:xfrm>
              <a:off x="4224" y="2640"/>
              <a:ext cx="144"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64" name="Line 84"/>
            <p:cNvSpPr>
              <a:spLocks noChangeShapeType="1"/>
            </p:cNvSpPr>
            <p:nvPr/>
          </p:nvSpPr>
          <p:spPr bwMode="auto">
            <a:xfrm>
              <a:off x="5280" y="2640"/>
              <a:ext cx="144" cy="1"/>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65" name="AutoShape 85"/>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566" name="Line 86"/>
            <p:cNvSpPr>
              <a:spLocks noChangeShapeType="1"/>
            </p:cNvSpPr>
            <p:nvPr/>
          </p:nvSpPr>
          <p:spPr bwMode="auto">
            <a:xfrm>
              <a:off x="5568" y="2496"/>
              <a:ext cx="96" cy="1"/>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67" name="Line 87"/>
            <p:cNvSpPr>
              <a:spLocks noChangeShapeType="1"/>
            </p:cNvSpPr>
            <p:nvPr/>
          </p:nvSpPr>
          <p:spPr bwMode="auto">
            <a:xfrm>
              <a:off x="2592" y="2112"/>
              <a:ext cx="96"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68" name="Line 88"/>
            <p:cNvSpPr>
              <a:spLocks noChangeShapeType="1"/>
            </p:cNvSpPr>
            <p:nvPr/>
          </p:nvSpPr>
          <p:spPr bwMode="auto">
            <a:xfrm>
              <a:off x="1152" y="1536"/>
              <a:ext cx="144"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69" name="Line 89"/>
            <p:cNvSpPr>
              <a:spLocks noChangeShapeType="1"/>
            </p:cNvSpPr>
            <p:nvPr/>
          </p:nvSpPr>
          <p:spPr bwMode="auto">
            <a:xfrm>
              <a:off x="672" y="912"/>
              <a:ext cx="576" cy="0"/>
            </a:xfrm>
            <a:prstGeom prst="line">
              <a:avLst/>
            </a:prstGeom>
            <a:noFill/>
            <a:ln w="28575">
              <a:solidFill>
                <a:schemeClr val="bg1">
                  <a:lumMod val="65000"/>
                </a:schemeClr>
              </a:solidFill>
              <a:round/>
              <a:headEnd type="triangle" w="med" len="med"/>
              <a:tailEnd/>
            </a:ln>
            <a:effectLst/>
          </p:spPr>
          <p:txBody>
            <a:bodyPr/>
            <a:lstStyle/>
            <a:p>
              <a:pPr>
                <a:defRPr/>
              </a:pPr>
              <a:endParaRPr lang="en-US">
                <a:latin typeface="Calibri"/>
                <a:cs typeface="Calibri"/>
              </a:endParaRPr>
            </a:p>
          </p:txBody>
        </p:sp>
        <p:sp>
          <p:nvSpPr>
            <p:cNvPr id="1300570" name="Line 90"/>
            <p:cNvSpPr>
              <a:spLocks noChangeShapeType="1"/>
            </p:cNvSpPr>
            <p:nvPr/>
          </p:nvSpPr>
          <p:spPr bwMode="auto">
            <a:xfrm>
              <a:off x="1488" y="2352"/>
              <a:ext cx="96"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71" name="Line 91"/>
            <p:cNvSpPr>
              <a:spLocks noChangeShapeType="1"/>
            </p:cNvSpPr>
            <p:nvPr/>
          </p:nvSpPr>
          <p:spPr bwMode="auto">
            <a:xfrm>
              <a:off x="5088" y="2400"/>
              <a:ext cx="112"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72" name="Rectangle 92"/>
            <p:cNvSpPr>
              <a:spLocks noChangeArrowheads="1"/>
            </p:cNvSpPr>
            <p:nvPr/>
          </p:nvSpPr>
          <p:spPr bwMode="auto">
            <a:xfrm>
              <a:off x="1392" y="1392"/>
              <a:ext cx="96" cy="1392"/>
            </a:xfrm>
            <a:prstGeom prst="rect">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573" name="Rectangle 93"/>
            <p:cNvSpPr>
              <a:spLocks noChangeArrowheads="1"/>
            </p:cNvSpPr>
            <p:nvPr/>
          </p:nvSpPr>
          <p:spPr bwMode="auto">
            <a:xfrm>
              <a:off x="2688" y="1392"/>
              <a:ext cx="96" cy="2448"/>
            </a:xfrm>
            <a:prstGeom prst="rect">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574" name="Line 94"/>
            <p:cNvSpPr>
              <a:spLocks noChangeShapeType="1"/>
            </p:cNvSpPr>
            <p:nvPr/>
          </p:nvSpPr>
          <p:spPr bwMode="auto">
            <a:xfrm>
              <a:off x="1248" y="1536"/>
              <a:ext cx="144"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75" name="Line 95"/>
            <p:cNvSpPr>
              <a:spLocks noChangeShapeType="1"/>
            </p:cNvSpPr>
            <p:nvPr/>
          </p:nvSpPr>
          <p:spPr bwMode="auto">
            <a:xfrm>
              <a:off x="1488" y="1536"/>
              <a:ext cx="1200"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76" name="Line 96"/>
            <p:cNvSpPr>
              <a:spLocks noChangeShapeType="1"/>
            </p:cNvSpPr>
            <p:nvPr/>
          </p:nvSpPr>
          <p:spPr bwMode="auto">
            <a:xfrm>
              <a:off x="4032" y="1680"/>
              <a:ext cx="96"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77" name="Line 97"/>
            <p:cNvSpPr>
              <a:spLocks noChangeShapeType="1"/>
            </p:cNvSpPr>
            <p:nvPr/>
          </p:nvSpPr>
          <p:spPr bwMode="auto">
            <a:xfrm>
              <a:off x="2784" y="3120"/>
              <a:ext cx="480"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78" name="Line 98"/>
            <p:cNvSpPr>
              <a:spLocks noChangeShapeType="1"/>
            </p:cNvSpPr>
            <p:nvPr/>
          </p:nvSpPr>
          <p:spPr bwMode="auto">
            <a:xfrm>
              <a:off x="3312" y="2784"/>
              <a:ext cx="0" cy="336"/>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79" name="Line 99"/>
            <p:cNvSpPr>
              <a:spLocks noChangeShapeType="1"/>
            </p:cNvSpPr>
            <p:nvPr/>
          </p:nvSpPr>
          <p:spPr bwMode="auto">
            <a:xfrm>
              <a:off x="3312" y="3120"/>
              <a:ext cx="816"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80" name="Rectangle 100"/>
            <p:cNvSpPr>
              <a:spLocks noChangeArrowheads="1"/>
            </p:cNvSpPr>
            <p:nvPr/>
          </p:nvSpPr>
          <p:spPr bwMode="auto">
            <a:xfrm>
              <a:off x="5184" y="1776"/>
              <a:ext cx="96" cy="1776"/>
            </a:xfrm>
            <a:prstGeom prst="rect">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581" name="Line 101"/>
            <p:cNvSpPr>
              <a:spLocks noChangeShapeType="1"/>
            </p:cNvSpPr>
            <p:nvPr/>
          </p:nvSpPr>
          <p:spPr bwMode="auto">
            <a:xfrm>
              <a:off x="4272" y="3120"/>
              <a:ext cx="912"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82" name="Line 102"/>
            <p:cNvSpPr>
              <a:spLocks noChangeShapeType="1"/>
            </p:cNvSpPr>
            <p:nvPr/>
          </p:nvSpPr>
          <p:spPr bwMode="auto">
            <a:xfrm>
              <a:off x="5280" y="2400"/>
              <a:ext cx="144" cy="1"/>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83" name="Line 103"/>
            <p:cNvSpPr>
              <a:spLocks noChangeShapeType="1"/>
            </p:cNvSpPr>
            <p:nvPr/>
          </p:nvSpPr>
          <p:spPr bwMode="auto">
            <a:xfrm>
              <a:off x="4368" y="720"/>
              <a:ext cx="0" cy="96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84" name="Line 104"/>
            <p:cNvSpPr>
              <a:spLocks noChangeShapeType="1"/>
            </p:cNvSpPr>
            <p:nvPr/>
          </p:nvSpPr>
          <p:spPr bwMode="auto">
            <a:xfrm flipH="1" flipV="1">
              <a:off x="2688" y="3024"/>
              <a:ext cx="96" cy="96"/>
            </a:xfrm>
            <a:prstGeom prst="line">
              <a:avLst/>
            </a:prstGeom>
            <a:noFill/>
            <a:ln w="28575" cap="rnd">
              <a:solidFill>
                <a:schemeClr val="bg1">
                  <a:lumMod val="65000"/>
                </a:schemeClr>
              </a:solidFill>
              <a:prstDash val="sysDot"/>
              <a:round/>
              <a:headEnd/>
              <a:tailEnd/>
            </a:ln>
            <a:effectLst/>
          </p:spPr>
          <p:txBody>
            <a:bodyPr/>
            <a:lstStyle/>
            <a:p>
              <a:pPr>
                <a:defRPr/>
              </a:pPr>
              <a:endParaRPr lang="en-US">
                <a:latin typeface="Calibri"/>
                <a:cs typeface="Calibri"/>
              </a:endParaRPr>
            </a:p>
          </p:txBody>
        </p:sp>
        <p:sp>
          <p:nvSpPr>
            <p:cNvPr id="1300585" name="Line 105"/>
            <p:cNvSpPr>
              <a:spLocks noChangeShapeType="1"/>
            </p:cNvSpPr>
            <p:nvPr/>
          </p:nvSpPr>
          <p:spPr bwMode="auto">
            <a:xfrm flipH="1">
              <a:off x="5184" y="2640"/>
              <a:ext cx="96" cy="480"/>
            </a:xfrm>
            <a:prstGeom prst="line">
              <a:avLst/>
            </a:prstGeom>
            <a:noFill/>
            <a:ln w="28575" cap="rnd">
              <a:solidFill>
                <a:schemeClr val="bg1">
                  <a:lumMod val="65000"/>
                </a:schemeClr>
              </a:solidFill>
              <a:prstDash val="sysDot"/>
              <a:round/>
              <a:headEnd/>
              <a:tailEnd/>
            </a:ln>
            <a:effectLst/>
          </p:spPr>
          <p:txBody>
            <a:bodyPr/>
            <a:lstStyle/>
            <a:p>
              <a:pPr>
                <a:defRPr/>
              </a:pPr>
              <a:endParaRPr lang="en-US">
                <a:latin typeface="Calibri"/>
                <a:cs typeface="Calibri"/>
              </a:endParaRPr>
            </a:p>
          </p:txBody>
        </p:sp>
        <p:sp>
          <p:nvSpPr>
            <p:cNvPr id="62582" name="Text Box 106"/>
            <p:cNvSpPr txBox="1">
              <a:spLocks noChangeArrowheads="1"/>
            </p:cNvSpPr>
            <p:nvPr/>
          </p:nvSpPr>
          <p:spPr bwMode="auto">
            <a:xfrm>
              <a:off x="1296" y="1200"/>
              <a:ext cx="325" cy="173"/>
            </a:xfrm>
            <a:prstGeom prst="rect">
              <a:avLst/>
            </a:prstGeom>
            <a:noFill/>
            <a:ln w="12700">
              <a:noFill/>
              <a:miter lim="800000"/>
              <a:headEnd/>
              <a:tailEnd/>
            </a:ln>
          </p:spPr>
          <p:txBody>
            <a:bodyPr wrap="none">
              <a:prstTxWarp prst="textNoShape">
                <a:avLst/>
              </a:prstTxWarp>
              <a:spAutoFit/>
            </a:bodyPr>
            <a:lstStyle/>
            <a:p>
              <a:r>
                <a:rPr lang="en-US" sz="1200" b="1">
                  <a:latin typeface="Calibri"/>
                  <a:cs typeface="Calibri"/>
                </a:rPr>
                <a:t>IF/ID</a:t>
              </a:r>
            </a:p>
          </p:txBody>
        </p:sp>
        <p:sp>
          <p:nvSpPr>
            <p:cNvPr id="1300587" name="Line 107"/>
            <p:cNvSpPr>
              <a:spLocks noChangeShapeType="1"/>
            </p:cNvSpPr>
            <p:nvPr/>
          </p:nvSpPr>
          <p:spPr bwMode="auto">
            <a:xfrm flipV="1">
              <a:off x="3264" y="1824"/>
              <a:ext cx="0" cy="96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88" name="Line 108"/>
            <p:cNvSpPr>
              <a:spLocks noChangeShapeType="1"/>
            </p:cNvSpPr>
            <p:nvPr/>
          </p:nvSpPr>
          <p:spPr bwMode="auto">
            <a:xfrm>
              <a:off x="2352" y="3024"/>
              <a:ext cx="336"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89" name="Line 109"/>
            <p:cNvSpPr>
              <a:spLocks noChangeShapeType="1"/>
            </p:cNvSpPr>
            <p:nvPr/>
          </p:nvSpPr>
          <p:spPr bwMode="auto">
            <a:xfrm>
              <a:off x="2784" y="1536"/>
              <a:ext cx="1056"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90" name="Line 110"/>
            <p:cNvSpPr>
              <a:spLocks noChangeShapeType="1"/>
            </p:cNvSpPr>
            <p:nvPr/>
          </p:nvSpPr>
          <p:spPr bwMode="auto">
            <a:xfrm>
              <a:off x="1248" y="912"/>
              <a:ext cx="0" cy="624"/>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91" name="Line 111"/>
            <p:cNvSpPr>
              <a:spLocks noChangeShapeType="1"/>
            </p:cNvSpPr>
            <p:nvPr/>
          </p:nvSpPr>
          <p:spPr bwMode="auto">
            <a:xfrm flipV="1">
              <a:off x="3984" y="1872"/>
              <a:ext cx="0" cy="288"/>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592" name="Line 112"/>
            <p:cNvSpPr>
              <a:spLocks noChangeShapeType="1"/>
            </p:cNvSpPr>
            <p:nvPr/>
          </p:nvSpPr>
          <p:spPr bwMode="auto">
            <a:xfrm>
              <a:off x="384" y="1344"/>
              <a:ext cx="0" cy="1008"/>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93" name="Rectangle 113"/>
            <p:cNvSpPr>
              <a:spLocks noChangeArrowheads="1"/>
            </p:cNvSpPr>
            <p:nvPr/>
          </p:nvSpPr>
          <p:spPr bwMode="auto">
            <a:xfrm>
              <a:off x="4128" y="1392"/>
              <a:ext cx="96" cy="2160"/>
            </a:xfrm>
            <a:prstGeom prst="rect">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594" name="Oval 114"/>
            <p:cNvSpPr>
              <a:spLocks noChangeArrowheads="1"/>
            </p:cNvSpPr>
            <p:nvPr/>
          </p:nvSpPr>
          <p:spPr bwMode="auto">
            <a:xfrm>
              <a:off x="1824" y="2880"/>
              <a:ext cx="512" cy="288"/>
            </a:xfrm>
            <a:prstGeom prst="ellipse">
              <a:avLst/>
            </a:prstGeom>
            <a:solidFill>
              <a:schemeClr val="bg1"/>
            </a:solidFill>
            <a:ln w="12700">
              <a:solidFill>
                <a:schemeClr val="bg1">
                  <a:lumMod val="65000"/>
                </a:schemeClr>
              </a:solidFill>
              <a:round/>
              <a:headEnd/>
              <a:tailEnd/>
            </a:ln>
            <a:effectLst/>
          </p:spPr>
          <p:txBody>
            <a:bodyPr wrap="none" anchor="ctr"/>
            <a:lstStyle/>
            <a:p>
              <a:pPr>
                <a:defRPr/>
              </a:pPr>
              <a:endParaRPr lang="en-US">
                <a:latin typeface="Calibri"/>
                <a:cs typeface="Calibri"/>
              </a:endParaRPr>
            </a:p>
          </p:txBody>
        </p:sp>
        <p:sp>
          <p:nvSpPr>
            <p:cNvPr id="62591" name="Rectangle 115"/>
            <p:cNvSpPr>
              <a:spLocks noChangeArrowheads="1"/>
            </p:cNvSpPr>
            <p:nvPr/>
          </p:nvSpPr>
          <p:spPr bwMode="auto">
            <a:xfrm>
              <a:off x="1920" y="2880"/>
              <a:ext cx="336" cy="288"/>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a:latin typeface="Calibri"/>
                  <a:cs typeface="Calibri"/>
                </a:rPr>
                <a:t>Sign</a:t>
              </a:r>
            </a:p>
            <a:p>
              <a:pPr algn="ctr"/>
              <a:r>
                <a:rPr lang="en-US" sz="1200" b="1">
                  <a:latin typeface="Calibri"/>
                  <a:cs typeface="Calibri"/>
                </a:rPr>
                <a:t>Extend</a:t>
              </a:r>
            </a:p>
          </p:txBody>
        </p:sp>
        <p:sp>
          <p:nvSpPr>
            <p:cNvPr id="1300596" name="Line 116"/>
            <p:cNvSpPr>
              <a:spLocks noChangeShapeType="1"/>
            </p:cNvSpPr>
            <p:nvPr/>
          </p:nvSpPr>
          <p:spPr bwMode="auto">
            <a:xfrm>
              <a:off x="4224" y="1680"/>
              <a:ext cx="144"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597" name="Line 117"/>
            <p:cNvSpPr>
              <a:spLocks noChangeShapeType="1"/>
            </p:cNvSpPr>
            <p:nvPr/>
          </p:nvSpPr>
          <p:spPr bwMode="auto">
            <a:xfrm>
              <a:off x="3984" y="1872"/>
              <a:ext cx="144" cy="0"/>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598" name="Line 118"/>
            <p:cNvSpPr>
              <a:spLocks noChangeShapeType="1"/>
            </p:cNvSpPr>
            <p:nvPr/>
          </p:nvSpPr>
          <p:spPr bwMode="auto">
            <a:xfrm>
              <a:off x="4224" y="1872"/>
              <a:ext cx="144" cy="0"/>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62595" name="Text Box 119"/>
            <p:cNvSpPr txBox="1">
              <a:spLocks noChangeArrowheads="1"/>
            </p:cNvSpPr>
            <p:nvPr/>
          </p:nvSpPr>
          <p:spPr bwMode="auto">
            <a:xfrm>
              <a:off x="2592" y="816"/>
              <a:ext cx="351" cy="174"/>
            </a:xfrm>
            <a:prstGeom prst="rect">
              <a:avLst/>
            </a:prstGeom>
            <a:noFill/>
            <a:ln w="12700">
              <a:noFill/>
              <a:miter lim="800000"/>
              <a:headEnd/>
              <a:tailEnd/>
            </a:ln>
          </p:spPr>
          <p:txBody>
            <a:bodyPr wrap="none">
              <a:prstTxWarp prst="textNoShape">
                <a:avLst/>
              </a:prstTxWarp>
              <a:spAutoFit/>
            </a:bodyPr>
            <a:lstStyle/>
            <a:p>
              <a:r>
                <a:rPr lang="en-US" sz="1200" b="1">
                  <a:latin typeface="Calibri"/>
                  <a:cs typeface="Calibri"/>
                </a:rPr>
                <a:t>ID/EX</a:t>
              </a:r>
            </a:p>
          </p:txBody>
        </p:sp>
        <p:sp>
          <p:nvSpPr>
            <p:cNvPr id="62596" name="Text Box 120"/>
            <p:cNvSpPr txBox="1">
              <a:spLocks noChangeArrowheads="1"/>
            </p:cNvSpPr>
            <p:nvPr/>
          </p:nvSpPr>
          <p:spPr bwMode="auto">
            <a:xfrm>
              <a:off x="3888" y="931"/>
              <a:ext cx="475" cy="174"/>
            </a:xfrm>
            <a:prstGeom prst="rect">
              <a:avLst/>
            </a:prstGeom>
            <a:noFill/>
            <a:ln w="12700">
              <a:noFill/>
              <a:miter lim="800000"/>
              <a:headEnd/>
              <a:tailEnd/>
            </a:ln>
          </p:spPr>
          <p:txBody>
            <a:bodyPr wrap="none">
              <a:prstTxWarp prst="textNoShape">
                <a:avLst/>
              </a:prstTxWarp>
              <a:spAutoFit/>
            </a:bodyPr>
            <a:lstStyle/>
            <a:p>
              <a:r>
                <a:rPr lang="en-US" sz="1200" b="1">
                  <a:latin typeface="Calibri"/>
                  <a:cs typeface="Calibri"/>
                </a:rPr>
                <a:t>EX/MEM</a:t>
              </a:r>
            </a:p>
          </p:txBody>
        </p:sp>
        <p:sp>
          <p:nvSpPr>
            <p:cNvPr id="62597" name="Text Box 121"/>
            <p:cNvSpPr txBox="1">
              <a:spLocks noChangeArrowheads="1"/>
            </p:cNvSpPr>
            <p:nvPr/>
          </p:nvSpPr>
          <p:spPr bwMode="auto">
            <a:xfrm>
              <a:off x="4992" y="1488"/>
              <a:ext cx="527" cy="173"/>
            </a:xfrm>
            <a:prstGeom prst="rect">
              <a:avLst/>
            </a:prstGeom>
            <a:noFill/>
            <a:ln w="12700">
              <a:noFill/>
              <a:miter lim="800000"/>
              <a:headEnd/>
              <a:tailEnd/>
            </a:ln>
          </p:spPr>
          <p:txBody>
            <a:bodyPr wrap="none">
              <a:prstTxWarp prst="textNoShape">
                <a:avLst/>
              </a:prstTxWarp>
              <a:spAutoFit/>
            </a:bodyPr>
            <a:lstStyle/>
            <a:p>
              <a:r>
                <a:rPr lang="en-US" sz="1200" b="1" dirty="0">
                  <a:latin typeface="Calibri"/>
                  <a:cs typeface="Calibri"/>
                </a:rPr>
                <a:t>MEM/WB</a:t>
              </a:r>
            </a:p>
          </p:txBody>
        </p:sp>
        <p:sp>
          <p:nvSpPr>
            <p:cNvPr id="1300602" name="Rectangle 122"/>
            <p:cNvSpPr>
              <a:spLocks noChangeArrowheads="1"/>
            </p:cNvSpPr>
            <p:nvPr/>
          </p:nvSpPr>
          <p:spPr bwMode="auto">
            <a:xfrm>
              <a:off x="2688" y="1248"/>
              <a:ext cx="96" cy="144"/>
            </a:xfrm>
            <a:prstGeom prst="rect">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603" name="Rectangle 123"/>
            <p:cNvSpPr>
              <a:spLocks noChangeArrowheads="1"/>
            </p:cNvSpPr>
            <p:nvPr/>
          </p:nvSpPr>
          <p:spPr bwMode="auto">
            <a:xfrm>
              <a:off x="2688" y="1104"/>
              <a:ext cx="96" cy="144"/>
            </a:xfrm>
            <a:prstGeom prst="rect">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604" name="Rectangle 124"/>
            <p:cNvSpPr>
              <a:spLocks noChangeArrowheads="1"/>
            </p:cNvSpPr>
            <p:nvPr/>
          </p:nvSpPr>
          <p:spPr bwMode="auto">
            <a:xfrm>
              <a:off x="2688" y="960"/>
              <a:ext cx="96" cy="144"/>
            </a:xfrm>
            <a:prstGeom prst="rect">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605" name="Rectangle 125"/>
            <p:cNvSpPr>
              <a:spLocks noChangeArrowheads="1"/>
            </p:cNvSpPr>
            <p:nvPr/>
          </p:nvSpPr>
          <p:spPr bwMode="auto">
            <a:xfrm>
              <a:off x="4128" y="1248"/>
              <a:ext cx="96" cy="144"/>
            </a:xfrm>
            <a:prstGeom prst="rect">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606" name="Rectangle 126"/>
            <p:cNvSpPr>
              <a:spLocks noChangeArrowheads="1"/>
            </p:cNvSpPr>
            <p:nvPr/>
          </p:nvSpPr>
          <p:spPr bwMode="auto">
            <a:xfrm>
              <a:off x="4128" y="1104"/>
              <a:ext cx="96" cy="144"/>
            </a:xfrm>
            <a:prstGeom prst="rect">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607" name="Rectangle 127"/>
            <p:cNvSpPr>
              <a:spLocks noChangeArrowheads="1"/>
            </p:cNvSpPr>
            <p:nvPr/>
          </p:nvSpPr>
          <p:spPr bwMode="auto">
            <a:xfrm>
              <a:off x="5184" y="1632"/>
              <a:ext cx="96" cy="144"/>
            </a:xfrm>
            <a:prstGeom prst="rect">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62604" name="Rectangle 128"/>
            <p:cNvSpPr>
              <a:spLocks noChangeArrowheads="1"/>
            </p:cNvSpPr>
            <p:nvPr/>
          </p:nvSpPr>
          <p:spPr bwMode="auto">
            <a:xfrm>
              <a:off x="2016" y="1104"/>
              <a:ext cx="336" cy="192"/>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a:latin typeface="Calibri"/>
                  <a:cs typeface="Calibri"/>
                </a:rPr>
                <a:t>Control</a:t>
              </a:r>
            </a:p>
          </p:txBody>
        </p:sp>
        <p:sp>
          <p:nvSpPr>
            <p:cNvPr id="1300609" name="Oval 129"/>
            <p:cNvSpPr>
              <a:spLocks noChangeArrowheads="1"/>
            </p:cNvSpPr>
            <p:nvPr/>
          </p:nvSpPr>
          <p:spPr bwMode="auto">
            <a:xfrm>
              <a:off x="1920" y="864"/>
              <a:ext cx="480" cy="624"/>
            </a:xfrm>
            <a:prstGeom prst="ellipse">
              <a:avLst/>
            </a:prstGeom>
            <a:noFill/>
            <a:ln w="12700">
              <a:solidFill>
                <a:schemeClr val="bg1">
                  <a:lumMod val="65000"/>
                </a:schemeClr>
              </a:solidFill>
              <a:round/>
              <a:headEnd/>
              <a:tailEnd/>
            </a:ln>
            <a:effectLst/>
          </p:spPr>
          <p:txBody>
            <a:bodyPr wrap="none" anchor="ctr"/>
            <a:lstStyle/>
            <a:p>
              <a:pPr>
                <a:defRPr/>
              </a:pPr>
              <a:endParaRPr lang="en-US">
                <a:latin typeface="Calibri"/>
                <a:cs typeface="Calibri"/>
              </a:endParaRPr>
            </a:p>
          </p:txBody>
        </p:sp>
        <p:sp>
          <p:nvSpPr>
            <p:cNvPr id="1300610" name="Line 130"/>
            <p:cNvSpPr>
              <a:spLocks noChangeShapeType="1"/>
            </p:cNvSpPr>
            <p:nvPr/>
          </p:nvSpPr>
          <p:spPr bwMode="auto">
            <a:xfrm>
              <a:off x="1584" y="1200"/>
              <a:ext cx="0" cy="768"/>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11" name="Line 131"/>
            <p:cNvSpPr>
              <a:spLocks noChangeShapeType="1"/>
            </p:cNvSpPr>
            <p:nvPr/>
          </p:nvSpPr>
          <p:spPr bwMode="auto">
            <a:xfrm>
              <a:off x="1584" y="1200"/>
              <a:ext cx="336" cy="0"/>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12" name="Line 132"/>
            <p:cNvSpPr>
              <a:spLocks noChangeShapeType="1"/>
            </p:cNvSpPr>
            <p:nvPr/>
          </p:nvSpPr>
          <p:spPr bwMode="auto">
            <a:xfrm>
              <a:off x="2352" y="1056"/>
              <a:ext cx="336" cy="0"/>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13" name="Line 133"/>
            <p:cNvSpPr>
              <a:spLocks noChangeShapeType="1"/>
            </p:cNvSpPr>
            <p:nvPr/>
          </p:nvSpPr>
          <p:spPr bwMode="auto">
            <a:xfrm>
              <a:off x="2400" y="1200"/>
              <a:ext cx="288" cy="0"/>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14" name="Line 134"/>
            <p:cNvSpPr>
              <a:spLocks noChangeShapeType="1"/>
            </p:cNvSpPr>
            <p:nvPr/>
          </p:nvSpPr>
          <p:spPr bwMode="auto">
            <a:xfrm>
              <a:off x="2352" y="1344"/>
              <a:ext cx="336" cy="0"/>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15" name="Line 135"/>
            <p:cNvSpPr>
              <a:spLocks noChangeShapeType="1"/>
            </p:cNvSpPr>
            <p:nvPr/>
          </p:nvSpPr>
          <p:spPr bwMode="auto">
            <a:xfrm>
              <a:off x="4224" y="1344"/>
              <a:ext cx="960" cy="336"/>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16" name="Line 136"/>
            <p:cNvSpPr>
              <a:spLocks noChangeShapeType="1"/>
            </p:cNvSpPr>
            <p:nvPr/>
          </p:nvSpPr>
          <p:spPr bwMode="auto">
            <a:xfrm>
              <a:off x="2784" y="1344"/>
              <a:ext cx="1344" cy="0"/>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17" name="Line 137"/>
            <p:cNvSpPr>
              <a:spLocks noChangeShapeType="1"/>
            </p:cNvSpPr>
            <p:nvPr/>
          </p:nvSpPr>
          <p:spPr bwMode="auto">
            <a:xfrm>
              <a:off x="2784" y="1200"/>
              <a:ext cx="1344" cy="0"/>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18" name="Line 138"/>
            <p:cNvSpPr>
              <a:spLocks noChangeShapeType="1"/>
            </p:cNvSpPr>
            <p:nvPr/>
          </p:nvSpPr>
          <p:spPr bwMode="auto">
            <a:xfrm>
              <a:off x="2784" y="1008"/>
              <a:ext cx="384" cy="0"/>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19" name="Line 139"/>
            <p:cNvSpPr>
              <a:spLocks noChangeShapeType="1"/>
            </p:cNvSpPr>
            <p:nvPr/>
          </p:nvSpPr>
          <p:spPr bwMode="auto">
            <a:xfrm>
              <a:off x="5520" y="1728"/>
              <a:ext cx="0" cy="192"/>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20" name="Line 140"/>
            <p:cNvSpPr>
              <a:spLocks noChangeShapeType="1"/>
            </p:cNvSpPr>
            <p:nvPr/>
          </p:nvSpPr>
          <p:spPr bwMode="auto">
            <a:xfrm>
              <a:off x="4224" y="1200"/>
              <a:ext cx="432" cy="0"/>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21" name="Line 141"/>
            <p:cNvSpPr>
              <a:spLocks noChangeShapeType="1"/>
            </p:cNvSpPr>
            <p:nvPr/>
          </p:nvSpPr>
          <p:spPr bwMode="auto">
            <a:xfrm>
              <a:off x="5280" y="1728"/>
              <a:ext cx="240" cy="0"/>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22" name="Line 142"/>
            <p:cNvSpPr>
              <a:spLocks noChangeShapeType="1"/>
            </p:cNvSpPr>
            <p:nvPr/>
          </p:nvSpPr>
          <p:spPr bwMode="auto">
            <a:xfrm>
              <a:off x="4656" y="1200"/>
              <a:ext cx="0" cy="96"/>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23" name="Line 143"/>
            <p:cNvSpPr>
              <a:spLocks noChangeShapeType="1"/>
            </p:cNvSpPr>
            <p:nvPr/>
          </p:nvSpPr>
          <p:spPr bwMode="auto">
            <a:xfrm>
              <a:off x="3168" y="1008"/>
              <a:ext cx="0" cy="144"/>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24" name="AutoShape 144"/>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625" name="Line 145"/>
            <p:cNvSpPr>
              <a:spLocks noChangeShapeType="1"/>
            </p:cNvSpPr>
            <p:nvPr/>
          </p:nvSpPr>
          <p:spPr bwMode="auto">
            <a:xfrm>
              <a:off x="3216" y="3360"/>
              <a:ext cx="912" cy="0"/>
            </a:xfrm>
            <a:prstGeom prst="line">
              <a:avLst/>
            </a:prstGeom>
            <a:noFill/>
            <a:ln w="1905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26" name="Oval 146"/>
            <p:cNvSpPr>
              <a:spLocks noChangeArrowheads="1"/>
            </p:cNvSpPr>
            <p:nvPr/>
          </p:nvSpPr>
          <p:spPr bwMode="auto">
            <a:xfrm>
              <a:off x="3744" y="2736"/>
              <a:ext cx="288" cy="336"/>
            </a:xfrm>
            <a:prstGeom prst="ellipse">
              <a:avLst/>
            </a:prstGeom>
            <a:noFill/>
            <a:ln w="12700">
              <a:solidFill>
                <a:schemeClr val="bg1">
                  <a:lumMod val="65000"/>
                </a:schemeClr>
              </a:solidFill>
              <a:round/>
              <a:headEnd/>
              <a:tailEnd/>
            </a:ln>
            <a:effectLst/>
          </p:spPr>
          <p:txBody>
            <a:bodyPr wrap="none" anchor="ctr"/>
            <a:lstStyle/>
            <a:p>
              <a:pPr>
                <a:defRPr/>
              </a:pPr>
              <a:endParaRPr lang="en-US">
                <a:latin typeface="Calibri"/>
                <a:cs typeface="Calibri"/>
              </a:endParaRPr>
            </a:p>
          </p:txBody>
        </p:sp>
        <p:sp>
          <p:nvSpPr>
            <p:cNvPr id="62623" name="Rectangle 147"/>
            <p:cNvSpPr>
              <a:spLocks noChangeArrowheads="1"/>
            </p:cNvSpPr>
            <p:nvPr/>
          </p:nvSpPr>
          <p:spPr bwMode="auto">
            <a:xfrm>
              <a:off x="3744" y="2736"/>
              <a:ext cx="288" cy="288"/>
            </a:xfrm>
            <a:prstGeom prst="rect">
              <a:avLst/>
            </a:prstGeom>
            <a:noFill/>
            <a:ln w="12700">
              <a:noFill/>
              <a:miter lim="800000"/>
              <a:headEnd/>
              <a:tailEnd/>
            </a:ln>
          </p:spPr>
          <p:txBody>
            <a:bodyPr wrap="none" lIns="19050" tIns="26988" rIns="19050" bIns="26988">
              <a:prstTxWarp prst="textNoShape">
                <a:avLst/>
              </a:prstTxWarp>
            </a:bodyPr>
            <a:lstStyle/>
            <a:p>
              <a:pPr algn="ctr" defTabSz="904875">
                <a:lnSpc>
                  <a:spcPts val="1600"/>
                </a:lnSpc>
                <a:tabLst>
                  <a:tab pos="452438" algn="l"/>
                  <a:tab pos="904875" algn="l"/>
                  <a:tab pos="1357313" algn="l"/>
                </a:tabLst>
              </a:pPr>
              <a:r>
                <a:rPr lang="en-US" sz="1200" b="1">
                  <a:latin typeface="Calibri"/>
                  <a:cs typeface="Calibri"/>
                </a:rPr>
                <a:t>ALU</a:t>
              </a:r>
            </a:p>
            <a:p>
              <a:pPr algn="ctr" defTabSz="904875">
                <a:lnSpc>
                  <a:spcPts val="1600"/>
                </a:lnSpc>
                <a:tabLst>
                  <a:tab pos="452438" algn="l"/>
                  <a:tab pos="904875" algn="l"/>
                  <a:tab pos="1357313" algn="l"/>
                </a:tabLst>
              </a:pPr>
              <a:r>
                <a:rPr lang="en-US" sz="1200" b="1">
                  <a:latin typeface="Calibri"/>
                  <a:cs typeface="Calibri"/>
                </a:rPr>
                <a:t>cntrl</a:t>
              </a:r>
            </a:p>
          </p:txBody>
        </p:sp>
        <p:sp>
          <p:nvSpPr>
            <p:cNvPr id="1300628" name="Line 148"/>
            <p:cNvSpPr>
              <a:spLocks noChangeShapeType="1"/>
            </p:cNvSpPr>
            <p:nvPr/>
          </p:nvSpPr>
          <p:spPr bwMode="auto">
            <a:xfrm>
              <a:off x="3264" y="2928"/>
              <a:ext cx="480" cy="0"/>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29" name="Line 149"/>
            <p:cNvSpPr>
              <a:spLocks noChangeShapeType="1"/>
            </p:cNvSpPr>
            <p:nvPr/>
          </p:nvSpPr>
          <p:spPr bwMode="auto">
            <a:xfrm flipV="1">
              <a:off x="3888" y="2640"/>
              <a:ext cx="0" cy="96"/>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30" name="AutoShape 150"/>
            <p:cNvSpPr>
              <a:spLocks noChangeArrowheads="1"/>
            </p:cNvSpPr>
            <p:nvPr/>
          </p:nvSpPr>
          <p:spPr bwMode="auto">
            <a:xfrm>
              <a:off x="4608" y="1632"/>
              <a:ext cx="240" cy="192"/>
            </a:xfrm>
            <a:prstGeom prst="flowChartDelay">
              <a:avLst/>
            </a:pr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631" name="Line 151"/>
            <p:cNvSpPr>
              <a:spLocks noChangeShapeType="1"/>
            </p:cNvSpPr>
            <p:nvPr/>
          </p:nvSpPr>
          <p:spPr bwMode="auto">
            <a:xfrm flipV="1">
              <a:off x="4368" y="1776"/>
              <a:ext cx="240" cy="0"/>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32" name="Line 152"/>
            <p:cNvSpPr>
              <a:spLocks noChangeShapeType="1"/>
            </p:cNvSpPr>
            <p:nvPr/>
          </p:nvSpPr>
          <p:spPr bwMode="auto">
            <a:xfrm>
              <a:off x="4368" y="1776"/>
              <a:ext cx="0" cy="96"/>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62629" name="Rectangle 153"/>
            <p:cNvSpPr>
              <a:spLocks noChangeArrowheads="1"/>
            </p:cNvSpPr>
            <p:nvPr/>
          </p:nvSpPr>
          <p:spPr bwMode="auto">
            <a:xfrm>
              <a:off x="4320" y="1536"/>
              <a:ext cx="336" cy="192"/>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a:latin typeface="Calibri"/>
                  <a:cs typeface="Calibri"/>
                </a:rPr>
                <a:t>Branch</a:t>
              </a:r>
            </a:p>
          </p:txBody>
        </p:sp>
        <p:sp>
          <p:nvSpPr>
            <p:cNvPr id="1300634" name="Line 154"/>
            <p:cNvSpPr>
              <a:spLocks noChangeShapeType="1"/>
            </p:cNvSpPr>
            <p:nvPr/>
          </p:nvSpPr>
          <p:spPr bwMode="auto">
            <a:xfrm>
              <a:off x="4512" y="1680"/>
              <a:ext cx="96" cy="0"/>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35" name="Line 155"/>
            <p:cNvSpPr>
              <a:spLocks noChangeShapeType="1"/>
            </p:cNvSpPr>
            <p:nvPr/>
          </p:nvSpPr>
          <p:spPr bwMode="auto">
            <a:xfrm>
              <a:off x="4944" y="576"/>
              <a:ext cx="0" cy="1152"/>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36" name="Line 156"/>
            <p:cNvSpPr>
              <a:spLocks noChangeShapeType="1"/>
            </p:cNvSpPr>
            <p:nvPr/>
          </p:nvSpPr>
          <p:spPr bwMode="auto">
            <a:xfrm>
              <a:off x="4848" y="1728"/>
              <a:ext cx="96" cy="0"/>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37" name="Line 157"/>
            <p:cNvSpPr>
              <a:spLocks noChangeShapeType="1"/>
            </p:cNvSpPr>
            <p:nvPr/>
          </p:nvSpPr>
          <p:spPr bwMode="auto">
            <a:xfrm>
              <a:off x="576" y="576"/>
              <a:ext cx="4368" cy="0"/>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38" name="Line 158"/>
            <p:cNvSpPr>
              <a:spLocks noChangeShapeType="1"/>
            </p:cNvSpPr>
            <p:nvPr/>
          </p:nvSpPr>
          <p:spPr bwMode="auto">
            <a:xfrm>
              <a:off x="576" y="576"/>
              <a:ext cx="0" cy="96"/>
            </a:xfrm>
            <a:prstGeom prst="line">
              <a:avLst/>
            </a:prstGeom>
            <a:noFill/>
            <a:ln w="1270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39" name="AutoShape 159"/>
            <p:cNvSpPr>
              <a:spLocks noChangeArrowheads="1"/>
            </p:cNvSpPr>
            <p:nvPr/>
          </p:nvSpPr>
          <p:spPr bwMode="auto">
            <a:xfrm rot="-5400000">
              <a:off x="2849"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640" name="AutoShape 160"/>
            <p:cNvSpPr>
              <a:spLocks noChangeArrowheads="1"/>
            </p:cNvSpPr>
            <p:nvPr/>
          </p:nvSpPr>
          <p:spPr bwMode="auto">
            <a:xfrm rot="-5400000">
              <a:off x="2849"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pPr>
                <a:defRPr/>
              </a:pPr>
              <a:endParaRPr lang="en-US">
                <a:latin typeface="Calibri"/>
                <a:cs typeface="Calibri"/>
              </a:endParaRPr>
            </a:p>
          </p:txBody>
        </p:sp>
        <p:sp>
          <p:nvSpPr>
            <p:cNvPr id="1300641" name="Line 161"/>
            <p:cNvSpPr>
              <a:spLocks noChangeShapeType="1"/>
            </p:cNvSpPr>
            <p:nvPr/>
          </p:nvSpPr>
          <p:spPr bwMode="auto">
            <a:xfrm>
              <a:off x="2784" y="1920"/>
              <a:ext cx="288"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42" name="Line 162"/>
            <p:cNvSpPr>
              <a:spLocks noChangeShapeType="1"/>
            </p:cNvSpPr>
            <p:nvPr/>
          </p:nvSpPr>
          <p:spPr bwMode="auto">
            <a:xfrm>
              <a:off x="2784" y="2592"/>
              <a:ext cx="288"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43" name="Line 163"/>
            <p:cNvSpPr>
              <a:spLocks noChangeShapeType="1"/>
            </p:cNvSpPr>
            <p:nvPr/>
          </p:nvSpPr>
          <p:spPr bwMode="auto">
            <a:xfrm>
              <a:off x="2976" y="2304"/>
              <a:ext cx="96"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44" name="Line 164"/>
            <p:cNvSpPr>
              <a:spLocks noChangeShapeType="1"/>
            </p:cNvSpPr>
            <p:nvPr/>
          </p:nvSpPr>
          <p:spPr bwMode="auto">
            <a:xfrm>
              <a:off x="2880" y="2112"/>
              <a:ext cx="192"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45" name="Oval 165"/>
            <p:cNvSpPr>
              <a:spLocks noChangeArrowheads="1"/>
            </p:cNvSpPr>
            <p:nvPr/>
          </p:nvSpPr>
          <p:spPr bwMode="auto">
            <a:xfrm>
              <a:off x="3408" y="3504"/>
              <a:ext cx="528" cy="336"/>
            </a:xfrm>
            <a:prstGeom prst="ellipse">
              <a:avLst/>
            </a:prstGeom>
            <a:noFill/>
            <a:ln w="12700">
              <a:solidFill>
                <a:schemeClr val="bg1">
                  <a:lumMod val="65000"/>
                </a:schemeClr>
              </a:solidFill>
              <a:round/>
              <a:headEnd/>
              <a:tailEnd/>
            </a:ln>
            <a:effectLst/>
          </p:spPr>
          <p:txBody>
            <a:bodyPr wrap="none" anchor="ctr"/>
            <a:lstStyle/>
            <a:p>
              <a:pPr>
                <a:defRPr/>
              </a:pPr>
              <a:endParaRPr lang="en-US">
                <a:latin typeface="Calibri"/>
                <a:cs typeface="Calibri"/>
              </a:endParaRPr>
            </a:p>
          </p:txBody>
        </p:sp>
        <p:sp>
          <p:nvSpPr>
            <p:cNvPr id="62642" name="Rectangle 166"/>
            <p:cNvSpPr>
              <a:spLocks noChangeArrowheads="1"/>
            </p:cNvSpPr>
            <p:nvPr/>
          </p:nvSpPr>
          <p:spPr bwMode="auto">
            <a:xfrm>
              <a:off x="3525" y="3516"/>
              <a:ext cx="288" cy="288"/>
            </a:xfrm>
            <a:prstGeom prst="rect">
              <a:avLst/>
            </a:prstGeom>
            <a:noFill/>
            <a:ln w="12700">
              <a:noFill/>
              <a:miter lim="800000"/>
              <a:headEnd/>
              <a:tailEnd/>
            </a:ln>
          </p:spPr>
          <p:txBody>
            <a:bodyPr wrap="none" lIns="19050" tIns="26988" rIns="19050" bIns="26988">
              <a:prstTxWarp prst="textNoShape">
                <a:avLst/>
              </a:prstTxWarp>
            </a:bodyPr>
            <a:lstStyle/>
            <a:p>
              <a:pPr algn="ctr" defTabSz="904875">
                <a:lnSpc>
                  <a:spcPts val="1600"/>
                </a:lnSpc>
                <a:tabLst>
                  <a:tab pos="452438" algn="l"/>
                  <a:tab pos="904875" algn="l"/>
                  <a:tab pos="1357313" algn="l"/>
                </a:tabLst>
              </a:pPr>
              <a:r>
                <a:rPr lang="en-US" sz="1200" b="1" dirty="0">
                  <a:latin typeface="Calibri"/>
                  <a:cs typeface="Calibri"/>
                </a:rPr>
                <a:t>Forward</a:t>
              </a:r>
            </a:p>
            <a:p>
              <a:pPr algn="ctr" defTabSz="904875">
                <a:lnSpc>
                  <a:spcPts val="1600"/>
                </a:lnSpc>
                <a:tabLst>
                  <a:tab pos="452438" algn="l"/>
                  <a:tab pos="904875" algn="l"/>
                  <a:tab pos="1357313" algn="l"/>
                </a:tabLst>
              </a:pPr>
              <a:r>
                <a:rPr lang="en-US" sz="1200" b="1" dirty="0">
                  <a:latin typeface="Calibri"/>
                  <a:cs typeface="Calibri"/>
                </a:rPr>
                <a:t>Unit</a:t>
              </a:r>
            </a:p>
          </p:txBody>
        </p:sp>
        <p:sp>
          <p:nvSpPr>
            <p:cNvPr id="1300647" name="Line 167"/>
            <p:cNvSpPr>
              <a:spLocks noChangeShapeType="1"/>
            </p:cNvSpPr>
            <p:nvPr/>
          </p:nvSpPr>
          <p:spPr bwMode="auto">
            <a:xfrm flipH="1" flipV="1">
              <a:off x="3168" y="2304"/>
              <a:ext cx="480" cy="1200"/>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48" name="Line 168"/>
            <p:cNvSpPr>
              <a:spLocks noChangeShapeType="1"/>
            </p:cNvSpPr>
            <p:nvPr/>
          </p:nvSpPr>
          <p:spPr bwMode="auto">
            <a:xfrm flipH="1" flipV="1">
              <a:off x="3168" y="2976"/>
              <a:ext cx="288" cy="624"/>
            </a:xfrm>
            <a:prstGeom prst="line">
              <a:avLst/>
            </a:prstGeom>
            <a:noFill/>
            <a:ln w="12700">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49" name="Line 169"/>
            <p:cNvSpPr>
              <a:spLocks noChangeShapeType="1"/>
            </p:cNvSpPr>
            <p:nvPr/>
          </p:nvSpPr>
          <p:spPr bwMode="auto">
            <a:xfrm flipH="1">
              <a:off x="2688" y="1920"/>
              <a:ext cx="96" cy="192"/>
            </a:xfrm>
            <a:prstGeom prst="line">
              <a:avLst/>
            </a:prstGeom>
            <a:noFill/>
            <a:ln w="28575" cap="rnd">
              <a:solidFill>
                <a:schemeClr val="bg1">
                  <a:lumMod val="65000"/>
                </a:schemeClr>
              </a:solidFill>
              <a:prstDash val="sysDot"/>
              <a:round/>
              <a:headEnd/>
              <a:tailEnd/>
            </a:ln>
            <a:effectLst/>
          </p:spPr>
          <p:txBody>
            <a:bodyPr/>
            <a:lstStyle/>
            <a:p>
              <a:pPr>
                <a:defRPr/>
              </a:pPr>
              <a:endParaRPr lang="en-US">
                <a:latin typeface="Calibri"/>
                <a:cs typeface="Calibri"/>
              </a:endParaRPr>
            </a:p>
          </p:txBody>
        </p:sp>
        <p:sp>
          <p:nvSpPr>
            <p:cNvPr id="1300650" name="Line 170"/>
            <p:cNvSpPr>
              <a:spLocks noChangeShapeType="1"/>
            </p:cNvSpPr>
            <p:nvPr/>
          </p:nvSpPr>
          <p:spPr bwMode="auto">
            <a:xfrm flipH="1">
              <a:off x="4128" y="2640"/>
              <a:ext cx="96" cy="480"/>
            </a:xfrm>
            <a:prstGeom prst="line">
              <a:avLst/>
            </a:prstGeom>
            <a:noFill/>
            <a:ln w="28575" cap="rnd">
              <a:solidFill>
                <a:schemeClr val="bg1">
                  <a:lumMod val="65000"/>
                </a:schemeClr>
              </a:solidFill>
              <a:prstDash val="sysDot"/>
              <a:round/>
              <a:headEnd/>
              <a:tailEnd/>
            </a:ln>
            <a:effectLst/>
          </p:spPr>
          <p:txBody>
            <a:bodyPr/>
            <a:lstStyle/>
            <a:p>
              <a:pPr>
                <a:defRPr/>
              </a:pPr>
              <a:endParaRPr lang="en-US">
                <a:latin typeface="Calibri"/>
                <a:cs typeface="Calibri"/>
              </a:endParaRPr>
            </a:p>
          </p:txBody>
        </p:sp>
        <p:sp>
          <p:nvSpPr>
            <p:cNvPr id="1300651" name="Line 171"/>
            <p:cNvSpPr>
              <a:spLocks noChangeShapeType="1"/>
            </p:cNvSpPr>
            <p:nvPr/>
          </p:nvSpPr>
          <p:spPr bwMode="auto">
            <a:xfrm>
              <a:off x="2880" y="2784"/>
              <a:ext cx="192"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52" name="Line 172"/>
            <p:cNvSpPr>
              <a:spLocks noChangeShapeType="1"/>
            </p:cNvSpPr>
            <p:nvPr/>
          </p:nvSpPr>
          <p:spPr bwMode="auto">
            <a:xfrm>
              <a:off x="2976" y="2976"/>
              <a:ext cx="96" cy="0"/>
            </a:xfrm>
            <a:prstGeom prst="line">
              <a:avLst/>
            </a:prstGeom>
            <a:noFill/>
            <a:ln w="28575">
              <a:solidFill>
                <a:schemeClr val="bg1">
                  <a:lumMod val="65000"/>
                </a:schemeClr>
              </a:solidFill>
              <a:round/>
              <a:headEnd/>
              <a:tailEnd type="triangle" w="med" len="med"/>
            </a:ln>
            <a:effectLst/>
          </p:spPr>
          <p:txBody>
            <a:bodyPr/>
            <a:lstStyle/>
            <a:p>
              <a:pPr>
                <a:defRPr/>
              </a:pPr>
              <a:endParaRPr lang="en-US">
                <a:latin typeface="Calibri"/>
                <a:cs typeface="Calibri"/>
              </a:endParaRPr>
            </a:p>
          </p:txBody>
        </p:sp>
        <p:sp>
          <p:nvSpPr>
            <p:cNvPr id="1300653" name="Line 173"/>
            <p:cNvSpPr>
              <a:spLocks noChangeShapeType="1"/>
            </p:cNvSpPr>
            <p:nvPr/>
          </p:nvSpPr>
          <p:spPr bwMode="auto">
            <a:xfrm>
              <a:off x="5664" y="2496"/>
              <a:ext cx="0" cy="1584"/>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654" name="Line 174"/>
            <p:cNvSpPr>
              <a:spLocks noChangeShapeType="1"/>
            </p:cNvSpPr>
            <p:nvPr/>
          </p:nvSpPr>
          <p:spPr bwMode="auto">
            <a:xfrm flipH="1">
              <a:off x="1632" y="4080"/>
              <a:ext cx="4032" cy="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655" name="Line 175"/>
            <p:cNvSpPr>
              <a:spLocks noChangeShapeType="1"/>
            </p:cNvSpPr>
            <p:nvPr/>
          </p:nvSpPr>
          <p:spPr bwMode="auto">
            <a:xfrm>
              <a:off x="1632" y="2688"/>
              <a:ext cx="0" cy="1392"/>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667" name="Line 187"/>
            <p:cNvSpPr>
              <a:spLocks noChangeShapeType="1"/>
            </p:cNvSpPr>
            <p:nvPr/>
          </p:nvSpPr>
          <p:spPr bwMode="auto">
            <a:xfrm>
              <a:off x="4272" y="2400"/>
              <a:ext cx="0" cy="720"/>
            </a:xfrm>
            <a:prstGeom prst="line">
              <a:avLst/>
            </a:prstGeom>
            <a:noFill/>
            <a:ln w="28575">
              <a:solidFill>
                <a:schemeClr val="bg1">
                  <a:lumMod val="65000"/>
                </a:schemeClr>
              </a:solidFill>
              <a:round/>
              <a:headEnd/>
              <a:tailEnd/>
            </a:ln>
            <a:effectLst/>
          </p:spPr>
          <p:txBody>
            <a:bodyPr/>
            <a:lstStyle/>
            <a:p>
              <a:pPr>
                <a:defRPr/>
              </a:pPr>
              <a:endParaRPr lang="en-US">
                <a:latin typeface="Calibri"/>
                <a:cs typeface="Calibri"/>
              </a:endParaRPr>
            </a:p>
          </p:txBody>
        </p:sp>
        <p:sp>
          <p:nvSpPr>
            <p:cNvPr id="1300668" name="Line 188"/>
            <p:cNvSpPr>
              <a:spLocks noChangeShapeType="1"/>
            </p:cNvSpPr>
            <p:nvPr/>
          </p:nvSpPr>
          <p:spPr bwMode="auto">
            <a:xfrm>
              <a:off x="1584" y="3456"/>
              <a:ext cx="1104" cy="0"/>
            </a:xfrm>
            <a:prstGeom prst="line">
              <a:avLst/>
            </a:prstGeom>
            <a:noFill/>
            <a:ln w="19050">
              <a:solidFill>
                <a:schemeClr val="bg1">
                  <a:lumMod val="65000"/>
                </a:schemeClr>
              </a:solidFill>
              <a:round/>
              <a:headEnd/>
              <a:tailEnd/>
            </a:ln>
            <a:effectLst/>
          </p:spPr>
          <p:txBody>
            <a:bodyPr/>
            <a:lstStyle/>
            <a:p>
              <a:pPr>
                <a:defRPr/>
              </a:pPr>
              <a:endParaRPr lang="en-US">
                <a:latin typeface="Calibri"/>
                <a:cs typeface="Calibri"/>
              </a:endParaRPr>
            </a:p>
          </p:txBody>
        </p:sp>
        <p:sp>
          <p:nvSpPr>
            <p:cNvPr id="1300669" name="Line 189"/>
            <p:cNvSpPr>
              <a:spLocks noChangeShapeType="1"/>
            </p:cNvSpPr>
            <p:nvPr/>
          </p:nvSpPr>
          <p:spPr bwMode="auto">
            <a:xfrm>
              <a:off x="2784" y="3456"/>
              <a:ext cx="288" cy="0"/>
            </a:xfrm>
            <a:prstGeom prst="line">
              <a:avLst/>
            </a:prstGeom>
            <a:noFill/>
            <a:ln w="19050">
              <a:solidFill>
                <a:schemeClr val="bg1">
                  <a:lumMod val="65000"/>
                </a:schemeClr>
              </a:solidFill>
              <a:round/>
              <a:headEnd/>
              <a:tailEnd/>
            </a:ln>
            <a:effectLst/>
          </p:spPr>
          <p:txBody>
            <a:bodyPr/>
            <a:lstStyle/>
            <a:p>
              <a:pPr>
                <a:defRPr/>
              </a:pPr>
              <a:endParaRPr lang="en-US">
                <a:latin typeface="Calibri"/>
                <a:cs typeface="Calibri"/>
              </a:endParaRPr>
            </a:p>
          </p:txBody>
        </p:sp>
      </p:grpSp>
      <p:grpSp>
        <p:nvGrpSpPr>
          <p:cNvPr id="5" name="Group 200"/>
          <p:cNvGrpSpPr>
            <a:grpSpLocks/>
          </p:cNvGrpSpPr>
          <p:nvPr/>
        </p:nvGrpSpPr>
        <p:grpSpPr bwMode="auto">
          <a:xfrm>
            <a:off x="6248400" y="3657600"/>
            <a:ext cx="2057400" cy="2514600"/>
            <a:chOff x="2976" y="2304"/>
            <a:chExt cx="1296" cy="1584"/>
          </a:xfrm>
        </p:grpSpPr>
        <p:sp>
          <p:nvSpPr>
            <p:cNvPr id="62491" name="Line 201"/>
            <p:cNvSpPr>
              <a:spLocks noChangeShapeType="1"/>
            </p:cNvSpPr>
            <p:nvPr/>
          </p:nvSpPr>
          <p:spPr bwMode="auto">
            <a:xfrm>
              <a:off x="4272" y="2400"/>
              <a:ext cx="0" cy="1488"/>
            </a:xfrm>
            <a:prstGeom prst="line">
              <a:avLst/>
            </a:prstGeom>
            <a:noFill/>
            <a:ln w="28575">
              <a:solidFill>
                <a:srgbClr val="FF0000"/>
              </a:solidFill>
              <a:round/>
              <a:headEnd/>
              <a:tailEnd/>
            </a:ln>
          </p:spPr>
          <p:txBody>
            <a:bodyPr>
              <a:prstTxWarp prst="textNoShape">
                <a:avLst/>
              </a:prstTxWarp>
            </a:bodyPr>
            <a:lstStyle/>
            <a:p>
              <a:endParaRPr lang="en-US">
                <a:latin typeface="Calibri"/>
                <a:cs typeface="Calibri"/>
              </a:endParaRPr>
            </a:p>
          </p:txBody>
        </p:sp>
        <p:sp>
          <p:nvSpPr>
            <p:cNvPr id="62492" name="Line 202"/>
            <p:cNvSpPr>
              <a:spLocks noChangeShapeType="1"/>
            </p:cNvSpPr>
            <p:nvPr/>
          </p:nvSpPr>
          <p:spPr bwMode="auto">
            <a:xfrm flipH="1">
              <a:off x="2976" y="3888"/>
              <a:ext cx="1296" cy="0"/>
            </a:xfrm>
            <a:prstGeom prst="line">
              <a:avLst/>
            </a:prstGeom>
            <a:noFill/>
            <a:ln w="28575">
              <a:solidFill>
                <a:srgbClr val="FF0000"/>
              </a:solidFill>
              <a:round/>
              <a:headEnd/>
              <a:tailEnd/>
            </a:ln>
          </p:spPr>
          <p:txBody>
            <a:bodyPr>
              <a:prstTxWarp prst="textNoShape">
                <a:avLst/>
              </a:prstTxWarp>
            </a:bodyPr>
            <a:lstStyle/>
            <a:p>
              <a:endParaRPr lang="en-US">
                <a:latin typeface="Calibri"/>
                <a:cs typeface="Calibri"/>
              </a:endParaRPr>
            </a:p>
          </p:txBody>
        </p:sp>
        <p:sp>
          <p:nvSpPr>
            <p:cNvPr id="62493" name="Line 203"/>
            <p:cNvSpPr>
              <a:spLocks noChangeShapeType="1"/>
            </p:cNvSpPr>
            <p:nvPr/>
          </p:nvSpPr>
          <p:spPr bwMode="auto">
            <a:xfrm>
              <a:off x="2976" y="2304"/>
              <a:ext cx="0" cy="1584"/>
            </a:xfrm>
            <a:prstGeom prst="line">
              <a:avLst/>
            </a:prstGeom>
            <a:noFill/>
            <a:ln w="28575">
              <a:solidFill>
                <a:srgbClr val="FF0000"/>
              </a:solidFill>
              <a:round/>
              <a:headEnd/>
              <a:tailEnd/>
            </a:ln>
          </p:spPr>
          <p:txBody>
            <a:bodyPr>
              <a:prstTxWarp prst="textNoShape">
                <a:avLst/>
              </a:prstTxWarp>
            </a:bodyPr>
            <a:lstStyle/>
            <a:p>
              <a:endParaRPr lang="en-US">
                <a:latin typeface="Calibri"/>
                <a:cs typeface="Calibri"/>
              </a:endParaRPr>
            </a:p>
          </p:txBody>
        </p:sp>
      </p:grpSp>
      <p:grpSp>
        <p:nvGrpSpPr>
          <p:cNvPr id="6" name="Group 228"/>
          <p:cNvGrpSpPr>
            <a:grpSpLocks/>
          </p:cNvGrpSpPr>
          <p:nvPr/>
        </p:nvGrpSpPr>
        <p:grpSpPr bwMode="auto">
          <a:xfrm>
            <a:off x="7751420" y="1905000"/>
            <a:ext cx="990600" cy="3886200"/>
            <a:chOff x="3888" y="1200"/>
            <a:chExt cx="624" cy="2448"/>
          </a:xfrm>
        </p:grpSpPr>
        <p:sp>
          <p:nvSpPr>
            <p:cNvPr id="62489" name="Line 204"/>
            <p:cNvSpPr>
              <a:spLocks noChangeShapeType="1"/>
            </p:cNvSpPr>
            <p:nvPr/>
          </p:nvSpPr>
          <p:spPr bwMode="auto">
            <a:xfrm>
              <a:off x="4512" y="1200"/>
              <a:ext cx="0" cy="2448"/>
            </a:xfrm>
            <a:prstGeom prst="line">
              <a:avLst/>
            </a:prstGeom>
            <a:noFill/>
            <a:ln w="12700">
              <a:solidFill>
                <a:srgbClr val="FF0000"/>
              </a:solidFill>
              <a:round/>
              <a:headEnd/>
              <a:tailEnd/>
            </a:ln>
          </p:spPr>
          <p:txBody>
            <a:bodyPr>
              <a:prstTxWarp prst="textNoShape">
                <a:avLst/>
              </a:prstTxWarp>
            </a:bodyPr>
            <a:lstStyle/>
            <a:p>
              <a:endParaRPr lang="en-US">
                <a:latin typeface="Calibri"/>
                <a:cs typeface="Calibri"/>
              </a:endParaRPr>
            </a:p>
          </p:txBody>
        </p:sp>
        <p:sp>
          <p:nvSpPr>
            <p:cNvPr id="62490" name="Line 205"/>
            <p:cNvSpPr>
              <a:spLocks noChangeShapeType="1"/>
            </p:cNvSpPr>
            <p:nvPr/>
          </p:nvSpPr>
          <p:spPr bwMode="auto">
            <a:xfrm flipH="1">
              <a:off x="3888" y="3648"/>
              <a:ext cx="624" cy="0"/>
            </a:xfrm>
            <a:prstGeom prst="line">
              <a:avLst/>
            </a:prstGeom>
            <a:noFill/>
            <a:ln w="12700">
              <a:solidFill>
                <a:srgbClr val="FF0000"/>
              </a:solidFill>
              <a:round/>
              <a:headEnd/>
              <a:tailEnd type="triangle" w="med" len="med"/>
            </a:ln>
          </p:spPr>
          <p:txBody>
            <a:bodyPr>
              <a:prstTxWarp prst="textNoShape">
                <a:avLst/>
              </a:prstTxWarp>
            </a:bodyPr>
            <a:lstStyle/>
            <a:p>
              <a:endParaRPr lang="en-US">
                <a:latin typeface="Calibri"/>
                <a:cs typeface="Calibri"/>
              </a:endParaRPr>
            </a:p>
          </p:txBody>
        </p:sp>
      </p:grpSp>
      <p:grpSp>
        <p:nvGrpSpPr>
          <p:cNvPr id="7" name="Group 206"/>
          <p:cNvGrpSpPr>
            <a:grpSpLocks/>
          </p:cNvGrpSpPr>
          <p:nvPr/>
        </p:nvGrpSpPr>
        <p:grpSpPr bwMode="auto">
          <a:xfrm>
            <a:off x="4038600" y="5257800"/>
            <a:ext cx="2895600" cy="914400"/>
            <a:chOff x="0" y="3408"/>
            <a:chExt cx="1824" cy="576"/>
          </a:xfrm>
        </p:grpSpPr>
        <p:sp>
          <p:nvSpPr>
            <p:cNvPr id="62482" name="Line 207"/>
            <p:cNvSpPr>
              <a:spLocks noChangeShapeType="1"/>
            </p:cNvSpPr>
            <p:nvPr/>
          </p:nvSpPr>
          <p:spPr bwMode="auto">
            <a:xfrm>
              <a:off x="0" y="3552"/>
              <a:ext cx="0" cy="240"/>
            </a:xfrm>
            <a:prstGeom prst="line">
              <a:avLst/>
            </a:prstGeom>
            <a:noFill/>
            <a:ln w="12700">
              <a:solidFill>
                <a:srgbClr val="FF0000"/>
              </a:solidFill>
              <a:round/>
              <a:headEnd/>
              <a:tailEnd/>
            </a:ln>
          </p:spPr>
          <p:txBody>
            <a:bodyPr>
              <a:prstTxWarp prst="textNoShape">
                <a:avLst/>
              </a:prstTxWarp>
            </a:bodyPr>
            <a:lstStyle/>
            <a:p>
              <a:endParaRPr lang="en-US">
                <a:latin typeface="Calibri"/>
                <a:cs typeface="Calibri"/>
              </a:endParaRPr>
            </a:p>
          </p:txBody>
        </p:sp>
        <p:sp>
          <p:nvSpPr>
            <p:cNvPr id="62483" name="Line 208"/>
            <p:cNvSpPr>
              <a:spLocks noChangeShapeType="1"/>
            </p:cNvSpPr>
            <p:nvPr/>
          </p:nvSpPr>
          <p:spPr bwMode="auto">
            <a:xfrm>
              <a:off x="0" y="3792"/>
              <a:ext cx="1104" cy="0"/>
            </a:xfrm>
            <a:prstGeom prst="line">
              <a:avLst/>
            </a:prstGeom>
            <a:noFill/>
            <a:ln w="19050">
              <a:solidFill>
                <a:srgbClr val="FF0000"/>
              </a:solidFill>
              <a:round/>
              <a:headEnd/>
              <a:tailEnd/>
            </a:ln>
          </p:spPr>
          <p:txBody>
            <a:bodyPr>
              <a:prstTxWarp prst="textNoShape">
                <a:avLst/>
              </a:prstTxWarp>
            </a:bodyPr>
            <a:lstStyle/>
            <a:p>
              <a:endParaRPr lang="en-US">
                <a:latin typeface="Calibri"/>
                <a:cs typeface="Calibri"/>
              </a:endParaRPr>
            </a:p>
          </p:txBody>
        </p:sp>
        <p:sp>
          <p:nvSpPr>
            <p:cNvPr id="62484" name="Line 209"/>
            <p:cNvSpPr>
              <a:spLocks noChangeShapeType="1"/>
            </p:cNvSpPr>
            <p:nvPr/>
          </p:nvSpPr>
          <p:spPr bwMode="auto">
            <a:xfrm>
              <a:off x="1248" y="3696"/>
              <a:ext cx="576" cy="0"/>
            </a:xfrm>
            <a:prstGeom prst="line">
              <a:avLst/>
            </a:prstGeom>
            <a:noFill/>
            <a:ln w="19050">
              <a:solidFill>
                <a:srgbClr val="FF0000"/>
              </a:solidFill>
              <a:round/>
              <a:headEnd/>
              <a:tailEnd type="triangle" w="med" len="med"/>
            </a:ln>
          </p:spPr>
          <p:txBody>
            <a:bodyPr>
              <a:prstTxWarp prst="textNoShape">
                <a:avLst/>
              </a:prstTxWarp>
            </a:bodyPr>
            <a:lstStyle/>
            <a:p>
              <a:endParaRPr lang="en-US">
                <a:latin typeface="Calibri"/>
                <a:cs typeface="Calibri"/>
              </a:endParaRPr>
            </a:p>
          </p:txBody>
        </p:sp>
        <p:sp>
          <p:nvSpPr>
            <p:cNvPr id="62485" name="Line 210"/>
            <p:cNvSpPr>
              <a:spLocks noChangeShapeType="1"/>
            </p:cNvSpPr>
            <p:nvPr/>
          </p:nvSpPr>
          <p:spPr bwMode="auto">
            <a:xfrm>
              <a:off x="1200" y="3792"/>
              <a:ext cx="624" cy="0"/>
            </a:xfrm>
            <a:prstGeom prst="line">
              <a:avLst/>
            </a:prstGeom>
            <a:noFill/>
            <a:ln w="19050">
              <a:solidFill>
                <a:srgbClr val="FF0000"/>
              </a:solidFill>
              <a:round/>
              <a:headEnd/>
              <a:tailEnd type="triangle" w="med" len="med"/>
            </a:ln>
          </p:spPr>
          <p:txBody>
            <a:bodyPr>
              <a:prstTxWarp prst="textNoShape">
                <a:avLst/>
              </a:prstTxWarp>
            </a:bodyPr>
            <a:lstStyle/>
            <a:p>
              <a:endParaRPr lang="en-US">
                <a:latin typeface="Calibri"/>
                <a:cs typeface="Calibri"/>
              </a:endParaRPr>
            </a:p>
          </p:txBody>
        </p:sp>
        <p:sp>
          <p:nvSpPr>
            <p:cNvPr id="62486" name="Rectangle 211"/>
            <p:cNvSpPr>
              <a:spLocks noChangeArrowheads="1"/>
            </p:cNvSpPr>
            <p:nvPr/>
          </p:nvSpPr>
          <p:spPr bwMode="auto">
            <a:xfrm>
              <a:off x="624" y="3552"/>
              <a:ext cx="720" cy="192"/>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dirty="0">
                  <a:latin typeface="Calibri"/>
                  <a:cs typeface="Calibri"/>
                </a:rPr>
                <a:t>ID/</a:t>
              </a:r>
              <a:r>
                <a:rPr lang="en-US" sz="1200" b="1" dirty="0" err="1">
                  <a:latin typeface="Calibri"/>
                  <a:cs typeface="Calibri"/>
                </a:rPr>
                <a:t>EX.RegisterRt</a:t>
              </a:r>
              <a:endParaRPr lang="en-US" sz="1200" b="1" dirty="0">
                <a:latin typeface="Calibri"/>
                <a:cs typeface="Calibri"/>
              </a:endParaRPr>
            </a:p>
          </p:txBody>
        </p:sp>
        <p:sp>
          <p:nvSpPr>
            <p:cNvPr id="62487" name="Rectangle 212"/>
            <p:cNvSpPr>
              <a:spLocks noChangeArrowheads="1"/>
            </p:cNvSpPr>
            <p:nvPr/>
          </p:nvSpPr>
          <p:spPr bwMode="auto">
            <a:xfrm>
              <a:off x="1056" y="3792"/>
              <a:ext cx="720" cy="192"/>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dirty="0">
                  <a:latin typeface="Calibri"/>
                  <a:cs typeface="Calibri"/>
                </a:rPr>
                <a:t>ID/</a:t>
              </a:r>
              <a:r>
                <a:rPr lang="en-US" sz="1200" b="1" dirty="0" err="1">
                  <a:latin typeface="Calibri"/>
                  <a:cs typeface="Calibri"/>
                </a:rPr>
                <a:t>EX.RegisterRs</a:t>
              </a:r>
              <a:endParaRPr lang="en-US" sz="1200" b="1" dirty="0">
                <a:latin typeface="Calibri"/>
                <a:cs typeface="Calibri"/>
              </a:endParaRPr>
            </a:p>
          </p:txBody>
        </p:sp>
        <p:sp>
          <p:nvSpPr>
            <p:cNvPr id="62488" name="Line 213"/>
            <p:cNvSpPr>
              <a:spLocks noChangeShapeType="1"/>
            </p:cNvSpPr>
            <p:nvPr/>
          </p:nvSpPr>
          <p:spPr bwMode="auto">
            <a:xfrm>
              <a:off x="1248" y="3408"/>
              <a:ext cx="0" cy="288"/>
            </a:xfrm>
            <a:prstGeom prst="line">
              <a:avLst/>
            </a:prstGeom>
            <a:noFill/>
            <a:ln w="12700">
              <a:solidFill>
                <a:srgbClr val="FF0000"/>
              </a:solidFill>
              <a:round/>
              <a:headEnd/>
              <a:tailEnd/>
            </a:ln>
          </p:spPr>
          <p:txBody>
            <a:bodyPr>
              <a:prstTxWarp prst="textNoShape">
                <a:avLst/>
              </a:prstTxWarp>
            </a:bodyPr>
            <a:lstStyle/>
            <a:p>
              <a:endParaRPr lang="en-US">
                <a:latin typeface="Calibri"/>
                <a:cs typeface="Calibri"/>
              </a:endParaRPr>
            </a:p>
          </p:txBody>
        </p:sp>
      </p:grpSp>
      <p:grpSp>
        <p:nvGrpSpPr>
          <p:cNvPr id="8" name="Group 229"/>
          <p:cNvGrpSpPr>
            <a:grpSpLocks/>
          </p:cNvGrpSpPr>
          <p:nvPr/>
        </p:nvGrpSpPr>
        <p:grpSpPr bwMode="auto">
          <a:xfrm>
            <a:off x="7670663" y="2729394"/>
            <a:ext cx="2498726" cy="3276600"/>
            <a:chOff x="3898" y="1728"/>
            <a:chExt cx="1574" cy="2064"/>
          </a:xfrm>
        </p:grpSpPr>
        <p:sp>
          <p:nvSpPr>
            <p:cNvPr id="62480" name="Line 220"/>
            <p:cNvSpPr>
              <a:spLocks noChangeShapeType="1"/>
            </p:cNvSpPr>
            <p:nvPr/>
          </p:nvSpPr>
          <p:spPr bwMode="auto">
            <a:xfrm>
              <a:off x="5472" y="1728"/>
              <a:ext cx="0" cy="2064"/>
            </a:xfrm>
            <a:prstGeom prst="line">
              <a:avLst/>
            </a:prstGeom>
            <a:noFill/>
            <a:ln w="12700">
              <a:solidFill>
                <a:srgbClr val="FF0000"/>
              </a:solidFill>
              <a:round/>
              <a:headEnd/>
              <a:tailEnd/>
            </a:ln>
          </p:spPr>
          <p:txBody>
            <a:bodyPr>
              <a:prstTxWarp prst="textNoShape">
                <a:avLst/>
              </a:prstTxWarp>
            </a:bodyPr>
            <a:lstStyle/>
            <a:p>
              <a:endParaRPr lang="en-US">
                <a:latin typeface="Calibri"/>
                <a:cs typeface="Calibri"/>
              </a:endParaRPr>
            </a:p>
          </p:txBody>
        </p:sp>
        <p:sp>
          <p:nvSpPr>
            <p:cNvPr id="62481" name="Line 221"/>
            <p:cNvSpPr>
              <a:spLocks noChangeShapeType="1"/>
            </p:cNvSpPr>
            <p:nvPr/>
          </p:nvSpPr>
          <p:spPr bwMode="auto">
            <a:xfrm flipH="1" flipV="1">
              <a:off x="3898" y="3792"/>
              <a:ext cx="1574" cy="0"/>
            </a:xfrm>
            <a:prstGeom prst="line">
              <a:avLst/>
            </a:prstGeom>
            <a:noFill/>
            <a:ln w="12700">
              <a:solidFill>
                <a:srgbClr val="FF0000"/>
              </a:solidFill>
              <a:round/>
              <a:headEnd/>
              <a:tailEnd type="triangle" w="med" len="med"/>
            </a:ln>
          </p:spPr>
          <p:txBody>
            <a:bodyPr>
              <a:prstTxWarp prst="textNoShape">
                <a:avLst/>
              </a:prstTxWarp>
            </a:bodyPr>
            <a:lstStyle/>
            <a:p>
              <a:endParaRPr lang="en-US">
                <a:latin typeface="Calibri"/>
                <a:cs typeface="Calibri"/>
              </a:endParaRPr>
            </a:p>
          </p:txBody>
        </p:sp>
      </p:grpSp>
      <p:grpSp>
        <p:nvGrpSpPr>
          <p:cNvPr id="9" name="Group 222"/>
          <p:cNvGrpSpPr>
            <a:grpSpLocks/>
          </p:cNvGrpSpPr>
          <p:nvPr/>
        </p:nvGrpSpPr>
        <p:grpSpPr bwMode="auto">
          <a:xfrm>
            <a:off x="7758595" y="5105400"/>
            <a:ext cx="2286000" cy="838200"/>
            <a:chOff x="3936" y="3216"/>
            <a:chExt cx="1440" cy="528"/>
          </a:xfrm>
        </p:grpSpPr>
        <p:sp>
          <p:nvSpPr>
            <p:cNvPr id="62475" name="Line 223"/>
            <p:cNvSpPr>
              <a:spLocks noChangeShapeType="1"/>
            </p:cNvSpPr>
            <p:nvPr/>
          </p:nvSpPr>
          <p:spPr bwMode="auto">
            <a:xfrm flipH="1">
              <a:off x="4368" y="3360"/>
              <a:ext cx="0" cy="240"/>
            </a:xfrm>
            <a:prstGeom prst="line">
              <a:avLst/>
            </a:prstGeom>
            <a:noFill/>
            <a:ln w="12700">
              <a:solidFill>
                <a:srgbClr val="FF0000"/>
              </a:solidFill>
              <a:round/>
              <a:headEnd/>
              <a:tailEnd/>
            </a:ln>
          </p:spPr>
          <p:txBody>
            <a:bodyPr>
              <a:prstTxWarp prst="textNoShape">
                <a:avLst/>
              </a:prstTxWarp>
            </a:bodyPr>
            <a:lstStyle/>
            <a:p>
              <a:endParaRPr lang="en-US">
                <a:latin typeface="Calibri"/>
                <a:cs typeface="Calibri"/>
              </a:endParaRPr>
            </a:p>
          </p:txBody>
        </p:sp>
        <p:sp>
          <p:nvSpPr>
            <p:cNvPr id="62476" name="Line 224"/>
            <p:cNvSpPr>
              <a:spLocks noChangeShapeType="1"/>
            </p:cNvSpPr>
            <p:nvPr/>
          </p:nvSpPr>
          <p:spPr bwMode="auto">
            <a:xfrm>
              <a:off x="3936" y="3600"/>
              <a:ext cx="432" cy="0"/>
            </a:xfrm>
            <a:prstGeom prst="line">
              <a:avLst/>
            </a:prstGeom>
            <a:noFill/>
            <a:ln w="19050">
              <a:solidFill>
                <a:srgbClr val="FF0000"/>
              </a:solidFill>
              <a:round/>
              <a:headEnd type="triangle" w="med" len="med"/>
              <a:tailEnd/>
            </a:ln>
          </p:spPr>
          <p:txBody>
            <a:bodyPr>
              <a:prstTxWarp prst="textNoShape">
                <a:avLst/>
              </a:prstTxWarp>
            </a:bodyPr>
            <a:lstStyle/>
            <a:p>
              <a:endParaRPr lang="en-US">
                <a:latin typeface="Calibri"/>
                <a:cs typeface="Calibri"/>
              </a:endParaRPr>
            </a:p>
          </p:txBody>
        </p:sp>
        <p:sp>
          <p:nvSpPr>
            <p:cNvPr id="62477" name="Line 225"/>
            <p:cNvSpPr>
              <a:spLocks noChangeShapeType="1"/>
            </p:cNvSpPr>
            <p:nvPr/>
          </p:nvSpPr>
          <p:spPr bwMode="auto">
            <a:xfrm>
              <a:off x="3936" y="3696"/>
              <a:ext cx="1440" cy="0"/>
            </a:xfrm>
            <a:prstGeom prst="line">
              <a:avLst/>
            </a:prstGeom>
            <a:noFill/>
            <a:ln w="19050">
              <a:solidFill>
                <a:srgbClr val="FF0000"/>
              </a:solidFill>
              <a:round/>
              <a:headEnd type="triangle" w="med" len="med"/>
              <a:tailEnd/>
            </a:ln>
          </p:spPr>
          <p:txBody>
            <a:bodyPr>
              <a:prstTxWarp prst="textNoShape">
                <a:avLst/>
              </a:prstTxWarp>
            </a:bodyPr>
            <a:lstStyle/>
            <a:p>
              <a:endParaRPr lang="en-US">
                <a:latin typeface="Calibri"/>
                <a:cs typeface="Calibri"/>
              </a:endParaRPr>
            </a:p>
          </p:txBody>
        </p:sp>
        <p:sp>
          <p:nvSpPr>
            <p:cNvPr id="62478" name="Rectangle 226"/>
            <p:cNvSpPr>
              <a:spLocks noChangeArrowheads="1"/>
            </p:cNvSpPr>
            <p:nvPr/>
          </p:nvSpPr>
          <p:spPr bwMode="auto">
            <a:xfrm>
              <a:off x="4332" y="3216"/>
              <a:ext cx="720" cy="192"/>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dirty="0">
                  <a:latin typeface="Calibri"/>
                  <a:cs typeface="Calibri"/>
                </a:rPr>
                <a:t>EX/</a:t>
              </a:r>
              <a:r>
                <a:rPr lang="en-US" sz="1200" b="1" dirty="0" err="1">
                  <a:latin typeface="Calibri"/>
                  <a:cs typeface="Calibri"/>
                </a:rPr>
                <a:t>MEM.RegisterRd</a:t>
              </a:r>
              <a:endParaRPr lang="en-US" sz="1200" b="1" dirty="0">
                <a:latin typeface="Calibri"/>
                <a:cs typeface="Calibri"/>
              </a:endParaRPr>
            </a:p>
          </p:txBody>
        </p:sp>
        <p:sp>
          <p:nvSpPr>
            <p:cNvPr id="62479" name="Rectangle 227"/>
            <p:cNvSpPr>
              <a:spLocks noChangeArrowheads="1"/>
            </p:cNvSpPr>
            <p:nvPr/>
          </p:nvSpPr>
          <p:spPr bwMode="auto">
            <a:xfrm>
              <a:off x="4584" y="3552"/>
              <a:ext cx="720" cy="192"/>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dirty="0">
                  <a:latin typeface="Calibri"/>
                  <a:cs typeface="Calibri"/>
                </a:rPr>
                <a:t>MEM/</a:t>
              </a:r>
              <a:r>
                <a:rPr lang="en-US" sz="1200" b="1" dirty="0" err="1">
                  <a:latin typeface="Calibri"/>
                  <a:cs typeface="Calibri"/>
                </a:rPr>
                <a:t>WB.RegisterRd</a:t>
              </a:r>
              <a:endParaRPr lang="en-US" sz="1200" b="1" dirty="0">
                <a:latin typeface="Calibri"/>
                <a:cs typeface="Calibri"/>
              </a:endParaRPr>
            </a:p>
          </p:txBody>
        </p:sp>
      </p:grpSp>
      <p:sp>
        <p:nvSpPr>
          <p:cNvPr id="1300714" name="Line 234"/>
          <p:cNvSpPr>
            <a:spLocks noChangeShapeType="1"/>
          </p:cNvSpPr>
          <p:nvPr/>
        </p:nvSpPr>
        <p:spPr bwMode="auto">
          <a:xfrm>
            <a:off x="6096000" y="3352800"/>
            <a:ext cx="0" cy="3124200"/>
          </a:xfrm>
          <a:prstGeom prst="line">
            <a:avLst/>
          </a:prstGeom>
          <a:noFill/>
          <a:ln w="28575">
            <a:solidFill>
              <a:srgbClr val="FF0000"/>
            </a:solidFill>
            <a:round/>
            <a:headEnd/>
            <a:tailEnd/>
          </a:ln>
        </p:spPr>
        <p:txBody>
          <a:bodyPr>
            <a:prstTxWarp prst="textNoShape">
              <a:avLst/>
            </a:prstTxWarp>
          </a:bodyPr>
          <a:lstStyle/>
          <a:p>
            <a:endParaRPr lang="en-US">
              <a:latin typeface="Calibri"/>
              <a:cs typeface="Calibri"/>
            </a:endParaRPr>
          </a:p>
        </p:txBody>
      </p:sp>
      <p:sp>
        <p:nvSpPr>
          <p:cNvPr id="2" name="TextBox 1">
            <a:extLst>
              <a:ext uri="{FF2B5EF4-FFF2-40B4-BE49-F238E27FC236}">
                <a16:creationId xmlns:a16="http://schemas.microsoft.com/office/drawing/2014/main" id="{A9C4E4E1-F49A-604F-AE45-06711C9D9AE4}"/>
              </a:ext>
            </a:extLst>
          </p:cNvPr>
          <p:cNvSpPr txBox="1"/>
          <p:nvPr/>
        </p:nvSpPr>
        <p:spPr>
          <a:xfrm>
            <a:off x="4030362" y="3272134"/>
            <a:ext cx="4998637" cy="1569660"/>
          </a:xfrm>
          <a:prstGeom prst="rect">
            <a:avLst/>
          </a:prstGeom>
          <a:solidFill>
            <a:schemeClr val="accent5">
              <a:lumMod val="20000"/>
              <a:lumOff val="80000"/>
            </a:schemeClr>
          </a:solidFill>
        </p:spPr>
        <p:txBody>
          <a:bodyPr wrap="square" rtlCol="0">
            <a:spAutoFit/>
          </a:bodyPr>
          <a:lstStyle/>
          <a:p>
            <a:pPr algn="ctr"/>
            <a:r>
              <a:rPr lang="en-US" sz="3200" dirty="0">
                <a:solidFill>
                  <a:srgbClr val="C00000"/>
                </a:solidFill>
                <a:latin typeface="Chalkduster" panose="03050602040202020205" pitchFamily="66" charset="77"/>
              </a:rPr>
              <a:t>Just know that we have a way to implement it</a:t>
            </a:r>
          </a:p>
        </p:txBody>
      </p:sp>
    </p:spTree>
    <p:extLst>
      <p:ext uri="{BB962C8B-B14F-4D97-AF65-F5344CB8AC3E}">
        <p14:creationId xmlns:p14="http://schemas.microsoft.com/office/powerpoint/2010/main" val="1970660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Line 75"/>
          <p:cNvSpPr>
            <a:spLocks noChangeShapeType="1"/>
          </p:cNvSpPr>
          <p:nvPr/>
        </p:nvSpPr>
        <p:spPr bwMode="auto">
          <a:xfrm>
            <a:off x="6626225" y="4945063"/>
            <a:ext cx="17145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26626" name="Group 3"/>
          <p:cNvGrpSpPr>
            <a:grpSpLocks/>
          </p:cNvGrpSpPr>
          <p:nvPr/>
        </p:nvGrpSpPr>
        <p:grpSpPr bwMode="auto">
          <a:xfrm>
            <a:off x="3313113" y="989013"/>
            <a:ext cx="368300" cy="969962"/>
            <a:chOff x="1392" y="2880"/>
            <a:chExt cx="288" cy="480"/>
          </a:xfrm>
        </p:grpSpPr>
        <p:sp>
          <p:nvSpPr>
            <p:cNvPr id="26846" name="Line 4"/>
            <p:cNvSpPr>
              <a:spLocks noChangeShapeType="1"/>
            </p:cNvSpPr>
            <p:nvPr/>
          </p:nvSpPr>
          <p:spPr bwMode="auto">
            <a:xfrm>
              <a:off x="1392" y="3072"/>
              <a:ext cx="48"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47" name="Line 5"/>
            <p:cNvSpPr>
              <a:spLocks noChangeShapeType="1"/>
            </p:cNvSpPr>
            <p:nvPr/>
          </p:nvSpPr>
          <p:spPr bwMode="auto">
            <a:xfrm flipH="1">
              <a:off x="1392" y="3120"/>
              <a:ext cx="48"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48" name="Line 6"/>
            <p:cNvSpPr>
              <a:spLocks noChangeShapeType="1"/>
            </p:cNvSpPr>
            <p:nvPr/>
          </p:nvSpPr>
          <p:spPr bwMode="auto">
            <a:xfrm flipV="1">
              <a:off x="1392" y="2880"/>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49" name="Line 7"/>
            <p:cNvSpPr>
              <a:spLocks noChangeShapeType="1"/>
            </p:cNvSpPr>
            <p:nvPr/>
          </p:nvSpPr>
          <p:spPr bwMode="auto">
            <a:xfrm flipV="1">
              <a:off x="1392" y="3168"/>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50" name="Line 8"/>
            <p:cNvSpPr>
              <a:spLocks noChangeShapeType="1"/>
            </p:cNvSpPr>
            <p:nvPr/>
          </p:nvSpPr>
          <p:spPr bwMode="auto">
            <a:xfrm flipV="1">
              <a:off x="1392" y="3216"/>
              <a:ext cx="288"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51" name="Line 9"/>
            <p:cNvSpPr>
              <a:spLocks noChangeShapeType="1"/>
            </p:cNvSpPr>
            <p:nvPr/>
          </p:nvSpPr>
          <p:spPr bwMode="auto">
            <a:xfrm flipV="1">
              <a:off x="1680" y="3024"/>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52" name="Line 10"/>
            <p:cNvSpPr>
              <a:spLocks noChangeShapeType="1"/>
            </p:cNvSpPr>
            <p:nvPr/>
          </p:nvSpPr>
          <p:spPr bwMode="auto">
            <a:xfrm>
              <a:off x="1392" y="2880"/>
              <a:ext cx="288"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27" name="Rectangle 11"/>
          <p:cNvSpPr>
            <a:spLocks noChangeArrowheads="1"/>
          </p:cNvSpPr>
          <p:nvPr/>
        </p:nvSpPr>
        <p:spPr bwMode="auto">
          <a:xfrm>
            <a:off x="2638425" y="3602039"/>
            <a:ext cx="1397000" cy="1417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sz="1400">
              <a:solidFill>
                <a:schemeClr val="tx1"/>
              </a:solidFill>
              <a:latin typeface="Calibri" charset="0"/>
            </a:endParaRPr>
          </a:p>
        </p:txBody>
      </p:sp>
      <p:sp>
        <p:nvSpPr>
          <p:cNvPr id="26628" name="Rectangle 12"/>
          <p:cNvSpPr>
            <a:spLocks noChangeArrowheads="1"/>
          </p:cNvSpPr>
          <p:nvPr/>
        </p:nvSpPr>
        <p:spPr bwMode="auto">
          <a:xfrm>
            <a:off x="2122488" y="3975100"/>
            <a:ext cx="220662" cy="8207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sz="1400">
              <a:solidFill>
                <a:schemeClr val="tx1"/>
              </a:solidFill>
              <a:latin typeface="Calibri" charset="0"/>
            </a:endParaRPr>
          </a:p>
        </p:txBody>
      </p:sp>
      <p:sp>
        <p:nvSpPr>
          <p:cNvPr id="26629" name="Line 13"/>
          <p:cNvSpPr>
            <a:spLocks noChangeShapeType="1"/>
          </p:cNvSpPr>
          <p:nvPr/>
        </p:nvSpPr>
        <p:spPr bwMode="auto">
          <a:xfrm>
            <a:off x="2343151" y="4348163"/>
            <a:ext cx="295275"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30" name="Line 14"/>
          <p:cNvSpPr>
            <a:spLocks noChangeShapeType="1"/>
          </p:cNvSpPr>
          <p:nvPr/>
        </p:nvSpPr>
        <p:spPr bwMode="auto">
          <a:xfrm>
            <a:off x="2430463" y="1138238"/>
            <a:ext cx="882650"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31" name="Line 15"/>
          <p:cNvSpPr>
            <a:spLocks noChangeShapeType="1"/>
          </p:cNvSpPr>
          <p:nvPr/>
        </p:nvSpPr>
        <p:spPr bwMode="auto">
          <a:xfrm>
            <a:off x="2946401" y="1809750"/>
            <a:ext cx="366713"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32" name="Text Box 16"/>
          <p:cNvSpPr txBox="1">
            <a:spLocks noChangeArrowheads="1"/>
          </p:cNvSpPr>
          <p:nvPr/>
        </p:nvSpPr>
        <p:spPr bwMode="auto">
          <a:xfrm>
            <a:off x="2590800" y="4125913"/>
            <a:ext cx="44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900">
                <a:solidFill>
                  <a:schemeClr val="tx1"/>
                </a:solidFill>
                <a:latin typeface="Calibri" charset="0"/>
              </a:rPr>
              <a:t>Read</a:t>
            </a:r>
          </a:p>
          <a:p>
            <a:pPr eaLnBrk="1" hangingPunct="1"/>
            <a:r>
              <a:rPr lang="en-US" altLang="en-US" sz="900">
                <a:solidFill>
                  <a:schemeClr val="tx1"/>
                </a:solidFill>
                <a:latin typeface="Calibri" charset="0"/>
              </a:rPr>
              <a:t>Addr.</a:t>
            </a:r>
          </a:p>
        </p:txBody>
      </p:sp>
      <p:sp>
        <p:nvSpPr>
          <p:cNvPr id="26633" name="Text Box 17"/>
          <p:cNvSpPr txBox="1">
            <a:spLocks noChangeArrowheads="1"/>
          </p:cNvSpPr>
          <p:nvPr/>
        </p:nvSpPr>
        <p:spPr bwMode="auto">
          <a:xfrm>
            <a:off x="3648076" y="4125914"/>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900">
                <a:solidFill>
                  <a:schemeClr val="tx1"/>
                </a:solidFill>
                <a:latin typeface="Calibri" charset="0"/>
              </a:rPr>
              <a:t>Instr.</a:t>
            </a:r>
          </a:p>
          <a:p>
            <a:pPr algn="ctr" eaLnBrk="1" hangingPunct="1"/>
            <a:r>
              <a:rPr lang="en-US" altLang="en-US" sz="900">
                <a:solidFill>
                  <a:schemeClr val="tx1"/>
                </a:solidFill>
                <a:latin typeface="Calibri" charset="0"/>
              </a:rPr>
              <a:t>[31-0]</a:t>
            </a:r>
          </a:p>
        </p:txBody>
      </p:sp>
      <p:sp>
        <p:nvSpPr>
          <p:cNvPr id="18" name="Text Box 18"/>
          <p:cNvSpPr txBox="1">
            <a:spLocks noChangeArrowheads="1"/>
          </p:cNvSpPr>
          <p:nvPr/>
        </p:nvSpPr>
        <p:spPr bwMode="auto">
          <a:xfrm>
            <a:off x="2946400" y="3810001"/>
            <a:ext cx="800100" cy="415925"/>
          </a:xfrm>
          <a:prstGeom prst="rect">
            <a:avLst/>
          </a:prstGeom>
          <a:solidFill>
            <a:srgbClr val="FAFFB5"/>
          </a:solidFill>
          <a:ln w="12700">
            <a:noFill/>
            <a:miter lim="800000"/>
            <a:headEnd/>
            <a:tailEnd/>
          </a:ln>
          <a:effectLst/>
        </p:spPr>
        <p:txBody>
          <a:bodyPr wrap="none">
            <a:spAutoFit/>
          </a:bodyPr>
          <a:lstStyle/>
          <a:p>
            <a:pPr algn="ctr">
              <a:defRPr/>
            </a:pPr>
            <a:r>
              <a:rPr lang="en-US" sz="1050" b="1" dirty="0">
                <a:latin typeface="Calibri"/>
                <a:cs typeface="Calibri"/>
              </a:rPr>
              <a:t>Instruction</a:t>
            </a:r>
          </a:p>
          <a:p>
            <a:pPr algn="ctr">
              <a:defRPr/>
            </a:pPr>
            <a:r>
              <a:rPr lang="en-US" sz="1050" b="1" dirty="0">
                <a:latin typeface="Calibri"/>
                <a:cs typeface="Calibri"/>
              </a:rPr>
              <a:t>Memory</a:t>
            </a:r>
          </a:p>
        </p:txBody>
      </p:sp>
      <p:sp>
        <p:nvSpPr>
          <p:cNvPr id="19" name="Text Box 19"/>
          <p:cNvSpPr txBox="1">
            <a:spLocks noChangeArrowheads="1"/>
          </p:cNvSpPr>
          <p:nvPr/>
        </p:nvSpPr>
        <p:spPr bwMode="auto">
          <a:xfrm>
            <a:off x="3313113" y="1362075"/>
            <a:ext cx="411162" cy="254000"/>
          </a:xfrm>
          <a:prstGeom prst="rect">
            <a:avLst/>
          </a:prstGeom>
          <a:noFill/>
          <a:ln w="12700">
            <a:noFill/>
            <a:miter lim="800000"/>
            <a:headEnd/>
            <a:tailEnd/>
          </a:ln>
          <a:effectLst/>
        </p:spPr>
        <p:txBody>
          <a:bodyPr wrap="none">
            <a:spAutoFit/>
          </a:bodyPr>
          <a:lstStyle/>
          <a:p>
            <a:pPr>
              <a:defRPr/>
            </a:pPr>
            <a:r>
              <a:rPr lang="en-US" sz="1050" b="1">
                <a:latin typeface="Calibri"/>
                <a:cs typeface="Calibri"/>
              </a:rPr>
              <a:t>Add</a:t>
            </a:r>
          </a:p>
        </p:txBody>
      </p:sp>
      <p:sp>
        <p:nvSpPr>
          <p:cNvPr id="20" name="Text Box 20"/>
          <p:cNvSpPr txBox="1">
            <a:spLocks noChangeArrowheads="1"/>
          </p:cNvSpPr>
          <p:nvPr/>
        </p:nvSpPr>
        <p:spPr bwMode="auto">
          <a:xfrm>
            <a:off x="2049464" y="4198938"/>
            <a:ext cx="327025" cy="254000"/>
          </a:xfrm>
          <a:prstGeom prst="rect">
            <a:avLst/>
          </a:prstGeom>
          <a:noFill/>
          <a:ln w="12700">
            <a:noFill/>
            <a:miter lim="800000"/>
            <a:headEnd/>
            <a:tailEnd/>
          </a:ln>
          <a:effectLst/>
        </p:spPr>
        <p:txBody>
          <a:bodyPr wrap="none">
            <a:spAutoFit/>
          </a:bodyPr>
          <a:lstStyle/>
          <a:p>
            <a:pPr>
              <a:defRPr/>
            </a:pPr>
            <a:r>
              <a:rPr lang="en-US" sz="1050" b="1">
                <a:latin typeface="Calibri"/>
                <a:cs typeface="Calibri"/>
              </a:rPr>
              <a:t>PC</a:t>
            </a:r>
          </a:p>
        </p:txBody>
      </p:sp>
      <p:sp>
        <p:nvSpPr>
          <p:cNvPr id="21" name="Text Box 23"/>
          <p:cNvSpPr txBox="1">
            <a:spLocks noChangeArrowheads="1"/>
          </p:cNvSpPr>
          <p:nvPr/>
        </p:nvSpPr>
        <p:spPr bwMode="auto">
          <a:xfrm>
            <a:off x="2725738" y="1660525"/>
            <a:ext cx="252412" cy="254000"/>
          </a:xfrm>
          <a:prstGeom prst="rect">
            <a:avLst/>
          </a:prstGeom>
          <a:noFill/>
          <a:ln w="12700">
            <a:noFill/>
            <a:miter lim="800000"/>
            <a:headEnd/>
            <a:tailEnd/>
          </a:ln>
          <a:effectLst/>
        </p:spPr>
        <p:txBody>
          <a:bodyPr wrap="none">
            <a:spAutoFit/>
          </a:bodyPr>
          <a:lstStyle/>
          <a:p>
            <a:pPr>
              <a:defRPr/>
            </a:pPr>
            <a:r>
              <a:rPr lang="en-US" sz="1050" b="1">
                <a:latin typeface="Calibri"/>
                <a:cs typeface="Calibri"/>
              </a:rPr>
              <a:t>4</a:t>
            </a:r>
          </a:p>
        </p:txBody>
      </p:sp>
      <p:sp>
        <p:nvSpPr>
          <p:cNvPr id="26638" name="Rectangle 24"/>
          <p:cNvSpPr>
            <a:spLocks noChangeArrowheads="1"/>
          </p:cNvSpPr>
          <p:nvPr/>
        </p:nvSpPr>
        <p:spPr bwMode="auto">
          <a:xfrm>
            <a:off x="5005388" y="3602039"/>
            <a:ext cx="1397000" cy="1417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sz="1400">
              <a:solidFill>
                <a:schemeClr val="tx1"/>
              </a:solidFill>
              <a:latin typeface="Calibri" charset="0"/>
            </a:endParaRPr>
          </a:p>
        </p:txBody>
      </p:sp>
      <p:sp>
        <p:nvSpPr>
          <p:cNvPr id="26639" name="Line 25"/>
          <p:cNvSpPr>
            <a:spLocks noChangeShapeType="1"/>
          </p:cNvSpPr>
          <p:nvPr/>
        </p:nvSpPr>
        <p:spPr bwMode="auto">
          <a:xfrm>
            <a:off x="4035425" y="4348163"/>
            <a:ext cx="1476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Line 26"/>
          <p:cNvSpPr>
            <a:spLocks noChangeShapeType="1"/>
          </p:cNvSpPr>
          <p:nvPr/>
        </p:nvSpPr>
        <p:spPr bwMode="auto">
          <a:xfrm>
            <a:off x="4183064" y="4124325"/>
            <a:ext cx="822325"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41" name="Line 28"/>
          <p:cNvSpPr>
            <a:spLocks noChangeShapeType="1"/>
          </p:cNvSpPr>
          <p:nvPr/>
        </p:nvSpPr>
        <p:spPr bwMode="auto">
          <a:xfrm>
            <a:off x="9712326" y="4721225"/>
            <a:ext cx="2206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2" name="Line 29"/>
          <p:cNvSpPr>
            <a:spLocks noChangeShapeType="1"/>
          </p:cNvSpPr>
          <p:nvPr/>
        </p:nvSpPr>
        <p:spPr bwMode="auto">
          <a:xfrm>
            <a:off x="4183064" y="3751263"/>
            <a:ext cx="822325"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43" name="Line 32"/>
          <p:cNvSpPr>
            <a:spLocks noChangeShapeType="1"/>
          </p:cNvSpPr>
          <p:nvPr/>
        </p:nvSpPr>
        <p:spPr bwMode="auto">
          <a:xfrm>
            <a:off x="7874001" y="5692775"/>
            <a:ext cx="18637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33"/>
          <p:cNvSpPr>
            <a:spLocks noChangeShapeType="1"/>
          </p:cNvSpPr>
          <p:nvPr/>
        </p:nvSpPr>
        <p:spPr bwMode="auto">
          <a:xfrm>
            <a:off x="7726363" y="4348163"/>
            <a:ext cx="1714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Text Box 34"/>
          <p:cNvSpPr txBox="1">
            <a:spLocks noChangeArrowheads="1"/>
          </p:cNvSpPr>
          <p:nvPr/>
        </p:nvSpPr>
        <p:spPr bwMode="auto">
          <a:xfrm>
            <a:off x="4932363" y="4721225"/>
            <a:ext cx="7747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1000">
                <a:solidFill>
                  <a:schemeClr val="tx1"/>
                </a:solidFill>
                <a:latin typeface="Calibri" charset="0"/>
              </a:rPr>
              <a:t>Write Data</a:t>
            </a:r>
          </a:p>
        </p:txBody>
      </p:sp>
      <p:sp>
        <p:nvSpPr>
          <p:cNvPr id="26646" name="Text Box 35"/>
          <p:cNvSpPr txBox="1">
            <a:spLocks noChangeArrowheads="1"/>
          </p:cNvSpPr>
          <p:nvPr/>
        </p:nvSpPr>
        <p:spPr bwMode="auto">
          <a:xfrm>
            <a:off x="4932364" y="3602038"/>
            <a:ext cx="8524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1000">
                <a:solidFill>
                  <a:schemeClr val="tx1"/>
                </a:solidFill>
                <a:latin typeface="Calibri" charset="0"/>
              </a:rPr>
              <a:t>Read Addr 1</a:t>
            </a:r>
          </a:p>
        </p:txBody>
      </p:sp>
      <p:sp>
        <p:nvSpPr>
          <p:cNvPr id="26647" name="Text Box 36"/>
          <p:cNvSpPr txBox="1">
            <a:spLocks noChangeArrowheads="1"/>
          </p:cNvSpPr>
          <p:nvPr/>
        </p:nvSpPr>
        <p:spPr bwMode="auto">
          <a:xfrm>
            <a:off x="4932364" y="3975100"/>
            <a:ext cx="8524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1000">
                <a:solidFill>
                  <a:schemeClr val="tx1"/>
                </a:solidFill>
                <a:latin typeface="Calibri" charset="0"/>
              </a:rPr>
              <a:t>Read Addr 2</a:t>
            </a:r>
          </a:p>
        </p:txBody>
      </p:sp>
      <p:sp>
        <p:nvSpPr>
          <p:cNvPr id="26648" name="Text Box 37"/>
          <p:cNvSpPr txBox="1">
            <a:spLocks noChangeArrowheads="1"/>
          </p:cNvSpPr>
          <p:nvPr/>
        </p:nvSpPr>
        <p:spPr bwMode="auto">
          <a:xfrm>
            <a:off x="4932363" y="4348163"/>
            <a:ext cx="787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1000">
                <a:solidFill>
                  <a:schemeClr val="tx1"/>
                </a:solidFill>
                <a:latin typeface="Calibri" charset="0"/>
              </a:rPr>
              <a:t>Write Addr</a:t>
            </a:r>
          </a:p>
        </p:txBody>
      </p:sp>
      <p:sp>
        <p:nvSpPr>
          <p:cNvPr id="33" name="Text Box 38"/>
          <p:cNvSpPr txBox="1">
            <a:spLocks noChangeArrowheads="1"/>
          </p:cNvSpPr>
          <p:nvPr/>
        </p:nvSpPr>
        <p:spPr bwMode="auto">
          <a:xfrm>
            <a:off x="5303752" y="3825876"/>
            <a:ext cx="641522" cy="577081"/>
          </a:xfrm>
          <a:prstGeom prst="rect">
            <a:avLst/>
          </a:prstGeom>
          <a:noFill/>
          <a:ln w="12700">
            <a:noFill/>
            <a:miter lim="800000"/>
            <a:headEnd/>
            <a:tailEnd/>
          </a:ln>
          <a:effectLst/>
        </p:spPr>
        <p:txBody>
          <a:bodyPr wrap="none">
            <a:spAutoFit/>
          </a:bodyPr>
          <a:lstStyle/>
          <a:p>
            <a:pPr algn="ctr">
              <a:defRPr/>
            </a:pPr>
            <a:r>
              <a:rPr lang="en-US" sz="1050" b="1">
                <a:latin typeface="Calibri"/>
                <a:cs typeface="Calibri"/>
              </a:rPr>
              <a:t>Register</a:t>
            </a:r>
          </a:p>
          <a:p>
            <a:pPr algn="ctr">
              <a:defRPr/>
            </a:pPr>
            <a:endParaRPr lang="en-US" sz="1050" b="1">
              <a:latin typeface="Calibri"/>
              <a:cs typeface="Calibri"/>
            </a:endParaRPr>
          </a:p>
          <a:p>
            <a:pPr algn="ctr">
              <a:defRPr/>
            </a:pPr>
            <a:r>
              <a:rPr lang="en-US" sz="1050" b="1">
                <a:latin typeface="Calibri"/>
                <a:cs typeface="Calibri"/>
              </a:rPr>
              <a:t>File</a:t>
            </a:r>
          </a:p>
        </p:txBody>
      </p:sp>
      <p:sp>
        <p:nvSpPr>
          <p:cNvPr id="34" name="Text Box 39"/>
          <p:cNvSpPr txBox="1">
            <a:spLocks noChangeArrowheads="1"/>
          </p:cNvSpPr>
          <p:nvPr/>
        </p:nvSpPr>
        <p:spPr bwMode="auto">
          <a:xfrm>
            <a:off x="5892800" y="3751264"/>
            <a:ext cx="573088" cy="415925"/>
          </a:xfrm>
          <a:prstGeom prst="rect">
            <a:avLst/>
          </a:prstGeom>
          <a:noFill/>
          <a:ln w="12700">
            <a:noFill/>
            <a:miter lim="800000"/>
            <a:headEnd/>
            <a:tailEnd/>
          </a:ln>
          <a:effectLst/>
        </p:spPr>
        <p:txBody>
          <a:bodyPr wrap="none">
            <a:spAutoFit/>
          </a:bodyPr>
          <a:lstStyle/>
          <a:p>
            <a:pPr algn="r">
              <a:defRPr/>
            </a:pPr>
            <a:r>
              <a:rPr lang="en-US" sz="1050">
                <a:latin typeface="Calibri"/>
                <a:cs typeface="Calibri"/>
              </a:rPr>
              <a:t>Read</a:t>
            </a:r>
          </a:p>
          <a:p>
            <a:pPr algn="r">
              <a:defRPr/>
            </a:pPr>
            <a:r>
              <a:rPr lang="en-US" sz="1050">
                <a:latin typeface="Calibri"/>
                <a:cs typeface="Calibri"/>
              </a:rPr>
              <a:t> Data 1</a:t>
            </a:r>
          </a:p>
        </p:txBody>
      </p:sp>
      <p:sp>
        <p:nvSpPr>
          <p:cNvPr id="35" name="Text Box 40"/>
          <p:cNvSpPr txBox="1">
            <a:spLocks noChangeArrowheads="1"/>
          </p:cNvSpPr>
          <p:nvPr/>
        </p:nvSpPr>
        <p:spPr bwMode="auto">
          <a:xfrm>
            <a:off x="5916614" y="4422776"/>
            <a:ext cx="573087" cy="415925"/>
          </a:xfrm>
          <a:prstGeom prst="rect">
            <a:avLst/>
          </a:prstGeom>
          <a:noFill/>
          <a:ln w="12700">
            <a:noFill/>
            <a:miter lim="800000"/>
            <a:headEnd/>
            <a:tailEnd/>
          </a:ln>
          <a:effectLst/>
        </p:spPr>
        <p:txBody>
          <a:bodyPr wrap="none">
            <a:spAutoFit/>
          </a:bodyPr>
          <a:lstStyle/>
          <a:p>
            <a:pPr algn="r">
              <a:defRPr/>
            </a:pPr>
            <a:r>
              <a:rPr lang="en-US" sz="1050">
                <a:latin typeface="Calibri"/>
                <a:cs typeface="Calibri"/>
              </a:rPr>
              <a:t>Read</a:t>
            </a:r>
          </a:p>
          <a:p>
            <a:pPr algn="r">
              <a:defRPr/>
            </a:pPr>
            <a:r>
              <a:rPr lang="en-US" sz="1050">
                <a:latin typeface="Calibri"/>
                <a:cs typeface="Calibri"/>
              </a:rPr>
              <a:t> Data 2</a:t>
            </a:r>
          </a:p>
        </p:txBody>
      </p:sp>
      <p:sp>
        <p:nvSpPr>
          <p:cNvPr id="26652" name="Rectangle 42"/>
          <p:cNvSpPr>
            <a:spLocks noChangeArrowheads="1"/>
          </p:cNvSpPr>
          <p:nvPr/>
        </p:nvSpPr>
        <p:spPr bwMode="auto">
          <a:xfrm>
            <a:off x="7310438" y="4273551"/>
            <a:ext cx="4873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eaLnBrk="1" hangingPunct="1">
              <a:lnSpc>
                <a:spcPts val="1600"/>
              </a:lnSpc>
            </a:pPr>
            <a:r>
              <a:rPr lang="en-US" altLang="en-US" sz="1000" b="1">
                <a:solidFill>
                  <a:schemeClr val="tx1"/>
                </a:solidFill>
                <a:latin typeface="Calibri" charset="0"/>
              </a:rPr>
              <a:t>ALU</a:t>
            </a:r>
          </a:p>
        </p:txBody>
      </p:sp>
      <p:sp>
        <p:nvSpPr>
          <p:cNvPr id="26653" name="Rectangle 43"/>
          <p:cNvSpPr>
            <a:spLocks noChangeArrowheads="1"/>
          </p:cNvSpPr>
          <p:nvPr/>
        </p:nvSpPr>
        <p:spPr bwMode="auto">
          <a:xfrm>
            <a:off x="7196139" y="3295650"/>
            <a:ext cx="4413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eaLnBrk="1" hangingPunct="1">
              <a:lnSpc>
                <a:spcPts val="1800"/>
              </a:lnSpc>
              <a:spcBef>
                <a:spcPts val="600"/>
              </a:spcBef>
              <a:spcAft>
                <a:spcPts val="600"/>
              </a:spcAft>
            </a:pPr>
            <a:r>
              <a:rPr lang="en-US" altLang="en-US" sz="1100">
                <a:solidFill>
                  <a:schemeClr val="tx1"/>
                </a:solidFill>
                <a:latin typeface="Calibri" charset="0"/>
              </a:rPr>
              <a:t>ovf</a:t>
            </a:r>
          </a:p>
        </p:txBody>
      </p:sp>
      <p:sp>
        <p:nvSpPr>
          <p:cNvPr id="26654" name="Rectangle 44"/>
          <p:cNvSpPr>
            <a:spLocks noChangeArrowheads="1"/>
          </p:cNvSpPr>
          <p:nvPr/>
        </p:nvSpPr>
        <p:spPr bwMode="auto">
          <a:xfrm>
            <a:off x="7667625" y="3462338"/>
            <a:ext cx="5143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eaLnBrk="1" hangingPunct="1">
              <a:lnSpc>
                <a:spcPts val="1800"/>
              </a:lnSpc>
              <a:spcBef>
                <a:spcPts val="600"/>
              </a:spcBef>
              <a:spcAft>
                <a:spcPts val="600"/>
              </a:spcAft>
            </a:pPr>
            <a:r>
              <a:rPr lang="en-US" altLang="en-US" sz="1100">
                <a:solidFill>
                  <a:schemeClr val="tx1"/>
                </a:solidFill>
                <a:latin typeface="Calibri" charset="0"/>
              </a:rPr>
              <a:t>zero</a:t>
            </a:r>
          </a:p>
        </p:txBody>
      </p:sp>
      <p:sp>
        <p:nvSpPr>
          <p:cNvPr id="26655" name="Line 48"/>
          <p:cNvSpPr>
            <a:spLocks noChangeShapeType="1"/>
          </p:cNvSpPr>
          <p:nvPr/>
        </p:nvSpPr>
        <p:spPr bwMode="auto">
          <a:xfrm flipV="1">
            <a:off x="7315200" y="3536950"/>
            <a:ext cx="0" cy="223838"/>
          </a:xfrm>
          <a:prstGeom prst="line">
            <a:avLst/>
          </a:prstGeom>
          <a:noFill/>
          <a:ln w="12700">
            <a:solidFill>
              <a:srgbClr val="59595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6" name="Line 50"/>
          <p:cNvSpPr>
            <a:spLocks noChangeShapeType="1"/>
          </p:cNvSpPr>
          <p:nvPr/>
        </p:nvSpPr>
        <p:spPr bwMode="auto">
          <a:xfrm>
            <a:off x="10301288" y="4497388"/>
            <a:ext cx="0" cy="19415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7" name="Rectangle 51"/>
          <p:cNvSpPr>
            <a:spLocks noChangeArrowheads="1"/>
          </p:cNvSpPr>
          <p:nvPr/>
        </p:nvSpPr>
        <p:spPr bwMode="auto">
          <a:xfrm>
            <a:off x="8242300" y="3602039"/>
            <a:ext cx="1397000" cy="1417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sz="1400">
              <a:solidFill>
                <a:schemeClr val="tx1"/>
              </a:solidFill>
              <a:latin typeface="Calibri" charset="0"/>
            </a:endParaRPr>
          </a:p>
        </p:txBody>
      </p:sp>
      <p:sp>
        <p:nvSpPr>
          <p:cNvPr id="26658" name="Line 52"/>
          <p:cNvSpPr>
            <a:spLocks noChangeShapeType="1"/>
          </p:cNvSpPr>
          <p:nvPr/>
        </p:nvSpPr>
        <p:spPr bwMode="auto">
          <a:xfrm>
            <a:off x="9639300" y="4348163"/>
            <a:ext cx="293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9" name="Line 53"/>
          <p:cNvSpPr>
            <a:spLocks noChangeShapeType="1"/>
          </p:cNvSpPr>
          <p:nvPr/>
        </p:nvSpPr>
        <p:spPr bwMode="auto">
          <a:xfrm>
            <a:off x="7874001" y="3900488"/>
            <a:ext cx="392113"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60" name="Line 54"/>
          <p:cNvSpPr>
            <a:spLocks noChangeShapeType="1"/>
          </p:cNvSpPr>
          <p:nvPr/>
        </p:nvSpPr>
        <p:spPr bwMode="auto">
          <a:xfrm>
            <a:off x="8021638" y="4721225"/>
            <a:ext cx="0" cy="298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Text Box 55"/>
          <p:cNvSpPr txBox="1">
            <a:spLocks noChangeArrowheads="1"/>
          </p:cNvSpPr>
          <p:nvPr/>
        </p:nvSpPr>
        <p:spPr bwMode="auto">
          <a:xfrm>
            <a:off x="8836026" y="3698876"/>
            <a:ext cx="665163" cy="415925"/>
          </a:xfrm>
          <a:prstGeom prst="rect">
            <a:avLst/>
          </a:prstGeom>
          <a:solidFill>
            <a:srgbClr val="FAFFB5"/>
          </a:solidFill>
          <a:ln w="12700">
            <a:noFill/>
            <a:miter lim="800000"/>
            <a:headEnd/>
            <a:tailEnd/>
          </a:ln>
          <a:effectLst/>
        </p:spPr>
        <p:txBody>
          <a:bodyPr wrap="none">
            <a:spAutoFit/>
          </a:bodyPr>
          <a:lstStyle/>
          <a:p>
            <a:pPr algn="ctr">
              <a:defRPr/>
            </a:pPr>
            <a:r>
              <a:rPr lang="en-US" sz="1050" b="1" dirty="0">
                <a:latin typeface="Calibri"/>
                <a:cs typeface="Calibri"/>
              </a:rPr>
              <a:t>Data</a:t>
            </a:r>
          </a:p>
          <a:p>
            <a:pPr algn="ctr">
              <a:defRPr/>
            </a:pPr>
            <a:r>
              <a:rPr lang="en-US" sz="1050" b="1" dirty="0">
                <a:latin typeface="Calibri"/>
                <a:cs typeface="Calibri"/>
              </a:rPr>
              <a:t>Memory</a:t>
            </a:r>
          </a:p>
        </p:txBody>
      </p:sp>
      <p:sp>
        <p:nvSpPr>
          <p:cNvPr id="46" name="Text Box 56"/>
          <p:cNvSpPr txBox="1">
            <a:spLocks noChangeArrowheads="1"/>
          </p:cNvSpPr>
          <p:nvPr/>
        </p:nvSpPr>
        <p:spPr bwMode="auto">
          <a:xfrm>
            <a:off x="8167688" y="3751263"/>
            <a:ext cx="622300"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Address</a:t>
            </a:r>
          </a:p>
        </p:txBody>
      </p:sp>
      <p:sp>
        <p:nvSpPr>
          <p:cNvPr id="47" name="Text Box 57"/>
          <p:cNvSpPr txBox="1">
            <a:spLocks noChangeArrowheads="1"/>
          </p:cNvSpPr>
          <p:nvPr/>
        </p:nvSpPr>
        <p:spPr bwMode="auto">
          <a:xfrm>
            <a:off x="8167688" y="4572000"/>
            <a:ext cx="774700"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Write Data</a:t>
            </a:r>
          </a:p>
        </p:txBody>
      </p:sp>
      <p:sp>
        <p:nvSpPr>
          <p:cNvPr id="48" name="Text Box 58"/>
          <p:cNvSpPr txBox="1">
            <a:spLocks noChangeArrowheads="1"/>
          </p:cNvSpPr>
          <p:nvPr/>
        </p:nvSpPr>
        <p:spPr bwMode="auto">
          <a:xfrm>
            <a:off x="8829676" y="4198938"/>
            <a:ext cx="741363"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Read Data</a:t>
            </a:r>
          </a:p>
        </p:txBody>
      </p:sp>
      <p:sp>
        <p:nvSpPr>
          <p:cNvPr id="26665" name="Line 63"/>
          <p:cNvSpPr>
            <a:spLocks noChangeShapeType="1"/>
          </p:cNvSpPr>
          <p:nvPr/>
        </p:nvSpPr>
        <p:spPr bwMode="auto">
          <a:xfrm>
            <a:off x="4784726" y="6438900"/>
            <a:ext cx="55165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6" name="Line 64"/>
          <p:cNvSpPr>
            <a:spLocks noChangeShapeType="1"/>
          </p:cNvSpPr>
          <p:nvPr/>
        </p:nvSpPr>
        <p:spPr bwMode="auto">
          <a:xfrm>
            <a:off x="6500814" y="5029200"/>
            <a:ext cx="15446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7" name="Line 65"/>
          <p:cNvSpPr>
            <a:spLocks noChangeShapeType="1"/>
          </p:cNvSpPr>
          <p:nvPr/>
        </p:nvSpPr>
        <p:spPr bwMode="auto">
          <a:xfrm>
            <a:off x="6265863" y="5543550"/>
            <a:ext cx="368300" cy="0"/>
          </a:xfrm>
          <a:prstGeom prst="line">
            <a:avLst/>
          </a:prstGeom>
          <a:noFill/>
          <a:ln w="1905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Rectangle 67"/>
          <p:cNvSpPr>
            <a:spLocks noChangeArrowheads="1"/>
          </p:cNvSpPr>
          <p:nvPr/>
        </p:nvSpPr>
        <p:spPr bwMode="auto">
          <a:xfrm>
            <a:off x="5727700" y="5319714"/>
            <a:ext cx="514350" cy="447675"/>
          </a:xfrm>
          <a:prstGeom prst="rect">
            <a:avLst/>
          </a:prstGeom>
          <a:noFill/>
          <a:ln w="12700">
            <a:noFill/>
            <a:miter lim="800000"/>
            <a:headEnd/>
            <a:tailEnd/>
          </a:ln>
          <a:effectLst/>
        </p:spPr>
        <p:txBody>
          <a:bodyPr wrap="none" lIns="19050" tIns="26988" rIns="19050" bIns="26988"/>
          <a:lstStyle/>
          <a:p>
            <a:pPr algn="ctr">
              <a:defRPr/>
            </a:pPr>
            <a:r>
              <a:rPr lang="en-US" sz="1050" b="1">
                <a:latin typeface="Calibri"/>
                <a:cs typeface="Calibri"/>
              </a:rPr>
              <a:t>Sign</a:t>
            </a:r>
          </a:p>
          <a:p>
            <a:pPr algn="ctr">
              <a:defRPr/>
            </a:pPr>
            <a:r>
              <a:rPr lang="en-US" sz="1050" b="1">
                <a:latin typeface="Calibri"/>
                <a:cs typeface="Calibri"/>
              </a:rPr>
              <a:t>Extend</a:t>
            </a:r>
          </a:p>
        </p:txBody>
      </p:sp>
      <p:sp>
        <p:nvSpPr>
          <p:cNvPr id="26669" name="Line 68"/>
          <p:cNvSpPr>
            <a:spLocks noChangeShapeType="1"/>
          </p:cNvSpPr>
          <p:nvPr/>
        </p:nvSpPr>
        <p:spPr bwMode="auto">
          <a:xfrm>
            <a:off x="4195764" y="5543550"/>
            <a:ext cx="1482725" cy="0"/>
          </a:xfrm>
          <a:prstGeom prst="line">
            <a:avLst/>
          </a:prstGeom>
          <a:noFill/>
          <a:ln w="1905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0" name="Line 73"/>
          <p:cNvSpPr>
            <a:spLocks noChangeShapeType="1"/>
          </p:cNvSpPr>
          <p:nvPr/>
        </p:nvSpPr>
        <p:spPr bwMode="auto">
          <a:xfrm>
            <a:off x="6500813" y="45720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1" name="Line 74"/>
          <p:cNvSpPr>
            <a:spLocks noChangeShapeType="1"/>
          </p:cNvSpPr>
          <p:nvPr/>
        </p:nvSpPr>
        <p:spPr bwMode="auto">
          <a:xfrm>
            <a:off x="9712325" y="4721225"/>
            <a:ext cx="0" cy="9715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2" name="Line 76"/>
          <p:cNvSpPr>
            <a:spLocks noChangeShapeType="1"/>
          </p:cNvSpPr>
          <p:nvPr/>
        </p:nvSpPr>
        <p:spPr bwMode="auto">
          <a:xfrm>
            <a:off x="4784726" y="4870450"/>
            <a:ext cx="244475"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73" name="Line 78"/>
          <p:cNvSpPr>
            <a:spLocks noChangeShapeType="1"/>
          </p:cNvSpPr>
          <p:nvPr/>
        </p:nvSpPr>
        <p:spPr bwMode="auto">
          <a:xfrm>
            <a:off x="10153650" y="4497388"/>
            <a:ext cx="1476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4" name="Line 81"/>
          <p:cNvSpPr>
            <a:spLocks noChangeShapeType="1"/>
          </p:cNvSpPr>
          <p:nvPr/>
        </p:nvSpPr>
        <p:spPr bwMode="auto">
          <a:xfrm>
            <a:off x="4784725" y="4870450"/>
            <a:ext cx="0" cy="1568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5" name="Line 100"/>
          <p:cNvSpPr>
            <a:spLocks noChangeShapeType="1"/>
          </p:cNvSpPr>
          <p:nvPr/>
        </p:nvSpPr>
        <p:spPr bwMode="auto">
          <a:xfrm>
            <a:off x="2430463" y="1138239"/>
            <a:ext cx="0" cy="3209925"/>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6676" name="Line 107"/>
          <p:cNvSpPr>
            <a:spLocks noChangeShapeType="1"/>
          </p:cNvSpPr>
          <p:nvPr/>
        </p:nvSpPr>
        <p:spPr bwMode="auto">
          <a:xfrm>
            <a:off x="8021638" y="4721225"/>
            <a:ext cx="220662"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77" name="Rectangle 129"/>
          <p:cNvSpPr>
            <a:spLocks noChangeArrowheads="1"/>
          </p:cNvSpPr>
          <p:nvPr/>
        </p:nvSpPr>
        <p:spPr bwMode="auto">
          <a:xfrm>
            <a:off x="4195764" y="5257800"/>
            <a:ext cx="8096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eaLnBrk="1" hangingPunct="1">
              <a:lnSpc>
                <a:spcPts val="1800"/>
              </a:lnSpc>
              <a:spcBef>
                <a:spcPts val="600"/>
              </a:spcBef>
              <a:spcAft>
                <a:spcPts val="600"/>
              </a:spcAft>
            </a:pPr>
            <a:r>
              <a:rPr lang="en-US" altLang="en-US" sz="1000">
                <a:solidFill>
                  <a:schemeClr val="tx1"/>
                </a:solidFill>
                <a:latin typeface="Calibri" charset="0"/>
              </a:rPr>
              <a:t>[15-0]</a:t>
            </a:r>
          </a:p>
        </p:txBody>
      </p:sp>
      <p:sp>
        <p:nvSpPr>
          <p:cNvPr id="26678" name="Rectangle 130"/>
          <p:cNvSpPr>
            <a:spLocks noChangeArrowheads="1"/>
          </p:cNvSpPr>
          <p:nvPr/>
        </p:nvSpPr>
        <p:spPr bwMode="auto">
          <a:xfrm>
            <a:off x="4191000" y="3462339"/>
            <a:ext cx="808038"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eaLnBrk="1" hangingPunct="1">
              <a:lnSpc>
                <a:spcPts val="1800"/>
              </a:lnSpc>
              <a:spcBef>
                <a:spcPts val="600"/>
              </a:spcBef>
              <a:spcAft>
                <a:spcPts val="600"/>
              </a:spcAft>
            </a:pPr>
            <a:r>
              <a:rPr lang="en-US" altLang="en-US" sz="1000">
                <a:solidFill>
                  <a:schemeClr val="tx1"/>
                </a:solidFill>
                <a:latin typeface="Calibri" charset="0"/>
              </a:rPr>
              <a:t>[25-21]</a:t>
            </a:r>
          </a:p>
        </p:txBody>
      </p:sp>
      <p:sp>
        <p:nvSpPr>
          <p:cNvPr id="26679" name="Rectangle 131"/>
          <p:cNvSpPr>
            <a:spLocks noChangeArrowheads="1"/>
          </p:cNvSpPr>
          <p:nvPr/>
        </p:nvSpPr>
        <p:spPr bwMode="auto">
          <a:xfrm>
            <a:off x="4191001" y="3870326"/>
            <a:ext cx="809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eaLnBrk="1" hangingPunct="1">
              <a:lnSpc>
                <a:spcPts val="1800"/>
              </a:lnSpc>
              <a:spcBef>
                <a:spcPts val="600"/>
              </a:spcBef>
              <a:spcAft>
                <a:spcPts val="600"/>
              </a:spcAft>
            </a:pPr>
            <a:r>
              <a:rPr lang="en-US" altLang="en-US" sz="1000">
                <a:solidFill>
                  <a:schemeClr val="tx1"/>
                </a:solidFill>
                <a:latin typeface="Calibri" charset="0"/>
              </a:rPr>
              <a:t>[20-16]</a:t>
            </a:r>
          </a:p>
        </p:txBody>
      </p:sp>
      <p:grpSp>
        <p:nvGrpSpPr>
          <p:cNvPr id="26680" name="Group 157"/>
          <p:cNvGrpSpPr>
            <a:grpSpLocks/>
          </p:cNvGrpSpPr>
          <p:nvPr/>
        </p:nvGrpSpPr>
        <p:grpSpPr bwMode="auto">
          <a:xfrm>
            <a:off x="1828801" y="893763"/>
            <a:ext cx="7000875" cy="3454400"/>
            <a:chOff x="304800" y="893528"/>
            <a:chExt cx="7001409" cy="3455020"/>
          </a:xfrm>
        </p:grpSpPr>
        <p:sp>
          <p:nvSpPr>
            <p:cNvPr id="26841" name="Line 21"/>
            <p:cNvSpPr>
              <a:spLocks noChangeShapeType="1"/>
            </p:cNvSpPr>
            <p:nvPr/>
          </p:nvSpPr>
          <p:spPr bwMode="auto">
            <a:xfrm>
              <a:off x="318591" y="914400"/>
              <a:ext cx="6987618"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42" name="Line 22"/>
            <p:cNvSpPr>
              <a:spLocks noChangeShapeType="1"/>
            </p:cNvSpPr>
            <p:nvPr/>
          </p:nvSpPr>
          <p:spPr bwMode="auto">
            <a:xfrm>
              <a:off x="304800" y="4348548"/>
              <a:ext cx="29421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843" name="Line 99"/>
            <p:cNvSpPr>
              <a:spLocks noChangeShapeType="1"/>
            </p:cNvSpPr>
            <p:nvPr/>
          </p:nvSpPr>
          <p:spPr bwMode="auto">
            <a:xfrm>
              <a:off x="6350009" y="1660954"/>
              <a:ext cx="392288" cy="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844" name="Line 133"/>
            <p:cNvSpPr>
              <a:spLocks noChangeShapeType="1"/>
            </p:cNvSpPr>
            <p:nvPr/>
          </p:nvSpPr>
          <p:spPr bwMode="auto">
            <a:xfrm>
              <a:off x="318591" y="914400"/>
              <a:ext cx="0" cy="3434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45" name="Line 134"/>
            <p:cNvSpPr>
              <a:spLocks noChangeShapeType="1"/>
            </p:cNvSpPr>
            <p:nvPr/>
          </p:nvSpPr>
          <p:spPr bwMode="auto">
            <a:xfrm>
              <a:off x="7306209" y="893528"/>
              <a:ext cx="0" cy="4837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81" name="Line 135"/>
          <p:cNvSpPr>
            <a:spLocks noChangeShapeType="1"/>
          </p:cNvSpPr>
          <p:nvPr/>
        </p:nvSpPr>
        <p:spPr bwMode="auto">
          <a:xfrm>
            <a:off x="6623050" y="4945064"/>
            <a:ext cx="0" cy="598487"/>
          </a:xfrm>
          <a:prstGeom prst="line">
            <a:avLst/>
          </a:prstGeom>
          <a:noFill/>
          <a:ln w="28575">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82" name="Line 138"/>
          <p:cNvSpPr>
            <a:spLocks noChangeShapeType="1"/>
          </p:cNvSpPr>
          <p:nvPr/>
        </p:nvSpPr>
        <p:spPr bwMode="auto">
          <a:xfrm>
            <a:off x="4195763" y="3048000"/>
            <a:ext cx="0" cy="24955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83" name="Group 160"/>
          <p:cNvGrpSpPr>
            <a:grpSpLocks/>
          </p:cNvGrpSpPr>
          <p:nvPr/>
        </p:nvGrpSpPr>
        <p:grpSpPr bwMode="auto">
          <a:xfrm>
            <a:off x="6402389" y="3975101"/>
            <a:ext cx="833437" cy="746125"/>
            <a:chOff x="4878931" y="3975272"/>
            <a:chExt cx="833611" cy="746553"/>
          </a:xfrm>
        </p:grpSpPr>
        <p:sp>
          <p:nvSpPr>
            <p:cNvPr id="26837" name="Line 30"/>
            <p:cNvSpPr>
              <a:spLocks noChangeShapeType="1"/>
            </p:cNvSpPr>
            <p:nvPr/>
          </p:nvSpPr>
          <p:spPr bwMode="auto">
            <a:xfrm>
              <a:off x="4878931" y="3975272"/>
              <a:ext cx="83361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838" name="Line 31"/>
            <p:cNvSpPr>
              <a:spLocks noChangeShapeType="1"/>
            </p:cNvSpPr>
            <p:nvPr/>
          </p:nvSpPr>
          <p:spPr bwMode="auto">
            <a:xfrm>
              <a:off x="5026039" y="4572515"/>
              <a:ext cx="26969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839" name="Line 80"/>
            <p:cNvSpPr>
              <a:spLocks noChangeShapeType="1"/>
            </p:cNvSpPr>
            <p:nvPr/>
          </p:nvSpPr>
          <p:spPr bwMode="auto">
            <a:xfrm>
              <a:off x="5491880" y="4721825"/>
              <a:ext cx="22066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840" name="Line 162"/>
            <p:cNvSpPr>
              <a:spLocks noChangeShapeType="1"/>
            </p:cNvSpPr>
            <p:nvPr/>
          </p:nvSpPr>
          <p:spPr bwMode="auto">
            <a:xfrm>
              <a:off x="4878931" y="4572515"/>
              <a:ext cx="1471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84" name="Line 163"/>
          <p:cNvSpPr>
            <a:spLocks noChangeShapeType="1"/>
          </p:cNvSpPr>
          <p:nvPr/>
        </p:nvSpPr>
        <p:spPr bwMode="auto">
          <a:xfrm>
            <a:off x="7874000" y="3900489"/>
            <a:ext cx="0" cy="447675"/>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6685" name="Line 164"/>
          <p:cNvSpPr>
            <a:spLocks noChangeShapeType="1"/>
          </p:cNvSpPr>
          <p:nvPr/>
        </p:nvSpPr>
        <p:spPr bwMode="auto">
          <a:xfrm>
            <a:off x="7874000" y="4348163"/>
            <a:ext cx="0" cy="13446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Text Box 71"/>
          <p:cNvSpPr txBox="1">
            <a:spLocks noChangeArrowheads="1"/>
          </p:cNvSpPr>
          <p:nvPr/>
        </p:nvSpPr>
        <p:spPr bwMode="auto">
          <a:xfrm>
            <a:off x="5359401" y="5543550"/>
            <a:ext cx="320675"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16</a:t>
            </a:r>
          </a:p>
        </p:txBody>
      </p:sp>
      <p:sp>
        <p:nvSpPr>
          <p:cNvPr id="80" name="Text Box 72"/>
          <p:cNvSpPr txBox="1">
            <a:spLocks noChangeArrowheads="1"/>
          </p:cNvSpPr>
          <p:nvPr/>
        </p:nvSpPr>
        <p:spPr bwMode="auto">
          <a:xfrm>
            <a:off x="6340476" y="5543550"/>
            <a:ext cx="320675"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32</a:t>
            </a:r>
          </a:p>
        </p:txBody>
      </p:sp>
      <p:grpSp>
        <p:nvGrpSpPr>
          <p:cNvPr id="26688" name="Group 159"/>
          <p:cNvGrpSpPr>
            <a:grpSpLocks/>
          </p:cNvGrpSpPr>
          <p:nvPr/>
        </p:nvGrpSpPr>
        <p:grpSpPr bwMode="auto">
          <a:xfrm>
            <a:off x="3681413" y="1143001"/>
            <a:ext cx="4235450" cy="4778375"/>
            <a:chOff x="2157438" y="1213022"/>
            <a:chExt cx="4234803" cy="4777944"/>
          </a:xfrm>
        </p:grpSpPr>
        <p:sp>
          <p:nvSpPr>
            <p:cNvPr id="26813" name="Rectangle 86"/>
            <p:cNvSpPr>
              <a:spLocks noChangeArrowheads="1"/>
            </p:cNvSpPr>
            <p:nvPr/>
          </p:nvSpPr>
          <p:spPr bwMode="auto">
            <a:xfrm>
              <a:off x="5319255" y="1660657"/>
              <a:ext cx="441258" cy="44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600"/>
                </a:lnSpc>
              </a:pPr>
              <a:r>
                <a:rPr lang="en-US" altLang="en-US" sz="1000" b="1">
                  <a:solidFill>
                    <a:schemeClr val="tx1"/>
                  </a:solidFill>
                  <a:latin typeface="Calibri" charset="0"/>
                </a:rPr>
                <a:t>Shift</a:t>
              </a:r>
            </a:p>
            <a:p>
              <a:pPr algn="ctr" eaLnBrk="1" hangingPunct="1">
                <a:lnSpc>
                  <a:spcPts val="1600"/>
                </a:lnSpc>
              </a:pPr>
              <a:r>
                <a:rPr lang="en-US" altLang="en-US" sz="1000" b="1">
                  <a:solidFill>
                    <a:schemeClr val="tx1"/>
                  </a:solidFill>
                  <a:latin typeface="Calibri" charset="0"/>
                </a:rPr>
                <a:t>left 2</a:t>
              </a:r>
            </a:p>
          </p:txBody>
        </p:sp>
        <p:grpSp>
          <p:nvGrpSpPr>
            <p:cNvPr id="26814" name="Group 158"/>
            <p:cNvGrpSpPr>
              <a:grpSpLocks/>
            </p:cNvGrpSpPr>
            <p:nvPr/>
          </p:nvGrpSpPr>
          <p:grpSpPr bwMode="auto">
            <a:xfrm>
              <a:off x="2157438" y="1213052"/>
              <a:ext cx="4234803" cy="4777914"/>
              <a:chOff x="2157438" y="1213052"/>
              <a:chExt cx="4234803" cy="4777914"/>
            </a:xfrm>
          </p:grpSpPr>
          <p:grpSp>
            <p:nvGrpSpPr>
              <p:cNvPr id="26815" name="Group 156"/>
              <p:cNvGrpSpPr>
                <a:grpSpLocks/>
              </p:cNvGrpSpPr>
              <p:nvPr/>
            </p:nvGrpSpPr>
            <p:grpSpPr bwMode="auto">
              <a:xfrm>
                <a:off x="2157438" y="1213052"/>
                <a:ext cx="4234803" cy="3732739"/>
                <a:chOff x="2157438" y="1213052"/>
                <a:chExt cx="4234803" cy="3732739"/>
              </a:xfrm>
            </p:grpSpPr>
            <p:sp>
              <p:nvSpPr>
                <p:cNvPr id="26821" name="Line 88"/>
                <p:cNvSpPr>
                  <a:spLocks noChangeShapeType="1"/>
                </p:cNvSpPr>
                <p:nvPr/>
              </p:nvSpPr>
              <p:spPr bwMode="auto">
                <a:xfrm>
                  <a:off x="5099593" y="1511643"/>
                  <a:ext cx="896438"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91" name="Text Box 97"/>
                <p:cNvSpPr txBox="1">
                  <a:spLocks noChangeArrowheads="1"/>
                </p:cNvSpPr>
                <p:nvPr/>
              </p:nvSpPr>
              <p:spPr bwMode="auto">
                <a:xfrm>
                  <a:off x="5981141" y="1511445"/>
                  <a:ext cx="411100" cy="253977"/>
                </a:xfrm>
                <a:prstGeom prst="rect">
                  <a:avLst/>
                </a:prstGeom>
                <a:noFill/>
                <a:ln w="12700">
                  <a:noFill/>
                  <a:miter lim="800000"/>
                  <a:headEnd/>
                  <a:tailEnd/>
                </a:ln>
                <a:effectLst/>
              </p:spPr>
              <p:txBody>
                <a:bodyPr wrap="none">
                  <a:spAutoFit/>
                </a:bodyPr>
                <a:lstStyle/>
                <a:p>
                  <a:pPr>
                    <a:defRPr/>
                  </a:pPr>
                  <a:r>
                    <a:rPr lang="en-US" sz="1050" b="1" dirty="0">
                      <a:latin typeface="Calibri"/>
                      <a:cs typeface="Calibri"/>
                    </a:rPr>
                    <a:t>Add</a:t>
                  </a:r>
                </a:p>
              </p:txBody>
            </p:sp>
            <p:grpSp>
              <p:nvGrpSpPr>
                <p:cNvPr id="26823" name="Group 152"/>
                <p:cNvGrpSpPr>
                  <a:grpSpLocks/>
                </p:cNvGrpSpPr>
                <p:nvPr/>
              </p:nvGrpSpPr>
              <p:grpSpPr bwMode="auto">
                <a:xfrm>
                  <a:off x="2157438" y="1213052"/>
                  <a:ext cx="4192577" cy="3732739"/>
                  <a:chOff x="2157438" y="1213052"/>
                  <a:chExt cx="4192577" cy="3732739"/>
                </a:xfrm>
              </p:grpSpPr>
              <p:sp>
                <p:nvSpPr>
                  <p:cNvPr id="26824" name="Oval 85"/>
                  <p:cNvSpPr>
                    <a:spLocks noChangeArrowheads="1"/>
                  </p:cNvSpPr>
                  <p:nvPr/>
                </p:nvSpPr>
                <p:spPr bwMode="auto">
                  <a:xfrm>
                    <a:off x="5320255" y="1660954"/>
                    <a:ext cx="441323" cy="5225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sz="1400">
                      <a:solidFill>
                        <a:schemeClr val="tx1"/>
                      </a:solidFill>
                      <a:latin typeface="Calibri" charset="0"/>
                    </a:endParaRPr>
                  </a:p>
                </p:txBody>
              </p:sp>
              <p:sp>
                <p:nvSpPr>
                  <p:cNvPr id="26825" name="Line 87"/>
                  <p:cNvSpPr>
                    <a:spLocks noChangeShapeType="1"/>
                  </p:cNvSpPr>
                  <p:nvPr/>
                </p:nvSpPr>
                <p:spPr bwMode="auto">
                  <a:xfrm>
                    <a:off x="5099593" y="1959575"/>
                    <a:ext cx="220662"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26826" name="Group 89"/>
                  <p:cNvGrpSpPr>
                    <a:grpSpLocks/>
                  </p:cNvGrpSpPr>
                  <p:nvPr/>
                </p:nvGrpSpPr>
                <p:grpSpPr bwMode="auto">
                  <a:xfrm>
                    <a:off x="5982245" y="1213052"/>
                    <a:ext cx="367770" cy="895870"/>
                    <a:chOff x="1392" y="2880"/>
                    <a:chExt cx="288" cy="480"/>
                  </a:xfrm>
                </p:grpSpPr>
                <p:sp>
                  <p:nvSpPr>
                    <p:cNvPr id="26830" name="Line 90"/>
                    <p:cNvSpPr>
                      <a:spLocks noChangeShapeType="1"/>
                    </p:cNvSpPr>
                    <p:nvPr/>
                  </p:nvSpPr>
                  <p:spPr bwMode="auto">
                    <a:xfrm>
                      <a:off x="1392" y="3072"/>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31" name="Line 91"/>
                    <p:cNvSpPr>
                      <a:spLocks noChangeShapeType="1"/>
                    </p:cNvSpPr>
                    <p:nvPr/>
                  </p:nvSpPr>
                  <p:spPr bwMode="auto">
                    <a:xfrm flipH="1">
                      <a:off x="1392" y="3120"/>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32" name="Line 92"/>
                    <p:cNvSpPr>
                      <a:spLocks noChangeShapeType="1"/>
                    </p:cNvSpPr>
                    <p:nvPr/>
                  </p:nvSpPr>
                  <p:spPr bwMode="auto">
                    <a:xfrm flipV="1">
                      <a:off x="1392" y="2880"/>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33" name="Line 93"/>
                    <p:cNvSpPr>
                      <a:spLocks noChangeShapeType="1"/>
                    </p:cNvSpPr>
                    <p:nvPr/>
                  </p:nvSpPr>
                  <p:spPr bwMode="auto">
                    <a:xfrm flipV="1">
                      <a:off x="1392" y="3168"/>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34" name="Line 94"/>
                    <p:cNvSpPr>
                      <a:spLocks noChangeShapeType="1"/>
                    </p:cNvSpPr>
                    <p:nvPr/>
                  </p:nvSpPr>
                  <p:spPr bwMode="auto">
                    <a:xfrm flipV="1">
                      <a:off x="1392" y="3216"/>
                      <a:ext cx="288"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35" name="Line 95"/>
                    <p:cNvSpPr>
                      <a:spLocks noChangeShapeType="1"/>
                    </p:cNvSpPr>
                    <p:nvPr/>
                  </p:nvSpPr>
                  <p:spPr bwMode="auto">
                    <a:xfrm flipV="1">
                      <a:off x="1680" y="3024"/>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36" name="Line 96"/>
                    <p:cNvSpPr>
                      <a:spLocks noChangeShapeType="1"/>
                    </p:cNvSpPr>
                    <p:nvPr/>
                  </p:nvSpPr>
                  <p:spPr bwMode="auto">
                    <a:xfrm>
                      <a:off x="1392" y="2880"/>
                      <a:ext cx="288"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827" name="Line 98"/>
                  <p:cNvSpPr>
                    <a:spLocks noChangeShapeType="1"/>
                  </p:cNvSpPr>
                  <p:nvPr/>
                </p:nvSpPr>
                <p:spPr bwMode="auto">
                  <a:xfrm>
                    <a:off x="5747787" y="1959575"/>
                    <a:ext cx="220662"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828" name="Line 161"/>
                  <p:cNvSpPr>
                    <a:spLocks noChangeShapeType="1"/>
                  </p:cNvSpPr>
                  <p:nvPr/>
                </p:nvSpPr>
                <p:spPr bwMode="auto">
                  <a:xfrm>
                    <a:off x="2157438" y="1511643"/>
                    <a:ext cx="294215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29" name="Line 165"/>
                  <p:cNvSpPr>
                    <a:spLocks noChangeShapeType="1"/>
                  </p:cNvSpPr>
                  <p:nvPr/>
                </p:nvSpPr>
                <p:spPr bwMode="auto">
                  <a:xfrm>
                    <a:off x="5099593" y="1959575"/>
                    <a:ext cx="0" cy="29862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816" name="Group 155"/>
              <p:cNvGrpSpPr>
                <a:grpSpLocks/>
              </p:cNvGrpSpPr>
              <p:nvPr/>
            </p:nvGrpSpPr>
            <p:grpSpPr bwMode="auto">
              <a:xfrm>
                <a:off x="3835386" y="4936523"/>
                <a:ext cx="1264208" cy="1054443"/>
                <a:chOff x="3835386" y="4936523"/>
                <a:chExt cx="1264208" cy="1054443"/>
              </a:xfrm>
            </p:grpSpPr>
            <p:sp>
              <p:nvSpPr>
                <p:cNvPr id="26817" name="Line 69"/>
                <p:cNvSpPr>
                  <a:spLocks noChangeShapeType="1"/>
                </p:cNvSpPr>
                <p:nvPr/>
              </p:nvSpPr>
              <p:spPr bwMode="auto">
                <a:xfrm>
                  <a:off x="3835386" y="5480222"/>
                  <a:ext cx="73554" cy="1493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18" name="Line 70"/>
                <p:cNvSpPr>
                  <a:spLocks noChangeShapeType="1"/>
                </p:cNvSpPr>
                <p:nvPr/>
              </p:nvSpPr>
              <p:spPr bwMode="auto">
                <a:xfrm>
                  <a:off x="4816105" y="5559511"/>
                  <a:ext cx="73554" cy="1493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19" name="Oval 66"/>
                <p:cNvSpPr>
                  <a:spLocks noChangeArrowheads="1"/>
                </p:cNvSpPr>
                <p:nvPr/>
              </p:nvSpPr>
              <p:spPr bwMode="auto">
                <a:xfrm>
                  <a:off x="4154121" y="5169757"/>
                  <a:ext cx="588431" cy="82120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sz="1400">
                    <a:solidFill>
                      <a:schemeClr val="tx1"/>
                    </a:solidFill>
                    <a:latin typeface="Calibri" charset="0"/>
                  </a:endParaRPr>
                </a:p>
              </p:txBody>
            </p:sp>
            <p:sp>
              <p:nvSpPr>
                <p:cNvPr id="26820" name="Line 135"/>
                <p:cNvSpPr>
                  <a:spLocks noChangeShapeType="1"/>
                </p:cNvSpPr>
                <p:nvPr/>
              </p:nvSpPr>
              <p:spPr bwMode="auto">
                <a:xfrm>
                  <a:off x="5099594" y="4936523"/>
                  <a:ext cx="0" cy="5972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26689" name="Group 100"/>
          <p:cNvGrpSpPr>
            <a:grpSpLocks/>
          </p:cNvGrpSpPr>
          <p:nvPr/>
        </p:nvGrpSpPr>
        <p:grpSpPr bwMode="auto">
          <a:xfrm>
            <a:off x="6781800" y="4427538"/>
            <a:ext cx="228600" cy="601662"/>
            <a:chOff x="6533000" y="3190811"/>
            <a:chExt cx="485666" cy="1080858"/>
          </a:xfrm>
        </p:grpSpPr>
        <p:grpSp>
          <p:nvGrpSpPr>
            <p:cNvPr id="26805" name="Group 28"/>
            <p:cNvGrpSpPr>
              <a:grpSpLocks/>
            </p:cNvGrpSpPr>
            <p:nvPr/>
          </p:nvGrpSpPr>
          <p:grpSpPr bwMode="auto">
            <a:xfrm>
              <a:off x="6565545" y="3215599"/>
              <a:ext cx="453121" cy="1056070"/>
              <a:chOff x="6565545" y="3215599"/>
              <a:chExt cx="453121" cy="1056070"/>
            </a:xfrm>
          </p:grpSpPr>
          <p:sp>
            <p:nvSpPr>
              <p:cNvPr id="26807" name="Line 23"/>
              <p:cNvSpPr>
                <a:spLocks noChangeShapeType="1"/>
              </p:cNvSpPr>
              <p:nvPr/>
            </p:nvSpPr>
            <p:spPr bwMode="auto">
              <a:xfrm>
                <a:off x="6565545" y="3427745"/>
                <a:ext cx="0" cy="6341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08"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809"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810"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811"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812" name="Line 28"/>
              <p:cNvSpPr>
                <a:spLocks noChangeShapeType="1"/>
              </p:cNvSpPr>
              <p:nvPr/>
            </p:nvSpPr>
            <p:spPr bwMode="auto">
              <a:xfrm>
                <a:off x="7018666" y="3427745"/>
                <a:ext cx="0" cy="6341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806" name="Text Box 29"/>
            <p:cNvSpPr txBox="1">
              <a:spLocks noChangeArrowheads="1"/>
            </p:cNvSpPr>
            <p:nvPr/>
          </p:nvSpPr>
          <p:spPr bwMode="auto">
            <a:xfrm>
              <a:off x="6533000" y="3190811"/>
              <a:ext cx="453123" cy="97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0" tIns="36000" rIns="0" bIns="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1100" b="1">
                  <a:solidFill>
                    <a:schemeClr val="tx1"/>
                  </a:solidFill>
                  <a:latin typeface="Calibri" charset="0"/>
                </a:rPr>
                <a:t> M</a:t>
              </a:r>
              <a:br>
                <a:rPr lang="en-US" altLang="en-US" sz="1100" b="1">
                  <a:solidFill>
                    <a:schemeClr val="tx1"/>
                  </a:solidFill>
                  <a:latin typeface="Calibri" charset="0"/>
                </a:rPr>
              </a:br>
              <a:r>
                <a:rPr lang="en-US" altLang="en-US" sz="1100" b="1">
                  <a:solidFill>
                    <a:schemeClr val="tx1"/>
                  </a:solidFill>
                  <a:latin typeface="Calibri" charset="0"/>
                </a:rPr>
                <a:t> U </a:t>
              </a:r>
              <a:br>
                <a:rPr lang="en-US" altLang="en-US" sz="1100" b="1">
                  <a:solidFill>
                    <a:schemeClr val="tx1"/>
                  </a:solidFill>
                  <a:latin typeface="Calibri" charset="0"/>
                </a:rPr>
              </a:br>
              <a:r>
                <a:rPr lang="en-US" altLang="en-US" sz="1100" b="1">
                  <a:solidFill>
                    <a:schemeClr val="tx1"/>
                  </a:solidFill>
                  <a:latin typeface="Calibri" charset="0"/>
                </a:rPr>
                <a:t> X</a:t>
              </a:r>
              <a:endParaRPr lang="en-AU" altLang="en-US" sz="1100" b="1">
                <a:solidFill>
                  <a:schemeClr val="tx1"/>
                </a:solidFill>
                <a:latin typeface="Calibri" charset="0"/>
              </a:endParaRPr>
            </a:p>
          </p:txBody>
        </p:sp>
      </p:grpSp>
      <p:grpSp>
        <p:nvGrpSpPr>
          <p:cNvPr id="26690" name="Group 100"/>
          <p:cNvGrpSpPr>
            <a:grpSpLocks/>
          </p:cNvGrpSpPr>
          <p:nvPr/>
        </p:nvGrpSpPr>
        <p:grpSpPr bwMode="auto">
          <a:xfrm>
            <a:off x="9925050" y="4191001"/>
            <a:ext cx="228600" cy="601663"/>
            <a:chOff x="6533000" y="3190811"/>
            <a:chExt cx="485666" cy="1080858"/>
          </a:xfrm>
        </p:grpSpPr>
        <p:grpSp>
          <p:nvGrpSpPr>
            <p:cNvPr id="26797" name="Group 28"/>
            <p:cNvGrpSpPr>
              <a:grpSpLocks/>
            </p:cNvGrpSpPr>
            <p:nvPr/>
          </p:nvGrpSpPr>
          <p:grpSpPr bwMode="auto">
            <a:xfrm>
              <a:off x="6565545" y="3215599"/>
              <a:ext cx="453121" cy="1056070"/>
              <a:chOff x="6565545" y="3215599"/>
              <a:chExt cx="453121" cy="1056070"/>
            </a:xfrm>
          </p:grpSpPr>
          <p:sp>
            <p:nvSpPr>
              <p:cNvPr id="26799" name="Line 23"/>
              <p:cNvSpPr>
                <a:spLocks noChangeShapeType="1"/>
              </p:cNvSpPr>
              <p:nvPr/>
            </p:nvSpPr>
            <p:spPr bwMode="auto">
              <a:xfrm>
                <a:off x="6565545" y="3427745"/>
                <a:ext cx="0" cy="6341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00"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801"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802"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803"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804" name="Line 28"/>
              <p:cNvSpPr>
                <a:spLocks noChangeShapeType="1"/>
              </p:cNvSpPr>
              <p:nvPr/>
            </p:nvSpPr>
            <p:spPr bwMode="auto">
              <a:xfrm>
                <a:off x="7018666" y="3427745"/>
                <a:ext cx="0" cy="6341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798" name="Text Box 29"/>
            <p:cNvSpPr txBox="1">
              <a:spLocks noChangeArrowheads="1"/>
            </p:cNvSpPr>
            <p:nvPr/>
          </p:nvSpPr>
          <p:spPr bwMode="auto">
            <a:xfrm>
              <a:off x="6533000" y="3190811"/>
              <a:ext cx="453123" cy="97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0" tIns="36000" rIns="0" bIns="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1100" b="1">
                  <a:solidFill>
                    <a:schemeClr val="tx1"/>
                  </a:solidFill>
                  <a:latin typeface="Calibri" charset="0"/>
                </a:rPr>
                <a:t> M</a:t>
              </a:r>
              <a:br>
                <a:rPr lang="en-US" altLang="en-US" sz="1100" b="1">
                  <a:solidFill>
                    <a:schemeClr val="tx1"/>
                  </a:solidFill>
                  <a:latin typeface="Calibri" charset="0"/>
                </a:rPr>
              </a:br>
              <a:r>
                <a:rPr lang="en-US" altLang="en-US" sz="1100" b="1">
                  <a:solidFill>
                    <a:schemeClr val="tx1"/>
                  </a:solidFill>
                  <a:latin typeface="Calibri" charset="0"/>
                </a:rPr>
                <a:t> U </a:t>
              </a:r>
              <a:br>
                <a:rPr lang="en-US" altLang="en-US" sz="1100" b="1">
                  <a:solidFill>
                    <a:schemeClr val="tx1"/>
                  </a:solidFill>
                  <a:latin typeface="Calibri" charset="0"/>
                </a:rPr>
              </a:br>
              <a:r>
                <a:rPr lang="en-US" altLang="en-US" sz="1100" b="1">
                  <a:solidFill>
                    <a:schemeClr val="tx1"/>
                  </a:solidFill>
                  <a:latin typeface="Calibri" charset="0"/>
                </a:rPr>
                <a:t> X</a:t>
              </a:r>
              <a:endParaRPr lang="en-AU" altLang="en-US" sz="1100" b="1">
                <a:solidFill>
                  <a:schemeClr val="tx1"/>
                </a:solidFill>
                <a:latin typeface="Calibri" charset="0"/>
              </a:endParaRPr>
            </a:p>
          </p:txBody>
        </p:sp>
      </p:grpSp>
      <p:grpSp>
        <p:nvGrpSpPr>
          <p:cNvPr id="26691" name="Group 177"/>
          <p:cNvGrpSpPr>
            <a:grpSpLocks/>
          </p:cNvGrpSpPr>
          <p:nvPr/>
        </p:nvGrpSpPr>
        <p:grpSpPr bwMode="auto">
          <a:xfrm>
            <a:off x="6400800" y="3665538"/>
            <a:ext cx="1320800" cy="1270000"/>
            <a:chOff x="4881389" y="3664572"/>
            <a:chExt cx="1321512" cy="1269141"/>
          </a:xfrm>
        </p:grpSpPr>
        <p:sp>
          <p:nvSpPr>
            <p:cNvPr id="26791" name="Freeform 41"/>
            <p:cNvSpPr>
              <a:spLocks/>
            </p:cNvSpPr>
            <p:nvPr/>
          </p:nvSpPr>
          <p:spPr bwMode="auto">
            <a:xfrm>
              <a:off x="5688024" y="3664572"/>
              <a:ext cx="514877" cy="1269141"/>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6792" name="Group 171"/>
            <p:cNvGrpSpPr>
              <a:grpSpLocks/>
            </p:cNvGrpSpPr>
            <p:nvPr/>
          </p:nvGrpSpPr>
          <p:grpSpPr bwMode="auto">
            <a:xfrm>
              <a:off x="4881389" y="3977847"/>
              <a:ext cx="833611" cy="746553"/>
              <a:chOff x="4878931" y="3975272"/>
              <a:chExt cx="833611" cy="746553"/>
            </a:xfrm>
          </p:grpSpPr>
          <p:sp>
            <p:nvSpPr>
              <p:cNvPr id="26793" name="Line 30"/>
              <p:cNvSpPr>
                <a:spLocks noChangeShapeType="1"/>
              </p:cNvSpPr>
              <p:nvPr/>
            </p:nvSpPr>
            <p:spPr bwMode="auto">
              <a:xfrm>
                <a:off x="4878931" y="3975272"/>
                <a:ext cx="833611"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794" name="Line 31"/>
              <p:cNvSpPr>
                <a:spLocks noChangeShapeType="1"/>
              </p:cNvSpPr>
              <p:nvPr/>
            </p:nvSpPr>
            <p:spPr bwMode="auto">
              <a:xfrm>
                <a:off x="5026039" y="4572515"/>
                <a:ext cx="269698"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795" name="Line 80"/>
              <p:cNvSpPr>
                <a:spLocks noChangeShapeType="1"/>
              </p:cNvSpPr>
              <p:nvPr/>
            </p:nvSpPr>
            <p:spPr bwMode="auto">
              <a:xfrm>
                <a:off x="5491880" y="4721825"/>
                <a:ext cx="220662"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796" name="Line 162"/>
              <p:cNvSpPr>
                <a:spLocks noChangeShapeType="1"/>
              </p:cNvSpPr>
              <p:nvPr/>
            </p:nvSpPr>
            <p:spPr bwMode="auto">
              <a:xfrm>
                <a:off x="4878931" y="4572515"/>
                <a:ext cx="1471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6692" name="Freeform 41"/>
          <p:cNvSpPr>
            <a:spLocks/>
          </p:cNvSpPr>
          <p:nvPr/>
        </p:nvSpPr>
        <p:spPr bwMode="auto">
          <a:xfrm>
            <a:off x="7216775" y="3667125"/>
            <a:ext cx="515938" cy="1270000"/>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93" name="Line 27"/>
          <p:cNvSpPr>
            <a:spLocks noChangeShapeType="1"/>
          </p:cNvSpPr>
          <p:nvPr/>
        </p:nvSpPr>
        <p:spPr bwMode="auto">
          <a:xfrm flipV="1">
            <a:off x="4195764" y="4637088"/>
            <a:ext cx="473075" cy="11112"/>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94" name="Line 109"/>
          <p:cNvSpPr>
            <a:spLocks noChangeShapeType="1"/>
          </p:cNvSpPr>
          <p:nvPr/>
        </p:nvSpPr>
        <p:spPr bwMode="auto">
          <a:xfrm>
            <a:off x="4881564" y="4487863"/>
            <a:ext cx="147637"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95" name="Line 110"/>
          <p:cNvSpPr>
            <a:spLocks noChangeShapeType="1"/>
          </p:cNvSpPr>
          <p:nvPr/>
        </p:nvSpPr>
        <p:spPr bwMode="auto">
          <a:xfrm>
            <a:off x="4424363" y="4114800"/>
            <a:ext cx="0" cy="2238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6" name="Line 111"/>
          <p:cNvSpPr>
            <a:spLocks noChangeShapeType="1"/>
          </p:cNvSpPr>
          <p:nvPr/>
        </p:nvSpPr>
        <p:spPr bwMode="auto">
          <a:xfrm>
            <a:off x="4424364" y="4338638"/>
            <a:ext cx="244475"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26697" name="Group 100"/>
          <p:cNvGrpSpPr>
            <a:grpSpLocks/>
          </p:cNvGrpSpPr>
          <p:nvPr/>
        </p:nvGrpSpPr>
        <p:grpSpPr bwMode="auto">
          <a:xfrm>
            <a:off x="4652963" y="4191001"/>
            <a:ext cx="228600" cy="601663"/>
            <a:chOff x="6533000" y="3190811"/>
            <a:chExt cx="485666" cy="1080858"/>
          </a:xfrm>
        </p:grpSpPr>
        <p:grpSp>
          <p:nvGrpSpPr>
            <p:cNvPr id="26783" name="Group 28"/>
            <p:cNvGrpSpPr>
              <a:grpSpLocks/>
            </p:cNvGrpSpPr>
            <p:nvPr/>
          </p:nvGrpSpPr>
          <p:grpSpPr bwMode="auto">
            <a:xfrm>
              <a:off x="6565545" y="3215599"/>
              <a:ext cx="453121" cy="1056070"/>
              <a:chOff x="6565545" y="3215599"/>
              <a:chExt cx="453121" cy="1056070"/>
            </a:xfrm>
          </p:grpSpPr>
          <p:sp>
            <p:nvSpPr>
              <p:cNvPr id="26785" name="Line 23"/>
              <p:cNvSpPr>
                <a:spLocks noChangeShapeType="1"/>
              </p:cNvSpPr>
              <p:nvPr/>
            </p:nvSpPr>
            <p:spPr bwMode="auto">
              <a:xfrm>
                <a:off x="6565545" y="3427745"/>
                <a:ext cx="0" cy="6341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86"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787"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788"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789"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790" name="Line 28"/>
              <p:cNvSpPr>
                <a:spLocks noChangeShapeType="1"/>
              </p:cNvSpPr>
              <p:nvPr/>
            </p:nvSpPr>
            <p:spPr bwMode="auto">
              <a:xfrm>
                <a:off x="7018666" y="3427745"/>
                <a:ext cx="0" cy="6341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784" name="Text Box 29"/>
            <p:cNvSpPr txBox="1">
              <a:spLocks noChangeArrowheads="1"/>
            </p:cNvSpPr>
            <p:nvPr/>
          </p:nvSpPr>
          <p:spPr bwMode="auto">
            <a:xfrm>
              <a:off x="6533000" y="3190811"/>
              <a:ext cx="453122" cy="81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0" tIns="36000" rIns="0" bIns="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900" b="1">
                  <a:solidFill>
                    <a:schemeClr val="tx1"/>
                  </a:solidFill>
                  <a:latin typeface="Calibri" charset="0"/>
                </a:rPr>
                <a:t> M</a:t>
              </a:r>
              <a:br>
                <a:rPr lang="en-US" altLang="en-US" sz="900" b="1">
                  <a:solidFill>
                    <a:schemeClr val="tx1"/>
                  </a:solidFill>
                  <a:latin typeface="Calibri" charset="0"/>
                </a:rPr>
              </a:br>
              <a:r>
                <a:rPr lang="en-US" altLang="en-US" sz="900" b="1">
                  <a:solidFill>
                    <a:schemeClr val="tx1"/>
                  </a:solidFill>
                  <a:latin typeface="Calibri" charset="0"/>
                </a:rPr>
                <a:t> U </a:t>
              </a:r>
              <a:br>
                <a:rPr lang="en-US" altLang="en-US" sz="900" b="1">
                  <a:solidFill>
                    <a:schemeClr val="tx1"/>
                  </a:solidFill>
                  <a:latin typeface="Calibri" charset="0"/>
                </a:rPr>
              </a:br>
              <a:r>
                <a:rPr lang="en-US" altLang="en-US" sz="900" b="1">
                  <a:solidFill>
                    <a:schemeClr val="tx1"/>
                  </a:solidFill>
                  <a:latin typeface="Calibri" charset="0"/>
                </a:rPr>
                <a:t> X</a:t>
              </a:r>
              <a:endParaRPr lang="en-AU" altLang="en-US" sz="900" b="1">
                <a:solidFill>
                  <a:schemeClr val="tx1"/>
                </a:solidFill>
                <a:latin typeface="Calibri" charset="0"/>
              </a:endParaRPr>
            </a:p>
          </p:txBody>
        </p:sp>
      </p:grpSp>
      <p:grpSp>
        <p:nvGrpSpPr>
          <p:cNvPr id="26698" name="Group 196"/>
          <p:cNvGrpSpPr>
            <a:grpSpLocks/>
          </p:cNvGrpSpPr>
          <p:nvPr/>
        </p:nvGrpSpPr>
        <p:grpSpPr bwMode="auto">
          <a:xfrm>
            <a:off x="1824038" y="914401"/>
            <a:ext cx="2062162" cy="3433763"/>
            <a:chOff x="304800" y="914399"/>
            <a:chExt cx="2062703" cy="3434148"/>
          </a:xfrm>
        </p:grpSpPr>
        <p:sp>
          <p:nvSpPr>
            <p:cNvPr id="26780" name="Line 133"/>
            <p:cNvSpPr>
              <a:spLocks noChangeShapeType="1"/>
            </p:cNvSpPr>
            <p:nvPr/>
          </p:nvSpPr>
          <p:spPr bwMode="auto">
            <a:xfrm>
              <a:off x="318591" y="914399"/>
              <a:ext cx="0" cy="34341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81" name="Line 21"/>
            <p:cNvSpPr>
              <a:spLocks noChangeShapeType="1"/>
            </p:cNvSpPr>
            <p:nvPr/>
          </p:nvSpPr>
          <p:spPr bwMode="auto">
            <a:xfrm flipV="1">
              <a:off x="304800" y="914399"/>
              <a:ext cx="2062703"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82" name="Line 22"/>
            <p:cNvSpPr>
              <a:spLocks noChangeShapeType="1"/>
            </p:cNvSpPr>
            <p:nvPr/>
          </p:nvSpPr>
          <p:spPr bwMode="auto">
            <a:xfrm>
              <a:off x="304800" y="4343400"/>
              <a:ext cx="294216"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26699" name="Line 103"/>
          <p:cNvSpPr>
            <a:spLocks noChangeShapeType="1"/>
          </p:cNvSpPr>
          <p:nvPr/>
        </p:nvSpPr>
        <p:spPr bwMode="auto">
          <a:xfrm flipV="1">
            <a:off x="6172200" y="1066800"/>
            <a:ext cx="0" cy="376238"/>
          </a:xfrm>
          <a:prstGeom prst="line">
            <a:avLst/>
          </a:prstGeom>
          <a:noFill/>
          <a:ln w="2857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00" name="Line 21"/>
          <p:cNvSpPr>
            <a:spLocks noChangeShapeType="1"/>
          </p:cNvSpPr>
          <p:nvPr/>
        </p:nvSpPr>
        <p:spPr bwMode="auto">
          <a:xfrm>
            <a:off x="6172201" y="1066800"/>
            <a:ext cx="2093913" cy="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26701" name="Group 100"/>
          <p:cNvGrpSpPr>
            <a:grpSpLocks/>
          </p:cNvGrpSpPr>
          <p:nvPr/>
        </p:nvGrpSpPr>
        <p:grpSpPr bwMode="auto">
          <a:xfrm>
            <a:off x="8266113" y="990600"/>
            <a:ext cx="228600" cy="755650"/>
            <a:chOff x="6533000" y="3215599"/>
            <a:chExt cx="485666" cy="1056070"/>
          </a:xfrm>
        </p:grpSpPr>
        <p:grpSp>
          <p:nvGrpSpPr>
            <p:cNvPr id="26772" name="Group 28"/>
            <p:cNvGrpSpPr>
              <a:grpSpLocks/>
            </p:cNvGrpSpPr>
            <p:nvPr/>
          </p:nvGrpSpPr>
          <p:grpSpPr bwMode="auto">
            <a:xfrm>
              <a:off x="6565545" y="3215599"/>
              <a:ext cx="453121" cy="1056070"/>
              <a:chOff x="6565545" y="3215599"/>
              <a:chExt cx="453121" cy="1056070"/>
            </a:xfrm>
          </p:grpSpPr>
          <p:sp>
            <p:nvSpPr>
              <p:cNvPr id="26774" name="Line 23"/>
              <p:cNvSpPr>
                <a:spLocks noChangeShapeType="1"/>
              </p:cNvSpPr>
              <p:nvPr/>
            </p:nvSpPr>
            <p:spPr bwMode="auto">
              <a:xfrm>
                <a:off x="6565545" y="3427745"/>
                <a:ext cx="0" cy="6341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75"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776"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777"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778"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779" name="Line 28"/>
              <p:cNvSpPr>
                <a:spLocks noChangeShapeType="1"/>
              </p:cNvSpPr>
              <p:nvPr/>
            </p:nvSpPr>
            <p:spPr bwMode="auto">
              <a:xfrm>
                <a:off x="7018666" y="3427745"/>
                <a:ext cx="0" cy="6341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773" name="Text Box 29"/>
            <p:cNvSpPr txBox="1">
              <a:spLocks noChangeArrowheads="1"/>
            </p:cNvSpPr>
            <p:nvPr/>
          </p:nvSpPr>
          <p:spPr bwMode="auto">
            <a:xfrm>
              <a:off x="6533000" y="3282242"/>
              <a:ext cx="453122" cy="76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0" tIns="36000" rIns="0" bIns="0">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1100" b="1">
                  <a:solidFill>
                    <a:schemeClr val="tx1"/>
                  </a:solidFill>
                  <a:latin typeface="Calibri" charset="0"/>
                </a:rPr>
                <a:t> M</a:t>
              </a:r>
              <a:br>
                <a:rPr lang="en-US" altLang="en-US" sz="1100" b="1">
                  <a:solidFill>
                    <a:schemeClr val="tx1"/>
                  </a:solidFill>
                  <a:latin typeface="Calibri" charset="0"/>
                </a:rPr>
              </a:br>
              <a:r>
                <a:rPr lang="en-US" altLang="en-US" sz="1100" b="1">
                  <a:solidFill>
                    <a:schemeClr val="tx1"/>
                  </a:solidFill>
                  <a:latin typeface="Calibri" charset="0"/>
                </a:rPr>
                <a:t> U </a:t>
              </a:r>
              <a:br>
                <a:rPr lang="en-US" altLang="en-US" sz="1100" b="1">
                  <a:solidFill>
                    <a:schemeClr val="tx1"/>
                  </a:solidFill>
                  <a:latin typeface="Calibri" charset="0"/>
                </a:rPr>
              </a:br>
              <a:r>
                <a:rPr lang="en-US" altLang="en-US" sz="1100" b="1">
                  <a:solidFill>
                    <a:schemeClr val="tx1"/>
                  </a:solidFill>
                  <a:latin typeface="Calibri" charset="0"/>
                </a:rPr>
                <a:t> X</a:t>
              </a:r>
              <a:endParaRPr lang="en-AU" altLang="en-US" sz="1100" b="1">
                <a:solidFill>
                  <a:schemeClr val="tx1"/>
                </a:solidFill>
                <a:latin typeface="Calibri" charset="0"/>
              </a:endParaRPr>
            </a:p>
          </p:txBody>
        </p:sp>
      </p:grpSp>
      <p:sp>
        <p:nvSpPr>
          <p:cNvPr id="26702" name="Line 99"/>
          <p:cNvSpPr>
            <a:spLocks noChangeShapeType="1"/>
          </p:cNvSpPr>
          <p:nvPr/>
        </p:nvSpPr>
        <p:spPr bwMode="auto">
          <a:xfrm>
            <a:off x="8494713" y="1377950"/>
            <a:ext cx="3349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3" name="TextBox 205"/>
          <p:cNvSpPr txBox="1">
            <a:spLocks noChangeArrowheads="1"/>
          </p:cNvSpPr>
          <p:nvPr/>
        </p:nvSpPr>
        <p:spPr bwMode="auto">
          <a:xfrm>
            <a:off x="4524375" y="2895600"/>
            <a:ext cx="9715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1100">
                <a:solidFill>
                  <a:schemeClr val="tx1"/>
                </a:solidFill>
                <a:latin typeface="Calibri" charset="0"/>
              </a:rPr>
              <a:t>RegDst</a:t>
            </a:r>
          </a:p>
        </p:txBody>
      </p:sp>
      <p:sp>
        <p:nvSpPr>
          <p:cNvPr id="26704" name="Rectangle 47"/>
          <p:cNvSpPr>
            <a:spLocks noChangeArrowheads="1"/>
          </p:cNvSpPr>
          <p:nvPr/>
        </p:nvSpPr>
        <p:spPr bwMode="auto">
          <a:xfrm>
            <a:off x="5572126" y="2830514"/>
            <a:ext cx="8937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a:solidFill>
                  <a:schemeClr val="tx1"/>
                </a:solidFill>
                <a:latin typeface="Calibri" charset="0"/>
              </a:rPr>
              <a:t>RegWrite</a:t>
            </a:r>
          </a:p>
        </p:txBody>
      </p:sp>
      <p:sp>
        <p:nvSpPr>
          <p:cNvPr id="26705" name="Rectangle 61"/>
          <p:cNvSpPr>
            <a:spLocks noChangeArrowheads="1"/>
          </p:cNvSpPr>
          <p:nvPr/>
        </p:nvSpPr>
        <p:spPr bwMode="auto">
          <a:xfrm>
            <a:off x="8947151" y="2101851"/>
            <a:ext cx="8937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spcBef>
                <a:spcPts val="600"/>
              </a:spcBef>
              <a:spcAft>
                <a:spcPts val="600"/>
              </a:spcAft>
            </a:pPr>
            <a:r>
              <a:rPr lang="en-US" altLang="en-US" sz="1000">
                <a:solidFill>
                  <a:schemeClr val="tx1"/>
                </a:solidFill>
                <a:latin typeface="Calibri" charset="0"/>
              </a:rPr>
              <a:t>MemRead</a:t>
            </a:r>
          </a:p>
        </p:txBody>
      </p:sp>
      <p:sp>
        <p:nvSpPr>
          <p:cNvPr id="26706" name="Rectangle 83"/>
          <p:cNvSpPr>
            <a:spLocks noChangeArrowheads="1"/>
          </p:cNvSpPr>
          <p:nvPr/>
        </p:nvSpPr>
        <p:spPr bwMode="auto">
          <a:xfrm>
            <a:off x="9605963" y="2582864"/>
            <a:ext cx="8937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spcBef>
                <a:spcPts val="600"/>
              </a:spcBef>
              <a:spcAft>
                <a:spcPts val="600"/>
              </a:spcAft>
            </a:pPr>
            <a:r>
              <a:rPr lang="en-US" altLang="en-US" sz="1000">
                <a:solidFill>
                  <a:schemeClr val="tx1"/>
                </a:solidFill>
                <a:latin typeface="Calibri" charset="0"/>
              </a:rPr>
              <a:t>MemtoReg</a:t>
            </a:r>
          </a:p>
        </p:txBody>
      </p:sp>
      <p:sp>
        <p:nvSpPr>
          <p:cNvPr id="26707" name="Rectangle 83"/>
          <p:cNvSpPr>
            <a:spLocks noChangeArrowheads="1"/>
          </p:cNvSpPr>
          <p:nvPr/>
        </p:nvSpPr>
        <p:spPr bwMode="auto">
          <a:xfrm>
            <a:off x="8305801" y="2498726"/>
            <a:ext cx="8937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spcBef>
                <a:spcPts val="600"/>
              </a:spcBef>
              <a:spcAft>
                <a:spcPts val="600"/>
              </a:spcAft>
            </a:pPr>
            <a:r>
              <a:rPr lang="en-US" altLang="en-US" sz="1000">
                <a:solidFill>
                  <a:schemeClr val="tx1"/>
                </a:solidFill>
                <a:latin typeface="Calibri" charset="0"/>
              </a:rPr>
              <a:t>MemWrite</a:t>
            </a:r>
          </a:p>
        </p:txBody>
      </p:sp>
      <p:sp>
        <p:nvSpPr>
          <p:cNvPr id="26708" name="Rectangle 83"/>
          <p:cNvSpPr>
            <a:spLocks noChangeArrowheads="1"/>
          </p:cNvSpPr>
          <p:nvPr/>
        </p:nvSpPr>
        <p:spPr bwMode="auto">
          <a:xfrm>
            <a:off x="7924801" y="2101851"/>
            <a:ext cx="8937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spcBef>
                <a:spcPts val="600"/>
              </a:spcBef>
              <a:spcAft>
                <a:spcPts val="600"/>
              </a:spcAft>
            </a:pPr>
            <a:r>
              <a:rPr lang="en-US" altLang="en-US" sz="1000">
                <a:solidFill>
                  <a:schemeClr val="tx1"/>
                </a:solidFill>
                <a:latin typeface="Calibri" charset="0"/>
              </a:rPr>
              <a:t>PC Src</a:t>
            </a:r>
          </a:p>
        </p:txBody>
      </p:sp>
      <p:sp>
        <p:nvSpPr>
          <p:cNvPr id="26709" name="Rectangle 84"/>
          <p:cNvSpPr>
            <a:spLocks noChangeArrowheads="1"/>
          </p:cNvSpPr>
          <p:nvPr/>
        </p:nvSpPr>
        <p:spPr bwMode="auto">
          <a:xfrm>
            <a:off x="6805614" y="2819401"/>
            <a:ext cx="6619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a:solidFill>
                  <a:schemeClr val="tx1"/>
                </a:solidFill>
                <a:latin typeface="Calibri" charset="0"/>
              </a:rPr>
              <a:t>ALUSrc</a:t>
            </a:r>
          </a:p>
        </p:txBody>
      </p:sp>
      <p:grpSp>
        <p:nvGrpSpPr>
          <p:cNvPr id="26710" name="Group 228"/>
          <p:cNvGrpSpPr>
            <a:grpSpLocks/>
          </p:cNvGrpSpPr>
          <p:nvPr/>
        </p:nvGrpSpPr>
        <p:grpSpPr bwMode="auto">
          <a:xfrm>
            <a:off x="4543426" y="1690689"/>
            <a:ext cx="747713" cy="985837"/>
            <a:chOff x="2819400" y="1596074"/>
            <a:chExt cx="762000" cy="1219200"/>
          </a:xfrm>
        </p:grpSpPr>
        <p:sp>
          <p:nvSpPr>
            <p:cNvPr id="26770" name="Oval 136"/>
            <p:cNvSpPr>
              <a:spLocks noChangeArrowheads="1"/>
            </p:cNvSpPr>
            <p:nvPr/>
          </p:nvSpPr>
          <p:spPr bwMode="auto">
            <a:xfrm>
              <a:off x="2819400" y="1596074"/>
              <a:ext cx="762000" cy="1219200"/>
            </a:xfrm>
            <a:prstGeom prst="ellipse">
              <a:avLst/>
            </a:prstGeom>
            <a:noFill/>
            <a:ln w="28575">
              <a:solidFill>
                <a:srgbClr val="0432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sz="1600">
                <a:solidFill>
                  <a:schemeClr val="tx1"/>
                </a:solidFill>
                <a:latin typeface="Calibri" charset="0"/>
              </a:endParaRPr>
            </a:p>
          </p:txBody>
        </p:sp>
        <p:sp>
          <p:nvSpPr>
            <p:cNvPr id="26771" name="Rectangle 137"/>
            <p:cNvSpPr>
              <a:spLocks noChangeArrowheads="1"/>
            </p:cNvSpPr>
            <p:nvPr/>
          </p:nvSpPr>
          <p:spPr bwMode="auto">
            <a:xfrm>
              <a:off x="2927956" y="1959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1100" b="1">
                  <a:solidFill>
                    <a:schemeClr val="tx1"/>
                  </a:solidFill>
                  <a:latin typeface="Calibri" charset="0"/>
                </a:rPr>
                <a:t>Control</a:t>
              </a:r>
            </a:p>
            <a:p>
              <a:pPr algn="ctr" eaLnBrk="1" hangingPunct="1"/>
              <a:r>
                <a:rPr lang="en-US" altLang="en-US" sz="1100" b="1">
                  <a:solidFill>
                    <a:schemeClr val="tx1"/>
                  </a:solidFill>
                  <a:latin typeface="Calibri" charset="0"/>
                </a:rPr>
                <a:t>Unit</a:t>
              </a:r>
            </a:p>
          </p:txBody>
        </p:sp>
      </p:grpSp>
      <p:sp>
        <p:nvSpPr>
          <p:cNvPr id="26711" name="Line 138"/>
          <p:cNvSpPr>
            <a:spLocks noChangeShapeType="1"/>
          </p:cNvSpPr>
          <p:nvPr/>
        </p:nvSpPr>
        <p:spPr bwMode="auto">
          <a:xfrm>
            <a:off x="4191000" y="2108200"/>
            <a:ext cx="0" cy="939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2" name="Line 138"/>
          <p:cNvSpPr>
            <a:spLocks noChangeShapeType="1"/>
          </p:cNvSpPr>
          <p:nvPr/>
        </p:nvSpPr>
        <p:spPr bwMode="auto">
          <a:xfrm>
            <a:off x="4195763" y="2108200"/>
            <a:ext cx="347662"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713" name="Rectangle 130"/>
          <p:cNvSpPr>
            <a:spLocks noChangeArrowheads="1"/>
          </p:cNvSpPr>
          <p:nvPr/>
        </p:nvSpPr>
        <p:spPr bwMode="auto">
          <a:xfrm>
            <a:off x="4191001" y="2193926"/>
            <a:ext cx="809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eaLnBrk="1" hangingPunct="1">
              <a:lnSpc>
                <a:spcPts val="1800"/>
              </a:lnSpc>
              <a:spcBef>
                <a:spcPts val="600"/>
              </a:spcBef>
              <a:spcAft>
                <a:spcPts val="600"/>
              </a:spcAft>
            </a:pPr>
            <a:r>
              <a:rPr lang="en-US" altLang="en-US" sz="1000">
                <a:solidFill>
                  <a:schemeClr val="tx1"/>
                </a:solidFill>
                <a:latin typeface="Calibri" charset="0"/>
              </a:rPr>
              <a:t>[31-26]</a:t>
            </a:r>
          </a:p>
        </p:txBody>
      </p:sp>
      <p:grpSp>
        <p:nvGrpSpPr>
          <p:cNvPr id="26714" name="Group 233"/>
          <p:cNvGrpSpPr>
            <a:grpSpLocks/>
          </p:cNvGrpSpPr>
          <p:nvPr/>
        </p:nvGrpSpPr>
        <p:grpSpPr bwMode="auto">
          <a:xfrm>
            <a:off x="4070350" y="1981200"/>
            <a:ext cx="3702050" cy="4191000"/>
            <a:chOff x="2546953" y="1981200"/>
            <a:chExt cx="3701447" cy="4191000"/>
          </a:xfrm>
        </p:grpSpPr>
        <p:sp>
          <p:nvSpPr>
            <p:cNvPr id="26763" name="Line 45"/>
            <p:cNvSpPr>
              <a:spLocks noChangeShapeType="1"/>
            </p:cNvSpPr>
            <p:nvPr/>
          </p:nvSpPr>
          <p:spPr bwMode="auto">
            <a:xfrm>
              <a:off x="5979355" y="4721824"/>
              <a:ext cx="0" cy="383575"/>
            </a:xfrm>
            <a:prstGeom prst="line">
              <a:avLst/>
            </a:prstGeom>
            <a:noFill/>
            <a:ln w="19050">
              <a:solidFill>
                <a:srgbClr val="0432FF"/>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26764" name="Oval 114"/>
            <p:cNvSpPr>
              <a:spLocks noChangeArrowheads="1"/>
            </p:cNvSpPr>
            <p:nvPr/>
          </p:nvSpPr>
          <p:spPr bwMode="auto">
            <a:xfrm>
              <a:off x="5638800" y="5105400"/>
              <a:ext cx="609600" cy="762000"/>
            </a:xfrm>
            <a:prstGeom prst="ellipse">
              <a:avLst/>
            </a:prstGeom>
            <a:noFill/>
            <a:ln w="12700">
              <a:solidFill>
                <a:srgbClr val="0432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a:solidFill>
                  <a:schemeClr val="tx1"/>
                </a:solidFill>
                <a:latin typeface="Calibri" charset="0"/>
              </a:endParaRPr>
            </a:p>
          </p:txBody>
        </p:sp>
        <p:sp>
          <p:nvSpPr>
            <p:cNvPr id="26765" name="Rectangle 115"/>
            <p:cNvSpPr>
              <a:spLocks noChangeArrowheads="1"/>
            </p:cNvSpPr>
            <p:nvPr/>
          </p:nvSpPr>
          <p:spPr bwMode="auto">
            <a:xfrm>
              <a:off x="5677654" y="5248461"/>
              <a:ext cx="533400" cy="4572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gn="ctr" eaLnBrk="1" hangingPunct="1"/>
              <a:r>
                <a:rPr lang="en-US" altLang="en-US" sz="1200" b="1" dirty="0">
                  <a:solidFill>
                    <a:schemeClr val="tx1"/>
                  </a:solidFill>
                  <a:latin typeface="Calibri" charset="0"/>
                </a:rPr>
                <a:t>ALU</a:t>
              </a:r>
            </a:p>
            <a:p>
              <a:pPr algn="ctr" eaLnBrk="1" hangingPunct="1"/>
              <a:r>
                <a:rPr lang="en-US" altLang="en-US" sz="1200" b="1" dirty="0">
                  <a:solidFill>
                    <a:schemeClr val="tx1"/>
                  </a:solidFill>
                  <a:latin typeface="Calibri" charset="0"/>
                </a:rPr>
                <a:t>control</a:t>
              </a:r>
            </a:p>
          </p:txBody>
        </p:sp>
        <p:sp>
          <p:nvSpPr>
            <p:cNvPr id="26766" name="Line 127"/>
            <p:cNvSpPr>
              <a:spLocks noChangeShapeType="1"/>
            </p:cNvSpPr>
            <p:nvPr/>
          </p:nvSpPr>
          <p:spPr bwMode="auto">
            <a:xfrm>
              <a:off x="5943600" y="5867400"/>
              <a:ext cx="0" cy="304800"/>
            </a:xfrm>
            <a:prstGeom prst="line">
              <a:avLst/>
            </a:prstGeom>
            <a:noFill/>
            <a:ln w="19050">
              <a:solidFill>
                <a:srgbClr val="0432FF"/>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26767" name="Line 154"/>
            <p:cNvSpPr>
              <a:spLocks noChangeShapeType="1"/>
            </p:cNvSpPr>
            <p:nvPr/>
          </p:nvSpPr>
          <p:spPr bwMode="auto">
            <a:xfrm>
              <a:off x="2546956" y="6172200"/>
              <a:ext cx="3396644" cy="0"/>
            </a:xfrm>
            <a:prstGeom prst="line">
              <a:avLst/>
            </a:prstGeom>
            <a:noFill/>
            <a:ln w="1905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68" name="Line 155"/>
            <p:cNvSpPr>
              <a:spLocks noChangeShapeType="1"/>
            </p:cNvSpPr>
            <p:nvPr/>
          </p:nvSpPr>
          <p:spPr bwMode="auto">
            <a:xfrm>
              <a:off x="2546956" y="1981200"/>
              <a:ext cx="0" cy="4191000"/>
            </a:xfrm>
            <a:prstGeom prst="line">
              <a:avLst/>
            </a:prstGeom>
            <a:noFill/>
            <a:ln w="1905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69" name="Line 156"/>
            <p:cNvSpPr>
              <a:spLocks noChangeShapeType="1"/>
            </p:cNvSpPr>
            <p:nvPr/>
          </p:nvSpPr>
          <p:spPr bwMode="auto">
            <a:xfrm>
              <a:off x="2546953" y="1981200"/>
              <a:ext cx="528059" cy="3412"/>
            </a:xfrm>
            <a:prstGeom prst="line">
              <a:avLst/>
            </a:prstGeom>
            <a:noFill/>
            <a:ln w="1905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715" name="Line 112"/>
          <p:cNvSpPr>
            <a:spLocks noChangeShapeType="1"/>
          </p:cNvSpPr>
          <p:nvPr/>
        </p:nvSpPr>
        <p:spPr bwMode="auto">
          <a:xfrm flipH="1">
            <a:off x="4773613" y="2657476"/>
            <a:ext cx="0" cy="1546225"/>
          </a:xfrm>
          <a:prstGeom prst="line">
            <a:avLst/>
          </a:prstGeom>
          <a:noFill/>
          <a:ln w="12700">
            <a:solidFill>
              <a:srgbClr val="0432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26716" name="Group 235"/>
          <p:cNvGrpSpPr>
            <a:grpSpLocks/>
          </p:cNvGrpSpPr>
          <p:nvPr/>
        </p:nvGrpSpPr>
        <p:grpSpPr bwMode="auto">
          <a:xfrm>
            <a:off x="5105400" y="2611438"/>
            <a:ext cx="609600" cy="990600"/>
            <a:chOff x="3597578" y="2590800"/>
            <a:chExt cx="609600" cy="990600"/>
          </a:xfrm>
        </p:grpSpPr>
        <p:sp>
          <p:nvSpPr>
            <p:cNvPr id="26761" name="Line 46"/>
            <p:cNvSpPr>
              <a:spLocks noChangeShapeType="1"/>
            </p:cNvSpPr>
            <p:nvPr/>
          </p:nvSpPr>
          <p:spPr bwMode="auto">
            <a:xfrm flipH="1">
              <a:off x="4195979" y="2590800"/>
              <a:ext cx="0" cy="990600"/>
            </a:xfrm>
            <a:prstGeom prst="line">
              <a:avLst/>
            </a:prstGeom>
            <a:noFill/>
            <a:ln w="12700">
              <a:solidFill>
                <a:srgbClr val="0432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762" name="Line 151"/>
            <p:cNvSpPr>
              <a:spLocks noChangeShapeType="1"/>
            </p:cNvSpPr>
            <p:nvPr/>
          </p:nvSpPr>
          <p:spPr bwMode="auto">
            <a:xfrm>
              <a:off x="3597578" y="2590800"/>
              <a:ext cx="609600" cy="0"/>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717" name="Group 237"/>
          <p:cNvGrpSpPr>
            <a:grpSpLocks/>
          </p:cNvGrpSpPr>
          <p:nvPr/>
        </p:nvGrpSpPr>
        <p:grpSpPr bwMode="auto">
          <a:xfrm>
            <a:off x="5181600" y="2514601"/>
            <a:ext cx="1720850" cy="1908175"/>
            <a:chOff x="3767574" y="2377797"/>
            <a:chExt cx="1721111" cy="1908435"/>
          </a:xfrm>
        </p:grpSpPr>
        <p:sp>
          <p:nvSpPr>
            <p:cNvPr id="26759" name="Line 152"/>
            <p:cNvSpPr>
              <a:spLocks noChangeShapeType="1"/>
            </p:cNvSpPr>
            <p:nvPr/>
          </p:nvSpPr>
          <p:spPr bwMode="auto">
            <a:xfrm>
              <a:off x="3767574" y="2377797"/>
              <a:ext cx="1721111" cy="0"/>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60" name="Line 153"/>
            <p:cNvSpPr>
              <a:spLocks noChangeShapeType="1"/>
            </p:cNvSpPr>
            <p:nvPr/>
          </p:nvSpPr>
          <p:spPr bwMode="auto">
            <a:xfrm>
              <a:off x="5488685" y="2377797"/>
              <a:ext cx="0" cy="1908435"/>
            </a:xfrm>
            <a:prstGeom prst="line">
              <a:avLst/>
            </a:prstGeom>
            <a:noFill/>
            <a:ln w="12700">
              <a:solidFill>
                <a:srgbClr val="0432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26718" name="Group 241"/>
          <p:cNvGrpSpPr>
            <a:grpSpLocks/>
          </p:cNvGrpSpPr>
          <p:nvPr/>
        </p:nvGrpSpPr>
        <p:grpSpPr bwMode="auto">
          <a:xfrm>
            <a:off x="5299076" y="2286000"/>
            <a:ext cx="4754563" cy="1885950"/>
            <a:chOff x="3775101" y="2286000"/>
            <a:chExt cx="4754319" cy="1885583"/>
          </a:xfrm>
        </p:grpSpPr>
        <p:sp>
          <p:nvSpPr>
            <p:cNvPr id="26757" name="Line 82"/>
            <p:cNvSpPr>
              <a:spLocks noChangeShapeType="1"/>
            </p:cNvSpPr>
            <p:nvPr/>
          </p:nvSpPr>
          <p:spPr bwMode="auto">
            <a:xfrm>
              <a:off x="8522950" y="2286000"/>
              <a:ext cx="6470" cy="1885583"/>
            </a:xfrm>
            <a:prstGeom prst="line">
              <a:avLst/>
            </a:prstGeom>
            <a:noFill/>
            <a:ln w="12700">
              <a:solidFill>
                <a:srgbClr val="0432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758" name="Line 149"/>
            <p:cNvSpPr>
              <a:spLocks noChangeShapeType="1"/>
            </p:cNvSpPr>
            <p:nvPr/>
          </p:nvSpPr>
          <p:spPr bwMode="auto">
            <a:xfrm>
              <a:off x="3775101" y="2286000"/>
              <a:ext cx="4754319" cy="0"/>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719" name="Group 243"/>
          <p:cNvGrpSpPr>
            <a:grpSpLocks/>
          </p:cNvGrpSpPr>
          <p:nvPr/>
        </p:nvGrpSpPr>
        <p:grpSpPr bwMode="auto">
          <a:xfrm>
            <a:off x="5307014" y="1746250"/>
            <a:ext cx="3081337" cy="2228850"/>
            <a:chOff x="3782474" y="1822392"/>
            <a:chExt cx="3082370" cy="2229079"/>
          </a:xfrm>
        </p:grpSpPr>
        <p:sp>
          <p:nvSpPr>
            <p:cNvPr id="26749" name="Line 49"/>
            <p:cNvSpPr>
              <a:spLocks noChangeShapeType="1"/>
            </p:cNvSpPr>
            <p:nvPr/>
          </p:nvSpPr>
          <p:spPr bwMode="auto">
            <a:xfrm flipV="1">
              <a:off x="6139844" y="2210808"/>
              <a:ext cx="0" cy="1840663"/>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50" name="Line 105"/>
            <p:cNvSpPr>
              <a:spLocks noChangeShapeType="1"/>
            </p:cNvSpPr>
            <p:nvPr/>
          </p:nvSpPr>
          <p:spPr bwMode="auto">
            <a:xfrm flipH="1">
              <a:off x="6857999" y="1822392"/>
              <a:ext cx="6845" cy="311207"/>
            </a:xfrm>
            <a:prstGeom prst="line">
              <a:avLst/>
            </a:prstGeom>
            <a:noFill/>
            <a:ln w="12700">
              <a:solidFill>
                <a:srgbClr val="0432FF"/>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26751" name="AutoShape 141"/>
            <p:cNvSpPr>
              <a:spLocks noChangeArrowheads="1"/>
            </p:cNvSpPr>
            <p:nvPr/>
          </p:nvSpPr>
          <p:spPr bwMode="auto">
            <a:xfrm>
              <a:off x="6400800" y="1981200"/>
              <a:ext cx="304800" cy="304800"/>
            </a:xfrm>
            <a:prstGeom prst="flowChartDelay">
              <a:avLst/>
            </a:prstGeom>
            <a:noFill/>
            <a:ln w="12700">
              <a:solidFill>
                <a:srgbClr val="0432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endParaRPr lang="en-US" altLang="en-US">
                <a:solidFill>
                  <a:schemeClr val="tx1"/>
                </a:solidFill>
                <a:latin typeface="Calibri" charset="0"/>
              </a:endParaRPr>
            </a:p>
          </p:txBody>
        </p:sp>
        <p:sp>
          <p:nvSpPr>
            <p:cNvPr id="26752" name="Line 142"/>
            <p:cNvSpPr>
              <a:spLocks noChangeShapeType="1"/>
            </p:cNvSpPr>
            <p:nvPr/>
          </p:nvSpPr>
          <p:spPr bwMode="auto">
            <a:xfrm>
              <a:off x="6705600" y="2133600"/>
              <a:ext cx="152400" cy="0"/>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53" name="Line 143"/>
            <p:cNvSpPr>
              <a:spLocks noChangeShapeType="1"/>
            </p:cNvSpPr>
            <p:nvPr/>
          </p:nvSpPr>
          <p:spPr bwMode="auto">
            <a:xfrm flipV="1">
              <a:off x="6143361" y="2209800"/>
              <a:ext cx="257439" cy="100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54" name="Line 144"/>
            <p:cNvSpPr>
              <a:spLocks noChangeShapeType="1"/>
            </p:cNvSpPr>
            <p:nvPr/>
          </p:nvSpPr>
          <p:spPr bwMode="auto">
            <a:xfrm>
              <a:off x="3782474" y="2286000"/>
              <a:ext cx="2313526" cy="0"/>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55" name="Line 159"/>
            <p:cNvSpPr>
              <a:spLocks noChangeShapeType="1"/>
            </p:cNvSpPr>
            <p:nvPr/>
          </p:nvSpPr>
          <p:spPr bwMode="auto">
            <a:xfrm>
              <a:off x="6096000" y="2057400"/>
              <a:ext cx="304800" cy="0"/>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56" name="Line 160"/>
            <p:cNvSpPr>
              <a:spLocks noChangeShapeType="1"/>
            </p:cNvSpPr>
            <p:nvPr/>
          </p:nvSpPr>
          <p:spPr bwMode="auto">
            <a:xfrm flipV="1">
              <a:off x="6096000" y="2057400"/>
              <a:ext cx="0" cy="228600"/>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720" name="Group 226"/>
          <p:cNvGrpSpPr>
            <a:grpSpLocks/>
          </p:cNvGrpSpPr>
          <p:nvPr/>
        </p:nvGrpSpPr>
        <p:grpSpPr bwMode="auto">
          <a:xfrm>
            <a:off x="5257800" y="2362200"/>
            <a:ext cx="5181600" cy="2971800"/>
            <a:chOff x="3733800" y="2362200"/>
            <a:chExt cx="5181600" cy="2971800"/>
          </a:xfrm>
        </p:grpSpPr>
        <p:sp>
          <p:nvSpPr>
            <p:cNvPr id="202" name="Line 62"/>
            <p:cNvSpPr>
              <a:spLocks noChangeShapeType="1"/>
            </p:cNvSpPr>
            <p:nvPr/>
          </p:nvSpPr>
          <p:spPr bwMode="auto">
            <a:xfrm>
              <a:off x="7543800" y="5029200"/>
              <a:ext cx="0" cy="304800"/>
            </a:xfrm>
            <a:prstGeom prst="line">
              <a:avLst/>
            </a:prstGeom>
            <a:noFill/>
            <a:ln w="12700">
              <a:solidFill>
                <a:srgbClr val="0432FF"/>
              </a:solidFill>
              <a:round/>
              <a:headEnd type="arrow" w="med" len="med"/>
              <a:tailEnd/>
            </a:ln>
          </p:spPr>
          <p:txBody>
            <a:bodyPr/>
            <a:lstStyle/>
            <a:p>
              <a:pPr>
                <a:defRPr/>
              </a:pPr>
              <a:endParaRPr lang="en-US">
                <a:latin typeface="Calibri"/>
                <a:cs typeface="Calibri"/>
              </a:endParaRPr>
            </a:p>
          </p:txBody>
        </p:sp>
        <p:sp>
          <p:nvSpPr>
            <p:cNvPr id="203" name="Line 146"/>
            <p:cNvSpPr>
              <a:spLocks noChangeShapeType="1"/>
            </p:cNvSpPr>
            <p:nvPr/>
          </p:nvSpPr>
          <p:spPr bwMode="auto">
            <a:xfrm>
              <a:off x="3733800" y="2362200"/>
              <a:ext cx="5181600" cy="0"/>
            </a:xfrm>
            <a:prstGeom prst="line">
              <a:avLst/>
            </a:prstGeom>
            <a:noFill/>
            <a:ln w="12700">
              <a:solidFill>
                <a:srgbClr val="0432FF"/>
              </a:solidFill>
              <a:round/>
              <a:headEnd/>
              <a:tailEnd/>
            </a:ln>
          </p:spPr>
          <p:txBody>
            <a:bodyPr/>
            <a:lstStyle/>
            <a:p>
              <a:pPr>
                <a:defRPr/>
              </a:pPr>
              <a:endParaRPr lang="en-US">
                <a:latin typeface="Calibri"/>
                <a:cs typeface="Calibri"/>
              </a:endParaRPr>
            </a:p>
          </p:txBody>
        </p:sp>
        <p:sp>
          <p:nvSpPr>
            <p:cNvPr id="204" name="Line 147"/>
            <p:cNvSpPr>
              <a:spLocks noChangeShapeType="1"/>
            </p:cNvSpPr>
            <p:nvPr/>
          </p:nvSpPr>
          <p:spPr bwMode="auto">
            <a:xfrm>
              <a:off x="7543800" y="5334000"/>
              <a:ext cx="1371600" cy="0"/>
            </a:xfrm>
            <a:prstGeom prst="line">
              <a:avLst/>
            </a:prstGeom>
            <a:noFill/>
            <a:ln w="12700">
              <a:solidFill>
                <a:srgbClr val="0432FF"/>
              </a:solidFill>
              <a:round/>
              <a:headEnd/>
              <a:tailEnd/>
            </a:ln>
          </p:spPr>
          <p:txBody>
            <a:bodyPr/>
            <a:lstStyle/>
            <a:p>
              <a:pPr>
                <a:defRPr/>
              </a:pPr>
              <a:endParaRPr lang="en-US">
                <a:latin typeface="Calibri"/>
                <a:cs typeface="Calibri"/>
              </a:endParaRPr>
            </a:p>
          </p:txBody>
        </p:sp>
        <p:sp>
          <p:nvSpPr>
            <p:cNvPr id="205" name="Line 148"/>
            <p:cNvSpPr>
              <a:spLocks noChangeShapeType="1"/>
            </p:cNvSpPr>
            <p:nvPr/>
          </p:nvSpPr>
          <p:spPr bwMode="auto">
            <a:xfrm>
              <a:off x="8915400" y="2362200"/>
              <a:ext cx="0" cy="2971800"/>
            </a:xfrm>
            <a:prstGeom prst="line">
              <a:avLst/>
            </a:prstGeom>
            <a:noFill/>
            <a:ln w="12700">
              <a:solidFill>
                <a:srgbClr val="0432FF"/>
              </a:solidFill>
              <a:round/>
              <a:headEnd/>
              <a:tailEnd/>
            </a:ln>
          </p:spPr>
          <p:txBody>
            <a:bodyPr/>
            <a:lstStyle/>
            <a:p>
              <a:pPr>
                <a:defRPr/>
              </a:pPr>
              <a:endParaRPr lang="en-US">
                <a:latin typeface="Calibri"/>
                <a:cs typeface="Calibri"/>
              </a:endParaRPr>
            </a:p>
          </p:txBody>
        </p:sp>
      </p:grpSp>
      <p:grpSp>
        <p:nvGrpSpPr>
          <p:cNvPr id="26721" name="Group 225"/>
          <p:cNvGrpSpPr>
            <a:grpSpLocks/>
          </p:cNvGrpSpPr>
          <p:nvPr/>
        </p:nvGrpSpPr>
        <p:grpSpPr bwMode="auto">
          <a:xfrm>
            <a:off x="5257800" y="2438400"/>
            <a:ext cx="3810000" cy="1143000"/>
            <a:chOff x="3733800" y="2438400"/>
            <a:chExt cx="3810000" cy="1143000"/>
          </a:xfrm>
        </p:grpSpPr>
        <p:sp>
          <p:nvSpPr>
            <p:cNvPr id="26743" name="Line 59"/>
            <p:cNvSpPr>
              <a:spLocks noChangeShapeType="1"/>
            </p:cNvSpPr>
            <p:nvPr/>
          </p:nvSpPr>
          <p:spPr bwMode="auto">
            <a:xfrm>
              <a:off x="7543800" y="2438400"/>
              <a:ext cx="0" cy="1143000"/>
            </a:xfrm>
            <a:prstGeom prst="line">
              <a:avLst/>
            </a:prstGeom>
            <a:noFill/>
            <a:ln w="12700">
              <a:solidFill>
                <a:srgbClr val="2368A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744" name="Line 150"/>
            <p:cNvSpPr>
              <a:spLocks noChangeShapeType="1"/>
            </p:cNvSpPr>
            <p:nvPr/>
          </p:nvSpPr>
          <p:spPr bwMode="auto">
            <a:xfrm>
              <a:off x="3733800" y="2438400"/>
              <a:ext cx="3810000" cy="0"/>
            </a:xfrm>
            <a:prstGeom prst="line">
              <a:avLst/>
            </a:prstGeom>
            <a:noFill/>
            <a:ln w="12700">
              <a:solidFill>
                <a:srgbClr val="2368A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722" name="Rectangle 130"/>
          <p:cNvSpPr>
            <a:spLocks noChangeArrowheads="1"/>
          </p:cNvSpPr>
          <p:nvPr/>
        </p:nvSpPr>
        <p:spPr bwMode="auto">
          <a:xfrm>
            <a:off x="4510088" y="4549776"/>
            <a:ext cx="203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a:solidFill>
                  <a:schemeClr val="tx1"/>
                </a:solidFill>
                <a:latin typeface="Calibri" charset="0"/>
              </a:rPr>
              <a:t>1</a:t>
            </a:r>
          </a:p>
        </p:txBody>
      </p:sp>
      <p:sp>
        <p:nvSpPr>
          <p:cNvPr id="26723" name="Rectangle 130"/>
          <p:cNvSpPr>
            <a:spLocks noChangeArrowheads="1"/>
          </p:cNvSpPr>
          <p:nvPr/>
        </p:nvSpPr>
        <p:spPr bwMode="auto">
          <a:xfrm>
            <a:off x="4510088" y="4267201"/>
            <a:ext cx="203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a:solidFill>
                  <a:schemeClr val="tx1"/>
                </a:solidFill>
                <a:latin typeface="Calibri" charset="0"/>
              </a:rPr>
              <a:t>0</a:t>
            </a:r>
          </a:p>
        </p:txBody>
      </p:sp>
      <p:sp>
        <p:nvSpPr>
          <p:cNvPr id="26724" name="Rectangle 130"/>
          <p:cNvSpPr>
            <a:spLocks noChangeArrowheads="1"/>
          </p:cNvSpPr>
          <p:nvPr/>
        </p:nvSpPr>
        <p:spPr bwMode="auto">
          <a:xfrm>
            <a:off x="6580188" y="4676776"/>
            <a:ext cx="201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a:solidFill>
                  <a:schemeClr val="tx1"/>
                </a:solidFill>
                <a:latin typeface="Calibri" charset="0"/>
              </a:rPr>
              <a:t>1</a:t>
            </a:r>
          </a:p>
        </p:txBody>
      </p:sp>
      <p:sp>
        <p:nvSpPr>
          <p:cNvPr id="26725" name="Rectangle 130"/>
          <p:cNvSpPr>
            <a:spLocks noChangeArrowheads="1"/>
          </p:cNvSpPr>
          <p:nvPr/>
        </p:nvSpPr>
        <p:spPr bwMode="auto">
          <a:xfrm>
            <a:off x="6580188" y="4321176"/>
            <a:ext cx="201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a:solidFill>
                  <a:schemeClr val="tx1"/>
                </a:solidFill>
                <a:latin typeface="Calibri" charset="0"/>
              </a:rPr>
              <a:t>0</a:t>
            </a:r>
          </a:p>
        </p:txBody>
      </p:sp>
      <p:sp>
        <p:nvSpPr>
          <p:cNvPr id="26726" name="Rectangle 130"/>
          <p:cNvSpPr>
            <a:spLocks noChangeArrowheads="1"/>
          </p:cNvSpPr>
          <p:nvPr/>
        </p:nvSpPr>
        <p:spPr bwMode="auto">
          <a:xfrm>
            <a:off x="8027988" y="1577976"/>
            <a:ext cx="201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a:solidFill>
                  <a:schemeClr val="tx1"/>
                </a:solidFill>
                <a:latin typeface="Calibri" charset="0"/>
              </a:rPr>
              <a:t>1</a:t>
            </a:r>
          </a:p>
        </p:txBody>
      </p:sp>
      <p:sp>
        <p:nvSpPr>
          <p:cNvPr id="26727" name="Rectangle 130"/>
          <p:cNvSpPr>
            <a:spLocks noChangeArrowheads="1"/>
          </p:cNvSpPr>
          <p:nvPr/>
        </p:nvSpPr>
        <p:spPr bwMode="auto">
          <a:xfrm>
            <a:off x="8027988" y="1066801"/>
            <a:ext cx="201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a:solidFill>
                  <a:schemeClr val="tx1"/>
                </a:solidFill>
                <a:latin typeface="Calibri" charset="0"/>
              </a:rPr>
              <a:t>0</a:t>
            </a:r>
          </a:p>
        </p:txBody>
      </p:sp>
      <p:sp>
        <p:nvSpPr>
          <p:cNvPr id="26728" name="Rectangle 130"/>
          <p:cNvSpPr>
            <a:spLocks noChangeArrowheads="1"/>
          </p:cNvSpPr>
          <p:nvPr/>
        </p:nvSpPr>
        <p:spPr bwMode="auto">
          <a:xfrm>
            <a:off x="9704388" y="4648201"/>
            <a:ext cx="201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a:solidFill>
                  <a:schemeClr val="tx1"/>
                </a:solidFill>
                <a:latin typeface="Calibri" charset="0"/>
              </a:rPr>
              <a:t>1</a:t>
            </a:r>
          </a:p>
        </p:txBody>
      </p:sp>
      <p:sp>
        <p:nvSpPr>
          <p:cNvPr id="26729" name="Rectangle 130"/>
          <p:cNvSpPr>
            <a:spLocks noChangeArrowheads="1"/>
          </p:cNvSpPr>
          <p:nvPr/>
        </p:nvSpPr>
        <p:spPr bwMode="auto">
          <a:xfrm>
            <a:off x="9704388" y="4267201"/>
            <a:ext cx="201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a:solidFill>
                  <a:schemeClr val="tx1"/>
                </a:solidFill>
                <a:latin typeface="Calibri" charset="0"/>
              </a:rPr>
              <a:t>0</a:t>
            </a:r>
          </a:p>
        </p:txBody>
      </p:sp>
      <p:sp>
        <p:nvSpPr>
          <p:cNvPr id="26730" name="Rectangle 130"/>
          <p:cNvSpPr>
            <a:spLocks noChangeArrowheads="1"/>
          </p:cNvSpPr>
          <p:nvPr/>
        </p:nvSpPr>
        <p:spPr bwMode="auto">
          <a:xfrm>
            <a:off x="4598988" y="2667001"/>
            <a:ext cx="201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b="1">
                <a:solidFill>
                  <a:schemeClr val="tx1"/>
                </a:solidFill>
                <a:latin typeface="Calibri" charset="0"/>
              </a:rPr>
              <a:t>1</a:t>
            </a:r>
          </a:p>
        </p:txBody>
      </p:sp>
      <p:sp>
        <p:nvSpPr>
          <p:cNvPr id="26731" name="Rectangle 130"/>
          <p:cNvSpPr>
            <a:spLocks noChangeArrowheads="1"/>
          </p:cNvSpPr>
          <p:nvPr/>
        </p:nvSpPr>
        <p:spPr bwMode="auto">
          <a:xfrm>
            <a:off x="5513388" y="2667001"/>
            <a:ext cx="201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b="1">
                <a:solidFill>
                  <a:schemeClr val="tx1"/>
                </a:solidFill>
                <a:latin typeface="Calibri" charset="0"/>
              </a:rPr>
              <a:t>0</a:t>
            </a:r>
          </a:p>
        </p:txBody>
      </p:sp>
      <p:sp>
        <p:nvSpPr>
          <p:cNvPr id="26732" name="Rectangle 130"/>
          <p:cNvSpPr>
            <a:spLocks noChangeArrowheads="1"/>
          </p:cNvSpPr>
          <p:nvPr/>
        </p:nvSpPr>
        <p:spPr bwMode="auto">
          <a:xfrm>
            <a:off x="6905625" y="2590801"/>
            <a:ext cx="203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b="1">
                <a:solidFill>
                  <a:schemeClr val="tx1"/>
                </a:solidFill>
                <a:latin typeface="Calibri" charset="0"/>
              </a:rPr>
              <a:t>0</a:t>
            </a:r>
          </a:p>
        </p:txBody>
      </p:sp>
      <p:sp>
        <p:nvSpPr>
          <p:cNvPr id="26733" name="Rectangle 130"/>
          <p:cNvSpPr>
            <a:spLocks noChangeArrowheads="1"/>
          </p:cNvSpPr>
          <p:nvPr/>
        </p:nvSpPr>
        <p:spPr bwMode="auto">
          <a:xfrm>
            <a:off x="9829801" y="2743201"/>
            <a:ext cx="2016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b="1">
                <a:solidFill>
                  <a:schemeClr val="tx1"/>
                </a:solidFill>
                <a:latin typeface="Calibri" charset="0"/>
              </a:rPr>
              <a:t>0</a:t>
            </a:r>
          </a:p>
        </p:txBody>
      </p:sp>
      <p:sp>
        <p:nvSpPr>
          <p:cNvPr id="26734" name="Rectangle 130"/>
          <p:cNvSpPr>
            <a:spLocks noChangeArrowheads="1"/>
          </p:cNvSpPr>
          <p:nvPr/>
        </p:nvSpPr>
        <p:spPr bwMode="auto">
          <a:xfrm>
            <a:off x="5257801" y="1981201"/>
            <a:ext cx="2016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b="1">
                <a:solidFill>
                  <a:schemeClr val="tx1"/>
                </a:solidFill>
                <a:latin typeface="Calibri" charset="0"/>
              </a:rPr>
              <a:t>1</a:t>
            </a:r>
          </a:p>
        </p:txBody>
      </p:sp>
      <p:sp>
        <p:nvSpPr>
          <p:cNvPr id="26735" name="Rectangle 130"/>
          <p:cNvSpPr>
            <a:spLocks noChangeArrowheads="1"/>
          </p:cNvSpPr>
          <p:nvPr/>
        </p:nvSpPr>
        <p:spPr bwMode="auto">
          <a:xfrm>
            <a:off x="8836025" y="2652714"/>
            <a:ext cx="203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b="1">
                <a:solidFill>
                  <a:schemeClr val="tx1"/>
                </a:solidFill>
                <a:latin typeface="Calibri" charset="0"/>
              </a:rPr>
              <a:t>0</a:t>
            </a:r>
          </a:p>
        </p:txBody>
      </p:sp>
      <p:sp>
        <p:nvSpPr>
          <p:cNvPr id="26736" name="Rectangle 130"/>
          <p:cNvSpPr>
            <a:spLocks noChangeArrowheads="1"/>
          </p:cNvSpPr>
          <p:nvPr/>
        </p:nvSpPr>
        <p:spPr bwMode="auto">
          <a:xfrm>
            <a:off x="10237788" y="3571876"/>
            <a:ext cx="201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nchor="ctr"/>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gn="ctr" eaLnBrk="1" hangingPunct="1">
              <a:lnSpc>
                <a:spcPts val="1800"/>
              </a:lnSpc>
              <a:spcBef>
                <a:spcPts val="600"/>
              </a:spcBef>
              <a:spcAft>
                <a:spcPts val="600"/>
              </a:spcAft>
            </a:pPr>
            <a:r>
              <a:rPr lang="en-US" altLang="en-US" sz="1000" b="1">
                <a:solidFill>
                  <a:schemeClr val="tx1"/>
                </a:solidFill>
                <a:latin typeface="Calibri" charset="0"/>
              </a:rPr>
              <a:t>0</a:t>
            </a:r>
          </a:p>
        </p:txBody>
      </p:sp>
      <p:sp>
        <p:nvSpPr>
          <p:cNvPr id="224" name="Rounded Rectangle 223"/>
          <p:cNvSpPr>
            <a:spLocks noChangeArrowheads="1"/>
          </p:cNvSpPr>
          <p:nvPr/>
        </p:nvSpPr>
        <p:spPr bwMode="auto">
          <a:xfrm>
            <a:off x="1981200" y="685800"/>
            <a:ext cx="2057400" cy="5105400"/>
          </a:xfrm>
          <a:prstGeom prst="roundRect">
            <a:avLst>
              <a:gd name="adj" fmla="val 16667"/>
            </a:avLst>
          </a:prstGeom>
          <a:solidFill>
            <a:schemeClr val="accent2">
              <a:alpha val="10196"/>
            </a:schemeClr>
          </a:solidFill>
          <a:ln w="19050">
            <a:solidFill>
              <a:srgbClr val="FF0000"/>
            </a:solidFill>
            <a:round/>
            <a:headEnd/>
            <a:tailEnd/>
          </a:ln>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endParaRPr>
          </a:p>
        </p:txBody>
      </p:sp>
      <p:sp>
        <p:nvSpPr>
          <p:cNvPr id="225" name="Rounded Rectangle 224"/>
          <p:cNvSpPr>
            <a:spLocks noChangeArrowheads="1"/>
          </p:cNvSpPr>
          <p:nvPr/>
        </p:nvSpPr>
        <p:spPr bwMode="auto">
          <a:xfrm>
            <a:off x="4110461" y="693738"/>
            <a:ext cx="2362200" cy="5105400"/>
          </a:xfrm>
          <a:prstGeom prst="roundRect">
            <a:avLst>
              <a:gd name="adj" fmla="val 16667"/>
            </a:avLst>
          </a:prstGeom>
          <a:solidFill>
            <a:schemeClr val="accent2">
              <a:alpha val="10196"/>
            </a:schemeClr>
          </a:solidFill>
          <a:ln w="19050">
            <a:solidFill>
              <a:srgbClr val="FF0000"/>
            </a:solidFill>
            <a:round/>
            <a:headEnd/>
            <a:tailEnd/>
          </a:ln>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endParaRPr>
          </a:p>
        </p:txBody>
      </p:sp>
      <p:sp>
        <p:nvSpPr>
          <p:cNvPr id="226" name="Rounded Rectangle 225"/>
          <p:cNvSpPr>
            <a:spLocks noChangeArrowheads="1"/>
          </p:cNvSpPr>
          <p:nvPr/>
        </p:nvSpPr>
        <p:spPr bwMode="auto">
          <a:xfrm>
            <a:off x="6529388" y="737870"/>
            <a:ext cx="1524000" cy="5105400"/>
          </a:xfrm>
          <a:prstGeom prst="roundRect">
            <a:avLst>
              <a:gd name="adj" fmla="val 16667"/>
            </a:avLst>
          </a:prstGeom>
          <a:solidFill>
            <a:schemeClr val="accent2">
              <a:alpha val="10196"/>
            </a:schemeClr>
          </a:solidFill>
          <a:ln w="19050">
            <a:solidFill>
              <a:srgbClr val="FF0000"/>
            </a:solidFill>
            <a:round/>
            <a:headEnd/>
            <a:tailEnd/>
          </a:ln>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endParaRPr>
          </a:p>
        </p:txBody>
      </p:sp>
      <p:sp>
        <p:nvSpPr>
          <p:cNvPr id="227" name="Rounded Rectangle 226"/>
          <p:cNvSpPr>
            <a:spLocks noChangeArrowheads="1"/>
          </p:cNvSpPr>
          <p:nvPr/>
        </p:nvSpPr>
        <p:spPr bwMode="auto">
          <a:xfrm>
            <a:off x="8153400" y="685800"/>
            <a:ext cx="1905000" cy="5105400"/>
          </a:xfrm>
          <a:prstGeom prst="roundRect">
            <a:avLst>
              <a:gd name="adj" fmla="val 16667"/>
            </a:avLst>
          </a:prstGeom>
          <a:solidFill>
            <a:schemeClr val="accent2">
              <a:alpha val="10196"/>
            </a:schemeClr>
          </a:solidFill>
          <a:ln w="19050">
            <a:solidFill>
              <a:srgbClr val="FF0000"/>
            </a:solidFill>
            <a:round/>
            <a:headEnd/>
            <a:tailEnd/>
          </a:ln>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endParaRPr>
          </a:p>
        </p:txBody>
      </p:sp>
      <p:sp>
        <p:nvSpPr>
          <p:cNvPr id="228" name="Rounded Rectangle 227"/>
          <p:cNvSpPr>
            <a:spLocks noChangeArrowheads="1"/>
          </p:cNvSpPr>
          <p:nvPr/>
        </p:nvSpPr>
        <p:spPr bwMode="auto">
          <a:xfrm>
            <a:off x="9677400" y="1524000"/>
            <a:ext cx="838200" cy="5105400"/>
          </a:xfrm>
          <a:prstGeom prst="roundRect">
            <a:avLst>
              <a:gd name="adj" fmla="val 16667"/>
            </a:avLst>
          </a:prstGeom>
          <a:solidFill>
            <a:schemeClr val="accent2">
              <a:alpha val="10196"/>
            </a:schemeClr>
          </a:solidFill>
          <a:ln w="19050">
            <a:solidFill>
              <a:srgbClr val="FF0000"/>
            </a:solidFill>
            <a:round/>
            <a:headEnd/>
            <a:tailEnd/>
          </a:ln>
        </p:spPr>
        <p:txBody>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a:solidFill>
                <a:schemeClr val="tx1"/>
              </a:solidFill>
            </a:endParaRPr>
          </a:p>
        </p:txBody>
      </p:sp>
      <p:sp>
        <p:nvSpPr>
          <p:cNvPr id="229" name="Rectangle 2"/>
          <p:cNvSpPr txBox="1">
            <a:spLocks noChangeArrowheads="1"/>
          </p:cNvSpPr>
          <p:nvPr/>
        </p:nvSpPr>
        <p:spPr bwMode="auto">
          <a:xfrm>
            <a:off x="1828800" y="111126"/>
            <a:ext cx="8077200" cy="422275"/>
          </a:xfrm>
          <a:prstGeom prst="rect">
            <a:avLst/>
          </a:prstGeom>
          <a:noFill/>
          <a:ln w="9525">
            <a:noFill/>
            <a:miter lim="800000"/>
            <a:headEnd/>
            <a:tailEnd/>
          </a:ln>
        </p:spPr>
        <p:txBody>
          <a:bodyPr anchor="ctr"/>
          <a:lstStyle/>
          <a:p>
            <a:pPr algn="ctr">
              <a:defRPr/>
            </a:pPr>
            <a:r>
              <a:rPr lang="en-US" b="1" kern="0" dirty="0">
                <a:latin typeface="Calibri" panose="020F0502020204030204" pitchFamily="34" charset="0"/>
                <a:cs typeface="Calibri" panose="020F0502020204030204" pitchFamily="34" charset="0"/>
              </a:rPr>
              <a:t>How do we break up the tasks?</a:t>
            </a:r>
          </a:p>
        </p:txBody>
      </p:sp>
    </p:spTree>
    <p:extLst>
      <p:ext uri="{BB962C8B-B14F-4D97-AF65-F5344CB8AC3E}">
        <p14:creationId xmlns:p14="http://schemas.microsoft.com/office/powerpoint/2010/main" val="1931640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5" grpId="0" animBg="1"/>
      <p:bldP spid="226" grpId="0" animBg="1"/>
      <p:bldP spid="227" grpId="0" animBg="1"/>
      <p:bldP spid="2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4"/>
          <p:cNvSpPr>
            <a:spLocks noGrp="1" noChangeArrowheads="1"/>
          </p:cNvSpPr>
          <p:nvPr>
            <p:ph type="title"/>
          </p:nvPr>
        </p:nvSpPr>
        <p:spPr/>
        <p:txBody>
          <a:bodyPr>
            <a:normAutofit fontScale="90000"/>
          </a:bodyPr>
          <a:lstStyle/>
          <a:p>
            <a:r>
              <a:rPr lang="en-US" dirty="0"/>
              <a:t>Data Hazard Spanning Multiple Instructions</a:t>
            </a:r>
          </a:p>
        </p:txBody>
      </p:sp>
      <p:sp>
        <p:nvSpPr>
          <p:cNvPr id="5" name="Slide Number Placeholder 4">
            <a:extLst>
              <a:ext uri="{FF2B5EF4-FFF2-40B4-BE49-F238E27FC236}">
                <a16:creationId xmlns:a16="http://schemas.microsoft.com/office/drawing/2014/main" id="{34EC140A-8576-4742-8285-599F0A2E28CA}"/>
              </a:ext>
            </a:extLst>
          </p:cNvPr>
          <p:cNvSpPr>
            <a:spLocks noGrp="1"/>
          </p:cNvSpPr>
          <p:nvPr>
            <p:ph type="sldNum" sz="quarter" idx="12"/>
          </p:nvPr>
        </p:nvSpPr>
        <p:spPr/>
        <p:txBody>
          <a:bodyPr/>
          <a:lstStyle/>
          <a:p>
            <a:fld id="{1BD72A7C-CD32-D543-9541-5D4E9CD9F017}" type="slidenum">
              <a:rPr lang="en-US" smtClean="0"/>
              <a:t>30</a:t>
            </a:fld>
            <a:endParaRPr lang="en-US"/>
          </a:p>
        </p:txBody>
      </p:sp>
      <p:sp>
        <p:nvSpPr>
          <p:cNvPr id="56323" name="Line 16"/>
          <p:cNvSpPr>
            <a:spLocks noChangeShapeType="1"/>
          </p:cNvSpPr>
          <p:nvPr/>
        </p:nvSpPr>
        <p:spPr bwMode="auto">
          <a:xfrm>
            <a:off x="2908236" y="1825103"/>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56324" name="Rectangle 17"/>
          <p:cNvSpPr>
            <a:spLocks noChangeArrowheads="1"/>
          </p:cNvSpPr>
          <p:nvPr/>
        </p:nvSpPr>
        <p:spPr bwMode="auto">
          <a:xfrm>
            <a:off x="1247431" y="2373998"/>
            <a:ext cx="1845007" cy="366767"/>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add </a:t>
            </a:r>
            <a:r>
              <a:rPr lang="en-US" b="1" dirty="0">
                <a:solidFill>
                  <a:srgbClr val="00B050"/>
                </a:solidFill>
                <a:latin typeface="Courier" charset="0"/>
                <a:ea typeface="Courier" charset="0"/>
                <a:cs typeface="Courier" charset="0"/>
              </a:rPr>
              <a:t>$1</a:t>
            </a:r>
            <a:r>
              <a:rPr lang="en-US" b="1" dirty="0">
                <a:latin typeface="Courier" charset="0"/>
                <a:ea typeface="Courier" charset="0"/>
                <a:cs typeface="Courier" charset="0"/>
              </a:rPr>
              <a:t>,$1,$2</a:t>
            </a:r>
          </a:p>
        </p:txBody>
      </p:sp>
      <p:grpSp>
        <p:nvGrpSpPr>
          <p:cNvPr id="56325" name="Group 18"/>
          <p:cNvGrpSpPr>
            <a:grpSpLocks/>
          </p:cNvGrpSpPr>
          <p:nvPr/>
        </p:nvGrpSpPr>
        <p:grpSpPr bwMode="auto">
          <a:xfrm>
            <a:off x="4089336" y="1952103"/>
            <a:ext cx="4800600" cy="3449638"/>
            <a:chOff x="2088" y="659"/>
            <a:chExt cx="3024" cy="2816"/>
          </a:xfrm>
        </p:grpSpPr>
        <p:sp>
          <p:nvSpPr>
            <p:cNvPr id="56434" name="Line 19"/>
            <p:cNvSpPr>
              <a:spLocks noChangeShapeType="1"/>
            </p:cNvSpPr>
            <p:nvPr/>
          </p:nvSpPr>
          <p:spPr bwMode="auto">
            <a:xfrm>
              <a:off x="208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6435" name="Line 20"/>
            <p:cNvSpPr>
              <a:spLocks noChangeShapeType="1"/>
            </p:cNvSpPr>
            <p:nvPr/>
          </p:nvSpPr>
          <p:spPr bwMode="auto">
            <a:xfrm>
              <a:off x="252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6436" name="Line 21"/>
            <p:cNvSpPr>
              <a:spLocks noChangeShapeType="1"/>
            </p:cNvSpPr>
            <p:nvPr/>
          </p:nvSpPr>
          <p:spPr bwMode="auto">
            <a:xfrm>
              <a:off x="295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6437" name="Line 22"/>
            <p:cNvSpPr>
              <a:spLocks noChangeShapeType="1"/>
            </p:cNvSpPr>
            <p:nvPr/>
          </p:nvSpPr>
          <p:spPr bwMode="auto">
            <a:xfrm>
              <a:off x="3384"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6438" name="Line 23"/>
            <p:cNvSpPr>
              <a:spLocks noChangeShapeType="1"/>
            </p:cNvSpPr>
            <p:nvPr/>
          </p:nvSpPr>
          <p:spPr bwMode="auto">
            <a:xfrm>
              <a:off x="3816"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6439" name="Line 24"/>
            <p:cNvSpPr>
              <a:spLocks noChangeShapeType="1"/>
            </p:cNvSpPr>
            <p:nvPr/>
          </p:nvSpPr>
          <p:spPr bwMode="auto">
            <a:xfrm>
              <a:off x="424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6440" name="Line 25"/>
            <p:cNvSpPr>
              <a:spLocks noChangeShapeType="1"/>
            </p:cNvSpPr>
            <p:nvPr/>
          </p:nvSpPr>
          <p:spPr bwMode="auto">
            <a:xfrm>
              <a:off x="468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6441" name="Line 26"/>
            <p:cNvSpPr>
              <a:spLocks noChangeShapeType="1"/>
            </p:cNvSpPr>
            <p:nvPr/>
          </p:nvSpPr>
          <p:spPr bwMode="auto">
            <a:xfrm>
              <a:off x="511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sp>
        <p:nvSpPr>
          <p:cNvPr id="56326" name="Line 27"/>
          <p:cNvSpPr>
            <a:spLocks noChangeShapeType="1"/>
          </p:cNvSpPr>
          <p:nvPr/>
        </p:nvSpPr>
        <p:spPr bwMode="auto">
          <a:xfrm>
            <a:off x="1066736" y="2353741"/>
            <a:ext cx="0" cy="251460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grpSp>
        <p:nvGrpSpPr>
          <p:cNvPr id="56327" name="Group 28"/>
          <p:cNvGrpSpPr>
            <a:grpSpLocks/>
          </p:cNvGrpSpPr>
          <p:nvPr/>
        </p:nvGrpSpPr>
        <p:grpSpPr bwMode="auto">
          <a:xfrm>
            <a:off x="3503549" y="2201341"/>
            <a:ext cx="3386138" cy="838200"/>
            <a:chOff x="1553" y="1152"/>
            <a:chExt cx="2133" cy="528"/>
          </a:xfrm>
        </p:grpSpPr>
        <p:grpSp>
          <p:nvGrpSpPr>
            <p:cNvPr id="56402" name="Group 29"/>
            <p:cNvGrpSpPr>
              <a:grpSpLocks/>
            </p:cNvGrpSpPr>
            <p:nvPr/>
          </p:nvGrpSpPr>
          <p:grpSpPr bwMode="auto">
            <a:xfrm>
              <a:off x="2486" y="1152"/>
              <a:ext cx="224" cy="481"/>
              <a:chOff x="2206" y="1413"/>
              <a:chExt cx="224" cy="481"/>
            </a:xfrm>
          </p:grpSpPr>
          <p:sp>
            <p:nvSpPr>
              <p:cNvPr id="56432" name="Freeform 30"/>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433" name="Rectangle 31"/>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56403" name="Group 32"/>
            <p:cNvGrpSpPr>
              <a:grpSpLocks/>
            </p:cNvGrpSpPr>
            <p:nvPr/>
          </p:nvGrpSpPr>
          <p:grpSpPr bwMode="auto">
            <a:xfrm>
              <a:off x="1553" y="1248"/>
              <a:ext cx="358" cy="289"/>
              <a:chOff x="1273" y="1509"/>
              <a:chExt cx="358" cy="289"/>
            </a:xfrm>
          </p:grpSpPr>
          <p:sp>
            <p:nvSpPr>
              <p:cNvPr id="56428" name="Rectangle 33"/>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6429" name="Group 34"/>
              <p:cNvGrpSpPr>
                <a:grpSpLocks/>
              </p:cNvGrpSpPr>
              <p:nvPr/>
            </p:nvGrpSpPr>
            <p:grpSpPr bwMode="auto">
              <a:xfrm>
                <a:off x="1291" y="1509"/>
                <a:ext cx="340" cy="289"/>
                <a:chOff x="1291" y="1509"/>
                <a:chExt cx="340" cy="289"/>
              </a:xfrm>
            </p:grpSpPr>
            <p:sp>
              <p:nvSpPr>
                <p:cNvPr id="56430" name="Freeform 35"/>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431" name="Freeform 36"/>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6404" name="Rectangle 37"/>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6405" name="Group 38"/>
            <p:cNvGrpSpPr>
              <a:grpSpLocks/>
            </p:cNvGrpSpPr>
            <p:nvPr/>
          </p:nvGrpSpPr>
          <p:grpSpPr bwMode="auto">
            <a:xfrm>
              <a:off x="2031" y="1248"/>
              <a:ext cx="296" cy="289"/>
              <a:chOff x="1751" y="1509"/>
              <a:chExt cx="296" cy="289"/>
            </a:xfrm>
          </p:grpSpPr>
          <p:sp>
            <p:nvSpPr>
              <p:cNvPr id="56426" name="Freeform 39"/>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427" name="Freeform 40"/>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6406" name="Line 41"/>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407" name="Freeform 42"/>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408" name="Line 43"/>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409" name="Rectangle 44"/>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56410" name="Group 45"/>
            <p:cNvGrpSpPr>
              <a:grpSpLocks/>
            </p:cNvGrpSpPr>
            <p:nvPr/>
          </p:nvGrpSpPr>
          <p:grpSpPr bwMode="auto">
            <a:xfrm>
              <a:off x="2880" y="1248"/>
              <a:ext cx="325" cy="289"/>
              <a:chOff x="2600" y="1509"/>
              <a:chExt cx="325" cy="289"/>
            </a:xfrm>
          </p:grpSpPr>
          <p:sp>
            <p:nvSpPr>
              <p:cNvPr id="56424" name="Freeform 46"/>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425" name="Freeform 47"/>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6411" name="Rectangle 48"/>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6412" name="Group 49"/>
            <p:cNvGrpSpPr>
              <a:grpSpLocks/>
            </p:cNvGrpSpPr>
            <p:nvPr/>
          </p:nvGrpSpPr>
          <p:grpSpPr bwMode="auto">
            <a:xfrm>
              <a:off x="3348" y="1248"/>
              <a:ext cx="284" cy="289"/>
              <a:chOff x="3068" y="1509"/>
              <a:chExt cx="284" cy="289"/>
            </a:xfrm>
          </p:grpSpPr>
          <p:sp>
            <p:nvSpPr>
              <p:cNvPr id="56422" name="Freeform 50"/>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423" name="Freeform 51"/>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6413" name="Line 52"/>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414" name="Line 53"/>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415" name="Line 54"/>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416" name="Line 55"/>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417" name="Line 56"/>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418" name="Line 57"/>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419" name="Line 58"/>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420" name="Line 59"/>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421" name="Line 60"/>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56328" name="Rectangle 61"/>
          <p:cNvSpPr>
            <a:spLocks noChangeArrowheads="1"/>
          </p:cNvSpPr>
          <p:nvPr/>
        </p:nvSpPr>
        <p:spPr bwMode="auto">
          <a:xfrm>
            <a:off x="1247431" y="3364598"/>
            <a:ext cx="1845007" cy="366767"/>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add </a:t>
            </a:r>
            <a:r>
              <a:rPr lang="en-US" b="1" dirty="0">
                <a:solidFill>
                  <a:srgbClr val="0432FF"/>
                </a:solidFill>
                <a:latin typeface="Courier" charset="0"/>
                <a:ea typeface="Courier" charset="0"/>
                <a:cs typeface="Courier" charset="0"/>
              </a:rPr>
              <a:t>$1</a:t>
            </a:r>
            <a:r>
              <a:rPr lang="en-US" b="1" dirty="0">
                <a:latin typeface="Courier" charset="0"/>
                <a:ea typeface="Courier" charset="0"/>
                <a:cs typeface="Courier" charset="0"/>
              </a:rPr>
              <a:t>,</a:t>
            </a:r>
            <a:r>
              <a:rPr lang="en-US" b="1" dirty="0">
                <a:solidFill>
                  <a:srgbClr val="00B050"/>
                </a:solidFill>
                <a:latin typeface="Courier" charset="0"/>
                <a:ea typeface="Courier" charset="0"/>
                <a:cs typeface="Courier" charset="0"/>
              </a:rPr>
              <a:t>$1</a:t>
            </a:r>
            <a:r>
              <a:rPr lang="en-US" b="1" dirty="0">
                <a:latin typeface="Courier" charset="0"/>
                <a:ea typeface="Courier" charset="0"/>
                <a:cs typeface="Courier" charset="0"/>
              </a:rPr>
              <a:t>,$3</a:t>
            </a:r>
          </a:p>
        </p:txBody>
      </p:sp>
      <p:sp>
        <p:nvSpPr>
          <p:cNvPr id="56329" name="Rectangle 62"/>
          <p:cNvSpPr>
            <a:spLocks noChangeArrowheads="1"/>
          </p:cNvSpPr>
          <p:nvPr/>
        </p:nvSpPr>
        <p:spPr bwMode="auto">
          <a:xfrm>
            <a:off x="1247431" y="4431398"/>
            <a:ext cx="1837042" cy="366767"/>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sub $1</a:t>
            </a:r>
            <a:r>
              <a:rPr lang="en-US" b="1" dirty="0">
                <a:solidFill>
                  <a:srgbClr val="0432FF"/>
                </a:solidFill>
                <a:latin typeface="Courier" charset="0"/>
                <a:ea typeface="Courier" charset="0"/>
                <a:cs typeface="Courier" charset="0"/>
              </a:rPr>
              <a:t>,$1</a:t>
            </a:r>
            <a:r>
              <a:rPr lang="en-US" b="1" dirty="0">
                <a:latin typeface="Courier" charset="0"/>
                <a:ea typeface="Courier" charset="0"/>
                <a:cs typeface="Courier" charset="0"/>
              </a:rPr>
              <a:t>,$4</a:t>
            </a:r>
          </a:p>
        </p:txBody>
      </p:sp>
      <p:grpSp>
        <p:nvGrpSpPr>
          <p:cNvPr id="56330" name="Group 63"/>
          <p:cNvGrpSpPr>
            <a:grpSpLocks/>
          </p:cNvGrpSpPr>
          <p:nvPr/>
        </p:nvGrpSpPr>
        <p:grpSpPr bwMode="auto">
          <a:xfrm>
            <a:off x="4189349" y="3268141"/>
            <a:ext cx="3386138" cy="838200"/>
            <a:chOff x="1553" y="1152"/>
            <a:chExt cx="2133" cy="528"/>
          </a:xfrm>
        </p:grpSpPr>
        <p:grpSp>
          <p:nvGrpSpPr>
            <p:cNvPr id="56370" name="Group 64"/>
            <p:cNvGrpSpPr>
              <a:grpSpLocks/>
            </p:cNvGrpSpPr>
            <p:nvPr/>
          </p:nvGrpSpPr>
          <p:grpSpPr bwMode="auto">
            <a:xfrm>
              <a:off x="2486" y="1152"/>
              <a:ext cx="224" cy="481"/>
              <a:chOff x="2206" y="1413"/>
              <a:chExt cx="224" cy="481"/>
            </a:xfrm>
          </p:grpSpPr>
          <p:sp>
            <p:nvSpPr>
              <p:cNvPr id="56400" name="Freeform 6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401" name="Rectangle 66"/>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56371" name="Group 67"/>
            <p:cNvGrpSpPr>
              <a:grpSpLocks/>
            </p:cNvGrpSpPr>
            <p:nvPr/>
          </p:nvGrpSpPr>
          <p:grpSpPr bwMode="auto">
            <a:xfrm>
              <a:off x="1553" y="1248"/>
              <a:ext cx="358" cy="289"/>
              <a:chOff x="1273" y="1509"/>
              <a:chExt cx="358" cy="289"/>
            </a:xfrm>
          </p:grpSpPr>
          <p:sp>
            <p:nvSpPr>
              <p:cNvPr id="56396" name="Rectangle 68"/>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6397" name="Group 69"/>
              <p:cNvGrpSpPr>
                <a:grpSpLocks/>
              </p:cNvGrpSpPr>
              <p:nvPr/>
            </p:nvGrpSpPr>
            <p:grpSpPr bwMode="auto">
              <a:xfrm>
                <a:off x="1291" y="1509"/>
                <a:ext cx="340" cy="289"/>
                <a:chOff x="1291" y="1509"/>
                <a:chExt cx="340" cy="289"/>
              </a:xfrm>
            </p:grpSpPr>
            <p:sp>
              <p:nvSpPr>
                <p:cNvPr id="56398" name="Freeform 7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399" name="Freeform 7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6372" name="Rectangle 72"/>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6373" name="Group 73"/>
            <p:cNvGrpSpPr>
              <a:grpSpLocks/>
            </p:cNvGrpSpPr>
            <p:nvPr/>
          </p:nvGrpSpPr>
          <p:grpSpPr bwMode="auto">
            <a:xfrm>
              <a:off x="2031" y="1248"/>
              <a:ext cx="296" cy="289"/>
              <a:chOff x="1751" y="1509"/>
              <a:chExt cx="296" cy="289"/>
            </a:xfrm>
          </p:grpSpPr>
          <p:sp>
            <p:nvSpPr>
              <p:cNvPr id="56394" name="Freeform 7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395" name="Freeform 7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6374" name="Line 7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375" name="Freeform 7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376" name="Line 7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377" name="Rectangle 79"/>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56378" name="Group 80"/>
            <p:cNvGrpSpPr>
              <a:grpSpLocks/>
            </p:cNvGrpSpPr>
            <p:nvPr/>
          </p:nvGrpSpPr>
          <p:grpSpPr bwMode="auto">
            <a:xfrm>
              <a:off x="2880" y="1248"/>
              <a:ext cx="325" cy="289"/>
              <a:chOff x="2600" y="1509"/>
              <a:chExt cx="325" cy="289"/>
            </a:xfrm>
          </p:grpSpPr>
          <p:sp>
            <p:nvSpPr>
              <p:cNvPr id="56392" name="Freeform 8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393" name="Freeform 8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6379" name="Rectangle 83"/>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6380" name="Group 84"/>
            <p:cNvGrpSpPr>
              <a:grpSpLocks/>
            </p:cNvGrpSpPr>
            <p:nvPr/>
          </p:nvGrpSpPr>
          <p:grpSpPr bwMode="auto">
            <a:xfrm>
              <a:off x="3348" y="1248"/>
              <a:ext cx="284" cy="289"/>
              <a:chOff x="3068" y="1509"/>
              <a:chExt cx="284" cy="289"/>
            </a:xfrm>
          </p:grpSpPr>
          <p:sp>
            <p:nvSpPr>
              <p:cNvPr id="56390" name="Freeform 8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391" name="Freeform 8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6381" name="Line 8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382" name="Line 8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383" name="Line 8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384" name="Line 9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385" name="Line 9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386" name="Line 9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387" name="Line 9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388" name="Line 9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389" name="Line 9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56331" name="Group 96"/>
          <p:cNvGrpSpPr>
            <a:grpSpLocks/>
          </p:cNvGrpSpPr>
          <p:nvPr/>
        </p:nvGrpSpPr>
        <p:grpSpPr bwMode="auto">
          <a:xfrm>
            <a:off x="4875149" y="4258741"/>
            <a:ext cx="3386138" cy="838200"/>
            <a:chOff x="1553" y="1152"/>
            <a:chExt cx="2133" cy="528"/>
          </a:xfrm>
        </p:grpSpPr>
        <p:grpSp>
          <p:nvGrpSpPr>
            <p:cNvPr id="56338" name="Group 97"/>
            <p:cNvGrpSpPr>
              <a:grpSpLocks/>
            </p:cNvGrpSpPr>
            <p:nvPr/>
          </p:nvGrpSpPr>
          <p:grpSpPr bwMode="auto">
            <a:xfrm>
              <a:off x="2486" y="1152"/>
              <a:ext cx="224" cy="481"/>
              <a:chOff x="2206" y="1413"/>
              <a:chExt cx="224" cy="481"/>
            </a:xfrm>
          </p:grpSpPr>
          <p:sp>
            <p:nvSpPr>
              <p:cNvPr id="56368" name="Freeform 98"/>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369" name="Rectangle 99"/>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56339" name="Group 100"/>
            <p:cNvGrpSpPr>
              <a:grpSpLocks/>
            </p:cNvGrpSpPr>
            <p:nvPr/>
          </p:nvGrpSpPr>
          <p:grpSpPr bwMode="auto">
            <a:xfrm>
              <a:off x="1553" y="1248"/>
              <a:ext cx="358" cy="289"/>
              <a:chOff x="1273" y="1509"/>
              <a:chExt cx="358" cy="289"/>
            </a:xfrm>
          </p:grpSpPr>
          <p:sp>
            <p:nvSpPr>
              <p:cNvPr id="56364" name="Rectangle 101"/>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6365" name="Group 102"/>
              <p:cNvGrpSpPr>
                <a:grpSpLocks/>
              </p:cNvGrpSpPr>
              <p:nvPr/>
            </p:nvGrpSpPr>
            <p:grpSpPr bwMode="auto">
              <a:xfrm>
                <a:off x="1291" y="1509"/>
                <a:ext cx="340" cy="289"/>
                <a:chOff x="1291" y="1509"/>
                <a:chExt cx="340" cy="289"/>
              </a:xfrm>
            </p:grpSpPr>
            <p:sp>
              <p:nvSpPr>
                <p:cNvPr id="56366" name="Freeform 103"/>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367" name="Freeform 104"/>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6340" name="Rectangle 105"/>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6341" name="Group 106"/>
            <p:cNvGrpSpPr>
              <a:grpSpLocks/>
            </p:cNvGrpSpPr>
            <p:nvPr/>
          </p:nvGrpSpPr>
          <p:grpSpPr bwMode="auto">
            <a:xfrm>
              <a:off x="2031" y="1248"/>
              <a:ext cx="296" cy="289"/>
              <a:chOff x="1751" y="1509"/>
              <a:chExt cx="296" cy="289"/>
            </a:xfrm>
          </p:grpSpPr>
          <p:sp>
            <p:nvSpPr>
              <p:cNvPr id="56362" name="Freeform 107"/>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363" name="Freeform 108"/>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6342" name="Line 109"/>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343" name="Freeform 110"/>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344" name="Line 111"/>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345" name="Rectangle 112"/>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56346" name="Group 113"/>
            <p:cNvGrpSpPr>
              <a:grpSpLocks/>
            </p:cNvGrpSpPr>
            <p:nvPr/>
          </p:nvGrpSpPr>
          <p:grpSpPr bwMode="auto">
            <a:xfrm>
              <a:off x="2880" y="1248"/>
              <a:ext cx="325" cy="289"/>
              <a:chOff x="2600" y="1509"/>
              <a:chExt cx="325" cy="289"/>
            </a:xfrm>
          </p:grpSpPr>
          <p:sp>
            <p:nvSpPr>
              <p:cNvPr id="56360" name="Freeform 114"/>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361" name="Freeform 115"/>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6347" name="Rectangle 116"/>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6348" name="Group 117"/>
            <p:cNvGrpSpPr>
              <a:grpSpLocks/>
            </p:cNvGrpSpPr>
            <p:nvPr/>
          </p:nvGrpSpPr>
          <p:grpSpPr bwMode="auto">
            <a:xfrm>
              <a:off x="3348" y="1248"/>
              <a:ext cx="284" cy="289"/>
              <a:chOff x="3068" y="1509"/>
              <a:chExt cx="284" cy="289"/>
            </a:xfrm>
          </p:grpSpPr>
          <p:sp>
            <p:nvSpPr>
              <p:cNvPr id="56358" name="Freeform 118"/>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6359" name="Freeform 119"/>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6349" name="Line 120"/>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350" name="Line 121"/>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351" name="Line 122"/>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6352" name="Line 123"/>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353" name="Line 124"/>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354" name="Line 125"/>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355" name="Line 126"/>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356" name="Line 127"/>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6357" name="Line 128"/>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24" name="Group 130"/>
          <p:cNvGrpSpPr>
            <a:grpSpLocks/>
          </p:cNvGrpSpPr>
          <p:nvPr/>
        </p:nvGrpSpPr>
        <p:grpSpPr bwMode="auto">
          <a:xfrm>
            <a:off x="5410136" y="2358503"/>
            <a:ext cx="304800" cy="1447800"/>
            <a:chOff x="2928" y="864"/>
            <a:chExt cx="192" cy="912"/>
          </a:xfrm>
          <a:solidFill>
            <a:srgbClr val="00B050"/>
          </a:solidFill>
        </p:grpSpPr>
        <p:sp>
          <p:nvSpPr>
            <p:cNvPr id="38935" name="Rectangle 131"/>
            <p:cNvSpPr>
              <a:spLocks noChangeArrowheads="1"/>
            </p:cNvSpPr>
            <p:nvPr/>
          </p:nvSpPr>
          <p:spPr bwMode="auto">
            <a:xfrm>
              <a:off x="3072" y="1488"/>
              <a:ext cx="48" cy="288"/>
            </a:xfrm>
            <a:prstGeom prst="rect">
              <a:avLst/>
            </a:prstGeom>
            <a:grpFill/>
            <a:ln w="12700">
              <a:solidFill>
                <a:srgbClr val="00B050"/>
              </a:solidFill>
              <a:miter lim="800000"/>
              <a:headEnd/>
              <a:tailEnd/>
            </a:ln>
          </p:spPr>
          <p:txBody>
            <a:bodyPr wrap="none" anchor="ctr">
              <a:prstTxWarp prst="textNoShape">
                <a:avLst/>
              </a:prstTxWarp>
            </a:bodyPr>
            <a:lstStyle/>
            <a:p>
              <a:pPr>
                <a:defRPr/>
              </a:pPr>
              <a:endParaRPr lang="en-US">
                <a:latin typeface="Lucida Grande" charset="0"/>
              </a:endParaRPr>
            </a:p>
          </p:txBody>
        </p:sp>
        <p:sp>
          <p:nvSpPr>
            <p:cNvPr id="38936" name="Rectangle 132"/>
            <p:cNvSpPr>
              <a:spLocks noChangeArrowheads="1"/>
            </p:cNvSpPr>
            <p:nvPr/>
          </p:nvSpPr>
          <p:spPr bwMode="auto">
            <a:xfrm>
              <a:off x="2928" y="864"/>
              <a:ext cx="48" cy="480"/>
            </a:xfrm>
            <a:prstGeom prst="rect">
              <a:avLst/>
            </a:prstGeom>
            <a:grpFill/>
            <a:ln w="12700">
              <a:solidFill>
                <a:srgbClr val="00B050"/>
              </a:solidFill>
              <a:miter lim="800000"/>
              <a:headEnd/>
              <a:tailEnd/>
            </a:ln>
          </p:spPr>
          <p:txBody>
            <a:bodyPr wrap="none" anchor="ctr">
              <a:prstTxWarp prst="textNoShape">
                <a:avLst/>
              </a:prstTxWarp>
            </a:bodyPr>
            <a:lstStyle/>
            <a:p>
              <a:pPr>
                <a:defRPr/>
              </a:pPr>
              <a:endParaRPr lang="en-US">
                <a:latin typeface="Lucida Grande" charset="0"/>
              </a:endParaRPr>
            </a:p>
          </p:txBody>
        </p:sp>
        <p:sp>
          <p:nvSpPr>
            <p:cNvPr id="38937" name="Line 133"/>
            <p:cNvSpPr>
              <a:spLocks noChangeShapeType="1"/>
            </p:cNvSpPr>
            <p:nvPr/>
          </p:nvSpPr>
          <p:spPr bwMode="auto">
            <a:xfrm>
              <a:off x="2976" y="1104"/>
              <a:ext cx="96" cy="528"/>
            </a:xfrm>
            <a:prstGeom prst="line">
              <a:avLst/>
            </a:prstGeom>
            <a:grpFill/>
            <a:ln w="28575">
              <a:solidFill>
                <a:srgbClr val="00B050"/>
              </a:solidFill>
              <a:round/>
              <a:headEnd/>
              <a:tailEnd type="arrow" w="med" len="med"/>
            </a:ln>
          </p:spPr>
          <p:txBody>
            <a:bodyPr>
              <a:prstTxWarp prst="textNoShape">
                <a:avLst/>
              </a:prstTxWarp>
            </a:bodyPr>
            <a:lstStyle/>
            <a:p>
              <a:pPr>
                <a:defRPr/>
              </a:pPr>
              <a:endParaRPr lang="en-US"/>
            </a:p>
          </p:txBody>
        </p:sp>
      </p:grpSp>
      <p:sp>
        <p:nvSpPr>
          <p:cNvPr id="132" name="TextBox 131"/>
          <p:cNvSpPr txBox="1">
            <a:spLocks noChangeArrowheads="1"/>
          </p:cNvSpPr>
          <p:nvPr/>
        </p:nvSpPr>
        <p:spPr bwMode="auto">
          <a:xfrm>
            <a:off x="8612596" y="2017359"/>
            <a:ext cx="3172224" cy="1015663"/>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2000" i="1" dirty="0">
                <a:solidFill>
                  <a:srgbClr val="C00000"/>
                </a:solidFill>
                <a:latin typeface="Calibri" panose="020F0502020204030204" pitchFamily="34" charset="0"/>
                <a:ea typeface="Calibri Light" charset="0"/>
                <a:cs typeface="Calibri" panose="020F0502020204030204" pitchFamily="34" charset="0"/>
              </a:rPr>
              <a:t>Data hazards spanning multiple instructions can cause problems</a:t>
            </a:r>
          </a:p>
        </p:txBody>
      </p:sp>
      <p:sp>
        <p:nvSpPr>
          <p:cNvPr id="56336" name="Rectangle 9"/>
          <p:cNvSpPr>
            <a:spLocks noChangeArrowheads="1"/>
          </p:cNvSpPr>
          <p:nvPr/>
        </p:nvSpPr>
        <p:spPr bwMode="auto">
          <a:xfrm rot="5400000">
            <a:off x="354743" y="3497535"/>
            <a:ext cx="1160463" cy="336550"/>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131" name="Rectangle 9"/>
          <p:cNvSpPr>
            <a:spLocks noChangeArrowheads="1"/>
          </p:cNvSpPr>
          <p:nvPr/>
        </p:nvSpPr>
        <p:spPr bwMode="auto">
          <a:xfrm>
            <a:off x="4195116" y="1509572"/>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133" name="Line 133"/>
          <p:cNvSpPr>
            <a:spLocks noChangeShapeType="1"/>
          </p:cNvSpPr>
          <p:nvPr/>
        </p:nvSpPr>
        <p:spPr bwMode="auto">
          <a:xfrm flipV="1">
            <a:off x="5498486" y="2416658"/>
            <a:ext cx="630238" cy="6280"/>
          </a:xfrm>
          <a:prstGeom prst="line">
            <a:avLst/>
          </a:prstGeom>
          <a:solidFill>
            <a:schemeClr val="accent1"/>
          </a:solidFill>
          <a:ln w="28575">
            <a:solidFill>
              <a:srgbClr val="F5359B"/>
            </a:solidFill>
            <a:round/>
            <a:headEnd/>
            <a:tailEnd type="arrow" w="med" len="med"/>
          </a:ln>
        </p:spPr>
        <p:txBody>
          <a:bodyPr>
            <a:prstTxWarp prst="textNoShape">
              <a:avLst/>
            </a:prstTxWarp>
          </a:bodyPr>
          <a:lstStyle/>
          <a:p>
            <a:pPr>
              <a:defRPr/>
            </a:pPr>
            <a:endParaRPr lang="en-US"/>
          </a:p>
        </p:txBody>
      </p:sp>
      <p:sp>
        <p:nvSpPr>
          <p:cNvPr id="2" name="Rectangle 1">
            <a:extLst>
              <a:ext uri="{FF2B5EF4-FFF2-40B4-BE49-F238E27FC236}">
                <a16:creationId xmlns:a16="http://schemas.microsoft.com/office/drawing/2014/main" id="{98D9FE34-28BB-704E-8978-D1F7BFF3083C}"/>
              </a:ext>
            </a:extLst>
          </p:cNvPr>
          <p:cNvSpPr/>
          <p:nvPr/>
        </p:nvSpPr>
        <p:spPr>
          <a:xfrm>
            <a:off x="8612595" y="3203605"/>
            <a:ext cx="3172209" cy="707886"/>
          </a:xfrm>
          <a:prstGeom prst="rect">
            <a:avLst/>
          </a:prstGeom>
          <a:solidFill>
            <a:schemeClr val="accent5">
              <a:lumMod val="20000"/>
              <a:lumOff val="80000"/>
            </a:schemeClr>
          </a:solidFill>
        </p:spPr>
        <p:txBody>
          <a:bodyPr wrap="square">
            <a:spAutoFit/>
          </a:bodyPr>
          <a:lstStyle/>
          <a:p>
            <a:pPr algn="ctr"/>
            <a:r>
              <a:rPr lang="en-US" sz="2000" i="1" dirty="0">
                <a:solidFill>
                  <a:srgbClr val="C00000"/>
                </a:solidFill>
                <a:latin typeface="Calibri" panose="020F0502020204030204" pitchFamily="34" charset="0"/>
                <a:ea typeface="Calibri Light" charset="0"/>
                <a:cs typeface="Calibri" panose="020F0502020204030204" pitchFamily="34" charset="0"/>
              </a:rPr>
              <a:t>Need to decide which value to forward </a:t>
            </a:r>
          </a:p>
        </p:txBody>
      </p:sp>
      <p:sp>
        <p:nvSpPr>
          <p:cNvPr id="3" name="Rectangle 2">
            <a:extLst>
              <a:ext uri="{FF2B5EF4-FFF2-40B4-BE49-F238E27FC236}">
                <a16:creationId xmlns:a16="http://schemas.microsoft.com/office/drawing/2014/main" id="{DAC368C6-E015-FE45-AEDF-76D2F5747961}"/>
              </a:ext>
            </a:extLst>
          </p:cNvPr>
          <p:cNvSpPr/>
          <p:nvPr/>
        </p:nvSpPr>
        <p:spPr>
          <a:xfrm>
            <a:off x="8621237" y="4106341"/>
            <a:ext cx="3163565" cy="400110"/>
          </a:xfrm>
          <a:prstGeom prst="rect">
            <a:avLst/>
          </a:prstGeom>
          <a:solidFill>
            <a:schemeClr val="accent5">
              <a:lumMod val="20000"/>
              <a:lumOff val="80000"/>
            </a:schemeClr>
          </a:solidFill>
        </p:spPr>
        <p:txBody>
          <a:bodyPr wrap="square">
            <a:spAutoFit/>
          </a:bodyPr>
          <a:lstStyle/>
          <a:p>
            <a:pPr algn="ctr"/>
            <a:r>
              <a:rPr lang="en-US" sz="2000" i="1" dirty="0">
                <a:solidFill>
                  <a:srgbClr val="C00000"/>
                </a:solidFill>
                <a:latin typeface="Calibri" panose="020F0502020204030204" pitchFamily="34" charset="0"/>
                <a:ea typeface="Calibri Light" charset="0"/>
                <a:cs typeface="Calibri" panose="020F0502020204030204" pitchFamily="34" charset="0"/>
              </a:rPr>
              <a:t>This is hard to do!</a:t>
            </a:r>
          </a:p>
        </p:txBody>
      </p:sp>
      <p:grpSp>
        <p:nvGrpSpPr>
          <p:cNvPr id="135" name="Group 142">
            <a:extLst>
              <a:ext uri="{FF2B5EF4-FFF2-40B4-BE49-F238E27FC236}">
                <a16:creationId xmlns:a16="http://schemas.microsoft.com/office/drawing/2014/main" id="{6C5B96A0-5CAE-1A4A-893B-E6A9923132D6}"/>
              </a:ext>
            </a:extLst>
          </p:cNvPr>
          <p:cNvGrpSpPr>
            <a:grpSpLocks/>
          </p:cNvGrpSpPr>
          <p:nvPr/>
        </p:nvGrpSpPr>
        <p:grpSpPr bwMode="auto">
          <a:xfrm>
            <a:off x="6100700" y="3339580"/>
            <a:ext cx="304800" cy="1447800"/>
            <a:chOff x="2928" y="864"/>
            <a:chExt cx="192" cy="912"/>
          </a:xfrm>
          <a:solidFill>
            <a:srgbClr val="E12214"/>
          </a:solidFill>
        </p:grpSpPr>
        <p:sp>
          <p:nvSpPr>
            <p:cNvPr id="136" name="Rectangle 143">
              <a:extLst>
                <a:ext uri="{FF2B5EF4-FFF2-40B4-BE49-F238E27FC236}">
                  <a16:creationId xmlns:a16="http://schemas.microsoft.com/office/drawing/2014/main" id="{B7925227-5ADC-384C-B8B3-C00B7C6B0A53}"/>
                </a:ext>
              </a:extLst>
            </p:cNvPr>
            <p:cNvSpPr>
              <a:spLocks noChangeArrowheads="1"/>
            </p:cNvSpPr>
            <p:nvPr/>
          </p:nvSpPr>
          <p:spPr bwMode="auto">
            <a:xfrm>
              <a:off x="3072" y="1488"/>
              <a:ext cx="48" cy="288"/>
            </a:xfrm>
            <a:prstGeom prst="rect">
              <a:avLst/>
            </a:prstGeom>
            <a:solidFill>
              <a:srgbClr val="0432FF"/>
            </a:solidFill>
            <a:ln w="12700">
              <a:solidFill>
                <a:srgbClr val="0432FF"/>
              </a:solidFill>
              <a:miter lim="800000"/>
              <a:headEnd type="none"/>
              <a:tailEnd type="arrow"/>
            </a:ln>
          </p:spPr>
          <p:txBody>
            <a:bodyPr wrap="none" anchor="ctr">
              <a:prstTxWarp prst="textNoShape">
                <a:avLst/>
              </a:prstTxWarp>
            </a:bodyPr>
            <a:lstStyle/>
            <a:p>
              <a:pPr>
                <a:defRPr/>
              </a:pPr>
              <a:endParaRPr lang="en-US">
                <a:latin typeface="Lucida Grande" charset="0"/>
              </a:endParaRPr>
            </a:p>
          </p:txBody>
        </p:sp>
        <p:sp>
          <p:nvSpPr>
            <p:cNvPr id="137" name="Rectangle 144">
              <a:extLst>
                <a:ext uri="{FF2B5EF4-FFF2-40B4-BE49-F238E27FC236}">
                  <a16:creationId xmlns:a16="http://schemas.microsoft.com/office/drawing/2014/main" id="{3F3D8FC1-3256-2A48-A670-86E03FFDC20F}"/>
                </a:ext>
              </a:extLst>
            </p:cNvPr>
            <p:cNvSpPr>
              <a:spLocks noChangeArrowheads="1"/>
            </p:cNvSpPr>
            <p:nvPr/>
          </p:nvSpPr>
          <p:spPr bwMode="auto">
            <a:xfrm>
              <a:off x="2928" y="864"/>
              <a:ext cx="48" cy="480"/>
            </a:xfrm>
            <a:prstGeom prst="rect">
              <a:avLst/>
            </a:prstGeom>
            <a:solidFill>
              <a:srgbClr val="0432FF"/>
            </a:solidFill>
            <a:ln w="12700">
              <a:solidFill>
                <a:srgbClr val="0432FF"/>
              </a:solidFill>
              <a:miter lim="800000"/>
              <a:headEnd type="none"/>
              <a:tailEnd type="arrow"/>
            </a:ln>
          </p:spPr>
          <p:txBody>
            <a:bodyPr wrap="none" anchor="ctr">
              <a:prstTxWarp prst="textNoShape">
                <a:avLst/>
              </a:prstTxWarp>
            </a:bodyPr>
            <a:lstStyle/>
            <a:p>
              <a:pPr>
                <a:defRPr/>
              </a:pPr>
              <a:endParaRPr lang="en-US">
                <a:latin typeface="Lucida Grande" charset="0"/>
              </a:endParaRPr>
            </a:p>
          </p:txBody>
        </p:sp>
        <p:sp>
          <p:nvSpPr>
            <p:cNvPr id="138" name="Line 145">
              <a:extLst>
                <a:ext uri="{FF2B5EF4-FFF2-40B4-BE49-F238E27FC236}">
                  <a16:creationId xmlns:a16="http://schemas.microsoft.com/office/drawing/2014/main" id="{16908AD4-53A1-C24D-914D-BDDD4A3C6542}"/>
                </a:ext>
              </a:extLst>
            </p:cNvPr>
            <p:cNvSpPr>
              <a:spLocks noChangeShapeType="1"/>
            </p:cNvSpPr>
            <p:nvPr/>
          </p:nvSpPr>
          <p:spPr bwMode="auto">
            <a:xfrm>
              <a:off x="2976" y="1104"/>
              <a:ext cx="96" cy="528"/>
            </a:xfrm>
            <a:prstGeom prst="line">
              <a:avLst/>
            </a:prstGeom>
            <a:grpFill/>
            <a:ln w="28575">
              <a:solidFill>
                <a:srgbClr val="0432FF"/>
              </a:solidFill>
              <a:round/>
              <a:headEnd type="none"/>
              <a:tailEnd type="arrow" w="med" len="med"/>
            </a:ln>
          </p:spPr>
          <p:txBody>
            <a:bodyPr>
              <a:prstTxWarp prst="textNoShape">
                <a:avLst/>
              </a:prstTxWarp>
            </a:bodyPr>
            <a:lstStyle/>
            <a:p>
              <a:pPr>
                <a:defRPr/>
              </a:pPr>
              <a:endParaRPr lang="en-US"/>
            </a:p>
          </p:txBody>
        </p:sp>
      </p:grpSp>
      <p:grpSp>
        <p:nvGrpSpPr>
          <p:cNvPr id="26" name="Group 146"/>
          <p:cNvGrpSpPr>
            <a:grpSpLocks/>
          </p:cNvGrpSpPr>
          <p:nvPr/>
        </p:nvGrpSpPr>
        <p:grpSpPr bwMode="auto">
          <a:xfrm>
            <a:off x="6114343" y="2357579"/>
            <a:ext cx="304800" cy="2438400"/>
            <a:chOff x="3360" y="864"/>
            <a:chExt cx="192" cy="1536"/>
          </a:xfrm>
          <a:solidFill>
            <a:srgbClr val="F5359B"/>
          </a:solidFill>
        </p:grpSpPr>
        <p:sp>
          <p:nvSpPr>
            <p:cNvPr id="38929" name="Rectangle 147"/>
            <p:cNvSpPr>
              <a:spLocks noChangeArrowheads="1"/>
            </p:cNvSpPr>
            <p:nvPr/>
          </p:nvSpPr>
          <p:spPr bwMode="auto">
            <a:xfrm>
              <a:off x="3504" y="2112"/>
              <a:ext cx="48" cy="288"/>
            </a:xfrm>
            <a:prstGeom prst="rect">
              <a:avLst/>
            </a:prstGeom>
            <a:grpFill/>
            <a:ln w="12700">
              <a:solidFill>
                <a:srgbClr val="F5359B"/>
              </a:solidFill>
              <a:miter lim="800000"/>
              <a:headEnd/>
              <a:tailEnd/>
            </a:ln>
          </p:spPr>
          <p:txBody>
            <a:bodyPr wrap="none" anchor="ctr">
              <a:prstTxWarp prst="textNoShape">
                <a:avLst/>
              </a:prstTxWarp>
            </a:bodyPr>
            <a:lstStyle/>
            <a:p>
              <a:pPr>
                <a:defRPr/>
              </a:pPr>
              <a:endParaRPr lang="en-US">
                <a:latin typeface="Lucida Grande" charset="0"/>
              </a:endParaRPr>
            </a:p>
          </p:txBody>
        </p:sp>
        <p:sp>
          <p:nvSpPr>
            <p:cNvPr id="38930" name="Line 148"/>
            <p:cNvSpPr>
              <a:spLocks noChangeShapeType="1"/>
            </p:cNvSpPr>
            <p:nvPr/>
          </p:nvSpPr>
          <p:spPr bwMode="auto">
            <a:xfrm>
              <a:off x="3408" y="1056"/>
              <a:ext cx="96" cy="1056"/>
            </a:xfrm>
            <a:prstGeom prst="line">
              <a:avLst/>
            </a:prstGeom>
            <a:grpFill/>
            <a:ln w="28575">
              <a:solidFill>
                <a:srgbClr val="F5359B"/>
              </a:solidFill>
              <a:round/>
              <a:headEnd/>
              <a:tailEnd type="arrow" w="med" len="med"/>
            </a:ln>
          </p:spPr>
          <p:txBody>
            <a:bodyPr>
              <a:prstTxWarp prst="textNoShape">
                <a:avLst/>
              </a:prstTxWarp>
            </a:bodyPr>
            <a:lstStyle/>
            <a:p>
              <a:pPr>
                <a:defRPr/>
              </a:pPr>
              <a:endParaRPr lang="en-US"/>
            </a:p>
          </p:txBody>
        </p:sp>
        <p:sp>
          <p:nvSpPr>
            <p:cNvPr id="38931" name="Rectangle 149"/>
            <p:cNvSpPr>
              <a:spLocks noChangeArrowheads="1"/>
            </p:cNvSpPr>
            <p:nvPr/>
          </p:nvSpPr>
          <p:spPr bwMode="auto">
            <a:xfrm>
              <a:off x="3360" y="864"/>
              <a:ext cx="48" cy="480"/>
            </a:xfrm>
            <a:prstGeom prst="rect">
              <a:avLst/>
            </a:prstGeom>
            <a:grpFill/>
            <a:ln w="12700">
              <a:solidFill>
                <a:srgbClr val="F5359B"/>
              </a:solidFill>
              <a:miter lim="800000"/>
              <a:headEnd/>
              <a:tailEnd/>
            </a:ln>
          </p:spPr>
          <p:txBody>
            <a:bodyPr wrap="none" anchor="ctr">
              <a:prstTxWarp prst="textNoShape">
                <a:avLst/>
              </a:prstTxWarp>
            </a:bodyPr>
            <a:lstStyle/>
            <a:p>
              <a:pPr>
                <a:defRPr/>
              </a:pPr>
              <a:endParaRPr lang="en-US">
                <a:latin typeface="Lucida Grande" charset="0"/>
              </a:endParaRPr>
            </a:p>
          </p:txBody>
        </p:sp>
      </p:grpSp>
      <p:grpSp>
        <p:nvGrpSpPr>
          <p:cNvPr id="8" name="Group 7">
            <a:extLst>
              <a:ext uri="{FF2B5EF4-FFF2-40B4-BE49-F238E27FC236}">
                <a16:creationId xmlns:a16="http://schemas.microsoft.com/office/drawing/2014/main" id="{C2ED442C-2A8F-9E4B-B2B6-081F22089F99}"/>
              </a:ext>
            </a:extLst>
          </p:cNvPr>
          <p:cNvGrpSpPr/>
          <p:nvPr/>
        </p:nvGrpSpPr>
        <p:grpSpPr>
          <a:xfrm>
            <a:off x="3565329" y="5457662"/>
            <a:ext cx="5836989" cy="513632"/>
            <a:chOff x="3565329" y="5457662"/>
            <a:chExt cx="5836989" cy="513632"/>
          </a:xfrm>
        </p:grpSpPr>
        <p:grpSp>
          <p:nvGrpSpPr>
            <p:cNvPr id="6" name="Group 5">
              <a:extLst>
                <a:ext uri="{FF2B5EF4-FFF2-40B4-BE49-F238E27FC236}">
                  <a16:creationId xmlns:a16="http://schemas.microsoft.com/office/drawing/2014/main" id="{F9A82308-C2DC-F744-A1E6-9F632BC91E30}"/>
                </a:ext>
              </a:extLst>
            </p:cNvPr>
            <p:cNvGrpSpPr/>
            <p:nvPr/>
          </p:nvGrpSpPr>
          <p:grpSpPr>
            <a:xfrm>
              <a:off x="3565329" y="5529812"/>
              <a:ext cx="5836989" cy="369332"/>
              <a:chOff x="3576475" y="5544269"/>
              <a:chExt cx="5836989" cy="369332"/>
            </a:xfrm>
          </p:grpSpPr>
          <p:sp>
            <p:nvSpPr>
              <p:cNvPr id="4" name="TextBox 3">
                <a:extLst>
                  <a:ext uri="{FF2B5EF4-FFF2-40B4-BE49-F238E27FC236}">
                    <a16:creationId xmlns:a16="http://schemas.microsoft.com/office/drawing/2014/main" id="{15B7A46B-0267-9C44-80F7-C8D2D493850B}"/>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140" name="TextBox 139">
                <a:extLst>
                  <a:ext uri="{FF2B5EF4-FFF2-40B4-BE49-F238E27FC236}">
                    <a16:creationId xmlns:a16="http://schemas.microsoft.com/office/drawing/2014/main" id="{1D46FD2E-9948-154A-B6D8-FE8C5F358854}"/>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141" name="TextBox 140">
                <a:extLst>
                  <a:ext uri="{FF2B5EF4-FFF2-40B4-BE49-F238E27FC236}">
                    <a16:creationId xmlns:a16="http://schemas.microsoft.com/office/drawing/2014/main" id="{93C47C18-60C3-1A49-90FE-58BAF10BC264}"/>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142" name="TextBox 141">
                <a:extLst>
                  <a:ext uri="{FF2B5EF4-FFF2-40B4-BE49-F238E27FC236}">
                    <a16:creationId xmlns:a16="http://schemas.microsoft.com/office/drawing/2014/main" id="{E2CC6113-86C3-5B48-A780-4AA1793F4375}"/>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143" name="TextBox 142">
                <a:extLst>
                  <a:ext uri="{FF2B5EF4-FFF2-40B4-BE49-F238E27FC236}">
                    <a16:creationId xmlns:a16="http://schemas.microsoft.com/office/drawing/2014/main" id="{B3EA4C4A-AE47-FC44-95E4-5E1076A9EF72}"/>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144" name="TextBox 143">
                <a:extLst>
                  <a:ext uri="{FF2B5EF4-FFF2-40B4-BE49-F238E27FC236}">
                    <a16:creationId xmlns:a16="http://schemas.microsoft.com/office/drawing/2014/main" id="{E1DB7D63-0794-AA46-9970-582246FB93FC}"/>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145" name="TextBox 144">
                <a:extLst>
                  <a:ext uri="{FF2B5EF4-FFF2-40B4-BE49-F238E27FC236}">
                    <a16:creationId xmlns:a16="http://schemas.microsoft.com/office/drawing/2014/main" id="{B4266553-E49D-5248-BA5B-C9166F597FCC}"/>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146" name="TextBox 145">
                <a:extLst>
                  <a:ext uri="{FF2B5EF4-FFF2-40B4-BE49-F238E27FC236}">
                    <a16:creationId xmlns:a16="http://schemas.microsoft.com/office/drawing/2014/main" id="{E17D3553-9183-4B4B-ACD3-A2529E03F3B1}"/>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148" name="TextBox 147">
                <a:extLst>
                  <a:ext uri="{FF2B5EF4-FFF2-40B4-BE49-F238E27FC236}">
                    <a16:creationId xmlns:a16="http://schemas.microsoft.com/office/drawing/2014/main" id="{FC7A14C4-CB80-6044-B840-C2236EB5AC06}"/>
                  </a:ext>
                </a:extLst>
              </p:cNvPr>
              <p:cNvSpPr txBox="1"/>
              <p:nvPr/>
            </p:nvSpPr>
            <p:spPr>
              <a:xfrm>
                <a:off x="9111778" y="5544269"/>
                <a:ext cx="301686" cy="369332"/>
              </a:xfrm>
              <a:prstGeom prst="rect">
                <a:avLst/>
              </a:prstGeom>
              <a:noFill/>
            </p:spPr>
            <p:txBody>
              <a:bodyPr wrap="none" rtlCol="0">
                <a:spAutoFit/>
              </a:bodyPr>
              <a:lstStyle/>
              <a:p>
                <a:r>
                  <a:rPr lang="en-US" dirty="0">
                    <a:solidFill>
                      <a:srgbClr val="C00000"/>
                    </a:solidFill>
                  </a:rPr>
                  <a:t>8</a:t>
                </a:r>
              </a:p>
            </p:txBody>
          </p:sp>
        </p:grpSp>
        <p:sp>
          <p:nvSpPr>
            <p:cNvPr id="149" name="Line 19">
              <a:extLst>
                <a:ext uri="{FF2B5EF4-FFF2-40B4-BE49-F238E27FC236}">
                  <a16:creationId xmlns:a16="http://schemas.microsoft.com/office/drawing/2014/main" id="{8D9E303F-F02B-684B-B2D4-F44B846131C6}"/>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50" name="Line 19">
              <a:extLst>
                <a:ext uri="{FF2B5EF4-FFF2-40B4-BE49-F238E27FC236}">
                  <a16:creationId xmlns:a16="http://schemas.microsoft.com/office/drawing/2014/main" id="{1D5BF2F2-601C-EA45-886E-E5A055F50738}"/>
                </a:ext>
              </a:extLst>
            </p:cNvPr>
            <p:cNvSpPr>
              <a:spLocks noChangeShapeType="1"/>
            </p:cNvSpPr>
            <p:nvPr/>
          </p:nvSpPr>
          <p:spPr bwMode="auto">
            <a:xfrm>
              <a:off x="614781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51" name="Line 19">
              <a:extLst>
                <a:ext uri="{FF2B5EF4-FFF2-40B4-BE49-F238E27FC236}">
                  <a16:creationId xmlns:a16="http://schemas.microsoft.com/office/drawing/2014/main" id="{871E3766-52E5-3A42-B98F-5C960119AB9E}"/>
                </a:ext>
              </a:extLst>
            </p:cNvPr>
            <p:cNvSpPr>
              <a:spLocks noChangeShapeType="1"/>
            </p:cNvSpPr>
            <p:nvPr/>
          </p:nvSpPr>
          <p:spPr bwMode="auto">
            <a:xfrm>
              <a:off x="477200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52" name="Line 19">
              <a:extLst>
                <a:ext uri="{FF2B5EF4-FFF2-40B4-BE49-F238E27FC236}">
                  <a16:creationId xmlns:a16="http://schemas.microsoft.com/office/drawing/2014/main" id="{F757E508-30B3-BD41-A5B7-DDF5E1C873CD}"/>
                </a:ext>
              </a:extLst>
            </p:cNvPr>
            <p:cNvSpPr>
              <a:spLocks noChangeShapeType="1"/>
            </p:cNvSpPr>
            <p:nvPr/>
          </p:nvSpPr>
          <p:spPr bwMode="auto">
            <a:xfrm>
              <a:off x="545467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53" name="Line 19">
              <a:extLst>
                <a:ext uri="{FF2B5EF4-FFF2-40B4-BE49-F238E27FC236}">
                  <a16:creationId xmlns:a16="http://schemas.microsoft.com/office/drawing/2014/main" id="{53404FE5-B9EE-C94E-BE71-1F6989043EB4}"/>
                </a:ext>
              </a:extLst>
            </p:cNvPr>
            <p:cNvSpPr>
              <a:spLocks noChangeShapeType="1"/>
            </p:cNvSpPr>
            <p:nvPr/>
          </p:nvSpPr>
          <p:spPr bwMode="auto">
            <a:xfrm>
              <a:off x="752183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54" name="Line 19">
              <a:extLst>
                <a:ext uri="{FF2B5EF4-FFF2-40B4-BE49-F238E27FC236}">
                  <a16:creationId xmlns:a16="http://schemas.microsoft.com/office/drawing/2014/main" id="{C246FBCD-FA83-9247-AD62-FEE55A897ECB}"/>
                </a:ext>
              </a:extLst>
            </p:cNvPr>
            <p:cNvSpPr>
              <a:spLocks noChangeShapeType="1"/>
            </p:cNvSpPr>
            <p:nvPr/>
          </p:nvSpPr>
          <p:spPr bwMode="auto">
            <a:xfrm>
              <a:off x="683874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55" name="Line 19">
              <a:extLst>
                <a:ext uri="{FF2B5EF4-FFF2-40B4-BE49-F238E27FC236}">
                  <a16:creationId xmlns:a16="http://schemas.microsoft.com/office/drawing/2014/main" id="{492ADF9E-B63A-7044-9785-11FCF0AA7FCA}"/>
                </a:ext>
              </a:extLst>
            </p:cNvPr>
            <p:cNvSpPr>
              <a:spLocks noChangeShapeType="1"/>
            </p:cNvSpPr>
            <p:nvPr/>
          </p:nvSpPr>
          <p:spPr bwMode="auto">
            <a:xfrm>
              <a:off x="819997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56" name="Line 19">
              <a:extLst>
                <a:ext uri="{FF2B5EF4-FFF2-40B4-BE49-F238E27FC236}">
                  <a16:creationId xmlns:a16="http://schemas.microsoft.com/office/drawing/2014/main" id="{B3ED4971-21D6-0548-8CAD-ACA17898D829}"/>
                </a:ext>
              </a:extLst>
            </p:cNvPr>
            <p:cNvSpPr>
              <a:spLocks noChangeShapeType="1"/>
            </p:cNvSpPr>
            <p:nvPr/>
          </p:nvSpPr>
          <p:spPr bwMode="auto">
            <a:xfrm>
              <a:off x="889834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130" name="Oval 129"/>
          <p:cNvSpPr>
            <a:spLocks noChangeAspect="1"/>
          </p:cNvSpPr>
          <p:nvPr/>
        </p:nvSpPr>
        <p:spPr bwMode="auto">
          <a:xfrm>
            <a:off x="5868925" y="3915842"/>
            <a:ext cx="731837" cy="731837"/>
          </a:xfrm>
          <a:prstGeom prst="ellipse">
            <a:avLst/>
          </a:prstGeom>
          <a:noFill/>
          <a:ln w="31750">
            <a:solidFill>
              <a:srgbClr val="FF0000"/>
            </a:solidFill>
            <a:round/>
            <a:headEnd/>
            <a:tailEnd/>
          </a:ln>
        </p:spPr>
        <p:txBody>
          <a:bodyPr>
            <a:prstTxWarp prst="textNoShape">
              <a:avLst/>
            </a:prstTxWarp>
          </a:bodyPr>
          <a:lstStyle/>
          <a:p>
            <a:pPr eaLnBrk="0" hangingPunct="0"/>
            <a:endParaRPr lang="en-US" sz="2400"/>
          </a:p>
        </p:txBody>
      </p:sp>
    </p:spTree>
    <p:extLst>
      <p:ext uri="{BB962C8B-B14F-4D97-AF65-F5344CB8AC3E}">
        <p14:creationId xmlns:p14="http://schemas.microsoft.com/office/powerpoint/2010/main" val="14614923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3"/>
                                        </p:tgtEl>
                                        <p:attrNameLst>
                                          <p:attrName>style.visibility</p:attrName>
                                        </p:attrNameLst>
                                      </p:cBhvr>
                                      <p:to>
                                        <p:strVal val="visible"/>
                                      </p:to>
                                    </p:set>
                                    <p:animEffect transition="in" filter="wipe(left)">
                                      <p:cBhvr>
                                        <p:cTn id="15" dur="500"/>
                                        <p:tgtEl>
                                          <p:spTgt spid="133"/>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2" grpId="0" animBg="1"/>
      <p:bldP spid="3" grpId="0" animBg="1"/>
      <p:bldP spid="1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4"/>
          <p:cNvSpPr>
            <a:spLocks noGrp="1" noChangeArrowheads="1"/>
          </p:cNvSpPr>
          <p:nvPr>
            <p:ph type="title"/>
          </p:nvPr>
        </p:nvSpPr>
        <p:spPr/>
        <p:txBody>
          <a:bodyPr>
            <a:normAutofit fontScale="90000"/>
          </a:bodyPr>
          <a:lstStyle/>
          <a:p>
            <a:r>
              <a:rPr lang="en-US"/>
              <a:t>Data Hazard From Load-Store Instructions I</a:t>
            </a:r>
            <a:endParaRPr lang="en-US" dirty="0"/>
          </a:p>
        </p:txBody>
      </p:sp>
      <p:sp>
        <p:nvSpPr>
          <p:cNvPr id="58371" name="Rectangle 129"/>
          <p:cNvSpPr>
            <a:spLocks noGrp="1" noChangeArrowheads="1"/>
          </p:cNvSpPr>
          <p:nvPr>
            <p:ph idx="1"/>
          </p:nvPr>
        </p:nvSpPr>
        <p:spPr/>
        <p:txBody>
          <a:bodyPr>
            <a:noAutofit/>
          </a:bodyPr>
          <a:lstStyle/>
          <a:p>
            <a:pPr marL="137160" indent="0">
              <a:buNone/>
            </a:pPr>
            <a:r>
              <a:rPr lang="en-US" dirty="0"/>
              <a:t>Loaded value immediately stored back into memory</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48056" lvl="1" indent="0">
              <a:buNone/>
            </a:pPr>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56EF4D7A-7C77-0A41-8B8A-83371A097957}"/>
              </a:ext>
            </a:extLst>
          </p:cNvPr>
          <p:cNvSpPr>
            <a:spLocks noGrp="1"/>
          </p:cNvSpPr>
          <p:nvPr>
            <p:ph type="sldNum" sz="quarter" idx="12"/>
          </p:nvPr>
        </p:nvSpPr>
        <p:spPr/>
        <p:txBody>
          <a:bodyPr/>
          <a:lstStyle/>
          <a:p>
            <a:fld id="{1BD72A7C-CD32-D543-9541-5D4E9CD9F017}" type="slidenum">
              <a:rPr lang="en-US" smtClean="0"/>
              <a:t>31</a:t>
            </a:fld>
            <a:endParaRPr lang="en-US"/>
          </a:p>
        </p:txBody>
      </p:sp>
      <p:grpSp>
        <p:nvGrpSpPr>
          <p:cNvPr id="2" name="Group 10"/>
          <p:cNvGrpSpPr>
            <a:grpSpLocks/>
          </p:cNvGrpSpPr>
          <p:nvPr/>
        </p:nvGrpSpPr>
        <p:grpSpPr bwMode="auto">
          <a:xfrm>
            <a:off x="7062788" y="2605089"/>
            <a:ext cx="430212" cy="1457325"/>
            <a:chOff x="2853" y="1824"/>
            <a:chExt cx="283" cy="960"/>
          </a:xfrm>
          <a:solidFill>
            <a:srgbClr val="FFC000"/>
          </a:solidFill>
        </p:grpSpPr>
        <p:sp>
          <p:nvSpPr>
            <p:cNvPr id="58453" name="Rectangle 11"/>
            <p:cNvSpPr>
              <a:spLocks noChangeArrowheads="1"/>
            </p:cNvSpPr>
            <p:nvPr/>
          </p:nvSpPr>
          <p:spPr bwMode="auto">
            <a:xfrm>
              <a:off x="3040" y="2496"/>
              <a:ext cx="96" cy="288"/>
            </a:xfrm>
            <a:prstGeom prst="rect">
              <a:avLst/>
            </a:prstGeom>
            <a:grp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58454" name="Rectangle 12"/>
            <p:cNvSpPr>
              <a:spLocks noChangeArrowheads="1"/>
            </p:cNvSpPr>
            <p:nvPr/>
          </p:nvSpPr>
          <p:spPr bwMode="auto">
            <a:xfrm>
              <a:off x="2853" y="1824"/>
              <a:ext cx="96" cy="288"/>
            </a:xfrm>
            <a:prstGeom prst="rect">
              <a:avLst/>
            </a:prstGeom>
            <a:grp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58455" name="Line 13"/>
            <p:cNvSpPr>
              <a:spLocks noChangeShapeType="1"/>
            </p:cNvSpPr>
            <p:nvPr/>
          </p:nvSpPr>
          <p:spPr bwMode="auto">
            <a:xfrm>
              <a:off x="2928" y="2112"/>
              <a:ext cx="96" cy="384"/>
            </a:xfrm>
            <a:prstGeom prst="line">
              <a:avLst/>
            </a:prstGeom>
            <a:grpFill/>
            <a:ln w="28575">
              <a:solidFill>
                <a:srgbClr val="FFC000"/>
              </a:solidFill>
              <a:round/>
              <a:headEnd/>
              <a:tailEnd type="triangle" w="med" len="med"/>
            </a:ln>
          </p:spPr>
          <p:txBody>
            <a:bodyPr>
              <a:prstTxWarp prst="textNoShape">
                <a:avLst/>
              </a:prstTxWarp>
            </a:bodyPr>
            <a:lstStyle/>
            <a:p>
              <a:endParaRPr lang="en-US"/>
            </a:p>
          </p:txBody>
        </p:sp>
      </p:grpSp>
      <p:sp>
        <p:nvSpPr>
          <p:cNvPr id="58373" name="Line 16"/>
          <p:cNvSpPr>
            <a:spLocks noChangeShapeType="1"/>
          </p:cNvSpPr>
          <p:nvPr/>
        </p:nvSpPr>
        <p:spPr bwMode="auto">
          <a:xfrm>
            <a:off x="4110039" y="2098675"/>
            <a:ext cx="6046787"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58374" name="Rectangle 17"/>
          <p:cNvSpPr>
            <a:spLocks noChangeArrowheads="1"/>
          </p:cNvSpPr>
          <p:nvPr/>
        </p:nvSpPr>
        <p:spPr bwMode="auto">
          <a:xfrm>
            <a:off x="2419350" y="2588330"/>
            <a:ext cx="1875790"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err="1">
                <a:latin typeface="Courier" charset="0"/>
                <a:ea typeface="Courier" charset="0"/>
                <a:cs typeface="Courier" charset="0"/>
              </a:rPr>
              <a:t>lw</a:t>
            </a:r>
            <a:r>
              <a:rPr lang="en-US" sz="2000" b="1" dirty="0">
                <a:latin typeface="Courier" charset="0"/>
                <a:ea typeface="Courier" charset="0"/>
                <a:cs typeface="Courier" charset="0"/>
              </a:rPr>
              <a:t> </a:t>
            </a:r>
            <a:r>
              <a:rPr lang="en-US" sz="2000" b="1" dirty="0">
                <a:solidFill>
                  <a:srgbClr val="FF0000"/>
                </a:solidFill>
                <a:latin typeface="Courier" charset="0"/>
                <a:ea typeface="Courier" charset="0"/>
                <a:cs typeface="Courier" charset="0"/>
              </a:rPr>
              <a:t>$1</a:t>
            </a:r>
            <a:r>
              <a:rPr lang="en-US" sz="2000" b="1" dirty="0">
                <a:latin typeface="Courier" charset="0"/>
                <a:ea typeface="Courier" charset="0"/>
                <a:cs typeface="Courier" charset="0"/>
              </a:rPr>
              <a:t>,4($2)</a:t>
            </a:r>
          </a:p>
        </p:txBody>
      </p:sp>
      <p:grpSp>
        <p:nvGrpSpPr>
          <p:cNvPr id="58375" name="Group 18"/>
          <p:cNvGrpSpPr>
            <a:grpSpLocks/>
          </p:cNvGrpSpPr>
          <p:nvPr/>
        </p:nvGrpSpPr>
        <p:grpSpPr bwMode="auto">
          <a:xfrm>
            <a:off x="5241925" y="2219325"/>
            <a:ext cx="4598988" cy="2281238"/>
            <a:chOff x="2088" y="659"/>
            <a:chExt cx="3024" cy="2816"/>
          </a:xfrm>
        </p:grpSpPr>
        <p:sp>
          <p:nvSpPr>
            <p:cNvPr id="58445" name="Line 19"/>
            <p:cNvSpPr>
              <a:spLocks noChangeShapeType="1"/>
            </p:cNvSpPr>
            <p:nvPr/>
          </p:nvSpPr>
          <p:spPr bwMode="auto">
            <a:xfrm>
              <a:off x="208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6" name="Line 20"/>
            <p:cNvSpPr>
              <a:spLocks noChangeShapeType="1"/>
            </p:cNvSpPr>
            <p:nvPr/>
          </p:nvSpPr>
          <p:spPr bwMode="auto">
            <a:xfrm>
              <a:off x="252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7" name="Line 21"/>
            <p:cNvSpPr>
              <a:spLocks noChangeShapeType="1"/>
            </p:cNvSpPr>
            <p:nvPr/>
          </p:nvSpPr>
          <p:spPr bwMode="auto">
            <a:xfrm>
              <a:off x="295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8" name="Line 22"/>
            <p:cNvSpPr>
              <a:spLocks noChangeShapeType="1"/>
            </p:cNvSpPr>
            <p:nvPr/>
          </p:nvSpPr>
          <p:spPr bwMode="auto">
            <a:xfrm>
              <a:off x="3384"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9" name="Line 23"/>
            <p:cNvSpPr>
              <a:spLocks noChangeShapeType="1"/>
            </p:cNvSpPr>
            <p:nvPr/>
          </p:nvSpPr>
          <p:spPr bwMode="auto">
            <a:xfrm>
              <a:off x="3816"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50" name="Line 24"/>
            <p:cNvSpPr>
              <a:spLocks noChangeShapeType="1"/>
            </p:cNvSpPr>
            <p:nvPr/>
          </p:nvSpPr>
          <p:spPr bwMode="auto">
            <a:xfrm>
              <a:off x="424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51" name="Line 25"/>
            <p:cNvSpPr>
              <a:spLocks noChangeShapeType="1"/>
            </p:cNvSpPr>
            <p:nvPr/>
          </p:nvSpPr>
          <p:spPr bwMode="auto">
            <a:xfrm>
              <a:off x="468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52" name="Line 26"/>
            <p:cNvSpPr>
              <a:spLocks noChangeShapeType="1"/>
            </p:cNvSpPr>
            <p:nvPr/>
          </p:nvSpPr>
          <p:spPr bwMode="auto">
            <a:xfrm>
              <a:off x="511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sp>
        <p:nvSpPr>
          <p:cNvPr id="58376" name="Line 27"/>
          <p:cNvSpPr>
            <a:spLocks noChangeShapeType="1"/>
          </p:cNvSpPr>
          <p:nvPr/>
        </p:nvSpPr>
        <p:spPr bwMode="auto">
          <a:xfrm>
            <a:off x="2346325" y="2239963"/>
            <a:ext cx="0" cy="240665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grpSp>
        <p:nvGrpSpPr>
          <p:cNvPr id="58377" name="Group 28"/>
          <p:cNvGrpSpPr>
            <a:grpSpLocks/>
          </p:cNvGrpSpPr>
          <p:nvPr/>
        </p:nvGrpSpPr>
        <p:grpSpPr bwMode="auto">
          <a:xfrm>
            <a:off x="4671428" y="2459039"/>
            <a:ext cx="3277034" cy="801687"/>
            <a:chOff x="1547" y="1152"/>
            <a:chExt cx="2155" cy="528"/>
          </a:xfrm>
        </p:grpSpPr>
        <p:grpSp>
          <p:nvGrpSpPr>
            <p:cNvPr id="58413" name="Group 29"/>
            <p:cNvGrpSpPr>
              <a:grpSpLocks/>
            </p:cNvGrpSpPr>
            <p:nvPr/>
          </p:nvGrpSpPr>
          <p:grpSpPr bwMode="auto">
            <a:xfrm>
              <a:off x="2482" y="1152"/>
              <a:ext cx="228" cy="481"/>
              <a:chOff x="2202" y="1413"/>
              <a:chExt cx="228" cy="481"/>
            </a:xfrm>
          </p:grpSpPr>
          <p:sp>
            <p:nvSpPr>
              <p:cNvPr id="58443" name="Freeform 30"/>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44" name="Rectangle 31"/>
              <p:cNvSpPr>
                <a:spLocks noChangeArrowheads="1"/>
              </p:cNvSpPr>
              <p:nvPr/>
            </p:nvSpPr>
            <p:spPr bwMode="auto">
              <a:xfrm rot="5400000">
                <a:off x="2114" y="1527"/>
                <a:ext cx="397"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58414" name="Group 32"/>
            <p:cNvGrpSpPr>
              <a:grpSpLocks/>
            </p:cNvGrpSpPr>
            <p:nvPr/>
          </p:nvGrpSpPr>
          <p:grpSpPr bwMode="auto">
            <a:xfrm>
              <a:off x="1547" y="1248"/>
              <a:ext cx="364" cy="289"/>
              <a:chOff x="1267" y="1509"/>
              <a:chExt cx="364" cy="289"/>
            </a:xfrm>
          </p:grpSpPr>
          <p:sp>
            <p:nvSpPr>
              <p:cNvPr id="58439" name="Rectangle 33"/>
              <p:cNvSpPr>
                <a:spLocks noChangeArrowheads="1"/>
              </p:cNvSpPr>
              <p:nvPr/>
            </p:nvSpPr>
            <p:spPr bwMode="auto">
              <a:xfrm>
                <a:off x="1267" y="1511"/>
                <a:ext cx="287" cy="22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8440" name="Group 34"/>
              <p:cNvGrpSpPr>
                <a:grpSpLocks/>
              </p:cNvGrpSpPr>
              <p:nvPr/>
            </p:nvGrpSpPr>
            <p:grpSpPr bwMode="auto">
              <a:xfrm>
                <a:off x="1291" y="1509"/>
                <a:ext cx="340" cy="289"/>
                <a:chOff x="1291" y="1509"/>
                <a:chExt cx="340" cy="289"/>
              </a:xfrm>
            </p:grpSpPr>
            <p:sp>
              <p:nvSpPr>
                <p:cNvPr id="58441" name="Freeform 35"/>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42" name="Freeform 36"/>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8415" name="Rectangle 37"/>
            <p:cNvSpPr>
              <a:spLocks noChangeArrowheads="1"/>
            </p:cNvSpPr>
            <p:nvPr/>
          </p:nvSpPr>
          <p:spPr bwMode="auto">
            <a:xfrm>
              <a:off x="2012" y="1255"/>
              <a:ext cx="381"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8416" name="Group 38"/>
            <p:cNvGrpSpPr>
              <a:grpSpLocks/>
            </p:cNvGrpSpPr>
            <p:nvPr/>
          </p:nvGrpSpPr>
          <p:grpSpPr bwMode="auto">
            <a:xfrm>
              <a:off x="2031" y="1248"/>
              <a:ext cx="296" cy="289"/>
              <a:chOff x="1751" y="1509"/>
              <a:chExt cx="296" cy="289"/>
            </a:xfrm>
          </p:grpSpPr>
          <p:sp>
            <p:nvSpPr>
              <p:cNvPr id="58437" name="Freeform 39"/>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38" name="Freeform 40"/>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417" name="Line 41"/>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418" name="Freeform 42"/>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19" name="Line 43"/>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420" name="Rectangle 44"/>
            <p:cNvSpPr>
              <a:spLocks noChangeArrowheads="1"/>
            </p:cNvSpPr>
            <p:nvPr/>
          </p:nvSpPr>
          <p:spPr bwMode="auto">
            <a:xfrm>
              <a:off x="2829" y="1250"/>
              <a:ext cx="350"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58421" name="Group 45"/>
            <p:cNvGrpSpPr>
              <a:grpSpLocks/>
            </p:cNvGrpSpPr>
            <p:nvPr/>
          </p:nvGrpSpPr>
          <p:grpSpPr bwMode="auto">
            <a:xfrm>
              <a:off x="2880" y="1248"/>
              <a:ext cx="325" cy="289"/>
              <a:chOff x="2600" y="1509"/>
              <a:chExt cx="325" cy="289"/>
            </a:xfrm>
          </p:grpSpPr>
          <p:sp>
            <p:nvSpPr>
              <p:cNvPr id="58435" name="Freeform 46"/>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36" name="Freeform 47"/>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422" name="Rectangle 48"/>
            <p:cNvSpPr>
              <a:spLocks noChangeArrowheads="1"/>
            </p:cNvSpPr>
            <p:nvPr/>
          </p:nvSpPr>
          <p:spPr bwMode="auto">
            <a:xfrm>
              <a:off x="3321" y="1250"/>
              <a:ext cx="381"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8423" name="Group 49"/>
            <p:cNvGrpSpPr>
              <a:grpSpLocks/>
            </p:cNvGrpSpPr>
            <p:nvPr/>
          </p:nvGrpSpPr>
          <p:grpSpPr bwMode="auto">
            <a:xfrm>
              <a:off x="3348" y="1248"/>
              <a:ext cx="284" cy="289"/>
              <a:chOff x="3068" y="1509"/>
              <a:chExt cx="284" cy="289"/>
            </a:xfrm>
          </p:grpSpPr>
          <p:sp>
            <p:nvSpPr>
              <p:cNvPr id="58433" name="Freeform 50"/>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34" name="Freeform 51"/>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424" name="Line 52"/>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425" name="Line 53"/>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426" name="Line 54"/>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427" name="Line 55"/>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28" name="Line 56"/>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29" name="Line 57"/>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30" name="Line 58"/>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31" name="Line 59"/>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32" name="Line 60"/>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58378" name="Rectangle 61"/>
          <p:cNvSpPr>
            <a:spLocks noChangeArrowheads="1"/>
          </p:cNvSpPr>
          <p:nvPr/>
        </p:nvSpPr>
        <p:spPr bwMode="auto">
          <a:xfrm>
            <a:off x="2419350" y="3682117"/>
            <a:ext cx="1875790"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err="1">
                <a:latin typeface="Courier" charset="0"/>
                <a:ea typeface="Courier" charset="0"/>
                <a:cs typeface="Courier" charset="0"/>
              </a:rPr>
              <a:t>sw</a:t>
            </a:r>
            <a:r>
              <a:rPr lang="en-US" sz="2000" b="1" dirty="0">
                <a:latin typeface="Courier" charset="0"/>
                <a:ea typeface="Courier" charset="0"/>
                <a:cs typeface="Courier" charset="0"/>
              </a:rPr>
              <a:t> </a:t>
            </a:r>
            <a:r>
              <a:rPr lang="en-US" sz="2000" b="1" dirty="0">
                <a:solidFill>
                  <a:srgbClr val="FF0000"/>
                </a:solidFill>
                <a:latin typeface="Courier" charset="0"/>
                <a:ea typeface="Courier" charset="0"/>
                <a:cs typeface="Courier" charset="0"/>
              </a:rPr>
              <a:t>$1</a:t>
            </a:r>
            <a:r>
              <a:rPr lang="en-US" sz="2000" b="1" dirty="0">
                <a:latin typeface="Courier" charset="0"/>
                <a:ea typeface="Courier" charset="0"/>
                <a:cs typeface="Courier" charset="0"/>
              </a:rPr>
              <a:t>,4($3)</a:t>
            </a:r>
          </a:p>
        </p:txBody>
      </p:sp>
      <p:grpSp>
        <p:nvGrpSpPr>
          <p:cNvPr id="58379" name="Group 63"/>
          <p:cNvGrpSpPr>
            <a:grpSpLocks/>
          </p:cNvGrpSpPr>
          <p:nvPr/>
        </p:nvGrpSpPr>
        <p:grpSpPr bwMode="auto">
          <a:xfrm>
            <a:off x="5328653" y="3479800"/>
            <a:ext cx="3277034" cy="801688"/>
            <a:chOff x="1547" y="1152"/>
            <a:chExt cx="2155" cy="528"/>
          </a:xfrm>
        </p:grpSpPr>
        <p:grpSp>
          <p:nvGrpSpPr>
            <p:cNvPr id="58381" name="Group 64"/>
            <p:cNvGrpSpPr>
              <a:grpSpLocks/>
            </p:cNvGrpSpPr>
            <p:nvPr/>
          </p:nvGrpSpPr>
          <p:grpSpPr bwMode="auto">
            <a:xfrm>
              <a:off x="2482" y="1152"/>
              <a:ext cx="228" cy="481"/>
              <a:chOff x="2202" y="1413"/>
              <a:chExt cx="228" cy="481"/>
            </a:xfrm>
          </p:grpSpPr>
          <p:sp>
            <p:nvSpPr>
              <p:cNvPr id="58411" name="Freeform 6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12" name="Rectangle 66"/>
              <p:cNvSpPr>
                <a:spLocks noChangeArrowheads="1"/>
              </p:cNvSpPr>
              <p:nvPr/>
            </p:nvSpPr>
            <p:spPr bwMode="auto">
              <a:xfrm rot="5400000">
                <a:off x="2114" y="1527"/>
                <a:ext cx="397"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58382" name="Group 67"/>
            <p:cNvGrpSpPr>
              <a:grpSpLocks/>
            </p:cNvGrpSpPr>
            <p:nvPr/>
          </p:nvGrpSpPr>
          <p:grpSpPr bwMode="auto">
            <a:xfrm>
              <a:off x="1547" y="1248"/>
              <a:ext cx="364" cy="289"/>
              <a:chOff x="1267" y="1509"/>
              <a:chExt cx="364" cy="289"/>
            </a:xfrm>
          </p:grpSpPr>
          <p:sp>
            <p:nvSpPr>
              <p:cNvPr id="58407" name="Rectangle 68"/>
              <p:cNvSpPr>
                <a:spLocks noChangeArrowheads="1"/>
              </p:cNvSpPr>
              <p:nvPr/>
            </p:nvSpPr>
            <p:spPr bwMode="auto">
              <a:xfrm>
                <a:off x="1267" y="1511"/>
                <a:ext cx="287" cy="22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8408" name="Group 69"/>
              <p:cNvGrpSpPr>
                <a:grpSpLocks/>
              </p:cNvGrpSpPr>
              <p:nvPr/>
            </p:nvGrpSpPr>
            <p:grpSpPr bwMode="auto">
              <a:xfrm>
                <a:off x="1291" y="1509"/>
                <a:ext cx="340" cy="289"/>
                <a:chOff x="1291" y="1509"/>
                <a:chExt cx="340" cy="289"/>
              </a:xfrm>
            </p:grpSpPr>
            <p:sp>
              <p:nvSpPr>
                <p:cNvPr id="58409" name="Freeform 7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10" name="Freeform 7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8383" name="Rectangle 72"/>
            <p:cNvSpPr>
              <a:spLocks noChangeArrowheads="1"/>
            </p:cNvSpPr>
            <p:nvPr/>
          </p:nvSpPr>
          <p:spPr bwMode="auto">
            <a:xfrm>
              <a:off x="2012" y="1255"/>
              <a:ext cx="381"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8384" name="Group 73"/>
            <p:cNvGrpSpPr>
              <a:grpSpLocks/>
            </p:cNvGrpSpPr>
            <p:nvPr/>
          </p:nvGrpSpPr>
          <p:grpSpPr bwMode="auto">
            <a:xfrm>
              <a:off x="2031" y="1248"/>
              <a:ext cx="296" cy="289"/>
              <a:chOff x="1751" y="1509"/>
              <a:chExt cx="296" cy="289"/>
            </a:xfrm>
          </p:grpSpPr>
          <p:sp>
            <p:nvSpPr>
              <p:cNvPr id="58405" name="Freeform 7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06" name="Freeform 7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385" name="Line 7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386" name="Freeform 7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387" name="Line 7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388" name="Rectangle 79"/>
            <p:cNvSpPr>
              <a:spLocks noChangeArrowheads="1"/>
            </p:cNvSpPr>
            <p:nvPr/>
          </p:nvSpPr>
          <p:spPr bwMode="auto">
            <a:xfrm>
              <a:off x="2829" y="1250"/>
              <a:ext cx="350"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Lucida Grande" charset="0"/>
                </a:rPr>
                <a:t>DM</a:t>
              </a:r>
            </a:p>
          </p:txBody>
        </p:sp>
        <p:grpSp>
          <p:nvGrpSpPr>
            <p:cNvPr id="58389" name="Group 80"/>
            <p:cNvGrpSpPr>
              <a:grpSpLocks/>
            </p:cNvGrpSpPr>
            <p:nvPr/>
          </p:nvGrpSpPr>
          <p:grpSpPr bwMode="auto">
            <a:xfrm>
              <a:off x="2879" y="1247"/>
              <a:ext cx="326" cy="290"/>
              <a:chOff x="2599" y="1508"/>
              <a:chExt cx="326" cy="290"/>
            </a:xfrm>
          </p:grpSpPr>
          <p:sp>
            <p:nvSpPr>
              <p:cNvPr id="58403" name="Freeform 81"/>
              <p:cNvSpPr>
                <a:spLocks/>
              </p:cNvSpPr>
              <p:nvPr/>
            </p:nvSpPr>
            <p:spPr bwMode="auto">
              <a:xfrm>
                <a:off x="2599" y="1508"/>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04" name="Freeform 8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390" name="Rectangle 83"/>
            <p:cNvSpPr>
              <a:spLocks noChangeArrowheads="1"/>
            </p:cNvSpPr>
            <p:nvPr/>
          </p:nvSpPr>
          <p:spPr bwMode="auto">
            <a:xfrm>
              <a:off x="3321" y="1250"/>
              <a:ext cx="381"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8391" name="Group 84"/>
            <p:cNvGrpSpPr>
              <a:grpSpLocks/>
            </p:cNvGrpSpPr>
            <p:nvPr/>
          </p:nvGrpSpPr>
          <p:grpSpPr bwMode="auto">
            <a:xfrm>
              <a:off x="3348" y="1248"/>
              <a:ext cx="284" cy="289"/>
              <a:chOff x="3068" y="1509"/>
              <a:chExt cx="284" cy="289"/>
            </a:xfrm>
          </p:grpSpPr>
          <p:sp>
            <p:nvSpPr>
              <p:cNvPr id="58401" name="Freeform 8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02" name="Freeform 8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392" name="Line 8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393" name="Line 8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394" name="Line 8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395" name="Line 9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396" name="Line 9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397" name="Line 9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398" name="Line 9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399" name="Line 9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00" name="Line 9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58380" name="Rectangle 9"/>
          <p:cNvSpPr>
            <a:spLocks noChangeArrowheads="1"/>
          </p:cNvSpPr>
          <p:nvPr/>
        </p:nvSpPr>
        <p:spPr bwMode="auto">
          <a:xfrm rot="5400000">
            <a:off x="1559719" y="3040857"/>
            <a:ext cx="1160463" cy="336550"/>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91" name="TextBox 90">
            <a:extLst>
              <a:ext uri="{FF2B5EF4-FFF2-40B4-BE49-F238E27FC236}">
                <a16:creationId xmlns:a16="http://schemas.microsoft.com/office/drawing/2014/main" id="{F8B8261F-D169-E04D-BC10-D44FC833F28B}"/>
              </a:ext>
            </a:extLst>
          </p:cNvPr>
          <p:cNvSpPr txBox="1">
            <a:spLocks noChangeArrowheads="1"/>
          </p:cNvSpPr>
          <p:nvPr/>
        </p:nvSpPr>
        <p:spPr bwMode="auto">
          <a:xfrm>
            <a:off x="8594508" y="5322599"/>
            <a:ext cx="3443511" cy="400110"/>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2000" i="1" dirty="0">
                <a:solidFill>
                  <a:srgbClr val="C00000"/>
                </a:solidFill>
                <a:latin typeface="Calibri" panose="020F0502020204030204" pitchFamily="34" charset="0"/>
                <a:ea typeface="Calibri Light" charset="0"/>
                <a:cs typeface="Calibri" panose="020F0502020204030204" pitchFamily="34" charset="0"/>
              </a:rPr>
              <a:t>When we are doing a swap</a:t>
            </a:r>
          </a:p>
        </p:txBody>
      </p:sp>
      <p:grpSp>
        <p:nvGrpSpPr>
          <p:cNvPr id="92" name="Group 7">
            <a:extLst>
              <a:ext uri="{FF2B5EF4-FFF2-40B4-BE49-F238E27FC236}">
                <a16:creationId xmlns:a16="http://schemas.microsoft.com/office/drawing/2014/main" id="{2E7AFF9C-09B5-5042-8CEC-E62046EA8F68}"/>
              </a:ext>
            </a:extLst>
          </p:cNvPr>
          <p:cNvGrpSpPr>
            <a:grpSpLocks/>
          </p:cNvGrpSpPr>
          <p:nvPr/>
        </p:nvGrpSpPr>
        <p:grpSpPr bwMode="auto">
          <a:xfrm>
            <a:off x="6289873" y="2615429"/>
            <a:ext cx="1347016" cy="1412438"/>
            <a:chOff x="2727" y="1152"/>
            <a:chExt cx="921" cy="985"/>
          </a:xfrm>
          <a:solidFill>
            <a:srgbClr val="FF0000"/>
          </a:solidFill>
        </p:grpSpPr>
        <p:sp>
          <p:nvSpPr>
            <p:cNvPr id="94" name="Rectangle 9">
              <a:extLst>
                <a:ext uri="{FF2B5EF4-FFF2-40B4-BE49-F238E27FC236}">
                  <a16:creationId xmlns:a16="http://schemas.microsoft.com/office/drawing/2014/main" id="{AE808EB4-7884-B342-982D-FE4BE3CB1097}"/>
                </a:ext>
              </a:extLst>
            </p:cNvPr>
            <p:cNvSpPr>
              <a:spLocks noChangeArrowheads="1"/>
            </p:cNvSpPr>
            <p:nvPr/>
          </p:nvSpPr>
          <p:spPr bwMode="auto">
            <a:xfrm>
              <a:off x="2727" y="1849"/>
              <a:ext cx="144" cy="288"/>
            </a:xfrm>
            <a:prstGeom prst="rect">
              <a:avLst/>
            </a:prstGeom>
            <a:grpFill/>
            <a:ln w="12700">
              <a:solidFill>
                <a:srgbClr val="FF0000"/>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95" name="Rectangle 10">
              <a:extLst>
                <a:ext uri="{FF2B5EF4-FFF2-40B4-BE49-F238E27FC236}">
                  <a16:creationId xmlns:a16="http://schemas.microsoft.com/office/drawing/2014/main" id="{8CBFA2FD-283F-A944-B381-C904958B8094}"/>
                </a:ext>
              </a:extLst>
            </p:cNvPr>
            <p:cNvSpPr>
              <a:spLocks noChangeArrowheads="1"/>
            </p:cNvSpPr>
            <p:nvPr/>
          </p:nvSpPr>
          <p:spPr bwMode="auto">
            <a:xfrm>
              <a:off x="3504" y="1152"/>
              <a:ext cx="144" cy="288"/>
            </a:xfrm>
            <a:prstGeom prst="rect">
              <a:avLst/>
            </a:prstGeom>
            <a:grpFill/>
            <a:ln w="12700">
              <a:solidFill>
                <a:srgbClr val="FF0000"/>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96" name="Line 11">
              <a:extLst>
                <a:ext uri="{FF2B5EF4-FFF2-40B4-BE49-F238E27FC236}">
                  <a16:creationId xmlns:a16="http://schemas.microsoft.com/office/drawing/2014/main" id="{E8094959-C33D-CD4C-900A-9A2C6641836A}"/>
                </a:ext>
              </a:extLst>
            </p:cNvPr>
            <p:cNvSpPr>
              <a:spLocks noChangeShapeType="1"/>
            </p:cNvSpPr>
            <p:nvPr/>
          </p:nvSpPr>
          <p:spPr bwMode="auto">
            <a:xfrm flipH="1">
              <a:off x="2833" y="1456"/>
              <a:ext cx="717" cy="387"/>
            </a:xfrm>
            <a:prstGeom prst="line">
              <a:avLst/>
            </a:prstGeom>
            <a:grpFill/>
            <a:ln w="28575">
              <a:solidFill>
                <a:srgbClr val="FF0000"/>
              </a:solidFill>
              <a:round/>
              <a:headEnd/>
              <a:tailEnd type="triangle" w="med" len="med"/>
            </a:ln>
          </p:spPr>
          <p:txBody>
            <a:bodyPr>
              <a:prstTxWarp prst="textNoShape">
                <a:avLst/>
              </a:prstTxWarp>
            </a:bodyPr>
            <a:lstStyle/>
            <a:p>
              <a:endParaRPr lang="en-US"/>
            </a:p>
          </p:txBody>
        </p:sp>
      </p:grpSp>
      <p:grpSp>
        <p:nvGrpSpPr>
          <p:cNvPr id="97" name="Group 96">
            <a:extLst>
              <a:ext uri="{FF2B5EF4-FFF2-40B4-BE49-F238E27FC236}">
                <a16:creationId xmlns:a16="http://schemas.microsoft.com/office/drawing/2014/main" id="{9214B783-8C35-F543-B3E3-FF50B73674C6}"/>
              </a:ext>
            </a:extLst>
          </p:cNvPr>
          <p:cNvGrpSpPr/>
          <p:nvPr/>
        </p:nvGrpSpPr>
        <p:grpSpPr>
          <a:xfrm>
            <a:off x="4719483" y="4523228"/>
            <a:ext cx="5610532" cy="520447"/>
            <a:chOff x="3565329" y="5450847"/>
            <a:chExt cx="5610532" cy="520447"/>
          </a:xfrm>
        </p:grpSpPr>
        <p:grpSp>
          <p:nvGrpSpPr>
            <p:cNvPr id="98" name="Group 97">
              <a:extLst>
                <a:ext uri="{FF2B5EF4-FFF2-40B4-BE49-F238E27FC236}">
                  <a16:creationId xmlns:a16="http://schemas.microsoft.com/office/drawing/2014/main" id="{17B5724C-E7BC-AD40-955B-B9E5A2ED12A7}"/>
                </a:ext>
              </a:extLst>
            </p:cNvPr>
            <p:cNvGrpSpPr/>
            <p:nvPr/>
          </p:nvGrpSpPr>
          <p:grpSpPr>
            <a:xfrm>
              <a:off x="3565329" y="5519913"/>
              <a:ext cx="5610532" cy="387438"/>
              <a:chOff x="3576475" y="5534370"/>
              <a:chExt cx="5610532" cy="387438"/>
            </a:xfrm>
          </p:grpSpPr>
          <p:sp>
            <p:nvSpPr>
              <p:cNvPr id="107" name="TextBox 106">
                <a:extLst>
                  <a:ext uri="{FF2B5EF4-FFF2-40B4-BE49-F238E27FC236}">
                    <a16:creationId xmlns:a16="http://schemas.microsoft.com/office/drawing/2014/main" id="{EC49999E-1DEF-1B4C-9B13-27E998E6E933}"/>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108" name="TextBox 107">
                <a:extLst>
                  <a:ext uri="{FF2B5EF4-FFF2-40B4-BE49-F238E27FC236}">
                    <a16:creationId xmlns:a16="http://schemas.microsoft.com/office/drawing/2014/main" id="{7E029845-97FB-694E-BFD5-7C8585E14FF1}"/>
                  </a:ext>
                </a:extLst>
              </p:cNvPr>
              <p:cNvSpPr txBox="1"/>
              <p:nvPr/>
            </p:nvSpPr>
            <p:spPr>
              <a:xfrm>
                <a:off x="4279219" y="5544269"/>
                <a:ext cx="301686" cy="369332"/>
              </a:xfrm>
              <a:prstGeom prst="rect">
                <a:avLst/>
              </a:prstGeom>
              <a:noFill/>
            </p:spPr>
            <p:txBody>
              <a:bodyPr wrap="none" rtlCol="0">
                <a:spAutoFit/>
              </a:bodyPr>
              <a:lstStyle/>
              <a:p>
                <a:r>
                  <a:rPr lang="en-US" dirty="0">
                    <a:solidFill>
                      <a:srgbClr val="C00000"/>
                    </a:solidFill>
                  </a:rPr>
                  <a:t>1</a:t>
                </a:r>
              </a:p>
            </p:txBody>
          </p:sp>
          <p:sp>
            <p:nvSpPr>
              <p:cNvPr id="109" name="TextBox 108">
                <a:extLst>
                  <a:ext uri="{FF2B5EF4-FFF2-40B4-BE49-F238E27FC236}">
                    <a16:creationId xmlns:a16="http://schemas.microsoft.com/office/drawing/2014/main" id="{339B709C-5539-B547-9B3D-AD4EC2C0D89E}"/>
                  </a:ext>
                </a:extLst>
              </p:cNvPr>
              <p:cNvSpPr txBox="1"/>
              <p:nvPr/>
            </p:nvSpPr>
            <p:spPr>
              <a:xfrm>
                <a:off x="4954043" y="5552476"/>
                <a:ext cx="301686" cy="369332"/>
              </a:xfrm>
              <a:prstGeom prst="rect">
                <a:avLst/>
              </a:prstGeom>
              <a:noFill/>
            </p:spPr>
            <p:txBody>
              <a:bodyPr wrap="none" rtlCol="0">
                <a:spAutoFit/>
              </a:bodyPr>
              <a:lstStyle/>
              <a:p>
                <a:r>
                  <a:rPr lang="en-US" dirty="0">
                    <a:solidFill>
                      <a:srgbClr val="C00000"/>
                    </a:solidFill>
                  </a:rPr>
                  <a:t>2</a:t>
                </a:r>
              </a:p>
            </p:txBody>
          </p:sp>
          <p:sp>
            <p:nvSpPr>
              <p:cNvPr id="110" name="TextBox 109">
                <a:extLst>
                  <a:ext uri="{FF2B5EF4-FFF2-40B4-BE49-F238E27FC236}">
                    <a16:creationId xmlns:a16="http://schemas.microsoft.com/office/drawing/2014/main" id="{4877C5A8-D1EE-5A41-92FF-C1B377A8ADA7}"/>
                  </a:ext>
                </a:extLst>
              </p:cNvPr>
              <p:cNvSpPr txBox="1"/>
              <p:nvPr/>
            </p:nvSpPr>
            <p:spPr>
              <a:xfrm>
                <a:off x="5592529" y="5537454"/>
                <a:ext cx="301686" cy="369332"/>
              </a:xfrm>
              <a:prstGeom prst="rect">
                <a:avLst/>
              </a:prstGeom>
              <a:noFill/>
            </p:spPr>
            <p:txBody>
              <a:bodyPr wrap="none" rtlCol="0">
                <a:spAutoFit/>
              </a:bodyPr>
              <a:lstStyle/>
              <a:p>
                <a:r>
                  <a:rPr lang="en-US" dirty="0">
                    <a:solidFill>
                      <a:srgbClr val="C00000"/>
                    </a:solidFill>
                  </a:rPr>
                  <a:t>3</a:t>
                </a:r>
              </a:p>
            </p:txBody>
          </p:sp>
          <p:sp>
            <p:nvSpPr>
              <p:cNvPr id="111" name="TextBox 110">
                <a:extLst>
                  <a:ext uri="{FF2B5EF4-FFF2-40B4-BE49-F238E27FC236}">
                    <a16:creationId xmlns:a16="http://schemas.microsoft.com/office/drawing/2014/main" id="{6CD540B0-2707-5944-AADA-9143831AF517}"/>
                  </a:ext>
                </a:extLst>
              </p:cNvPr>
              <p:cNvSpPr txBox="1"/>
              <p:nvPr/>
            </p:nvSpPr>
            <p:spPr>
              <a:xfrm>
                <a:off x="6275897" y="5544269"/>
                <a:ext cx="301686" cy="369332"/>
              </a:xfrm>
              <a:prstGeom prst="rect">
                <a:avLst/>
              </a:prstGeom>
              <a:noFill/>
            </p:spPr>
            <p:txBody>
              <a:bodyPr wrap="none" rtlCol="0">
                <a:spAutoFit/>
              </a:bodyPr>
              <a:lstStyle/>
              <a:p>
                <a:r>
                  <a:rPr lang="en-US" dirty="0">
                    <a:solidFill>
                      <a:srgbClr val="C00000"/>
                    </a:solidFill>
                  </a:rPr>
                  <a:t>4</a:t>
                </a:r>
              </a:p>
            </p:txBody>
          </p:sp>
          <p:sp>
            <p:nvSpPr>
              <p:cNvPr id="112" name="TextBox 111">
                <a:extLst>
                  <a:ext uri="{FF2B5EF4-FFF2-40B4-BE49-F238E27FC236}">
                    <a16:creationId xmlns:a16="http://schemas.microsoft.com/office/drawing/2014/main" id="{2E769A2C-E2BD-CF4D-8174-B468975705BF}"/>
                  </a:ext>
                </a:extLst>
              </p:cNvPr>
              <p:cNvSpPr txBox="1"/>
              <p:nvPr/>
            </p:nvSpPr>
            <p:spPr>
              <a:xfrm>
                <a:off x="6910692" y="5544269"/>
                <a:ext cx="301686" cy="369332"/>
              </a:xfrm>
              <a:prstGeom prst="rect">
                <a:avLst/>
              </a:prstGeom>
              <a:noFill/>
            </p:spPr>
            <p:txBody>
              <a:bodyPr wrap="none" rtlCol="0">
                <a:spAutoFit/>
              </a:bodyPr>
              <a:lstStyle/>
              <a:p>
                <a:r>
                  <a:rPr lang="en-US" dirty="0">
                    <a:solidFill>
                      <a:srgbClr val="C00000"/>
                    </a:solidFill>
                  </a:rPr>
                  <a:t>5</a:t>
                </a:r>
              </a:p>
            </p:txBody>
          </p:sp>
          <p:sp>
            <p:nvSpPr>
              <p:cNvPr id="113" name="TextBox 112">
                <a:extLst>
                  <a:ext uri="{FF2B5EF4-FFF2-40B4-BE49-F238E27FC236}">
                    <a16:creationId xmlns:a16="http://schemas.microsoft.com/office/drawing/2014/main" id="{CD3E7F10-32A1-F64E-832F-DA8097E5F2C2}"/>
                  </a:ext>
                </a:extLst>
              </p:cNvPr>
              <p:cNvSpPr txBox="1"/>
              <p:nvPr/>
            </p:nvSpPr>
            <p:spPr>
              <a:xfrm>
                <a:off x="7596226" y="5537454"/>
                <a:ext cx="301686" cy="369332"/>
              </a:xfrm>
              <a:prstGeom prst="rect">
                <a:avLst/>
              </a:prstGeom>
              <a:noFill/>
            </p:spPr>
            <p:txBody>
              <a:bodyPr wrap="none" rtlCol="0">
                <a:spAutoFit/>
              </a:bodyPr>
              <a:lstStyle/>
              <a:p>
                <a:r>
                  <a:rPr lang="en-US" dirty="0">
                    <a:solidFill>
                      <a:srgbClr val="C00000"/>
                    </a:solidFill>
                  </a:rPr>
                  <a:t>6</a:t>
                </a:r>
              </a:p>
            </p:txBody>
          </p:sp>
          <p:sp>
            <p:nvSpPr>
              <p:cNvPr id="114" name="TextBox 113">
                <a:extLst>
                  <a:ext uri="{FF2B5EF4-FFF2-40B4-BE49-F238E27FC236}">
                    <a16:creationId xmlns:a16="http://schemas.microsoft.com/office/drawing/2014/main" id="{1AA85D6A-6267-E64B-BA99-CC749FFD2C26}"/>
                  </a:ext>
                </a:extLst>
              </p:cNvPr>
              <p:cNvSpPr txBox="1"/>
              <p:nvPr/>
            </p:nvSpPr>
            <p:spPr>
              <a:xfrm>
                <a:off x="8233794" y="5551119"/>
                <a:ext cx="301686" cy="369332"/>
              </a:xfrm>
              <a:prstGeom prst="rect">
                <a:avLst/>
              </a:prstGeom>
              <a:noFill/>
            </p:spPr>
            <p:txBody>
              <a:bodyPr wrap="none" rtlCol="0">
                <a:spAutoFit/>
              </a:bodyPr>
              <a:lstStyle/>
              <a:p>
                <a:r>
                  <a:rPr lang="en-US" dirty="0">
                    <a:solidFill>
                      <a:srgbClr val="C00000"/>
                    </a:solidFill>
                  </a:rPr>
                  <a:t>7</a:t>
                </a:r>
              </a:p>
            </p:txBody>
          </p:sp>
          <p:sp>
            <p:nvSpPr>
              <p:cNvPr id="115" name="TextBox 114">
                <a:extLst>
                  <a:ext uri="{FF2B5EF4-FFF2-40B4-BE49-F238E27FC236}">
                    <a16:creationId xmlns:a16="http://schemas.microsoft.com/office/drawing/2014/main" id="{C8EDB46C-7956-BF47-847F-3A7E29E8B2FD}"/>
                  </a:ext>
                </a:extLst>
              </p:cNvPr>
              <p:cNvSpPr txBox="1"/>
              <p:nvPr/>
            </p:nvSpPr>
            <p:spPr>
              <a:xfrm>
                <a:off x="8885321" y="5534370"/>
                <a:ext cx="301686" cy="369332"/>
              </a:xfrm>
              <a:prstGeom prst="rect">
                <a:avLst/>
              </a:prstGeom>
              <a:noFill/>
            </p:spPr>
            <p:txBody>
              <a:bodyPr wrap="none" rtlCol="0">
                <a:spAutoFit/>
              </a:bodyPr>
              <a:lstStyle/>
              <a:p>
                <a:r>
                  <a:rPr lang="en-US" dirty="0">
                    <a:solidFill>
                      <a:srgbClr val="C00000"/>
                    </a:solidFill>
                  </a:rPr>
                  <a:t>8</a:t>
                </a:r>
              </a:p>
            </p:txBody>
          </p:sp>
        </p:grpSp>
        <p:sp>
          <p:nvSpPr>
            <p:cNvPr id="99" name="Line 19">
              <a:extLst>
                <a:ext uri="{FF2B5EF4-FFF2-40B4-BE49-F238E27FC236}">
                  <a16:creationId xmlns:a16="http://schemas.microsoft.com/office/drawing/2014/main" id="{16ABC7B4-AC8F-A94A-B2C7-E31371735FC4}"/>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00" name="Line 19">
              <a:extLst>
                <a:ext uri="{FF2B5EF4-FFF2-40B4-BE49-F238E27FC236}">
                  <a16:creationId xmlns:a16="http://schemas.microsoft.com/office/drawing/2014/main" id="{E4DA7392-A3E1-0C45-B9CF-8C790DE46AB2}"/>
                </a:ext>
              </a:extLst>
            </p:cNvPr>
            <p:cNvSpPr>
              <a:spLocks noChangeShapeType="1"/>
            </p:cNvSpPr>
            <p:nvPr/>
          </p:nvSpPr>
          <p:spPr bwMode="auto">
            <a:xfrm>
              <a:off x="606830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01" name="Line 19">
              <a:extLst>
                <a:ext uri="{FF2B5EF4-FFF2-40B4-BE49-F238E27FC236}">
                  <a16:creationId xmlns:a16="http://schemas.microsoft.com/office/drawing/2014/main" id="{86A631A7-2361-7446-9E81-80C9BC46162F}"/>
                </a:ext>
              </a:extLst>
            </p:cNvPr>
            <p:cNvSpPr>
              <a:spLocks noChangeShapeType="1"/>
            </p:cNvSpPr>
            <p:nvPr/>
          </p:nvSpPr>
          <p:spPr bwMode="auto">
            <a:xfrm>
              <a:off x="474550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02" name="Line 19">
              <a:extLst>
                <a:ext uri="{FF2B5EF4-FFF2-40B4-BE49-F238E27FC236}">
                  <a16:creationId xmlns:a16="http://schemas.microsoft.com/office/drawing/2014/main" id="{C091FFD6-DCD9-BA4B-B190-F77AF5985459}"/>
                </a:ext>
              </a:extLst>
            </p:cNvPr>
            <p:cNvSpPr>
              <a:spLocks noChangeShapeType="1"/>
            </p:cNvSpPr>
            <p:nvPr/>
          </p:nvSpPr>
          <p:spPr bwMode="auto">
            <a:xfrm>
              <a:off x="540829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03" name="Line 19">
              <a:extLst>
                <a:ext uri="{FF2B5EF4-FFF2-40B4-BE49-F238E27FC236}">
                  <a16:creationId xmlns:a16="http://schemas.microsoft.com/office/drawing/2014/main" id="{B510B396-0227-BC4F-9605-3F3E0E87F97B}"/>
                </a:ext>
              </a:extLst>
            </p:cNvPr>
            <p:cNvSpPr>
              <a:spLocks noChangeShapeType="1"/>
            </p:cNvSpPr>
            <p:nvPr/>
          </p:nvSpPr>
          <p:spPr bwMode="auto">
            <a:xfrm>
              <a:off x="7382302" y="5450847"/>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04" name="Line 19">
              <a:extLst>
                <a:ext uri="{FF2B5EF4-FFF2-40B4-BE49-F238E27FC236}">
                  <a16:creationId xmlns:a16="http://schemas.microsoft.com/office/drawing/2014/main" id="{96AE8FD9-0DA2-D44A-8BED-CF0AB6BA68B6}"/>
                </a:ext>
              </a:extLst>
            </p:cNvPr>
            <p:cNvSpPr>
              <a:spLocks noChangeShapeType="1"/>
            </p:cNvSpPr>
            <p:nvPr/>
          </p:nvSpPr>
          <p:spPr bwMode="auto">
            <a:xfrm>
              <a:off x="672610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05" name="Line 19">
              <a:extLst>
                <a:ext uri="{FF2B5EF4-FFF2-40B4-BE49-F238E27FC236}">
                  <a16:creationId xmlns:a16="http://schemas.microsoft.com/office/drawing/2014/main" id="{2B49CD19-BF16-5144-AE30-B3E17AED9D5C}"/>
                </a:ext>
              </a:extLst>
            </p:cNvPr>
            <p:cNvSpPr>
              <a:spLocks noChangeShapeType="1"/>
            </p:cNvSpPr>
            <p:nvPr/>
          </p:nvSpPr>
          <p:spPr bwMode="auto">
            <a:xfrm>
              <a:off x="8034477" y="5450847"/>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06" name="Line 19">
              <a:extLst>
                <a:ext uri="{FF2B5EF4-FFF2-40B4-BE49-F238E27FC236}">
                  <a16:creationId xmlns:a16="http://schemas.microsoft.com/office/drawing/2014/main" id="{75A57276-A6CC-5347-AC17-6F6A4FEFA154}"/>
                </a:ext>
              </a:extLst>
            </p:cNvPr>
            <p:cNvSpPr>
              <a:spLocks noChangeShapeType="1"/>
            </p:cNvSpPr>
            <p:nvPr/>
          </p:nvSpPr>
          <p:spPr bwMode="auto">
            <a:xfrm>
              <a:off x="868665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90" name="TextBox 89">
            <a:extLst>
              <a:ext uri="{FF2B5EF4-FFF2-40B4-BE49-F238E27FC236}">
                <a16:creationId xmlns:a16="http://schemas.microsoft.com/office/drawing/2014/main" id="{3BB9C970-5E27-5547-AD98-F56ACCD837E9}"/>
              </a:ext>
            </a:extLst>
          </p:cNvPr>
          <p:cNvSpPr txBox="1">
            <a:spLocks noChangeArrowheads="1"/>
          </p:cNvSpPr>
          <p:nvPr/>
        </p:nvSpPr>
        <p:spPr bwMode="auto">
          <a:xfrm>
            <a:off x="8594508" y="4414825"/>
            <a:ext cx="3443511" cy="707886"/>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2000" i="1" dirty="0">
                <a:solidFill>
                  <a:srgbClr val="C00000"/>
                </a:solidFill>
                <a:latin typeface="Calibri" panose="020F0502020204030204" pitchFamily="34" charset="0"/>
                <a:ea typeface="Calibri Light" charset="0"/>
                <a:cs typeface="Calibri" panose="020F0502020204030204" pitchFamily="34" charset="0"/>
              </a:rPr>
              <a:t>When might we see an instruction sequence like this?</a:t>
            </a:r>
          </a:p>
        </p:txBody>
      </p:sp>
    </p:spTree>
    <p:extLst>
      <p:ext uri="{BB962C8B-B14F-4D97-AF65-F5344CB8AC3E}">
        <p14:creationId xmlns:p14="http://schemas.microsoft.com/office/powerpoint/2010/main" val="63322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4"/>
          <p:cNvSpPr>
            <a:spLocks noGrp="1" noChangeArrowheads="1"/>
          </p:cNvSpPr>
          <p:nvPr>
            <p:ph type="title"/>
          </p:nvPr>
        </p:nvSpPr>
        <p:spPr/>
        <p:txBody>
          <a:bodyPr>
            <a:normAutofit/>
          </a:bodyPr>
          <a:lstStyle/>
          <a:p>
            <a:r>
              <a:rPr lang="en-US" dirty="0"/>
              <a:t>Forwarding: </a:t>
            </a:r>
            <a:r>
              <a:rPr lang="en-US" b="1" dirty="0">
                <a:solidFill>
                  <a:srgbClr val="0432FF"/>
                </a:solidFill>
              </a:rPr>
              <a:t>MEM-MEM</a:t>
            </a:r>
          </a:p>
        </p:txBody>
      </p:sp>
      <p:sp>
        <p:nvSpPr>
          <p:cNvPr id="58371" name="Rectangle 129"/>
          <p:cNvSpPr>
            <a:spLocks noGrp="1" noChangeArrowheads="1"/>
          </p:cNvSpPr>
          <p:nvPr>
            <p:ph idx="1"/>
          </p:nvPr>
        </p:nvSpPr>
        <p:spPr/>
        <p:txBody>
          <a:bodyPr>
            <a:noAutofit/>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48056" lvl="1" indent="0">
              <a:buNone/>
            </a:pPr>
            <a:endParaRPr lang="en-US" dirty="0"/>
          </a:p>
          <a:p>
            <a:r>
              <a:rPr lang="en-US" dirty="0"/>
              <a:t>Forward value from MEM/WB register to EX/MEM register</a:t>
            </a:r>
          </a:p>
          <a:p>
            <a:pPr lvl="1"/>
            <a:r>
              <a:rPr lang="en-US" dirty="0"/>
              <a:t>need to add a forward unit and a mux to the MEM stage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56EF4D7A-7C77-0A41-8B8A-83371A097957}"/>
              </a:ext>
            </a:extLst>
          </p:cNvPr>
          <p:cNvSpPr>
            <a:spLocks noGrp="1"/>
          </p:cNvSpPr>
          <p:nvPr>
            <p:ph type="sldNum" sz="quarter" idx="12"/>
          </p:nvPr>
        </p:nvSpPr>
        <p:spPr/>
        <p:txBody>
          <a:bodyPr/>
          <a:lstStyle/>
          <a:p>
            <a:fld id="{1BD72A7C-CD32-D543-9541-5D4E9CD9F017}" type="slidenum">
              <a:rPr lang="en-US" smtClean="0"/>
              <a:t>32</a:t>
            </a:fld>
            <a:endParaRPr lang="en-US"/>
          </a:p>
        </p:txBody>
      </p:sp>
      <p:grpSp>
        <p:nvGrpSpPr>
          <p:cNvPr id="2" name="Group 10"/>
          <p:cNvGrpSpPr>
            <a:grpSpLocks/>
          </p:cNvGrpSpPr>
          <p:nvPr/>
        </p:nvGrpSpPr>
        <p:grpSpPr bwMode="auto">
          <a:xfrm>
            <a:off x="7062788" y="2605089"/>
            <a:ext cx="430212" cy="1457325"/>
            <a:chOff x="2853" y="1824"/>
            <a:chExt cx="283" cy="960"/>
          </a:xfrm>
          <a:solidFill>
            <a:srgbClr val="FFC000"/>
          </a:solidFill>
        </p:grpSpPr>
        <p:sp>
          <p:nvSpPr>
            <p:cNvPr id="58453" name="Rectangle 11"/>
            <p:cNvSpPr>
              <a:spLocks noChangeArrowheads="1"/>
            </p:cNvSpPr>
            <p:nvPr/>
          </p:nvSpPr>
          <p:spPr bwMode="auto">
            <a:xfrm>
              <a:off x="3040" y="2496"/>
              <a:ext cx="96" cy="288"/>
            </a:xfrm>
            <a:prstGeom prst="rect">
              <a:avLst/>
            </a:prstGeom>
            <a:grpFill/>
            <a:ln w="12700">
              <a:solidFill>
                <a:srgbClr val="FFC000"/>
              </a:solidFill>
              <a:miter lim="800000"/>
              <a:headEnd/>
              <a:tailEnd/>
            </a:ln>
          </p:spPr>
          <p:txBody>
            <a:bodyPr wrap="none" anchor="ctr">
              <a:prstTxWarp prst="textNoShape">
                <a:avLst/>
              </a:prstTxWarp>
            </a:bodyPr>
            <a:lstStyle/>
            <a:p>
              <a:endParaRPr lang="en-US">
                <a:latin typeface="Lucida Grande" charset="0"/>
              </a:endParaRPr>
            </a:p>
          </p:txBody>
        </p:sp>
        <p:sp>
          <p:nvSpPr>
            <p:cNvPr id="58454" name="Rectangle 12"/>
            <p:cNvSpPr>
              <a:spLocks noChangeArrowheads="1"/>
            </p:cNvSpPr>
            <p:nvPr/>
          </p:nvSpPr>
          <p:spPr bwMode="auto">
            <a:xfrm>
              <a:off x="2853" y="1824"/>
              <a:ext cx="96" cy="288"/>
            </a:xfrm>
            <a:prstGeom prst="rect">
              <a:avLst/>
            </a:prstGeom>
            <a:grpFill/>
            <a:ln w="12700">
              <a:solidFill>
                <a:srgbClr val="FFC000"/>
              </a:solidFill>
              <a:miter lim="800000"/>
              <a:headEnd/>
              <a:tailEnd/>
            </a:ln>
          </p:spPr>
          <p:txBody>
            <a:bodyPr wrap="none" anchor="ctr">
              <a:prstTxWarp prst="textNoShape">
                <a:avLst/>
              </a:prstTxWarp>
            </a:bodyPr>
            <a:lstStyle/>
            <a:p>
              <a:endParaRPr lang="en-US">
                <a:latin typeface="Lucida Grande" charset="0"/>
              </a:endParaRPr>
            </a:p>
          </p:txBody>
        </p:sp>
        <p:sp>
          <p:nvSpPr>
            <p:cNvPr id="58455" name="Line 13"/>
            <p:cNvSpPr>
              <a:spLocks noChangeShapeType="1"/>
            </p:cNvSpPr>
            <p:nvPr/>
          </p:nvSpPr>
          <p:spPr bwMode="auto">
            <a:xfrm>
              <a:off x="2928" y="2112"/>
              <a:ext cx="96" cy="384"/>
            </a:xfrm>
            <a:prstGeom prst="line">
              <a:avLst/>
            </a:prstGeom>
            <a:grpFill/>
            <a:ln w="28575">
              <a:solidFill>
                <a:srgbClr val="FFC000"/>
              </a:solidFill>
              <a:round/>
              <a:headEnd/>
              <a:tailEnd type="triangle" w="med" len="med"/>
            </a:ln>
          </p:spPr>
          <p:txBody>
            <a:bodyPr>
              <a:prstTxWarp prst="textNoShape">
                <a:avLst/>
              </a:prstTxWarp>
            </a:bodyPr>
            <a:lstStyle/>
            <a:p>
              <a:endParaRPr lang="en-US"/>
            </a:p>
          </p:txBody>
        </p:sp>
      </p:grpSp>
      <p:sp>
        <p:nvSpPr>
          <p:cNvPr id="58373" name="Line 16"/>
          <p:cNvSpPr>
            <a:spLocks noChangeShapeType="1"/>
          </p:cNvSpPr>
          <p:nvPr/>
        </p:nvSpPr>
        <p:spPr bwMode="auto">
          <a:xfrm>
            <a:off x="4110039" y="2098675"/>
            <a:ext cx="6046787"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58374" name="Rectangle 17"/>
          <p:cNvSpPr>
            <a:spLocks noChangeArrowheads="1"/>
          </p:cNvSpPr>
          <p:nvPr/>
        </p:nvSpPr>
        <p:spPr bwMode="auto">
          <a:xfrm>
            <a:off x="2419350" y="2588330"/>
            <a:ext cx="1875790"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err="1">
                <a:latin typeface="Courier" charset="0"/>
                <a:ea typeface="Courier" charset="0"/>
                <a:cs typeface="Courier" charset="0"/>
              </a:rPr>
              <a:t>lw</a:t>
            </a:r>
            <a:r>
              <a:rPr lang="en-US" sz="2000" b="1" dirty="0">
                <a:latin typeface="Courier" charset="0"/>
                <a:ea typeface="Courier" charset="0"/>
                <a:cs typeface="Courier" charset="0"/>
              </a:rPr>
              <a:t> </a:t>
            </a:r>
            <a:r>
              <a:rPr lang="en-US" sz="2000" b="1" dirty="0">
                <a:solidFill>
                  <a:srgbClr val="FF0000"/>
                </a:solidFill>
                <a:latin typeface="Courier" charset="0"/>
                <a:ea typeface="Courier" charset="0"/>
                <a:cs typeface="Courier" charset="0"/>
              </a:rPr>
              <a:t>$1</a:t>
            </a:r>
            <a:r>
              <a:rPr lang="en-US" sz="2000" b="1" dirty="0">
                <a:latin typeface="Courier" charset="0"/>
                <a:ea typeface="Courier" charset="0"/>
                <a:cs typeface="Courier" charset="0"/>
              </a:rPr>
              <a:t>,4($2)</a:t>
            </a:r>
          </a:p>
        </p:txBody>
      </p:sp>
      <p:grpSp>
        <p:nvGrpSpPr>
          <p:cNvPr id="58375" name="Group 18"/>
          <p:cNvGrpSpPr>
            <a:grpSpLocks/>
          </p:cNvGrpSpPr>
          <p:nvPr/>
        </p:nvGrpSpPr>
        <p:grpSpPr bwMode="auto">
          <a:xfrm>
            <a:off x="5241925" y="2219325"/>
            <a:ext cx="4598988" cy="2281238"/>
            <a:chOff x="2088" y="659"/>
            <a:chExt cx="3024" cy="2816"/>
          </a:xfrm>
        </p:grpSpPr>
        <p:sp>
          <p:nvSpPr>
            <p:cNvPr id="58445" name="Line 19"/>
            <p:cNvSpPr>
              <a:spLocks noChangeShapeType="1"/>
            </p:cNvSpPr>
            <p:nvPr/>
          </p:nvSpPr>
          <p:spPr bwMode="auto">
            <a:xfrm>
              <a:off x="208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6" name="Line 20"/>
            <p:cNvSpPr>
              <a:spLocks noChangeShapeType="1"/>
            </p:cNvSpPr>
            <p:nvPr/>
          </p:nvSpPr>
          <p:spPr bwMode="auto">
            <a:xfrm>
              <a:off x="252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7" name="Line 21"/>
            <p:cNvSpPr>
              <a:spLocks noChangeShapeType="1"/>
            </p:cNvSpPr>
            <p:nvPr/>
          </p:nvSpPr>
          <p:spPr bwMode="auto">
            <a:xfrm>
              <a:off x="295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8" name="Line 22"/>
            <p:cNvSpPr>
              <a:spLocks noChangeShapeType="1"/>
            </p:cNvSpPr>
            <p:nvPr/>
          </p:nvSpPr>
          <p:spPr bwMode="auto">
            <a:xfrm>
              <a:off x="3384"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9" name="Line 23"/>
            <p:cNvSpPr>
              <a:spLocks noChangeShapeType="1"/>
            </p:cNvSpPr>
            <p:nvPr/>
          </p:nvSpPr>
          <p:spPr bwMode="auto">
            <a:xfrm>
              <a:off x="3816"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50" name="Line 24"/>
            <p:cNvSpPr>
              <a:spLocks noChangeShapeType="1"/>
            </p:cNvSpPr>
            <p:nvPr/>
          </p:nvSpPr>
          <p:spPr bwMode="auto">
            <a:xfrm>
              <a:off x="424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51" name="Line 25"/>
            <p:cNvSpPr>
              <a:spLocks noChangeShapeType="1"/>
            </p:cNvSpPr>
            <p:nvPr/>
          </p:nvSpPr>
          <p:spPr bwMode="auto">
            <a:xfrm>
              <a:off x="468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52" name="Line 26"/>
            <p:cNvSpPr>
              <a:spLocks noChangeShapeType="1"/>
            </p:cNvSpPr>
            <p:nvPr/>
          </p:nvSpPr>
          <p:spPr bwMode="auto">
            <a:xfrm>
              <a:off x="511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sp>
        <p:nvSpPr>
          <p:cNvPr id="58376" name="Line 27"/>
          <p:cNvSpPr>
            <a:spLocks noChangeShapeType="1"/>
          </p:cNvSpPr>
          <p:nvPr/>
        </p:nvSpPr>
        <p:spPr bwMode="auto">
          <a:xfrm>
            <a:off x="2346325" y="2239963"/>
            <a:ext cx="0" cy="240665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grpSp>
        <p:nvGrpSpPr>
          <p:cNvPr id="58377" name="Group 28"/>
          <p:cNvGrpSpPr>
            <a:grpSpLocks/>
          </p:cNvGrpSpPr>
          <p:nvPr/>
        </p:nvGrpSpPr>
        <p:grpSpPr bwMode="auto">
          <a:xfrm>
            <a:off x="4671428" y="2459039"/>
            <a:ext cx="3277034" cy="801687"/>
            <a:chOff x="1547" y="1152"/>
            <a:chExt cx="2155" cy="528"/>
          </a:xfrm>
        </p:grpSpPr>
        <p:grpSp>
          <p:nvGrpSpPr>
            <p:cNvPr id="58413" name="Group 29"/>
            <p:cNvGrpSpPr>
              <a:grpSpLocks/>
            </p:cNvGrpSpPr>
            <p:nvPr/>
          </p:nvGrpSpPr>
          <p:grpSpPr bwMode="auto">
            <a:xfrm>
              <a:off x="2482" y="1152"/>
              <a:ext cx="228" cy="481"/>
              <a:chOff x="2202" y="1413"/>
              <a:chExt cx="228" cy="481"/>
            </a:xfrm>
          </p:grpSpPr>
          <p:sp>
            <p:nvSpPr>
              <p:cNvPr id="58443" name="Freeform 30"/>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44" name="Rectangle 31"/>
              <p:cNvSpPr>
                <a:spLocks noChangeArrowheads="1"/>
              </p:cNvSpPr>
              <p:nvPr/>
            </p:nvSpPr>
            <p:spPr bwMode="auto">
              <a:xfrm rot="5400000">
                <a:off x="2114" y="1527"/>
                <a:ext cx="397"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58414" name="Group 32"/>
            <p:cNvGrpSpPr>
              <a:grpSpLocks/>
            </p:cNvGrpSpPr>
            <p:nvPr/>
          </p:nvGrpSpPr>
          <p:grpSpPr bwMode="auto">
            <a:xfrm>
              <a:off x="1547" y="1248"/>
              <a:ext cx="364" cy="289"/>
              <a:chOff x="1267" y="1509"/>
              <a:chExt cx="364" cy="289"/>
            </a:xfrm>
          </p:grpSpPr>
          <p:sp>
            <p:nvSpPr>
              <p:cNvPr id="58439" name="Rectangle 33"/>
              <p:cNvSpPr>
                <a:spLocks noChangeArrowheads="1"/>
              </p:cNvSpPr>
              <p:nvPr/>
            </p:nvSpPr>
            <p:spPr bwMode="auto">
              <a:xfrm>
                <a:off x="1267" y="1511"/>
                <a:ext cx="287" cy="22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8440" name="Group 34"/>
              <p:cNvGrpSpPr>
                <a:grpSpLocks/>
              </p:cNvGrpSpPr>
              <p:nvPr/>
            </p:nvGrpSpPr>
            <p:grpSpPr bwMode="auto">
              <a:xfrm>
                <a:off x="1291" y="1509"/>
                <a:ext cx="340" cy="289"/>
                <a:chOff x="1291" y="1509"/>
                <a:chExt cx="340" cy="289"/>
              </a:xfrm>
            </p:grpSpPr>
            <p:sp>
              <p:nvSpPr>
                <p:cNvPr id="58441" name="Freeform 35"/>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42" name="Freeform 36"/>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8415" name="Rectangle 37"/>
            <p:cNvSpPr>
              <a:spLocks noChangeArrowheads="1"/>
            </p:cNvSpPr>
            <p:nvPr/>
          </p:nvSpPr>
          <p:spPr bwMode="auto">
            <a:xfrm>
              <a:off x="2012" y="1255"/>
              <a:ext cx="381"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8416" name="Group 38"/>
            <p:cNvGrpSpPr>
              <a:grpSpLocks/>
            </p:cNvGrpSpPr>
            <p:nvPr/>
          </p:nvGrpSpPr>
          <p:grpSpPr bwMode="auto">
            <a:xfrm>
              <a:off x="2031" y="1248"/>
              <a:ext cx="296" cy="289"/>
              <a:chOff x="1751" y="1509"/>
              <a:chExt cx="296" cy="289"/>
            </a:xfrm>
          </p:grpSpPr>
          <p:sp>
            <p:nvSpPr>
              <p:cNvPr id="58437" name="Freeform 39"/>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38" name="Freeform 40"/>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417" name="Line 41"/>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418" name="Freeform 42"/>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19" name="Line 43"/>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420" name="Rectangle 44"/>
            <p:cNvSpPr>
              <a:spLocks noChangeArrowheads="1"/>
            </p:cNvSpPr>
            <p:nvPr/>
          </p:nvSpPr>
          <p:spPr bwMode="auto">
            <a:xfrm>
              <a:off x="2829" y="1250"/>
              <a:ext cx="350"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58421" name="Group 45"/>
            <p:cNvGrpSpPr>
              <a:grpSpLocks/>
            </p:cNvGrpSpPr>
            <p:nvPr/>
          </p:nvGrpSpPr>
          <p:grpSpPr bwMode="auto">
            <a:xfrm>
              <a:off x="2880" y="1248"/>
              <a:ext cx="325" cy="289"/>
              <a:chOff x="2600" y="1509"/>
              <a:chExt cx="325" cy="289"/>
            </a:xfrm>
          </p:grpSpPr>
          <p:sp>
            <p:nvSpPr>
              <p:cNvPr id="58435" name="Freeform 46"/>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36" name="Freeform 47"/>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422" name="Rectangle 48"/>
            <p:cNvSpPr>
              <a:spLocks noChangeArrowheads="1"/>
            </p:cNvSpPr>
            <p:nvPr/>
          </p:nvSpPr>
          <p:spPr bwMode="auto">
            <a:xfrm>
              <a:off x="3321" y="1250"/>
              <a:ext cx="381"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8423" name="Group 49"/>
            <p:cNvGrpSpPr>
              <a:grpSpLocks/>
            </p:cNvGrpSpPr>
            <p:nvPr/>
          </p:nvGrpSpPr>
          <p:grpSpPr bwMode="auto">
            <a:xfrm>
              <a:off x="3348" y="1248"/>
              <a:ext cx="284" cy="289"/>
              <a:chOff x="3068" y="1509"/>
              <a:chExt cx="284" cy="289"/>
            </a:xfrm>
          </p:grpSpPr>
          <p:sp>
            <p:nvSpPr>
              <p:cNvPr id="58433" name="Freeform 50"/>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34" name="Freeform 51"/>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424" name="Line 52"/>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425" name="Line 53"/>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426" name="Line 54"/>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427" name="Line 55"/>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28" name="Line 56"/>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29" name="Line 57"/>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30" name="Line 58"/>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31" name="Line 59"/>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32" name="Line 60"/>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58378" name="Rectangle 61"/>
          <p:cNvSpPr>
            <a:spLocks noChangeArrowheads="1"/>
          </p:cNvSpPr>
          <p:nvPr/>
        </p:nvSpPr>
        <p:spPr bwMode="auto">
          <a:xfrm>
            <a:off x="2419350" y="3682117"/>
            <a:ext cx="1875790"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err="1">
                <a:latin typeface="Courier" charset="0"/>
                <a:ea typeface="Courier" charset="0"/>
                <a:cs typeface="Courier" charset="0"/>
              </a:rPr>
              <a:t>sw</a:t>
            </a:r>
            <a:r>
              <a:rPr lang="en-US" sz="2000" b="1" dirty="0">
                <a:latin typeface="Courier" charset="0"/>
                <a:ea typeface="Courier" charset="0"/>
                <a:cs typeface="Courier" charset="0"/>
              </a:rPr>
              <a:t> </a:t>
            </a:r>
            <a:r>
              <a:rPr lang="en-US" sz="2000" b="1" dirty="0">
                <a:solidFill>
                  <a:srgbClr val="FF0000"/>
                </a:solidFill>
                <a:latin typeface="Courier" charset="0"/>
                <a:ea typeface="Courier" charset="0"/>
                <a:cs typeface="Courier" charset="0"/>
              </a:rPr>
              <a:t>$1</a:t>
            </a:r>
            <a:r>
              <a:rPr lang="en-US" sz="2000" b="1" dirty="0">
                <a:latin typeface="Courier" charset="0"/>
                <a:ea typeface="Courier" charset="0"/>
                <a:cs typeface="Courier" charset="0"/>
              </a:rPr>
              <a:t>,4($3)</a:t>
            </a:r>
          </a:p>
        </p:txBody>
      </p:sp>
      <p:grpSp>
        <p:nvGrpSpPr>
          <p:cNvPr id="58379" name="Group 63"/>
          <p:cNvGrpSpPr>
            <a:grpSpLocks/>
          </p:cNvGrpSpPr>
          <p:nvPr/>
        </p:nvGrpSpPr>
        <p:grpSpPr bwMode="auto">
          <a:xfrm>
            <a:off x="5328653" y="3479800"/>
            <a:ext cx="3277034" cy="801688"/>
            <a:chOff x="1547" y="1152"/>
            <a:chExt cx="2155" cy="528"/>
          </a:xfrm>
        </p:grpSpPr>
        <p:grpSp>
          <p:nvGrpSpPr>
            <p:cNvPr id="58381" name="Group 64"/>
            <p:cNvGrpSpPr>
              <a:grpSpLocks/>
            </p:cNvGrpSpPr>
            <p:nvPr/>
          </p:nvGrpSpPr>
          <p:grpSpPr bwMode="auto">
            <a:xfrm>
              <a:off x="2482" y="1152"/>
              <a:ext cx="228" cy="481"/>
              <a:chOff x="2202" y="1413"/>
              <a:chExt cx="228" cy="481"/>
            </a:xfrm>
          </p:grpSpPr>
          <p:sp>
            <p:nvSpPr>
              <p:cNvPr id="58411" name="Freeform 6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12" name="Rectangle 66"/>
              <p:cNvSpPr>
                <a:spLocks noChangeArrowheads="1"/>
              </p:cNvSpPr>
              <p:nvPr/>
            </p:nvSpPr>
            <p:spPr bwMode="auto">
              <a:xfrm rot="5400000">
                <a:off x="2114" y="1527"/>
                <a:ext cx="397"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58382" name="Group 67"/>
            <p:cNvGrpSpPr>
              <a:grpSpLocks/>
            </p:cNvGrpSpPr>
            <p:nvPr/>
          </p:nvGrpSpPr>
          <p:grpSpPr bwMode="auto">
            <a:xfrm>
              <a:off x="1547" y="1248"/>
              <a:ext cx="364" cy="289"/>
              <a:chOff x="1267" y="1509"/>
              <a:chExt cx="364" cy="289"/>
            </a:xfrm>
          </p:grpSpPr>
          <p:sp>
            <p:nvSpPr>
              <p:cNvPr id="58407" name="Rectangle 68"/>
              <p:cNvSpPr>
                <a:spLocks noChangeArrowheads="1"/>
              </p:cNvSpPr>
              <p:nvPr/>
            </p:nvSpPr>
            <p:spPr bwMode="auto">
              <a:xfrm>
                <a:off x="1267" y="1511"/>
                <a:ext cx="287" cy="22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58408" name="Group 69"/>
              <p:cNvGrpSpPr>
                <a:grpSpLocks/>
              </p:cNvGrpSpPr>
              <p:nvPr/>
            </p:nvGrpSpPr>
            <p:grpSpPr bwMode="auto">
              <a:xfrm>
                <a:off x="1291" y="1509"/>
                <a:ext cx="340" cy="289"/>
                <a:chOff x="1291" y="1509"/>
                <a:chExt cx="340" cy="289"/>
              </a:xfrm>
            </p:grpSpPr>
            <p:sp>
              <p:nvSpPr>
                <p:cNvPr id="58409" name="Freeform 7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10" name="Freeform 7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58383" name="Rectangle 72"/>
            <p:cNvSpPr>
              <a:spLocks noChangeArrowheads="1"/>
            </p:cNvSpPr>
            <p:nvPr/>
          </p:nvSpPr>
          <p:spPr bwMode="auto">
            <a:xfrm>
              <a:off x="2012" y="1255"/>
              <a:ext cx="381"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8384" name="Group 73"/>
            <p:cNvGrpSpPr>
              <a:grpSpLocks/>
            </p:cNvGrpSpPr>
            <p:nvPr/>
          </p:nvGrpSpPr>
          <p:grpSpPr bwMode="auto">
            <a:xfrm>
              <a:off x="2031" y="1248"/>
              <a:ext cx="296" cy="289"/>
              <a:chOff x="1751" y="1509"/>
              <a:chExt cx="296" cy="289"/>
            </a:xfrm>
          </p:grpSpPr>
          <p:sp>
            <p:nvSpPr>
              <p:cNvPr id="58405" name="Freeform 7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06" name="Freeform 7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385" name="Line 7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386" name="Freeform 7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387" name="Line 7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388" name="Rectangle 79"/>
            <p:cNvSpPr>
              <a:spLocks noChangeArrowheads="1"/>
            </p:cNvSpPr>
            <p:nvPr/>
          </p:nvSpPr>
          <p:spPr bwMode="auto">
            <a:xfrm>
              <a:off x="2829" y="1250"/>
              <a:ext cx="350"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Lucida Grande" charset="0"/>
                </a:rPr>
                <a:t>DM</a:t>
              </a:r>
            </a:p>
          </p:txBody>
        </p:sp>
        <p:grpSp>
          <p:nvGrpSpPr>
            <p:cNvPr id="58389" name="Group 80"/>
            <p:cNvGrpSpPr>
              <a:grpSpLocks/>
            </p:cNvGrpSpPr>
            <p:nvPr/>
          </p:nvGrpSpPr>
          <p:grpSpPr bwMode="auto">
            <a:xfrm>
              <a:off x="2879" y="1247"/>
              <a:ext cx="326" cy="290"/>
              <a:chOff x="2599" y="1508"/>
              <a:chExt cx="326" cy="290"/>
            </a:xfrm>
          </p:grpSpPr>
          <p:sp>
            <p:nvSpPr>
              <p:cNvPr id="58403" name="Freeform 81"/>
              <p:cNvSpPr>
                <a:spLocks/>
              </p:cNvSpPr>
              <p:nvPr/>
            </p:nvSpPr>
            <p:spPr bwMode="auto">
              <a:xfrm>
                <a:off x="2599" y="1508"/>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04" name="Freeform 8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390" name="Rectangle 83"/>
            <p:cNvSpPr>
              <a:spLocks noChangeArrowheads="1"/>
            </p:cNvSpPr>
            <p:nvPr/>
          </p:nvSpPr>
          <p:spPr bwMode="auto">
            <a:xfrm>
              <a:off x="3321" y="1250"/>
              <a:ext cx="381" cy="22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58391" name="Group 84"/>
            <p:cNvGrpSpPr>
              <a:grpSpLocks/>
            </p:cNvGrpSpPr>
            <p:nvPr/>
          </p:nvGrpSpPr>
          <p:grpSpPr bwMode="auto">
            <a:xfrm>
              <a:off x="3348" y="1248"/>
              <a:ext cx="284" cy="289"/>
              <a:chOff x="3068" y="1509"/>
              <a:chExt cx="284" cy="289"/>
            </a:xfrm>
          </p:grpSpPr>
          <p:sp>
            <p:nvSpPr>
              <p:cNvPr id="58401" name="Freeform 8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58402" name="Freeform 8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58392" name="Line 8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393" name="Line 8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394" name="Line 8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8395" name="Line 9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396" name="Line 9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397" name="Line 9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398" name="Line 9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399" name="Line 9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8400" name="Line 9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58380" name="Rectangle 9"/>
          <p:cNvSpPr>
            <a:spLocks noChangeArrowheads="1"/>
          </p:cNvSpPr>
          <p:nvPr/>
        </p:nvSpPr>
        <p:spPr bwMode="auto">
          <a:xfrm rot="5400000">
            <a:off x="1559719" y="3040857"/>
            <a:ext cx="1160463" cy="336550"/>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grpSp>
        <p:nvGrpSpPr>
          <p:cNvPr id="92" name="Group 146">
            <a:extLst>
              <a:ext uri="{FF2B5EF4-FFF2-40B4-BE49-F238E27FC236}">
                <a16:creationId xmlns:a16="http://schemas.microsoft.com/office/drawing/2014/main" id="{3F3EFCF8-B1AD-944F-92EE-A0546E1C24D3}"/>
              </a:ext>
            </a:extLst>
          </p:cNvPr>
          <p:cNvGrpSpPr>
            <a:grpSpLocks/>
          </p:cNvGrpSpPr>
          <p:nvPr/>
        </p:nvGrpSpPr>
        <p:grpSpPr bwMode="auto">
          <a:xfrm>
            <a:off x="7155547" y="2416990"/>
            <a:ext cx="293688" cy="1674813"/>
            <a:chOff x="3360" y="864"/>
            <a:chExt cx="185" cy="1055"/>
          </a:xfrm>
          <a:solidFill>
            <a:srgbClr val="00B050"/>
          </a:solidFill>
        </p:grpSpPr>
        <p:sp>
          <p:nvSpPr>
            <p:cNvPr id="93" name="Rectangle 147">
              <a:extLst>
                <a:ext uri="{FF2B5EF4-FFF2-40B4-BE49-F238E27FC236}">
                  <a16:creationId xmlns:a16="http://schemas.microsoft.com/office/drawing/2014/main" id="{22DD4214-3A79-454C-9894-82FF8DC62C9E}"/>
                </a:ext>
              </a:extLst>
            </p:cNvPr>
            <p:cNvSpPr>
              <a:spLocks noChangeArrowheads="1"/>
            </p:cNvSpPr>
            <p:nvPr/>
          </p:nvSpPr>
          <p:spPr bwMode="auto">
            <a:xfrm>
              <a:off x="3497" y="1631"/>
              <a:ext cx="48" cy="288"/>
            </a:xfrm>
            <a:prstGeom prst="rect">
              <a:avLst/>
            </a:prstGeom>
            <a:grpFill/>
            <a:ln w="12700">
              <a:solidFill>
                <a:srgbClr val="00B050"/>
              </a:solidFill>
              <a:miter lim="800000"/>
              <a:headEnd/>
              <a:tailEnd/>
            </a:ln>
          </p:spPr>
          <p:txBody>
            <a:bodyPr wrap="none" anchor="ctr">
              <a:prstTxWarp prst="textNoShape">
                <a:avLst/>
              </a:prstTxWarp>
            </a:bodyPr>
            <a:lstStyle/>
            <a:p>
              <a:pPr>
                <a:defRPr/>
              </a:pPr>
              <a:endParaRPr lang="en-US">
                <a:latin typeface="Lucida Grande" charset="0"/>
              </a:endParaRPr>
            </a:p>
          </p:txBody>
        </p:sp>
        <p:sp>
          <p:nvSpPr>
            <p:cNvPr id="94" name="Line 148">
              <a:extLst>
                <a:ext uri="{FF2B5EF4-FFF2-40B4-BE49-F238E27FC236}">
                  <a16:creationId xmlns:a16="http://schemas.microsoft.com/office/drawing/2014/main" id="{A3AE956A-FAD2-B545-825E-62C9C53DB962}"/>
                </a:ext>
              </a:extLst>
            </p:cNvPr>
            <p:cNvSpPr>
              <a:spLocks noChangeShapeType="1"/>
            </p:cNvSpPr>
            <p:nvPr/>
          </p:nvSpPr>
          <p:spPr bwMode="auto">
            <a:xfrm>
              <a:off x="3408" y="1056"/>
              <a:ext cx="84" cy="701"/>
            </a:xfrm>
            <a:prstGeom prst="line">
              <a:avLst/>
            </a:prstGeom>
            <a:grpFill/>
            <a:ln w="28575">
              <a:solidFill>
                <a:srgbClr val="00B050"/>
              </a:solidFill>
              <a:round/>
              <a:headEnd/>
              <a:tailEnd type="arrow" w="med" len="med"/>
            </a:ln>
          </p:spPr>
          <p:txBody>
            <a:bodyPr>
              <a:prstTxWarp prst="textNoShape">
                <a:avLst/>
              </a:prstTxWarp>
            </a:bodyPr>
            <a:lstStyle/>
            <a:p>
              <a:pPr>
                <a:defRPr/>
              </a:pPr>
              <a:endParaRPr lang="en-US"/>
            </a:p>
          </p:txBody>
        </p:sp>
        <p:sp>
          <p:nvSpPr>
            <p:cNvPr id="95" name="Rectangle 149">
              <a:extLst>
                <a:ext uri="{FF2B5EF4-FFF2-40B4-BE49-F238E27FC236}">
                  <a16:creationId xmlns:a16="http://schemas.microsoft.com/office/drawing/2014/main" id="{4F952A2D-EE23-974D-B9EB-D71EE2995857}"/>
                </a:ext>
              </a:extLst>
            </p:cNvPr>
            <p:cNvSpPr>
              <a:spLocks noChangeArrowheads="1"/>
            </p:cNvSpPr>
            <p:nvPr/>
          </p:nvSpPr>
          <p:spPr bwMode="auto">
            <a:xfrm>
              <a:off x="3360" y="864"/>
              <a:ext cx="48" cy="480"/>
            </a:xfrm>
            <a:prstGeom prst="rect">
              <a:avLst/>
            </a:prstGeom>
            <a:grpFill/>
            <a:ln w="12700">
              <a:solidFill>
                <a:srgbClr val="00B050"/>
              </a:solidFill>
              <a:miter lim="800000"/>
              <a:headEnd/>
              <a:tailEnd/>
            </a:ln>
          </p:spPr>
          <p:txBody>
            <a:bodyPr wrap="none" anchor="ctr">
              <a:prstTxWarp prst="textNoShape">
                <a:avLst/>
              </a:prstTxWarp>
            </a:bodyPr>
            <a:lstStyle/>
            <a:p>
              <a:pPr>
                <a:defRPr/>
              </a:pPr>
              <a:endParaRPr lang="en-US">
                <a:latin typeface="Lucida Grande" charset="0"/>
              </a:endParaRPr>
            </a:p>
          </p:txBody>
        </p:sp>
      </p:grpSp>
    </p:spTree>
    <p:extLst>
      <p:ext uri="{BB962C8B-B14F-4D97-AF65-F5344CB8AC3E}">
        <p14:creationId xmlns:p14="http://schemas.microsoft.com/office/powerpoint/2010/main" val="231078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4"/>
          <p:cNvSpPr>
            <a:spLocks noGrp="1" noChangeArrowheads="1"/>
          </p:cNvSpPr>
          <p:nvPr>
            <p:ph type="title"/>
          </p:nvPr>
        </p:nvSpPr>
        <p:spPr/>
        <p:txBody>
          <a:bodyPr>
            <a:normAutofit fontScale="90000"/>
          </a:bodyPr>
          <a:lstStyle/>
          <a:p>
            <a:r>
              <a:rPr lang="en-US"/>
              <a:t>Data Hazard From Load-Store Instructions II</a:t>
            </a:r>
            <a:endParaRPr lang="en-US" dirty="0"/>
          </a:p>
        </p:txBody>
      </p:sp>
      <p:sp>
        <p:nvSpPr>
          <p:cNvPr id="58371" name="Rectangle 129"/>
          <p:cNvSpPr>
            <a:spLocks noGrp="1" noChangeArrowheads="1"/>
          </p:cNvSpPr>
          <p:nvPr>
            <p:ph idx="1"/>
          </p:nvPr>
        </p:nvSpPr>
        <p:spPr/>
        <p:txBody>
          <a:bodyPr/>
          <a:lstStyle/>
          <a:p>
            <a:pPr marL="137160" indent="0">
              <a:buNone/>
            </a:pPr>
            <a:r>
              <a:rPr lang="en-US" dirty="0"/>
              <a:t>Load value used in store address offset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a:p>
            <a:pPr marL="448056" lvl="1" indent="0">
              <a:buNone/>
            </a:pPr>
            <a:endParaRPr lang="en-US" dirty="0"/>
          </a:p>
        </p:txBody>
      </p:sp>
      <p:sp>
        <p:nvSpPr>
          <p:cNvPr id="18" name="Slide Number Placeholder 17">
            <a:extLst>
              <a:ext uri="{FF2B5EF4-FFF2-40B4-BE49-F238E27FC236}">
                <a16:creationId xmlns:a16="http://schemas.microsoft.com/office/drawing/2014/main" id="{F4C1867D-5510-F542-9F1B-C7E09CBE7B76}"/>
              </a:ext>
            </a:extLst>
          </p:cNvPr>
          <p:cNvSpPr>
            <a:spLocks noGrp="1"/>
          </p:cNvSpPr>
          <p:nvPr>
            <p:ph type="sldNum" sz="quarter" idx="12"/>
          </p:nvPr>
        </p:nvSpPr>
        <p:spPr/>
        <p:txBody>
          <a:bodyPr/>
          <a:lstStyle/>
          <a:p>
            <a:fld id="{1BD72A7C-CD32-D543-9541-5D4E9CD9F017}" type="slidenum">
              <a:rPr lang="en-US" smtClean="0"/>
              <a:t>33</a:t>
            </a:fld>
            <a:endParaRPr lang="en-US"/>
          </a:p>
        </p:txBody>
      </p:sp>
      <p:sp>
        <p:nvSpPr>
          <p:cNvPr id="58373" name="Line 16"/>
          <p:cNvSpPr>
            <a:spLocks noChangeShapeType="1"/>
          </p:cNvSpPr>
          <p:nvPr/>
        </p:nvSpPr>
        <p:spPr bwMode="auto">
          <a:xfrm>
            <a:off x="4110039" y="2098675"/>
            <a:ext cx="6046787"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58374" name="Rectangle 17"/>
          <p:cNvSpPr>
            <a:spLocks noChangeArrowheads="1"/>
          </p:cNvSpPr>
          <p:nvPr/>
        </p:nvSpPr>
        <p:spPr bwMode="auto">
          <a:xfrm>
            <a:off x="2419351" y="2676748"/>
            <a:ext cx="1706485" cy="366767"/>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err="1">
                <a:latin typeface="Courier" charset="0"/>
                <a:ea typeface="Courier" charset="0"/>
                <a:cs typeface="Courier" charset="0"/>
              </a:rPr>
              <a:t>lw</a:t>
            </a:r>
            <a:r>
              <a:rPr lang="en-US" b="1" dirty="0">
                <a:latin typeface="Courier" charset="0"/>
                <a:ea typeface="Courier" charset="0"/>
                <a:cs typeface="Courier" charset="0"/>
              </a:rPr>
              <a:t> </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,4($2)</a:t>
            </a:r>
          </a:p>
        </p:txBody>
      </p:sp>
      <p:grpSp>
        <p:nvGrpSpPr>
          <p:cNvPr id="3" name="Group 18"/>
          <p:cNvGrpSpPr>
            <a:grpSpLocks/>
          </p:cNvGrpSpPr>
          <p:nvPr/>
        </p:nvGrpSpPr>
        <p:grpSpPr bwMode="auto">
          <a:xfrm>
            <a:off x="5241925" y="2219325"/>
            <a:ext cx="4598988" cy="2281238"/>
            <a:chOff x="2088" y="659"/>
            <a:chExt cx="3024" cy="2816"/>
          </a:xfrm>
        </p:grpSpPr>
        <p:sp>
          <p:nvSpPr>
            <p:cNvPr id="58445" name="Line 19"/>
            <p:cNvSpPr>
              <a:spLocks noChangeShapeType="1"/>
            </p:cNvSpPr>
            <p:nvPr/>
          </p:nvSpPr>
          <p:spPr bwMode="auto">
            <a:xfrm>
              <a:off x="208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6" name="Line 20"/>
            <p:cNvSpPr>
              <a:spLocks noChangeShapeType="1"/>
            </p:cNvSpPr>
            <p:nvPr/>
          </p:nvSpPr>
          <p:spPr bwMode="auto">
            <a:xfrm>
              <a:off x="252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7" name="Line 21"/>
            <p:cNvSpPr>
              <a:spLocks noChangeShapeType="1"/>
            </p:cNvSpPr>
            <p:nvPr/>
          </p:nvSpPr>
          <p:spPr bwMode="auto">
            <a:xfrm>
              <a:off x="295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8" name="Line 22"/>
            <p:cNvSpPr>
              <a:spLocks noChangeShapeType="1"/>
            </p:cNvSpPr>
            <p:nvPr/>
          </p:nvSpPr>
          <p:spPr bwMode="auto">
            <a:xfrm>
              <a:off x="3384"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49" name="Line 23"/>
            <p:cNvSpPr>
              <a:spLocks noChangeShapeType="1"/>
            </p:cNvSpPr>
            <p:nvPr/>
          </p:nvSpPr>
          <p:spPr bwMode="auto">
            <a:xfrm>
              <a:off x="3816"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50" name="Line 24"/>
            <p:cNvSpPr>
              <a:spLocks noChangeShapeType="1"/>
            </p:cNvSpPr>
            <p:nvPr/>
          </p:nvSpPr>
          <p:spPr bwMode="auto">
            <a:xfrm>
              <a:off x="4248"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51" name="Line 25"/>
            <p:cNvSpPr>
              <a:spLocks noChangeShapeType="1"/>
            </p:cNvSpPr>
            <p:nvPr/>
          </p:nvSpPr>
          <p:spPr bwMode="auto">
            <a:xfrm>
              <a:off x="4680"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8452" name="Line 26"/>
            <p:cNvSpPr>
              <a:spLocks noChangeShapeType="1"/>
            </p:cNvSpPr>
            <p:nvPr/>
          </p:nvSpPr>
          <p:spPr bwMode="auto">
            <a:xfrm>
              <a:off x="5112" y="659"/>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sp>
        <p:nvSpPr>
          <p:cNvPr id="58376" name="Line 27"/>
          <p:cNvSpPr>
            <a:spLocks noChangeShapeType="1"/>
          </p:cNvSpPr>
          <p:nvPr/>
        </p:nvSpPr>
        <p:spPr bwMode="auto">
          <a:xfrm>
            <a:off x="2346325" y="2239963"/>
            <a:ext cx="0" cy="240665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grpSp>
        <p:nvGrpSpPr>
          <p:cNvPr id="4" name="Group 28"/>
          <p:cNvGrpSpPr>
            <a:grpSpLocks/>
          </p:cNvGrpSpPr>
          <p:nvPr/>
        </p:nvGrpSpPr>
        <p:grpSpPr bwMode="auto">
          <a:xfrm>
            <a:off x="4686634" y="2459039"/>
            <a:ext cx="3167546" cy="801687"/>
            <a:chOff x="1557" y="1152"/>
            <a:chExt cx="2083" cy="528"/>
          </a:xfrm>
        </p:grpSpPr>
        <p:grpSp>
          <p:nvGrpSpPr>
            <p:cNvPr id="5" name="Group 29"/>
            <p:cNvGrpSpPr>
              <a:grpSpLocks/>
            </p:cNvGrpSpPr>
            <p:nvPr/>
          </p:nvGrpSpPr>
          <p:grpSpPr bwMode="auto">
            <a:xfrm>
              <a:off x="2481" y="1152"/>
              <a:ext cx="229" cy="481"/>
              <a:chOff x="2201" y="1413"/>
              <a:chExt cx="229" cy="481"/>
            </a:xfrm>
          </p:grpSpPr>
          <p:sp>
            <p:nvSpPr>
              <p:cNvPr id="58443" name="Freeform 30"/>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444" name="Rectangle 31"/>
              <p:cNvSpPr>
                <a:spLocks noChangeArrowheads="1"/>
              </p:cNvSpPr>
              <p:nvPr/>
            </p:nvSpPr>
            <p:spPr bwMode="auto">
              <a:xfrm rot="5400000">
                <a:off x="2144" y="1527"/>
                <a:ext cx="336" cy="221"/>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ALU</a:t>
                </a:r>
              </a:p>
            </p:txBody>
          </p:sp>
        </p:grpSp>
        <p:grpSp>
          <p:nvGrpSpPr>
            <p:cNvPr id="6" name="Group 32"/>
            <p:cNvGrpSpPr>
              <a:grpSpLocks/>
            </p:cNvGrpSpPr>
            <p:nvPr/>
          </p:nvGrpSpPr>
          <p:grpSpPr bwMode="auto">
            <a:xfrm>
              <a:off x="1557" y="1248"/>
              <a:ext cx="354" cy="289"/>
              <a:chOff x="1277" y="1509"/>
              <a:chExt cx="354" cy="289"/>
            </a:xfrm>
          </p:grpSpPr>
          <p:sp>
            <p:nvSpPr>
              <p:cNvPr id="58439" name="Rectangle 33"/>
              <p:cNvSpPr>
                <a:spLocks noChangeArrowheads="1"/>
              </p:cNvSpPr>
              <p:nvPr/>
            </p:nvSpPr>
            <p:spPr bwMode="auto">
              <a:xfrm>
                <a:off x="1277" y="1511"/>
                <a:ext cx="267" cy="221"/>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IM</a:t>
                </a:r>
              </a:p>
            </p:txBody>
          </p:sp>
          <p:grpSp>
            <p:nvGrpSpPr>
              <p:cNvPr id="7" name="Group 34"/>
              <p:cNvGrpSpPr>
                <a:grpSpLocks/>
              </p:cNvGrpSpPr>
              <p:nvPr/>
            </p:nvGrpSpPr>
            <p:grpSpPr bwMode="auto">
              <a:xfrm>
                <a:off x="1291" y="1509"/>
                <a:ext cx="340" cy="289"/>
                <a:chOff x="1291" y="1509"/>
                <a:chExt cx="340" cy="289"/>
              </a:xfrm>
            </p:grpSpPr>
            <p:sp>
              <p:nvSpPr>
                <p:cNvPr id="58441" name="Freeform 35"/>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442" name="Freeform 36"/>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grpSp>
        <p:sp>
          <p:nvSpPr>
            <p:cNvPr id="58415" name="Rectangle 37"/>
            <p:cNvSpPr>
              <a:spLocks noChangeArrowheads="1"/>
            </p:cNvSpPr>
            <p:nvPr/>
          </p:nvSpPr>
          <p:spPr bwMode="auto">
            <a:xfrm>
              <a:off x="2012" y="1255"/>
              <a:ext cx="319" cy="221"/>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8" name="Group 38"/>
            <p:cNvGrpSpPr>
              <a:grpSpLocks/>
            </p:cNvGrpSpPr>
            <p:nvPr/>
          </p:nvGrpSpPr>
          <p:grpSpPr bwMode="auto">
            <a:xfrm>
              <a:off x="2031" y="1248"/>
              <a:ext cx="296" cy="289"/>
              <a:chOff x="1751" y="1509"/>
              <a:chExt cx="296" cy="289"/>
            </a:xfrm>
          </p:grpSpPr>
          <p:sp>
            <p:nvSpPr>
              <p:cNvPr id="58437" name="Freeform 39"/>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438" name="Freeform 40"/>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58417" name="Line 41"/>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58418" name="Freeform 42"/>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419" name="Line 43"/>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58420" name="Rectangle 44"/>
            <p:cNvSpPr>
              <a:spLocks noChangeArrowheads="1"/>
            </p:cNvSpPr>
            <p:nvPr/>
          </p:nvSpPr>
          <p:spPr bwMode="auto">
            <a:xfrm>
              <a:off x="2829" y="1250"/>
              <a:ext cx="316" cy="221"/>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DM</a:t>
              </a:r>
            </a:p>
          </p:txBody>
        </p:sp>
        <p:grpSp>
          <p:nvGrpSpPr>
            <p:cNvPr id="9" name="Group 45"/>
            <p:cNvGrpSpPr>
              <a:grpSpLocks/>
            </p:cNvGrpSpPr>
            <p:nvPr/>
          </p:nvGrpSpPr>
          <p:grpSpPr bwMode="auto">
            <a:xfrm>
              <a:off x="2880" y="1248"/>
              <a:ext cx="325" cy="289"/>
              <a:chOff x="2600" y="1509"/>
              <a:chExt cx="325" cy="289"/>
            </a:xfrm>
          </p:grpSpPr>
          <p:sp>
            <p:nvSpPr>
              <p:cNvPr id="58435" name="Freeform 46"/>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436" name="Freeform 47"/>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58422" name="Rectangle 48"/>
            <p:cNvSpPr>
              <a:spLocks noChangeArrowheads="1"/>
            </p:cNvSpPr>
            <p:nvPr/>
          </p:nvSpPr>
          <p:spPr bwMode="auto">
            <a:xfrm>
              <a:off x="3321" y="1250"/>
              <a:ext cx="319" cy="221"/>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10" name="Group 49"/>
            <p:cNvGrpSpPr>
              <a:grpSpLocks/>
            </p:cNvGrpSpPr>
            <p:nvPr/>
          </p:nvGrpSpPr>
          <p:grpSpPr bwMode="auto">
            <a:xfrm>
              <a:off x="3348" y="1248"/>
              <a:ext cx="284" cy="289"/>
              <a:chOff x="3068" y="1509"/>
              <a:chExt cx="284" cy="289"/>
            </a:xfrm>
          </p:grpSpPr>
          <p:sp>
            <p:nvSpPr>
              <p:cNvPr id="58433" name="Freeform 50"/>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434" name="Freeform 51"/>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58424" name="Line 52"/>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58425" name="Line 53"/>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58426" name="Line 54"/>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58427" name="Line 55"/>
            <p:cNvSpPr>
              <a:spLocks noChangeShapeType="1"/>
            </p:cNvSpPr>
            <p:nvPr/>
          </p:nvSpPr>
          <p:spPr bwMode="auto">
            <a:xfrm>
              <a:off x="2416" y="1488"/>
              <a:ext cx="0" cy="192"/>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58428" name="Line 56"/>
            <p:cNvSpPr>
              <a:spLocks noChangeShapeType="1"/>
            </p:cNvSpPr>
            <p:nvPr/>
          </p:nvSpPr>
          <p:spPr bwMode="auto">
            <a:xfrm>
              <a:off x="2416" y="1680"/>
              <a:ext cx="336"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58429" name="Line 57"/>
            <p:cNvSpPr>
              <a:spLocks noChangeShapeType="1"/>
            </p:cNvSpPr>
            <p:nvPr/>
          </p:nvSpPr>
          <p:spPr bwMode="auto">
            <a:xfrm>
              <a:off x="2752" y="1392"/>
              <a:ext cx="0" cy="288"/>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58430" name="Line 58"/>
            <p:cNvSpPr>
              <a:spLocks noChangeShapeType="1"/>
            </p:cNvSpPr>
            <p:nvPr/>
          </p:nvSpPr>
          <p:spPr bwMode="auto">
            <a:xfrm flipH="1">
              <a:off x="2832"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58431" name="Line 59"/>
            <p:cNvSpPr>
              <a:spLocks noChangeShapeType="1"/>
            </p:cNvSpPr>
            <p:nvPr/>
          </p:nvSpPr>
          <p:spPr bwMode="auto">
            <a:xfrm>
              <a:off x="2832" y="1632"/>
              <a:ext cx="432"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58432" name="Line 60"/>
            <p:cNvSpPr>
              <a:spLocks noChangeShapeType="1"/>
            </p:cNvSpPr>
            <p:nvPr/>
          </p:nvSpPr>
          <p:spPr bwMode="auto">
            <a:xfrm>
              <a:off x="3264"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grpSp>
      <p:sp>
        <p:nvSpPr>
          <p:cNvPr id="58378" name="Rectangle 61"/>
          <p:cNvSpPr>
            <a:spLocks noChangeArrowheads="1"/>
          </p:cNvSpPr>
          <p:nvPr/>
        </p:nvSpPr>
        <p:spPr bwMode="auto">
          <a:xfrm>
            <a:off x="2419351" y="3682117"/>
            <a:ext cx="1706485" cy="366767"/>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err="1">
                <a:latin typeface="Courier" charset="0"/>
                <a:ea typeface="Courier" charset="0"/>
                <a:cs typeface="Courier" charset="0"/>
              </a:rPr>
              <a:t>sw</a:t>
            </a:r>
            <a:r>
              <a:rPr lang="en-US" b="1" dirty="0">
                <a:latin typeface="Courier" charset="0"/>
                <a:ea typeface="Courier" charset="0"/>
                <a:cs typeface="Courier" charset="0"/>
              </a:rPr>
              <a:t> $3,4(</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a:t>
            </a:r>
          </a:p>
        </p:txBody>
      </p:sp>
      <p:grpSp>
        <p:nvGrpSpPr>
          <p:cNvPr id="11" name="Group 63"/>
          <p:cNvGrpSpPr>
            <a:grpSpLocks/>
          </p:cNvGrpSpPr>
          <p:nvPr/>
        </p:nvGrpSpPr>
        <p:grpSpPr bwMode="auto">
          <a:xfrm>
            <a:off x="5343859" y="3479800"/>
            <a:ext cx="3167546" cy="801688"/>
            <a:chOff x="1557" y="1152"/>
            <a:chExt cx="2083" cy="528"/>
          </a:xfrm>
        </p:grpSpPr>
        <p:grpSp>
          <p:nvGrpSpPr>
            <p:cNvPr id="12" name="Group 64"/>
            <p:cNvGrpSpPr>
              <a:grpSpLocks/>
            </p:cNvGrpSpPr>
            <p:nvPr/>
          </p:nvGrpSpPr>
          <p:grpSpPr bwMode="auto">
            <a:xfrm>
              <a:off x="2481" y="1152"/>
              <a:ext cx="229" cy="481"/>
              <a:chOff x="2201" y="1413"/>
              <a:chExt cx="229" cy="481"/>
            </a:xfrm>
          </p:grpSpPr>
          <p:sp>
            <p:nvSpPr>
              <p:cNvPr id="58411" name="Freeform 6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412" name="Rectangle 66"/>
              <p:cNvSpPr>
                <a:spLocks noChangeArrowheads="1"/>
              </p:cNvSpPr>
              <p:nvPr/>
            </p:nvSpPr>
            <p:spPr bwMode="auto">
              <a:xfrm rot="5400000">
                <a:off x="2144" y="1527"/>
                <a:ext cx="336" cy="221"/>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ALU</a:t>
                </a:r>
              </a:p>
            </p:txBody>
          </p:sp>
        </p:grpSp>
        <p:grpSp>
          <p:nvGrpSpPr>
            <p:cNvPr id="13" name="Group 67"/>
            <p:cNvGrpSpPr>
              <a:grpSpLocks/>
            </p:cNvGrpSpPr>
            <p:nvPr/>
          </p:nvGrpSpPr>
          <p:grpSpPr bwMode="auto">
            <a:xfrm>
              <a:off x="1557" y="1248"/>
              <a:ext cx="354" cy="289"/>
              <a:chOff x="1277" y="1509"/>
              <a:chExt cx="354" cy="289"/>
            </a:xfrm>
          </p:grpSpPr>
          <p:sp>
            <p:nvSpPr>
              <p:cNvPr id="58407" name="Rectangle 68"/>
              <p:cNvSpPr>
                <a:spLocks noChangeArrowheads="1"/>
              </p:cNvSpPr>
              <p:nvPr/>
            </p:nvSpPr>
            <p:spPr bwMode="auto">
              <a:xfrm>
                <a:off x="1277" y="1511"/>
                <a:ext cx="267" cy="221"/>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IM</a:t>
                </a:r>
              </a:p>
            </p:txBody>
          </p:sp>
          <p:grpSp>
            <p:nvGrpSpPr>
              <p:cNvPr id="14" name="Group 69"/>
              <p:cNvGrpSpPr>
                <a:grpSpLocks/>
              </p:cNvGrpSpPr>
              <p:nvPr/>
            </p:nvGrpSpPr>
            <p:grpSpPr bwMode="auto">
              <a:xfrm>
                <a:off x="1291" y="1509"/>
                <a:ext cx="340" cy="289"/>
                <a:chOff x="1291" y="1509"/>
                <a:chExt cx="340" cy="289"/>
              </a:xfrm>
            </p:grpSpPr>
            <p:sp>
              <p:nvSpPr>
                <p:cNvPr id="58409" name="Freeform 7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410" name="Freeform 7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grpSp>
        <p:sp>
          <p:nvSpPr>
            <p:cNvPr id="58383" name="Rectangle 72"/>
            <p:cNvSpPr>
              <a:spLocks noChangeArrowheads="1"/>
            </p:cNvSpPr>
            <p:nvPr/>
          </p:nvSpPr>
          <p:spPr bwMode="auto">
            <a:xfrm>
              <a:off x="2012" y="1255"/>
              <a:ext cx="319" cy="221"/>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15" name="Group 73"/>
            <p:cNvGrpSpPr>
              <a:grpSpLocks/>
            </p:cNvGrpSpPr>
            <p:nvPr/>
          </p:nvGrpSpPr>
          <p:grpSpPr bwMode="auto">
            <a:xfrm>
              <a:off x="2031" y="1248"/>
              <a:ext cx="296" cy="289"/>
              <a:chOff x="1751" y="1509"/>
              <a:chExt cx="296" cy="289"/>
            </a:xfrm>
          </p:grpSpPr>
          <p:sp>
            <p:nvSpPr>
              <p:cNvPr id="58405" name="Freeform 7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406" name="Freeform 7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58385" name="Line 7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58386" name="Freeform 7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387" name="Line 7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58388" name="Rectangle 79"/>
            <p:cNvSpPr>
              <a:spLocks noChangeArrowheads="1"/>
            </p:cNvSpPr>
            <p:nvPr/>
          </p:nvSpPr>
          <p:spPr bwMode="auto">
            <a:xfrm>
              <a:off x="2829" y="1250"/>
              <a:ext cx="316" cy="221"/>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DM</a:t>
              </a:r>
            </a:p>
          </p:txBody>
        </p:sp>
        <p:grpSp>
          <p:nvGrpSpPr>
            <p:cNvPr id="16" name="Group 80"/>
            <p:cNvGrpSpPr>
              <a:grpSpLocks/>
            </p:cNvGrpSpPr>
            <p:nvPr/>
          </p:nvGrpSpPr>
          <p:grpSpPr bwMode="auto">
            <a:xfrm>
              <a:off x="2880" y="1248"/>
              <a:ext cx="325" cy="289"/>
              <a:chOff x="2600" y="1509"/>
              <a:chExt cx="325" cy="289"/>
            </a:xfrm>
          </p:grpSpPr>
          <p:sp>
            <p:nvSpPr>
              <p:cNvPr id="58403" name="Freeform 8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404" name="Freeform 8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58390" name="Rectangle 83"/>
            <p:cNvSpPr>
              <a:spLocks noChangeArrowheads="1"/>
            </p:cNvSpPr>
            <p:nvPr/>
          </p:nvSpPr>
          <p:spPr bwMode="auto">
            <a:xfrm>
              <a:off x="3321" y="1250"/>
              <a:ext cx="319" cy="221"/>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17" name="Group 84"/>
            <p:cNvGrpSpPr>
              <a:grpSpLocks/>
            </p:cNvGrpSpPr>
            <p:nvPr/>
          </p:nvGrpSpPr>
          <p:grpSpPr bwMode="auto">
            <a:xfrm>
              <a:off x="3348" y="1248"/>
              <a:ext cx="284" cy="289"/>
              <a:chOff x="3068" y="1509"/>
              <a:chExt cx="284" cy="289"/>
            </a:xfrm>
          </p:grpSpPr>
          <p:sp>
            <p:nvSpPr>
              <p:cNvPr id="58401" name="Freeform 8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58402" name="Freeform 8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58392" name="Line 8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58393" name="Line 8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58394" name="Line 8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58395" name="Line 90"/>
            <p:cNvSpPr>
              <a:spLocks noChangeShapeType="1"/>
            </p:cNvSpPr>
            <p:nvPr/>
          </p:nvSpPr>
          <p:spPr bwMode="auto">
            <a:xfrm>
              <a:off x="2416" y="1488"/>
              <a:ext cx="0" cy="192"/>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58396" name="Line 91"/>
            <p:cNvSpPr>
              <a:spLocks noChangeShapeType="1"/>
            </p:cNvSpPr>
            <p:nvPr/>
          </p:nvSpPr>
          <p:spPr bwMode="auto">
            <a:xfrm>
              <a:off x="2416" y="1680"/>
              <a:ext cx="336"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58397" name="Line 92"/>
            <p:cNvSpPr>
              <a:spLocks noChangeShapeType="1"/>
            </p:cNvSpPr>
            <p:nvPr/>
          </p:nvSpPr>
          <p:spPr bwMode="auto">
            <a:xfrm>
              <a:off x="2752" y="1392"/>
              <a:ext cx="0" cy="288"/>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58398" name="Line 93"/>
            <p:cNvSpPr>
              <a:spLocks noChangeShapeType="1"/>
            </p:cNvSpPr>
            <p:nvPr/>
          </p:nvSpPr>
          <p:spPr bwMode="auto">
            <a:xfrm flipH="1">
              <a:off x="2832"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58399" name="Line 94"/>
            <p:cNvSpPr>
              <a:spLocks noChangeShapeType="1"/>
            </p:cNvSpPr>
            <p:nvPr/>
          </p:nvSpPr>
          <p:spPr bwMode="auto">
            <a:xfrm>
              <a:off x="2832" y="1632"/>
              <a:ext cx="432"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58400" name="Line 95"/>
            <p:cNvSpPr>
              <a:spLocks noChangeShapeType="1"/>
            </p:cNvSpPr>
            <p:nvPr/>
          </p:nvSpPr>
          <p:spPr bwMode="auto">
            <a:xfrm>
              <a:off x="3264"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grpSp>
      <p:sp>
        <p:nvSpPr>
          <p:cNvPr id="58380" name="Rectangle 9"/>
          <p:cNvSpPr>
            <a:spLocks noChangeArrowheads="1"/>
          </p:cNvSpPr>
          <p:nvPr/>
        </p:nvSpPr>
        <p:spPr bwMode="auto">
          <a:xfrm rot="5400000">
            <a:off x="1571242" y="3217862"/>
            <a:ext cx="1160463" cy="336550"/>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dirty="0">
                <a:latin typeface="Calibri" charset="0"/>
                <a:ea typeface="Calibri" charset="0"/>
                <a:cs typeface="Calibri" charset="0"/>
              </a:rPr>
              <a:t>instructions</a:t>
            </a:r>
          </a:p>
        </p:txBody>
      </p:sp>
      <p:cxnSp>
        <p:nvCxnSpPr>
          <p:cNvPr id="89" name="Straight Arrow Connector 88"/>
          <p:cNvCxnSpPr>
            <a:stCxn id="86" idx="2"/>
            <a:endCxn id="88" idx="0"/>
          </p:cNvCxnSpPr>
          <p:nvPr/>
        </p:nvCxnSpPr>
        <p:spPr bwMode="auto">
          <a:xfrm rot="5400000">
            <a:off x="6653614" y="3003560"/>
            <a:ext cx="583601" cy="639861"/>
          </a:xfrm>
          <a:prstGeom prst="bentConnector3">
            <a:avLst>
              <a:gd name="adj1" fmla="val 50000"/>
            </a:avLst>
          </a:prstGeom>
          <a:solidFill>
            <a:schemeClr val="accent1"/>
          </a:solidFill>
          <a:ln w="28575" cap="flat" cmpd="sng" algn="ctr">
            <a:solidFill>
              <a:srgbClr val="FFC000"/>
            </a:solidFill>
            <a:prstDash val="solid"/>
            <a:round/>
            <a:headEnd type="none" w="med" len="med"/>
            <a:tailEnd type="arrow" w="med" len="med"/>
          </a:ln>
          <a:effectLst/>
        </p:spPr>
      </p:cxnSp>
      <p:sp>
        <p:nvSpPr>
          <p:cNvPr id="90" name="Rectangle 189"/>
          <p:cNvSpPr>
            <a:spLocks noChangeArrowheads="1"/>
          </p:cNvSpPr>
          <p:nvPr/>
        </p:nvSpPr>
        <p:spPr bwMode="auto">
          <a:xfrm>
            <a:off x="5644416" y="5291936"/>
            <a:ext cx="4624043" cy="828432"/>
          </a:xfrm>
          <a:prstGeom prst="rect">
            <a:avLst/>
          </a:prstGeom>
          <a:noFill/>
          <a:ln w="12700">
            <a:noFill/>
            <a:miter lim="800000"/>
            <a:headEnd/>
            <a:tailEnd/>
          </a:ln>
        </p:spPr>
        <p:txBody>
          <a:bodyPr wrap="square" lIns="90488" tIns="44450" rIns="90488" bIns="44450">
            <a:prstTxWarp prst="textNoShape">
              <a:avLst/>
            </a:prstTxWarp>
            <a:spAutoFit/>
          </a:bodyPr>
          <a:lstStyle/>
          <a:p>
            <a:pPr algn="ctr" eaLnBrk="0" hangingPunct="0"/>
            <a:r>
              <a:rPr lang="en-US" sz="2400" i="1" dirty="0">
                <a:solidFill>
                  <a:srgbClr val="C00000"/>
                </a:solidFill>
                <a:latin typeface="Chalkduster" panose="03050602040202020205" pitchFamily="66" charset="77"/>
                <a:ea typeface="Optima" charset="0"/>
                <a:cs typeface="Calibri"/>
              </a:rPr>
              <a:t>Can’t go back in time!</a:t>
            </a:r>
          </a:p>
          <a:p>
            <a:pPr algn="ctr" eaLnBrk="0" hangingPunct="0"/>
            <a:r>
              <a:rPr lang="en-US" sz="2400" i="1" dirty="0">
                <a:solidFill>
                  <a:srgbClr val="C00000"/>
                </a:solidFill>
                <a:latin typeface="Chalkduster" panose="03050602040202020205" pitchFamily="66" charset="77"/>
                <a:ea typeface="Optima" charset="0"/>
                <a:cs typeface="Calibri"/>
              </a:rPr>
              <a:t>Need a stall</a:t>
            </a:r>
          </a:p>
        </p:txBody>
      </p:sp>
      <p:sp>
        <p:nvSpPr>
          <p:cNvPr id="86" name="Rectangle 12"/>
          <p:cNvSpPr>
            <a:spLocks noChangeArrowheads="1"/>
          </p:cNvSpPr>
          <p:nvPr/>
        </p:nvSpPr>
        <p:spPr bwMode="auto">
          <a:xfrm>
            <a:off x="7192374" y="2594491"/>
            <a:ext cx="145938" cy="437198"/>
          </a:xfrm>
          <a:prstGeom prst="rect">
            <a:avLst/>
          </a:prstGeom>
          <a:solidFill>
            <a:srgbClr val="FFC000"/>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88" name="Rectangle 11"/>
          <p:cNvSpPr>
            <a:spLocks noChangeArrowheads="1"/>
          </p:cNvSpPr>
          <p:nvPr/>
        </p:nvSpPr>
        <p:spPr bwMode="auto">
          <a:xfrm>
            <a:off x="6552513" y="3615290"/>
            <a:ext cx="145938" cy="437198"/>
          </a:xfrm>
          <a:prstGeom prst="rect">
            <a:avLst/>
          </a:prstGeom>
          <a:solidFill>
            <a:srgbClr val="FFC000"/>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grpSp>
        <p:nvGrpSpPr>
          <p:cNvPr id="91" name="Group 90">
            <a:extLst>
              <a:ext uri="{FF2B5EF4-FFF2-40B4-BE49-F238E27FC236}">
                <a16:creationId xmlns:a16="http://schemas.microsoft.com/office/drawing/2014/main" id="{9480CD97-B3C0-E240-92ED-4308E9314805}"/>
              </a:ext>
            </a:extLst>
          </p:cNvPr>
          <p:cNvGrpSpPr/>
          <p:nvPr/>
        </p:nvGrpSpPr>
        <p:grpSpPr>
          <a:xfrm>
            <a:off x="4719483" y="4523228"/>
            <a:ext cx="5610532" cy="520447"/>
            <a:chOff x="3565329" y="5450847"/>
            <a:chExt cx="5610532" cy="520447"/>
          </a:xfrm>
        </p:grpSpPr>
        <p:grpSp>
          <p:nvGrpSpPr>
            <p:cNvPr id="92" name="Group 91">
              <a:extLst>
                <a:ext uri="{FF2B5EF4-FFF2-40B4-BE49-F238E27FC236}">
                  <a16:creationId xmlns:a16="http://schemas.microsoft.com/office/drawing/2014/main" id="{8311E77C-8FBC-B143-8EC3-6231A1FBC16D}"/>
                </a:ext>
              </a:extLst>
            </p:cNvPr>
            <p:cNvGrpSpPr/>
            <p:nvPr/>
          </p:nvGrpSpPr>
          <p:grpSpPr>
            <a:xfrm>
              <a:off x="3565329" y="5519913"/>
              <a:ext cx="5610532" cy="387438"/>
              <a:chOff x="3576475" y="5534370"/>
              <a:chExt cx="5610532" cy="387438"/>
            </a:xfrm>
          </p:grpSpPr>
          <p:sp>
            <p:nvSpPr>
              <p:cNvPr id="101" name="TextBox 100">
                <a:extLst>
                  <a:ext uri="{FF2B5EF4-FFF2-40B4-BE49-F238E27FC236}">
                    <a16:creationId xmlns:a16="http://schemas.microsoft.com/office/drawing/2014/main" id="{21C866D4-D3A6-7444-9F65-0482EF62F253}"/>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102" name="TextBox 101">
                <a:extLst>
                  <a:ext uri="{FF2B5EF4-FFF2-40B4-BE49-F238E27FC236}">
                    <a16:creationId xmlns:a16="http://schemas.microsoft.com/office/drawing/2014/main" id="{91E8215B-B83C-6347-B874-8315AF420A6C}"/>
                  </a:ext>
                </a:extLst>
              </p:cNvPr>
              <p:cNvSpPr txBox="1"/>
              <p:nvPr/>
            </p:nvSpPr>
            <p:spPr>
              <a:xfrm>
                <a:off x="4279219" y="5544269"/>
                <a:ext cx="301686" cy="369332"/>
              </a:xfrm>
              <a:prstGeom prst="rect">
                <a:avLst/>
              </a:prstGeom>
              <a:noFill/>
            </p:spPr>
            <p:txBody>
              <a:bodyPr wrap="none" rtlCol="0">
                <a:spAutoFit/>
              </a:bodyPr>
              <a:lstStyle/>
              <a:p>
                <a:r>
                  <a:rPr lang="en-US" dirty="0">
                    <a:solidFill>
                      <a:srgbClr val="C00000"/>
                    </a:solidFill>
                  </a:rPr>
                  <a:t>1</a:t>
                </a:r>
              </a:p>
            </p:txBody>
          </p:sp>
          <p:sp>
            <p:nvSpPr>
              <p:cNvPr id="103" name="TextBox 102">
                <a:extLst>
                  <a:ext uri="{FF2B5EF4-FFF2-40B4-BE49-F238E27FC236}">
                    <a16:creationId xmlns:a16="http://schemas.microsoft.com/office/drawing/2014/main" id="{AC6D74E5-70B3-2740-9F4B-D2639A5FCFFF}"/>
                  </a:ext>
                </a:extLst>
              </p:cNvPr>
              <p:cNvSpPr txBox="1"/>
              <p:nvPr/>
            </p:nvSpPr>
            <p:spPr>
              <a:xfrm>
                <a:off x="4954043" y="5552476"/>
                <a:ext cx="301686" cy="369332"/>
              </a:xfrm>
              <a:prstGeom prst="rect">
                <a:avLst/>
              </a:prstGeom>
              <a:noFill/>
            </p:spPr>
            <p:txBody>
              <a:bodyPr wrap="none" rtlCol="0">
                <a:spAutoFit/>
              </a:bodyPr>
              <a:lstStyle/>
              <a:p>
                <a:r>
                  <a:rPr lang="en-US" dirty="0">
                    <a:solidFill>
                      <a:srgbClr val="C00000"/>
                    </a:solidFill>
                  </a:rPr>
                  <a:t>2</a:t>
                </a:r>
              </a:p>
            </p:txBody>
          </p:sp>
          <p:sp>
            <p:nvSpPr>
              <p:cNvPr id="104" name="TextBox 103">
                <a:extLst>
                  <a:ext uri="{FF2B5EF4-FFF2-40B4-BE49-F238E27FC236}">
                    <a16:creationId xmlns:a16="http://schemas.microsoft.com/office/drawing/2014/main" id="{97969525-5270-CB4F-9B0A-11106AF2CC34}"/>
                  </a:ext>
                </a:extLst>
              </p:cNvPr>
              <p:cNvSpPr txBox="1"/>
              <p:nvPr/>
            </p:nvSpPr>
            <p:spPr>
              <a:xfrm>
                <a:off x="5592529" y="5537454"/>
                <a:ext cx="301686" cy="369332"/>
              </a:xfrm>
              <a:prstGeom prst="rect">
                <a:avLst/>
              </a:prstGeom>
              <a:noFill/>
            </p:spPr>
            <p:txBody>
              <a:bodyPr wrap="none" rtlCol="0">
                <a:spAutoFit/>
              </a:bodyPr>
              <a:lstStyle/>
              <a:p>
                <a:r>
                  <a:rPr lang="en-US" dirty="0">
                    <a:solidFill>
                      <a:srgbClr val="C00000"/>
                    </a:solidFill>
                  </a:rPr>
                  <a:t>3</a:t>
                </a:r>
              </a:p>
            </p:txBody>
          </p:sp>
          <p:sp>
            <p:nvSpPr>
              <p:cNvPr id="105" name="TextBox 104">
                <a:extLst>
                  <a:ext uri="{FF2B5EF4-FFF2-40B4-BE49-F238E27FC236}">
                    <a16:creationId xmlns:a16="http://schemas.microsoft.com/office/drawing/2014/main" id="{2BDDF265-3CA5-9345-8765-2F8939E21078}"/>
                  </a:ext>
                </a:extLst>
              </p:cNvPr>
              <p:cNvSpPr txBox="1"/>
              <p:nvPr/>
            </p:nvSpPr>
            <p:spPr>
              <a:xfrm>
                <a:off x="6275897" y="5544269"/>
                <a:ext cx="301686" cy="369332"/>
              </a:xfrm>
              <a:prstGeom prst="rect">
                <a:avLst/>
              </a:prstGeom>
              <a:noFill/>
            </p:spPr>
            <p:txBody>
              <a:bodyPr wrap="none" rtlCol="0">
                <a:spAutoFit/>
              </a:bodyPr>
              <a:lstStyle/>
              <a:p>
                <a:r>
                  <a:rPr lang="en-US" dirty="0">
                    <a:solidFill>
                      <a:srgbClr val="C00000"/>
                    </a:solidFill>
                  </a:rPr>
                  <a:t>4</a:t>
                </a:r>
              </a:p>
            </p:txBody>
          </p:sp>
          <p:sp>
            <p:nvSpPr>
              <p:cNvPr id="106" name="TextBox 105">
                <a:extLst>
                  <a:ext uri="{FF2B5EF4-FFF2-40B4-BE49-F238E27FC236}">
                    <a16:creationId xmlns:a16="http://schemas.microsoft.com/office/drawing/2014/main" id="{FB11FC68-AF7F-AD47-BD90-DC50A542E74A}"/>
                  </a:ext>
                </a:extLst>
              </p:cNvPr>
              <p:cNvSpPr txBox="1"/>
              <p:nvPr/>
            </p:nvSpPr>
            <p:spPr>
              <a:xfrm>
                <a:off x="6910692" y="5544269"/>
                <a:ext cx="301686" cy="369332"/>
              </a:xfrm>
              <a:prstGeom prst="rect">
                <a:avLst/>
              </a:prstGeom>
              <a:noFill/>
            </p:spPr>
            <p:txBody>
              <a:bodyPr wrap="none" rtlCol="0">
                <a:spAutoFit/>
              </a:bodyPr>
              <a:lstStyle/>
              <a:p>
                <a:r>
                  <a:rPr lang="en-US" dirty="0">
                    <a:solidFill>
                      <a:srgbClr val="C00000"/>
                    </a:solidFill>
                  </a:rPr>
                  <a:t>5</a:t>
                </a:r>
              </a:p>
            </p:txBody>
          </p:sp>
          <p:sp>
            <p:nvSpPr>
              <p:cNvPr id="107" name="TextBox 106">
                <a:extLst>
                  <a:ext uri="{FF2B5EF4-FFF2-40B4-BE49-F238E27FC236}">
                    <a16:creationId xmlns:a16="http://schemas.microsoft.com/office/drawing/2014/main" id="{755EE137-16A6-074A-8698-83BDA68558D8}"/>
                  </a:ext>
                </a:extLst>
              </p:cNvPr>
              <p:cNvSpPr txBox="1"/>
              <p:nvPr/>
            </p:nvSpPr>
            <p:spPr>
              <a:xfrm>
                <a:off x="7596226" y="5537454"/>
                <a:ext cx="301686" cy="369332"/>
              </a:xfrm>
              <a:prstGeom prst="rect">
                <a:avLst/>
              </a:prstGeom>
              <a:noFill/>
            </p:spPr>
            <p:txBody>
              <a:bodyPr wrap="none" rtlCol="0">
                <a:spAutoFit/>
              </a:bodyPr>
              <a:lstStyle/>
              <a:p>
                <a:r>
                  <a:rPr lang="en-US" dirty="0">
                    <a:solidFill>
                      <a:srgbClr val="C00000"/>
                    </a:solidFill>
                  </a:rPr>
                  <a:t>6</a:t>
                </a:r>
              </a:p>
            </p:txBody>
          </p:sp>
          <p:sp>
            <p:nvSpPr>
              <p:cNvPr id="108" name="TextBox 107">
                <a:extLst>
                  <a:ext uri="{FF2B5EF4-FFF2-40B4-BE49-F238E27FC236}">
                    <a16:creationId xmlns:a16="http://schemas.microsoft.com/office/drawing/2014/main" id="{30F6D2A0-E64E-F244-ABE2-9747BD9D7016}"/>
                  </a:ext>
                </a:extLst>
              </p:cNvPr>
              <p:cNvSpPr txBox="1"/>
              <p:nvPr/>
            </p:nvSpPr>
            <p:spPr>
              <a:xfrm>
                <a:off x="8233794" y="5551119"/>
                <a:ext cx="301686" cy="369332"/>
              </a:xfrm>
              <a:prstGeom prst="rect">
                <a:avLst/>
              </a:prstGeom>
              <a:noFill/>
            </p:spPr>
            <p:txBody>
              <a:bodyPr wrap="none" rtlCol="0">
                <a:spAutoFit/>
              </a:bodyPr>
              <a:lstStyle/>
              <a:p>
                <a:r>
                  <a:rPr lang="en-US" dirty="0">
                    <a:solidFill>
                      <a:srgbClr val="C00000"/>
                    </a:solidFill>
                  </a:rPr>
                  <a:t>7</a:t>
                </a:r>
              </a:p>
            </p:txBody>
          </p:sp>
          <p:sp>
            <p:nvSpPr>
              <p:cNvPr id="109" name="TextBox 108">
                <a:extLst>
                  <a:ext uri="{FF2B5EF4-FFF2-40B4-BE49-F238E27FC236}">
                    <a16:creationId xmlns:a16="http://schemas.microsoft.com/office/drawing/2014/main" id="{EF46AE69-F838-1640-8642-A2F25B336464}"/>
                  </a:ext>
                </a:extLst>
              </p:cNvPr>
              <p:cNvSpPr txBox="1"/>
              <p:nvPr/>
            </p:nvSpPr>
            <p:spPr>
              <a:xfrm>
                <a:off x="8885321" y="5534370"/>
                <a:ext cx="301686" cy="369332"/>
              </a:xfrm>
              <a:prstGeom prst="rect">
                <a:avLst/>
              </a:prstGeom>
              <a:noFill/>
            </p:spPr>
            <p:txBody>
              <a:bodyPr wrap="none" rtlCol="0">
                <a:spAutoFit/>
              </a:bodyPr>
              <a:lstStyle/>
              <a:p>
                <a:r>
                  <a:rPr lang="en-US" dirty="0">
                    <a:solidFill>
                      <a:srgbClr val="C00000"/>
                    </a:solidFill>
                  </a:rPr>
                  <a:t>8</a:t>
                </a:r>
              </a:p>
            </p:txBody>
          </p:sp>
        </p:grpSp>
        <p:sp>
          <p:nvSpPr>
            <p:cNvPr id="93" name="Line 19">
              <a:extLst>
                <a:ext uri="{FF2B5EF4-FFF2-40B4-BE49-F238E27FC236}">
                  <a16:creationId xmlns:a16="http://schemas.microsoft.com/office/drawing/2014/main" id="{50290C53-6319-854C-A54A-46AEFF26094E}"/>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94" name="Line 19">
              <a:extLst>
                <a:ext uri="{FF2B5EF4-FFF2-40B4-BE49-F238E27FC236}">
                  <a16:creationId xmlns:a16="http://schemas.microsoft.com/office/drawing/2014/main" id="{C53C56D5-4520-314C-B758-9802D4B4FA33}"/>
                </a:ext>
              </a:extLst>
            </p:cNvPr>
            <p:cNvSpPr>
              <a:spLocks noChangeShapeType="1"/>
            </p:cNvSpPr>
            <p:nvPr/>
          </p:nvSpPr>
          <p:spPr bwMode="auto">
            <a:xfrm>
              <a:off x="606830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95" name="Line 19">
              <a:extLst>
                <a:ext uri="{FF2B5EF4-FFF2-40B4-BE49-F238E27FC236}">
                  <a16:creationId xmlns:a16="http://schemas.microsoft.com/office/drawing/2014/main" id="{15422FB6-53F3-E74B-BB44-0087AD08FE79}"/>
                </a:ext>
              </a:extLst>
            </p:cNvPr>
            <p:cNvSpPr>
              <a:spLocks noChangeShapeType="1"/>
            </p:cNvSpPr>
            <p:nvPr/>
          </p:nvSpPr>
          <p:spPr bwMode="auto">
            <a:xfrm>
              <a:off x="474550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96" name="Line 19">
              <a:extLst>
                <a:ext uri="{FF2B5EF4-FFF2-40B4-BE49-F238E27FC236}">
                  <a16:creationId xmlns:a16="http://schemas.microsoft.com/office/drawing/2014/main" id="{52FFB98A-F96E-2D45-B03D-6FB688DBD200}"/>
                </a:ext>
              </a:extLst>
            </p:cNvPr>
            <p:cNvSpPr>
              <a:spLocks noChangeShapeType="1"/>
            </p:cNvSpPr>
            <p:nvPr/>
          </p:nvSpPr>
          <p:spPr bwMode="auto">
            <a:xfrm>
              <a:off x="540829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97" name="Line 19">
              <a:extLst>
                <a:ext uri="{FF2B5EF4-FFF2-40B4-BE49-F238E27FC236}">
                  <a16:creationId xmlns:a16="http://schemas.microsoft.com/office/drawing/2014/main" id="{131BF098-935C-2640-8EA3-8F999FFE5166}"/>
                </a:ext>
              </a:extLst>
            </p:cNvPr>
            <p:cNvSpPr>
              <a:spLocks noChangeShapeType="1"/>
            </p:cNvSpPr>
            <p:nvPr/>
          </p:nvSpPr>
          <p:spPr bwMode="auto">
            <a:xfrm>
              <a:off x="7382302" y="5450847"/>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98" name="Line 19">
              <a:extLst>
                <a:ext uri="{FF2B5EF4-FFF2-40B4-BE49-F238E27FC236}">
                  <a16:creationId xmlns:a16="http://schemas.microsoft.com/office/drawing/2014/main" id="{519C2FDE-7EB8-6C42-A45F-C759F0B135BD}"/>
                </a:ext>
              </a:extLst>
            </p:cNvPr>
            <p:cNvSpPr>
              <a:spLocks noChangeShapeType="1"/>
            </p:cNvSpPr>
            <p:nvPr/>
          </p:nvSpPr>
          <p:spPr bwMode="auto">
            <a:xfrm>
              <a:off x="672610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99" name="Line 19">
              <a:extLst>
                <a:ext uri="{FF2B5EF4-FFF2-40B4-BE49-F238E27FC236}">
                  <a16:creationId xmlns:a16="http://schemas.microsoft.com/office/drawing/2014/main" id="{89954BA2-1104-AD40-84D7-C32E0BDCDD4E}"/>
                </a:ext>
              </a:extLst>
            </p:cNvPr>
            <p:cNvSpPr>
              <a:spLocks noChangeShapeType="1"/>
            </p:cNvSpPr>
            <p:nvPr/>
          </p:nvSpPr>
          <p:spPr bwMode="auto">
            <a:xfrm>
              <a:off x="8034477" y="5450847"/>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00" name="Line 19">
              <a:extLst>
                <a:ext uri="{FF2B5EF4-FFF2-40B4-BE49-F238E27FC236}">
                  <a16:creationId xmlns:a16="http://schemas.microsoft.com/office/drawing/2014/main" id="{9A0B4936-52E9-0040-A8A3-7032AFB4A242}"/>
                </a:ext>
              </a:extLst>
            </p:cNvPr>
            <p:cNvSpPr>
              <a:spLocks noChangeShapeType="1"/>
            </p:cNvSpPr>
            <p:nvPr/>
          </p:nvSpPr>
          <p:spPr bwMode="auto">
            <a:xfrm>
              <a:off x="868665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grpSp>
        <p:nvGrpSpPr>
          <p:cNvPr id="110" name="Group 109">
            <a:extLst>
              <a:ext uri="{FF2B5EF4-FFF2-40B4-BE49-F238E27FC236}">
                <a16:creationId xmlns:a16="http://schemas.microsoft.com/office/drawing/2014/main" id="{95769AC1-E878-CB4B-A02A-BE03CDEB7C71}"/>
              </a:ext>
            </a:extLst>
          </p:cNvPr>
          <p:cNvGrpSpPr/>
          <p:nvPr/>
        </p:nvGrpSpPr>
        <p:grpSpPr>
          <a:xfrm>
            <a:off x="6214943" y="2219324"/>
            <a:ext cx="1189037" cy="1914243"/>
            <a:chOff x="4410075" y="914400"/>
            <a:chExt cx="1189037" cy="1914243"/>
          </a:xfrm>
        </p:grpSpPr>
        <p:cxnSp>
          <p:nvCxnSpPr>
            <p:cNvPr id="111" name="Straight Connector 110">
              <a:extLst>
                <a:ext uri="{FF2B5EF4-FFF2-40B4-BE49-F238E27FC236}">
                  <a16:creationId xmlns:a16="http://schemas.microsoft.com/office/drawing/2014/main" id="{207B0E63-D712-C040-A43C-C451C41B1B78}"/>
                </a:ext>
              </a:extLst>
            </p:cNvPr>
            <p:cNvCxnSpPr/>
            <p:nvPr/>
          </p:nvCxnSpPr>
          <p:spPr bwMode="auto">
            <a:xfrm rot="16200000" flipH="1">
              <a:off x="4090194" y="1234281"/>
              <a:ext cx="1828800" cy="118903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D1BB6DE4-3E7D-1A43-9A74-15E89DCB00D7}"/>
                </a:ext>
              </a:extLst>
            </p:cNvPr>
            <p:cNvCxnSpPr/>
            <p:nvPr/>
          </p:nvCxnSpPr>
          <p:spPr bwMode="auto">
            <a:xfrm rot="5400000" flipH="1" flipV="1">
              <a:off x="4086228" y="1315759"/>
              <a:ext cx="1836734" cy="1189034"/>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1963783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up)">
                                      <p:cBhvr>
                                        <p:cTn id="15" dur="1000"/>
                                        <p:tgtEl>
                                          <p:spTgt spid="8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wipe(up)">
                                      <p:cBhvr>
                                        <p:cTn id="20" dur="1000"/>
                                        <p:tgtEl>
                                          <p:spTgt spid="1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86" grpId="0" animBg="1"/>
      <p:bldP spid="8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4"/>
          <p:cNvSpPr>
            <a:spLocks noChangeArrowheads="1"/>
          </p:cNvSpPr>
          <p:nvPr/>
        </p:nvSpPr>
        <p:spPr bwMode="auto">
          <a:xfrm>
            <a:off x="7060189" y="1943098"/>
            <a:ext cx="228600" cy="457200"/>
          </a:xfrm>
          <a:prstGeom prst="rect">
            <a:avLst/>
          </a:prstGeom>
          <a:solidFill>
            <a:srgbClr val="009900"/>
          </a:solidFill>
          <a:ln w="12700">
            <a:solidFill>
              <a:srgbClr val="009900"/>
            </a:solidFill>
            <a:miter lim="800000"/>
            <a:headEnd/>
            <a:tailEnd/>
          </a:ln>
        </p:spPr>
        <p:txBody>
          <a:bodyPr wrap="none" anchor="ctr">
            <a:prstTxWarp prst="textNoShape">
              <a:avLst/>
            </a:prstTxWarp>
          </a:bodyPr>
          <a:lstStyle/>
          <a:p>
            <a:pPr eaLnBrk="0" hangingPunct="0"/>
            <a:endParaRPr lang="en-US" sz="1400"/>
          </a:p>
        </p:txBody>
      </p:sp>
      <p:grpSp>
        <p:nvGrpSpPr>
          <p:cNvPr id="2" name="Group 2"/>
          <p:cNvGrpSpPr>
            <a:grpSpLocks/>
          </p:cNvGrpSpPr>
          <p:nvPr/>
        </p:nvGrpSpPr>
        <p:grpSpPr bwMode="auto">
          <a:xfrm>
            <a:off x="7280275" y="2403473"/>
            <a:ext cx="914400" cy="3352800"/>
            <a:chOff x="3648" y="1440"/>
            <a:chExt cx="576" cy="2112"/>
          </a:xfrm>
        </p:grpSpPr>
        <p:sp>
          <p:nvSpPr>
            <p:cNvPr id="60609"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p:spPr>
          <p:txBody>
            <a:bodyPr wrap="none" anchor="ctr">
              <a:prstTxWarp prst="textNoShape">
                <a:avLst/>
              </a:prstTxWarp>
            </a:bodyPr>
            <a:lstStyle/>
            <a:p>
              <a:pPr eaLnBrk="0" hangingPunct="0"/>
              <a:endParaRPr lang="en-US" sz="1400"/>
            </a:p>
          </p:txBody>
        </p:sp>
        <p:sp>
          <p:nvSpPr>
            <p:cNvPr id="60610"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p:spPr>
          <p:txBody>
            <a:bodyPr wrap="none" anchor="ctr">
              <a:prstTxWarp prst="textNoShape">
                <a:avLst/>
              </a:prstTxWarp>
            </a:bodyPr>
            <a:lstStyle/>
            <a:p>
              <a:pPr eaLnBrk="0" hangingPunct="0"/>
              <a:endParaRPr lang="en-US" sz="1400"/>
            </a:p>
          </p:txBody>
        </p:sp>
        <p:sp>
          <p:nvSpPr>
            <p:cNvPr id="60611"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p:spPr>
          <p:txBody>
            <a:bodyPr>
              <a:prstTxWarp prst="textNoShape">
                <a:avLst/>
              </a:prstTxWarp>
            </a:bodyPr>
            <a:lstStyle/>
            <a:p>
              <a:endParaRPr lang="en-US"/>
            </a:p>
          </p:txBody>
        </p:sp>
        <p:sp>
          <p:nvSpPr>
            <p:cNvPr id="60612"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p:spPr>
          <p:txBody>
            <a:bodyPr>
              <a:prstTxWarp prst="textNoShape">
                <a:avLst/>
              </a:prstTxWarp>
            </a:bodyPr>
            <a:lstStyle/>
            <a:p>
              <a:endParaRPr lang="en-US"/>
            </a:p>
          </p:txBody>
        </p:sp>
      </p:grpSp>
      <p:sp>
        <p:nvSpPr>
          <p:cNvPr id="60420" name="Rectangle 13"/>
          <p:cNvSpPr>
            <a:spLocks noGrp="1" noChangeArrowheads="1"/>
          </p:cNvSpPr>
          <p:nvPr>
            <p:ph type="title" idx="4294967295"/>
          </p:nvPr>
        </p:nvSpPr>
        <p:spPr>
          <a:xfrm>
            <a:off x="0" y="33338"/>
            <a:ext cx="10058400" cy="1033462"/>
          </a:xfrm>
        </p:spPr>
        <p:txBody>
          <a:bodyPr/>
          <a:lstStyle/>
          <a:p>
            <a:r>
              <a:rPr lang="en-US" dirty="0"/>
              <a:t>Data Hazards from Load-use</a:t>
            </a:r>
          </a:p>
        </p:txBody>
      </p:sp>
      <p:sp>
        <p:nvSpPr>
          <p:cNvPr id="4" name="Slide Number Placeholder 3">
            <a:extLst>
              <a:ext uri="{FF2B5EF4-FFF2-40B4-BE49-F238E27FC236}">
                <a16:creationId xmlns:a16="http://schemas.microsoft.com/office/drawing/2014/main" id="{DDEBED3A-35A6-8441-AA4B-F814623C3C7F}"/>
              </a:ext>
            </a:extLst>
          </p:cNvPr>
          <p:cNvSpPr>
            <a:spLocks noGrp="1"/>
          </p:cNvSpPr>
          <p:nvPr>
            <p:ph type="sldNum" sz="quarter" idx="4294967295"/>
          </p:nvPr>
        </p:nvSpPr>
        <p:spPr>
          <a:xfrm>
            <a:off x="10880725" y="6086475"/>
            <a:ext cx="1311275" cy="365125"/>
          </a:xfrm>
        </p:spPr>
        <p:txBody>
          <a:bodyPr/>
          <a:lstStyle/>
          <a:p>
            <a:fld id="{1BD72A7C-CD32-D543-9541-5D4E9CD9F017}" type="slidenum">
              <a:rPr lang="en-US" smtClean="0"/>
              <a:t>34</a:t>
            </a:fld>
            <a:endParaRPr lang="en-US"/>
          </a:p>
        </p:txBody>
      </p:sp>
      <p:sp>
        <p:nvSpPr>
          <p:cNvPr id="60421" name="Rectangle 16"/>
          <p:cNvSpPr>
            <a:spLocks noChangeArrowheads="1"/>
          </p:cNvSpPr>
          <p:nvPr/>
        </p:nvSpPr>
        <p:spPr bwMode="auto">
          <a:xfrm>
            <a:off x="1925639" y="1900236"/>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b="1" dirty="0" err="1">
                <a:latin typeface="Courier" charset="0"/>
                <a:ea typeface="Courier" charset="0"/>
                <a:cs typeface="Courier" charset="0"/>
              </a:rPr>
              <a:t>lw</a:t>
            </a:r>
            <a:r>
              <a:rPr lang="en-US" b="1" dirty="0">
                <a:latin typeface="Courier" charset="0"/>
                <a:ea typeface="Courier" charset="0"/>
                <a:cs typeface="Courier" charset="0"/>
              </a:rPr>
              <a:t>  </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,4($2)</a:t>
            </a:r>
          </a:p>
        </p:txBody>
      </p:sp>
      <p:sp>
        <p:nvSpPr>
          <p:cNvPr id="60422" name="Rectangle 17"/>
          <p:cNvSpPr>
            <a:spLocks noChangeArrowheads="1"/>
          </p:cNvSpPr>
          <p:nvPr/>
        </p:nvSpPr>
        <p:spPr bwMode="auto">
          <a:xfrm>
            <a:off x="1925638" y="2738436"/>
            <a:ext cx="1837042" cy="366767"/>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b="1" dirty="0">
                <a:latin typeface="Courier" charset="0"/>
                <a:ea typeface="Courier" charset="0"/>
                <a:cs typeface="Courier" charset="0"/>
              </a:rPr>
              <a:t>sub $4,</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,$5</a:t>
            </a:r>
          </a:p>
        </p:txBody>
      </p:sp>
      <p:sp>
        <p:nvSpPr>
          <p:cNvPr id="60423" name="Rectangle 18"/>
          <p:cNvSpPr>
            <a:spLocks noChangeArrowheads="1"/>
          </p:cNvSpPr>
          <p:nvPr/>
        </p:nvSpPr>
        <p:spPr bwMode="auto">
          <a:xfrm>
            <a:off x="1925639" y="3619498"/>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b="1" dirty="0">
                <a:latin typeface="Courier" charset="0"/>
                <a:ea typeface="Courier" charset="0"/>
                <a:cs typeface="Courier" charset="0"/>
              </a:rPr>
              <a:t>and $6,</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,$7</a:t>
            </a:r>
          </a:p>
        </p:txBody>
      </p:sp>
      <p:sp>
        <p:nvSpPr>
          <p:cNvPr id="60424" name="Rectangle 19"/>
          <p:cNvSpPr>
            <a:spLocks noChangeArrowheads="1"/>
          </p:cNvSpPr>
          <p:nvPr/>
        </p:nvSpPr>
        <p:spPr bwMode="auto">
          <a:xfrm>
            <a:off x="1925639" y="5329236"/>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b="1" dirty="0" err="1">
                <a:latin typeface="Courier" charset="0"/>
                <a:ea typeface="Courier" charset="0"/>
                <a:cs typeface="Courier" charset="0"/>
              </a:rPr>
              <a:t>xor</a:t>
            </a:r>
            <a:r>
              <a:rPr lang="en-US" b="1" dirty="0">
                <a:latin typeface="Courier" charset="0"/>
                <a:ea typeface="Courier" charset="0"/>
                <a:cs typeface="Courier" charset="0"/>
              </a:rPr>
              <a:t> $4,</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,$5</a:t>
            </a:r>
          </a:p>
        </p:txBody>
      </p:sp>
      <p:sp>
        <p:nvSpPr>
          <p:cNvPr id="60425" name="Line 20"/>
          <p:cNvSpPr>
            <a:spLocks noChangeShapeType="1"/>
          </p:cNvSpPr>
          <p:nvPr/>
        </p:nvSpPr>
        <p:spPr bwMode="auto">
          <a:xfrm>
            <a:off x="4803775" y="154463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26" name="Line 21"/>
          <p:cNvSpPr>
            <a:spLocks noChangeShapeType="1"/>
          </p:cNvSpPr>
          <p:nvPr/>
        </p:nvSpPr>
        <p:spPr bwMode="auto">
          <a:xfrm>
            <a:off x="5489575" y="154463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27" name="Line 22"/>
          <p:cNvSpPr>
            <a:spLocks noChangeShapeType="1"/>
          </p:cNvSpPr>
          <p:nvPr/>
        </p:nvSpPr>
        <p:spPr bwMode="auto">
          <a:xfrm>
            <a:off x="6175375" y="154463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28" name="Line 23"/>
          <p:cNvSpPr>
            <a:spLocks noChangeShapeType="1"/>
          </p:cNvSpPr>
          <p:nvPr/>
        </p:nvSpPr>
        <p:spPr bwMode="auto">
          <a:xfrm>
            <a:off x="6861175" y="154463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29" name="Line 24"/>
          <p:cNvSpPr>
            <a:spLocks noChangeShapeType="1"/>
          </p:cNvSpPr>
          <p:nvPr/>
        </p:nvSpPr>
        <p:spPr bwMode="auto">
          <a:xfrm>
            <a:off x="7546975" y="154463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30" name="Line 25"/>
          <p:cNvSpPr>
            <a:spLocks noChangeShapeType="1"/>
          </p:cNvSpPr>
          <p:nvPr/>
        </p:nvSpPr>
        <p:spPr bwMode="auto">
          <a:xfrm>
            <a:off x="8232775" y="154463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31" name="Line 26"/>
          <p:cNvSpPr>
            <a:spLocks noChangeShapeType="1"/>
          </p:cNvSpPr>
          <p:nvPr/>
        </p:nvSpPr>
        <p:spPr bwMode="auto">
          <a:xfrm>
            <a:off x="8918575" y="154463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32" name="Line 27"/>
          <p:cNvSpPr>
            <a:spLocks noChangeShapeType="1"/>
          </p:cNvSpPr>
          <p:nvPr/>
        </p:nvSpPr>
        <p:spPr bwMode="auto">
          <a:xfrm>
            <a:off x="9604375" y="1544635"/>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33" name="Rectangle 28"/>
          <p:cNvSpPr>
            <a:spLocks noChangeArrowheads="1"/>
          </p:cNvSpPr>
          <p:nvPr/>
        </p:nvSpPr>
        <p:spPr bwMode="auto">
          <a:xfrm>
            <a:off x="1925639" y="4457698"/>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b="1" dirty="0">
                <a:latin typeface="Courier" charset="0"/>
                <a:ea typeface="Courier" charset="0"/>
                <a:cs typeface="Courier" charset="0"/>
              </a:rPr>
              <a:t>or  $8,</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,$9</a:t>
            </a:r>
          </a:p>
        </p:txBody>
      </p:sp>
      <p:grpSp>
        <p:nvGrpSpPr>
          <p:cNvPr id="60434" name="Group 30"/>
          <p:cNvGrpSpPr>
            <a:grpSpLocks/>
          </p:cNvGrpSpPr>
          <p:nvPr/>
        </p:nvGrpSpPr>
        <p:grpSpPr bwMode="auto">
          <a:xfrm>
            <a:off x="4246564" y="1793873"/>
            <a:ext cx="3271837" cy="838200"/>
            <a:chOff x="1571" y="1152"/>
            <a:chExt cx="2061" cy="528"/>
          </a:xfrm>
        </p:grpSpPr>
        <p:grpSp>
          <p:nvGrpSpPr>
            <p:cNvPr id="60572" name="Group 31"/>
            <p:cNvGrpSpPr>
              <a:grpSpLocks/>
            </p:cNvGrpSpPr>
            <p:nvPr/>
          </p:nvGrpSpPr>
          <p:grpSpPr bwMode="auto">
            <a:xfrm>
              <a:off x="2497" y="1152"/>
              <a:ext cx="213" cy="481"/>
              <a:chOff x="2217" y="1413"/>
              <a:chExt cx="213" cy="481"/>
            </a:xfrm>
          </p:grpSpPr>
          <p:sp>
            <p:nvSpPr>
              <p:cNvPr id="60602" name="Freeform 3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603" name="Rectangle 33"/>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ALU</a:t>
                </a:r>
              </a:p>
            </p:txBody>
          </p:sp>
        </p:grpSp>
        <p:grpSp>
          <p:nvGrpSpPr>
            <p:cNvPr id="60573" name="Group 34"/>
            <p:cNvGrpSpPr>
              <a:grpSpLocks/>
            </p:cNvGrpSpPr>
            <p:nvPr/>
          </p:nvGrpSpPr>
          <p:grpSpPr bwMode="auto">
            <a:xfrm>
              <a:off x="1571" y="1248"/>
              <a:ext cx="340" cy="289"/>
              <a:chOff x="1291" y="1509"/>
              <a:chExt cx="340" cy="289"/>
            </a:xfrm>
          </p:grpSpPr>
          <p:sp>
            <p:nvSpPr>
              <p:cNvPr id="60598" name="Rectangle 35"/>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t>IM</a:t>
                </a:r>
              </a:p>
            </p:txBody>
          </p:sp>
          <p:grpSp>
            <p:nvGrpSpPr>
              <p:cNvPr id="60599" name="Group 36"/>
              <p:cNvGrpSpPr>
                <a:grpSpLocks/>
              </p:cNvGrpSpPr>
              <p:nvPr/>
            </p:nvGrpSpPr>
            <p:grpSpPr bwMode="auto">
              <a:xfrm>
                <a:off x="1291" y="1509"/>
                <a:ext cx="340" cy="289"/>
                <a:chOff x="1291" y="1509"/>
                <a:chExt cx="340" cy="289"/>
              </a:xfrm>
            </p:grpSpPr>
            <p:sp>
              <p:nvSpPr>
                <p:cNvPr id="60600" name="Freeform 3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601" name="Freeform 3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grpSp>
        <p:sp>
          <p:nvSpPr>
            <p:cNvPr id="60574" name="Rectangle 39"/>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575" name="Group 40"/>
            <p:cNvGrpSpPr>
              <a:grpSpLocks/>
            </p:cNvGrpSpPr>
            <p:nvPr/>
          </p:nvGrpSpPr>
          <p:grpSpPr bwMode="auto">
            <a:xfrm>
              <a:off x="2031" y="1248"/>
              <a:ext cx="296" cy="289"/>
              <a:chOff x="1751" y="1509"/>
              <a:chExt cx="296" cy="289"/>
            </a:xfrm>
          </p:grpSpPr>
          <p:sp>
            <p:nvSpPr>
              <p:cNvPr id="60596" name="Freeform 4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97" name="Freeform 4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76" name="Line 4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77" name="Freeform 4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78" name="Line 4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79" name="Rectangle 46"/>
            <p:cNvSpPr>
              <a:spLocks noChangeArrowheads="1"/>
            </p:cNvSpPr>
            <p:nvPr/>
          </p:nvSpPr>
          <p:spPr bwMode="auto">
            <a:xfrm>
              <a:off x="2829" y="1250"/>
              <a:ext cx="26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DM</a:t>
              </a:r>
            </a:p>
          </p:txBody>
        </p:sp>
        <p:grpSp>
          <p:nvGrpSpPr>
            <p:cNvPr id="60580" name="Group 47"/>
            <p:cNvGrpSpPr>
              <a:grpSpLocks/>
            </p:cNvGrpSpPr>
            <p:nvPr/>
          </p:nvGrpSpPr>
          <p:grpSpPr bwMode="auto">
            <a:xfrm>
              <a:off x="2880" y="1248"/>
              <a:ext cx="325" cy="289"/>
              <a:chOff x="2600" y="1509"/>
              <a:chExt cx="325" cy="289"/>
            </a:xfrm>
          </p:grpSpPr>
          <p:sp>
            <p:nvSpPr>
              <p:cNvPr id="60594" name="Freeform 4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95" name="Freeform 4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81" name="Rectangle 50"/>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582" name="Group 51"/>
            <p:cNvGrpSpPr>
              <a:grpSpLocks/>
            </p:cNvGrpSpPr>
            <p:nvPr/>
          </p:nvGrpSpPr>
          <p:grpSpPr bwMode="auto">
            <a:xfrm>
              <a:off x="3348" y="1248"/>
              <a:ext cx="284" cy="289"/>
              <a:chOff x="3068" y="1509"/>
              <a:chExt cx="284" cy="289"/>
            </a:xfrm>
          </p:grpSpPr>
          <p:sp>
            <p:nvSpPr>
              <p:cNvPr id="60592" name="Freeform 5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93" name="Freeform 5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83" name="Line 5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84" name="Line 5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85" name="Line 5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86" name="Line 5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87" name="Line 5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88" name="Line 5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89" name="Line 6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90" name="Line 6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91" name="Line 6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0435" name="Group 63"/>
          <p:cNvGrpSpPr>
            <a:grpSpLocks/>
          </p:cNvGrpSpPr>
          <p:nvPr/>
        </p:nvGrpSpPr>
        <p:grpSpPr bwMode="auto">
          <a:xfrm>
            <a:off x="4932364" y="2632073"/>
            <a:ext cx="3271837" cy="838200"/>
            <a:chOff x="1571" y="1152"/>
            <a:chExt cx="2061" cy="528"/>
          </a:xfrm>
        </p:grpSpPr>
        <p:grpSp>
          <p:nvGrpSpPr>
            <p:cNvPr id="60540" name="Group 64"/>
            <p:cNvGrpSpPr>
              <a:grpSpLocks/>
            </p:cNvGrpSpPr>
            <p:nvPr/>
          </p:nvGrpSpPr>
          <p:grpSpPr bwMode="auto">
            <a:xfrm>
              <a:off x="2497" y="1152"/>
              <a:ext cx="213" cy="481"/>
              <a:chOff x="2217" y="1413"/>
              <a:chExt cx="213" cy="481"/>
            </a:xfrm>
          </p:grpSpPr>
          <p:sp>
            <p:nvSpPr>
              <p:cNvPr id="60570" name="Freeform 6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71" name="Rectangle 66"/>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ALU</a:t>
                </a:r>
              </a:p>
            </p:txBody>
          </p:sp>
        </p:grpSp>
        <p:grpSp>
          <p:nvGrpSpPr>
            <p:cNvPr id="60541" name="Group 67"/>
            <p:cNvGrpSpPr>
              <a:grpSpLocks/>
            </p:cNvGrpSpPr>
            <p:nvPr/>
          </p:nvGrpSpPr>
          <p:grpSpPr bwMode="auto">
            <a:xfrm>
              <a:off x="1571" y="1248"/>
              <a:ext cx="340" cy="289"/>
              <a:chOff x="1291" y="1509"/>
              <a:chExt cx="340" cy="289"/>
            </a:xfrm>
          </p:grpSpPr>
          <p:sp>
            <p:nvSpPr>
              <p:cNvPr id="60566" name="Rectangle 68"/>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t>IM</a:t>
                </a:r>
              </a:p>
            </p:txBody>
          </p:sp>
          <p:grpSp>
            <p:nvGrpSpPr>
              <p:cNvPr id="60567" name="Group 69"/>
              <p:cNvGrpSpPr>
                <a:grpSpLocks/>
              </p:cNvGrpSpPr>
              <p:nvPr/>
            </p:nvGrpSpPr>
            <p:grpSpPr bwMode="auto">
              <a:xfrm>
                <a:off x="1291" y="1509"/>
                <a:ext cx="340" cy="289"/>
                <a:chOff x="1291" y="1509"/>
                <a:chExt cx="340" cy="289"/>
              </a:xfrm>
            </p:grpSpPr>
            <p:sp>
              <p:nvSpPr>
                <p:cNvPr id="60568" name="Freeform 7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69" name="Freeform 7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grpSp>
        <p:sp>
          <p:nvSpPr>
            <p:cNvPr id="60542" name="Rectangle 72"/>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543" name="Group 73"/>
            <p:cNvGrpSpPr>
              <a:grpSpLocks/>
            </p:cNvGrpSpPr>
            <p:nvPr/>
          </p:nvGrpSpPr>
          <p:grpSpPr bwMode="auto">
            <a:xfrm>
              <a:off x="2031" y="1248"/>
              <a:ext cx="296" cy="289"/>
              <a:chOff x="1751" y="1509"/>
              <a:chExt cx="296" cy="289"/>
            </a:xfrm>
          </p:grpSpPr>
          <p:sp>
            <p:nvSpPr>
              <p:cNvPr id="60564" name="Freeform 7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65" name="Freeform 7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44" name="Line 7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45" name="Freeform 7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46" name="Line 7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47" name="Rectangle 79"/>
            <p:cNvSpPr>
              <a:spLocks noChangeArrowheads="1"/>
            </p:cNvSpPr>
            <p:nvPr/>
          </p:nvSpPr>
          <p:spPr bwMode="auto">
            <a:xfrm>
              <a:off x="2829" y="1250"/>
              <a:ext cx="26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DM</a:t>
              </a:r>
            </a:p>
          </p:txBody>
        </p:sp>
        <p:grpSp>
          <p:nvGrpSpPr>
            <p:cNvPr id="60548" name="Group 80"/>
            <p:cNvGrpSpPr>
              <a:grpSpLocks/>
            </p:cNvGrpSpPr>
            <p:nvPr/>
          </p:nvGrpSpPr>
          <p:grpSpPr bwMode="auto">
            <a:xfrm>
              <a:off x="2880" y="1248"/>
              <a:ext cx="325" cy="289"/>
              <a:chOff x="2600" y="1509"/>
              <a:chExt cx="325" cy="289"/>
            </a:xfrm>
          </p:grpSpPr>
          <p:sp>
            <p:nvSpPr>
              <p:cNvPr id="60562" name="Freeform 8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63" name="Freeform 8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49" name="Rectangle 83"/>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550" name="Group 84"/>
            <p:cNvGrpSpPr>
              <a:grpSpLocks/>
            </p:cNvGrpSpPr>
            <p:nvPr/>
          </p:nvGrpSpPr>
          <p:grpSpPr bwMode="auto">
            <a:xfrm>
              <a:off x="3348" y="1248"/>
              <a:ext cx="284" cy="289"/>
              <a:chOff x="3068" y="1509"/>
              <a:chExt cx="284" cy="289"/>
            </a:xfrm>
          </p:grpSpPr>
          <p:sp>
            <p:nvSpPr>
              <p:cNvPr id="60560" name="Freeform 8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61" name="Freeform 8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51" name="Line 8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52" name="Line 8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53" name="Line 8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54" name="Line 9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55" name="Line 9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56" name="Line 9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57" name="Line 9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58" name="Line 9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59" name="Line 9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0436" name="Group 96"/>
          <p:cNvGrpSpPr>
            <a:grpSpLocks/>
          </p:cNvGrpSpPr>
          <p:nvPr/>
        </p:nvGrpSpPr>
        <p:grpSpPr bwMode="auto">
          <a:xfrm>
            <a:off x="5618164" y="3470273"/>
            <a:ext cx="3271837" cy="838200"/>
            <a:chOff x="1571" y="1152"/>
            <a:chExt cx="2061" cy="528"/>
          </a:xfrm>
        </p:grpSpPr>
        <p:grpSp>
          <p:nvGrpSpPr>
            <p:cNvPr id="60508" name="Group 97"/>
            <p:cNvGrpSpPr>
              <a:grpSpLocks/>
            </p:cNvGrpSpPr>
            <p:nvPr/>
          </p:nvGrpSpPr>
          <p:grpSpPr bwMode="auto">
            <a:xfrm>
              <a:off x="2497" y="1152"/>
              <a:ext cx="213" cy="481"/>
              <a:chOff x="2217" y="1413"/>
              <a:chExt cx="213" cy="481"/>
            </a:xfrm>
          </p:grpSpPr>
          <p:sp>
            <p:nvSpPr>
              <p:cNvPr id="60538" name="Freeform 98"/>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39" name="Rectangle 99"/>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ALU</a:t>
                </a:r>
              </a:p>
            </p:txBody>
          </p:sp>
        </p:grpSp>
        <p:grpSp>
          <p:nvGrpSpPr>
            <p:cNvPr id="60509" name="Group 100"/>
            <p:cNvGrpSpPr>
              <a:grpSpLocks/>
            </p:cNvGrpSpPr>
            <p:nvPr/>
          </p:nvGrpSpPr>
          <p:grpSpPr bwMode="auto">
            <a:xfrm>
              <a:off x="1571" y="1248"/>
              <a:ext cx="340" cy="289"/>
              <a:chOff x="1291" y="1509"/>
              <a:chExt cx="340" cy="289"/>
            </a:xfrm>
          </p:grpSpPr>
          <p:sp>
            <p:nvSpPr>
              <p:cNvPr id="60534" name="Rectangle 101"/>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t>IM</a:t>
                </a:r>
              </a:p>
            </p:txBody>
          </p:sp>
          <p:grpSp>
            <p:nvGrpSpPr>
              <p:cNvPr id="60535" name="Group 102"/>
              <p:cNvGrpSpPr>
                <a:grpSpLocks/>
              </p:cNvGrpSpPr>
              <p:nvPr/>
            </p:nvGrpSpPr>
            <p:grpSpPr bwMode="auto">
              <a:xfrm>
                <a:off x="1291" y="1509"/>
                <a:ext cx="340" cy="289"/>
                <a:chOff x="1291" y="1509"/>
                <a:chExt cx="340" cy="289"/>
              </a:xfrm>
            </p:grpSpPr>
            <p:sp>
              <p:nvSpPr>
                <p:cNvPr id="60536" name="Freeform 103"/>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37" name="Freeform 104"/>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grpSp>
        <p:sp>
          <p:nvSpPr>
            <p:cNvPr id="60510" name="Rectangle 105"/>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511" name="Group 106"/>
            <p:cNvGrpSpPr>
              <a:grpSpLocks/>
            </p:cNvGrpSpPr>
            <p:nvPr/>
          </p:nvGrpSpPr>
          <p:grpSpPr bwMode="auto">
            <a:xfrm>
              <a:off x="2031" y="1248"/>
              <a:ext cx="296" cy="289"/>
              <a:chOff x="1751" y="1509"/>
              <a:chExt cx="296" cy="289"/>
            </a:xfrm>
          </p:grpSpPr>
          <p:sp>
            <p:nvSpPr>
              <p:cNvPr id="60532" name="Freeform 107"/>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33" name="Freeform 108"/>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12" name="Line 109"/>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13" name="Freeform 110"/>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14" name="Line 111"/>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15" name="Rectangle 112"/>
            <p:cNvSpPr>
              <a:spLocks noChangeArrowheads="1"/>
            </p:cNvSpPr>
            <p:nvPr/>
          </p:nvSpPr>
          <p:spPr bwMode="auto">
            <a:xfrm>
              <a:off x="2829" y="1250"/>
              <a:ext cx="26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DM</a:t>
              </a:r>
            </a:p>
          </p:txBody>
        </p:sp>
        <p:grpSp>
          <p:nvGrpSpPr>
            <p:cNvPr id="60516" name="Group 113"/>
            <p:cNvGrpSpPr>
              <a:grpSpLocks/>
            </p:cNvGrpSpPr>
            <p:nvPr/>
          </p:nvGrpSpPr>
          <p:grpSpPr bwMode="auto">
            <a:xfrm>
              <a:off x="2880" y="1248"/>
              <a:ext cx="325" cy="289"/>
              <a:chOff x="2600" y="1509"/>
              <a:chExt cx="325" cy="289"/>
            </a:xfrm>
          </p:grpSpPr>
          <p:sp>
            <p:nvSpPr>
              <p:cNvPr id="60530" name="Freeform 114"/>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31" name="Freeform 115"/>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17" name="Rectangle 116"/>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518" name="Group 117"/>
            <p:cNvGrpSpPr>
              <a:grpSpLocks/>
            </p:cNvGrpSpPr>
            <p:nvPr/>
          </p:nvGrpSpPr>
          <p:grpSpPr bwMode="auto">
            <a:xfrm>
              <a:off x="3348" y="1248"/>
              <a:ext cx="284" cy="289"/>
              <a:chOff x="3068" y="1509"/>
              <a:chExt cx="284" cy="289"/>
            </a:xfrm>
          </p:grpSpPr>
          <p:sp>
            <p:nvSpPr>
              <p:cNvPr id="60528" name="Freeform 118"/>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29" name="Freeform 119"/>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19" name="Line 120"/>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20" name="Line 121"/>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21" name="Line 122"/>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22" name="Line 123"/>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23" name="Line 124"/>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24" name="Line 125"/>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25" name="Line 126"/>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26" name="Line 127"/>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27" name="Line 128"/>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0437" name="Group 129"/>
          <p:cNvGrpSpPr>
            <a:grpSpLocks/>
          </p:cNvGrpSpPr>
          <p:nvPr/>
        </p:nvGrpSpPr>
        <p:grpSpPr bwMode="auto">
          <a:xfrm>
            <a:off x="6303964" y="4308473"/>
            <a:ext cx="3271837" cy="838200"/>
            <a:chOff x="1571" y="1152"/>
            <a:chExt cx="2061" cy="528"/>
          </a:xfrm>
        </p:grpSpPr>
        <p:grpSp>
          <p:nvGrpSpPr>
            <p:cNvPr id="60476" name="Group 130"/>
            <p:cNvGrpSpPr>
              <a:grpSpLocks/>
            </p:cNvGrpSpPr>
            <p:nvPr/>
          </p:nvGrpSpPr>
          <p:grpSpPr bwMode="auto">
            <a:xfrm>
              <a:off x="2497" y="1152"/>
              <a:ext cx="213" cy="481"/>
              <a:chOff x="2217" y="1413"/>
              <a:chExt cx="213" cy="481"/>
            </a:xfrm>
          </p:grpSpPr>
          <p:sp>
            <p:nvSpPr>
              <p:cNvPr id="60506" name="Freeform 131"/>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07" name="Rectangle 132"/>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ALU</a:t>
                </a:r>
              </a:p>
            </p:txBody>
          </p:sp>
        </p:grpSp>
        <p:grpSp>
          <p:nvGrpSpPr>
            <p:cNvPr id="60477" name="Group 133"/>
            <p:cNvGrpSpPr>
              <a:grpSpLocks/>
            </p:cNvGrpSpPr>
            <p:nvPr/>
          </p:nvGrpSpPr>
          <p:grpSpPr bwMode="auto">
            <a:xfrm>
              <a:off x="1571" y="1248"/>
              <a:ext cx="340" cy="289"/>
              <a:chOff x="1291" y="1509"/>
              <a:chExt cx="340" cy="289"/>
            </a:xfrm>
          </p:grpSpPr>
          <p:sp>
            <p:nvSpPr>
              <p:cNvPr id="60502" name="Rectangle 134"/>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t>IM</a:t>
                </a:r>
              </a:p>
            </p:txBody>
          </p:sp>
          <p:grpSp>
            <p:nvGrpSpPr>
              <p:cNvPr id="60503" name="Group 135"/>
              <p:cNvGrpSpPr>
                <a:grpSpLocks/>
              </p:cNvGrpSpPr>
              <p:nvPr/>
            </p:nvGrpSpPr>
            <p:grpSpPr bwMode="auto">
              <a:xfrm>
                <a:off x="1291" y="1509"/>
                <a:ext cx="340" cy="289"/>
                <a:chOff x="1291" y="1509"/>
                <a:chExt cx="340" cy="289"/>
              </a:xfrm>
            </p:grpSpPr>
            <p:sp>
              <p:nvSpPr>
                <p:cNvPr id="60504" name="Freeform 136"/>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05" name="Freeform 137"/>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grpSp>
        <p:sp>
          <p:nvSpPr>
            <p:cNvPr id="60478" name="Rectangle 138"/>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479" name="Group 139"/>
            <p:cNvGrpSpPr>
              <a:grpSpLocks/>
            </p:cNvGrpSpPr>
            <p:nvPr/>
          </p:nvGrpSpPr>
          <p:grpSpPr bwMode="auto">
            <a:xfrm>
              <a:off x="2031" y="1248"/>
              <a:ext cx="296" cy="289"/>
              <a:chOff x="1751" y="1509"/>
              <a:chExt cx="296" cy="289"/>
            </a:xfrm>
          </p:grpSpPr>
          <p:sp>
            <p:nvSpPr>
              <p:cNvPr id="60500" name="Freeform 140"/>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01" name="Freeform 141"/>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80" name="Line 142"/>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81" name="Freeform 143"/>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82" name="Line 144"/>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83" name="Rectangle 145"/>
            <p:cNvSpPr>
              <a:spLocks noChangeArrowheads="1"/>
            </p:cNvSpPr>
            <p:nvPr/>
          </p:nvSpPr>
          <p:spPr bwMode="auto">
            <a:xfrm>
              <a:off x="2829" y="1250"/>
              <a:ext cx="26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DM</a:t>
              </a:r>
            </a:p>
          </p:txBody>
        </p:sp>
        <p:grpSp>
          <p:nvGrpSpPr>
            <p:cNvPr id="60484" name="Group 146"/>
            <p:cNvGrpSpPr>
              <a:grpSpLocks/>
            </p:cNvGrpSpPr>
            <p:nvPr/>
          </p:nvGrpSpPr>
          <p:grpSpPr bwMode="auto">
            <a:xfrm>
              <a:off x="2880" y="1248"/>
              <a:ext cx="325" cy="289"/>
              <a:chOff x="2600" y="1509"/>
              <a:chExt cx="325" cy="289"/>
            </a:xfrm>
          </p:grpSpPr>
          <p:sp>
            <p:nvSpPr>
              <p:cNvPr id="60498" name="Freeform 147"/>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99" name="Freeform 148"/>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85" name="Rectangle 149"/>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486" name="Group 150"/>
            <p:cNvGrpSpPr>
              <a:grpSpLocks/>
            </p:cNvGrpSpPr>
            <p:nvPr/>
          </p:nvGrpSpPr>
          <p:grpSpPr bwMode="auto">
            <a:xfrm>
              <a:off x="3348" y="1248"/>
              <a:ext cx="284" cy="289"/>
              <a:chOff x="3068" y="1509"/>
              <a:chExt cx="284" cy="289"/>
            </a:xfrm>
          </p:grpSpPr>
          <p:sp>
            <p:nvSpPr>
              <p:cNvPr id="60496" name="Freeform 151"/>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97" name="Freeform 152"/>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87" name="Line 153"/>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88" name="Line 154"/>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89" name="Line 155"/>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90" name="Line 156"/>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91" name="Line 157"/>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92" name="Line 158"/>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93" name="Line 159"/>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94" name="Line 160"/>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95" name="Line 161"/>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0438" name="Group 162"/>
          <p:cNvGrpSpPr>
            <a:grpSpLocks/>
          </p:cNvGrpSpPr>
          <p:nvPr/>
        </p:nvGrpSpPr>
        <p:grpSpPr bwMode="auto">
          <a:xfrm>
            <a:off x="6989764" y="5146673"/>
            <a:ext cx="3271837" cy="838200"/>
            <a:chOff x="1571" y="1152"/>
            <a:chExt cx="2061" cy="528"/>
          </a:xfrm>
        </p:grpSpPr>
        <p:grpSp>
          <p:nvGrpSpPr>
            <p:cNvPr id="60444" name="Group 163"/>
            <p:cNvGrpSpPr>
              <a:grpSpLocks/>
            </p:cNvGrpSpPr>
            <p:nvPr/>
          </p:nvGrpSpPr>
          <p:grpSpPr bwMode="auto">
            <a:xfrm>
              <a:off x="2497" y="1152"/>
              <a:ext cx="213" cy="481"/>
              <a:chOff x="2217" y="1413"/>
              <a:chExt cx="213" cy="481"/>
            </a:xfrm>
          </p:grpSpPr>
          <p:sp>
            <p:nvSpPr>
              <p:cNvPr id="60474" name="Freeform 16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75" name="Rectangle 165"/>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ALU</a:t>
                </a:r>
              </a:p>
            </p:txBody>
          </p:sp>
        </p:grpSp>
        <p:grpSp>
          <p:nvGrpSpPr>
            <p:cNvPr id="60445" name="Group 166"/>
            <p:cNvGrpSpPr>
              <a:grpSpLocks/>
            </p:cNvGrpSpPr>
            <p:nvPr/>
          </p:nvGrpSpPr>
          <p:grpSpPr bwMode="auto">
            <a:xfrm>
              <a:off x="1571" y="1248"/>
              <a:ext cx="340" cy="289"/>
              <a:chOff x="1291" y="1509"/>
              <a:chExt cx="340" cy="289"/>
            </a:xfrm>
          </p:grpSpPr>
          <p:sp>
            <p:nvSpPr>
              <p:cNvPr id="60470" name="Rectangle 167"/>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t>IM</a:t>
                </a:r>
              </a:p>
            </p:txBody>
          </p:sp>
          <p:grpSp>
            <p:nvGrpSpPr>
              <p:cNvPr id="60471" name="Group 168"/>
              <p:cNvGrpSpPr>
                <a:grpSpLocks/>
              </p:cNvGrpSpPr>
              <p:nvPr/>
            </p:nvGrpSpPr>
            <p:grpSpPr bwMode="auto">
              <a:xfrm>
                <a:off x="1291" y="1509"/>
                <a:ext cx="340" cy="289"/>
                <a:chOff x="1291" y="1509"/>
                <a:chExt cx="340" cy="289"/>
              </a:xfrm>
            </p:grpSpPr>
            <p:sp>
              <p:nvSpPr>
                <p:cNvPr id="60472" name="Freeform 16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73" name="Freeform 17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grpSp>
        <p:sp>
          <p:nvSpPr>
            <p:cNvPr id="60446" name="Rectangle 171"/>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447" name="Group 172"/>
            <p:cNvGrpSpPr>
              <a:grpSpLocks/>
            </p:cNvGrpSpPr>
            <p:nvPr/>
          </p:nvGrpSpPr>
          <p:grpSpPr bwMode="auto">
            <a:xfrm>
              <a:off x="2031" y="1248"/>
              <a:ext cx="296" cy="289"/>
              <a:chOff x="1751" y="1509"/>
              <a:chExt cx="296" cy="289"/>
            </a:xfrm>
          </p:grpSpPr>
          <p:sp>
            <p:nvSpPr>
              <p:cNvPr id="60468" name="Freeform 17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69" name="Freeform 17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48" name="Line 17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49" name="Freeform 17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50" name="Line 17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51" name="Rectangle 178"/>
            <p:cNvSpPr>
              <a:spLocks noChangeArrowheads="1"/>
            </p:cNvSpPr>
            <p:nvPr/>
          </p:nvSpPr>
          <p:spPr bwMode="auto">
            <a:xfrm>
              <a:off x="2829" y="1250"/>
              <a:ext cx="26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DM</a:t>
              </a:r>
            </a:p>
          </p:txBody>
        </p:sp>
        <p:grpSp>
          <p:nvGrpSpPr>
            <p:cNvPr id="60452" name="Group 179"/>
            <p:cNvGrpSpPr>
              <a:grpSpLocks/>
            </p:cNvGrpSpPr>
            <p:nvPr/>
          </p:nvGrpSpPr>
          <p:grpSpPr bwMode="auto">
            <a:xfrm>
              <a:off x="2880" y="1248"/>
              <a:ext cx="325" cy="289"/>
              <a:chOff x="2600" y="1509"/>
              <a:chExt cx="325" cy="289"/>
            </a:xfrm>
          </p:grpSpPr>
          <p:sp>
            <p:nvSpPr>
              <p:cNvPr id="60466" name="Freeform 18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67" name="Freeform 18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53" name="Rectangle 182"/>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454" name="Group 183"/>
            <p:cNvGrpSpPr>
              <a:grpSpLocks/>
            </p:cNvGrpSpPr>
            <p:nvPr/>
          </p:nvGrpSpPr>
          <p:grpSpPr bwMode="auto">
            <a:xfrm>
              <a:off x="3348" y="1248"/>
              <a:ext cx="284" cy="289"/>
              <a:chOff x="3068" y="1509"/>
              <a:chExt cx="284" cy="289"/>
            </a:xfrm>
          </p:grpSpPr>
          <p:sp>
            <p:nvSpPr>
              <p:cNvPr id="60464" name="Freeform 18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65" name="Freeform 18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55" name="Line 18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56" name="Line 18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57" name="Line 18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58" name="Line 18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59" name="Line 19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60" name="Line 19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61" name="Line 19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62" name="Line 19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63" name="Line 19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197" name="Rectangle 203"/>
          <p:cNvSpPr>
            <a:spLocks noChangeArrowheads="1"/>
          </p:cNvSpPr>
          <p:nvPr/>
        </p:nvSpPr>
        <p:spPr bwMode="auto">
          <a:xfrm>
            <a:off x="7859025" y="1562721"/>
            <a:ext cx="4026879" cy="549894"/>
          </a:xfrm>
          <a:prstGeom prst="rect">
            <a:avLst/>
          </a:prstGeom>
          <a:solidFill>
            <a:schemeClr val="accent5">
              <a:lumMod val="20000"/>
              <a:lumOff val="80000"/>
            </a:schemeClr>
          </a:solidFill>
          <a:ln w="12700">
            <a:noFill/>
            <a:miter lim="800000"/>
            <a:headEnd/>
            <a:tailEnd/>
          </a:ln>
        </p:spPr>
        <p:txBody>
          <a:bodyPr wrap="square" lIns="63500" tIns="25400" rIns="63500" bIns="25400">
            <a:prstTxWarp prst="textNoShape">
              <a:avLst/>
            </a:prstTxWarp>
            <a:spAutoFit/>
          </a:bodyPr>
          <a:lstStyle/>
          <a:p>
            <a:pPr marL="287338" indent="-287338" algn="ctr" eaLnBrk="0" hangingPunct="0">
              <a:lnSpc>
                <a:spcPct val="90000"/>
              </a:lnSpc>
              <a:spcBef>
                <a:spcPct val="65000"/>
              </a:spcBef>
              <a:buClr>
                <a:schemeClr val="accent1"/>
              </a:buClr>
              <a:buSzPct val="75000"/>
            </a:pPr>
            <a:r>
              <a:rPr lang="en-US" i="1" dirty="0">
                <a:solidFill>
                  <a:srgbClr val="C00000"/>
                </a:solidFill>
                <a:latin typeface="Calibri"/>
                <a:ea typeface="Optima" charset="0"/>
                <a:cs typeface="Calibri"/>
              </a:rPr>
              <a:t>Half-cycle register read-write can handle data hazard two instructions away</a:t>
            </a:r>
          </a:p>
        </p:txBody>
      </p:sp>
      <p:sp>
        <p:nvSpPr>
          <p:cNvPr id="60440" name="Line 39"/>
          <p:cNvSpPr>
            <a:spLocks noChangeShapeType="1"/>
          </p:cNvSpPr>
          <p:nvPr/>
        </p:nvSpPr>
        <p:spPr bwMode="auto">
          <a:xfrm>
            <a:off x="1828800" y="1777998"/>
            <a:ext cx="0" cy="4087812"/>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60441" name="Rectangle 9"/>
          <p:cNvSpPr>
            <a:spLocks noChangeArrowheads="1"/>
          </p:cNvSpPr>
          <p:nvPr/>
        </p:nvSpPr>
        <p:spPr bwMode="auto">
          <a:xfrm rot="5400000">
            <a:off x="1119982" y="3425029"/>
            <a:ext cx="1160462" cy="336550"/>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60442" name="Line 8"/>
          <p:cNvSpPr>
            <a:spLocks noChangeShapeType="1"/>
          </p:cNvSpPr>
          <p:nvPr/>
        </p:nvSpPr>
        <p:spPr bwMode="auto">
          <a:xfrm>
            <a:off x="2940050" y="1408110"/>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60443" name="Rectangle 9"/>
          <p:cNvSpPr>
            <a:spLocks noChangeArrowheads="1"/>
          </p:cNvSpPr>
          <p:nvPr/>
        </p:nvSpPr>
        <p:spPr bwMode="auto">
          <a:xfrm>
            <a:off x="5073650" y="1066799"/>
            <a:ext cx="1506538" cy="306387"/>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dirty="0">
                <a:latin typeface="Calibri" charset="0"/>
                <a:ea typeface="Optima" charset="0"/>
                <a:cs typeface="Optima" charset="0"/>
              </a:rPr>
              <a:t>time (clock cycles)</a:t>
            </a:r>
          </a:p>
        </p:txBody>
      </p:sp>
      <p:grpSp>
        <p:nvGrpSpPr>
          <p:cNvPr id="214" name="Group 213">
            <a:extLst>
              <a:ext uri="{FF2B5EF4-FFF2-40B4-BE49-F238E27FC236}">
                <a16:creationId xmlns:a16="http://schemas.microsoft.com/office/drawing/2014/main" id="{F6598539-C631-A24A-8D6D-ACECB3A01637}"/>
              </a:ext>
            </a:extLst>
          </p:cNvPr>
          <p:cNvGrpSpPr/>
          <p:nvPr/>
        </p:nvGrpSpPr>
        <p:grpSpPr>
          <a:xfrm>
            <a:off x="4287686" y="6064965"/>
            <a:ext cx="5836989" cy="513632"/>
            <a:chOff x="3565329" y="5457662"/>
            <a:chExt cx="5836989" cy="513632"/>
          </a:xfrm>
        </p:grpSpPr>
        <p:grpSp>
          <p:nvGrpSpPr>
            <p:cNvPr id="215" name="Group 214">
              <a:extLst>
                <a:ext uri="{FF2B5EF4-FFF2-40B4-BE49-F238E27FC236}">
                  <a16:creationId xmlns:a16="http://schemas.microsoft.com/office/drawing/2014/main" id="{B51459A5-FA7A-9044-8569-AEB027CC4C22}"/>
                </a:ext>
              </a:extLst>
            </p:cNvPr>
            <p:cNvGrpSpPr/>
            <p:nvPr/>
          </p:nvGrpSpPr>
          <p:grpSpPr>
            <a:xfrm>
              <a:off x="3565329" y="5529812"/>
              <a:ext cx="5836989" cy="369332"/>
              <a:chOff x="3576475" y="5544269"/>
              <a:chExt cx="5836989" cy="369332"/>
            </a:xfrm>
          </p:grpSpPr>
          <p:sp>
            <p:nvSpPr>
              <p:cNvPr id="224" name="TextBox 223">
                <a:extLst>
                  <a:ext uri="{FF2B5EF4-FFF2-40B4-BE49-F238E27FC236}">
                    <a16:creationId xmlns:a16="http://schemas.microsoft.com/office/drawing/2014/main" id="{ECEACA4B-5064-734B-84A9-A839FB8EFB43}"/>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225" name="TextBox 224">
                <a:extLst>
                  <a:ext uri="{FF2B5EF4-FFF2-40B4-BE49-F238E27FC236}">
                    <a16:creationId xmlns:a16="http://schemas.microsoft.com/office/drawing/2014/main" id="{397056A1-6E51-A546-A12A-50ED9C79C90D}"/>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226" name="TextBox 225">
                <a:extLst>
                  <a:ext uri="{FF2B5EF4-FFF2-40B4-BE49-F238E27FC236}">
                    <a16:creationId xmlns:a16="http://schemas.microsoft.com/office/drawing/2014/main" id="{55DD88FD-14CB-FF4E-A8D1-B68ECE090146}"/>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227" name="TextBox 226">
                <a:extLst>
                  <a:ext uri="{FF2B5EF4-FFF2-40B4-BE49-F238E27FC236}">
                    <a16:creationId xmlns:a16="http://schemas.microsoft.com/office/drawing/2014/main" id="{4C94B27E-89F7-FB41-8F1A-139A7DC3B6D0}"/>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228" name="TextBox 227">
                <a:extLst>
                  <a:ext uri="{FF2B5EF4-FFF2-40B4-BE49-F238E27FC236}">
                    <a16:creationId xmlns:a16="http://schemas.microsoft.com/office/drawing/2014/main" id="{02CC464B-E675-C24B-BF5D-CB45A608AB98}"/>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229" name="TextBox 228">
                <a:extLst>
                  <a:ext uri="{FF2B5EF4-FFF2-40B4-BE49-F238E27FC236}">
                    <a16:creationId xmlns:a16="http://schemas.microsoft.com/office/drawing/2014/main" id="{15E0FECE-072B-1046-AD92-D0F087943009}"/>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230" name="TextBox 229">
                <a:extLst>
                  <a:ext uri="{FF2B5EF4-FFF2-40B4-BE49-F238E27FC236}">
                    <a16:creationId xmlns:a16="http://schemas.microsoft.com/office/drawing/2014/main" id="{4C3A63A6-4C0E-724E-A4BF-8F55FA88E632}"/>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231" name="TextBox 230">
                <a:extLst>
                  <a:ext uri="{FF2B5EF4-FFF2-40B4-BE49-F238E27FC236}">
                    <a16:creationId xmlns:a16="http://schemas.microsoft.com/office/drawing/2014/main" id="{F45CEBC4-E46F-E241-91DE-5C3F3F0956E3}"/>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232" name="TextBox 231">
                <a:extLst>
                  <a:ext uri="{FF2B5EF4-FFF2-40B4-BE49-F238E27FC236}">
                    <a16:creationId xmlns:a16="http://schemas.microsoft.com/office/drawing/2014/main" id="{B0F9CA2D-7699-F341-93E0-70B5E6881316}"/>
                  </a:ext>
                </a:extLst>
              </p:cNvPr>
              <p:cNvSpPr txBox="1"/>
              <p:nvPr/>
            </p:nvSpPr>
            <p:spPr>
              <a:xfrm>
                <a:off x="9111778" y="5544269"/>
                <a:ext cx="301686" cy="369332"/>
              </a:xfrm>
              <a:prstGeom prst="rect">
                <a:avLst/>
              </a:prstGeom>
              <a:noFill/>
            </p:spPr>
            <p:txBody>
              <a:bodyPr wrap="none" rtlCol="0">
                <a:spAutoFit/>
              </a:bodyPr>
              <a:lstStyle/>
              <a:p>
                <a:r>
                  <a:rPr lang="en-US" dirty="0">
                    <a:solidFill>
                      <a:srgbClr val="C00000"/>
                    </a:solidFill>
                  </a:rPr>
                  <a:t>8</a:t>
                </a:r>
              </a:p>
            </p:txBody>
          </p:sp>
        </p:grpSp>
        <p:sp>
          <p:nvSpPr>
            <p:cNvPr id="216" name="Line 19">
              <a:extLst>
                <a:ext uri="{FF2B5EF4-FFF2-40B4-BE49-F238E27FC236}">
                  <a16:creationId xmlns:a16="http://schemas.microsoft.com/office/drawing/2014/main" id="{E246566E-8FC7-4744-A6EE-83DB7F23E0DC}"/>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7" name="Line 19">
              <a:extLst>
                <a:ext uri="{FF2B5EF4-FFF2-40B4-BE49-F238E27FC236}">
                  <a16:creationId xmlns:a16="http://schemas.microsoft.com/office/drawing/2014/main" id="{74BF59B1-54CB-DB4F-A563-9A5F6E57CFA7}"/>
                </a:ext>
              </a:extLst>
            </p:cNvPr>
            <p:cNvSpPr>
              <a:spLocks noChangeShapeType="1"/>
            </p:cNvSpPr>
            <p:nvPr/>
          </p:nvSpPr>
          <p:spPr bwMode="auto">
            <a:xfrm>
              <a:off x="614781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8" name="Line 19">
              <a:extLst>
                <a:ext uri="{FF2B5EF4-FFF2-40B4-BE49-F238E27FC236}">
                  <a16:creationId xmlns:a16="http://schemas.microsoft.com/office/drawing/2014/main" id="{396C1534-428C-994B-BFB5-35D5FF2DE6BB}"/>
                </a:ext>
              </a:extLst>
            </p:cNvPr>
            <p:cNvSpPr>
              <a:spLocks noChangeShapeType="1"/>
            </p:cNvSpPr>
            <p:nvPr/>
          </p:nvSpPr>
          <p:spPr bwMode="auto">
            <a:xfrm>
              <a:off x="477200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9" name="Line 19">
              <a:extLst>
                <a:ext uri="{FF2B5EF4-FFF2-40B4-BE49-F238E27FC236}">
                  <a16:creationId xmlns:a16="http://schemas.microsoft.com/office/drawing/2014/main" id="{86A311A1-81ED-BF40-BE66-67EED616BD0C}"/>
                </a:ext>
              </a:extLst>
            </p:cNvPr>
            <p:cNvSpPr>
              <a:spLocks noChangeShapeType="1"/>
            </p:cNvSpPr>
            <p:nvPr/>
          </p:nvSpPr>
          <p:spPr bwMode="auto">
            <a:xfrm>
              <a:off x="545467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0" name="Line 19">
              <a:extLst>
                <a:ext uri="{FF2B5EF4-FFF2-40B4-BE49-F238E27FC236}">
                  <a16:creationId xmlns:a16="http://schemas.microsoft.com/office/drawing/2014/main" id="{1D27DCA8-AE95-7E45-87E6-D7BBCC127BF0}"/>
                </a:ext>
              </a:extLst>
            </p:cNvPr>
            <p:cNvSpPr>
              <a:spLocks noChangeShapeType="1"/>
            </p:cNvSpPr>
            <p:nvPr/>
          </p:nvSpPr>
          <p:spPr bwMode="auto">
            <a:xfrm>
              <a:off x="752183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1" name="Line 19">
              <a:extLst>
                <a:ext uri="{FF2B5EF4-FFF2-40B4-BE49-F238E27FC236}">
                  <a16:creationId xmlns:a16="http://schemas.microsoft.com/office/drawing/2014/main" id="{0C8B815A-ABD0-F244-808C-0165112BCDC6}"/>
                </a:ext>
              </a:extLst>
            </p:cNvPr>
            <p:cNvSpPr>
              <a:spLocks noChangeShapeType="1"/>
            </p:cNvSpPr>
            <p:nvPr/>
          </p:nvSpPr>
          <p:spPr bwMode="auto">
            <a:xfrm>
              <a:off x="683874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2" name="Line 19">
              <a:extLst>
                <a:ext uri="{FF2B5EF4-FFF2-40B4-BE49-F238E27FC236}">
                  <a16:creationId xmlns:a16="http://schemas.microsoft.com/office/drawing/2014/main" id="{94539F62-DBED-A448-9FDC-B0F7CEE82263}"/>
                </a:ext>
              </a:extLst>
            </p:cNvPr>
            <p:cNvSpPr>
              <a:spLocks noChangeShapeType="1"/>
            </p:cNvSpPr>
            <p:nvPr/>
          </p:nvSpPr>
          <p:spPr bwMode="auto">
            <a:xfrm>
              <a:off x="819997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3" name="Line 19">
              <a:extLst>
                <a:ext uri="{FF2B5EF4-FFF2-40B4-BE49-F238E27FC236}">
                  <a16:creationId xmlns:a16="http://schemas.microsoft.com/office/drawing/2014/main" id="{9B677439-772D-5341-B9CE-C27F088825C3}"/>
                </a:ext>
              </a:extLst>
            </p:cNvPr>
            <p:cNvSpPr>
              <a:spLocks noChangeShapeType="1"/>
            </p:cNvSpPr>
            <p:nvPr/>
          </p:nvSpPr>
          <p:spPr bwMode="auto">
            <a:xfrm>
              <a:off x="889834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1324380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9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a:grpSpLocks/>
          </p:cNvGrpSpPr>
          <p:nvPr/>
        </p:nvGrpSpPr>
        <p:grpSpPr bwMode="auto">
          <a:xfrm>
            <a:off x="6778625" y="1961767"/>
            <a:ext cx="685800" cy="2133600"/>
            <a:chOff x="3216" y="1152"/>
            <a:chExt cx="432" cy="1344"/>
          </a:xfrm>
          <a:solidFill>
            <a:srgbClr val="FF0000"/>
          </a:solidFill>
        </p:grpSpPr>
        <p:sp>
          <p:nvSpPr>
            <p:cNvPr id="60604" name="Rectangle 8"/>
            <p:cNvSpPr>
              <a:spLocks noChangeArrowheads="1"/>
            </p:cNvSpPr>
            <p:nvPr/>
          </p:nvSpPr>
          <p:spPr bwMode="auto">
            <a:xfrm>
              <a:off x="3216" y="2208"/>
              <a:ext cx="144" cy="288"/>
            </a:xfrm>
            <a:prstGeom prst="rect">
              <a:avLst/>
            </a:prstGeom>
            <a:grpFill/>
            <a:ln w="12700">
              <a:solidFill>
                <a:schemeClr val="tx1"/>
              </a:solidFill>
              <a:miter lim="800000"/>
              <a:headEnd/>
              <a:tailEnd/>
            </a:ln>
          </p:spPr>
          <p:txBody>
            <a:bodyPr wrap="none" anchor="ctr">
              <a:prstTxWarp prst="textNoShape">
                <a:avLst/>
              </a:prstTxWarp>
            </a:bodyPr>
            <a:lstStyle/>
            <a:p>
              <a:pPr eaLnBrk="0" hangingPunct="0"/>
              <a:endParaRPr lang="en-US" sz="1400"/>
            </a:p>
          </p:txBody>
        </p:sp>
        <p:sp>
          <p:nvSpPr>
            <p:cNvPr id="60606" name="Rectangle 10"/>
            <p:cNvSpPr>
              <a:spLocks noChangeArrowheads="1"/>
            </p:cNvSpPr>
            <p:nvPr/>
          </p:nvSpPr>
          <p:spPr bwMode="auto">
            <a:xfrm>
              <a:off x="3504" y="1152"/>
              <a:ext cx="144" cy="288"/>
            </a:xfrm>
            <a:prstGeom prst="rect">
              <a:avLst/>
            </a:prstGeom>
            <a:grpFill/>
            <a:ln w="12700">
              <a:solidFill>
                <a:schemeClr val="tx1"/>
              </a:solidFill>
              <a:miter lim="800000"/>
              <a:headEnd/>
              <a:tailEnd/>
            </a:ln>
          </p:spPr>
          <p:txBody>
            <a:bodyPr wrap="none" anchor="ctr">
              <a:prstTxWarp prst="textNoShape">
                <a:avLst/>
              </a:prstTxWarp>
            </a:bodyPr>
            <a:lstStyle/>
            <a:p>
              <a:pPr eaLnBrk="0" hangingPunct="0"/>
              <a:endParaRPr lang="en-US" sz="1400"/>
            </a:p>
          </p:txBody>
        </p:sp>
        <p:sp>
          <p:nvSpPr>
            <p:cNvPr id="60608" name="Line 12"/>
            <p:cNvSpPr>
              <a:spLocks noChangeShapeType="1"/>
            </p:cNvSpPr>
            <p:nvPr/>
          </p:nvSpPr>
          <p:spPr bwMode="auto">
            <a:xfrm flipH="1">
              <a:off x="3216" y="1440"/>
              <a:ext cx="432" cy="768"/>
            </a:xfrm>
            <a:prstGeom prst="line">
              <a:avLst/>
            </a:prstGeom>
            <a:grpFill/>
            <a:ln w="28575">
              <a:solidFill>
                <a:srgbClr val="FF0000"/>
              </a:solidFill>
              <a:round/>
              <a:headEnd/>
              <a:tailEnd type="triangle" w="med" len="med"/>
            </a:ln>
          </p:spPr>
          <p:txBody>
            <a:bodyPr>
              <a:prstTxWarp prst="textNoShape">
                <a:avLst/>
              </a:prstTxWarp>
            </a:bodyPr>
            <a:lstStyle/>
            <a:p>
              <a:endParaRPr lang="en-US"/>
            </a:p>
          </p:txBody>
        </p:sp>
      </p:grpSp>
      <p:sp>
        <p:nvSpPr>
          <p:cNvPr id="60420" name="Rectangle 13"/>
          <p:cNvSpPr>
            <a:spLocks noGrp="1" noChangeArrowheads="1"/>
          </p:cNvSpPr>
          <p:nvPr>
            <p:ph type="title" idx="4294967295"/>
          </p:nvPr>
        </p:nvSpPr>
        <p:spPr>
          <a:xfrm>
            <a:off x="0" y="49213"/>
            <a:ext cx="10058400" cy="1033462"/>
          </a:xfrm>
        </p:spPr>
        <p:txBody>
          <a:bodyPr/>
          <a:lstStyle/>
          <a:p>
            <a:r>
              <a:rPr lang="en-US" dirty="0"/>
              <a:t>Data Hazards from Load-use</a:t>
            </a:r>
          </a:p>
        </p:txBody>
      </p:sp>
      <p:sp>
        <p:nvSpPr>
          <p:cNvPr id="4" name="Slide Number Placeholder 3">
            <a:extLst>
              <a:ext uri="{FF2B5EF4-FFF2-40B4-BE49-F238E27FC236}">
                <a16:creationId xmlns:a16="http://schemas.microsoft.com/office/drawing/2014/main" id="{796E3FD7-E19E-324E-9CD7-88609C85D196}"/>
              </a:ext>
            </a:extLst>
          </p:cNvPr>
          <p:cNvSpPr>
            <a:spLocks noGrp="1"/>
          </p:cNvSpPr>
          <p:nvPr>
            <p:ph type="sldNum" sz="quarter" idx="4294967295"/>
          </p:nvPr>
        </p:nvSpPr>
        <p:spPr>
          <a:xfrm>
            <a:off x="10880725" y="6208713"/>
            <a:ext cx="1311275" cy="365125"/>
          </a:xfrm>
        </p:spPr>
        <p:txBody>
          <a:bodyPr/>
          <a:lstStyle/>
          <a:p>
            <a:fld id="{1BD72A7C-CD32-D543-9541-5D4E9CD9F017}" type="slidenum">
              <a:rPr lang="en-US" smtClean="0"/>
              <a:t>35</a:t>
            </a:fld>
            <a:endParaRPr lang="en-US"/>
          </a:p>
        </p:txBody>
      </p:sp>
      <p:sp>
        <p:nvSpPr>
          <p:cNvPr id="60421" name="Rectangle 16"/>
          <p:cNvSpPr>
            <a:spLocks noChangeArrowheads="1"/>
          </p:cNvSpPr>
          <p:nvPr/>
        </p:nvSpPr>
        <p:spPr bwMode="auto">
          <a:xfrm>
            <a:off x="2109789" y="1915730"/>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b="1" dirty="0" err="1">
                <a:latin typeface="Courier" charset="0"/>
                <a:ea typeface="Courier" charset="0"/>
                <a:cs typeface="Courier" charset="0"/>
              </a:rPr>
              <a:t>lw</a:t>
            </a:r>
            <a:r>
              <a:rPr lang="en-US" b="1" dirty="0">
                <a:latin typeface="Courier" charset="0"/>
                <a:ea typeface="Courier" charset="0"/>
                <a:cs typeface="Courier" charset="0"/>
              </a:rPr>
              <a:t>  </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,4($2)</a:t>
            </a:r>
          </a:p>
        </p:txBody>
      </p:sp>
      <p:sp>
        <p:nvSpPr>
          <p:cNvPr id="60422" name="Rectangle 17"/>
          <p:cNvSpPr>
            <a:spLocks noChangeArrowheads="1"/>
          </p:cNvSpPr>
          <p:nvPr/>
        </p:nvSpPr>
        <p:spPr bwMode="auto">
          <a:xfrm>
            <a:off x="2109789" y="2753930"/>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b="1" dirty="0">
                <a:latin typeface="Courier" charset="0"/>
                <a:ea typeface="Courier" charset="0"/>
                <a:cs typeface="Courier" charset="0"/>
              </a:rPr>
              <a:t>sub $4,</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,$5</a:t>
            </a:r>
          </a:p>
        </p:txBody>
      </p:sp>
      <p:sp>
        <p:nvSpPr>
          <p:cNvPr id="60423" name="Rectangle 18"/>
          <p:cNvSpPr>
            <a:spLocks noChangeArrowheads="1"/>
          </p:cNvSpPr>
          <p:nvPr/>
        </p:nvSpPr>
        <p:spPr bwMode="auto">
          <a:xfrm>
            <a:off x="2109789" y="3634992"/>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b="1" dirty="0">
                <a:latin typeface="Courier" charset="0"/>
                <a:ea typeface="Courier" charset="0"/>
                <a:cs typeface="Courier" charset="0"/>
              </a:rPr>
              <a:t>and $6,</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,$7</a:t>
            </a:r>
          </a:p>
        </p:txBody>
      </p:sp>
      <p:sp>
        <p:nvSpPr>
          <p:cNvPr id="60424" name="Rectangle 19"/>
          <p:cNvSpPr>
            <a:spLocks noChangeArrowheads="1"/>
          </p:cNvSpPr>
          <p:nvPr/>
        </p:nvSpPr>
        <p:spPr bwMode="auto">
          <a:xfrm>
            <a:off x="2109789" y="5344730"/>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b="1" dirty="0" err="1">
                <a:latin typeface="Courier" charset="0"/>
                <a:ea typeface="Courier" charset="0"/>
                <a:cs typeface="Courier" charset="0"/>
              </a:rPr>
              <a:t>xor</a:t>
            </a:r>
            <a:r>
              <a:rPr lang="en-US" b="1" dirty="0">
                <a:latin typeface="Courier" charset="0"/>
                <a:ea typeface="Courier" charset="0"/>
                <a:cs typeface="Courier" charset="0"/>
              </a:rPr>
              <a:t> $4,</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,$5</a:t>
            </a:r>
          </a:p>
        </p:txBody>
      </p:sp>
      <p:sp>
        <p:nvSpPr>
          <p:cNvPr id="60425" name="Line 20"/>
          <p:cNvSpPr>
            <a:spLocks noChangeShapeType="1"/>
          </p:cNvSpPr>
          <p:nvPr/>
        </p:nvSpPr>
        <p:spPr bwMode="auto">
          <a:xfrm>
            <a:off x="4987925" y="1560129"/>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26" name="Line 21"/>
          <p:cNvSpPr>
            <a:spLocks noChangeShapeType="1"/>
          </p:cNvSpPr>
          <p:nvPr/>
        </p:nvSpPr>
        <p:spPr bwMode="auto">
          <a:xfrm>
            <a:off x="5673725" y="1560129"/>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27" name="Line 22"/>
          <p:cNvSpPr>
            <a:spLocks noChangeShapeType="1"/>
          </p:cNvSpPr>
          <p:nvPr/>
        </p:nvSpPr>
        <p:spPr bwMode="auto">
          <a:xfrm>
            <a:off x="6359525" y="1560129"/>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28" name="Line 23"/>
          <p:cNvSpPr>
            <a:spLocks noChangeShapeType="1"/>
          </p:cNvSpPr>
          <p:nvPr/>
        </p:nvSpPr>
        <p:spPr bwMode="auto">
          <a:xfrm>
            <a:off x="7045325" y="1560129"/>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29" name="Line 24"/>
          <p:cNvSpPr>
            <a:spLocks noChangeShapeType="1"/>
          </p:cNvSpPr>
          <p:nvPr/>
        </p:nvSpPr>
        <p:spPr bwMode="auto">
          <a:xfrm>
            <a:off x="7731125" y="1560129"/>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30" name="Line 25"/>
          <p:cNvSpPr>
            <a:spLocks noChangeShapeType="1"/>
          </p:cNvSpPr>
          <p:nvPr/>
        </p:nvSpPr>
        <p:spPr bwMode="auto">
          <a:xfrm>
            <a:off x="8416925" y="1560129"/>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31" name="Line 26"/>
          <p:cNvSpPr>
            <a:spLocks noChangeShapeType="1"/>
          </p:cNvSpPr>
          <p:nvPr/>
        </p:nvSpPr>
        <p:spPr bwMode="auto">
          <a:xfrm>
            <a:off x="9102725" y="1560129"/>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32" name="Line 27"/>
          <p:cNvSpPr>
            <a:spLocks noChangeShapeType="1"/>
          </p:cNvSpPr>
          <p:nvPr/>
        </p:nvSpPr>
        <p:spPr bwMode="auto">
          <a:xfrm>
            <a:off x="9788525" y="1560129"/>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0433" name="Rectangle 28"/>
          <p:cNvSpPr>
            <a:spLocks noChangeArrowheads="1"/>
          </p:cNvSpPr>
          <p:nvPr/>
        </p:nvSpPr>
        <p:spPr bwMode="auto">
          <a:xfrm>
            <a:off x="2109789" y="4473192"/>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b="1" dirty="0">
                <a:latin typeface="Courier" charset="0"/>
                <a:ea typeface="Courier" charset="0"/>
                <a:cs typeface="Courier" charset="0"/>
              </a:rPr>
              <a:t>or  $8,</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,$9</a:t>
            </a:r>
          </a:p>
        </p:txBody>
      </p:sp>
      <p:grpSp>
        <p:nvGrpSpPr>
          <p:cNvPr id="60434" name="Group 30"/>
          <p:cNvGrpSpPr>
            <a:grpSpLocks/>
          </p:cNvGrpSpPr>
          <p:nvPr/>
        </p:nvGrpSpPr>
        <p:grpSpPr bwMode="auto">
          <a:xfrm>
            <a:off x="4430714" y="1809367"/>
            <a:ext cx="3271837" cy="838200"/>
            <a:chOff x="1571" y="1152"/>
            <a:chExt cx="2061" cy="528"/>
          </a:xfrm>
        </p:grpSpPr>
        <p:grpSp>
          <p:nvGrpSpPr>
            <p:cNvPr id="60572" name="Group 31"/>
            <p:cNvGrpSpPr>
              <a:grpSpLocks/>
            </p:cNvGrpSpPr>
            <p:nvPr/>
          </p:nvGrpSpPr>
          <p:grpSpPr bwMode="auto">
            <a:xfrm>
              <a:off x="2497" y="1152"/>
              <a:ext cx="213" cy="481"/>
              <a:chOff x="2217" y="1413"/>
              <a:chExt cx="213" cy="481"/>
            </a:xfrm>
          </p:grpSpPr>
          <p:sp>
            <p:nvSpPr>
              <p:cNvPr id="60602" name="Freeform 3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603" name="Rectangle 33"/>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ALU</a:t>
                </a:r>
              </a:p>
            </p:txBody>
          </p:sp>
        </p:grpSp>
        <p:grpSp>
          <p:nvGrpSpPr>
            <p:cNvPr id="60573" name="Group 34"/>
            <p:cNvGrpSpPr>
              <a:grpSpLocks/>
            </p:cNvGrpSpPr>
            <p:nvPr/>
          </p:nvGrpSpPr>
          <p:grpSpPr bwMode="auto">
            <a:xfrm>
              <a:off x="1571" y="1248"/>
              <a:ext cx="340" cy="289"/>
              <a:chOff x="1291" y="1509"/>
              <a:chExt cx="340" cy="289"/>
            </a:xfrm>
          </p:grpSpPr>
          <p:sp>
            <p:nvSpPr>
              <p:cNvPr id="60598" name="Rectangle 35"/>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t>IM</a:t>
                </a:r>
              </a:p>
            </p:txBody>
          </p:sp>
          <p:grpSp>
            <p:nvGrpSpPr>
              <p:cNvPr id="60599" name="Group 36"/>
              <p:cNvGrpSpPr>
                <a:grpSpLocks/>
              </p:cNvGrpSpPr>
              <p:nvPr/>
            </p:nvGrpSpPr>
            <p:grpSpPr bwMode="auto">
              <a:xfrm>
                <a:off x="1291" y="1509"/>
                <a:ext cx="340" cy="289"/>
                <a:chOff x="1291" y="1509"/>
                <a:chExt cx="340" cy="289"/>
              </a:xfrm>
            </p:grpSpPr>
            <p:sp>
              <p:nvSpPr>
                <p:cNvPr id="60600" name="Freeform 3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601" name="Freeform 3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grpSp>
        <p:sp>
          <p:nvSpPr>
            <p:cNvPr id="60574" name="Rectangle 39"/>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575" name="Group 40"/>
            <p:cNvGrpSpPr>
              <a:grpSpLocks/>
            </p:cNvGrpSpPr>
            <p:nvPr/>
          </p:nvGrpSpPr>
          <p:grpSpPr bwMode="auto">
            <a:xfrm>
              <a:off x="2031" y="1248"/>
              <a:ext cx="296" cy="289"/>
              <a:chOff x="1751" y="1509"/>
              <a:chExt cx="296" cy="289"/>
            </a:xfrm>
          </p:grpSpPr>
          <p:sp>
            <p:nvSpPr>
              <p:cNvPr id="60596" name="Freeform 4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97" name="Freeform 4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76" name="Line 4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77" name="Freeform 4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78" name="Line 4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79" name="Rectangle 46"/>
            <p:cNvSpPr>
              <a:spLocks noChangeArrowheads="1"/>
            </p:cNvSpPr>
            <p:nvPr/>
          </p:nvSpPr>
          <p:spPr bwMode="auto">
            <a:xfrm>
              <a:off x="2829" y="1250"/>
              <a:ext cx="26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DM</a:t>
              </a:r>
            </a:p>
          </p:txBody>
        </p:sp>
        <p:grpSp>
          <p:nvGrpSpPr>
            <p:cNvPr id="60580" name="Group 47"/>
            <p:cNvGrpSpPr>
              <a:grpSpLocks/>
            </p:cNvGrpSpPr>
            <p:nvPr/>
          </p:nvGrpSpPr>
          <p:grpSpPr bwMode="auto">
            <a:xfrm>
              <a:off x="2880" y="1248"/>
              <a:ext cx="325" cy="289"/>
              <a:chOff x="2600" y="1509"/>
              <a:chExt cx="325" cy="289"/>
            </a:xfrm>
          </p:grpSpPr>
          <p:sp>
            <p:nvSpPr>
              <p:cNvPr id="60594" name="Freeform 4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95" name="Freeform 4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81" name="Rectangle 50"/>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dirty="0" err="1"/>
                <a:t>Reg</a:t>
              </a:r>
              <a:endParaRPr lang="en-US" sz="1200" b="1" dirty="0"/>
            </a:p>
          </p:txBody>
        </p:sp>
        <p:grpSp>
          <p:nvGrpSpPr>
            <p:cNvPr id="60582" name="Group 51"/>
            <p:cNvGrpSpPr>
              <a:grpSpLocks/>
            </p:cNvGrpSpPr>
            <p:nvPr/>
          </p:nvGrpSpPr>
          <p:grpSpPr bwMode="auto">
            <a:xfrm>
              <a:off x="3348" y="1248"/>
              <a:ext cx="284" cy="289"/>
              <a:chOff x="3068" y="1509"/>
              <a:chExt cx="284" cy="289"/>
            </a:xfrm>
          </p:grpSpPr>
          <p:sp>
            <p:nvSpPr>
              <p:cNvPr id="60592" name="Freeform 5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93" name="Freeform 5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83" name="Line 5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84" name="Line 5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85" name="Line 5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86" name="Line 5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87" name="Line 5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88" name="Line 5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89" name="Line 6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90" name="Line 6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91" name="Line 6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0435" name="Group 63"/>
          <p:cNvGrpSpPr>
            <a:grpSpLocks/>
          </p:cNvGrpSpPr>
          <p:nvPr/>
        </p:nvGrpSpPr>
        <p:grpSpPr bwMode="auto">
          <a:xfrm>
            <a:off x="5116514" y="2647567"/>
            <a:ext cx="3271837" cy="838200"/>
            <a:chOff x="1571" y="1152"/>
            <a:chExt cx="2061" cy="528"/>
          </a:xfrm>
        </p:grpSpPr>
        <p:grpSp>
          <p:nvGrpSpPr>
            <p:cNvPr id="60540" name="Group 64"/>
            <p:cNvGrpSpPr>
              <a:grpSpLocks/>
            </p:cNvGrpSpPr>
            <p:nvPr/>
          </p:nvGrpSpPr>
          <p:grpSpPr bwMode="auto">
            <a:xfrm>
              <a:off x="2497" y="1152"/>
              <a:ext cx="213" cy="481"/>
              <a:chOff x="2217" y="1413"/>
              <a:chExt cx="213" cy="481"/>
            </a:xfrm>
          </p:grpSpPr>
          <p:sp>
            <p:nvSpPr>
              <p:cNvPr id="60570" name="Freeform 6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71" name="Rectangle 66"/>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ALU</a:t>
                </a:r>
              </a:p>
            </p:txBody>
          </p:sp>
        </p:grpSp>
        <p:grpSp>
          <p:nvGrpSpPr>
            <p:cNvPr id="60541" name="Group 67"/>
            <p:cNvGrpSpPr>
              <a:grpSpLocks/>
            </p:cNvGrpSpPr>
            <p:nvPr/>
          </p:nvGrpSpPr>
          <p:grpSpPr bwMode="auto">
            <a:xfrm>
              <a:off x="1571" y="1248"/>
              <a:ext cx="340" cy="289"/>
              <a:chOff x="1291" y="1509"/>
              <a:chExt cx="340" cy="289"/>
            </a:xfrm>
          </p:grpSpPr>
          <p:sp>
            <p:nvSpPr>
              <p:cNvPr id="60566" name="Rectangle 68"/>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t>IM</a:t>
                </a:r>
              </a:p>
            </p:txBody>
          </p:sp>
          <p:grpSp>
            <p:nvGrpSpPr>
              <p:cNvPr id="60567" name="Group 69"/>
              <p:cNvGrpSpPr>
                <a:grpSpLocks/>
              </p:cNvGrpSpPr>
              <p:nvPr/>
            </p:nvGrpSpPr>
            <p:grpSpPr bwMode="auto">
              <a:xfrm>
                <a:off x="1291" y="1509"/>
                <a:ext cx="340" cy="289"/>
                <a:chOff x="1291" y="1509"/>
                <a:chExt cx="340" cy="289"/>
              </a:xfrm>
            </p:grpSpPr>
            <p:sp>
              <p:nvSpPr>
                <p:cNvPr id="60568" name="Freeform 7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69" name="Freeform 7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grpSp>
        <p:sp>
          <p:nvSpPr>
            <p:cNvPr id="60542" name="Rectangle 72"/>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543" name="Group 73"/>
            <p:cNvGrpSpPr>
              <a:grpSpLocks/>
            </p:cNvGrpSpPr>
            <p:nvPr/>
          </p:nvGrpSpPr>
          <p:grpSpPr bwMode="auto">
            <a:xfrm>
              <a:off x="2031" y="1248"/>
              <a:ext cx="296" cy="289"/>
              <a:chOff x="1751" y="1509"/>
              <a:chExt cx="296" cy="289"/>
            </a:xfrm>
          </p:grpSpPr>
          <p:sp>
            <p:nvSpPr>
              <p:cNvPr id="60564" name="Freeform 7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65" name="Freeform 7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44" name="Line 7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45" name="Freeform 7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46" name="Line 7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47" name="Rectangle 79"/>
            <p:cNvSpPr>
              <a:spLocks noChangeArrowheads="1"/>
            </p:cNvSpPr>
            <p:nvPr/>
          </p:nvSpPr>
          <p:spPr bwMode="auto">
            <a:xfrm>
              <a:off x="2829" y="1250"/>
              <a:ext cx="26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DM</a:t>
              </a:r>
            </a:p>
          </p:txBody>
        </p:sp>
        <p:grpSp>
          <p:nvGrpSpPr>
            <p:cNvPr id="60548" name="Group 80"/>
            <p:cNvGrpSpPr>
              <a:grpSpLocks/>
            </p:cNvGrpSpPr>
            <p:nvPr/>
          </p:nvGrpSpPr>
          <p:grpSpPr bwMode="auto">
            <a:xfrm>
              <a:off x="2880" y="1248"/>
              <a:ext cx="325" cy="289"/>
              <a:chOff x="2600" y="1509"/>
              <a:chExt cx="325" cy="289"/>
            </a:xfrm>
          </p:grpSpPr>
          <p:sp>
            <p:nvSpPr>
              <p:cNvPr id="60562" name="Freeform 8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63" name="Freeform 8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49" name="Rectangle 83"/>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550" name="Group 84"/>
            <p:cNvGrpSpPr>
              <a:grpSpLocks/>
            </p:cNvGrpSpPr>
            <p:nvPr/>
          </p:nvGrpSpPr>
          <p:grpSpPr bwMode="auto">
            <a:xfrm>
              <a:off x="3348" y="1248"/>
              <a:ext cx="284" cy="289"/>
              <a:chOff x="3068" y="1509"/>
              <a:chExt cx="284" cy="289"/>
            </a:xfrm>
          </p:grpSpPr>
          <p:sp>
            <p:nvSpPr>
              <p:cNvPr id="60560" name="Freeform 8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61" name="Freeform 8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51" name="Line 8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52" name="Line 8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53" name="Line 8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54" name="Line 9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55" name="Line 9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56" name="Line 9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57" name="Line 9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58" name="Line 9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59" name="Line 9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0436" name="Group 96"/>
          <p:cNvGrpSpPr>
            <a:grpSpLocks/>
          </p:cNvGrpSpPr>
          <p:nvPr/>
        </p:nvGrpSpPr>
        <p:grpSpPr bwMode="auto">
          <a:xfrm>
            <a:off x="5802314" y="3485767"/>
            <a:ext cx="3271837" cy="838200"/>
            <a:chOff x="1571" y="1152"/>
            <a:chExt cx="2061" cy="528"/>
          </a:xfrm>
        </p:grpSpPr>
        <p:grpSp>
          <p:nvGrpSpPr>
            <p:cNvPr id="60508" name="Group 97"/>
            <p:cNvGrpSpPr>
              <a:grpSpLocks/>
            </p:cNvGrpSpPr>
            <p:nvPr/>
          </p:nvGrpSpPr>
          <p:grpSpPr bwMode="auto">
            <a:xfrm>
              <a:off x="2497" y="1152"/>
              <a:ext cx="213" cy="481"/>
              <a:chOff x="2217" y="1413"/>
              <a:chExt cx="213" cy="481"/>
            </a:xfrm>
          </p:grpSpPr>
          <p:sp>
            <p:nvSpPr>
              <p:cNvPr id="60538" name="Freeform 98"/>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39" name="Rectangle 99"/>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ALU</a:t>
                </a:r>
              </a:p>
            </p:txBody>
          </p:sp>
        </p:grpSp>
        <p:grpSp>
          <p:nvGrpSpPr>
            <p:cNvPr id="60509" name="Group 100"/>
            <p:cNvGrpSpPr>
              <a:grpSpLocks/>
            </p:cNvGrpSpPr>
            <p:nvPr/>
          </p:nvGrpSpPr>
          <p:grpSpPr bwMode="auto">
            <a:xfrm>
              <a:off x="1571" y="1248"/>
              <a:ext cx="340" cy="289"/>
              <a:chOff x="1291" y="1509"/>
              <a:chExt cx="340" cy="289"/>
            </a:xfrm>
          </p:grpSpPr>
          <p:sp>
            <p:nvSpPr>
              <p:cNvPr id="60534" name="Rectangle 101"/>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t>IM</a:t>
                </a:r>
              </a:p>
            </p:txBody>
          </p:sp>
          <p:grpSp>
            <p:nvGrpSpPr>
              <p:cNvPr id="60535" name="Group 102"/>
              <p:cNvGrpSpPr>
                <a:grpSpLocks/>
              </p:cNvGrpSpPr>
              <p:nvPr/>
            </p:nvGrpSpPr>
            <p:grpSpPr bwMode="auto">
              <a:xfrm>
                <a:off x="1291" y="1509"/>
                <a:ext cx="340" cy="289"/>
                <a:chOff x="1291" y="1509"/>
                <a:chExt cx="340" cy="289"/>
              </a:xfrm>
            </p:grpSpPr>
            <p:sp>
              <p:nvSpPr>
                <p:cNvPr id="60536" name="Freeform 103"/>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37" name="Freeform 104"/>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grpSp>
        <p:sp>
          <p:nvSpPr>
            <p:cNvPr id="60510" name="Rectangle 105"/>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511" name="Group 106"/>
            <p:cNvGrpSpPr>
              <a:grpSpLocks/>
            </p:cNvGrpSpPr>
            <p:nvPr/>
          </p:nvGrpSpPr>
          <p:grpSpPr bwMode="auto">
            <a:xfrm>
              <a:off x="2031" y="1248"/>
              <a:ext cx="296" cy="289"/>
              <a:chOff x="1751" y="1509"/>
              <a:chExt cx="296" cy="289"/>
            </a:xfrm>
          </p:grpSpPr>
          <p:sp>
            <p:nvSpPr>
              <p:cNvPr id="60532" name="Freeform 107"/>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33" name="Freeform 108"/>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12" name="Line 109"/>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13" name="Freeform 110"/>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14" name="Line 111"/>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15" name="Rectangle 112"/>
            <p:cNvSpPr>
              <a:spLocks noChangeArrowheads="1"/>
            </p:cNvSpPr>
            <p:nvPr/>
          </p:nvSpPr>
          <p:spPr bwMode="auto">
            <a:xfrm>
              <a:off x="2829" y="1250"/>
              <a:ext cx="26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DM</a:t>
              </a:r>
            </a:p>
          </p:txBody>
        </p:sp>
        <p:grpSp>
          <p:nvGrpSpPr>
            <p:cNvPr id="60516" name="Group 113"/>
            <p:cNvGrpSpPr>
              <a:grpSpLocks/>
            </p:cNvGrpSpPr>
            <p:nvPr/>
          </p:nvGrpSpPr>
          <p:grpSpPr bwMode="auto">
            <a:xfrm>
              <a:off x="2880" y="1248"/>
              <a:ext cx="325" cy="289"/>
              <a:chOff x="2600" y="1509"/>
              <a:chExt cx="325" cy="289"/>
            </a:xfrm>
          </p:grpSpPr>
          <p:sp>
            <p:nvSpPr>
              <p:cNvPr id="60530" name="Freeform 114"/>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31" name="Freeform 115"/>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17" name="Rectangle 116"/>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518" name="Group 117"/>
            <p:cNvGrpSpPr>
              <a:grpSpLocks/>
            </p:cNvGrpSpPr>
            <p:nvPr/>
          </p:nvGrpSpPr>
          <p:grpSpPr bwMode="auto">
            <a:xfrm>
              <a:off x="3348" y="1248"/>
              <a:ext cx="284" cy="289"/>
              <a:chOff x="3068" y="1509"/>
              <a:chExt cx="284" cy="289"/>
            </a:xfrm>
          </p:grpSpPr>
          <p:sp>
            <p:nvSpPr>
              <p:cNvPr id="60528" name="Freeform 118"/>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29" name="Freeform 119"/>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519" name="Line 120"/>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20" name="Line 121"/>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21" name="Line 122"/>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522" name="Line 123"/>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23" name="Line 124"/>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24" name="Line 125"/>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25" name="Line 126"/>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26" name="Line 127"/>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527" name="Line 128"/>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0437" name="Group 129"/>
          <p:cNvGrpSpPr>
            <a:grpSpLocks/>
          </p:cNvGrpSpPr>
          <p:nvPr/>
        </p:nvGrpSpPr>
        <p:grpSpPr bwMode="auto">
          <a:xfrm>
            <a:off x="6488114" y="4323967"/>
            <a:ext cx="3271837" cy="838200"/>
            <a:chOff x="1571" y="1152"/>
            <a:chExt cx="2061" cy="528"/>
          </a:xfrm>
        </p:grpSpPr>
        <p:grpSp>
          <p:nvGrpSpPr>
            <p:cNvPr id="60476" name="Group 130"/>
            <p:cNvGrpSpPr>
              <a:grpSpLocks/>
            </p:cNvGrpSpPr>
            <p:nvPr/>
          </p:nvGrpSpPr>
          <p:grpSpPr bwMode="auto">
            <a:xfrm>
              <a:off x="2497" y="1152"/>
              <a:ext cx="213" cy="481"/>
              <a:chOff x="2217" y="1413"/>
              <a:chExt cx="213" cy="481"/>
            </a:xfrm>
          </p:grpSpPr>
          <p:sp>
            <p:nvSpPr>
              <p:cNvPr id="60506" name="Freeform 131"/>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07" name="Rectangle 132"/>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ALU</a:t>
                </a:r>
              </a:p>
            </p:txBody>
          </p:sp>
        </p:grpSp>
        <p:grpSp>
          <p:nvGrpSpPr>
            <p:cNvPr id="60477" name="Group 133"/>
            <p:cNvGrpSpPr>
              <a:grpSpLocks/>
            </p:cNvGrpSpPr>
            <p:nvPr/>
          </p:nvGrpSpPr>
          <p:grpSpPr bwMode="auto">
            <a:xfrm>
              <a:off x="1571" y="1248"/>
              <a:ext cx="340" cy="289"/>
              <a:chOff x="1291" y="1509"/>
              <a:chExt cx="340" cy="289"/>
            </a:xfrm>
          </p:grpSpPr>
          <p:sp>
            <p:nvSpPr>
              <p:cNvPr id="60502" name="Rectangle 134"/>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t>IM</a:t>
                </a:r>
              </a:p>
            </p:txBody>
          </p:sp>
          <p:grpSp>
            <p:nvGrpSpPr>
              <p:cNvPr id="60503" name="Group 135"/>
              <p:cNvGrpSpPr>
                <a:grpSpLocks/>
              </p:cNvGrpSpPr>
              <p:nvPr/>
            </p:nvGrpSpPr>
            <p:grpSpPr bwMode="auto">
              <a:xfrm>
                <a:off x="1291" y="1509"/>
                <a:ext cx="340" cy="289"/>
                <a:chOff x="1291" y="1509"/>
                <a:chExt cx="340" cy="289"/>
              </a:xfrm>
            </p:grpSpPr>
            <p:sp>
              <p:nvSpPr>
                <p:cNvPr id="60504" name="Freeform 136"/>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05" name="Freeform 137"/>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grpSp>
        <p:sp>
          <p:nvSpPr>
            <p:cNvPr id="60478" name="Rectangle 138"/>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479" name="Group 139"/>
            <p:cNvGrpSpPr>
              <a:grpSpLocks/>
            </p:cNvGrpSpPr>
            <p:nvPr/>
          </p:nvGrpSpPr>
          <p:grpSpPr bwMode="auto">
            <a:xfrm>
              <a:off x="2031" y="1248"/>
              <a:ext cx="296" cy="289"/>
              <a:chOff x="1751" y="1509"/>
              <a:chExt cx="296" cy="289"/>
            </a:xfrm>
          </p:grpSpPr>
          <p:sp>
            <p:nvSpPr>
              <p:cNvPr id="60500" name="Freeform 140"/>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501" name="Freeform 141"/>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80" name="Line 142"/>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81" name="Freeform 143"/>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82" name="Line 144"/>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83" name="Rectangle 145"/>
            <p:cNvSpPr>
              <a:spLocks noChangeArrowheads="1"/>
            </p:cNvSpPr>
            <p:nvPr/>
          </p:nvSpPr>
          <p:spPr bwMode="auto">
            <a:xfrm>
              <a:off x="2829" y="1250"/>
              <a:ext cx="26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DM</a:t>
              </a:r>
            </a:p>
          </p:txBody>
        </p:sp>
        <p:grpSp>
          <p:nvGrpSpPr>
            <p:cNvPr id="60484" name="Group 146"/>
            <p:cNvGrpSpPr>
              <a:grpSpLocks/>
            </p:cNvGrpSpPr>
            <p:nvPr/>
          </p:nvGrpSpPr>
          <p:grpSpPr bwMode="auto">
            <a:xfrm>
              <a:off x="2880" y="1248"/>
              <a:ext cx="325" cy="289"/>
              <a:chOff x="2600" y="1509"/>
              <a:chExt cx="325" cy="289"/>
            </a:xfrm>
          </p:grpSpPr>
          <p:sp>
            <p:nvSpPr>
              <p:cNvPr id="60498" name="Freeform 147"/>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99" name="Freeform 148"/>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85" name="Rectangle 149"/>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486" name="Group 150"/>
            <p:cNvGrpSpPr>
              <a:grpSpLocks/>
            </p:cNvGrpSpPr>
            <p:nvPr/>
          </p:nvGrpSpPr>
          <p:grpSpPr bwMode="auto">
            <a:xfrm>
              <a:off x="3348" y="1248"/>
              <a:ext cx="284" cy="289"/>
              <a:chOff x="3068" y="1509"/>
              <a:chExt cx="284" cy="289"/>
            </a:xfrm>
          </p:grpSpPr>
          <p:sp>
            <p:nvSpPr>
              <p:cNvPr id="60496" name="Freeform 151"/>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97" name="Freeform 152"/>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87" name="Line 153"/>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88" name="Line 154"/>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89" name="Line 155"/>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90" name="Line 156"/>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91" name="Line 157"/>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92" name="Line 158"/>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93" name="Line 159"/>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94" name="Line 160"/>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95" name="Line 161"/>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0438" name="Group 162"/>
          <p:cNvGrpSpPr>
            <a:grpSpLocks/>
          </p:cNvGrpSpPr>
          <p:nvPr/>
        </p:nvGrpSpPr>
        <p:grpSpPr bwMode="auto">
          <a:xfrm>
            <a:off x="7173914" y="5162167"/>
            <a:ext cx="3271837" cy="838200"/>
            <a:chOff x="1571" y="1152"/>
            <a:chExt cx="2061" cy="528"/>
          </a:xfrm>
        </p:grpSpPr>
        <p:grpSp>
          <p:nvGrpSpPr>
            <p:cNvPr id="60444" name="Group 163"/>
            <p:cNvGrpSpPr>
              <a:grpSpLocks/>
            </p:cNvGrpSpPr>
            <p:nvPr/>
          </p:nvGrpSpPr>
          <p:grpSpPr bwMode="auto">
            <a:xfrm>
              <a:off x="2497" y="1152"/>
              <a:ext cx="213" cy="481"/>
              <a:chOff x="2217" y="1413"/>
              <a:chExt cx="213" cy="481"/>
            </a:xfrm>
          </p:grpSpPr>
          <p:sp>
            <p:nvSpPr>
              <p:cNvPr id="60474" name="Freeform 16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75" name="Rectangle 165"/>
              <p:cNvSpPr>
                <a:spLocks noChangeArrowheads="1"/>
              </p:cNvSpPr>
              <p:nvPr/>
            </p:nvSpPr>
            <p:spPr bwMode="auto">
              <a:xfrm rot="5400000">
                <a:off x="2174" y="1551"/>
                <a:ext cx="27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ALU</a:t>
                </a:r>
              </a:p>
            </p:txBody>
          </p:sp>
        </p:grpSp>
        <p:grpSp>
          <p:nvGrpSpPr>
            <p:cNvPr id="60445" name="Group 166"/>
            <p:cNvGrpSpPr>
              <a:grpSpLocks/>
            </p:cNvGrpSpPr>
            <p:nvPr/>
          </p:nvGrpSpPr>
          <p:grpSpPr bwMode="auto">
            <a:xfrm>
              <a:off x="1571" y="1248"/>
              <a:ext cx="340" cy="289"/>
              <a:chOff x="1291" y="1509"/>
              <a:chExt cx="340" cy="289"/>
            </a:xfrm>
          </p:grpSpPr>
          <p:sp>
            <p:nvSpPr>
              <p:cNvPr id="60470" name="Rectangle 167"/>
              <p:cNvSpPr>
                <a:spLocks noChangeArrowheads="1"/>
              </p:cNvSpPr>
              <p:nvPr/>
            </p:nvSpPr>
            <p:spPr bwMode="auto">
              <a:xfrm>
                <a:off x="1297" y="1511"/>
                <a:ext cx="226" cy="173"/>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200" b="1"/>
                  <a:t>IM</a:t>
                </a:r>
              </a:p>
            </p:txBody>
          </p:sp>
          <p:grpSp>
            <p:nvGrpSpPr>
              <p:cNvPr id="60471" name="Group 168"/>
              <p:cNvGrpSpPr>
                <a:grpSpLocks/>
              </p:cNvGrpSpPr>
              <p:nvPr/>
            </p:nvGrpSpPr>
            <p:grpSpPr bwMode="auto">
              <a:xfrm>
                <a:off x="1291" y="1509"/>
                <a:ext cx="340" cy="289"/>
                <a:chOff x="1291" y="1509"/>
                <a:chExt cx="340" cy="289"/>
              </a:xfrm>
            </p:grpSpPr>
            <p:sp>
              <p:nvSpPr>
                <p:cNvPr id="60472" name="Freeform 16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73" name="Freeform 17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grpSp>
        <p:sp>
          <p:nvSpPr>
            <p:cNvPr id="60446" name="Rectangle 171"/>
            <p:cNvSpPr>
              <a:spLocks noChangeArrowheads="1"/>
            </p:cNvSpPr>
            <p:nvPr/>
          </p:nvSpPr>
          <p:spPr bwMode="auto">
            <a:xfrm>
              <a:off x="2012" y="1255"/>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447" name="Group 172"/>
            <p:cNvGrpSpPr>
              <a:grpSpLocks/>
            </p:cNvGrpSpPr>
            <p:nvPr/>
          </p:nvGrpSpPr>
          <p:grpSpPr bwMode="auto">
            <a:xfrm>
              <a:off x="2031" y="1248"/>
              <a:ext cx="296" cy="289"/>
              <a:chOff x="1751" y="1509"/>
              <a:chExt cx="296" cy="289"/>
            </a:xfrm>
          </p:grpSpPr>
          <p:sp>
            <p:nvSpPr>
              <p:cNvPr id="60468" name="Freeform 17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69" name="Freeform 17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48" name="Line 17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49" name="Freeform 17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50" name="Line 17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51" name="Rectangle 178"/>
            <p:cNvSpPr>
              <a:spLocks noChangeArrowheads="1"/>
            </p:cNvSpPr>
            <p:nvPr/>
          </p:nvSpPr>
          <p:spPr bwMode="auto">
            <a:xfrm>
              <a:off x="2829" y="1250"/>
              <a:ext cx="266"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DM</a:t>
              </a:r>
            </a:p>
          </p:txBody>
        </p:sp>
        <p:grpSp>
          <p:nvGrpSpPr>
            <p:cNvPr id="60452" name="Group 179"/>
            <p:cNvGrpSpPr>
              <a:grpSpLocks/>
            </p:cNvGrpSpPr>
            <p:nvPr/>
          </p:nvGrpSpPr>
          <p:grpSpPr bwMode="auto">
            <a:xfrm>
              <a:off x="2880" y="1248"/>
              <a:ext cx="325" cy="289"/>
              <a:chOff x="2600" y="1509"/>
              <a:chExt cx="325" cy="289"/>
            </a:xfrm>
          </p:grpSpPr>
          <p:sp>
            <p:nvSpPr>
              <p:cNvPr id="60466" name="Freeform 18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67" name="Freeform 18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53" name="Rectangle 182"/>
            <p:cNvSpPr>
              <a:spLocks noChangeArrowheads="1"/>
            </p:cNvSpPr>
            <p:nvPr/>
          </p:nvSpPr>
          <p:spPr bwMode="auto">
            <a:xfrm>
              <a:off x="3321" y="1250"/>
              <a:ext cx="263" cy="17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b="1"/>
                <a:t>Reg</a:t>
              </a:r>
            </a:p>
          </p:txBody>
        </p:sp>
        <p:grpSp>
          <p:nvGrpSpPr>
            <p:cNvPr id="60454" name="Group 183"/>
            <p:cNvGrpSpPr>
              <a:grpSpLocks/>
            </p:cNvGrpSpPr>
            <p:nvPr/>
          </p:nvGrpSpPr>
          <p:grpSpPr bwMode="auto">
            <a:xfrm>
              <a:off x="3348" y="1248"/>
              <a:ext cx="284" cy="289"/>
              <a:chOff x="3068" y="1509"/>
              <a:chExt cx="284" cy="289"/>
            </a:xfrm>
          </p:grpSpPr>
          <p:sp>
            <p:nvSpPr>
              <p:cNvPr id="60464" name="Freeform 18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sp>
            <p:nvSpPr>
              <p:cNvPr id="60465" name="Freeform 18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400"/>
              </a:p>
            </p:txBody>
          </p:sp>
        </p:grpSp>
        <p:sp>
          <p:nvSpPr>
            <p:cNvPr id="60455" name="Line 18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56" name="Line 18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57" name="Line 18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0458" name="Line 18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59" name="Line 19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60" name="Line 19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61" name="Line 19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62" name="Line 19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0463" name="Line 19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60440" name="Line 39"/>
          <p:cNvSpPr>
            <a:spLocks noChangeShapeType="1"/>
          </p:cNvSpPr>
          <p:nvPr/>
        </p:nvSpPr>
        <p:spPr bwMode="auto">
          <a:xfrm>
            <a:off x="2012950" y="1793492"/>
            <a:ext cx="0" cy="4087812"/>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60441" name="Rectangle 9"/>
          <p:cNvSpPr>
            <a:spLocks noChangeArrowheads="1"/>
          </p:cNvSpPr>
          <p:nvPr/>
        </p:nvSpPr>
        <p:spPr bwMode="auto">
          <a:xfrm rot="5400000">
            <a:off x="1304132" y="3440523"/>
            <a:ext cx="1160462" cy="336550"/>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60442" name="Line 8"/>
          <p:cNvSpPr>
            <a:spLocks noChangeShapeType="1"/>
          </p:cNvSpPr>
          <p:nvPr/>
        </p:nvSpPr>
        <p:spPr bwMode="auto">
          <a:xfrm>
            <a:off x="3124200" y="1423604"/>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60443" name="Rectangle 9"/>
          <p:cNvSpPr>
            <a:spLocks noChangeArrowheads="1"/>
          </p:cNvSpPr>
          <p:nvPr/>
        </p:nvSpPr>
        <p:spPr bwMode="auto">
          <a:xfrm>
            <a:off x="5257800" y="1082293"/>
            <a:ext cx="1506538" cy="306387"/>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grpSp>
        <p:nvGrpSpPr>
          <p:cNvPr id="198" name="Group 199"/>
          <p:cNvGrpSpPr>
            <a:grpSpLocks/>
          </p:cNvGrpSpPr>
          <p:nvPr/>
        </p:nvGrpSpPr>
        <p:grpSpPr bwMode="auto">
          <a:xfrm>
            <a:off x="6934209" y="1852230"/>
            <a:ext cx="293688" cy="2214563"/>
            <a:chOff x="3360" y="864"/>
            <a:chExt cx="185" cy="1395"/>
          </a:xfrm>
          <a:solidFill>
            <a:srgbClr val="00B050"/>
          </a:solidFill>
        </p:grpSpPr>
        <p:sp>
          <p:nvSpPr>
            <p:cNvPr id="199" name="Rectangle 5"/>
            <p:cNvSpPr>
              <a:spLocks noChangeArrowheads="1"/>
            </p:cNvSpPr>
            <p:nvPr/>
          </p:nvSpPr>
          <p:spPr bwMode="auto">
            <a:xfrm>
              <a:off x="3497" y="1971"/>
              <a:ext cx="48" cy="288"/>
            </a:xfrm>
            <a:prstGeom prst="rect">
              <a:avLst/>
            </a:prstGeom>
            <a:grpFill/>
            <a:ln w="12700">
              <a:solidFill>
                <a:srgbClr val="00B050"/>
              </a:solidFill>
              <a:miter lim="800000"/>
              <a:headEnd/>
              <a:tailEnd/>
            </a:ln>
          </p:spPr>
          <p:txBody>
            <a:bodyPr wrap="none" anchor="ctr">
              <a:prstTxWarp prst="textNoShape">
                <a:avLst/>
              </a:prstTxWarp>
            </a:bodyPr>
            <a:lstStyle/>
            <a:p>
              <a:endParaRPr lang="en-US">
                <a:latin typeface="Lucida Grande" charset="0"/>
              </a:endParaRPr>
            </a:p>
          </p:txBody>
        </p:sp>
        <p:sp>
          <p:nvSpPr>
            <p:cNvPr id="200" name="Line 9"/>
            <p:cNvSpPr>
              <a:spLocks noChangeShapeType="1"/>
            </p:cNvSpPr>
            <p:nvPr/>
          </p:nvSpPr>
          <p:spPr bwMode="auto">
            <a:xfrm>
              <a:off x="3408" y="1056"/>
              <a:ext cx="118" cy="931"/>
            </a:xfrm>
            <a:prstGeom prst="line">
              <a:avLst/>
            </a:prstGeom>
            <a:grpFill/>
            <a:ln w="28575">
              <a:solidFill>
                <a:srgbClr val="00B050"/>
              </a:solidFill>
              <a:round/>
              <a:headEnd type="oval" w="med" len="med"/>
              <a:tailEnd type="arrow" w="med" len="med"/>
            </a:ln>
          </p:spPr>
          <p:txBody>
            <a:bodyPr>
              <a:prstTxWarp prst="textNoShape">
                <a:avLst/>
              </a:prstTxWarp>
            </a:bodyPr>
            <a:lstStyle/>
            <a:p>
              <a:endParaRPr lang="en-US"/>
            </a:p>
          </p:txBody>
        </p:sp>
        <p:sp>
          <p:nvSpPr>
            <p:cNvPr id="201" name="Rectangle 197"/>
            <p:cNvSpPr>
              <a:spLocks noChangeArrowheads="1"/>
            </p:cNvSpPr>
            <p:nvPr/>
          </p:nvSpPr>
          <p:spPr bwMode="auto">
            <a:xfrm>
              <a:off x="3360" y="864"/>
              <a:ext cx="48" cy="480"/>
            </a:xfrm>
            <a:prstGeom prst="rect">
              <a:avLst/>
            </a:prstGeom>
            <a:grpFill/>
            <a:ln w="12700">
              <a:solidFill>
                <a:srgbClr val="00B050"/>
              </a:solidFill>
              <a:miter lim="800000"/>
              <a:headEnd/>
              <a:tailEnd/>
            </a:ln>
          </p:spPr>
          <p:txBody>
            <a:bodyPr wrap="none" anchor="ctr">
              <a:prstTxWarp prst="textNoShape">
                <a:avLst/>
              </a:prstTxWarp>
            </a:bodyPr>
            <a:lstStyle/>
            <a:p>
              <a:endParaRPr lang="en-US">
                <a:latin typeface="Lucida Grande" charset="0"/>
              </a:endParaRPr>
            </a:p>
          </p:txBody>
        </p:sp>
      </p:grpSp>
      <p:sp>
        <p:nvSpPr>
          <p:cNvPr id="206" name="Rectangle 203"/>
          <p:cNvSpPr>
            <a:spLocks noChangeArrowheads="1"/>
          </p:cNvSpPr>
          <p:nvPr/>
        </p:nvSpPr>
        <p:spPr bwMode="auto">
          <a:xfrm>
            <a:off x="8234354" y="1720501"/>
            <a:ext cx="3714286" cy="549894"/>
          </a:xfrm>
          <a:prstGeom prst="rect">
            <a:avLst/>
          </a:prstGeom>
          <a:solidFill>
            <a:schemeClr val="accent5">
              <a:lumMod val="20000"/>
              <a:lumOff val="80000"/>
            </a:schemeClr>
          </a:solidFill>
          <a:ln w="12700">
            <a:noFill/>
            <a:miter lim="800000"/>
            <a:headEnd/>
            <a:tailEnd/>
          </a:ln>
        </p:spPr>
        <p:txBody>
          <a:bodyPr wrap="square" lIns="63500" tIns="25400" rIns="63500" bIns="25400">
            <a:prstTxWarp prst="textNoShape">
              <a:avLst/>
            </a:prstTxWarp>
            <a:spAutoFit/>
          </a:bodyPr>
          <a:lstStyle/>
          <a:p>
            <a:pPr marL="287338" indent="-287338" algn="ctr" eaLnBrk="0" hangingPunct="0">
              <a:lnSpc>
                <a:spcPct val="90000"/>
              </a:lnSpc>
              <a:spcBef>
                <a:spcPct val="65000"/>
              </a:spcBef>
              <a:buClr>
                <a:schemeClr val="accent1"/>
              </a:buClr>
              <a:buSzPct val="75000"/>
            </a:pPr>
            <a:r>
              <a:rPr lang="en-US" i="1" dirty="0">
                <a:solidFill>
                  <a:srgbClr val="C00000"/>
                </a:solidFill>
                <a:latin typeface="Calibri"/>
                <a:ea typeface="Optima" charset="0"/>
                <a:cs typeface="Calibri"/>
              </a:rPr>
              <a:t>MEM-EX forwarding can handle data hazard from two-stage load-use</a:t>
            </a:r>
          </a:p>
        </p:txBody>
      </p:sp>
      <p:grpSp>
        <p:nvGrpSpPr>
          <p:cNvPr id="195" name="Group 194">
            <a:extLst>
              <a:ext uri="{FF2B5EF4-FFF2-40B4-BE49-F238E27FC236}">
                <a16:creationId xmlns:a16="http://schemas.microsoft.com/office/drawing/2014/main" id="{FF23FBB1-22A5-E44E-AEC9-4DD2845A196D}"/>
              </a:ext>
            </a:extLst>
          </p:cNvPr>
          <p:cNvGrpSpPr/>
          <p:nvPr/>
        </p:nvGrpSpPr>
        <p:grpSpPr>
          <a:xfrm>
            <a:off x="4465210" y="6062789"/>
            <a:ext cx="5836989" cy="513632"/>
            <a:chOff x="3565329" y="5457662"/>
            <a:chExt cx="5836989" cy="513632"/>
          </a:xfrm>
        </p:grpSpPr>
        <p:grpSp>
          <p:nvGrpSpPr>
            <p:cNvPr id="196" name="Group 195">
              <a:extLst>
                <a:ext uri="{FF2B5EF4-FFF2-40B4-BE49-F238E27FC236}">
                  <a16:creationId xmlns:a16="http://schemas.microsoft.com/office/drawing/2014/main" id="{C3E8A688-FA64-1C47-830A-36B69F4B9DC1}"/>
                </a:ext>
              </a:extLst>
            </p:cNvPr>
            <p:cNvGrpSpPr/>
            <p:nvPr/>
          </p:nvGrpSpPr>
          <p:grpSpPr>
            <a:xfrm>
              <a:off x="3565329" y="5529812"/>
              <a:ext cx="5836989" cy="369332"/>
              <a:chOff x="3576475" y="5544269"/>
              <a:chExt cx="5836989" cy="369332"/>
            </a:xfrm>
          </p:grpSpPr>
          <p:sp>
            <p:nvSpPr>
              <p:cNvPr id="210" name="TextBox 209">
                <a:extLst>
                  <a:ext uri="{FF2B5EF4-FFF2-40B4-BE49-F238E27FC236}">
                    <a16:creationId xmlns:a16="http://schemas.microsoft.com/office/drawing/2014/main" id="{24EDF90B-A4FD-A14D-8427-63AA3774CD10}"/>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211" name="TextBox 210">
                <a:extLst>
                  <a:ext uri="{FF2B5EF4-FFF2-40B4-BE49-F238E27FC236}">
                    <a16:creationId xmlns:a16="http://schemas.microsoft.com/office/drawing/2014/main" id="{B9B559CE-B0AD-C844-A472-675B23496DD9}"/>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212" name="TextBox 211">
                <a:extLst>
                  <a:ext uri="{FF2B5EF4-FFF2-40B4-BE49-F238E27FC236}">
                    <a16:creationId xmlns:a16="http://schemas.microsoft.com/office/drawing/2014/main" id="{63508F5E-B146-E047-8C22-B8078C2B499F}"/>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213" name="TextBox 212">
                <a:extLst>
                  <a:ext uri="{FF2B5EF4-FFF2-40B4-BE49-F238E27FC236}">
                    <a16:creationId xmlns:a16="http://schemas.microsoft.com/office/drawing/2014/main" id="{BF5ED960-111E-2A41-BF61-B66F472E7013}"/>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214" name="TextBox 213">
                <a:extLst>
                  <a:ext uri="{FF2B5EF4-FFF2-40B4-BE49-F238E27FC236}">
                    <a16:creationId xmlns:a16="http://schemas.microsoft.com/office/drawing/2014/main" id="{58956EF5-1213-9140-B4CA-41D324DF0B06}"/>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215" name="TextBox 214">
                <a:extLst>
                  <a:ext uri="{FF2B5EF4-FFF2-40B4-BE49-F238E27FC236}">
                    <a16:creationId xmlns:a16="http://schemas.microsoft.com/office/drawing/2014/main" id="{89832BC9-B636-1845-9BE4-87247BF4CB59}"/>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216" name="TextBox 215">
                <a:extLst>
                  <a:ext uri="{FF2B5EF4-FFF2-40B4-BE49-F238E27FC236}">
                    <a16:creationId xmlns:a16="http://schemas.microsoft.com/office/drawing/2014/main" id="{A990DAAB-A3B4-E946-8BCB-46CF524E56E8}"/>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217" name="TextBox 216">
                <a:extLst>
                  <a:ext uri="{FF2B5EF4-FFF2-40B4-BE49-F238E27FC236}">
                    <a16:creationId xmlns:a16="http://schemas.microsoft.com/office/drawing/2014/main" id="{230A3F7C-1C6E-1847-9670-EA69A4847231}"/>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218" name="TextBox 217">
                <a:extLst>
                  <a:ext uri="{FF2B5EF4-FFF2-40B4-BE49-F238E27FC236}">
                    <a16:creationId xmlns:a16="http://schemas.microsoft.com/office/drawing/2014/main" id="{2DC2D382-E14B-0546-BE23-E2457D5B9A82}"/>
                  </a:ext>
                </a:extLst>
              </p:cNvPr>
              <p:cNvSpPr txBox="1"/>
              <p:nvPr/>
            </p:nvSpPr>
            <p:spPr>
              <a:xfrm>
                <a:off x="9111778" y="5544269"/>
                <a:ext cx="301686" cy="369332"/>
              </a:xfrm>
              <a:prstGeom prst="rect">
                <a:avLst/>
              </a:prstGeom>
              <a:noFill/>
            </p:spPr>
            <p:txBody>
              <a:bodyPr wrap="none" rtlCol="0">
                <a:spAutoFit/>
              </a:bodyPr>
              <a:lstStyle/>
              <a:p>
                <a:r>
                  <a:rPr lang="en-US" dirty="0">
                    <a:solidFill>
                      <a:srgbClr val="C00000"/>
                    </a:solidFill>
                  </a:rPr>
                  <a:t>8</a:t>
                </a:r>
              </a:p>
            </p:txBody>
          </p:sp>
        </p:grpSp>
        <p:sp>
          <p:nvSpPr>
            <p:cNvPr id="197" name="Line 19">
              <a:extLst>
                <a:ext uri="{FF2B5EF4-FFF2-40B4-BE49-F238E27FC236}">
                  <a16:creationId xmlns:a16="http://schemas.microsoft.com/office/drawing/2014/main" id="{6F70F7CA-9C3E-4645-A7D0-A01FB13F1CC6}"/>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2" name="Line 19">
              <a:extLst>
                <a:ext uri="{FF2B5EF4-FFF2-40B4-BE49-F238E27FC236}">
                  <a16:creationId xmlns:a16="http://schemas.microsoft.com/office/drawing/2014/main" id="{1E1B1200-0D7D-A546-9BA2-89D1DC89931D}"/>
                </a:ext>
              </a:extLst>
            </p:cNvPr>
            <p:cNvSpPr>
              <a:spLocks noChangeShapeType="1"/>
            </p:cNvSpPr>
            <p:nvPr/>
          </p:nvSpPr>
          <p:spPr bwMode="auto">
            <a:xfrm>
              <a:off x="614781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3" name="Line 19">
              <a:extLst>
                <a:ext uri="{FF2B5EF4-FFF2-40B4-BE49-F238E27FC236}">
                  <a16:creationId xmlns:a16="http://schemas.microsoft.com/office/drawing/2014/main" id="{B32A726A-0352-3941-8E8C-265953CC27E1}"/>
                </a:ext>
              </a:extLst>
            </p:cNvPr>
            <p:cNvSpPr>
              <a:spLocks noChangeShapeType="1"/>
            </p:cNvSpPr>
            <p:nvPr/>
          </p:nvSpPr>
          <p:spPr bwMode="auto">
            <a:xfrm>
              <a:off x="477200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4" name="Line 19">
              <a:extLst>
                <a:ext uri="{FF2B5EF4-FFF2-40B4-BE49-F238E27FC236}">
                  <a16:creationId xmlns:a16="http://schemas.microsoft.com/office/drawing/2014/main" id="{49B92B1F-06D5-3A40-83C9-499BD239CC8D}"/>
                </a:ext>
              </a:extLst>
            </p:cNvPr>
            <p:cNvSpPr>
              <a:spLocks noChangeShapeType="1"/>
            </p:cNvSpPr>
            <p:nvPr/>
          </p:nvSpPr>
          <p:spPr bwMode="auto">
            <a:xfrm>
              <a:off x="545467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5" name="Line 19">
              <a:extLst>
                <a:ext uri="{FF2B5EF4-FFF2-40B4-BE49-F238E27FC236}">
                  <a16:creationId xmlns:a16="http://schemas.microsoft.com/office/drawing/2014/main" id="{93EB4B62-4953-2D49-A358-E0626545F338}"/>
                </a:ext>
              </a:extLst>
            </p:cNvPr>
            <p:cNvSpPr>
              <a:spLocks noChangeShapeType="1"/>
            </p:cNvSpPr>
            <p:nvPr/>
          </p:nvSpPr>
          <p:spPr bwMode="auto">
            <a:xfrm>
              <a:off x="752183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7" name="Line 19">
              <a:extLst>
                <a:ext uri="{FF2B5EF4-FFF2-40B4-BE49-F238E27FC236}">
                  <a16:creationId xmlns:a16="http://schemas.microsoft.com/office/drawing/2014/main" id="{387C8CB5-85B9-0144-9947-8C7D6731DF1C}"/>
                </a:ext>
              </a:extLst>
            </p:cNvPr>
            <p:cNvSpPr>
              <a:spLocks noChangeShapeType="1"/>
            </p:cNvSpPr>
            <p:nvPr/>
          </p:nvSpPr>
          <p:spPr bwMode="auto">
            <a:xfrm>
              <a:off x="683874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8" name="Line 19">
              <a:extLst>
                <a:ext uri="{FF2B5EF4-FFF2-40B4-BE49-F238E27FC236}">
                  <a16:creationId xmlns:a16="http://schemas.microsoft.com/office/drawing/2014/main" id="{B8F4F914-DA04-D44E-B7FF-7A8DFDF885BB}"/>
                </a:ext>
              </a:extLst>
            </p:cNvPr>
            <p:cNvSpPr>
              <a:spLocks noChangeShapeType="1"/>
            </p:cNvSpPr>
            <p:nvPr/>
          </p:nvSpPr>
          <p:spPr bwMode="auto">
            <a:xfrm>
              <a:off x="819997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9" name="Line 19">
              <a:extLst>
                <a:ext uri="{FF2B5EF4-FFF2-40B4-BE49-F238E27FC236}">
                  <a16:creationId xmlns:a16="http://schemas.microsoft.com/office/drawing/2014/main" id="{FE3FA8F0-01B2-684E-A2FA-39E79710EF23}"/>
                </a:ext>
              </a:extLst>
            </p:cNvPr>
            <p:cNvSpPr>
              <a:spLocks noChangeShapeType="1"/>
            </p:cNvSpPr>
            <p:nvPr/>
          </p:nvSpPr>
          <p:spPr bwMode="auto">
            <a:xfrm>
              <a:off x="889172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7369259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Effect transition="in" filter="wipe(up)">
                                      <p:cBhvr>
                                        <p:cTn id="12" dur="500"/>
                                        <p:tgtEl>
                                          <p:spTgt spid="1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1"/>
          <p:cNvSpPr>
            <a:spLocks noGrp="1" noChangeArrowheads="1"/>
          </p:cNvSpPr>
          <p:nvPr>
            <p:ph type="title" idx="4294967295"/>
          </p:nvPr>
        </p:nvSpPr>
        <p:spPr>
          <a:xfrm>
            <a:off x="0" y="266700"/>
            <a:ext cx="6911975" cy="422275"/>
          </a:xfrm>
        </p:spPr>
        <p:txBody>
          <a:bodyPr wrap="none">
            <a:noAutofit/>
          </a:bodyPr>
          <a:lstStyle/>
          <a:p>
            <a:pPr algn="ctr" eaLnBrk="1" hangingPunct="1"/>
            <a:r>
              <a:rPr lang="en-US" sz="4000" dirty="0">
                <a:cs typeface="Optima" charset="0"/>
              </a:rPr>
              <a:t>Data Hazard From Load-use</a:t>
            </a:r>
          </a:p>
        </p:txBody>
      </p:sp>
      <p:sp>
        <p:nvSpPr>
          <p:cNvPr id="4" name="Slide Number Placeholder 3">
            <a:extLst>
              <a:ext uri="{FF2B5EF4-FFF2-40B4-BE49-F238E27FC236}">
                <a16:creationId xmlns:a16="http://schemas.microsoft.com/office/drawing/2014/main" id="{AF8E76A4-4257-3D46-A557-A34FC176D8D3}"/>
              </a:ext>
            </a:extLst>
          </p:cNvPr>
          <p:cNvSpPr>
            <a:spLocks noGrp="1"/>
          </p:cNvSpPr>
          <p:nvPr>
            <p:ph type="sldNum" sz="quarter" idx="4294967295"/>
          </p:nvPr>
        </p:nvSpPr>
        <p:spPr>
          <a:xfrm>
            <a:off x="10880725" y="6459538"/>
            <a:ext cx="1311275" cy="365125"/>
          </a:xfrm>
        </p:spPr>
        <p:txBody>
          <a:bodyPr/>
          <a:lstStyle/>
          <a:p>
            <a:fld id="{1BD72A7C-CD32-D543-9541-5D4E9CD9F017}" type="slidenum">
              <a:rPr lang="en-US" smtClean="0"/>
              <a:t>36</a:t>
            </a:fld>
            <a:endParaRPr lang="en-US"/>
          </a:p>
        </p:txBody>
      </p:sp>
      <p:sp>
        <p:nvSpPr>
          <p:cNvPr id="64515" name="Line 23"/>
          <p:cNvSpPr>
            <a:spLocks noChangeShapeType="1"/>
          </p:cNvSpPr>
          <p:nvPr/>
        </p:nvSpPr>
        <p:spPr bwMode="auto">
          <a:xfrm>
            <a:off x="3657600" y="914400"/>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1294360" name="Rectangle 24"/>
          <p:cNvSpPr>
            <a:spLocks noChangeArrowheads="1"/>
          </p:cNvSpPr>
          <p:nvPr/>
        </p:nvSpPr>
        <p:spPr bwMode="auto">
          <a:xfrm>
            <a:off x="2185989" y="1320801"/>
            <a:ext cx="1844675" cy="366713"/>
          </a:xfrm>
          <a:prstGeom prst="rect">
            <a:avLst/>
          </a:prstGeom>
          <a:noFill/>
          <a:ln w="12700">
            <a:noFill/>
            <a:miter lim="800000"/>
            <a:headEnd/>
            <a:tailEnd/>
          </a:ln>
          <a:effectLst/>
        </p:spPr>
        <p:txBody>
          <a:bodyPr wrap="none" lIns="90488" tIns="44450" rIns="90488" bIns="44450">
            <a:spAutoFit/>
          </a:bodyPr>
          <a:lstStyle/>
          <a:p>
            <a:pPr>
              <a:defRPr/>
            </a:pPr>
            <a:r>
              <a:rPr lang="en-US" b="1" dirty="0" err="1">
                <a:latin typeface="Courier"/>
                <a:cs typeface="Courier"/>
              </a:rPr>
              <a:t>lw</a:t>
            </a:r>
            <a:r>
              <a:rPr lang="en-US" b="1" dirty="0">
                <a:latin typeface="Courier"/>
                <a:cs typeface="Courier"/>
              </a:rPr>
              <a:t>  </a:t>
            </a:r>
            <a:r>
              <a:rPr lang="en-US" b="1" dirty="0">
                <a:solidFill>
                  <a:srgbClr val="FF0000"/>
                </a:solidFill>
                <a:latin typeface="Courier"/>
                <a:cs typeface="Courier"/>
              </a:rPr>
              <a:t>$1</a:t>
            </a:r>
            <a:r>
              <a:rPr lang="en-US" b="1" dirty="0">
                <a:latin typeface="Courier"/>
                <a:cs typeface="Courier"/>
              </a:rPr>
              <a:t>,4($2)</a:t>
            </a:r>
          </a:p>
        </p:txBody>
      </p:sp>
      <p:sp>
        <p:nvSpPr>
          <p:cNvPr id="64517" name="Rectangle 25"/>
          <p:cNvSpPr>
            <a:spLocks noChangeArrowheads="1"/>
          </p:cNvSpPr>
          <p:nvPr/>
        </p:nvSpPr>
        <p:spPr bwMode="auto">
          <a:xfrm>
            <a:off x="2159001" y="2105026"/>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sub $4,</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,$5</a:t>
            </a:r>
          </a:p>
        </p:txBody>
      </p:sp>
      <p:grpSp>
        <p:nvGrpSpPr>
          <p:cNvPr id="64518" name="Group 26"/>
          <p:cNvGrpSpPr>
            <a:grpSpLocks/>
          </p:cNvGrpSpPr>
          <p:nvPr/>
        </p:nvGrpSpPr>
        <p:grpSpPr bwMode="auto">
          <a:xfrm>
            <a:off x="4838700" y="914400"/>
            <a:ext cx="4800600" cy="5207000"/>
            <a:chOff x="2088" y="656"/>
            <a:chExt cx="3024" cy="2816"/>
          </a:xfrm>
        </p:grpSpPr>
        <p:sp>
          <p:nvSpPr>
            <p:cNvPr id="64724" name="Line 27"/>
            <p:cNvSpPr>
              <a:spLocks noChangeShapeType="1"/>
            </p:cNvSpPr>
            <p:nvPr/>
          </p:nvSpPr>
          <p:spPr bwMode="auto">
            <a:xfrm>
              <a:off x="2088"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4725" name="Line 28"/>
            <p:cNvSpPr>
              <a:spLocks noChangeShapeType="1"/>
            </p:cNvSpPr>
            <p:nvPr/>
          </p:nvSpPr>
          <p:spPr bwMode="auto">
            <a:xfrm>
              <a:off x="2520"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4726" name="Line 29"/>
            <p:cNvSpPr>
              <a:spLocks noChangeShapeType="1"/>
            </p:cNvSpPr>
            <p:nvPr/>
          </p:nvSpPr>
          <p:spPr bwMode="auto">
            <a:xfrm>
              <a:off x="2952"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4727" name="Line 30"/>
            <p:cNvSpPr>
              <a:spLocks noChangeShapeType="1"/>
            </p:cNvSpPr>
            <p:nvPr/>
          </p:nvSpPr>
          <p:spPr bwMode="auto">
            <a:xfrm>
              <a:off x="3384"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4728" name="Line 31"/>
            <p:cNvSpPr>
              <a:spLocks noChangeShapeType="1"/>
            </p:cNvSpPr>
            <p:nvPr/>
          </p:nvSpPr>
          <p:spPr bwMode="auto">
            <a:xfrm>
              <a:off x="3816"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4729" name="Line 32"/>
            <p:cNvSpPr>
              <a:spLocks noChangeShapeType="1"/>
            </p:cNvSpPr>
            <p:nvPr/>
          </p:nvSpPr>
          <p:spPr bwMode="auto">
            <a:xfrm>
              <a:off x="4248"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4730" name="Line 33"/>
            <p:cNvSpPr>
              <a:spLocks noChangeShapeType="1"/>
            </p:cNvSpPr>
            <p:nvPr/>
          </p:nvSpPr>
          <p:spPr bwMode="auto">
            <a:xfrm>
              <a:off x="4680"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4731" name="Line 34"/>
            <p:cNvSpPr>
              <a:spLocks noChangeShapeType="1"/>
            </p:cNvSpPr>
            <p:nvPr/>
          </p:nvSpPr>
          <p:spPr bwMode="auto">
            <a:xfrm>
              <a:off x="5112"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grpSp>
        <p:nvGrpSpPr>
          <p:cNvPr id="64519" name="Group 35"/>
          <p:cNvGrpSpPr>
            <a:grpSpLocks/>
          </p:cNvGrpSpPr>
          <p:nvPr/>
        </p:nvGrpSpPr>
        <p:grpSpPr bwMode="auto">
          <a:xfrm>
            <a:off x="2178051" y="2897188"/>
            <a:ext cx="1844675" cy="2076450"/>
            <a:chOff x="480" y="2299"/>
            <a:chExt cx="1162" cy="1308"/>
          </a:xfrm>
        </p:grpSpPr>
        <p:sp>
          <p:nvSpPr>
            <p:cNvPr id="64721" name="Rectangle 36"/>
            <p:cNvSpPr>
              <a:spLocks noChangeArrowheads="1"/>
            </p:cNvSpPr>
            <p:nvPr/>
          </p:nvSpPr>
          <p:spPr bwMode="auto">
            <a:xfrm>
              <a:off x="480" y="2299"/>
              <a:ext cx="1162" cy="231"/>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and $6,</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,$7</a:t>
              </a:r>
            </a:p>
          </p:txBody>
        </p:sp>
        <p:sp>
          <p:nvSpPr>
            <p:cNvPr id="64722" name="Rectangle 37"/>
            <p:cNvSpPr>
              <a:spLocks noChangeArrowheads="1"/>
            </p:cNvSpPr>
            <p:nvPr/>
          </p:nvSpPr>
          <p:spPr bwMode="auto">
            <a:xfrm>
              <a:off x="480" y="3376"/>
              <a:ext cx="1162" cy="231"/>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err="1">
                  <a:latin typeface="Courier" charset="0"/>
                  <a:ea typeface="Courier" charset="0"/>
                  <a:cs typeface="Courier" charset="0"/>
                </a:rPr>
                <a:t>xor</a:t>
              </a:r>
              <a:r>
                <a:rPr lang="en-US" b="1" dirty="0">
                  <a:latin typeface="Courier" charset="0"/>
                  <a:ea typeface="Courier" charset="0"/>
                  <a:cs typeface="Courier" charset="0"/>
                </a:rPr>
                <a:t> $4,</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,$5</a:t>
              </a:r>
            </a:p>
          </p:txBody>
        </p:sp>
        <p:sp>
          <p:nvSpPr>
            <p:cNvPr id="64723" name="Rectangle 38"/>
            <p:cNvSpPr>
              <a:spLocks noChangeArrowheads="1"/>
            </p:cNvSpPr>
            <p:nvPr/>
          </p:nvSpPr>
          <p:spPr bwMode="auto">
            <a:xfrm>
              <a:off x="480" y="2827"/>
              <a:ext cx="1162" cy="231"/>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or  $8,</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,$9</a:t>
              </a:r>
            </a:p>
          </p:txBody>
        </p:sp>
      </p:grpSp>
      <p:sp>
        <p:nvSpPr>
          <p:cNvPr id="64520" name="Line 39"/>
          <p:cNvSpPr>
            <a:spLocks noChangeShapeType="1"/>
          </p:cNvSpPr>
          <p:nvPr/>
        </p:nvSpPr>
        <p:spPr bwMode="auto">
          <a:xfrm>
            <a:off x="2109788" y="1263651"/>
            <a:ext cx="0" cy="4805363"/>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grpSp>
        <p:nvGrpSpPr>
          <p:cNvPr id="64521" name="Group 40"/>
          <p:cNvGrpSpPr>
            <a:grpSpLocks/>
          </p:cNvGrpSpPr>
          <p:nvPr/>
        </p:nvGrpSpPr>
        <p:grpSpPr bwMode="auto">
          <a:xfrm>
            <a:off x="4268788" y="1092200"/>
            <a:ext cx="3284538" cy="838200"/>
            <a:chOff x="1563" y="1152"/>
            <a:chExt cx="2069" cy="528"/>
          </a:xfrm>
        </p:grpSpPr>
        <p:grpSp>
          <p:nvGrpSpPr>
            <p:cNvPr id="64689" name="Group 41"/>
            <p:cNvGrpSpPr>
              <a:grpSpLocks/>
            </p:cNvGrpSpPr>
            <p:nvPr/>
          </p:nvGrpSpPr>
          <p:grpSpPr bwMode="auto">
            <a:xfrm>
              <a:off x="2486" y="1152"/>
              <a:ext cx="224" cy="481"/>
              <a:chOff x="2206" y="1413"/>
              <a:chExt cx="224" cy="481"/>
            </a:xfrm>
          </p:grpSpPr>
          <p:sp>
            <p:nvSpPr>
              <p:cNvPr id="64719" name="Freeform 4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720" name="Rectangle 43"/>
              <p:cNvSpPr>
                <a:spLocks noChangeArrowheads="1"/>
              </p:cNvSpPr>
              <p:nvPr/>
            </p:nvSpPr>
            <p:spPr bwMode="auto">
              <a:xfrm rot="5400000">
                <a:off x="2151" y="1531"/>
                <a:ext cx="322"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ALU</a:t>
                </a:r>
              </a:p>
            </p:txBody>
          </p:sp>
        </p:grpSp>
        <p:grpSp>
          <p:nvGrpSpPr>
            <p:cNvPr id="64690" name="Group 44"/>
            <p:cNvGrpSpPr>
              <a:grpSpLocks/>
            </p:cNvGrpSpPr>
            <p:nvPr/>
          </p:nvGrpSpPr>
          <p:grpSpPr bwMode="auto">
            <a:xfrm>
              <a:off x="1563" y="1248"/>
              <a:ext cx="348" cy="289"/>
              <a:chOff x="1283" y="1509"/>
              <a:chExt cx="348" cy="289"/>
            </a:xfrm>
          </p:grpSpPr>
          <p:sp>
            <p:nvSpPr>
              <p:cNvPr id="64715" name="Rectangle 45"/>
              <p:cNvSpPr>
                <a:spLocks noChangeArrowheads="1"/>
              </p:cNvSpPr>
              <p:nvPr/>
            </p:nvSpPr>
            <p:spPr bwMode="auto">
              <a:xfrm>
                <a:off x="1283" y="1511"/>
                <a:ext cx="25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IM</a:t>
                </a:r>
              </a:p>
            </p:txBody>
          </p:sp>
          <p:grpSp>
            <p:nvGrpSpPr>
              <p:cNvPr id="64716" name="Group 46"/>
              <p:cNvGrpSpPr>
                <a:grpSpLocks/>
              </p:cNvGrpSpPr>
              <p:nvPr/>
            </p:nvGrpSpPr>
            <p:grpSpPr bwMode="auto">
              <a:xfrm>
                <a:off x="1291" y="1509"/>
                <a:ext cx="340" cy="289"/>
                <a:chOff x="1291" y="1509"/>
                <a:chExt cx="340" cy="289"/>
              </a:xfrm>
            </p:grpSpPr>
            <p:sp>
              <p:nvSpPr>
                <p:cNvPr id="64717" name="Freeform 4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718" name="Freeform 4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grpSp>
        <p:sp>
          <p:nvSpPr>
            <p:cNvPr id="64691" name="Rectangle 49"/>
            <p:cNvSpPr>
              <a:spLocks noChangeArrowheads="1"/>
            </p:cNvSpPr>
            <p:nvPr/>
          </p:nvSpPr>
          <p:spPr bwMode="auto">
            <a:xfrm>
              <a:off x="2012" y="1255"/>
              <a:ext cx="30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64692" name="Group 50"/>
            <p:cNvGrpSpPr>
              <a:grpSpLocks/>
            </p:cNvGrpSpPr>
            <p:nvPr/>
          </p:nvGrpSpPr>
          <p:grpSpPr bwMode="auto">
            <a:xfrm>
              <a:off x="2031" y="1248"/>
              <a:ext cx="296" cy="289"/>
              <a:chOff x="1751" y="1509"/>
              <a:chExt cx="296" cy="289"/>
            </a:xfrm>
          </p:grpSpPr>
          <p:sp>
            <p:nvSpPr>
              <p:cNvPr id="64713" name="Freeform 5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714" name="Freeform 5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693" name="Line 5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94" name="Freeform 5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95" name="Line 5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96" name="Rectangle 56"/>
            <p:cNvSpPr>
              <a:spLocks noChangeArrowheads="1"/>
            </p:cNvSpPr>
            <p:nvPr/>
          </p:nvSpPr>
          <p:spPr bwMode="auto">
            <a:xfrm>
              <a:off x="2829" y="1250"/>
              <a:ext cx="303"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DM</a:t>
              </a:r>
            </a:p>
          </p:txBody>
        </p:sp>
        <p:grpSp>
          <p:nvGrpSpPr>
            <p:cNvPr id="64697" name="Group 57"/>
            <p:cNvGrpSpPr>
              <a:grpSpLocks/>
            </p:cNvGrpSpPr>
            <p:nvPr/>
          </p:nvGrpSpPr>
          <p:grpSpPr bwMode="auto">
            <a:xfrm>
              <a:off x="2880" y="1248"/>
              <a:ext cx="325" cy="289"/>
              <a:chOff x="2600" y="1509"/>
              <a:chExt cx="325" cy="289"/>
            </a:xfrm>
          </p:grpSpPr>
          <p:sp>
            <p:nvSpPr>
              <p:cNvPr id="64711" name="Freeform 5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712" name="Freeform 5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698" name="Rectangle 60"/>
            <p:cNvSpPr>
              <a:spLocks noChangeArrowheads="1"/>
            </p:cNvSpPr>
            <p:nvPr/>
          </p:nvSpPr>
          <p:spPr bwMode="auto">
            <a:xfrm>
              <a:off x="3321" y="1250"/>
              <a:ext cx="30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64699" name="Group 61"/>
            <p:cNvGrpSpPr>
              <a:grpSpLocks/>
            </p:cNvGrpSpPr>
            <p:nvPr/>
          </p:nvGrpSpPr>
          <p:grpSpPr bwMode="auto">
            <a:xfrm>
              <a:off x="3348" y="1248"/>
              <a:ext cx="284" cy="289"/>
              <a:chOff x="3068" y="1509"/>
              <a:chExt cx="284" cy="289"/>
            </a:xfrm>
          </p:grpSpPr>
          <p:sp>
            <p:nvSpPr>
              <p:cNvPr id="64709" name="Freeform 6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710" name="Freeform 6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700" name="Line 6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701" name="Line 6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702" name="Line 6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703" name="Line 67"/>
            <p:cNvSpPr>
              <a:spLocks noChangeShapeType="1"/>
            </p:cNvSpPr>
            <p:nvPr/>
          </p:nvSpPr>
          <p:spPr bwMode="auto">
            <a:xfrm>
              <a:off x="2416" y="1488"/>
              <a:ext cx="0" cy="192"/>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704" name="Line 68"/>
            <p:cNvSpPr>
              <a:spLocks noChangeShapeType="1"/>
            </p:cNvSpPr>
            <p:nvPr/>
          </p:nvSpPr>
          <p:spPr bwMode="auto">
            <a:xfrm>
              <a:off x="2416" y="1680"/>
              <a:ext cx="336"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705" name="Line 69"/>
            <p:cNvSpPr>
              <a:spLocks noChangeShapeType="1"/>
            </p:cNvSpPr>
            <p:nvPr/>
          </p:nvSpPr>
          <p:spPr bwMode="auto">
            <a:xfrm>
              <a:off x="2752" y="1392"/>
              <a:ext cx="0" cy="288"/>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706" name="Line 70"/>
            <p:cNvSpPr>
              <a:spLocks noChangeShapeType="1"/>
            </p:cNvSpPr>
            <p:nvPr/>
          </p:nvSpPr>
          <p:spPr bwMode="auto">
            <a:xfrm flipH="1">
              <a:off x="2832"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707" name="Line 71"/>
            <p:cNvSpPr>
              <a:spLocks noChangeShapeType="1"/>
            </p:cNvSpPr>
            <p:nvPr/>
          </p:nvSpPr>
          <p:spPr bwMode="auto">
            <a:xfrm>
              <a:off x="2832" y="1632"/>
              <a:ext cx="432"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708" name="Line 72"/>
            <p:cNvSpPr>
              <a:spLocks noChangeShapeType="1"/>
            </p:cNvSpPr>
            <p:nvPr/>
          </p:nvSpPr>
          <p:spPr bwMode="auto">
            <a:xfrm>
              <a:off x="3264"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grpSp>
      <p:grpSp>
        <p:nvGrpSpPr>
          <p:cNvPr id="64522" name="Group 73"/>
          <p:cNvGrpSpPr>
            <a:grpSpLocks/>
          </p:cNvGrpSpPr>
          <p:nvPr/>
        </p:nvGrpSpPr>
        <p:grpSpPr bwMode="auto">
          <a:xfrm>
            <a:off x="7697790" y="5334000"/>
            <a:ext cx="2820988" cy="838200"/>
            <a:chOff x="3889" y="3328"/>
            <a:chExt cx="1777" cy="528"/>
          </a:xfrm>
        </p:grpSpPr>
        <p:grpSp>
          <p:nvGrpSpPr>
            <p:cNvPr id="64661" name="Group 74"/>
            <p:cNvGrpSpPr>
              <a:grpSpLocks/>
            </p:cNvGrpSpPr>
            <p:nvPr/>
          </p:nvGrpSpPr>
          <p:grpSpPr bwMode="auto">
            <a:xfrm>
              <a:off x="4812" y="3328"/>
              <a:ext cx="224" cy="481"/>
              <a:chOff x="2206" y="1413"/>
              <a:chExt cx="224" cy="481"/>
            </a:xfrm>
          </p:grpSpPr>
          <p:sp>
            <p:nvSpPr>
              <p:cNvPr id="64687" name="Freeform 7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88" name="Rectangle 76"/>
              <p:cNvSpPr>
                <a:spLocks noChangeArrowheads="1"/>
              </p:cNvSpPr>
              <p:nvPr/>
            </p:nvSpPr>
            <p:spPr bwMode="auto">
              <a:xfrm rot="5400000">
                <a:off x="2151" y="1531"/>
                <a:ext cx="322"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ALU</a:t>
                </a:r>
              </a:p>
            </p:txBody>
          </p:sp>
        </p:grpSp>
        <p:grpSp>
          <p:nvGrpSpPr>
            <p:cNvPr id="64662" name="Group 77"/>
            <p:cNvGrpSpPr>
              <a:grpSpLocks/>
            </p:cNvGrpSpPr>
            <p:nvPr/>
          </p:nvGrpSpPr>
          <p:grpSpPr bwMode="auto">
            <a:xfrm>
              <a:off x="3889" y="3424"/>
              <a:ext cx="348" cy="289"/>
              <a:chOff x="1283" y="1509"/>
              <a:chExt cx="348" cy="289"/>
            </a:xfrm>
          </p:grpSpPr>
          <p:sp>
            <p:nvSpPr>
              <p:cNvPr id="64683" name="Rectangle 78"/>
              <p:cNvSpPr>
                <a:spLocks noChangeArrowheads="1"/>
              </p:cNvSpPr>
              <p:nvPr/>
            </p:nvSpPr>
            <p:spPr bwMode="auto">
              <a:xfrm>
                <a:off x="1283" y="1511"/>
                <a:ext cx="25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IM</a:t>
                </a:r>
              </a:p>
            </p:txBody>
          </p:sp>
          <p:grpSp>
            <p:nvGrpSpPr>
              <p:cNvPr id="64684" name="Group 79"/>
              <p:cNvGrpSpPr>
                <a:grpSpLocks/>
              </p:cNvGrpSpPr>
              <p:nvPr/>
            </p:nvGrpSpPr>
            <p:grpSpPr bwMode="auto">
              <a:xfrm>
                <a:off x="1291" y="1509"/>
                <a:ext cx="340" cy="289"/>
                <a:chOff x="1291" y="1509"/>
                <a:chExt cx="340" cy="289"/>
              </a:xfrm>
            </p:grpSpPr>
            <p:sp>
              <p:nvSpPr>
                <p:cNvPr id="64685" name="Freeform 8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86" name="Freeform 8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grpSp>
        <p:sp>
          <p:nvSpPr>
            <p:cNvPr id="64663" name="Rectangle 82"/>
            <p:cNvSpPr>
              <a:spLocks noChangeArrowheads="1"/>
            </p:cNvSpPr>
            <p:nvPr/>
          </p:nvSpPr>
          <p:spPr bwMode="auto">
            <a:xfrm>
              <a:off x="4338" y="3431"/>
              <a:ext cx="30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64664" name="Group 83"/>
            <p:cNvGrpSpPr>
              <a:grpSpLocks/>
            </p:cNvGrpSpPr>
            <p:nvPr/>
          </p:nvGrpSpPr>
          <p:grpSpPr bwMode="auto">
            <a:xfrm>
              <a:off x="4368" y="3408"/>
              <a:ext cx="292" cy="289"/>
              <a:chOff x="1751" y="1509"/>
              <a:chExt cx="292" cy="289"/>
            </a:xfrm>
          </p:grpSpPr>
          <p:sp>
            <p:nvSpPr>
              <p:cNvPr id="64681" name="Freeform 8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82" name="Freeform 85"/>
              <p:cNvSpPr>
                <a:spLocks/>
              </p:cNvSpPr>
              <p:nvPr/>
            </p:nvSpPr>
            <p:spPr bwMode="auto">
              <a:xfrm>
                <a:off x="1895"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665" name="Line 86"/>
            <p:cNvSpPr>
              <a:spLocks noChangeShapeType="1"/>
            </p:cNvSpPr>
            <p:nvPr/>
          </p:nvSpPr>
          <p:spPr bwMode="auto">
            <a:xfrm>
              <a:off x="4242" y="3568"/>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66" name="Freeform 87"/>
            <p:cNvSpPr>
              <a:spLocks/>
            </p:cNvSpPr>
            <p:nvPr/>
          </p:nvSpPr>
          <p:spPr bwMode="auto">
            <a:xfrm>
              <a:off x="4310" y="347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67" name="Line 88"/>
            <p:cNvSpPr>
              <a:spLocks noChangeShapeType="1"/>
            </p:cNvSpPr>
            <p:nvPr/>
          </p:nvSpPr>
          <p:spPr bwMode="auto">
            <a:xfrm>
              <a:off x="4658" y="3472"/>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68" name="Rectangle 89"/>
            <p:cNvSpPr>
              <a:spLocks noChangeArrowheads="1"/>
            </p:cNvSpPr>
            <p:nvPr/>
          </p:nvSpPr>
          <p:spPr bwMode="auto">
            <a:xfrm>
              <a:off x="5155" y="3426"/>
              <a:ext cx="303"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DM</a:t>
              </a:r>
            </a:p>
          </p:txBody>
        </p:sp>
        <p:grpSp>
          <p:nvGrpSpPr>
            <p:cNvPr id="64669" name="Group 90"/>
            <p:cNvGrpSpPr>
              <a:grpSpLocks/>
            </p:cNvGrpSpPr>
            <p:nvPr/>
          </p:nvGrpSpPr>
          <p:grpSpPr bwMode="auto">
            <a:xfrm>
              <a:off x="5206" y="3424"/>
              <a:ext cx="325" cy="289"/>
              <a:chOff x="2600" y="1509"/>
              <a:chExt cx="325" cy="289"/>
            </a:xfrm>
          </p:grpSpPr>
          <p:sp>
            <p:nvSpPr>
              <p:cNvPr id="64679" name="Freeform 9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80" name="Freeform 9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670" name="Line 93"/>
            <p:cNvSpPr>
              <a:spLocks noChangeShapeType="1"/>
            </p:cNvSpPr>
            <p:nvPr/>
          </p:nvSpPr>
          <p:spPr bwMode="auto">
            <a:xfrm>
              <a:off x="5527" y="3568"/>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71" name="Line 94"/>
            <p:cNvSpPr>
              <a:spLocks noChangeShapeType="1"/>
            </p:cNvSpPr>
            <p:nvPr/>
          </p:nvSpPr>
          <p:spPr bwMode="auto">
            <a:xfrm>
              <a:off x="5043" y="3568"/>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72" name="Line 95"/>
            <p:cNvSpPr>
              <a:spLocks noChangeShapeType="1"/>
            </p:cNvSpPr>
            <p:nvPr/>
          </p:nvSpPr>
          <p:spPr bwMode="auto">
            <a:xfrm>
              <a:off x="4658" y="3664"/>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73" name="Line 96"/>
            <p:cNvSpPr>
              <a:spLocks noChangeShapeType="1"/>
            </p:cNvSpPr>
            <p:nvPr/>
          </p:nvSpPr>
          <p:spPr bwMode="auto">
            <a:xfrm>
              <a:off x="4742" y="3664"/>
              <a:ext cx="0" cy="192"/>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74" name="Line 97"/>
            <p:cNvSpPr>
              <a:spLocks noChangeShapeType="1"/>
            </p:cNvSpPr>
            <p:nvPr/>
          </p:nvSpPr>
          <p:spPr bwMode="auto">
            <a:xfrm>
              <a:off x="4742" y="3856"/>
              <a:ext cx="336"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75" name="Line 98"/>
            <p:cNvSpPr>
              <a:spLocks noChangeShapeType="1"/>
            </p:cNvSpPr>
            <p:nvPr/>
          </p:nvSpPr>
          <p:spPr bwMode="auto">
            <a:xfrm>
              <a:off x="5078" y="3568"/>
              <a:ext cx="0" cy="288"/>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76" name="Line 99"/>
            <p:cNvSpPr>
              <a:spLocks noChangeShapeType="1"/>
            </p:cNvSpPr>
            <p:nvPr/>
          </p:nvSpPr>
          <p:spPr bwMode="auto">
            <a:xfrm flipH="1">
              <a:off x="5158" y="3568"/>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77" name="Line 100"/>
            <p:cNvSpPr>
              <a:spLocks noChangeShapeType="1"/>
            </p:cNvSpPr>
            <p:nvPr/>
          </p:nvSpPr>
          <p:spPr bwMode="auto">
            <a:xfrm>
              <a:off x="5158" y="3808"/>
              <a:ext cx="432"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78" name="Line 101"/>
            <p:cNvSpPr>
              <a:spLocks noChangeShapeType="1"/>
            </p:cNvSpPr>
            <p:nvPr/>
          </p:nvSpPr>
          <p:spPr bwMode="auto">
            <a:xfrm>
              <a:off x="5590" y="3568"/>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grpSp>
      <p:grpSp>
        <p:nvGrpSpPr>
          <p:cNvPr id="64523" name="Group 102"/>
          <p:cNvGrpSpPr>
            <a:grpSpLocks/>
          </p:cNvGrpSpPr>
          <p:nvPr/>
        </p:nvGrpSpPr>
        <p:grpSpPr bwMode="auto">
          <a:xfrm>
            <a:off x="5640388" y="2667000"/>
            <a:ext cx="3284538" cy="838200"/>
            <a:chOff x="1563" y="1152"/>
            <a:chExt cx="2069" cy="528"/>
          </a:xfrm>
        </p:grpSpPr>
        <p:grpSp>
          <p:nvGrpSpPr>
            <p:cNvPr id="64629" name="Group 103"/>
            <p:cNvGrpSpPr>
              <a:grpSpLocks/>
            </p:cNvGrpSpPr>
            <p:nvPr/>
          </p:nvGrpSpPr>
          <p:grpSpPr bwMode="auto">
            <a:xfrm>
              <a:off x="2486" y="1152"/>
              <a:ext cx="224" cy="481"/>
              <a:chOff x="2206" y="1413"/>
              <a:chExt cx="224" cy="481"/>
            </a:xfrm>
          </p:grpSpPr>
          <p:sp>
            <p:nvSpPr>
              <p:cNvPr id="64659" name="Freeform 10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60" name="Rectangle 105"/>
              <p:cNvSpPr>
                <a:spLocks noChangeArrowheads="1"/>
              </p:cNvSpPr>
              <p:nvPr/>
            </p:nvSpPr>
            <p:spPr bwMode="auto">
              <a:xfrm rot="5400000">
                <a:off x="2151" y="1531"/>
                <a:ext cx="322"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ALU</a:t>
                </a:r>
              </a:p>
            </p:txBody>
          </p:sp>
        </p:grpSp>
        <p:grpSp>
          <p:nvGrpSpPr>
            <p:cNvPr id="64630" name="Group 106"/>
            <p:cNvGrpSpPr>
              <a:grpSpLocks/>
            </p:cNvGrpSpPr>
            <p:nvPr/>
          </p:nvGrpSpPr>
          <p:grpSpPr bwMode="auto">
            <a:xfrm>
              <a:off x="1563" y="1248"/>
              <a:ext cx="348" cy="289"/>
              <a:chOff x="1283" y="1509"/>
              <a:chExt cx="348" cy="289"/>
            </a:xfrm>
          </p:grpSpPr>
          <p:sp>
            <p:nvSpPr>
              <p:cNvPr id="64655" name="Rectangle 107"/>
              <p:cNvSpPr>
                <a:spLocks noChangeArrowheads="1"/>
              </p:cNvSpPr>
              <p:nvPr/>
            </p:nvSpPr>
            <p:spPr bwMode="auto">
              <a:xfrm>
                <a:off x="1283" y="1511"/>
                <a:ext cx="25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IM</a:t>
                </a:r>
              </a:p>
            </p:txBody>
          </p:sp>
          <p:grpSp>
            <p:nvGrpSpPr>
              <p:cNvPr id="64656" name="Group 108"/>
              <p:cNvGrpSpPr>
                <a:grpSpLocks/>
              </p:cNvGrpSpPr>
              <p:nvPr/>
            </p:nvGrpSpPr>
            <p:grpSpPr bwMode="auto">
              <a:xfrm>
                <a:off x="1291" y="1509"/>
                <a:ext cx="340" cy="289"/>
                <a:chOff x="1291" y="1509"/>
                <a:chExt cx="340" cy="289"/>
              </a:xfrm>
            </p:grpSpPr>
            <p:sp>
              <p:nvSpPr>
                <p:cNvPr id="64657" name="Freeform 10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58" name="Freeform 11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grpSp>
        <p:sp>
          <p:nvSpPr>
            <p:cNvPr id="64631" name="Rectangle 111"/>
            <p:cNvSpPr>
              <a:spLocks noChangeArrowheads="1"/>
            </p:cNvSpPr>
            <p:nvPr/>
          </p:nvSpPr>
          <p:spPr bwMode="auto">
            <a:xfrm>
              <a:off x="2012" y="1255"/>
              <a:ext cx="30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64632" name="Group 112"/>
            <p:cNvGrpSpPr>
              <a:grpSpLocks/>
            </p:cNvGrpSpPr>
            <p:nvPr/>
          </p:nvGrpSpPr>
          <p:grpSpPr bwMode="auto">
            <a:xfrm>
              <a:off x="2031" y="1248"/>
              <a:ext cx="296" cy="289"/>
              <a:chOff x="1751" y="1509"/>
              <a:chExt cx="296" cy="289"/>
            </a:xfrm>
          </p:grpSpPr>
          <p:sp>
            <p:nvSpPr>
              <p:cNvPr id="64653" name="Freeform 11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54" name="Freeform 11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633" name="Line 11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34" name="Freeform 11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35" name="Line 11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36" name="Rectangle 118"/>
            <p:cNvSpPr>
              <a:spLocks noChangeArrowheads="1"/>
            </p:cNvSpPr>
            <p:nvPr/>
          </p:nvSpPr>
          <p:spPr bwMode="auto">
            <a:xfrm>
              <a:off x="2829" y="1250"/>
              <a:ext cx="303"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DM</a:t>
              </a:r>
            </a:p>
          </p:txBody>
        </p:sp>
        <p:grpSp>
          <p:nvGrpSpPr>
            <p:cNvPr id="64637" name="Group 119"/>
            <p:cNvGrpSpPr>
              <a:grpSpLocks/>
            </p:cNvGrpSpPr>
            <p:nvPr/>
          </p:nvGrpSpPr>
          <p:grpSpPr bwMode="auto">
            <a:xfrm>
              <a:off x="2880" y="1248"/>
              <a:ext cx="325" cy="289"/>
              <a:chOff x="2600" y="1509"/>
              <a:chExt cx="325" cy="289"/>
            </a:xfrm>
          </p:grpSpPr>
          <p:sp>
            <p:nvSpPr>
              <p:cNvPr id="64651" name="Freeform 12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52" name="Freeform 12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638" name="Rectangle 122"/>
            <p:cNvSpPr>
              <a:spLocks noChangeArrowheads="1"/>
            </p:cNvSpPr>
            <p:nvPr/>
          </p:nvSpPr>
          <p:spPr bwMode="auto">
            <a:xfrm>
              <a:off x="3321" y="1250"/>
              <a:ext cx="30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64639" name="Group 123"/>
            <p:cNvGrpSpPr>
              <a:grpSpLocks/>
            </p:cNvGrpSpPr>
            <p:nvPr/>
          </p:nvGrpSpPr>
          <p:grpSpPr bwMode="auto">
            <a:xfrm>
              <a:off x="3348" y="1248"/>
              <a:ext cx="284" cy="289"/>
              <a:chOff x="3068" y="1509"/>
              <a:chExt cx="284" cy="289"/>
            </a:xfrm>
          </p:grpSpPr>
          <p:sp>
            <p:nvSpPr>
              <p:cNvPr id="64649" name="Freeform 12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50" name="Freeform 12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640" name="Line 12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41" name="Line 12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42" name="Line 12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43" name="Line 129"/>
            <p:cNvSpPr>
              <a:spLocks noChangeShapeType="1"/>
            </p:cNvSpPr>
            <p:nvPr/>
          </p:nvSpPr>
          <p:spPr bwMode="auto">
            <a:xfrm>
              <a:off x="2416" y="1488"/>
              <a:ext cx="0" cy="192"/>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44" name="Line 130"/>
            <p:cNvSpPr>
              <a:spLocks noChangeShapeType="1"/>
            </p:cNvSpPr>
            <p:nvPr/>
          </p:nvSpPr>
          <p:spPr bwMode="auto">
            <a:xfrm>
              <a:off x="2416" y="1680"/>
              <a:ext cx="336"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45" name="Line 131"/>
            <p:cNvSpPr>
              <a:spLocks noChangeShapeType="1"/>
            </p:cNvSpPr>
            <p:nvPr/>
          </p:nvSpPr>
          <p:spPr bwMode="auto">
            <a:xfrm>
              <a:off x="2752" y="1392"/>
              <a:ext cx="0" cy="288"/>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46" name="Line 132"/>
            <p:cNvSpPr>
              <a:spLocks noChangeShapeType="1"/>
            </p:cNvSpPr>
            <p:nvPr/>
          </p:nvSpPr>
          <p:spPr bwMode="auto">
            <a:xfrm flipH="1">
              <a:off x="2832"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47" name="Line 133"/>
            <p:cNvSpPr>
              <a:spLocks noChangeShapeType="1"/>
            </p:cNvSpPr>
            <p:nvPr/>
          </p:nvSpPr>
          <p:spPr bwMode="auto">
            <a:xfrm>
              <a:off x="2832" y="1632"/>
              <a:ext cx="432"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48" name="Line 134"/>
            <p:cNvSpPr>
              <a:spLocks noChangeShapeType="1"/>
            </p:cNvSpPr>
            <p:nvPr/>
          </p:nvSpPr>
          <p:spPr bwMode="auto">
            <a:xfrm>
              <a:off x="3264"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grpSp>
      <p:grpSp>
        <p:nvGrpSpPr>
          <p:cNvPr id="64524" name="Group 135"/>
          <p:cNvGrpSpPr>
            <a:grpSpLocks/>
          </p:cNvGrpSpPr>
          <p:nvPr/>
        </p:nvGrpSpPr>
        <p:grpSpPr bwMode="auto">
          <a:xfrm>
            <a:off x="6326188" y="3505200"/>
            <a:ext cx="3284538" cy="838200"/>
            <a:chOff x="1563" y="1152"/>
            <a:chExt cx="2069" cy="528"/>
          </a:xfrm>
        </p:grpSpPr>
        <p:grpSp>
          <p:nvGrpSpPr>
            <p:cNvPr id="64597" name="Group 136"/>
            <p:cNvGrpSpPr>
              <a:grpSpLocks/>
            </p:cNvGrpSpPr>
            <p:nvPr/>
          </p:nvGrpSpPr>
          <p:grpSpPr bwMode="auto">
            <a:xfrm>
              <a:off x="2486" y="1152"/>
              <a:ext cx="224" cy="481"/>
              <a:chOff x="2206" y="1413"/>
              <a:chExt cx="224" cy="481"/>
            </a:xfrm>
          </p:grpSpPr>
          <p:sp>
            <p:nvSpPr>
              <p:cNvPr id="64627" name="Freeform 137"/>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28" name="Rectangle 138"/>
              <p:cNvSpPr>
                <a:spLocks noChangeArrowheads="1"/>
              </p:cNvSpPr>
              <p:nvPr/>
            </p:nvSpPr>
            <p:spPr bwMode="auto">
              <a:xfrm rot="5400000">
                <a:off x="2151" y="1531"/>
                <a:ext cx="322"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ALU</a:t>
                </a:r>
              </a:p>
            </p:txBody>
          </p:sp>
        </p:grpSp>
        <p:grpSp>
          <p:nvGrpSpPr>
            <p:cNvPr id="64598" name="Group 139"/>
            <p:cNvGrpSpPr>
              <a:grpSpLocks/>
            </p:cNvGrpSpPr>
            <p:nvPr/>
          </p:nvGrpSpPr>
          <p:grpSpPr bwMode="auto">
            <a:xfrm>
              <a:off x="1563" y="1248"/>
              <a:ext cx="348" cy="289"/>
              <a:chOff x="1283" y="1509"/>
              <a:chExt cx="348" cy="289"/>
            </a:xfrm>
          </p:grpSpPr>
          <p:sp>
            <p:nvSpPr>
              <p:cNvPr id="64623" name="Rectangle 140"/>
              <p:cNvSpPr>
                <a:spLocks noChangeArrowheads="1"/>
              </p:cNvSpPr>
              <p:nvPr/>
            </p:nvSpPr>
            <p:spPr bwMode="auto">
              <a:xfrm>
                <a:off x="1283" y="1511"/>
                <a:ext cx="25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IM</a:t>
                </a:r>
              </a:p>
            </p:txBody>
          </p:sp>
          <p:grpSp>
            <p:nvGrpSpPr>
              <p:cNvPr id="64624" name="Group 141"/>
              <p:cNvGrpSpPr>
                <a:grpSpLocks/>
              </p:cNvGrpSpPr>
              <p:nvPr/>
            </p:nvGrpSpPr>
            <p:grpSpPr bwMode="auto">
              <a:xfrm>
                <a:off x="1291" y="1509"/>
                <a:ext cx="340" cy="289"/>
                <a:chOff x="1291" y="1509"/>
                <a:chExt cx="340" cy="289"/>
              </a:xfrm>
            </p:grpSpPr>
            <p:sp>
              <p:nvSpPr>
                <p:cNvPr id="64625" name="Freeform 142"/>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26" name="Freeform 143"/>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grpSp>
        <p:sp>
          <p:nvSpPr>
            <p:cNvPr id="64599" name="Rectangle 144"/>
            <p:cNvSpPr>
              <a:spLocks noChangeArrowheads="1"/>
            </p:cNvSpPr>
            <p:nvPr/>
          </p:nvSpPr>
          <p:spPr bwMode="auto">
            <a:xfrm>
              <a:off x="2012" y="1255"/>
              <a:ext cx="30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64600" name="Group 145"/>
            <p:cNvGrpSpPr>
              <a:grpSpLocks/>
            </p:cNvGrpSpPr>
            <p:nvPr/>
          </p:nvGrpSpPr>
          <p:grpSpPr bwMode="auto">
            <a:xfrm>
              <a:off x="2031" y="1248"/>
              <a:ext cx="296" cy="289"/>
              <a:chOff x="1751" y="1509"/>
              <a:chExt cx="296" cy="289"/>
            </a:xfrm>
          </p:grpSpPr>
          <p:sp>
            <p:nvSpPr>
              <p:cNvPr id="64621" name="Freeform 146"/>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22" name="Freeform 147"/>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601" name="Line 148"/>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02" name="Freeform 149"/>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03" name="Line 150"/>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04" name="Rectangle 151"/>
            <p:cNvSpPr>
              <a:spLocks noChangeArrowheads="1"/>
            </p:cNvSpPr>
            <p:nvPr/>
          </p:nvSpPr>
          <p:spPr bwMode="auto">
            <a:xfrm>
              <a:off x="2829" y="1250"/>
              <a:ext cx="303"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DM</a:t>
              </a:r>
            </a:p>
          </p:txBody>
        </p:sp>
        <p:grpSp>
          <p:nvGrpSpPr>
            <p:cNvPr id="64605" name="Group 152"/>
            <p:cNvGrpSpPr>
              <a:grpSpLocks/>
            </p:cNvGrpSpPr>
            <p:nvPr/>
          </p:nvGrpSpPr>
          <p:grpSpPr bwMode="auto">
            <a:xfrm>
              <a:off x="2880" y="1248"/>
              <a:ext cx="325" cy="289"/>
              <a:chOff x="2600" y="1509"/>
              <a:chExt cx="325" cy="289"/>
            </a:xfrm>
          </p:grpSpPr>
          <p:sp>
            <p:nvSpPr>
              <p:cNvPr id="64619" name="Freeform 153"/>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20" name="Freeform 154"/>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606" name="Rectangle 155"/>
            <p:cNvSpPr>
              <a:spLocks noChangeArrowheads="1"/>
            </p:cNvSpPr>
            <p:nvPr/>
          </p:nvSpPr>
          <p:spPr bwMode="auto">
            <a:xfrm>
              <a:off x="3321" y="1250"/>
              <a:ext cx="30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64607" name="Group 156"/>
            <p:cNvGrpSpPr>
              <a:grpSpLocks/>
            </p:cNvGrpSpPr>
            <p:nvPr/>
          </p:nvGrpSpPr>
          <p:grpSpPr bwMode="auto">
            <a:xfrm>
              <a:off x="3348" y="1248"/>
              <a:ext cx="284" cy="289"/>
              <a:chOff x="3068" y="1509"/>
              <a:chExt cx="284" cy="289"/>
            </a:xfrm>
          </p:grpSpPr>
          <p:sp>
            <p:nvSpPr>
              <p:cNvPr id="64617" name="Freeform 157"/>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618" name="Freeform 158"/>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608" name="Line 159"/>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09" name="Line 160"/>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10" name="Line 161"/>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611" name="Line 162"/>
            <p:cNvSpPr>
              <a:spLocks noChangeShapeType="1"/>
            </p:cNvSpPr>
            <p:nvPr/>
          </p:nvSpPr>
          <p:spPr bwMode="auto">
            <a:xfrm>
              <a:off x="2416" y="1488"/>
              <a:ext cx="0" cy="192"/>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12" name="Line 163"/>
            <p:cNvSpPr>
              <a:spLocks noChangeShapeType="1"/>
            </p:cNvSpPr>
            <p:nvPr/>
          </p:nvSpPr>
          <p:spPr bwMode="auto">
            <a:xfrm>
              <a:off x="2416" y="1680"/>
              <a:ext cx="336"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13" name="Line 164"/>
            <p:cNvSpPr>
              <a:spLocks noChangeShapeType="1"/>
            </p:cNvSpPr>
            <p:nvPr/>
          </p:nvSpPr>
          <p:spPr bwMode="auto">
            <a:xfrm>
              <a:off x="2752" y="1392"/>
              <a:ext cx="0" cy="288"/>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14" name="Line 165"/>
            <p:cNvSpPr>
              <a:spLocks noChangeShapeType="1"/>
            </p:cNvSpPr>
            <p:nvPr/>
          </p:nvSpPr>
          <p:spPr bwMode="auto">
            <a:xfrm flipH="1">
              <a:off x="2832"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15" name="Line 166"/>
            <p:cNvSpPr>
              <a:spLocks noChangeShapeType="1"/>
            </p:cNvSpPr>
            <p:nvPr/>
          </p:nvSpPr>
          <p:spPr bwMode="auto">
            <a:xfrm>
              <a:off x="2832" y="1632"/>
              <a:ext cx="432"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616" name="Line 167"/>
            <p:cNvSpPr>
              <a:spLocks noChangeShapeType="1"/>
            </p:cNvSpPr>
            <p:nvPr/>
          </p:nvSpPr>
          <p:spPr bwMode="auto">
            <a:xfrm>
              <a:off x="3264"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grpSp>
      <p:grpSp>
        <p:nvGrpSpPr>
          <p:cNvPr id="64525" name="Group 168"/>
          <p:cNvGrpSpPr>
            <a:grpSpLocks/>
          </p:cNvGrpSpPr>
          <p:nvPr/>
        </p:nvGrpSpPr>
        <p:grpSpPr bwMode="auto">
          <a:xfrm>
            <a:off x="7011988" y="4419600"/>
            <a:ext cx="3284538" cy="838200"/>
            <a:chOff x="1563" y="1152"/>
            <a:chExt cx="2069" cy="528"/>
          </a:xfrm>
        </p:grpSpPr>
        <p:grpSp>
          <p:nvGrpSpPr>
            <p:cNvPr id="64565" name="Group 169"/>
            <p:cNvGrpSpPr>
              <a:grpSpLocks/>
            </p:cNvGrpSpPr>
            <p:nvPr/>
          </p:nvGrpSpPr>
          <p:grpSpPr bwMode="auto">
            <a:xfrm>
              <a:off x="2486" y="1152"/>
              <a:ext cx="224" cy="481"/>
              <a:chOff x="2206" y="1413"/>
              <a:chExt cx="224" cy="481"/>
            </a:xfrm>
          </p:grpSpPr>
          <p:sp>
            <p:nvSpPr>
              <p:cNvPr id="64595" name="Freeform 170"/>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96" name="Rectangle 171"/>
              <p:cNvSpPr>
                <a:spLocks noChangeArrowheads="1"/>
              </p:cNvSpPr>
              <p:nvPr/>
            </p:nvSpPr>
            <p:spPr bwMode="auto">
              <a:xfrm rot="5400000">
                <a:off x="2151" y="1531"/>
                <a:ext cx="322"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ALU</a:t>
                </a:r>
              </a:p>
            </p:txBody>
          </p:sp>
        </p:grpSp>
        <p:grpSp>
          <p:nvGrpSpPr>
            <p:cNvPr id="64566" name="Group 172"/>
            <p:cNvGrpSpPr>
              <a:grpSpLocks/>
            </p:cNvGrpSpPr>
            <p:nvPr/>
          </p:nvGrpSpPr>
          <p:grpSpPr bwMode="auto">
            <a:xfrm>
              <a:off x="1563" y="1248"/>
              <a:ext cx="348" cy="289"/>
              <a:chOff x="1283" y="1509"/>
              <a:chExt cx="348" cy="289"/>
            </a:xfrm>
          </p:grpSpPr>
          <p:sp>
            <p:nvSpPr>
              <p:cNvPr id="64591" name="Rectangle 173"/>
              <p:cNvSpPr>
                <a:spLocks noChangeArrowheads="1"/>
              </p:cNvSpPr>
              <p:nvPr/>
            </p:nvSpPr>
            <p:spPr bwMode="auto">
              <a:xfrm>
                <a:off x="1283" y="1511"/>
                <a:ext cx="25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IM</a:t>
                </a:r>
              </a:p>
            </p:txBody>
          </p:sp>
          <p:grpSp>
            <p:nvGrpSpPr>
              <p:cNvPr id="64592" name="Group 174"/>
              <p:cNvGrpSpPr>
                <a:grpSpLocks/>
              </p:cNvGrpSpPr>
              <p:nvPr/>
            </p:nvGrpSpPr>
            <p:grpSpPr bwMode="auto">
              <a:xfrm>
                <a:off x="1291" y="1509"/>
                <a:ext cx="340" cy="289"/>
                <a:chOff x="1291" y="1509"/>
                <a:chExt cx="340" cy="289"/>
              </a:xfrm>
            </p:grpSpPr>
            <p:sp>
              <p:nvSpPr>
                <p:cNvPr id="64593" name="Freeform 175"/>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94" name="Freeform 176"/>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grpSp>
        <p:sp>
          <p:nvSpPr>
            <p:cNvPr id="64567" name="Rectangle 177"/>
            <p:cNvSpPr>
              <a:spLocks noChangeArrowheads="1"/>
            </p:cNvSpPr>
            <p:nvPr/>
          </p:nvSpPr>
          <p:spPr bwMode="auto">
            <a:xfrm>
              <a:off x="2012" y="1255"/>
              <a:ext cx="30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64568" name="Group 178"/>
            <p:cNvGrpSpPr>
              <a:grpSpLocks/>
            </p:cNvGrpSpPr>
            <p:nvPr/>
          </p:nvGrpSpPr>
          <p:grpSpPr bwMode="auto">
            <a:xfrm>
              <a:off x="2031" y="1248"/>
              <a:ext cx="296" cy="289"/>
              <a:chOff x="1751" y="1509"/>
              <a:chExt cx="296" cy="289"/>
            </a:xfrm>
          </p:grpSpPr>
          <p:sp>
            <p:nvSpPr>
              <p:cNvPr id="64589" name="Freeform 179"/>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90" name="Freeform 180"/>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569" name="Line 181"/>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570" name="Freeform 182"/>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71" name="Line 183"/>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572" name="Rectangle 184"/>
            <p:cNvSpPr>
              <a:spLocks noChangeArrowheads="1"/>
            </p:cNvSpPr>
            <p:nvPr/>
          </p:nvSpPr>
          <p:spPr bwMode="auto">
            <a:xfrm>
              <a:off x="2829" y="1250"/>
              <a:ext cx="303"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DM</a:t>
              </a:r>
            </a:p>
          </p:txBody>
        </p:sp>
        <p:grpSp>
          <p:nvGrpSpPr>
            <p:cNvPr id="64573" name="Group 185"/>
            <p:cNvGrpSpPr>
              <a:grpSpLocks/>
            </p:cNvGrpSpPr>
            <p:nvPr/>
          </p:nvGrpSpPr>
          <p:grpSpPr bwMode="auto">
            <a:xfrm>
              <a:off x="2880" y="1248"/>
              <a:ext cx="325" cy="289"/>
              <a:chOff x="2600" y="1509"/>
              <a:chExt cx="325" cy="289"/>
            </a:xfrm>
          </p:grpSpPr>
          <p:sp>
            <p:nvSpPr>
              <p:cNvPr id="64587" name="Freeform 186"/>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88" name="Freeform 187"/>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574" name="Rectangle 188"/>
            <p:cNvSpPr>
              <a:spLocks noChangeArrowheads="1"/>
            </p:cNvSpPr>
            <p:nvPr/>
          </p:nvSpPr>
          <p:spPr bwMode="auto">
            <a:xfrm>
              <a:off x="3321" y="1250"/>
              <a:ext cx="30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64575" name="Group 189"/>
            <p:cNvGrpSpPr>
              <a:grpSpLocks/>
            </p:cNvGrpSpPr>
            <p:nvPr/>
          </p:nvGrpSpPr>
          <p:grpSpPr bwMode="auto">
            <a:xfrm>
              <a:off x="3348" y="1248"/>
              <a:ext cx="284" cy="289"/>
              <a:chOff x="3068" y="1509"/>
              <a:chExt cx="284" cy="289"/>
            </a:xfrm>
          </p:grpSpPr>
          <p:sp>
            <p:nvSpPr>
              <p:cNvPr id="64585" name="Freeform 190"/>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86" name="Freeform 191"/>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576" name="Line 192"/>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577" name="Line 193"/>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578" name="Line 194"/>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579" name="Line 195"/>
            <p:cNvSpPr>
              <a:spLocks noChangeShapeType="1"/>
            </p:cNvSpPr>
            <p:nvPr/>
          </p:nvSpPr>
          <p:spPr bwMode="auto">
            <a:xfrm>
              <a:off x="2416" y="1488"/>
              <a:ext cx="0" cy="192"/>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580" name="Line 196"/>
            <p:cNvSpPr>
              <a:spLocks noChangeShapeType="1"/>
            </p:cNvSpPr>
            <p:nvPr/>
          </p:nvSpPr>
          <p:spPr bwMode="auto">
            <a:xfrm>
              <a:off x="2416" y="1680"/>
              <a:ext cx="336"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581" name="Line 197"/>
            <p:cNvSpPr>
              <a:spLocks noChangeShapeType="1"/>
            </p:cNvSpPr>
            <p:nvPr/>
          </p:nvSpPr>
          <p:spPr bwMode="auto">
            <a:xfrm>
              <a:off x="2752" y="1392"/>
              <a:ext cx="0" cy="288"/>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582" name="Line 198"/>
            <p:cNvSpPr>
              <a:spLocks noChangeShapeType="1"/>
            </p:cNvSpPr>
            <p:nvPr/>
          </p:nvSpPr>
          <p:spPr bwMode="auto">
            <a:xfrm flipH="1">
              <a:off x="2832"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583" name="Line 199"/>
            <p:cNvSpPr>
              <a:spLocks noChangeShapeType="1"/>
            </p:cNvSpPr>
            <p:nvPr/>
          </p:nvSpPr>
          <p:spPr bwMode="auto">
            <a:xfrm>
              <a:off x="2832" y="1632"/>
              <a:ext cx="432"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584" name="Line 200"/>
            <p:cNvSpPr>
              <a:spLocks noChangeShapeType="1"/>
            </p:cNvSpPr>
            <p:nvPr/>
          </p:nvSpPr>
          <p:spPr bwMode="auto">
            <a:xfrm>
              <a:off x="3264"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grpSp>
      <p:grpSp>
        <p:nvGrpSpPr>
          <p:cNvPr id="64526" name="Group 201"/>
          <p:cNvGrpSpPr>
            <a:grpSpLocks/>
          </p:cNvGrpSpPr>
          <p:nvPr/>
        </p:nvGrpSpPr>
        <p:grpSpPr bwMode="auto">
          <a:xfrm>
            <a:off x="4954588" y="1905000"/>
            <a:ext cx="3284538" cy="838200"/>
            <a:chOff x="1563" y="1152"/>
            <a:chExt cx="2069" cy="528"/>
          </a:xfrm>
        </p:grpSpPr>
        <p:grpSp>
          <p:nvGrpSpPr>
            <p:cNvPr id="2" name="Group 202"/>
            <p:cNvGrpSpPr>
              <a:grpSpLocks/>
            </p:cNvGrpSpPr>
            <p:nvPr/>
          </p:nvGrpSpPr>
          <p:grpSpPr bwMode="auto">
            <a:xfrm>
              <a:off x="2486" y="1152"/>
              <a:ext cx="224" cy="481"/>
              <a:chOff x="2206" y="1413"/>
              <a:chExt cx="224" cy="481"/>
            </a:xfrm>
          </p:grpSpPr>
          <p:sp>
            <p:nvSpPr>
              <p:cNvPr id="64563" name="Freeform 203"/>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64" name="Rectangle 204"/>
              <p:cNvSpPr>
                <a:spLocks noChangeArrowheads="1"/>
              </p:cNvSpPr>
              <p:nvPr/>
            </p:nvSpPr>
            <p:spPr bwMode="auto">
              <a:xfrm rot="5400000">
                <a:off x="2151" y="1531"/>
                <a:ext cx="322"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ALU</a:t>
                </a:r>
              </a:p>
            </p:txBody>
          </p:sp>
        </p:grpSp>
        <p:grpSp>
          <p:nvGrpSpPr>
            <p:cNvPr id="64534" name="Group 205"/>
            <p:cNvGrpSpPr>
              <a:grpSpLocks/>
            </p:cNvGrpSpPr>
            <p:nvPr/>
          </p:nvGrpSpPr>
          <p:grpSpPr bwMode="auto">
            <a:xfrm>
              <a:off x="1563" y="1248"/>
              <a:ext cx="348" cy="289"/>
              <a:chOff x="1283" y="1509"/>
              <a:chExt cx="348" cy="289"/>
            </a:xfrm>
          </p:grpSpPr>
          <p:sp>
            <p:nvSpPr>
              <p:cNvPr id="64559" name="Rectangle 206"/>
              <p:cNvSpPr>
                <a:spLocks noChangeArrowheads="1"/>
              </p:cNvSpPr>
              <p:nvPr/>
            </p:nvSpPr>
            <p:spPr bwMode="auto">
              <a:xfrm>
                <a:off x="1283" y="1511"/>
                <a:ext cx="25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IM</a:t>
                </a:r>
              </a:p>
            </p:txBody>
          </p:sp>
          <p:grpSp>
            <p:nvGrpSpPr>
              <p:cNvPr id="64560" name="Group 207"/>
              <p:cNvGrpSpPr>
                <a:grpSpLocks/>
              </p:cNvGrpSpPr>
              <p:nvPr/>
            </p:nvGrpSpPr>
            <p:grpSpPr bwMode="auto">
              <a:xfrm>
                <a:off x="1291" y="1509"/>
                <a:ext cx="340" cy="289"/>
                <a:chOff x="1291" y="1509"/>
                <a:chExt cx="340" cy="289"/>
              </a:xfrm>
            </p:grpSpPr>
            <p:sp>
              <p:nvSpPr>
                <p:cNvPr id="64561" name="Freeform 208"/>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62" name="Freeform 209"/>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grpSp>
        <p:sp>
          <p:nvSpPr>
            <p:cNvPr id="64535" name="Rectangle 210"/>
            <p:cNvSpPr>
              <a:spLocks noChangeArrowheads="1"/>
            </p:cNvSpPr>
            <p:nvPr/>
          </p:nvSpPr>
          <p:spPr bwMode="auto">
            <a:xfrm>
              <a:off x="2012" y="1255"/>
              <a:ext cx="30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64536" name="Group 211"/>
            <p:cNvGrpSpPr>
              <a:grpSpLocks/>
            </p:cNvGrpSpPr>
            <p:nvPr/>
          </p:nvGrpSpPr>
          <p:grpSpPr bwMode="auto">
            <a:xfrm>
              <a:off x="2031" y="1248"/>
              <a:ext cx="296" cy="289"/>
              <a:chOff x="1751" y="1509"/>
              <a:chExt cx="296" cy="289"/>
            </a:xfrm>
          </p:grpSpPr>
          <p:sp>
            <p:nvSpPr>
              <p:cNvPr id="64557" name="Freeform 212"/>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58" name="Freeform 213"/>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537" name="Line 214"/>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538" name="Freeform 215"/>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39" name="Line 216"/>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540" name="Rectangle 217"/>
            <p:cNvSpPr>
              <a:spLocks noChangeArrowheads="1"/>
            </p:cNvSpPr>
            <p:nvPr/>
          </p:nvSpPr>
          <p:spPr bwMode="auto">
            <a:xfrm>
              <a:off x="2829" y="1250"/>
              <a:ext cx="303"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DM</a:t>
              </a:r>
            </a:p>
          </p:txBody>
        </p:sp>
        <p:grpSp>
          <p:nvGrpSpPr>
            <p:cNvPr id="64541" name="Group 218"/>
            <p:cNvGrpSpPr>
              <a:grpSpLocks/>
            </p:cNvGrpSpPr>
            <p:nvPr/>
          </p:nvGrpSpPr>
          <p:grpSpPr bwMode="auto">
            <a:xfrm>
              <a:off x="2880" y="1248"/>
              <a:ext cx="325" cy="289"/>
              <a:chOff x="2600" y="1509"/>
              <a:chExt cx="325" cy="289"/>
            </a:xfrm>
          </p:grpSpPr>
          <p:sp>
            <p:nvSpPr>
              <p:cNvPr id="64555" name="Freeform 219"/>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56" name="Freeform 220"/>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542" name="Rectangle 221"/>
            <p:cNvSpPr>
              <a:spLocks noChangeArrowheads="1"/>
            </p:cNvSpPr>
            <p:nvPr/>
          </p:nvSpPr>
          <p:spPr bwMode="auto">
            <a:xfrm>
              <a:off x="3321" y="1250"/>
              <a:ext cx="305" cy="212"/>
            </a:xfrm>
            <a:prstGeom prst="rect">
              <a:avLst/>
            </a:prstGeom>
            <a:noFill/>
            <a:ln w="12700">
              <a:noFill/>
              <a:miter lim="800000"/>
              <a:headEnd/>
              <a:tailEnd/>
            </a:ln>
          </p:spPr>
          <p:txBody>
            <a:bodyPr wrap="none" lIns="90488" tIns="44450" rIns="90488" bIns="44450" anchor="ctr">
              <a:prstTxWarp prst="textNoShape">
                <a:avLst/>
              </a:prstTxWarp>
              <a:spAutoFit/>
            </a:bodyPr>
            <a:lstStyle/>
            <a:p>
              <a:pPr algn="ctr"/>
              <a:r>
                <a:rPr lang="en-US" sz="1600" b="1">
                  <a:latin typeface="+mj-lt"/>
                </a:rPr>
                <a:t>Reg</a:t>
              </a:r>
            </a:p>
          </p:txBody>
        </p:sp>
        <p:grpSp>
          <p:nvGrpSpPr>
            <p:cNvPr id="64543" name="Group 222"/>
            <p:cNvGrpSpPr>
              <a:grpSpLocks/>
            </p:cNvGrpSpPr>
            <p:nvPr/>
          </p:nvGrpSpPr>
          <p:grpSpPr bwMode="auto">
            <a:xfrm>
              <a:off x="3348" y="1248"/>
              <a:ext cx="284" cy="289"/>
              <a:chOff x="3068" y="1509"/>
              <a:chExt cx="284" cy="289"/>
            </a:xfrm>
          </p:grpSpPr>
          <p:sp>
            <p:nvSpPr>
              <p:cNvPr id="64553" name="Freeform 223"/>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sp>
            <p:nvSpPr>
              <p:cNvPr id="64554" name="Freeform 224"/>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nchor="ctr">
                <a:prstTxWarp prst="textNoShape">
                  <a:avLst/>
                </a:prstTxWarp>
              </a:bodyPr>
              <a:lstStyle/>
              <a:p>
                <a:pPr algn="ctr"/>
                <a:endParaRPr lang="en-US">
                  <a:latin typeface="+mj-lt"/>
                </a:endParaRPr>
              </a:p>
            </p:txBody>
          </p:sp>
        </p:grpSp>
        <p:sp>
          <p:nvSpPr>
            <p:cNvPr id="64544" name="Line 225"/>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545" name="Line 226"/>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546" name="Line 227"/>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pPr algn="ctr"/>
              <a:endParaRPr lang="en-US">
                <a:latin typeface="+mj-lt"/>
              </a:endParaRPr>
            </a:p>
          </p:txBody>
        </p:sp>
        <p:sp>
          <p:nvSpPr>
            <p:cNvPr id="64547" name="Line 228"/>
            <p:cNvSpPr>
              <a:spLocks noChangeShapeType="1"/>
            </p:cNvSpPr>
            <p:nvPr/>
          </p:nvSpPr>
          <p:spPr bwMode="auto">
            <a:xfrm>
              <a:off x="2416" y="1488"/>
              <a:ext cx="0" cy="192"/>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548" name="Line 229"/>
            <p:cNvSpPr>
              <a:spLocks noChangeShapeType="1"/>
            </p:cNvSpPr>
            <p:nvPr/>
          </p:nvSpPr>
          <p:spPr bwMode="auto">
            <a:xfrm>
              <a:off x="2416" y="1680"/>
              <a:ext cx="336"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549" name="Line 230"/>
            <p:cNvSpPr>
              <a:spLocks noChangeShapeType="1"/>
            </p:cNvSpPr>
            <p:nvPr/>
          </p:nvSpPr>
          <p:spPr bwMode="auto">
            <a:xfrm>
              <a:off x="2752" y="1392"/>
              <a:ext cx="0" cy="288"/>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550" name="Line 231"/>
            <p:cNvSpPr>
              <a:spLocks noChangeShapeType="1"/>
            </p:cNvSpPr>
            <p:nvPr/>
          </p:nvSpPr>
          <p:spPr bwMode="auto">
            <a:xfrm flipH="1">
              <a:off x="2832"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551" name="Line 232"/>
            <p:cNvSpPr>
              <a:spLocks noChangeShapeType="1"/>
            </p:cNvSpPr>
            <p:nvPr/>
          </p:nvSpPr>
          <p:spPr bwMode="auto">
            <a:xfrm>
              <a:off x="2832" y="1632"/>
              <a:ext cx="432" cy="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sp>
          <p:nvSpPr>
            <p:cNvPr id="64552" name="Line 233"/>
            <p:cNvSpPr>
              <a:spLocks noChangeShapeType="1"/>
            </p:cNvSpPr>
            <p:nvPr/>
          </p:nvSpPr>
          <p:spPr bwMode="auto">
            <a:xfrm>
              <a:off x="3264" y="1392"/>
              <a:ext cx="0" cy="240"/>
            </a:xfrm>
            <a:prstGeom prst="line">
              <a:avLst/>
            </a:prstGeom>
            <a:noFill/>
            <a:ln w="28575">
              <a:solidFill>
                <a:schemeClr val="tx1"/>
              </a:solidFill>
              <a:round/>
              <a:headEnd/>
              <a:tailEnd/>
            </a:ln>
          </p:spPr>
          <p:txBody>
            <a:bodyPr anchor="ctr">
              <a:prstTxWarp prst="textNoShape">
                <a:avLst/>
              </a:prstTxWarp>
            </a:bodyPr>
            <a:lstStyle/>
            <a:p>
              <a:pPr algn="ctr"/>
              <a:endParaRPr lang="en-US">
                <a:latin typeface="+mj-lt"/>
              </a:endParaRPr>
            </a:p>
          </p:txBody>
        </p:sp>
      </p:grpSp>
      <p:grpSp>
        <p:nvGrpSpPr>
          <p:cNvPr id="64533" name="Group 9"/>
          <p:cNvGrpSpPr>
            <a:grpSpLocks/>
          </p:cNvGrpSpPr>
          <p:nvPr/>
        </p:nvGrpSpPr>
        <p:grpSpPr bwMode="auto">
          <a:xfrm>
            <a:off x="6324600" y="1219200"/>
            <a:ext cx="609600" cy="1295400"/>
            <a:chOff x="3216" y="784"/>
            <a:chExt cx="384" cy="796"/>
          </a:xfrm>
          <a:solidFill>
            <a:srgbClr val="FF0000"/>
          </a:solidFill>
        </p:grpSpPr>
        <p:sp>
          <p:nvSpPr>
            <p:cNvPr id="64530" name="Rectangle 10"/>
            <p:cNvSpPr>
              <a:spLocks noChangeArrowheads="1"/>
            </p:cNvSpPr>
            <p:nvPr/>
          </p:nvSpPr>
          <p:spPr bwMode="auto">
            <a:xfrm flipH="1" flipV="1">
              <a:off x="3216" y="1252"/>
              <a:ext cx="96" cy="328"/>
            </a:xfrm>
            <a:prstGeom prst="rect">
              <a:avLst/>
            </a:prstGeom>
            <a:grp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64531" name="Rectangle 11"/>
            <p:cNvSpPr>
              <a:spLocks noChangeArrowheads="1"/>
            </p:cNvSpPr>
            <p:nvPr/>
          </p:nvSpPr>
          <p:spPr bwMode="auto">
            <a:xfrm>
              <a:off x="3504" y="784"/>
              <a:ext cx="96" cy="288"/>
            </a:xfrm>
            <a:prstGeom prst="rect">
              <a:avLst/>
            </a:prstGeom>
            <a:grp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64532" name="Line 12"/>
            <p:cNvSpPr>
              <a:spLocks noChangeShapeType="1"/>
            </p:cNvSpPr>
            <p:nvPr/>
          </p:nvSpPr>
          <p:spPr bwMode="auto">
            <a:xfrm flipH="1">
              <a:off x="3264" y="1065"/>
              <a:ext cx="288" cy="187"/>
            </a:xfrm>
            <a:prstGeom prst="line">
              <a:avLst/>
            </a:prstGeom>
            <a:grpFill/>
            <a:ln w="28575">
              <a:solidFill>
                <a:srgbClr val="FF0000"/>
              </a:solidFill>
              <a:round/>
              <a:headEnd/>
              <a:tailEnd type="arrow" w="med" len="med"/>
            </a:ln>
          </p:spPr>
          <p:txBody>
            <a:bodyPr>
              <a:prstTxWarp prst="textNoShape">
                <a:avLst/>
              </a:prstTxWarp>
            </a:bodyPr>
            <a:lstStyle/>
            <a:p>
              <a:endParaRPr lang="en-US"/>
            </a:p>
          </p:txBody>
        </p:sp>
      </p:grpSp>
      <p:sp>
        <p:nvSpPr>
          <p:cNvPr id="64528" name="Rectangle 9"/>
          <p:cNvSpPr>
            <a:spLocks noChangeArrowheads="1"/>
          </p:cNvSpPr>
          <p:nvPr/>
        </p:nvSpPr>
        <p:spPr bwMode="auto">
          <a:xfrm rot="5400000">
            <a:off x="1400969" y="3234532"/>
            <a:ext cx="1162050" cy="33496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64529" name="Rectangle 9"/>
          <p:cNvSpPr>
            <a:spLocks noChangeArrowheads="1"/>
          </p:cNvSpPr>
          <p:nvPr/>
        </p:nvSpPr>
        <p:spPr bwMode="auto">
          <a:xfrm>
            <a:off x="5470525" y="581025"/>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grpSp>
        <p:nvGrpSpPr>
          <p:cNvPr id="226" name="Group 225"/>
          <p:cNvGrpSpPr/>
          <p:nvPr/>
        </p:nvGrpSpPr>
        <p:grpSpPr>
          <a:xfrm>
            <a:off x="5934076" y="914401"/>
            <a:ext cx="1189037" cy="1914243"/>
            <a:chOff x="4410075" y="914400"/>
            <a:chExt cx="1189037" cy="1914243"/>
          </a:xfrm>
        </p:grpSpPr>
        <p:cxnSp>
          <p:nvCxnSpPr>
            <p:cNvPr id="221" name="Straight Connector 220"/>
            <p:cNvCxnSpPr/>
            <p:nvPr/>
          </p:nvCxnSpPr>
          <p:spPr bwMode="auto">
            <a:xfrm rot="16200000" flipH="1">
              <a:off x="4090194" y="1234281"/>
              <a:ext cx="1828800" cy="118903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22" name="Straight Connector 221"/>
            <p:cNvCxnSpPr/>
            <p:nvPr/>
          </p:nvCxnSpPr>
          <p:spPr bwMode="auto">
            <a:xfrm rot="5400000" flipH="1" flipV="1">
              <a:off x="4086228" y="1315759"/>
              <a:ext cx="1836734" cy="1189034"/>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sp>
        <p:nvSpPr>
          <p:cNvPr id="223" name="Rectangle 196"/>
          <p:cNvSpPr txBox="1">
            <a:spLocks noChangeArrowheads="1"/>
          </p:cNvSpPr>
          <p:nvPr/>
        </p:nvSpPr>
        <p:spPr bwMode="auto">
          <a:xfrm>
            <a:off x="8597494" y="1391742"/>
            <a:ext cx="3221038" cy="716093"/>
          </a:xfrm>
          <a:prstGeom prst="rect">
            <a:avLst/>
          </a:prstGeom>
          <a:solidFill>
            <a:schemeClr val="accent5">
              <a:lumMod val="20000"/>
              <a:lumOff val="80000"/>
            </a:schemeClr>
          </a:solidFill>
          <a:ln w="12700">
            <a:noFill/>
            <a:miter lim="800000"/>
            <a:headEnd/>
            <a:tailEnd/>
          </a:ln>
        </p:spPr>
        <p:txBody>
          <a:bodyPr wrap="square" lIns="63500" tIns="25400" rIns="63500" bIns="25400">
            <a:prstTxWarp prst="textNoShape">
              <a:avLst/>
            </a:prstTxWarp>
            <a:spAutoFit/>
          </a:bodyPr>
          <a:lstStyle/>
          <a:p>
            <a:pPr marL="342900" indent="-342900" algn="ctr" eaLnBrk="0" hangingPunct="0">
              <a:lnSpc>
                <a:spcPct val="90000"/>
              </a:lnSpc>
              <a:spcBef>
                <a:spcPct val="65000"/>
              </a:spcBef>
              <a:buClr>
                <a:schemeClr val="accent1"/>
              </a:buClr>
              <a:buSzPct val="75000"/>
              <a:defRPr/>
            </a:pPr>
            <a:r>
              <a:rPr lang="en-US" sz="2400" kern="0" dirty="0">
                <a:solidFill>
                  <a:srgbClr val="C00000"/>
                </a:solidFill>
                <a:latin typeface="Calibri"/>
                <a:cs typeface="Calibri"/>
              </a:rPr>
              <a:t>Can’t prevent the stall! (at least in HW)</a:t>
            </a:r>
          </a:p>
        </p:txBody>
      </p:sp>
      <p:grpSp>
        <p:nvGrpSpPr>
          <p:cNvPr id="225" name="Group 224">
            <a:extLst>
              <a:ext uri="{FF2B5EF4-FFF2-40B4-BE49-F238E27FC236}">
                <a16:creationId xmlns:a16="http://schemas.microsoft.com/office/drawing/2014/main" id="{65DA6A10-7F56-1845-8551-3E37D25AAD7F}"/>
              </a:ext>
            </a:extLst>
          </p:cNvPr>
          <p:cNvGrpSpPr/>
          <p:nvPr/>
        </p:nvGrpSpPr>
        <p:grpSpPr>
          <a:xfrm>
            <a:off x="4305148" y="6152404"/>
            <a:ext cx="5836989" cy="513632"/>
            <a:chOff x="3565329" y="5457662"/>
            <a:chExt cx="5836989" cy="513632"/>
          </a:xfrm>
        </p:grpSpPr>
        <p:grpSp>
          <p:nvGrpSpPr>
            <p:cNvPr id="227" name="Group 226">
              <a:extLst>
                <a:ext uri="{FF2B5EF4-FFF2-40B4-BE49-F238E27FC236}">
                  <a16:creationId xmlns:a16="http://schemas.microsoft.com/office/drawing/2014/main" id="{6E877A4C-C30B-8842-A5DA-3443C3897247}"/>
                </a:ext>
              </a:extLst>
            </p:cNvPr>
            <p:cNvGrpSpPr/>
            <p:nvPr/>
          </p:nvGrpSpPr>
          <p:grpSpPr>
            <a:xfrm>
              <a:off x="3565329" y="5529812"/>
              <a:ext cx="5836989" cy="369332"/>
              <a:chOff x="3576475" y="5544269"/>
              <a:chExt cx="5836989" cy="369332"/>
            </a:xfrm>
          </p:grpSpPr>
          <p:sp>
            <p:nvSpPr>
              <p:cNvPr id="236" name="TextBox 235">
                <a:extLst>
                  <a:ext uri="{FF2B5EF4-FFF2-40B4-BE49-F238E27FC236}">
                    <a16:creationId xmlns:a16="http://schemas.microsoft.com/office/drawing/2014/main" id="{9DDE853B-E4C7-0649-9B81-9F49FB691283}"/>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237" name="TextBox 236">
                <a:extLst>
                  <a:ext uri="{FF2B5EF4-FFF2-40B4-BE49-F238E27FC236}">
                    <a16:creationId xmlns:a16="http://schemas.microsoft.com/office/drawing/2014/main" id="{2091A44D-31E2-C84A-974E-E2FFEE393AE3}"/>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238" name="TextBox 237">
                <a:extLst>
                  <a:ext uri="{FF2B5EF4-FFF2-40B4-BE49-F238E27FC236}">
                    <a16:creationId xmlns:a16="http://schemas.microsoft.com/office/drawing/2014/main" id="{C60D6472-A75A-6F4D-B93F-FE613AF3D06B}"/>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239" name="TextBox 238">
                <a:extLst>
                  <a:ext uri="{FF2B5EF4-FFF2-40B4-BE49-F238E27FC236}">
                    <a16:creationId xmlns:a16="http://schemas.microsoft.com/office/drawing/2014/main" id="{D9863B5D-4A56-634E-AEB2-7F7BA3F77A27}"/>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240" name="TextBox 239">
                <a:extLst>
                  <a:ext uri="{FF2B5EF4-FFF2-40B4-BE49-F238E27FC236}">
                    <a16:creationId xmlns:a16="http://schemas.microsoft.com/office/drawing/2014/main" id="{0586C157-67AC-9C4C-B225-303738A6A32C}"/>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241" name="TextBox 240">
                <a:extLst>
                  <a:ext uri="{FF2B5EF4-FFF2-40B4-BE49-F238E27FC236}">
                    <a16:creationId xmlns:a16="http://schemas.microsoft.com/office/drawing/2014/main" id="{30CE864F-3508-004C-A305-7F2F88EEB1F2}"/>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242" name="TextBox 241">
                <a:extLst>
                  <a:ext uri="{FF2B5EF4-FFF2-40B4-BE49-F238E27FC236}">
                    <a16:creationId xmlns:a16="http://schemas.microsoft.com/office/drawing/2014/main" id="{3509B1AF-B7D3-1546-853B-B9A6737C1237}"/>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243" name="TextBox 242">
                <a:extLst>
                  <a:ext uri="{FF2B5EF4-FFF2-40B4-BE49-F238E27FC236}">
                    <a16:creationId xmlns:a16="http://schemas.microsoft.com/office/drawing/2014/main" id="{0FDBAB8E-ABA4-AE48-8C55-85A9397FD179}"/>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244" name="TextBox 243">
                <a:extLst>
                  <a:ext uri="{FF2B5EF4-FFF2-40B4-BE49-F238E27FC236}">
                    <a16:creationId xmlns:a16="http://schemas.microsoft.com/office/drawing/2014/main" id="{E2D83CA4-0568-2648-A82C-22AE7D6235C7}"/>
                  </a:ext>
                </a:extLst>
              </p:cNvPr>
              <p:cNvSpPr txBox="1"/>
              <p:nvPr/>
            </p:nvSpPr>
            <p:spPr>
              <a:xfrm>
                <a:off x="9111778" y="5544269"/>
                <a:ext cx="301686" cy="369332"/>
              </a:xfrm>
              <a:prstGeom prst="rect">
                <a:avLst/>
              </a:prstGeom>
              <a:noFill/>
            </p:spPr>
            <p:txBody>
              <a:bodyPr wrap="none" rtlCol="0">
                <a:spAutoFit/>
              </a:bodyPr>
              <a:lstStyle/>
              <a:p>
                <a:r>
                  <a:rPr lang="en-US" dirty="0">
                    <a:solidFill>
                      <a:srgbClr val="C00000"/>
                    </a:solidFill>
                  </a:rPr>
                  <a:t>8</a:t>
                </a:r>
              </a:p>
            </p:txBody>
          </p:sp>
        </p:grpSp>
        <p:sp>
          <p:nvSpPr>
            <p:cNvPr id="228" name="Line 19">
              <a:extLst>
                <a:ext uri="{FF2B5EF4-FFF2-40B4-BE49-F238E27FC236}">
                  <a16:creationId xmlns:a16="http://schemas.microsoft.com/office/drawing/2014/main" id="{35735AAF-565B-F141-B997-2284E68D8441}"/>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9" name="Line 19">
              <a:extLst>
                <a:ext uri="{FF2B5EF4-FFF2-40B4-BE49-F238E27FC236}">
                  <a16:creationId xmlns:a16="http://schemas.microsoft.com/office/drawing/2014/main" id="{16353058-66EB-7D4E-B768-C6EB5A9FA4EA}"/>
                </a:ext>
              </a:extLst>
            </p:cNvPr>
            <p:cNvSpPr>
              <a:spLocks noChangeShapeType="1"/>
            </p:cNvSpPr>
            <p:nvPr/>
          </p:nvSpPr>
          <p:spPr bwMode="auto">
            <a:xfrm>
              <a:off x="614781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30" name="Line 19">
              <a:extLst>
                <a:ext uri="{FF2B5EF4-FFF2-40B4-BE49-F238E27FC236}">
                  <a16:creationId xmlns:a16="http://schemas.microsoft.com/office/drawing/2014/main" id="{F92AA339-027A-4140-AF48-91A60A315F3C}"/>
                </a:ext>
              </a:extLst>
            </p:cNvPr>
            <p:cNvSpPr>
              <a:spLocks noChangeShapeType="1"/>
            </p:cNvSpPr>
            <p:nvPr/>
          </p:nvSpPr>
          <p:spPr bwMode="auto">
            <a:xfrm>
              <a:off x="477200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31" name="Line 19">
              <a:extLst>
                <a:ext uri="{FF2B5EF4-FFF2-40B4-BE49-F238E27FC236}">
                  <a16:creationId xmlns:a16="http://schemas.microsoft.com/office/drawing/2014/main" id="{1DF372A6-AFEA-A148-ABD4-0F86FBBC889C}"/>
                </a:ext>
              </a:extLst>
            </p:cNvPr>
            <p:cNvSpPr>
              <a:spLocks noChangeShapeType="1"/>
            </p:cNvSpPr>
            <p:nvPr/>
          </p:nvSpPr>
          <p:spPr bwMode="auto">
            <a:xfrm>
              <a:off x="545467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32" name="Line 19">
              <a:extLst>
                <a:ext uri="{FF2B5EF4-FFF2-40B4-BE49-F238E27FC236}">
                  <a16:creationId xmlns:a16="http://schemas.microsoft.com/office/drawing/2014/main" id="{83571312-33A5-0F49-8E3F-E88C5A8FE806}"/>
                </a:ext>
              </a:extLst>
            </p:cNvPr>
            <p:cNvSpPr>
              <a:spLocks noChangeShapeType="1"/>
            </p:cNvSpPr>
            <p:nvPr/>
          </p:nvSpPr>
          <p:spPr bwMode="auto">
            <a:xfrm>
              <a:off x="752183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33" name="Line 19">
              <a:extLst>
                <a:ext uri="{FF2B5EF4-FFF2-40B4-BE49-F238E27FC236}">
                  <a16:creationId xmlns:a16="http://schemas.microsoft.com/office/drawing/2014/main" id="{2C1DF7F1-35F4-0147-AEA3-A2E3637FCC7E}"/>
                </a:ext>
              </a:extLst>
            </p:cNvPr>
            <p:cNvSpPr>
              <a:spLocks noChangeShapeType="1"/>
            </p:cNvSpPr>
            <p:nvPr/>
          </p:nvSpPr>
          <p:spPr bwMode="auto">
            <a:xfrm>
              <a:off x="683874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34" name="Line 19">
              <a:extLst>
                <a:ext uri="{FF2B5EF4-FFF2-40B4-BE49-F238E27FC236}">
                  <a16:creationId xmlns:a16="http://schemas.microsoft.com/office/drawing/2014/main" id="{166917B5-2B49-6D4A-B459-FF5871026CD0}"/>
                </a:ext>
              </a:extLst>
            </p:cNvPr>
            <p:cNvSpPr>
              <a:spLocks noChangeShapeType="1"/>
            </p:cNvSpPr>
            <p:nvPr/>
          </p:nvSpPr>
          <p:spPr bwMode="auto">
            <a:xfrm>
              <a:off x="819997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35" name="Line 19">
              <a:extLst>
                <a:ext uri="{FF2B5EF4-FFF2-40B4-BE49-F238E27FC236}">
                  <a16:creationId xmlns:a16="http://schemas.microsoft.com/office/drawing/2014/main" id="{5FA36FA9-ECBE-A940-8613-20D1FEED2F70}"/>
                </a:ext>
              </a:extLst>
            </p:cNvPr>
            <p:cNvSpPr>
              <a:spLocks noChangeShapeType="1"/>
            </p:cNvSpPr>
            <p:nvPr/>
          </p:nvSpPr>
          <p:spPr bwMode="auto">
            <a:xfrm>
              <a:off x="889834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88875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wipe(up)">
                                      <p:cBhvr>
                                        <p:cTn id="7" dur="10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 name="Group 238"/>
          <p:cNvGrpSpPr/>
          <p:nvPr/>
        </p:nvGrpSpPr>
        <p:grpSpPr>
          <a:xfrm>
            <a:off x="2286000" y="1981200"/>
            <a:ext cx="6019800" cy="635000"/>
            <a:chOff x="762000" y="1981200"/>
            <a:chExt cx="6019800" cy="635000"/>
          </a:xfrm>
        </p:grpSpPr>
        <p:sp>
          <p:nvSpPr>
            <p:cNvPr id="238" name="AutoShape 5" descr="Shingle"/>
            <p:cNvSpPr>
              <a:spLocks noChangeArrowheads="1"/>
            </p:cNvSpPr>
            <p:nvPr/>
          </p:nvSpPr>
          <p:spPr bwMode="auto">
            <a:xfrm>
              <a:off x="3314700" y="1981200"/>
              <a:ext cx="685800" cy="609600"/>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grpSp>
          <p:nvGrpSpPr>
            <p:cNvPr id="2" name="Group 2"/>
            <p:cNvGrpSpPr>
              <a:grpSpLocks/>
            </p:cNvGrpSpPr>
            <p:nvPr/>
          </p:nvGrpSpPr>
          <p:grpSpPr bwMode="auto">
            <a:xfrm>
              <a:off x="762000" y="1981200"/>
              <a:ext cx="6019800" cy="635000"/>
              <a:chOff x="480" y="1376"/>
              <a:chExt cx="3792" cy="400"/>
            </a:xfrm>
          </p:grpSpPr>
          <p:sp>
            <p:nvSpPr>
              <p:cNvPr id="66793" name="Rectangle 3"/>
              <p:cNvSpPr>
                <a:spLocks noChangeArrowheads="1"/>
              </p:cNvSpPr>
              <p:nvPr/>
            </p:nvSpPr>
            <p:spPr bwMode="auto">
              <a:xfrm>
                <a:off x="480" y="1440"/>
                <a:ext cx="440" cy="289"/>
              </a:xfrm>
              <a:prstGeom prst="rect">
                <a:avLst/>
              </a:prstGeom>
              <a:noFill/>
              <a:ln w="19050">
                <a:noFill/>
                <a:miter lim="800000"/>
                <a:headEnd/>
                <a:tailEnd/>
              </a:ln>
            </p:spPr>
            <p:txBody>
              <a:bodyPr wrap="none" lIns="90488" tIns="44450" rIns="90488" bIns="44450">
                <a:prstTxWarp prst="textNoShape">
                  <a:avLst/>
                </a:prstTxWarp>
                <a:spAutoFit/>
              </a:bodyPr>
              <a:lstStyle/>
              <a:p>
                <a:r>
                  <a:rPr lang="en-US" sz="2400" i="1" dirty="0">
                    <a:solidFill>
                      <a:srgbClr val="FF0000"/>
                    </a:solidFill>
                    <a:latin typeface="Calibri" charset="0"/>
                    <a:ea typeface="Optima" charset="0"/>
                  </a:rPr>
                  <a:t>stall</a:t>
                </a:r>
              </a:p>
            </p:txBody>
          </p:sp>
          <p:sp>
            <p:nvSpPr>
              <p:cNvPr id="66794" name="AutoShape 5"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66795" name="AutoShape 6"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66796" name="AutoShape 7"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66797" name="AutoShape 8" descr="Shingle"/>
              <p:cNvSpPr>
                <a:spLocks noChangeArrowheads="1"/>
              </p:cNvSpPr>
              <p:nvPr/>
            </p:nvSpPr>
            <p:spPr bwMode="auto">
              <a:xfrm>
                <a:off x="3840" y="1376"/>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grpSp>
      </p:grpSp>
      <p:grpSp>
        <p:nvGrpSpPr>
          <p:cNvPr id="3" name="Group 9"/>
          <p:cNvGrpSpPr>
            <a:grpSpLocks/>
          </p:cNvGrpSpPr>
          <p:nvPr/>
        </p:nvGrpSpPr>
        <p:grpSpPr bwMode="auto">
          <a:xfrm>
            <a:off x="6781800" y="1244600"/>
            <a:ext cx="381000" cy="2032000"/>
            <a:chOff x="3312" y="784"/>
            <a:chExt cx="240" cy="1248"/>
          </a:xfrm>
          <a:solidFill>
            <a:srgbClr val="FFC000"/>
          </a:solidFill>
        </p:grpSpPr>
        <p:sp>
          <p:nvSpPr>
            <p:cNvPr id="66790" name="Rectangle 10"/>
            <p:cNvSpPr>
              <a:spLocks noChangeArrowheads="1"/>
            </p:cNvSpPr>
            <p:nvPr/>
          </p:nvSpPr>
          <p:spPr bwMode="auto">
            <a:xfrm>
              <a:off x="3456" y="1744"/>
              <a:ext cx="96" cy="288"/>
            </a:xfrm>
            <a:prstGeom prst="rect">
              <a:avLst/>
            </a:prstGeom>
            <a:grpFill/>
            <a:ln w="12700">
              <a:solidFill>
                <a:schemeClr val="tx1"/>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66791" name="Rectangle 11"/>
            <p:cNvSpPr>
              <a:spLocks noChangeArrowheads="1"/>
            </p:cNvSpPr>
            <p:nvPr/>
          </p:nvSpPr>
          <p:spPr bwMode="auto">
            <a:xfrm>
              <a:off x="3312" y="784"/>
              <a:ext cx="96" cy="288"/>
            </a:xfrm>
            <a:prstGeom prst="rect">
              <a:avLst/>
            </a:prstGeom>
            <a:grpFill/>
            <a:ln w="12700">
              <a:solidFill>
                <a:schemeClr val="tx1"/>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66792" name="Line 12"/>
            <p:cNvSpPr>
              <a:spLocks noChangeShapeType="1"/>
            </p:cNvSpPr>
            <p:nvPr/>
          </p:nvSpPr>
          <p:spPr bwMode="auto">
            <a:xfrm>
              <a:off x="3360" y="1072"/>
              <a:ext cx="96" cy="672"/>
            </a:xfrm>
            <a:prstGeom prst="line">
              <a:avLst/>
            </a:prstGeom>
            <a:grpFill/>
            <a:ln w="28575">
              <a:solidFill>
                <a:schemeClr val="tx1"/>
              </a:solidFill>
              <a:round/>
              <a:headEnd/>
              <a:tailEnd type="triangle" w="med" len="med"/>
            </a:ln>
          </p:spPr>
          <p:txBody>
            <a:bodyPr>
              <a:prstTxWarp prst="textNoShape">
                <a:avLst/>
              </a:prstTxWarp>
            </a:bodyPr>
            <a:lstStyle/>
            <a:p>
              <a:endParaRPr lang="en-US"/>
            </a:p>
          </p:txBody>
        </p:sp>
      </p:grpSp>
      <p:sp>
        <p:nvSpPr>
          <p:cNvPr id="66565" name="Rectangle 21"/>
          <p:cNvSpPr>
            <a:spLocks noGrp="1" noChangeArrowheads="1"/>
          </p:cNvSpPr>
          <p:nvPr>
            <p:ph type="title" idx="4294967295"/>
          </p:nvPr>
        </p:nvSpPr>
        <p:spPr>
          <a:xfrm>
            <a:off x="0" y="284163"/>
            <a:ext cx="6911975" cy="422275"/>
          </a:xfrm>
        </p:spPr>
        <p:txBody>
          <a:bodyPr wrap="none">
            <a:normAutofit fontScale="90000"/>
          </a:bodyPr>
          <a:lstStyle/>
          <a:p>
            <a:pPr algn="ctr" eaLnBrk="1" hangingPunct="1"/>
            <a:r>
              <a:rPr lang="en-US" dirty="0">
                <a:cs typeface="Optima" charset="0"/>
              </a:rPr>
              <a:t>Data Hazard From Load-Use</a:t>
            </a:r>
          </a:p>
        </p:txBody>
      </p:sp>
      <p:sp>
        <p:nvSpPr>
          <p:cNvPr id="5" name="Slide Number Placeholder 4">
            <a:extLst>
              <a:ext uri="{FF2B5EF4-FFF2-40B4-BE49-F238E27FC236}">
                <a16:creationId xmlns:a16="http://schemas.microsoft.com/office/drawing/2014/main" id="{7B60C570-13D7-2043-9F66-D882B2C85E63}"/>
              </a:ext>
            </a:extLst>
          </p:cNvPr>
          <p:cNvSpPr>
            <a:spLocks noGrp="1"/>
          </p:cNvSpPr>
          <p:nvPr>
            <p:ph type="sldNum" sz="quarter" idx="4294967295"/>
          </p:nvPr>
        </p:nvSpPr>
        <p:spPr>
          <a:xfrm>
            <a:off x="10880725" y="6459538"/>
            <a:ext cx="1311275" cy="365125"/>
          </a:xfrm>
        </p:spPr>
        <p:txBody>
          <a:bodyPr/>
          <a:lstStyle/>
          <a:p>
            <a:fld id="{1BD72A7C-CD32-D543-9541-5D4E9CD9F017}" type="slidenum">
              <a:rPr lang="en-US" smtClean="0"/>
              <a:t>37</a:t>
            </a:fld>
            <a:endParaRPr lang="en-US"/>
          </a:p>
        </p:txBody>
      </p:sp>
      <p:sp>
        <p:nvSpPr>
          <p:cNvPr id="66566" name="Line 23"/>
          <p:cNvSpPr>
            <a:spLocks noChangeShapeType="1"/>
          </p:cNvSpPr>
          <p:nvPr/>
        </p:nvSpPr>
        <p:spPr bwMode="auto">
          <a:xfrm>
            <a:off x="3657600" y="914400"/>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66567" name="Rectangle 24"/>
          <p:cNvSpPr>
            <a:spLocks noChangeArrowheads="1"/>
          </p:cNvSpPr>
          <p:nvPr/>
        </p:nvSpPr>
        <p:spPr bwMode="auto">
          <a:xfrm>
            <a:off x="2185989" y="1354138"/>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err="1">
                <a:latin typeface="Courier" charset="0"/>
                <a:ea typeface="Courier" charset="0"/>
                <a:cs typeface="Courier" charset="0"/>
              </a:rPr>
              <a:t>lw</a:t>
            </a:r>
            <a:r>
              <a:rPr lang="en-US" b="1" dirty="0">
                <a:latin typeface="Courier" charset="0"/>
                <a:ea typeface="Courier" charset="0"/>
                <a:cs typeface="Courier" charset="0"/>
              </a:rPr>
              <a:t>  </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,4($2)</a:t>
            </a:r>
          </a:p>
        </p:txBody>
      </p:sp>
      <p:sp>
        <p:nvSpPr>
          <p:cNvPr id="66568" name="Rectangle 25"/>
          <p:cNvSpPr>
            <a:spLocks noChangeArrowheads="1"/>
          </p:cNvSpPr>
          <p:nvPr/>
        </p:nvSpPr>
        <p:spPr bwMode="auto">
          <a:xfrm>
            <a:off x="2185989" y="2827338"/>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sub $4,$1,$5</a:t>
            </a:r>
          </a:p>
        </p:txBody>
      </p:sp>
      <p:grpSp>
        <p:nvGrpSpPr>
          <p:cNvPr id="66569" name="Group 26"/>
          <p:cNvGrpSpPr>
            <a:grpSpLocks/>
          </p:cNvGrpSpPr>
          <p:nvPr/>
        </p:nvGrpSpPr>
        <p:grpSpPr bwMode="auto">
          <a:xfrm>
            <a:off x="4838700" y="914400"/>
            <a:ext cx="4800600" cy="5207000"/>
            <a:chOff x="2088" y="656"/>
            <a:chExt cx="3024" cy="2816"/>
          </a:xfrm>
        </p:grpSpPr>
        <p:sp>
          <p:nvSpPr>
            <p:cNvPr id="66777" name="Line 27"/>
            <p:cNvSpPr>
              <a:spLocks noChangeShapeType="1"/>
            </p:cNvSpPr>
            <p:nvPr/>
          </p:nvSpPr>
          <p:spPr bwMode="auto">
            <a:xfrm>
              <a:off x="2088"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6778" name="Line 28"/>
            <p:cNvSpPr>
              <a:spLocks noChangeShapeType="1"/>
            </p:cNvSpPr>
            <p:nvPr/>
          </p:nvSpPr>
          <p:spPr bwMode="auto">
            <a:xfrm>
              <a:off x="2520"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6779" name="Line 29"/>
            <p:cNvSpPr>
              <a:spLocks noChangeShapeType="1"/>
            </p:cNvSpPr>
            <p:nvPr/>
          </p:nvSpPr>
          <p:spPr bwMode="auto">
            <a:xfrm>
              <a:off x="2952"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6780" name="Line 30"/>
            <p:cNvSpPr>
              <a:spLocks noChangeShapeType="1"/>
            </p:cNvSpPr>
            <p:nvPr/>
          </p:nvSpPr>
          <p:spPr bwMode="auto">
            <a:xfrm>
              <a:off x="3384"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6781" name="Line 31"/>
            <p:cNvSpPr>
              <a:spLocks noChangeShapeType="1"/>
            </p:cNvSpPr>
            <p:nvPr/>
          </p:nvSpPr>
          <p:spPr bwMode="auto">
            <a:xfrm>
              <a:off x="3816"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6782" name="Line 32"/>
            <p:cNvSpPr>
              <a:spLocks noChangeShapeType="1"/>
            </p:cNvSpPr>
            <p:nvPr/>
          </p:nvSpPr>
          <p:spPr bwMode="auto">
            <a:xfrm>
              <a:off x="4248"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6783" name="Line 33"/>
            <p:cNvSpPr>
              <a:spLocks noChangeShapeType="1"/>
            </p:cNvSpPr>
            <p:nvPr/>
          </p:nvSpPr>
          <p:spPr bwMode="auto">
            <a:xfrm>
              <a:off x="4680"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66784" name="Line 34"/>
            <p:cNvSpPr>
              <a:spLocks noChangeShapeType="1"/>
            </p:cNvSpPr>
            <p:nvPr/>
          </p:nvSpPr>
          <p:spPr bwMode="auto">
            <a:xfrm>
              <a:off x="5112" y="656"/>
              <a:ext cx="0" cy="2816"/>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grpSp>
        <p:nvGrpSpPr>
          <p:cNvPr id="66570" name="Group 35"/>
          <p:cNvGrpSpPr>
            <a:grpSpLocks/>
          </p:cNvGrpSpPr>
          <p:nvPr/>
        </p:nvGrpSpPr>
        <p:grpSpPr bwMode="auto">
          <a:xfrm>
            <a:off x="2133601" y="3690938"/>
            <a:ext cx="1844675" cy="2076450"/>
            <a:chOff x="480" y="2299"/>
            <a:chExt cx="1162" cy="1308"/>
          </a:xfrm>
        </p:grpSpPr>
        <p:sp>
          <p:nvSpPr>
            <p:cNvPr id="66774" name="Rectangle 36"/>
            <p:cNvSpPr>
              <a:spLocks noChangeArrowheads="1"/>
            </p:cNvSpPr>
            <p:nvPr/>
          </p:nvSpPr>
          <p:spPr bwMode="auto">
            <a:xfrm>
              <a:off x="480" y="2299"/>
              <a:ext cx="1162" cy="231"/>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and $6,</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,$7</a:t>
              </a:r>
            </a:p>
          </p:txBody>
        </p:sp>
        <p:sp>
          <p:nvSpPr>
            <p:cNvPr id="66775" name="Rectangle 37"/>
            <p:cNvSpPr>
              <a:spLocks noChangeArrowheads="1"/>
            </p:cNvSpPr>
            <p:nvPr/>
          </p:nvSpPr>
          <p:spPr bwMode="auto">
            <a:xfrm>
              <a:off x="480" y="3376"/>
              <a:ext cx="1162" cy="231"/>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err="1">
                  <a:latin typeface="Courier" charset="0"/>
                  <a:ea typeface="Courier" charset="0"/>
                  <a:cs typeface="Courier" charset="0"/>
                </a:rPr>
                <a:t>xor</a:t>
              </a:r>
              <a:r>
                <a:rPr lang="en-US" b="1" dirty="0">
                  <a:latin typeface="Courier" charset="0"/>
                  <a:ea typeface="Courier" charset="0"/>
                  <a:cs typeface="Courier" charset="0"/>
                </a:rPr>
                <a:t> $4,</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,$5</a:t>
              </a:r>
            </a:p>
          </p:txBody>
        </p:sp>
        <p:sp>
          <p:nvSpPr>
            <p:cNvPr id="66776" name="Rectangle 38"/>
            <p:cNvSpPr>
              <a:spLocks noChangeArrowheads="1"/>
            </p:cNvSpPr>
            <p:nvPr/>
          </p:nvSpPr>
          <p:spPr bwMode="auto">
            <a:xfrm>
              <a:off x="480" y="2827"/>
              <a:ext cx="1162" cy="231"/>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charset="0"/>
                  <a:ea typeface="Courier" charset="0"/>
                  <a:cs typeface="Courier" charset="0"/>
                </a:rPr>
                <a:t>or  $8,</a:t>
              </a:r>
              <a:r>
                <a:rPr lang="en-US" b="1" dirty="0">
                  <a:solidFill>
                    <a:srgbClr val="FF0000"/>
                  </a:solidFill>
                  <a:latin typeface="Courier" charset="0"/>
                  <a:ea typeface="Courier" charset="0"/>
                  <a:cs typeface="Courier" charset="0"/>
                </a:rPr>
                <a:t>$1</a:t>
              </a:r>
              <a:r>
                <a:rPr lang="en-US" b="1" dirty="0">
                  <a:latin typeface="Courier" charset="0"/>
                  <a:ea typeface="Courier" charset="0"/>
                  <a:cs typeface="Courier" charset="0"/>
                </a:rPr>
                <a:t>,$9</a:t>
              </a:r>
            </a:p>
          </p:txBody>
        </p:sp>
      </p:grpSp>
      <p:grpSp>
        <p:nvGrpSpPr>
          <p:cNvPr id="66571" name="Group 40"/>
          <p:cNvGrpSpPr>
            <a:grpSpLocks/>
          </p:cNvGrpSpPr>
          <p:nvPr/>
        </p:nvGrpSpPr>
        <p:grpSpPr bwMode="auto">
          <a:xfrm>
            <a:off x="4262438" y="1092200"/>
            <a:ext cx="3300412" cy="838200"/>
            <a:chOff x="1559" y="1152"/>
            <a:chExt cx="2079" cy="528"/>
          </a:xfrm>
        </p:grpSpPr>
        <p:grpSp>
          <p:nvGrpSpPr>
            <p:cNvPr id="66742" name="Group 41"/>
            <p:cNvGrpSpPr>
              <a:grpSpLocks/>
            </p:cNvGrpSpPr>
            <p:nvPr/>
          </p:nvGrpSpPr>
          <p:grpSpPr bwMode="auto">
            <a:xfrm>
              <a:off x="2486" y="1152"/>
              <a:ext cx="224" cy="481"/>
              <a:chOff x="2206" y="1413"/>
              <a:chExt cx="224" cy="481"/>
            </a:xfrm>
          </p:grpSpPr>
          <p:sp>
            <p:nvSpPr>
              <p:cNvPr id="66772" name="Freeform 4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73" name="Rectangle 43"/>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grpSp>
          <p:nvGrpSpPr>
            <p:cNvPr id="66743" name="Group 44"/>
            <p:cNvGrpSpPr>
              <a:grpSpLocks/>
            </p:cNvGrpSpPr>
            <p:nvPr/>
          </p:nvGrpSpPr>
          <p:grpSpPr bwMode="auto">
            <a:xfrm>
              <a:off x="1559" y="1248"/>
              <a:ext cx="352" cy="289"/>
              <a:chOff x="1279" y="1509"/>
              <a:chExt cx="352" cy="289"/>
            </a:xfrm>
          </p:grpSpPr>
          <p:sp>
            <p:nvSpPr>
              <p:cNvPr id="66768" name="Rectangle 45"/>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charset="0"/>
                    <a:ea typeface="Calibri" charset="0"/>
                    <a:cs typeface="Calibri" charset="0"/>
                  </a:rPr>
                  <a:t>IM</a:t>
                </a:r>
              </a:p>
            </p:txBody>
          </p:sp>
          <p:grpSp>
            <p:nvGrpSpPr>
              <p:cNvPr id="66769" name="Group 46"/>
              <p:cNvGrpSpPr>
                <a:grpSpLocks/>
              </p:cNvGrpSpPr>
              <p:nvPr/>
            </p:nvGrpSpPr>
            <p:grpSpPr bwMode="auto">
              <a:xfrm>
                <a:off x="1291" y="1509"/>
                <a:ext cx="340" cy="289"/>
                <a:chOff x="1291" y="1509"/>
                <a:chExt cx="340" cy="289"/>
              </a:xfrm>
            </p:grpSpPr>
            <p:sp>
              <p:nvSpPr>
                <p:cNvPr id="66770" name="Freeform 4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71" name="Freeform 4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grpSp>
        <p:sp>
          <p:nvSpPr>
            <p:cNvPr id="66744" name="Rectangle 49"/>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66745" name="Group 50"/>
            <p:cNvGrpSpPr>
              <a:grpSpLocks/>
            </p:cNvGrpSpPr>
            <p:nvPr/>
          </p:nvGrpSpPr>
          <p:grpSpPr bwMode="auto">
            <a:xfrm>
              <a:off x="2031" y="1248"/>
              <a:ext cx="296" cy="289"/>
              <a:chOff x="1751" y="1509"/>
              <a:chExt cx="296" cy="289"/>
            </a:xfrm>
          </p:grpSpPr>
          <p:sp>
            <p:nvSpPr>
              <p:cNvPr id="66766" name="Freeform 5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67" name="Freeform 5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746" name="Line 5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747" name="Freeform 5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48" name="Line 5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749" name="Rectangle 56"/>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66750" name="Group 57"/>
            <p:cNvGrpSpPr>
              <a:grpSpLocks/>
            </p:cNvGrpSpPr>
            <p:nvPr/>
          </p:nvGrpSpPr>
          <p:grpSpPr bwMode="auto">
            <a:xfrm>
              <a:off x="2880" y="1248"/>
              <a:ext cx="325" cy="289"/>
              <a:chOff x="2600" y="1509"/>
              <a:chExt cx="325" cy="289"/>
            </a:xfrm>
          </p:grpSpPr>
          <p:sp>
            <p:nvSpPr>
              <p:cNvPr id="66764" name="Freeform 5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65" name="Freeform 5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751" name="Rectangle 60"/>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66752" name="Group 61"/>
            <p:cNvGrpSpPr>
              <a:grpSpLocks/>
            </p:cNvGrpSpPr>
            <p:nvPr/>
          </p:nvGrpSpPr>
          <p:grpSpPr bwMode="auto">
            <a:xfrm>
              <a:off x="3348" y="1248"/>
              <a:ext cx="284" cy="289"/>
              <a:chOff x="3068" y="1509"/>
              <a:chExt cx="284" cy="289"/>
            </a:xfrm>
          </p:grpSpPr>
          <p:sp>
            <p:nvSpPr>
              <p:cNvPr id="66762" name="Freeform 6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63" name="Freeform 6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753" name="Line 6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754" name="Line 6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755" name="Line 6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756" name="Line 6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57" name="Line 6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58" name="Line 6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59" name="Line 7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60" name="Line 7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61" name="Line 7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6572" name="Group 73"/>
          <p:cNvGrpSpPr>
            <a:grpSpLocks/>
          </p:cNvGrpSpPr>
          <p:nvPr/>
        </p:nvGrpSpPr>
        <p:grpSpPr bwMode="auto">
          <a:xfrm>
            <a:off x="7691439" y="5334000"/>
            <a:ext cx="2827337" cy="838200"/>
            <a:chOff x="3885" y="3328"/>
            <a:chExt cx="1781" cy="528"/>
          </a:xfrm>
        </p:grpSpPr>
        <p:grpSp>
          <p:nvGrpSpPr>
            <p:cNvPr id="66714" name="Group 74"/>
            <p:cNvGrpSpPr>
              <a:grpSpLocks/>
            </p:cNvGrpSpPr>
            <p:nvPr/>
          </p:nvGrpSpPr>
          <p:grpSpPr bwMode="auto">
            <a:xfrm>
              <a:off x="4812" y="3328"/>
              <a:ext cx="224" cy="481"/>
              <a:chOff x="2206" y="1413"/>
              <a:chExt cx="224" cy="481"/>
            </a:xfrm>
          </p:grpSpPr>
          <p:sp>
            <p:nvSpPr>
              <p:cNvPr id="66740" name="Freeform 7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41" name="Rectangle 76"/>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grpSp>
          <p:nvGrpSpPr>
            <p:cNvPr id="66715" name="Group 77"/>
            <p:cNvGrpSpPr>
              <a:grpSpLocks/>
            </p:cNvGrpSpPr>
            <p:nvPr/>
          </p:nvGrpSpPr>
          <p:grpSpPr bwMode="auto">
            <a:xfrm>
              <a:off x="3885" y="3424"/>
              <a:ext cx="352" cy="289"/>
              <a:chOff x="1279" y="1509"/>
              <a:chExt cx="352" cy="289"/>
            </a:xfrm>
          </p:grpSpPr>
          <p:sp>
            <p:nvSpPr>
              <p:cNvPr id="66736" name="Rectangle 78"/>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charset="0"/>
                    <a:ea typeface="Calibri" charset="0"/>
                    <a:cs typeface="Calibri" charset="0"/>
                  </a:rPr>
                  <a:t>IM</a:t>
                </a:r>
              </a:p>
            </p:txBody>
          </p:sp>
          <p:grpSp>
            <p:nvGrpSpPr>
              <p:cNvPr id="66737" name="Group 79"/>
              <p:cNvGrpSpPr>
                <a:grpSpLocks/>
              </p:cNvGrpSpPr>
              <p:nvPr/>
            </p:nvGrpSpPr>
            <p:grpSpPr bwMode="auto">
              <a:xfrm>
                <a:off x="1291" y="1509"/>
                <a:ext cx="340" cy="289"/>
                <a:chOff x="1291" y="1509"/>
                <a:chExt cx="340" cy="289"/>
              </a:xfrm>
            </p:grpSpPr>
            <p:sp>
              <p:nvSpPr>
                <p:cNvPr id="66738" name="Freeform 8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39" name="Freeform 8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grpSp>
        <p:sp>
          <p:nvSpPr>
            <p:cNvPr id="66716" name="Rectangle 82"/>
            <p:cNvSpPr>
              <a:spLocks noChangeArrowheads="1"/>
            </p:cNvSpPr>
            <p:nvPr/>
          </p:nvSpPr>
          <p:spPr bwMode="auto">
            <a:xfrm>
              <a:off x="4338" y="3431"/>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66717" name="Group 83"/>
            <p:cNvGrpSpPr>
              <a:grpSpLocks/>
            </p:cNvGrpSpPr>
            <p:nvPr/>
          </p:nvGrpSpPr>
          <p:grpSpPr bwMode="auto">
            <a:xfrm>
              <a:off x="4368" y="3408"/>
              <a:ext cx="292" cy="289"/>
              <a:chOff x="1751" y="1509"/>
              <a:chExt cx="292" cy="289"/>
            </a:xfrm>
          </p:grpSpPr>
          <p:sp>
            <p:nvSpPr>
              <p:cNvPr id="66734" name="Freeform 8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35" name="Freeform 85"/>
              <p:cNvSpPr>
                <a:spLocks/>
              </p:cNvSpPr>
              <p:nvPr/>
            </p:nvSpPr>
            <p:spPr bwMode="auto">
              <a:xfrm>
                <a:off x="1895"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718" name="Line 86"/>
            <p:cNvSpPr>
              <a:spLocks noChangeShapeType="1"/>
            </p:cNvSpPr>
            <p:nvPr/>
          </p:nvSpPr>
          <p:spPr bwMode="auto">
            <a:xfrm>
              <a:off x="4242" y="3568"/>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719" name="Freeform 87"/>
            <p:cNvSpPr>
              <a:spLocks/>
            </p:cNvSpPr>
            <p:nvPr/>
          </p:nvSpPr>
          <p:spPr bwMode="auto">
            <a:xfrm>
              <a:off x="4310" y="347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20" name="Line 88"/>
            <p:cNvSpPr>
              <a:spLocks noChangeShapeType="1"/>
            </p:cNvSpPr>
            <p:nvPr/>
          </p:nvSpPr>
          <p:spPr bwMode="auto">
            <a:xfrm>
              <a:off x="4658" y="3472"/>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721" name="Rectangle 89"/>
            <p:cNvSpPr>
              <a:spLocks noChangeArrowheads="1"/>
            </p:cNvSpPr>
            <p:nvPr/>
          </p:nvSpPr>
          <p:spPr bwMode="auto">
            <a:xfrm>
              <a:off x="5155" y="3426"/>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66722" name="Group 90"/>
            <p:cNvGrpSpPr>
              <a:grpSpLocks/>
            </p:cNvGrpSpPr>
            <p:nvPr/>
          </p:nvGrpSpPr>
          <p:grpSpPr bwMode="auto">
            <a:xfrm>
              <a:off x="5206" y="3424"/>
              <a:ext cx="325" cy="289"/>
              <a:chOff x="2600" y="1509"/>
              <a:chExt cx="325" cy="289"/>
            </a:xfrm>
          </p:grpSpPr>
          <p:sp>
            <p:nvSpPr>
              <p:cNvPr id="66732" name="Freeform 9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33" name="Freeform 9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723" name="Line 93"/>
            <p:cNvSpPr>
              <a:spLocks noChangeShapeType="1"/>
            </p:cNvSpPr>
            <p:nvPr/>
          </p:nvSpPr>
          <p:spPr bwMode="auto">
            <a:xfrm>
              <a:off x="5527" y="3568"/>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724" name="Line 94"/>
            <p:cNvSpPr>
              <a:spLocks noChangeShapeType="1"/>
            </p:cNvSpPr>
            <p:nvPr/>
          </p:nvSpPr>
          <p:spPr bwMode="auto">
            <a:xfrm>
              <a:off x="5043" y="3568"/>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725" name="Line 95"/>
            <p:cNvSpPr>
              <a:spLocks noChangeShapeType="1"/>
            </p:cNvSpPr>
            <p:nvPr/>
          </p:nvSpPr>
          <p:spPr bwMode="auto">
            <a:xfrm>
              <a:off x="4658" y="3664"/>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726" name="Line 96"/>
            <p:cNvSpPr>
              <a:spLocks noChangeShapeType="1"/>
            </p:cNvSpPr>
            <p:nvPr/>
          </p:nvSpPr>
          <p:spPr bwMode="auto">
            <a:xfrm>
              <a:off x="4742" y="3664"/>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27" name="Line 97"/>
            <p:cNvSpPr>
              <a:spLocks noChangeShapeType="1"/>
            </p:cNvSpPr>
            <p:nvPr/>
          </p:nvSpPr>
          <p:spPr bwMode="auto">
            <a:xfrm>
              <a:off x="4742" y="3856"/>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28" name="Line 98"/>
            <p:cNvSpPr>
              <a:spLocks noChangeShapeType="1"/>
            </p:cNvSpPr>
            <p:nvPr/>
          </p:nvSpPr>
          <p:spPr bwMode="auto">
            <a:xfrm>
              <a:off x="5078" y="3568"/>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29" name="Line 99"/>
            <p:cNvSpPr>
              <a:spLocks noChangeShapeType="1"/>
            </p:cNvSpPr>
            <p:nvPr/>
          </p:nvSpPr>
          <p:spPr bwMode="auto">
            <a:xfrm flipH="1">
              <a:off x="5158" y="3568"/>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30" name="Line 100"/>
            <p:cNvSpPr>
              <a:spLocks noChangeShapeType="1"/>
            </p:cNvSpPr>
            <p:nvPr/>
          </p:nvSpPr>
          <p:spPr bwMode="auto">
            <a:xfrm>
              <a:off x="5158" y="3808"/>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31" name="Line 101"/>
            <p:cNvSpPr>
              <a:spLocks noChangeShapeType="1"/>
            </p:cNvSpPr>
            <p:nvPr/>
          </p:nvSpPr>
          <p:spPr bwMode="auto">
            <a:xfrm>
              <a:off x="5590" y="3568"/>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6573" name="Group 102"/>
          <p:cNvGrpSpPr>
            <a:grpSpLocks/>
          </p:cNvGrpSpPr>
          <p:nvPr/>
        </p:nvGrpSpPr>
        <p:grpSpPr bwMode="auto">
          <a:xfrm>
            <a:off x="5634038" y="2667000"/>
            <a:ext cx="3300412" cy="838200"/>
            <a:chOff x="1559" y="1152"/>
            <a:chExt cx="2079" cy="528"/>
          </a:xfrm>
        </p:grpSpPr>
        <p:grpSp>
          <p:nvGrpSpPr>
            <p:cNvPr id="66682" name="Group 103"/>
            <p:cNvGrpSpPr>
              <a:grpSpLocks/>
            </p:cNvGrpSpPr>
            <p:nvPr/>
          </p:nvGrpSpPr>
          <p:grpSpPr bwMode="auto">
            <a:xfrm>
              <a:off x="2486" y="1152"/>
              <a:ext cx="224" cy="481"/>
              <a:chOff x="2206" y="1413"/>
              <a:chExt cx="224" cy="481"/>
            </a:xfrm>
          </p:grpSpPr>
          <p:sp>
            <p:nvSpPr>
              <p:cNvPr id="66712" name="Freeform 10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13" name="Rectangle 105"/>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grpSp>
          <p:nvGrpSpPr>
            <p:cNvPr id="66683" name="Group 106"/>
            <p:cNvGrpSpPr>
              <a:grpSpLocks/>
            </p:cNvGrpSpPr>
            <p:nvPr/>
          </p:nvGrpSpPr>
          <p:grpSpPr bwMode="auto">
            <a:xfrm>
              <a:off x="1559" y="1248"/>
              <a:ext cx="352" cy="289"/>
              <a:chOff x="1279" y="1509"/>
              <a:chExt cx="352" cy="289"/>
            </a:xfrm>
          </p:grpSpPr>
          <p:sp>
            <p:nvSpPr>
              <p:cNvPr id="66708" name="Rectangle 107"/>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charset="0"/>
                    <a:ea typeface="Calibri" charset="0"/>
                    <a:cs typeface="Calibri" charset="0"/>
                  </a:rPr>
                  <a:t>IM</a:t>
                </a:r>
              </a:p>
            </p:txBody>
          </p:sp>
          <p:grpSp>
            <p:nvGrpSpPr>
              <p:cNvPr id="66709" name="Group 108"/>
              <p:cNvGrpSpPr>
                <a:grpSpLocks/>
              </p:cNvGrpSpPr>
              <p:nvPr/>
            </p:nvGrpSpPr>
            <p:grpSpPr bwMode="auto">
              <a:xfrm>
                <a:off x="1291" y="1509"/>
                <a:ext cx="340" cy="289"/>
                <a:chOff x="1291" y="1509"/>
                <a:chExt cx="340" cy="289"/>
              </a:xfrm>
            </p:grpSpPr>
            <p:sp>
              <p:nvSpPr>
                <p:cNvPr id="66710" name="Freeform 10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11" name="Freeform 11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grpSp>
        <p:sp>
          <p:nvSpPr>
            <p:cNvPr id="66684" name="Rectangle 111"/>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66685" name="Group 112"/>
            <p:cNvGrpSpPr>
              <a:grpSpLocks/>
            </p:cNvGrpSpPr>
            <p:nvPr/>
          </p:nvGrpSpPr>
          <p:grpSpPr bwMode="auto">
            <a:xfrm>
              <a:off x="2031" y="1248"/>
              <a:ext cx="296" cy="289"/>
              <a:chOff x="1751" y="1509"/>
              <a:chExt cx="296" cy="289"/>
            </a:xfrm>
          </p:grpSpPr>
          <p:sp>
            <p:nvSpPr>
              <p:cNvPr id="66706" name="Freeform 11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07" name="Freeform 11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686" name="Line 11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87" name="Freeform 11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88" name="Line 11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89" name="Rectangle 118"/>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66690" name="Group 119"/>
            <p:cNvGrpSpPr>
              <a:grpSpLocks/>
            </p:cNvGrpSpPr>
            <p:nvPr/>
          </p:nvGrpSpPr>
          <p:grpSpPr bwMode="auto">
            <a:xfrm>
              <a:off x="2880" y="1248"/>
              <a:ext cx="325" cy="289"/>
              <a:chOff x="2600" y="1509"/>
              <a:chExt cx="325" cy="289"/>
            </a:xfrm>
          </p:grpSpPr>
          <p:sp>
            <p:nvSpPr>
              <p:cNvPr id="66704" name="Freeform 12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05" name="Freeform 12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691" name="Rectangle 122"/>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66692" name="Group 123"/>
            <p:cNvGrpSpPr>
              <a:grpSpLocks/>
            </p:cNvGrpSpPr>
            <p:nvPr/>
          </p:nvGrpSpPr>
          <p:grpSpPr bwMode="auto">
            <a:xfrm>
              <a:off x="3348" y="1248"/>
              <a:ext cx="284" cy="289"/>
              <a:chOff x="3068" y="1509"/>
              <a:chExt cx="284" cy="289"/>
            </a:xfrm>
          </p:grpSpPr>
          <p:sp>
            <p:nvSpPr>
              <p:cNvPr id="66702" name="Freeform 12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703" name="Freeform 12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693" name="Line 12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94" name="Line 12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95" name="Line 12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96" name="Line 12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97" name="Line 13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98" name="Line 13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99" name="Line 13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00" name="Line 13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701" name="Line 13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6574" name="Group 135"/>
          <p:cNvGrpSpPr>
            <a:grpSpLocks/>
          </p:cNvGrpSpPr>
          <p:nvPr/>
        </p:nvGrpSpPr>
        <p:grpSpPr bwMode="auto">
          <a:xfrm>
            <a:off x="6319838" y="3505200"/>
            <a:ext cx="3300412" cy="838200"/>
            <a:chOff x="1559" y="1152"/>
            <a:chExt cx="2079" cy="528"/>
          </a:xfrm>
        </p:grpSpPr>
        <p:grpSp>
          <p:nvGrpSpPr>
            <p:cNvPr id="66650" name="Group 136"/>
            <p:cNvGrpSpPr>
              <a:grpSpLocks/>
            </p:cNvGrpSpPr>
            <p:nvPr/>
          </p:nvGrpSpPr>
          <p:grpSpPr bwMode="auto">
            <a:xfrm>
              <a:off x="2486" y="1152"/>
              <a:ext cx="224" cy="481"/>
              <a:chOff x="2206" y="1413"/>
              <a:chExt cx="224" cy="481"/>
            </a:xfrm>
          </p:grpSpPr>
          <p:sp>
            <p:nvSpPr>
              <p:cNvPr id="66680" name="Freeform 137"/>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81" name="Rectangle 138"/>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grpSp>
          <p:nvGrpSpPr>
            <p:cNvPr id="66651" name="Group 139"/>
            <p:cNvGrpSpPr>
              <a:grpSpLocks/>
            </p:cNvGrpSpPr>
            <p:nvPr/>
          </p:nvGrpSpPr>
          <p:grpSpPr bwMode="auto">
            <a:xfrm>
              <a:off x="1559" y="1248"/>
              <a:ext cx="352" cy="289"/>
              <a:chOff x="1279" y="1509"/>
              <a:chExt cx="352" cy="289"/>
            </a:xfrm>
          </p:grpSpPr>
          <p:sp>
            <p:nvSpPr>
              <p:cNvPr id="66676" name="Rectangle 140"/>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charset="0"/>
                    <a:ea typeface="Calibri" charset="0"/>
                    <a:cs typeface="Calibri" charset="0"/>
                  </a:rPr>
                  <a:t>IM</a:t>
                </a:r>
              </a:p>
            </p:txBody>
          </p:sp>
          <p:grpSp>
            <p:nvGrpSpPr>
              <p:cNvPr id="66677" name="Group 141"/>
              <p:cNvGrpSpPr>
                <a:grpSpLocks/>
              </p:cNvGrpSpPr>
              <p:nvPr/>
            </p:nvGrpSpPr>
            <p:grpSpPr bwMode="auto">
              <a:xfrm>
                <a:off x="1291" y="1509"/>
                <a:ext cx="340" cy="289"/>
                <a:chOff x="1291" y="1509"/>
                <a:chExt cx="340" cy="289"/>
              </a:xfrm>
            </p:grpSpPr>
            <p:sp>
              <p:nvSpPr>
                <p:cNvPr id="66678" name="Freeform 142"/>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79" name="Freeform 143"/>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grpSp>
        <p:sp>
          <p:nvSpPr>
            <p:cNvPr id="66652" name="Rectangle 144"/>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66653" name="Group 145"/>
            <p:cNvGrpSpPr>
              <a:grpSpLocks/>
            </p:cNvGrpSpPr>
            <p:nvPr/>
          </p:nvGrpSpPr>
          <p:grpSpPr bwMode="auto">
            <a:xfrm>
              <a:off x="2031" y="1248"/>
              <a:ext cx="296" cy="289"/>
              <a:chOff x="1751" y="1509"/>
              <a:chExt cx="296" cy="289"/>
            </a:xfrm>
          </p:grpSpPr>
          <p:sp>
            <p:nvSpPr>
              <p:cNvPr id="66674" name="Freeform 146"/>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75" name="Freeform 147"/>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654" name="Line 148"/>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55" name="Freeform 149"/>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56" name="Line 150"/>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57" name="Rectangle 151"/>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66658" name="Group 152"/>
            <p:cNvGrpSpPr>
              <a:grpSpLocks/>
            </p:cNvGrpSpPr>
            <p:nvPr/>
          </p:nvGrpSpPr>
          <p:grpSpPr bwMode="auto">
            <a:xfrm>
              <a:off x="2880" y="1248"/>
              <a:ext cx="325" cy="289"/>
              <a:chOff x="2600" y="1509"/>
              <a:chExt cx="325" cy="289"/>
            </a:xfrm>
          </p:grpSpPr>
          <p:sp>
            <p:nvSpPr>
              <p:cNvPr id="66672" name="Freeform 153"/>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73" name="Freeform 154"/>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659" name="Rectangle 155"/>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66660" name="Group 156"/>
            <p:cNvGrpSpPr>
              <a:grpSpLocks/>
            </p:cNvGrpSpPr>
            <p:nvPr/>
          </p:nvGrpSpPr>
          <p:grpSpPr bwMode="auto">
            <a:xfrm>
              <a:off x="3348" y="1248"/>
              <a:ext cx="284" cy="289"/>
              <a:chOff x="3068" y="1509"/>
              <a:chExt cx="284" cy="289"/>
            </a:xfrm>
          </p:grpSpPr>
          <p:sp>
            <p:nvSpPr>
              <p:cNvPr id="66670" name="Freeform 157"/>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71" name="Freeform 158"/>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661" name="Line 159"/>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62" name="Line 160"/>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63" name="Line 161"/>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64" name="Line 162"/>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65" name="Line 163"/>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66" name="Line 164"/>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67" name="Line 165"/>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68" name="Line 166"/>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69" name="Line 167"/>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66575" name="Group 168"/>
          <p:cNvGrpSpPr>
            <a:grpSpLocks/>
          </p:cNvGrpSpPr>
          <p:nvPr/>
        </p:nvGrpSpPr>
        <p:grpSpPr bwMode="auto">
          <a:xfrm>
            <a:off x="7005638" y="4419600"/>
            <a:ext cx="3300412" cy="838200"/>
            <a:chOff x="1559" y="1152"/>
            <a:chExt cx="2079" cy="528"/>
          </a:xfrm>
        </p:grpSpPr>
        <p:grpSp>
          <p:nvGrpSpPr>
            <p:cNvPr id="66618" name="Group 169"/>
            <p:cNvGrpSpPr>
              <a:grpSpLocks/>
            </p:cNvGrpSpPr>
            <p:nvPr/>
          </p:nvGrpSpPr>
          <p:grpSpPr bwMode="auto">
            <a:xfrm>
              <a:off x="2486" y="1152"/>
              <a:ext cx="224" cy="481"/>
              <a:chOff x="2206" y="1413"/>
              <a:chExt cx="224" cy="481"/>
            </a:xfrm>
          </p:grpSpPr>
          <p:sp>
            <p:nvSpPr>
              <p:cNvPr id="66648" name="Freeform 170"/>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49" name="Rectangle 171"/>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grpSp>
          <p:nvGrpSpPr>
            <p:cNvPr id="66619" name="Group 172"/>
            <p:cNvGrpSpPr>
              <a:grpSpLocks/>
            </p:cNvGrpSpPr>
            <p:nvPr/>
          </p:nvGrpSpPr>
          <p:grpSpPr bwMode="auto">
            <a:xfrm>
              <a:off x="1559" y="1248"/>
              <a:ext cx="352" cy="289"/>
              <a:chOff x="1279" y="1509"/>
              <a:chExt cx="352" cy="289"/>
            </a:xfrm>
          </p:grpSpPr>
          <p:sp>
            <p:nvSpPr>
              <p:cNvPr id="66644" name="Rectangle 173"/>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charset="0"/>
                    <a:ea typeface="Calibri" charset="0"/>
                    <a:cs typeface="Calibri" charset="0"/>
                  </a:rPr>
                  <a:t>IM</a:t>
                </a:r>
              </a:p>
            </p:txBody>
          </p:sp>
          <p:grpSp>
            <p:nvGrpSpPr>
              <p:cNvPr id="66645" name="Group 174"/>
              <p:cNvGrpSpPr>
                <a:grpSpLocks/>
              </p:cNvGrpSpPr>
              <p:nvPr/>
            </p:nvGrpSpPr>
            <p:grpSpPr bwMode="auto">
              <a:xfrm>
                <a:off x="1291" y="1509"/>
                <a:ext cx="340" cy="289"/>
                <a:chOff x="1291" y="1509"/>
                <a:chExt cx="340" cy="289"/>
              </a:xfrm>
            </p:grpSpPr>
            <p:sp>
              <p:nvSpPr>
                <p:cNvPr id="66646" name="Freeform 175"/>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47" name="Freeform 176"/>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grpSp>
        <p:sp>
          <p:nvSpPr>
            <p:cNvPr id="66620" name="Rectangle 177"/>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66621" name="Group 178"/>
            <p:cNvGrpSpPr>
              <a:grpSpLocks/>
            </p:cNvGrpSpPr>
            <p:nvPr/>
          </p:nvGrpSpPr>
          <p:grpSpPr bwMode="auto">
            <a:xfrm>
              <a:off x="2031" y="1248"/>
              <a:ext cx="296" cy="289"/>
              <a:chOff x="1751" y="1509"/>
              <a:chExt cx="296" cy="289"/>
            </a:xfrm>
          </p:grpSpPr>
          <p:sp>
            <p:nvSpPr>
              <p:cNvPr id="66642" name="Freeform 179"/>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43" name="Freeform 180"/>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622" name="Line 181"/>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23" name="Freeform 182"/>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24" name="Line 183"/>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25" name="Rectangle 184"/>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66626" name="Group 185"/>
            <p:cNvGrpSpPr>
              <a:grpSpLocks/>
            </p:cNvGrpSpPr>
            <p:nvPr/>
          </p:nvGrpSpPr>
          <p:grpSpPr bwMode="auto">
            <a:xfrm>
              <a:off x="2880" y="1248"/>
              <a:ext cx="325" cy="289"/>
              <a:chOff x="2600" y="1509"/>
              <a:chExt cx="325" cy="289"/>
            </a:xfrm>
          </p:grpSpPr>
          <p:sp>
            <p:nvSpPr>
              <p:cNvPr id="66640" name="Freeform 186"/>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41" name="Freeform 187"/>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627" name="Rectangle 188"/>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66628" name="Group 189"/>
            <p:cNvGrpSpPr>
              <a:grpSpLocks/>
            </p:cNvGrpSpPr>
            <p:nvPr/>
          </p:nvGrpSpPr>
          <p:grpSpPr bwMode="auto">
            <a:xfrm>
              <a:off x="3348" y="1248"/>
              <a:ext cx="284" cy="289"/>
              <a:chOff x="3068" y="1509"/>
              <a:chExt cx="284" cy="289"/>
            </a:xfrm>
          </p:grpSpPr>
          <p:sp>
            <p:nvSpPr>
              <p:cNvPr id="66638" name="Freeform 190"/>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66639" name="Freeform 191"/>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66629" name="Line 192"/>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30" name="Line 193"/>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31" name="Line 194"/>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66632" name="Line 195"/>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33" name="Line 196"/>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34" name="Line 197"/>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35" name="Line 198"/>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36" name="Line 199"/>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66637" name="Line 200"/>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40" name="Rectangle 196"/>
          <p:cNvSpPr txBox="1">
            <a:spLocks noChangeArrowheads="1"/>
          </p:cNvSpPr>
          <p:nvPr/>
        </p:nvSpPr>
        <p:spPr bwMode="auto">
          <a:xfrm>
            <a:off x="8461375" y="1209665"/>
            <a:ext cx="3224491" cy="716093"/>
          </a:xfrm>
          <a:prstGeom prst="rect">
            <a:avLst/>
          </a:prstGeom>
          <a:solidFill>
            <a:schemeClr val="accent5">
              <a:lumMod val="20000"/>
              <a:lumOff val="80000"/>
            </a:schemeClr>
          </a:solidFill>
          <a:ln w="12700">
            <a:noFill/>
            <a:miter lim="800000"/>
            <a:headEnd/>
            <a:tailEnd/>
          </a:ln>
        </p:spPr>
        <p:txBody>
          <a:bodyPr wrap="square" lIns="63500" tIns="25400" rIns="63500" bIns="25400">
            <a:prstTxWarp prst="textNoShape">
              <a:avLst/>
            </a:prstTxWarp>
            <a:spAutoFit/>
          </a:bodyPr>
          <a:lstStyle/>
          <a:p>
            <a:pPr marL="342900" indent="-342900" algn="ctr" eaLnBrk="0" hangingPunct="0">
              <a:lnSpc>
                <a:spcPct val="90000"/>
              </a:lnSpc>
              <a:spcBef>
                <a:spcPct val="65000"/>
              </a:spcBef>
              <a:buClr>
                <a:schemeClr val="accent1"/>
              </a:buClr>
              <a:buSzPct val="75000"/>
              <a:defRPr/>
            </a:pPr>
            <a:r>
              <a:rPr lang="en-US" sz="2400" kern="0" dirty="0">
                <a:solidFill>
                  <a:srgbClr val="C00000"/>
                </a:solidFill>
                <a:latin typeface="Calibri"/>
                <a:cs typeface="Calibri"/>
              </a:rPr>
              <a:t>Can’t prevent the stall! (at least in HW)</a:t>
            </a:r>
          </a:p>
        </p:txBody>
      </p:sp>
      <p:sp>
        <p:nvSpPr>
          <p:cNvPr id="66580" name="Line 39"/>
          <p:cNvSpPr>
            <a:spLocks noChangeShapeType="1"/>
          </p:cNvSpPr>
          <p:nvPr/>
        </p:nvSpPr>
        <p:spPr bwMode="auto">
          <a:xfrm>
            <a:off x="2109788" y="1263651"/>
            <a:ext cx="0" cy="4805363"/>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66581" name="Rectangle 9"/>
          <p:cNvSpPr>
            <a:spLocks noChangeArrowheads="1"/>
          </p:cNvSpPr>
          <p:nvPr/>
        </p:nvSpPr>
        <p:spPr bwMode="auto">
          <a:xfrm rot="5400000">
            <a:off x="1400969" y="3234532"/>
            <a:ext cx="1162050" cy="33496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66582" name="Rectangle 9"/>
          <p:cNvSpPr>
            <a:spLocks noChangeArrowheads="1"/>
          </p:cNvSpPr>
          <p:nvPr/>
        </p:nvSpPr>
        <p:spPr bwMode="auto">
          <a:xfrm>
            <a:off x="5418139" y="592139"/>
            <a:ext cx="1506537" cy="306387"/>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rPr>
              <a:t>time (clock cycles)</a:t>
            </a:r>
          </a:p>
        </p:txBody>
      </p:sp>
      <p:grpSp>
        <p:nvGrpSpPr>
          <p:cNvPr id="230" name="Group 229">
            <a:extLst>
              <a:ext uri="{FF2B5EF4-FFF2-40B4-BE49-F238E27FC236}">
                <a16:creationId xmlns:a16="http://schemas.microsoft.com/office/drawing/2014/main" id="{611D7212-70B1-3F41-905B-B4D480FEEDC9}"/>
              </a:ext>
            </a:extLst>
          </p:cNvPr>
          <p:cNvGrpSpPr/>
          <p:nvPr/>
        </p:nvGrpSpPr>
        <p:grpSpPr>
          <a:xfrm>
            <a:off x="4316226" y="6159848"/>
            <a:ext cx="5836989" cy="513632"/>
            <a:chOff x="3565329" y="5457662"/>
            <a:chExt cx="5836989" cy="513632"/>
          </a:xfrm>
        </p:grpSpPr>
        <p:grpSp>
          <p:nvGrpSpPr>
            <p:cNvPr id="231" name="Group 230">
              <a:extLst>
                <a:ext uri="{FF2B5EF4-FFF2-40B4-BE49-F238E27FC236}">
                  <a16:creationId xmlns:a16="http://schemas.microsoft.com/office/drawing/2014/main" id="{C3D1A633-0F57-7E42-839E-018FAB7EFB8B}"/>
                </a:ext>
              </a:extLst>
            </p:cNvPr>
            <p:cNvGrpSpPr/>
            <p:nvPr/>
          </p:nvGrpSpPr>
          <p:grpSpPr>
            <a:xfrm>
              <a:off x="3565329" y="5529812"/>
              <a:ext cx="5836989" cy="369332"/>
              <a:chOff x="3576475" y="5544269"/>
              <a:chExt cx="5836989" cy="369332"/>
            </a:xfrm>
          </p:grpSpPr>
          <p:sp>
            <p:nvSpPr>
              <p:cNvPr id="243" name="TextBox 242">
                <a:extLst>
                  <a:ext uri="{FF2B5EF4-FFF2-40B4-BE49-F238E27FC236}">
                    <a16:creationId xmlns:a16="http://schemas.microsoft.com/office/drawing/2014/main" id="{AFEED7BE-064C-5743-9C19-92034044469D}"/>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244" name="TextBox 243">
                <a:extLst>
                  <a:ext uri="{FF2B5EF4-FFF2-40B4-BE49-F238E27FC236}">
                    <a16:creationId xmlns:a16="http://schemas.microsoft.com/office/drawing/2014/main" id="{08296AE2-5B85-6B44-B80B-391192BE426B}"/>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245" name="TextBox 244">
                <a:extLst>
                  <a:ext uri="{FF2B5EF4-FFF2-40B4-BE49-F238E27FC236}">
                    <a16:creationId xmlns:a16="http://schemas.microsoft.com/office/drawing/2014/main" id="{C5A904B7-CA02-1A4A-9366-FE556F82ECA8}"/>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246" name="TextBox 245">
                <a:extLst>
                  <a:ext uri="{FF2B5EF4-FFF2-40B4-BE49-F238E27FC236}">
                    <a16:creationId xmlns:a16="http://schemas.microsoft.com/office/drawing/2014/main" id="{6EFCAC50-5B08-BC46-97D4-4B6562B455BE}"/>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247" name="TextBox 246">
                <a:extLst>
                  <a:ext uri="{FF2B5EF4-FFF2-40B4-BE49-F238E27FC236}">
                    <a16:creationId xmlns:a16="http://schemas.microsoft.com/office/drawing/2014/main" id="{8C991BA4-8576-6949-BDFE-3FFFEFC3EC3A}"/>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248" name="TextBox 247">
                <a:extLst>
                  <a:ext uri="{FF2B5EF4-FFF2-40B4-BE49-F238E27FC236}">
                    <a16:creationId xmlns:a16="http://schemas.microsoft.com/office/drawing/2014/main" id="{28EA7C86-2BA8-3145-9DEE-7631BAC83166}"/>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249" name="TextBox 248">
                <a:extLst>
                  <a:ext uri="{FF2B5EF4-FFF2-40B4-BE49-F238E27FC236}">
                    <a16:creationId xmlns:a16="http://schemas.microsoft.com/office/drawing/2014/main" id="{F35595AB-854C-8643-A368-4B65B1247EC2}"/>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250" name="TextBox 249">
                <a:extLst>
                  <a:ext uri="{FF2B5EF4-FFF2-40B4-BE49-F238E27FC236}">
                    <a16:creationId xmlns:a16="http://schemas.microsoft.com/office/drawing/2014/main" id="{070F60B1-1E7F-DB4A-A573-B9FBA8B46669}"/>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251" name="TextBox 250">
                <a:extLst>
                  <a:ext uri="{FF2B5EF4-FFF2-40B4-BE49-F238E27FC236}">
                    <a16:creationId xmlns:a16="http://schemas.microsoft.com/office/drawing/2014/main" id="{38A8E779-622A-264C-BF93-5A81306CEB3C}"/>
                  </a:ext>
                </a:extLst>
              </p:cNvPr>
              <p:cNvSpPr txBox="1"/>
              <p:nvPr/>
            </p:nvSpPr>
            <p:spPr>
              <a:xfrm>
                <a:off x="9111778" y="5544269"/>
                <a:ext cx="301686" cy="369332"/>
              </a:xfrm>
              <a:prstGeom prst="rect">
                <a:avLst/>
              </a:prstGeom>
              <a:noFill/>
            </p:spPr>
            <p:txBody>
              <a:bodyPr wrap="none" rtlCol="0">
                <a:spAutoFit/>
              </a:bodyPr>
              <a:lstStyle/>
              <a:p>
                <a:r>
                  <a:rPr lang="en-US" dirty="0">
                    <a:solidFill>
                      <a:srgbClr val="C00000"/>
                    </a:solidFill>
                  </a:rPr>
                  <a:t>8</a:t>
                </a:r>
              </a:p>
            </p:txBody>
          </p:sp>
        </p:grpSp>
        <p:sp>
          <p:nvSpPr>
            <p:cNvPr id="232" name="Line 19">
              <a:extLst>
                <a:ext uri="{FF2B5EF4-FFF2-40B4-BE49-F238E27FC236}">
                  <a16:creationId xmlns:a16="http://schemas.microsoft.com/office/drawing/2014/main" id="{441E25FB-8C47-DF42-812D-7EBE1978700A}"/>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33" name="Line 19">
              <a:extLst>
                <a:ext uri="{FF2B5EF4-FFF2-40B4-BE49-F238E27FC236}">
                  <a16:creationId xmlns:a16="http://schemas.microsoft.com/office/drawing/2014/main" id="{E0A6F12E-0161-1D47-A494-B76C216FDFDA}"/>
                </a:ext>
              </a:extLst>
            </p:cNvPr>
            <p:cNvSpPr>
              <a:spLocks noChangeShapeType="1"/>
            </p:cNvSpPr>
            <p:nvPr/>
          </p:nvSpPr>
          <p:spPr bwMode="auto">
            <a:xfrm>
              <a:off x="614781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34" name="Line 19">
              <a:extLst>
                <a:ext uri="{FF2B5EF4-FFF2-40B4-BE49-F238E27FC236}">
                  <a16:creationId xmlns:a16="http://schemas.microsoft.com/office/drawing/2014/main" id="{2B61E0A6-32B8-1042-85B7-F53189045A74}"/>
                </a:ext>
              </a:extLst>
            </p:cNvPr>
            <p:cNvSpPr>
              <a:spLocks noChangeShapeType="1"/>
            </p:cNvSpPr>
            <p:nvPr/>
          </p:nvSpPr>
          <p:spPr bwMode="auto">
            <a:xfrm>
              <a:off x="477200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35" name="Line 19">
              <a:extLst>
                <a:ext uri="{FF2B5EF4-FFF2-40B4-BE49-F238E27FC236}">
                  <a16:creationId xmlns:a16="http://schemas.microsoft.com/office/drawing/2014/main" id="{A8770683-197F-4846-BE57-E4B6CB4CC34C}"/>
                </a:ext>
              </a:extLst>
            </p:cNvPr>
            <p:cNvSpPr>
              <a:spLocks noChangeShapeType="1"/>
            </p:cNvSpPr>
            <p:nvPr/>
          </p:nvSpPr>
          <p:spPr bwMode="auto">
            <a:xfrm>
              <a:off x="545467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36" name="Line 19">
              <a:extLst>
                <a:ext uri="{FF2B5EF4-FFF2-40B4-BE49-F238E27FC236}">
                  <a16:creationId xmlns:a16="http://schemas.microsoft.com/office/drawing/2014/main" id="{AD4D510A-3265-2445-94D4-34D49B0E40F4}"/>
                </a:ext>
              </a:extLst>
            </p:cNvPr>
            <p:cNvSpPr>
              <a:spLocks noChangeShapeType="1"/>
            </p:cNvSpPr>
            <p:nvPr/>
          </p:nvSpPr>
          <p:spPr bwMode="auto">
            <a:xfrm>
              <a:off x="752183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37" name="Line 19">
              <a:extLst>
                <a:ext uri="{FF2B5EF4-FFF2-40B4-BE49-F238E27FC236}">
                  <a16:creationId xmlns:a16="http://schemas.microsoft.com/office/drawing/2014/main" id="{A7A3609F-8C5D-3642-8588-9611AAA939E4}"/>
                </a:ext>
              </a:extLst>
            </p:cNvPr>
            <p:cNvSpPr>
              <a:spLocks noChangeShapeType="1"/>
            </p:cNvSpPr>
            <p:nvPr/>
          </p:nvSpPr>
          <p:spPr bwMode="auto">
            <a:xfrm>
              <a:off x="683874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41" name="Line 19">
              <a:extLst>
                <a:ext uri="{FF2B5EF4-FFF2-40B4-BE49-F238E27FC236}">
                  <a16:creationId xmlns:a16="http://schemas.microsoft.com/office/drawing/2014/main" id="{0DB5BED2-FDE6-8248-BC68-CE2168EE381E}"/>
                </a:ext>
              </a:extLst>
            </p:cNvPr>
            <p:cNvSpPr>
              <a:spLocks noChangeShapeType="1"/>
            </p:cNvSpPr>
            <p:nvPr/>
          </p:nvSpPr>
          <p:spPr bwMode="auto">
            <a:xfrm>
              <a:off x="819997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42" name="Line 19">
              <a:extLst>
                <a:ext uri="{FF2B5EF4-FFF2-40B4-BE49-F238E27FC236}">
                  <a16:creationId xmlns:a16="http://schemas.microsoft.com/office/drawing/2014/main" id="{93FEB811-E680-0740-95E0-A96F5B44267A}"/>
                </a:ext>
              </a:extLst>
            </p:cNvPr>
            <p:cNvSpPr>
              <a:spLocks noChangeShapeType="1"/>
            </p:cNvSpPr>
            <p:nvPr/>
          </p:nvSpPr>
          <p:spPr bwMode="auto">
            <a:xfrm>
              <a:off x="889834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300995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Load-use Hazard Detection Unit</a:t>
            </a:r>
          </a:p>
        </p:txBody>
      </p:sp>
      <p:sp>
        <p:nvSpPr>
          <p:cNvPr id="68611" name="Rectangle 3"/>
          <p:cNvSpPr>
            <a:spLocks noGrp="1" noChangeArrowheads="1"/>
          </p:cNvSpPr>
          <p:nvPr>
            <p:ph idx="1"/>
          </p:nvPr>
        </p:nvSpPr>
        <p:spPr/>
        <p:txBody>
          <a:bodyPr>
            <a:noAutofit/>
          </a:bodyPr>
          <a:lstStyle/>
          <a:p>
            <a:r>
              <a:rPr lang="en-US" dirty="0"/>
              <a:t>Need a hazard detection unit in the ID stage that inserts a stall between the load and its use</a:t>
            </a:r>
          </a:p>
          <a:p>
            <a:r>
              <a:rPr lang="en-US" dirty="0"/>
              <a:t>     ID Hazard detection Unit</a:t>
            </a:r>
            <a:br>
              <a:rPr lang="en-US" dirty="0"/>
            </a:br>
            <a:endParaRPr lang="en-US" dirty="0"/>
          </a:p>
          <a:p>
            <a:endParaRPr lang="en-US" dirty="0"/>
          </a:p>
          <a:p>
            <a:endParaRPr lang="en-US" dirty="0"/>
          </a:p>
          <a:p>
            <a:endParaRPr lang="en-US" dirty="0"/>
          </a:p>
          <a:p>
            <a:r>
              <a:rPr lang="en-US" dirty="0"/>
              <a:t>The first line tests to see if the instruction in the EX stage is a </a:t>
            </a:r>
            <a:r>
              <a:rPr lang="en-US" dirty="0" err="1"/>
              <a:t>lw</a:t>
            </a:r>
            <a:r>
              <a:rPr lang="en-US" dirty="0"/>
              <a:t>; the next two lines check to see if the destination register of the </a:t>
            </a:r>
            <a:r>
              <a:rPr lang="en-US" dirty="0" err="1"/>
              <a:t>lw</a:t>
            </a:r>
            <a:r>
              <a:rPr lang="en-US" dirty="0"/>
              <a:t> matches either source register of the instruction in the ID stage (the load-use instruction)</a:t>
            </a:r>
          </a:p>
          <a:p>
            <a:r>
              <a:rPr lang="en-US" dirty="0"/>
              <a:t>After this one cycle stall, the forwarding logic can handle the remaining data hazards</a:t>
            </a:r>
          </a:p>
          <a:p>
            <a:endParaRPr lang="en-US" dirty="0"/>
          </a:p>
        </p:txBody>
      </p:sp>
      <p:sp>
        <p:nvSpPr>
          <p:cNvPr id="3" name="Slide Number Placeholder 2">
            <a:extLst>
              <a:ext uri="{FF2B5EF4-FFF2-40B4-BE49-F238E27FC236}">
                <a16:creationId xmlns:a16="http://schemas.microsoft.com/office/drawing/2014/main" id="{B3E5AA8B-BCC3-4340-ADD9-D82D9756EE23}"/>
              </a:ext>
            </a:extLst>
          </p:cNvPr>
          <p:cNvSpPr>
            <a:spLocks noGrp="1"/>
          </p:cNvSpPr>
          <p:nvPr>
            <p:ph type="sldNum" sz="quarter" idx="12"/>
          </p:nvPr>
        </p:nvSpPr>
        <p:spPr/>
        <p:txBody>
          <a:bodyPr/>
          <a:lstStyle/>
          <a:p>
            <a:fld id="{1BD72A7C-CD32-D543-9541-5D4E9CD9F017}" type="slidenum">
              <a:rPr lang="en-US" smtClean="0"/>
              <a:t>38</a:t>
            </a:fld>
            <a:endParaRPr lang="en-US"/>
          </a:p>
        </p:txBody>
      </p:sp>
      <p:sp>
        <p:nvSpPr>
          <p:cNvPr id="68612" name="Rectangle 4"/>
          <p:cNvSpPr>
            <a:spLocks noChangeArrowheads="1"/>
          </p:cNvSpPr>
          <p:nvPr/>
        </p:nvSpPr>
        <p:spPr bwMode="auto">
          <a:xfrm>
            <a:off x="2631257" y="2910909"/>
            <a:ext cx="6990443" cy="1036181"/>
          </a:xfrm>
          <a:prstGeom prst="rect">
            <a:avLst/>
          </a:prstGeom>
          <a:solidFill>
            <a:schemeClr val="tx1"/>
          </a:solidFill>
          <a:ln w="12700">
            <a:noFill/>
            <a:miter lim="800000"/>
            <a:headEnd/>
            <a:tailEnd/>
          </a:ln>
        </p:spPr>
        <p:txBody>
          <a:bodyPr wrap="square" lIns="63500" tIns="25400" rIns="63500" bIns="25400">
            <a:prstTxWarp prst="textNoShape">
              <a:avLst/>
            </a:prstTxWarp>
            <a:spAutoFit/>
          </a:bodyPr>
          <a:lstStyle/>
          <a:p>
            <a:pPr marL="914400" lvl="1" indent="-457200">
              <a:buClr>
                <a:schemeClr val="accent1"/>
              </a:buClr>
              <a:buSzPct val="75000"/>
            </a:pPr>
            <a:r>
              <a:rPr lang="en-US" sz="1600" dirty="0">
                <a:solidFill>
                  <a:schemeClr val="bg1"/>
                </a:solidFill>
                <a:latin typeface="Courier" charset="0"/>
                <a:ea typeface="Courier" charset="0"/>
                <a:cs typeface="Courier" charset="0"/>
              </a:rPr>
              <a:t>if (ID/</a:t>
            </a:r>
            <a:r>
              <a:rPr lang="en-US" sz="1600" dirty="0" err="1">
                <a:solidFill>
                  <a:schemeClr val="bg1"/>
                </a:solidFill>
                <a:latin typeface="Courier" charset="0"/>
                <a:ea typeface="Courier" charset="0"/>
                <a:cs typeface="Courier" charset="0"/>
              </a:rPr>
              <a:t>EX.MemRead</a:t>
            </a:r>
            <a:r>
              <a:rPr lang="en-US" sz="1600" dirty="0">
                <a:solidFill>
                  <a:schemeClr val="bg1"/>
                </a:solidFill>
                <a:latin typeface="Courier" charset="0"/>
                <a:ea typeface="Courier" charset="0"/>
                <a:cs typeface="Courier" charset="0"/>
              </a:rPr>
              <a:t> &amp;&amp;</a:t>
            </a:r>
          </a:p>
          <a:p>
            <a:pPr marL="914400" lvl="1" indent="-457200">
              <a:buClr>
                <a:schemeClr val="accent1"/>
              </a:buClr>
              <a:buSzPct val="75000"/>
            </a:pPr>
            <a:r>
              <a:rPr lang="en-US" sz="1600" dirty="0">
                <a:solidFill>
                  <a:schemeClr val="bg1"/>
                </a:solidFill>
                <a:latin typeface="Courier" charset="0"/>
                <a:ea typeface="Courier" charset="0"/>
                <a:cs typeface="Courier" charset="0"/>
              </a:rPr>
              <a:t>   ((ID/</a:t>
            </a:r>
            <a:r>
              <a:rPr lang="en-US" sz="1600" dirty="0" err="1">
                <a:solidFill>
                  <a:schemeClr val="bg1"/>
                </a:solidFill>
                <a:latin typeface="Courier" charset="0"/>
                <a:ea typeface="Courier" charset="0"/>
                <a:cs typeface="Courier" charset="0"/>
              </a:rPr>
              <a:t>EX.RegisterRt</a:t>
            </a:r>
            <a:r>
              <a:rPr lang="en-US" sz="1600" dirty="0">
                <a:solidFill>
                  <a:schemeClr val="bg1"/>
                </a:solidFill>
                <a:latin typeface="Courier" charset="0"/>
                <a:ea typeface="Courier" charset="0"/>
                <a:cs typeface="Courier" charset="0"/>
              </a:rPr>
              <a:t> == IF/</a:t>
            </a:r>
            <a:r>
              <a:rPr lang="en-US" sz="1600" dirty="0" err="1">
                <a:solidFill>
                  <a:schemeClr val="bg1"/>
                </a:solidFill>
                <a:latin typeface="Courier" charset="0"/>
                <a:ea typeface="Courier" charset="0"/>
                <a:cs typeface="Courier" charset="0"/>
              </a:rPr>
              <a:t>ID.RegisterRs</a:t>
            </a:r>
            <a:r>
              <a:rPr lang="en-US" sz="1600" dirty="0">
                <a:solidFill>
                  <a:schemeClr val="bg1"/>
                </a:solidFill>
                <a:latin typeface="Courier" charset="0"/>
                <a:ea typeface="Courier" charset="0"/>
                <a:cs typeface="Courier" charset="0"/>
              </a:rPr>
              <a:t>) ||</a:t>
            </a:r>
          </a:p>
          <a:p>
            <a:pPr marL="914400" lvl="1" indent="-457200">
              <a:buClr>
                <a:schemeClr val="accent1"/>
              </a:buClr>
              <a:buSzPct val="75000"/>
            </a:pPr>
            <a:r>
              <a:rPr lang="en-US" sz="1600" dirty="0">
                <a:solidFill>
                  <a:schemeClr val="bg1"/>
                </a:solidFill>
                <a:latin typeface="Courier" charset="0"/>
                <a:ea typeface="Courier" charset="0"/>
                <a:cs typeface="Courier" charset="0"/>
              </a:rPr>
              <a:t>    (ID/</a:t>
            </a:r>
            <a:r>
              <a:rPr lang="en-US" sz="1600" dirty="0" err="1">
                <a:solidFill>
                  <a:schemeClr val="bg1"/>
                </a:solidFill>
                <a:latin typeface="Courier" charset="0"/>
                <a:ea typeface="Courier" charset="0"/>
                <a:cs typeface="Courier" charset="0"/>
              </a:rPr>
              <a:t>EX.RegisterRt</a:t>
            </a:r>
            <a:r>
              <a:rPr lang="en-US" sz="1600" dirty="0">
                <a:solidFill>
                  <a:schemeClr val="bg1"/>
                </a:solidFill>
                <a:latin typeface="Courier" charset="0"/>
                <a:ea typeface="Courier" charset="0"/>
                <a:cs typeface="Courier" charset="0"/>
              </a:rPr>
              <a:t> == IF/</a:t>
            </a:r>
            <a:r>
              <a:rPr lang="en-US" sz="1600" dirty="0" err="1">
                <a:solidFill>
                  <a:schemeClr val="bg1"/>
                </a:solidFill>
                <a:latin typeface="Courier" charset="0"/>
                <a:ea typeface="Courier" charset="0"/>
                <a:cs typeface="Courier" charset="0"/>
              </a:rPr>
              <a:t>ID.RegisterRt</a:t>
            </a:r>
            <a:r>
              <a:rPr lang="en-US" sz="1600" dirty="0">
                <a:solidFill>
                  <a:schemeClr val="bg1"/>
                </a:solidFill>
                <a:latin typeface="Courier" charset="0"/>
                <a:ea typeface="Courier" charset="0"/>
                <a:cs typeface="Courier" charset="0"/>
              </a:rPr>
              <a:t>)))</a:t>
            </a:r>
          </a:p>
          <a:p>
            <a:pPr marL="914400" lvl="1" indent="-457200">
              <a:buClr>
                <a:schemeClr val="accent1"/>
              </a:buClr>
              <a:buSzPct val="75000"/>
            </a:pPr>
            <a:r>
              <a:rPr lang="en-US" sz="1600" b="1" dirty="0">
                <a:solidFill>
                  <a:schemeClr val="bg1"/>
                </a:solidFill>
                <a:latin typeface="Courier" charset="0"/>
                <a:ea typeface="Courier" charset="0"/>
                <a:cs typeface="Courier" charset="0"/>
              </a:rPr>
              <a:t>        stall the pipeline</a:t>
            </a:r>
          </a:p>
        </p:txBody>
      </p:sp>
    </p:spTree>
    <p:extLst>
      <p:ext uri="{BB962C8B-B14F-4D97-AF65-F5344CB8AC3E}">
        <p14:creationId xmlns:p14="http://schemas.microsoft.com/office/powerpoint/2010/main" val="2120648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1219200" y="268288"/>
            <a:ext cx="10972800" cy="422275"/>
          </a:xfrm>
        </p:spPr>
        <p:txBody>
          <a:bodyPr>
            <a:noAutofit/>
          </a:bodyPr>
          <a:lstStyle/>
          <a:p>
            <a:pPr algn="ctr" eaLnBrk="1" hangingPunct="1"/>
            <a:r>
              <a:rPr lang="en-US" sz="3600">
                <a:cs typeface="Optima" charset="0"/>
              </a:rPr>
              <a:t>Datapath with Stall Hardware</a:t>
            </a:r>
          </a:p>
        </p:txBody>
      </p:sp>
      <p:sp>
        <p:nvSpPr>
          <p:cNvPr id="71683" name="Line 4"/>
          <p:cNvSpPr>
            <a:spLocks noChangeShapeType="1"/>
          </p:cNvSpPr>
          <p:nvPr/>
        </p:nvSpPr>
        <p:spPr bwMode="auto">
          <a:xfrm>
            <a:off x="4038600" y="5257800"/>
            <a:ext cx="17526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71684" name="Line 5"/>
          <p:cNvSpPr>
            <a:spLocks noChangeShapeType="1"/>
          </p:cNvSpPr>
          <p:nvPr/>
        </p:nvSpPr>
        <p:spPr bwMode="auto">
          <a:xfrm>
            <a:off x="5943600" y="5257800"/>
            <a:ext cx="4572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71685" name="Line 6"/>
          <p:cNvSpPr>
            <a:spLocks noChangeShapeType="1"/>
          </p:cNvSpPr>
          <p:nvPr/>
        </p:nvSpPr>
        <p:spPr bwMode="auto">
          <a:xfrm>
            <a:off x="8229600" y="5334000"/>
            <a:ext cx="15240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71686" name="Line 7"/>
          <p:cNvSpPr>
            <a:spLocks noChangeShapeType="1"/>
          </p:cNvSpPr>
          <p:nvPr/>
        </p:nvSpPr>
        <p:spPr bwMode="auto">
          <a:xfrm>
            <a:off x="4038600" y="4800600"/>
            <a:ext cx="0" cy="11430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687" name="Line 8"/>
          <p:cNvSpPr>
            <a:spLocks noChangeShapeType="1"/>
          </p:cNvSpPr>
          <p:nvPr/>
        </p:nvSpPr>
        <p:spPr bwMode="auto">
          <a:xfrm>
            <a:off x="3962400" y="6324600"/>
            <a:ext cx="60960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71688" name="Line 9"/>
          <p:cNvSpPr>
            <a:spLocks noChangeShapeType="1"/>
          </p:cNvSpPr>
          <p:nvPr/>
        </p:nvSpPr>
        <p:spPr bwMode="auto">
          <a:xfrm>
            <a:off x="9906000" y="5334000"/>
            <a:ext cx="1524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71689" name="Line 10"/>
          <p:cNvSpPr>
            <a:spLocks noChangeShapeType="1"/>
          </p:cNvSpPr>
          <p:nvPr/>
        </p:nvSpPr>
        <p:spPr bwMode="auto">
          <a:xfrm>
            <a:off x="10058400" y="5334000"/>
            <a:ext cx="0" cy="9906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690" name="Line 11"/>
          <p:cNvSpPr>
            <a:spLocks noChangeShapeType="1"/>
          </p:cNvSpPr>
          <p:nvPr/>
        </p:nvSpPr>
        <p:spPr bwMode="auto">
          <a:xfrm flipV="1">
            <a:off x="3962400" y="3886200"/>
            <a:ext cx="0" cy="24384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691" name="Line 12"/>
          <p:cNvSpPr>
            <a:spLocks noChangeShapeType="1"/>
          </p:cNvSpPr>
          <p:nvPr/>
        </p:nvSpPr>
        <p:spPr bwMode="auto">
          <a:xfrm>
            <a:off x="3962400" y="3886200"/>
            <a:ext cx="38100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grpSp>
        <p:nvGrpSpPr>
          <p:cNvPr id="71692" name="Group 13"/>
          <p:cNvGrpSpPr>
            <a:grpSpLocks/>
          </p:cNvGrpSpPr>
          <p:nvPr/>
        </p:nvGrpSpPr>
        <p:grpSpPr bwMode="auto">
          <a:xfrm>
            <a:off x="2971800" y="1981200"/>
            <a:ext cx="381000" cy="914400"/>
            <a:chOff x="1392" y="2880"/>
            <a:chExt cx="288" cy="480"/>
          </a:xfrm>
        </p:grpSpPr>
        <p:sp>
          <p:nvSpPr>
            <p:cNvPr id="71892" name="Line 14"/>
            <p:cNvSpPr>
              <a:spLocks noChangeShapeType="1"/>
            </p:cNvSpPr>
            <p:nvPr/>
          </p:nvSpPr>
          <p:spPr bwMode="auto">
            <a:xfrm>
              <a:off x="1392" y="3072"/>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93" name="Line 15"/>
            <p:cNvSpPr>
              <a:spLocks noChangeShapeType="1"/>
            </p:cNvSpPr>
            <p:nvPr/>
          </p:nvSpPr>
          <p:spPr bwMode="auto">
            <a:xfrm flipH="1">
              <a:off x="1392" y="3120"/>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94" name="Line 16"/>
            <p:cNvSpPr>
              <a:spLocks noChangeShapeType="1"/>
            </p:cNvSpPr>
            <p:nvPr/>
          </p:nvSpPr>
          <p:spPr bwMode="auto">
            <a:xfrm flipV="1">
              <a:off x="1392" y="2880"/>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95" name="Line 17"/>
            <p:cNvSpPr>
              <a:spLocks noChangeShapeType="1"/>
            </p:cNvSpPr>
            <p:nvPr/>
          </p:nvSpPr>
          <p:spPr bwMode="auto">
            <a:xfrm flipV="1">
              <a:off x="1392" y="3168"/>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96" name="Line 18"/>
            <p:cNvSpPr>
              <a:spLocks noChangeShapeType="1"/>
            </p:cNvSpPr>
            <p:nvPr/>
          </p:nvSpPr>
          <p:spPr bwMode="auto">
            <a:xfrm flipV="1">
              <a:off x="1392" y="3216"/>
              <a:ext cx="288" cy="144"/>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97" name="Line 19"/>
            <p:cNvSpPr>
              <a:spLocks noChangeShapeType="1"/>
            </p:cNvSpPr>
            <p:nvPr/>
          </p:nvSpPr>
          <p:spPr bwMode="auto">
            <a:xfrm flipV="1">
              <a:off x="1680" y="3024"/>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98" name="Line 20"/>
            <p:cNvSpPr>
              <a:spLocks noChangeShapeType="1"/>
            </p:cNvSpPr>
            <p:nvPr/>
          </p:nvSpPr>
          <p:spPr bwMode="auto">
            <a:xfrm>
              <a:off x="1392" y="2880"/>
              <a:ext cx="288" cy="144"/>
            </a:xfrm>
            <a:prstGeom prst="line">
              <a:avLst/>
            </a:prstGeom>
            <a:noFill/>
            <a:ln w="12700">
              <a:solidFill>
                <a:schemeClr val="tx1"/>
              </a:solidFill>
              <a:round/>
              <a:headEnd/>
              <a:tailEnd/>
            </a:ln>
          </p:spPr>
          <p:txBody>
            <a:bodyPr>
              <a:prstTxWarp prst="textNoShape">
                <a:avLst/>
              </a:prstTxWarp>
            </a:bodyPr>
            <a:lstStyle/>
            <a:p>
              <a:endParaRPr lang="en-US"/>
            </a:p>
          </p:txBody>
        </p:sp>
      </p:grpSp>
      <p:sp>
        <p:nvSpPr>
          <p:cNvPr id="71693" name="Rectangle 21"/>
          <p:cNvSpPr>
            <a:spLocks noChangeArrowheads="1"/>
          </p:cNvSpPr>
          <p:nvPr/>
        </p:nvSpPr>
        <p:spPr bwMode="auto">
          <a:xfrm>
            <a:off x="2286000" y="2971800"/>
            <a:ext cx="1295400" cy="1447800"/>
          </a:xfrm>
          <a:prstGeom prst="rect">
            <a:avLst/>
          </a:pr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694" name="Rectangle 22"/>
          <p:cNvSpPr>
            <a:spLocks noChangeArrowheads="1"/>
          </p:cNvSpPr>
          <p:nvPr/>
        </p:nvSpPr>
        <p:spPr bwMode="auto">
          <a:xfrm>
            <a:off x="1905000" y="3352800"/>
            <a:ext cx="152400" cy="838200"/>
          </a:xfrm>
          <a:prstGeom prst="rect">
            <a:avLst/>
          </a:pr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695" name="Line 23"/>
          <p:cNvSpPr>
            <a:spLocks noChangeShapeType="1"/>
          </p:cNvSpPr>
          <p:nvPr/>
        </p:nvSpPr>
        <p:spPr bwMode="auto">
          <a:xfrm>
            <a:off x="2057400" y="3733800"/>
            <a:ext cx="2286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696" name="Line 24"/>
          <p:cNvSpPr>
            <a:spLocks noChangeShapeType="1"/>
          </p:cNvSpPr>
          <p:nvPr/>
        </p:nvSpPr>
        <p:spPr bwMode="auto">
          <a:xfrm>
            <a:off x="2133600" y="2133600"/>
            <a:ext cx="8382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697" name="Line 25"/>
          <p:cNvSpPr>
            <a:spLocks noChangeShapeType="1"/>
          </p:cNvSpPr>
          <p:nvPr/>
        </p:nvSpPr>
        <p:spPr bwMode="auto">
          <a:xfrm>
            <a:off x="2590800" y="2743200"/>
            <a:ext cx="3810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698" name="Text Box 26"/>
          <p:cNvSpPr txBox="1">
            <a:spLocks noChangeArrowheads="1"/>
          </p:cNvSpPr>
          <p:nvPr/>
        </p:nvSpPr>
        <p:spPr bwMode="auto">
          <a:xfrm>
            <a:off x="2209800" y="3505201"/>
            <a:ext cx="642938" cy="430213"/>
          </a:xfrm>
          <a:prstGeom prst="rect">
            <a:avLst/>
          </a:prstGeom>
          <a:noFill/>
          <a:ln w="12700">
            <a:noFill/>
            <a:miter lim="800000"/>
            <a:headEnd/>
            <a:tailEnd/>
          </a:ln>
        </p:spPr>
        <p:txBody>
          <a:bodyPr wrap="none">
            <a:prstTxWarp prst="textNoShape">
              <a:avLst/>
            </a:prstTxWarp>
            <a:spAutoFit/>
          </a:bodyPr>
          <a:lstStyle/>
          <a:p>
            <a:r>
              <a:rPr lang="en-US" sz="1100">
                <a:latin typeface="Calibri" charset="0"/>
                <a:ea typeface="Calibri" charset="0"/>
                <a:cs typeface="Calibri" charset="0"/>
              </a:rPr>
              <a:t>Read</a:t>
            </a:r>
          </a:p>
          <a:p>
            <a:r>
              <a:rPr lang="en-US" sz="1100">
                <a:latin typeface="Calibri" charset="0"/>
                <a:ea typeface="Calibri" charset="0"/>
                <a:cs typeface="Calibri" charset="0"/>
              </a:rPr>
              <a:t>Address</a:t>
            </a:r>
          </a:p>
        </p:txBody>
      </p:sp>
      <p:sp>
        <p:nvSpPr>
          <p:cNvPr id="71699" name="Text Box 27"/>
          <p:cNvSpPr txBox="1">
            <a:spLocks noChangeArrowheads="1"/>
          </p:cNvSpPr>
          <p:nvPr/>
        </p:nvSpPr>
        <p:spPr bwMode="auto">
          <a:xfrm>
            <a:off x="2562226" y="3025776"/>
            <a:ext cx="879475" cy="461963"/>
          </a:xfrm>
          <a:prstGeom prst="rect">
            <a:avLst/>
          </a:prstGeom>
          <a:noFill/>
          <a:ln w="12700">
            <a:noFill/>
            <a:miter lim="800000"/>
            <a:headEnd/>
            <a:tailEnd/>
          </a:ln>
        </p:spPr>
        <p:txBody>
          <a:bodyPr wrap="none">
            <a:prstTxWarp prst="textNoShape">
              <a:avLst/>
            </a:prstTxWarp>
            <a:spAutoFit/>
          </a:bodyPr>
          <a:lstStyle/>
          <a:p>
            <a:pPr algn="ctr"/>
            <a:r>
              <a:rPr lang="en-US" sz="1200" b="1">
                <a:latin typeface="Calibri" charset="0"/>
                <a:ea typeface="Calibri" charset="0"/>
                <a:cs typeface="Calibri" charset="0"/>
              </a:rPr>
              <a:t>Instruction</a:t>
            </a:r>
          </a:p>
          <a:p>
            <a:pPr algn="ctr"/>
            <a:r>
              <a:rPr lang="en-US" sz="1200" b="1">
                <a:latin typeface="Calibri" charset="0"/>
                <a:ea typeface="Calibri" charset="0"/>
                <a:cs typeface="Calibri" charset="0"/>
              </a:rPr>
              <a:t>Memory</a:t>
            </a:r>
          </a:p>
        </p:txBody>
      </p:sp>
      <p:sp>
        <p:nvSpPr>
          <p:cNvPr id="71700" name="Text Box 28"/>
          <p:cNvSpPr txBox="1">
            <a:spLocks noChangeArrowheads="1"/>
          </p:cNvSpPr>
          <p:nvPr/>
        </p:nvSpPr>
        <p:spPr bwMode="auto">
          <a:xfrm>
            <a:off x="2971801" y="2286000"/>
            <a:ext cx="422275" cy="261938"/>
          </a:xfrm>
          <a:prstGeom prst="rect">
            <a:avLst/>
          </a:prstGeom>
          <a:noFill/>
          <a:ln w="12700">
            <a:noFill/>
            <a:miter lim="800000"/>
            <a:headEnd/>
            <a:tailEnd/>
          </a:ln>
        </p:spPr>
        <p:txBody>
          <a:bodyPr wrap="none">
            <a:prstTxWarp prst="textNoShape">
              <a:avLst/>
            </a:prstTxWarp>
            <a:spAutoFit/>
          </a:bodyPr>
          <a:lstStyle/>
          <a:p>
            <a:r>
              <a:rPr lang="en-US" sz="1100" b="1">
                <a:latin typeface="Calibri" charset="0"/>
                <a:ea typeface="Calibri" charset="0"/>
                <a:cs typeface="Calibri" charset="0"/>
              </a:rPr>
              <a:t>Add</a:t>
            </a:r>
          </a:p>
        </p:txBody>
      </p:sp>
      <p:sp>
        <p:nvSpPr>
          <p:cNvPr id="71701" name="Text Box 29"/>
          <p:cNvSpPr txBox="1">
            <a:spLocks noChangeArrowheads="1"/>
          </p:cNvSpPr>
          <p:nvPr/>
        </p:nvSpPr>
        <p:spPr bwMode="auto">
          <a:xfrm rot="-5400000">
            <a:off x="1798638" y="3571875"/>
            <a:ext cx="334962" cy="261938"/>
          </a:xfrm>
          <a:prstGeom prst="rect">
            <a:avLst/>
          </a:prstGeom>
          <a:noFill/>
          <a:ln w="12700">
            <a:noFill/>
            <a:miter lim="800000"/>
            <a:headEnd/>
            <a:tailEnd/>
          </a:ln>
        </p:spPr>
        <p:txBody>
          <a:bodyPr wrap="none">
            <a:prstTxWarp prst="textNoShape">
              <a:avLst/>
            </a:prstTxWarp>
            <a:spAutoFit/>
          </a:bodyPr>
          <a:lstStyle/>
          <a:p>
            <a:r>
              <a:rPr lang="en-US" sz="1100" b="1">
                <a:latin typeface="Calibri" charset="0"/>
                <a:ea typeface="Calibri" charset="0"/>
                <a:cs typeface="Calibri" charset="0"/>
              </a:rPr>
              <a:t>PC</a:t>
            </a:r>
          </a:p>
        </p:txBody>
      </p:sp>
      <p:sp>
        <p:nvSpPr>
          <p:cNvPr id="71702" name="Line 30"/>
          <p:cNvSpPr>
            <a:spLocks noChangeShapeType="1"/>
          </p:cNvSpPr>
          <p:nvPr/>
        </p:nvSpPr>
        <p:spPr bwMode="auto">
          <a:xfrm>
            <a:off x="1676400" y="3733800"/>
            <a:ext cx="2286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703" name="Text Box 31"/>
          <p:cNvSpPr txBox="1">
            <a:spLocks noChangeArrowheads="1"/>
          </p:cNvSpPr>
          <p:nvPr/>
        </p:nvSpPr>
        <p:spPr bwMode="auto">
          <a:xfrm>
            <a:off x="2362200" y="2590800"/>
            <a:ext cx="255588" cy="261938"/>
          </a:xfrm>
          <a:prstGeom prst="rect">
            <a:avLst/>
          </a:prstGeom>
          <a:noFill/>
          <a:ln w="12700">
            <a:noFill/>
            <a:miter lim="800000"/>
            <a:headEnd/>
            <a:tailEnd/>
          </a:ln>
        </p:spPr>
        <p:txBody>
          <a:bodyPr wrap="none">
            <a:prstTxWarp prst="textNoShape">
              <a:avLst/>
            </a:prstTxWarp>
            <a:spAutoFit/>
          </a:bodyPr>
          <a:lstStyle/>
          <a:p>
            <a:r>
              <a:rPr lang="en-US" sz="1100" b="1">
                <a:latin typeface="Calibri" charset="0"/>
                <a:ea typeface="Calibri" charset="0"/>
                <a:cs typeface="Calibri" charset="0"/>
              </a:rPr>
              <a:t>4</a:t>
            </a:r>
          </a:p>
        </p:txBody>
      </p:sp>
      <p:sp>
        <p:nvSpPr>
          <p:cNvPr id="71704" name="Line 32"/>
          <p:cNvSpPr>
            <a:spLocks noChangeShapeType="1"/>
          </p:cNvSpPr>
          <p:nvPr/>
        </p:nvSpPr>
        <p:spPr bwMode="auto">
          <a:xfrm>
            <a:off x="1676400" y="1295400"/>
            <a:ext cx="0" cy="24384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05" name="AutoShape 33"/>
          <p:cNvSpPr>
            <a:spLocks noChangeArrowheads="1"/>
          </p:cNvSpPr>
          <p:nvPr/>
        </p:nvSpPr>
        <p:spPr bwMode="auto">
          <a:xfrm rot="5400000" flipH="1">
            <a:off x="2133600" y="1219200"/>
            <a:ext cx="685800" cy="228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06" name="Line 34"/>
          <p:cNvSpPr>
            <a:spLocks noChangeShapeType="1"/>
          </p:cNvSpPr>
          <p:nvPr/>
        </p:nvSpPr>
        <p:spPr bwMode="auto">
          <a:xfrm flipH="1">
            <a:off x="1676400" y="1295400"/>
            <a:ext cx="70008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07" name="Line 37"/>
          <p:cNvSpPr>
            <a:spLocks noChangeShapeType="1"/>
          </p:cNvSpPr>
          <p:nvPr/>
        </p:nvSpPr>
        <p:spPr bwMode="auto">
          <a:xfrm flipH="1">
            <a:off x="2590800" y="1143000"/>
            <a:ext cx="5867400"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71708" name="Line 38"/>
          <p:cNvSpPr>
            <a:spLocks noChangeShapeType="1"/>
          </p:cNvSpPr>
          <p:nvPr/>
        </p:nvSpPr>
        <p:spPr bwMode="auto">
          <a:xfrm flipH="1">
            <a:off x="4114800" y="6477000"/>
            <a:ext cx="6400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09" name="Rectangle 39"/>
          <p:cNvSpPr>
            <a:spLocks noChangeArrowheads="1"/>
          </p:cNvSpPr>
          <p:nvPr/>
        </p:nvSpPr>
        <p:spPr bwMode="auto">
          <a:xfrm>
            <a:off x="4343400" y="2971800"/>
            <a:ext cx="1295400" cy="1447800"/>
          </a:xfrm>
          <a:prstGeom prst="rect">
            <a:avLst/>
          </a:pr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10" name="Line 40"/>
          <p:cNvSpPr>
            <a:spLocks noChangeShapeType="1"/>
          </p:cNvSpPr>
          <p:nvPr/>
        </p:nvSpPr>
        <p:spPr bwMode="auto">
          <a:xfrm>
            <a:off x="3581400" y="3733800"/>
            <a:ext cx="1524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11" name="Line 41"/>
          <p:cNvSpPr>
            <a:spLocks noChangeShapeType="1"/>
          </p:cNvSpPr>
          <p:nvPr/>
        </p:nvSpPr>
        <p:spPr bwMode="auto">
          <a:xfrm>
            <a:off x="4038600" y="3505200"/>
            <a:ext cx="304800" cy="0"/>
          </a:xfrm>
          <a:prstGeom prst="line">
            <a:avLst/>
          </a:prstGeom>
          <a:noFill/>
          <a:ln w="19050">
            <a:solidFill>
              <a:schemeClr val="tx1"/>
            </a:solidFill>
            <a:round/>
            <a:headEnd/>
            <a:tailEnd type="triangle" w="med" len="med"/>
          </a:ln>
        </p:spPr>
        <p:txBody>
          <a:bodyPr>
            <a:prstTxWarp prst="textNoShape">
              <a:avLst/>
            </a:prstTxWarp>
          </a:bodyPr>
          <a:lstStyle/>
          <a:p>
            <a:endParaRPr lang="en-US"/>
          </a:p>
        </p:txBody>
      </p:sp>
      <p:sp>
        <p:nvSpPr>
          <p:cNvPr id="71712" name="Text Box 42"/>
          <p:cNvSpPr txBox="1">
            <a:spLocks noChangeArrowheads="1"/>
          </p:cNvSpPr>
          <p:nvPr/>
        </p:nvSpPr>
        <p:spPr bwMode="auto">
          <a:xfrm>
            <a:off x="4267200" y="4114800"/>
            <a:ext cx="801688" cy="261938"/>
          </a:xfrm>
          <a:prstGeom prst="rect">
            <a:avLst/>
          </a:prstGeom>
          <a:noFill/>
          <a:ln w="12700">
            <a:noFill/>
            <a:miter lim="800000"/>
            <a:headEnd/>
            <a:tailEnd/>
          </a:ln>
        </p:spPr>
        <p:txBody>
          <a:bodyPr wrap="none">
            <a:prstTxWarp prst="textNoShape">
              <a:avLst/>
            </a:prstTxWarp>
            <a:spAutoFit/>
          </a:bodyPr>
          <a:lstStyle/>
          <a:p>
            <a:r>
              <a:rPr lang="en-US" sz="1100">
                <a:latin typeface="Calibri" charset="0"/>
                <a:ea typeface="Calibri" charset="0"/>
                <a:cs typeface="Calibri" charset="0"/>
              </a:rPr>
              <a:t>Write Data</a:t>
            </a:r>
          </a:p>
        </p:txBody>
      </p:sp>
      <p:sp>
        <p:nvSpPr>
          <p:cNvPr id="71713" name="Text Box 43"/>
          <p:cNvSpPr txBox="1">
            <a:spLocks noChangeArrowheads="1"/>
          </p:cNvSpPr>
          <p:nvPr/>
        </p:nvSpPr>
        <p:spPr bwMode="auto">
          <a:xfrm>
            <a:off x="4267200" y="2971800"/>
            <a:ext cx="884238" cy="261938"/>
          </a:xfrm>
          <a:prstGeom prst="rect">
            <a:avLst/>
          </a:prstGeom>
          <a:noFill/>
          <a:ln w="12700">
            <a:noFill/>
            <a:miter lim="800000"/>
            <a:headEnd/>
            <a:tailEnd/>
          </a:ln>
        </p:spPr>
        <p:txBody>
          <a:bodyPr wrap="none">
            <a:prstTxWarp prst="textNoShape">
              <a:avLst/>
            </a:prstTxWarp>
            <a:spAutoFit/>
          </a:bodyPr>
          <a:lstStyle/>
          <a:p>
            <a:r>
              <a:rPr lang="en-US" sz="1100">
                <a:latin typeface="Calibri" charset="0"/>
                <a:ea typeface="Calibri" charset="0"/>
                <a:cs typeface="Calibri" charset="0"/>
              </a:rPr>
              <a:t>Read Addr 1</a:t>
            </a:r>
          </a:p>
        </p:txBody>
      </p:sp>
      <p:sp>
        <p:nvSpPr>
          <p:cNvPr id="71714" name="Text Box 44"/>
          <p:cNvSpPr txBox="1">
            <a:spLocks noChangeArrowheads="1"/>
          </p:cNvSpPr>
          <p:nvPr/>
        </p:nvSpPr>
        <p:spPr bwMode="auto">
          <a:xfrm>
            <a:off x="4267200" y="3352800"/>
            <a:ext cx="884238" cy="261938"/>
          </a:xfrm>
          <a:prstGeom prst="rect">
            <a:avLst/>
          </a:prstGeom>
          <a:noFill/>
          <a:ln w="12700">
            <a:noFill/>
            <a:miter lim="800000"/>
            <a:headEnd/>
            <a:tailEnd/>
          </a:ln>
        </p:spPr>
        <p:txBody>
          <a:bodyPr wrap="none">
            <a:prstTxWarp prst="textNoShape">
              <a:avLst/>
            </a:prstTxWarp>
            <a:spAutoFit/>
          </a:bodyPr>
          <a:lstStyle/>
          <a:p>
            <a:r>
              <a:rPr lang="en-US" sz="1100">
                <a:latin typeface="Calibri" charset="0"/>
                <a:ea typeface="Calibri" charset="0"/>
                <a:cs typeface="Calibri" charset="0"/>
              </a:rPr>
              <a:t>Read Addr 2</a:t>
            </a:r>
          </a:p>
        </p:txBody>
      </p:sp>
      <p:sp>
        <p:nvSpPr>
          <p:cNvPr id="71715" name="Text Box 45"/>
          <p:cNvSpPr txBox="1">
            <a:spLocks noChangeArrowheads="1"/>
          </p:cNvSpPr>
          <p:nvPr/>
        </p:nvSpPr>
        <p:spPr bwMode="auto">
          <a:xfrm>
            <a:off x="4267200" y="3733800"/>
            <a:ext cx="814388" cy="261938"/>
          </a:xfrm>
          <a:prstGeom prst="rect">
            <a:avLst/>
          </a:prstGeom>
          <a:noFill/>
          <a:ln w="12700">
            <a:noFill/>
            <a:miter lim="800000"/>
            <a:headEnd/>
            <a:tailEnd/>
          </a:ln>
        </p:spPr>
        <p:txBody>
          <a:bodyPr wrap="none">
            <a:prstTxWarp prst="textNoShape">
              <a:avLst/>
            </a:prstTxWarp>
            <a:spAutoFit/>
          </a:bodyPr>
          <a:lstStyle/>
          <a:p>
            <a:r>
              <a:rPr lang="en-US" sz="1100">
                <a:latin typeface="Calibri" charset="0"/>
                <a:ea typeface="Calibri" charset="0"/>
                <a:cs typeface="Calibri" charset="0"/>
              </a:rPr>
              <a:t>Write Addr</a:t>
            </a:r>
          </a:p>
        </p:txBody>
      </p:sp>
      <p:sp>
        <p:nvSpPr>
          <p:cNvPr id="71716" name="Text Box 46"/>
          <p:cNvSpPr txBox="1">
            <a:spLocks noChangeArrowheads="1"/>
          </p:cNvSpPr>
          <p:nvPr/>
        </p:nvSpPr>
        <p:spPr bwMode="auto">
          <a:xfrm>
            <a:off x="4440239" y="3124201"/>
            <a:ext cx="700087" cy="646113"/>
          </a:xfrm>
          <a:prstGeom prst="rect">
            <a:avLst/>
          </a:prstGeom>
          <a:noFill/>
          <a:ln w="12700">
            <a:noFill/>
            <a:miter lim="800000"/>
            <a:headEnd/>
            <a:tailEnd/>
          </a:ln>
        </p:spPr>
        <p:txBody>
          <a:bodyPr wrap="none">
            <a:prstTxWarp prst="textNoShape">
              <a:avLst/>
            </a:prstTxWarp>
            <a:spAutoFit/>
          </a:bodyPr>
          <a:lstStyle/>
          <a:p>
            <a:pPr algn="ctr"/>
            <a:r>
              <a:rPr lang="en-US" sz="1200" b="1">
                <a:latin typeface="Calibri" charset="0"/>
                <a:ea typeface="Calibri" charset="0"/>
                <a:cs typeface="Calibri" charset="0"/>
              </a:rPr>
              <a:t>Register</a:t>
            </a:r>
          </a:p>
          <a:p>
            <a:pPr algn="ctr"/>
            <a:endParaRPr lang="en-US" sz="1200" b="1">
              <a:latin typeface="Calibri" charset="0"/>
              <a:ea typeface="Calibri" charset="0"/>
              <a:cs typeface="Calibri" charset="0"/>
            </a:endParaRPr>
          </a:p>
          <a:p>
            <a:pPr algn="ctr"/>
            <a:r>
              <a:rPr lang="en-US" sz="1200" b="1">
                <a:latin typeface="Calibri" charset="0"/>
                <a:ea typeface="Calibri" charset="0"/>
                <a:cs typeface="Calibri" charset="0"/>
              </a:rPr>
              <a:t>File</a:t>
            </a:r>
          </a:p>
        </p:txBody>
      </p:sp>
      <p:sp>
        <p:nvSpPr>
          <p:cNvPr id="71717" name="Text Box 47"/>
          <p:cNvSpPr txBox="1">
            <a:spLocks noChangeArrowheads="1"/>
          </p:cNvSpPr>
          <p:nvPr/>
        </p:nvSpPr>
        <p:spPr bwMode="auto">
          <a:xfrm>
            <a:off x="5118100" y="3124201"/>
            <a:ext cx="585788" cy="430213"/>
          </a:xfrm>
          <a:prstGeom prst="rect">
            <a:avLst/>
          </a:prstGeom>
          <a:noFill/>
          <a:ln w="12700">
            <a:noFill/>
            <a:miter lim="800000"/>
            <a:headEnd/>
            <a:tailEnd/>
          </a:ln>
        </p:spPr>
        <p:txBody>
          <a:bodyPr wrap="none">
            <a:prstTxWarp prst="textNoShape">
              <a:avLst/>
            </a:prstTxWarp>
            <a:spAutoFit/>
          </a:bodyPr>
          <a:lstStyle/>
          <a:p>
            <a:pPr algn="r"/>
            <a:r>
              <a:rPr lang="en-US" sz="1100">
                <a:latin typeface="Calibri" charset="0"/>
                <a:ea typeface="Calibri" charset="0"/>
                <a:cs typeface="Calibri" charset="0"/>
              </a:rPr>
              <a:t>Read</a:t>
            </a:r>
          </a:p>
          <a:p>
            <a:pPr algn="r"/>
            <a:r>
              <a:rPr lang="en-US" sz="1100">
                <a:latin typeface="Calibri" charset="0"/>
                <a:ea typeface="Calibri" charset="0"/>
                <a:cs typeface="Calibri" charset="0"/>
              </a:rPr>
              <a:t> Data 1</a:t>
            </a:r>
          </a:p>
        </p:txBody>
      </p:sp>
      <p:sp>
        <p:nvSpPr>
          <p:cNvPr id="71718" name="Text Box 48"/>
          <p:cNvSpPr txBox="1">
            <a:spLocks noChangeArrowheads="1"/>
          </p:cNvSpPr>
          <p:nvPr/>
        </p:nvSpPr>
        <p:spPr bwMode="auto">
          <a:xfrm>
            <a:off x="5118100" y="3810001"/>
            <a:ext cx="585788" cy="430213"/>
          </a:xfrm>
          <a:prstGeom prst="rect">
            <a:avLst/>
          </a:prstGeom>
          <a:noFill/>
          <a:ln w="12700">
            <a:noFill/>
            <a:miter lim="800000"/>
            <a:headEnd/>
            <a:tailEnd/>
          </a:ln>
        </p:spPr>
        <p:txBody>
          <a:bodyPr wrap="none">
            <a:prstTxWarp prst="textNoShape">
              <a:avLst/>
            </a:prstTxWarp>
            <a:spAutoFit/>
          </a:bodyPr>
          <a:lstStyle/>
          <a:p>
            <a:pPr algn="r"/>
            <a:r>
              <a:rPr lang="en-US" sz="1100">
                <a:latin typeface="Calibri" charset="0"/>
                <a:ea typeface="Calibri" charset="0"/>
                <a:cs typeface="Calibri" charset="0"/>
              </a:rPr>
              <a:t>Read</a:t>
            </a:r>
          </a:p>
          <a:p>
            <a:pPr algn="r"/>
            <a:r>
              <a:rPr lang="en-US" sz="1100">
                <a:latin typeface="Calibri" charset="0"/>
                <a:ea typeface="Calibri" charset="0"/>
                <a:cs typeface="Calibri" charset="0"/>
              </a:rPr>
              <a:t> Data 2</a:t>
            </a:r>
          </a:p>
        </p:txBody>
      </p:sp>
      <p:sp>
        <p:nvSpPr>
          <p:cNvPr id="71719" name="Line 49"/>
          <p:cNvSpPr>
            <a:spLocks noChangeShapeType="1"/>
          </p:cNvSpPr>
          <p:nvPr/>
        </p:nvSpPr>
        <p:spPr bwMode="auto">
          <a:xfrm>
            <a:off x="4038600" y="4800600"/>
            <a:ext cx="3810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20" name="Line 50"/>
          <p:cNvSpPr>
            <a:spLocks noChangeShapeType="1"/>
          </p:cNvSpPr>
          <p:nvPr/>
        </p:nvSpPr>
        <p:spPr bwMode="auto">
          <a:xfrm>
            <a:off x="4114800" y="4724400"/>
            <a:ext cx="76200" cy="1524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721" name="Line 51"/>
          <p:cNvSpPr>
            <a:spLocks noChangeShapeType="1"/>
          </p:cNvSpPr>
          <p:nvPr/>
        </p:nvSpPr>
        <p:spPr bwMode="auto">
          <a:xfrm>
            <a:off x="5334000" y="4724400"/>
            <a:ext cx="76200" cy="1524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722" name="Text Box 52"/>
          <p:cNvSpPr txBox="1">
            <a:spLocks noChangeArrowheads="1"/>
          </p:cNvSpPr>
          <p:nvPr/>
        </p:nvSpPr>
        <p:spPr bwMode="auto">
          <a:xfrm>
            <a:off x="4114801" y="4495800"/>
            <a:ext cx="327025" cy="261938"/>
          </a:xfrm>
          <a:prstGeom prst="rect">
            <a:avLst/>
          </a:prstGeom>
          <a:noFill/>
          <a:ln w="12700">
            <a:noFill/>
            <a:miter lim="800000"/>
            <a:headEnd/>
            <a:tailEnd/>
          </a:ln>
        </p:spPr>
        <p:txBody>
          <a:bodyPr wrap="none">
            <a:prstTxWarp prst="textNoShape">
              <a:avLst/>
            </a:prstTxWarp>
            <a:spAutoFit/>
          </a:bodyPr>
          <a:lstStyle/>
          <a:p>
            <a:r>
              <a:rPr lang="en-US" sz="1100">
                <a:latin typeface="Calibri" charset="0"/>
                <a:ea typeface="Calibri" charset="0"/>
                <a:cs typeface="Calibri" charset="0"/>
              </a:rPr>
              <a:t>16</a:t>
            </a:r>
          </a:p>
        </p:txBody>
      </p:sp>
      <p:sp>
        <p:nvSpPr>
          <p:cNvPr id="71723" name="Text Box 53"/>
          <p:cNvSpPr txBox="1">
            <a:spLocks noChangeArrowheads="1"/>
          </p:cNvSpPr>
          <p:nvPr/>
        </p:nvSpPr>
        <p:spPr bwMode="auto">
          <a:xfrm>
            <a:off x="5257801" y="4495800"/>
            <a:ext cx="327025" cy="261938"/>
          </a:xfrm>
          <a:prstGeom prst="rect">
            <a:avLst/>
          </a:prstGeom>
          <a:noFill/>
          <a:ln w="12700">
            <a:noFill/>
            <a:miter lim="800000"/>
            <a:headEnd/>
            <a:tailEnd/>
          </a:ln>
        </p:spPr>
        <p:txBody>
          <a:bodyPr wrap="none">
            <a:prstTxWarp prst="textNoShape">
              <a:avLst/>
            </a:prstTxWarp>
            <a:spAutoFit/>
          </a:bodyPr>
          <a:lstStyle/>
          <a:p>
            <a:r>
              <a:rPr lang="en-US" sz="1100">
                <a:latin typeface="Calibri" charset="0"/>
                <a:ea typeface="Calibri" charset="0"/>
                <a:cs typeface="Calibri" charset="0"/>
              </a:rPr>
              <a:t>32</a:t>
            </a:r>
          </a:p>
        </p:txBody>
      </p:sp>
      <p:sp>
        <p:nvSpPr>
          <p:cNvPr id="71724" name="Line 54"/>
          <p:cNvSpPr>
            <a:spLocks noChangeShapeType="1"/>
          </p:cNvSpPr>
          <p:nvPr/>
        </p:nvSpPr>
        <p:spPr bwMode="auto">
          <a:xfrm>
            <a:off x="4114800" y="4267200"/>
            <a:ext cx="254000" cy="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71725" name="Line 55"/>
          <p:cNvSpPr>
            <a:spLocks noChangeShapeType="1"/>
          </p:cNvSpPr>
          <p:nvPr/>
        </p:nvSpPr>
        <p:spPr bwMode="auto">
          <a:xfrm>
            <a:off x="6705600" y="4419600"/>
            <a:ext cx="0" cy="5334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26" name="Line 56"/>
          <p:cNvSpPr>
            <a:spLocks noChangeShapeType="1"/>
          </p:cNvSpPr>
          <p:nvPr/>
        </p:nvSpPr>
        <p:spPr bwMode="auto">
          <a:xfrm>
            <a:off x="5638800" y="4114800"/>
            <a:ext cx="1524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27" name="Line 57"/>
          <p:cNvSpPr>
            <a:spLocks noChangeShapeType="1"/>
          </p:cNvSpPr>
          <p:nvPr/>
        </p:nvSpPr>
        <p:spPr bwMode="auto">
          <a:xfrm>
            <a:off x="4038600" y="3124200"/>
            <a:ext cx="0" cy="16764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28" name="Line 58"/>
          <p:cNvSpPr>
            <a:spLocks noChangeShapeType="1"/>
          </p:cNvSpPr>
          <p:nvPr/>
        </p:nvSpPr>
        <p:spPr bwMode="auto">
          <a:xfrm>
            <a:off x="4038600" y="3124200"/>
            <a:ext cx="304800" cy="0"/>
          </a:xfrm>
          <a:prstGeom prst="line">
            <a:avLst/>
          </a:prstGeom>
          <a:noFill/>
          <a:ln w="19050">
            <a:solidFill>
              <a:schemeClr val="tx1"/>
            </a:solidFill>
            <a:round/>
            <a:headEnd/>
            <a:tailEnd type="triangle" w="med" len="med"/>
          </a:ln>
        </p:spPr>
        <p:txBody>
          <a:bodyPr>
            <a:prstTxWarp prst="textNoShape">
              <a:avLst/>
            </a:prstTxWarp>
          </a:bodyPr>
          <a:lstStyle/>
          <a:p>
            <a:endParaRPr lang="en-US"/>
          </a:p>
        </p:txBody>
      </p:sp>
      <p:sp>
        <p:nvSpPr>
          <p:cNvPr id="71729" name="Line 59"/>
          <p:cNvSpPr>
            <a:spLocks noChangeShapeType="1"/>
          </p:cNvSpPr>
          <p:nvPr/>
        </p:nvSpPr>
        <p:spPr bwMode="auto">
          <a:xfrm>
            <a:off x="6629400" y="4419600"/>
            <a:ext cx="3048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730" name="Line 60"/>
          <p:cNvSpPr>
            <a:spLocks noChangeShapeType="1"/>
          </p:cNvSpPr>
          <p:nvPr/>
        </p:nvSpPr>
        <p:spPr bwMode="auto">
          <a:xfrm>
            <a:off x="7924800" y="3810000"/>
            <a:ext cx="177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31" name="Freeform 61"/>
          <p:cNvSpPr>
            <a:spLocks/>
          </p:cNvSpPr>
          <p:nvPr/>
        </p:nvSpPr>
        <p:spPr bwMode="auto">
          <a:xfrm>
            <a:off x="7391400" y="3124200"/>
            <a:ext cx="533400" cy="1295400"/>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2700" cap="rnd">
            <a:solidFill>
              <a:srgbClr val="000000"/>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71732" name="Rectangle 62"/>
          <p:cNvSpPr>
            <a:spLocks noChangeArrowheads="1"/>
          </p:cNvSpPr>
          <p:nvPr/>
        </p:nvSpPr>
        <p:spPr bwMode="auto">
          <a:xfrm>
            <a:off x="7493001" y="3733801"/>
            <a:ext cx="504825" cy="333375"/>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600"/>
              </a:lnSpc>
              <a:tabLst>
                <a:tab pos="452438" algn="l"/>
                <a:tab pos="904875" algn="l"/>
                <a:tab pos="1357313" algn="l"/>
              </a:tabLst>
            </a:pPr>
            <a:r>
              <a:rPr lang="en-US" sz="1100" b="1">
                <a:solidFill>
                  <a:srgbClr val="000000"/>
                </a:solidFill>
                <a:latin typeface="Calibri" charset="0"/>
                <a:ea typeface="Calibri" charset="0"/>
                <a:cs typeface="Calibri" charset="0"/>
              </a:rPr>
              <a:t>ALU</a:t>
            </a:r>
          </a:p>
        </p:txBody>
      </p:sp>
      <p:sp>
        <p:nvSpPr>
          <p:cNvPr id="71733" name="AutoShape 63"/>
          <p:cNvSpPr>
            <a:spLocks noChangeArrowheads="1"/>
          </p:cNvSpPr>
          <p:nvPr/>
        </p:nvSpPr>
        <p:spPr bwMode="auto">
          <a:xfrm rot="-5400000">
            <a:off x="6692900" y="4076700"/>
            <a:ext cx="762000" cy="228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34" name="Line 64"/>
          <p:cNvSpPr>
            <a:spLocks noChangeShapeType="1"/>
          </p:cNvSpPr>
          <p:nvPr/>
        </p:nvSpPr>
        <p:spPr bwMode="auto">
          <a:xfrm>
            <a:off x="7188200" y="4191000"/>
            <a:ext cx="2286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735" name="Line 67"/>
          <p:cNvSpPr>
            <a:spLocks noChangeShapeType="1"/>
          </p:cNvSpPr>
          <p:nvPr/>
        </p:nvSpPr>
        <p:spPr bwMode="auto">
          <a:xfrm>
            <a:off x="6705600" y="4038600"/>
            <a:ext cx="2794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736" name="Line 68"/>
          <p:cNvSpPr>
            <a:spLocks noChangeShapeType="1"/>
          </p:cNvSpPr>
          <p:nvPr/>
        </p:nvSpPr>
        <p:spPr bwMode="auto">
          <a:xfrm>
            <a:off x="6629400" y="3352800"/>
            <a:ext cx="7620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737" name="Oval 69"/>
          <p:cNvSpPr>
            <a:spLocks noChangeArrowheads="1"/>
          </p:cNvSpPr>
          <p:nvPr/>
        </p:nvSpPr>
        <p:spPr bwMode="auto">
          <a:xfrm>
            <a:off x="6934200" y="2590800"/>
            <a:ext cx="457200" cy="533400"/>
          </a:xfrm>
          <a:prstGeom prst="ellipse">
            <a:avLst/>
          </a:prstGeom>
          <a:noFill/>
          <a:ln w="12700">
            <a:solidFill>
              <a:schemeClr val="tx1"/>
            </a:solidFill>
            <a:round/>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38" name="Rectangle 70"/>
          <p:cNvSpPr>
            <a:spLocks noChangeArrowheads="1"/>
          </p:cNvSpPr>
          <p:nvPr/>
        </p:nvSpPr>
        <p:spPr bwMode="auto">
          <a:xfrm>
            <a:off x="6934200" y="2590800"/>
            <a:ext cx="457200" cy="457200"/>
          </a:xfrm>
          <a:prstGeom prst="rect">
            <a:avLst/>
          </a:prstGeom>
          <a:noFill/>
          <a:ln w="12700">
            <a:noFill/>
            <a:miter lim="800000"/>
            <a:headEnd/>
            <a:tailEnd/>
          </a:ln>
        </p:spPr>
        <p:txBody>
          <a:bodyPr wrap="none" lIns="19050" tIns="26988" rIns="19050" bIns="26988">
            <a:prstTxWarp prst="textNoShape">
              <a:avLst/>
            </a:prstTxWarp>
          </a:bodyPr>
          <a:lstStyle/>
          <a:p>
            <a:pPr algn="ctr" defTabSz="904875">
              <a:lnSpc>
                <a:spcPts val="1600"/>
              </a:lnSpc>
              <a:tabLst>
                <a:tab pos="452438" algn="l"/>
                <a:tab pos="904875" algn="l"/>
                <a:tab pos="1357313" algn="l"/>
              </a:tabLst>
            </a:pPr>
            <a:r>
              <a:rPr lang="en-US" sz="1100" b="1">
                <a:solidFill>
                  <a:srgbClr val="000000"/>
                </a:solidFill>
                <a:latin typeface="Calibri" charset="0"/>
                <a:ea typeface="Calibri" charset="0"/>
                <a:cs typeface="Calibri" charset="0"/>
              </a:rPr>
              <a:t>Shift</a:t>
            </a:r>
          </a:p>
          <a:p>
            <a:pPr algn="ctr" defTabSz="904875">
              <a:lnSpc>
                <a:spcPts val="1600"/>
              </a:lnSpc>
              <a:tabLst>
                <a:tab pos="452438" algn="l"/>
                <a:tab pos="904875" algn="l"/>
                <a:tab pos="1357313" algn="l"/>
              </a:tabLst>
            </a:pPr>
            <a:r>
              <a:rPr lang="en-US" sz="1100" b="1">
                <a:solidFill>
                  <a:srgbClr val="000000"/>
                </a:solidFill>
                <a:latin typeface="Calibri" charset="0"/>
                <a:ea typeface="Calibri" charset="0"/>
                <a:cs typeface="Calibri" charset="0"/>
              </a:rPr>
              <a:t>left 2</a:t>
            </a:r>
          </a:p>
        </p:txBody>
      </p:sp>
      <p:sp>
        <p:nvSpPr>
          <p:cNvPr id="71739" name="Line 71"/>
          <p:cNvSpPr>
            <a:spLocks noChangeShapeType="1"/>
          </p:cNvSpPr>
          <p:nvPr/>
        </p:nvSpPr>
        <p:spPr bwMode="auto">
          <a:xfrm>
            <a:off x="6705600" y="2895600"/>
            <a:ext cx="2286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nvGrpSpPr>
          <p:cNvPr id="71740" name="Group 72"/>
          <p:cNvGrpSpPr>
            <a:grpSpLocks/>
          </p:cNvGrpSpPr>
          <p:nvPr/>
        </p:nvGrpSpPr>
        <p:grpSpPr bwMode="auto">
          <a:xfrm>
            <a:off x="7620000" y="2209800"/>
            <a:ext cx="304800" cy="914400"/>
            <a:chOff x="1392" y="2880"/>
            <a:chExt cx="288" cy="480"/>
          </a:xfrm>
        </p:grpSpPr>
        <p:sp>
          <p:nvSpPr>
            <p:cNvPr id="71885" name="Line 73"/>
            <p:cNvSpPr>
              <a:spLocks noChangeShapeType="1"/>
            </p:cNvSpPr>
            <p:nvPr/>
          </p:nvSpPr>
          <p:spPr bwMode="auto">
            <a:xfrm>
              <a:off x="1392" y="3072"/>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86" name="Line 74"/>
            <p:cNvSpPr>
              <a:spLocks noChangeShapeType="1"/>
            </p:cNvSpPr>
            <p:nvPr/>
          </p:nvSpPr>
          <p:spPr bwMode="auto">
            <a:xfrm flipH="1">
              <a:off x="1392" y="3120"/>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87" name="Line 75"/>
            <p:cNvSpPr>
              <a:spLocks noChangeShapeType="1"/>
            </p:cNvSpPr>
            <p:nvPr/>
          </p:nvSpPr>
          <p:spPr bwMode="auto">
            <a:xfrm flipV="1">
              <a:off x="1392" y="2880"/>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88" name="Line 76"/>
            <p:cNvSpPr>
              <a:spLocks noChangeShapeType="1"/>
            </p:cNvSpPr>
            <p:nvPr/>
          </p:nvSpPr>
          <p:spPr bwMode="auto">
            <a:xfrm flipV="1">
              <a:off x="1392" y="3168"/>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89" name="Line 77"/>
            <p:cNvSpPr>
              <a:spLocks noChangeShapeType="1"/>
            </p:cNvSpPr>
            <p:nvPr/>
          </p:nvSpPr>
          <p:spPr bwMode="auto">
            <a:xfrm flipV="1">
              <a:off x="1392" y="3216"/>
              <a:ext cx="288" cy="144"/>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90" name="Line 78"/>
            <p:cNvSpPr>
              <a:spLocks noChangeShapeType="1"/>
            </p:cNvSpPr>
            <p:nvPr/>
          </p:nvSpPr>
          <p:spPr bwMode="auto">
            <a:xfrm flipV="1">
              <a:off x="1680" y="3024"/>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91" name="Line 79"/>
            <p:cNvSpPr>
              <a:spLocks noChangeShapeType="1"/>
            </p:cNvSpPr>
            <p:nvPr/>
          </p:nvSpPr>
          <p:spPr bwMode="auto">
            <a:xfrm>
              <a:off x="1392" y="2880"/>
              <a:ext cx="288" cy="144"/>
            </a:xfrm>
            <a:prstGeom prst="line">
              <a:avLst/>
            </a:prstGeom>
            <a:noFill/>
            <a:ln w="12700">
              <a:solidFill>
                <a:schemeClr val="tx1"/>
              </a:solidFill>
              <a:round/>
              <a:headEnd/>
              <a:tailEnd/>
            </a:ln>
          </p:spPr>
          <p:txBody>
            <a:bodyPr>
              <a:prstTxWarp prst="textNoShape">
                <a:avLst/>
              </a:prstTxWarp>
            </a:bodyPr>
            <a:lstStyle/>
            <a:p>
              <a:endParaRPr lang="en-US"/>
            </a:p>
          </p:txBody>
        </p:sp>
      </p:grpSp>
      <p:sp>
        <p:nvSpPr>
          <p:cNvPr id="71741" name="Text Box 80"/>
          <p:cNvSpPr txBox="1">
            <a:spLocks noChangeArrowheads="1"/>
          </p:cNvSpPr>
          <p:nvPr/>
        </p:nvSpPr>
        <p:spPr bwMode="auto">
          <a:xfrm>
            <a:off x="7543801" y="2514600"/>
            <a:ext cx="422275" cy="261938"/>
          </a:xfrm>
          <a:prstGeom prst="rect">
            <a:avLst/>
          </a:prstGeom>
          <a:noFill/>
          <a:ln w="12700">
            <a:noFill/>
            <a:miter lim="800000"/>
            <a:headEnd/>
            <a:tailEnd/>
          </a:ln>
        </p:spPr>
        <p:txBody>
          <a:bodyPr wrap="none">
            <a:prstTxWarp prst="textNoShape">
              <a:avLst/>
            </a:prstTxWarp>
            <a:spAutoFit/>
          </a:bodyPr>
          <a:lstStyle/>
          <a:p>
            <a:r>
              <a:rPr lang="en-US" sz="1100" b="1">
                <a:latin typeface="Calibri" charset="0"/>
                <a:ea typeface="Calibri" charset="0"/>
                <a:cs typeface="Calibri" charset="0"/>
              </a:rPr>
              <a:t>Add</a:t>
            </a:r>
          </a:p>
        </p:txBody>
      </p:sp>
      <p:sp>
        <p:nvSpPr>
          <p:cNvPr id="71742" name="Line 81"/>
          <p:cNvSpPr>
            <a:spLocks noChangeShapeType="1"/>
          </p:cNvSpPr>
          <p:nvPr/>
        </p:nvSpPr>
        <p:spPr bwMode="auto">
          <a:xfrm>
            <a:off x="7377113" y="2895600"/>
            <a:ext cx="2286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743" name="Rectangle 82"/>
          <p:cNvSpPr>
            <a:spLocks noChangeArrowheads="1"/>
          </p:cNvSpPr>
          <p:nvPr/>
        </p:nvSpPr>
        <p:spPr bwMode="auto">
          <a:xfrm>
            <a:off x="8458200" y="3048000"/>
            <a:ext cx="1143000" cy="1447800"/>
          </a:xfrm>
          <a:prstGeom prst="rect">
            <a:avLst/>
          </a:pr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44" name="Line 83"/>
          <p:cNvSpPr>
            <a:spLocks noChangeShapeType="1"/>
          </p:cNvSpPr>
          <p:nvPr/>
        </p:nvSpPr>
        <p:spPr bwMode="auto">
          <a:xfrm>
            <a:off x="8229600" y="3810000"/>
            <a:ext cx="2540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745" name="Text Box 84"/>
          <p:cNvSpPr txBox="1">
            <a:spLocks noChangeArrowheads="1"/>
          </p:cNvSpPr>
          <p:nvPr/>
        </p:nvSpPr>
        <p:spPr bwMode="auto">
          <a:xfrm>
            <a:off x="8828088" y="3048001"/>
            <a:ext cx="735012" cy="461963"/>
          </a:xfrm>
          <a:prstGeom prst="rect">
            <a:avLst/>
          </a:prstGeom>
          <a:noFill/>
          <a:ln w="12700">
            <a:noFill/>
            <a:miter lim="800000"/>
            <a:headEnd/>
            <a:tailEnd/>
          </a:ln>
        </p:spPr>
        <p:txBody>
          <a:bodyPr wrap="none">
            <a:prstTxWarp prst="textNoShape">
              <a:avLst/>
            </a:prstTxWarp>
            <a:spAutoFit/>
          </a:bodyPr>
          <a:lstStyle/>
          <a:p>
            <a:pPr algn="ctr"/>
            <a:r>
              <a:rPr lang="en-US" sz="1200" b="1">
                <a:latin typeface="Calibri" charset="0"/>
                <a:ea typeface="Calibri" charset="0"/>
                <a:cs typeface="Calibri" charset="0"/>
              </a:rPr>
              <a:t>Data</a:t>
            </a:r>
          </a:p>
          <a:p>
            <a:pPr algn="ctr"/>
            <a:r>
              <a:rPr lang="en-US" sz="1200" b="1">
                <a:latin typeface="Calibri" charset="0"/>
                <a:ea typeface="Calibri" charset="0"/>
                <a:cs typeface="Calibri" charset="0"/>
              </a:rPr>
              <a:t>Memory</a:t>
            </a:r>
          </a:p>
        </p:txBody>
      </p:sp>
      <p:sp>
        <p:nvSpPr>
          <p:cNvPr id="71746" name="Text Box 85"/>
          <p:cNvSpPr txBox="1">
            <a:spLocks noChangeArrowheads="1"/>
          </p:cNvSpPr>
          <p:nvPr/>
        </p:nvSpPr>
        <p:spPr bwMode="auto">
          <a:xfrm>
            <a:off x="8402639" y="3657600"/>
            <a:ext cx="642937" cy="261938"/>
          </a:xfrm>
          <a:prstGeom prst="rect">
            <a:avLst/>
          </a:prstGeom>
          <a:noFill/>
          <a:ln w="12700">
            <a:noFill/>
            <a:miter lim="800000"/>
            <a:headEnd/>
            <a:tailEnd/>
          </a:ln>
        </p:spPr>
        <p:txBody>
          <a:bodyPr wrap="none">
            <a:prstTxWarp prst="textNoShape">
              <a:avLst/>
            </a:prstTxWarp>
            <a:spAutoFit/>
          </a:bodyPr>
          <a:lstStyle/>
          <a:p>
            <a:r>
              <a:rPr lang="en-US" sz="1100">
                <a:latin typeface="Calibri" charset="0"/>
                <a:ea typeface="Calibri" charset="0"/>
                <a:cs typeface="Calibri" charset="0"/>
              </a:rPr>
              <a:t>Address</a:t>
            </a:r>
          </a:p>
        </p:txBody>
      </p:sp>
      <p:sp>
        <p:nvSpPr>
          <p:cNvPr id="71747" name="Text Box 86"/>
          <p:cNvSpPr txBox="1">
            <a:spLocks noChangeArrowheads="1"/>
          </p:cNvSpPr>
          <p:nvPr/>
        </p:nvSpPr>
        <p:spPr bwMode="auto">
          <a:xfrm>
            <a:off x="8393114" y="4038600"/>
            <a:ext cx="801687" cy="261938"/>
          </a:xfrm>
          <a:prstGeom prst="rect">
            <a:avLst/>
          </a:prstGeom>
          <a:noFill/>
          <a:ln w="12700">
            <a:noFill/>
            <a:miter lim="800000"/>
            <a:headEnd/>
            <a:tailEnd/>
          </a:ln>
        </p:spPr>
        <p:txBody>
          <a:bodyPr wrap="none">
            <a:prstTxWarp prst="textNoShape">
              <a:avLst/>
            </a:prstTxWarp>
            <a:spAutoFit/>
          </a:bodyPr>
          <a:lstStyle/>
          <a:p>
            <a:r>
              <a:rPr lang="en-US" sz="1100">
                <a:latin typeface="Calibri" charset="0"/>
                <a:ea typeface="Calibri" charset="0"/>
                <a:cs typeface="Calibri" charset="0"/>
              </a:rPr>
              <a:t>Write Data</a:t>
            </a:r>
          </a:p>
        </p:txBody>
      </p:sp>
      <p:sp>
        <p:nvSpPr>
          <p:cNvPr id="71748" name="Text Box 87"/>
          <p:cNvSpPr txBox="1">
            <a:spLocks noChangeArrowheads="1"/>
          </p:cNvSpPr>
          <p:nvPr/>
        </p:nvSpPr>
        <p:spPr bwMode="auto">
          <a:xfrm>
            <a:off x="9067800" y="3581401"/>
            <a:ext cx="469900" cy="430213"/>
          </a:xfrm>
          <a:prstGeom prst="rect">
            <a:avLst/>
          </a:prstGeom>
          <a:noFill/>
          <a:ln w="12700">
            <a:noFill/>
            <a:miter lim="800000"/>
            <a:headEnd/>
            <a:tailEnd/>
          </a:ln>
        </p:spPr>
        <p:txBody>
          <a:bodyPr wrap="none">
            <a:prstTxWarp prst="textNoShape">
              <a:avLst/>
            </a:prstTxWarp>
            <a:spAutoFit/>
          </a:bodyPr>
          <a:lstStyle/>
          <a:p>
            <a:r>
              <a:rPr lang="en-US" sz="1100">
                <a:latin typeface="Calibri" charset="0"/>
                <a:ea typeface="Calibri" charset="0"/>
                <a:cs typeface="Calibri" charset="0"/>
              </a:rPr>
              <a:t>Read</a:t>
            </a:r>
          </a:p>
          <a:p>
            <a:r>
              <a:rPr lang="en-US" sz="1100">
                <a:latin typeface="Calibri" charset="0"/>
                <a:ea typeface="Calibri" charset="0"/>
                <a:cs typeface="Calibri" charset="0"/>
              </a:rPr>
              <a:t>Data</a:t>
            </a:r>
          </a:p>
        </p:txBody>
      </p:sp>
      <p:sp>
        <p:nvSpPr>
          <p:cNvPr id="71749" name="Line 88"/>
          <p:cNvSpPr>
            <a:spLocks noChangeShapeType="1"/>
          </p:cNvSpPr>
          <p:nvPr/>
        </p:nvSpPr>
        <p:spPr bwMode="auto">
          <a:xfrm>
            <a:off x="8229600" y="4191000"/>
            <a:ext cx="2286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750" name="Line 89"/>
          <p:cNvSpPr>
            <a:spLocks noChangeShapeType="1"/>
          </p:cNvSpPr>
          <p:nvPr/>
        </p:nvSpPr>
        <p:spPr bwMode="auto">
          <a:xfrm>
            <a:off x="9906000" y="4191000"/>
            <a:ext cx="228600" cy="1588"/>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751" name="AutoShape 90"/>
          <p:cNvSpPr>
            <a:spLocks noChangeArrowheads="1"/>
          </p:cNvSpPr>
          <p:nvPr/>
        </p:nvSpPr>
        <p:spPr bwMode="auto">
          <a:xfrm rot="-5400000">
            <a:off x="9906000" y="3886200"/>
            <a:ext cx="685800" cy="228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52" name="Line 91"/>
          <p:cNvSpPr>
            <a:spLocks noChangeShapeType="1"/>
          </p:cNvSpPr>
          <p:nvPr/>
        </p:nvSpPr>
        <p:spPr bwMode="auto">
          <a:xfrm>
            <a:off x="10363200" y="3962400"/>
            <a:ext cx="152400" cy="15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53" name="Line 94"/>
          <p:cNvSpPr>
            <a:spLocks noChangeShapeType="1"/>
          </p:cNvSpPr>
          <p:nvPr/>
        </p:nvSpPr>
        <p:spPr bwMode="auto">
          <a:xfrm>
            <a:off x="5638800" y="3352800"/>
            <a:ext cx="1524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54" name="Line 95"/>
          <p:cNvSpPr>
            <a:spLocks noChangeShapeType="1"/>
          </p:cNvSpPr>
          <p:nvPr/>
        </p:nvSpPr>
        <p:spPr bwMode="auto">
          <a:xfrm>
            <a:off x="4114800" y="4267200"/>
            <a:ext cx="0" cy="22098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55" name="Line 96"/>
          <p:cNvSpPr>
            <a:spLocks noChangeShapeType="1"/>
          </p:cNvSpPr>
          <p:nvPr/>
        </p:nvSpPr>
        <p:spPr bwMode="auto">
          <a:xfrm>
            <a:off x="3352800" y="2438400"/>
            <a:ext cx="2286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56" name="Line 97"/>
          <p:cNvSpPr>
            <a:spLocks noChangeShapeType="1"/>
          </p:cNvSpPr>
          <p:nvPr/>
        </p:nvSpPr>
        <p:spPr bwMode="auto">
          <a:xfrm>
            <a:off x="2590800" y="1447800"/>
            <a:ext cx="914400" cy="0"/>
          </a:xfrm>
          <a:prstGeom prst="line">
            <a:avLst/>
          </a:prstGeom>
          <a:noFill/>
          <a:ln w="28575">
            <a:solidFill>
              <a:schemeClr val="tx1"/>
            </a:solidFill>
            <a:round/>
            <a:headEnd type="triangle" w="med" len="med"/>
            <a:tailEnd/>
          </a:ln>
        </p:spPr>
        <p:txBody>
          <a:bodyPr>
            <a:prstTxWarp prst="textNoShape">
              <a:avLst/>
            </a:prstTxWarp>
          </a:bodyPr>
          <a:lstStyle/>
          <a:p>
            <a:endParaRPr lang="en-US"/>
          </a:p>
        </p:txBody>
      </p:sp>
      <p:sp>
        <p:nvSpPr>
          <p:cNvPr id="71757" name="Line 98"/>
          <p:cNvSpPr>
            <a:spLocks noChangeShapeType="1"/>
          </p:cNvSpPr>
          <p:nvPr/>
        </p:nvSpPr>
        <p:spPr bwMode="auto">
          <a:xfrm>
            <a:off x="3886200" y="3733800"/>
            <a:ext cx="1524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58" name="Line 99"/>
          <p:cNvSpPr>
            <a:spLocks noChangeShapeType="1"/>
          </p:cNvSpPr>
          <p:nvPr/>
        </p:nvSpPr>
        <p:spPr bwMode="auto">
          <a:xfrm>
            <a:off x="9601200" y="3810000"/>
            <a:ext cx="177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59" name="Rectangle 100"/>
          <p:cNvSpPr>
            <a:spLocks noChangeArrowheads="1"/>
          </p:cNvSpPr>
          <p:nvPr/>
        </p:nvSpPr>
        <p:spPr bwMode="auto">
          <a:xfrm>
            <a:off x="3733800" y="2209800"/>
            <a:ext cx="152400" cy="2209800"/>
          </a:xfrm>
          <a:prstGeom prst="rect">
            <a:avLst/>
          </a:prstGeom>
          <a:solidFill>
            <a:srgbClr val="B3D1F0"/>
          </a:solidFill>
          <a:ln w="12700">
            <a:no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60" name="Rectangle 101"/>
          <p:cNvSpPr>
            <a:spLocks noChangeArrowheads="1"/>
          </p:cNvSpPr>
          <p:nvPr/>
        </p:nvSpPr>
        <p:spPr bwMode="auto">
          <a:xfrm>
            <a:off x="5791200" y="2209800"/>
            <a:ext cx="152400" cy="3886200"/>
          </a:xfrm>
          <a:prstGeom prst="rect">
            <a:avLst/>
          </a:prstGeom>
          <a:solidFill>
            <a:srgbClr val="B3D1F0"/>
          </a:solidFill>
          <a:ln w="12700">
            <a:no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61" name="Line 102"/>
          <p:cNvSpPr>
            <a:spLocks noChangeShapeType="1"/>
          </p:cNvSpPr>
          <p:nvPr/>
        </p:nvSpPr>
        <p:spPr bwMode="auto">
          <a:xfrm>
            <a:off x="3505200" y="2438400"/>
            <a:ext cx="2286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62" name="Line 103"/>
          <p:cNvSpPr>
            <a:spLocks noChangeShapeType="1"/>
          </p:cNvSpPr>
          <p:nvPr/>
        </p:nvSpPr>
        <p:spPr bwMode="auto">
          <a:xfrm>
            <a:off x="3886200" y="2438400"/>
            <a:ext cx="19050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63" name="Line 104"/>
          <p:cNvSpPr>
            <a:spLocks noChangeShapeType="1"/>
          </p:cNvSpPr>
          <p:nvPr/>
        </p:nvSpPr>
        <p:spPr bwMode="auto">
          <a:xfrm>
            <a:off x="7924800" y="2667000"/>
            <a:ext cx="1524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64" name="Line 105"/>
          <p:cNvSpPr>
            <a:spLocks noChangeShapeType="1"/>
          </p:cNvSpPr>
          <p:nvPr/>
        </p:nvSpPr>
        <p:spPr bwMode="auto">
          <a:xfrm>
            <a:off x="5943600" y="4953000"/>
            <a:ext cx="7620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65" name="Line 106"/>
          <p:cNvSpPr>
            <a:spLocks noChangeShapeType="1"/>
          </p:cNvSpPr>
          <p:nvPr/>
        </p:nvSpPr>
        <p:spPr bwMode="auto">
          <a:xfrm>
            <a:off x="6781800" y="4419600"/>
            <a:ext cx="0" cy="5334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66" name="Line 107"/>
          <p:cNvSpPr>
            <a:spLocks noChangeShapeType="1"/>
          </p:cNvSpPr>
          <p:nvPr/>
        </p:nvSpPr>
        <p:spPr bwMode="auto">
          <a:xfrm>
            <a:off x="6781800" y="4953000"/>
            <a:ext cx="12954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67" name="Rectangle 108"/>
          <p:cNvSpPr>
            <a:spLocks noChangeArrowheads="1"/>
          </p:cNvSpPr>
          <p:nvPr/>
        </p:nvSpPr>
        <p:spPr bwMode="auto">
          <a:xfrm>
            <a:off x="9753600" y="2819400"/>
            <a:ext cx="152400" cy="2819400"/>
          </a:xfrm>
          <a:prstGeom prst="rect">
            <a:avLst/>
          </a:prstGeom>
          <a:solidFill>
            <a:srgbClr val="B3D1F0"/>
          </a:solidFill>
          <a:ln w="12700">
            <a:no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68" name="Line 109"/>
          <p:cNvSpPr>
            <a:spLocks noChangeShapeType="1"/>
          </p:cNvSpPr>
          <p:nvPr/>
        </p:nvSpPr>
        <p:spPr bwMode="auto">
          <a:xfrm>
            <a:off x="8305800" y="4953000"/>
            <a:ext cx="1447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69" name="Line 110"/>
          <p:cNvSpPr>
            <a:spLocks noChangeShapeType="1"/>
          </p:cNvSpPr>
          <p:nvPr/>
        </p:nvSpPr>
        <p:spPr bwMode="auto">
          <a:xfrm>
            <a:off x="9906000" y="3810000"/>
            <a:ext cx="228600" cy="1588"/>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770" name="Line 111"/>
          <p:cNvSpPr>
            <a:spLocks noChangeShapeType="1"/>
          </p:cNvSpPr>
          <p:nvPr/>
        </p:nvSpPr>
        <p:spPr bwMode="auto">
          <a:xfrm>
            <a:off x="10515600" y="3962400"/>
            <a:ext cx="0" cy="25146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71" name="Line 112"/>
          <p:cNvSpPr>
            <a:spLocks noChangeShapeType="1"/>
          </p:cNvSpPr>
          <p:nvPr/>
        </p:nvSpPr>
        <p:spPr bwMode="auto">
          <a:xfrm>
            <a:off x="8458200" y="1143000"/>
            <a:ext cx="0" cy="1524000"/>
          </a:xfrm>
          <a:prstGeom prst="line">
            <a:avLst/>
          </a:prstGeom>
          <a:noFill/>
          <a:ln w="19050">
            <a:solidFill>
              <a:schemeClr val="tx1"/>
            </a:solidFill>
            <a:round/>
            <a:headEnd/>
            <a:tailEnd/>
          </a:ln>
        </p:spPr>
        <p:txBody>
          <a:bodyPr>
            <a:prstTxWarp prst="textNoShape">
              <a:avLst/>
            </a:prstTxWarp>
          </a:bodyPr>
          <a:lstStyle/>
          <a:p>
            <a:endParaRPr lang="en-US"/>
          </a:p>
        </p:txBody>
      </p:sp>
      <p:sp>
        <p:nvSpPr>
          <p:cNvPr id="71772" name="Line 113"/>
          <p:cNvSpPr>
            <a:spLocks noChangeShapeType="1"/>
          </p:cNvSpPr>
          <p:nvPr/>
        </p:nvSpPr>
        <p:spPr bwMode="auto">
          <a:xfrm flipH="1" flipV="1">
            <a:off x="5791200" y="4800600"/>
            <a:ext cx="152400" cy="152400"/>
          </a:xfrm>
          <a:prstGeom prst="line">
            <a:avLst/>
          </a:prstGeom>
          <a:noFill/>
          <a:ln w="28575" cap="rnd">
            <a:solidFill>
              <a:schemeClr val="accent2"/>
            </a:solidFill>
            <a:prstDash val="sysDot"/>
            <a:round/>
            <a:headEnd/>
            <a:tailEnd/>
          </a:ln>
        </p:spPr>
        <p:txBody>
          <a:bodyPr>
            <a:prstTxWarp prst="textNoShape">
              <a:avLst/>
            </a:prstTxWarp>
          </a:bodyPr>
          <a:lstStyle/>
          <a:p>
            <a:endParaRPr lang="en-US"/>
          </a:p>
        </p:txBody>
      </p:sp>
      <p:sp>
        <p:nvSpPr>
          <p:cNvPr id="71773" name="Line 114"/>
          <p:cNvSpPr>
            <a:spLocks noChangeShapeType="1"/>
          </p:cNvSpPr>
          <p:nvPr/>
        </p:nvSpPr>
        <p:spPr bwMode="auto">
          <a:xfrm flipH="1">
            <a:off x="9753600" y="4191000"/>
            <a:ext cx="152400" cy="762000"/>
          </a:xfrm>
          <a:prstGeom prst="line">
            <a:avLst/>
          </a:prstGeom>
          <a:noFill/>
          <a:ln w="28575" cap="rnd">
            <a:solidFill>
              <a:schemeClr val="accent2"/>
            </a:solidFill>
            <a:prstDash val="sysDot"/>
            <a:round/>
            <a:headEnd/>
            <a:tailEnd/>
          </a:ln>
        </p:spPr>
        <p:txBody>
          <a:bodyPr>
            <a:prstTxWarp prst="textNoShape">
              <a:avLst/>
            </a:prstTxWarp>
          </a:bodyPr>
          <a:lstStyle/>
          <a:p>
            <a:endParaRPr lang="en-US"/>
          </a:p>
        </p:txBody>
      </p:sp>
      <p:sp>
        <p:nvSpPr>
          <p:cNvPr id="57438" name="Text Box 115"/>
          <p:cNvSpPr txBox="1">
            <a:spLocks noChangeArrowheads="1"/>
          </p:cNvSpPr>
          <p:nvPr/>
        </p:nvSpPr>
        <p:spPr bwMode="auto">
          <a:xfrm>
            <a:off x="3581400" y="1905000"/>
            <a:ext cx="469900" cy="261938"/>
          </a:xfrm>
          <a:prstGeom prst="rect">
            <a:avLst/>
          </a:prstGeom>
          <a:noFill/>
          <a:ln w="12700">
            <a:noFill/>
            <a:miter lim="800000"/>
            <a:headEnd/>
            <a:tailEnd/>
          </a:ln>
        </p:spPr>
        <p:txBody>
          <a:bodyPr wrap="none">
            <a:prstTxWarp prst="textNoShape">
              <a:avLst/>
            </a:prstTxWarp>
            <a:spAutoFit/>
          </a:bodyPr>
          <a:lstStyle/>
          <a:p>
            <a:pPr>
              <a:defRPr/>
            </a:pPr>
            <a:r>
              <a:rPr lang="en-US" sz="1100" b="1">
                <a:solidFill>
                  <a:schemeClr val="accent2">
                    <a:lumMod val="75000"/>
                  </a:schemeClr>
                </a:solidFill>
                <a:latin typeface="Calibri"/>
                <a:cs typeface="Calibri"/>
              </a:rPr>
              <a:t>IF/ID</a:t>
            </a:r>
          </a:p>
        </p:txBody>
      </p:sp>
      <p:sp>
        <p:nvSpPr>
          <p:cNvPr id="71775" name="Line 116"/>
          <p:cNvSpPr>
            <a:spLocks noChangeShapeType="1"/>
          </p:cNvSpPr>
          <p:nvPr/>
        </p:nvSpPr>
        <p:spPr bwMode="auto">
          <a:xfrm flipV="1">
            <a:off x="6705600" y="2895600"/>
            <a:ext cx="0" cy="15240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76" name="Line 117"/>
          <p:cNvSpPr>
            <a:spLocks noChangeShapeType="1"/>
          </p:cNvSpPr>
          <p:nvPr/>
        </p:nvSpPr>
        <p:spPr bwMode="auto">
          <a:xfrm>
            <a:off x="5257800" y="4800600"/>
            <a:ext cx="5334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77" name="Line 118"/>
          <p:cNvSpPr>
            <a:spLocks noChangeShapeType="1"/>
          </p:cNvSpPr>
          <p:nvPr/>
        </p:nvSpPr>
        <p:spPr bwMode="auto">
          <a:xfrm>
            <a:off x="5943600" y="2438400"/>
            <a:ext cx="16764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778" name="Line 119"/>
          <p:cNvSpPr>
            <a:spLocks noChangeShapeType="1"/>
          </p:cNvSpPr>
          <p:nvPr/>
        </p:nvSpPr>
        <p:spPr bwMode="auto">
          <a:xfrm>
            <a:off x="3505200" y="1447800"/>
            <a:ext cx="0" cy="9906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79" name="Line 120"/>
          <p:cNvSpPr>
            <a:spLocks noChangeShapeType="1"/>
          </p:cNvSpPr>
          <p:nvPr/>
        </p:nvSpPr>
        <p:spPr bwMode="auto">
          <a:xfrm flipV="1">
            <a:off x="7848600" y="2971800"/>
            <a:ext cx="0" cy="4572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780" name="Line 121"/>
          <p:cNvSpPr>
            <a:spLocks noChangeShapeType="1"/>
          </p:cNvSpPr>
          <p:nvPr/>
        </p:nvSpPr>
        <p:spPr bwMode="auto">
          <a:xfrm>
            <a:off x="2133600" y="2133600"/>
            <a:ext cx="0" cy="16002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81" name="Rectangle 122"/>
          <p:cNvSpPr>
            <a:spLocks noChangeArrowheads="1"/>
          </p:cNvSpPr>
          <p:nvPr/>
        </p:nvSpPr>
        <p:spPr bwMode="auto">
          <a:xfrm>
            <a:off x="8077200" y="2209800"/>
            <a:ext cx="152400" cy="3429000"/>
          </a:xfrm>
          <a:prstGeom prst="rect">
            <a:avLst/>
          </a:prstGeom>
          <a:solidFill>
            <a:srgbClr val="B3D1F0"/>
          </a:solidFill>
          <a:ln w="12700">
            <a:no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82" name="Oval 123"/>
          <p:cNvSpPr>
            <a:spLocks noChangeArrowheads="1"/>
          </p:cNvSpPr>
          <p:nvPr/>
        </p:nvSpPr>
        <p:spPr bwMode="auto">
          <a:xfrm>
            <a:off x="4419600" y="4572000"/>
            <a:ext cx="812800" cy="4572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83" name="Rectangle 124"/>
          <p:cNvSpPr>
            <a:spLocks noChangeArrowheads="1"/>
          </p:cNvSpPr>
          <p:nvPr/>
        </p:nvSpPr>
        <p:spPr bwMode="auto">
          <a:xfrm>
            <a:off x="4572000" y="4572000"/>
            <a:ext cx="533400" cy="4572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100" b="1">
                <a:solidFill>
                  <a:srgbClr val="000000"/>
                </a:solidFill>
                <a:latin typeface="Calibri" charset="0"/>
                <a:ea typeface="Calibri" charset="0"/>
                <a:cs typeface="Calibri" charset="0"/>
              </a:rPr>
              <a:t>Sign</a:t>
            </a:r>
          </a:p>
          <a:p>
            <a:pPr algn="ctr"/>
            <a:r>
              <a:rPr lang="en-US" sz="1100" b="1">
                <a:solidFill>
                  <a:srgbClr val="000000"/>
                </a:solidFill>
                <a:latin typeface="Calibri" charset="0"/>
                <a:ea typeface="Calibri" charset="0"/>
                <a:cs typeface="Calibri" charset="0"/>
              </a:rPr>
              <a:t>Extend</a:t>
            </a:r>
          </a:p>
        </p:txBody>
      </p:sp>
      <p:sp>
        <p:nvSpPr>
          <p:cNvPr id="71784" name="Line 125"/>
          <p:cNvSpPr>
            <a:spLocks noChangeShapeType="1"/>
          </p:cNvSpPr>
          <p:nvPr/>
        </p:nvSpPr>
        <p:spPr bwMode="auto">
          <a:xfrm>
            <a:off x="8229600" y="2667000"/>
            <a:ext cx="2286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785" name="Line 126"/>
          <p:cNvSpPr>
            <a:spLocks noChangeShapeType="1"/>
          </p:cNvSpPr>
          <p:nvPr/>
        </p:nvSpPr>
        <p:spPr bwMode="auto">
          <a:xfrm>
            <a:off x="7848600" y="2971800"/>
            <a:ext cx="22860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71786" name="Line 127"/>
          <p:cNvSpPr>
            <a:spLocks noChangeShapeType="1"/>
          </p:cNvSpPr>
          <p:nvPr/>
        </p:nvSpPr>
        <p:spPr bwMode="auto">
          <a:xfrm>
            <a:off x="8229600" y="2971800"/>
            <a:ext cx="2286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787" name="Line 128"/>
          <p:cNvSpPr>
            <a:spLocks noChangeShapeType="1"/>
          </p:cNvSpPr>
          <p:nvPr/>
        </p:nvSpPr>
        <p:spPr bwMode="auto">
          <a:xfrm>
            <a:off x="8305800" y="3810000"/>
            <a:ext cx="0" cy="23622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7452" name="Text Box 129"/>
          <p:cNvSpPr txBox="1">
            <a:spLocks noChangeArrowheads="1"/>
          </p:cNvSpPr>
          <p:nvPr/>
        </p:nvSpPr>
        <p:spPr bwMode="auto">
          <a:xfrm>
            <a:off x="5638801" y="1295400"/>
            <a:ext cx="517525" cy="261938"/>
          </a:xfrm>
          <a:prstGeom prst="rect">
            <a:avLst/>
          </a:prstGeom>
          <a:noFill/>
          <a:ln w="12700">
            <a:noFill/>
            <a:miter lim="800000"/>
            <a:headEnd/>
            <a:tailEnd/>
          </a:ln>
        </p:spPr>
        <p:txBody>
          <a:bodyPr wrap="none">
            <a:prstTxWarp prst="textNoShape">
              <a:avLst/>
            </a:prstTxWarp>
            <a:spAutoFit/>
          </a:bodyPr>
          <a:lstStyle/>
          <a:p>
            <a:pPr>
              <a:defRPr/>
            </a:pPr>
            <a:r>
              <a:rPr lang="en-US" sz="1100" b="1">
                <a:solidFill>
                  <a:schemeClr val="accent2">
                    <a:lumMod val="75000"/>
                  </a:schemeClr>
                </a:solidFill>
                <a:latin typeface="Calibri"/>
                <a:cs typeface="Calibri"/>
              </a:rPr>
              <a:t>ID/EX</a:t>
            </a:r>
          </a:p>
        </p:txBody>
      </p:sp>
      <p:sp>
        <p:nvSpPr>
          <p:cNvPr id="57453" name="Text Box 130"/>
          <p:cNvSpPr txBox="1">
            <a:spLocks noChangeArrowheads="1"/>
          </p:cNvSpPr>
          <p:nvPr/>
        </p:nvSpPr>
        <p:spPr bwMode="auto">
          <a:xfrm>
            <a:off x="7696200" y="1477964"/>
            <a:ext cx="706438" cy="261937"/>
          </a:xfrm>
          <a:prstGeom prst="rect">
            <a:avLst/>
          </a:prstGeom>
          <a:noFill/>
          <a:ln w="12700">
            <a:noFill/>
            <a:miter lim="800000"/>
            <a:headEnd/>
            <a:tailEnd/>
          </a:ln>
        </p:spPr>
        <p:txBody>
          <a:bodyPr wrap="none">
            <a:prstTxWarp prst="textNoShape">
              <a:avLst/>
            </a:prstTxWarp>
            <a:spAutoFit/>
          </a:bodyPr>
          <a:lstStyle/>
          <a:p>
            <a:pPr>
              <a:defRPr/>
            </a:pPr>
            <a:r>
              <a:rPr lang="en-US" sz="1100" b="1">
                <a:solidFill>
                  <a:schemeClr val="accent2">
                    <a:lumMod val="75000"/>
                  </a:schemeClr>
                </a:solidFill>
                <a:latin typeface="Calibri"/>
                <a:cs typeface="Calibri"/>
              </a:rPr>
              <a:t>EX/MEM</a:t>
            </a:r>
          </a:p>
        </p:txBody>
      </p:sp>
      <p:sp>
        <p:nvSpPr>
          <p:cNvPr id="57454" name="Text Box 131"/>
          <p:cNvSpPr txBox="1">
            <a:spLocks noChangeArrowheads="1"/>
          </p:cNvSpPr>
          <p:nvPr/>
        </p:nvSpPr>
        <p:spPr bwMode="auto">
          <a:xfrm>
            <a:off x="9448800" y="2362200"/>
            <a:ext cx="768350" cy="261938"/>
          </a:xfrm>
          <a:prstGeom prst="rect">
            <a:avLst/>
          </a:prstGeom>
          <a:noFill/>
          <a:ln w="12700">
            <a:noFill/>
            <a:miter lim="800000"/>
            <a:headEnd/>
            <a:tailEnd/>
          </a:ln>
        </p:spPr>
        <p:txBody>
          <a:bodyPr wrap="none">
            <a:prstTxWarp prst="textNoShape">
              <a:avLst/>
            </a:prstTxWarp>
            <a:spAutoFit/>
          </a:bodyPr>
          <a:lstStyle/>
          <a:p>
            <a:pPr>
              <a:defRPr/>
            </a:pPr>
            <a:r>
              <a:rPr lang="en-US" sz="1100" b="1">
                <a:solidFill>
                  <a:schemeClr val="accent2">
                    <a:lumMod val="75000"/>
                  </a:schemeClr>
                </a:solidFill>
                <a:latin typeface="Calibri"/>
                <a:cs typeface="Calibri"/>
              </a:rPr>
              <a:t>MEM/WB</a:t>
            </a:r>
          </a:p>
        </p:txBody>
      </p:sp>
      <p:sp>
        <p:nvSpPr>
          <p:cNvPr id="71791" name="Rectangle 132"/>
          <p:cNvSpPr>
            <a:spLocks noChangeArrowheads="1"/>
          </p:cNvSpPr>
          <p:nvPr/>
        </p:nvSpPr>
        <p:spPr bwMode="auto">
          <a:xfrm>
            <a:off x="5791200" y="1981200"/>
            <a:ext cx="152400" cy="228600"/>
          </a:xfrm>
          <a:prstGeom prst="rect">
            <a:avLst/>
          </a:pr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92" name="Rectangle 133"/>
          <p:cNvSpPr>
            <a:spLocks noChangeArrowheads="1"/>
          </p:cNvSpPr>
          <p:nvPr/>
        </p:nvSpPr>
        <p:spPr bwMode="auto">
          <a:xfrm>
            <a:off x="5791200" y="1752600"/>
            <a:ext cx="152400" cy="228600"/>
          </a:xfrm>
          <a:prstGeom prst="rect">
            <a:avLst/>
          </a:pr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93" name="Rectangle 134"/>
          <p:cNvSpPr>
            <a:spLocks noChangeArrowheads="1"/>
          </p:cNvSpPr>
          <p:nvPr/>
        </p:nvSpPr>
        <p:spPr bwMode="auto">
          <a:xfrm>
            <a:off x="5791200" y="1524000"/>
            <a:ext cx="152400" cy="228600"/>
          </a:xfrm>
          <a:prstGeom prst="rect">
            <a:avLst/>
          </a:pr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94" name="Rectangle 135"/>
          <p:cNvSpPr>
            <a:spLocks noChangeArrowheads="1"/>
          </p:cNvSpPr>
          <p:nvPr/>
        </p:nvSpPr>
        <p:spPr bwMode="auto">
          <a:xfrm>
            <a:off x="8077200" y="1981200"/>
            <a:ext cx="152400" cy="228600"/>
          </a:xfrm>
          <a:prstGeom prst="rect">
            <a:avLst/>
          </a:pr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95" name="Rectangle 136"/>
          <p:cNvSpPr>
            <a:spLocks noChangeArrowheads="1"/>
          </p:cNvSpPr>
          <p:nvPr/>
        </p:nvSpPr>
        <p:spPr bwMode="auto">
          <a:xfrm>
            <a:off x="8077200" y="1752600"/>
            <a:ext cx="152400" cy="228600"/>
          </a:xfrm>
          <a:prstGeom prst="rect">
            <a:avLst/>
          </a:pr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96" name="Rectangle 137"/>
          <p:cNvSpPr>
            <a:spLocks noChangeArrowheads="1"/>
          </p:cNvSpPr>
          <p:nvPr/>
        </p:nvSpPr>
        <p:spPr bwMode="auto">
          <a:xfrm>
            <a:off x="9753600" y="2590800"/>
            <a:ext cx="152400" cy="228600"/>
          </a:xfrm>
          <a:prstGeom prst="rect">
            <a:avLst/>
          </a:pr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97" name="Rectangle 138"/>
          <p:cNvSpPr>
            <a:spLocks noChangeArrowheads="1"/>
          </p:cNvSpPr>
          <p:nvPr/>
        </p:nvSpPr>
        <p:spPr bwMode="auto">
          <a:xfrm>
            <a:off x="4267200" y="2133600"/>
            <a:ext cx="533400" cy="3048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100" b="1">
                <a:latin typeface="Calibri" charset="0"/>
                <a:ea typeface="Calibri" charset="0"/>
                <a:cs typeface="Calibri" charset="0"/>
              </a:rPr>
              <a:t>Control</a:t>
            </a:r>
          </a:p>
        </p:txBody>
      </p:sp>
      <p:sp>
        <p:nvSpPr>
          <p:cNvPr id="71798" name="Oval 139"/>
          <p:cNvSpPr>
            <a:spLocks noChangeArrowheads="1"/>
          </p:cNvSpPr>
          <p:nvPr/>
        </p:nvSpPr>
        <p:spPr bwMode="auto">
          <a:xfrm>
            <a:off x="4267200" y="1905000"/>
            <a:ext cx="609600" cy="762000"/>
          </a:xfrm>
          <a:prstGeom prst="ellipse">
            <a:avLst/>
          </a:prstGeom>
          <a:noFill/>
          <a:ln w="12700">
            <a:solidFill>
              <a:srgbClr val="FF0000"/>
            </a:solidFill>
            <a:round/>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799" name="Line 140"/>
          <p:cNvSpPr>
            <a:spLocks noChangeShapeType="1"/>
          </p:cNvSpPr>
          <p:nvPr/>
        </p:nvSpPr>
        <p:spPr bwMode="auto">
          <a:xfrm>
            <a:off x="4038600" y="2286000"/>
            <a:ext cx="0" cy="838200"/>
          </a:xfrm>
          <a:prstGeom prst="line">
            <a:avLst/>
          </a:prstGeom>
          <a:noFill/>
          <a:ln w="28575">
            <a:solidFill>
              <a:srgbClr val="FF0000"/>
            </a:solidFill>
            <a:round/>
            <a:headEnd/>
            <a:tailEnd/>
          </a:ln>
        </p:spPr>
        <p:txBody>
          <a:bodyPr>
            <a:prstTxWarp prst="textNoShape">
              <a:avLst/>
            </a:prstTxWarp>
          </a:bodyPr>
          <a:lstStyle/>
          <a:p>
            <a:endParaRPr lang="en-US"/>
          </a:p>
        </p:txBody>
      </p:sp>
      <p:sp>
        <p:nvSpPr>
          <p:cNvPr id="71800" name="Line 141"/>
          <p:cNvSpPr>
            <a:spLocks noChangeShapeType="1"/>
          </p:cNvSpPr>
          <p:nvPr/>
        </p:nvSpPr>
        <p:spPr bwMode="auto">
          <a:xfrm>
            <a:off x="4038600" y="2286000"/>
            <a:ext cx="228600" cy="0"/>
          </a:xfrm>
          <a:prstGeom prst="line">
            <a:avLst/>
          </a:prstGeom>
          <a:noFill/>
          <a:ln w="12700">
            <a:solidFill>
              <a:srgbClr val="FF0000"/>
            </a:solidFill>
            <a:round/>
            <a:headEnd/>
            <a:tailEnd type="triangle" w="med" len="med"/>
          </a:ln>
        </p:spPr>
        <p:txBody>
          <a:bodyPr>
            <a:prstTxWarp prst="textNoShape">
              <a:avLst/>
            </a:prstTxWarp>
          </a:bodyPr>
          <a:lstStyle/>
          <a:p>
            <a:endParaRPr lang="en-US"/>
          </a:p>
        </p:txBody>
      </p:sp>
      <p:sp>
        <p:nvSpPr>
          <p:cNvPr id="71801" name="Line 142"/>
          <p:cNvSpPr>
            <a:spLocks noChangeShapeType="1"/>
          </p:cNvSpPr>
          <p:nvPr/>
        </p:nvSpPr>
        <p:spPr bwMode="auto">
          <a:xfrm>
            <a:off x="8229600" y="2133600"/>
            <a:ext cx="1524000" cy="53340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71802" name="Line 143"/>
          <p:cNvSpPr>
            <a:spLocks noChangeShapeType="1"/>
          </p:cNvSpPr>
          <p:nvPr/>
        </p:nvSpPr>
        <p:spPr bwMode="auto">
          <a:xfrm>
            <a:off x="5943600" y="2133600"/>
            <a:ext cx="213360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71803" name="Line 144"/>
          <p:cNvSpPr>
            <a:spLocks noChangeShapeType="1"/>
          </p:cNvSpPr>
          <p:nvPr/>
        </p:nvSpPr>
        <p:spPr bwMode="auto">
          <a:xfrm>
            <a:off x="5943600" y="1905000"/>
            <a:ext cx="213360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71804" name="Line 145"/>
          <p:cNvSpPr>
            <a:spLocks noChangeShapeType="1"/>
          </p:cNvSpPr>
          <p:nvPr/>
        </p:nvSpPr>
        <p:spPr bwMode="auto">
          <a:xfrm>
            <a:off x="5943600" y="1600200"/>
            <a:ext cx="6096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05" name="Line 146"/>
          <p:cNvSpPr>
            <a:spLocks noChangeShapeType="1"/>
          </p:cNvSpPr>
          <p:nvPr/>
        </p:nvSpPr>
        <p:spPr bwMode="auto">
          <a:xfrm>
            <a:off x="10287000" y="2743200"/>
            <a:ext cx="0" cy="30480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71806" name="Line 147"/>
          <p:cNvSpPr>
            <a:spLocks noChangeShapeType="1"/>
          </p:cNvSpPr>
          <p:nvPr/>
        </p:nvSpPr>
        <p:spPr bwMode="auto">
          <a:xfrm>
            <a:off x="8229600" y="1905000"/>
            <a:ext cx="6858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07" name="Line 148"/>
          <p:cNvSpPr>
            <a:spLocks noChangeShapeType="1"/>
          </p:cNvSpPr>
          <p:nvPr/>
        </p:nvSpPr>
        <p:spPr bwMode="auto">
          <a:xfrm>
            <a:off x="9906000" y="2743200"/>
            <a:ext cx="3810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08" name="Line 149"/>
          <p:cNvSpPr>
            <a:spLocks noChangeShapeType="1"/>
          </p:cNvSpPr>
          <p:nvPr/>
        </p:nvSpPr>
        <p:spPr bwMode="auto">
          <a:xfrm>
            <a:off x="8915400" y="1905000"/>
            <a:ext cx="0" cy="15240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71809" name="Line 150"/>
          <p:cNvSpPr>
            <a:spLocks noChangeShapeType="1"/>
          </p:cNvSpPr>
          <p:nvPr/>
        </p:nvSpPr>
        <p:spPr bwMode="auto">
          <a:xfrm>
            <a:off x="6553200" y="1600200"/>
            <a:ext cx="0" cy="22860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71810" name="AutoShape 151"/>
          <p:cNvSpPr>
            <a:spLocks noChangeArrowheads="1"/>
          </p:cNvSpPr>
          <p:nvPr/>
        </p:nvSpPr>
        <p:spPr bwMode="auto">
          <a:xfrm rot="-5400000">
            <a:off x="6172200" y="5257800"/>
            <a:ext cx="685800" cy="228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811" name="Line 152"/>
          <p:cNvSpPr>
            <a:spLocks noChangeShapeType="1"/>
          </p:cNvSpPr>
          <p:nvPr/>
        </p:nvSpPr>
        <p:spPr bwMode="auto">
          <a:xfrm>
            <a:off x="6629400" y="5334000"/>
            <a:ext cx="14478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71812" name="Line 153"/>
          <p:cNvSpPr>
            <a:spLocks noChangeShapeType="1"/>
          </p:cNvSpPr>
          <p:nvPr/>
        </p:nvSpPr>
        <p:spPr bwMode="auto">
          <a:xfrm>
            <a:off x="4038600" y="5562600"/>
            <a:ext cx="17526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71813" name="Line 154"/>
          <p:cNvSpPr>
            <a:spLocks noChangeShapeType="1"/>
          </p:cNvSpPr>
          <p:nvPr/>
        </p:nvSpPr>
        <p:spPr bwMode="auto">
          <a:xfrm>
            <a:off x="5943600" y="5562600"/>
            <a:ext cx="4572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71814" name="Oval 157"/>
          <p:cNvSpPr>
            <a:spLocks noChangeArrowheads="1"/>
          </p:cNvSpPr>
          <p:nvPr/>
        </p:nvSpPr>
        <p:spPr bwMode="auto">
          <a:xfrm>
            <a:off x="7467600" y="4343400"/>
            <a:ext cx="457200" cy="533400"/>
          </a:xfrm>
          <a:prstGeom prst="ellipse">
            <a:avLst/>
          </a:prstGeom>
          <a:noFill/>
          <a:ln w="12700">
            <a:solidFill>
              <a:schemeClr val="tx1"/>
            </a:solidFill>
            <a:round/>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815" name="Rectangle 158"/>
          <p:cNvSpPr>
            <a:spLocks noChangeArrowheads="1"/>
          </p:cNvSpPr>
          <p:nvPr/>
        </p:nvSpPr>
        <p:spPr bwMode="auto">
          <a:xfrm>
            <a:off x="7467600" y="4343400"/>
            <a:ext cx="457200" cy="457200"/>
          </a:xfrm>
          <a:prstGeom prst="rect">
            <a:avLst/>
          </a:prstGeom>
          <a:noFill/>
          <a:ln w="12700">
            <a:noFill/>
            <a:miter lim="800000"/>
            <a:headEnd/>
            <a:tailEnd/>
          </a:ln>
        </p:spPr>
        <p:txBody>
          <a:bodyPr wrap="none" lIns="19050" tIns="26988" rIns="19050" bIns="26988">
            <a:prstTxWarp prst="textNoShape">
              <a:avLst/>
            </a:prstTxWarp>
          </a:bodyPr>
          <a:lstStyle/>
          <a:p>
            <a:pPr algn="ctr" defTabSz="904875">
              <a:lnSpc>
                <a:spcPts val="1600"/>
              </a:lnSpc>
              <a:tabLst>
                <a:tab pos="452438" algn="l"/>
                <a:tab pos="904875" algn="l"/>
                <a:tab pos="1357313" algn="l"/>
              </a:tabLst>
            </a:pPr>
            <a:r>
              <a:rPr lang="en-US" sz="1100" b="1">
                <a:latin typeface="Calibri" charset="0"/>
                <a:ea typeface="Calibri" charset="0"/>
                <a:cs typeface="Calibri" charset="0"/>
              </a:rPr>
              <a:t>ALU</a:t>
            </a:r>
          </a:p>
          <a:p>
            <a:pPr algn="ctr" defTabSz="904875">
              <a:lnSpc>
                <a:spcPts val="1600"/>
              </a:lnSpc>
              <a:tabLst>
                <a:tab pos="452438" algn="l"/>
                <a:tab pos="904875" algn="l"/>
                <a:tab pos="1357313" algn="l"/>
              </a:tabLst>
            </a:pPr>
            <a:r>
              <a:rPr lang="en-US" sz="1100" b="1">
                <a:latin typeface="Calibri" charset="0"/>
                <a:ea typeface="Calibri" charset="0"/>
                <a:cs typeface="Calibri" charset="0"/>
              </a:rPr>
              <a:t>cntrl</a:t>
            </a:r>
          </a:p>
        </p:txBody>
      </p:sp>
      <p:sp>
        <p:nvSpPr>
          <p:cNvPr id="71816" name="Line 159"/>
          <p:cNvSpPr>
            <a:spLocks noChangeShapeType="1"/>
          </p:cNvSpPr>
          <p:nvPr/>
        </p:nvSpPr>
        <p:spPr bwMode="auto">
          <a:xfrm>
            <a:off x="6705600" y="4648200"/>
            <a:ext cx="76200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71817" name="Line 160"/>
          <p:cNvSpPr>
            <a:spLocks noChangeShapeType="1"/>
          </p:cNvSpPr>
          <p:nvPr/>
        </p:nvSpPr>
        <p:spPr bwMode="auto">
          <a:xfrm flipV="1">
            <a:off x="7696200" y="4191000"/>
            <a:ext cx="0" cy="15240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71818" name="AutoShape 161"/>
          <p:cNvSpPr>
            <a:spLocks noChangeArrowheads="1"/>
          </p:cNvSpPr>
          <p:nvPr/>
        </p:nvSpPr>
        <p:spPr bwMode="auto">
          <a:xfrm>
            <a:off x="8839200" y="2590800"/>
            <a:ext cx="381000" cy="304800"/>
          </a:xfrm>
          <a:prstGeom prst="flowChartDelay">
            <a:avLst/>
          </a:pr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819" name="Line 162"/>
          <p:cNvSpPr>
            <a:spLocks noChangeShapeType="1"/>
          </p:cNvSpPr>
          <p:nvPr/>
        </p:nvSpPr>
        <p:spPr bwMode="auto">
          <a:xfrm flipV="1">
            <a:off x="8458200" y="2819400"/>
            <a:ext cx="3810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20" name="Line 163"/>
          <p:cNvSpPr>
            <a:spLocks noChangeShapeType="1"/>
          </p:cNvSpPr>
          <p:nvPr/>
        </p:nvSpPr>
        <p:spPr bwMode="auto">
          <a:xfrm>
            <a:off x="8458200" y="2819400"/>
            <a:ext cx="0" cy="1524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21" name="Rectangle 164"/>
          <p:cNvSpPr>
            <a:spLocks noChangeArrowheads="1"/>
          </p:cNvSpPr>
          <p:nvPr/>
        </p:nvSpPr>
        <p:spPr bwMode="auto">
          <a:xfrm>
            <a:off x="8382000" y="2438400"/>
            <a:ext cx="533400" cy="3048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100" b="1">
                <a:latin typeface="Calibri" charset="0"/>
                <a:ea typeface="Calibri" charset="0"/>
                <a:cs typeface="Calibri" charset="0"/>
              </a:rPr>
              <a:t>Branch</a:t>
            </a:r>
          </a:p>
        </p:txBody>
      </p:sp>
      <p:sp>
        <p:nvSpPr>
          <p:cNvPr id="71822" name="Line 165"/>
          <p:cNvSpPr>
            <a:spLocks noChangeShapeType="1"/>
          </p:cNvSpPr>
          <p:nvPr/>
        </p:nvSpPr>
        <p:spPr bwMode="auto">
          <a:xfrm>
            <a:off x="8686800" y="2667000"/>
            <a:ext cx="1524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23" name="Line 166"/>
          <p:cNvSpPr>
            <a:spLocks noChangeShapeType="1"/>
          </p:cNvSpPr>
          <p:nvPr/>
        </p:nvSpPr>
        <p:spPr bwMode="auto">
          <a:xfrm>
            <a:off x="9372600" y="914400"/>
            <a:ext cx="0" cy="1828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24" name="Line 167"/>
          <p:cNvSpPr>
            <a:spLocks noChangeShapeType="1"/>
          </p:cNvSpPr>
          <p:nvPr/>
        </p:nvSpPr>
        <p:spPr bwMode="auto">
          <a:xfrm>
            <a:off x="9220200" y="2743200"/>
            <a:ext cx="1524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25" name="Line 168"/>
          <p:cNvSpPr>
            <a:spLocks noChangeShapeType="1"/>
          </p:cNvSpPr>
          <p:nvPr/>
        </p:nvSpPr>
        <p:spPr bwMode="auto">
          <a:xfrm>
            <a:off x="2438400" y="914400"/>
            <a:ext cx="69342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26" name="Rectangle 169"/>
          <p:cNvSpPr>
            <a:spLocks noChangeArrowheads="1"/>
          </p:cNvSpPr>
          <p:nvPr/>
        </p:nvSpPr>
        <p:spPr bwMode="auto">
          <a:xfrm>
            <a:off x="8915400" y="685800"/>
            <a:ext cx="533400" cy="3048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100" b="1">
                <a:latin typeface="Calibri" charset="0"/>
                <a:ea typeface="Calibri" charset="0"/>
                <a:cs typeface="Calibri" charset="0"/>
              </a:rPr>
              <a:t>PCSrc</a:t>
            </a:r>
          </a:p>
        </p:txBody>
      </p:sp>
      <p:sp>
        <p:nvSpPr>
          <p:cNvPr id="71827" name="Line 170"/>
          <p:cNvSpPr>
            <a:spLocks noChangeShapeType="1"/>
          </p:cNvSpPr>
          <p:nvPr/>
        </p:nvSpPr>
        <p:spPr bwMode="auto">
          <a:xfrm>
            <a:off x="2438400" y="914400"/>
            <a:ext cx="0" cy="152400"/>
          </a:xfrm>
          <a:prstGeom prst="line">
            <a:avLst/>
          </a:prstGeom>
          <a:noFill/>
          <a:ln w="12700">
            <a:solidFill>
              <a:schemeClr val="accent1"/>
            </a:solidFill>
            <a:round/>
            <a:headEnd/>
            <a:tailEnd/>
          </a:ln>
        </p:spPr>
        <p:txBody>
          <a:bodyPr>
            <a:prstTxWarp prst="textNoShape">
              <a:avLst/>
            </a:prstTxWarp>
          </a:bodyPr>
          <a:lstStyle/>
          <a:p>
            <a:endParaRPr lang="en-US"/>
          </a:p>
        </p:txBody>
      </p:sp>
      <p:sp>
        <p:nvSpPr>
          <p:cNvPr id="71828" name="AutoShape 171"/>
          <p:cNvSpPr>
            <a:spLocks noChangeArrowheads="1"/>
          </p:cNvSpPr>
          <p:nvPr/>
        </p:nvSpPr>
        <p:spPr bwMode="auto">
          <a:xfrm rot="-5400000">
            <a:off x="6046788" y="4316413"/>
            <a:ext cx="936625" cy="228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829" name="AutoShape 172"/>
          <p:cNvSpPr>
            <a:spLocks noChangeArrowheads="1"/>
          </p:cNvSpPr>
          <p:nvPr/>
        </p:nvSpPr>
        <p:spPr bwMode="auto">
          <a:xfrm rot="-5400000">
            <a:off x="6046788" y="3249613"/>
            <a:ext cx="936625" cy="228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830" name="Line 173"/>
          <p:cNvSpPr>
            <a:spLocks noChangeShapeType="1"/>
          </p:cNvSpPr>
          <p:nvPr/>
        </p:nvSpPr>
        <p:spPr bwMode="auto">
          <a:xfrm>
            <a:off x="5943600" y="3048000"/>
            <a:ext cx="4572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831" name="Line 174"/>
          <p:cNvSpPr>
            <a:spLocks noChangeShapeType="1"/>
          </p:cNvSpPr>
          <p:nvPr/>
        </p:nvSpPr>
        <p:spPr bwMode="auto">
          <a:xfrm>
            <a:off x="5943600" y="4114800"/>
            <a:ext cx="45720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71832" name="Line 175"/>
          <p:cNvSpPr>
            <a:spLocks noChangeShapeType="1"/>
          </p:cNvSpPr>
          <p:nvPr/>
        </p:nvSpPr>
        <p:spPr bwMode="auto">
          <a:xfrm flipH="1">
            <a:off x="6248400" y="6172200"/>
            <a:ext cx="20574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833" name="Line 176"/>
          <p:cNvSpPr>
            <a:spLocks noChangeShapeType="1"/>
          </p:cNvSpPr>
          <p:nvPr/>
        </p:nvSpPr>
        <p:spPr bwMode="auto">
          <a:xfrm>
            <a:off x="6248400" y="3657600"/>
            <a:ext cx="0" cy="25146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834" name="Line 177"/>
          <p:cNvSpPr>
            <a:spLocks noChangeShapeType="1"/>
          </p:cNvSpPr>
          <p:nvPr/>
        </p:nvSpPr>
        <p:spPr bwMode="auto">
          <a:xfrm>
            <a:off x="6248400" y="3657600"/>
            <a:ext cx="152400" cy="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71835" name="Line 178"/>
          <p:cNvSpPr>
            <a:spLocks noChangeShapeType="1"/>
          </p:cNvSpPr>
          <p:nvPr/>
        </p:nvSpPr>
        <p:spPr bwMode="auto">
          <a:xfrm>
            <a:off x="6248400" y="4724400"/>
            <a:ext cx="152400" cy="0"/>
          </a:xfrm>
          <a:prstGeom prst="line">
            <a:avLst/>
          </a:prstGeom>
          <a:noFill/>
          <a:ln w="19050">
            <a:solidFill>
              <a:schemeClr val="tx1"/>
            </a:solidFill>
            <a:round/>
            <a:headEnd type="oval" w="med" len="med"/>
            <a:tailEnd type="arrow" w="med" len="med"/>
          </a:ln>
        </p:spPr>
        <p:txBody>
          <a:bodyPr>
            <a:prstTxWarp prst="textNoShape">
              <a:avLst/>
            </a:prstTxWarp>
          </a:bodyPr>
          <a:lstStyle/>
          <a:p>
            <a:endParaRPr lang="en-US"/>
          </a:p>
        </p:txBody>
      </p:sp>
      <p:sp>
        <p:nvSpPr>
          <p:cNvPr id="71836" name="Line 179"/>
          <p:cNvSpPr>
            <a:spLocks noChangeShapeType="1"/>
          </p:cNvSpPr>
          <p:nvPr/>
        </p:nvSpPr>
        <p:spPr bwMode="auto">
          <a:xfrm>
            <a:off x="6096000" y="3352800"/>
            <a:ext cx="304800" cy="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71837" name="Line 180"/>
          <p:cNvSpPr>
            <a:spLocks noChangeShapeType="1"/>
          </p:cNvSpPr>
          <p:nvPr/>
        </p:nvSpPr>
        <p:spPr bwMode="auto">
          <a:xfrm>
            <a:off x="6096000" y="4419600"/>
            <a:ext cx="304800" cy="0"/>
          </a:xfrm>
          <a:prstGeom prst="line">
            <a:avLst/>
          </a:prstGeom>
          <a:noFill/>
          <a:ln w="19050">
            <a:solidFill>
              <a:schemeClr val="tx1"/>
            </a:solidFill>
            <a:round/>
            <a:headEnd type="oval" w="med" len="med"/>
            <a:tailEnd type="arrow" w="med" len="med"/>
          </a:ln>
        </p:spPr>
        <p:txBody>
          <a:bodyPr>
            <a:prstTxWarp prst="textNoShape">
              <a:avLst/>
            </a:prstTxWarp>
          </a:bodyPr>
          <a:lstStyle/>
          <a:p>
            <a:endParaRPr lang="en-US"/>
          </a:p>
        </p:txBody>
      </p:sp>
      <p:sp>
        <p:nvSpPr>
          <p:cNvPr id="71838" name="Line 181"/>
          <p:cNvSpPr>
            <a:spLocks noChangeShapeType="1"/>
          </p:cNvSpPr>
          <p:nvPr/>
        </p:nvSpPr>
        <p:spPr bwMode="auto">
          <a:xfrm>
            <a:off x="6096000" y="3352800"/>
            <a:ext cx="0" cy="31242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71839" name="Oval 182"/>
          <p:cNvSpPr>
            <a:spLocks noChangeArrowheads="1"/>
          </p:cNvSpPr>
          <p:nvPr/>
        </p:nvSpPr>
        <p:spPr bwMode="auto">
          <a:xfrm>
            <a:off x="6934200" y="5562600"/>
            <a:ext cx="838200" cy="533400"/>
          </a:xfrm>
          <a:prstGeom prst="ellipse">
            <a:avLst/>
          </a:prstGeom>
          <a:noFill/>
          <a:ln w="28575">
            <a:solidFill>
              <a:srgbClr val="E12214"/>
            </a:solidFill>
            <a:round/>
            <a:headEnd/>
            <a:tailEnd/>
          </a:ln>
        </p:spPr>
        <p:txBody>
          <a:bodyPr wrap="none" anchor="ctr">
            <a:prstTxWarp prst="textNoShape">
              <a:avLst/>
            </a:prstTxWarp>
          </a:bodyPr>
          <a:lstStyle/>
          <a:p>
            <a:pPr algn="ctr" defTabSz="904875">
              <a:lnSpc>
                <a:spcPts val="1600"/>
              </a:lnSpc>
              <a:tabLst>
                <a:tab pos="452438" algn="l"/>
                <a:tab pos="904875" algn="l"/>
                <a:tab pos="1357313" algn="l"/>
              </a:tabLst>
            </a:pPr>
            <a:r>
              <a:rPr lang="en-US" sz="1200" b="1" dirty="0">
                <a:latin typeface="Calibri" charset="0"/>
                <a:ea typeface="Calibri" charset="0"/>
                <a:cs typeface="Calibri" charset="0"/>
              </a:rPr>
              <a:t>Forward</a:t>
            </a:r>
          </a:p>
          <a:p>
            <a:pPr algn="ctr" defTabSz="904875">
              <a:lnSpc>
                <a:spcPts val="1600"/>
              </a:lnSpc>
              <a:tabLst>
                <a:tab pos="452438" algn="l"/>
                <a:tab pos="904875" algn="l"/>
                <a:tab pos="1357313" algn="l"/>
              </a:tabLst>
            </a:pPr>
            <a:r>
              <a:rPr lang="en-US" sz="1200" b="1" dirty="0">
                <a:latin typeface="Calibri" charset="0"/>
                <a:ea typeface="Calibri" charset="0"/>
                <a:cs typeface="Calibri" charset="0"/>
              </a:rPr>
              <a:t>Unit</a:t>
            </a:r>
          </a:p>
        </p:txBody>
      </p:sp>
      <p:sp>
        <p:nvSpPr>
          <p:cNvPr id="71840" name="Line 184"/>
          <p:cNvSpPr>
            <a:spLocks noChangeShapeType="1"/>
          </p:cNvSpPr>
          <p:nvPr/>
        </p:nvSpPr>
        <p:spPr bwMode="auto">
          <a:xfrm flipH="1">
            <a:off x="8458200" y="5334000"/>
            <a:ext cx="0" cy="3810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41" name="Line 185"/>
          <p:cNvSpPr>
            <a:spLocks noChangeShapeType="1"/>
          </p:cNvSpPr>
          <p:nvPr/>
        </p:nvSpPr>
        <p:spPr bwMode="auto">
          <a:xfrm>
            <a:off x="7772400" y="5715000"/>
            <a:ext cx="685800" cy="0"/>
          </a:xfrm>
          <a:prstGeom prst="line">
            <a:avLst/>
          </a:prstGeom>
          <a:noFill/>
          <a:ln w="19050">
            <a:solidFill>
              <a:schemeClr val="tx1"/>
            </a:solidFill>
            <a:round/>
            <a:headEnd type="arrow" w="med" len="med"/>
            <a:tailEnd/>
          </a:ln>
        </p:spPr>
        <p:txBody>
          <a:bodyPr>
            <a:prstTxWarp prst="textNoShape">
              <a:avLst/>
            </a:prstTxWarp>
          </a:bodyPr>
          <a:lstStyle/>
          <a:p>
            <a:endParaRPr lang="en-US"/>
          </a:p>
        </p:txBody>
      </p:sp>
      <p:sp>
        <p:nvSpPr>
          <p:cNvPr id="71842" name="Line 186"/>
          <p:cNvSpPr>
            <a:spLocks noChangeShapeType="1"/>
          </p:cNvSpPr>
          <p:nvPr/>
        </p:nvSpPr>
        <p:spPr bwMode="auto">
          <a:xfrm>
            <a:off x="7772400" y="5867400"/>
            <a:ext cx="2286000" cy="0"/>
          </a:xfrm>
          <a:prstGeom prst="line">
            <a:avLst/>
          </a:prstGeom>
          <a:noFill/>
          <a:ln w="19050">
            <a:solidFill>
              <a:schemeClr val="tx1"/>
            </a:solidFill>
            <a:round/>
            <a:headEnd type="arrow" w="med" len="med"/>
            <a:tailEnd/>
          </a:ln>
        </p:spPr>
        <p:txBody>
          <a:bodyPr>
            <a:prstTxWarp prst="textNoShape">
              <a:avLst/>
            </a:prstTxWarp>
          </a:bodyPr>
          <a:lstStyle/>
          <a:p>
            <a:endParaRPr lang="en-US"/>
          </a:p>
        </p:txBody>
      </p:sp>
      <p:sp>
        <p:nvSpPr>
          <p:cNvPr id="71843" name="Line 187"/>
          <p:cNvSpPr>
            <a:spLocks noChangeShapeType="1"/>
          </p:cNvSpPr>
          <p:nvPr/>
        </p:nvSpPr>
        <p:spPr bwMode="auto">
          <a:xfrm>
            <a:off x="4038600" y="5791200"/>
            <a:ext cx="17526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71844" name="Line 188"/>
          <p:cNvSpPr>
            <a:spLocks noChangeShapeType="1"/>
          </p:cNvSpPr>
          <p:nvPr/>
        </p:nvSpPr>
        <p:spPr bwMode="auto">
          <a:xfrm>
            <a:off x="4038600" y="5943600"/>
            <a:ext cx="17526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71845" name="Line 189"/>
          <p:cNvSpPr>
            <a:spLocks noChangeShapeType="1"/>
          </p:cNvSpPr>
          <p:nvPr/>
        </p:nvSpPr>
        <p:spPr bwMode="auto">
          <a:xfrm>
            <a:off x="5943600" y="5791200"/>
            <a:ext cx="990600"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71846" name="Line 190"/>
          <p:cNvSpPr>
            <a:spLocks noChangeShapeType="1"/>
          </p:cNvSpPr>
          <p:nvPr/>
        </p:nvSpPr>
        <p:spPr bwMode="auto">
          <a:xfrm>
            <a:off x="5943600" y="5943600"/>
            <a:ext cx="990600"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71847" name="Line 191"/>
          <p:cNvSpPr>
            <a:spLocks noChangeShapeType="1"/>
          </p:cNvSpPr>
          <p:nvPr/>
        </p:nvSpPr>
        <p:spPr bwMode="auto">
          <a:xfrm flipH="1" flipV="1">
            <a:off x="6553200" y="3657600"/>
            <a:ext cx="762000" cy="1905000"/>
          </a:xfrm>
          <a:prstGeom prst="line">
            <a:avLst/>
          </a:prstGeom>
          <a:noFill/>
          <a:ln w="28575">
            <a:solidFill>
              <a:srgbClr val="FF0000"/>
            </a:solidFill>
            <a:round/>
            <a:headEnd/>
            <a:tailEnd type="triangle" w="med" len="med"/>
          </a:ln>
        </p:spPr>
        <p:txBody>
          <a:bodyPr>
            <a:prstTxWarp prst="textNoShape">
              <a:avLst/>
            </a:prstTxWarp>
          </a:bodyPr>
          <a:lstStyle/>
          <a:p>
            <a:endParaRPr lang="en-US"/>
          </a:p>
        </p:txBody>
      </p:sp>
      <p:sp>
        <p:nvSpPr>
          <p:cNvPr id="71848" name="Line 192"/>
          <p:cNvSpPr>
            <a:spLocks noChangeShapeType="1"/>
          </p:cNvSpPr>
          <p:nvPr/>
        </p:nvSpPr>
        <p:spPr bwMode="auto">
          <a:xfrm flipH="1" flipV="1">
            <a:off x="6553200" y="4724400"/>
            <a:ext cx="457200" cy="990600"/>
          </a:xfrm>
          <a:prstGeom prst="line">
            <a:avLst/>
          </a:prstGeom>
          <a:noFill/>
          <a:ln w="28575">
            <a:solidFill>
              <a:srgbClr val="FF0000"/>
            </a:solidFill>
            <a:round/>
            <a:headEnd/>
            <a:tailEnd type="triangle" w="med" len="med"/>
          </a:ln>
        </p:spPr>
        <p:txBody>
          <a:bodyPr>
            <a:prstTxWarp prst="textNoShape">
              <a:avLst/>
            </a:prstTxWarp>
          </a:bodyPr>
          <a:lstStyle/>
          <a:p>
            <a:endParaRPr lang="en-US"/>
          </a:p>
        </p:txBody>
      </p:sp>
      <p:sp>
        <p:nvSpPr>
          <p:cNvPr id="71849" name="Line 193"/>
          <p:cNvSpPr>
            <a:spLocks noChangeShapeType="1"/>
          </p:cNvSpPr>
          <p:nvPr/>
        </p:nvSpPr>
        <p:spPr bwMode="auto">
          <a:xfrm flipH="1">
            <a:off x="5791200" y="3048000"/>
            <a:ext cx="152400" cy="304800"/>
          </a:xfrm>
          <a:prstGeom prst="line">
            <a:avLst/>
          </a:prstGeom>
          <a:noFill/>
          <a:ln w="28575" cap="rnd">
            <a:solidFill>
              <a:schemeClr val="accent2"/>
            </a:solidFill>
            <a:prstDash val="sysDot"/>
            <a:round/>
            <a:headEnd/>
            <a:tailEnd/>
          </a:ln>
        </p:spPr>
        <p:txBody>
          <a:bodyPr>
            <a:prstTxWarp prst="textNoShape">
              <a:avLst/>
            </a:prstTxWarp>
          </a:bodyPr>
          <a:lstStyle/>
          <a:p>
            <a:endParaRPr lang="en-US"/>
          </a:p>
        </p:txBody>
      </p:sp>
      <p:sp>
        <p:nvSpPr>
          <p:cNvPr id="71850" name="Line 194"/>
          <p:cNvSpPr>
            <a:spLocks noChangeShapeType="1"/>
          </p:cNvSpPr>
          <p:nvPr/>
        </p:nvSpPr>
        <p:spPr bwMode="auto">
          <a:xfrm flipH="1">
            <a:off x="8077200" y="4191000"/>
            <a:ext cx="152400" cy="762000"/>
          </a:xfrm>
          <a:prstGeom prst="line">
            <a:avLst/>
          </a:prstGeom>
          <a:noFill/>
          <a:ln w="28575" cap="rnd">
            <a:solidFill>
              <a:schemeClr val="accent2"/>
            </a:solidFill>
            <a:prstDash val="sysDot"/>
            <a:round/>
            <a:headEnd/>
            <a:tailEnd/>
          </a:ln>
        </p:spPr>
        <p:txBody>
          <a:bodyPr>
            <a:prstTxWarp prst="textNoShape">
              <a:avLst/>
            </a:prstTxWarp>
          </a:bodyPr>
          <a:lstStyle/>
          <a:p>
            <a:endParaRPr lang="en-US"/>
          </a:p>
        </p:txBody>
      </p:sp>
      <p:sp>
        <p:nvSpPr>
          <p:cNvPr id="57516" name="Oval 195"/>
          <p:cNvSpPr>
            <a:spLocks noChangeArrowheads="1"/>
          </p:cNvSpPr>
          <p:nvPr/>
        </p:nvSpPr>
        <p:spPr bwMode="auto">
          <a:xfrm>
            <a:off x="4114800" y="1219200"/>
            <a:ext cx="838200" cy="533400"/>
          </a:xfrm>
          <a:prstGeom prst="ellipse">
            <a:avLst/>
          </a:prstGeom>
          <a:noFill/>
          <a:ln w="28575">
            <a:solidFill>
              <a:srgbClr val="FF0000"/>
            </a:solidFill>
            <a:round/>
            <a:headEnd/>
            <a:tailEnd/>
          </a:ln>
        </p:spPr>
        <p:txBody>
          <a:bodyPr wrap="none" anchor="ctr">
            <a:prstTxWarp prst="textNoShape">
              <a:avLst/>
            </a:prstTxWarp>
          </a:bodyPr>
          <a:lstStyle/>
          <a:p>
            <a:pPr algn="ctr" defTabSz="904875">
              <a:lnSpc>
                <a:spcPts val="1600"/>
              </a:lnSpc>
              <a:tabLst>
                <a:tab pos="452438" algn="l"/>
                <a:tab pos="904875" algn="l"/>
                <a:tab pos="1357313" algn="l"/>
              </a:tabLst>
              <a:defRPr/>
            </a:pPr>
            <a:r>
              <a:rPr lang="en-US" sz="1200" b="1" dirty="0">
                <a:latin typeface="Calibri"/>
                <a:cs typeface="Calibri"/>
              </a:rPr>
              <a:t>Hazard</a:t>
            </a:r>
          </a:p>
          <a:p>
            <a:pPr algn="ctr" defTabSz="904875">
              <a:lnSpc>
                <a:spcPts val="1600"/>
              </a:lnSpc>
              <a:tabLst>
                <a:tab pos="452438" algn="l"/>
                <a:tab pos="904875" algn="l"/>
                <a:tab pos="1357313" algn="l"/>
              </a:tabLst>
              <a:defRPr/>
            </a:pPr>
            <a:r>
              <a:rPr lang="en-US" sz="1200" b="1" dirty="0">
                <a:latin typeface="Calibri"/>
                <a:cs typeface="Calibri"/>
              </a:rPr>
              <a:t>Unit</a:t>
            </a:r>
          </a:p>
        </p:txBody>
      </p:sp>
      <p:sp>
        <p:nvSpPr>
          <p:cNvPr id="71852" name="AutoShape 197"/>
          <p:cNvSpPr>
            <a:spLocks noChangeArrowheads="1"/>
          </p:cNvSpPr>
          <p:nvPr/>
        </p:nvSpPr>
        <p:spPr bwMode="auto">
          <a:xfrm rot="-5400000">
            <a:off x="4953000" y="1774825"/>
            <a:ext cx="685800" cy="228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rgbClr val="FF0000"/>
            </a:solidFill>
            <a:miter lim="800000"/>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71853" name="Rectangle 198"/>
          <p:cNvSpPr>
            <a:spLocks noChangeArrowheads="1"/>
          </p:cNvSpPr>
          <p:nvPr/>
        </p:nvSpPr>
        <p:spPr bwMode="auto">
          <a:xfrm>
            <a:off x="5181600" y="1622426"/>
            <a:ext cx="152400" cy="327025"/>
          </a:xfrm>
          <a:prstGeom prst="rect">
            <a:avLst/>
          </a:prstGeom>
          <a:noFill/>
          <a:ln w="12700">
            <a:noFill/>
            <a:miter lim="800000"/>
            <a:headEnd/>
            <a:tailEnd/>
          </a:ln>
        </p:spPr>
        <p:txBody>
          <a:bodyPr wrap="none" lIns="19050" tIns="26988" rIns="19050" bIns="26988">
            <a:prstTxWarp prst="textNoShape">
              <a:avLst/>
            </a:prstTxWarp>
          </a:bodyPr>
          <a:lstStyle/>
          <a:p>
            <a:pPr>
              <a:spcBef>
                <a:spcPts val="600"/>
              </a:spcBef>
              <a:spcAft>
                <a:spcPts val="600"/>
              </a:spcAft>
            </a:pPr>
            <a:r>
              <a:rPr lang="en-US" sz="1200">
                <a:latin typeface="Calibri" charset="0"/>
                <a:ea typeface="Calibri" charset="0"/>
                <a:cs typeface="Calibri" charset="0"/>
              </a:rPr>
              <a:t>0</a:t>
            </a:r>
          </a:p>
        </p:txBody>
      </p:sp>
      <p:sp>
        <p:nvSpPr>
          <p:cNvPr id="71854" name="Rectangle 199"/>
          <p:cNvSpPr>
            <a:spLocks noChangeArrowheads="1"/>
          </p:cNvSpPr>
          <p:nvPr/>
        </p:nvSpPr>
        <p:spPr bwMode="auto">
          <a:xfrm>
            <a:off x="5181600" y="1905001"/>
            <a:ext cx="152400" cy="327025"/>
          </a:xfrm>
          <a:prstGeom prst="rect">
            <a:avLst/>
          </a:prstGeom>
          <a:noFill/>
          <a:ln w="12700">
            <a:noFill/>
            <a:miter lim="800000"/>
            <a:headEnd/>
            <a:tailEnd/>
          </a:ln>
        </p:spPr>
        <p:txBody>
          <a:bodyPr wrap="none" lIns="19050" tIns="26988" rIns="19050" bIns="26988">
            <a:prstTxWarp prst="textNoShape">
              <a:avLst/>
            </a:prstTxWarp>
          </a:bodyPr>
          <a:lstStyle/>
          <a:p>
            <a:pPr>
              <a:spcBef>
                <a:spcPts val="600"/>
              </a:spcBef>
              <a:spcAft>
                <a:spcPts val="600"/>
              </a:spcAft>
            </a:pPr>
            <a:r>
              <a:rPr lang="en-US" sz="1200">
                <a:latin typeface="Calibri" charset="0"/>
                <a:ea typeface="Calibri" charset="0"/>
                <a:cs typeface="Calibri" charset="0"/>
              </a:rPr>
              <a:t>1</a:t>
            </a:r>
          </a:p>
        </p:txBody>
      </p:sp>
      <p:sp>
        <p:nvSpPr>
          <p:cNvPr id="71855" name="Line 200"/>
          <p:cNvSpPr>
            <a:spLocks noChangeShapeType="1"/>
          </p:cNvSpPr>
          <p:nvPr/>
        </p:nvSpPr>
        <p:spPr bwMode="auto">
          <a:xfrm>
            <a:off x="5410200" y="1905000"/>
            <a:ext cx="152400" cy="0"/>
          </a:xfrm>
          <a:prstGeom prst="line">
            <a:avLst/>
          </a:prstGeom>
          <a:noFill/>
          <a:ln w="12700">
            <a:solidFill>
              <a:schemeClr val="accent1"/>
            </a:solidFill>
            <a:round/>
            <a:headEnd/>
            <a:tailEnd/>
          </a:ln>
        </p:spPr>
        <p:txBody>
          <a:bodyPr>
            <a:prstTxWarp prst="textNoShape">
              <a:avLst/>
            </a:prstTxWarp>
          </a:bodyPr>
          <a:lstStyle/>
          <a:p>
            <a:endParaRPr lang="en-US"/>
          </a:p>
        </p:txBody>
      </p:sp>
      <p:sp>
        <p:nvSpPr>
          <p:cNvPr id="71856" name="Line 201"/>
          <p:cNvSpPr>
            <a:spLocks noChangeShapeType="1"/>
          </p:cNvSpPr>
          <p:nvPr/>
        </p:nvSpPr>
        <p:spPr bwMode="auto">
          <a:xfrm>
            <a:off x="5562600" y="1600200"/>
            <a:ext cx="0" cy="5334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857" name="Line 202"/>
          <p:cNvSpPr>
            <a:spLocks noChangeShapeType="1"/>
          </p:cNvSpPr>
          <p:nvPr/>
        </p:nvSpPr>
        <p:spPr bwMode="auto">
          <a:xfrm>
            <a:off x="5562600" y="1600200"/>
            <a:ext cx="22860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71858" name="Line 203"/>
          <p:cNvSpPr>
            <a:spLocks noChangeShapeType="1"/>
          </p:cNvSpPr>
          <p:nvPr/>
        </p:nvSpPr>
        <p:spPr bwMode="auto">
          <a:xfrm>
            <a:off x="5562600" y="1905000"/>
            <a:ext cx="22860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71859" name="Line 204"/>
          <p:cNvSpPr>
            <a:spLocks noChangeShapeType="1"/>
          </p:cNvSpPr>
          <p:nvPr/>
        </p:nvSpPr>
        <p:spPr bwMode="auto">
          <a:xfrm>
            <a:off x="5562600" y="2133600"/>
            <a:ext cx="22860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grpSp>
        <p:nvGrpSpPr>
          <p:cNvPr id="4" name="Group 208"/>
          <p:cNvGrpSpPr>
            <a:grpSpLocks/>
          </p:cNvGrpSpPr>
          <p:nvPr/>
        </p:nvGrpSpPr>
        <p:grpSpPr bwMode="auto">
          <a:xfrm>
            <a:off x="4038600" y="1524000"/>
            <a:ext cx="1981200" cy="4724400"/>
            <a:chOff x="1584" y="960"/>
            <a:chExt cx="1248" cy="2976"/>
          </a:xfrm>
        </p:grpSpPr>
        <p:sp>
          <p:nvSpPr>
            <p:cNvPr id="71879" name="Line 209"/>
            <p:cNvSpPr>
              <a:spLocks noChangeShapeType="1"/>
            </p:cNvSpPr>
            <p:nvPr/>
          </p:nvSpPr>
          <p:spPr bwMode="auto">
            <a:xfrm>
              <a:off x="2832" y="3312"/>
              <a:ext cx="0" cy="576"/>
            </a:xfrm>
            <a:prstGeom prst="line">
              <a:avLst/>
            </a:prstGeom>
            <a:noFill/>
            <a:ln w="28575">
              <a:solidFill>
                <a:srgbClr val="FF0000"/>
              </a:solidFill>
              <a:round/>
              <a:headEnd/>
              <a:tailEnd/>
            </a:ln>
          </p:spPr>
          <p:txBody>
            <a:bodyPr>
              <a:prstTxWarp prst="textNoShape">
                <a:avLst/>
              </a:prstTxWarp>
            </a:bodyPr>
            <a:lstStyle/>
            <a:p>
              <a:endParaRPr lang="en-US"/>
            </a:p>
          </p:txBody>
        </p:sp>
        <p:sp>
          <p:nvSpPr>
            <p:cNvPr id="71880" name="Line 210"/>
            <p:cNvSpPr>
              <a:spLocks noChangeShapeType="1"/>
            </p:cNvSpPr>
            <p:nvPr/>
          </p:nvSpPr>
          <p:spPr bwMode="auto">
            <a:xfrm flipH="1">
              <a:off x="1680" y="3888"/>
              <a:ext cx="1152" cy="0"/>
            </a:xfrm>
            <a:prstGeom prst="line">
              <a:avLst/>
            </a:prstGeom>
            <a:noFill/>
            <a:ln w="28575">
              <a:solidFill>
                <a:srgbClr val="FF0000"/>
              </a:solidFill>
              <a:round/>
              <a:headEnd/>
              <a:tailEnd/>
            </a:ln>
          </p:spPr>
          <p:txBody>
            <a:bodyPr>
              <a:prstTxWarp prst="textNoShape">
                <a:avLst/>
              </a:prstTxWarp>
            </a:bodyPr>
            <a:lstStyle/>
            <a:p>
              <a:endParaRPr lang="en-US"/>
            </a:p>
          </p:txBody>
        </p:sp>
        <p:sp>
          <p:nvSpPr>
            <p:cNvPr id="71881" name="Line 211"/>
            <p:cNvSpPr>
              <a:spLocks noChangeShapeType="1"/>
            </p:cNvSpPr>
            <p:nvPr/>
          </p:nvSpPr>
          <p:spPr bwMode="auto">
            <a:xfrm>
              <a:off x="1680" y="1056"/>
              <a:ext cx="0" cy="2832"/>
            </a:xfrm>
            <a:prstGeom prst="line">
              <a:avLst/>
            </a:prstGeom>
            <a:noFill/>
            <a:ln w="28575">
              <a:solidFill>
                <a:srgbClr val="FF0000"/>
              </a:solidFill>
              <a:round/>
              <a:headEnd type="triangle" w="med" len="med"/>
              <a:tailEnd/>
            </a:ln>
          </p:spPr>
          <p:txBody>
            <a:bodyPr>
              <a:prstTxWarp prst="textNoShape">
                <a:avLst/>
              </a:prstTxWarp>
            </a:bodyPr>
            <a:lstStyle/>
            <a:p>
              <a:endParaRPr lang="en-US"/>
            </a:p>
          </p:txBody>
        </p:sp>
        <p:sp>
          <p:nvSpPr>
            <p:cNvPr id="71882" name="Line 212"/>
            <p:cNvSpPr>
              <a:spLocks noChangeShapeType="1"/>
            </p:cNvSpPr>
            <p:nvPr/>
          </p:nvSpPr>
          <p:spPr bwMode="auto">
            <a:xfrm flipV="1">
              <a:off x="1584" y="1008"/>
              <a:ext cx="0" cy="432"/>
            </a:xfrm>
            <a:prstGeom prst="line">
              <a:avLst/>
            </a:prstGeom>
            <a:noFill/>
            <a:ln w="28575">
              <a:solidFill>
                <a:srgbClr val="FF0000"/>
              </a:solidFill>
              <a:round/>
              <a:headEnd/>
              <a:tailEnd/>
            </a:ln>
          </p:spPr>
          <p:txBody>
            <a:bodyPr>
              <a:prstTxWarp prst="textNoShape">
                <a:avLst/>
              </a:prstTxWarp>
            </a:bodyPr>
            <a:lstStyle/>
            <a:p>
              <a:endParaRPr lang="en-US"/>
            </a:p>
          </p:txBody>
        </p:sp>
        <p:sp>
          <p:nvSpPr>
            <p:cNvPr id="71883" name="Line 213"/>
            <p:cNvSpPr>
              <a:spLocks noChangeShapeType="1"/>
            </p:cNvSpPr>
            <p:nvPr/>
          </p:nvSpPr>
          <p:spPr bwMode="auto">
            <a:xfrm flipV="1">
              <a:off x="1584" y="960"/>
              <a:ext cx="48" cy="48"/>
            </a:xfrm>
            <a:prstGeom prst="line">
              <a:avLst/>
            </a:prstGeom>
            <a:noFill/>
            <a:ln w="12700">
              <a:solidFill>
                <a:srgbClr val="FF0000"/>
              </a:solidFill>
              <a:round/>
              <a:headEnd/>
              <a:tailEnd type="triangle" w="med" len="med"/>
            </a:ln>
          </p:spPr>
          <p:txBody>
            <a:bodyPr>
              <a:prstTxWarp prst="textNoShape">
                <a:avLst/>
              </a:prstTxWarp>
            </a:bodyPr>
            <a:lstStyle/>
            <a:p>
              <a:endParaRPr lang="en-US"/>
            </a:p>
          </p:txBody>
        </p:sp>
        <p:sp>
          <p:nvSpPr>
            <p:cNvPr id="71884" name="Rectangle 214"/>
            <p:cNvSpPr>
              <a:spLocks noChangeArrowheads="1"/>
            </p:cNvSpPr>
            <p:nvPr/>
          </p:nvSpPr>
          <p:spPr bwMode="auto">
            <a:xfrm>
              <a:off x="1872" y="3744"/>
              <a:ext cx="720" cy="192"/>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100" b="1">
                  <a:latin typeface="Calibri" charset="0"/>
                  <a:ea typeface="Calibri" charset="0"/>
                  <a:cs typeface="Calibri" charset="0"/>
                </a:rPr>
                <a:t>ID/EX.RegisterRt</a:t>
              </a:r>
            </a:p>
          </p:txBody>
        </p:sp>
      </p:grpSp>
      <p:grpSp>
        <p:nvGrpSpPr>
          <p:cNvPr id="5" name="Group 215"/>
          <p:cNvGrpSpPr>
            <a:grpSpLocks/>
          </p:cNvGrpSpPr>
          <p:nvPr/>
        </p:nvGrpSpPr>
        <p:grpSpPr bwMode="auto">
          <a:xfrm>
            <a:off x="4800600" y="1447800"/>
            <a:ext cx="457200" cy="990600"/>
            <a:chOff x="2064" y="912"/>
            <a:chExt cx="288" cy="624"/>
          </a:xfrm>
        </p:grpSpPr>
        <p:sp>
          <p:nvSpPr>
            <p:cNvPr id="71874" name="Line 216"/>
            <p:cNvSpPr>
              <a:spLocks noChangeShapeType="1"/>
            </p:cNvSpPr>
            <p:nvPr/>
          </p:nvSpPr>
          <p:spPr bwMode="auto">
            <a:xfrm flipV="1">
              <a:off x="2064" y="1104"/>
              <a:ext cx="240" cy="192"/>
            </a:xfrm>
            <a:prstGeom prst="line">
              <a:avLst/>
            </a:prstGeom>
            <a:noFill/>
            <a:ln w="12700">
              <a:solidFill>
                <a:srgbClr val="FF0000"/>
              </a:solidFill>
              <a:round/>
              <a:headEnd/>
              <a:tailEnd type="triangle" w="med" len="med"/>
            </a:ln>
          </p:spPr>
          <p:txBody>
            <a:bodyPr>
              <a:prstTxWarp prst="textNoShape">
                <a:avLst/>
              </a:prstTxWarp>
            </a:bodyPr>
            <a:lstStyle/>
            <a:p>
              <a:endParaRPr lang="en-US"/>
            </a:p>
          </p:txBody>
        </p:sp>
        <p:sp>
          <p:nvSpPr>
            <p:cNvPr id="71875" name="Line 217"/>
            <p:cNvSpPr>
              <a:spLocks noChangeShapeType="1"/>
            </p:cNvSpPr>
            <p:nvPr/>
          </p:nvSpPr>
          <p:spPr bwMode="auto">
            <a:xfrm flipV="1">
              <a:off x="2112" y="1296"/>
              <a:ext cx="192" cy="87"/>
            </a:xfrm>
            <a:prstGeom prst="line">
              <a:avLst/>
            </a:prstGeom>
            <a:noFill/>
            <a:ln w="12700">
              <a:solidFill>
                <a:srgbClr val="FF0000"/>
              </a:solidFill>
              <a:round/>
              <a:headEnd/>
              <a:tailEnd type="triangle" w="med" len="med"/>
            </a:ln>
          </p:spPr>
          <p:txBody>
            <a:bodyPr>
              <a:prstTxWarp prst="textNoShape">
                <a:avLst/>
              </a:prstTxWarp>
            </a:bodyPr>
            <a:lstStyle/>
            <a:p>
              <a:endParaRPr lang="en-US"/>
            </a:p>
          </p:txBody>
        </p:sp>
        <p:sp>
          <p:nvSpPr>
            <p:cNvPr id="71876" name="Rectangle 218"/>
            <p:cNvSpPr>
              <a:spLocks noChangeArrowheads="1"/>
            </p:cNvSpPr>
            <p:nvPr/>
          </p:nvSpPr>
          <p:spPr bwMode="auto">
            <a:xfrm>
              <a:off x="2112" y="1344"/>
              <a:ext cx="96" cy="192"/>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a:latin typeface="Calibri" charset="0"/>
                  <a:ea typeface="Calibri" charset="0"/>
                  <a:cs typeface="Calibri" charset="0"/>
                </a:rPr>
                <a:t>0</a:t>
              </a:r>
            </a:p>
          </p:txBody>
        </p:sp>
        <p:sp>
          <p:nvSpPr>
            <p:cNvPr id="71877" name="Line 219"/>
            <p:cNvSpPr>
              <a:spLocks noChangeShapeType="1"/>
            </p:cNvSpPr>
            <p:nvPr/>
          </p:nvSpPr>
          <p:spPr bwMode="auto">
            <a:xfrm>
              <a:off x="2160" y="912"/>
              <a:ext cx="192" cy="0"/>
            </a:xfrm>
            <a:prstGeom prst="line">
              <a:avLst/>
            </a:prstGeom>
            <a:noFill/>
            <a:ln w="12700">
              <a:solidFill>
                <a:srgbClr val="FF0000"/>
              </a:solidFill>
              <a:round/>
              <a:headEnd/>
              <a:tailEnd/>
            </a:ln>
          </p:spPr>
          <p:txBody>
            <a:bodyPr>
              <a:prstTxWarp prst="textNoShape">
                <a:avLst/>
              </a:prstTxWarp>
            </a:bodyPr>
            <a:lstStyle/>
            <a:p>
              <a:endParaRPr lang="en-US"/>
            </a:p>
          </p:txBody>
        </p:sp>
        <p:sp>
          <p:nvSpPr>
            <p:cNvPr id="71878" name="Line 220"/>
            <p:cNvSpPr>
              <a:spLocks noChangeShapeType="1"/>
            </p:cNvSpPr>
            <p:nvPr/>
          </p:nvSpPr>
          <p:spPr bwMode="auto">
            <a:xfrm>
              <a:off x="2352" y="912"/>
              <a:ext cx="0" cy="96"/>
            </a:xfrm>
            <a:prstGeom prst="line">
              <a:avLst/>
            </a:prstGeom>
            <a:noFill/>
            <a:ln w="12700">
              <a:solidFill>
                <a:srgbClr val="FF0000"/>
              </a:solidFill>
              <a:round/>
              <a:headEnd/>
              <a:tailEnd type="triangle" w="med" len="med"/>
            </a:ln>
          </p:spPr>
          <p:txBody>
            <a:bodyPr>
              <a:prstTxWarp prst="textNoShape">
                <a:avLst/>
              </a:prstTxWarp>
            </a:bodyPr>
            <a:lstStyle/>
            <a:p>
              <a:endParaRPr lang="en-US"/>
            </a:p>
          </p:txBody>
        </p:sp>
      </p:grpSp>
      <p:grpSp>
        <p:nvGrpSpPr>
          <p:cNvPr id="6" name="Group 221"/>
          <p:cNvGrpSpPr>
            <a:grpSpLocks/>
          </p:cNvGrpSpPr>
          <p:nvPr/>
        </p:nvGrpSpPr>
        <p:grpSpPr bwMode="auto">
          <a:xfrm>
            <a:off x="4800601" y="1114426"/>
            <a:ext cx="3082925" cy="790575"/>
            <a:chOff x="2064" y="702"/>
            <a:chExt cx="1942" cy="498"/>
          </a:xfrm>
        </p:grpSpPr>
        <p:sp>
          <p:nvSpPr>
            <p:cNvPr id="71871" name="Line 222"/>
            <p:cNvSpPr>
              <a:spLocks noChangeShapeType="1"/>
            </p:cNvSpPr>
            <p:nvPr/>
          </p:nvSpPr>
          <p:spPr bwMode="auto">
            <a:xfrm flipV="1">
              <a:off x="3264" y="816"/>
              <a:ext cx="0" cy="38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71872" name="Line 223"/>
            <p:cNvSpPr>
              <a:spLocks noChangeShapeType="1"/>
            </p:cNvSpPr>
            <p:nvPr/>
          </p:nvSpPr>
          <p:spPr bwMode="auto">
            <a:xfrm>
              <a:off x="2064" y="816"/>
              <a:ext cx="1200" cy="0"/>
            </a:xfrm>
            <a:prstGeom prst="line">
              <a:avLst/>
            </a:prstGeom>
            <a:noFill/>
            <a:ln w="28575">
              <a:solidFill>
                <a:srgbClr val="FF0000"/>
              </a:solidFill>
              <a:round/>
              <a:headEnd type="triangle" w="med" len="med"/>
              <a:tailEnd/>
            </a:ln>
          </p:spPr>
          <p:txBody>
            <a:bodyPr>
              <a:prstTxWarp prst="textNoShape">
                <a:avLst/>
              </a:prstTxWarp>
            </a:bodyPr>
            <a:lstStyle/>
            <a:p>
              <a:endParaRPr lang="en-US"/>
            </a:p>
          </p:txBody>
        </p:sp>
        <p:sp>
          <p:nvSpPr>
            <p:cNvPr id="57539" name="Rectangle 224"/>
            <p:cNvSpPr>
              <a:spLocks noChangeArrowheads="1"/>
            </p:cNvSpPr>
            <p:nvPr/>
          </p:nvSpPr>
          <p:spPr bwMode="auto">
            <a:xfrm>
              <a:off x="3286" y="702"/>
              <a:ext cx="720" cy="192"/>
            </a:xfrm>
            <a:prstGeom prst="rect">
              <a:avLst/>
            </a:prstGeom>
            <a:noFill/>
            <a:ln w="28575">
              <a:noFill/>
              <a:miter lim="800000"/>
              <a:headEnd/>
              <a:tailEnd/>
            </a:ln>
          </p:spPr>
          <p:txBody>
            <a:bodyPr wrap="none" lIns="19050" tIns="26988" rIns="19050" bIns="26988">
              <a:prstTxWarp prst="textNoShape">
                <a:avLst/>
              </a:prstTxWarp>
            </a:bodyPr>
            <a:lstStyle/>
            <a:p>
              <a:pPr algn="ctr">
                <a:defRPr/>
              </a:pPr>
              <a:r>
                <a:rPr lang="en-US" sz="1100" b="1" dirty="0">
                  <a:solidFill>
                    <a:schemeClr val="accent2">
                      <a:lumMod val="75000"/>
                    </a:schemeClr>
                  </a:solidFill>
                  <a:latin typeface="Calibri"/>
                  <a:cs typeface="Calibri"/>
                </a:rPr>
                <a:t>ID/</a:t>
              </a:r>
              <a:r>
                <a:rPr lang="en-US" sz="1100" b="1" dirty="0" err="1">
                  <a:solidFill>
                    <a:schemeClr val="accent2">
                      <a:lumMod val="75000"/>
                    </a:schemeClr>
                  </a:solidFill>
                  <a:latin typeface="Calibri"/>
                  <a:cs typeface="Calibri"/>
                </a:rPr>
                <a:t>EX.MemRead</a:t>
              </a:r>
              <a:endParaRPr lang="en-US" sz="1100" b="1" dirty="0">
                <a:solidFill>
                  <a:schemeClr val="accent2">
                    <a:lumMod val="75000"/>
                  </a:schemeClr>
                </a:solidFill>
                <a:latin typeface="Calibri"/>
                <a:cs typeface="Calibri"/>
              </a:endParaRPr>
            </a:p>
          </p:txBody>
        </p:sp>
      </p:grpSp>
      <p:grpSp>
        <p:nvGrpSpPr>
          <p:cNvPr id="7" name="Group 225"/>
          <p:cNvGrpSpPr>
            <a:grpSpLocks/>
          </p:cNvGrpSpPr>
          <p:nvPr/>
        </p:nvGrpSpPr>
        <p:grpSpPr bwMode="auto">
          <a:xfrm>
            <a:off x="1981200" y="1295400"/>
            <a:ext cx="2209800" cy="2057400"/>
            <a:chOff x="288" y="816"/>
            <a:chExt cx="1392" cy="1296"/>
          </a:xfrm>
        </p:grpSpPr>
        <p:sp>
          <p:nvSpPr>
            <p:cNvPr id="71867" name="Line 226"/>
            <p:cNvSpPr>
              <a:spLocks noChangeShapeType="1"/>
            </p:cNvSpPr>
            <p:nvPr/>
          </p:nvSpPr>
          <p:spPr bwMode="auto">
            <a:xfrm flipH="1">
              <a:off x="1440" y="912"/>
              <a:ext cx="192" cy="96"/>
            </a:xfrm>
            <a:prstGeom prst="line">
              <a:avLst/>
            </a:prstGeom>
            <a:noFill/>
            <a:ln w="28575">
              <a:solidFill>
                <a:srgbClr val="FF0000"/>
              </a:solidFill>
              <a:round/>
              <a:headEnd/>
              <a:tailEnd/>
            </a:ln>
          </p:spPr>
          <p:txBody>
            <a:bodyPr>
              <a:prstTxWarp prst="textNoShape">
                <a:avLst/>
              </a:prstTxWarp>
            </a:bodyPr>
            <a:lstStyle/>
            <a:p>
              <a:endParaRPr lang="en-US"/>
            </a:p>
          </p:txBody>
        </p:sp>
        <p:sp>
          <p:nvSpPr>
            <p:cNvPr id="71868" name="Line 227"/>
            <p:cNvSpPr>
              <a:spLocks noChangeShapeType="1"/>
            </p:cNvSpPr>
            <p:nvPr/>
          </p:nvSpPr>
          <p:spPr bwMode="auto">
            <a:xfrm>
              <a:off x="1440" y="1008"/>
              <a:ext cx="0" cy="384"/>
            </a:xfrm>
            <a:prstGeom prst="line">
              <a:avLst/>
            </a:prstGeom>
            <a:noFill/>
            <a:ln w="28575">
              <a:solidFill>
                <a:srgbClr val="FF0000"/>
              </a:solidFill>
              <a:round/>
              <a:headEnd/>
              <a:tailEnd type="triangle" w="med" len="med"/>
            </a:ln>
          </p:spPr>
          <p:txBody>
            <a:bodyPr>
              <a:prstTxWarp prst="textNoShape">
                <a:avLst/>
              </a:prstTxWarp>
            </a:bodyPr>
            <a:lstStyle/>
            <a:p>
              <a:endParaRPr lang="en-US"/>
            </a:p>
          </p:txBody>
        </p:sp>
        <p:sp>
          <p:nvSpPr>
            <p:cNvPr id="71869" name="Line 228"/>
            <p:cNvSpPr>
              <a:spLocks noChangeShapeType="1"/>
            </p:cNvSpPr>
            <p:nvPr/>
          </p:nvSpPr>
          <p:spPr bwMode="auto">
            <a:xfrm>
              <a:off x="288" y="1200"/>
              <a:ext cx="0" cy="912"/>
            </a:xfrm>
            <a:prstGeom prst="line">
              <a:avLst/>
            </a:prstGeom>
            <a:noFill/>
            <a:ln w="28575">
              <a:solidFill>
                <a:srgbClr val="FF0000"/>
              </a:solidFill>
              <a:round/>
              <a:headEnd/>
              <a:tailEnd type="triangle" w="med" len="med"/>
            </a:ln>
          </p:spPr>
          <p:txBody>
            <a:bodyPr>
              <a:prstTxWarp prst="textNoShape">
                <a:avLst/>
              </a:prstTxWarp>
            </a:bodyPr>
            <a:lstStyle/>
            <a:p>
              <a:endParaRPr lang="en-US"/>
            </a:p>
          </p:txBody>
        </p:sp>
        <p:sp>
          <p:nvSpPr>
            <p:cNvPr id="71870" name="Line 229"/>
            <p:cNvSpPr>
              <a:spLocks noChangeShapeType="1"/>
            </p:cNvSpPr>
            <p:nvPr/>
          </p:nvSpPr>
          <p:spPr bwMode="auto">
            <a:xfrm flipH="1">
              <a:off x="288" y="816"/>
              <a:ext cx="1392" cy="38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71864" name="Line 230"/>
          <p:cNvSpPr>
            <a:spLocks noChangeShapeType="1"/>
          </p:cNvSpPr>
          <p:nvPr/>
        </p:nvSpPr>
        <p:spPr bwMode="auto">
          <a:xfrm>
            <a:off x="8305800" y="3810000"/>
            <a:ext cx="0" cy="11430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19" name="Rectangle 230"/>
          <p:cNvSpPr>
            <a:spLocks noChangeArrowheads="1"/>
          </p:cNvSpPr>
          <p:nvPr/>
        </p:nvSpPr>
        <p:spPr bwMode="auto">
          <a:xfrm rot="-871620">
            <a:off x="1981200" y="1752600"/>
            <a:ext cx="1143000" cy="3048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100" b="1">
                <a:latin typeface="Calibri" charset="0"/>
                <a:ea typeface="Calibri" charset="0"/>
                <a:cs typeface="Calibri" charset="0"/>
              </a:rPr>
              <a:t>PC.Write</a:t>
            </a:r>
          </a:p>
        </p:txBody>
      </p:sp>
      <p:sp>
        <p:nvSpPr>
          <p:cNvPr id="220" name="Rectangle 231"/>
          <p:cNvSpPr>
            <a:spLocks noChangeArrowheads="1"/>
          </p:cNvSpPr>
          <p:nvPr/>
        </p:nvSpPr>
        <p:spPr bwMode="auto">
          <a:xfrm rot="-1300765">
            <a:off x="3200400" y="1371600"/>
            <a:ext cx="1143000" cy="3048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100" b="1" dirty="0">
                <a:latin typeface="Calibri" charset="0"/>
                <a:ea typeface="Calibri" charset="0"/>
                <a:cs typeface="Calibri" charset="0"/>
              </a:rPr>
              <a:t>IF/</a:t>
            </a:r>
            <a:r>
              <a:rPr lang="en-US" sz="1100" b="1" dirty="0" err="1">
                <a:latin typeface="Calibri" charset="0"/>
                <a:ea typeface="Calibri" charset="0"/>
                <a:cs typeface="Calibri" charset="0"/>
              </a:rPr>
              <a:t>ID.Write</a:t>
            </a:r>
            <a:endParaRPr lang="en-US" sz="1100" b="1" dirty="0">
              <a:latin typeface="Calibri" charset="0"/>
              <a:ea typeface="Calibri" charset="0"/>
              <a:cs typeface="Calibri" charset="0"/>
            </a:endParaRPr>
          </a:p>
        </p:txBody>
      </p:sp>
      <p:sp>
        <p:nvSpPr>
          <p:cNvPr id="221" name="TextBox 220">
            <a:extLst>
              <a:ext uri="{FF2B5EF4-FFF2-40B4-BE49-F238E27FC236}">
                <a16:creationId xmlns:a16="http://schemas.microsoft.com/office/drawing/2014/main" id="{1E7308A6-5F01-E743-8380-F9C86B234CE1}"/>
              </a:ext>
            </a:extLst>
          </p:cNvPr>
          <p:cNvSpPr txBox="1"/>
          <p:nvPr/>
        </p:nvSpPr>
        <p:spPr>
          <a:xfrm>
            <a:off x="4030362" y="3272134"/>
            <a:ext cx="4998637" cy="1077218"/>
          </a:xfrm>
          <a:prstGeom prst="rect">
            <a:avLst/>
          </a:prstGeom>
          <a:solidFill>
            <a:schemeClr val="accent5">
              <a:lumMod val="20000"/>
              <a:lumOff val="80000"/>
            </a:schemeClr>
          </a:solidFill>
        </p:spPr>
        <p:txBody>
          <a:bodyPr wrap="square" rtlCol="0">
            <a:spAutoFit/>
          </a:bodyPr>
          <a:lstStyle/>
          <a:p>
            <a:pPr algn="ctr"/>
            <a:r>
              <a:rPr lang="en-US" sz="3200" dirty="0">
                <a:solidFill>
                  <a:srgbClr val="C00000"/>
                </a:solidFill>
                <a:latin typeface="Chalkduster" panose="03050602040202020205" pitchFamily="66" charset="77"/>
              </a:rPr>
              <a:t>Just know the high-level concerns</a:t>
            </a:r>
          </a:p>
        </p:txBody>
      </p:sp>
    </p:spTree>
    <p:extLst>
      <p:ext uri="{BB962C8B-B14F-4D97-AF65-F5344CB8AC3E}">
        <p14:creationId xmlns:p14="http://schemas.microsoft.com/office/powerpoint/2010/main" val="2101859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descr="20%"/>
          <p:cNvSpPr>
            <a:spLocks noChangeArrowheads="1"/>
          </p:cNvSpPr>
          <p:nvPr/>
        </p:nvSpPr>
        <p:spPr bwMode="auto">
          <a:xfrm>
            <a:off x="6596062" y="1747021"/>
            <a:ext cx="711200" cy="4267200"/>
          </a:xfrm>
          <a:prstGeom prst="rect">
            <a:avLst/>
          </a:prstGeom>
          <a:solidFill>
            <a:schemeClr val="bg2"/>
          </a:solidFill>
          <a:ln w="12700">
            <a:noFill/>
            <a:miter lim="800000"/>
            <a:headEnd/>
            <a:tailEnd/>
          </a:ln>
        </p:spPr>
        <p:txBody>
          <a:bodyPr wrap="none" anchor="ctr">
            <a:prstTxWarp prst="textNoShape">
              <a:avLst/>
            </a:prstTxWarp>
          </a:bodyPr>
          <a:lstStyle/>
          <a:p>
            <a:pPr eaLnBrk="0" hangingPunct="0"/>
            <a:endParaRPr lang="en-US" sz="1600">
              <a:latin typeface="Calibri" charset="0"/>
              <a:ea typeface="Optima" charset="0"/>
              <a:cs typeface="Optima" charset="0"/>
            </a:endParaRPr>
          </a:p>
        </p:txBody>
      </p:sp>
      <p:sp>
        <p:nvSpPr>
          <p:cNvPr id="51203" name="Rectangle 3"/>
          <p:cNvSpPr>
            <a:spLocks noGrp="1" noChangeArrowheads="1"/>
          </p:cNvSpPr>
          <p:nvPr>
            <p:ph type="title" idx="4294967295"/>
          </p:nvPr>
        </p:nvSpPr>
        <p:spPr>
          <a:xfrm>
            <a:off x="0" y="173038"/>
            <a:ext cx="10058400" cy="733425"/>
          </a:xfrm>
        </p:spPr>
        <p:txBody>
          <a:bodyPr>
            <a:normAutofit/>
          </a:bodyPr>
          <a:lstStyle/>
          <a:p>
            <a:r>
              <a:rPr lang="en-US" sz="4400" dirty="0"/>
              <a:t>Pipeline Diagram</a:t>
            </a:r>
          </a:p>
        </p:txBody>
      </p:sp>
      <p:sp>
        <p:nvSpPr>
          <p:cNvPr id="33" name="Slide Number Placeholder 32">
            <a:extLst>
              <a:ext uri="{FF2B5EF4-FFF2-40B4-BE49-F238E27FC236}">
                <a16:creationId xmlns:a16="http://schemas.microsoft.com/office/drawing/2014/main" id="{AB4FAA73-5AD0-5347-AB9D-3C0BE838B4D5}"/>
              </a:ext>
            </a:extLst>
          </p:cNvPr>
          <p:cNvSpPr>
            <a:spLocks noGrp="1"/>
          </p:cNvSpPr>
          <p:nvPr>
            <p:ph type="sldNum" sz="quarter" idx="4294967295"/>
          </p:nvPr>
        </p:nvSpPr>
        <p:spPr>
          <a:xfrm>
            <a:off x="10880725" y="6459538"/>
            <a:ext cx="1311275" cy="365125"/>
          </a:xfrm>
        </p:spPr>
        <p:txBody>
          <a:bodyPr/>
          <a:lstStyle/>
          <a:p>
            <a:fld id="{1BD72A7C-CD32-D543-9541-5D4E9CD9F017}" type="slidenum">
              <a:rPr lang="en-US" smtClean="0"/>
              <a:t>4</a:t>
            </a:fld>
            <a:endParaRPr lang="en-US"/>
          </a:p>
        </p:txBody>
      </p:sp>
      <p:sp>
        <p:nvSpPr>
          <p:cNvPr id="51204" name="Rectangle 4"/>
          <p:cNvSpPr>
            <a:spLocks noChangeArrowheads="1"/>
          </p:cNvSpPr>
          <p:nvPr/>
        </p:nvSpPr>
        <p:spPr bwMode="auto">
          <a:xfrm rot="-5400000">
            <a:off x="1568449" y="3309121"/>
            <a:ext cx="1447800" cy="336550"/>
          </a:xfrm>
          <a:prstGeom prst="rect">
            <a:avLst/>
          </a:prstGeom>
          <a:noFill/>
          <a:ln w="12700">
            <a:noFill/>
            <a:miter lim="800000"/>
            <a:headEnd/>
            <a:tailEnd/>
          </a:ln>
        </p:spPr>
        <p:txBody>
          <a:bodyPr lIns="90488" tIns="44450" rIns="90488" bIns="44450">
            <a:prstTxWarp prst="textNoShape">
              <a:avLst/>
            </a:prstTxWarp>
            <a:spAutoFit/>
          </a:bodyPr>
          <a:lstStyle/>
          <a:p>
            <a:pPr algn="ctr" eaLnBrk="0" hangingPunct="0"/>
            <a:r>
              <a:rPr lang="en-US" sz="1600">
                <a:latin typeface="Calibri" charset="0"/>
                <a:ea typeface="Optima" charset="0"/>
                <a:cs typeface="Optima" charset="0"/>
              </a:rPr>
              <a:t>instructions</a:t>
            </a:r>
          </a:p>
        </p:txBody>
      </p:sp>
      <p:sp>
        <p:nvSpPr>
          <p:cNvPr id="51205" name="Line 5"/>
          <p:cNvSpPr>
            <a:spLocks noChangeShapeType="1"/>
          </p:cNvSpPr>
          <p:nvPr/>
        </p:nvSpPr>
        <p:spPr bwMode="auto">
          <a:xfrm>
            <a:off x="3357562" y="1404121"/>
            <a:ext cx="6545262"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51206" name="Rectangle 6"/>
          <p:cNvSpPr>
            <a:spLocks noChangeArrowheads="1"/>
          </p:cNvSpPr>
          <p:nvPr/>
        </p:nvSpPr>
        <p:spPr bwMode="auto">
          <a:xfrm>
            <a:off x="5491162" y="942159"/>
            <a:ext cx="2006600" cy="336550"/>
          </a:xfrm>
          <a:prstGeom prst="rect">
            <a:avLst/>
          </a:prstGeom>
          <a:noFill/>
          <a:ln w="12700">
            <a:noFill/>
            <a:miter lim="800000"/>
            <a:headEnd/>
            <a:tailEnd/>
          </a:ln>
        </p:spPr>
        <p:txBody>
          <a:bodyPr lIns="90488" tIns="44450" rIns="90488" bIns="44450">
            <a:prstTxWarp prst="textNoShape">
              <a:avLst/>
            </a:prstTxWarp>
            <a:spAutoFit/>
          </a:bodyPr>
          <a:lstStyle/>
          <a:p>
            <a:pPr algn="ctr" eaLnBrk="0" hangingPunct="0"/>
            <a:r>
              <a:rPr lang="en-US" sz="1600">
                <a:latin typeface="Calibri" charset="0"/>
                <a:ea typeface="Optima" charset="0"/>
                <a:cs typeface="Optima" charset="0"/>
              </a:rPr>
              <a:t>time (clock cycles)</a:t>
            </a:r>
          </a:p>
        </p:txBody>
      </p:sp>
      <p:sp>
        <p:nvSpPr>
          <p:cNvPr id="51207" name="Line 11"/>
          <p:cNvSpPr>
            <a:spLocks noChangeShapeType="1"/>
          </p:cNvSpPr>
          <p:nvPr/>
        </p:nvSpPr>
        <p:spPr bwMode="auto">
          <a:xfrm>
            <a:off x="4410074" y="1531121"/>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208" name="Line 12"/>
          <p:cNvSpPr>
            <a:spLocks noChangeShapeType="1"/>
          </p:cNvSpPr>
          <p:nvPr/>
        </p:nvSpPr>
        <p:spPr bwMode="auto">
          <a:xfrm>
            <a:off x="5141912" y="1531121"/>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209" name="Line 13"/>
          <p:cNvSpPr>
            <a:spLocks noChangeShapeType="1"/>
          </p:cNvSpPr>
          <p:nvPr/>
        </p:nvSpPr>
        <p:spPr bwMode="auto">
          <a:xfrm>
            <a:off x="5864224" y="1531121"/>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210" name="Line 14"/>
          <p:cNvSpPr>
            <a:spLocks noChangeShapeType="1"/>
          </p:cNvSpPr>
          <p:nvPr/>
        </p:nvSpPr>
        <p:spPr bwMode="auto">
          <a:xfrm>
            <a:off x="6586537" y="1531121"/>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211" name="Line 15"/>
          <p:cNvSpPr>
            <a:spLocks noChangeShapeType="1"/>
          </p:cNvSpPr>
          <p:nvPr/>
        </p:nvSpPr>
        <p:spPr bwMode="auto">
          <a:xfrm>
            <a:off x="7281862" y="1531121"/>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212" name="Line 16"/>
          <p:cNvSpPr>
            <a:spLocks noChangeShapeType="1"/>
          </p:cNvSpPr>
          <p:nvPr/>
        </p:nvSpPr>
        <p:spPr bwMode="auto">
          <a:xfrm>
            <a:off x="7967662" y="1531121"/>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213" name="Line 17"/>
          <p:cNvSpPr>
            <a:spLocks noChangeShapeType="1"/>
          </p:cNvSpPr>
          <p:nvPr/>
        </p:nvSpPr>
        <p:spPr bwMode="auto">
          <a:xfrm>
            <a:off x="8653462" y="1531121"/>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214" name="Line 18"/>
          <p:cNvSpPr>
            <a:spLocks noChangeShapeType="1"/>
          </p:cNvSpPr>
          <p:nvPr/>
        </p:nvSpPr>
        <p:spPr bwMode="auto">
          <a:xfrm>
            <a:off x="9339262" y="1531121"/>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51215" name="Line 20"/>
          <p:cNvSpPr>
            <a:spLocks noChangeShapeType="1"/>
          </p:cNvSpPr>
          <p:nvPr/>
        </p:nvSpPr>
        <p:spPr bwMode="auto">
          <a:xfrm>
            <a:off x="2505074" y="1534297"/>
            <a:ext cx="0" cy="4284663"/>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grpSp>
        <p:nvGrpSpPr>
          <p:cNvPr id="2" name="Group 193"/>
          <p:cNvGrpSpPr>
            <a:grpSpLocks/>
          </p:cNvGrpSpPr>
          <p:nvPr/>
        </p:nvGrpSpPr>
        <p:grpSpPr bwMode="auto">
          <a:xfrm>
            <a:off x="2505075" y="1780359"/>
            <a:ext cx="4733925" cy="838200"/>
            <a:chOff x="700158" y="2151062"/>
            <a:chExt cx="4733336" cy="838200"/>
          </a:xfrm>
        </p:grpSpPr>
        <p:sp>
          <p:nvSpPr>
            <p:cNvPr id="51358" name="Rectangle 7"/>
            <p:cNvSpPr>
              <a:spLocks noChangeArrowheads="1"/>
            </p:cNvSpPr>
            <p:nvPr/>
          </p:nvSpPr>
          <p:spPr bwMode="auto">
            <a:xfrm>
              <a:off x="700158" y="2227262"/>
              <a:ext cx="883349" cy="397545"/>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2000">
                  <a:latin typeface="Calibri" charset="0"/>
                  <a:ea typeface="Optima" charset="0"/>
                  <a:cs typeface="Optima" charset="0"/>
                </a:rPr>
                <a:t>Inst 0</a:t>
              </a:r>
            </a:p>
          </p:txBody>
        </p:sp>
        <p:grpSp>
          <p:nvGrpSpPr>
            <p:cNvPr id="3" name="Group 21"/>
            <p:cNvGrpSpPr>
              <a:grpSpLocks/>
            </p:cNvGrpSpPr>
            <p:nvPr/>
          </p:nvGrpSpPr>
          <p:grpSpPr bwMode="auto">
            <a:xfrm>
              <a:off x="1982857" y="2151062"/>
              <a:ext cx="3450637" cy="838200"/>
              <a:chOff x="1554" y="1152"/>
              <a:chExt cx="2096" cy="528"/>
            </a:xfrm>
          </p:grpSpPr>
          <p:grpSp>
            <p:nvGrpSpPr>
              <p:cNvPr id="4" name="Group 22"/>
              <p:cNvGrpSpPr>
                <a:grpSpLocks/>
              </p:cNvGrpSpPr>
              <p:nvPr/>
            </p:nvGrpSpPr>
            <p:grpSpPr bwMode="auto">
              <a:xfrm>
                <a:off x="2496" y="1152"/>
                <a:ext cx="214" cy="481"/>
                <a:chOff x="2216" y="1413"/>
                <a:chExt cx="214" cy="481"/>
              </a:xfrm>
            </p:grpSpPr>
            <p:sp>
              <p:nvSpPr>
                <p:cNvPr id="51389" name="Freeform 23"/>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90" name="Rectangle 24"/>
                <p:cNvSpPr>
                  <a:spLocks noChangeArrowheads="1"/>
                </p:cNvSpPr>
                <p:nvPr/>
              </p:nvSpPr>
              <p:spPr bwMode="auto">
                <a:xfrm rot="5400000">
                  <a:off x="2129" y="1541"/>
                  <a:ext cx="366"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ALU</a:t>
                  </a:r>
                </a:p>
              </p:txBody>
            </p:sp>
          </p:grpSp>
          <p:grpSp>
            <p:nvGrpSpPr>
              <p:cNvPr id="5" name="Group 25"/>
              <p:cNvGrpSpPr>
                <a:grpSpLocks/>
              </p:cNvGrpSpPr>
              <p:nvPr/>
            </p:nvGrpSpPr>
            <p:grpSpPr bwMode="auto">
              <a:xfrm>
                <a:off x="1554" y="1248"/>
                <a:ext cx="357" cy="289"/>
                <a:chOff x="1274" y="1509"/>
                <a:chExt cx="357" cy="289"/>
              </a:xfrm>
            </p:grpSpPr>
            <p:sp>
              <p:nvSpPr>
                <p:cNvPr id="51385" name="Rectangle 26"/>
                <p:cNvSpPr>
                  <a:spLocks noChangeArrowheads="1"/>
                </p:cNvSpPr>
                <p:nvPr/>
              </p:nvSpPr>
              <p:spPr bwMode="auto">
                <a:xfrm>
                  <a:off x="1274" y="1511"/>
                  <a:ext cx="283"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IM</a:t>
                  </a:r>
                </a:p>
              </p:txBody>
            </p:sp>
            <p:grpSp>
              <p:nvGrpSpPr>
                <p:cNvPr id="6" name="Group 27"/>
                <p:cNvGrpSpPr>
                  <a:grpSpLocks/>
                </p:cNvGrpSpPr>
                <p:nvPr/>
              </p:nvGrpSpPr>
              <p:grpSpPr bwMode="auto">
                <a:xfrm>
                  <a:off x="1291" y="1509"/>
                  <a:ext cx="340" cy="289"/>
                  <a:chOff x="1291" y="1509"/>
                  <a:chExt cx="340" cy="289"/>
                </a:xfrm>
              </p:grpSpPr>
              <p:sp>
                <p:nvSpPr>
                  <p:cNvPr id="51387" name="Freeform 28"/>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88" name="Freeform 29"/>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grpSp>
          <p:sp>
            <p:nvSpPr>
              <p:cNvPr id="51362" name="Rectangle 30"/>
              <p:cNvSpPr>
                <a:spLocks noChangeArrowheads="1"/>
              </p:cNvSpPr>
              <p:nvPr/>
            </p:nvSpPr>
            <p:spPr bwMode="auto">
              <a:xfrm>
                <a:off x="2012" y="1255"/>
                <a:ext cx="329"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Reg</a:t>
                </a:r>
              </a:p>
            </p:txBody>
          </p:sp>
          <p:grpSp>
            <p:nvGrpSpPr>
              <p:cNvPr id="7" name="Group 31"/>
              <p:cNvGrpSpPr>
                <a:grpSpLocks/>
              </p:cNvGrpSpPr>
              <p:nvPr/>
            </p:nvGrpSpPr>
            <p:grpSpPr bwMode="auto">
              <a:xfrm>
                <a:off x="2031" y="1248"/>
                <a:ext cx="296" cy="289"/>
                <a:chOff x="1751" y="1509"/>
                <a:chExt cx="296" cy="289"/>
              </a:xfrm>
            </p:grpSpPr>
            <p:sp>
              <p:nvSpPr>
                <p:cNvPr id="51383" name="Freeform 32"/>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84" name="Freeform 33"/>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364" name="Line 34"/>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65" name="Line 36"/>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66" name="Rectangle 37"/>
              <p:cNvSpPr>
                <a:spLocks noChangeArrowheads="1"/>
              </p:cNvSpPr>
              <p:nvPr/>
            </p:nvSpPr>
            <p:spPr bwMode="auto">
              <a:xfrm>
                <a:off x="2829" y="1250"/>
                <a:ext cx="333"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DM</a:t>
                </a:r>
              </a:p>
            </p:txBody>
          </p:sp>
          <p:grpSp>
            <p:nvGrpSpPr>
              <p:cNvPr id="8" name="Group 38"/>
              <p:cNvGrpSpPr>
                <a:grpSpLocks/>
              </p:cNvGrpSpPr>
              <p:nvPr/>
            </p:nvGrpSpPr>
            <p:grpSpPr bwMode="auto">
              <a:xfrm>
                <a:off x="2880" y="1248"/>
                <a:ext cx="325" cy="289"/>
                <a:chOff x="2600" y="1509"/>
                <a:chExt cx="325" cy="289"/>
              </a:xfrm>
            </p:grpSpPr>
            <p:sp>
              <p:nvSpPr>
                <p:cNvPr id="51381" name="Freeform 39"/>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82" name="Freeform 40"/>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368" name="Rectangle 41"/>
              <p:cNvSpPr>
                <a:spLocks noChangeArrowheads="1"/>
              </p:cNvSpPr>
              <p:nvPr/>
            </p:nvSpPr>
            <p:spPr bwMode="auto">
              <a:xfrm>
                <a:off x="3321" y="1250"/>
                <a:ext cx="329"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Reg</a:t>
                </a:r>
              </a:p>
            </p:txBody>
          </p:sp>
          <p:grpSp>
            <p:nvGrpSpPr>
              <p:cNvPr id="9" name="Group 42"/>
              <p:cNvGrpSpPr>
                <a:grpSpLocks/>
              </p:cNvGrpSpPr>
              <p:nvPr/>
            </p:nvGrpSpPr>
            <p:grpSpPr bwMode="auto">
              <a:xfrm>
                <a:off x="3348" y="1248"/>
                <a:ext cx="284" cy="289"/>
                <a:chOff x="3068" y="1509"/>
                <a:chExt cx="284" cy="289"/>
              </a:xfrm>
            </p:grpSpPr>
            <p:sp>
              <p:nvSpPr>
                <p:cNvPr id="51379" name="Freeform 43"/>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80" name="Freeform 44"/>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370" name="Line 45"/>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71" name="Line 46"/>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72" name="Line 47"/>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73" name="Line 48"/>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74" name="Line 49"/>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75" name="Line 50"/>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76" name="Line 51"/>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77" name="Line 52"/>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78" name="Line 53"/>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grpSp>
        <p:nvGrpSpPr>
          <p:cNvPr id="10" name="Group 189"/>
          <p:cNvGrpSpPr>
            <a:grpSpLocks/>
          </p:cNvGrpSpPr>
          <p:nvPr/>
        </p:nvGrpSpPr>
        <p:grpSpPr bwMode="auto">
          <a:xfrm>
            <a:off x="2505075" y="2618559"/>
            <a:ext cx="5419725" cy="838200"/>
            <a:chOff x="700158" y="2989262"/>
            <a:chExt cx="5419136" cy="838200"/>
          </a:xfrm>
        </p:grpSpPr>
        <p:sp>
          <p:nvSpPr>
            <p:cNvPr id="51325" name="Rectangle 8"/>
            <p:cNvSpPr>
              <a:spLocks noChangeArrowheads="1"/>
            </p:cNvSpPr>
            <p:nvPr/>
          </p:nvSpPr>
          <p:spPr bwMode="auto">
            <a:xfrm>
              <a:off x="700158" y="3065462"/>
              <a:ext cx="883349" cy="397545"/>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2000">
                  <a:latin typeface="Calibri" charset="0"/>
                  <a:ea typeface="Optima" charset="0"/>
                  <a:cs typeface="Optima" charset="0"/>
                </a:rPr>
                <a:t>Inst 1</a:t>
              </a:r>
            </a:p>
          </p:txBody>
        </p:sp>
        <p:grpSp>
          <p:nvGrpSpPr>
            <p:cNvPr id="11" name="Group 54"/>
            <p:cNvGrpSpPr>
              <a:grpSpLocks/>
            </p:cNvGrpSpPr>
            <p:nvPr/>
          </p:nvGrpSpPr>
          <p:grpSpPr bwMode="auto">
            <a:xfrm>
              <a:off x="2668657" y="2989262"/>
              <a:ext cx="3450637" cy="838200"/>
              <a:chOff x="1554" y="1152"/>
              <a:chExt cx="2096" cy="528"/>
            </a:xfrm>
          </p:grpSpPr>
          <p:grpSp>
            <p:nvGrpSpPr>
              <p:cNvPr id="12" name="Group 55"/>
              <p:cNvGrpSpPr>
                <a:grpSpLocks/>
              </p:cNvGrpSpPr>
              <p:nvPr/>
            </p:nvGrpSpPr>
            <p:grpSpPr bwMode="auto">
              <a:xfrm>
                <a:off x="2496" y="1152"/>
                <a:ext cx="214" cy="481"/>
                <a:chOff x="2216" y="1413"/>
                <a:chExt cx="214" cy="481"/>
              </a:xfrm>
            </p:grpSpPr>
            <p:sp>
              <p:nvSpPr>
                <p:cNvPr id="51356" name="Freeform 56"/>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57" name="Rectangle 57"/>
                <p:cNvSpPr>
                  <a:spLocks noChangeArrowheads="1"/>
                </p:cNvSpPr>
                <p:nvPr/>
              </p:nvSpPr>
              <p:spPr bwMode="auto">
                <a:xfrm rot="5400000">
                  <a:off x="2129" y="1541"/>
                  <a:ext cx="366"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ALU</a:t>
                  </a:r>
                </a:p>
              </p:txBody>
            </p:sp>
          </p:grpSp>
          <p:grpSp>
            <p:nvGrpSpPr>
              <p:cNvPr id="13" name="Group 58"/>
              <p:cNvGrpSpPr>
                <a:grpSpLocks/>
              </p:cNvGrpSpPr>
              <p:nvPr/>
            </p:nvGrpSpPr>
            <p:grpSpPr bwMode="auto">
              <a:xfrm>
                <a:off x="1554" y="1248"/>
                <a:ext cx="357" cy="289"/>
                <a:chOff x="1274" y="1509"/>
                <a:chExt cx="357" cy="289"/>
              </a:xfrm>
            </p:grpSpPr>
            <p:sp>
              <p:nvSpPr>
                <p:cNvPr id="51352" name="Rectangle 59"/>
                <p:cNvSpPr>
                  <a:spLocks noChangeArrowheads="1"/>
                </p:cNvSpPr>
                <p:nvPr/>
              </p:nvSpPr>
              <p:spPr bwMode="auto">
                <a:xfrm>
                  <a:off x="1274" y="1511"/>
                  <a:ext cx="283"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IM</a:t>
                  </a:r>
                </a:p>
              </p:txBody>
            </p:sp>
            <p:grpSp>
              <p:nvGrpSpPr>
                <p:cNvPr id="14" name="Group 60"/>
                <p:cNvGrpSpPr>
                  <a:grpSpLocks/>
                </p:cNvGrpSpPr>
                <p:nvPr/>
              </p:nvGrpSpPr>
              <p:grpSpPr bwMode="auto">
                <a:xfrm>
                  <a:off x="1291" y="1509"/>
                  <a:ext cx="340" cy="289"/>
                  <a:chOff x="1291" y="1509"/>
                  <a:chExt cx="340" cy="289"/>
                </a:xfrm>
              </p:grpSpPr>
              <p:sp>
                <p:nvSpPr>
                  <p:cNvPr id="51354" name="Freeform 61"/>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55" name="Freeform 62"/>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grpSp>
          <p:sp>
            <p:nvSpPr>
              <p:cNvPr id="51329" name="Rectangle 63"/>
              <p:cNvSpPr>
                <a:spLocks noChangeArrowheads="1"/>
              </p:cNvSpPr>
              <p:nvPr/>
            </p:nvSpPr>
            <p:spPr bwMode="auto">
              <a:xfrm>
                <a:off x="2012" y="1255"/>
                <a:ext cx="329"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Reg</a:t>
                </a:r>
              </a:p>
            </p:txBody>
          </p:sp>
          <p:grpSp>
            <p:nvGrpSpPr>
              <p:cNvPr id="15" name="Group 64"/>
              <p:cNvGrpSpPr>
                <a:grpSpLocks/>
              </p:cNvGrpSpPr>
              <p:nvPr/>
            </p:nvGrpSpPr>
            <p:grpSpPr bwMode="auto">
              <a:xfrm>
                <a:off x="2031" y="1248"/>
                <a:ext cx="296" cy="289"/>
                <a:chOff x="1751" y="1509"/>
                <a:chExt cx="296" cy="289"/>
              </a:xfrm>
            </p:grpSpPr>
            <p:sp>
              <p:nvSpPr>
                <p:cNvPr id="51350" name="Freeform 65"/>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51" name="Freeform 66"/>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331" name="Line 67"/>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32" name="Line 69"/>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33" name="Rectangle 70"/>
              <p:cNvSpPr>
                <a:spLocks noChangeArrowheads="1"/>
              </p:cNvSpPr>
              <p:nvPr/>
            </p:nvSpPr>
            <p:spPr bwMode="auto">
              <a:xfrm>
                <a:off x="2829" y="1250"/>
                <a:ext cx="333"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DM</a:t>
                </a:r>
              </a:p>
            </p:txBody>
          </p:sp>
          <p:grpSp>
            <p:nvGrpSpPr>
              <p:cNvPr id="16" name="Group 71"/>
              <p:cNvGrpSpPr>
                <a:grpSpLocks/>
              </p:cNvGrpSpPr>
              <p:nvPr/>
            </p:nvGrpSpPr>
            <p:grpSpPr bwMode="auto">
              <a:xfrm>
                <a:off x="2880" y="1248"/>
                <a:ext cx="325" cy="289"/>
                <a:chOff x="2600" y="1509"/>
                <a:chExt cx="325" cy="289"/>
              </a:xfrm>
            </p:grpSpPr>
            <p:sp>
              <p:nvSpPr>
                <p:cNvPr id="51348" name="Freeform 72"/>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49" name="Freeform 73"/>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335" name="Rectangle 74"/>
              <p:cNvSpPr>
                <a:spLocks noChangeArrowheads="1"/>
              </p:cNvSpPr>
              <p:nvPr/>
            </p:nvSpPr>
            <p:spPr bwMode="auto">
              <a:xfrm>
                <a:off x="3321" y="1250"/>
                <a:ext cx="329"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Reg</a:t>
                </a:r>
              </a:p>
            </p:txBody>
          </p:sp>
          <p:grpSp>
            <p:nvGrpSpPr>
              <p:cNvPr id="17" name="Group 75"/>
              <p:cNvGrpSpPr>
                <a:grpSpLocks/>
              </p:cNvGrpSpPr>
              <p:nvPr/>
            </p:nvGrpSpPr>
            <p:grpSpPr bwMode="auto">
              <a:xfrm>
                <a:off x="3348" y="1248"/>
                <a:ext cx="284" cy="289"/>
                <a:chOff x="3068" y="1509"/>
                <a:chExt cx="284" cy="289"/>
              </a:xfrm>
            </p:grpSpPr>
            <p:sp>
              <p:nvSpPr>
                <p:cNvPr id="51346" name="Freeform 76"/>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47" name="Freeform 77"/>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337" name="Line 78"/>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38" name="Line 79"/>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39" name="Line 80"/>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40" name="Line 81"/>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41" name="Line 82"/>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42" name="Line 83"/>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43" name="Line 84"/>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44" name="Line 85"/>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45" name="Line 86"/>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grpSp>
        <p:nvGrpSpPr>
          <p:cNvPr id="18" name="Group 190"/>
          <p:cNvGrpSpPr>
            <a:grpSpLocks/>
          </p:cNvGrpSpPr>
          <p:nvPr/>
        </p:nvGrpSpPr>
        <p:grpSpPr bwMode="auto">
          <a:xfrm>
            <a:off x="2495550" y="3456759"/>
            <a:ext cx="6105525" cy="838200"/>
            <a:chOff x="700158" y="3827462"/>
            <a:chExt cx="6104936" cy="838200"/>
          </a:xfrm>
        </p:grpSpPr>
        <p:sp>
          <p:nvSpPr>
            <p:cNvPr id="51292" name="Rectangle 9"/>
            <p:cNvSpPr>
              <a:spLocks noChangeArrowheads="1"/>
            </p:cNvSpPr>
            <p:nvPr/>
          </p:nvSpPr>
          <p:spPr bwMode="auto">
            <a:xfrm>
              <a:off x="700158" y="3946525"/>
              <a:ext cx="883349" cy="397545"/>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2000">
                  <a:latin typeface="Calibri" charset="0"/>
                  <a:ea typeface="Optima" charset="0"/>
                  <a:cs typeface="Optima" charset="0"/>
                </a:rPr>
                <a:t>Inst 2</a:t>
              </a:r>
            </a:p>
          </p:txBody>
        </p:sp>
        <p:grpSp>
          <p:nvGrpSpPr>
            <p:cNvPr id="19" name="Group 87"/>
            <p:cNvGrpSpPr>
              <a:grpSpLocks/>
            </p:cNvGrpSpPr>
            <p:nvPr/>
          </p:nvGrpSpPr>
          <p:grpSpPr bwMode="auto">
            <a:xfrm>
              <a:off x="3354457" y="3827462"/>
              <a:ext cx="3450637" cy="838200"/>
              <a:chOff x="1554" y="1152"/>
              <a:chExt cx="2096" cy="528"/>
            </a:xfrm>
          </p:grpSpPr>
          <p:grpSp>
            <p:nvGrpSpPr>
              <p:cNvPr id="20" name="Group 88"/>
              <p:cNvGrpSpPr>
                <a:grpSpLocks/>
              </p:cNvGrpSpPr>
              <p:nvPr/>
            </p:nvGrpSpPr>
            <p:grpSpPr bwMode="auto">
              <a:xfrm>
                <a:off x="2496" y="1152"/>
                <a:ext cx="214" cy="481"/>
                <a:chOff x="2216" y="1413"/>
                <a:chExt cx="214" cy="481"/>
              </a:xfrm>
            </p:grpSpPr>
            <p:sp>
              <p:nvSpPr>
                <p:cNvPr id="51323" name="Freeform 8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24" name="Rectangle 90"/>
                <p:cNvSpPr>
                  <a:spLocks noChangeArrowheads="1"/>
                </p:cNvSpPr>
                <p:nvPr/>
              </p:nvSpPr>
              <p:spPr bwMode="auto">
                <a:xfrm rot="5400000">
                  <a:off x="2129" y="1541"/>
                  <a:ext cx="366"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ALU</a:t>
                  </a:r>
                </a:p>
              </p:txBody>
            </p:sp>
          </p:grpSp>
          <p:grpSp>
            <p:nvGrpSpPr>
              <p:cNvPr id="21" name="Group 91"/>
              <p:cNvGrpSpPr>
                <a:grpSpLocks/>
              </p:cNvGrpSpPr>
              <p:nvPr/>
            </p:nvGrpSpPr>
            <p:grpSpPr bwMode="auto">
              <a:xfrm>
                <a:off x="1554" y="1248"/>
                <a:ext cx="357" cy="289"/>
                <a:chOff x="1274" y="1509"/>
                <a:chExt cx="357" cy="289"/>
              </a:xfrm>
            </p:grpSpPr>
            <p:sp>
              <p:nvSpPr>
                <p:cNvPr id="51319" name="Rectangle 92"/>
                <p:cNvSpPr>
                  <a:spLocks noChangeArrowheads="1"/>
                </p:cNvSpPr>
                <p:nvPr/>
              </p:nvSpPr>
              <p:spPr bwMode="auto">
                <a:xfrm>
                  <a:off x="1274" y="1511"/>
                  <a:ext cx="283"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IM</a:t>
                  </a:r>
                </a:p>
              </p:txBody>
            </p:sp>
            <p:grpSp>
              <p:nvGrpSpPr>
                <p:cNvPr id="22" name="Group 93"/>
                <p:cNvGrpSpPr>
                  <a:grpSpLocks/>
                </p:cNvGrpSpPr>
                <p:nvPr/>
              </p:nvGrpSpPr>
              <p:grpSpPr bwMode="auto">
                <a:xfrm>
                  <a:off x="1291" y="1509"/>
                  <a:ext cx="340" cy="289"/>
                  <a:chOff x="1291" y="1509"/>
                  <a:chExt cx="340" cy="289"/>
                </a:xfrm>
              </p:grpSpPr>
              <p:sp>
                <p:nvSpPr>
                  <p:cNvPr id="51321" name="Freeform 9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22" name="Freeform 9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grpSp>
          <p:sp>
            <p:nvSpPr>
              <p:cNvPr id="51296" name="Rectangle 96"/>
              <p:cNvSpPr>
                <a:spLocks noChangeArrowheads="1"/>
              </p:cNvSpPr>
              <p:nvPr/>
            </p:nvSpPr>
            <p:spPr bwMode="auto">
              <a:xfrm>
                <a:off x="2012" y="1255"/>
                <a:ext cx="329"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Reg</a:t>
                </a:r>
              </a:p>
            </p:txBody>
          </p:sp>
          <p:grpSp>
            <p:nvGrpSpPr>
              <p:cNvPr id="23" name="Group 97"/>
              <p:cNvGrpSpPr>
                <a:grpSpLocks/>
              </p:cNvGrpSpPr>
              <p:nvPr/>
            </p:nvGrpSpPr>
            <p:grpSpPr bwMode="auto">
              <a:xfrm>
                <a:off x="2031" y="1248"/>
                <a:ext cx="296" cy="289"/>
                <a:chOff x="1751" y="1509"/>
                <a:chExt cx="296" cy="289"/>
              </a:xfrm>
            </p:grpSpPr>
            <p:sp>
              <p:nvSpPr>
                <p:cNvPr id="51317" name="Freeform 9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18" name="Freeform 9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298" name="Line 100"/>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99" name="Line 102"/>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00" name="Rectangle 103"/>
              <p:cNvSpPr>
                <a:spLocks noChangeArrowheads="1"/>
              </p:cNvSpPr>
              <p:nvPr/>
            </p:nvSpPr>
            <p:spPr bwMode="auto">
              <a:xfrm>
                <a:off x="2829" y="1250"/>
                <a:ext cx="333"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DM</a:t>
                </a:r>
              </a:p>
            </p:txBody>
          </p:sp>
          <p:grpSp>
            <p:nvGrpSpPr>
              <p:cNvPr id="24" name="Group 104"/>
              <p:cNvGrpSpPr>
                <a:grpSpLocks/>
              </p:cNvGrpSpPr>
              <p:nvPr/>
            </p:nvGrpSpPr>
            <p:grpSpPr bwMode="auto">
              <a:xfrm>
                <a:off x="2880" y="1248"/>
                <a:ext cx="325" cy="289"/>
                <a:chOff x="2600" y="1509"/>
                <a:chExt cx="325" cy="289"/>
              </a:xfrm>
            </p:grpSpPr>
            <p:sp>
              <p:nvSpPr>
                <p:cNvPr id="51315" name="Freeform 10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16" name="Freeform 10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302" name="Rectangle 107"/>
              <p:cNvSpPr>
                <a:spLocks noChangeArrowheads="1"/>
              </p:cNvSpPr>
              <p:nvPr/>
            </p:nvSpPr>
            <p:spPr bwMode="auto">
              <a:xfrm>
                <a:off x="3321" y="1250"/>
                <a:ext cx="329"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Reg</a:t>
                </a:r>
              </a:p>
            </p:txBody>
          </p:sp>
          <p:grpSp>
            <p:nvGrpSpPr>
              <p:cNvPr id="25" name="Group 108"/>
              <p:cNvGrpSpPr>
                <a:grpSpLocks/>
              </p:cNvGrpSpPr>
              <p:nvPr/>
            </p:nvGrpSpPr>
            <p:grpSpPr bwMode="auto">
              <a:xfrm>
                <a:off x="3348" y="1248"/>
                <a:ext cx="284" cy="289"/>
                <a:chOff x="3068" y="1509"/>
                <a:chExt cx="284" cy="289"/>
              </a:xfrm>
            </p:grpSpPr>
            <p:sp>
              <p:nvSpPr>
                <p:cNvPr id="51313" name="Freeform 10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314" name="Freeform 11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304" name="Line 111"/>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05" name="Line 112"/>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06" name="Line 113"/>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307" name="Line 114"/>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08" name="Line 115"/>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09" name="Line 116"/>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10" name="Line 117"/>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11" name="Line 118"/>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312" name="Line 119"/>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grpSp>
        <p:nvGrpSpPr>
          <p:cNvPr id="26" name="Group 191"/>
          <p:cNvGrpSpPr>
            <a:grpSpLocks/>
          </p:cNvGrpSpPr>
          <p:nvPr/>
        </p:nvGrpSpPr>
        <p:grpSpPr bwMode="auto">
          <a:xfrm>
            <a:off x="2505075" y="4294959"/>
            <a:ext cx="6791325" cy="838200"/>
            <a:chOff x="700158" y="4665662"/>
            <a:chExt cx="6790736" cy="838200"/>
          </a:xfrm>
        </p:grpSpPr>
        <p:sp>
          <p:nvSpPr>
            <p:cNvPr id="51259" name="Rectangle 19"/>
            <p:cNvSpPr>
              <a:spLocks noChangeArrowheads="1"/>
            </p:cNvSpPr>
            <p:nvPr/>
          </p:nvSpPr>
          <p:spPr bwMode="auto">
            <a:xfrm>
              <a:off x="700158" y="4784725"/>
              <a:ext cx="883349" cy="397545"/>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2000">
                  <a:latin typeface="Calibri" charset="0"/>
                  <a:ea typeface="Optima" charset="0"/>
                  <a:cs typeface="Optima" charset="0"/>
                </a:rPr>
                <a:t>Inst 3</a:t>
              </a:r>
            </a:p>
          </p:txBody>
        </p:sp>
        <p:grpSp>
          <p:nvGrpSpPr>
            <p:cNvPr id="27" name="Group 120"/>
            <p:cNvGrpSpPr>
              <a:grpSpLocks/>
            </p:cNvGrpSpPr>
            <p:nvPr/>
          </p:nvGrpSpPr>
          <p:grpSpPr bwMode="auto">
            <a:xfrm>
              <a:off x="4040257" y="4665662"/>
              <a:ext cx="3450637" cy="838200"/>
              <a:chOff x="1554" y="1152"/>
              <a:chExt cx="2096" cy="528"/>
            </a:xfrm>
          </p:grpSpPr>
          <p:grpSp>
            <p:nvGrpSpPr>
              <p:cNvPr id="28" name="Group 121"/>
              <p:cNvGrpSpPr>
                <a:grpSpLocks/>
              </p:cNvGrpSpPr>
              <p:nvPr/>
            </p:nvGrpSpPr>
            <p:grpSpPr bwMode="auto">
              <a:xfrm>
                <a:off x="2496" y="1152"/>
                <a:ext cx="214" cy="481"/>
                <a:chOff x="2216" y="1413"/>
                <a:chExt cx="214" cy="481"/>
              </a:xfrm>
            </p:grpSpPr>
            <p:sp>
              <p:nvSpPr>
                <p:cNvPr id="51290" name="Freeform 12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291" name="Rectangle 123"/>
                <p:cNvSpPr>
                  <a:spLocks noChangeArrowheads="1"/>
                </p:cNvSpPr>
                <p:nvPr/>
              </p:nvSpPr>
              <p:spPr bwMode="auto">
                <a:xfrm rot="5400000">
                  <a:off x="2129" y="1541"/>
                  <a:ext cx="366"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ALU</a:t>
                  </a:r>
                </a:p>
              </p:txBody>
            </p:sp>
          </p:grpSp>
          <p:grpSp>
            <p:nvGrpSpPr>
              <p:cNvPr id="29" name="Group 124"/>
              <p:cNvGrpSpPr>
                <a:grpSpLocks/>
              </p:cNvGrpSpPr>
              <p:nvPr/>
            </p:nvGrpSpPr>
            <p:grpSpPr bwMode="auto">
              <a:xfrm>
                <a:off x="1554" y="1248"/>
                <a:ext cx="357" cy="289"/>
                <a:chOff x="1274" y="1509"/>
                <a:chExt cx="357" cy="289"/>
              </a:xfrm>
            </p:grpSpPr>
            <p:sp>
              <p:nvSpPr>
                <p:cNvPr id="51286" name="Rectangle 125"/>
                <p:cNvSpPr>
                  <a:spLocks noChangeArrowheads="1"/>
                </p:cNvSpPr>
                <p:nvPr/>
              </p:nvSpPr>
              <p:spPr bwMode="auto">
                <a:xfrm>
                  <a:off x="1274" y="1511"/>
                  <a:ext cx="283"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IM</a:t>
                  </a:r>
                </a:p>
              </p:txBody>
            </p:sp>
            <p:grpSp>
              <p:nvGrpSpPr>
                <p:cNvPr id="30" name="Group 126"/>
                <p:cNvGrpSpPr>
                  <a:grpSpLocks/>
                </p:cNvGrpSpPr>
                <p:nvPr/>
              </p:nvGrpSpPr>
              <p:grpSpPr bwMode="auto">
                <a:xfrm>
                  <a:off x="1291" y="1509"/>
                  <a:ext cx="340" cy="289"/>
                  <a:chOff x="1291" y="1509"/>
                  <a:chExt cx="340" cy="289"/>
                </a:xfrm>
              </p:grpSpPr>
              <p:sp>
                <p:nvSpPr>
                  <p:cNvPr id="51288" name="Freeform 12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289" name="Freeform 12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grpSp>
          <p:sp>
            <p:nvSpPr>
              <p:cNvPr id="51263" name="Rectangle 129"/>
              <p:cNvSpPr>
                <a:spLocks noChangeArrowheads="1"/>
              </p:cNvSpPr>
              <p:nvPr/>
            </p:nvSpPr>
            <p:spPr bwMode="auto">
              <a:xfrm>
                <a:off x="2012" y="1255"/>
                <a:ext cx="329"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Reg</a:t>
                </a:r>
              </a:p>
            </p:txBody>
          </p:sp>
          <p:grpSp>
            <p:nvGrpSpPr>
              <p:cNvPr id="31" name="Group 130"/>
              <p:cNvGrpSpPr>
                <a:grpSpLocks/>
              </p:cNvGrpSpPr>
              <p:nvPr/>
            </p:nvGrpSpPr>
            <p:grpSpPr bwMode="auto">
              <a:xfrm>
                <a:off x="2031" y="1248"/>
                <a:ext cx="296" cy="289"/>
                <a:chOff x="1751" y="1509"/>
                <a:chExt cx="296" cy="289"/>
              </a:xfrm>
            </p:grpSpPr>
            <p:sp>
              <p:nvSpPr>
                <p:cNvPr id="51284" name="Freeform 13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285" name="Freeform 13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265" name="Line 13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66" name="Line 13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67" name="Rectangle 136"/>
              <p:cNvSpPr>
                <a:spLocks noChangeArrowheads="1"/>
              </p:cNvSpPr>
              <p:nvPr/>
            </p:nvSpPr>
            <p:spPr bwMode="auto">
              <a:xfrm>
                <a:off x="2829" y="1250"/>
                <a:ext cx="333"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DM</a:t>
                </a:r>
              </a:p>
            </p:txBody>
          </p:sp>
          <p:grpSp>
            <p:nvGrpSpPr>
              <p:cNvPr id="51297" name="Group 137"/>
              <p:cNvGrpSpPr>
                <a:grpSpLocks/>
              </p:cNvGrpSpPr>
              <p:nvPr/>
            </p:nvGrpSpPr>
            <p:grpSpPr bwMode="auto">
              <a:xfrm>
                <a:off x="2880" y="1248"/>
                <a:ext cx="325" cy="289"/>
                <a:chOff x="2600" y="1509"/>
                <a:chExt cx="325" cy="289"/>
              </a:xfrm>
            </p:grpSpPr>
            <p:sp>
              <p:nvSpPr>
                <p:cNvPr id="51282" name="Freeform 13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283" name="Freeform 13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269" name="Rectangle 140"/>
              <p:cNvSpPr>
                <a:spLocks noChangeArrowheads="1"/>
              </p:cNvSpPr>
              <p:nvPr/>
            </p:nvSpPr>
            <p:spPr bwMode="auto">
              <a:xfrm>
                <a:off x="3321" y="1250"/>
                <a:ext cx="329"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Reg</a:t>
                </a:r>
              </a:p>
            </p:txBody>
          </p:sp>
          <p:grpSp>
            <p:nvGrpSpPr>
              <p:cNvPr id="51301" name="Group 141"/>
              <p:cNvGrpSpPr>
                <a:grpSpLocks/>
              </p:cNvGrpSpPr>
              <p:nvPr/>
            </p:nvGrpSpPr>
            <p:grpSpPr bwMode="auto">
              <a:xfrm>
                <a:off x="3348" y="1248"/>
                <a:ext cx="284" cy="289"/>
                <a:chOff x="3068" y="1509"/>
                <a:chExt cx="284" cy="289"/>
              </a:xfrm>
            </p:grpSpPr>
            <p:sp>
              <p:nvSpPr>
                <p:cNvPr id="51280" name="Freeform 14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281" name="Freeform 14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271" name="Line 14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72" name="Line 14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73" name="Line 14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74" name="Line 14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75" name="Line 14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76" name="Line 14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77" name="Line 15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78" name="Line 15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79" name="Line 15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grpSp>
        <p:nvGrpSpPr>
          <p:cNvPr id="51303" name="Group 192"/>
          <p:cNvGrpSpPr>
            <a:grpSpLocks/>
          </p:cNvGrpSpPr>
          <p:nvPr/>
        </p:nvGrpSpPr>
        <p:grpSpPr bwMode="auto">
          <a:xfrm>
            <a:off x="2505075" y="5133159"/>
            <a:ext cx="7553325" cy="838200"/>
            <a:chOff x="623964" y="5503862"/>
            <a:chExt cx="7552730" cy="838200"/>
          </a:xfrm>
        </p:grpSpPr>
        <p:sp>
          <p:nvSpPr>
            <p:cNvPr id="51225" name="Rectangle 10"/>
            <p:cNvSpPr>
              <a:spLocks noChangeArrowheads="1"/>
            </p:cNvSpPr>
            <p:nvPr/>
          </p:nvSpPr>
          <p:spPr bwMode="auto">
            <a:xfrm>
              <a:off x="623964" y="5656262"/>
              <a:ext cx="883349" cy="397545"/>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2000">
                  <a:latin typeface="Calibri" charset="0"/>
                  <a:ea typeface="Optima" charset="0"/>
                  <a:cs typeface="Optima" charset="0"/>
                </a:rPr>
                <a:t>Inst 4</a:t>
              </a:r>
            </a:p>
          </p:txBody>
        </p:sp>
        <p:grpSp>
          <p:nvGrpSpPr>
            <p:cNvPr id="51320" name="Group 153"/>
            <p:cNvGrpSpPr>
              <a:grpSpLocks/>
            </p:cNvGrpSpPr>
            <p:nvPr/>
          </p:nvGrpSpPr>
          <p:grpSpPr bwMode="auto">
            <a:xfrm>
              <a:off x="4726057" y="5503862"/>
              <a:ext cx="3450637" cy="838200"/>
              <a:chOff x="1554" y="1152"/>
              <a:chExt cx="2096" cy="528"/>
            </a:xfrm>
          </p:grpSpPr>
          <p:grpSp>
            <p:nvGrpSpPr>
              <p:cNvPr id="51326" name="Group 154"/>
              <p:cNvGrpSpPr>
                <a:grpSpLocks/>
              </p:cNvGrpSpPr>
              <p:nvPr/>
            </p:nvGrpSpPr>
            <p:grpSpPr bwMode="auto">
              <a:xfrm>
                <a:off x="2496" y="1152"/>
                <a:ext cx="214" cy="481"/>
                <a:chOff x="2216" y="1413"/>
                <a:chExt cx="214" cy="481"/>
              </a:xfrm>
            </p:grpSpPr>
            <p:sp>
              <p:nvSpPr>
                <p:cNvPr id="51257" name="Freeform 15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258" name="Rectangle 156"/>
                <p:cNvSpPr>
                  <a:spLocks noChangeArrowheads="1"/>
                </p:cNvSpPr>
                <p:nvPr/>
              </p:nvSpPr>
              <p:spPr bwMode="auto">
                <a:xfrm rot="5400000">
                  <a:off x="2129" y="1541"/>
                  <a:ext cx="366"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ALU</a:t>
                  </a:r>
                </a:p>
              </p:txBody>
            </p:sp>
          </p:grpSp>
          <p:grpSp>
            <p:nvGrpSpPr>
              <p:cNvPr id="51327" name="Group 157"/>
              <p:cNvGrpSpPr>
                <a:grpSpLocks/>
              </p:cNvGrpSpPr>
              <p:nvPr/>
            </p:nvGrpSpPr>
            <p:grpSpPr bwMode="auto">
              <a:xfrm>
                <a:off x="1554" y="1248"/>
                <a:ext cx="357" cy="289"/>
                <a:chOff x="1274" y="1509"/>
                <a:chExt cx="357" cy="289"/>
              </a:xfrm>
            </p:grpSpPr>
            <p:sp>
              <p:nvSpPr>
                <p:cNvPr id="51253" name="Rectangle 158"/>
                <p:cNvSpPr>
                  <a:spLocks noChangeArrowheads="1"/>
                </p:cNvSpPr>
                <p:nvPr/>
              </p:nvSpPr>
              <p:spPr bwMode="auto">
                <a:xfrm>
                  <a:off x="1274" y="1511"/>
                  <a:ext cx="283"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IM</a:t>
                  </a:r>
                </a:p>
              </p:txBody>
            </p:sp>
            <p:grpSp>
              <p:nvGrpSpPr>
                <p:cNvPr id="51328" name="Group 159"/>
                <p:cNvGrpSpPr>
                  <a:grpSpLocks/>
                </p:cNvGrpSpPr>
                <p:nvPr/>
              </p:nvGrpSpPr>
              <p:grpSpPr bwMode="auto">
                <a:xfrm>
                  <a:off x="1291" y="1509"/>
                  <a:ext cx="340" cy="289"/>
                  <a:chOff x="1291" y="1509"/>
                  <a:chExt cx="340" cy="289"/>
                </a:xfrm>
              </p:grpSpPr>
              <p:sp>
                <p:nvSpPr>
                  <p:cNvPr id="51255" name="Freeform 16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256" name="Freeform 16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grpSp>
          <p:sp>
            <p:nvSpPr>
              <p:cNvPr id="51229" name="Rectangle 162"/>
              <p:cNvSpPr>
                <a:spLocks noChangeArrowheads="1"/>
              </p:cNvSpPr>
              <p:nvPr/>
            </p:nvSpPr>
            <p:spPr bwMode="auto">
              <a:xfrm>
                <a:off x="2012" y="1255"/>
                <a:ext cx="329"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Reg</a:t>
                </a:r>
              </a:p>
            </p:txBody>
          </p:sp>
          <p:grpSp>
            <p:nvGrpSpPr>
              <p:cNvPr id="51330" name="Group 163"/>
              <p:cNvGrpSpPr>
                <a:grpSpLocks/>
              </p:cNvGrpSpPr>
              <p:nvPr/>
            </p:nvGrpSpPr>
            <p:grpSpPr bwMode="auto">
              <a:xfrm>
                <a:off x="2031" y="1248"/>
                <a:ext cx="296" cy="289"/>
                <a:chOff x="1751" y="1509"/>
                <a:chExt cx="296" cy="289"/>
              </a:xfrm>
            </p:grpSpPr>
            <p:sp>
              <p:nvSpPr>
                <p:cNvPr id="51251" name="Freeform 16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252" name="Freeform 16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231" name="Line 16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32" name="Freeform 16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233" name="Line 16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34" name="Rectangle 169"/>
              <p:cNvSpPr>
                <a:spLocks noChangeArrowheads="1"/>
              </p:cNvSpPr>
              <p:nvPr/>
            </p:nvSpPr>
            <p:spPr bwMode="auto">
              <a:xfrm>
                <a:off x="2829" y="1250"/>
                <a:ext cx="333"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DM</a:t>
                </a:r>
              </a:p>
            </p:txBody>
          </p:sp>
          <p:grpSp>
            <p:nvGrpSpPr>
              <p:cNvPr id="51334" name="Group 170"/>
              <p:cNvGrpSpPr>
                <a:grpSpLocks/>
              </p:cNvGrpSpPr>
              <p:nvPr/>
            </p:nvGrpSpPr>
            <p:grpSpPr bwMode="auto">
              <a:xfrm>
                <a:off x="2880" y="1248"/>
                <a:ext cx="325" cy="289"/>
                <a:chOff x="2600" y="1509"/>
                <a:chExt cx="325" cy="289"/>
              </a:xfrm>
            </p:grpSpPr>
            <p:sp>
              <p:nvSpPr>
                <p:cNvPr id="51249" name="Freeform 17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250" name="Freeform 17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236" name="Rectangle 173"/>
              <p:cNvSpPr>
                <a:spLocks noChangeArrowheads="1"/>
              </p:cNvSpPr>
              <p:nvPr/>
            </p:nvSpPr>
            <p:spPr bwMode="auto">
              <a:xfrm>
                <a:off x="3321" y="1250"/>
                <a:ext cx="329" cy="192"/>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400" b="1">
                    <a:latin typeface="Calibri" charset="0"/>
                    <a:ea typeface="Optima" charset="0"/>
                    <a:cs typeface="Optima" charset="0"/>
                  </a:rPr>
                  <a:t>Reg</a:t>
                </a:r>
              </a:p>
            </p:txBody>
          </p:sp>
          <p:grpSp>
            <p:nvGrpSpPr>
              <p:cNvPr id="51336" name="Group 174"/>
              <p:cNvGrpSpPr>
                <a:grpSpLocks/>
              </p:cNvGrpSpPr>
              <p:nvPr/>
            </p:nvGrpSpPr>
            <p:grpSpPr bwMode="auto">
              <a:xfrm>
                <a:off x="3348" y="1248"/>
                <a:ext cx="284" cy="289"/>
                <a:chOff x="3068" y="1509"/>
                <a:chExt cx="284" cy="289"/>
              </a:xfrm>
            </p:grpSpPr>
            <p:sp>
              <p:nvSpPr>
                <p:cNvPr id="51247" name="Freeform 17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sp>
              <p:nvSpPr>
                <p:cNvPr id="51248" name="Freeform 17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Optima" charset="0"/>
                    <a:cs typeface="Optima" charset="0"/>
                  </a:endParaRPr>
                </a:p>
              </p:txBody>
            </p:sp>
          </p:grpSp>
          <p:sp>
            <p:nvSpPr>
              <p:cNvPr id="51238" name="Line 17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39" name="Line 17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40" name="Line 17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51241" name="Line 18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42" name="Line 18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43" name="Line 18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44" name="Line 18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45" name="Line 18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1246" name="Line 18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grpSp>
        <p:nvGrpSpPr>
          <p:cNvPr id="51353" name="Group 187"/>
          <p:cNvGrpSpPr>
            <a:grpSpLocks/>
          </p:cNvGrpSpPr>
          <p:nvPr/>
        </p:nvGrpSpPr>
        <p:grpSpPr bwMode="auto">
          <a:xfrm>
            <a:off x="3843429" y="5153002"/>
            <a:ext cx="2765425" cy="471488"/>
            <a:chOff x="1248" y="3456"/>
            <a:chExt cx="1680" cy="297"/>
          </a:xfrm>
        </p:grpSpPr>
        <p:sp>
          <p:nvSpPr>
            <p:cNvPr id="51223" name="Line 188"/>
            <p:cNvSpPr>
              <a:spLocks noChangeShapeType="1"/>
            </p:cNvSpPr>
            <p:nvPr/>
          </p:nvSpPr>
          <p:spPr bwMode="auto">
            <a:xfrm>
              <a:off x="1248" y="3456"/>
              <a:ext cx="1680" cy="0"/>
            </a:xfrm>
            <a:prstGeom prst="line">
              <a:avLst/>
            </a:prstGeom>
            <a:noFill/>
            <a:ln w="22225">
              <a:solidFill>
                <a:srgbClr val="FF0000"/>
              </a:solidFill>
              <a:round/>
              <a:headEnd type="arrow" w="med" len="med"/>
              <a:tailEnd type="arrow" w="med" len="med"/>
            </a:ln>
          </p:spPr>
          <p:txBody>
            <a:bodyPr>
              <a:prstTxWarp prst="textNoShape">
                <a:avLst/>
              </a:prstTxWarp>
            </a:bodyPr>
            <a:lstStyle/>
            <a:p>
              <a:endParaRPr lang="en-US"/>
            </a:p>
          </p:txBody>
        </p:sp>
        <p:sp>
          <p:nvSpPr>
            <p:cNvPr id="51224" name="Rectangle 189"/>
            <p:cNvSpPr>
              <a:spLocks noChangeArrowheads="1"/>
            </p:cNvSpPr>
            <p:nvPr/>
          </p:nvSpPr>
          <p:spPr bwMode="auto">
            <a:xfrm>
              <a:off x="1409" y="3541"/>
              <a:ext cx="1459" cy="212"/>
            </a:xfrm>
            <a:prstGeom prst="rect">
              <a:avLst/>
            </a:prstGeom>
            <a:solidFill>
              <a:schemeClr val="bg1"/>
            </a:solidFill>
            <a:ln w="12700">
              <a:noFill/>
              <a:miter lim="800000"/>
              <a:headEnd/>
              <a:tailEnd/>
            </a:ln>
          </p:spPr>
          <p:txBody>
            <a:bodyPr lIns="90488" tIns="44450" rIns="90488" bIns="44450">
              <a:prstTxWarp prst="textNoShape">
                <a:avLst/>
              </a:prstTxWarp>
              <a:spAutoFit/>
            </a:bodyPr>
            <a:lstStyle/>
            <a:p>
              <a:pPr eaLnBrk="0" hangingPunct="0"/>
              <a:r>
                <a:rPr lang="en-US" sz="1600" b="1" dirty="0">
                  <a:latin typeface="Calibri" charset="0"/>
                  <a:ea typeface="Optima" charset="0"/>
                  <a:cs typeface="Optima" charset="0"/>
                </a:rPr>
                <a:t>Time to fill the pipeline</a:t>
              </a:r>
            </a:p>
          </p:txBody>
        </p:sp>
      </p:grpSp>
      <p:sp>
        <p:nvSpPr>
          <p:cNvPr id="193" name="Rectangle 192">
            <a:extLst>
              <a:ext uri="{FF2B5EF4-FFF2-40B4-BE49-F238E27FC236}">
                <a16:creationId xmlns:a16="http://schemas.microsoft.com/office/drawing/2014/main" id="{B7F5D4C8-8015-404C-8BAC-A54B30652656}"/>
              </a:ext>
            </a:extLst>
          </p:cNvPr>
          <p:cNvSpPr/>
          <p:nvPr/>
        </p:nvSpPr>
        <p:spPr>
          <a:xfrm>
            <a:off x="9280214" y="2658451"/>
            <a:ext cx="2719768" cy="584775"/>
          </a:xfrm>
          <a:prstGeom prst="rect">
            <a:avLst/>
          </a:prstGeom>
          <a:solidFill>
            <a:schemeClr val="accent5">
              <a:lumMod val="20000"/>
              <a:lumOff val="80000"/>
            </a:schemeClr>
          </a:solidFill>
        </p:spPr>
        <p:txBody>
          <a:bodyPr wrap="square">
            <a:spAutoFit/>
          </a:bodyPr>
          <a:lstStyle/>
          <a:p>
            <a:pPr algn="ctr"/>
            <a:r>
              <a:rPr lang="en-US" sz="1600" i="1" dirty="0">
                <a:solidFill>
                  <a:srgbClr val="C00000"/>
                </a:solidFill>
                <a:latin typeface="Calibri"/>
                <a:cs typeface="Calibri"/>
              </a:rPr>
              <a:t>Stages are named after the main resource being utilized </a:t>
            </a:r>
          </a:p>
        </p:txBody>
      </p:sp>
      <p:sp>
        <p:nvSpPr>
          <p:cNvPr id="194" name="Rectangle 193">
            <a:extLst>
              <a:ext uri="{FF2B5EF4-FFF2-40B4-BE49-F238E27FC236}">
                <a16:creationId xmlns:a16="http://schemas.microsoft.com/office/drawing/2014/main" id="{DB75739D-AFF3-B24C-86EA-89EFA6E42818}"/>
              </a:ext>
            </a:extLst>
          </p:cNvPr>
          <p:cNvSpPr/>
          <p:nvPr/>
        </p:nvSpPr>
        <p:spPr>
          <a:xfrm>
            <a:off x="9280214" y="3397170"/>
            <a:ext cx="2719768" cy="1169551"/>
          </a:xfrm>
          <a:prstGeom prst="rect">
            <a:avLst/>
          </a:prstGeom>
          <a:solidFill>
            <a:schemeClr val="accent5">
              <a:lumMod val="20000"/>
              <a:lumOff val="80000"/>
            </a:schemeClr>
          </a:solidFill>
        </p:spPr>
        <p:txBody>
          <a:bodyPr wrap="square">
            <a:spAutoFit/>
          </a:bodyPr>
          <a:lstStyle/>
          <a:p>
            <a:pPr algn="ctr"/>
            <a:r>
              <a:rPr lang="en-US" sz="1400" i="1" dirty="0">
                <a:solidFill>
                  <a:srgbClr val="C00000"/>
                </a:solidFill>
                <a:latin typeface="Calibri"/>
                <a:cs typeface="Calibri"/>
              </a:rPr>
              <a:t>Instruction Fetch (IF) = IM</a:t>
            </a:r>
          </a:p>
          <a:p>
            <a:pPr algn="ctr"/>
            <a:r>
              <a:rPr lang="en-US" sz="1400" i="1" dirty="0">
                <a:solidFill>
                  <a:srgbClr val="C00000"/>
                </a:solidFill>
                <a:latin typeface="Calibri"/>
                <a:cs typeface="Calibri"/>
              </a:rPr>
              <a:t>Instruction Decode (ID) = REG</a:t>
            </a:r>
          </a:p>
          <a:p>
            <a:pPr algn="ctr"/>
            <a:r>
              <a:rPr lang="en-US" sz="1400" i="1" dirty="0">
                <a:solidFill>
                  <a:srgbClr val="C00000"/>
                </a:solidFill>
                <a:latin typeface="Calibri"/>
                <a:cs typeface="Calibri"/>
              </a:rPr>
              <a:t>Execute (EX)  = ALU</a:t>
            </a:r>
          </a:p>
          <a:p>
            <a:pPr algn="ctr"/>
            <a:r>
              <a:rPr lang="en-US" sz="1400" i="1" dirty="0">
                <a:solidFill>
                  <a:srgbClr val="C00000"/>
                </a:solidFill>
                <a:latin typeface="Calibri"/>
                <a:cs typeface="Calibri"/>
              </a:rPr>
              <a:t>Memory access (MEM) = DM</a:t>
            </a:r>
          </a:p>
          <a:p>
            <a:pPr algn="ctr"/>
            <a:r>
              <a:rPr lang="en-US" sz="1400" i="1" dirty="0">
                <a:solidFill>
                  <a:srgbClr val="C00000"/>
                </a:solidFill>
                <a:latin typeface="Calibri"/>
                <a:cs typeface="Calibri"/>
              </a:rPr>
              <a:t>Write Back (WB) = REG</a:t>
            </a:r>
          </a:p>
        </p:txBody>
      </p:sp>
      <p:grpSp>
        <p:nvGrpSpPr>
          <p:cNvPr id="195" name="Group 194">
            <a:extLst>
              <a:ext uri="{FF2B5EF4-FFF2-40B4-BE49-F238E27FC236}">
                <a16:creationId xmlns:a16="http://schemas.microsoft.com/office/drawing/2014/main" id="{1C40E112-5511-F746-A98C-1B6A0A50E83B}"/>
              </a:ext>
            </a:extLst>
          </p:cNvPr>
          <p:cNvGrpSpPr/>
          <p:nvPr/>
        </p:nvGrpSpPr>
        <p:grpSpPr>
          <a:xfrm>
            <a:off x="3919605" y="6049409"/>
            <a:ext cx="5953728" cy="530446"/>
            <a:chOff x="3598459" y="5448697"/>
            <a:chExt cx="5953728" cy="530446"/>
          </a:xfrm>
        </p:grpSpPr>
        <p:grpSp>
          <p:nvGrpSpPr>
            <p:cNvPr id="196" name="Group 195">
              <a:extLst>
                <a:ext uri="{FF2B5EF4-FFF2-40B4-BE49-F238E27FC236}">
                  <a16:creationId xmlns:a16="http://schemas.microsoft.com/office/drawing/2014/main" id="{0A3F5CBF-7399-EB42-961B-FEB7ACA7E42F}"/>
                </a:ext>
              </a:extLst>
            </p:cNvPr>
            <p:cNvGrpSpPr/>
            <p:nvPr/>
          </p:nvGrpSpPr>
          <p:grpSpPr>
            <a:xfrm>
              <a:off x="3598459" y="5539758"/>
              <a:ext cx="5953728" cy="369332"/>
              <a:chOff x="3609605" y="5554215"/>
              <a:chExt cx="5953728" cy="369332"/>
            </a:xfrm>
          </p:grpSpPr>
          <p:sp>
            <p:nvSpPr>
              <p:cNvPr id="205" name="TextBox 204">
                <a:extLst>
                  <a:ext uri="{FF2B5EF4-FFF2-40B4-BE49-F238E27FC236}">
                    <a16:creationId xmlns:a16="http://schemas.microsoft.com/office/drawing/2014/main" id="{D4D1110E-EAEE-8D4D-BE29-A56F24ADF096}"/>
                  </a:ext>
                </a:extLst>
              </p:cNvPr>
              <p:cNvSpPr txBox="1"/>
              <p:nvPr/>
            </p:nvSpPr>
            <p:spPr>
              <a:xfrm>
                <a:off x="3609605" y="5554215"/>
                <a:ext cx="301686" cy="369332"/>
              </a:xfrm>
              <a:prstGeom prst="rect">
                <a:avLst/>
              </a:prstGeom>
              <a:noFill/>
            </p:spPr>
            <p:txBody>
              <a:bodyPr wrap="none" rtlCol="0">
                <a:spAutoFit/>
              </a:bodyPr>
              <a:lstStyle/>
              <a:p>
                <a:r>
                  <a:rPr lang="en-US" dirty="0">
                    <a:solidFill>
                      <a:srgbClr val="C00000"/>
                    </a:solidFill>
                  </a:rPr>
                  <a:t>0</a:t>
                </a:r>
              </a:p>
            </p:txBody>
          </p:sp>
          <p:sp>
            <p:nvSpPr>
              <p:cNvPr id="206" name="TextBox 205">
                <a:extLst>
                  <a:ext uri="{FF2B5EF4-FFF2-40B4-BE49-F238E27FC236}">
                    <a16:creationId xmlns:a16="http://schemas.microsoft.com/office/drawing/2014/main" id="{C1723B20-E025-624D-B36F-0B18D359F0C7}"/>
                  </a:ext>
                </a:extLst>
              </p:cNvPr>
              <p:cNvSpPr txBox="1"/>
              <p:nvPr/>
            </p:nvSpPr>
            <p:spPr>
              <a:xfrm>
                <a:off x="4324605" y="5554215"/>
                <a:ext cx="301686" cy="369332"/>
              </a:xfrm>
              <a:prstGeom prst="rect">
                <a:avLst/>
              </a:prstGeom>
              <a:noFill/>
            </p:spPr>
            <p:txBody>
              <a:bodyPr wrap="none" rtlCol="0">
                <a:spAutoFit/>
              </a:bodyPr>
              <a:lstStyle/>
              <a:p>
                <a:r>
                  <a:rPr lang="en-US" dirty="0">
                    <a:solidFill>
                      <a:srgbClr val="C00000"/>
                    </a:solidFill>
                  </a:rPr>
                  <a:t>1</a:t>
                </a:r>
              </a:p>
            </p:txBody>
          </p:sp>
          <p:sp>
            <p:nvSpPr>
              <p:cNvPr id="207" name="TextBox 206">
                <a:extLst>
                  <a:ext uri="{FF2B5EF4-FFF2-40B4-BE49-F238E27FC236}">
                    <a16:creationId xmlns:a16="http://schemas.microsoft.com/office/drawing/2014/main" id="{DA621A32-F419-3C43-B2A3-B8FBBD6BF8E6}"/>
                  </a:ext>
                </a:extLst>
              </p:cNvPr>
              <p:cNvSpPr txBox="1"/>
              <p:nvPr/>
            </p:nvSpPr>
            <p:spPr>
              <a:xfrm>
                <a:off x="5063200" y="5554215"/>
                <a:ext cx="301686" cy="369332"/>
              </a:xfrm>
              <a:prstGeom prst="rect">
                <a:avLst/>
              </a:prstGeom>
              <a:noFill/>
            </p:spPr>
            <p:txBody>
              <a:bodyPr wrap="none" rtlCol="0">
                <a:spAutoFit/>
              </a:bodyPr>
              <a:lstStyle/>
              <a:p>
                <a:r>
                  <a:rPr lang="en-US" dirty="0">
                    <a:solidFill>
                      <a:srgbClr val="C00000"/>
                    </a:solidFill>
                  </a:rPr>
                  <a:t>2</a:t>
                </a:r>
              </a:p>
            </p:txBody>
          </p:sp>
          <p:sp>
            <p:nvSpPr>
              <p:cNvPr id="208" name="TextBox 207">
                <a:extLst>
                  <a:ext uri="{FF2B5EF4-FFF2-40B4-BE49-F238E27FC236}">
                    <a16:creationId xmlns:a16="http://schemas.microsoft.com/office/drawing/2014/main" id="{49744870-678C-D643-98C4-B5614B7CE9BB}"/>
                  </a:ext>
                </a:extLst>
              </p:cNvPr>
              <p:cNvSpPr txBox="1"/>
              <p:nvPr/>
            </p:nvSpPr>
            <p:spPr>
              <a:xfrm>
                <a:off x="5780479" y="5554215"/>
                <a:ext cx="301686" cy="369332"/>
              </a:xfrm>
              <a:prstGeom prst="rect">
                <a:avLst/>
              </a:prstGeom>
              <a:noFill/>
            </p:spPr>
            <p:txBody>
              <a:bodyPr wrap="none" rtlCol="0">
                <a:spAutoFit/>
              </a:bodyPr>
              <a:lstStyle/>
              <a:p>
                <a:r>
                  <a:rPr lang="en-US" dirty="0">
                    <a:solidFill>
                      <a:srgbClr val="C00000"/>
                    </a:solidFill>
                  </a:rPr>
                  <a:t>3</a:t>
                </a:r>
              </a:p>
            </p:txBody>
          </p:sp>
          <p:sp>
            <p:nvSpPr>
              <p:cNvPr id="209" name="TextBox 208">
                <a:extLst>
                  <a:ext uri="{FF2B5EF4-FFF2-40B4-BE49-F238E27FC236}">
                    <a16:creationId xmlns:a16="http://schemas.microsoft.com/office/drawing/2014/main" id="{997152C3-CA91-BC42-BD00-39CFD9C86883}"/>
                  </a:ext>
                </a:extLst>
              </p:cNvPr>
              <p:cNvSpPr txBox="1"/>
              <p:nvPr/>
            </p:nvSpPr>
            <p:spPr>
              <a:xfrm>
                <a:off x="6475368" y="5554215"/>
                <a:ext cx="301686" cy="369332"/>
              </a:xfrm>
              <a:prstGeom prst="rect">
                <a:avLst/>
              </a:prstGeom>
              <a:noFill/>
            </p:spPr>
            <p:txBody>
              <a:bodyPr wrap="none" rtlCol="0">
                <a:spAutoFit/>
              </a:bodyPr>
              <a:lstStyle/>
              <a:p>
                <a:r>
                  <a:rPr lang="en-US" dirty="0">
                    <a:solidFill>
                      <a:srgbClr val="C00000"/>
                    </a:solidFill>
                  </a:rPr>
                  <a:t>4</a:t>
                </a:r>
              </a:p>
            </p:txBody>
          </p:sp>
          <p:sp>
            <p:nvSpPr>
              <p:cNvPr id="210" name="TextBox 209">
                <a:extLst>
                  <a:ext uri="{FF2B5EF4-FFF2-40B4-BE49-F238E27FC236}">
                    <a16:creationId xmlns:a16="http://schemas.microsoft.com/office/drawing/2014/main" id="{6E704266-EF36-4347-BE03-B0F87898B386}"/>
                  </a:ext>
                </a:extLst>
              </p:cNvPr>
              <p:cNvSpPr txBox="1"/>
              <p:nvPr/>
            </p:nvSpPr>
            <p:spPr>
              <a:xfrm>
                <a:off x="7162106" y="5554215"/>
                <a:ext cx="301686" cy="369332"/>
              </a:xfrm>
              <a:prstGeom prst="rect">
                <a:avLst/>
              </a:prstGeom>
              <a:noFill/>
            </p:spPr>
            <p:txBody>
              <a:bodyPr wrap="none" rtlCol="0">
                <a:spAutoFit/>
              </a:bodyPr>
              <a:lstStyle/>
              <a:p>
                <a:r>
                  <a:rPr lang="en-US" dirty="0">
                    <a:solidFill>
                      <a:srgbClr val="C00000"/>
                    </a:solidFill>
                  </a:rPr>
                  <a:t>5</a:t>
                </a:r>
              </a:p>
            </p:txBody>
          </p:sp>
          <p:sp>
            <p:nvSpPr>
              <p:cNvPr id="211" name="TextBox 210">
                <a:extLst>
                  <a:ext uri="{FF2B5EF4-FFF2-40B4-BE49-F238E27FC236}">
                    <a16:creationId xmlns:a16="http://schemas.microsoft.com/office/drawing/2014/main" id="{83C9B463-66C7-FF47-BF00-85F8FEDEC8F2}"/>
                  </a:ext>
                </a:extLst>
              </p:cNvPr>
              <p:cNvSpPr txBox="1"/>
              <p:nvPr/>
            </p:nvSpPr>
            <p:spPr>
              <a:xfrm>
                <a:off x="7859996" y="5554215"/>
                <a:ext cx="301686" cy="369332"/>
              </a:xfrm>
              <a:prstGeom prst="rect">
                <a:avLst/>
              </a:prstGeom>
              <a:noFill/>
            </p:spPr>
            <p:txBody>
              <a:bodyPr wrap="none" rtlCol="0">
                <a:spAutoFit/>
              </a:bodyPr>
              <a:lstStyle/>
              <a:p>
                <a:r>
                  <a:rPr lang="en-US" dirty="0">
                    <a:solidFill>
                      <a:srgbClr val="C00000"/>
                    </a:solidFill>
                  </a:rPr>
                  <a:t>6</a:t>
                </a:r>
              </a:p>
            </p:txBody>
          </p:sp>
          <p:sp>
            <p:nvSpPr>
              <p:cNvPr id="212" name="TextBox 211">
                <a:extLst>
                  <a:ext uri="{FF2B5EF4-FFF2-40B4-BE49-F238E27FC236}">
                    <a16:creationId xmlns:a16="http://schemas.microsoft.com/office/drawing/2014/main" id="{C758922C-20B3-7041-A524-A74B339C6CCC}"/>
                  </a:ext>
                </a:extLst>
              </p:cNvPr>
              <p:cNvSpPr txBox="1"/>
              <p:nvPr/>
            </p:nvSpPr>
            <p:spPr>
              <a:xfrm>
                <a:off x="8531400" y="5554215"/>
                <a:ext cx="301686" cy="369332"/>
              </a:xfrm>
              <a:prstGeom prst="rect">
                <a:avLst/>
              </a:prstGeom>
              <a:noFill/>
            </p:spPr>
            <p:txBody>
              <a:bodyPr wrap="none" rtlCol="0">
                <a:spAutoFit/>
              </a:bodyPr>
              <a:lstStyle/>
              <a:p>
                <a:r>
                  <a:rPr lang="en-US" dirty="0">
                    <a:solidFill>
                      <a:srgbClr val="C00000"/>
                    </a:solidFill>
                  </a:rPr>
                  <a:t>7</a:t>
                </a:r>
              </a:p>
            </p:txBody>
          </p:sp>
          <p:sp>
            <p:nvSpPr>
              <p:cNvPr id="213" name="TextBox 212">
                <a:extLst>
                  <a:ext uri="{FF2B5EF4-FFF2-40B4-BE49-F238E27FC236}">
                    <a16:creationId xmlns:a16="http://schemas.microsoft.com/office/drawing/2014/main" id="{7CE2A67D-9709-384E-956E-52F15D532BBE}"/>
                  </a:ext>
                </a:extLst>
              </p:cNvPr>
              <p:cNvSpPr txBox="1"/>
              <p:nvPr/>
            </p:nvSpPr>
            <p:spPr>
              <a:xfrm>
                <a:off x="9261647" y="5554215"/>
                <a:ext cx="301686" cy="369332"/>
              </a:xfrm>
              <a:prstGeom prst="rect">
                <a:avLst/>
              </a:prstGeom>
              <a:noFill/>
            </p:spPr>
            <p:txBody>
              <a:bodyPr wrap="none" rtlCol="0">
                <a:spAutoFit/>
              </a:bodyPr>
              <a:lstStyle/>
              <a:p>
                <a:r>
                  <a:rPr lang="en-US" dirty="0">
                    <a:solidFill>
                      <a:srgbClr val="C00000"/>
                    </a:solidFill>
                  </a:rPr>
                  <a:t>8</a:t>
                </a:r>
              </a:p>
            </p:txBody>
          </p:sp>
        </p:grpSp>
        <p:sp>
          <p:nvSpPr>
            <p:cNvPr id="197" name="Line 19">
              <a:extLst>
                <a:ext uri="{FF2B5EF4-FFF2-40B4-BE49-F238E27FC236}">
                  <a16:creationId xmlns:a16="http://schemas.microsoft.com/office/drawing/2014/main" id="{C5B9E2CA-6353-484D-B61E-9EDE7BE3E2FC}"/>
                </a:ext>
              </a:extLst>
            </p:cNvPr>
            <p:cNvSpPr>
              <a:spLocks noChangeShapeType="1"/>
            </p:cNvSpPr>
            <p:nvPr/>
          </p:nvSpPr>
          <p:spPr bwMode="auto">
            <a:xfrm>
              <a:off x="409596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98" name="Line 19">
              <a:extLst>
                <a:ext uri="{FF2B5EF4-FFF2-40B4-BE49-F238E27FC236}">
                  <a16:creationId xmlns:a16="http://schemas.microsoft.com/office/drawing/2014/main" id="{5C0E91C8-E62B-464B-8F91-3DA449D2178D}"/>
                </a:ext>
              </a:extLst>
            </p:cNvPr>
            <p:cNvSpPr>
              <a:spLocks noChangeShapeType="1"/>
            </p:cNvSpPr>
            <p:nvPr/>
          </p:nvSpPr>
          <p:spPr bwMode="auto">
            <a:xfrm>
              <a:off x="6273099" y="546551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99" name="Line 19">
              <a:extLst>
                <a:ext uri="{FF2B5EF4-FFF2-40B4-BE49-F238E27FC236}">
                  <a16:creationId xmlns:a16="http://schemas.microsoft.com/office/drawing/2014/main" id="{A0495459-24A8-7547-853D-8E989E42069E}"/>
                </a:ext>
              </a:extLst>
            </p:cNvPr>
            <p:cNvSpPr>
              <a:spLocks noChangeShapeType="1"/>
            </p:cNvSpPr>
            <p:nvPr/>
          </p:nvSpPr>
          <p:spPr bwMode="auto">
            <a:xfrm>
              <a:off x="4819315"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0" name="Line 19">
              <a:extLst>
                <a:ext uri="{FF2B5EF4-FFF2-40B4-BE49-F238E27FC236}">
                  <a16:creationId xmlns:a16="http://schemas.microsoft.com/office/drawing/2014/main" id="{5BBD777B-21C9-1849-BE8E-CBB760110217}"/>
                </a:ext>
              </a:extLst>
            </p:cNvPr>
            <p:cNvSpPr>
              <a:spLocks noChangeShapeType="1"/>
            </p:cNvSpPr>
            <p:nvPr/>
          </p:nvSpPr>
          <p:spPr bwMode="auto">
            <a:xfrm>
              <a:off x="5549959"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1" name="Line 19">
              <a:extLst>
                <a:ext uri="{FF2B5EF4-FFF2-40B4-BE49-F238E27FC236}">
                  <a16:creationId xmlns:a16="http://schemas.microsoft.com/office/drawing/2014/main" id="{DAC7F52E-B686-924D-ACF7-2D5B40E94426}"/>
                </a:ext>
              </a:extLst>
            </p:cNvPr>
            <p:cNvSpPr>
              <a:spLocks noChangeShapeType="1"/>
            </p:cNvSpPr>
            <p:nvPr/>
          </p:nvSpPr>
          <p:spPr bwMode="auto">
            <a:xfrm>
              <a:off x="7648352" y="545124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2" name="Line 19">
              <a:extLst>
                <a:ext uri="{FF2B5EF4-FFF2-40B4-BE49-F238E27FC236}">
                  <a16:creationId xmlns:a16="http://schemas.microsoft.com/office/drawing/2014/main" id="{6761AB62-A6D0-4C47-A20E-A88A09A9EFD8}"/>
                </a:ext>
              </a:extLst>
            </p:cNvPr>
            <p:cNvSpPr>
              <a:spLocks noChangeShapeType="1"/>
            </p:cNvSpPr>
            <p:nvPr/>
          </p:nvSpPr>
          <p:spPr bwMode="auto">
            <a:xfrm>
              <a:off x="6970683" y="5448697"/>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3" name="Line 19">
              <a:extLst>
                <a:ext uri="{FF2B5EF4-FFF2-40B4-BE49-F238E27FC236}">
                  <a16:creationId xmlns:a16="http://schemas.microsoft.com/office/drawing/2014/main" id="{0383FB79-346C-9741-8DC4-6B87CD5C9BDA}"/>
                </a:ext>
              </a:extLst>
            </p:cNvPr>
            <p:cNvSpPr>
              <a:spLocks noChangeShapeType="1"/>
            </p:cNvSpPr>
            <p:nvPr/>
          </p:nvSpPr>
          <p:spPr bwMode="auto">
            <a:xfrm>
              <a:off x="8338614"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4" name="Line 19">
              <a:extLst>
                <a:ext uri="{FF2B5EF4-FFF2-40B4-BE49-F238E27FC236}">
                  <a16:creationId xmlns:a16="http://schemas.microsoft.com/office/drawing/2014/main" id="{5E99B035-083D-AC4F-97C8-CAEAC2B9B2D7}"/>
                </a:ext>
              </a:extLst>
            </p:cNvPr>
            <p:cNvSpPr>
              <a:spLocks noChangeShapeType="1"/>
            </p:cNvSpPr>
            <p:nvPr/>
          </p:nvSpPr>
          <p:spPr bwMode="auto">
            <a:xfrm>
              <a:off x="9016283" y="5448978"/>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grpSp>
        <p:nvGrpSpPr>
          <p:cNvPr id="214" name="Group 187">
            <a:extLst>
              <a:ext uri="{FF2B5EF4-FFF2-40B4-BE49-F238E27FC236}">
                <a16:creationId xmlns:a16="http://schemas.microsoft.com/office/drawing/2014/main" id="{6DACC5D8-B410-C34A-877D-BD2F76959A3B}"/>
              </a:ext>
            </a:extLst>
          </p:cNvPr>
          <p:cNvGrpSpPr>
            <a:grpSpLocks/>
          </p:cNvGrpSpPr>
          <p:nvPr/>
        </p:nvGrpSpPr>
        <p:grpSpPr bwMode="auto">
          <a:xfrm>
            <a:off x="7274703" y="1817899"/>
            <a:ext cx="2765425" cy="471488"/>
            <a:chOff x="1248" y="3456"/>
            <a:chExt cx="1680" cy="297"/>
          </a:xfrm>
        </p:grpSpPr>
        <p:sp>
          <p:nvSpPr>
            <p:cNvPr id="215" name="Line 188">
              <a:extLst>
                <a:ext uri="{FF2B5EF4-FFF2-40B4-BE49-F238E27FC236}">
                  <a16:creationId xmlns:a16="http://schemas.microsoft.com/office/drawing/2014/main" id="{A68B10CB-ADEC-8346-B2DA-41B10F3DC391}"/>
                </a:ext>
              </a:extLst>
            </p:cNvPr>
            <p:cNvSpPr>
              <a:spLocks noChangeShapeType="1"/>
            </p:cNvSpPr>
            <p:nvPr/>
          </p:nvSpPr>
          <p:spPr bwMode="auto">
            <a:xfrm>
              <a:off x="1248" y="3456"/>
              <a:ext cx="1680" cy="0"/>
            </a:xfrm>
            <a:prstGeom prst="line">
              <a:avLst/>
            </a:prstGeom>
            <a:noFill/>
            <a:ln w="22225">
              <a:solidFill>
                <a:srgbClr val="FF0000"/>
              </a:solidFill>
              <a:round/>
              <a:headEnd type="arrow" w="med" len="med"/>
              <a:tailEnd type="arrow" w="med" len="med"/>
            </a:ln>
          </p:spPr>
          <p:txBody>
            <a:bodyPr>
              <a:prstTxWarp prst="textNoShape">
                <a:avLst/>
              </a:prstTxWarp>
            </a:bodyPr>
            <a:lstStyle/>
            <a:p>
              <a:endParaRPr lang="en-US"/>
            </a:p>
          </p:txBody>
        </p:sp>
        <p:sp>
          <p:nvSpPr>
            <p:cNvPr id="216" name="Rectangle 189">
              <a:extLst>
                <a:ext uri="{FF2B5EF4-FFF2-40B4-BE49-F238E27FC236}">
                  <a16:creationId xmlns:a16="http://schemas.microsoft.com/office/drawing/2014/main" id="{B6DEF996-F40B-0747-BDC3-605DF214F353}"/>
                </a:ext>
              </a:extLst>
            </p:cNvPr>
            <p:cNvSpPr>
              <a:spLocks noChangeArrowheads="1"/>
            </p:cNvSpPr>
            <p:nvPr/>
          </p:nvSpPr>
          <p:spPr bwMode="auto">
            <a:xfrm>
              <a:off x="1409" y="3541"/>
              <a:ext cx="1459" cy="212"/>
            </a:xfrm>
            <a:prstGeom prst="rect">
              <a:avLst/>
            </a:prstGeom>
            <a:solidFill>
              <a:schemeClr val="bg1"/>
            </a:solidFill>
            <a:ln w="12700">
              <a:noFill/>
              <a:miter lim="800000"/>
              <a:headEnd/>
              <a:tailEnd/>
            </a:ln>
          </p:spPr>
          <p:txBody>
            <a:bodyPr lIns="90488" tIns="44450" rIns="90488" bIns="44450">
              <a:prstTxWarp prst="textNoShape">
                <a:avLst/>
              </a:prstTxWarp>
              <a:spAutoFit/>
            </a:bodyPr>
            <a:lstStyle/>
            <a:p>
              <a:pPr eaLnBrk="0" hangingPunct="0"/>
              <a:r>
                <a:rPr lang="en-US" sz="1600" b="1" dirty="0">
                  <a:latin typeface="Calibri" charset="0"/>
                  <a:ea typeface="Optima" charset="0"/>
                  <a:cs typeface="Optima" charset="0"/>
                </a:rPr>
                <a:t>Time to drain the pipeline</a:t>
              </a:r>
            </a:p>
          </p:txBody>
        </p:sp>
      </p:grpSp>
    </p:spTree>
    <p:extLst>
      <p:ext uri="{BB962C8B-B14F-4D97-AF65-F5344CB8AC3E}">
        <p14:creationId xmlns:p14="http://schemas.microsoft.com/office/powerpoint/2010/main" val="146240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30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072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3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298" grpId="0" animBg="1"/>
      <p:bldP spid="193" grpId="0" animBg="1"/>
      <p:bldP spid="19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8F6D95-C003-A84B-8EA2-C0557836898F}"/>
              </a:ext>
            </a:extLst>
          </p:cNvPr>
          <p:cNvSpPr>
            <a:spLocks noGrp="1"/>
          </p:cNvSpPr>
          <p:nvPr>
            <p:ph type="sldNum" sz="quarter" idx="4294967295"/>
          </p:nvPr>
        </p:nvSpPr>
        <p:spPr>
          <a:xfrm>
            <a:off x="10880725" y="6459538"/>
            <a:ext cx="1311275" cy="365125"/>
          </a:xfrm>
        </p:spPr>
        <p:txBody>
          <a:bodyPr/>
          <a:lstStyle/>
          <a:p>
            <a:fld id="{1BD72A7C-CD32-D543-9541-5D4E9CD9F017}" type="slidenum">
              <a:rPr lang="en-US" smtClean="0"/>
              <a:t>40</a:t>
            </a:fld>
            <a:endParaRPr lang="en-US"/>
          </a:p>
        </p:txBody>
      </p:sp>
      <p:sp>
        <p:nvSpPr>
          <p:cNvPr id="8" name="TextBox 7">
            <a:extLst>
              <a:ext uri="{FF2B5EF4-FFF2-40B4-BE49-F238E27FC236}">
                <a16:creationId xmlns:a16="http://schemas.microsoft.com/office/drawing/2014/main" id="{13D3D150-3453-984F-9D0C-26BF303A6691}"/>
              </a:ext>
            </a:extLst>
          </p:cNvPr>
          <p:cNvSpPr txBox="1"/>
          <p:nvPr/>
        </p:nvSpPr>
        <p:spPr>
          <a:xfrm>
            <a:off x="2390402" y="2921168"/>
            <a:ext cx="7411196" cy="1015663"/>
          </a:xfrm>
          <a:prstGeom prst="rect">
            <a:avLst/>
          </a:prstGeom>
          <a:noFill/>
        </p:spPr>
        <p:txBody>
          <a:bodyPr wrap="none" rtlCol="0">
            <a:spAutoFit/>
          </a:bodyPr>
          <a:lstStyle/>
          <a:p>
            <a:r>
              <a:rPr lang="en-US" sz="6000" dirty="0">
                <a:solidFill>
                  <a:srgbClr val="C00000"/>
                </a:solidFill>
                <a:latin typeface="Chalkduster" panose="03050602040202020205" pitchFamily="66" charset="77"/>
              </a:rPr>
              <a:t>Control Hazards</a:t>
            </a:r>
          </a:p>
        </p:txBody>
      </p:sp>
    </p:spTree>
    <p:extLst>
      <p:ext uri="{BB962C8B-B14F-4D97-AF65-F5344CB8AC3E}">
        <p14:creationId xmlns:p14="http://schemas.microsoft.com/office/powerpoint/2010/main" val="2418282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Control Hazards</a:t>
            </a:r>
          </a:p>
        </p:txBody>
      </p:sp>
      <p:sp>
        <p:nvSpPr>
          <p:cNvPr id="78851" name="Rectangle 3"/>
          <p:cNvSpPr>
            <a:spLocks noGrp="1" noChangeArrowheads="1"/>
          </p:cNvSpPr>
          <p:nvPr>
            <p:ph idx="1"/>
          </p:nvPr>
        </p:nvSpPr>
        <p:spPr/>
        <p:txBody>
          <a:bodyPr/>
          <a:lstStyle/>
          <a:p>
            <a:r>
              <a:rPr lang="en-US" dirty="0"/>
              <a:t>Data hazards occur when we have to wait for values in the register file to be ready</a:t>
            </a:r>
          </a:p>
          <a:p>
            <a:endParaRPr lang="en-US" dirty="0"/>
          </a:p>
          <a:p>
            <a:r>
              <a:rPr lang="en-US" dirty="0"/>
              <a:t>Control hazards occur when we have to wait for the value in the PC register to be ready</a:t>
            </a:r>
          </a:p>
          <a:p>
            <a:endParaRPr lang="en-US" dirty="0"/>
          </a:p>
          <a:p>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27BAB9EC-5F88-8449-B675-6D3A2EAED3D0}"/>
              </a:ext>
            </a:extLst>
          </p:cNvPr>
          <p:cNvSpPr>
            <a:spLocks noGrp="1"/>
          </p:cNvSpPr>
          <p:nvPr>
            <p:ph type="sldNum" sz="quarter" idx="12"/>
          </p:nvPr>
        </p:nvSpPr>
        <p:spPr/>
        <p:txBody>
          <a:bodyPr/>
          <a:lstStyle/>
          <a:p>
            <a:fld id="{1BD72A7C-CD32-D543-9541-5D4E9CD9F017}" type="slidenum">
              <a:rPr lang="en-US" smtClean="0"/>
              <a:t>41</a:t>
            </a:fld>
            <a:endParaRPr lang="en-US"/>
          </a:p>
        </p:txBody>
      </p:sp>
      <p:sp>
        <p:nvSpPr>
          <p:cNvPr id="2" name="Rectangle 1"/>
          <p:cNvSpPr/>
          <p:nvPr/>
        </p:nvSpPr>
        <p:spPr>
          <a:xfrm>
            <a:off x="5546090" y="4321656"/>
            <a:ext cx="3489053" cy="830997"/>
          </a:xfrm>
          <a:prstGeom prst="rect">
            <a:avLst/>
          </a:prstGeom>
          <a:solidFill>
            <a:schemeClr val="accent5">
              <a:lumMod val="20000"/>
              <a:lumOff val="80000"/>
            </a:schemeClr>
          </a:solidFill>
        </p:spPr>
        <p:txBody>
          <a:bodyPr wrap="square">
            <a:spAutoFit/>
          </a:bodyPr>
          <a:lstStyle/>
          <a:p>
            <a:pPr algn="ctr" eaLnBrk="1" hangingPunct="1"/>
            <a:r>
              <a:rPr lang="en-US" sz="2400" i="1" dirty="0">
                <a:solidFill>
                  <a:srgbClr val="C00000"/>
                </a:solidFill>
                <a:latin typeface="Calibri"/>
                <a:cs typeface="Calibri"/>
              </a:rPr>
              <a:t>Doesn’t this happen for every instruction?</a:t>
            </a:r>
          </a:p>
        </p:txBody>
      </p:sp>
    </p:spTree>
    <p:extLst>
      <p:ext uri="{BB962C8B-B14F-4D97-AF65-F5344CB8AC3E}">
        <p14:creationId xmlns:p14="http://schemas.microsoft.com/office/powerpoint/2010/main" val="1568673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3"/>
          <p:cNvSpPr>
            <a:spLocks noGrp="1" noChangeArrowheads="1"/>
          </p:cNvSpPr>
          <p:nvPr>
            <p:ph type="title"/>
          </p:nvPr>
        </p:nvSpPr>
        <p:spPr/>
        <p:txBody>
          <a:bodyPr/>
          <a:lstStyle/>
          <a:p>
            <a:r>
              <a:rPr lang="en-US"/>
              <a:t>Control Hazard</a:t>
            </a:r>
          </a:p>
        </p:txBody>
      </p:sp>
      <p:sp>
        <p:nvSpPr>
          <p:cNvPr id="4" name="Slide Number Placeholder 3">
            <a:extLst>
              <a:ext uri="{FF2B5EF4-FFF2-40B4-BE49-F238E27FC236}">
                <a16:creationId xmlns:a16="http://schemas.microsoft.com/office/drawing/2014/main" id="{3BEC9793-FFA5-DE44-B7E4-45BD351F5109}"/>
              </a:ext>
            </a:extLst>
          </p:cNvPr>
          <p:cNvSpPr>
            <a:spLocks noGrp="1"/>
          </p:cNvSpPr>
          <p:nvPr>
            <p:ph type="sldNum" sz="quarter" idx="12"/>
          </p:nvPr>
        </p:nvSpPr>
        <p:spPr/>
        <p:txBody>
          <a:bodyPr/>
          <a:lstStyle/>
          <a:p>
            <a:fld id="{1BD72A7C-CD32-D543-9541-5D4E9CD9F017}" type="slidenum">
              <a:rPr lang="en-US" smtClean="0"/>
              <a:t>42</a:t>
            </a:fld>
            <a:endParaRPr lang="en-US"/>
          </a:p>
        </p:txBody>
      </p:sp>
      <p:sp>
        <p:nvSpPr>
          <p:cNvPr id="80899" name="Line 15"/>
          <p:cNvSpPr>
            <a:spLocks noChangeShapeType="1"/>
          </p:cNvSpPr>
          <p:nvPr/>
        </p:nvSpPr>
        <p:spPr bwMode="auto">
          <a:xfrm>
            <a:off x="3856038" y="1611313"/>
            <a:ext cx="5815012"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80900" name="Line 20"/>
          <p:cNvSpPr>
            <a:spLocks noChangeShapeType="1"/>
          </p:cNvSpPr>
          <p:nvPr/>
        </p:nvSpPr>
        <p:spPr bwMode="auto">
          <a:xfrm>
            <a:off x="4851400" y="1820863"/>
            <a:ext cx="0" cy="4037012"/>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0901" name="Line 21"/>
          <p:cNvSpPr>
            <a:spLocks noChangeShapeType="1"/>
          </p:cNvSpPr>
          <p:nvPr/>
        </p:nvSpPr>
        <p:spPr bwMode="auto">
          <a:xfrm>
            <a:off x="5483225" y="1820863"/>
            <a:ext cx="0" cy="4037012"/>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0902" name="Line 22"/>
          <p:cNvSpPr>
            <a:spLocks noChangeShapeType="1"/>
          </p:cNvSpPr>
          <p:nvPr/>
        </p:nvSpPr>
        <p:spPr bwMode="auto">
          <a:xfrm>
            <a:off x="6115050" y="1820863"/>
            <a:ext cx="0" cy="4037012"/>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0903" name="Line 23"/>
          <p:cNvSpPr>
            <a:spLocks noChangeShapeType="1"/>
          </p:cNvSpPr>
          <p:nvPr/>
        </p:nvSpPr>
        <p:spPr bwMode="auto">
          <a:xfrm>
            <a:off x="6746875" y="1820863"/>
            <a:ext cx="0" cy="4037012"/>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0904" name="Line 24"/>
          <p:cNvSpPr>
            <a:spLocks noChangeShapeType="1"/>
          </p:cNvSpPr>
          <p:nvPr/>
        </p:nvSpPr>
        <p:spPr bwMode="auto">
          <a:xfrm>
            <a:off x="7378700" y="1820863"/>
            <a:ext cx="0" cy="4037012"/>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0905" name="Line 25"/>
          <p:cNvSpPr>
            <a:spLocks noChangeShapeType="1"/>
          </p:cNvSpPr>
          <p:nvPr/>
        </p:nvSpPr>
        <p:spPr bwMode="auto">
          <a:xfrm>
            <a:off x="8008938" y="1820863"/>
            <a:ext cx="0" cy="4037012"/>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0906" name="Line 26"/>
          <p:cNvSpPr>
            <a:spLocks noChangeShapeType="1"/>
          </p:cNvSpPr>
          <p:nvPr/>
        </p:nvSpPr>
        <p:spPr bwMode="auto">
          <a:xfrm>
            <a:off x="8640763" y="1820863"/>
            <a:ext cx="0" cy="4037012"/>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0907" name="Line 27"/>
          <p:cNvSpPr>
            <a:spLocks noChangeShapeType="1"/>
          </p:cNvSpPr>
          <p:nvPr/>
        </p:nvSpPr>
        <p:spPr bwMode="auto">
          <a:xfrm>
            <a:off x="9272588" y="1820863"/>
            <a:ext cx="0" cy="4037012"/>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nvGrpSpPr>
          <p:cNvPr id="80908" name="Group 30"/>
          <p:cNvGrpSpPr>
            <a:grpSpLocks/>
          </p:cNvGrpSpPr>
          <p:nvPr/>
        </p:nvGrpSpPr>
        <p:grpSpPr bwMode="auto">
          <a:xfrm>
            <a:off x="4332289" y="2046289"/>
            <a:ext cx="3019425" cy="757237"/>
            <a:chOff x="1567" y="1152"/>
            <a:chExt cx="2065" cy="528"/>
          </a:xfrm>
        </p:grpSpPr>
        <p:grpSp>
          <p:nvGrpSpPr>
            <p:cNvPr id="81051" name="Group 31"/>
            <p:cNvGrpSpPr>
              <a:grpSpLocks/>
            </p:cNvGrpSpPr>
            <p:nvPr/>
          </p:nvGrpSpPr>
          <p:grpSpPr bwMode="auto">
            <a:xfrm>
              <a:off x="2497" y="1152"/>
              <a:ext cx="213" cy="481"/>
              <a:chOff x="2217" y="1413"/>
              <a:chExt cx="213" cy="481"/>
            </a:xfrm>
          </p:grpSpPr>
          <p:sp>
            <p:nvSpPr>
              <p:cNvPr id="81081" name="Freeform 3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82" name="Rectangle 33"/>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81052" name="Group 34"/>
            <p:cNvGrpSpPr>
              <a:grpSpLocks/>
            </p:cNvGrpSpPr>
            <p:nvPr/>
          </p:nvGrpSpPr>
          <p:grpSpPr bwMode="auto">
            <a:xfrm>
              <a:off x="1567" y="1248"/>
              <a:ext cx="344" cy="289"/>
              <a:chOff x="1287" y="1509"/>
              <a:chExt cx="344" cy="289"/>
            </a:xfrm>
          </p:grpSpPr>
          <p:sp>
            <p:nvSpPr>
              <p:cNvPr id="81077" name="Rectangle 35"/>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81078" name="Group 36"/>
              <p:cNvGrpSpPr>
                <a:grpSpLocks/>
              </p:cNvGrpSpPr>
              <p:nvPr/>
            </p:nvGrpSpPr>
            <p:grpSpPr bwMode="auto">
              <a:xfrm>
                <a:off x="1291" y="1509"/>
                <a:ext cx="340" cy="289"/>
                <a:chOff x="1291" y="1509"/>
                <a:chExt cx="340" cy="289"/>
              </a:xfrm>
            </p:grpSpPr>
            <p:sp>
              <p:nvSpPr>
                <p:cNvPr id="81079" name="Freeform 3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80" name="Freeform 3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81053" name="Rectangle 39"/>
            <p:cNvSpPr>
              <a:spLocks noChangeArrowheads="1"/>
            </p:cNvSpPr>
            <p:nvPr/>
          </p:nvSpPr>
          <p:spPr bwMode="auto">
            <a:xfrm>
              <a:off x="2012" y="1255"/>
              <a:ext cx="291"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81054" name="Group 40"/>
            <p:cNvGrpSpPr>
              <a:grpSpLocks/>
            </p:cNvGrpSpPr>
            <p:nvPr/>
          </p:nvGrpSpPr>
          <p:grpSpPr bwMode="auto">
            <a:xfrm>
              <a:off x="2031" y="1248"/>
              <a:ext cx="296" cy="289"/>
              <a:chOff x="1751" y="1509"/>
              <a:chExt cx="296" cy="289"/>
            </a:xfrm>
          </p:grpSpPr>
          <p:sp>
            <p:nvSpPr>
              <p:cNvPr id="81075" name="Freeform 4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76" name="Freeform 4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1055" name="Line 4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56" name="Freeform 4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57" name="Line 4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58" name="Rectangle 46"/>
            <p:cNvSpPr>
              <a:spLocks noChangeArrowheads="1"/>
            </p:cNvSpPr>
            <p:nvPr/>
          </p:nvSpPr>
          <p:spPr bwMode="auto">
            <a:xfrm>
              <a:off x="2829" y="1250"/>
              <a:ext cx="289"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81059" name="Group 47"/>
            <p:cNvGrpSpPr>
              <a:grpSpLocks/>
            </p:cNvGrpSpPr>
            <p:nvPr/>
          </p:nvGrpSpPr>
          <p:grpSpPr bwMode="auto">
            <a:xfrm>
              <a:off x="2880" y="1248"/>
              <a:ext cx="325" cy="289"/>
              <a:chOff x="2600" y="1509"/>
              <a:chExt cx="325" cy="289"/>
            </a:xfrm>
          </p:grpSpPr>
          <p:sp>
            <p:nvSpPr>
              <p:cNvPr id="81073" name="Freeform 4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74" name="Freeform 4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1060" name="Rectangle 50"/>
            <p:cNvSpPr>
              <a:spLocks noChangeArrowheads="1"/>
            </p:cNvSpPr>
            <p:nvPr/>
          </p:nvSpPr>
          <p:spPr bwMode="auto">
            <a:xfrm>
              <a:off x="3321" y="1250"/>
              <a:ext cx="291"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81061" name="Group 51"/>
            <p:cNvGrpSpPr>
              <a:grpSpLocks/>
            </p:cNvGrpSpPr>
            <p:nvPr/>
          </p:nvGrpSpPr>
          <p:grpSpPr bwMode="auto">
            <a:xfrm>
              <a:off x="3348" y="1248"/>
              <a:ext cx="284" cy="289"/>
              <a:chOff x="3068" y="1509"/>
              <a:chExt cx="284" cy="289"/>
            </a:xfrm>
          </p:grpSpPr>
          <p:sp>
            <p:nvSpPr>
              <p:cNvPr id="81071" name="Freeform 5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72" name="Freeform 5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1062" name="Line 5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63" name="Line 5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64" name="Line 5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65" name="Line 5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66" name="Line 5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67" name="Line 5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68" name="Line 6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69" name="Line 6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70" name="Line 6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80909" name="Group 63"/>
          <p:cNvGrpSpPr>
            <a:grpSpLocks/>
          </p:cNvGrpSpPr>
          <p:nvPr/>
        </p:nvGrpSpPr>
        <p:grpSpPr bwMode="auto">
          <a:xfrm>
            <a:off x="4964114" y="2803525"/>
            <a:ext cx="3017837" cy="757238"/>
            <a:chOff x="1567" y="1152"/>
            <a:chExt cx="2065" cy="528"/>
          </a:xfrm>
        </p:grpSpPr>
        <p:grpSp>
          <p:nvGrpSpPr>
            <p:cNvPr id="81019" name="Group 64"/>
            <p:cNvGrpSpPr>
              <a:grpSpLocks/>
            </p:cNvGrpSpPr>
            <p:nvPr/>
          </p:nvGrpSpPr>
          <p:grpSpPr bwMode="auto">
            <a:xfrm>
              <a:off x="2497" y="1152"/>
              <a:ext cx="213" cy="481"/>
              <a:chOff x="2217" y="1413"/>
              <a:chExt cx="213" cy="481"/>
            </a:xfrm>
          </p:grpSpPr>
          <p:sp>
            <p:nvSpPr>
              <p:cNvPr id="81049" name="Freeform 6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50" name="Rectangle 66"/>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81020" name="Group 67"/>
            <p:cNvGrpSpPr>
              <a:grpSpLocks/>
            </p:cNvGrpSpPr>
            <p:nvPr/>
          </p:nvGrpSpPr>
          <p:grpSpPr bwMode="auto">
            <a:xfrm>
              <a:off x="1567" y="1248"/>
              <a:ext cx="344" cy="289"/>
              <a:chOff x="1287" y="1509"/>
              <a:chExt cx="344" cy="289"/>
            </a:xfrm>
          </p:grpSpPr>
          <p:sp>
            <p:nvSpPr>
              <p:cNvPr id="81045" name="Rectangle 68"/>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81046" name="Group 69"/>
              <p:cNvGrpSpPr>
                <a:grpSpLocks/>
              </p:cNvGrpSpPr>
              <p:nvPr/>
            </p:nvGrpSpPr>
            <p:grpSpPr bwMode="auto">
              <a:xfrm>
                <a:off x="1291" y="1509"/>
                <a:ext cx="340" cy="289"/>
                <a:chOff x="1291" y="1509"/>
                <a:chExt cx="340" cy="289"/>
              </a:xfrm>
            </p:grpSpPr>
            <p:sp>
              <p:nvSpPr>
                <p:cNvPr id="81047" name="Freeform 7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48" name="Freeform 7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81021" name="Rectangle 72"/>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81022" name="Group 73"/>
            <p:cNvGrpSpPr>
              <a:grpSpLocks/>
            </p:cNvGrpSpPr>
            <p:nvPr/>
          </p:nvGrpSpPr>
          <p:grpSpPr bwMode="auto">
            <a:xfrm>
              <a:off x="2031" y="1248"/>
              <a:ext cx="296" cy="289"/>
              <a:chOff x="1751" y="1509"/>
              <a:chExt cx="296" cy="289"/>
            </a:xfrm>
          </p:grpSpPr>
          <p:sp>
            <p:nvSpPr>
              <p:cNvPr id="81043" name="Freeform 7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44" name="Freeform 7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1023" name="Line 7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24" name="Freeform 7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25" name="Line 7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26" name="Rectangle 79"/>
            <p:cNvSpPr>
              <a:spLocks noChangeArrowheads="1"/>
            </p:cNvSpPr>
            <p:nvPr/>
          </p:nvSpPr>
          <p:spPr bwMode="auto">
            <a:xfrm>
              <a:off x="2829" y="1250"/>
              <a:ext cx="289"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81027" name="Group 80"/>
            <p:cNvGrpSpPr>
              <a:grpSpLocks/>
            </p:cNvGrpSpPr>
            <p:nvPr/>
          </p:nvGrpSpPr>
          <p:grpSpPr bwMode="auto">
            <a:xfrm>
              <a:off x="2880" y="1248"/>
              <a:ext cx="325" cy="289"/>
              <a:chOff x="2600" y="1509"/>
              <a:chExt cx="325" cy="289"/>
            </a:xfrm>
          </p:grpSpPr>
          <p:sp>
            <p:nvSpPr>
              <p:cNvPr id="81041" name="Freeform 8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42" name="Freeform 8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1028" name="Rectangle 83"/>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81029" name="Group 84"/>
            <p:cNvGrpSpPr>
              <a:grpSpLocks/>
            </p:cNvGrpSpPr>
            <p:nvPr/>
          </p:nvGrpSpPr>
          <p:grpSpPr bwMode="auto">
            <a:xfrm>
              <a:off x="3348" y="1248"/>
              <a:ext cx="284" cy="289"/>
              <a:chOff x="3068" y="1509"/>
              <a:chExt cx="284" cy="289"/>
            </a:xfrm>
          </p:grpSpPr>
          <p:sp>
            <p:nvSpPr>
              <p:cNvPr id="81039" name="Freeform 8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40" name="Freeform 8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1030" name="Line 8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31" name="Line 8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32" name="Line 8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33" name="Line 9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34" name="Line 9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35" name="Line 9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36" name="Line 9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37" name="Line 9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38" name="Line 9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80910" name="Group 96"/>
          <p:cNvGrpSpPr>
            <a:grpSpLocks/>
          </p:cNvGrpSpPr>
          <p:nvPr/>
        </p:nvGrpSpPr>
        <p:grpSpPr bwMode="auto">
          <a:xfrm>
            <a:off x="5595939" y="3560763"/>
            <a:ext cx="3017837" cy="755650"/>
            <a:chOff x="1567" y="1152"/>
            <a:chExt cx="2065" cy="528"/>
          </a:xfrm>
        </p:grpSpPr>
        <p:grpSp>
          <p:nvGrpSpPr>
            <p:cNvPr id="80987" name="Group 97"/>
            <p:cNvGrpSpPr>
              <a:grpSpLocks/>
            </p:cNvGrpSpPr>
            <p:nvPr/>
          </p:nvGrpSpPr>
          <p:grpSpPr bwMode="auto">
            <a:xfrm>
              <a:off x="2497" y="1152"/>
              <a:ext cx="213" cy="481"/>
              <a:chOff x="2217" y="1413"/>
              <a:chExt cx="213" cy="481"/>
            </a:xfrm>
          </p:grpSpPr>
          <p:sp>
            <p:nvSpPr>
              <p:cNvPr id="81017" name="Freeform 98"/>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18" name="Rectangle 99"/>
              <p:cNvSpPr>
                <a:spLocks noChangeArrowheads="1"/>
              </p:cNvSpPr>
              <p:nvPr/>
            </p:nvSpPr>
            <p:spPr bwMode="auto">
              <a:xfrm rot="5400000">
                <a:off x="2159" y="1543"/>
                <a:ext cx="306"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80988" name="Group 100"/>
            <p:cNvGrpSpPr>
              <a:grpSpLocks/>
            </p:cNvGrpSpPr>
            <p:nvPr/>
          </p:nvGrpSpPr>
          <p:grpSpPr bwMode="auto">
            <a:xfrm>
              <a:off x="1567" y="1248"/>
              <a:ext cx="344" cy="289"/>
              <a:chOff x="1287" y="1509"/>
              <a:chExt cx="344" cy="289"/>
            </a:xfrm>
          </p:grpSpPr>
          <p:sp>
            <p:nvSpPr>
              <p:cNvPr id="81013" name="Rectangle 101"/>
              <p:cNvSpPr>
                <a:spLocks noChangeArrowheads="1"/>
              </p:cNvSpPr>
              <p:nvPr/>
            </p:nvSpPr>
            <p:spPr bwMode="auto">
              <a:xfrm>
                <a:off x="1287" y="1511"/>
                <a:ext cx="245"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81014" name="Group 102"/>
              <p:cNvGrpSpPr>
                <a:grpSpLocks/>
              </p:cNvGrpSpPr>
              <p:nvPr/>
            </p:nvGrpSpPr>
            <p:grpSpPr bwMode="auto">
              <a:xfrm>
                <a:off x="1291" y="1509"/>
                <a:ext cx="340" cy="289"/>
                <a:chOff x="1291" y="1509"/>
                <a:chExt cx="340" cy="289"/>
              </a:xfrm>
            </p:grpSpPr>
            <p:sp>
              <p:nvSpPr>
                <p:cNvPr id="81015" name="Freeform 103"/>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16" name="Freeform 104"/>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80989" name="Rectangle 105"/>
            <p:cNvSpPr>
              <a:spLocks noChangeArrowheads="1"/>
            </p:cNvSpPr>
            <p:nvPr/>
          </p:nvSpPr>
          <p:spPr bwMode="auto">
            <a:xfrm>
              <a:off x="2012" y="1255"/>
              <a:ext cx="292"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80990" name="Group 106"/>
            <p:cNvGrpSpPr>
              <a:grpSpLocks/>
            </p:cNvGrpSpPr>
            <p:nvPr/>
          </p:nvGrpSpPr>
          <p:grpSpPr bwMode="auto">
            <a:xfrm>
              <a:off x="2031" y="1248"/>
              <a:ext cx="296" cy="289"/>
              <a:chOff x="1751" y="1509"/>
              <a:chExt cx="296" cy="289"/>
            </a:xfrm>
          </p:grpSpPr>
          <p:sp>
            <p:nvSpPr>
              <p:cNvPr id="81011" name="Freeform 107"/>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12" name="Freeform 108"/>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0991" name="Line 109"/>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92" name="Freeform 110"/>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93" name="Line 111"/>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94" name="Rectangle 112"/>
            <p:cNvSpPr>
              <a:spLocks noChangeArrowheads="1"/>
            </p:cNvSpPr>
            <p:nvPr/>
          </p:nvSpPr>
          <p:spPr bwMode="auto">
            <a:xfrm>
              <a:off x="2829" y="1250"/>
              <a:ext cx="289"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80995" name="Group 113"/>
            <p:cNvGrpSpPr>
              <a:grpSpLocks/>
            </p:cNvGrpSpPr>
            <p:nvPr/>
          </p:nvGrpSpPr>
          <p:grpSpPr bwMode="auto">
            <a:xfrm>
              <a:off x="2880" y="1248"/>
              <a:ext cx="325" cy="289"/>
              <a:chOff x="2600" y="1509"/>
              <a:chExt cx="325" cy="289"/>
            </a:xfrm>
          </p:grpSpPr>
          <p:sp>
            <p:nvSpPr>
              <p:cNvPr id="81009" name="Freeform 114"/>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10" name="Freeform 115"/>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0996" name="Rectangle 116"/>
            <p:cNvSpPr>
              <a:spLocks noChangeArrowheads="1"/>
            </p:cNvSpPr>
            <p:nvPr/>
          </p:nvSpPr>
          <p:spPr bwMode="auto">
            <a:xfrm>
              <a:off x="3321" y="1250"/>
              <a:ext cx="292"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80997" name="Group 117"/>
            <p:cNvGrpSpPr>
              <a:grpSpLocks/>
            </p:cNvGrpSpPr>
            <p:nvPr/>
          </p:nvGrpSpPr>
          <p:grpSpPr bwMode="auto">
            <a:xfrm>
              <a:off x="3348" y="1248"/>
              <a:ext cx="284" cy="289"/>
              <a:chOff x="3068" y="1509"/>
              <a:chExt cx="284" cy="289"/>
            </a:xfrm>
          </p:grpSpPr>
          <p:sp>
            <p:nvSpPr>
              <p:cNvPr id="81007" name="Freeform 118"/>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1008" name="Freeform 119"/>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0998" name="Line 120"/>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99" name="Line 121"/>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00" name="Line 122"/>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1001" name="Line 123"/>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02" name="Line 124"/>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03" name="Line 125"/>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04" name="Line 126"/>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05" name="Line 127"/>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1006" name="Line 128"/>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80911" name="Group 129"/>
          <p:cNvGrpSpPr>
            <a:grpSpLocks/>
          </p:cNvGrpSpPr>
          <p:nvPr/>
        </p:nvGrpSpPr>
        <p:grpSpPr bwMode="auto">
          <a:xfrm>
            <a:off x="6227764" y="4316414"/>
            <a:ext cx="3017837" cy="757237"/>
            <a:chOff x="1567" y="1152"/>
            <a:chExt cx="2065" cy="528"/>
          </a:xfrm>
        </p:grpSpPr>
        <p:grpSp>
          <p:nvGrpSpPr>
            <p:cNvPr id="80955" name="Group 130"/>
            <p:cNvGrpSpPr>
              <a:grpSpLocks/>
            </p:cNvGrpSpPr>
            <p:nvPr/>
          </p:nvGrpSpPr>
          <p:grpSpPr bwMode="auto">
            <a:xfrm>
              <a:off x="2497" y="1152"/>
              <a:ext cx="213" cy="481"/>
              <a:chOff x="2217" y="1413"/>
              <a:chExt cx="213" cy="481"/>
            </a:xfrm>
          </p:grpSpPr>
          <p:sp>
            <p:nvSpPr>
              <p:cNvPr id="80985" name="Freeform 131"/>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86" name="Rectangle 132"/>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80956" name="Group 133"/>
            <p:cNvGrpSpPr>
              <a:grpSpLocks/>
            </p:cNvGrpSpPr>
            <p:nvPr/>
          </p:nvGrpSpPr>
          <p:grpSpPr bwMode="auto">
            <a:xfrm>
              <a:off x="1567" y="1248"/>
              <a:ext cx="344" cy="289"/>
              <a:chOff x="1287" y="1509"/>
              <a:chExt cx="344" cy="289"/>
            </a:xfrm>
          </p:grpSpPr>
          <p:sp>
            <p:nvSpPr>
              <p:cNvPr id="80981" name="Rectangle 134"/>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80982" name="Group 135"/>
              <p:cNvGrpSpPr>
                <a:grpSpLocks/>
              </p:cNvGrpSpPr>
              <p:nvPr/>
            </p:nvGrpSpPr>
            <p:grpSpPr bwMode="auto">
              <a:xfrm>
                <a:off x="1291" y="1509"/>
                <a:ext cx="340" cy="289"/>
                <a:chOff x="1291" y="1509"/>
                <a:chExt cx="340" cy="289"/>
              </a:xfrm>
            </p:grpSpPr>
            <p:sp>
              <p:nvSpPr>
                <p:cNvPr id="80983" name="Freeform 136"/>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84" name="Freeform 137"/>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80957" name="Rectangle 138"/>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80958" name="Group 139"/>
            <p:cNvGrpSpPr>
              <a:grpSpLocks/>
            </p:cNvGrpSpPr>
            <p:nvPr/>
          </p:nvGrpSpPr>
          <p:grpSpPr bwMode="auto">
            <a:xfrm>
              <a:off x="2031" y="1248"/>
              <a:ext cx="296" cy="289"/>
              <a:chOff x="1751" y="1509"/>
              <a:chExt cx="296" cy="289"/>
            </a:xfrm>
          </p:grpSpPr>
          <p:sp>
            <p:nvSpPr>
              <p:cNvPr id="80979" name="Freeform 140"/>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80" name="Freeform 141"/>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0959" name="Line 142"/>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60" name="Freeform 143"/>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61" name="Line 144"/>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62" name="Rectangle 145"/>
            <p:cNvSpPr>
              <a:spLocks noChangeArrowheads="1"/>
            </p:cNvSpPr>
            <p:nvPr/>
          </p:nvSpPr>
          <p:spPr bwMode="auto">
            <a:xfrm>
              <a:off x="2829" y="1250"/>
              <a:ext cx="289"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80963" name="Group 146"/>
            <p:cNvGrpSpPr>
              <a:grpSpLocks/>
            </p:cNvGrpSpPr>
            <p:nvPr/>
          </p:nvGrpSpPr>
          <p:grpSpPr bwMode="auto">
            <a:xfrm>
              <a:off x="2880" y="1248"/>
              <a:ext cx="325" cy="289"/>
              <a:chOff x="2600" y="1509"/>
              <a:chExt cx="325" cy="289"/>
            </a:xfrm>
          </p:grpSpPr>
          <p:sp>
            <p:nvSpPr>
              <p:cNvPr id="80977" name="Freeform 147"/>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78" name="Freeform 148"/>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0964" name="Rectangle 149"/>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80965" name="Group 150"/>
            <p:cNvGrpSpPr>
              <a:grpSpLocks/>
            </p:cNvGrpSpPr>
            <p:nvPr/>
          </p:nvGrpSpPr>
          <p:grpSpPr bwMode="auto">
            <a:xfrm>
              <a:off x="3348" y="1248"/>
              <a:ext cx="284" cy="289"/>
              <a:chOff x="3068" y="1509"/>
              <a:chExt cx="284" cy="289"/>
            </a:xfrm>
          </p:grpSpPr>
          <p:sp>
            <p:nvSpPr>
              <p:cNvPr id="80975" name="Freeform 151"/>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76" name="Freeform 152"/>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0966" name="Line 153"/>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67" name="Line 154"/>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68" name="Line 155"/>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69" name="Line 156"/>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80970" name="Line 157"/>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0971" name="Line 158"/>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80972" name="Line 159"/>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0973" name="Line 160"/>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0974" name="Line 161"/>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80912" name="Group 162"/>
          <p:cNvGrpSpPr>
            <a:grpSpLocks/>
          </p:cNvGrpSpPr>
          <p:nvPr/>
        </p:nvGrpSpPr>
        <p:grpSpPr bwMode="auto">
          <a:xfrm>
            <a:off x="6859589" y="5073650"/>
            <a:ext cx="3017837" cy="757238"/>
            <a:chOff x="1567" y="1152"/>
            <a:chExt cx="2065" cy="528"/>
          </a:xfrm>
        </p:grpSpPr>
        <p:grpSp>
          <p:nvGrpSpPr>
            <p:cNvPr id="80923" name="Group 163"/>
            <p:cNvGrpSpPr>
              <a:grpSpLocks/>
            </p:cNvGrpSpPr>
            <p:nvPr/>
          </p:nvGrpSpPr>
          <p:grpSpPr bwMode="auto">
            <a:xfrm>
              <a:off x="2497" y="1152"/>
              <a:ext cx="213" cy="481"/>
              <a:chOff x="2217" y="1413"/>
              <a:chExt cx="213" cy="481"/>
            </a:xfrm>
          </p:grpSpPr>
          <p:sp>
            <p:nvSpPr>
              <p:cNvPr id="80953" name="Freeform 16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54" name="Rectangle 165"/>
              <p:cNvSpPr>
                <a:spLocks noChangeArrowheads="1"/>
              </p:cNvSpPr>
              <p:nvPr/>
            </p:nvSpPr>
            <p:spPr bwMode="auto">
              <a:xfrm rot="5400000">
                <a:off x="2159" y="1543"/>
                <a:ext cx="305" cy="1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ALU</a:t>
                </a:r>
              </a:p>
            </p:txBody>
          </p:sp>
        </p:grpSp>
        <p:grpSp>
          <p:nvGrpSpPr>
            <p:cNvPr id="80924" name="Group 166"/>
            <p:cNvGrpSpPr>
              <a:grpSpLocks/>
            </p:cNvGrpSpPr>
            <p:nvPr/>
          </p:nvGrpSpPr>
          <p:grpSpPr bwMode="auto">
            <a:xfrm>
              <a:off x="1567" y="1248"/>
              <a:ext cx="344" cy="289"/>
              <a:chOff x="1287" y="1509"/>
              <a:chExt cx="344" cy="289"/>
            </a:xfrm>
          </p:grpSpPr>
          <p:sp>
            <p:nvSpPr>
              <p:cNvPr id="80949" name="Rectangle 167"/>
              <p:cNvSpPr>
                <a:spLocks noChangeArrowheads="1"/>
              </p:cNvSpPr>
              <p:nvPr/>
            </p:nvSpPr>
            <p:spPr bwMode="auto">
              <a:xfrm>
                <a:off x="1287" y="1511"/>
                <a:ext cx="245" cy="19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latin typeface="Calibri" charset="0"/>
                    <a:ea typeface="Calibri" charset="0"/>
                    <a:cs typeface="Calibri" charset="0"/>
                  </a:rPr>
                  <a:t>IM</a:t>
                </a:r>
              </a:p>
            </p:txBody>
          </p:sp>
          <p:grpSp>
            <p:nvGrpSpPr>
              <p:cNvPr id="80950" name="Group 168"/>
              <p:cNvGrpSpPr>
                <a:grpSpLocks/>
              </p:cNvGrpSpPr>
              <p:nvPr/>
            </p:nvGrpSpPr>
            <p:grpSpPr bwMode="auto">
              <a:xfrm>
                <a:off x="1291" y="1509"/>
                <a:ext cx="340" cy="289"/>
                <a:chOff x="1291" y="1509"/>
                <a:chExt cx="340" cy="289"/>
              </a:xfrm>
            </p:grpSpPr>
            <p:sp>
              <p:nvSpPr>
                <p:cNvPr id="80951" name="Freeform 16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52" name="Freeform 17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grpSp>
        <p:sp>
          <p:nvSpPr>
            <p:cNvPr id="80925" name="Rectangle 171"/>
            <p:cNvSpPr>
              <a:spLocks noChangeArrowheads="1"/>
            </p:cNvSpPr>
            <p:nvPr/>
          </p:nvSpPr>
          <p:spPr bwMode="auto">
            <a:xfrm>
              <a:off x="2012" y="1255"/>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80926" name="Group 172"/>
            <p:cNvGrpSpPr>
              <a:grpSpLocks/>
            </p:cNvGrpSpPr>
            <p:nvPr/>
          </p:nvGrpSpPr>
          <p:grpSpPr bwMode="auto">
            <a:xfrm>
              <a:off x="2031" y="1248"/>
              <a:ext cx="296" cy="289"/>
              <a:chOff x="1751" y="1509"/>
              <a:chExt cx="296" cy="289"/>
            </a:xfrm>
          </p:grpSpPr>
          <p:sp>
            <p:nvSpPr>
              <p:cNvPr id="80947" name="Freeform 17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48" name="Freeform 17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0927" name="Line 17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28" name="Freeform 17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29" name="Line 17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30" name="Rectangle 178"/>
            <p:cNvSpPr>
              <a:spLocks noChangeArrowheads="1"/>
            </p:cNvSpPr>
            <p:nvPr/>
          </p:nvSpPr>
          <p:spPr bwMode="auto">
            <a:xfrm>
              <a:off x="2829" y="1250"/>
              <a:ext cx="289"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DM</a:t>
              </a:r>
            </a:p>
          </p:txBody>
        </p:sp>
        <p:grpSp>
          <p:nvGrpSpPr>
            <p:cNvPr id="80931" name="Group 179"/>
            <p:cNvGrpSpPr>
              <a:grpSpLocks/>
            </p:cNvGrpSpPr>
            <p:nvPr/>
          </p:nvGrpSpPr>
          <p:grpSpPr bwMode="auto">
            <a:xfrm>
              <a:off x="2880" y="1248"/>
              <a:ext cx="325" cy="289"/>
              <a:chOff x="2600" y="1509"/>
              <a:chExt cx="325" cy="289"/>
            </a:xfrm>
          </p:grpSpPr>
          <p:sp>
            <p:nvSpPr>
              <p:cNvPr id="80945" name="Freeform 18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46" name="Freeform 18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0932" name="Rectangle 182"/>
            <p:cNvSpPr>
              <a:spLocks noChangeArrowheads="1"/>
            </p:cNvSpPr>
            <p:nvPr/>
          </p:nvSpPr>
          <p:spPr bwMode="auto">
            <a:xfrm>
              <a:off x="3321" y="1250"/>
              <a:ext cx="292" cy="19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latin typeface="Calibri" charset="0"/>
                  <a:ea typeface="Calibri" charset="0"/>
                  <a:cs typeface="Calibri" charset="0"/>
                </a:rPr>
                <a:t>Reg</a:t>
              </a:r>
            </a:p>
          </p:txBody>
        </p:sp>
        <p:grpSp>
          <p:nvGrpSpPr>
            <p:cNvPr id="80933" name="Group 183"/>
            <p:cNvGrpSpPr>
              <a:grpSpLocks/>
            </p:cNvGrpSpPr>
            <p:nvPr/>
          </p:nvGrpSpPr>
          <p:grpSpPr bwMode="auto">
            <a:xfrm>
              <a:off x="3348" y="1248"/>
              <a:ext cx="284" cy="289"/>
              <a:chOff x="3068" y="1509"/>
              <a:chExt cx="284" cy="289"/>
            </a:xfrm>
          </p:grpSpPr>
          <p:sp>
            <p:nvSpPr>
              <p:cNvPr id="80943" name="Freeform 18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80944" name="Freeform 18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sp>
          <p:nvSpPr>
            <p:cNvPr id="80934" name="Line 18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35" name="Line 18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36" name="Line 18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0937" name="Line 18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80938" name="Line 19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0939" name="Line 19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80940" name="Line 19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0941" name="Line 19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0942" name="Line 19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80913" name="Rectangle 197"/>
          <p:cNvSpPr>
            <a:spLocks noChangeArrowheads="1"/>
          </p:cNvSpPr>
          <p:nvPr/>
        </p:nvSpPr>
        <p:spPr bwMode="auto">
          <a:xfrm>
            <a:off x="2197101" y="2143126"/>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a:latin typeface="Courier" charset="0"/>
                <a:ea typeface="Courier" charset="0"/>
                <a:cs typeface="Courier" charset="0"/>
              </a:rPr>
              <a:t>add </a:t>
            </a:r>
            <a:r>
              <a:rPr lang="en-US" b="1">
                <a:solidFill>
                  <a:srgbClr val="000000"/>
                </a:solidFill>
                <a:latin typeface="Courier" charset="0"/>
                <a:ea typeface="Courier" charset="0"/>
                <a:cs typeface="Courier" charset="0"/>
              </a:rPr>
              <a:t>$1</a:t>
            </a:r>
            <a:r>
              <a:rPr lang="en-US" b="1">
                <a:latin typeface="Courier" charset="0"/>
                <a:ea typeface="Courier" charset="0"/>
                <a:cs typeface="Courier" charset="0"/>
              </a:rPr>
              <a:t>,$3,$2</a:t>
            </a:r>
          </a:p>
        </p:txBody>
      </p:sp>
      <p:sp>
        <p:nvSpPr>
          <p:cNvPr id="80914" name="Rectangle 198"/>
          <p:cNvSpPr>
            <a:spLocks noChangeArrowheads="1"/>
          </p:cNvSpPr>
          <p:nvPr/>
        </p:nvSpPr>
        <p:spPr bwMode="auto">
          <a:xfrm>
            <a:off x="2197101" y="2898776"/>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a:latin typeface="Courier" charset="0"/>
                <a:ea typeface="Courier" charset="0"/>
                <a:cs typeface="Courier" charset="0"/>
              </a:rPr>
              <a:t>sub $4,$1,$5</a:t>
            </a:r>
          </a:p>
        </p:txBody>
      </p:sp>
      <p:sp>
        <p:nvSpPr>
          <p:cNvPr id="80915" name="Rectangle 199"/>
          <p:cNvSpPr>
            <a:spLocks noChangeArrowheads="1"/>
          </p:cNvSpPr>
          <p:nvPr/>
        </p:nvSpPr>
        <p:spPr bwMode="auto">
          <a:xfrm>
            <a:off x="2197101" y="3694113"/>
            <a:ext cx="1844675" cy="366712"/>
          </a:xfrm>
          <a:prstGeom prst="rect">
            <a:avLst/>
          </a:prstGeom>
          <a:noFill/>
          <a:ln w="12700">
            <a:noFill/>
            <a:miter lim="800000"/>
            <a:headEnd/>
            <a:tailEnd/>
          </a:ln>
        </p:spPr>
        <p:txBody>
          <a:bodyPr wrap="none" lIns="90488" tIns="44450" rIns="90488" bIns="44450">
            <a:prstTxWarp prst="textNoShape">
              <a:avLst/>
            </a:prstTxWarp>
            <a:spAutoFit/>
          </a:bodyPr>
          <a:lstStyle/>
          <a:p>
            <a:r>
              <a:rPr lang="en-US" b="1">
                <a:solidFill>
                  <a:srgbClr val="000000"/>
                </a:solidFill>
                <a:latin typeface="Courier" charset="0"/>
                <a:ea typeface="Courier" charset="0"/>
                <a:cs typeface="Courier" charset="0"/>
              </a:rPr>
              <a:t>and $6,$1,$7</a:t>
            </a:r>
          </a:p>
        </p:txBody>
      </p:sp>
      <p:sp>
        <p:nvSpPr>
          <p:cNvPr id="80916" name="Rectangle 200"/>
          <p:cNvSpPr>
            <a:spLocks noChangeArrowheads="1"/>
          </p:cNvSpPr>
          <p:nvPr/>
        </p:nvSpPr>
        <p:spPr bwMode="auto">
          <a:xfrm>
            <a:off x="2197101" y="5238751"/>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a:latin typeface="Courier" charset="0"/>
                <a:ea typeface="Courier" charset="0"/>
                <a:cs typeface="Courier" charset="0"/>
              </a:rPr>
              <a:t>xor $4,</a:t>
            </a:r>
            <a:r>
              <a:rPr lang="en-US" b="1">
                <a:solidFill>
                  <a:srgbClr val="000000"/>
                </a:solidFill>
                <a:latin typeface="Courier" charset="0"/>
                <a:ea typeface="Courier" charset="0"/>
                <a:cs typeface="Courier" charset="0"/>
              </a:rPr>
              <a:t>$1</a:t>
            </a:r>
            <a:r>
              <a:rPr lang="en-US" b="1">
                <a:latin typeface="Courier" charset="0"/>
                <a:ea typeface="Courier" charset="0"/>
                <a:cs typeface="Courier" charset="0"/>
              </a:rPr>
              <a:t>,$5</a:t>
            </a:r>
          </a:p>
        </p:txBody>
      </p:sp>
      <p:sp>
        <p:nvSpPr>
          <p:cNvPr id="80917" name="Rectangle 201"/>
          <p:cNvSpPr>
            <a:spLocks noChangeArrowheads="1"/>
          </p:cNvSpPr>
          <p:nvPr/>
        </p:nvSpPr>
        <p:spPr bwMode="auto">
          <a:xfrm>
            <a:off x="2197101" y="4451351"/>
            <a:ext cx="1844675" cy="366713"/>
          </a:xfrm>
          <a:prstGeom prst="rect">
            <a:avLst/>
          </a:prstGeom>
          <a:noFill/>
          <a:ln w="12700">
            <a:noFill/>
            <a:miter lim="800000"/>
            <a:headEnd/>
            <a:tailEnd/>
          </a:ln>
        </p:spPr>
        <p:txBody>
          <a:bodyPr wrap="none" lIns="90488" tIns="44450" rIns="90488" bIns="44450">
            <a:prstTxWarp prst="textNoShape">
              <a:avLst/>
            </a:prstTxWarp>
            <a:spAutoFit/>
          </a:bodyPr>
          <a:lstStyle/>
          <a:p>
            <a:r>
              <a:rPr lang="en-US" b="1">
                <a:latin typeface="Courier" charset="0"/>
                <a:ea typeface="Courier" charset="0"/>
                <a:cs typeface="Courier" charset="0"/>
              </a:rPr>
              <a:t>or  $8,</a:t>
            </a:r>
            <a:r>
              <a:rPr lang="en-US" b="1">
                <a:solidFill>
                  <a:srgbClr val="000000"/>
                </a:solidFill>
                <a:latin typeface="Courier" charset="0"/>
                <a:ea typeface="Courier" charset="0"/>
                <a:cs typeface="Courier" charset="0"/>
              </a:rPr>
              <a:t>$1</a:t>
            </a:r>
            <a:r>
              <a:rPr lang="en-US" b="1">
                <a:latin typeface="Courier" charset="0"/>
                <a:ea typeface="Courier" charset="0"/>
                <a:cs typeface="Courier" charset="0"/>
              </a:rPr>
              <a:t>,$9</a:t>
            </a:r>
          </a:p>
        </p:txBody>
      </p:sp>
      <p:sp>
        <p:nvSpPr>
          <p:cNvPr id="80918" name="Line 202"/>
          <p:cNvSpPr>
            <a:spLocks noChangeShapeType="1"/>
          </p:cNvSpPr>
          <p:nvPr/>
        </p:nvSpPr>
        <p:spPr bwMode="auto">
          <a:xfrm>
            <a:off x="2127250" y="2211389"/>
            <a:ext cx="0" cy="3508375"/>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grpSp>
        <p:nvGrpSpPr>
          <p:cNvPr id="2" name="Group 185"/>
          <p:cNvGrpSpPr>
            <a:grpSpLocks/>
          </p:cNvGrpSpPr>
          <p:nvPr/>
        </p:nvGrpSpPr>
        <p:grpSpPr bwMode="auto">
          <a:xfrm>
            <a:off x="1986639" y="3265489"/>
            <a:ext cx="3587050" cy="3176587"/>
            <a:chOff x="463041" y="3266024"/>
            <a:chExt cx="3586498" cy="3176512"/>
          </a:xfrm>
        </p:grpSpPr>
        <p:cxnSp>
          <p:nvCxnSpPr>
            <p:cNvPr id="80920" name="Straight Arrow Connector 195"/>
            <p:cNvCxnSpPr>
              <a:cxnSpLocks noChangeShapeType="1"/>
            </p:cNvCxnSpPr>
            <p:nvPr/>
          </p:nvCxnSpPr>
          <p:spPr bwMode="auto">
            <a:xfrm rot="5400000" flipH="1" flipV="1">
              <a:off x="1198857" y="3638756"/>
              <a:ext cx="2591737" cy="1846273"/>
            </a:xfrm>
            <a:prstGeom prst="straightConnector1">
              <a:avLst/>
            </a:prstGeom>
            <a:noFill/>
            <a:ln w="38100">
              <a:solidFill>
                <a:srgbClr val="0432FF"/>
              </a:solidFill>
              <a:round/>
              <a:headEnd/>
              <a:tailEnd type="arrow" w="med" len="med"/>
            </a:ln>
          </p:spPr>
        </p:cxnSp>
        <p:cxnSp>
          <p:nvCxnSpPr>
            <p:cNvPr id="80921" name="Straight Arrow Connector 199"/>
            <p:cNvCxnSpPr>
              <a:cxnSpLocks noChangeShapeType="1"/>
            </p:cNvCxnSpPr>
            <p:nvPr/>
          </p:nvCxnSpPr>
          <p:spPr bwMode="auto">
            <a:xfrm flipV="1">
              <a:off x="1571589" y="3905491"/>
              <a:ext cx="2477950" cy="1952270"/>
            </a:xfrm>
            <a:prstGeom prst="straightConnector1">
              <a:avLst/>
            </a:prstGeom>
            <a:noFill/>
            <a:ln w="38100">
              <a:solidFill>
                <a:srgbClr val="0432FF"/>
              </a:solidFill>
              <a:round/>
              <a:headEnd/>
              <a:tailEnd type="arrow" w="med" len="med"/>
            </a:ln>
          </p:spPr>
        </p:cxnSp>
        <p:sp>
          <p:nvSpPr>
            <p:cNvPr id="80922" name="Rectangle 200"/>
            <p:cNvSpPr>
              <a:spLocks noChangeArrowheads="1"/>
            </p:cNvSpPr>
            <p:nvPr/>
          </p:nvSpPr>
          <p:spPr bwMode="auto">
            <a:xfrm>
              <a:off x="463041" y="5857760"/>
              <a:ext cx="2180820" cy="584776"/>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1600" i="1">
                  <a:solidFill>
                    <a:srgbClr val="C00000"/>
                  </a:solidFill>
                  <a:latin typeface="Calibri"/>
                  <a:ea typeface="Optima" charset="0"/>
                  <a:cs typeface="Calibri"/>
                </a:rPr>
                <a:t>Need address of instruction at IF stage</a:t>
              </a:r>
            </a:p>
          </p:txBody>
        </p:sp>
      </p:grpSp>
      <p:sp>
        <p:nvSpPr>
          <p:cNvPr id="187" name="Rectangle 200">
            <a:extLst>
              <a:ext uri="{FF2B5EF4-FFF2-40B4-BE49-F238E27FC236}">
                <a16:creationId xmlns:a16="http://schemas.microsoft.com/office/drawing/2014/main" id="{290260E1-AD0D-4643-A7E5-6BBAD4A83E47}"/>
              </a:ext>
            </a:extLst>
          </p:cNvPr>
          <p:cNvSpPr>
            <a:spLocks noChangeArrowheads="1"/>
          </p:cNvSpPr>
          <p:nvPr/>
        </p:nvSpPr>
        <p:spPr bwMode="auto">
          <a:xfrm>
            <a:off x="9297623" y="2925603"/>
            <a:ext cx="2386375" cy="584775"/>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1600" i="1" dirty="0">
                <a:solidFill>
                  <a:srgbClr val="C00000"/>
                </a:solidFill>
                <a:latin typeface="Calibri"/>
                <a:ea typeface="Optima" charset="0"/>
                <a:cs typeface="Calibri"/>
              </a:rPr>
              <a:t>When is the target address being computed?</a:t>
            </a:r>
          </a:p>
        </p:txBody>
      </p:sp>
    </p:spTree>
    <p:extLst>
      <p:ext uri="{BB962C8B-B14F-4D97-AF65-F5344CB8AC3E}">
        <p14:creationId xmlns:p14="http://schemas.microsoft.com/office/powerpoint/2010/main" val="1208314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75"/>
          <p:cNvSpPr>
            <a:spLocks noChangeShapeType="1"/>
          </p:cNvSpPr>
          <p:nvPr/>
        </p:nvSpPr>
        <p:spPr bwMode="auto">
          <a:xfrm>
            <a:off x="6626225" y="4945063"/>
            <a:ext cx="171450" cy="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grpSp>
        <p:nvGrpSpPr>
          <p:cNvPr id="2" name="Group 3"/>
          <p:cNvGrpSpPr>
            <a:grpSpLocks/>
          </p:cNvGrpSpPr>
          <p:nvPr/>
        </p:nvGrpSpPr>
        <p:grpSpPr bwMode="auto">
          <a:xfrm>
            <a:off x="3313113" y="989013"/>
            <a:ext cx="368300" cy="969962"/>
            <a:chOff x="1392" y="2880"/>
            <a:chExt cx="288" cy="480"/>
          </a:xfrm>
        </p:grpSpPr>
        <p:sp>
          <p:nvSpPr>
            <p:cNvPr id="25823" name="Line 4"/>
            <p:cNvSpPr>
              <a:spLocks noChangeShapeType="1"/>
            </p:cNvSpPr>
            <p:nvPr/>
          </p:nvSpPr>
          <p:spPr bwMode="auto">
            <a:xfrm>
              <a:off x="1392" y="3072"/>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4" name="Line 5"/>
            <p:cNvSpPr>
              <a:spLocks noChangeShapeType="1"/>
            </p:cNvSpPr>
            <p:nvPr/>
          </p:nvSpPr>
          <p:spPr bwMode="auto">
            <a:xfrm flipH="1">
              <a:off x="1392" y="3120"/>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5" name="Line 6"/>
            <p:cNvSpPr>
              <a:spLocks noChangeShapeType="1"/>
            </p:cNvSpPr>
            <p:nvPr/>
          </p:nvSpPr>
          <p:spPr bwMode="auto">
            <a:xfrm flipV="1">
              <a:off x="1392" y="2880"/>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6" name="Line 7"/>
            <p:cNvSpPr>
              <a:spLocks noChangeShapeType="1"/>
            </p:cNvSpPr>
            <p:nvPr/>
          </p:nvSpPr>
          <p:spPr bwMode="auto">
            <a:xfrm flipV="1">
              <a:off x="1392" y="3168"/>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7" name="Line 8"/>
            <p:cNvSpPr>
              <a:spLocks noChangeShapeType="1"/>
            </p:cNvSpPr>
            <p:nvPr/>
          </p:nvSpPr>
          <p:spPr bwMode="auto">
            <a:xfrm flipV="1">
              <a:off x="1392" y="3216"/>
              <a:ext cx="288" cy="144"/>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8" name="Line 9"/>
            <p:cNvSpPr>
              <a:spLocks noChangeShapeType="1"/>
            </p:cNvSpPr>
            <p:nvPr/>
          </p:nvSpPr>
          <p:spPr bwMode="auto">
            <a:xfrm flipV="1">
              <a:off x="1680" y="3024"/>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9" name="Line 10"/>
            <p:cNvSpPr>
              <a:spLocks noChangeShapeType="1"/>
            </p:cNvSpPr>
            <p:nvPr/>
          </p:nvSpPr>
          <p:spPr bwMode="auto">
            <a:xfrm>
              <a:off x="1392" y="2880"/>
              <a:ext cx="288" cy="144"/>
            </a:xfrm>
            <a:prstGeom prst="line">
              <a:avLst/>
            </a:prstGeom>
            <a:noFill/>
            <a:ln w="12700">
              <a:solidFill>
                <a:schemeClr val="tx1"/>
              </a:solidFill>
              <a:round/>
              <a:headEnd/>
              <a:tailEnd/>
            </a:ln>
          </p:spPr>
          <p:txBody>
            <a:bodyPr>
              <a:prstTxWarp prst="textNoShape">
                <a:avLst/>
              </a:prstTxWarp>
            </a:bodyPr>
            <a:lstStyle/>
            <a:p>
              <a:endParaRPr lang="en-US"/>
            </a:p>
          </p:txBody>
        </p:sp>
      </p:grpSp>
      <p:sp>
        <p:nvSpPr>
          <p:cNvPr id="25604" name="Rectangle 11"/>
          <p:cNvSpPr>
            <a:spLocks noChangeArrowheads="1"/>
          </p:cNvSpPr>
          <p:nvPr/>
        </p:nvSpPr>
        <p:spPr bwMode="auto">
          <a:xfrm>
            <a:off x="2638425"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05" name="Rectangle 12"/>
          <p:cNvSpPr>
            <a:spLocks noChangeArrowheads="1"/>
          </p:cNvSpPr>
          <p:nvPr/>
        </p:nvSpPr>
        <p:spPr bwMode="auto">
          <a:xfrm>
            <a:off x="2122488" y="3975100"/>
            <a:ext cx="220662" cy="82073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06" name="Line 13"/>
          <p:cNvSpPr>
            <a:spLocks noChangeShapeType="1"/>
          </p:cNvSpPr>
          <p:nvPr/>
        </p:nvSpPr>
        <p:spPr bwMode="auto">
          <a:xfrm>
            <a:off x="2343151" y="4348163"/>
            <a:ext cx="2952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07" name="Line 14"/>
          <p:cNvSpPr>
            <a:spLocks noChangeShapeType="1"/>
          </p:cNvSpPr>
          <p:nvPr/>
        </p:nvSpPr>
        <p:spPr bwMode="auto">
          <a:xfrm>
            <a:off x="2430463" y="1138238"/>
            <a:ext cx="882650"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08" name="Line 15"/>
          <p:cNvSpPr>
            <a:spLocks noChangeShapeType="1"/>
          </p:cNvSpPr>
          <p:nvPr/>
        </p:nvSpPr>
        <p:spPr bwMode="auto">
          <a:xfrm>
            <a:off x="2946401" y="1809750"/>
            <a:ext cx="366713"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09" name="Text Box 16"/>
          <p:cNvSpPr txBox="1">
            <a:spLocks noChangeArrowheads="1"/>
          </p:cNvSpPr>
          <p:nvPr/>
        </p:nvSpPr>
        <p:spPr bwMode="auto">
          <a:xfrm>
            <a:off x="2590800" y="4125913"/>
            <a:ext cx="442750" cy="369332"/>
          </a:xfrm>
          <a:prstGeom prst="rect">
            <a:avLst/>
          </a:prstGeom>
          <a:noFill/>
          <a:ln w="12700">
            <a:noFill/>
            <a:miter lim="800000"/>
            <a:headEnd/>
            <a:tailEnd/>
          </a:ln>
        </p:spPr>
        <p:txBody>
          <a:bodyPr wrap="none">
            <a:prstTxWarp prst="textNoShape">
              <a:avLst/>
            </a:prstTxWarp>
            <a:spAutoFit/>
          </a:bodyPr>
          <a:lstStyle/>
          <a:p>
            <a:r>
              <a:rPr lang="en-US" sz="900">
                <a:latin typeface="Calibri" charset="0"/>
                <a:ea typeface="Calibri" charset="0"/>
                <a:cs typeface="Calibri" charset="0"/>
              </a:rPr>
              <a:t>Read</a:t>
            </a:r>
          </a:p>
          <a:p>
            <a:r>
              <a:rPr lang="en-US" sz="900">
                <a:latin typeface="Calibri" charset="0"/>
                <a:ea typeface="Calibri" charset="0"/>
                <a:cs typeface="Calibri" charset="0"/>
              </a:rPr>
              <a:t>Addr.</a:t>
            </a:r>
          </a:p>
        </p:txBody>
      </p:sp>
      <p:sp>
        <p:nvSpPr>
          <p:cNvPr id="25610" name="Text Box 17"/>
          <p:cNvSpPr txBox="1">
            <a:spLocks noChangeArrowheads="1"/>
          </p:cNvSpPr>
          <p:nvPr/>
        </p:nvSpPr>
        <p:spPr bwMode="auto">
          <a:xfrm>
            <a:off x="3648076" y="4125914"/>
            <a:ext cx="466725" cy="369887"/>
          </a:xfrm>
          <a:prstGeom prst="rect">
            <a:avLst/>
          </a:prstGeom>
          <a:noFill/>
          <a:ln w="12700">
            <a:noFill/>
            <a:miter lim="800000"/>
            <a:headEnd/>
            <a:tailEnd/>
          </a:ln>
        </p:spPr>
        <p:txBody>
          <a:bodyPr wrap="none">
            <a:prstTxWarp prst="textNoShape">
              <a:avLst/>
            </a:prstTxWarp>
            <a:spAutoFit/>
          </a:bodyPr>
          <a:lstStyle/>
          <a:p>
            <a:pPr algn="ctr"/>
            <a:r>
              <a:rPr lang="en-US" sz="900">
                <a:latin typeface="Calibri" charset="0"/>
                <a:ea typeface="Calibri" charset="0"/>
                <a:cs typeface="Calibri" charset="0"/>
              </a:rPr>
              <a:t>Instr.</a:t>
            </a:r>
          </a:p>
          <a:p>
            <a:pPr algn="ctr"/>
            <a:r>
              <a:rPr lang="en-US" sz="900">
                <a:latin typeface="Calibri" charset="0"/>
                <a:ea typeface="Calibri" charset="0"/>
                <a:cs typeface="Calibri" charset="0"/>
              </a:rPr>
              <a:t>[31-0]</a:t>
            </a:r>
          </a:p>
        </p:txBody>
      </p:sp>
      <p:sp>
        <p:nvSpPr>
          <p:cNvPr id="18" name="Text Box 18"/>
          <p:cNvSpPr txBox="1">
            <a:spLocks noChangeArrowheads="1"/>
          </p:cNvSpPr>
          <p:nvPr/>
        </p:nvSpPr>
        <p:spPr bwMode="auto">
          <a:xfrm>
            <a:off x="2946400" y="3810001"/>
            <a:ext cx="800100" cy="415925"/>
          </a:xfrm>
          <a:prstGeom prst="rect">
            <a:avLst/>
          </a:prstGeom>
          <a:solidFill>
            <a:srgbClr val="FAFFB5"/>
          </a:solidFill>
          <a:ln w="12700">
            <a:noFill/>
            <a:miter lim="800000"/>
            <a:headEnd/>
            <a:tailEnd/>
          </a:ln>
          <a:effectLst/>
        </p:spPr>
        <p:txBody>
          <a:bodyPr wrap="none">
            <a:spAutoFit/>
          </a:bodyPr>
          <a:lstStyle/>
          <a:p>
            <a:pPr algn="ctr">
              <a:defRPr/>
            </a:pPr>
            <a:r>
              <a:rPr lang="en-US" sz="1050" b="1" dirty="0">
                <a:latin typeface="Calibri"/>
                <a:cs typeface="Calibri"/>
              </a:rPr>
              <a:t>Instruction</a:t>
            </a:r>
          </a:p>
          <a:p>
            <a:pPr algn="ctr">
              <a:defRPr/>
            </a:pPr>
            <a:r>
              <a:rPr lang="en-US" sz="1050" b="1" dirty="0">
                <a:latin typeface="Calibri"/>
                <a:cs typeface="Calibri"/>
              </a:rPr>
              <a:t>Memory</a:t>
            </a:r>
          </a:p>
        </p:txBody>
      </p:sp>
      <p:sp>
        <p:nvSpPr>
          <p:cNvPr id="19" name="Text Box 19"/>
          <p:cNvSpPr txBox="1">
            <a:spLocks noChangeArrowheads="1"/>
          </p:cNvSpPr>
          <p:nvPr/>
        </p:nvSpPr>
        <p:spPr bwMode="auto">
          <a:xfrm>
            <a:off x="3313113" y="1362075"/>
            <a:ext cx="411162" cy="254000"/>
          </a:xfrm>
          <a:prstGeom prst="rect">
            <a:avLst/>
          </a:prstGeom>
          <a:noFill/>
          <a:ln w="12700">
            <a:noFill/>
            <a:miter lim="800000"/>
            <a:headEnd/>
            <a:tailEnd/>
          </a:ln>
          <a:effectLst/>
        </p:spPr>
        <p:txBody>
          <a:bodyPr wrap="none">
            <a:spAutoFit/>
          </a:bodyPr>
          <a:lstStyle/>
          <a:p>
            <a:pPr>
              <a:defRPr/>
            </a:pPr>
            <a:r>
              <a:rPr lang="en-US" sz="1050" b="1">
                <a:latin typeface="Calibri"/>
                <a:cs typeface="Calibri"/>
              </a:rPr>
              <a:t>Add</a:t>
            </a:r>
          </a:p>
        </p:txBody>
      </p:sp>
      <p:sp>
        <p:nvSpPr>
          <p:cNvPr id="20" name="Text Box 20"/>
          <p:cNvSpPr txBox="1">
            <a:spLocks noChangeArrowheads="1"/>
          </p:cNvSpPr>
          <p:nvPr/>
        </p:nvSpPr>
        <p:spPr bwMode="auto">
          <a:xfrm>
            <a:off x="2049464" y="4198938"/>
            <a:ext cx="327025" cy="254000"/>
          </a:xfrm>
          <a:prstGeom prst="rect">
            <a:avLst/>
          </a:prstGeom>
          <a:noFill/>
          <a:ln w="12700">
            <a:noFill/>
            <a:miter lim="800000"/>
            <a:headEnd/>
            <a:tailEnd/>
          </a:ln>
          <a:effectLst/>
        </p:spPr>
        <p:txBody>
          <a:bodyPr wrap="none">
            <a:spAutoFit/>
          </a:bodyPr>
          <a:lstStyle/>
          <a:p>
            <a:pPr>
              <a:defRPr/>
            </a:pPr>
            <a:r>
              <a:rPr lang="en-US" sz="1050" b="1">
                <a:latin typeface="Calibri"/>
                <a:cs typeface="Calibri"/>
              </a:rPr>
              <a:t>PC</a:t>
            </a:r>
          </a:p>
        </p:txBody>
      </p:sp>
      <p:sp>
        <p:nvSpPr>
          <p:cNvPr id="21" name="Text Box 23"/>
          <p:cNvSpPr txBox="1">
            <a:spLocks noChangeArrowheads="1"/>
          </p:cNvSpPr>
          <p:nvPr/>
        </p:nvSpPr>
        <p:spPr bwMode="auto">
          <a:xfrm>
            <a:off x="2725738" y="1660525"/>
            <a:ext cx="252412" cy="254000"/>
          </a:xfrm>
          <a:prstGeom prst="rect">
            <a:avLst/>
          </a:prstGeom>
          <a:noFill/>
          <a:ln w="12700">
            <a:noFill/>
            <a:miter lim="800000"/>
            <a:headEnd/>
            <a:tailEnd/>
          </a:ln>
          <a:effectLst/>
        </p:spPr>
        <p:txBody>
          <a:bodyPr wrap="none">
            <a:spAutoFit/>
          </a:bodyPr>
          <a:lstStyle/>
          <a:p>
            <a:pPr>
              <a:defRPr/>
            </a:pPr>
            <a:r>
              <a:rPr lang="en-US" sz="1050" b="1">
                <a:latin typeface="Calibri"/>
                <a:cs typeface="Calibri"/>
              </a:rPr>
              <a:t>4</a:t>
            </a:r>
          </a:p>
        </p:txBody>
      </p:sp>
      <p:sp>
        <p:nvSpPr>
          <p:cNvPr id="25615" name="Rectangle 24"/>
          <p:cNvSpPr>
            <a:spLocks noChangeArrowheads="1"/>
          </p:cNvSpPr>
          <p:nvPr/>
        </p:nvSpPr>
        <p:spPr bwMode="auto">
          <a:xfrm>
            <a:off x="5005388"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16" name="Line 25"/>
          <p:cNvSpPr>
            <a:spLocks noChangeShapeType="1"/>
          </p:cNvSpPr>
          <p:nvPr/>
        </p:nvSpPr>
        <p:spPr bwMode="auto">
          <a:xfrm>
            <a:off x="4035425" y="4348163"/>
            <a:ext cx="14763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17" name="Line 26"/>
          <p:cNvSpPr>
            <a:spLocks noChangeShapeType="1"/>
          </p:cNvSpPr>
          <p:nvPr/>
        </p:nvSpPr>
        <p:spPr bwMode="auto">
          <a:xfrm>
            <a:off x="4183064" y="4124325"/>
            <a:ext cx="82232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18" name="Line 28"/>
          <p:cNvSpPr>
            <a:spLocks noChangeShapeType="1"/>
          </p:cNvSpPr>
          <p:nvPr/>
        </p:nvSpPr>
        <p:spPr bwMode="auto">
          <a:xfrm>
            <a:off x="9712326" y="4721225"/>
            <a:ext cx="220663"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619" name="Line 29"/>
          <p:cNvSpPr>
            <a:spLocks noChangeShapeType="1"/>
          </p:cNvSpPr>
          <p:nvPr/>
        </p:nvSpPr>
        <p:spPr bwMode="auto">
          <a:xfrm>
            <a:off x="4183064" y="3751263"/>
            <a:ext cx="82232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20" name="Line 32"/>
          <p:cNvSpPr>
            <a:spLocks noChangeShapeType="1"/>
          </p:cNvSpPr>
          <p:nvPr/>
        </p:nvSpPr>
        <p:spPr bwMode="auto">
          <a:xfrm>
            <a:off x="7874001" y="5692775"/>
            <a:ext cx="1863725"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21" name="Line 33"/>
          <p:cNvSpPr>
            <a:spLocks noChangeShapeType="1"/>
          </p:cNvSpPr>
          <p:nvPr/>
        </p:nvSpPr>
        <p:spPr bwMode="auto">
          <a:xfrm>
            <a:off x="7726363" y="4348163"/>
            <a:ext cx="17145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22" name="Text Box 34"/>
          <p:cNvSpPr txBox="1">
            <a:spLocks noChangeArrowheads="1"/>
          </p:cNvSpPr>
          <p:nvPr/>
        </p:nvSpPr>
        <p:spPr bwMode="auto">
          <a:xfrm>
            <a:off x="4932363" y="4721225"/>
            <a:ext cx="774700"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Write Data</a:t>
            </a:r>
          </a:p>
        </p:txBody>
      </p:sp>
      <p:sp>
        <p:nvSpPr>
          <p:cNvPr id="25623" name="Text Box 35"/>
          <p:cNvSpPr txBox="1">
            <a:spLocks noChangeArrowheads="1"/>
          </p:cNvSpPr>
          <p:nvPr/>
        </p:nvSpPr>
        <p:spPr bwMode="auto">
          <a:xfrm>
            <a:off x="4932364" y="3602038"/>
            <a:ext cx="852487"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Read Addr 1</a:t>
            </a:r>
          </a:p>
        </p:txBody>
      </p:sp>
      <p:sp>
        <p:nvSpPr>
          <p:cNvPr id="25624" name="Text Box 36"/>
          <p:cNvSpPr txBox="1">
            <a:spLocks noChangeArrowheads="1"/>
          </p:cNvSpPr>
          <p:nvPr/>
        </p:nvSpPr>
        <p:spPr bwMode="auto">
          <a:xfrm>
            <a:off x="4932364" y="3975100"/>
            <a:ext cx="852487"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Read Addr 2</a:t>
            </a:r>
          </a:p>
        </p:txBody>
      </p:sp>
      <p:sp>
        <p:nvSpPr>
          <p:cNvPr id="25625" name="Text Box 37"/>
          <p:cNvSpPr txBox="1">
            <a:spLocks noChangeArrowheads="1"/>
          </p:cNvSpPr>
          <p:nvPr/>
        </p:nvSpPr>
        <p:spPr bwMode="auto">
          <a:xfrm>
            <a:off x="4932363" y="4348163"/>
            <a:ext cx="787400"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Write Addr</a:t>
            </a:r>
          </a:p>
        </p:txBody>
      </p:sp>
      <p:sp>
        <p:nvSpPr>
          <p:cNvPr id="33" name="Text Box 38"/>
          <p:cNvSpPr txBox="1">
            <a:spLocks noChangeArrowheads="1"/>
          </p:cNvSpPr>
          <p:nvPr/>
        </p:nvSpPr>
        <p:spPr bwMode="auto">
          <a:xfrm>
            <a:off x="5303752" y="3825876"/>
            <a:ext cx="641522" cy="577081"/>
          </a:xfrm>
          <a:prstGeom prst="rect">
            <a:avLst/>
          </a:prstGeom>
          <a:noFill/>
          <a:ln w="12700">
            <a:noFill/>
            <a:miter lim="800000"/>
            <a:headEnd/>
            <a:tailEnd/>
          </a:ln>
          <a:effectLst/>
        </p:spPr>
        <p:txBody>
          <a:bodyPr wrap="none">
            <a:spAutoFit/>
          </a:bodyPr>
          <a:lstStyle/>
          <a:p>
            <a:pPr algn="ctr">
              <a:defRPr/>
            </a:pPr>
            <a:r>
              <a:rPr lang="en-US" sz="1050" b="1">
                <a:latin typeface="Calibri"/>
                <a:cs typeface="Calibri"/>
              </a:rPr>
              <a:t>Register</a:t>
            </a:r>
          </a:p>
          <a:p>
            <a:pPr algn="ctr">
              <a:defRPr/>
            </a:pPr>
            <a:endParaRPr lang="en-US" sz="1050" b="1">
              <a:latin typeface="Calibri"/>
              <a:cs typeface="Calibri"/>
            </a:endParaRPr>
          </a:p>
          <a:p>
            <a:pPr algn="ctr">
              <a:defRPr/>
            </a:pPr>
            <a:r>
              <a:rPr lang="en-US" sz="1050" b="1">
                <a:latin typeface="Calibri"/>
                <a:cs typeface="Calibri"/>
              </a:rPr>
              <a:t>File</a:t>
            </a:r>
          </a:p>
        </p:txBody>
      </p:sp>
      <p:sp>
        <p:nvSpPr>
          <p:cNvPr id="34" name="Text Box 39"/>
          <p:cNvSpPr txBox="1">
            <a:spLocks noChangeArrowheads="1"/>
          </p:cNvSpPr>
          <p:nvPr/>
        </p:nvSpPr>
        <p:spPr bwMode="auto">
          <a:xfrm>
            <a:off x="5892800" y="3751264"/>
            <a:ext cx="573088" cy="415925"/>
          </a:xfrm>
          <a:prstGeom prst="rect">
            <a:avLst/>
          </a:prstGeom>
          <a:noFill/>
          <a:ln w="12700">
            <a:noFill/>
            <a:miter lim="800000"/>
            <a:headEnd/>
            <a:tailEnd/>
          </a:ln>
          <a:effectLst/>
        </p:spPr>
        <p:txBody>
          <a:bodyPr wrap="none">
            <a:spAutoFit/>
          </a:bodyPr>
          <a:lstStyle/>
          <a:p>
            <a:pPr algn="r">
              <a:defRPr/>
            </a:pPr>
            <a:r>
              <a:rPr lang="en-US" sz="1050">
                <a:latin typeface="Calibri"/>
                <a:cs typeface="Calibri"/>
              </a:rPr>
              <a:t>Read</a:t>
            </a:r>
          </a:p>
          <a:p>
            <a:pPr algn="r">
              <a:defRPr/>
            </a:pPr>
            <a:r>
              <a:rPr lang="en-US" sz="1050">
                <a:latin typeface="Calibri"/>
                <a:cs typeface="Calibri"/>
              </a:rPr>
              <a:t> Data 1</a:t>
            </a:r>
          </a:p>
        </p:txBody>
      </p:sp>
      <p:sp>
        <p:nvSpPr>
          <p:cNvPr id="35" name="Text Box 40"/>
          <p:cNvSpPr txBox="1">
            <a:spLocks noChangeArrowheads="1"/>
          </p:cNvSpPr>
          <p:nvPr/>
        </p:nvSpPr>
        <p:spPr bwMode="auto">
          <a:xfrm>
            <a:off x="5916614" y="4422776"/>
            <a:ext cx="573087" cy="415925"/>
          </a:xfrm>
          <a:prstGeom prst="rect">
            <a:avLst/>
          </a:prstGeom>
          <a:noFill/>
          <a:ln w="12700">
            <a:noFill/>
            <a:miter lim="800000"/>
            <a:headEnd/>
            <a:tailEnd/>
          </a:ln>
          <a:effectLst/>
        </p:spPr>
        <p:txBody>
          <a:bodyPr wrap="none">
            <a:spAutoFit/>
          </a:bodyPr>
          <a:lstStyle/>
          <a:p>
            <a:pPr algn="r">
              <a:defRPr/>
            </a:pPr>
            <a:r>
              <a:rPr lang="en-US" sz="1050">
                <a:latin typeface="Calibri"/>
                <a:cs typeface="Calibri"/>
              </a:rPr>
              <a:t>Read</a:t>
            </a:r>
          </a:p>
          <a:p>
            <a:pPr algn="r">
              <a:defRPr/>
            </a:pPr>
            <a:r>
              <a:rPr lang="en-US" sz="1050">
                <a:latin typeface="Calibri"/>
                <a:cs typeface="Calibri"/>
              </a:rPr>
              <a:t> Data 2</a:t>
            </a:r>
          </a:p>
        </p:txBody>
      </p:sp>
      <p:sp>
        <p:nvSpPr>
          <p:cNvPr id="36" name="Rectangle 42"/>
          <p:cNvSpPr>
            <a:spLocks noChangeArrowheads="1"/>
          </p:cNvSpPr>
          <p:nvPr/>
        </p:nvSpPr>
        <p:spPr bwMode="auto">
          <a:xfrm>
            <a:off x="7310438" y="4273551"/>
            <a:ext cx="487362" cy="32702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defRPr/>
            </a:pPr>
            <a:r>
              <a:rPr lang="en-US" sz="1050" b="1">
                <a:latin typeface="Calibri"/>
                <a:cs typeface="Calibri"/>
              </a:rPr>
              <a:t>ALU</a:t>
            </a:r>
          </a:p>
        </p:txBody>
      </p:sp>
      <p:sp>
        <p:nvSpPr>
          <p:cNvPr id="37" name="Rectangle 43"/>
          <p:cNvSpPr>
            <a:spLocks noChangeArrowheads="1"/>
          </p:cNvSpPr>
          <p:nvPr/>
        </p:nvSpPr>
        <p:spPr bwMode="auto">
          <a:xfrm>
            <a:off x="7196139" y="3295650"/>
            <a:ext cx="441325" cy="29845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defRPr/>
            </a:pPr>
            <a:r>
              <a:rPr lang="en-US" sz="1100" dirty="0" err="1">
                <a:latin typeface="Calibri"/>
                <a:cs typeface="Calibri"/>
              </a:rPr>
              <a:t>ovf</a:t>
            </a:r>
            <a:endParaRPr lang="en-US" sz="1100" dirty="0">
              <a:latin typeface="Calibri"/>
              <a:cs typeface="Calibri"/>
            </a:endParaRPr>
          </a:p>
        </p:txBody>
      </p:sp>
      <p:sp>
        <p:nvSpPr>
          <p:cNvPr id="25631" name="Rectangle 44"/>
          <p:cNvSpPr>
            <a:spLocks noChangeArrowheads="1"/>
          </p:cNvSpPr>
          <p:nvPr/>
        </p:nvSpPr>
        <p:spPr bwMode="auto">
          <a:xfrm>
            <a:off x="7667625" y="3462338"/>
            <a:ext cx="514350" cy="298450"/>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100">
                <a:latin typeface="Calibri" charset="0"/>
                <a:ea typeface="Calibri" charset="0"/>
                <a:cs typeface="Calibri" charset="0"/>
              </a:rPr>
              <a:t>zero</a:t>
            </a:r>
          </a:p>
        </p:txBody>
      </p:sp>
      <p:sp>
        <p:nvSpPr>
          <p:cNvPr id="25632" name="Line 48"/>
          <p:cNvSpPr>
            <a:spLocks noChangeShapeType="1"/>
          </p:cNvSpPr>
          <p:nvPr/>
        </p:nvSpPr>
        <p:spPr bwMode="auto">
          <a:xfrm flipV="1">
            <a:off x="7315200" y="3536950"/>
            <a:ext cx="0" cy="223838"/>
          </a:xfrm>
          <a:prstGeom prst="line">
            <a:avLst/>
          </a:prstGeom>
          <a:noFill/>
          <a:ln w="12700">
            <a:solidFill>
              <a:srgbClr val="595959"/>
            </a:solidFill>
            <a:round/>
            <a:headEnd/>
            <a:tailEnd type="triangle" w="med" len="med"/>
          </a:ln>
        </p:spPr>
        <p:txBody>
          <a:bodyPr>
            <a:prstTxWarp prst="textNoShape">
              <a:avLst/>
            </a:prstTxWarp>
          </a:bodyPr>
          <a:lstStyle/>
          <a:p>
            <a:endParaRPr lang="en-US"/>
          </a:p>
        </p:txBody>
      </p:sp>
      <p:sp>
        <p:nvSpPr>
          <p:cNvPr id="25633" name="Line 50"/>
          <p:cNvSpPr>
            <a:spLocks noChangeShapeType="1"/>
          </p:cNvSpPr>
          <p:nvPr/>
        </p:nvSpPr>
        <p:spPr bwMode="auto">
          <a:xfrm>
            <a:off x="10301288" y="4497388"/>
            <a:ext cx="0" cy="1941512"/>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34" name="Rectangle 51"/>
          <p:cNvSpPr>
            <a:spLocks noChangeArrowheads="1"/>
          </p:cNvSpPr>
          <p:nvPr/>
        </p:nvSpPr>
        <p:spPr bwMode="auto">
          <a:xfrm>
            <a:off x="8242300"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35" name="Line 52"/>
          <p:cNvSpPr>
            <a:spLocks noChangeShapeType="1"/>
          </p:cNvSpPr>
          <p:nvPr/>
        </p:nvSpPr>
        <p:spPr bwMode="auto">
          <a:xfrm>
            <a:off x="9639300" y="4348163"/>
            <a:ext cx="293688"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636" name="Line 53"/>
          <p:cNvSpPr>
            <a:spLocks noChangeShapeType="1"/>
          </p:cNvSpPr>
          <p:nvPr/>
        </p:nvSpPr>
        <p:spPr bwMode="auto">
          <a:xfrm>
            <a:off x="7874001" y="3900488"/>
            <a:ext cx="392113"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37" name="Line 54"/>
          <p:cNvSpPr>
            <a:spLocks noChangeShapeType="1"/>
          </p:cNvSpPr>
          <p:nvPr/>
        </p:nvSpPr>
        <p:spPr bwMode="auto">
          <a:xfrm>
            <a:off x="8021638" y="4721225"/>
            <a:ext cx="0" cy="2984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45" name="Text Box 55"/>
          <p:cNvSpPr txBox="1">
            <a:spLocks noChangeArrowheads="1"/>
          </p:cNvSpPr>
          <p:nvPr/>
        </p:nvSpPr>
        <p:spPr bwMode="auto">
          <a:xfrm>
            <a:off x="8836026" y="3698876"/>
            <a:ext cx="665163" cy="415925"/>
          </a:xfrm>
          <a:prstGeom prst="rect">
            <a:avLst/>
          </a:prstGeom>
          <a:solidFill>
            <a:srgbClr val="FAFFB5"/>
          </a:solidFill>
          <a:ln w="12700">
            <a:noFill/>
            <a:miter lim="800000"/>
            <a:headEnd/>
            <a:tailEnd/>
          </a:ln>
          <a:effectLst/>
        </p:spPr>
        <p:txBody>
          <a:bodyPr wrap="none">
            <a:spAutoFit/>
          </a:bodyPr>
          <a:lstStyle/>
          <a:p>
            <a:pPr algn="ctr">
              <a:defRPr/>
            </a:pPr>
            <a:r>
              <a:rPr lang="en-US" sz="1050" b="1" dirty="0">
                <a:latin typeface="Calibri"/>
                <a:cs typeface="Calibri"/>
              </a:rPr>
              <a:t>Data</a:t>
            </a:r>
          </a:p>
          <a:p>
            <a:pPr algn="ctr">
              <a:defRPr/>
            </a:pPr>
            <a:r>
              <a:rPr lang="en-US" sz="1050" b="1" dirty="0">
                <a:latin typeface="Calibri"/>
                <a:cs typeface="Calibri"/>
              </a:rPr>
              <a:t>Memory</a:t>
            </a:r>
          </a:p>
        </p:txBody>
      </p:sp>
      <p:sp>
        <p:nvSpPr>
          <p:cNvPr id="46" name="Text Box 56"/>
          <p:cNvSpPr txBox="1">
            <a:spLocks noChangeArrowheads="1"/>
          </p:cNvSpPr>
          <p:nvPr/>
        </p:nvSpPr>
        <p:spPr bwMode="auto">
          <a:xfrm>
            <a:off x="8167688" y="3751263"/>
            <a:ext cx="622300"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Address</a:t>
            </a:r>
          </a:p>
        </p:txBody>
      </p:sp>
      <p:sp>
        <p:nvSpPr>
          <p:cNvPr id="47" name="Text Box 57"/>
          <p:cNvSpPr txBox="1">
            <a:spLocks noChangeArrowheads="1"/>
          </p:cNvSpPr>
          <p:nvPr/>
        </p:nvSpPr>
        <p:spPr bwMode="auto">
          <a:xfrm>
            <a:off x="8167688" y="4572000"/>
            <a:ext cx="774700"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Write Data</a:t>
            </a:r>
          </a:p>
        </p:txBody>
      </p:sp>
      <p:sp>
        <p:nvSpPr>
          <p:cNvPr id="48" name="Text Box 58"/>
          <p:cNvSpPr txBox="1">
            <a:spLocks noChangeArrowheads="1"/>
          </p:cNvSpPr>
          <p:nvPr/>
        </p:nvSpPr>
        <p:spPr bwMode="auto">
          <a:xfrm>
            <a:off x="8829676" y="4198938"/>
            <a:ext cx="741363"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Read Data</a:t>
            </a:r>
          </a:p>
        </p:txBody>
      </p:sp>
      <p:sp>
        <p:nvSpPr>
          <p:cNvPr id="25642" name="Line 63"/>
          <p:cNvSpPr>
            <a:spLocks noChangeShapeType="1"/>
          </p:cNvSpPr>
          <p:nvPr/>
        </p:nvSpPr>
        <p:spPr bwMode="auto">
          <a:xfrm>
            <a:off x="4784726" y="6438900"/>
            <a:ext cx="5516563"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3" name="Line 64"/>
          <p:cNvSpPr>
            <a:spLocks noChangeShapeType="1"/>
          </p:cNvSpPr>
          <p:nvPr/>
        </p:nvSpPr>
        <p:spPr bwMode="auto">
          <a:xfrm>
            <a:off x="6500814" y="5029200"/>
            <a:ext cx="1544637"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4" name="Line 65"/>
          <p:cNvSpPr>
            <a:spLocks noChangeShapeType="1"/>
          </p:cNvSpPr>
          <p:nvPr/>
        </p:nvSpPr>
        <p:spPr bwMode="auto">
          <a:xfrm>
            <a:off x="6265863" y="5543550"/>
            <a:ext cx="36830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52" name="Rectangle 67"/>
          <p:cNvSpPr>
            <a:spLocks noChangeArrowheads="1"/>
          </p:cNvSpPr>
          <p:nvPr/>
        </p:nvSpPr>
        <p:spPr bwMode="auto">
          <a:xfrm>
            <a:off x="5727700" y="5319714"/>
            <a:ext cx="514350" cy="447675"/>
          </a:xfrm>
          <a:prstGeom prst="rect">
            <a:avLst/>
          </a:prstGeom>
          <a:noFill/>
          <a:ln w="12700">
            <a:noFill/>
            <a:miter lim="800000"/>
            <a:headEnd/>
            <a:tailEnd/>
          </a:ln>
          <a:effectLst/>
        </p:spPr>
        <p:txBody>
          <a:bodyPr wrap="none" lIns="19050" tIns="26988" rIns="19050" bIns="26988"/>
          <a:lstStyle/>
          <a:p>
            <a:pPr algn="ctr">
              <a:defRPr/>
            </a:pPr>
            <a:r>
              <a:rPr lang="en-US" sz="1050" b="1">
                <a:latin typeface="Calibri"/>
                <a:cs typeface="Calibri"/>
              </a:rPr>
              <a:t>Sign</a:t>
            </a:r>
          </a:p>
          <a:p>
            <a:pPr algn="ctr">
              <a:defRPr/>
            </a:pPr>
            <a:r>
              <a:rPr lang="en-US" sz="1050" b="1">
                <a:latin typeface="Calibri"/>
                <a:cs typeface="Calibri"/>
              </a:rPr>
              <a:t>Extend</a:t>
            </a:r>
          </a:p>
        </p:txBody>
      </p:sp>
      <p:sp>
        <p:nvSpPr>
          <p:cNvPr id="25646" name="Line 68"/>
          <p:cNvSpPr>
            <a:spLocks noChangeShapeType="1"/>
          </p:cNvSpPr>
          <p:nvPr/>
        </p:nvSpPr>
        <p:spPr bwMode="auto">
          <a:xfrm>
            <a:off x="4195764" y="5543550"/>
            <a:ext cx="1482725"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7" name="Line 73"/>
          <p:cNvSpPr>
            <a:spLocks noChangeShapeType="1"/>
          </p:cNvSpPr>
          <p:nvPr/>
        </p:nvSpPr>
        <p:spPr bwMode="auto">
          <a:xfrm>
            <a:off x="6500813" y="4572000"/>
            <a:ext cx="0" cy="4572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48" name="Line 74"/>
          <p:cNvSpPr>
            <a:spLocks noChangeShapeType="1"/>
          </p:cNvSpPr>
          <p:nvPr/>
        </p:nvSpPr>
        <p:spPr bwMode="auto">
          <a:xfrm>
            <a:off x="9712325" y="4721225"/>
            <a:ext cx="0" cy="9715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9" name="Line 76"/>
          <p:cNvSpPr>
            <a:spLocks noChangeShapeType="1"/>
          </p:cNvSpPr>
          <p:nvPr/>
        </p:nvSpPr>
        <p:spPr bwMode="auto">
          <a:xfrm>
            <a:off x="4784726" y="4870450"/>
            <a:ext cx="2444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50" name="Line 78"/>
          <p:cNvSpPr>
            <a:spLocks noChangeShapeType="1"/>
          </p:cNvSpPr>
          <p:nvPr/>
        </p:nvSpPr>
        <p:spPr bwMode="auto">
          <a:xfrm>
            <a:off x="10153650" y="4497388"/>
            <a:ext cx="14763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51" name="Line 81"/>
          <p:cNvSpPr>
            <a:spLocks noChangeShapeType="1"/>
          </p:cNvSpPr>
          <p:nvPr/>
        </p:nvSpPr>
        <p:spPr bwMode="auto">
          <a:xfrm>
            <a:off x="4784725" y="4870450"/>
            <a:ext cx="0" cy="15684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52" name="Line 100"/>
          <p:cNvSpPr>
            <a:spLocks noChangeShapeType="1"/>
          </p:cNvSpPr>
          <p:nvPr/>
        </p:nvSpPr>
        <p:spPr bwMode="auto">
          <a:xfrm>
            <a:off x="2430463" y="1138239"/>
            <a:ext cx="0" cy="3209925"/>
          </a:xfrm>
          <a:prstGeom prst="line">
            <a:avLst/>
          </a:prstGeom>
          <a:noFill/>
          <a:ln w="19050">
            <a:solidFill>
              <a:schemeClr val="tx1"/>
            </a:solidFill>
            <a:round/>
            <a:headEnd/>
            <a:tailEnd type="oval" w="med" len="med"/>
          </a:ln>
        </p:spPr>
        <p:txBody>
          <a:bodyPr>
            <a:prstTxWarp prst="textNoShape">
              <a:avLst/>
            </a:prstTxWarp>
          </a:bodyPr>
          <a:lstStyle/>
          <a:p>
            <a:endParaRPr lang="en-US"/>
          </a:p>
        </p:txBody>
      </p:sp>
      <p:sp>
        <p:nvSpPr>
          <p:cNvPr id="25653" name="Line 107"/>
          <p:cNvSpPr>
            <a:spLocks noChangeShapeType="1"/>
          </p:cNvSpPr>
          <p:nvPr/>
        </p:nvSpPr>
        <p:spPr bwMode="auto">
          <a:xfrm>
            <a:off x="8021638" y="472122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54" name="Rectangle 129"/>
          <p:cNvSpPr>
            <a:spLocks noChangeArrowheads="1"/>
          </p:cNvSpPr>
          <p:nvPr/>
        </p:nvSpPr>
        <p:spPr bwMode="auto">
          <a:xfrm>
            <a:off x="4195764" y="5257800"/>
            <a:ext cx="809625" cy="319088"/>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[15-0]</a:t>
            </a:r>
          </a:p>
        </p:txBody>
      </p:sp>
      <p:sp>
        <p:nvSpPr>
          <p:cNvPr id="25655" name="Rectangle 130"/>
          <p:cNvSpPr>
            <a:spLocks noChangeArrowheads="1"/>
          </p:cNvSpPr>
          <p:nvPr/>
        </p:nvSpPr>
        <p:spPr bwMode="auto">
          <a:xfrm>
            <a:off x="4191000" y="3462339"/>
            <a:ext cx="808038" cy="319087"/>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[25-21]</a:t>
            </a:r>
          </a:p>
        </p:txBody>
      </p:sp>
      <p:sp>
        <p:nvSpPr>
          <p:cNvPr id="25656" name="Rectangle 131"/>
          <p:cNvSpPr>
            <a:spLocks noChangeArrowheads="1"/>
          </p:cNvSpPr>
          <p:nvPr/>
        </p:nvSpPr>
        <p:spPr bwMode="auto">
          <a:xfrm>
            <a:off x="4191001" y="3870326"/>
            <a:ext cx="809625" cy="320675"/>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[20-16]</a:t>
            </a:r>
          </a:p>
        </p:txBody>
      </p:sp>
      <p:grpSp>
        <p:nvGrpSpPr>
          <p:cNvPr id="3" name="Group 157"/>
          <p:cNvGrpSpPr>
            <a:grpSpLocks/>
          </p:cNvGrpSpPr>
          <p:nvPr/>
        </p:nvGrpSpPr>
        <p:grpSpPr bwMode="auto">
          <a:xfrm>
            <a:off x="1471449" y="872590"/>
            <a:ext cx="6710522" cy="3448585"/>
            <a:chOff x="304799" y="914399"/>
            <a:chExt cx="6711034" cy="3449204"/>
          </a:xfrm>
        </p:grpSpPr>
        <p:sp>
          <p:nvSpPr>
            <p:cNvPr id="25818" name="Line 21"/>
            <p:cNvSpPr>
              <a:spLocks noChangeShapeType="1"/>
            </p:cNvSpPr>
            <p:nvPr/>
          </p:nvSpPr>
          <p:spPr bwMode="auto">
            <a:xfrm>
              <a:off x="318592" y="914399"/>
              <a:ext cx="6697241" cy="54520"/>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5819" name="Line 22"/>
            <p:cNvSpPr>
              <a:spLocks noChangeShapeType="1"/>
            </p:cNvSpPr>
            <p:nvPr/>
          </p:nvSpPr>
          <p:spPr bwMode="auto">
            <a:xfrm>
              <a:off x="304799" y="4348547"/>
              <a:ext cx="684427" cy="15056"/>
            </a:xfrm>
            <a:prstGeom prst="line">
              <a:avLst/>
            </a:prstGeom>
            <a:noFill/>
            <a:ln w="19050">
              <a:solidFill>
                <a:srgbClr val="000000"/>
              </a:solidFill>
              <a:round/>
              <a:headEnd/>
              <a:tailEnd type="triangle" w="med" len="med"/>
            </a:ln>
          </p:spPr>
          <p:txBody>
            <a:bodyPr>
              <a:prstTxWarp prst="textNoShape">
                <a:avLst/>
              </a:prstTxWarp>
            </a:bodyPr>
            <a:lstStyle/>
            <a:p>
              <a:endParaRPr lang="en-US"/>
            </a:p>
          </p:txBody>
        </p:sp>
        <p:sp>
          <p:nvSpPr>
            <p:cNvPr id="25820" name="Line 99"/>
            <p:cNvSpPr>
              <a:spLocks noChangeShapeType="1"/>
            </p:cNvSpPr>
            <p:nvPr/>
          </p:nvSpPr>
          <p:spPr bwMode="auto">
            <a:xfrm flipV="1">
              <a:off x="6420374" y="1660954"/>
              <a:ext cx="321923" cy="0"/>
            </a:xfrm>
            <a:prstGeom prst="line">
              <a:avLst/>
            </a:prstGeom>
            <a:noFill/>
            <a:ln w="19050">
              <a:solidFill>
                <a:srgbClr val="000000"/>
              </a:solidFill>
              <a:round/>
              <a:headEnd/>
              <a:tailEnd type="arrow" w="med" len="med"/>
            </a:ln>
          </p:spPr>
          <p:txBody>
            <a:bodyPr>
              <a:prstTxWarp prst="textNoShape">
                <a:avLst/>
              </a:prstTxWarp>
            </a:bodyPr>
            <a:lstStyle/>
            <a:p>
              <a:endParaRPr lang="en-US"/>
            </a:p>
          </p:txBody>
        </p:sp>
        <p:sp>
          <p:nvSpPr>
            <p:cNvPr id="25821" name="Line 133"/>
            <p:cNvSpPr>
              <a:spLocks noChangeShapeType="1"/>
            </p:cNvSpPr>
            <p:nvPr/>
          </p:nvSpPr>
          <p:spPr bwMode="auto">
            <a:xfrm>
              <a:off x="318591" y="914400"/>
              <a:ext cx="0" cy="3434148"/>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5822" name="Line 134"/>
            <p:cNvSpPr>
              <a:spLocks noChangeShapeType="1"/>
            </p:cNvSpPr>
            <p:nvPr/>
          </p:nvSpPr>
          <p:spPr bwMode="auto">
            <a:xfrm>
              <a:off x="7001549" y="927586"/>
              <a:ext cx="0" cy="483735"/>
            </a:xfrm>
            <a:prstGeom prst="line">
              <a:avLst/>
            </a:prstGeom>
            <a:noFill/>
            <a:ln w="19050">
              <a:solidFill>
                <a:srgbClr val="000000"/>
              </a:solidFill>
              <a:round/>
              <a:headEnd/>
              <a:tailEnd/>
            </a:ln>
          </p:spPr>
          <p:txBody>
            <a:bodyPr>
              <a:prstTxWarp prst="textNoShape">
                <a:avLst/>
              </a:prstTxWarp>
            </a:bodyPr>
            <a:lstStyle/>
            <a:p>
              <a:endParaRPr lang="en-US"/>
            </a:p>
          </p:txBody>
        </p:sp>
      </p:grpSp>
      <p:sp>
        <p:nvSpPr>
          <p:cNvPr id="25658" name="Line 135"/>
          <p:cNvSpPr>
            <a:spLocks noChangeShapeType="1"/>
          </p:cNvSpPr>
          <p:nvPr/>
        </p:nvSpPr>
        <p:spPr bwMode="auto">
          <a:xfrm>
            <a:off x="6623050" y="4945064"/>
            <a:ext cx="0" cy="598487"/>
          </a:xfrm>
          <a:prstGeom prst="line">
            <a:avLst/>
          </a:prstGeom>
          <a:noFill/>
          <a:ln w="28575">
            <a:solidFill>
              <a:schemeClr val="bg2"/>
            </a:solidFill>
            <a:round/>
            <a:headEnd/>
            <a:tailEnd/>
          </a:ln>
        </p:spPr>
        <p:txBody>
          <a:bodyPr>
            <a:prstTxWarp prst="textNoShape">
              <a:avLst/>
            </a:prstTxWarp>
          </a:bodyPr>
          <a:lstStyle/>
          <a:p>
            <a:endParaRPr lang="en-US"/>
          </a:p>
        </p:txBody>
      </p:sp>
      <p:sp>
        <p:nvSpPr>
          <p:cNvPr id="25659" name="Line 138"/>
          <p:cNvSpPr>
            <a:spLocks noChangeShapeType="1"/>
          </p:cNvSpPr>
          <p:nvPr/>
        </p:nvSpPr>
        <p:spPr bwMode="auto">
          <a:xfrm>
            <a:off x="4195763" y="3048000"/>
            <a:ext cx="0" cy="2495550"/>
          </a:xfrm>
          <a:prstGeom prst="line">
            <a:avLst/>
          </a:prstGeom>
          <a:noFill/>
          <a:ln w="19050">
            <a:solidFill>
              <a:schemeClr val="tx1"/>
            </a:solidFill>
            <a:round/>
            <a:headEnd/>
            <a:tailEnd/>
          </a:ln>
        </p:spPr>
        <p:txBody>
          <a:bodyPr>
            <a:prstTxWarp prst="textNoShape">
              <a:avLst/>
            </a:prstTxWarp>
          </a:bodyPr>
          <a:lstStyle/>
          <a:p>
            <a:endParaRPr lang="en-US"/>
          </a:p>
        </p:txBody>
      </p:sp>
      <p:grpSp>
        <p:nvGrpSpPr>
          <p:cNvPr id="4" name="Group 160"/>
          <p:cNvGrpSpPr>
            <a:grpSpLocks/>
          </p:cNvGrpSpPr>
          <p:nvPr/>
        </p:nvGrpSpPr>
        <p:grpSpPr bwMode="auto">
          <a:xfrm>
            <a:off x="6402389" y="3975101"/>
            <a:ext cx="833437" cy="746125"/>
            <a:chOff x="4878931" y="3975272"/>
            <a:chExt cx="833611" cy="746553"/>
          </a:xfrm>
        </p:grpSpPr>
        <p:sp>
          <p:nvSpPr>
            <p:cNvPr id="25814" name="Line 30"/>
            <p:cNvSpPr>
              <a:spLocks noChangeShapeType="1"/>
            </p:cNvSpPr>
            <p:nvPr/>
          </p:nvSpPr>
          <p:spPr bwMode="auto">
            <a:xfrm>
              <a:off x="4878931" y="3975272"/>
              <a:ext cx="833611"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5" name="Line 31"/>
            <p:cNvSpPr>
              <a:spLocks noChangeShapeType="1"/>
            </p:cNvSpPr>
            <p:nvPr/>
          </p:nvSpPr>
          <p:spPr bwMode="auto">
            <a:xfrm>
              <a:off x="5026039" y="4572515"/>
              <a:ext cx="269698"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6" name="Line 80"/>
            <p:cNvSpPr>
              <a:spLocks noChangeShapeType="1"/>
            </p:cNvSpPr>
            <p:nvPr/>
          </p:nvSpPr>
          <p:spPr bwMode="auto">
            <a:xfrm>
              <a:off x="5491880" y="4721825"/>
              <a:ext cx="220662"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7" name="Line 162"/>
            <p:cNvSpPr>
              <a:spLocks noChangeShapeType="1"/>
            </p:cNvSpPr>
            <p:nvPr/>
          </p:nvSpPr>
          <p:spPr bwMode="auto">
            <a:xfrm>
              <a:off x="4878931" y="4572515"/>
              <a:ext cx="147108" cy="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661" name="Line 163"/>
          <p:cNvSpPr>
            <a:spLocks noChangeShapeType="1"/>
          </p:cNvSpPr>
          <p:nvPr/>
        </p:nvSpPr>
        <p:spPr bwMode="auto">
          <a:xfrm>
            <a:off x="7874000" y="3900489"/>
            <a:ext cx="0" cy="447675"/>
          </a:xfrm>
          <a:prstGeom prst="line">
            <a:avLst/>
          </a:prstGeom>
          <a:noFill/>
          <a:ln w="19050">
            <a:solidFill>
              <a:schemeClr val="tx1"/>
            </a:solidFill>
            <a:round/>
            <a:headEnd/>
            <a:tailEnd type="oval" w="med" len="med"/>
          </a:ln>
        </p:spPr>
        <p:txBody>
          <a:bodyPr>
            <a:prstTxWarp prst="textNoShape">
              <a:avLst/>
            </a:prstTxWarp>
          </a:bodyPr>
          <a:lstStyle/>
          <a:p>
            <a:endParaRPr lang="en-US"/>
          </a:p>
        </p:txBody>
      </p:sp>
      <p:sp>
        <p:nvSpPr>
          <p:cNvPr id="25662" name="Line 164"/>
          <p:cNvSpPr>
            <a:spLocks noChangeShapeType="1"/>
          </p:cNvSpPr>
          <p:nvPr/>
        </p:nvSpPr>
        <p:spPr bwMode="auto">
          <a:xfrm>
            <a:off x="7874000" y="4348163"/>
            <a:ext cx="0" cy="1344612"/>
          </a:xfrm>
          <a:prstGeom prst="line">
            <a:avLst/>
          </a:prstGeom>
          <a:noFill/>
          <a:ln w="19050">
            <a:solidFill>
              <a:schemeClr val="tx1"/>
            </a:solidFill>
            <a:round/>
            <a:headEnd/>
            <a:tailEnd/>
          </a:ln>
        </p:spPr>
        <p:txBody>
          <a:bodyPr>
            <a:prstTxWarp prst="textNoShape">
              <a:avLst/>
            </a:prstTxWarp>
          </a:bodyPr>
          <a:lstStyle/>
          <a:p>
            <a:endParaRPr lang="en-US"/>
          </a:p>
        </p:txBody>
      </p:sp>
      <p:sp>
        <p:nvSpPr>
          <p:cNvPr id="79" name="Text Box 71"/>
          <p:cNvSpPr txBox="1">
            <a:spLocks noChangeArrowheads="1"/>
          </p:cNvSpPr>
          <p:nvPr/>
        </p:nvSpPr>
        <p:spPr bwMode="auto">
          <a:xfrm>
            <a:off x="5359401" y="5543550"/>
            <a:ext cx="320675"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16</a:t>
            </a:r>
          </a:p>
        </p:txBody>
      </p:sp>
      <p:sp>
        <p:nvSpPr>
          <p:cNvPr id="80" name="Text Box 72"/>
          <p:cNvSpPr txBox="1">
            <a:spLocks noChangeArrowheads="1"/>
          </p:cNvSpPr>
          <p:nvPr/>
        </p:nvSpPr>
        <p:spPr bwMode="auto">
          <a:xfrm>
            <a:off x="6340476" y="5543550"/>
            <a:ext cx="320675"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32</a:t>
            </a:r>
          </a:p>
        </p:txBody>
      </p:sp>
      <p:grpSp>
        <p:nvGrpSpPr>
          <p:cNvPr id="5" name="Group 159"/>
          <p:cNvGrpSpPr>
            <a:grpSpLocks/>
          </p:cNvGrpSpPr>
          <p:nvPr/>
        </p:nvGrpSpPr>
        <p:grpSpPr bwMode="auto">
          <a:xfrm>
            <a:off x="3648076" y="1069461"/>
            <a:ext cx="3974500" cy="4821231"/>
            <a:chOff x="2418348" y="1213052"/>
            <a:chExt cx="3973893" cy="4820796"/>
          </a:xfrm>
        </p:grpSpPr>
        <p:sp>
          <p:nvSpPr>
            <p:cNvPr id="82" name="Rectangle 86"/>
            <p:cNvSpPr>
              <a:spLocks noChangeArrowheads="1"/>
            </p:cNvSpPr>
            <p:nvPr/>
          </p:nvSpPr>
          <p:spPr bwMode="auto">
            <a:xfrm>
              <a:off x="5319255" y="1660657"/>
              <a:ext cx="441258" cy="447635"/>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defRPr/>
              </a:pPr>
              <a:r>
                <a:rPr lang="en-US" sz="1050" b="1" dirty="0">
                  <a:latin typeface="Calibri"/>
                  <a:cs typeface="Calibri"/>
                </a:rPr>
                <a:t>Shift</a:t>
              </a:r>
            </a:p>
            <a:p>
              <a:pPr algn="ctr" defTabSz="904875">
                <a:lnSpc>
                  <a:spcPts val="1600"/>
                </a:lnSpc>
                <a:tabLst>
                  <a:tab pos="452438" algn="l"/>
                  <a:tab pos="904875" algn="l"/>
                  <a:tab pos="1357313" algn="l"/>
                </a:tabLst>
                <a:defRPr/>
              </a:pPr>
              <a:r>
                <a:rPr lang="en-US" sz="1050" b="1" dirty="0">
                  <a:latin typeface="Calibri"/>
                  <a:cs typeface="Calibri"/>
                </a:rPr>
                <a:t>left 2</a:t>
              </a:r>
            </a:p>
          </p:txBody>
        </p:sp>
        <p:grpSp>
          <p:nvGrpSpPr>
            <p:cNvPr id="6" name="Group 158"/>
            <p:cNvGrpSpPr>
              <a:grpSpLocks/>
            </p:cNvGrpSpPr>
            <p:nvPr/>
          </p:nvGrpSpPr>
          <p:grpSpPr bwMode="auto">
            <a:xfrm>
              <a:off x="2418348" y="1213052"/>
              <a:ext cx="3973893" cy="4820796"/>
              <a:chOff x="2418348" y="1213052"/>
              <a:chExt cx="3973893" cy="4820796"/>
            </a:xfrm>
          </p:grpSpPr>
          <p:grpSp>
            <p:nvGrpSpPr>
              <p:cNvPr id="7" name="Group 156"/>
              <p:cNvGrpSpPr>
                <a:grpSpLocks/>
              </p:cNvGrpSpPr>
              <p:nvPr/>
            </p:nvGrpSpPr>
            <p:grpSpPr bwMode="auto">
              <a:xfrm>
                <a:off x="2418348" y="1213052"/>
                <a:ext cx="3973893" cy="3732739"/>
                <a:chOff x="2418348" y="1213052"/>
                <a:chExt cx="3973893" cy="3732739"/>
              </a:xfrm>
            </p:grpSpPr>
            <p:sp>
              <p:nvSpPr>
                <p:cNvPr id="25798" name="Line 88"/>
                <p:cNvSpPr>
                  <a:spLocks noChangeShapeType="1"/>
                </p:cNvSpPr>
                <p:nvPr/>
              </p:nvSpPr>
              <p:spPr bwMode="auto">
                <a:xfrm>
                  <a:off x="5099593" y="1585206"/>
                  <a:ext cx="896438"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91" name="Text Box 97"/>
                <p:cNvSpPr txBox="1">
                  <a:spLocks noChangeArrowheads="1"/>
                </p:cNvSpPr>
                <p:nvPr/>
              </p:nvSpPr>
              <p:spPr bwMode="auto">
                <a:xfrm>
                  <a:off x="5981141" y="1511445"/>
                  <a:ext cx="411100" cy="253977"/>
                </a:xfrm>
                <a:prstGeom prst="rect">
                  <a:avLst/>
                </a:prstGeom>
                <a:noFill/>
                <a:ln w="12700">
                  <a:noFill/>
                  <a:miter lim="800000"/>
                  <a:headEnd/>
                  <a:tailEnd/>
                </a:ln>
                <a:effectLst/>
              </p:spPr>
              <p:txBody>
                <a:bodyPr wrap="none">
                  <a:spAutoFit/>
                </a:bodyPr>
                <a:lstStyle/>
                <a:p>
                  <a:pPr>
                    <a:defRPr/>
                  </a:pPr>
                  <a:r>
                    <a:rPr lang="en-US" sz="1050" b="1" dirty="0">
                      <a:latin typeface="Calibri"/>
                      <a:cs typeface="Calibri"/>
                    </a:rPr>
                    <a:t>Add</a:t>
                  </a:r>
                </a:p>
              </p:txBody>
            </p:sp>
            <p:grpSp>
              <p:nvGrpSpPr>
                <p:cNvPr id="8" name="Group 152"/>
                <p:cNvGrpSpPr>
                  <a:grpSpLocks/>
                </p:cNvGrpSpPr>
                <p:nvPr/>
              </p:nvGrpSpPr>
              <p:grpSpPr bwMode="auto">
                <a:xfrm>
                  <a:off x="2418348" y="1213052"/>
                  <a:ext cx="3931667" cy="3732739"/>
                  <a:chOff x="2418348" y="1213052"/>
                  <a:chExt cx="3931667" cy="3732739"/>
                </a:xfrm>
              </p:grpSpPr>
              <p:sp>
                <p:nvSpPr>
                  <p:cNvPr id="25801" name="Oval 85"/>
                  <p:cNvSpPr>
                    <a:spLocks noChangeArrowheads="1"/>
                  </p:cNvSpPr>
                  <p:nvPr/>
                </p:nvSpPr>
                <p:spPr bwMode="auto">
                  <a:xfrm>
                    <a:off x="5320255" y="1660954"/>
                    <a:ext cx="441323" cy="522588"/>
                  </a:xfrm>
                  <a:prstGeom prst="ellipse">
                    <a:avLst/>
                  </a:prstGeom>
                  <a:noFill/>
                  <a:ln w="12700">
                    <a:solidFill>
                      <a:schemeClr val="tx1"/>
                    </a:solidFill>
                    <a:round/>
                    <a:headEnd/>
                    <a:tailEnd/>
                  </a:ln>
                </p:spPr>
                <p:txBody>
                  <a:bodyPr wrap="none" anchor="ctr">
                    <a:prstTxWarp prst="textNoShape">
                      <a:avLst/>
                    </a:prstTxWarp>
                  </a:bodyPr>
                  <a:lstStyle/>
                  <a:p>
                    <a:endParaRPr lang="en-US" sz="1400">
                      <a:latin typeface="Calibri" charset="0"/>
                      <a:ea typeface="Optima" charset="0"/>
                      <a:cs typeface="Optima" charset="0"/>
                    </a:endParaRPr>
                  </a:p>
                </p:txBody>
              </p:sp>
              <p:sp>
                <p:nvSpPr>
                  <p:cNvPr id="25802" name="Line 87"/>
                  <p:cNvSpPr>
                    <a:spLocks noChangeShapeType="1"/>
                  </p:cNvSpPr>
                  <p:nvPr/>
                </p:nvSpPr>
                <p:spPr bwMode="auto">
                  <a:xfrm>
                    <a:off x="5099593" y="195957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grpSp>
                <p:nvGrpSpPr>
                  <p:cNvPr id="9" name="Group 89"/>
                  <p:cNvGrpSpPr>
                    <a:grpSpLocks/>
                  </p:cNvGrpSpPr>
                  <p:nvPr/>
                </p:nvGrpSpPr>
                <p:grpSpPr bwMode="auto">
                  <a:xfrm>
                    <a:off x="5982245" y="1213052"/>
                    <a:ext cx="367770" cy="895870"/>
                    <a:chOff x="1392" y="2880"/>
                    <a:chExt cx="288" cy="480"/>
                  </a:xfrm>
                </p:grpSpPr>
                <p:sp>
                  <p:nvSpPr>
                    <p:cNvPr id="25807" name="Line 90"/>
                    <p:cNvSpPr>
                      <a:spLocks noChangeShapeType="1"/>
                    </p:cNvSpPr>
                    <p:nvPr/>
                  </p:nvSpPr>
                  <p:spPr bwMode="auto">
                    <a:xfrm>
                      <a:off x="1392" y="3072"/>
                      <a:ext cx="48" cy="48"/>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08" name="Line 91"/>
                    <p:cNvSpPr>
                      <a:spLocks noChangeShapeType="1"/>
                    </p:cNvSpPr>
                    <p:nvPr/>
                  </p:nvSpPr>
                  <p:spPr bwMode="auto">
                    <a:xfrm flipH="1">
                      <a:off x="1392" y="3120"/>
                      <a:ext cx="48" cy="48"/>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09" name="Line 92"/>
                    <p:cNvSpPr>
                      <a:spLocks noChangeShapeType="1"/>
                    </p:cNvSpPr>
                    <p:nvPr/>
                  </p:nvSpPr>
                  <p:spPr bwMode="auto">
                    <a:xfrm flipV="1">
                      <a:off x="1392" y="2880"/>
                      <a:ext cx="0" cy="192"/>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10" name="Line 93"/>
                    <p:cNvSpPr>
                      <a:spLocks noChangeShapeType="1"/>
                    </p:cNvSpPr>
                    <p:nvPr/>
                  </p:nvSpPr>
                  <p:spPr bwMode="auto">
                    <a:xfrm flipV="1">
                      <a:off x="1392" y="3168"/>
                      <a:ext cx="0" cy="192"/>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11" name="Line 94"/>
                    <p:cNvSpPr>
                      <a:spLocks noChangeShapeType="1"/>
                    </p:cNvSpPr>
                    <p:nvPr/>
                  </p:nvSpPr>
                  <p:spPr bwMode="auto">
                    <a:xfrm flipV="1">
                      <a:off x="1392" y="3216"/>
                      <a:ext cx="288" cy="144"/>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12" name="Line 95"/>
                    <p:cNvSpPr>
                      <a:spLocks noChangeShapeType="1"/>
                    </p:cNvSpPr>
                    <p:nvPr/>
                  </p:nvSpPr>
                  <p:spPr bwMode="auto">
                    <a:xfrm flipV="1">
                      <a:off x="1680" y="3024"/>
                      <a:ext cx="0" cy="192"/>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13" name="Line 96"/>
                    <p:cNvSpPr>
                      <a:spLocks noChangeShapeType="1"/>
                    </p:cNvSpPr>
                    <p:nvPr/>
                  </p:nvSpPr>
                  <p:spPr bwMode="auto">
                    <a:xfrm>
                      <a:off x="1392" y="2880"/>
                      <a:ext cx="288" cy="144"/>
                    </a:xfrm>
                    <a:prstGeom prst="line">
                      <a:avLst/>
                    </a:prstGeom>
                    <a:noFill/>
                    <a:ln w="19050">
                      <a:solidFill>
                        <a:schemeClr val="tx1"/>
                      </a:solidFill>
                      <a:round/>
                      <a:headEnd/>
                      <a:tailEnd/>
                    </a:ln>
                  </p:spPr>
                  <p:txBody>
                    <a:bodyPr>
                      <a:prstTxWarp prst="textNoShape">
                        <a:avLst/>
                      </a:prstTxWarp>
                    </a:bodyPr>
                    <a:lstStyle/>
                    <a:p>
                      <a:endParaRPr lang="en-US"/>
                    </a:p>
                  </p:txBody>
                </p:sp>
              </p:grpSp>
              <p:sp>
                <p:nvSpPr>
                  <p:cNvPr id="25804" name="Line 98"/>
                  <p:cNvSpPr>
                    <a:spLocks noChangeShapeType="1"/>
                  </p:cNvSpPr>
                  <p:nvPr/>
                </p:nvSpPr>
                <p:spPr bwMode="auto">
                  <a:xfrm>
                    <a:off x="5747787" y="195957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805" name="Line 161"/>
                  <p:cNvSpPr>
                    <a:spLocks noChangeShapeType="1"/>
                  </p:cNvSpPr>
                  <p:nvPr/>
                </p:nvSpPr>
                <p:spPr bwMode="auto">
                  <a:xfrm flipV="1">
                    <a:off x="2418348" y="1595715"/>
                    <a:ext cx="2681245" cy="19318"/>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06" name="Line 165"/>
                  <p:cNvSpPr>
                    <a:spLocks noChangeShapeType="1"/>
                  </p:cNvSpPr>
                  <p:nvPr/>
                </p:nvSpPr>
                <p:spPr bwMode="auto">
                  <a:xfrm>
                    <a:off x="5099593" y="1959575"/>
                    <a:ext cx="0" cy="2986216"/>
                  </a:xfrm>
                  <a:prstGeom prst="line">
                    <a:avLst/>
                  </a:prstGeom>
                  <a:noFill/>
                  <a:ln w="19050">
                    <a:solidFill>
                      <a:schemeClr val="tx1"/>
                    </a:solidFill>
                    <a:round/>
                    <a:headEnd/>
                    <a:tailEnd/>
                  </a:ln>
                </p:spPr>
                <p:txBody>
                  <a:bodyPr>
                    <a:prstTxWarp prst="textNoShape">
                      <a:avLst/>
                    </a:prstTxWarp>
                  </a:bodyPr>
                  <a:lstStyle/>
                  <a:p>
                    <a:endParaRPr lang="en-US"/>
                  </a:p>
                </p:txBody>
              </p:sp>
            </p:grpSp>
          </p:grpSp>
          <p:grpSp>
            <p:nvGrpSpPr>
              <p:cNvPr id="10" name="Group 155"/>
              <p:cNvGrpSpPr>
                <a:grpSpLocks/>
              </p:cNvGrpSpPr>
              <p:nvPr/>
            </p:nvGrpSpPr>
            <p:grpSpPr bwMode="auto">
              <a:xfrm>
                <a:off x="3835386" y="4916871"/>
                <a:ext cx="1271778" cy="1116977"/>
                <a:chOff x="3835386" y="4916871"/>
                <a:chExt cx="1271778" cy="1116977"/>
              </a:xfrm>
            </p:grpSpPr>
            <p:sp>
              <p:nvSpPr>
                <p:cNvPr id="25794" name="Line 69"/>
                <p:cNvSpPr>
                  <a:spLocks noChangeShapeType="1"/>
                </p:cNvSpPr>
                <p:nvPr/>
              </p:nvSpPr>
              <p:spPr bwMode="auto">
                <a:xfrm>
                  <a:off x="3835386" y="5480222"/>
                  <a:ext cx="73554" cy="149311"/>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95" name="Line 70"/>
                <p:cNvSpPr>
                  <a:spLocks noChangeShapeType="1"/>
                </p:cNvSpPr>
                <p:nvPr/>
              </p:nvSpPr>
              <p:spPr bwMode="auto">
                <a:xfrm>
                  <a:off x="4816105" y="5559511"/>
                  <a:ext cx="73554" cy="149311"/>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96" name="Oval 66"/>
                <p:cNvSpPr>
                  <a:spLocks noChangeArrowheads="1"/>
                </p:cNvSpPr>
                <p:nvPr/>
              </p:nvSpPr>
              <p:spPr bwMode="auto">
                <a:xfrm>
                  <a:off x="4448451" y="5212639"/>
                  <a:ext cx="588431" cy="821209"/>
                </a:xfrm>
                <a:prstGeom prst="ellipse">
                  <a:avLst/>
                </a:prstGeom>
                <a:noFill/>
                <a:ln w="12700">
                  <a:solidFill>
                    <a:schemeClr val="tx1"/>
                  </a:solidFill>
                  <a:round/>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797" name="Line 135"/>
                <p:cNvSpPr>
                  <a:spLocks noChangeShapeType="1"/>
                </p:cNvSpPr>
                <p:nvPr/>
              </p:nvSpPr>
              <p:spPr bwMode="auto">
                <a:xfrm>
                  <a:off x="5099829" y="4916871"/>
                  <a:ext cx="7335" cy="769866"/>
                </a:xfrm>
                <a:prstGeom prst="line">
                  <a:avLst/>
                </a:prstGeom>
                <a:noFill/>
                <a:ln w="19050">
                  <a:solidFill>
                    <a:schemeClr val="tx1"/>
                  </a:solidFill>
                  <a:round/>
                  <a:headEnd/>
                  <a:tailEnd/>
                </a:ln>
              </p:spPr>
              <p:txBody>
                <a:bodyPr>
                  <a:prstTxWarp prst="textNoShape">
                    <a:avLst/>
                  </a:prstTxWarp>
                </a:bodyPr>
                <a:lstStyle/>
                <a:p>
                  <a:endParaRPr lang="en-US"/>
                </a:p>
              </p:txBody>
            </p:sp>
          </p:grpSp>
        </p:grpSp>
      </p:grpSp>
      <p:grpSp>
        <p:nvGrpSpPr>
          <p:cNvPr id="11" name="Group 100"/>
          <p:cNvGrpSpPr>
            <a:grpSpLocks/>
          </p:cNvGrpSpPr>
          <p:nvPr/>
        </p:nvGrpSpPr>
        <p:grpSpPr bwMode="auto">
          <a:xfrm>
            <a:off x="6781800" y="4427538"/>
            <a:ext cx="228600" cy="601662"/>
            <a:chOff x="6533000" y="3190811"/>
            <a:chExt cx="485666" cy="1080858"/>
          </a:xfrm>
        </p:grpSpPr>
        <p:grpSp>
          <p:nvGrpSpPr>
            <p:cNvPr id="12" name="Group 28"/>
            <p:cNvGrpSpPr>
              <a:grpSpLocks/>
            </p:cNvGrpSpPr>
            <p:nvPr/>
          </p:nvGrpSpPr>
          <p:grpSpPr bwMode="auto">
            <a:xfrm>
              <a:off x="6565545" y="3215599"/>
              <a:ext cx="453121" cy="1056070"/>
              <a:chOff x="6565545" y="3215599"/>
              <a:chExt cx="453121" cy="1056070"/>
            </a:xfrm>
          </p:grpSpPr>
          <p:sp>
            <p:nvSpPr>
              <p:cNvPr id="25784"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85"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6"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7"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8"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9"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83" name="Text Box 29"/>
            <p:cNvSpPr txBox="1">
              <a:spLocks noChangeArrowheads="1"/>
            </p:cNvSpPr>
            <p:nvPr/>
          </p:nvSpPr>
          <p:spPr bwMode="auto">
            <a:xfrm>
              <a:off x="6533000" y="3190811"/>
              <a:ext cx="453123" cy="977600"/>
            </a:xfrm>
            <a:prstGeom prst="rect">
              <a:avLst/>
            </a:prstGeom>
            <a:noFill/>
            <a:ln w="28575">
              <a:noFill/>
              <a:round/>
              <a:headEnd/>
              <a:tailEnd/>
            </a:ln>
          </p:spPr>
          <p:txBody>
            <a:bodyPr lIns="0" tIns="36000" rIns="0" bIns="0">
              <a:prstTxWarp prst="textNoShape">
                <a:avLst/>
              </a:prstTxWarp>
              <a:spAutoFit/>
            </a:bodyPr>
            <a:lstStyle/>
            <a:p>
              <a:pPr algn="ctr"/>
              <a:r>
                <a:rPr lang="en-US" sz="1100" b="1">
                  <a:latin typeface="Calibri" charset="0"/>
                  <a:ea typeface="Candara" charset="0"/>
                  <a:cs typeface="Candara" charset="0"/>
                </a:rPr>
                <a:t> M</a:t>
              </a:r>
              <a:br>
                <a:rPr lang="en-US" sz="1100" b="1">
                  <a:latin typeface="Calibri" charset="0"/>
                  <a:ea typeface="Candara" charset="0"/>
                  <a:cs typeface="Candara" charset="0"/>
                </a:rPr>
              </a:br>
              <a:r>
                <a:rPr lang="en-US" sz="1100" b="1">
                  <a:latin typeface="Calibri" charset="0"/>
                  <a:ea typeface="Candara" charset="0"/>
                  <a:cs typeface="Candara" charset="0"/>
                </a:rPr>
                <a:t> U </a:t>
              </a:r>
              <a:br>
                <a:rPr lang="en-US" sz="1100" b="1">
                  <a:latin typeface="Calibri" charset="0"/>
                  <a:ea typeface="Candara" charset="0"/>
                  <a:cs typeface="Candara" charset="0"/>
                </a:rPr>
              </a:br>
              <a:r>
                <a:rPr lang="en-US" sz="1100" b="1">
                  <a:latin typeface="Calibri" charset="0"/>
                  <a:ea typeface="Candara" charset="0"/>
                  <a:cs typeface="Candara" charset="0"/>
                </a:rPr>
                <a:t> X</a:t>
              </a:r>
              <a:endParaRPr lang="en-AU" sz="1100" b="1">
                <a:latin typeface="Calibri" charset="0"/>
                <a:ea typeface="Candara" charset="0"/>
                <a:cs typeface="Candara" charset="0"/>
              </a:endParaRPr>
            </a:p>
          </p:txBody>
        </p:sp>
      </p:grpSp>
      <p:grpSp>
        <p:nvGrpSpPr>
          <p:cNvPr id="13" name="Group 100"/>
          <p:cNvGrpSpPr>
            <a:grpSpLocks/>
          </p:cNvGrpSpPr>
          <p:nvPr/>
        </p:nvGrpSpPr>
        <p:grpSpPr bwMode="auto">
          <a:xfrm>
            <a:off x="9925050" y="4191001"/>
            <a:ext cx="228600" cy="601663"/>
            <a:chOff x="6533000" y="3190811"/>
            <a:chExt cx="485666" cy="1080858"/>
          </a:xfrm>
        </p:grpSpPr>
        <p:grpSp>
          <p:nvGrpSpPr>
            <p:cNvPr id="14" name="Group 28"/>
            <p:cNvGrpSpPr>
              <a:grpSpLocks/>
            </p:cNvGrpSpPr>
            <p:nvPr/>
          </p:nvGrpSpPr>
          <p:grpSpPr bwMode="auto">
            <a:xfrm>
              <a:off x="6565545" y="3215599"/>
              <a:ext cx="453121" cy="1056070"/>
              <a:chOff x="6565545" y="3215599"/>
              <a:chExt cx="453121" cy="1056070"/>
            </a:xfrm>
          </p:grpSpPr>
          <p:sp>
            <p:nvSpPr>
              <p:cNvPr id="25776"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77"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78"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79"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0"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1"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75" name="Text Box 29"/>
            <p:cNvSpPr txBox="1">
              <a:spLocks noChangeArrowheads="1"/>
            </p:cNvSpPr>
            <p:nvPr/>
          </p:nvSpPr>
          <p:spPr bwMode="auto">
            <a:xfrm>
              <a:off x="6533000" y="3190811"/>
              <a:ext cx="453123" cy="977598"/>
            </a:xfrm>
            <a:prstGeom prst="rect">
              <a:avLst/>
            </a:prstGeom>
            <a:noFill/>
            <a:ln w="28575">
              <a:noFill/>
              <a:round/>
              <a:headEnd/>
              <a:tailEnd/>
            </a:ln>
          </p:spPr>
          <p:txBody>
            <a:bodyPr lIns="0" tIns="36000" rIns="0" bIns="0">
              <a:prstTxWarp prst="textNoShape">
                <a:avLst/>
              </a:prstTxWarp>
              <a:spAutoFit/>
            </a:bodyPr>
            <a:lstStyle/>
            <a:p>
              <a:pPr algn="ctr"/>
              <a:r>
                <a:rPr lang="en-US" sz="1100" b="1">
                  <a:latin typeface="Calibri" charset="0"/>
                  <a:ea typeface="Candara" charset="0"/>
                  <a:cs typeface="Candara" charset="0"/>
                </a:rPr>
                <a:t> M</a:t>
              </a:r>
              <a:br>
                <a:rPr lang="en-US" sz="1100" b="1">
                  <a:latin typeface="Calibri" charset="0"/>
                  <a:ea typeface="Candara" charset="0"/>
                  <a:cs typeface="Candara" charset="0"/>
                </a:rPr>
              </a:br>
              <a:r>
                <a:rPr lang="en-US" sz="1100" b="1">
                  <a:latin typeface="Calibri" charset="0"/>
                  <a:ea typeface="Candara" charset="0"/>
                  <a:cs typeface="Candara" charset="0"/>
                </a:rPr>
                <a:t> U </a:t>
              </a:r>
              <a:br>
                <a:rPr lang="en-US" sz="1100" b="1">
                  <a:latin typeface="Calibri" charset="0"/>
                  <a:ea typeface="Candara" charset="0"/>
                  <a:cs typeface="Candara" charset="0"/>
                </a:rPr>
              </a:br>
              <a:r>
                <a:rPr lang="en-US" sz="1100" b="1">
                  <a:latin typeface="Calibri" charset="0"/>
                  <a:ea typeface="Candara" charset="0"/>
                  <a:cs typeface="Candara" charset="0"/>
                </a:rPr>
                <a:t> X</a:t>
              </a:r>
              <a:endParaRPr lang="en-AU" sz="1100" b="1">
                <a:latin typeface="Calibri" charset="0"/>
                <a:ea typeface="Candara" charset="0"/>
                <a:cs typeface="Candara" charset="0"/>
              </a:endParaRPr>
            </a:p>
          </p:txBody>
        </p:sp>
      </p:grpSp>
      <p:grpSp>
        <p:nvGrpSpPr>
          <p:cNvPr id="15" name="Group 177"/>
          <p:cNvGrpSpPr>
            <a:grpSpLocks/>
          </p:cNvGrpSpPr>
          <p:nvPr/>
        </p:nvGrpSpPr>
        <p:grpSpPr bwMode="auto">
          <a:xfrm>
            <a:off x="6400800" y="3665538"/>
            <a:ext cx="1320800" cy="1270000"/>
            <a:chOff x="4881389" y="3664572"/>
            <a:chExt cx="1321512" cy="1269141"/>
          </a:xfrm>
        </p:grpSpPr>
        <p:sp>
          <p:nvSpPr>
            <p:cNvPr id="25768" name="Freeform 41"/>
            <p:cNvSpPr>
              <a:spLocks/>
            </p:cNvSpPr>
            <p:nvPr/>
          </p:nvSpPr>
          <p:spPr bwMode="auto">
            <a:xfrm>
              <a:off x="5688024" y="3664572"/>
              <a:ext cx="514877" cy="1269141"/>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905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nvGrpSpPr>
            <p:cNvPr id="16" name="Group 171"/>
            <p:cNvGrpSpPr>
              <a:grpSpLocks/>
            </p:cNvGrpSpPr>
            <p:nvPr/>
          </p:nvGrpSpPr>
          <p:grpSpPr bwMode="auto">
            <a:xfrm>
              <a:off x="4881389" y="3977847"/>
              <a:ext cx="833611" cy="746553"/>
              <a:chOff x="4878931" y="3975272"/>
              <a:chExt cx="833611" cy="746553"/>
            </a:xfrm>
          </p:grpSpPr>
          <p:sp>
            <p:nvSpPr>
              <p:cNvPr id="25770" name="Line 30"/>
              <p:cNvSpPr>
                <a:spLocks noChangeShapeType="1"/>
              </p:cNvSpPr>
              <p:nvPr/>
            </p:nvSpPr>
            <p:spPr bwMode="auto">
              <a:xfrm>
                <a:off x="4878931" y="3975272"/>
                <a:ext cx="833611"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1" name="Line 31"/>
              <p:cNvSpPr>
                <a:spLocks noChangeShapeType="1"/>
              </p:cNvSpPr>
              <p:nvPr/>
            </p:nvSpPr>
            <p:spPr bwMode="auto">
              <a:xfrm>
                <a:off x="5026039" y="4572515"/>
                <a:ext cx="269698"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2" name="Line 80"/>
              <p:cNvSpPr>
                <a:spLocks noChangeShapeType="1"/>
              </p:cNvSpPr>
              <p:nvPr/>
            </p:nvSpPr>
            <p:spPr bwMode="auto">
              <a:xfrm>
                <a:off x="5491880" y="472182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3" name="Line 162"/>
              <p:cNvSpPr>
                <a:spLocks noChangeShapeType="1"/>
              </p:cNvSpPr>
              <p:nvPr/>
            </p:nvSpPr>
            <p:spPr bwMode="auto">
              <a:xfrm>
                <a:off x="4878931" y="4572515"/>
                <a:ext cx="147108" cy="0"/>
              </a:xfrm>
              <a:prstGeom prst="line">
                <a:avLst/>
              </a:prstGeom>
              <a:noFill/>
              <a:ln w="19050">
                <a:solidFill>
                  <a:schemeClr val="tx1"/>
                </a:solidFill>
                <a:round/>
                <a:headEnd/>
                <a:tailEnd/>
              </a:ln>
            </p:spPr>
            <p:txBody>
              <a:bodyPr>
                <a:prstTxWarp prst="textNoShape">
                  <a:avLst/>
                </a:prstTxWarp>
              </a:bodyPr>
              <a:lstStyle/>
              <a:p>
                <a:endParaRPr lang="en-US"/>
              </a:p>
            </p:txBody>
          </p:sp>
        </p:grpSp>
      </p:grpSp>
      <p:sp>
        <p:nvSpPr>
          <p:cNvPr id="25669" name="Freeform 41"/>
          <p:cNvSpPr>
            <a:spLocks/>
          </p:cNvSpPr>
          <p:nvPr/>
        </p:nvSpPr>
        <p:spPr bwMode="auto">
          <a:xfrm>
            <a:off x="7216775" y="3667125"/>
            <a:ext cx="515938" cy="1270000"/>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905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25670" name="Line 27"/>
          <p:cNvSpPr>
            <a:spLocks noChangeShapeType="1"/>
          </p:cNvSpPr>
          <p:nvPr/>
        </p:nvSpPr>
        <p:spPr bwMode="auto">
          <a:xfrm flipV="1">
            <a:off x="4195764" y="4637088"/>
            <a:ext cx="473075" cy="11112"/>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71" name="Line 109"/>
          <p:cNvSpPr>
            <a:spLocks noChangeShapeType="1"/>
          </p:cNvSpPr>
          <p:nvPr/>
        </p:nvSpPr>
        <p:spPr bwMode="auto">
          <a:xfrm>
            <a:off x="4881564" y="4487863"/>
            <a:ext cx="147637"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72" name="Line 110"/>
          <p:cNvSpPr>
            <a:spLocks noChangeShapeType="1"/>
          </p:cNvSpPr>
          <p:nvPr/>
        </p:nvSpPr>
        <p:spPr bwMode="auto">
          <a:xfrm>
            <a:off x="4424363" y="4114800"/>
            <a:ext cx="0" cy="223838"/>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73" name="Line 111"/>
          <p:cNvSpPr>
            <a:spLocks noChangeShapeType="1"/>
          </p:cNvSpPr>
          <p:nvPr/>
        </p:nvSpPr>
        <p:spPr bwMode="auto">
          <a:xfrm>
            <a:off x="4424364" y="4338638"/>
            <a:ext cx="2444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grpSp>
        <p:nvGrpSpPr>
          <p:cNvPr id="17" name="Group 100"/>
          <p:cNvGrpSpPr>
            <a:grpSpLocks/>
          </p:cNvGrpSpPr>
          <p:nvPr/>
        </p:nvGrpSpPr>
        <p:grpSpPr bwMode="auto">
          <a:xfrm>
            <a:off x="4652963" y="4191001"/>
            <a:ext cx="228600" cy="601663"/>
            <a:chOff x="6533000" y="3190811"/>
            <a:chExt cx="485666" cy="1080858"/>
          </a:xfrm>
        </p:grpSpPr>
        <p:grpSp>
          <p:nvGrpSpPr>
            <p:cNvPr id="22" name="Group 28"/>
            <p:cNvGrpSpPr>
              <a:grpSpLocks/>
            </p:cNvGrpSpPr>
            <p:nvPr/>
          </p:nvGrpSpPr>
          <p:grpSpPr bwMode="auto">
            <a:xfrm>
              <a:off x="6565545" y="3215599"/>
              <a:ext cx="453121" cy="1056070"/>
              <a:chOff x="6565545" y="3215599"/>
              <a:chExt cx="453121" cy="1056070"/>
            </a:xfrm>
          </p:grpSpPr>
          <p:sp>
            <p:nvSpPr>
              <p:cNvPr id="25762"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63"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4"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5"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6"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7"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61" name="Text Box 29"/>
            <p:cNvSpPr txBox="1">
              <a:spLocks noChangeArrowheads="1"/>
            </p:cNvSpPr>
            <p:nvPr/>
          </p:nvSpPr>
          <p:spPr bwMode="auto">
            <a:xfrm>
              <a:off x="6533000" y="3190811"/>
              <a:ext cx="453122" cy="812560"/>
            </a:xfrm>
            <a:prstGeom prst="rect">
              <a:avLst/>
            </a:prstGeom>
            <a:noFill/>
            <a:ln w="28575">
              <a:noFill/>
              <a:round/>
              <a:headEnd/>
              <a:tailEnd/>
            </a:ln>
          </p:spPr>
          <p:txBody>
            <a:bodyPr lIns="0" tIns="36000" rIns="0" bIns="0">
              <a:prstTxWarp prst="textNoShape">
                <a:avLst/>
              </a:prstTxWarp>
              <a:spAutoFit/>
            </a:bodyPr>
            <a:lstStyle/>
            <a:p>
              <a:pPr algn="ctr"/>
              <a:r>
                <a:rPr lang="en-US" sz="900" b="1">
                  <a:latin typeface="Calibri" charset="0"/>
                  <a:ea typeface="Candara" charset="0"/>
                  <a:cs typeface="Candara" charset="0"/>
                </a:rPr>
                <a:t> M</a:t>
              </a:r>
              <a:br>
                <a:rPr lang="en-US" sz="900" b="1">
                  <a:latin typeface="Calibri" charset="0"/>
                  <a:ea typeface="Candara" charset="0"/>
                  <a:cs typeface="Candara" charset="0"/>
                </a:rPr>
              </a:br>
              <a:r>
                <a:rPr lang="en-US" sz="900" b="1">
                  <a:latin typeface="Calibri" charset="0"/>
                  <a:ea typeface="Candara" charset="0"/>
                  <a:cs typeface="Candara" charset="0"/>
                </a:rPr>
                <a:t> U </a:t>
              </a:r>
              <a:br>
                <a:rPr lang="en-US" sz="900" b="1">
                  <a:latin typeface="Calibri" charset="0"/>
                  <a:ea typeface="Candara" charset="0"/>
                  <a:cs typeface="Candara" charset="0"/>
                </a:rPr>
              </a:br>
              <a:r>
                <a:rPr lang="en-US" sz="900" b="1">
                  <a:latin typeface="Calibri" charset="0"/>
                  <a:ea typeface="Candara" charset="0"/>
                  <a:cs typeface="Candara" charset="0"/>
                </a:rPr>
                <a:t> X</a:t>
              </a:r>
              <a:endParaRPr lang="en-AU" sz="900" b="1">
                <a:latin typeface="Calibri" charset="0"/>
                <a:ea typeface="Candara" charset="0"/>
                <a:cs typeface="Candara" charset="0"/>
              </a:endParaRPr>
            </a:p>
          </p:txBody>
        </p:sp>
      </p:grpSp>
      <p:sp>
        <p:nvSpPr>
          <p:cNvPr id="25676" name="Line 103"/>
          <p:cNvSpPr>
            <a:spLocks noChangeShapeType="1"/>
          </p:cNvSpPr>
          <p:nvPr/>
        </p:nvSpPr>
        <p:spPr bwMode="auto">
          <a:xfrm flipV="1">
            <a:off x="6172200" y="1066800"/>
            <a:ext cx="0" cy="376238"/>
          </a:xfrm>
          <a:prstGeom prst="line">
            <a:avLst/>
          </a:prstGeom>
          <a:noFill/>
          <a:ln w="28575">
            <a:solidFill>
              <a:srgbClr val="000000"/>
            </a:solidFill>
            <a:round/>
            <a:headEnd type="oval" w="med" len="med"/>
            <a:tailEnd/>
          </a:ln>
        </p:spPr>
        <p:txBody>
          <a:bodyPr>
            <a:prstTxWarp prst="textNoShape">
              <a:avLst/>
            </a:prstTxWarp>
          </a:bodyPr>
          <a:lstStyle/>
          <a:p>
            <a:endParaRPr lang="en-US"/>
          </a:p>
        </p:txBody>
      </p:sp>
      <p:sp>
        <p:nvSpPr>
          <p:cNvPr id="25677" name="Line 21"/>
          <p:cNvSpPr>
            <a:spLocks noChangeShapeType="1"/>
          </p:cNvSpPr>
          <p:nvPr/>
        </p:nvSpPr>
        <p:spPr bwMode="auto">
          <a:xfrm>
            <a:off x="6172202" y="1066800"/>
            <a:ext cx="1725612" cy="18286"/>
          </a:xfrm>
          <a:prstGeom prst="line">
            <a:avLst/>
          </a:prstGeom>
          <a:noFill/>
          <a:ln w="19050">
            <a:solidFill>
              <a:srgbClr val="000000"/>
            </a:solidFill>
            <a:round/>
            <a:headEnd/>
            <a:tailEnd type="arrow" w="med" len="med"/>
          </a:ln>
        </p:spPr>
        <p:txBody>
          <a:bodyPr>
            <a:prstTxWarp prst="textNoShape">
              <a:avLst/>
            </a:prstTxWarp>
          </a:bodyPr>
          <a:lstStyle/>
          <a:p>
            <a:endParaRPr lang="en-US"/>
          </a:p>
        </p:txBody>
      </p:sp>
      <p:grpSp>
        <p:nvGrpSpPr>
          <p:cNvPr id="24" name="Group 100"/>
          <p:cNvGrpSpPr>
            <a:grpSpLocks/>
          </p:cNvGrpSpPr>
          <p:nvPr/>
        </p:nvGrpSpPr>
        <p:grpSpPr bwMode="auto">
          <a:xfrm>
            <a:off x="7835190" y="990600"/>
            <a:ext cx="228600" cy="755650"/>
            <a:chOff x="6533000" y="3215599"/>
            <a:chExt cx="485666" cy="1056070"/>
          </a:xfrm>
        </p:grpSpPr>
        <p:grpSp>
          <p:nvGrpSpPr>
            <p:cNvPr id="25" name="Group 28"/>
            <p:cNvGrpSpPr>
              <a:grpSpLocks/>
            </p:cNvGrpSpPr>
            <p:nvPr/>
          </p:nvGrpSpPr>
          <p:grpSpPr bwMode="auto">
            <a:xfrm>
              <a:off x="6565545" y="3215599"/>
              <a:ext cx="453121" cy="1056070"/>
              <a:chOff x="6565545" y="3215599"/>
              <a:chExt cx="453121" cy="1056070"/>
            </a:xfrm>
          </p:grpSpPr>
          <p:sp>
            <p:nvSpPr>
              <p:cNvPr id="25751"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52"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3"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4"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5"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6"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50" name="Text Box 29"/>
            <p:cNvSpPr txBox="1">
              <a:spLocks noChangeArrowheads="1"/>
            </p:cNvSpPr>
            <p:nvPr/>
          </p:nvSpPr>
          <p:spPr bwMode="auto">
            <a:xfrm>
              <a:off x="6533000" y="3282242"/>
              <a:ext cx="453122" cy="760589"/>
            </a:xfrm>
            <a:prstGeom prst="rect">
              <a:avLst/>
            </a:prstGeom>
            <a:noFill/>
            <a:ln w="28575">
              <a:noFill/>
              <a:round/>
              <a:headEnd/>
              <a:tailEnd/>
            </a:ln>
          </p:spPr>
          <p:txBody>
            <a:bodyPr lIns="0" tIns="36000" rIns="0" bIns="0">
              <a:prstTxWarp prst="textNoShape">
                <a:avLst/>
              </a:prstTxWarp>
              <a:spAutoFit/>
            </a:bodyPr>
            <a:lstStyle/>
            <a:p>
              <a:pPr algn="ctr"/>
              <a:r>
                <a:rPr lang="en-US" sz="1100" b="1" dirty="0">
                  <a:latin typeface="Calibri" charset="0"/>
                  <a:ea typeface="Candara" charset="0"/>
                  <a:cs typeface="Candara" charset="0"/>
                </a:rPr>
                <a:t> M</a:t>
              </a:r>
              <a:br>
                <a:rPr lang="en-US" sz="1100" b="1" dirty="0">
                  <a:latin typeface="Calibri" charset="0"/>
                  <a:ea typeface="Candara" charset="0"/>
                  <a:cs typeface="Candara" charset="0"/>
                </a:rPr>
              </a:br>
              <a:r>
                <a:rPr lang="en-US" sz="1100" b="1" dirty="0">
                  <a:latin typeface="Calibri" charset="0"/>
                  <a:ea typeface="Candara" charset="0"/>
                  <a:cs typeface="Candara" charset="0"/>
                </a:rPr>
                <a:t> U </a:t>
              </a:r>
              <a:br>
                <a:rPr lang="en-US" sz="1100" b="1" dirty="0">
                  <a:latin typeface="Calibri" charset="0"/>
                  <a:ea typeface="Candara" charset="0"/>
                  <a:cs typeface="Candara" charset="0"/>
                </a:rPr>
              </a:br>
              <a:r>
                <a:rPr lang="en-US" sz="1100" b="1" dirty="0">
                  <a:latin typeface="Calibri" charset="0"/>
                  <a:ea typeface="Candara" charset="0"/>
                  <a:cs typeface="Candara" charset="0"/>
                </a:rPr>
                <a:t> X</a:t>
              </a:r>
              <a:endParaRPr lang="en-AU" sz="1100" b="1" dirty="0">
                <a:latin typeface="Calibri" charset="0"/>
                <a:ea typeface="Candara" charset="0"/>
                <a:cs typeface="Candara" charset="0"/>
              </a:endParaRPr>
            </a:p>
          </p:txBody>
        </p:sp>
      </p:grpSp>
      <p:sp>
        <p:nvSpPr>
          <p:cNvPr id="25679" name="Line 99"/>
          <p:cNvSpPr>
            <a:spLocks noChangeShapeType="1"/>
          </p:cNvSpPr>
          <p:nvPr/>
        </p:nvSpPr>
        <p:spPr bwMode="auto">
          <a:xfrm flipV="1">
            <a:off x="8074819" y="1339849"/>
            <a:ext cx="91440" cy="0"/>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5680" name="TextBox 205"/>
          <p:cNvSpPr txBox="1">
            <a:spLocks noChangeArrowheads="1"/>
          </p:cNvSpPr>
          <p:nvPr/>
        </p:nvSpPr>
        <p:spPr bwMode="auto">
          <a:xfrm>
            <a:off x="4524375" y="2895600"/>
            <a:ext cx="971550" cy="260350"/>
          </a:xfrm>
          <a:prstGeom prst="rect">
            <a:avLst/>
          </a:prstGeom>
          <a:noFill/>
          <a:ln w="9525">
            <a:noFill/>
            <a:miter lim="800000"/>
            <a:headEnd/>
            <a:tailEnd/>
          </a:ln>
        </p:spPr>
        <p:txBody>
          <a:bodyPr>
            <a:prstTxWarp prst="textNoShape">
              <a:avLst/>
            </a:prstTxWarp>
            <a:spAutoFit/>
          </a:bodyPr>
          <a:lstStyle/>
          <a:p>
            <a:pPr algn="ctr"/>
            <a:r>
              <a:rPr lang="en-US" sz="1100">
                <a:latin typeface="Calibri" charset="0"/>
                <a:ea typeface="Optima" charset="0"/>
                <a:cs typeface="Optima" charset="0"/>
              </a:rPr>
              <a:t>RegDst</a:t>
            </a:r>
          </a:p>
        </p:txBody>
      </p:sp>
      <p:sp>
        <p:nvSpPr>
          <p:cNvPr id="25681" name="Rectangle 47"/>
          <p:cNvSpPr>
            <a:spLocks noChangeArrowheads="1"/>
          </p:cNvSpPr>
          <p:nvPr/>
        </p:nvSpPr>
        <p:spPr bwMode="auto">
          <a:xfrm>
            <a:off x="5572126" y="2830514"/>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Optima" charset="0"/>
                <a:cs typeface="Optima" charset="0"/>
              </a:rPr>
              <a:t>RegWrite</a:t>
            </a:r>
          </a:p>
        </p:txBody>
      </p:sp>
      <p:sp>
        <p:nvSpPr>
          <p:cNvPr id="25682" name="Rectangle 61"/>
          <p:cNvSpPr>
            <a:spLocks noChangeArrowheads="1"/>
          </p:cNvSpPr>
          <p:nvPr/>
        </p:nvSpPr>
        <p:spPr bwMode="auto">
          <a:xfrm>
            <a:off x="8947151" y="2101851"/>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MemRead</a:t>
            </a:r>
          </a:p>
        </p:txBody>
      </p:sp>
      <p:sp>
        <p:nvSpPr>
          <p:cNvPr id="25683" name="Rectangle 83"/>
          <p:cNvSpPr>
            <a:spLocks noChangeArrowheads="1"/>
          </p:cNvSpPr>
          <p:nvPr/>
        </p:nvSpPr>
        <p:spPr bwMode="auto">
          <a:xfrm>
            <a:off x="9605963" y="2582864"/>
            <a:ext cx="893762"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MemtoReg</a:t>
            </a:r>
          </a:p>
        </p:txBody>
      </p:sp>
      <p:sp>
        <p:nvSpPr>
          <p:cNvPr id="25684" name="Rectangle 83"/>
          <p:cNvSpPr>
            <a:spLocks noChangeArrowheads="1"/>
          </p:cNvSpPr>
          <p:nvPr/>
        </p:nvSpPr>
        <p:spPr bwMode="auto">
          <a:xfrm>
            <a:off x="8305801" y="2498726"/>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MemWrite</a:t>
            </a:r>
          </a:p>
        </p:txBody>
      </p:sp>
      <p:sp>
        <p:nvSpPr>
          <p:cNvPr id="25685" name="Rectangle 83"/>
          <p:cNvSpPr>
            <a:spLocks noChangeArrowheads="1"/>
          </p:cNvSpPr>
          <p:nvPr/>
        </p:nvSpPr>
        <p:spPr bwMode="auto">
          <a:xfrm>
            <a:off x="7924801" y="2101851"/>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PC Src</a:t>
            </a:r>
          </a:p>
        </p:txBody>
      </p:sp>
      <p:sp>
        <p:nvSpPr>
          <p:cNvPr id="167" name="Rectangle 84"/>
          <p:cNvSpPr>
            <a:spLocks noChangeArrowheads="1"/>
          </p:cNvSpPr>
          <p:nvPr/>
        </p:nvSpPr>
        <p:spPr bwMode="auto">
          <a:xfrm>
            <a:off x="6805614" y="2819401"/>
            <a:ext cx="661987" cy="320675"/>
          </a:xfrm>
          <a:prstGeom prst="rect">
            <a:avLst/>
          </a:prstGeom>
          <a:noFill/>
          <a:ln w="12700">
            <a:noFill/>
            <a:miter lim="800000"/>
            <a:headEnd/>
            <a:tailEnd/>
          </a:ln>
          <a:effectLst/>
        </p:spPr>
        <p:txBody>
          <a:bodyPr wrap="none" lIns="19050" tIns="26988" rIns="19050" bIns="26988"/>
          <a:lstStyle/>
          <a:p>
            <a:pPr algn="ctr" defTabSz="904875">
              <a:lnSpc>
                <a:spcPts val="1800"/>
              </a:lnSpc>
              <a:spcBef>
                <a:spcPts val="600"/>
              </a:spcBef>
              <a:spcAft>
                <a:spcPts val="600"/>
              </a:spcAft>
              <a:tabLst>
                <a:tab pos="452438" algn="l"/>
                <a:tab pos="904875" algn="l"/>
                <a:tab pos="1357313" algn="l"/>
              </a:tabLst>
              <a:defRPr/>
            </a:pPr>
            <a:r>
              <a:rPr lang="en-US" sz="1050" dirty="0" err="1">
                <a:latin typeface="Calibri"/>
                <a:cs typeface="Calibri"/>
              </a:rPr>
              <a:t>ALUSrc</a:t>
            </a:r>
            <a:endParaRPr lang="en-US" sz="1050" dirty="0">
              <a:latin typeface="Calibri"/>
              <a:cs typeface="Calibri"/>
            </a:endParaRPr>
          </a:p>
        </p:txBody>
      </p:sp>
      <p:grpSp>
        <p:nvGrpSpPr>
          <p:cNvPr id="26" name="Group 228"/>
          <p:cNvGrpSpPr>
            <a:grpSpLocks/>
          </p:cNvGrpSpPr>
          <p:nvPr/>
        </p:nvGrpSpPr>
        <p:grpSpPr bwMode="auto">
          <a:xfrm>
            <a:off x="4543426" y="1690689"/>
            <a:ext cx="747713" cy="985837"/>
            <a:chOff x="2819400" y="1596074"/>
            <a:chExt cx="762000" cy="1219200"/>
          </a:xfrm>
        </p:grpSpPr>
        <p:sp>
          <p:nvSpPr>
            <p:cNvPr id="25747" name="Oval 136"/>
            <p:cNvSpPr>
              <a:spLocks noChangeArrowheads="1"/>
            </p:cNvSpPr>
            <p:nvPr/>
          </p:nvSpPr>
          <p:spPr bwMode="auto">
            <a:xfrm>
              <a:off x="2819400" y="1596074"/>
              <a:ext cx="762000" cy="1219200"/>
            </a:xfrm>
            <a:prstGeom prst="ellipse">
              <a:avLst/>
            </a:prstGeom>
            <a:noFill/>
            <a:ln w="28575">
              <a:solidFill>
                <a:schemeClr val="tx1"/>
              </a:solidFill>
              <a:round/>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25748" name="Rectangle 137"/>
            <p:cNvSpPr>
              <a:spLocks noChangeArrowheads="1"/>
            </p:cNvSpPr>
            <p:nvPr/>
          </p:nvSpPr>
          <p:spPr bwMode="auto">
            <a:xfrm>
              <a:off x="2927956" y="1959575"/>
              <a:ext cx="533400" cy="4572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100" b="1">
                  <a:latin typeface="Calibri" charset="0"/>
                  <a:ea typeface="Optima" charset="0"/>
                  <a:cs typeface="Optima" charset="0"/>
                </a:rPr>
                <a:t>Control</a:t>
              </a:r>
            </a:p>
            <a:p>
              <a:pPr algn="ctr"/>
              <a:r>
                <a:rPr lang="en-US" sz="1100" b="1">
                  <a:latin typeface="Calibri" charset="0"/>
                  <a:ea typeface="Optima" charset="0"/>
                  <a:cs typeface="Optima" charset="0"/>
                </a:rPr>
                <a:t>Unit</a:t>
              </a:r>
            </a:p>
          </p:txBody>
        </p:sp>
      </p:grpSp>
      <p:sp>
        <p:nvSpPr>
          <p:cNvPr id="25688" name="Line 138"/>
          <p:cNvSpPr>
            <a:spLocks noChangeShapeType="1"/>
          </p:cNvSpPr>
          <p:nvPr/>
        </p:nvSpPr>
        <p:spPr bwMode="auto">
          <a:xfrm>
            <a:off x="4191000" y="2108200"/>
            <a:ext cx="0" cy="93980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89" name="Line 138"/>
          <p:cNvSpPr>
            <a:spLocks noChangeShapeType="1"/>
          </p:cNvSpPr>
          <p:nvPr/>
        </p:nvSpPr>
        <p:spPr bwMode="auto">
          <a:xfrm>
            <a:off x="4195763" y="2108200"/>
            <a:ext cx="347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90" name="Rectangle 130"/>
          <p:cNvSpPr>
            <a:spLocks noChangeArrowheads="1"/>
          </p:cNvSpPr>
          <p:nvPr/>
        </p:nvSpPr>
        <p:spPr bwMode="auto">
          <a:xfrm>
            <a:off x="4191001" y="2193926"/>
            <a:ext cx="809625" cy="320675"/>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[31-26]</a:t>
            </a:r>
          </a:p>
        </p:txBody>
      </p:sp>
      <p:grpSp>
        <p:nvGrpSpPr>
          <p:cNvPr id="27" name="Group 233"/>
          <p:cNvGrpSpPr>
            <a:grpSpLocks/>
          </p:cNvGrpSpPr>
          <p:nvPr/>
        </p:nvGrpSpPr>
        <p:grpSpPr bwMode="auto">
          <a:xfrm>
            <a:off x="4070350" y="1981200"/>
            <a:ext cx="3702050" cy="4191000"/>
            <a:chOff x="2546953" y="1981200"/>
            <a:chExt cx="3701447" cy="4191000"/>
          </a:xfrm>
        </p:grpSpPr>
        <p:sp>
          <p:nvSpPr>
            <p:cNvPr id="25740" name="Line 45"/>
            <p:cNvSpPr>
              <a:spLocks noChangeShapeType="1"/>
            </p:cNvSpPr>
            <p:nvPr/>
          </p:nvSpPr>
          <p:spPr bwMode="auto">
            <a:xfrm>
              <a:off x="5979355" y="4721824"/>
              <a:ext cx="0" cy="383575"/>
            </a:xfrm>
            <a:prstGeom prst="line">
              <a:avLst/>
            </a:prstGeom>
            <a:noFill/>
            <a:ln w="19050">
              <a:solidFill>
                <a:schemeClr val="tx1"/>
              </a:solidFill>
              <a:round/>
              <a:headEnd type="arrow" w="med" len="med"/>
              <a:tailEnd/>
            </a:ln>
          </p:spPr>
          <p:txBody>
            <a:bodyPr>
              <a:prstTxWarp prst="textNoShape">
                <a:avLst/>
              </a:prstTxWarp>
            </a:bodyPr>
            <a:lstStyle/>
            <a:p>
              <a:endParaRPr lang="en-US"/>
            </a:p>
          </p:txBody>
        </p:sp>
        <p:sp>
          <p:nvSpPr>
            <p:cNvPr id="25741" name="Oval 114"/>
            <p:cNvSpPr>
              <a:spLocks noChangeArrowheads="1"/>
            </p:cNvSpPr>
            <p:nvPr/>
          </p:nvSpPr>
          <p:spPr bwMode="auto">
            <a:xfrm>
              <a:off x="5638800" y="5105400"/>
              <a:ext cx="609600" cy="762000"/>
            </a:xfrm>
            <a:prstGeom prst="ellipse">
              <a:avLst/>
            </a:prstGeom>
            <a:noFill/>
            <a:ln w="12700">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42" name="Rectangle 115"/>
            <p:cNvSpPr>
              <a:spLocks noChangeArrowheads="1"/>
            </p:cNvSpPr>
            <p:nvPr/>
          </p:nvSpPr>
          <p:spPr bwMode="auto">
            <a:xfrm>
              <a:off x="5677654" y="5248461"/>
              <a:ext cx="533400" cy="4572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dirty="0">
                  <a:latin typeface="Calibri" charset="0"/>
                  <a:ea typeface="Optima" charset="0"/>
                  <a:cs typeface="Optima" charset="0"/>
                </a:rPr>
                <a:t>ALU</a:t>
              </a:r>
            </a:p>
            <a:p>
              <a:pPr algn="ctr"/>
              <a:r>
                <a:rPr lang="en-US" sz="1200" b="1" dirty="0">
                  <a:latin typeface="Calibri" charset="0"/>
                  <a:ea typeface="Optima" charset="0"/>
                  <a:cs typeface="Optima" charset="0"/>
                </a:rPr>
                <a:t>control</a:t>
              </a:r>
            </a:p>
          </p:txBody>
        </p:sp>
        <p:sp>
          <p:nvSpPr>
            <p:cNvPr id="25743" name="Line 127"/>
            <p:cNvSpPr>
              <a:spLocks noChangeShapeType="1"/>
            </p:cNvSpPr>
            <p:nvPr/>
          </p:nvSpPr>
          <p:spPr bwMode="auto">
            <a:xfrm>
              <a:off x="5943600" y="5867400"/>
              <a:ext cx="0" cy="304800"/>
            </a:xfrm>
            <a:prstGeom prst="line">
              <a:avLst/>
            </a:prstGeom>
            <a:noFill/>
            <a:ln w="19050">
              <a:solidFill>
                <a:schemeClr val="tx1"/>
              </a:solidFill>
              <a:round/>
              <a:headEnd type="arrow" w="med" len="med"/>
              <a:tailEnd/>
            </a:ln>
          </p:spPr>
          <p:txBody>
            <a:bodyPr>
              <a:prstTxWarp prst="textNoShape">
                <a:avLst/>
              </a:prstTxWarp>
            </a:bodyPr>
            <a:lstStyle/>
            <a:p>
              <a:endParaRPr lang="en-US"/>
            </a:p>
          </p:txBody>
        </p:sp>
        <p:sp>
          <p:nvSpPr>
            <p:cNvPr id="25744" name="Line 154"/>
            <p:cNvSpPr>
              <a:spLocks noChangeShapeType="1"/>
            </p:cNvSpPr>
            <p:nvPr/>
          </p:nvSpPr>
          <p:spPr bwMode="auto">
            <a:xfrm>
              <a:off x="2546956" y="6172200"/>
              <a:ext cx="3396644"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745" name="Line 155"/>
            <p:cNvSpPr>
              <a:spLocks noChangeShapeType="1"/>
            </p:cNvSpPr>
            <p:nvPr/>
          </p:nvSpPr>
          <p:spPr bwMode="auto">
            <a:xfrm>
              <a:off x="2546956" y="1981200"/>
              <a:ext cx="0" cy="419100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746" name="Line 156"/>
            <p:cNvSpPr>
              <a:spLocks noChangeShapeType="1"/>
            </p:cNvSpPr>
            <p:nvPr/>
          </p:nvSpPr>
          <p:spPr bwMode="auto">
            <a:xfrm>
              <a:off x="2546953" y="1981200"/>
              <a:ext cx="528059" cy="3412"/>
            </a:xfrm>
            <a:prstGeom prst="line">
              <a:avLst/>
            </a:prstGeom>
            <a:noFill/>
            <a:ln w="19050">
              <a:solidFill>
                <a:schemeClr val="tx1"/>
              </a:solidFill>
              <a:round/>
              <a:headEnd/>
              <a:tailEnd/>
            </a:ln>
          </p:spPr>
          <p:txBody>
            <a:bodyPr>
              <a:prstTxWarp prst="textNoShape">
                <a:avLst/>
              </a:prstTxWarp>
            </a:bodyPr>
            <a:lstStyle/>
            <a:p>
              <a:endParaRPr lang="en-US"/>
            </a:p>
          </p:txBody>
        </p:sp>
      </p:grpSp>
      <p:sp>
        <p:nvSpPr>
          <p:cNvPr id="25692" name="Line 112"/>
          <p:cNvSpPr>
            <a:spLocks noChangeShapeType="1"/>
          </p:cNvSpPr>
          <p:nvPr/>
        </p:nvSpPr>
        <p:spPr bwMode="auto">
          <a:xfrm flipH="1">
            <a:off x="4773613" y="2657476"/>
            <a:ext cx="0" cy="1546225"/>
          </a:xfrm>
          <a:prstGeom prst="line">
            <a:avLst/>
          </a:prstGeom>
          <a:noFill/>
          <a:ln w="12700">
            <a:solidFill>
              <a:schemeClr val="tx1"/>
            </a:solidFill>
            <a:round/>
            <a:headEnd/>
            <a:tailEnd type="arrow" w="med" len="med"/>
          </a:ln>
        </p:spPr>
        <p:txBody>
          <a:bodyPr>
            <a:prstTxWarp prst="textNoShape">
              <a:avLst/>
            </a:prstTxWarp>
          </a:bodyPr>
          <a:lstStyle/>
          <a:p>
            <a:endParaRPr lang="en-US"/>
          </a:p>
        </p:txBody>
      </p:sp>
      <p:grpSp>
        <p:nvGrpSpPr>
          <p:cNvPr id="28" name="Group 235"/>
          <p:cNvGrpSpPr>
            <a:grpSpLocks/>
          </p:cNvGrpSpPr>
          <p:nvPr/>
        </p:nvGrpSpPr>
        <p:grpSpPr bwMode="auto">
          <a:xfrm>
            <a:off x="5105400" y="2611438"/>
            <a:ext cx="609600" cy="990600"/>
            <a:chOff x="3597578" y="2590800"/>
            <a:chExt cx="609600" cy="990600"/>
          </a:xfrm>
        </p:grpSpPr>
        <p:sp>
          <p:nvSpPr>
            <p:cNvPr id="25738" name="Line 46"/>
            <p:cNvSpPr>
              <a:spLocks noChangeShapeType="1"/>
            </p:cNvSpPr>
            <p:nvPr/>
          </p:nvSpPr>
          <p:spPr bwMode="auto">
            <a:xfrm flipH="1">
              <a:off x="4195979" y="2590800"/>
              <a:ext cx="0" cy="990600"/>
            </a:xfrm>
            <a:prstGeom prst="line">
              <a:avLst/>
            </a:prstGeom>
            <a:noFill/>
            <a:ln w="12700">
              <a:solidFill>
                <a:schemeClr val="tx1"/>
              </a:solidFill>
              <a:round/>
              <a:headEnd/>
              <a:tailEnd type="arrow" w="med" len="med"/>
            </a:ln>
          </p:spPr>
          <p:txBody>
            <a:bodyPr>
              <a:prstTxWarp prst="textNoShape">
                <a:avLst/>
              </a:prstTxWarp>
            </a:bodyPr>
            <a:lstStyle/>
            <a:p>
              <a:endParaRPr lang="en-US"/>
            </a:p>
          </p:txBody>
        </p:sp>
        <p:sp>
          <p:nvSpPr>
            <p:cNvPr id="25739" name="Line 151"/>
            <p:cNvSpPr>
              <a:spLocks noChangeShapeType="1"/>
            </p:cNvSpPr>
            <p:nvPr/>
          </p:nvSpPr>
          <p:spPr bwMode="auto">
            <a:xfrm>
              <a:off x="3597578" y="2590800"/>
              <a:ext cx="609600" cy="0"/>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29" name="Group 237"/>
          <p:cNvGrpSpPr>
            <a:grpSpLocks/>
          </p:cNvGrpSpPr>
          <p:nvPr/>
        </p:nvGrpSpPr>
        <p:grpSpPr bwMode="auto">
          <a:xfrm>
            <a:off x="5181600" y="2514601"/>
            <a:ext cx="1720850" cy="1908175"/>
            <a:chOff x="3767574" y="2377797"/>
            <a:chExt cx="1721111" cy="1908435"/>
          </a:xfrm>
        </p:grpSpPr>
        <p:sp>
          <p:nvSpPr>
            <p:cNvPr id="25736" name="Line 152"/>
            <p:cNvSpPr>
              <a:spLocks noChangeShapeType="1"/>
            </p:cNvSpPr>
            <p:nvPr/>
          </p:nvSpPr>
          <p:spPr bwMode="auto">
            <a:xfrm>
              <a:off x="3767574" y="2377797"/>
              <a:ext cx="1721111"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7" name="Line 153"/>
            <p:cNvSpPr>
              <a:spLocks noChangeShapeType="1"/>
            </p:cNvSpPr>
            <p:nvPr/>
          </p:nvSpPr>
          <p:spPr bwMode="auto">
            <a:xfrm>
              <a:off x="5488685" y="2377797"/>
              <a:ext cx="0" cy="1908435"/>
            </a:xfrm>
            <a:prstGeom prst="line">
              <a:avLst/>
            </a:prstGeom>
            <a:noFill/>
            <a:ln w="12700">
              <a:solidFill>
                <a:schemeClr val="tx1"/>
              </a:solidFill>
              <a:round/>
              <a:headEnd/>
              <a:tailEnd type="arrow" w="med" len="med"/>
            </a:ln>
          </p:spPr>
          <p:txBody>
            <a:bodyPr>
              <a:prstTxWarp prst="textNoShape">
                <a:avLst/>
              </a:prstTxWarp>
            </a:bodyPr>
            <a:lstStyle/>
            <a:p>
              <a:endParaRPr lang="en-US"/>
            </a:p>
          </p:txBody>
        </p:sp>
      </p:grpSp>
      <p:grpSp>
        <p:nvGrpSpPr>
          <p:cNvPr id="30" name="Group 241"/>
          <p:cNvGrpSpPr>
            <a:grpSpLocks/>
          </p:cNvGrpSpPr>
          <p:nvPr/>
        </p:nvGrpSpPr>
        <p:grpSpPr bwMode="auto">
          <a:xfrm>
            <a:off x="5299076" y="2286000"/>
            <a:ext cx="4754563" cy="1885950"/>
            <a:chOff x="3775101" y="2286000"/>
            <a:chExt cx="4754319" cy="1885583"/>
          </a:xfrm>
        </p:grpSpPr>
        <p:sp>
          <p:nvSpPr>
            <p:cNvPr id="25734" name="Line 82"/>
            <p:cNvSpPr>
              <a:spLocks noChangeShapeType="1"/>
            </p:cNvSpPr>
            <p:nvPr/>
          </p:nvSpPr>
          <p:spPr bwMode="auto">
            <a:xfrm>
              <a:off x="8522950" y="2286000"/>
              <a:ext cx="6470" cy="1885583"/>
            </a:xfrm>
            <a:prstGeom prst="line">
              <a:avLst/>
            </a:prstGeom>
            <a:noFill/>
            <a:ln w="12700">
              <a:solidFill>
                <a:schemeClr val="accent1"/>
              </a:solidFill>
              <a:round/>
              <a:headEnd/>
              <a:tailEnd type="arrow" w="med" len="med"/>
            </a:ln>
          </p:spPr>
          <p:txBody>
            <a:bodyPr>
              <a:prstTxWarp prst="textNoShape">
                <a:avLst/>
              </a:prstTxWarp>
            </a:bodyPr>
            <a:lstStyle/>
            <a:p>
              <a:endParaRPr lang="en-US"/>
            </a:p>
          </p:txBody>
        </p:sp>
        <p:sp>
          <p:nvSpPr>
            <p:cNvPr id="25735" name="Line 149"/>
            <p:cNvSpPr>
              <a:spLocks noChangeShapeType="1"/>
            </p:cNvSpPr>
            <p:nvPr/>
          </p:nvSpPr>
          <p:spPr bwMode="auto">
            <a:xfrm>
              <a:off x="3775101" y="2286000"/>
              <a:ext cx="4754319" cy="0"/>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31" name="Group 243"/>
          <p:cNvGrpSpPr>
            <a:grpSpLocks/>
          </p:cNvGrpSpPr>
          <p:nvPr/>
        </p:nvGrpSpPr>
        <p:grpSpPr bwMode="auto">
          <a:xfrm>
            <a:off x="5298504" y="1746250"/>
            <a:ext cx="2711480" cy="2228850"/>
            <a:chOff x="4152455" y="1822392"/>
            <a:chExt cx="2712389" cy="2229079"/>
          </a:xfrm>
        </p:grpSpPr>
        <p:sp>
          <p:nvSpPr>
            <p:cNvPr id="25726" name="Line 49"/>
            <p:cNvSpPr>
              <a:spLocks noChangeShapeType="1"/>
            </p:cNvSpPr>
            <p:nvPr/>
          </p:nvSpPr>
          <p:spPr bwMode="auto">
            <a:xfrm flipV="1">
              <a:off x="6139844" y="2210808"/>
              <a:ext cx="0" cy="1840663"/>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27" name="Line 105"/>
            <p:cNvSpPr>
              <a:spLocks noChangeShapeType="1"/>
            </p:cNvSpPr>
            <p:nvPr/>
          </p:nvSpPr>
          <p:spPr bwMode="auto">
            <a:xfrm flipH="1">
              <a:off x="6857999" y="1822392"/>
              <a:ext cx="6845" cy="311207"/>
            </a:xfrm>
            <a:prstGeom prst="line">
              <a:avLst/>
            </a:prstGeom>
            <a:noFill/>
            <a:ln w="12700">
              <a:solidFill>
                <a:schemeClr val="tx1"/>
              </a:solidFill>
              <a:round/>
              <a:headEnd type="arrow" w="med" len="med"/>
              <a:tailEnd/>
            </a:ln>
          </p:spPr>
          <p:txBody>
            <a:bodyPr>
              <a:prstTxWarp prst="textNoShape">
                <a:avLst/>
              </a:prstTxWarp>
            </a:bodyPr>
            <a:lstStyle/>
            <a:p>
              <a:endParaRPr lang="en-US"/>
            </a:p>
          </p:txBody>
        </p:sp>
        <p:sp>
          <p:nvSpPr>
            <p:cNvPr id="25728" name="AutoShape 141"/>
            <p:cNvSpPr>
              <a:spLocks noChangeArrowheads="1"/>
            </p:cNvSpPr>
            <p:nvPr/>
          </p:nvSpPr>
          <p:spPr bwMode="auto">
            <a:xfrm>
              <a:off x="6400800" y="1981200"/>
              <a:ext cx="304800" cy="304800"/>
            </a:xfrm>
            <a:prstGeom prst="flowChartDelay">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29" name="Line 142"/>
            <p:cNvSpPr>
              <a:spLocks noChangeShapeType="1"/>
            </p:cNvSpPr>
            <p:nvPr/>
          </p:nvSpPr>
          <p:spPr bwMode="auto">
            <a:xfrm>
              <a:off x="6705600" y="2133600"/>
              <a:ext cx="1524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0" name="Line 143"/>
            <p:cNvSpPr>
              <a:spLocks noChangeShapeType="1"/>
            </p:cNvSpPr>
            <p:nvPr/>
          </p:nvSpPr>
          <p:spPr bwMode="auto">
            <a:xfrm flipV="1">
              <a:off x="6143361" y="2209800"/>
              <a:ext cx="257439" cy="1008"/>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1" name="Line 144"/>
            <p:cNvSpPr>
              <a:spLocks noChangeShapeType="1"/>
            </p:cNvSpPr>
            <p:nvPr/>
          </p:nvSpPr>
          <p:spPr bwMode="auto">
            <a:xfrm flipV="1">
              <a:off x="4152455" y="2286000"/>
              <a:ext cx="1943545" cy="9517"/>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2" name="Line 159"/>
            <p:cNvSpPr>
              <a:spLocks noChangeShapeType="1"/>
            </p:cNvSpPr>
            <p:nvPr/>
          </p:nvSpPr>
          <p:spPr bwMode="auto">
            <a:xfrm>
              <a:off x="6096000" y="2057400"/>
              <a:ext cx="3048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3" name="Line 160"/>
            <p:cNvSpPr>
              <a:spLocks noChangeShapeType="1"/>
            </p:cNvSpPr>
            <p:nvPr/>
          </p:nvSpPr>
          <p:spPr bwMode="auto">
            <a:xfrm flipV="1">
              <a:off x="6096000" y="2057400"/>
              <a:ext cx="0" cy="228600"/>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25760" name="Group 226"/>
          <p:cNvGrpSpPr>
            <a:grpSpLocks/>
          </p:cNvGrpSpPr>
          <p:nvPr/>
        </p:nvGrpSpPr>
        <p:grpSpPr bwMode="auto">
          <a:xfrm>
            <a:off x="5257800" y="2362200"/>
            <a:ext cx="5181600" cy="2971800"/>
            <a:chOff x="3733800" y="2362200"/>
            <a:chExt cx="5181600" cy="2971800"/>
          </a:xfrm>
        </p:grpSpPr>
        <p:sp>
          <p:nvSpPr>
            <p:cNvPr id="202" name="Line 62"/>
            <p:cNvSpPr>
              <a:spLocks noChangeShapeType="1"/>
            </p:cNvSpPr>
            <p:nvPr/>
          </p:nvSpPr>
          <p:spPr bwMode="auto">
            <a:xfrm>
              <a:off x="7543800" y="5029200"/>
              <a:ext cx="0" cy="304800"/>
            </a:xfrm>
            <a:prstGeom prst="line">
              <a:avLst/>
            </a:prstGeom>
            <a:noFill/>
            <a:ln w="12700">
              <a:solidFill>
                <a:schemeClr val="tx1"/>
              </a:solidFill>
              <a:round/>
              <a:headEnd type="arrow" w="med" len="med"/>
              <a:tailEnd/>
            </a:ln>
          </p:spPr>
          <p:txBody>
            <a:bodyPr>
              <a:prstTxWarp prst="textNoShape">
                <a:avLst/>
              </a:prstTxWarp>
            </a:bodyPr>
            <a:lstStyle/>
            <a:p>
              <a:pPr>
                <a:defRPr/>
              </a:pPr>
              <a:endParaRPr lang="en-US">
                <a:latin typeface="Calibri"/>
                <a:cs typeface="Calibri"/>
              </a:endParaRPr>
            </a:p>
          </p:txBody>
        </p:sp>
        <p:sp>
          <p:nvSpPr>
            <p:cNvPr id="203" name="Line 146"/>
            <p:cNvSpPr>
              <a:spLocks noChangeShapeType="1"/>
            </p:cNvSpPr>
            <p:nvPr/>
          </p:nvSpPr>
          <p:spPr bwMode="auto">
            <a:xfrm>
              <a:off x="3733800" y="2362200"/>
              <a:ext cx="5181600" cy="0"/>
            </a:xfrm>
            <a:prstGeom prst="line">
              <a:avLst/>
            </a:prstGeom>
            <a:noFill/>
            <a:ln w="12700">
              <a:solidFill>
                <a:schemeClr val="tx1"/>
              </a:solidFill>
              <a:round/>
              <a:headEnd/>
              <a:tailEnd/>
            </a:ln>
          </p:spPr>
          <p:txBody>
            <a:bodyPr>
              <a:prstTxWarp prst="textNoShape">
                <a:avLst/>
              </a:prstTxWarp>
            </a:bodyPr>
            <a:lstStyle/>
            <a:p>
              <a:pPr>
                <a:defRPr/>
              </a:pPr>
              <a:endParaRPr lang="en-US">
                <a:latin typeface="Calibri"/>
                <a:cs typeface="Calibri"/>
              </a:endParaRPr>
            </a:p>
          </p:txBody>
        </p:sp>
        <p:sp>
          <p:nvSpPr>
            <p:cNvPr id="204" name="Line 147"/>
            <p:cNvSpPr>
              <a:spLocks noChangeShapeType="1"/>
            </p:cNvSpPr>
            <p:nvPr/>
          </p:nvSpPr>
          <p:spPr bwMode="auto">
            <a:xfrm>
              <a:off x="7543800" y="5334000"/>
              <a:ext cx="1371600" cy="0"/>
            </a:xfrm>
            <a:prstGeom prst="line">
              <a:avLst/>
            </a:prstGeom>
            <a:noFill/>
            <a:ln w="12700">
              <a:solidFill>
                <a:schemeClr val="tx1"/>
              </a:solidFill>
              <a:round/>
              <a:headEnd/>
              <a:tailEnd/>
            </a:ln>
          </p:spPr>
          <p:txBody>
            <a:bodyPr>
              <a:prstTxWarp prst="textNoShape">
                <a:avLst/>
              </a:prstTxWarp>
            </a:bodyPr>
            <a:lstStyle/>
            <a:p>
              <a:pPr>
                <a:defRPr/>
              </a:pPr>
              <a:endParaRPr lang="en-US">
                <a:latin typeface="Calibri"/>
                <a:cs typeface="Calibri"/>
              </a:endParaRPr>
            </a:p>
          </p:txBody>
        </p:sp>
        <p:sp>
          <p:nvSpPr>
            <p:cNvPr id="205" name="Line 148"/>
            <p:cNvSpPr>
              <a:spLocks noChangeShapeType="1"/>
            </p:cNvSpPr>
            <p:nvPr/>
          </p:nvSpPr>
          <p:spPr bwMode="auto">
            <a:xfrm>
              <a:off x="8915400" y="2362200"/>
              <a:ext cx="0" cy="2971800"/>
            </a:xfrm>
            <a:prstGeom prst="line">
              <a:avLst/>
            </a:prstGeom>
            <a:noFill/>
            <a:ln w="12700">
              <a:solidFill>
                <a:schemeClr val="tx1"/>
              </a:solidFill>
              <a:round/>
              <a:headEnd/>
              <a:tailEnd/>
            </a:ln>
          </p:spPr>
          <p:txBody>
            <a:bodyPr>
              <a:prstTxWarp prst="textNoShape">
                <a:avLst/>
              </a:prstTxWarp>
            </a:bodyPr>
            <a:lstStyle/>
            <a:p>
              <a:pPr>
                <a:defRPr/>
              </a:pPr>
              <a:endParaRPr lang="en-US">
                <a:latin typeface="Calibri"/>
                <a:cs typeface="Calibri"/>
              </a:endParaRPr>
            </a:p>
          </p:txBody>
        </p:sp>
      </p:grpSp>
      <p:grpSp>
        <p:nvGrpSpPr>
          <p:cNvPr id="25769" name="Group 225"/>
          <p:cNvGrpSpPr>
            <a:grpSpLocks/>
          </p:cNvGrpSpPr>
          <p:nvPr/>
        </p:nvGrpSpPr>
        <p:grpSpPr bwMode="auto">
          <a:xfrm>
            <a:off x="5257800" y="2438400"/>
            <a:ext cx="3810000" cy="1143000"/>
            <a:chOff x="3733800" y="2438400"/>
            <a:chExt cx="3810000" cy="1143000"/>
          </a:xfrm>
        </p:grpSpPr>
        <p:sp>
          <p:nvSpPr>
            <p:cNvPr id="25720" name="Line 59"/>
            <p:cNvSpPr>
              <a:spLocks noChangeShapeType="1"/>
            </p:cNvSpPr>
            <p:nvPr/>
          </p:nvSpPr>
          <p:spPr bwMode="auto">
            <a:xfrm>
              <a:off x="7543800" y="2438400"/>
              <a:ext cx="0" cy="1143000"/>
            </a:xfrm>
            <a:prstGeom prst="line">
              <a:avLst/>
            </a:prstGeom>
            <a:noFill/>
            <a:ln w="12700">
              <a:solidFill>
                <a:srgbClr val="2368AF"/>
              </a:solidFill>
              <a:round/>
              <a:headEnd/>
              <a:tailEnd type="arrow" w="med" len="med"/>
            </a:ln>
          </p:spPr>
          <p:txBody>
            <a:bodyPr>
              <a:prstTxWarp prst="textNoShape">
                <a:avLst/>
              </a:prstTxWarp>
            </a:bodyPr>
            <a:lstStyle/>
            <a:p>
              <a:endParaRPr lang="en-US"/>
            </a:p>
          </p:txBody>
        </p:sp>
        <p:sp>
          <p:nvSpPr>
            <p:cNvPr id="25721" name="Line 150"/>
            <p:cNvSpPr>
              <a:spLocks noChangeShapeType="1"/>
            </p:cNvSpPr>
            <p:nvPr/>
          </p:nvSpPr>
          <p:spPr bwMode="auto">
            <a:xfrm>
              <a:off x="3733800" y="2438400"/>
              <a:ext cx="3810000" cy="0"/>
            </a:xfrm>
            <a:prstGeom prst="line">
              <a:avLst/>
            </a:prstGeom>
            <a:noFill/>
            <a:ln w="12700">
              <a:solidFill>
                <a:srgbClr val="2368AF"/>
              </a:solidFill>
              <a:round/>
              <a:headEnd/>
              <a:tailEnd/>
            </a:ln>
          </p:spPr>
          <p:txBody>
            <a:bodyPr>
              <a:prstTxWarp prst="textNoShape">
                <a:avLst/>
              </a:prstTxWarp>
            </a:bodyPr>
            <a:lstStyle/>
            <a:p>
              <a:endParaRPr lang="en-US"/>
            </a:p>
          </p:txBody>
        </p:sp>
      </p:grpSp>
      <p:sp>
        <p:nvSpPr>
          <p:cNvPr id="25699" name="Rectangle 130"/>
          <p:cNvSpPr>
            <a:spLocks noChangeArrowheads="1"/>
          </p:cNvSpPr>
          <p:nvPr/>
        </p:nvSpPr>
        <p:spPr bwMode="auto">
          <a:xfrm>
            <a:off x="4510088" y="4549776"/>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0" name="Rectangle 130"/>
          <p:cNvSpPr>
            <a:spLocks noChangeArrowheads="1"/>
          </p:cNvSpPr>
          <p:nvPr/>
        </p:nvSpPr>
        <p:spPr bwMode="auto">
          <a:xfrm>
            <a:off x="4510088" y="4267201"/>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5701" name="Rectangle 130"/>
          <p:cNvSpPr>
            <a:spLocks noChangeArrowheads="1"/>
          </p:cNvSpPr>
          <p:nvPr/>
        </p:nvSpPr>
        <p:spPr bwMode="auto">
          <a:xfrm>
            <a:off x="6580188" y="46767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2" name="Rectangle 130"/>
          <p:cNvSpPr>
            <a:spLocks noChangeArrowheads="1"/>
          </p:cNvSpPr>
          <p:nvPr/>
        </p:nvSpPr>
        <p:spPr bwMode="auto">
          <a:xfrm>
            <a:off x="6580188" y="43211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5703" name="Rectangle 130"/>
          <p:cNvSpPr>
            <a:spLocks noChangeArrowheads="1"/>
          </p:cNvSpPr>
          <p:nvPr/>
        </p:nvSpPr>
        <p:spPr bwMode="auto">
          <a:xfrm>
            <a:off x="7670637" y="153593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dirty="0">
                <a:latin typeface="Calibri" charset="0"/>
                <a:ea typeface="Calibri" charset="0"/>
                <a:cs typeface="Calibri" charset="0"/>
              </a:rPr>
              <a:t>1</a:t>
            </a:r>
          </a:p>
        </p:txBody>
      </p:sp>
      <p:sp>
        <p:nvSpPr>
          <p:cNvPr id="25704" name="Rectangle 130"/>
          <p:cNvSpPr>
            <a:spLocks noChangeArrowheads="1"/>
          </p:cNvSpPr>
          <p:nvPr/>
        </p:nvSpPr>
        <p:spPr bwMode="auto">
          <a:xfrm>
            <a:off x="7637464" y="1089024"/>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dirty="0">
                <a:latin typeface="Calibri" charset="0"/>
                <a:ea typeface="Calibri" charset="0"/>
                <a:cs typeface="Calibri" charset="0"/>
              </a:rPr>
              <a:t>0</a:t>
            </a:r>
          </a:p>
        </p:txBody>
      </p:sp>
      <p:sp>
        <p:nvSpPr>
          <p:cNvPr id="25705" name="Rectangle 130"/>
          <p:cNvSpPr>
            <a:spLocks noChangeArrowheads="1"/>
          </p:cNvSpPr>
          <p:nvPr/>
        </p:nvSpPr>
        <p:spPr bwMode="auto">
          <a:xfrm>
            <a:off x="9704388" y="46482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6" name="Rectangle 130"/>
          <p:cNvSpPr>
            <a:spLocks noChangeArrowheads="1"/>
          </p:cNvSpPr>
          <p:nvPr/>
        </p:nvSpPr>
        <p:spPr bwMode="auto">
          <a:xfrm>
            <a:off x="9704388" y="42672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17" name="Rectangle 130"/>
          <p:cNvSpPr>
            <a:spLocks noChangeArrowheads="1"/>
          </p:cNvSpPr>
          <p:nvPr/>
        </p:nvSpPr>
        <p:spPr bwMode="auto">
          <a:xfrm>
            <a:off x="4598988" y="26670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1</a:t>
            </a:r>
          </a:p>
        </p:txBody>
      </p:sp>
      <p:sp>
        <p:nvSpPr>
          <p:cNvPr id="218" name="Rectangle 130"/>
          <p:cNvSpPr>
            <a:spLocks noChangeArrowheads="1"/>
          </p:cNvSpPr>
          <p:nvPr/>
        </p:nvSpPr>
        <p:spPr bwMode="auto">
          <a:xfrm>
            <a:off x="5513388" y="26670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19" name="Rectangle 130"/>
          <p:cNvSpPr>
            <a:spLocks noChangeArrowheads="1"/>
          </p:cNvSpPr>
          <p:nvPr/>
        </p:nvSpPr>
        <p:spPr bwMode="auto">
          <a:xfrm>
            <a:off x="6905625" y="2590801"/>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0" name="Rectangle 130"/>
          <p:cNvSpPr>
            <a:spLocks noChangeArrowheads="1"/>
          </p:cNvSpPr>
          <p:nvPr/>
        </p:nvSpPr>
        <p:spPr bwMode="auto">
          <a:xfrm>
            <a:off x="9829801" y="2743201"/>
            <a:ext cx="201613"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1" name="Rectangle 130"/>
          <p:cNvSpPr>
            <a:spLocks noChangeArrowheads="1"/>
          </p:cNvSpPr>
          <p:nvPr/>
        </p:nvSpPr>
        <p:spPr bwMode="auto">
          <a:xfrm>
            <a:off x="5257801" y="1981201"/>
            <a:ext cx="201613"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1</a:t>
            </a:r>
          </a:p>
        </p:txBody>
      </p:sp>
      <p:sp>
        <p:nvSpPr>
          <p:cNvPr id="222" name="Rectangle 130"/>
          <p:cNvSpPr>
            <a:spLocks noChangeArrowheads="1"/>
          </p:cNvSpPr>
          <p:nvPr/>
        </p:nvSpPr>
        <p:spPr bwMode="auto">
          <a:xfrm>
            <a:off x="8836025" y="2652714"/>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3" name="Rectangle 130"/>
          <p:cNvSpPr>
            <a:spLocks noChangeArrowheads="1"/>
          </p:cNvSpPr>
          <p:nvPr/>
        </p:nvSpPr>
        <p:spPr bwMode="auto">
          <a:xfrm>
            <a:off x="10237788" y="35718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9" name="Rectangle 2"/>
          <p:cNvSpPr txBox="1">
            <a:spLocks noChangeArrowheads="1"/>
          </p:cNvSpPr>
          <p:nvPr/>
        </p:nvSpPr>
        <p:spPr bwMode="auto">
          <a:xfrm>
            <a:off x="1828800" y="111126"/>
            <a:ext cx="8077200" cy="422275"/>
          </a:xfrm>
          <a:prstGeom prst="rect">
            <a:avLst/>
          </a:prstGeom>
          <a:noFill/>
          <a:ln w="9525">
            <a:noFill/>
            <a:miter lim="800000"/>
            <a:headEnd/>
            <a:tailEnd/>
          </a:ln>
        </p:spPr>
        <p:txBody>
          <a:bodyPr anchor="ctr">
            <a:prstTxWarp prst="textNoShape">
              <a:avLst/>
            </a:prstTxWarp>
          </a:bodyPr>
          <a:lstStyle/>
          <a:p>
            <a:pPr algn="ctr">
              <a:defRPr/>
            </a:pPr>
            <a:r>
              <a:rPr lang="en-US" b="1" kern="0" dirty="0">
                <a:latin typeface="+mj-lt"/>
                <a:cs typeface="Optima"/>
              </a:rPr>
              <a:t>Pipelined Datapath</a:t>
            </a:r>
          </a:p>
        </p:txBody>
      </p:sp>
      <p:sp>
        <p:nvSpPr>
          <p:cNvPr id="230" name="Rounded Rectangle 229"/>
          <p:cNvSpPr>
            <a:spLocks noChangeArrowheads="1"/>
          </p:cNvSpPr>
          <p:nvPr/>
        </p:nvSpPr>
        <p:spPr bwMode="auto">
          <a:xfrm>
            <a:off x="1971812" y="680219"/>
            <a:ext cx="2057400" cy="5105400"/>
          </a:xfrm>
          <a:prstGeom prst="roundRect">
            <a:avLst>
              <a:gd name="adj" fmla="val 16667"/>
            </a:avLst>
          </a:prstGeom>
          <a:solidFill>
            <a:schemeClr val="accent2">
              <a:lumMod val="40000"/>
              <a:lumOff val="60000"/>
              <a:alpha val="35000"/>
            </a:schemeClr>
          </a:solidFill>
          <a:ln w="19050">
            <a:noFill/>
            <a:round/>
            <a:headEnd/>
            <a:tailEnd/>
          </a:ln>
        </p:spPr>
        <p:txBody>
          <a:bodyPr>
            <a:prstTxWarp prst="textNoShape">
              <a:avLst/>
            </a:prstTxWarp>
          </a:bodyPr>
          <a:lstStyle/>
          <a:p>
            <a:pPr eaLnBrk="0" hangingPunct="0"/>
            <a:endParaRPr lang="en-US"/>
          </a:p>
        </p:txBody>
      </p:sp>
      <p:sp>
        <p:nvSpPr>
          <p:cNvPr id="231" name="Rounded Rectangle 230"/>
          <p:cNvSpPr>
            <a:spLocks noChangeArrowheads="1"/>
          </p:cNvSpPr>
          <p:nvPr/>
        </p:nvSpPr>
        <p:spPr bwMode="auto">
          <a:xfrm>
            <a:off x="4094300" y="661989"/>
            <a:ext cx="2362200" cy="5105400"/>
          </a:xfrm>
          <a:prstGeom prst="roundRect">
            <a:avLst>
              <a:gd name="adj" fmla="val 16667"/>
            </a:avLst>
          </a:prstGeom>
          <a:solidFill>
            <a:schemeClr val="accent2">
              <a:lumMod val="40000"/>
              <a:lumOff val="60000"/>
              <a:alpha val="35000"/>
            </a:schemeClr>
          </a:solidFill>
          <a:ln w="19050">
            <a:noFill/>
            <a:round/>
            <a:headEnd/>
            <a:tailEnd/>
          </a:ln>
        </p:spPr>
        <p:txBody>
          <a:bodyPr>
            <a:prstTxWarp prst="textNoShape">
              <a:avLst/>
            </a:prstTxWarp>
          </a:bodyPr>
          <a:lstStyle/>
          <a:p>
            <a:pPr eaLnBrk="0" hangingPunct="0"/>
            <a:endParaRPr lang="en-US"/>
          </a:p>
        </p:txBody>
      </p:sp>
      <p:sp>
        <p:nvSpPr>
          <p:cNvPr id="232" name="Rounded Rectangle 231"/>
          <p:cNvSpPr>
            <a:spLocks noChangeArrowheads="1"/>
          </p:cNvSpPr>
          <p:nvPr/>
        </p:nvSpPr>
        <p:spPr bwMode="auto">
          <a:xfrm>
            <a:off x="6539928" y="661989"/>
            <a:ext cx="1642048" cy="5105400"/>
          </a:xfrm>
          <a:prstGeom prst="roundRect">
            <a:avLst>
              <a:gd name="adj" fmla="val 16667"/>
            </a:avLst>
          </a:prstGeom>
          <a:solidFill>
            <a:schemeClr val="accent2">
              <a:lumMod val="40000"/>
              <a:lumOff val="60000"/>
              <a:alpha val="35000"/>
            </a:schemeClr>
          </a:solidFill>
          <a:ln w="19050">
            <a:noFill/>
            <a:round/>
            <a:headEnd/>
            <a:tailEnd/>
          </a:ln>
        </p:spPr>
        <p:txBody>
          <a:bodyPr>
            <a:prstTxWarp prst="textNoShape">
              <a:avLst/>
            </a:prstTxWarp>
          </a:bodyPr>
          <a:lstStyle/>
          <a:p>
            <a:pPr eaLnBrk="0" hangingPunct="0"/>
            <a:endParaRPr lang="en-US"/>
          </a:p>
        </p:txBody>
      </p:sp>
      <p:sp>
        <p:nvSpPr>
          <p:cNvPr id="233" name="Rounded Rectangle 232"/>
          <p:cNvSpPr>
            <a:spLocks noChangeArrowheads="1"/>
          </p:cNvSpPr>
          <p:nvPr/>
        </p:nvSpPr>
        <p:spPr bwMode="auto">
          <a:xfrm>
            <a:off x="8249173" y="615456"/>
            <a:ext cx="1571311" cy="5105400"/>
          </a:xfrm>
          <a:prstGeom prst="roundRect">
            <a:avLst>
              <a:gd name="adj" fmla="val 16667"/>
            </a:avLst>
          </a:prstGeom>
          <a:solidFill>
            <a:schemeClr val="accent2">
              <a:lumMod val="40000"/>
              <a:lumOff val="60000"/>
              <a:alpha val="35000"/>
            </a:schemeClr>
          </a:solidFill>
          <a:ln w="19050">
            <a:noFill/>
            <a:round/>
            <a:headEnd/>
            <a:tailEnd/>
          </a:ln>
        </p:spPr>
        <p:txBody>
          <a:bodyPr>
            <a:prstTxWarp prst="textNoShape">
              <a:avLst/>
            </a:prstTxWarp>
          </a:bodyPr>
          <a:lstStyle/>
          <a:p>
            <a:pPr eaLnBrk="0" hangingPunct="0"/>
            <a:endParaRPr lang="en-US"/>
          </a:p>
        </p:txBody>
      </p:sp>
      <p:sp>
        <p:nvSpPr>
          <p:cNvPr id="234" name="Rounded Rectangle 233"/>
          <p:cNvSpPr>
            <a:spLocks noChangeArrowheads="1"/>
          </p:cNvSpPr>
          <p:nvPr/>
        </p:nvSpPr>
        <p:spPr bwMode="auto">
          <a:xfrm>
            <a:off x="9876983" y="1406526"/>
            <a:ext cx="838200" cy="5105400"/>
          </a:xfrm>
          <a:prstGeom prst="roundRect">
            <a:avLst>
              <a:gd name="adj" fmla="val 16667"/>
            </a:avLst>
          </a:prstGeom>
          <a:solidFill>
            <a:schemeClr val="accent2">
              <a:lumMod val="40000"/>
              <a:lumOff val="60000"/>
              <a:alpha val="35000"/>
            </a:schemeClr>
          </a:solidFill>
          <a:ln w="19050">
            <a:noFill/>
            <a:round/>
            <a:headEnd/>
            <a:tailEnd/>
          </a:ln>
        </p:spPr>
        <p:txBody>
          <a:bodyPr>
            <a:prstTxWarp prst="textNoShape">
              <a:avLst/>
            </a:prstTxWarp>
          </a:bodyPr>
          <a:lstStyle/>
          <a:p>
            <a:pPr eaLnBrk="0" hangingPunct="0"/>
            <a:endParaRPr lang="en-US"/>
          </a:p>
        </p:txBody>
      </p:sp>
      <p:cxnSp>
        <p:nvCxnSpPr>
          <p:cNvPr id="38" name="Straight Connector 37"/>
          <p:cNvCxnSpPr>
            <a:cxnSpLocks/>
            <a:endCxn id="25605" idx="0"/>
          </p:cNvCxnSpPr>
          <p:nvPr/>
        </p:nvCxnSpPr>
        <p:spPr>
          <a:xfrm rot="5400000">
            <a:off x="1780225" y="1878093"/>
            <a:ext cx="2549602" cy="1644413"/>
          </a:xfrm>
          <a:prstGeom prst="bentConnector3">
            <a:avLst>
              <a:gd name="adj1" fmla="val -4376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26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mph" presetSubtype="0" fill="remove" grpId="1" nodeType="clickEffect">
                                  <p:stCondLst>
                                    <p:cond delay="0"/>
                                  </p:stCondLst>
                                  <p:childTnLst>
                                    <p:animScale>
                                      <p:cBhvr>
                                        <p:cTn id="26" dur="1000" fill="hold"/>
                                        <p:tgtEl>
                                          <p:spTgt spid="232"/>
                                        </p:tgtEl>
                                      </p:cBhvr>
                                      <p:by x="125000" y="125000"/>
                                    </p:animScale>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right)">
                                      <p:cBhvr>
                                        <p:cTn id="31"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p:bldP spid="231" grpId="0" animBg="1"/>
      <p:bldP spid="232" grpId="0" animBg="1"/>
      <p:bldP spid="232" grpId="1" animBg="1"/>
      <p:bldP spid="233" grpId="0" animBg="1"/>
      <p:bldP spid="23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t>Control Hazard</a:t>
            </a:r>
          </a:p>
        </p:txBody>
      </p:sp>
      <p:sp>
        <p:nvSpPr>
          <p:cNvPr id="3" name="Content Placeholder 2"/>
          <p:cNvSpPr>
            <a:spLocks noGrp="1"/>
          </p:cNvSpPr>
          <p:nvPr>
            <p:ph idx="1"/>
          </p:nvPr>
        </p:nvSpPr>
        <p:spPr>
          <a:xfrm>
            <a:off x="1097279" y="1543050"/>
            <a:ext cx="10058401" cy="4692650"/>
          </a:xfrm>
        </p:spPr>
        <p:txBody>
          <a:bodyPr>
            <a:noAutofit/>
          </a:bodyPr>
          <a:lstStyle/>
          <a:p>
            <a:r>
              <a:rPr lang="en-US" dirty="0"/>
              <a:t>Most of the time, next PC = PC + 4</a:t>
            </a:r>
          </a:p>
          <a:p>
            <a:r>
              <a:rPr lang="en-US" dirty="0"/>
              <a:t>Can just update PC at the IF stage</a:t>
            </a:r>
          </a:p>
          <a:p>
            <a:endParaRPr lang="en-US" dirty="0"/>
          </a:p>
          <a:p>
            <a:r>
              <a:rPr lang="en-US" dirty="0"/>
              <a:t>Need to deal with </a:t>
            </a:r>
          </a:p>
          <a:p>
            <a:pPr lvl="1"/>
            <a:r>
              <a:rPr lang="en-US" sz="2400" dirty="0"/>
              <a:t>Unconditional branches (j, </a:t>
            </a:r>
            <a:r>
              <a:rPr lang="en-US" sz="2400" dirty="0" err="1"/>
              <a:t>jal</a:t>
            </a:r>
            <a:r>
              <a:rPr lang="en-US" sz="2400" dirty="0"/>
              <a:t>, </a:t>
            </a:r>
            <a:r>
              <a:rPr lang="en-US" sz="2400" dirty="0" err="1"/>
              <a:t>jr</a:t>
            </a:r>
            <a:r>
              <a:rPr lang="en-US" sz="2400" dirty="0"/>
              <a:t>)</a:t>
            </a:r>
          </a:p>
          <a:p>
            <a:pPr lvl="1"/>
            <a:r>
              <a:rPr lang="en-US" sz="2400" dirty="0"/>
              <a:t>Conditional branches (</a:t>
            </a:r>
            <a:r>
              <a:rPr lang="en-US" sz="2400" dirty="0" err="1"/>
              <a:t>beq</a:t>
            </a:r>
            <a:r>
              <a:rPr lang="en-US" sz="2400" dirty="0"/>
              <a:t>, </a:t>
            </a:r>
            <a:r>
              <a:rPr lang="en-US" sz="2400" dirty="0" err="1"/>
              <a:t>bne</a:t>
            </a:r>
            <a:r>
              <a:rPr lang="en-US" sz="2400" dirty="0"/>
              <a:t>)</a:t>
            </a:r>
          </a:p>
          <a:p>
            <a:pPr lvl="1"/>
            <a:r>
              <a:rPr lang="en-US" sz="2400" dirty="0"/>
              <a:t>Exceptions</a:t>
            </a:r>
          </a:p>
          <a:p>
            <a:pPr lvl="1"/>
            <a:endParaRPr lang="en-US" dirty="0"/>
          </a:p>
          <a:p>
            <a:r>
              <a:rPr lang="en-US" dirty="0"/>
              <a:t>Control hazards occur less frequently than data hazards, but there is nothing as effective against control hazards as forwarding is for data hazards</a:t>
            </a:r>
          </a:p>
          <a:p>
            <a:endParaRPr lang="en-US" dirty="0"/>
          </a:p>
        </p:txBody>
      </p:sp>
      <p:sp>
        <p:nvSpPr>
          <p:cNvPr id="4" name="Slide Number Placeholder 3">
            <a:extLst>
              <a:ext uri="{FF2B5EF4-FFF2-40B4-BE49-F238E27FC236}">
                <a16:creationId xmlns:a16="http://schemas.microsoft.com/office/drawing/2014/main" id="{23C33E24-A393-C344-92D5-0BDC12DC3EB0}"/>
              </a:ext>
            </a:extLst>
          </p:cNvPr>
          <p:cNvSpPr>
            <a:spLocks noGrp="1"/>
          </p:cNvSpPr>
          <p:nvPr>
            <p:ph type="sldNum" sz="quarter" idx="12"/>
          </p:nvPr>
        </p:nvSpPr>
        <p:spPr/>
        <p:txBody>
          <a:bodyPr/>
          <a:lstStyle/>
          <a:p>
            <a:fld id="{1BD72A7C-CD32-D543-9541-5D4E9CD9F017}" type="slidenum">
              <a:rPr lang="en-US" smtClean="0"/>
              <a:t>44</a:t>
            </a:fld>
            <a:endParaRPr lang="en-US"/>
          </a:p>
        </p:txBody>
      </p:sp>
    </p:spTree>
    <p:extLst>
      <p:ext uri="{BB962C8B-B14F-4D97-AF65-F5344CB8AC3E}">
        <p14:creationId xmlns:p14="http://schemas.microsoft.com/office/powerpoint/2010/main" val="2933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0"/>
          <p:cNvGrpSpPr>
            <a:grpSpLocks/>
          </p:cNvGrpSpPr>
          <p:nvPr/>
        </p:nvGrpSpPr>
        <p:grpSpPr bwMode="auto">
          <a:xfrm>
            <a:off x="5310190" y="2674938"/>
            <a:ext cx="1189038" cy="1066800"/>
            <a:chOff x="2160" y="1824"/>
            <a:chExt cx="749" cy="672"/>
          </a:xfrm>
          <a:solidFill>
            <a:srgbClr val="FF0000"/>
          </a:solidFill>
        </p:grpSpPr>
        <p:sp>
          <p:nvSpPr>
            <p:cNvPr id="34970" name="Rectangle 3"/>
            <p:cNvSpPr>
              <a:spLocks noChangeArrowheads="1"/>
            </p:cNvSpPr>
            <p:nvPr/>
          </p:nvSpPr>
          <p:spPr bwMode="auto">
            <a:xfrm>
              <a:off x="2160" y="2208"/>
              <a:ext cx="336" cy="288"/>
            </a:xfrm>
            <a:prstGeom prst="rect">
              <a:avLst/>
            </a:prstGeom>
            <a:grpFill/>
            <a:ln w="12700">
              <a:solidFill>
                <a:srgbClr val="FF0000"/>
              </a:solidFill>
              <a:miter lim="800000"/>
              <a:headEnd/>
              <a:tailEnd/>
            </a:ln>
          </p:spPr>
          <p:txBody>
            <a:bodyPr wrap="none" anchor="ctr">
              <a:prstTxWarp prst="textNoShape">
                <a:avLst/>
              </a:prstTxWarp>
            </a:bodyPr>
            <a:lstStyle/>
            <a:p>
              <a:pPr eaLnBrk="0" hangingPunct="0"/>
              <a:endParaRPr lang="en-US" sz="1600">
                <a:latin typeface="Calibri" charset="0"/>
                <a:ea typeface="Calibri" charset="0"/>
                <a:cs typeface="Calibri" charset="0"/>
              </a:endParaRPr>
            </a:p>
          </p:txBody>
        </p:sp>
        <p:sp>
          <p:nvSpPr>
            <p:cNvPr id="32922" name="Line 5"/>
            <p:cNvSpPr>
              <a:spLocks noChangeShapeType="1"/>
            </p:cNvSpPr>
            <p:nvPr/>
          </p:nvSpPr>
          <p:spPr bwMode="auto">
            <a:xfrm flipH="1">
              <a:off x="2338" y="1824"/>
              <a:ext cx="571" cy="363"/>
            </a:xfrm>
            <a:prstGeom prst="line">
              <a:avLst/>
            </a:prstGeom>
            <a:grpFill/>
            <a:ln w="28575">
              <a:solidFill>
                <a:srgbClr val="FF0000"/>
              </a:solidFill>
              <a:round/>
              <a:headEnd/>
              <a:tailEnd type="oval" w="med" len="med"/>
            </a:ln>
          </p:spPr>
          <p:txBody>
            <a:bodyPr>
              <a:prstTxWarp prst="textNoShape">
                <a:avLst/>
              </a:prstTxWarp>
            </a:bodyPr>
            <a:lstStyle/>
            <a:p>
              <a:pPr>
                <a:defRPr/>
              </a:pPr>
              <a:endParaRPr lang="en-US" sz="1600">
                <a:latin typeface="Calibri"/>
                <a:cs typeface="Calibri"/>
              </a:endParaRPr>
            </a:p>
          </p:txBody>
        </p:sp>
      </p:grpSp>
      <p:sp>
        <p:nvSpPr>
          <p:cNvPr id="34819" name="Rectangle 6"/>
          <p:cNvSpPr>
            <a:spLocks noGrp="1" noChangeArrowheads="1"/>
          </p:cNvSpPr>
          <p:nvPr>
            <p:ph type="title"/>
          </p:nvPr>
        </p:nvSpPr>
        <p:spPr/>
        <p:txBody>
          <a:bodyPr/>
          <a:lstStyle/>
          <a:p>
            <a:r>
              <a:rPr lang="en-US"/>
              <a:t>Example : Control Hazards</a:t>
            </a:r>
          </a:p>
        </p:txBody>
      </p:sp>
      <p:sp>
        <p:nvSpPr>
          <p:cNvPr id="4" name="Slide Number Placeholder 3">
            <a:extLst>
              <a:ext uri="{FF2B5EF4-FFF2-40B4-BE49-F238E27FC236}">
                <a16:creationId xmlns:a16="http://schemas.microsoft.com/office/drawing/2014/main" id="{BFB5BE96-005A-BA46-80AA-85EFFDE4FC07}"/>
              </a:ext>
            </a:extLst>
          </p:cNvPr>
          <p:cNvSpPr>
            <a:spLocks noGrp="1"/>
          </p:cNvSpPr>
          <p:nvPr>
            <p:ph type="sldNum" sz="quarter" idx="12"/>
          </p:nvPr>
        </p:nvSpPr>
        <p:spPr/>
        <p:txBody>
          <a:bodyPr/>
          <a:lstStyle/>
          <a:p>
            <a:fld id="{1BD72A7C-CD32-D543-9541-5D4E9CD9F017}" type="slidenum">
              <a:rPr lang="en-US" smtClean="0"/>
              <a:t>45</a:t>
            </a:fld>
            <a:endParaRPr lang="en-US"/>
          </a:p>
        </p:txBody>
      </p:sp>
      <p:sp>
        <p:nvSpPr>
          <p:cNvPr id="34820" name="Rectangle 11"/>
          <p:cNvSpPr>
            <a:spLocks noChangeArrowheads="1"/>
          </p:cNvSpPr>
          <p:nvPr/>
        </p:nvSpPr>
        <p:spPr bwMode="auto">
          <a:xfrm>
            <a:off x="2643188" y="3251201"/>
            <a:ext cx="411162" cy="366713"/>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b="1">
                <a:latin typeface="Calibri" charset="0"/>
                <a:ea typeface="Calibri" charset="0"/>
                <a:cs typeface="Calibri" charset="0"/>
              </a:rPr>
              <a:t>lw</a:t>
            </a:r>
          </a:p>
        </p:txBody>
      </p:sp>
      <p:sp>
        <p:nvSpPr>
          <p:cNvPr id="34821" name="Rectangle 12"/>
          <p:cNvSpPr>
            <a:spLocks noChangeArrowheads="1"/>
          </p:cNvSpPr>
          <p:nvPr/>
        </p:nvSpPr>
        <p:spPr bwMode="auto">
          <a:xfrm>
            <a:off x="2643188" y="4960938"/>
            <a:ext cx="639762" cy="33655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a:latin typeface="Calibri" charset="0"/>
                <a:ea typeface="Calibri" charset="0"/>
                <a:cs typeface="Calibri" charset="0"/>
              </a:rPr>
              <a:t>Inst 4</a:t>
            </a:r>
          </a:p>
        </p:txBody>
      </p:sp>
      <p:sp>
        <p:nvSpPr>
          <p:cNvPr id="34822" name="Line 13"/>
          <p:cNvSpPr>
            <a:spLocks noChangeShapeType="1"/>
          </p:cNvSpPr>
          <p:nvPr/>
        </p:nvSpPr>
        <p:spPr bwMode="auto">
          <a:xfrm>
            <a:off x="4510088" y="2044700"/>
            <a:ext cx="0" cy="37490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4823" name="Line 14"/>
          <p:cNvSpPr>
            <a:spLocks noChangeShapeType="1"/>
          </p:cNvSpPr>
          <p:nvPr/>
        </p:nvSpPr>
        <p:spPr bwMode="auto">
          <a:xfrm>
            <a:off x="5195888" y="2044700"/>
            <a:ext cx="0" cy="37490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4824" name="Line 15"/>
          <p:cNvSpPr>
            <a:spLocks noChangeShapeType="1"/>
          </p:cNvSpPr>
          <p:nvPr/>
        </p:nvSpPr>
        <p:spPr bwMode="auto">
          <a:xfrm>
            <a:off x="5881688" y="2044700"/>
            <a:ext cx="0" cy="37490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4825" name="Line 16"/>
          <p:cNvSpPr>
            <a:spLocks noChangeShapeType="1"/>
          </p:cNvSpPr>
          <p:nvPr/>
        </p:nvSpPr>
        <p:spPr bwMode="auto">
          <a:xfrm>
            <a:off x="6567488" y="2044700"/>
            <a:ext cx="0" cy="37490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4826" name="Line 17"/>
          <p:cNvSpPr>
            <a:spLocks noChangeShapeType="1"/>
          </p:cNvSpPr>
          <p:nvPr/>
        </p:nvSpPr>
        <p:spPr bwMode="auto">
          <a:xfrm>
            <a:off x="7253288" y="2044700"/>
            <a:ext cx="0" cy="37490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4827" name="Line 18"/>
          <p:cNvSpPr>
            <a:spLocks noChangeShapeType="1"/>
          </p:cNvSpPr>
          <p:nvPr/>
        </p:nvSpPr>
        <p:spPr bwMode="auto">
          <a:xfrm>
            <a:off x="7939088" y="2044700"/>
            <a:ext cx="0" cy="37490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4828" name="Line 19"/>
          <p:cNvSpPr>
            <a:spLocks noChangeShapeType="1"/>
          </p:cNvSpPr>
          <p:nvPr/>
        </p:nvSpPr>
        <p:spPr bwMode="auto">
          <a:xfrm>
            <a:off x="8624888" y="2044700"/>
            <a:ext cx="0" cy="37490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4829" name="Line 20"/>
          <p:cNvSpPr>
            <a:spLocks noChangeShapeType="1"/>
          </p:cNvSpPr>
          <p:nvPr/>
        </p:nvSpPr>
        <p:spPr bwMode="auto">
          <a:xfrm>
            <a:off x="9310688" y="2044700"/>
            <a:ext cx="0" cy="37490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4830" name="Rectangle 21"/>
          <p:cNvSpPr>
            <a:spLocks noChangeArrowheads="1"/>
          </p:cNvSpPr>
          <p:nvPr/>
        </p:nvSpPr>
        <p:spPr bwMode="auto">
          <a:xfrm>
            <a:off x="2643188" y="4089400"/>
            <a:ext cx="639762" cy="33655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a:latin typeface="Calibri" charset="0"/>
                <a:ea typeface="Calibri" charset="0"/>
                <a:cs typeface="Calibri" charset="0"/>
              </a:rPr>
              <a:t>Inst 3</a:t>
            </a:r>
          </a:p>
        </p:txBody>
      </p:sp>
      <p:sp>
        <p:nvSpPr>
          <p:cNvPr id="34937" name="Rectangle 10"/>
          <p:cNvSpPr>
            <a:spLocks noChangeArrowheads="1"/>
          </p:cNvSpPr>
          <p:nvPr/>
        </p:nvSpPr>
        <p:spPr bwMode="auto">
          <a:xfrm>
            <a:off x="2643189" y="2370138"/>
            <a:ext cx="506413" cy="33655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600" b="1">
                <a:latin typeface="Calibri" charset="0"/>
                <a:ea typeface="Calibri" charset="0"/>
                <a:cs typeface="Calibri" charset="0"/>
              </a:rPr>
              <a:t>beq</a:t>
            </a:r>
          </a:p>
        </p:txBody>
      </p:sp>
      <p:grpSp>
        <p:nvGrpSpPr>
          <p:cNvPr id="34938" name="Group 57"/>
          <p:cNvGrpSpPr>
            <a:grpSpLocks/>
          </p:cNvGrpSpPr>
          <p:nvPr/>
        </p:nvGrpSpPr>
        <p:grpSpPr bwMode="auto">
          <a:xfrm>
            <a:off x="6088063" y="2293938"/>
            <a:ext cx="338138" cy="763588"/>
            <a:chOff x="2217" y="1413"/>
            <a:chExt cx="213" cy="481"/>
          </a:xfrm>
        </p:grpSpPr>
        <p:sp>
          <p:nvSpPr>
            <p:cNvPr id="34968" name="Freeform 58"/>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69" name="Rectangle 59"/>
            <p:cNvSpPr>
              <a:spLocks noChangeArrowheads="1"/>
            </p:cNvSpPr>
            <p:nvPr/>
          </p:nvSpPr>
          <p:spPr bwMode="auto">
            <a:xfrm rot="5400000">
              <a:off x="2157" y="1541"/>
              <a:ext cx="311"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ALU</a:t>
              </a:r>
            </a:p>
          </p:txBody>
        </p:sp>
      </p:grpSp>
      <p:grpSp>
        <p:nvGrpSpPr>
          <p:cNvPr id="34939" name="Group 60"/>
          <p:cNvGrpSpPr>
            <a:grpSpLocks/>
          </p:cNvGrpSpPr>
          <p:nvPr/>
        </p:nvGrpSpPr>
        <p:grpSpPr bwMode="auto">
          <a:xfrm>
            <a:off x="4633914" y="2446338"/>
            <a:ext cx="544513" cy="458788"/>
            <a:chOff x="1288" y="1509"/>
            <a:chExt cx="343" cy="289"/>
          </a:xfrm>
        </p:grpSpPr>
        <p:sp>
          <p:nvSpPr>
            <p:cNvPr id="34964" name="Rectangle 61"/>
            <p:cNvSpPr>
              <a:spLocks noChangeArrowheads="1"/>
            </p:cNvSpPr>
            <p:nvPr/>
          </p:nvSpPr>
          <p:spPr bwMode="auto">
            <a:xfrm>
              <a:off x="1288"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a:latin typeface="Calibri" charset="0"/>
                  <a:ea typeface="Calibri" charset="0"/>
                  <a:cs typeface="Calibri" charset="0"/>
                </a:rPr>
                <a:t>IM</a:t>
              </a:r>
            </a:p>
          </p:txBody>
        </p:sp>
        <p:grpSp>
          <p:nvGrpSpPr>
            <p:cNvPr id="34965" name="Group 62"/>
            <p:cNvGrpSpPr>
              <a:grpSpLocks/>
            </p:cNvGrpSpPr>
            <p:nvPr/>
          </p:nvGrpSpPr>
          <p:grpSpPr bwMode="auto">
            <a:xfrm>
              <a:off x="1291" y="1509"/>
              <a:ext cx="340" cy="289"/>
              <a:chOff x="1291" y="1509"/>
              <a:chExt cx="340" cy="289"/>
            </a:xfrm>
          </p:grpSpPr>
          <p:sp>
            <p:nvSpPr>
              <p:cNvPr id="34966" name="Freeform 63"/>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67" name="Freeform 64"/>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grpSp>
      <p:sp>
        <p:nvSpPr>
          <p:cNvPr id="34940" name="Rectangle 65"/>
          <p:cNvSpPr>
            <a:spLocks noChangeArrowheads="1"/>
          </p:cNvSpPr>
          <p:nvPr/>
        </p:nvSpPr>
        <p:spPr bwMode="auto">
          <a:xfrm>
            <a:off x="5338763" y="2457451"/>
            <a:ext cx="465138" cy="30480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Reg</a:t>
            </a:r>
          </a:p>
        </p:txBody>
      </p:sp>
      <p:grpSp>
        <p:nvGrpSpPr>
          <p:cNvPr id="34941" name="Group 66"/>
          <p:cNvGrpSpPr>
            <a:grpSpLocks/>
          </p:cNvGrpSpPr>
          <p:nvPr/>
        </p:nvGrpSpPr>
        <p:grpSpPr bwMode="auto">
          <a:xfrm>
            <a:off x="5368926" y="2446338"/>
            <a:ext cx="469900" cy="458788"/>
            <a:chOff x="1751" y="1509"/>
            <a:chExt cx="296" cy="289"/>
          </a:xfrm>
        </p:grpSpPr>
        <p:sp>
          <p:nvSpPr>
            <p:cNvPr id="34962" name="Freeform 67"/>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63" name="Freeform 68"/>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sp>
        <p:nvSpPr>
          <p:cNvPr id="34942" name="Line 69"/>
          <p:cNvSpPr>
            <a:spLocks noChangeShapeType="1"/>
          </p:cNvSpPr>
          <p:nvPr/>
        </p:nvSpPr>
        <p:spPr bwMode="auto">
          <a:xfrm>
            <a:off x="5186363" y="2674938"/>
            <a:ext cx="184150"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943" name="Freeform 70"/>
          <p:cNvSpPr>
            <a:spLocks/>
          </p:cNvSpPr>
          <p:nvPr/>
        </p:nvSpPr>
        <p:spPr bwMode="auto">
          <a:xfrm>
            <a:off x="5294313" y="2522538"/>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44" name="Line 71"/>
          <p:cNvSpPr>
            <a:spLocks noChangeShapeType="1"/>
          </p:cNvSpPr>
          <p:nvPr/>
        </p:nvSpPr>
        <p:spPr bwMode="auto">
          <a:xfrm>
            <a:off x="5846763" y="2522538"/>
            <a:ext cx="249238"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961" name="Freeform 75"/>
          <p:cNvSpPr>
            <a:spLocks/>
          </p:cNvSpPr>
          <p:nvPr/>
        </p:nvSpPr>
        <p:spPr bwMode="auto">
          <a:xfrm>
            <a:off x="6707389" y="2446338"/>
            <a:ext cx="541338" cy="458788"/>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46" name="Rectangle 72"/>
          <p:cNvSpPr>
            <a:spLocks noChangeArrowheads="1"/>
          </p:cNvSpPr>
          <p:nvPr/>
        </p:nvSpPr>
        <p:spPr bwMode="auto">
          <a:xfrm>
            <a:off x="6661151" y="2465388"/>
            <a:ext cx="465138" cy="30480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dirty="0">
                <a:latin typeface="Calibri" charset="0"/>
                <a:ea typeface="Calibri" charset="0"/>
                <a:cs typeface="Calibri" charset="0"/>
              </a:rPr>
              <a:t>DM</a:t>
            </a:r>
          </a:p>
        </p:txBody>
      </p:sp>
      <p:sp>
        <p:nvSpPr>
          <p:cNvPr id="34947" name="Rectangle 76"/>
          <p:cNvSpPr>
            <a:spLocks noChangeArrowheads="1"/>
          </p:cNvSpPr>
          <p:nvPr/>
        </p:nvSpPr>
        <p:spPr bwMode="auto">
          <a:xfrm>
            <a:off x="7416801" y="2449513"/>
            <a:ext cx="465138" cy="304800"/>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Reg</a:t>
            </a:r>
          </a:p>
        </p:txBody>
      </p:sp>
      <p:grpSp>
        <p:nvGrpSpPr>
          <p:cNvPr id="34948" name="Group 77"/>
          <p:cNvGrpSpPr>
            <a:grpSpLocks/>
          </p:cNvGrpSpPr>
          <p:nvPr/>
        </p:nvGrpSpPr>
        <p:grpSpPr bwMode="auto">
          <a:xfrm>
            <a:off x="7459663" y="2446338"/>
            <a:ext cx="450850" cy="458788"/>
            <a:chOff x="3068" y="1509"/>
            <a:chExt cx="284" cy="289"/>
          </a:xfrm>
        </p:grpSpPr>
        <p:sp>
          <p:nvSpPr>
            <p:cNvPr id="34958" name="Freeform 78"/>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59" name="Freeform 79"/>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sp>
        <p:nvSpPr>
          <p:cNvPr id="34949" name="Line 80"/>
          <p:cNvSpPr>
            <a:spLocks noChangeShapeType="1"/>
          </p:cNvSpPr>
          <p:nvPr/>
        </p:nvSpPr>
        <p:spPr bwMode="auto">
          <a:xfrm>
            <a:off x="7226302" y="2674938"/>
            <a:ext cx="220663"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950" name="Line 81"/>
          <p:cNvSpPr>
            <a:spLocks noChangeShapeType="1"/>
          </p:cNvSpPr>
          <p:nvPr/>
        </p:nvSpPr>
        <p:spPr bwMode="auto">
          <a:xfrm>
            <a:off x="6457952" y="2674938"/>
            <a:ext cx="246063"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951" name="Line 82"/>
          <p:cNvSpPr>
            <a:spLocks noChangeShapeType="1"/>
          </p:cNvSpPr>
          <p:nvPr/>
        </p:nvSpPr>
        <p:spPr bwMode="auto">
          <a:xfrm>
            <a:off x="5846763" y="2827338"/>
            <a:ext cx="249238"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952" name="Line 83"/>
          <p:cNvSpPr>
            <a:spLocks noChangeShapeType="1"/>
          </p:cNvSpPr>
          <p:nvPr/>
        </p:nvSpPr>
        <p:spPr bwMode="auto">
          <a:xfrm>
            <a:off x="5980113" y="2827338"/>
            <a:ext cx="0" cy="3048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953" name="Line 84"/>
          <p:cNvSpPr>
            <a:spLocks noChangeShapeType="1"/>
          </p:cNvSpPr>
          <p:nvPr/>
        </p:nvSpPr>
        <p:spPr bwMode="auto">
          <a:xfrm>
            <a:off x="5980113" y="3132138"/>
            <a:ext cx="5334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954" name="Line 85"/>
          <p:cNvSpPr>
            <a:spLocks noChangeShapeType="1"/>
          </p:cNvSpPr>
          <p:nvPr/>
        </p:nvSpPr>
        <p:spPr bwMode="auto">
          <a:xfrm>
            <a:off x="6513513" y="2674938"/>
            <a:ext cx="0" cy="4572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955" name="Line 86"/>
          <p:cNvSpPr>
            <a:spLocks noChangeShapeType="1"/>
          </p:cNvSpPr>
          <p:nvPr/>
        </p:nvSpPr>
        <p:spPr bwMode="auto">
          <a:xfrm flipH="1">
            <a:off x="6640513" y="2674938"/>
            <a:ext cx="0" cy="3810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956" name="Line 87"/>
          <p:cNvSpPr>
            <a:spLocks noChangeShapeType="1"/>
          </p:cNvSpPr>
          <p:nvPr/>
        </p:nvSpPr>
        <p:spPr bwMode="auto">
          <a:xfrm>
            <a:off x="6640513" y="3055938"/>
            <a:ext cx="685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957" name="Line 88"/>
          <p:cNvSpPr>
            <a:spLocks noChangeShapeType="1"/>
          </p:cNvSpPr>
          <p:nvPr/>
        </p:nvSpPr>
        <p:spPr bwMode="auto">
          <a:xfrm>
            <a:off x="7326313" y="2674938"/>
            <a:ext cx="0" cy="38100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34832" name="Group 89"/>
          <p:cNvGrpSpPr>
            <a:grpSpLocks/>
          </p:cNvGrpSpPr>
          <p:nvPr/>
        </p:nvGrpSpPr>
        <p:grpSpPr bwMode="auto">
          <a:xfrm>
            <a:off x="5324475" y="3132138"/>
            <a:ext cx="3271838" cy="838200"/>
            <a:chOff x="1571" y="1152"/>
            <a:chExt cx="2061" cy="528"/>
          </a:xfrm>
        </p:grpSpPr>
        <p:grpSp>
          <p:nvGrpSpPr>
            <p:cNvPr id="34905" name="Group 90"/>
            <p:cNvGrpSpPr>
              <a:grpSpLocks/>
            </p:cNvGrpSpPr>
            <p:nvPr/>
          </p:nvGrpSpPr>
          <p:grpSpPr bwMode="auto">
            <a:xfrm>
              <a:off x="2497" y="1152"/>
              <a:ext cx="213" cy="481"/>
              <a:chOff x="2217" y="1413"/>
              <a:chExt cx="213" cy="481"/>
            </a:xfrm>
          </p:grpSpPr>
          <p:sp>
            <p:nvSpPr>
              <p:cNvPr id="34935" name="Freeform 91"/>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36" name="Rectangle 92"/>
              <p:cNvSpPr>
                <a:spLocks noChangeArrowheads="1"/>
              </p:cNvSpPr>
              <p:nvPr/>
            </p:nvSpPr>
            <p:spPr bwMode="auto">
              <a:xfrm rot="5400000">
                <a:off x="2157" y="1541"/>
                <a:ext cx="311"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ALU</a:t>
                </a:r>
              </a:p>
            </p:txBody>
          </p:sp>
        </p:grpSp>
        <p:grpSp>
          <p:nvGrpSpPr>
            <p:cNvPr id="34906" name="Group 93"/>
            <p:cNvGrpSpPr>
              <a:grpSpLocks/>
            </p:cNvGrpSpPr>
            <p:nvPr/>
          </p:nvGrpSpPr>
          <p:grpSpPr bwMode="auto">
            <a:xfrm>
              <a:off x="1571" y="1248"/>
              <a:ext cx="340" cy="289"/>
              <a:chOff x="1291" y="1509"/>
              <a:chExt cx="340" cy="289"/>
            </a:xfrm>
          </p:grpSpPr>
          <p:sp>
            <p:nvSpPr>
              <p:cNvPr id="34931" name="Rectangle 94"/>
              <p:cNvSpPr>
                <a:spLocks noChangeArrowheads="1"/>
              </p:cNvSpPr>
              <p:nvPr/>
            </p:nvSpPr>
            <p:spPr bwMode="auto">
              <a:xfrm>
                <a:off x="1335" y="1532"/>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a:latin typeface="Calibri" charset="0"/>
                    <a:ea typeface="Calibri" charset="0"/>
                    <a:cs typeface="Calibri" charset="0"/>
                  </a:rPr>
                  <a:t>IM</a:t>
                </a:r>
              </a:p>
            </p:txBody>
          </p:sp>
          <p:grpSp>
            <p:nvGrpSpPr>
              <p:cNvPr id="34932" name="Group 95"/>
              <p:cNvGrpSpPr>
                <a:grpSpLocks/>
              </p:cNvGrpSpPr>
              <p:nvPr/>
            </p:nvGrpSpPr>
            <p:grpSpPr bwMode="auto">
              <a:xfrm>
                <a:off x="1291" y="1509"/>
                <a:ext cx="340" cy="289"/>
                <a:chOff x="1291" y="1509"/>
                <a:chExt cx="340" cy="289"/>
              </a:xfrm>
            </p:grpSpPr>
            <p:sp>
              <p:nvSpPr>
                <p:cNvPr id="34933" name="Freeform 96"/>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34" name="Freeform 97"/>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grpSp>
        <p:sp>
          <p:nvSpPr>
            <p:cNvPr id="34907" name="Rectangle 98"/>
            <p:cNvSpPr>
              <a:spLocks noChangeArrowheads="1"/>
            </p:cNvSpPr>
            <p:nvPr/>
          </p:nvSpPr>
          <p:spPr bwMode="auto">
            <a:xfrm>
              <a:off x="2012" y="1255"/>
              <a:ext cx="29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Reg</a:t>
              </a:r>
            </a:p>
          </p:txBody>
        </p:sp>
        <p:grpSp>
          <p:nvGrpSpPr>
            <p:cNvPr id="34908" name="Group 99"/>
            <p:cNvGrpSpPr>
              <a:grpSpLocks/>
            </p:cNvGrpSpPr>
            <p:nvPr/>
          </p:nvGrpSpPr>
          <p:grpSpPr bwMode="auto">
            <a:xfrm>
              <a:off x="2031" y="1248"/>
              <a:ext cx="296" cy="289"/>
              <a:chOff x="1751" y="1509"/>
              <a:chExt cx="296" cy="289"/>
            </a:xfrm>
          </p:grpSpPr>
          <p:sp>
            <p:nvSpPr>
              <p:cNvPr id="34929" name="Freeform 100"/>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30" name="Freeform 101"/>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sp>
          <p:nvSpPr>
            <p:cNvPr id="34909" name="Line 102"/>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910" name="Freeform 103"/>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11" name="Line 104"/>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912" name="Rectangle 105"/>
            <p:cNvSpPr>
              <a:spLocks noChangeArrowheads="1"/>
            </p:cNvSpPr>
            <p:nvPr/>
          </p:nvSpPr>
          <p:spPr bwMode="auto">
            <a:xfrm>
              <a:off x="2829"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DM</a:t>
              </a:r>
            </a:p>
          </p:txBody>
        </p:sp>
        <p:grpSp>
          <p:nvGrpSpPr>
            <p:cNvPr id="34913" name="Group 106"/>
            <p:cNvGrpSpPr>
              <a:grpSpLocks/>
            </p:cNvGrpSpPr>
            <p:nvPr/>
          </p:nvGrpSpPr>
          <p:grpSpPr bwMode="auto">
            <a:xfrm>
              <a:off x="2880" y="1248"/>
              <a:ext cx="325" cy="289"/>
              <a:chOff x="2600" y="1509"/>
              <a:chExt cx="325" cy="289"/>
            </a:xfrm>
          </p:grpSpPr>
          <p:sp>
            <p:nvSpPr>
              <p:cNvPr id="34927" name="Freeform 107"/>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28" name="Freeform 108"/>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sp>
          <p:nvSpPr>
            <p:cNvPr id="34914" name="Rectangle 109"/>
            <p:cNvSpPr>
              <a:spLocks noChangeArrowheads="1"/>
            </p:cNvSpPr>
            <p:nvPr/>
          </p:nvSpPr>
          <p:spPr bwMode="auto">
            <a:xfrm>
              <a:off x="3321"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Reg</a:t>
              </a:r>
            </a:p>
          </p:txBody>
        </p:sp>
        <p:grpSp>
          <p:nvGrpSpPr>
            <p:cNvPr id="34915" name="Group 110"/>
            <p:cNvGrpSpPr>
              <a:grpSpLocks/>
            </p:cNvGrpSpPr>
            <p:nvPr/>
          </p:nvGrpSpPr>
          <p:grpSpPr bwMode="auto">
            <a:xfrm>
              <a:off x="3348" y="1248"/>
              <a:ext cx="284" cy="289"/>
              <a:chOff x="3068" y="1509"/>
              <a:chExt cx="284" cy="289"/>
            </a:xfrm>
          </p:grpSpPr>
          <p:sp>
            <p:nvSpPr>
              <p:cNvPr id="34925" name="Freeform 111"/>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26" name="Freeform 112"/>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sp>
          <p:nvSpPr>
            <p:cNvPr id="34916" name="Line 113"/>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917" name="Line 114"/>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918" name="Line 115"/>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919" name="Line 116"/>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920" name="Line 117"/>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921" name="Line 118"/>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922" name="Line 119"/>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923" name="Line 120"/>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924" name="Line 121"/>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34833" name="Group 122"/>
          <p:cNvGrpSpPr>
            <a:grpSpLocks/>
          </p:cNvGrpSpPr>
          <p:nvPr/>
        </p:nvGrpSpPr>
        <p:grpSpPr bwMode="auto">
          <a:xfrm>
            <a:off x="6005513" y="3970338"/>
            <a:ext cx="3276600" cy="838200"/>
            <a:chOff x="1568" y="1152"/>
            <a:chExt cx="2064" cy="528"/>
          </a:xfrm>
        </p:grpSpPr>
        <p:grpSp>
          <p:nvGrpSpPr>
            <p:cNvPr id="34873" name="Group 123"/>
            <p:cNvGrpSpPr>
              <a:grpSpLocks/>
            </p:cNvGrpSpPr>
            <p:nvPr/>
          </p:nvGrpSpPr>
          <p:grpSpPr bwMode="auto">
            <a:xfrm>
              <a:off x="2497" y="1152"/>
              <a:ext cx="213" cy="481"/>
              <a:chOff x="2217" y="1413"/>
              <a:chExt cx="213" cy="481"/>
            </a:xfrm>
          </p:grpSpPr>
          <p:sp>
            <p:nvSpPr>
              <p:cNvPr id="34903" name="Freeform 12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04" name="Rectangle 125"/>
              <p:cNvSpPr>
                <a:spLocks noChangeArrowheads="1"/>
              </p:cNvSpPr>
              <p:nvPr/>
            </p:nvSpPr>
            <p:spPr bwMode="auto">
              <a:xfrm rot="5400000">
                <a:off x="2157" y="1541"/>
                <a:ext cx="311"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ALU</a:t>
                </a:r>
              </a:p>
            </p:txBody>
          </p:sp>
        </p:grpSp>
        <p:grpSp>
          <p:nvGrpSpPr>
            <p:cNvPr id="34874" name="Group 126"/>
            <p:cNvGrpSpPr>
              <a:grpSpLocks/>
            </p:cNvGrpSpPr>
            <p:nvPr/>
          </p:nvGrpSpPr>
          <p:grpSpPr bwMode="auto">
            <a:xfrm>
              <a:off x="1568" y="1248"/>
              <a:ext cx="343" cy="289"/>
              <a:chOff x="1288" y="1509"/>
              <a:chExt cx="343" cy="289"/>
            </a:xfrm>
          </p:grpSpPr>
          <p:sp>
            <p:nvSpPr>
              <p:cNvPr id="34899" name="Rectangle 127"/>
              <p:cNvSpPr>
                <a:spLocks noChangeArrowheads="1"/>
              </p:cNvSpPr>
              <p:nvPr/>
            </p:nvSpPr>
            <p:spPr bwMode="auto">
              <a:xfrm>
                <a:off x="1288"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a:latin typeface="Calibri" charset="0"/>
                    <a:ea typeface="Calibri" charset="0"/>
                    <a:cs typeface="Calibri" charset="0"/>
                  </a:rPr>
                  <a:t>IM</a:t>
                </a:r>
              </a:p>
            </p:txBody>
          </p:sp>
          <p:grpSp>
            <p:nvGrpSpPr>
              <p:cNvPr id="34900" name="Group 128"/>
              <p:cNvGrpSpPr>
                <a:grpSpLocks/>
              </p:cNvGrpSpPr>
              <p:nvPr/>
            </p:nvGrpSpPr>
            <p:grpSpPr bwMode="auto">
              <a:xfrm>
                <a:off x="1291" y="1509"/>
                <a:ext cx="340" cy="289"/>
                <a:chOff x="1291" y="1509"/>
                <a:chExt cx="340" cy="289"/>
              </a:xfrm>
            </p:grpSpPr>
            <p:sp>
              <p:nvSpPr>
                <p:cNvPr id="34901" name="Freeform 12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902" name="Freeform 13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grpSp>
        <p:sp>
          <p:nvSpPr>
            <p:cNvPr id="34875" name="Rectangle 131"/>
            <p:cNvSpPr>
              <a:spLocks noChangeArrowheads="1"/>
            </p:cNvSpPr>
            <p:nvPr/>
          </p:nvSpPr>
          <p:spPr bwMode="auto">
            <a:xfrm>
              <a:off x="2012" y="1255"/>
              <a:ext cx="29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Reg</a:t>
              </a:r>
            </a:p>
          </p:txBody>
        </p:sp>
        <p:grpSp>
          <p:nvGrpSpPr>
            <p:cNvPr id="34876" name="Group 132"/>
            <p:cNvGrpSpPr>
              <a:grpSpLocks/>
            </p:cNvGrpSpPr>
            <p:nvPr/>
          </p:nvGrpSpPr>
          <p:grpSpPr bwMode="auto">
            <a:xfrm>
              <a:off x="2031" y="1248"/>
              <a:ext cx="296" cy="289"/>
              <a:chOff x="1751" y="1509"/>
              <a:chExt cx="296" cy="289"/>
            </a:xfrm>
          </p:grpSpPr>
          <p:sp>
            <p:nvSpPr>
              <p:cNvPr id="34897" name="Freeform 13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898" name="Freeform 13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sp>
          <p:nvSpPr>
            <p:cNvPr id="34877" name="Line 13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878" name="Freeform 13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879" name="Line 13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880" name="Rectangle 138"/>
            <p:cNvSpPr>
              <a:spLocks noChangeArrowheads="1"/>
            </p:cNvSpPr>
            <p:nvPr/>
          </p:nvSpPr>
          <p:spPr bwMode="auto">
            <a:xfrm>
              <a:off x="2829"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DM</a:t>
              </a:r>
            </a:p>
          </p:txBody>
        </p:sp>
        <p:grpSp>
          <p:nvGrpSpPr>
            <p:cNvPr id="34881" name="Group 139"/>
            <p:cNvGrpSpPr>
              <a:grpSpLocks/>
            </p:cNvGrpSpPr>
            <p:nvPr/>
          </p:nvGrpSpPr>
          <p:grpSpPr bwMode="auto">
            <a:xfrm>
              <a:off x="2880" y="1248"/>
              <a:ext cx="325" cy="289"/>
              <a:chOff x="2600" y="1509"/>
              <a:chExt cx="325" cy="289"/>
            </a:xfrm>
          </p:grpSpPr>
          <p:sp>
            <p:nvSpPr>
              <p:cNvPr id="34895" name="Freeform 14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896" name="Freeform 14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sp>
          <p:nvSpPr>
            <p:cNvPr id="34882" name="Rectangle 142"/>
            <p:cNvSpPr>
              <a:spLocks noChangeArrowheads="1"/>
            </p:cNvSpPr>
            <p:nvPr/>
          </p:nvSpPr>
          <p:spPr bwMode="auto">
            <a:xfrm>
              <a:off x="3321"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Reg</a:t>
              </a:r>
            </a:p>
          </p:txBody>
        </p:sp>
        <p:grpSp>
          <p:nvGrpSpPr>
            <p:cNvPr id="34883" name="Group 143"/>
            <p:cNvGrpSpPr>
              <a:grpSpLocks/>
            </p:cNvGrpSpPr>
            <p:nvPr/>
          </p:nvGrpSpPr>
          <p:grpSpPr bwMode="auto">
            <a:xfrm>
              <a:off x="3348" y="1248"/>
              <a:ext cx="284" cy="289"/>
              <a:chOff x="3068" y="1509"/>
              <a:chExt cx="284" cy="289"/>
            </a:xfrm>
          </p:grpSpPr>
          <p:sp>
            <p:nvSpPr>
              <p:cNvPr id="34893" name="Freeform 14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894" name="Freeform 14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sp>
          <p:nvSpPr>
            <p:cNvPr id="34884" name="Line 14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885" name="Line 14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886" name="Line 14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887" name="Line 14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888" name="Line 15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889" name="Line 15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890" name="Line 15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891" name="Line 15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892" name="Line 15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34834" name="Group 155"/>
          <p:cNvGrpSpPr>
            <a:grpSpLocks/>
          </p:cNvGrpSpPr>
          <p:nvPr/>
        </p:nvGrpSpPr>
        <p:grpSpPr bwMode="auto">
          <a:xfrm>
            <a:off x="6691313" y="4808538"/>
            <a:ext cx="3276600" cy="838200"/>
            <a:chOff x="1568" y="1152"/>
            <a:chExt cx="2064" cy="528"/>
          </a:xfrm>
        </p:grpSpPr>
        <p:grpSp>
          <p:nvGrpSpPr>
            <p:cNvPr id="34841" name="Group 156"/>
            <p:cNvGrpSpPr>
              <a:grpSpLocks/>
            </p:cNvGrpSpPr>
            <p:nvPr/>
          </p:nvGrpSpPr>
          <p:grpSpPr bwMode="auto">
            <a:xfrm>
              <a:off x="2497" y="1152"/>
              <a:ext cx="213" cy="481"/>
              <a:chOff x="2217" y="1413"/>
              <a:chExt cx="213" cy="481"/>
            </a:xfrm>
          </p:grpSpPr>
          <p:sp>
            <p:nvSpPr>
              <p:cNvPr id="34871" name="Freeform 157"/>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872" name="Rectangle 158"/>
              <p:cNvSpPr>
                <a:spLocks noChangeArrowheads="1"/>
              </p:cNvSpPr>
              <p:nvPr/>
            </p:nvSpPr>
            <p:spPr bwMode="auto">
              <a:xfrm rot="5400000">
                <a:off x="2157" y="1541"/>
                <a:ext cx="311"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ALU</a:t>
                </a:r>
              </a:p>
            </p:txBody>
          </p:sp>
        </p:grpSp>
        <p:grpSp>
          <p:nvGrpSpPr>
            <p:cNvPr id="34842" name="Group 159"/>
            <p:cNvGrpSpPr>
              <a:grpSpLocks/>
            </p:cNvGrpSpPr>
            <p:nvPr/>
          </p:nvGrpSpPr>
          <p:grpSpPr bwMode="auto">
            <a:xfrm>
              <a:off x="1568" y="1248"/>
              <a:ext cx="343" cy="289"/>
              <a:chOff x="1288" y="1509"/>
              <a:chExt cx="343" cy="289"/>
            </a:xfrm>
          </p:grpSpPr>
          <p:sp>
            <p:nvSpPr>
              <p:cNvPr id="34867" name="Rectangle 160"/>
              <p:cNvSpPr>
                <a:spLocks noChangeArrowheads="1"/>
              </p:cNvSpPr>
              <p:nvPr/>
            </p:nvSpPr>
            <p:spPr bwMode="auto">
              <a:xfrm>
                <a:off x="1288"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a:latin typeface="Calibri" charset="0"/>
                    <a:ea typeface="Calibri" charset="0"/>
                    <a:cs typeface="Calibri" charset="0"/>
                  </a:rPr>
                  <a:t>IM</a:t>
                </a:r>
              </a:p>
            </p:txBody>
          </p:sp>
          <p:grpSp>
            <p:nvGrpSpPr>
              <p:cNvPr id="34868" name="Group 161"/>
              <p:cNvGrpSpPr>
                <a:grpSpLocks/>
              </p:cNvGrpSpPr>
              <p:nvPr/>
            </p:nvGrpSpPr>
            <p:grpSpPr bwMode="auto">
              <a:xfrm>
                <a:off x="1291" y="1509"/>
                <a:ext cx="340" cy="289"/>
                <a:chOff x="1291" y="1509"/>
                <a:chExt cx="340" cy="289"/>
              </a:xfrm>
            </p:grpSpPr>
            <p:sp>
              <p:nvSpPr>
                <p:cNvPr id="34869" name="Freeform 162"/>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870" name="Freeform 163"/>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grpSp>
        <p:sp>
          <p:nvSpPr>
            <p:cNvPr id="34843" name="Rectangle 164"/>
            <p:cNvSpPr>
              <a:spLocks noChangeArrowheads="1"/>
            </p:cNvSpPr>
            <p:nvPr/>
          </p:nvSpPr>
          <p:spPr bwMode="auto">
            <a:xfrm>
              <a:off x="2012" y="1255"/>
              <a:ext cx="29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Reg</a:t>
              </a:r>
            </a:p>
          </p:txBody>
        </p:sp>
        <p:grpSp>
          <p:nvGrpSpPr>
            <p:cNvPr id="34844" name="Group 165"/>
            <p:cNvGrpSpPr>
              <a:grpSpLocks/>
            </p:cNvGrpSpPr>
            <p:nvPr/>
          </p:nvGrpSpPr>
          <p:grpSpPr bwMode="auto">
            <a:xfrm>
              <a:off x="2031" y="1248"/>
              <a:ext cx="296" cy="289"/>
              <a:chOff x="1751" y="1509"/>
              <a:chExt cx="296" cy="289"/>
            </a:xfrm>
          </p:grpSpPr>
          <p:sp>
            <p:nvSpPr>
              <p:cNvPr id="34865" name="Freeform 166"/>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866" name="Freeform 167"/>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sp>
          <p:nvSpPr>
            <p:cNvPr id="34845" name="Line 168"/>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846" name="Freeform 169"/>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847" name="Line 170"/>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848" name="Rectangle 171"/>
            <p:cNvSpPr>
              <a:spLocks noChangeArrowheads="1"/>
            </p:cNvSpPr>
            <p:nvPr/>
          </p:nvSpPr>
          <p:spPr bwMode="auto">
            <a:xfrm>
              <a:off x="2829"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DM</a:t>
              </a:r>
            </a:p>
          </p:txBody>
        </p:sp>
        <p:grpSp>
          <p:nvGrpSpPr>
            <p:cNvPr id="34849" name="Group 172"/>
            <p:cNvGrpSpPr>
              <a:grpSpLocks/>
            </p:cNvGrpSpPr>
            <p:nvPr/>
          </p:nvGrpSpPr>
          <p:grpSpPr bwMode="auto">
            <a:xfrm>
              <a:off x="2880" y="1248"/>
              <a:ext cx="325" cy="289"/>
              <a:chOff x="2600" y="1509"/>
              <a:chExt cx="325" cy="289"/>
            </a:xfrm>
          </p:grpSpPr>
          <p:sp>
            <p:nvSpPr>
              <p:cNvPr id="34863" name="Freeform 173"/>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864" name="Freeform 174"/>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sp>
          <p:nvSpPr>
            <p:cNvPr id="34850" name="Rectangle 175"/>
            <p:cNvSpPr>
              <a:spLocks noChangeArrowheads="1"/>
            </p:cNvSpPr>
            <p:nvPr/>
          </p:nvSpPr>
          <p:spPr bwMode="auto">
            <a:xfrm>
              <a:off x="3321"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charset="0"/>
                  <a:ea typeface="Calibri" charset="0"/>
                  <a:cs typeface="Calibri" charset="0"/>
                </a:rPr>
                <a:t>Reg</a:t>
              </a:r>
            </a:p>
          </p:txBody>
        </p:sp>
        <p:grpSp>
          <p:nvGrpSpPr>
            <p:cNvPr id="34851" name="Group 176"/>
            <p:cNvGrpSpPr>
              <a:grpSpLocks/>
            </p:cNvGrpSpPr>
            <p:nvPr/>
          </p:nvGrpSpPr>
          <p:grpSpPr bwMode="auto">
            <a:xfrm>
              <a:off x="3348" y="1248"/>
              <a:ext cx="284" cy="289"/>
              <a:chOff x="3068" y="1509"/>
              <a:chExt cx="284" cy="289"/>
            </a:xfrm>
          </p:grpSpPr>
          <p:sp>
            <p:nvSpPr>
              <p:cNvPr id="34861" name="Freeform 177"/>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sp>
            <p:nvSpPr>
              <p:cNvPr id="34862" name="Freeform 178"/>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sp>
          <p:nvSpPr>
            <p:cNvPr id="34852" name="Line 179"/>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853" name="Line 180"/>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854" name="Line 181"/>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34855" name="Line 182"/>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856" name="Line 183"/>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857" name="Line 184"/>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858" name="Line 185"/>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859" name="Line 186"/>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4860" name="Line 187"/>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34835" name="Line 39"/>
          <p:cNvSpPr>
            <a:spLocks noChangeShapeType="1"/>
          </p:cNvSpPr>
          <p:nvPr/>
        </p:nvSpPr>
        <p:spPr bwMode="auto">
          <a:xfrm>
            <a:off x="2470150" y="2009776"/>
            <a:ext cx="0" cy="4087813"/>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34836" name="Rectangle 9"/>
          <p:cNvSpPr>
            <a:spLocks noChangeArrowheads="1"/>
          </p:cNvSpPr>
          <p:nvPr/>
        </p:nvSpPr>
        <p:spPr bwMode="auto">
          <a:xfrm rot="5400000">
            <a:off x="1720850" y="3817938"/>
            <a:ext cx="1162050" cy="304800"/>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400" dirty="0">
                <a:latin typeface="Calibri" charset="0"/>
                <a:ea typeface="Calibri" charset="0"/>
                <a:cs typeface="Calibri" charset="0"/>
              </a:rPr>
              <a:t>instructions</a:t>
            </a:r>
          </a:p>
        </p:txBody>
      </p:sp>
      <p:sp>
        <p:nvSpPr>
          <p:cNvPr id="34837" name="Line 8"/>
          <p:cNvSpPr>
            <a:spLocks noChangeShapeType="1"/>
          </p:cNvSpPr>
          <p:nvPr/>
        </p:nvSpPr>
        <p:spPr bwMode="auto">
          <a:xfrm>
            <a:off x="3154363" y="1774825"/>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34838" name="Rectangle 9"/>
          <p:cNvSpPr>
            <a:spLocks noChangeArrowheads="1"/>
          </p:cNvSpPr>
          <p:nvPr/>
        </p:nvSpPr>
        <p:spPr bwMode="auto">
          <a:xfrm>
            <a:off x="5287964" y="1347789"/>
            <a:ext cx="1317625" cy="274637"/>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200" dirty="0">
                <a:latin typeface="Calibri" charset="0"/>
                <a:ea typeface="Optima" charset="0"/>
                <a:cs typeface="Optima" charset="0"/>
              </a:rPr>
              <a:t>time (clock cycles)</a:t>
            </a:r>
          </a:p>
        </p:txBody>
      </p:sp>
      <p:sp>
        <p:nvSpPr>
          <p:cNvPr id="155" name="Rectangle 198"/>
          <p:cNvSpPr>
            <a:spLocks noChangeArrowheads="1"/>
          </p:cNvSpPr>
          <p:nvPr/>
        </p:nvSpPr>
        <p:spPr bwMode="auto">
          <a:xfrm>
            <a:off x="9548811" y="1928440"/>
            <a:ext cx="2125662" cy="830997"/>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1600" i="1" dirty="0">
                <a:solidFill>
                  <a:srgbClr val="C00000"/>
                </a:solidFill>
                <a:latin typeface="Calibri"/>
                <a:ea typeface="Optima" charset="0"/>
                <a:cs typeface="Calibri"/>
              </a:rPr>
              <a:t>Branch address computed at end of  cycle 3 (EX stage)</a:t>
            </a:r>
          </a:p>
        </p:txBody>
      </p:sp>
      <p:sp>
        <p:nvSpPr>
          <p:cNvPr id="156" name="Rectangle 198"/>
          <p:cNvSpPr>
            <a:spLocks noChangeArrowheads="1"/>
          </p:cNvSpPr>
          <p:nvPr/>
        </p:nvSpPr>
        <p:spPr bwMode="auto">
          <a:xfrm>
            <a:off x="9550399" y="2920628"/>
            <a:ext cx="2124075" cy="830997"/>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1600" i="1" dirty="0">
                <a:solidFill>
                  <a:srgbClr val="C00000"/>
                </a:solidFill>
                <a:latin typeface="Calibri"/>
                <a:ea typeface="Optima" charset="0"/>
                <a:cs typeface="Calibri"/>
              </a:rPr>
              <a:t>Next instruction is fetched at cycle 2 (IF stage)</a:t>
            </a:r>
          </a:p>
        </p:txBody>
      </p:sp>
      <p:cxnSp>
        <p:nvCxnSpPr>
          <p:cNvPr id="158" name="Straight Connector 157"/>
          <p:cNvCxnSpPr>
            <a:endCxn id="34961" idx="3"/>
          </p:cNvCxnSpPr>
          <p:nvPr/>
        </p:nvCxnSpPr>
        <p:spPr bwMode="auto">
          <a:xfrm rot="16200000" flipH="1">
            <a:off x="6466091" y="2674939"/>
            <a:ext cx="457197"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4960" name="Freeform 74"/>
          <p:cNvSpPr>
            <a:spLocks/>
          </p:cNvSpPr>
          <p:nvPr/>
        </p:nvSpPr>
        <p:spPr bwMode="auto">
          <a:xfrm>
            <a:off x="6454599" y="2379409"/>
            <a:ext cx="132508" cy="526257"/>
          </a:xfrm>
          <a:custGeom>
            <a:avLst/>
            <a:gdLst>
              <a:gd name="T0" fmla="*/ 1300 w 162"/>
              <a:gd name="T1" fmla="*/ 0 h 289"/>
              <a:gd name="T2" fmla="*/ 0 w 162"/>
              <a:gd name="T3" fmla="*/ 0 h 289"/>
              <a:gd name="T4" fmla="*/ 0 w 162"/>
              <a:gd name="T5" fmla="*/ 288 h 289"/>
              <a:gd name="T6" fmla="*/ 1300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solidFill>
            <a:srgbClr val="FF0000"/>
          </a:solidFill>
          <a:ln w="25400" cap="rnd">
            <a:noFill/>
            <a:round/>
            <a:headEnd/>
            <a:tailEnd/>
          </a:ln>
        </p:spPr>
        <p:txBody>
          <a:bodyPr>
            <a:prstTxWarp prst="textNoShape">
              <a:avLst/>
            </a:prstTxWarp>
          </a:bodyPr>
          <a:lstStyle/>
          <a:p>
            <a:pPr eaLnBrk="0" hangingPunct="0"/>
            <a:endParaRPr lang="en-US" sz="1600">
              <a:latin typeface="Calibri" charset="0"/>
              <a:ea typeface="Calibri" charset="0"/>
              <a:cs typeface="Calibri" charset="0"/>
            </a:endParaRPr>
          </a:p>
        </p:txBody>
      </p:sp>
      <p:grpSp>
        <p:nvGrpSpPr>
          <p:cNvPr id="157" name="Group 156">
            <a:extLst>
              <a:ext uri="{FF2B5EF4-FFF2-40B4-BE49-F238E27FC236}">
                <a16:creationId xmlns:a16="http://schemas.microsoft.com/office/drawing/2014/main" id="{5E1327B4-A896-004A-865F-3BC7ECCDCDAE}"/>
              </a:ext>
            </a:extLst>
          </p:cNvPr>
          <p:cNvGrpSpPr/>
          <p:nvPr/>
        </p:nvGrpSpPr>
        <p:grpSpPr>
          <a:xfrm>
            <a:off x="4017418" y="5826408"/>
            <a:ext cx="5836989" cy="513632"/>
            <a:chOff x="3565329" y="5457662"/>
            <a:chExt cx="5836989" cy="513632"/>
          </a:xfrm>
        </p:grpSpPr>
        <p:grpSp>
          <p:nvGrpSpPr>
            <p:cNvPr id="159" name="Group 158">
              <a:extLst>
                <a:ext uri="{FF2B5EF4-FFF2-40B4-BE49-F238E27FC236}">
                  <a16:creationId xmlns:a16="http://schemas.microsoft.com/office/drawing/2014/main" id="{8693ECB5-D2BF-9C4F-8314-104BF08040E7}"/>
                </a:ext>
              </a:extLst>
            </p:cNvPr>
            <p:cNvGrpSpPr/>
            <p:nvPr/>
          </p:nvGrpSpPr>
          <p:grpSpPr>
            <a:xfrm>
              <a:off x="3565329" y="5529812"/>
              <a:ext cx="5836989" cy="369332"/>
              <a:chOff x="3576475" y="5544269"/>
              <a:chExt cx="5836989" cy="369332"/>
            </a:xfrm>
          </p:grpSpPr>
          <p:sp>
            <p:nvSpPr>
              <p:cNvPr id="168" name="TextBox 167">
                <a:extLst>
                  <a:ext uri="{FF2B5EF4-FFF2-40B4-BE49-F238E27FC236}">
                    <a16:creationId xmlns:a16="http://schemas.microsoft.com/office/drawing/2014/main" id="{70077723-41B3-2E40-B6EC-5D1F1AED9F97}"/>
                  </a:ext>
                </a:extLst>
              </p:cNvPr>
              <p:cNvSpPr txBox="1"/>
              <p:nvPr/>
            </p:nvSpPr>
            <p:spPr>
              <a:xfrm>
                <a:off x="3576475" y="5544269"/>
                <a:ext cx="301686" cy="369332"/>
              </a:xfrm>
              <a:prstGeom prst="rect">
                <a:avLst/>
              </a:prstGeom>
              <a:noFill/>
            </p:spPr>
            <p:txBody>
              <a:bodyPr wrap="none" rtlCol="0">
                <a:spAutoFit/>
              </a:bodyPr>
              <a:lstStyle/>
              <a:p>
                <a:r>
                  <a:rPr lang="en-US" dirty="0">
                    <a:solidFill>
                      <a:srgbClr val="C00000"/>
                    </a:solidFill>
                  </a:rPr>
                  <a:t>0</a:t>
                </a:r>
              </a:p>
            </p:txBody>
          </p:sp>
          <p:sp>
            <p:nvSpPr>
              <p:cNvPr id="169" name="TextBox 168">
                <a:extLst>
                  <a:ext uri="{FF2B5EF4-FFF2-40B4-BE49-F238E27FC236}">
                    <a16:creationId xmlns:a16="http://schemas.microsoft.com/office/drawing/2014/main" id="{8346941D-7738-C74E-A3AE-4AB1ACA8BF72}"/>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170" name="TextBox 169">
                <a:extLst>
                  <a:ext uri="{FF2B5EF4-FFF2-40B4-BE49-F238E27FC236}">
                    <a16:creationId xmlns:a16="http://schemas.microsoft.com/office/drawing/2014/main" id="{140FB52E-1A81-4D43-BFB6-C63F21D61788}"/>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171" name="TextBox 170">
                <a:extLst>
                  <a:ext uri="{FF2B5EF4-FFF2-40B4-BE49-F238E27FC236}">
                    <a16:creationId xmlns:a16="http://schemas.microsoft.com/office/drawing/2014/main" id="{9B88F46B-756C-514A-8F8F-8A9E2326C8CE}"/>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172" name="TextBox 171">
                <a:extLst>
                  <a:ext uri="{FF2B5EF4-FFF2-40B4-BE49-F238E27FC236}">
                    <a16:creationId xmlns:a16="http://schemas.microsoft.com/office/drawing/2014/main" id="{AAE4BB38-CB51-E74F-B115-90E0C9C1082B}"/>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173" name="TextBox 172">
                <a:extLst>
                  <a:ext uri="{FF2B5EF4-FFF2-40B4-BE49-F238E27FC236}">
                    <a16:creationId xmlns:a16="http://schemas.microsoft.com/office/drawing/2014/main" id="{253CDBFE-428A-2940-BA9C-333554084A4D}"/>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174" name="TextBox 173">
                <a:extLst>
                  <a:ext uri="{FF2B5EF4-FFF2-40B4-BE49-F238E27FC236}">
                    <a16:creationId xmlns:a16="http://schemas.microsoft.com/office/drawing/2014/main" id="{2F3A9879-04E9-6944-860E-76B6DEE81243}"/>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175" name="TextBox 174">
                <a:extLst>
                  <a:ext uri="{FF2B5EF4-FFF2-40B4-BE49-F238E27FC236}">
                    <a16:creationId xmlns:a16="http://schemas.microsoft.com/office/drawing/2014/main" id="{D1F4081D-10ED-F941-AB7F-7B8450C24F92}"/>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176" name="TextBox 175">
                <a:extLst>
                  <a:ext uri="{FF2B5EF4-FFF2-40B4-BE49-F238E27FC236}">
                    <a16:creationId xmlns:a16="http://schemas.microsoft.com/office/drawing/2014/main" id="{75D00738-4BB0-6243-B3F1-6579794CA22B}"/>
                  </a:ext>
                </a:extLst>
              </p:cNvPr>
              <p:cNvSpPr txBox="1"/>
              <p:nvPr/>
            </p:nvSpPr>
            <p:spPr>
              <a:xfrm>
                <a:off x="9111778" y="5544269"/>
                <a:ext cx="301686" cy="369332"/>
              </a:xfrm>
              <a:prstGeom prst="rect">
                <a:avLst/>
              </a:prstGeom>
              <a:noFill/>
            </p:spPr>
            <p:txBody>
              <a:bodyPr wrap="none" rtlCol="0">
                <a:spAutoFit/>
              </a:bodyPr>
              <a:lstStyle/>
              <a:p>
                <a:r>
                  <a:rPr lang="en-US" dirty="0">
                    <a:solidFill>
                      <a:srgbClr val="C00000"/>
                    </a:solidFill>
                  </a:rPr>
                  <a:t>8</a:t>
                </a:r>
              </a:p>
            </p:txBody>
          </p:sp>
        </p:grpSp>
        <p:sp>
          <p:nvSpPr>
            <p:cNvPr id="160" name="Line 19">
              <a:extLst>
                <a:ext uri="{FF2B5EF4-FFF2-40B4-BE49-F238E27FC236}">
                  <a16:creationId xmlns:a16="http://schemas.microsoft.com/office/drawing/2014/main" id="{7053D819-9513-A64C-B47B-CA8D18FE51DF}"/>
                </a:ext>
              </a:extLst>
            </p:cNvPr>
            <p:cNvSpPr>
              <a:spLocks noChangeShapeType="1"/>
            </p:cNvSpPr>
            <p:nvPr/>
          </p:nvSpPr>
          <p:spPr bwMode="auto">
            <a:xfrm>
              <a:off x="405620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61" name="Line 19">
              <a:extLst>
                <a:ext uri="{FF2B5EF4-FFF2-40B4-BE49-F238E27FC236}">
                  <a16:creationId xmlns:a16="http://schemas.microsoft.com/office/drawing/2014/main" id="{F2BA3EFF-2CEB-5B42-B2D0-73FEAF498908}"/>
                </a:ext>
              </a:extLst>
            </p:cNvPr>
            <p:cNvSpPr>
              <a:spLocks noChangeShapeType="1"/>
            </p:cNvSpPr>
            <p:nvPr/>
          </p:nvSpPr>
          <p:spPr bwMode="auto">
            <a:xfrm>
              <a:off x="6121308"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62" name="Line 19">
              <a:extLst>
                <a:ext uri="{FF2B5EF4-FFF2-40B4-BE49-F238E27FC236}">
                  <a16:creationId xmlns:a16="http://schemas.microsoft.com/office/drawing/2014/main" id="{3295578E-A1B5-D04B-90AB-269605F4625E}"/>
                </a:ext>
              </a:extLst>
            </p:cNvPr>
            <p:cNvSpPr>
              <a:spLocks noChangeShapeType="1"/>
            </p:cNvSpPr>
            <p:nvPr/>
          </p:nvSpPr>
          <p:spPr bwMode="auto">
            <a:xfrm>
              <a:off x="475212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dirty="0"/>
            </a:p>
          </p:txBody>
        </p:sp>
        <p:sp>
          <p:nvSpPr>
            <p:cNvPr id="163" name="Line 19">
              <a:extLst>
                <a:ext uri="{FF2B5EF4-FFF2-40B4-BE49-F238E27FC236}">
                  <a16:creationId xmlns:a16="http://schemas.microsoft.com/office/drawing/2014/main" id="{433697F2-D698-1040-B125-99EC67CA0CAF}"/>
                </a:ext>
              </a:extLst>
            </p:cNvPr>
            <p:cNvSpPr>
              <a:spLocks noChangeShapeType="1"/>
            </p:cNvSpPr>
            <p:nvPr/>
          </p:nvSpPr>
          <p:spPr bwMode="auto">
            <a:xfrm>
              <a:off x="5428169"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dirty="0"/>
            </a:p>
          </p:txBody>
        </p:sp>
        <p:sp>
          <p:nvSpPr>
            <p:cNvPr id="164" name="Line 19">
              <a:extLst>
                <a:ext uri="{FF2B5EF4-FFF2-40B4-BE49-F238E27FC236}">
                  <a16:creationId xmlns:a16="http://schemas.microsoft.com/office/drawing/2014/main" id="{227D9DC3-11EE-C743-A72D-CEAF4D0E87F2}"/>
                </a:ext>
              </a:extLst>
            </p:cNvPr>
            <p:cNvSpPr>
              <a:spLocks noChangeShapeType="1"/>
            </p:cNvSpPr>
            <p:nvPr/>
          </p:nvSpPr>
          <p:spPr bwMode="auto">
            <a:xfrm>
              <a:off x="748870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65" name="Line 19">
              <a:extLst>
                <a:ext uri="{FF2B5EF4-FFF2-40B4-BE49-F238E27FC236}">
                  <a16:creationId xmlns:a16="http://schemas.microsoft.com/office/drawing/2014/main" id="{1E7644D4-D09B-884D-88AE-101E078EC0DB}"/>
                </a:ext>
              </a:extLst>
            </p:cNvPr>
            <p:cNvSpPr>
              <a:spLocks noChangeShapeType="1"/>
            </p:cNvSpPr>
            <p:nvPr/>
          </p:nvSpPr>
          <p:spPr bwMode="auto">
            <a:xfrm>
              <a:off x="6798987"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66" name="Line 19">
              <a:extLst>
                <a:ext uri="{FF2B5EF4-FFF2-40B4-BE49-F238E27FC236}">
                  <a16:creationId xmlns:a16="http://schemas.microsoft.com/office/drawing/2014/main" id="{E0264539-795B-7F41-9E6A-58FE2015C48B}"/>
                </a:ext>
              </a:extLst>
            </p:cNvPr>
            <p:cNvSpPr>
              <a:spLocks noChangeShapeType="1"/>
            </p:cNvSpPr>
            <p:nvPr/>
          </p:nvSpPr>
          <p:spPr bwMode="auto">
            <a:xfrm>
              <a:off x="816684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67" name="Line 19">
              <a:extLst>
                <a:ext uri="{FF2B5EF4-FFF2-40B4-BE49-F238E27FC236}">
                  <a16:creationId xmlns:a16="http://schemas.microsoft.com/office/drawing/2014/main" id="{6FC6B442-5222-224A-8EEA-73DA311ADFBA}"/>
                </a:ext>
              </a:extLst>
            </p:cNvPr>
            <p:cNvSpPr>
              <a:spLocks noChangeShapeType="1"/>
            </p:cNvSpPr>
            <p:nvPr/>
          </p:nvSpPr>
          <p:spPr bwMode="auto">
            <a:xfrm>
              <a:off x="885859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77738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6" grpId="0" animBg="1"/>
      <p:bldP spid="3496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57200" y="594359"/>
            <a:ext cx="3200400" cy="2286000"/>
          </a:xfrm>
        </p:spPr>
        <p:txBody>
          <a:bodyPr anchor="ctr">
            <a:normAutofit/>
          </a:bodyPr>
          <a:lstStyle/>
          <a:p>
            <a:r>
              <a:rPr lang="en-US" b="1" dirty="0"/>
              <a:t>Handling Control Hazards</a:t>
            </a:r>
          </a:p>
        </p:txBody>
      </p:sp>
      <p:sp>
        <p:nvSpPr>
          <p:cNvPr id="85000" name="Text Placeholder 3">
            <a:extLst>
              <a:ext uri="{FF2B5EF4-FFF2-40B4-BE49-F238E27FC236}">
                <a16:creationId xmlns:a16="http://schemas.microsoft.com/office/drawing/2014/main" id="{3E73F796-A332-8E7C-7B28-5207A7EF8064}"/>
              </a:ext>
            </a:extLst>
          </p:cNvPr>
          <p:cNvSpPr>
            <a:spLocks noGrp="1"/>
          </p:cNvSpPr>
          <p:nvPr>
            <p:ph type="body" sz="half" idx="2"/>
          </p:nvPr>
        </p:nvSpPr>
        <p:spPr>
          <a:xfrm>
            <a:off x="457200" y="2926080"/>
            <a:ext cx="3200400" cy="3379124"/>
          </a:xfrm>
        </p:spPr>
        <p:txBody>
          <a:bodyPr/>
          <a:lstStyle/>
          <a:p>
            <a:pPr algn="ctr"/>
            <a:endParaRPr lang="en-US" sz="1600" i="1" dirty="0">
              <a:solidFill>
                <a:schemeClr val="bg1"/>
              </a:solidFill>
              <a:latin typeface="Calibri"/>
              <a:ea typeface="Optima" charset="0"/>
              <a:cs typeface="Calibri"/>
            </a:endParaRPr>
          </a:p>
          <a:p>
            <a:pPr algn="ctr"/>
            <a:endParaRPr lang="en-US" sz="1600" i="1" dirty="0">
              <a:solidFill>
                <a:schemeClr val="bg1"/>
              </a:solidFill>
              <a:latin typeface="Calibri"/>
              <a:ea typeface="Optima" charset="0"/>
              <a:cs typeface="Calibri"/>
            </a:endParaRPr>
          </a:p>
          <a:p>
            <a:pPr algn="ctr"/>
            <a:endParaRPr lang="en-US" sz="1600" i="1" dirty="0">
              <a:solidFill>
                <a:schemeClr val="bg1"/>
              </a:solidFill>
              <a:latin typeface="Calibri"/>
              <a:ea typeface="Optima" charset="0"/>
              <a:cs typeface="Calibri"/>
            </a:endParaRPr>
          </a:p>
          <a:p>
            <a:pPr algn="ctr"/>
            <a:endParaRPr lang="en-US" sz="1600" i="1" dirty="0">
              <a:solidFill>
                <a:schemeClr val="bg1"/>
              </a:solidFill>
              <a:latin typeface="Calibri"/>
              <a:ea typeface="Optima" charset="0"/>
              <a:cs typeface="Calibri"/>
            </a:endParaRPr>
          </a:p>
          <a:p>
            <a:pPr algn="ctr"/>
            <a:endParaRPr lang="en-US" sz="1600" i="1" dirty="0">
              <a:solidFill>
                <a:schemeClr val="bg1"/>
              </a:solidFill>
              <a:latin typeface="Calibri"/>
              <a:ea typeface="Optima" charset="0"/>
              <a:cs typeface="Calibri"/>
            </a:endParaRPr>
          </a:p>
          <a:p>
            <a:pPr algn="ctr"/>
            <a:endParaRPr lang="en-US" sz="1600" i="1" dirty="0">
              <a:solidFill>
                <a:schemeClr val="bg1"/>
              </a:solidFill>
              <a:latin typeface="Calibri"/>
              <a:ea typeface="Optima" charset="0"/>
              <a:cs typeface="Calibri"/>
            </a:endParaRPr>
          </a:p>
          <a:p>
            <a:pPr algn="ctr"/>
            <a:endParaRPr lang="en-US" sz="1600" i="1" dirty="0">
              <a:solidFill>
                <a:schemeClr val="bg1"/>
              </a:solidFill>
              <a:latin typeface="Calibri"/>
              <a:ea typeface="Optima" charset="0"/>
              <a:cs typeface="Calibri"/>
            </a:endParaRPr>
          </a:p>
          <a:p>
            <a:pPr algn="ctr"/>
            <a:endParaRPr lang="en-US" sz="1600" i="1" dirty="0">
              <a:solidFill>
                <a:schemeClr val="bg1"/>
              </a:solidFill>
              <a:latin typeface="Calibri"/>
              <a:ea typeface="Optima" charset="0"/>
              <a:cs typeface="Calibri"/>
            </a:endParaRPr>
          </a:p>
          <a:p>
            <a:pPr algn="ctr"/>
            <a:endParaRPr lang="en-US" sz="1600" i="1" dirty="0">
              <a:solidFill>
                <a:schemeClr val="bg1"/>
              </a:solidFill>
              <a:latin typeface="Calibri"/>
              <a:ea typeface="Optima" charset="0"/>
              <a:cs typeface="Calibri"/>
            </a:endParaRPr>
          </a:p>
          <a:p>
            <a:pPr algn="ctr"/>
            <a:r>
              <a:rPr lang="en-US" sz="1600" i="1" dirty="0">
                <a:solidFill>
                  <a:schemeClr val="bg1"/>
                </a:solidFill>
                <a:latin typeface="Calibri"/>
                <a:ea typeface="Optima" charset="0"/>
                <a:cs typeface="Calibri"/>
              </a:rPr>
              <a:t>Use a combination of the four approaches </a:t>
            </a:r>
          </a:p>
          <a:p>
            <a:pPr algn="ctr"/>
            <a:endParaRPr lang="en-US" sz="1600" i="1" dirty="0">
              <a:solidFill>
                <a:schemeClr val="bg1"/>
              </a:solidFill>
              <a:latin typeface="Calibri"/>
              <a:ea typeface="Optima" charset="0"/>
              <a:cs typeface="Calibri"/>
            </a:endParaRPr>
          </a:p>
          <a:p>
            <a:pPr algn="ctr"/>
            <a:r>
              <a:rPr lang="en-US" sz="1600" i="1" dirty="0">
                <a:solidFill>
                  <a:schemeClr val="bg1"/>
                </a:solidFill>
                <a:latin typeface="Calibri"/>
                <a:ea typeface="Optima" charset="0"/>
                <a:cs typeface="Calibri"/>
              </a:rPr>
              <a:t>Most architectures will use all four!</a:t>
            </a:r>
          </a:p>
          <a:p>
            <a:endParaRPr lang="en-US" dirty="0"/>
          </a:p>
        </p:txBody>
      </p:sp>
      <p:sp>
        <p:nvSpPr>
          <p:cNvPr id="5" name="Slide Number Placeholder 4">
            <a:extLst>
              <a:ext uri="{FF2B5EF4-FFF2-40B4-BE49-F238E27FC236}">
                <a16:creationId xmlns:a16="http://schemas.microsoft.com/office/drawing/2014/main" id="{ED381D5A-39E6-CB4A-A316-8CCBDAE3336D}"/>
              </a:ext>
            </a:extLst>
          </p:cNvPr>
          <p:cNvSpPr>
            <a:spLocks noGrp="1"/>
          </p:cNvSpPr>
          <p:nvPr>
            <p:ph type="sldNum" sz="quarter" idx="12"/>
          </p:nvPr>
        </p:nvSpPr>
        <p:spPr>
          <a:xfrm>
            <a:off x="9900460" y="6459787"/>
            <a:ext cx="1312025" cy="365125"/>
          </a:xfrm>
        </p:spPr>
        <p:txBody>
          <a:bodyPr anchor="ctr">
            <a:normAutofit/>
          </a:bodyPr>
          <a:lstStyle/>
          <a:p>
            <a:pPr>
              <a:spcAft>
                <a:spcPts val="600"/>
              </a:spcAft>
            </a:pPr>
            <a:fld id="{1BD72A7C-CD32-D543-9541-5D4E9CD9F017}" type="slidenum">
              <a:rPr lang="en-US" smtClean="0"/>
              <a:pPr>
                <a:spcAft>
                  <a:spcPts val="600"/>
                </a:spcAft>
              </a:pPr>
              <a:t>46</a:t>
            </a:fld>
            <a:endParaRPr lang="en-US"/>
          </a:p>
        </p:txBody>
      </p:sp>
      <p:graphicFrame>
        <p:nvGraphicFramePr>
          <p:cNvPr id="84997" name="Content Placeholder 2">
            <a:extLst>
              <a:ext uri="{FF2B5EF4-FFF2-40B4-BE49-F238E27FC236}">
                <a16:creationId xmlns:a16="http://schemas.microsoft.com/office/drawing/2014/main" id="{81753DF6-AB7A-6684-3364-4500F5B8508E}"/>
              </a:ext>
            </a:extLst>
          </p:cNvPr>
          <p:cNvGraphicFramePr>
            <a:graphicFrameLocks noGrp="1"/>
          </p:cNvGraphicFramePr>
          <p:nvPr>
            <p:ph idx="1"/>
            <p:extLst>
              <p:ext uri="{D42A27DB-BD31-4B8C-83A1-F6EECF244321}">
                <p14:modId xmlns:p14="http://schemas.microsoft.com/office/powerpoint/2010/main" val="3447290224"/>
              </p:ext>
            </p:extLst>
          </p:nvPr>
        </p:nvGraphicFramePr>
        <p:xfrm>
          <a:off x="4743046" y="955807"/>
          <a:ext cx="6679191"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573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Two Types of Stalls</a:t>
            </a:r>
          </a:p>
        </p:txBody>
      </p:sp>
      <p:sp>
        <p:nvSpPr>
          <p:cNvPr id="1379331" name="Rectangle 3"/>
          <p:cNvSpPr>
            <a:spLocks noGrp="1" noChangeArrowheads="1"/>
          </p:cNvSpPr>
          <p:nvPr>
            <p:ph idx="1"/>
          </p:nvPr>
        </p:nvSpPr>
        <p:spPr/>
        <p:txBody>
          <a:bodyPr/>
          <a:lstStyle/>
          <a:p>
            <a:r>
              <a:rPr lang="en-US" b="1" dirty="0" err="1">
                <a:solidFill>
                  <a:srgbClr val="C00000"/>
                </a:solidFill>
              </a:rPr>
              <a:t>nop</a:t>
            </a:r>
            <a:r>
              <a:rPr lang="en-US" dirty="0"/>
              <a:t> instruction (or bubble) inserted between two instructions in the pipeline </a:t>
            </a:r>
          </a:p>
          <a:p>
            <a:pPr lvl="1"/>
            <a:r>
              <a:rPr lang="en-US" dirty="0"/>
              <a:t>as done for load-use situations</a:t>
            </a:r>
          </a:p>
          <a:p>
            <a:pPr lvl="1"/>
            <a:r>
              <a:rPr lang="en-US" dirty="0"/>
              <a:t>let the instructions earlier in the pipeline progress normally down the pipeline</a:t>
            </a:r>
          </a:p>
          <a:p>
            <a:pPr lvl="1"/>
            <a:endParaRPr lang="en-US" dirty="0"/>
          </a:p>
          <a:p>
            <a:r>
              <a:rPr lang="en-US" b="1" dirty="0">
                <a:solidFill>
                  <a:srgbClr val="C00000"/>
                </a:solidFill>
              </a:rPr>
              <a:t>flushes</a:t>
            </a:r>
            <a:r>
              <a:rPr lang="en-US" dirty="0"/>
              <a:t>  (or instruction squashing) where an instruction is brought into the pipeline (in the normal sequence) and then replaced with a </a:t>
            </a:r>
            <a:r>
              <a:rPr lang="en-US" dirty="0" err="1"/>
              <a:t>nop</a:t>
            </a:r>
            <a:r>
              <a:rPr lang="en-US" dirty="0"/>
              <a:t> instruction</a:t>
            </a:r>
          </a:p>
          <a:p>
            <a:endParaRPr lang="en-US" dirty="0"/>
          </a:p>
        </p:txBody>
      </p:sp>
      <p:sp>
        <p:nvSpPr>
          <p:cNvPr id="3" name="Slide Number Placeholder 2">
            <a:extLst>
              <a:ext uri="{FF2B5EF4-FFF2-40B4-BE49-F238E27FC236}">
                <a16:creationId xmlns:a16="http://schemas.microsoft.com/office/drawing/2014/main" id="{9FAE1B99-9C14-7548-8353-A0564B559468}"/>
              </a:ext>
            </a:extLst>
          </p:cNvPr>
          <p:cNvSpPr>
            <a:spLocks noGrp="1"/>
          </p:cNvSpPr>
          <p:nvPr>
            <p:ph type="sldNum" sz="quarter" idx="12"/>
          </p:nvPr>
        </p:nvSpPr>
        <p:spPr/>
        <p:txBody>
          <a:bodyPr/>
          <a:lstStyle/>
          <a:p>
            <a:fld id="{1BD72A7C-CD32-D543-9541-5D4E9CD9F017}" type="slidenum">
              <a:rPr lang="en-US" smtClean="0"/>
              <a:t>47</a:t>
            </a:fld>
            <a:endParaRPr lang="en-US"/>
          </a:p>
        </p:txBody>
      </p:sp>
    </p:spTree>
    <p:extLst>
      <p:ext uri="{BB962C8B-B14F-4D97-AF65-F5344CB8AC3E}">
        <p14:creationId xmlns:p14="http://schemas.microsoft.com/office/powerpoint/2010/main" val="98751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9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9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93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2286000" y="3224130"/>
            <a:ext cx="6705600" cy="654050"/>
            <a:chOff x="762000" y="2819400"/>
            <a:chExt cx="6705600" cy="654050"/>
          </a:xfrm>
        </p:grpSpPr>
        <p:sp>
          <p:nvSpPr>
            <p:cNvPr id="239" name="AutoShape 19" descr="Shingle"/>
            <p:cNvSpPr>
              <a:spLocks noChangeArrowheads="1"/>
            </p:cNvSpPr>
            <p:nvPr/>
          </p:nvSpPr>
          <p:spPr bwMode="auto">
            <a:xfrm>
              <a:off x="4052888" y="2842409"/>
              <a:ext cx="685800" cy="609600"/>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sp>
          <p:nvSpPr>
            <p:cNvPr id="240" name="AutoShape 19" descr="Shingle"/>
            <p:cNvSpPr>
              <a:spLocks noChangeArrowheads="1"/>
            </p:cNvSpPr>
            <p:nvPr/>
          </p:nvSpPr>
          <p:spPr bwMode="auto">
            <a:xfrm>
              <a:off x="4792663" y="2863850"/>
              <a:ext cx="685800" cy="609600"/>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grpSp>
          <p:nvGrpSpPr>
            <p:cNvPr id="2" name="Group 2"/>
            <p:cNvGrpSpPr>
              <a:grpSpLocks/>
            </p:cNvGrpSpPr>
            <p:nvPr/>
          </p:nvGrpSpPr>
          <p:grpSpPr bwMode="auto">
            <a:xfrm>
              <a:off x="762000" y="2819400"/>
              <a:ext cx="6705600" cy="611188"/>
              <a:chOff x="480" y="2256"/>
              <a:chExt cx="4224" cy="385"/>
            </a:xfrm>
          </p:grpSpPr>
          <p:sp>
            <p:nvSpPr>
              <p:cNvPr id="93416" name="Rectangle 3"/>
              <p:cNvSpPr>
                <a:spLocks noChangeArrowheads="1"/>
              </p:cNvSpPr>
              <p:nvPr/>
            </p:nvSpPr>
            <p:spPr bwMode="auto">
              <a:xfrm>
                <a:off x="480" y="2352"/>
                <a:ext cx="900"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i="1" dirty="0">
                    <a:solidFill>
                      <a:srgbClr val="FF0000"/>
                    </a:solidFill>
                    <a:latin typeface="Calibri" charset="0"/>
                    <a:ea typeface="Optima" charset="0"/>
                    <a:cs typeface="Optima" charset="0"/>
                  </a:rPr>
                  <a:t>stall (</a:t>
                </a:r>
                <a:r>
                  <a:rPr lang="en-US" sz="2400" i="1" dirty="0" err="1">
                    <a:solidFill>
                      <a:srgbClr val="FF0000"/>
                    </a:solidFill>
                    <a:latin typeface="Calibri" charset="0"/>
                    <a:ea typeface="Optima" charset="0"/>
                    <a:cs typeface="Optima" charset="0"/>
                  </a:rPr>
                  <a:t>nop</a:t>
                </a:r>
                <a:r>
                  <a:rPr lang="en-US" sz="2400" i="1" dirty="0">
                    <a:solidFill>
                      <a:srgbClr val="FF0000"/>
                    </a:solidFill>
                    <a:latin typeface="Calibri" charset="0"/>
                    <a:ea typeface="Optima" charset="0"/>
                    <a:cs typeface="Optima" charset="0"/>
                  </a:rPr>
                  <a:t>)</a:t>
                </a:r>
              </a:p>
            </p:txBody>
          </p:sp>
          <p:sp>
            <p:nvSpPr>
              <p:cNvPr id="93417" name="AutoShape 6" descr="Shingle"/>
              <p:cNvSpPr>
                <a:spLocks noChangeArrowheads="1"/>
              </p:cNvSpPr>
              <p:nvPr/>
            </p:nvSpPr>
            <p:spPr bwMode="auto">
              <a:xfrm>
                <a:off x="3408" y="2256"/>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i="1">
                  <a:latin typeface="Calibri" charset="0"/>
                  <a:ea typeface="Optima" charset="0"/>
                  <a:cs typeface="Optima" charset="0"/>
                </a:endParaRPr>
              </a:p>
            </p:txBody>
          </p:sp>
          <p:sp>
            <p:nvSpPr>
              <p:cNvPr id="93418" name="AutoShape 7" descr="Shingle"/>
              <p:cNvSpPr>
                <a:spLocks noChangeArrowheads="1"/>
              </p:cNvSpPr>
              <p:nvPr/>
            </p:nvSpPr>
            <p:spPr bwMode="auto">
              <a:xfrm>
                <a:off x="3840" y="2256"/>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i="1">
                  <a:latin typeface="Calibri" charset="0"/>
                  <a:ea typeface="Optima" charset="0"/>
                  <a:cs typeface="Optima" charset="0"/>
                </a:endParaRPr>
              </a:p>
            </p:txBody>
          </p:sp>
          <p:sp>
            <p:nvSpPr>
              <p:cNvPr id="93419" name="AutoShape 8" descr="Shingle"/>
              <p:cNvSpPr>
                <a:spLocks noChangeArrowheads="1"/>
              </p:cNvSpPr>
              <p:nvPr/>
            </p:nvSpPr>
            <p:spPr bwMode="auto">
              <a:xfrm>
                <a:off x="4272" y="2256"/>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i="1">
                  <a:latin typeface="Calibri" charset="0"/>
                  <a:ea typeface="Optima" charset="0"/>
                  <a:cs typeface="Optima" charset="0"/>
                </a:endParaRPr>
              </a:p>
            </p:txBody>
          </p:sp>
        </p:grpSp>
      </p:grpSp>
      <p:grpSp>
        <p:nvGrpSpPr>
          <p:cNvPr id="144" name="Group 143"/>
          <p:cNvGrpSpPr/>
          <p:nvPr/>
        </p:nvGrpSpPr>
        <p:grpSpPr>
          <a:xfrm>
            <a:off x="2286000" y="2506580"/>
            <a:ext cx="6019800" cy="642938"/>
            <a:chOff x="762000" y="2101850"/>
            <a:chExt cx="6019800" cy="642938"/>
          </a:xfrm>
        </p:grpSpPr>
        <p:sp>
          <p:nvSpPr>
            <p:cNvPr id="237" name="AutoShape 19" descr="Shingle"/>
            <p:cNvSpPr>
              <a:spLocks noChangeArrowheads="1"/>
            </p:cNvSpPr>
            <p:nvPr/>
          </p:nvSpPr>
          <p:spPr bwMode="auto">
            <a:xfrm>
              <a:off x="4708525" y="2135188"/>
              <a:ext cx="685800" cy="609600"/>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sp>
          <p:nvSpPr>
            <p:cNvPr id="238" name="AutoShape 19" descr="Shingle"/>
            <p:cNvSpPr>
              <a:spLocks noChangeArrowheads="1"/>
            </p:cNvSpPr>
            <p:nvPr/>
          </p:nvSpPr>
          <p:spPr bwMode="auto">
            <a:xfrm>
              <a:off x="3335338" y="2135188"/>
              <a:ext cx="685800" cy="609600"/>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sp>
          <p:nvSpPr>
            <p:cNvPr id="236" name="AutoShape 19" descr="Shingle"/>
            <p:cNvSpPr>
              <a:spLocks noChangeArrowheads="1"/>
            </p:cNvSpPr>
            <p:nvPr/>
          </p:nvSpPr>
          <p:spPr bwMode="auto">
            <a:xfrm>
              <a:off x="4068763" y="2101850"/>
              <a:ext cx="685800" cy="609600"/>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Lucida Grande" charset="0"/>
              </a:endParaRPr>
            </a:p>
          </p:txBody>
        </p:sp>
        <p:grpSp>
          <p:nvGrpSpPr>
            <p:cNvPr id="4" name="Group 16"/>
            <p:cNvGrpSpPr>
              <a:grpSpLocks/>
            </p:cNvGrpSpPr>
            <p:nvPr/>
          </p:nvGrpSpPr>
          <p:grpSpPr bwMode="auto">
            <a:xfrm>
              <a:off x="762000" y="2133600"/>
              <a:ext cx="6019800" cy="609600"/>
              <a:chOff x="480" y="1824"/>
              <a:chExt cx="3792" cy="384"/>
            </a:xfrm>
          </p:grpSpPr>
          <p:sp>
            <p:nvSpPr>
              <p:cNvPr id="93408" name="Rectangle 17"/>
              <p:cNvSpPr>
                <a:spLocks noChangeArrowheads="1"/>
              </p:cNvSpPr>
              <p:nvPr/>
            </p:nvSpPr>
            <p:spPr bwMode="auto">
              <a:xfrm>
                <a:off x="480" y="1824"/>
                <a:ext cx="900"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i="1" dirty="0">
                    <a:solidFill>
                      <a:srgbClr val="FF0000"/>
                    </a:solidFill>
                    <a:latin typeface="Calibri" charset="0"/>
                    <a:ea typeface="Optima" charset="0"/>
                    <a:cs typeface="Optima" charset="0"/>
                  </a:rPr>
                  <a:t>stall (</a:t>
                </a:r>
                <a:r>
                  <a:rPr lang="en-US" sz="2400" i="1" dirty="0" err="1">
                    <a:solidFill>
                      <a:srgbClr val="FF0000"/>
                    </a:solidFill>
                    <a:latin typeface="Calibri" charset="0"/>
                    <a:ea typeface="Optima" charset="0"/>
                    <a:cs typeface="Optima" charset="0"/>
                  </a:rPr>
                  <a:t>nop</a:t>
                </a:r>
                <a:r>
                  <a:rPr lang="en-US" sz="2400" i="1" dirty="0">
                    <a:solidFill>
                      <a:srgbClr val="FF0000"/>
                    </a:solidFill>
                    <a:latin typeface="Calibri" charset="0"/>
                    <a:ea typeface="Optima" charset="0"/>
                    <a:cs typeface="Optima" charset="0"/>
                  </a:rPr>
                  <a:t>)</a:t>
                </a:r>
              </a:p>
            </p:txBody>
          </p:sp>
          <p:sp>
            <p:nvSpPr>
              <p:cNvPr id="93409" name="AutoShape 21"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sz="2000">
                  <a:latin typeface="Calibri" charset="0"/>
                  <a:ea typeface="Optima" charset="0"/>
                  <a:cs typeface="Optima" charset="0"/>
                </a:endParaRPr>
              </a:p>
            </p:txBody>
          </p:sp>
          <p:sp>
            <p:nvSpPr>
              <p:cNvPr id="93410" name="AutoShape 22"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sz="2000">
                  <a:latin typeface="Calibri" charset="0"/>
                  <a:ea typeface="Optima" charset="0"/>
                  <a:cs typeface="Optima" charset="0"/>
                </a:endParaRPr>
              </a:p>
            </p:txBody>
          </p:sp>
        </p:grpSp>
      </p:grpSp>
      <p:grpSp>
        <p:nvGrpSpPr>
          <p:cNvPr id="5" name="Group 23"/>
          <p:cNvGrpSpPr>
            <a:grpSpLocks/>
          </p:cNvGrpSpPr>
          <p:nvPr/>
        </p:nvGrpSpPr>
        <p:grpSpPr bwMode="auto">
          <a:xfrm>
            <a:off x="6063472" y="1774070"/>
            <a:ext cx="854728" cy="2715304"/>
            <a:chOff x="3067" y="899"/>
            <a:chExt cx="504" cy="2240"/>
          </a:xfrm>
          <a:solidFill>
            <a:srgbClr val="FFC000"/>
          </a:solidFill>
        </p:grpSpPr>
        <p:sp>
          <p:nvSpPr>
            <p:cNvPr id="93405" name="Rectangle 24"/>
            <p:cNvSpPr>
              <a:spLocks noChangeArrowheads="1"/>
            </p:cNvSpPr>
            <p:nvPr/>
          </p:nvSpPr>
          <p:spPr bwMode="auto">
            <a:xfrm>
              <a:off x="3265" y="2770"/>
              <a:ext cx="306" cy="369"/>
            </a:xfrm>
            <a:prstGeom prst="rect">
              <a:avLst/>
            </a:prstGeom>
            <a:grpFill/>
            <a:ln w="28575">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93406" name="Rectangle 25"/>
            <p:cNvSpPr>
              <a:spLocks noChangeArrowheads="1"/>
            </p:cNvSpPr>
            <p:nvPr/>
          </p:nvSpPr>
          <p:spPr bwMode="auto">
            <a:xfrm>
              <a:off x="3067" y="899"/>
              <a:ext cx="96" cy="341"/>
            </a:xfrm>
            <a:prstGeom prst="rect">
              <a:avLst/>
            </a:prstGeom>
            <a:grpFill/>
            <a:ln w="12700">
              <a:solidFill>
                <a:srgbClr val="FFC000"/>
              </a:solidFill>
              <a:miter lim="800000"/>
              <a:headEnd/>
              <a:tailEnd/>
            </a:ln>
          </p:spPr>
          <p:txBody>
            <a:bodyPr wrap="none" anchor="ctr">
              <a:prstTxWarp prst="textNoShape">
                <a:avLst/>
              </a:prstTxWarp>
            </a:bodyPr>
            <a:lstStyle/>
            <a:p>
              <a:endParaRPr lang="en-US">
                <a:latin typeface="Lucida Grande" charset="0"/>
              </a:endParaRPr>
            </a:p>
          </p:txBody>
        </p:sp>
        <p:sp>
          <p:nvSpPr>
            <p:cNvPr id="93407" name="Line 26"/>
            <p:cNvSpPr>
              <a:spLocks noChangeShapeType="1"/>
            </p:cNvSpPr>
            <p:nvPr/>
          </p:nvSpPr>
          <p:spPr bwMode="auto">
            <a:xfrm>
              <a:off x="3141" y="1279"/>
              <a:ext cx="278" cy="1481"/>
            </a:xfrm>
            <a:prstGeom prst="line">
              <a:avLst/>
            </a:prstGeom>
            <a:grpFill/>
            <a:ln w="28575">
              <a:solidFill>
                <a:srgbClr val="FFC000"/>
              </a:solidFill>
              <a:round/>
              <a:headEnd/>
              <a:tailEnd type="arrow" w="med" len="med"/>
            </a:ln>
          </p:spPr>
          <p:txBody>
            <a:bodyPr>
              <a:prstTxWarp prst="textNoShape">
                <a:avLst/>
              </a:prstTxWarp>
            </a:bodyPr>
            <a:lstStyle/>
            <a:p>
              <a:endParaRPr lang="en-US"/>
            </a:p>
          </p:txBody>
        </p:sp>
      </p:grpSp>
      <p:sp>
        <p:nvSpPr>
          <p:cNvPr id="28" name="Slide Number Placeholder 27">
            <a:extLst>
              <a:ext uri="{FF2B5EF4-FFF2-40B4-BE49-F238E27FC236}">
                <a16:creationId xmlns:a16="http://schemas.microsoft.com/office/drawing/2014/main" id="{643CA1B9-46A8-6A46-8EEF-B905BA1BF003}"/>
              </a:ext>
            </a:extLst>
          </p:cNvPr>
          <p:cNvSpPr>
            <a:spLocks noGrp="1"/>
          </p:cNvSpPr>
          <p:nvPr>
            <p:ph type="sldNum" sz="quarter" idx="12"/>
          </p:nvPr>
        </p:nvSpPr>
        <p:spPr/>
        <p:txBody>
          <a:bodyPr/>
          <a:lstStyle/>
          <a:p>
            <a:fld id="{1BD72A7C-CD32-D543-9541-5D4E9CD9F017}" type="slidenum">
              <a:rPr lang="en-US" smtClean="0"/>
              <a:t>48</a:t>
            </a:fld>
            <a:endParaRPr lang="en-US"/>
          </a:p>
        </p:txBody>
      </p:sp>
      <p:sp>
        <p:nvSpPr>
          <p:cNvPr id="1017883" name="Rectangle 27"/>
          <p:cNvSpPr>
            <a:spLocks noGrp="1" noChangeArrowheads="1"/>
          </p:cNvSpPr>
          <p:nvPr>
            <p:ph type="title" idx="4294967295"/>
          </p:nvPr>
        </p:nvSpPr>
        <p:spPr>
          <a:xfrm>
            <a:off x="1455738" y="457912"/>
            <a:ext cx="8959850" cy="422275"/>
          </a:xfrm>
        </p:spPr>
        <p:txBody>
          <a:bodyPr wrap="none">
            <a:normAutofit fontScale="90000"/>
          </a:bodyPr>
          <a:lstStyle/>
          <a:p>
            <a:pPr algn="ctr" eaLnBrk="1" hangingPunct="1">
              <a:defRPr/>
            </a:pPr>
            <a:r>
              <a:rPr lang="en-US" dirty="0">
                <a:ea typeface="+mj-ea"/>
              </a:rPr>
              <a:t>Handling Control Hazards: Stalling</a:t>
            </a:r>
          </a:p>
        </p:txBody>
      </p:sp>
      <p:sp>
        <p:nvSpPr>
          <p:cNvPr id="93191" name="Line 29"/>
          <p:cNvSpPr>
            <a:spLocks noChangeShapeType="1"/>
          </p:cNvSpPr>
          <p:nvPr/>
        </p:nvSpPr>
        <p:spPr bwMode="auto">
          <a:xfrm flipV="1">
            <a:off x="2971800" y="1395331"/>
            <a:ext cx="7010400" cy="4763"/>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93192" name="Rectangle 30"/>
          <p:cNvSpPr>
            <a:spLocks noChangeArrowheads="1"/>
          </p:cNvSpPr>
          <p:nvPr/>
        </p:nvSpPr>
        <p:spPr bwMode="auto">
          <a:xfrm>
            <a:off x="2286001" y="1700131"/>
            <a:ext cx="657225" cy="3968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latin typeface="Courier" charset="0"/>
                <a:ea typeface="Courier" charset="0"/>
                <a:cs typeface="Courier" charset="0"/>
              </a:rPr>
              <a:t>beq</a:t>
            </a:r>
          </a:p>
        </p:txBody>
      </p:sp>
      <p:sp>
        <p:nvSpPr>
          <p:cNvPr id="93193" name="Line 31"/>
          <p:cNvSpPr>
            <a:spLocks noChangeShapeType="1"/>
          </p:cNvSpPr>
          <p:nvPr/>
        </p:nvSpPr>
        <p:spPr bwMode="auto">
          <a:xfrm>
            <a:off x="2209800" y="1700130"/>
            <a:ext cx="26988" cy="4430843"/>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grpSp>
        <p:nvGrpSpPr>
          <p:cNvPr id="6" name="Group 32"/>
          <p:cNvGrpSpPr>
            <a:grpSpLocks/>
          </p:cNvGrpSpPr>
          <p:nvPr/>
        </p:nvGrpSpPr>
        <p:grpSpPr bwMode="auto">
          <a:xfrm>
            <a:off x="4252913" y="1623930"/>
            <a:ext cx="3386138" cy="838200"/>
            <a:chOff x="1553" y="1152"/>
            <a:chExt cx="2133" cy="528"/>
          </a:xfrm>
        </p:grpSpPr>
        <p:grpSp>
          <p:nvGrpSpPr>
            <p:cNvPr id="7" name="Group 33"/>
            <p:cNvGrpSpPr>
              <a:grpSpLocks/>
            </p:cNvGrpSpPr>
            <p:nvPr/>
          </p:nvGrpSpPr>
          <p:grpSpPr bwMode="auto">
            <a:xfrm>
              <a:off x="2486" y="1152"/>
              <a:ext cx="224" cy="481"/>
              <a:chOff x="2206" y="1413"/>
              <a:chExt cx="224" cy="481"/>
            </a:xfrm>
          </p:grpSpPr>
          <p:sp>
            <p:nvSpPr>
              <p:cNvPr id="93403" name="Freeform 3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404" name="Rectangle 35"/>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Lucida Grande" charset="0"/>
                  </a:rPr>
                  <a:t>ALU</a:t>
                </a:r>
              </a:p>
            </p:txBody>
          </p:sp>
        </p:grpSp>
        <p:grpSp>
          <p:nvGrpSpPr>
            <p:cNvPr id="8" name="Group 36"/>
            <p:cNvGrpSpPr>
              <a:grpSpLocks/>
            </p:cNvGrpSpPr>
            <p:nvPr/>
          </p:nvGrpSpPr>
          <p:grpSpPr bwMode="auto">
            <a:xfrm>
              <a:off x="1553" y="1248"/>
              <a:ext cx="358" cy="289"/>
              <a:chOff x="1273" y="1509"/>
              <a:chExt cx="358" cy="289"/>
            </a:xfrm>
          </p:grpSpPr>
          <p:sp>
            <p:nvSpPr>
              <p:cNvPr id="93399" name="Rectangle 37"/>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9" name="Group 38"/>
              <p:cNvGrpSpPr>
                <a:grpSpLocks/>
              </p:cNvGrpSpPr>
              <p:nvPr/>
            </p:nvGrpSpPr>
            <p:grpSpPr bwMode="auto">
              <a:xfrm>
                <a:off x="1291" y="1509"/>
                <a:ext cx="340" cy="289"/>
                <a:chOff x="1291" y="1509"/>
                <a:chExt cx="340" cy="289"/>
              </a:xfrm>
            </p:grpSpPr>
            <p:sp>
              <p:nvSpPr>
                <p:cNvPr id="93401" name="Freeform 3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402" name="Freeform 4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93375" name="Rectangle 41"/>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10" name="Group 42"/>
            <p:cNvGrpSpPr>
              <a:grpSpLocks/>
            </p:cNvGrpSpPr>
            <p:nvPr/>
          </p:nvGrpSpPr>
          <p:grpSpPr bwMode="auto">
            <a:xfrm>
              <a:off x="2031" y="1248"/>
              <a:ext cx="296" cy="289"/>
              <a:chOff x="1751" y="1509"/>
              <a:chExt cx="296" cy="289"/>
            </a:xfrm>
          </p:grpSpPr>
          <p:sp>
            <p:nvSpPr>
              <p:cNvPr id="93397" name="Freeform 4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398" name="Freeform 4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377" name="Line 4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78" name="Freeform 4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379" name="Line 4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80" name="Rectangle 48"/>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11" name="Group 49"/>
            <p:cNvGrpSpPr>
              <a:grpSpLocks/>
            </p:cNvGrpSpPr>
            <p:nvPr/>
          </p:nvGrpSpPr>
          <p:grpSpPr bwMode="auto">
            <a:xfrm>
              <a:off x="2880" y="1248"/>
              <a:ext cx="325" cy="289"/>
              <a:chOff x="2600" y="1509"/>
              <a:chExt cx="325" cy="289"/>
            </a:xfrm>
          </p:grpSpPr>
          <p:sp>
            <p:nvSpPr>
              <p:cNvPr id="93395" name="Freeform 5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396" name="Freeform 5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382" name="Rectangle 52"/>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12" name="Group 53"/>
            <p:cNvGrpSpPr>
              <a:grpSpLocks/>
            </p:cNvGrpSpPr>
            <p:nvPr/>
          </p:nvGrpSpPr>
          <p:grpSpPr bwMode="auto">
            <a:xfrm>
              <a:off x="3348" y="1248"/>
              <a:ext cx="284" cy="289"/>
              <a:chOff x="3068" y="1509"/>
              <a:chExt cx="284" cy="289"/>
            </a:xfrm>
          </p:grpSpPr>
          <p:sp>
            <p:nvSpPr>
              <p:cNvPr id="93393" name="Freeform 5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394" name="Freeform 5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384" name="Line 5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85" name="Line 5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86" name="Line 5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87" name="Line 5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88" name="Line 6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89" name="Line 6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90" name="Line 6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91" name="Line 6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92" name="Line 6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13" name="Group 65"/>
          <p:cNvGrpSpPr>
            <a:grpSpLocks/>
          </p:cNvGrpSpPr>
          <p:nvPr/>
        </p:nvGrpSpPr>
        <p:grpSpPr bwMode="auto">
          <a:xfrm>
            <a:off x="2238376" y="3878180"/>
            <a:ext cx="7646988" cy="1676400"/>
            <a:chOff x="847" y="2736"/>
            <a:chExt cx="4817" cy="1056"/>
          </a:xfrm>
        </p:grpSpPr>
        <p:grpSp>
          <p:nvGrpSpPr>
            <p:cNvPr id="14" name="Group 66"/>
            <p:cNvGrpSpPr>
              <a:grpSpLocks/>
            </p:cNvGrpSpPr>
            <p:nvPr/>
          </p:nvGrpSpPr>
          <p:grpSpPr bwMode="auto">
            <a:xfrm>
              <a:off x="847" y="2736"/>
              <a:ext cx="4683" cy="528"/>
              <a:chOff x="847" y="2736"/>
              <a:chExt cx="4683" cy="528"/>
            </a:xfrm>
          </p:grpSpPr>
          <p:sp>
            <p:nvSpPr>
              <p:cNvPr id="93339" name="Rectangle 67"/>
              <p:cNvSpPr>
                <a:spLocks noChangeArrowheads="1"/>
              </p:cNvSpPr>
              <p:nvPr/>
            </p:nvSpPr>
            <p:spPr bwMode="auto">
              <a:xfrm>
                <a:off x="847" y="2871"/>
                <a:ext cx="1279" cy="25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a:latin typeface="Courier" charset="0"/>
                    <a:ea typeface="Courier New" charset="0"/>
                    <a:cs typeface="Courier New" charset="0"/>
                  </a:rPr>
                  <a:t>[</a:t>
                </a:r>
                <a:r>
                  <a:rPr lang="en-US" sz="2000" b="1" dirty="0" err="1">
                    <a:latin typeface="Courier" charset="0"/>
                    <a:ea typeface="Courier New" charset="0"/>
                    <a:cs typeface="Courier New" charset="0"/>
                  </a:rPr>
                  <a:t>beq</a:t>
                </a:r>
                <a:r>
                  <a:rPr lang="en-US" sz="2000" b="1" dirty="0">
                    <a:latin typeface="Courier" charset="0"/>
                    <a:ea typeface="Courier New" charset="0"/>
                    <a:cs typeface="Courier New" charset="0"/>
                  </a:rPr>
                  <a:t> target]</a:t>
                </a:r>
              </a:p>
            </p:txBody>
          </p:sp>
          <p:grpSp>
            <p:nvGrpSpPr>
              <p:cNvPr id="15" name="Group 68"/>
              <p:cNvGrpSpPr>
                <a:grpSpLocks/>
              </p:cNvGrpSpPr>
              <p:nvPr/>
            </p:nvGrpSpPr>
            <p:grpSpPr bwMode="auto">
              <a:xfrm>
                <a:off x="3451" y="2736"/>
                <a:ext cx="2079" cy="528"/>
                <a:chOff x="1559" y="1152"/>
                <a:chExt cx="2079" cy="528"/>
              </a:xfrm>
            </p:grpSpPr>
            <p:grpSp>
              <p:nvGrpSpPr>
                <p:cNvPr id="16" name="Group 69"/>
                <p:cNvGrpSpPr>
                  <a:grpSpLocks/>
                </p:cNvGrpSpPr>
                <p:nvPr/>
              </p:nvGrpSpPr>
              <p:grpSpPr bwMode="auto">
                <a:xfrm>
                  <a:off x="2486" y="1152"/>
                  <a:ext cx="224" cy="481"/>
                  <a:chOff x="2206" y="1413"/>
                  <a:chExt cx="224" cy="481"/>
                </a:xfrm>
              </p:grpSpPr>
              <p:sp>
                <p:nvSpPr>
                  <p:cNvPr id="93371" name="Freeform 70"/>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72" name="Rectangle 71"/>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sp>
              <p:nvSpPr>
                <p:cNvPr id="93367" name="Rectangle 73"/>
                <p:cNvSpPr>
                  <a:spLocks noChangeArrowheads="1"/>
                </p:cNvSpPr>
                <p:nvPr/>
              </p:nvSpPr>
              <p:spPr bwMode="auto">
                <a:xfrm>
                  <a:off x="1559" y="1250"/>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dirty="0">
                      <a:latin typeface="Calibri" charset="0"/>
                      <a:ea typeface="Calibri" charset="0"/>
                      <a:cs typeface="Calibri" charset="0"/>
                    </a:rPr>
                    <a:t>IM</a:t>
                  </a:r>
                </a:p>
              </p:txBody>
            </p:sp>
            <p:sp>
              <p:nvSpPr>
                <p:cNvPr id="93343" name="Rectangle 77"/>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err="1">
                      <a:latin typeface="Calibri" charset="0"/>
                      <a:ea typeface="Calibri" charset="0"/>
                      <a:cs typeface="Calibri" charset="0"/>
                    </a:rPr>
                    <a:t>Reg</a:t>
                  </a:r>
                  <a:endParaRPr lang="en-US" sz="1600" b="1" dirty="0">
                    <a:latin typeface="Calibri" charset="0"/>
                    <a:ea typeface="Calibri" charset="0"/>
                    <a:cs typeface="Calibri" charset="0"/>
                  </a:endParaRPr>
                </a:p>
              </p:txBody>
            </p:sp>
            <p:grpSp>
              <p:nvGrpSpPr>
                <p:cNvPr id="19" name="Group 78"/>
                <p:cNvGrpSpPr>
                  <a:grpSpLocks/>
                </p:cNvGrpSpPr>
                <p:nvPr/>
              </p:nvGrpSpPr>
              <p:grpSpPr bwMode="auto">
                <a:xfrm>
                  <a:off x="2031" y="1248"/>
                  <a:ext cx="296" cy="289"/>
                  <a:chOff x="1751" y="1509"/>
                  <a:chExt cx="296" cy="289"/>
                </a:xfrm>
              </p:grpSpPr>
              <p:sp>
                <p:nvSpPr>
                  <p:cNvPr id="93365" name="Freeform 79"/>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66" name="Freeform 80"/>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93345" name="Line 81"/>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46" name="Freeform 82"/>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47" name="Line 83"/>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48" name="Rectangle 84"/>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20" name="Group 85"/>
                <p:cNvGrpSpPr>
                  <a:grpSpLocks/>
                </p:cNvGrpSpPr>
                <p:nvPr/>
              </p:nvGrpSpPr>
              <p:grpSpPr bwMode="auto">
                <a:xfrm>
                  <a:off x="2880" y="1248"/>
                  <a:ext cx="325" cy="289"/>
                  <a:chOff x="2600" y="1509"/>
                  <a:chExt cx="325" cy="289"/>
                </a:xfrm>
              </p:grpSpPr>
              <p:sp>
                <p:nvSpPr>
                  <p:cNvPr id="93363" name="Freeform 86"/>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64" name="Freeform 87"/>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93350" name="Rectangle 88"/>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21" name="Group 89"/>
                <p:cNvGrpSpPr>
                  <a:grpSpLocks/>
                </p:cNvGrpSpPr>
                <p:nvPr/>
              </p:nvGrpSpPr>
              <p:grpSpPr bwMode="auto">
                <a:xfrm>
                  <a:off x="3348" y="1248"/>
                  <a:ext cx="284" cy="289"/>
                  <a:chOff x="3068" y="1509"/>
                  <a:chExt cx="284" cy="289"/>
                </a:xfrm>
              </p:grpSpPr>
              <p:sp>
                <p:nvSpPr>
                  <p:cNvPr id="93361" name="Freeform 90"/>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62" name="Freeform 91"/>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93352" name="Line 92"/>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53" name="Line 93"/>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54" name="Line 94"/>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55" name="Line 95"/>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56" name="Line 96"/>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57" name="Line 97"/>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58" name="Line 98"/>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59" name="Line 99"/>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60" name="Line 100"/>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grpSp>
          <p:nvGrpSpPr>
            <p:cNvPr id="22" name="Group 101"/>
            <p:cNvGrpSpPr>
              <a:grpSpLocks/>
            </p:cNvGrpSpPr>
            <p:nvPr/>
          </p:nvGrpSpPr>
          <p:grpSpPr bwMode="auto">
            <a:xfrm>
              <a:off x="4810" y="3264"/>
              <a:ext cx="224" cy="481"/>
              <a:chOff x="2206" y="1413"/>
              <a:chExt cx="224" cy="481"/>
            </a:xfrm>
          </p:grpSpPr>
          <p:sp>
            <p:nvSpPr>
              <p:cNvPr id="93337" name="Freeform 10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38" name="Rectangle 103"/>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grpSp>
          <p:nvGrpSpPr>
            <p:cNvPr id="23" name="Group 104"/>
            <p:cNvGrpSpPr>
              <a:grpSpLocks/>
            </p:cNvGrpSpPr>
            <p:nvPr/>
          </p:nvGrpSpPr>
          <p:grpSpPr bwMode="auto">
            <a:xfrm>
              <a:off x="877" y="3360"/>
              <a:ext cx="4787" cy="432"/>
              <a:chOff x="877" y="3360"/>
              <a:chExt cx="4787" cy="432"/>
            </a:xfrm>
          </p:grpSpPr>
          <p:sp>
            <p:nvSpPr>
              <p:cNvPr id="93311" name="Rectangle 105"/>
              <p:cNvSpPr>
                <a:spLocks noChangeArrowheads="1"/>
              </p:cNvSpPr>
              <p:nvPr/>
            </p:nvSpPr>
            <p:spPr bwMode="auto">
              <a:xfrm>
                <a:off x="877" y="3444"/>
                <a:ext cx="503" cy="25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a:latin typeface="Courier"/>
                    <a:ea typeface="Calibri" charset="0"/>
                    <a:cs typeface="Courier"/>
                  </a:rPr>
                  <a:t>add </a:t>
                </a:r>
              </a:p>
            </p:txBody>
          </p:sp>
          <p:grpSp>
            <p:nvGrpSpPr>
              <p:cNvPr id="24" name="Group 106"/>
              <p:cNvGrpSpPr>
                <a:grpSpLocks/>
              </p:cNvGrpSpPr>
              <p:nvPr/>
            </p:nvGrpSpPr>
            <p:grpSpPr bwMode="auto">
              <a:xfrm>
                <a:off x="3883" y="3360"/>
                <a:ext cx="352" cy="289"/>
                <a:chOff x="1279" y="1509"/>
                <a:chExt cx="352" cy="289"/>
              </a:xfrm>
            </p:grpSpPr>
            <p:sp>
              <p:nvSpPr>
                <p:cNvPr id="93333" name="Rectangle 107"/>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charset="0"/>
                      <a:ea typeface="Calibri" charset="0"/>
                      <a:cs typeface="Calibri" charset="0"/>
                    </a:rPr>
                    <a:t>IM</a:t>
                  </a:r>
                </a:p>
              </p:txBody>
            </p:sp>
            <p:grpSp>
              <p:nvGrpSpPr>
                <p:cNvPr id="25" name="Group 108"/>
                <p:cNvGrpSpPr>
                  <a:grpSpLocks/>
                </p:cNvGrpSpPr>
                <p:nvPr/>
              </p:nvGrpSpPr>
              <p:grpSpPr bwMode="auto">
                <a:xfrm>
                  <a:off x="1291" y="1509"/>
                  <a:ext cx="340" cy="289"/>
                  <a:chOff x="1291" y="1509"/>
                  <a:chExt cx="340" cy="289"/>
                </a:xfrm>
              </p:grpSpPr>
              <p:sp>
                <p:nvSpPr>
                  <p:cNvPr id="93335" name="Freeform 10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36" name="Freeform 11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grpSp>
          <p:sp>
            <p:nvSpPr>
              <p:cNvPr id="93313" name="Rectangle 111"/>
              <p:cNvSpPr>
                <a:spLocks noChangeArrowheads="1"/>
              </p:cNvSpPr>
              <p:nvPr/>
            </p:nvSpPr>
            <p:spPr bwMode="auto">
              <a:xfrm>
                <a:off x="4336" y="3367"/>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26" name="Group 112"/>
              <p:cNvGrpSpPr>
                <a:grpSpLocks/>
              </p:cNvGrpSpPr>
              <p:nvPr/>
            </p:nvGrpSpPr>
            <p:grpSpPr bwMode="auto">
              <a:xfrm>
                <a:off x="4355" y="3360"/>
                <a:ext cx="296" cy="289"/>
                <a:chOff x="1751" y="1509"/>
                <a:chExt cx="296" cy="289"/>
              </a:xfrm>
            </p:grpSpPr>
            <p:sp>
              <p:nvSpPr>
                <p:cNvPr id="93331" name="Freeform 11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32" name="Freeform 11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93315" name="Line 115"/>
              <p:cNvSpPr>
                <a:spLocks noChangeShapeType="1"/>
              </p:cNvSpPr>
              <p:nvPr/>
            </p:nvSpPr>
            <p:spPr bwMode="auto">
              <a:xfrm>
                <a:off x="4240" y="3504"/>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16" name="Freeform 116"/>
              <p:cNvSpPr>
                <a:spLocks/>
              </p:cNvSpPr>
              <p:nvPr/>
            </p:nvSpPr>
            <p:spPr bwMode="auto">
              <a:xfrm>
                <a:off x="4308" y="3408"/>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17" name="Line 117"/>
              <p:cNvSpPr>
                <a:spLocks noChangeShapeType="1"/>
              </p:cNvSpPr>
              <p:nvPr/>
            </p:nvSpPr>
            <p:spPr bwMode="auto">
              <a:xfrm>
                <a:off x="4656" y="340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18" name="Rectangle 118"/>
              <p:cNvSpPr>
                <a:spLocks noChangeArrowheads="1"/>
              </p:cNvSpPr>
              <p:nvPr/>
            </p:nvSpPr>
            <p:spPr bwMode="auto">
              <a:xfrm>
                <a:off x="5153" y="3362"/>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27" name="Group 119"/>
              <p:cNvGrpSpPr>
                <a:grpSpLocks/>
              </p:cNvGrpSpPr>
              <p:nvPr/>
            </p:nvGrpSpPr>
            <p:grpSpPr bwMode="auto">
              <a:xfrm>
                <a:off x="5204" y="3360"/>
                <a:ext cx="325" cy="289"/>
                <a:chOff x="2600" y="1509"/>
                <a:chExt cx="325" cy="289"/>
              </a:xfrm>
            </p:grpSpPr>
            <p:sp>
              <p:nvSpPr>
                <p:cNvPr id="93329" name="Freeform 12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30" name="Freeform 12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93320" name="Line 122"/>
              <p:cNvSpPr>
                <a:spLocks noChangeShapeType="1"/>
              </p:cNvSpPr>
              <p:nvPr/>
            </p:nvSpPr>
            <p:spPr bwMode="auto">
              <a:xfrm>
                <a:off x="5525" y="3504"/>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21" name="Line 123"/>
              <p:cNvSpPr>
                <a:spLocks noChangeShapeType="1"/>
              </p:cNvSpPr>
              <p:nvPr/>
            </p:nvSpPr>
            <p:spPr bwMode="auto">
              <a:xfrm>
                <a:off x="5041" y="3504"/>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22" name="Line 124"/>
              <p:cNvSpPr>
                <a:spLocks noChangeShapeType="1"/>
              </p:cNvSpPr>
              <p:nvPr/>
            </p:nvSpPr>
            <p:spPr bwMode="auto">
              <a:xfrm>
                <a:off x="4656" y="3600"/>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23" name="Line 125"/>
              <p:cNvSpPr>
                <a:spLocks noChangeShapeType="1"/>
              </p:cNvSpPr>
              <p:nvPr/>
            </p:nvSpPr>
            <p:spPr bwMode="auto">
              <a:xfrm>
                <a:off x="4740" y="3600"/>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24" name="Line 126"/>
              <p:cNvSpPr>
                <a:spLocks noChangeShapeType="1"/>
              </p:cNvSpPr>
              <p:nvPr/>
            </p:nvSpPr>
            <p:spPr bwMode="auto">
              <a:xfrm>
                <a:off x="4740" y="3792"/>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25" name="Line 127"/>
              <p:cNvSpPr>
                <a:spLocks noChangeShapeType="1"/>
              </p:cNvSpPr>
              <p:nvPr/>
            </p:nvSpPr>
            <p:spPr bwMode="auto">
              <a:xfrm>
                <a:off x="5076" y="3504"/>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26" name="Line 128"/>
              <p:cNvSpPr>
                <a:spLocks noChangeShapeType="1"/>
              </p:cNvSpPr>
              <p:nvPr/>
            </p:nvSpPr>
            <p:spPr bwMode="auto">
              <a:xfrm flipH="1">
                <a:off x="5156" y="3504"/>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27" name="Line 129"/>
              <p:cNvSpPr>
                <a:spLocks noChangeShapeType="1"/>
              </p:cNvSpPr>
              <p:nvPr/>
            </p:nvSpPr>
            <p:spPr bwMode="auto">
              <a:xfrm>
                <a:off x="5156" y="3744"/>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28" name="Line 130"/>
              <p:cNvSpPr>
                <a:spLocks noChangeShapeType="1"/>
              </p:cNvSpPr>
              <p:nvPr/>
            </p:nvSpPr>
            <p:spPr bwMode="auto">
              <a:xfrm>
                <a:off x="5588" y="3504"/>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sp>
        <p:nvSpPr>
          <p:cNvPr id="93196" name="Line 132"/>
          <p:cNvSpPr>
            <a:spLocks noChangeShapeType="1"/>
          </p:cNvSpPr>
          <p:nvPr/>
        </p:nvSpPr>
        <p:spPr bwMode="auto">
          <a:xfrm flipH="1">
            <a:off x="9667875" y="1395330"/>
            <a:ext cx="0" cy="42062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197" name="Line 133"/>
          <p:cNvSpPr>
            <a:spLocks noChangeShapeType="1"/>
          </p:cNvSpPr>
          <p:nvPr/>
        </p:nvSpPr>
        <p:spPr bwMode="auto">
          <a:xfrm flipH="1">
            <a:off x="10247314" y="1395330"/>
            <a:ext cx="0" cy="42062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198" name="Line 134"/>
          <p:cNvSpPr>
            <a:spLocks noChangeShapeType="1"/>
          </p:cNvSpPr>
          <p:nvPr/>
        </p:nvSpPr>
        <p:spPr bwMode="auto">
          <a:xfrm flipH="1">
            <a:off x="8951914" y="1395330"/>
            <a:ext cx="0" cy="42062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199" name="Line 135"/>
          <p:cNvSpPr>
            <a:spLocks noChangeShapeType="1"/>
          </p:cNvSpPr>
          <p:nvPr/>
        </p:nvSpPr>
        <p:spPr bwMode="auto">
          <a:xfrm flipH="1">
            <a:off x="8291514" y="1395330"/>
            <a:ext cx="0" cy="42062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0" name="Line 136"/>
          <p:cNvSpPr>
            <a:spLocks noChangeShapeType="1"/>
          </p:cNvSpPr>
          <p:nvPr/>
        </p:nvSpPr>
        <p:spPr bwMode="auto">
          <a:xfrm flipH="1">
            <a:off x="7599364" y="1395330"/>
            <a:ext cx="20636" cy="42062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1" name="Line 137"/>
          <p:cNvSpPr>
            <a:spLocks noChangeShapeType="1"/>
          </p:cNvSpPr>
          <p:nvPr/>
        </p:nvSpPr>
        <p:spPr bwMode="auto">
          <a:xfrm>
            <a:off x="6934200" y="1395330"/>
            <a:ext cx="0" cy="42062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2" name="Line 138"/>
          <p:cNvSpPr>
            <a:spLocks noChangeShapeType="1"/>
          </p:cNvSpPr>
          <p:nvPr/>
        </p:nvSpPr>
        <p:spPr bwMode="auto">
          <a:xfrm flipH="1">
            <a:off x="6235701" y="1395330"/>
            <a:ext cx="0" cy="42062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3" name="Line 139"/>
          <p:cNvSpPr>
            <a:spLocks noChangeShapeType="1"/>
          </p:cNvSpPr>
          <p:nvPr/>
        </p:nvSpPr>
        <p:spPr bwMode="auto">
          <a:xfrm>
            <a:off x="5562599" y="1395330"/>
            <a:ext cx="0" cy="42062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4" name="Line 140"/>
          <p:cNvSpPr>
            <a:spLocks noChangeShapeType="1"/>
          </p:cNvSpPr>
          <p:nvPr/>
        </p:nvSpPr>
        <p:spPr bwMode="auto">
          <a:xfrm>
            <a:off x="4876800" y="1395330"/>
            <a:ext cx="0" cy="42062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5" name="Line 141"/>
          <p:cNvSpPr>
            <a:spLocks noChangeShapeType="1"/>
          </p:cNvSpPr>
          <p:nvPr/>
        </p:nvSpPr>
        <p:spPr bwMode="auto">
          <a:xfrm>
            <a:off x="4190999" y="1395330"/>
            <a:ext cx="0" cy="420624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1017987" name="Rectangle 131"/>
          <p:cNvSpPr>
            <a:spLocks noChangeArrowheads="1"/>
          </p:cNvSpPr>
          <p:nvPr/>
        </p:nvSpPr>
        <p:spPr bwMode="auto">
          <a:xfrm>
            <a:off x="9334500" y="1595318"/>
            <a:ext cx="1905000" cy="582211"/>
          </a:xfrm>
          <a:prstGeom prst="rect">
            <a:avLst/>
          </a:prstGeom>
          <a:solidFill>
            <a:schemeClr val="accent5">
              <a:lumMod val="20000"/>
              <a:lumOff val="80000"/>
            </a:schemeClr>
          </a:solidFill>
          <a:ln w="12700">
            <a:noFill/>
            <a:miter lim="800000"/>
            <a:headEnd/>
            <a:tailEnd/>
          </a:ln>
        </p:spPr>
        <p:txBody>
          <a:bodyPr lIns="90488" tIns="44450" rIns="90488" bIns="44450">
            <a:prstTxWarp prst="textNoShape">
              <a:avLst/>
            </a:prstTxWarp>
            <a:spAutoFit/>
          </a:bodyPr>
          <a:lstStyle/>
          <a:p>
            <a:pPr algn="ctr"/>
            <a:r>
              <a:rPr lang="en-US" sz="1600" i="1" dirty="0">
                <a:solidFill>
                  <a:srgbClr val="C00000"/>
                </a:solidFill>
                <a:latin typeface="Calibri"/>
                <a:ea typeface="Optima" charset="0"/>
                <a:cs typeface="Calibri"/>
              </a:rPr>
              <a:t>2 stalls with forwarding HW</a:t>
            </a:r>
          </a:p>
        </p:txBody>
      </p:sp>
      <p:sp>
        <p:nvSpPr>
          <p:cNvPr id="93210" name="Rectangle 9"/>
          <p:cNvSpPr>
            <a:spLocks noChangeArrowheads="1"/>
          </p:cNvSpPr>
          <p:nvPr/>
        </p:nvSpPr>
        <p:spPr bwMode="auto">
          <a:xfrm rot="-5400000">
            <a:off x="1401763" y="4033756"/>
            <a:ext cx="1160463" cy="334962"/>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93211" name="Rectangle 9"/>
          <p:cNvSpPr>
            <a:spLocks noChangeArrowheads="1"/>
          </p:cNvSpPr>
          <p:nvPr/>
        </p:nvSpPr>
        <p:spPr bwMode="auto">
          <a:xfrm>
            <a:off x="5456239" y="1055605"/>
            <a:ext cx="1506537"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grpSp>
        <p:nvGrpSpPr>
          <p:cNvPr id="29" name="Group 28">
            <a:extLst>
              <a:ext uri="{FF2B5EF4-FFF2-40B4-BE49-F238E27FC236}">
                <a16:creationId xmlns:a16="http://schemas.microsoft.com/office/drawing/2014/main" id="{7F9EE910-D378-8243-8F51-A22CBA9D2883}"/>
              </a:ext>
            </a:extLst>
          </p:cNvPr>
          <p:cNvGrpSpPr/>
          <p:nvPr/>
        </p:nvGrpSpPr>
        <p:grpSpPr>
          <a:xfrm>
            <a:off x="4185565" y="5669875"/>
            <a:ext cx="6068375" cy="559276"/>
            <a:chOff x="4185565" y="5669875"/>
            <a:chExt cx="6068375" cy="559276"/>
          </a:xfrm>
        </p:grpSpPr>
        <p:grpSp>
          <p:nvGrpSpPr>
            <p:cNvPr id="3" name="Group 2">
              <a:extLst>
                <a:ext uri="{FF2B5EF4-FFF2-40B4-BE49-F238E27FC236}">
                  <a16:creationId xmlns:a16="http://schemas.microsoft.com/office/drawing/2014/main" id="{0D71DC93-7201-A240-BD19-D6ABF9EF5884}"/>
                </a:ext>
              </a:extLst>
            </p:cNvPr>
            <p:cNvGrpSpPr/>
            <p:nvPr/>
          </p:nvGrpSpPr>
          <p:grpSpPr>
            <a:xfrm>
              <a:off x="4386226" y="5669875"/>
              <a:ext cx="5867714" cy="559276"/>
              <a:chOff x="4392852" y="5729509"/>
              <a:chExt cx="5867714" cy="559276"/>
            </a:xfrm>
          </p:grpSpPr>
          <p:grpSp>
            <p:nvGrpSpPr>
              <p:cNvPr id="139" name="Group 138">
                <a:extLst>
                  <a:ext uri="{FF2B5EF4-FFF2-40B4-BE49-F238E27FC236}">
                    <a16:creationId xmlns:a16="http://schemas.microsoft.com/office/drawing/2014/main" id="{901CE66D-CD24-0443-BC43-83CED1BF4502}"/>
                  </a:ext>
                </a:extLst>
              </p:cNvPr>
              <p:cNvGrpSpPr/>
              <p:nvPr/>
            </p:nvGrpSpPr>
            <p:grpSpPr>
              <a:xfrm>
                <a:off x="4392852" y="5729509"/>
                <a:ext cx="5756422" cy="559276"/>
                <a:chOff x="3599514" y="5419739"/>
                <a:chExt cx="5756422" cy="559276"/>
              </a:xfrm>
            </p:grpSpPr>
            <p:grpSp>
              <p:nvGrpSpPr>
                <p:cNvPr id="140" name="Group 139">
                  <a:extLst>
                    <a:ext uri="{FF2B5EF4-FFF2-40B4-BE49-F238E27FC236}">
                      <a16:creationId xmlns:a16="http://schemas.microsoft.com/office/drawing/2014/main" id="{E0D30BD6-C46B-114F-8480-A47926F55228}"/>
                    </a:ext>
                  </a:extLst>
                </p:cNvPr>
                <p:cNvGrpSpPr/>
                <p:nvPr/>
              </p:nvGrpSpPr>
              <p:grpSpPr>
                <a:xfrm>
                  <a:off x="3599514" y="5529812"/>
                  <a:ext cx="5756422" cy="377053"/>
                  <a:chOff x="3610660" y="5544269"/>
                  <a:chExt cx="5756422" cy="377053"/>
                </a:xfrm>
              </p:grpSpPr>
              <p:sp>
                <p:nvSpPr>
                  <p:cNvPr id="151" name="TextBox 150">
                    <a:extLst>
                      <a:ext uri="{FF2B5EF4-FFF2-40B4-BE49-F238E27FC236}">
                        <a16:creationId xmlns:a16="http://schemas.microsoft.com/office/drawing/2014/main" id="{40E77020-5620-AA4B-BC04-142B58EB340D}"/>
                      </a:ext>
                    </a:extLst>
                  </p:cNvPr>
                  <p:cNvSpPr txBox="1"/>
                  <p:nvPr/>
                </p:nvSpPr>
                <p:spPr>
                  <a:xfrm>
                    <a:off x="3610660" y="5551990"/>
                    <a:ext cx="301686" cy="369332"/>
                  </a:xfrm>
                  <a:prstGeom prst="rect">
                    <a:avLst/>
                  </a:prstGeom>
                  <a:noFill/>
                </p:spPr>
                <p:txBody>
                  <a:bodyPr wrap="none" rtlCol="0">
                    <a:spAutoFit/>
                  </a:bodyPr>
                  <a:lstStyle/>
                  <a:p>
                    <a:r>
                      <a:rPr lang="en-US" dirty="0">
                        <a:solidFill>
                          <a:srgbClr val="C00000"/>
                        </a:solidFill>
                      </a:rPr>
                      <a:t>0</a:t>
                    </a:r>
                  </a:p>
                </p:txBody>
              </p:sp>
              <p:sp>
                <p:nvSpPr>
                  <p:cNvPr id="152" name="TextBox 151">
                    <a:extLst>
                      <a:ext uri="{FF2B5EF4-FFF2-40B4-BE49-F238E27FC236}">
                        <a16:creationId xmlns:a16="http://schemas.microsoft.com/office/drawing/2014/main" id="{897EECBF-F3BE-1646-96C7-CF61197574E1}"/>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153" name="TextBox 152">
                    <a:extLst>
                      <a:ext uri="{FF2B5EF4-FFF2-40B4-BE49-F238E27FC236}">
                        <a16:creationId xmlns:a16="http://schemas.microsoft.com/office/drawing/2014/main" id="{3687983E-88E1-2747-9BAD-26702D62E064}"/>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154" name="TextBox 153">
                    <a:extLst>
                      <a:ext uri="{FF2B5EF4-FFF2-40B4-BE49-F238E27FC236}">
                        <a16:creationId xmlns:a16="http://schemas.microsoft.com/office/drawing/2014/main" id="{7BB97D92-3C0E-204F-80FD-9219325C4E83}"/>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155" name="TextBox 154">
                    <a:extLst>
                      <a:ext uri="{FF2B5EF4-FFF2-40B4-BE49-F238E27FC236}">
                        <a16:creationId xmlns:a16="http://schemas.microsoft.com/office/drawing/2014/main" id="{36127981-C9CE-654E-B475-848F6D2C606A}"/>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156" name="TextBox 155">
                    <a:extLst>
                      <a:ext uri="{FF2B5EF4-FFF2-40B4-BE49-F238E27FC236}">
                        <a16:creationId xmlns:a16="http://schemas.microsoft.com/office/drawing/2014/main" id="{55FDC0FD-AFA3-8F46-A682-9C5B1899758F}"/>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157" name="TextBox 156">
                    <a:extLst>
                      <a:ext uri="{FF2B5EF4-FFF2-40B4-BE49-F238E27FC236}">
                        <a16:creationId xmlns:a16="http://schemas.microsoft.com/office/drawing/2014/main" id="{28AD0108-F507-2845-BB28-5511B949AB72}"/>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158" name="TextBox 157">
                    <a:extLst>
                      <a:ext uri="{FF2B5EF4-FFF2-40B4-BE49-F238E27FC236}">
                        <a16:creationId xmlns:a16="http://schemas.microsoft.com/office/drawing/2014/main" id="{F414F268-AA96-1943-A66D-F3D7664998BA}"/>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159" name="TextBox 158">
                    <a:extLst>
                      <a:ext uri="{FF2B5EF4-FFF2-40B4-BE49-F238E27FC236}">
                        <a16:creationId xmlns:a16="http://schemas.microsoft.com/office/drawing/2014/main" id="{C64C6218-B185-534A-848A-A8825EA4FF1E}"/>
                      </a:ext>
                    </a:extLst>
                  </p:cNvPr>
                  <p:cNvSpPr txBox="1"/>
                  <p:nvPr/>
                </p:nvSpPr>
                <p:spPr>
                  <a:xfrm>
                    <a:off x="9065396" y="5544269"/>
                    <a:ext cx="301686" cy="369332"/>
                  </a:xfrm>
                  <a:prstGeom prst="rect">
                    <a:avLst/>
                  </a:prstGeom>
                  <a:noFill/>
                </p:spPr>
                <p:txBody>
                  <a:bodyPr wrap="none" rtlCol="0">
                    <a:spAutoFit/>
                  </a:bodyPr>
                  <a:lstStyle/>
                  <a:p>
                    <a:r>
                      <a:rPr lang="en-US" dirty="0">
                        <a:solidFill>
                          <a:srgbClr val="C00000"/>
                        </a:solidFill>
                      </a:rPr>
                      <a:t>8</a:t>
                    </a:r>
                  </a:p>
                </p:txBody>
              </p:sp>
            </p:grpSp>
            <p:sp>
              <p:nvSpPr>
                <p:cNvPr id="141" name="Line 19">
                  <a:extLst>
                    <a:ext uri="{FF2B5EF4-FFF2-40B4-BE49-F238E27FC236}">
                      <a16:creationId xmlns:a16="http://schemas.microsoft.com/office/drawing/2014/main" id="{1619E194-720A-2B47-8EE8-729634920CC9}"/>
                    </a:ext>
                  </a:extLst>
                </p:cNvPr>
                <p:cNvSpPr>
                  <a:spLocks noChangeShapeType="1"/>
                </p:cNvSpPr>
                <p:nvPr/>
              </p:nvSpPr>
              <p:spPr bwMode="auto">
                <a:xfrm>
                  <a:off x="408933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2" name="Line 19">
                  <a:extLst>
                    <a:ext uri="{FF2B5EF4-FFF2-40B4-BE49-F238E27FC236}">
                      <a16:creationId xmlns:a16="http://schemas.microsoft.com/office/drawing/2014/main" id="{97FB8BCE-BF58-FB4A-9828-B80424E2747B}"/>
                    </a:ext>
                  </a:extLst>
                </p:cNvPr>
                <p:cNvSpPr>
                  <a:spLocks noChangeShapeType="1"/>
                </p:cNvSpPr>
                <p:nvPr/>
              </p:nvSpPr>
              <p:spPr bwMode="auto">
                <a:xfrm>
                  <a:off x="6141093"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5" name="Line 19">
                  <a:extLst>
                    <a:ext uri="{FF2B5EF4-FFF2-40B4-BE49-F238E27FC236}">
                      <a16:creationId xmlns:a16="http://schemas.microsoft.com/office/drawing/2014/main" id="{A2132891-FE48-EB4F-8824-4696B8C41DA7}"/>
                    </a:ext>
                  </a:extLst>
                </p:cNvPr>
                <p:cNvSpPr>
                  <a:spLocks noChangeShapeType="1"/>
                </p:cNvSpPr>
                <p:nvPr/>
              </p:nvSpPr>
              <p:spPr bwMode="auto">
                <a:xfrm>
                  <a:off x="479188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6" name="Line 19">
                  <a:extLst>
                    <a:ext uri="{FF2B5EF4-FFF2-40B4-BE49-F238E27FC236}">
                      <a16:creationId xmlns:a16="http://schemas.microsoft.com/office/drawing/2014/main" id="{0E3CB4AB-56E4-9347-95FC-C3BC06099BEF}"/>
                    </a:ext>
                  </a:extLst>
                </p:cNvPr>
                <p:cNvSpPr>
                  <a:spLocks noChangeShapeType="1"/>
                </p:cNvSpPr>
                <p:nvPr/>
              </p:nvSpPr>
              <p:spPr bwMode="auto">
                <a:xfrm>
                  <a:off x="5441085" y="5419739"/>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7" name="Line 19">
                  <a:extLst>
                    <a:ext uri="{FF2B5EF4-FFF2-40B4-BE49-F238E27FC236}">
                      <a16:creationId xmlns:a16="http://schemas.microsoft.com/office/drawing/2014/main" id="{F8770DA9-76A8-4242-A419-75D86E6C5A65}"/>
                    </a:ext>
                  </a:extLst>
                </p:cNvPr>
                <p:cNvSpPr>
                  <a:spLocks noChangeShapeType="1"/>
                </p:cNvSpPr>
                <p:nvPr/>
              </p:nvSpPr>
              <p:spPr bwMode="auto">
                <a:xfrm>
                  <a:off x="749646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8" name="Line 19">
                  <a:extLst>
                    <a:ext uri="{FF2B5EF4-FFF2-40B4-BE49-F238E27FC236}">
                      <a16:creationId xmlns:a16="http://schemas.microsoft.com/office/drawing/2014/main" id="{EFFEE154-4E0A-9449-948A-20B22698EB5B}"/>
                    </a:ext>
                  </a:extLst>
                </p:cNvPr>
                <p:cNvSpPr>
                  <a:spLocks noChangeShapeType="1"/>
                </p:cNvSpPr>
                <p:nvPr/>
              </p:nvSpPr>
              <p:spPr bwMode="auto">
                <a:xfrm>
                  <a:off x="679972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9" name="Line 19">
                  <a:extLst>
                    <a:ext uri="{FF2B5EF4-FFF2-40B4-BE49-F238E27FC236}">
                      <a16:creationId xmlns:a16="http://schemas.microsoft.com/office/drawing/2014/main" id="{E8D1F5FB-84B8-D84D-81F7-A579C94A9B65}"/>
                    </a:ext>
                  </a:extLst>
                </p:cNvPr>
                <p:cNvSpPr>
                  <a:spLocks noChangeShapeType="1"/>
                </p:cNvSpPr>
                <p:nvPr/>
              </p:nvSpPr>
              <p:spPr bwMode="auto">
                <a:xfrm>
                  <a:off x="8153065" y="5460064"/>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50" name="Line 19">
                  <a:extLst>
                    <a:ext uri="{FF2B5EF4-FFF2-40B4-BE49-F238E27FC236}">
                      <a16:creationId xmlns:a16="http://schemas.microsoft.com/office/drawing/2014/main" id="{AD9A7E1A-0D24-A743-A67A-A056B86BA310}"/>
                    </a:ext>
                  </a:extLst>
                </p:cNvPr>
                <p:cNvSpPr>
                  <a:spLocks noChangeShapeType="1"/>
                </p:cNvSpPr>
                <p:nvPr/>
              </p:nvSpPr>
              <p:spPr bwMode="auto">
                <a:xfrm>
                  <a:off x="8865410" y="5465383"/>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160" name="Line 19">
                <a:extLst>
                  <a:ext uri="{FF2B5EF4-FFF2-40B4-BE49-F238E27FC236}">
                    <a16:creationId xmlns:a16="http://schemas.microsoft.com/office/drawing/2014/main" id="{96593CBF-797E-FA41-8F30-70CB308A5430}"/>
                  </a:ext>
                </a:extLst>
              </p:cNvPr>
              <p:cNvSpPr>
                <a:spLocks noChangeShapeType="1"/>
              </p:cNvSpPr>
              <p:nvPr/>
            </p:nvSpPr>
            <p:spPr bwMode="auto">
              <a:xfrm>
                <a:off x="10254303" y="5775153"/>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161" name="Line 19">
              <a:extLst>
                <a:ext uri="{FF2B5EF4-FFF2-40B4-BE49-F238E27FC236}">
                  <a16:creationId xmlns:a16="http://schemas.microsoft.com/office/drawing/2014/main" id="{A81B6AB8-8263-BD42-8951-BEC68AE25158}"/>
                </a:ext>
              </a:extLst>
            </p:cNvPr>
            <p:cNvSpPr>
              <a:spLocks noChangeShapeType="1"/>
            </p:cNvSpPr>
            <p:nvPr/>
          </p:nvSpPr>
          <p:spPr bwMode="auto">
            <a:xfrm>
              <a:off x="4185565" y="5669875"/>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392056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17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98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Group 248"/>
          <p:cNvGrpSpPr/>
          <p:nvPr/>
        </p:nvGrpSpPr>
        <p:grpSpPr>
          <a:xfrm>
            <a:off x="2371728" y="3500447"/>
            <a:ext cx="6705600" cy="630239"/>
            <a:chOff x="762000" y="2800349"/>
            <a:chExt cx="6705600" cy="630239"/>
          </a:xfrm>
        </p:grpSpPr>
        <p:sp>
          <p:nvSpPr>
            <p:cNvPr id="246" name="AutoShape 6" descr="Shingle"/>
            <p:cNvSpPr>
              <a:spLocks noChangeArrowheads="1"/>
            </p:cNvSpPr>
            <p:nvPr/>
          </p:nvSpPr>
          <p:spPr bwMode="auto">
            <a:xfrm>
              <a:off x="4098925" y="2800349"/>
              <a:ext cx="685800" cy="609600"/>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i="1">
                <a:latin typeface="Calibri" charset="0"/>
                <a:ea typeface="Optima" charset="0"/>
                <a:cs typeface="Optima" charset="0"/>
              </a:endParaRPr>
            </a:p>
          </p:txBody>
        </p:sp>
        <p:sp>
          <p:nvSpPr>
            <p:cNvPr id="247" name="AutoShape 6" descr="Shingle"/>
            <p:cNvSpPr>
              <a:spLocks noChangeArrowheads="1"/>
            </p:cNvSpPr>
            <p:nvPr/>
          </p:nvSpPr>
          <p:spPr bwMode="auto">
            <a:xfrm>
              <a:off x="4795839" y="2820988"/>
              <a:ext cx="685800" cy="609600"/>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i="1">
                <a:latin typeface="Calibri" charset="0"/>
                <a:ea typeface="Optima" charset="0"/>
                <a:cs typeface="Optima" charset="0"/>
              </a:endParaRPr>
            </a:p>
          </p:txBody>
        </p:sp>
        <p:grpSp>
          <p:nvGrpSpPr>
            <p:cNvPr id="2" name="Group 2"/>
            <p:cNvGrpSpPr>
              <a:grpSpLocks/>
            </p:cNvGrpSpPr>
            <p:nvPr/>
          </p:nvGrpSpPr>
          <p:grpSpPr bwMode="auto">
            <a:xfrm>
              <a:off x="762000" y="2819400"/>
              <a:ext cx="6705600" cy="611188"/>
              <a:chOff x="480" y="2256"/>
              <a:chExt cx="4224" cy="385"/>
            </a:xfrm>
          </p:grpSpPr>
          <p:sp>
            <p:nvSpPr>
              <p:cNvPr id="93416" name="Rectangle 3"/>
              <p:cNvSpPr>
                <a:spLocks noChangeArrowheads="1"/>
              </p:cNvSpPr>
              <p:nvPr/>
            </p:nvSpPr>
            <p:spPr bwMode="auto">
              <a:xfrm>
                <a:off x="480" y="2352"/>
                <a:ext cx="495"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i="1" dirty="0">
                    <a:solidFill>
                      <a:srgbClr val="FF0000"/>
                    </a:solidFill>
                    <a:latin typeface="Calibri" charset="0"/>
                    <a:ea typeface="Optima" charset="0"/>
                    <a:cs typeface="Optima" charset="0"/>
                  </a:rPr>
                  <a:t>flush</a:t>
                </a:r>
              </a:p>
            </p:txBody>
          </p:sp>
          <p:sp>
            <p:nvSpPr>
              <p:cNvPr id="93417" name="AutoShape 6" descr="Shingle"/>
              <p:cNvSpPr>
                <a:spLocks noChangeArrowheads="1"/>
              </p:cNvSpPr>
              <p:nvPr/>
            </p:nvSpPr>
            <p:spPr bwMode="auto">
              <a:xfrm>
                <a:off x="3408" y="2256"/>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i="1">
                  <a:latin typeface="Calibri" charset="0"/>
                  <a:ea typeface="Optima" charset="0"/>
                  <a:cs typeface="Optima" charset="0"/>
                </a:endParaRPr>
              </a:p>
            </p:txBody>
          </p:sp>
          <p:sp>
            <p:nvSpPr>
              <p:cNvPr id="93418" name="AutoShape 7" descr="Shingle"/>
              <p:cNvSpPr>
                <a:spLocks noChangeArrowheads="1"/>
              </p:cNvSpPr>
              <p:nvPr/>
            </p:nvSpPr>
            <p:spPr bwMode="auto">
              <a:xfrm>
                <a:off x="3840" y="2256"/>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i="1">
                  <a:latin typeface="Calibri" charset="0"/>
                  <a:ea typeface="Optima" charset="0"/>
                  <a:cs typeface="Optima" charset="0"/>
                </a:endParaRPr>
              </a:p>
            </p:txBody>
          </p:sp>
          <p:sp>
            <p:nvSpPr>
              <p:cNvPr id="93419" name="AutoShape 8" descr="Shingle"/>
              <p:cNvSpPr>
                <a:spLocks noChangeArrowheads="1"/>
              </p:cNvSpPr>
              <p:nvPr/>
            </p:nvSpPr>
            <p:spPr bwMode="auto">
              <a:xfrm>
                <a:off x="4272" y="2256"/>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i="1">
                  <a:latin typeface="Calibri" charset="0"/>
                  <a:ea typeface="Optima" charset="0"/>
                  <a:cs typeface="Optima" charset="0"/>
                </a:endParaRPr>
              </a:p>
            </p:txBody>
          </p:sp>
        </p:grpSp>
      </p:grpSp>
      <p:grpSp>
        <p:nvGrpSpPr>
          <p:cNvPr id="248" name="Group 247"/>
          <p:cNvGrpSpPr/>
          <p:nvPr/>
        </p:nvGrpSpPr>
        <p:grpSpPr>
          <a:xfrm>
            <a:off x="2371728" y="2801947"/>
            <a:ext cx="6019800" cy="645150"/>
            <a:chOff x="762000" y="2101850"/>
            <a:chExt cx="6019800" cy="645150"/>
          </a:xfrm>
        </p:grpSpPr>
        <p:sp>
          <p:nvSpPr>
            <p:cNvPr id="243" name="AutoShape 6" descr="Shingle"/>
            <p:cNvSpPr>
              <a:spLocks noChangeArrowheads="1"/>
            </p:cNvSpPr>
            <p:nvPr/>
          </p:nvSpPr>
          <p:spPr bwMode="auto">
            <a:xfrm>
              <a:off x="3335338" y="2133600"/>
              <a:ext cx="685800" cy="609600"/>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i="1">
                <a:latin typeface="Calibri" charset="0"/>
                <a:ea typeface="Optima" charset="0"/>
                <a:cs typeface="Optima" charset="0"/>
              </a:endParaRPr>
            </a:p>
          </p:txBody>
        </p:sp>
        <p:sp>
          <p:nvSpPr>
            <p:cNvPr id="244" name="AutoShape 6" descr="Shingle"/>
            <p:cNvSpPr>
              <a:spLocks noChangeArrowheads="1"/>
            </p:cNvSpPr>
            <p:nvPr/>
          </p:nvSpPr>
          <p:spPr bwMode="auto">
            <a:xfrm>
              <a:off x="4073525" y="2137400"/>
              <a:ext cx="685800" cy="609600"/>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i="1">
                <a:latin typeface="Calibri" charset="0"/>
                <a:ea typeface="Optima" charset="0"/>
                <a:cs typeface="Optima" charset="0"/>
              </a:endParaRPr>
            </a:p>
          </p:txBody>
        </p:sp>
        <p:sp>
          <p:nvSpPr>
            <p:cNvPr id="245" name="AutoShape 6" descr="Shingle"/>
            <p:cNvSpPr>
              <a:spLocks noChangeArrowheads="1"/>
            </p:cNvSpPr>
            <p:nvPr/>
          </p:nvSpPr>
          <p:spPr bwMode="auto">
            <a:xfrm>
              <a:off x="4724400" y="2101850"/>
              <a:ext cx="685800" cy="609600"/>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i="1">
                <a:latin typeface="Calibri" charset="0"/>
                <a:ea typeface="Optima" charset="0"/>
                <a:cs typeface="Optima" charset="0"/>
              </a:endParaRPr>
            </a:p>
          </p:txBody>
        </p:sp>
        <p:grpSp>
          <p:nvGrpSpPr>
            <p:cNvPr id="4" name="Group 16"/>
            <p:cNvGrpSpPr>
              <a:grpSpLocks/>
            </p:cNvGrpSpPr>
            <p:nvPr/>
          </p:nvGrpSpPr>
          <p:grpSpPr bwMode="auto">
            <a:xfrm>
              <a:off x="762000" y="2133600"/>
              <a:ext cx="6019800" cy="609600"/>
              <a:chOff x="480" y="1824"/>
              <a:chExt cx="3792" cy="384"/>
            </a:xfrm>
          </p:grpSpPr>
          <p:sp>
            <p:nvSpPr>
              <p:cNvPr id="93408" name="Rectangle 17"/>
              <p:cNvSpPr>
                <a:spLocks noChangeArrowheads="1"/>
              </p:cNvSpPr>
              <p:nvPr/>
            </p:nvSpPr>
            <p:spPr bwMode="auto">
              <a:xfrm>
                <a:off x="480" y="1824"/>
                <a:ext cx="495"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i="1" dirty="0">
                    <a:solidFill>
                      <a:srgbClr val="FF0000"/>
                    </a:solidFill>
                    <a:latin typeface="Calibri" charset="0"/>
                    <a:ea typeface="Optima" charset="0"/>
                    <a:cs typeface="Optima" charset="0"/>
                  </a:rPr>
                  <a:t>flush</a:t>
                </a:r>
              </a:p>
            </p:txBody>
          </p:sp>
          <p:sp>
            <p:nvSpPr>
              <p:cNvPr id="93409" name="AutoShape 21"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sz="2000">
                  <a:latin typeface="Calibri" charset="0"/>
                  <a:ea typeface="Optima" charset="0"/>
                  <a:cs typeface="Optima" charset="0"/>
                </a:endParaRPr>
              </a:p>
            </p:txBody>
          </p:sp>
          <p:sp>
            <p:nvSpPr>
              <p:cNvPr id="93410" name="AutoShape 22"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sz="2000">
                  <a:latin typeface="Calibri" charset="0"/>
                  <a:ea typeface="Optima" charset="0"/>
                  <a:cs typeface="Optima" charset="0"/>
                </a:endParaRPr>
              </a:p>
            </p:txBody>
          </p:sp>
        </p:grpSp>
      </p:grpSp>
      <p:grpSp>
        <p:nvGrpSpPr>
          <p:cNvPr id="5" name="Group 23"/>
          <p:cNvGrpSpPr>
            <a:grpSpLocks/>
          </p:cNvGrpSpPr>
          <p:nvPr/>
        </p:nvGrpSpPr>
        <p:grpSpPr bwMode="auto">
          <a:xfrm>
            <a:off x="6216660" y="1989147"/>
            <a:ext cx="760413" cy="2871788"/>
            <a:chOff x="2902" y="812"/>
            <a:chExt cx="479" cy="1809"/>
          </a:xfrm>
          <a:solidFill>
            <a:srgbClr val="FFC000"/>
          </a:solidFill>
        </p:grpSpPr>
        <p:sp>
          <p:nvSpPr>
            <p:cNvPr id="93405" name="Rectangle 24"/>
            <p:cNvSpPr>
              <a:spLocks noChangeArrowheads="1"/>
            </p:cNvSpPr>
            <p:nvPr/>
          </p:nvSpPr>
          <p:spPr bwMode="auto">
            <a:xfrm>
              <a:off x="3045" y="2333"/>
              <a:ext cx="336" cy="288"/>
            </a:xfrm>
            <a:prstGeom prst="rect">
              <a:avLst/>
            </a:prstGeom>
            <a:grpFill/>
            <a:ln w="12700">
              <a:solidFill>
                <a:srgbClr val="FFC000"/>
              </a:solidFill>
              <a:miter lim="800000"/>
              <a:headEnd/>
              <a:tailEnd/>
            </a:ln>
          </p:spPr>
          <p:txBody>
            <a:bodyPr wrap="none" anchor="ctr">
              <a:prstTxWarp prst="textNoShape">
                <a:avLst/>
              </a:prstTxWarp>
            </a:bodyPr>
            <a:lstStyle/>
            <a:p>
              <a:endParaRPr lang="en-US">
                <a:latin typeface="Lucida Grande" charset="0"/>
              </a:endParaRPr>
            </a:p>
          </p:txBody>
        </p:sp>
        <p:sp>
          <p:nvSpPr>
            <p:cNvPr id="93406" name="Rectangle 25"/>
            <p:cNvSpPr>
              <a:spLocks noChangeArrowheads="1"/>
            </p:cNvSpPr>
            <p:nvPr/>
          </p:nvSpPr>
          <p:spPr bwMode="auto">
            <a:xfrm>
              <a:off x="2902" y="812"/>
              <a:ext cx="96" cy="341"/>
            </a:xfrm>
            <a:prstGeom prst="rect">
              <a:avLst/>
            </a:prstGeom>
            <a:grpFill/>
            <a:ln w="12700">
              <a:solidFill>
                <a:srgbClr val="FFC000"/>
              </a:solidFill>
              <a:miter lim="800000"/>
              <a:headEnd/>
              <a:tailEnd/>
            </a:ln>
          </p:spPr>
          <p:txBody>
            <a:bodyPr wrap="none" anchor="ctr">
              <a:prstTxWarp prst="textNoShape">
                <a:avLst/>
              </a:prstTxWarp>
            </a:bodyPr>
            <a:lstStyle/>
            <a:p>
              <a:endParaRPr lang="en-US">
                <a:latin typeface="Lucida Grande" charset="0"/>
              </a:endParaRPr>
            </a:p>
          </p:txBody>
        </p:sp>
        <p:sp>
          <p:nvSpPr>
            <p:cNvPr id="93407" name="Line 26"/>
            <p:cNvSpPr>
              <a:spLocks noChangeShapeType="1"/>
            </p:cNvSpPr>
            <p:nvPr/>
          </p:nvSpPr>
          <p:spPr bwMode="auto">
            <a:xfrm>
              <a:off x="2946" y="1153"/>
              <a:ext cx="261" cy="1180"/>
            </a:xfrm>
            <a:prstGeom prst="line">
              <a:avLst/>
            </a:prstGeom>
            <a:grpFill/>
            <a:ln w="28575">
              <a:solidFill>
                <a:srgbClr val="FFC000"/>
              </a:solidFill>
              <a:round/>
              <a:headEnd/>
              <a:tailEnd type="arrow" w="med" len="med"/>
            </a:ln>
          </p:spPr>
          <p:txBody>
            <a:bodyPr>
              <a:prstTxWarp prst="textNoShape">
                <a:avLst/>
              </a:prstTxWarp>
            </a:bodyPr>
            <a:lstStyle/>
            <a:p>
              <a:endParaRPr lang="en-US"/>
            </a:p>
          </p:txBody>
        </p:sp>
      </p:grpSp>
      <p:sp>
        <p:nvSpPr>
          <p:cNvPr id="1017883" name="Rectangle 27"/>
          <p:cNvSpPr>
            <a:spLocks noGrp="1" noChangeArrowheads="1"/>
          </p:cNvSpPr>
          <p:nvPr>
            <p:ph type="title" idx="4294967295"/>
          </p:nvPr>
        </p:nvSpPr>
        <p:spPr>
          <a:xfrm>
            <a:off x="1335091" y="132005"/>
            <a:ext cx="10058400" cy="1033463"/>
          </a:xfrm>
        </p:spPr>
        <p:txBody>
          <a:bodyPr wrap="none">
            <a:normAutofit/>
          </a:bodyPr>
          <a:lstStyle/>
          <a:p>
            <a:pPr eaLnBrk="1" hangingPunct="1">
              <a:defRPr/>
            </a:pPr>
            <a:r>
              <a:rPr lang="en-US" dirty="0">
                <a:ea typeface="+mj-ea"/>
              </a:rPr>
              <a:t>Handling Control Hazards: Flushing</a:t>
            </a:r>
          </a:p>
        </p:txBody>
      </p:sp>
      <p:sp>
        <p:nvSpPr>
          <p:cNvPr id="6" name="Slide Number Placeholder 5">
            <a:extLst>
              <a:ext uri="{FF2B5EF4-FFF2-40B4-BE49-F238E27FC236}">
                <a16:creationId xmlns:a16="http://schemas.microsoft.com/office/drawing/2014/main" id="{AB9D9853-743B-F044-999C-CA8964F84139}"/>
              </a:ext>
            </a:extLst>
          </p:cNvPr>
          <p:cNvSpPr>
            <a:spLocks noGrp="1"/>
          </p:cNvSpPr>
          <p:nvPr>
            <p:ph type="sldNum" sz="quarter" idx="4294967295"/>
          </p:nvPr>
        </p:nvSpPr>
        <p:spPr>
          <a:xfrm>
            <a:off x="10880725" y="6459538"/>
            <a:ext cx="1311275" cy="365125"/>
          </a:xfrm>
        </p:spPr>
        <p:txBody>
          <a:bodyPr/>
          <a:lstStyle/>
          <a:p>
            <a:fld id="{1BD72A7C-CD32-D543-9541-5D4E9CD9F017}" type="slidenum">
              <a:rPr lang="en-US" smtClean="0"/>
              <a:t>49</a:t>
            </a:fld>
            <a:endParaRPr lang="en-US"/>
          </a:p>
        </p:txBody>
      </p:sp>
      <p:sp>
        <p:nvSpPr>
          <p:cNvPr id="93191" name="Line 29"/>
          <p:cNvSpPr>
            <a:spLocks noChangeShapeType="1"/>
          </p:cNvSpPr>
          <p:nvPr/>
        </p:nvSpPr>
        <p:spPr bwMode="auto">
          <a:xfrm flipV="1">
            <a:off x="3057528" y="1690698"/>
            <a:ext cx="7010400" cy="4763"/>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93192" name="Rectangle 30"/>
          <p:cNvSpPr>
            <a:spLocks noChangeArrowheads="1"/>
          </p:cNvSpPr>
          <p:nvPr/>
        </p:nvSpPr>
        <p:spPr bwMode="auto">
          <a:xfrm>
            <a:off x="2371729" y="1995498"/>
            <a:ext cx="657225" cy="3968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latin typeface="Courier" charset="0"/>
                <a:ea typeface="Courier" charset="0"/>
                <a:cs typeface="Courier" charset="0"/>
              </a:rPr>
              <a:t>beq</a:t>
            </a:r>
          </a:p>
        </p:txBody>
      </p:sp>
      <p:sp>
        <p:nvSpPr>
          <p:cNvPr id="93193" name="Line 31"/>
          <p:cNvSpPr>
            <a:spLocks noChangeShapeType="1"/>
          </p:cNvSpPr>
          <p:nvPr/>
        </p:nvSpPr>
        <p:spPr bwMode="auto">
          <a:xfrm>
            <a:off x="2325693" y="1843097"/>
            <a:ext cx="19056" cy="4286241"/>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grpSp>
        <p:nvGrpSpPr>
          <p:cNvPr id="93194" name="Group 32"/>
          <p:cNvGrpSpPr>
            <a:grpSpLocks/>
          </p:cNvGrpSpPr>
          <p:nvPr/>
        </p:nvGrpSpPr>
        <p:grpSpPr bwMode="auto">
          <a:xfrm>
            <a:off x="4338641" y="1919297"/>
            <a:ext cx="3386138" cy="838200"/>
            <a:chOff x="1553" y="1152"/>
            <a:chExt cx="2133" cy="528"/>
          </a:xfrm>
        </p:grpSpPr>
        <p:grpSp>
          <p:nvGrpSpPr>
            <p:cNvPr id="93373" name="Group 33"/>
            <p:cNvGrpSpPr>
              <a:grpSpLocks/>
            </p:cNvGrpSpPr>
            <p:nvPr/>
          </p:nvGrpSpPr>
          <p:grpSpPr bwMode="auto">
            <a:xfrm>
              <a:off x="2486" y="1152"/>
              <a:ext cx="224" cy="481"/>
              <a:chOff x="2206" y="1413"/>
              <a:chExt cx="224" cy="481"/>
            </a:xfrm>
          </p:grpSpPr>
          <p:sp>
            <p:nvSpPr>
              <p:cNvPr id="93403" name="Freeform 3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404" name="Rectangle 35"/>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93374" name="Group 36"/>
            <p:cNvGrpSpPr>
              <a:grpSpLocks/>
            </p:cNvGrpSpPr>
            <p:nvPr/>
          </p:nvGrpSpPr>
          <p:grpSpPr bwMode="auto">
            <a:xfrm>
              <a:off x="1553" y="1248"/>
              <a:ext cx="358" cy="289"/>
              <a:chOff x="1273" y="1509"/>
              <a:chExt cx="358" cy="289"/>
            </a:xfrm>
          </p:grpSpPr>
          <p:sp>
            <p:nvSpPr>
              <p:cNvPr id="93399" name="Rectangle 37"/>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93400" name="Group 38"/>
              <p:cNvGrpSpPr>
                <a:grpSpLocks/>
              </p:cNvGrpSpPr>
              <p:nvPr/>
            </p:nvGrpSpPr>
            <p:grpSpPr bwMode="auto">
              <a:xfrm>
                <a:off x="1291" y="1509"/>
                <a:ext cx="340" cy="289"/>
                <a:chOff x="1291" y="1509"/>
                <a:chExt cx="340" cy="289"/>
              </a:xfrm>
            </p:grpSpPr>
            <p:sp>
              <p:nvSpPr>
                <p:cNvPr id="93401" name="Freeform 3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402" name="Freeform 4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93375" name="Rectangle 41"/>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93376" name="Group 42"/>
            <p:cNvGrpSpPr>
              <a:grpSpLocks/>
            </p:cNvGrpSpPr>
            <p:nvPr/>
          </p:nvGrpSpPr>
          <p:grpSpPr bwMode="auto">
            <a:xfrm>
              <a:off x="2031" y="1248"/>
              <a:ext cx="296" cy="289"/>
              <a:chOff x="1751" y="1509"/>
              <a:chExt cx="296" cy="289"/>
            </a:xfrm>
          </p:grpSpPr>
          <p:sp>
            <p:nvSpPr>
              <p:cNvPr id="93397" name="Freeform 4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398" name="Freeform 4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377" name="Line 4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78" name="Freeform 4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379" name="Line 4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80" name="Rectangle 48"/>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Lucida Grande" charset="0"/>
                </a:rPr>
                <a:t>DM</a:t>
              </a:r>
            </a:p>
          </p:txBody>
        </p:sp>
        <p:grpSp>
          <p:nvGrpSpPr>
            <p:cNvPr id="93381" name="Group 49"/>
            <p:cNvGrpSpPr>
              <a:grpSpLocks/>
            </p:cNvGrpSpPr>
            <p:nvPr/>
          </p:nvGrpSpPr>
          <p:grpSpPr bwMode="auto">
            <a:xfrm>
              <a:off x="2880" y="1248"/>
              <a:ext cx="325" cy="289"/>
              <a:chOff x="2600" y="1509"/>
              <a:chExt cx="325" cy="289"/>
            </a:xfrm>
          </p:grpSpPr>
          <p:sp>
            <p:nvSpPr>
              <p:cNvPr id="93395" name="Freeform 5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396" name="Freeform 5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382" name="Rectangle 52"/>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93383" name="Group 53"/>
            <p:cNvGrpSpPr>
              <a:grpSpLocks/>
            </p:cNvGrpSpPr>
            <p:nvPr/>
          </p:nvGrpSpPr>
          <p:grpSpPr bwMode="auto">
            <a:xfrm>
              <a:off x="3348" y="1248"/>
              <a:ext cx="284" cy="289"/>
              <a:chOff x="3068" y="1509"/>
              <a:chExt cx="284" cy="289"/>
            </a:xfrm>
          </p:grpSpPr>
          <p:sp>
            <p:nvSpPr>
              <p:cNvPr id="93393" name="Freeform 5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394" name="Freeform 5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384" name="Line 5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85" name="Line 5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86" name="Line 5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87" name="Line 5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88" name="Line 6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89" name="Line 6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90" name="Line 6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91" name="Line 6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92" name="Line 6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93195" name="Group 65"/>
          <p:cNvGrpSpPr>
            <a:grpSpLocks/>
          </p:cNvGrpSpPr>
          <p:nvPr/>
        </p:nvGrpSpPr>
        <p:grpSpPr bwMode="auto">
          <a:xfrm>
            <a:off x="2295530" y="4251336"/>
            <a:ext cx="7623175" cy="1676400"/>
            <a:chOff x="862" y="2736"/>
            <a:chExt cx="4802" cy="1056"/>
          </a:xfrm>
        </p:grpSpPr>
        <p:grpSp>
          <p:nvGrpSpPr>
            <p:cNvPr id="93308" name="Group 66"/>
            <p:cNvGrpSpPr>
              <a:grpSpLocks/>
            </p:cNvGrpSpPr>
            <p:nvPr/>
          </p:nvGrpSpPr>
          <p:grpSpPr bwMode="auto">
            <a:xfrm>
              <a:off x="862" y="2736"/>
              <a:ext cx="4668" cy="528"/>
              <a:chOff x="862" y="2736"/>
              <a:chExt cx="4668" cy="528"/>
            </a:xfrm>
          </p:grpSpPr>
          <p:sp>
            <p:nvSpPr>
              <p:cNvPr id="93339" name="Rectangle 67"/>
              <p:cNvSpPr>
                <a:spLocks noChangeArrowheads="1"/>
              </p:cNvSpPr>
              <p:nvPr/>
            </p:nvSpPr>
            <p:spPr bwMode="auto">
              <a:xfrm>
                <a:off x="862" y="2886"/>
                <a:ext cx="1279" cy="25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a:latin typeface="Courier" charset="0"/>
                    <a:ea typeface="Courier New" charset="0"/>
                    <a:cs typeface="Courier New" charset="0"/>
                  </a:rPr>
                  <a:t>[</a:t>
                </a:r>
                <a:r>
                  <a:rPr lang="en-US" sz="2000" b="1" dirty="0" err="1">
                    <a:latin typeface="Courier" charset="0"/>
                    <a:ea typeface="Courier New" charset="0"/>
                    <a:cs typeface="Courier New" charset="0"/>
                  </a:rPr>
                  <a:t>beq</a:t>
                </a:r>
                <a:r>
                  <a:rPr lang="en-US" sz="2000" b="1" dirty="0">
                    <a:latin typeface="Courier" charset="0"/>
                    <a:ea typeface="Courier New" charset="0"/>
                    <a:cs typeface="Courier New" charset="0"/>
                  </a:rPr>
                  <a:t> target]</a:t>
                </a:r>
              </a:p>
            </p:txBody>
          </p:sp>
          <p:grpSp>
            <p:nvGrpSpPr>
              <p:cNvPr id="93340" name="Group 68"/>
              <p:cNvGrpSpPr>
                <a:grpSpLocks/>
              </p:cNvGrpSpPr>
              <p:nvPr/>
            </p:nvGrpSpPr>
            <p:grpSpPr bwMode="auto">
              <a:xfrm>
                <a:off x="3451" y="2736"/>
                <a:ext cx="2079" cy="528"/>
                <a:chOff x="1559" y="1152"/>
                <a:chExt cx="2079" cy="528"/>
              </a:xfrm>
            </p:grpSpPr>
            <p:grpSp>
              <p:nvGrpSpPr>
                <p:cNvPr id="93341" name="Group 69"/>
                <p:cNvGrpSpPr>
                  <a:grpSpLocks/>
                </p:cNvGrpSpPr>
                <p:nvPr/>
              </p:nvGrpSpPr>
              <p:grpSpPr bwMode="auto">
                <a:xfrm>
                  <a:off x="2486" y="1152"/>
                  <a:ext cx="224" cy="481"/>
                  <a:chOff x="2206" y="1413"/>
                  <a:chExt cx="224" cy="481"/>
                </a:xfrm>
              </p:grpSpPr>
              <p:sp>
                <p:nvSpPr>
                  <p:cNvPr id="93371" name="Freeform 70"/>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72" name="Rectangle 71"/>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grpSp>
              <p:nvGrpSpPr>
                <p:cNvPr id="93342" name="Group 72"/>
                <p:cNvGrpSpPr>
                  <a:grpSpLocks/>
                </p:cNvGrpSpPr>
                <p:nvPr/>
              </p:nvGrpSpPr>
              <p:grpSpPr bwMode="auto">
                <a:xfrm>
                  <a:off x="1559" y="1248"/>
                  <a:ext cx="352" cy="289"/>
                  <a:chOff x="1279" y="1509"/>
                  <a:chExt cx="352" cy="289"/>
                </a:xfrm>
              </p:grpSpPr>
              <p:sp>
                <p:nvSpPr>
                  <p:cNvPr id="93367" name="Rectangle 73"/>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charset="0"/>
                        <a:ea typeface="Calibri" charset="0"/>
                        <a:cs typeface="Calibri" charset="0"/>
                      </a:rPr>
                      <a:t>IM</a:t>
                    </a:r>
                  </a:p>
                </p:txBody>
              </p:sp>
              <p:grpSp>
                <p:nvGrpSpPr>
                  <p:cNvPr id="93368" name="Group 74"/>
                  <p:cNvGrpSpPr>
                    <a:grpSpLocks/>
                  </p:cNvGrpSpPr>
                  <p:nvPr/>
                </p:nvGrpSpPr>
                <p:grpSpPr bwMode="auto">
                  <a:xfrm>
                    <a:off x="1291" y="1509"/>
                    <a:ext cx="340" cy="289"/>
                    <a:chOff x="1291" y="1509"/>
                    <a:chExt cx="340" cy="289"/>
                  </a:xfrm>
                </p:grpSpPr>
                <p:sp>
                  <p:nvSpPr>
                    <p:cNvPr id="93369" name="Freeform 75"/>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70" name="Freeform 76"/>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grpSp>
            <p:sp>
              <p:nvSpPr>
                <p:cNvPr id="93343" name="Rectangle 77"/>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93344" name="Group 78"/>
                <p:cNvGrpSpPr>
                  <a:grpSpLocks/>
                </p:cNvGrpSpPr>
                <p:nvPr/>
              </p:nvGrpSpPr>
              <p:grpSpPr bwMode="auto">
                <a:xfrm>
                  <a:off x="2031" y="1248"/>
                  <a:ext cx="296" cy="289"/>
                  <a:chOff x="1751" y="1509"/>
                  <a:chExt cx="296" cy="289"/>
                </a:xfrm>
              </p:grpSpPr>
              <p:sp>
                <p:nvSpPr>
                  <p:cNvPr id="93365" name="Freeform 79"/>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66" name="Freeform 80"/>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93345" name="Line 81"/>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46" name="Freeform 82"/>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47" name="Line 83"/>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48" name="Rectangle 84"/>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93349" name="Group 85"/>
                <p:cNvGrpSpPr>
                  <a:grpSpLocks/>
                </p:cNvGrpSpPr>
                <p:nvPr/>
              </p:nvGrpSpPr>
              <p:grpSpPr bwMode="auto">
                <a:xfrm>
                  <a:off x="2880" y="1248"/>
                  <a:ext cx="325" cy="289"/>
                  <a:chOff x="2600" y="1509"/>
                  <a:chExt cx="325" cy="289"/>
                </a:xfrm>
              </p:grpSpPr>
              <p:sp>
                <p:nvSpPr>
                  <p:cNvPr id="93363" name="Freeform 86"/>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64" name="Freeform 87"/>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93350" name="Rectangle 88"/>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93351" name="Group 89"/>
                <p:cNvGrpSpPr>
                  <a:grpSpLocks/>
                </p:cNvGrpSpPr>
                <p:nvPr/>
              </p:nvGrpSpPr>
              <p:grpSpPr bwMode="auto">
                <a:xfrm>
                  <a:off x="3348" y="1248"/>
                  <a:ext cx="284" cy="289"/>
                  <a:chOff x="3068" y="1509"/>
                  <a:chExt cx="284" cy="289"/>
                </a:xfrm>
              </p:grpSpPr>
              <p:sp>
                <p:nvSpPr>
                  <p:cNvPr id="93361" name="Freeform 90"/>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62" name="Freeform 91"/>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93352" name="Line 92"/>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53" name="Line 93"/>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54" name="Line 94"/>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55" name="Line 95"/>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56" name="Line 96"/>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57" name="Line 97"/>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58" name="Line 98"/>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59" name="Line 99"/>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60" name="Line 100"/>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grpSp>
          <p:nvGrpSpPr>
            <p:cNvPr id="93309" name="Group 101"/>
            <p:cNvGrpSpPr>
              <a:grpSpLocks/>
            </p:cNvGrpSpPr>
            <p:nvPr/>
          </p:nvGrpSpPr>
          <p:grpSpPr bwMode="auto">
            <a:xfrm>
              <a:off x="4810" y="3264"/>
              <a:ext cx="224" cy="481"/>
              <a:chOff x="2206" y="1413"/>
              <a:chExt cx="224" cy="481"/>
            </a:xfrm>
          </p:grpSpPr>
          <p:sp>
            <p:nvSpPr>
              <p:cNvPr id="93337" name="Freeform 10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38" name="Rectangle 103"/>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grpSp>
          <p:nvGrpSpPr>
            <p:cNvPr id="93310" name="Group 104"/>
            <p:cNvGrpSpPr>
              <a:grpSpLocks/>
            </p:cNvGrpSpPr>
            <p:nvPr/>
          </p:nvGrpSpPr>
          <p:grpSpPr bwMode="auto">
            <a:xfrm>
              <a:off x="910" y="3360"/>
              <a:ext cx="4754" cy="432"/>
              <a:chOff x="910" y="3360"/>
              <a:chExt cx="4754" cy="432"/>
            </a:xfrm>
          </p:grpSpPr>
          <p:sp>
            <p:nvSpPr>
              <p:cNvPr id="93311" name="Rectangle 105"/>
              <p:cNvSpPr>
                <a:spLocks noChangeArrowheads="1"/>
              </p:cNvSpPr>
              <p:nvPr/>
            </p:nvSpPr>
            <p:spPr bwMode="auto">
              <a:xfrm>
                <a:off x="910" y="3408"/>
                <a:ext cx="406" cy="25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a:latin typeface="Courier"/>
                    <a:ea typeface="Calibri" charset="0"/>
                    <a:cs typeface="Courier"/>
                  </a:rPr>
                  <a:t>add</a:t>
                </a:r>
              </a:p>
            </p:txBody>
          </p:sp>
          <p:grpSp>
            <p:nvGrpSpPr>
              <p:cNvPr id="93312" name="Group 106"/>
              <p:cNvGrpSpPr>
                <a:grpSpLocks/>
              </p:cNvGrpSpPr>
              <p:nvPr/>
            </p:nvGrpSpPr>
            <p:grpSpPr bwMode="auto">
              <a:xfrm>
                <a:off x="3883" y="3360"/>
                <a:ext cx="352" cy="289"/>
                <a:chOff x="1279" y="1509"/>
                <a:chExt cx="352" cy="289"/>
              </a:xfrm>
            </p:grpSpPr>
            <p:sp>
              <p:nvSpPr>
                <p:cNvPr id="93333" name="Rectangle 107"/>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charset="0"/>
                      <a:ea typeface="Calibri" charset="0"/>
                      <a:cs typeface="Calibri" charset="0"/>
                    </a:rPr>
                    <a:t>IM</a:t>
                  </a:r>
                </a:p>
              </p:txBody>
            </p:sp>
            <p:grpSp>
              <p:nvGrpSpPr>
                <p:cNvPr id="93334" name="Group 108"/>
                <p:cNvGrpSpPr>
                  <a:grpSpLocks/>
                </p:cNvGrpSpPr>
                <p:nvPr/>
              </p:nvGrpSpPr>
              <p:grpSpPr bwMode="auto">
                <a:xfrm>
                  <a:off x="1291" y="1509"/>
                  <a:ext cx="340" cy="289"/>
                  <a:chOff x="1291" y="1509"/>
                  <a:chExt cx="340" cy="289"/>
                </a:xfrm>
              </p:grpSpPr>
              <p:sp>
                <p:nvSpPr>
                  <p:cNvPr id="93335" name="Freeform 10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36" name="Freeform 11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grpSp>
          <p:sp>
            <p:nvSpPr>
              <p:cNvPr id="93313" name="Rectangle 111"/>
              <p:cNvSpPr>
                <a:spLocks noChangeArrowheads="1"/>
              </p:cNvSpPr>
              <p:nvPr/>
            </p:nvSpPr>
            <p:spPr bwMode="auto">
              <a:xfrm>
                <a:off x="4336" y="3367"/>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93314" name="Group 112"/>
              <p:cNvGrpSpPr>
                <a:grpSpLocks/>
              </p:cNvGrpSpPr>
              <p:nvPr/>
            </p:nvGrpSpPr>
            <p:grpSpPr bwMode="auto">
              <a:xfrm>
                <a:off x="4355" y="3360"/>
                <a:ext cx="296" cy="289"/>
                <a:chOff x="1751" y="1509"/>
                <a:chExt cx="296" cy="289"/>
              </a:xfrm>
            </p:grpSpPr>
            <p:sp>
              <p:nvSpPr>
                <p:cNvPr id="93331" name="Freeform 11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32" name="Freeform 11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93315" name="Line 115"/>
              <p:cNvSpPr>
                <a:spLocks noChangeShapeType="1"/>
              </p:cNvSpPr>
              <p:nvPr/>
            </p:nvSpPr>
            <p:spPr bwMode="auto">
              <a:xfrm>
                <a:off x="4240" y="3504"/>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16" name="Freeform 116"/>
              <p:cNvSpPr>
                <a:spLocks/>
              </p:cNvSpPr>
              <p:nvPr/>
            </p:nvSpPr>
            <p:spPr bwMode="auto">
              <a:xfrm>
                <a:off x="4308" y="3408"/>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17" name="Line 117"/>
              <p:cNvSpPr>
                <a:spLocks noChangeShapeType="1"/>
              </p:cNvSpPr>
              <p:nvPr/>
            </p:nvSpPr>
            <p:spPr bwMode="auto">
              <a:xfrm>
                <a:off x="4656" y="340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18" name="Rectangle 118"/>
              <p:cNvSpPr>
                <a:spLocks noChangeArrowheads="1"/>
              </p:cNvSpPr>
              <p:nvPr/>
            </p:nvSpPr>
            <p:spPr bwMode="auto">
              <a:xfrm>
                <a:off x="5153" y="3362"/>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93319" name="Group 119"/>
              <p:cNvGrpSpPr>
                <a:grpSpLocks/>
              </p:cNvGrpSpPr>
              <p:nvPr/>
            </p:nvGrpSpPr>
            <p:grpSpPr bwMode="auto">
              <a:xfrm>
                <a:off x="5204" y="3360"/>
                <a:ext cx="325" cy="289"/>
                <a:chOff x="2600" y="1509"/>
                <a:chExt cx="325" cy="289"/>
              </a:xfrm>
            </p:grpSpPr>
            <p:sp>
              <p:nvSpPr>
                <p:cNvPr id="93329" name="Freeform 12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93330" name="Freeform 12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93320" name="Line 122"/>
              <p:cNvSpPr>
                <a:spLocks noChangeShapeType="1"/>
              </p:cNvSpPr>
              <p:nvPr/>
            </p:nvSpPr>
            <p:spPr bwMode="auto">
              <a:xfrm>
                <a:off x="5525" y="3504"/>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21" name="Line 123"/>
              <p:cNvSpPr>
                <a:spLocks noChangeShapeType="1"/>
              </p:cNvSpPr>
              <p:nvPr/>
            </p:nvSpPr>
            <p:spPr bwMode="auto">
              <a:xfrm>
                <a:off x="5041" y="3504"/>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22" name="Line 124"/>
              <p:cNvSpPr>
                <a:spLocks noChangeShapeType="1"/>
              </p:cNvSpPr>
              <p:nvPr/>
            </p:nvSpPr>
            <p:spPr bwMode="auto">
              <a:xfrm>
                <a:off x="4656" y="3600"/>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323" name="Line 125"/>
              <p:cNvSpPr>
                <a:spLocks noChangeShapeType="1"/>
              </p:cNvSpPr>
              <p:nvPr/>
            </p:nvSpPr>
            <p:spPr bwMode="auto">
              <a:xfrm>
                <a:off x="4740" y="3600"/>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24" name="Line 126"/>
              <p:cNvSpPr>
                <a:spLocks noChangeShapeType="1"/>
              </p:cNvSpPr>
              <p:nvPr/>
            </p:nvSpPr>
            <p:spPr bwMode="auto">
              <a:xfrm>
                <a:off x="4740" y="3792"/>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25" name="Line 127"/>
              <p:cNvSpPr>
                <a:spLocks noChangeShapeType="1"/>
              </p:cNvSpPr>
              <p:nvPr/>
            </p:nvSpPr>
            <p:spPr bwMode="auto">
              <a:xfrm>
                <a:off x="5076" y="3504"/>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26" name="Line 128"/>
              <p:cNvSpPr>
                <a:spLocks noChangeShapeType="1"/>
              </p:cNvSpPr>
              <p:nvPr/>
            </p:nvSpPr>
            <p:spPr bwMode="auto">
              <a:xfrm flipH="1">
                <a:off x="5156" y="3504"/>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27" name="Line 129"/>
              <p:cNvSpPr>
                <a:spLocks noChangeShapeType="1"/>
              </p:cNvSpPr>
              <p:nvPr/>
            </p:nvSpPr>
            <p:spPr bwMode="auto">
              <a:xfrm>
                <a:off x="5156" y="3744"/>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328" name="Line 130"/>
              <p:cNvSpPr>
                <a:spLocks noChangeShapeType="1"/>
              </p:cNvSpPr>
              <p:nvPr/>
            </p:nvSpPr>
            <p:spPr bwMode="auto">
              <a:xfrm>
                <a:off x="5588" y="3504"/>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sp>
        <p:nvSpPr>
          <p:cNvPr id="93196" name="Line 132"/>
          <p:cNvSpPr>
            <a:spLocks noChangeShapeType="1"/>
          </p:cNvSpPr>
          <p:nvPr/>
        </p:nvSpPr>
        <p:spPr bwMode="auto">
          <a:xfrm flipH="1">
            <a:off x="9697379" y="1690698"/>
            <a:ext cx="0" cy="429768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197" name="Line 133"/>
          <p:cNvSpPr>
            <a:spLocks noChangeShapeType="1"/>
          </p:cNvSpPr>
          <p:nvPr/>
        </p:nvSpPr>
        <p:spPr bwMode="auto">
          <a:xfrm flipH="1">
            <a:off x="10348251" y="1690698"/>
            <a:ext cx="0" cy="429768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198" name="Line 134"/>
          <p:cNvSpPr>
            <a:spLocks noChangeShapeType="1"/>
          </p:cNvSpPr>
          <p:nvPr/>
        </p:nvSpPr>
        <p:spPr bwMode="auto">
          <a:xfrm flipH="1">
            <a:off x="9071907" y="1690698"/>
            <a:ext cx="0" cy="429768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199" name="Line 135"/>
          <p:cNvSpPr>
            <a:spLocks noChangeShapeType="1"/>
          </p:cNvSpPr>
          <p:nvPr/>
        </p:nvSpPr>
        <p:spPr bwMode="auto">
          <a:xfrm flipH="1">
            <a:off x="8398803" y="1690698"/>
            <a:ext cx="0" cy="429768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0" name="Line 136"/>
          <p:cNvSpPr>
            <a:spLocks noChangeShapeType="1"/>
          </p:cNvSpPr>
          <p:nvPr/>
        </p:nvSpPr>
        <p:spPr bwMode="auto">
          <a:xfrm>
            <a:off x="7717765" y="1690698"/>
            <a:ext cx="0" cy="429768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1" name="Line 137"/>
          <p:cNvSpPr>
            <a:spLocks noChangeShapeType="1"/>
          </p:cNvSpPr>
          <p:nvPr/>
        </p:nvSpPr>
        <p:spPr bwMode="auto">
          <a:xfrm>
            <a:off x="7031967" y="1690698"/>
            <a:ext cx="0" cy="429768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2" name="Line 138"/>
          <p:cNvSpPr>
            <a:spLocks noChangeShapeType="1"/>
          </p:cNvSpPr>
          <p:nvPr/>
        </p:nvSpPr>
        <p:spPr bwMode="auto">
          <a:xfrm flipH="1">
            <a:off x="6311240" y="1690698"/>
            <a:ext cx="0" cy="429768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3" name="Line 139"/>
          <p:cNvSpPr>
            <a:spLocks noChangeShapeType="1"/>
          </p:cNvSpPr>
          <p:nvPr/>
        </p:nvSpPr>
        <p:spPr bwMode="auto">
          <a:xfrm flipH="1">
            <a:off x="5657192" y="1690698"/>
            <a:ext cx="0" cy="429768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4" name="Line 140"/>
          <p:cNvSpPr>
            <a:spLocks noChangeShapeType="1"/>
          </p:cNvSpPr>
          <p:nvPr/>
        </p:nvSpPr>
        <p:spPr bwMode="auto">
          <a:xfrm>
            <a:off x="4974565" y="1690698"/>
            <a:ext cx="0" cy="429768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93205" name="Line 141"/>
          <p:cNvSpPr>
            <a:spLocks noChangeShapeType="1"/>
          </p:cNvSpPr>
          <p:nvPr/>
        </p:nvSpPr>
        <p:spPr bwMode="auto">
          <a:xfrm>
            <a:off x="4288765" y="1690698"/>
            <a:ext cx="0" cy="429768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nvGrpSpPr>
          <p:cNvPr id="93206" name="Group 142"/>
          <p:cNvGrpSpPr>
            <a:grpSpLocks/>
          </p:cNvGrpSpPr>
          <p:nvPr/>
        </p:nvGrpSpPr>
        <p:grpSpPr bwMode="auto">
          <a:xfrm>
            <a:off x="5024441" y="2757497"/>
            <a:ext cx="3386138" cy="838200"/>
            <a:chOff x="1553" y="1152"/>
            <a:chExt cx="2133" cy="528"/>
          </a:xfrm>
        </p:grpSpPr>
        <p:grpSp>
          <p:nvGrpSpPr>
            <p:cNvPr id="93276" name="Group 143"/>
            <p:cNvGrpSpPr>
              <a:grpSpLocks/>
            </p:cNvGrpSpPr>
            <p:nvPr/>
          </p:nvGrpSpPr>
          <p:grpSpPr bwMode="auto">
            <a:xfrm>
              <a:off x="2486" y="1152"/>
              <a:ext cx="224" cy="481"/>
              <a:chOff x="2206" y="1413"/>
              <a:chExt cx="224" cy="481"/>
            </a:xfrm>
          </p:grpSpPr>
          <p:sp>
            <p:nvSpPr>
              <p:cNvPr id="93306" name="Freeform 14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307" name="Rectangle 145"/>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ALU</a:t>
                </a:r>
              </a:p>
            </p:txBody>
          </p:sp>
        </p:grpSp>
        <p:grpSp>
          <p:nvGrpSpPr>
            <p:cNvPr id="93277" name="Group 146"/>
            <p:cNvGrpSpPr>
              <a:grpSpLocks/>
            </p:cNvGrpSpPr>
            <p:nvPr/>
          </p:nvGrpSpPr>
          <p:grpSpPr bwMode="auto">
            <a:xfrm>
              <a:off x="1553" y="1248"/>
              <a:ext cx="358" cy="289"/>
              <a:chOff x="1273" y="1509"/>
              <a:chExt cx="358" cy="289"/>
            </a:xfrm>
          </p:grpSpPr>
          <p:sp>
            <p:nvSpPr>
              <p:cNvPr id="93302" name="Rectangle 147"/>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93303" name="Group 148"/>
              <p:cNvGrpSpPr>
                <a:grpSpLocks/>
              </p:cNvGrpSpPr>
              <p:nvPr/>
            </p:nvGrpSpPr>
            <p:grpSpPr bwMode="auto">
              <a:xfrm>
                <a:off x="1291" y="1509"/>
                <a:ext cx="340" cy="289"/>
                <a:chOff x="1291" y="1509"/>
                <a:chExt cx="340" cy="289"/>
              </a:xfrm>
            </p:grpSpPr>
            <p:sp>
              <p:nvSpPr>
                <p:cNvPr id="93304" name="Freeform 14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305" name="Freeform 15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93278" name="Rectangle 151"/>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93279" name="Group 152"/>
            <p:cNvGrpSpPr>
              <a:grpSpLocks/>
            </p:cNvGrpSpPr>
            <p:nvPr/>
          </p:nvGrpSpPr>
          <p:grpSpPr bwMode="auto">
            <a:xfrm>
              <a:off x="2031" y="1248"/>
              <a:ext cx="296" cy="289"/>
              <a:chOff x="1751" y="1509"/>
              <a:chExt cx="296" cy="289"/>
            </a:xfrm>
          </p:grpSpPr>
          <p:sp>
            <p:nvSpPr>
              <p:cNvPr id="93300" name="Freeform 15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301" name="Freeform 15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280" name="Line 15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281" name="Freeform 15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282" name="Line 15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283" name="Rectangle 158"/>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93284" name="Group 159"/>
            <p:cNvGrpSpPr>
              <a:grpSpLocks/>
            </p:cNvGrpSpPr>
            <p:nvPr/>
          </p:nvGrpSpPr>
          <p:grpSpPr bwMode="auto">
            <a:xfrm>
              <a:off x="2880" y="1248"/>
              <a:ext cx="325" cy="289"/>
              <a:chOff x="2600" y="1509"/>
              <a:chExt cx="325" cy="289"/>
            </a:xfrm>
          </p:grpSpPr>
          <p:sp>
            <p:nvSpPr>
              <p:cNvPr id="93298" name="Freeform 16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299" name="Freeform 16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285" name="Rectangle 162"/>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93286" name="Group 163"/>
            <p:cNvGrpSpPr>
              <a:grpSpLocks/>
            </p:cNvGrpSpPr>
            <p:nvPr/>
          </p:nvGrpSpPr>
          <p:grpSpPr bwMode="auto">
            <a:xfrm>
              <a:off x="3348" y="1248"/>
              <a:ext cx="284" cy="289"/>
              <a:chOff x="3068" y="1509"/>
              <a:chExt cx="284" cy="289"/>
            </a:xfrm>
          </p:grpSpPr>
          <p:sp>
            <p:nvSpPr>
              <p:cNvPr id="93296" name="Freeform 16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297" name="Freeform 16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287" name="Line 16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288" name="Line 16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289" name="Line 16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290" name="Line 16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291" name="Line 17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292" name="Line 17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293" name="Line 17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294" name="Line 17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295" name="Line 17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93207" name="Group 175"/>
          <p:cNvGrpSpPr>
            <a:grpSpLocks/>
          </p:cNvGrpSpPr>
          <p:nvPr/>
        </p:nvGrpSpPr>
        <p:grpSpPr bwMode="auto">
          <a:xfrm>
            <a:off x="5710241" y="3443297"/>
            <a:ext cx="3386138" cy="838200"/>
            <a:chOff x="1553" y="1152"/>
            <a:chExt cx="2133" cy="528"/>
          </a:xfrm>
        </p:grpSpPr>
        <p:grpSp>
          <p:nvGrpSpPr>
            <p:cNvPr id="93244" name="Group 176"/>
            <p:cNvGrpSpPr>
              <a:grpSpLocks/>
            </p:cNvGrpSpPr>
            <p:nvPr/>
          </p:nvGrpSpPr>
          <p:grpSpPr bwMode="auto">
            <a:xfrm>
              <a:off x="2486" y="1152"/>
              <a:ext cx="224" cy="481"/>
              <a:chOff x="2206" y="1413"/>
              <a:chExt cx="224" cy="481"/>
            </a:xfrm>
          </p:grpSpPr>
          <p:sp>
            <p:nvSpPr>
              <p:cNvPr id="93274" name="Freeform 177"/>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275" name="Rectangle 178"/>
              <p:cNvSpPr>
                <a:spLocks noChangeArrowheads="1"/>
              </p:cNvSpPr>
              <p:nvPr/>
            </p:nvSpPr>
            <p:spPr bwMode="auto">
              <a:xfrm rot="5400000">
                <a:off x="2122" y="1531"/>
                <a:ext cx="380"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Lucida Grande" charset="0"/>
                  </a:rPr>
                  <a:t>ALU</a:t>
                </a:r>
              </a:p>
            </p:txBody>
          </p:sp>
        </p:grpSp>
        <p:grpSp>
          <p:nvGrpSpPr>
            <p:cNvPr id="93245" name="Group 179"/>
            <p:cNvGrpSpPr>
              <a:grpSpLocks/>
            </p:cNvGrpSpPr>
            <p:nvPr/>
          </p:nvGrpSpPr>
          <p:grpSpPr bwMode="auto">
            <a:xfrm>
              <a:off x="1553" y="1248"/>
              <a:ext cx="358" cy="289"/>
              <a:chOff x="1273" y="1509"/>
              <a:chExt cx="358" cy="289"/>
            </a:xfrm>
          </p:grpSpPr>
          <p:sp>
            <p:nvSpPr>
              <p:cNvPr id="93270" name="Rectangle 180"/>
              <p:cNvSpPr>
                <a:spLocks noChangeArrowheads="1"/>
              </p:cNvSpPr>
              <p:nvPr/>
            </p:nvSpPr>
            <p:spPr bwMode="auto">
              <a:xfrm>
                <a:off x="1273" y="1511"/>
                <a:ext cx="275"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Lucida Grande" charset="0"/>
                  </a:rPr>
                  <a:t>IM</a:t>
                </a:r>
              </a:p>
            </p:txBody>
          </p:sp>
          <p:grpSp>
            <p:nvGrpSpPr>
              <p:cNvPr id="93271" name="Group 181"/>
              <p:cNvGrpSpPr>
                <a:grpSpLocks/>
              </p:cNvGrpSpPr>
              <p:nvPr/>
            </p:nvGrpSpPr>
            <p:grpSpPr bwMode="auto">
              <a:xfrm>
                <a:off x="1291" y="1509"/>
                <a:ext cx="340" cy="289"/>
                <a:chOff x="1291" y="1509"/>
                <a:chExt cx="340" cy="289"/>
              </a:xfrm>
            </p:grpSpPr>
            <p:sp>
              <p:nvSpPr>
                <p:cNvPr id="93272" name="Freeform 182"/>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273" name="Freeform 183"/>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grpSp>
        <p:sp>
          <p:nvSpPr>
            <p:cNvPr id="93246" name="Rectangle 184"/>
            <p:cNvSpPr>
              <a:spLocks noChangeArrowheads="1"/>
            </p:cNvSpPr>
            <p:nvPr/>
          </p:nvSpPr>
          <p:spPr bwMode="auto">
            <a:xfrm>
              <a:off x="2012" y="1255"/>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93247" name="Group 185"/>
            <p:cNvGrpSpPr>
              <a:grpSpLocks/>
            </p:cNvGrpSpPr>
            <p:nvPr/>
          </p:nvGrpSpPr>
          <p:grpSpPr bwMode="auto">
            <a:xfrm>
              <a:off x="2031" y="1248"/>
              <a:ext cx="296" cy="289"/>
              <a:chOff x="1751" y="1509"/>
              <a:chExt cx="296" cy="289"/>
            </a:xfrm>
          </p:grpSpPr>
          <p:sp>
            <p:nvSpPr>
              <p:cNvPr id="93268" name="Freeform 186"/>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269" name="Freeform 187"/>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248" name="Line 188"/>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249" name="Freeform 189"/>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250" name="Line 190"/>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251" name="Rectangle 191"/>
            <p:cNvSpPr>
              <a:spLocks noChangeArrowheads="1"/>
            </p:cNvSpPr>
            <p:nvPr/>
          </p:nvSpPr>
          <p:spPr bwMode="auto">
            <a:xfrm>
              <a:off x="2829" y="1250"/>
              <a:ext cx="33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DM</a:t>
              </a:r>
            </a:p>
          </p:txBody>
        </p:sp>
        <p:grpSp>
          <p:nvGrpSpPr>
            <p:cNvPr id="93252" name="Group 192"/>
            <p:cNvGrpSpPr>
              <a:grpSpLocks/>
            </p:cNvGrpSpPr>
            <p:nvPr/>
          </p:nvGrpSpPr>
          <p:grpSpPr bwMode="auto">
            <a:xfrm>
              <a:off x="2880" y="1248"/>
              <a:ext cx="325" cy="289"/>
              <a:chOff x="2600" y="1509"/>
              <a:chExt cx="325" cy="289"/>
            </a:xfrm>
          </p:grpSpPr>
          <p:sp>
            <p:nvSpPr>
              <p:cNvPr id="93266" name="Freeform 193"/>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267" name="Freeform 194"/>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253" name="Rectangle 195"/>
            <p:cNvSpPr>
              <a:spLocks noChangeArrowheads="1"/>
            </p:cNvSpPr>
            <p:nvPr/>
          </p:nvSpPr>
          <p:spPr bwMode="auto">
            <a:xfrm>
              <a:off x="3321" y="1250"/>
              <a:ext cx="365"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Lucida Grande" charset="0"/>
                </a:rPr>
                <a:t>Reg</a:t>
              </a:r>
            </a:p>
          </p:txBody>
        </p:sp>
        <p:grpSp>
          <p:nvGrpSpPr>
            <p:cNvPr id="93254" name="Group 196"/>
            <p:cNvGrpSpPr>
              <a:grpSpLocks/>
            </p:cNvGrpSpPr>
            <p:nvPr/>
          </p:nvGrpSpPr>
          <p:grpSpPr bwMode="auto">
            <a:xfrm>
              <a:off x="3348" y="1248"/>
              <a:ext cx="284" cy="289"/>
              <a:chOff x="3068" y="1509"/>
              <a:chExt cx="284" cy="289"/>
            </a:xfrm>
          </p:grpSpPr>
          <p:sp>
            <p:nvSpPr>
              <p:cNvPr id="93264" name="Freeform 197"/>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sp>
            <p:nvSpPr>
              <p:cNvPr id="93265" name="Freeform 198"/>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Lucida Grande" charset="0"/>
                </a:endParaRPr>
              </a:p>
            </p:txBody>
          </p:sp>
        </p:grpSp>
        <p:sp>
          <p:nvSpPr>
            <p:cNvPr id="93255" name="Line 199"/>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256" name="Line 200"/>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257" name="Line 201"/>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93258" name="Line 202"/>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259" name="Line 203"/>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260" name="Line 204"/>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261" name="Line 205"/>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262" name="Line 206"/>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93263" name="Line 207"/>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1017987" name="Rectangle 131"/>
          <p:cNvSpPr>
            <a:spLocks noChangeArrowheads="1"/>
          </p:cNvSpPr>
          <p:nvPr/>
        </p:nvSpPr>
        <p:spPr bwMode="auto">
          <a:xfrm>
            <a:off x="9604381" y="2134177"/>
            <a:ext cx="1905000" cy="582211"/>
          </a:xfrm>
          <a:prstGeom prst="rect">
            <a:avLst/>
          </a:prstGeom>
          <a:solidFill>
            <a:schemeClr val="accent5">
              <a:lumMod val="20000"/>
              <a:lumOff val="80000"/>
            </a:schemeClr>
          </a:solidFill>
          <a:ln w="12700">
            <a:noFill/>
            <a:miter lim="800000"/>
            <a:headEnd/>
            <a:tailEnd/>
          </a:ln>
        </p:spPr>
        <p:txBody>
          <a:bodyPr lIns="90488" tIns="44450" rIns="90488" bIns="44450">
            <a:prstTxWarp prst="textNoShape">
              <a:avLst/>
            </a:prstTxWarp>
            <a:spAutoFit/>
          </a:bodyPr>
          <a:lstStyle/>
          <a:p>
            <a:pPr algn="ctr"/>
            <a:r>
              <a:rPr lang="en-US" sz="1600" i="1" dirty="0">
                <a:solidFill>
                  <a:srgbClr val="C00000"/>
                </a:solidFill>
                <a:latin typeface="Calibri"/>
                <a:ea typeface="Optima" charset="0"/>
                <a:cs typeface="Calibri"/>
              </a:rPr>
              <a:t>Fix branch hazard by flushing</a:t>
            </a:r>
          </a:p>
        </p:txBody>
      </p:sp>
      <p:sp>
        <p:nvSpPr>
          <p:cNvPr id="93210" name="Rectangle 9"/>
          <p:cNvSpPr>
            <a:spLocks noChangeArrowheads="1"/>
          </p:cNvSpPr>
          <p:nvPr/>
        </p:nvSpPr>
        <p:spPr bwMode="auto">
          <a:xfrm rot="-5400000">
            <a:off x="1487491" y="4329123"/>
            <a:ext cx="1160463" cy="334962"/>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93211" name="Rectangle 9"/>
          <p:cNvSpPr>
            <a:spLocks noChangeArrowheads="1"/>
          </p:cNvSpPr>
          <p:nvPr/>
        </p:nvSpPr>
        <p:spPr bwMode="auto">
          <a:xfrm>
            <a:off x="5541967" y="1350972"/>
            <a:ext cx="1506537"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236" name="Rectangle 131"/>
          <p:cNvSpPr>
            <a:spLocks noChangeArrowheads="1"/>
          </p:cNvSpPr>
          <p:nvPr/>
        </p:nvSpPr>
        <p:spPr bwMode="auto">
          <a:xfrm>
            <a:off x="9618668" y="3869308"/>
            <a:ext cx="1905000" cy="582211"/>
          </a:xfrm>
          <a:prstGeom prst="rect">
            <a:avLst/>
          </a:prstGeom>
          <a:solidFill>
            <a:schemeClr val="accent5">
              <a:lumMod val="20000"/>
              <a:lumOff val="80000"/>
            </a:schemeClr>
          </a:solidFill>
          <a:ln w="12700">
            <a:noFill/>
            <a:miter lim="800000"/>
            <a:headEnd/>
            <a:tailEnd/>
          </a:ln>
        </p:spPr>
        <p:txBody>
          <a:bodyPr lIns="90488" tIns="44450" rIns="90488" bIns="44450">
            <a:prstTxWarp prst="textNoShape">
              <a:avLst/>
            </a:prstTxWarp>
            <a:spAutoFit/>
          </a:bodyPr>
          <a:lstStyle/>
          <a:p>
            <a:pPr algn="ctr"/>
            <a:r>
              <a:rPr lang="en-US" sz="1600" i="1" dirty="0">
                <a:solidFill>
                  <a:srgbClr val="C00000"/>
                </a:solidFill>
                <a:latin typeface="Calibri"/>
                <a:ea typeface="Optima" charset="0"/>
                <a:cs typeface="Calibri"/>
              </a:rPr>
              <a:t>No, it does not if branch is taken</a:t>
            </a:r>
          </a:p>
        </p:txBody>
      </p:sp>
      <p:sp>
        <p:nvSpPr>
          <p:cNvPr id="207" name="TextBox 206">
            <a:extLst>
              <a:ext uri="{FF2B5EF4-FFF2-40B4-BE49-F238E27FC236}">
                <a16:creationId xmlns:a16="http://schemas.microsoft.com/office/drawing/2014/main" id="{BFAD4E9B-AB21-E345-A6F2-1353407F84FB}"/>
              </a:ext>
            </a:extLst>
          </p:cNvPr>
          <p:cNvSpPr txBox="1">
            <a:spLocks noChangeArrowheads="1"/>
          </p:cNvSpPr>
          <p:nvPr/>
        </p:nvSpPr>
        <p:spPr bwMode="auto">
          <a:xfrm>
            <a:off x="9621234" y="2889675"/>
            <a:ext cx="1870475" cy="830997"/>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1600" i="1" dirty="0">
                <a:solidFill>
                  <a:srgbClr val="C00000"/>
                </a:solidFill>
                <a:latin typeface="Calibri" panose="020F0502020204030204" pitchFamily="34" charset="0"/>
                <a:ea typeface="Calibri Light" charset="0"/>
                <a:cs typeface="Calibri" panose="020F0502020204030204" pitchFamily="34" charset="0"/>
              </a:rPr>
              <a:t>Does this buy us anything in terms of performance?</a:t>
            </a:r>
          </a:p>
        </p:txBody>
      </p:sp>
      <p:grpSp>
        <p:nvGrpSpPr>
          <p:cNvPr id="209" name="Group 208">
            <a:extLst>
              <a:ext uri="{FF2B5EF4-FFF2-40B4-BE49-F238E27FC236}">
                <a16:creationId xmlns:a16="http://schemas.microsoft.com/office/drawing/2014/main" id="{3888F177-79EF-C142-A62E-456F654722ED}"/>
              </a:ext>
            </a:extLst>
          </p:cNvPr>
          <p:cNvGrpSpPr/>
          <p:nvPr/>
        </p:nvGrpSpPr>
        <p:grpSpPr>
          <a:xfrm>
            <a:off x="4279239" y="6026748"/>
            <a:ext cx="6068375" cy="566317"/>
            <a:chOff x="4185565" y="5669875"/>
            <a:chExt cx="6068375" cy="566317"/>
          </a:xfrm>
        </p:grpSpPr>
        <p:grpSp>
          <p:nvGrpSpPr>
            <p:cNvPr id="210" name="Group 209">
              <a:extLst>
                <a:ext uri="{FF2B5EF4-FFF2-40B4-BE49-F238E27FC236}">
                  <a16:creationId xmlns:a16="http://schemas.microsoft.com/office/drawing/2014/main" id="{3526DB45-7FFF-7742-AAA6-996DB79268B1}"/>
                </a:ext>
              </a:extLst>
            </p:cNvPr>
            <p:cNvGrpSpPr/>
            <p:nvPr/>
          </p:nvGrpSpPr>
          <p:grpSpPr>
            <a:xfrm>
              <a:off x="4386226" y="5683924"/>
              <a:ext cx="5867714" cy="552268"/>
              <a:chOff x="4392852" y="5743558"/>
              <a:chExt cx="5867714" cy="552268"/>
            </a:xfrm>
          </p:grpSpPr>
          <p:grpSp>
            <p:nvGrpSpPr>
              <p:cNvPr id="212" name="Group 211">
                <a:extLst>
                  <a:ext uri="{FF2B5EF4-FFF2-40B4-BE49-F238E27FC236}">
                    <a16:creationId xmlns:a16="http://schemas.microsoft.com/office/drawing/2014/main" id="{18839109-7813-754E-AB2E-2D4B2A44FC2C}"/>
                  </a:ext>
                </a:extLst>
              </p:cNvPr>
              <p:cNvGrpSpPr/>
              <p:nvPr/>
            </p:nvGrpSpPr>
            <p:grpSpPr>
              <a:xfrm>
                <a:off x="4392852" y="5743558"/>
                <a:ext cx="5736544" cy="552268"/>
                <a:chOff x="3599514" y="5433788"/>
                <a:chExt cx="5736544" cy="552268"/>
              </a:xfrm>
            </p:grpSpPr>
            <p:grpSp>
              <p:nvGrpSpPr>
                <p:cNvPr id="214" name="Group 213">
                  <a:extLst>
                    <a:ext uri="{FF2B5EF4-FFF2-40B4-BE49-F238E27FC236}">
                      <a16:creationId xmlns:a16="http://schemas.microsoft.com/office/drawing/2014/main" id="{5DB8DB70-AA2B-5B42-A283-1C58C3AD4E9D}"/>
                    </a:ext>
                  </a:extLst>
                </p:cNvPr>
                <p:cNvGrpSpPr/>
                <p:nvPr/>
              </p:nvGrpSpPr>
              <p:grpSpPr>
                <a:xfrm>
                  <a:off x="3599514" y="5529812"/>
                  <a:ext cx="5736544" cy="377053"/>
                  <a:chOff x="3610660" y="5544269"/>
                  <a:chExt cx="5736544" cy="377053"/>
                </a:xfrm>
              </p:grpSpPr>
              <p:sp>
                <p:nvSpPr>
                  <p:cNvPr id="223" name="TextBox 222">
                    <a:extLst>
                      <a:ext uri="{FF2B5EF4-FFF2-40B4-BE49-F238E27FC236}">
                        <a16:creationId xmlns:a16="http://schemas.microsoft.com/office/drawing/2014/main" id="{A7F0FB2F-1F38-0449-8F57-09E37ADC3D8A}"/>
                      </a:ext>
                    </a:extLst>
                  </p:cNvPr>
                  <p:cNvSpPr txBox="1"/>
                  <p:nvPr/>
                </p:nvSpPr>
                <p:spPr>
                  <a:xfrm>
                    <a:off x="3610660" y="5551990"/>
                    <a:ext cx="301686" cy="369332"/>
                  </a:xfrm>
                  <a:prstGeom prst="rect">
                    <a:avLst/>
                  </a:prstGeom>
                  <a:noFill/>
                </p:spPr>
                <p:txBody>
                  <a:bodyPr wrap="none" rtlCol="0">
                    <a:spAutoFit/>
                  </a:bodyPr>
                  <a:lstStyle/>
                  <a:p>
                    <a:r>
                      <a:rPr lang="en-US" dirty="0">
                        <a:solidFill>
                          <a:srgbClr val="C00000"/>
                        </a:solidFill>
                      </a:rPr>
                      <a:t>0</a:t>
                    </a:r>
                  </a:p>
                </p:txBody>
              </p:sp>
              <p:sp>
                <p:nvSpPr>
                  <p:cNvPr id="224" name="TextBox 223">
                    <a:extLst>
                      <a:ext uri="{FF2B5EF4-FFF2-40B4-BE49-F238E27FC236}">
                        <a16:creationId xmlns:a16="http://schemas.microsoft.com/office/drawing/2014/main" id="{D0DAE03F-48D7-DC40-B8BD-63551505AA5E}"/>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225" name="TextBox 224">
                    <a:extLst>
                      <a:ext uri="{FF2B5EF4-FFF2-40B4-BE49-F238E27FC236}">
                        <a16:creationId xmlns:a16="http://schemas.microsoft.com/office/drawing/2014/main" id="{22E244ED-B983-2A44-A461-9BCB470DB362}"/>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226" name="TextBox 225">
                    <a:extLst>
                      <a:ext uri="{FF2B5EF4-FFF2-40B4-BE49-F238E27FC236}">
                        <a16:creationId xmlns:a16="http://schemas.microsoft.com/office/drawing/2014/main" id="{F5EBCBA9-FFB3-4A41-A514-EE0A132CC127}"/>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227" name="TextBox 226">
                    <a:extLst>
                      <a:ext uri="{FF2B5EF4-FFF2-40B4-BE49-F238E27FC236}">
                        <a16:creationId xmlns:a16="http://schemas.microsoft.com/office/drawing/2014/main" id="{E46CB806-90FA-4443-8DB6-DFD4F587F443}"/>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228" name="TextBox 227">
                    <a:extLst>
                      <a:ext uri="{FF2B5EF4-FFF2-40B4-BE49-F238E27FC236}">
                        <a16:creationId xmlns:a16="http://schemas.microsoft.com/office/drawing/2014/main" id="{729CF659-818C-3A46-8855-F5308C097F98}"/>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229" name="TextBox 228">
                    <a:extLst>
                      <a:ext uri="{FF2B5EF4-FFF2-40B4-BE49-F238E27FC236}">
                        <a16:creationId xmlns:a16="http://schemas.microsoft.com/office/drawing/2014/main" id="{B3A77D2C-C29A-6440-96C3-3FDEBF027755}"/>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230" name="TextBox 229">
                    <a:extLst>
                      <a:ext uri="{FF2B5EF4-FFF2-40B4-BE49-F238E27FC236}">
                        <a16:creationId xmlns:a16="http://schemas.microsoft.com/office/drawing/2014/main" id="{3B66EE31-0AF9-9345-8187-EE61C33B3079}"/>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231" name="TextBox 230">
                    <a:extLst>
                      <a:ext uri="{FF2B5EF4-FFF2-40B4-BE49-F238E27FC236}">
                        <a16:creationId xmlns:a16="http://schemas.microsoft.com/office/drawing/2014/main" id="{95D7966D-67DD-264D-B5F1-4237ADBE4D95}"/>
                      </a:ext>
                    </a:extLst>
                  </p:cNvPr>
                  <p:cNvSpPr txBox="1"/>
                  <p:nvPr/>
                </p:nvSpPr>
                <p:spPr>
                  <a:xfrm>
                    <a:off x="9045518" y="5544269"/>
                    <a:ext cx="301686" cy="369332"/>
                  </a:xfrm>
                  <a:prstGeom prst="rect">
                    <a:avLst/>
                  </a:prstGeom>
                  <a:noFill/>
                </p:spPr>
                <p:txBody>
                  <a:bodyPr wrap="none" rtlCol="0">
                    <a:spAutoFit/>
                  </a:bodyPr>
                  <a:lstStyle/>
                  <a:p>
                    <a:r>
                      <a:rPr lang="en-US" dirty="0">
                        <a:solidFill>
                          <a:srgbClr val="C00000"/>
                        </a:solidFill>
                      </a:rPr>
                      <a:t>8</a:t>
                    </a:r>
                  </a:p>
                </p:txBody>
              </p:sp>
            </p:grpSp>
            <p:sp>
              <p:nvSpPr>
                <p:cNvPr id="215" name="Line 19">
                  <a:extLst>
                    <a:ext uri="{FF2B5EF4-FFF2-40B4-BE49-F238E27FC236}">
                      <a16:creationId xmlns:a16="http://schemas.microsoft.com/office/drawing/2014/main" id="{E0F1750B-FD6B-0143-B664-46B0FF5E289B}"/>
                    </a:ext>
                  </a:extLst>
                </p:cNvPr>
                <p:cNvSpPr>
                  <a:spLocks noChangeShapeType="1"/>
                </p:cNvSpPr>
                <p:nvPr/>
              </p:nvSpPr>
              <p:spPr bwMode="auto">
                <a:xfrm>
                  <a:off x="4096482" y="5452787"/>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6" name="Line 19">
                  <a:extLst>
                    <a:ext uri="{FF2B5EF4-FFF2-40B4-BE49-F238E27FC236}">
                      <a16:creationId xmlns:a16="http://schemas.microsoft.com/office/drawing/2014/main" id="{49CCA48D-7322-D34D-8FDC-48CDB3CAC94C}"/>
                    </a:ext>
                  </a:extLst>
                </p:cNvPr>
                <p:cNvSpPr>
                  <a:spLocks noChangeShapeType="1"/>
                </p:cNvSpPr>
                <p:nvPr/>
              </p:nvSpPr>
              <p:spPr bwMode="auto">
                <a:xfrm>
                  <a:off x="6147812" y="5450753"/>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7" name="Line 19">
                  <a:extLst>
                    <a:ext uri="{FF2B5EF4-FFF2-40B4-BE49-F238E27FC236}">
                      <a16:creationId xmlns:a16="http://schemas.microsoft.com/office/drawing/2014/main" id="{8E1E11FF-37F7-D546-AE6C-1186ABE76B14}"/>
                    </a:ext>
                  </a:extLst>
                </p:cNvPr>
                <p:cNvSpPr>
                  <a:spLocks noChangeShapeType="1"/>
                </p:cNvSpPr>
                <p:nvPr/>
              </p:nvSpPr>
              <p:spPr bwMode="auto">
                <a:xfrm>
                  <a:off x="4773080" y="5465383"/>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8" name="Line 19">
                  <a:extLst>
                    <a:ext uri="{FF2B5EF4-FFF2-40B4-BE49-F238E27FC236}">
                      <a16:creationId xmlns:a16="http://schemas.microsoft.com/office/drawing/2014/main" id="{5BD41637-E3E1-0644-BDCF-D6F6398E7292}"/>
                    </a:ext>
                  </a:extLst>
                </p:cNvPr>
                <p:cNvSpPr>
                  <a:spLocks noChangeShapeType="1"/>
                </p:cNvSpPr>
                <p:nvPr/>
              </p:nvSpPr>
              <p:spPr bwMode="auto">
                <a:xfrm>
                  <a:off x="5429440" y="5433788"/>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9" name="Line 19">
                  <a:extLst>
                    <a:ext uri="{FF2B5EF4-FFF2-40B4-BE49-F238E27FC236}">
                      <a16:creationId xmlns:a16="http://schemas.microsoft.com/office/drawing/2014/main" id="{6E915744-5F44-EA4B-A6FD-825DA21279AA}"/>
                    </a:ext>
                  </a:extLst>
                </p:cNvPr>
                <p:cNvSpPr>
                  <a:spLocks noChangeShapeType="1"/>
                </p:cNvSpPr>
                <p:nvPr/>
              </p:nvSpPr>
              <p:spPr bwMode="auto">
                <a:xfrm>
                  <a:off x="7503160" y="5465383"/>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0" name="Line 19">
                  <a:extLst>
                    <a:ext uri="{FF2B5EF4-FFF2-40B4-BE49-F238E27FC236}">
                      <a16:creationId xmlns:a16="http://schemas.microsoft.com/office/drawing/2014/main" id="{4A908E75-5458-5E4A-B04F-00546A2EE9F4}"/>
                    </a:ext>
                  </a:extLst>
                </p:cNvPr>
                <p:cNvSpPr>
                  <a:spLocks noChangeShapeType="1"/>
                </p:cNvSpPr>
                <p:nvPr/>
              </p:nvSpPr>
              <p:spPr bwMode="auto">
                <a:xfrm>
                  <a:off x="6853179" y="546432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1" name="Line 19">
                  <a:extLst>
                    <a:ext uri="{FF2B5EF4-FFF2-40B4-BE49-F238E27FC236}">
                      <a16:creationId xmlns:a16="http://schemas.microsoft.com/office/drawing/2014/main" id="{247AE756-ADAB-7841-8836-74FB771DB320}"/>
                    </a:ext>
                  </a:extLst>
                </p:cNvPr>
                <p:cNvSpPr>
                  <a:spLocks noChangeShapeType="1"/>
                </p:cNvSpPr>
                <p:nvPr/>
              </p:nvSpPr>
              <p:spPr bwMode="auto">
                <a:xfrm>
                  <a:off x="8181949" y="5472424"/>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22" name="Line 19">
                  <a:extLst>
                    <a:ext uri="{FF2B5EF4-FFF2-40B4-BE49-F238E27FC236}">
                      <a16:creationId xmlns:a16="http://schemas.microsoft.com/office/drawing/2014/main" id="{838F23A1-C84B-E940-B5C3-64E80A00D333}"/>
                    </a:ext>
                  </a:extLst>
                </p:cNvPr>
                <p:cNvSpPr>
                  <a:spLocks noChangeShapeType="1"/>
                </p:cNvSpPr>
                <p:nvPr/>
              </p:nvSpPr>
              <p:spPr bwMode="auto">
                <a:xfrm>
                  <a:off x="8811394" y="5472336"/>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213" name="Line 19">
                <a:extLst>
                  <a:ext uri="{FF2B5EF4-FFF2-40B4-BE49-F238E27FC236}">
                    <a16:creationId xmlns:a16="http://schemas.microsoft.com/office/drawing/2014/main" id="{E84FC55C-5686-1A47-9DA6-844B174EF1A1}"/>
                  </a:ext>
                </a:extLst>
              </p:cNvPr>
              <p:cNvSpPr>
                <a:spLocks noChangeShapeType="1"/>
              </p:cNvSpPr>
              <p:nvPr/>
            </p:nvSpPr>
            <p:spPr bwMode="auto">
              <a:xfrm>
                <a:off x="10254303" y="5775153"/>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211" name="Line 19">
              <a:extLst>
                <a:ext uri="{FF2B5EF4-FFF2-40B4-BE49-F238E27FC236}">
                  <a16:creationId xmlns:a16="http://schemas.microsoft.com/office/drawing/2014/main" id="{89DD0B16-AB98-9749-A578-3F714521CFAA}"/>
                </a:ext>
              </a:extLst>
            </p:cNvPr>
            <p:cNvSpPr>
              <a:spLocks noChangeShapeType="1"/>
            </p:cNvSpPr>
            <p:nvPr/>
          </p:nvSpPr>
          <p:spPr bwMode="auto">
            <a:xfrm>
              <a:off x="4185565" y="5669875"/>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232" name="Rectangle 131">
            <a:extLst>
              <a:ext uri="{FF2B5EF4-FFF2-40B4-BE49-F238E27FC236}">
                <a16:creationId xmlns:a16="http://schemas.microsoft.com/office/drawing/2014/main" id="{941E1DC1-B340-3141-90E5-34B64C5347C8}"/>
              </a:ext>
            </a:extLst>
          </p:cNvPr>
          <p:cNvSpPr>
            <a:spLocks noChangeArrowheads="1"/>
          </p:cNvSpPr>
          <p:nvPr/>
        </p:nvSpPr>
        <p:spPr bwMode="auto">
          <a:xfrm>
            <a:off x="10189504" y="5369930"/>
            <a:ext cx="1905000" cy="582211"/>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i="1" dirty="0">
                <a:solidFill>
                  <a:srgbClr val="C00000"/>
                </a:solidFill>
                <a:latin typeface="Chalkduster" panose="03050602040202020205" pitchFamily="66" charset="77"/>
                <a:ea typeface="Optima" charset="0"/>
                <a:cs typeface="Calibri"/>
              </a:rPr>
              <a:t>Will revisit later</a:t>
            </a:r>
          </a:p>
        </p:txBody>
      </p:sp>
    </p:spTree>
    <p:extLst>
      <p:ext uri="{BB962C8B-B14F-4D97-AF65-F5344CB8AC3E}">
        <p14:creationId xmlns:p14="http://schemas.microsoft.com/office/powerpoint/2010/main" val="2009691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2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4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1798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987" grpId="0" animBg="1"/>
      <p:bldP spid="236" grpId="0" animBg="1"/>
      <p:bldP spid="207" grpId="0" animBg="1"/>
      <p:bldP spid="232"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Hazards in Pipelining</a:t>
            </a:r>
          </a:p>
        </p:txBody>
      </p:sp>
      <p:sp>
        <p:nvSpPr>
          <p:cNvPr id="29699" name="Rectangle 3"/>
          <p:cNvSpPr>
            <a:spLocks noGrp="1" noChangeArrowheads="1"/>
          </p:cNvSpPr>
          <p:nvPr>
            <p:ph idx="1"/>
          </p:nvPr>
        </p:nvSpPr>
        <p:spPr/>
        <p:txBody>
          <a:bodyPr/>
          <a:lstStyle/>
          <a:p>
            <a:r>
              <a:rPr lang="en-US" dirty="0"/>
              <a:t>One of the biggest challenges in implementing a pipelined processor is dealing with hazards</a:t>
            </a:r>
          </a:p>
          <a:p>
            <a:endParaRPr lang="en-US" dirty="0"/>
          </a:p>
          <a:p>
            <a:r>
              <a:rPr lang="en-US" dirty="0"/>
              <a:t>A hazard is any situation that can disrupt pipelining</a:t>
            </a:r>
          </a:p>
          <a:p>
            <a:pPr lvl="1"/>
            <a:endParaRPr lang="en-US" dirty="0"/>
          </a:p>
          <a:p>
            <a:r>
              <a:rPr lang="en-US" dirty="0"/>
              <a:t>Hurts performance and results in incorrect execution</a:t>
            </a:r>
          </a:p>
          <a:p>
            <a:endParaRPr lang="en-US" dirty="0"/>
          </a:p>
          <a:p>
            <a:r>
              <a:rPr lang="en-US" dirty="0"/>
              <a:t>Can usually resolve hazards by stalling </a:t>
            </a:r>
          </a:p>
          <a:p>
            <a:pPr lvl="1"/>
            <a:r>
              <a:rPr lang="en-US" dirty="0"/>
              <a:t>let some in-flight instructions complete, while others wait </a:t>
            </a:r>
          </a:p>
          <a:p>
            <a:pPr lvl="1"/>
            <a:r>
              <a:rPr lang="en-US" dirty="0"/>
              <a:t>must still be able to detect the hazard</a:t>
            </a:r>
          </a:p>
        </p:txBody>
      </p:sp>
      <p:sp>
        <p:nvSpPr>
          <p:cNvPr id="4" name="Slide Number Placeholder 3">
            <a:extLst>
              <a:ext uri="{FF2B5EF4-FFF2-40B4-BE49-F238E27FC236}">
                <a16:creationId xmlns:a16="http://schemas.microsoft.com/office/drawing/2014/main" id="{6E0D6CA6-4E4F-A146-B21C-E1D34A266CDB}"/>
              </a:ext>
            </a:extLst>
          </p:cNvPr>
          <p:cNvSpPr>
            <a:spLocks noGrp="1"/>
          </p:cNvSpPr>
          <p:nvPr>
            <p:ph type="sldNum" sz="quarter" idx="12"/>
          </p:nvPr>
        </p:nvSpPr>
        <p:spPr/>
        <p:txBody>
          <a:bodyPr/>
          <a:lstStyle/>
          <a:p>
            <a:fld id="{1BD72A7C-CD32-D543-9541-5D4E9CD9F017}" type="slidenum">
              <a:rPr lang="en-US" smtClean="0"/>
              <a:t>5</a:t>
            </a:fld>
            <a:endParaRPr lang="en-US"/>
          </a:p>
        </p:txBody>
      </p:sp>
      <p:sp>
        <p:nvSpPr>
          <p:cNvPr id="2" name="Rectangle 1"/>
          <p:cNvSpPr/>
          <p:nvPr/>
        </p:nvSpPr>
        <p:spPr>
          <a:xfrm>
            <a:off x="8412843" y="2886063"/>
            <a:ext cx="1950357" cy="830997"/>
          </a:xfrm>
          <a:prstGeom prst="rect">
            <a:avLst/>
          </a:prstGeom>
          <a:solidFill>
            <a:schemeClr val="accent5">
              <a:lumMod val="20000"/>
              <a:lumOff val="80000"/>
            </a:schemeClr>
          </a:solidFill>
        </p:spPr>
        <p:txBody>
          <a:bodyPr wrap="square">
            <a:spAutoFit/>
          </a:bodyPr>
          <a:lstStyle/>
          <a:p>
            <a:pPr algn="ctr"/>
            <a:r>
              <a:rPr lang="en-US" sz="1600" i="1" dirty="0">
                <a:solidFill>
                  <a:srgbClr val="C00000"/>
                </a:solidFill>
                <a:latin typeface="Calibri"/>
                <a:cs typeface="Calibri"/>
              </a:rPr>
              <a:t>Bob and Cathy want to use the washer at the same time</a:t>
            </a:r>
          </a:p>
        </p:txBody>
      </p:sp>
      <p:sp>
        <p:nvSpPr>
          <p:cNvPr id="5" name="Rectangle 4"/>
          <p:cNvSpPr/>
          <p:nvPr/>
        </p:nvSpPr>
        <p:spPr>
          <a:xfrm>
            <a:off x="8412844" y="4623800"/>
            <a:ext cx="1950357" cy="338554"/>
          </a:xfrm>
          <a:prstGeom prst="rect">
            <a:avLst/>
          </a:prstGeom>
          <a:solidFill>
            <a:schemeClr val="accent5">
              <a:lumMod val="20000"/>
              <a:lumOff val="80000"/>
            </a:schemeClr>
          </a:solidFill>
        </p:spPr>
        <p:txBody>
          <a:bodyPr wrap="square">
            <a:spAutoFit/>
          </a:bodyPr>
          <a:lstStyle/>
          <a:p>
            <a:pPr algn="ctr"/>
            <a:r>
              <a:rPr lang="en-US" sz="1600" i="1" dirty="0">
                <a:solidFill>
                  <a:srgbClr val="C00000"/>
                </a:solidFill>
                <a:latin typeface="Calibri"/>
                <a:cs typeface="Calibri"/>
              </a:rPr>
              <a:t>Make Cathy wait</a:t>
            </a:r>
          </a:p>
        </p:txBody>
      </p:sp>
    </p:spTree>
    <p:extLst>
      <p:ext uri="{BB962C8B-B14F-4D97-AF65-F5344CB8AC3E}">
        <p14:creationId xmlns:p14="http://schemas.microsoft.com/office/powerpoint/2010/main" val="1613840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P spid="2"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75"/>
          <p:cNvSpPr>
            <a:spLocks noChangeShapeType="1"/>
          </p:cNvSpPr>
          <p:nvPr/>
        </p:nvSpPr>
        <p:spPr bwMode="auto">
          <a:xfrm>
            <a:off x="6626225" y="4945063"/>
            <a:ext cx="171450" cy="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grpSp>
        <p:nvGrpSpPr>
          <p:cNvPr id="2" name="Group 3"/>
          <p:cNvGrpSpPr>
            <a:grpSpLocks/>
          </p:cNvGrpSpPr>
          <p:nvPr/>
        </p:nvGrpSpPr>
        <p:grpSpPr bwMode="auto">
          <a:xfrm>
            <a:off x="3313113" y="989013"/>
            <a:ext cx="368300" cy="969962"/>
            <a:chOff x="1392" y="2880"/>
            <a:chExt cx="288" cy="480"/>
          </a:xfrm>
        </p:grpSpPr>
        <p:sp>
          <p:nvSpPr>
            <p:cNvPr id="25823" name="Line 4"/>
            <p:cNvSpPr>
              <a:spLocks noChangeShapeType="1"/>
            </p:cNvSpPr>
            <p:nvPr/>
          </p:nvSpPr>
          <p:spPr bwMode="auto">
            <a:xfrm>
              <a:off x="1392" y="3072"/>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4" name="Line 5"/>
            <p:cNvSpPr>
              <a:spLocks noChangeShapeType="1"/>
            </p:cNvSpPr>
            <p:nvPr/>
          </p:nvSpPr>
          <p:spPr bwMode="auto">
            <a:xfrm flipH="1">
              <a:off x="1392" y="3120"/>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5" name="Line 6"/>
            <p:cNvSpPr>
              <a:spLocks noChangeShapeType="1"/>
            </p:cNvSpPr>
            <p:nvPr/>
          </p:nvSpPr>
          <p:spPr bwMode="auto">
            <a:xfrm flipV="1">
              <a:off x="1392" y="2880"/>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6" name="Line 7"/>
            <p:cNvSpPr>
              <a:spLocks noChangeShapeType="1"/>
            </p:cNvSpPr>
            <p:nvPr/>
          </p:nvSpPr>
          <p:spPr bwMode="auto">
            <a:xfrm flipV="1">
              <a:off x="1392" y="3168"/>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7" name="Line 8"/>
            <p:cNvSpPr>
              <a:spLocks noChangeShapeType="1"/>
            </p:cNvSpPr>
            <p:nvPr/>
          </p:nvSpPr>
          <p:spPr bwMode="auto">
            <a:xfrm flipV="1">
              <a:off x="1392" y="3216"/>
              <a:ext cx="288" cy="144"/>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8" name="Line 9"/>
            <p:cNvSpPr>
              <a:spLocks noChangeShapeType="1"/>
            </p:cNvSpPr>
            <p:nvPr/>
          </p:nvSpPr>
          <p:spPr bwMode="auto">
            <a:xfrm flipV="1">
              <a:off x="1680" y="3024"/>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829" name="Line 10"/>
            <p:cNvSpPr>
              <a:spLocks noChangeShapeType="1"/>
            </p:cNvSpPr>
            <p:nvPr/>
          </p:nvSpPr>
          <p:spPr bwMode="auto">
            <a:xfrm>
              <a:off x="1392" y="2880"/>
              <a:ext cx="288" cy="144"/>
            </a:xfrm>
            <a:prstGeom prst="line">
              <a:avLst/>
            </a:prstGeom>
            <a:noFill/>
            <a:ln w="12700">
              <a:solidFill>
                <a:schemeClr val="tx1"/>
              </a:solidFill>
              <a:round/>
              <a:headEnd/>
              <a:tailEnd/>
            </a:ln>
          </p:spPr>
          <p:txBody>
            <a:bodyPr>
              <a:prstTxWarp prst="textNoShape">
                <a:avLst/>
              </a:prstTxWarp>
            </a:bodyPr>
            <a:lstStyle/>
            <a:p>
              <a:endParaRPr lang="en-US"/>
            </a:p>
          </p:txBody>
        </p:sp>
      </p:grpSp>
      <p:sp>
        <p:nvSpPr>
          <p:cNvPr id="25604" name="Rectangle 11"/>
          <p:cNvSpPr>
            <a:spLocks noChangeArrowheads="1"/>
          </p:cNvSpPr>
          <p:nvPr/>
        </p:nvSpPr>
        <p:spPr bwMode="auto">
          <a:xfrm>
            <a:off x="2638425"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05" name="Rectangle 12"/>
          <p:cNvSpPr>
            <a:spLocks noChangeArrowheads="1"/>
          </p:cNvSpPr>
          <p:nvPr/>
        </p:nvSpPr>
        <p:spPr bwMode="auto">
          <a:xfrm>
            <a:off x="2122488" y="3975100"/>
            <a:ext cx="220662" cy="82073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06" name="Line 13"/>
          <p:cNvSpPr>
            <a:spLocks noChangeShapeType="1"/>
          </p:cNvSpPr>
          <p:nvPr/>
        </p:nvSpPr>
        <p:spPr bwMode="auto">
          <a:xfrm>
            <a:off x="2343151" y="4348163"/>
            <a:ext cx="2952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07" name="Line 14"/>
          <p:cNvSpPr>
            <a:spLocks noChangeShapeType="1"/>
          </p:cNvSpPr>
          <p:nvPr/>
        </p:nvSpPr>
        <p:spPr bwMode="auto">
          <a:xfrm>
            <a:off x="2430463" y="1138238"/>
            <a:ext cx="882650"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08" name="Line 15"/>
          <p:cNvSpPr>
            <a:spLocks noChangeShapeType="1"/>
          </p:cNvSpPr>
          <p:nvPr/>
        </p:nvSpPr>
        <p:spPr bwMode="auto">
          <a:xfrm>
            <a:off x="2946401" y="1809750"/>
            <a:ext cx="366713"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09" name="Text Box 16"/>
          <p:cNvSpPr txBox="1">
            <a:spLocks noChangeArrowheads="1"/>
          </p:cNvSpPr>
          <p:nvPr/>
        </p:nvSpPr>
        <p:spPr bwMode="auto">
          <a:xfrm>
            <a:off x="2590800" y="4125913"/>
            <a:ext cx="442750" cy="369332"/>
          </a:xfrm>
          <a:prstGeom prst="rect">
            <a:avLst/>
          </a:prstGeom>
          <a:noFill/>
          <a:ln w="12700">
            <a:noFill/>
            <a:miter lim="800000"/>
            <a:headEnd/>
            <a:tailEnd/>
          </a:ln>
        </p:spPr>
        <p:txBody>
          <a:bodyPr wrap="none">
            <a:prstTxWarp prst="textNoShape">
              <a:avLst/>
            </a:prstTxWarp>
            <a:spAutoFit/>
          </a:bodyPr>
          <a:lstStyle/>
          <a:p>
            <a:r>
              <a:rPr lang="en-US" sz="900">
                <a:latin typeface="Calibri" charset="0"/>
                <a:ea typeface="Calibri" charset="0"/>
                <a:cs typeface="Calibri" charset="0"/>
              </a:rPr>
              <a:t>Read</a:t>
            </a:r>
          </a:p>
          <a:p>
            <a:r>
              <a:rPr lang="en-US" sz="900">
                <a:latin typeface="Calibri" charset="0"/>
                <a:ea typeface="Calibri" charset="0"/>
                <a:cs typeface="Calibri" charset="0"/>
              </a:rPr>
              <a:t>Addr.</a:t>
            </a:r>
          </a:p>
        </p:txBody>
      </p:sp>
      <p:sp>
        <p:nvSpPr>
          <p:cNvPr id="25610" name="Text Box 17"/>
          <p:cNvSpPr txBox="1">
            <a:spLocks noChangeArrowheads="1"/>
          </p:cNvSpPr>
          <p:nvPr/>
        </p:nvSpPr>
        <p:spPr bwMode="auto">
          <a:xfrm>
            <a:off x="3648076" y="4125914"/>
            <a:ext cx="466725" cy="369887"/>
          </a:xfrm>
          <a:prstGeom prst="rect">
            <a:avLst/>
          </a:prstGeom>
          <a:noFill/>
          <a:ln w="12700">
            <a:noFill/>
            <a:miter lim="800000"/>
            <a:headEnd/>
            <a:tailEnd/>
          </a:ln>
        </p:spPr>
        <p:txBody>
          <a:bodyPr wrap="none">
            <a:prstTxWarp prst="textNoShape">
              <a:avLst/>
            </a:prstTxWarp>
            <a:spAutoFit/>
          </a:bodyPr>
          <a:lstStyle/>
          <a:p>
            <a:pPr algn="ctr"/>
            <a:r>
              <a:rPr lang="en-US" sz="900">
                <a:latin typeface="Calibri" charset="0"/>
                <a:ea typeface="Calibri" charset="0"/>
                <a:cs typeface="Calibri" charset="0"/>
              </a:rPr>
              <a:t>Instr.</a:t>
            </a:r>
          </a:p>
          <a:p>
            <a:pPr algn="ctr"/>
            <a:r>
              <a:rPr lang="en-US" sz="900">
                <a:latin typeface="Calibri" charset="0"/>
                <a:ea typeface="Calibri" charset="0"/>
                <a:cs typeface="Calibri" charset="0"/>
              </a:rPr>
              <a:t>[31-0]</a:t>
            </a:r>
          </a:p>
        </p:txBody>
      </p:sp>
      <p:sp>
        <p:nvSpPr>
          <p:cNvPr id="18" name="Text Box 18"/>
          <p:cNvSpPr txBox="1">
            <a:spLocks noChangeArrowheads="1"/>
          </p:cNvSpPr>
          <p:nvPr/>
        </p:nvSpPr>
        <p:spPr bwMode="auto">
          <a:xfrm>
            <a:off x="2946400" y="3810001"/>
            <a:ext cx="800100" cy="415925"/>
          </a:xfrm>
          <a:prstGeom prst="rect">
            <a:avLst/>
          </a:prstGeom>
          <a:solidFill>
            <a:srgbClr val="FAFFB5"/>
          </a:solidFill>
          <a:ln w="12700">
            <a:noFill/>
            <a:miter lim="800000"/>
            <a:headEnd/>
            <a:tailEnd/>
          </a:ln>
          <a:effectLst/>
        </p:spPr>
        <p:txBody>
          <a:bodyPr wrap="none">
            <a:spAutoFit/>
          </a:bodyPr>
          <a:lstStyle/>
          <a:p>
            <a:pPr algn="ctr">
              <a:defRPr/>
            </a:pPr>
            <a:r>
              <a:rPr lang="en-US" sz="1050" b="1" dirty="0">
                <a:latin typeface="Calibri"/>
                <a:cs typeface="Calibri"/>
              </a:rPr>
              <a:t>Instruction</a:t>
            </a:r>
          </a:p>
          <a:p>
            <a:pPr algn="ctr">
              <a:defRPr/>
            </a:pPr>
            <a:r>
              <a:rPr lang="en-US" sz="1050" b="1" dirty="0">
                <a:latin typeface="Calibri"/>
                <a:cs typeface="Calibri"/>
              </a:rPr>
              <a:t>Memory</a:t>
            </a:r>
          </a:p>
        </p:txBody>
      </p:sp>
      <p:sp>
        <p:nvSpPr>
          <p:cNvPr id="19" name="Text Box 19"/>
          <p:cNvSpPr txBox="1">
            <a:spLocks noChangeArrowheads="1"/>
          </p:cNvSpPr>
          <p:nvPr/>
        </p:nvSpPr>
        <p:spPr bwMode="auto">
          <a:xfrm>
            <a:off x="3313113" y="1362075"/>
            <a:ext cx="411162" cy="254000"/>
          </a:xfrm>
          <a:prstGeom prst="rect">
            <a:avLst/>
          </a:prstGeom>
          <a:noFill/>
          <a:ln w="12700">
            <a:noFill/>
            <a:miter lim="800000"/>
            <a:headEnd/>
            <a:tailEnd/>
          </a:ln>
          <a:effectLst/>
        </p:spPr>
        <p:txBody>
          <a:bodyPr wrap="none">
            <a:spAutoFit/>
          </a:bodyPr>
          <a:lstStyle/>
          <a:p>
            <a:pPr>
              <a:defRPr/>
            </a:pPr>
            <a:r>
              <a:rPr lang="en-US" sz="1050" b="1">
                <a:latin typeface="Calibri"/>
                <a:cs typeface="Calibri"/>
              </a:rPr>
              <a:t>Add</a:t>
            </a:r>
          </a:p>
        </p:txBody>
      </p:sp>
      <p:sp>
        <p:nvSpPr>
          <p:cNvPr id="20" name="Text Box 20"/>
          <p:cNvSpPr txBox="1">
            <a:spLocks noChangeArrowheads="1"/>
          </p:cNvSpPr>
          <p:nvPr/>
        </p:nvSpPr>
        <p:spPr bwMode="auto">
          <a:xfrm>
            <a:off x="2049464" y="4198938"/>
            <a:ext cx="327025" cy="254000"/>
          </a:xfrm>
          <a:prstGeom prst="rect">
            <a:avLst/>
          </a:prstGeom>
          <a:noFill/>
          <a:ln w="12700">
            <a:noFill/>
            <a:miter lim="800000"/>
            <a:headEnd/>
            <a:tailEnd/>
          </a:ln>
          <a:effectLst/>
        </p:spPr>
        <p:txBody>
          <a:bodyPr wrap="none">
            <a:spAutoFit/>
          </a:bodyPr>
          <a:lstStyle/>
          <a:p>
            <a:pPr>
              <a:defRPr/>
            </a:pPr>
            <a:r>
              <a:rPr lang="en-US" sz="1050" b="1">
                <a:latin typeface="Calibri"/>
                <a:cs typeface="Calibri"/>
              </a:rPr>
              <a:t>PC</a:t>
            </a:r>
          </a:p>
        </p:txBody>
      </p:sp>
      <p:sp>
        <p:nvSpPr>
          <p:cNvPr id="21" name="Text Box 23"/>
          <p:cNvSpPr txBox="1">
            <a:spLocks noChangeArrowheads="1"/>
          </p:cNvSpPr>
          <p:nvPr/>
        </p:nvSpPr>
        <p:spPr bwMode="auto">
          <a:xfrm>
            <a:off x="2725738" y="1660525"/>
            <a:ext cx="252412" cy="254000"/>
          </a:xfrm>
          <a:prstGeom prst="rect">
            <a:avLst/>
          </a:prstGeom>
          <a:noFill/>
          <a:ln w="12700">
            <a:noFill/>
            <a:miter lim="800000"/>
            <a:headEnd/>
            <a:tailEnd/>
          </a:ln>
          <a:effectLst/>
        </p:spPr>
        <p:txBody>
          <a:bodyPr wrap="none">
            <a:spAutoFit/>
          </a:bodyPr>
          <a:lstStyle/>
          <a:p>
            <a:pPr>
              <a:defRPr/>
            </a:pPr>
            <a:r>
              <a:rPr lang="en-US" sz="1050" b="1">
                <a:latin typeface="Calibri"/>
                <a:cs typeface="Calibri"/>
              </a:rPr>
              <a:t>4</a:t>
            </a:r>
          </a:p>
        </p:txBody>
      </p:sp>
      <p:sp>
        <p:nvSpPr>
          <p:cNvPr id="25615" name="Rectangle 24"/>
          <p:cNvSpPr>
            <a:spLocks noChangeArrowheads="1"/>
          </p:cNvSpPr>
          <p:nvPr/>
        </p:nvSpPr>
        <p:spPr bwMode="auto">
          <a:xfrm>
            <a:off x="5005388"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16" name="Line 25"/>
          <p:cNvSpPr>
            <a:spLocks noChangeShapeType="1"/>
          </p:cNvSpPr>
          <p:nvPr/>
        </p:nvSpPr>
        <p:spPr bwMode="auto">
          <a:xfrm>
            <a:off x="4035425" y="4348163"/>
            <a:ext cx="14763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17" name="Line 26"/>
          <p:cNvSpPr>
            <a:spLocks noChangeShapeType="1"/>
          </p:cNvSpPr>
          <p:nvPr/>
        </p:nvSpPr>
        <p:spPr bwMode="auto">
          <a:xfrm>
            <a:off x="4183064" y="4124325"/>
            <a:ext cx="82232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18" name="Line 28"/>
          <p:cNvSpPr>
            <a:spLocks noChangeShapeType="1"/>
          </p:cNvSpPr>
          <p:nvPr/>
        </p:nvSpPr>
        <p:spPr bwMode="auto">
          <a:xfrm>
            <a:off x="9712326" y="4721225"/>
            <a:ext cx="220663"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619" name="Line 29"/>
          <p:cNvSpPr>
            <a:spLocks noChangeShapeType="1"/>
          </p:cNvSpPr>
          <p:nvPr/>
        </p:nvSpPr>
        <p:spPr bwMode="auto">
          <a:xfrm>
            <a:off x="4183064" y="3751263"/>
            <a:ext cx="82232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20" name="Line 32"/>
          <p:cNvSpPr>
            <a:spLocks noChangeShapeType="1"/>
          </p:cNvSpPr>
          <p:nvPr/>
        </p:nvSpPr>
        <p:spPr bwMode="auto">
          <a:xfrm>
            <a:off x="7874001" y="5692775"/>
            <a:ext cx="1863725"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21" name="Line 33"/>
          <p:cNvSpPr>
            <a:spLocks noChangeShapeType="1"/>
          </p:cNvSpPr>
          <p:nvPr/>
        </p:nvSpPr>
        <p:spPr bwMode="auto">
          <a:xfrm>
            <a:off x="7726363" y="4348163"/>
            <a:ext cx="17145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22" name="Text Box 34"/>
          <p:cNvSpPr txBox="1">
            <a:spLocks noChangeArrowheads="1"/>
          </p:cNvSpPr>
          <p:nvPr/>
        </p:nvSpPr>
        <p:spPr bwMode="auto">
          <a:xfrm>
            <a:off x="4932363" y="4721225"/>
            <a:ext cx="774700"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Write Data</a:t>
            </a:r>
          </a:p>
        </p:txBody>
      </p:sp>
      <p:sp>
        <p:nvSpPr>
          <p:cNvPr id="25623" name="Text Box 35"/>
          <p:cNvSpPr txBox="1">
            <a:spLocks noChangeArrowheads="1"/>
          </p:cNvSpPr>
          <p:nvPr/>
        </p:nvSpPr>
        <p:spPr bwMode="auto">
          <a:xfrm>
            <a:off x="4932364" y="3602038"/>
            <a:ext cx="852487"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Read Addr 1</a:t>
            </a:r>
          </a:p>
        </p:txBody>
      </p:sp>
      <p:sp>
        <p:nvSpPr>
          <p:cNvPr id="25624" name="Text Box 36"/>
          <p:cNvSpPr txBox="1">
            <a:spLocks noChangeArrowheads="1"/>
          </p:cNvSpPr>
          <p:nvPr/>
        </p:nvSpPr>
        <p:spPr bwMode="auto">
          <a:xfrm>
            <a:off x="4932364" y="3975100"/>
            <a:ext cx="852487"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Read Addr 2</a:t>
            </a:r>
          </a:p>
        </p:txBody>
      </p:sp>
      <p:sp>
        <p:nvSpPr>
          <p:cNvPr id="25625" name="Text Box 37"/>
          <p:cNvSpPr txBox="1">
            <a:spLocks noChangeArrowheads="1"/>
          </p:cNvSpPr>
          <p:nvPr/>
        </p:nvSpPr>
        <p:spPr bwMode="auto">
          <a:xfrm>
            <a:off x="4932363" y="4348163"/>
            <a:ext cx="787400"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Write Addr</a:t>
            </a:r>
          </a:p>
        </p:txBody>
      </p:sp>
      <p:sp>
        <p:nvSpPr>
          <p:cNvPr id="33" name="Text Box 38"/>
          <p:cNvSpPr txBox="1">
            <a:spLocks noChangeArrowheads="1"/>
          </p:cNvSpPr>
          <p:nvPr/>
        </p:nvSpPr>
        <p:spPr bwMode="auto">
          <a:xfrm>
            <a:off x="5303752" y="3825876"/>
            <a:ext cx="641522" cy="577081"/>
          </a:xfrm>
          <a:prstGeom prst="rect">
            <a:avLst/>
          </a:prstGeom>
          <a:noFill/>
          <a:ln w="12700">
            <a:noFill/>
            <a:miter lim="800000"/>
            <a:headEnd/>
            <a:tailEnd/>
          </a:ln>
          <a:effectLst/>
        </p:spPr>
        <p:txBody>
          <a:bodyPr wrap="none">
            <a:spAutoFit/>
          </a:bodyPr>
          <a:lstStyle/>
          <a:p>
            <a:pPr algn="ctr">
              <a:defRPr/>
            </a:pPr>
            <a:r>
              <a:rPr lang="en-US" sz="1050" b="1">
                <a:latin typeface="Calibri"/>
                <a:cs typeface="Calibri"/>
              </a:rPr>
              <a:t>Register</a:t>
            </a:r>
          </a:p>
          <a:p>
            <a:pPr algn="ctr">
              <a:defRPr/>
            </a:pPr>
            <a:endParaRPr lang="en-US" sz="1050" b="1">
              <a:latin typeface="Calibri"/>
              <a:cs typeface="Calibri"/>
            </a:endParaRPr>
          </a:p>
          <a:p>
            <a:pPr algn="ctr">
              <a:defRPr/>
            </a:pPr>
            <a:r>
              <a:rPr lang="en-US" sz="1050" b="1">
                <a:latin typeface="Calibri"/>
                <a:cs typeface="Calibri"/>
              </a:rPr>
              <a:t>File</a:t>
            </a:r>
          </a:p>
        </p:txBody>
      </p:sp>
      <p:sp>
        <p:nvSpPr>
          <p:cNvPr id="34" name="Text Box 39"/>
          <p:cNvSpPr txBox="1">
            <a:spLocks noChangeArrowheads="1"/>
          </p:cNvSpPr>
          <p:nvPr/>
        </p:nvSpPr>
        <p:spPr bwMode="auto">
          <a:xfrm>
            <a:off x="5892800" y="3751264"/>
            <a:ext cx="573088" cy="415925"/>
          </a:xfrm>
          <a:prstGeom prst="rect">
            <a:avLst/>
          </a:prstGeom>
          <a:noFill/>
          <a:ln w="12700">
            <a:noFill/>
            <a:miter lim="800000"/>
            <a:headEnd/>
            <a:tailEnd/>
          </a:ln>
          <a:effectLst/>
        </p:spPr>
        <p:txBody>
          <a:bodyPr wrap="none">
            <a:spAutoFit/>
          </a:bodyPr>
          <a:lstStyle/>
          <a:p>
            <a:pPr algn="r">
              <a:defRPr/>
            </a:pPr>
            <a:r>
              <a:rPr lang="en-US" sz="1050">
                <a:latin typeface="Calibri"/>
                <a:cs typeface="Calibri"/>
              </a:rPr>
              <a:t>Read</a:t>
            </a:r>
          </a:p>
          <a:p>
            <a:pPr algn="r">
              <a:defRPr/>
            </a:pPr>
            <a:r>
              <a:rPr lang="en-US" sz="1050">
                <a:latin typeface="Calibri"/>
                <a:cs typeface="Calibri"/>
              </a:rPr>
              <a:t> Data 1</a:t>
            </a:r>
          </a:p>
        </p:txBody>
      </p:sp>
      <p:sp>
        <p:nvSpPr>
          <p:cNvPr id="35" name="Text Box 40"/>
          <p:cNvSpPr txBox="1">
            <a:spLocks noChangeArrowheads="1"/>
          </p:cNvSpPr>
          <p:nvPr/>
        </p:nvSpPr>
        <p:spPr bwMode="auto">
          <a:xfrm>
            <a:off x="5916614" y="4422776"/>
            <a:ext cx="573087" cy="415925"/>
          </a:xfrm>
          <a:prstGeom prst="rect">
            <a:avLst/>
          </a:prstGeom>
          <a:noFill/>
          <a:ln w="12700">
            <a:noFill/>
            <a:miter lim="800000"/>
            <a:headEnd/>
            <a:tailEnd/>
          </a:ln>
          <a:effectLst/>
        </p:spPr>
        <p:txBody>
          <a:bodyPr wrap="none">
            <a:spAutoFit/>
          </a:bodyPr>
          <a:lstStyle/>
          <a:p>
            <a:pPr algn="r">
              <a:defRPr/>
            </a:pPr>
            <a:r>
              <a:rPr lang="en-US" sz="1050">
                <a:latin typeface="Calibri"/>
                <a:cs typeface="Calibri"/>
              </a:rPr>
              <a:t>Read</a:t>
            </a:r>
          </a:p>
          <a:p>
            <a:pPr algn="r">
              <a:defRPr/>
            </a:pPr>
            <a:r>
              <a:rPr lang="en-US" sz="1050">
                <a:latin typeface="Calibri"/>
                <a:cs typeface="Calibri"/>
              </a:rPr>
              <a:t> Data 2</a:t>
            </a:r>
          </a:p>
        </p:txBody>
      </p:sp>
      <p:sp>
        <p:nvSpPr>
          <p:cNvPr id="36" name="Rectangle 42"/>
          <p:cNvSpPr>
            <a:spLocks noChangeArrowheads="1"/>
          </p:cNvSpPr>
          <p:nvPr/>
        </p:nvSpPr>
        <p:spPr bwMode="auto">
          <a:xfrm>
            <a:off x="7310438" y="4273551"/>
            <a:ext cx="487362" cy="32702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defRPr/>
            </a:pPr>
            <a:r>
              <a:rPr lang="en-US" sz="1050" b="1">
                <a:latin typeface="Calibri"/>
                <a:cs typeface="Calibri"/>
              </a:rPr>
              <a:t>ALU</a:t>
            </a:r>
          </a:p>
        </p:txBody>
      </p:sp>
      <p:sp>
        <p:nvSpPr>
          <p:cNvPr id="37" name="Rectangle 43"/>
          <p:cNvSpPr>
            <a:spLocks noChangeArrowheads="1"/>
          </p:cNvSpPr>
          <p:nvPr/>
        </p:nvSpPr>
        <p:spPr bwMode="auto">
          <a:xfrm>
            <a:off x="7196139" y="3295650"/>
            <a:ext cx="441325" cy="29845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defRPr/>
            </a:pPr>
            <a:r>
              <a:rPr lang="en-US" sz="1100" dirty="0" err="1">
                <a:latin typeface="Calibri"/>
                <a:cs typeface="Calibri"/>
              </a:rPr>
              <a:t>ovf</a:t>
            </a:r>
            <a:endParaRPr lang="en-US" sz="1100" dirty="0">
              <a:latin typeface="Calibri"/>
              <a:cs typeface="Calibri"/>
            </a:endParaRPr>
          </a:p>
        </p:txBody>
      </p:sp>
      <p:sp>
        <p:nvSpPr>
          <p:cNvPr id="25631" name="Rectangle 44"/>
          <p:cNvSpPr>
            <a:spLocks noChangeArrowheads="1"/>
          </p:cNvSpPr>
          <p:nvPr/>
        </p:nvSpPr>
        <p:spPr bwMode="auto">
          <a:xfrm>
            <a:off x="7667625" y="3462338"/>
            <a:ext cx="514350" cy="298450"/>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100">
                <a:latin typeface="Calibri" charset="0"/>
                <a:ea typeface="Calibri" charset="0"/>
                <a:cs typeface="Calibri" charset="0"/>
              </a:rPr>
              <a:t>zero</a:t>
            </a:r>
          </a:p>
        </p:txBody>
      </p:sp>
      <p:sp>
        <p:nvSpPr>
          <p:cNvPr id="25632" name="Line 48"/>
          <p:cNvSpPr>
            <a:spLocks noChangeShapeType="1"/>
          </p:cNvSpPr>
          <p:nvPr/>
        </p:nvSpPr>
        <p:spPr bwMode="auto">
          <a:xfrm flipV="1">
            <a:off x="7315200" y="3536950"/>
            <a:ext cx="0" cy="223838"/>
          </a:xfrm>
          <a:prstGeom prst="line">
            <a:avLst/>
          </a:prstGeom>
          <a:noFill/>
          <a:ln w="12700">
            <a:solidFill>
              <a:srgbClr val="595959"/>
            </a:solidFill>
            <a:round/>
            <a:headEnd/>
            <a:tailEnd type="triangle" w="med" len="med"/>
          </a:ln>
        </p:spPr>
        <p:txBody>
          <a:bodyPr>
            <a:prstTxWarp prst="textNoShape">
              <a:avLst/>
            </a:prstTxWarp>
          </a:bodyPr>
          <a:lstStyle/>
          <a:p>
            <a:endParaRPr lang="en-US"/>
          </a:p>
        </p:txBody>
      </p:sp>
      <p:sp>
        <p:nvSpPr>
          <p:cNvPr id="25633" name="Line 50"/>
          <p:cNvSpPr>
            <a:spLocks noChangeShapeType="1"/>
          </p:cNvSpPr>
          <p:nvPr/>
        </p:nvSpPr>
        <p:spPr bwMode="auto">
          <a:xfrm>
            <a:off x="10301288" y="4497388"/>
            <a:ext cx="0" cy="1941512"/>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34" name="Rectangle 51"/>
          <p:cNvSpPr>
            <a:spLocks noChangeArrowheads="1"/>
          </p:cNvSpPr>
          <p:nvPr/>
        </p:nvSpPr>
        <p:spPr bwMode="auto">
          <a:xfrm>
            <a:off x="8242300"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35" name="Line 52"/>
          <p:cNvSpPr>
            <a:spLocks noChangeShapeType="1"/>
          </p:cNvSpPr>
          <p:nvPr/>
        </p:nvSpPr>
        <p:spPr bwMode="auto">
          <a:xfrm>
            <a:off x="9639300" y="4348163"/>
            <a:ext cx="293688"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636" name="Line 53"/>
          <p:cNvSpPr>
            <a:spLocks noChangeShapeType="1"/>
          </p:cNvSpPr>
          <p:nvPr/>
        </p:nvSpPr>
        <p:spPr bwMode="auto">
          <a:xfrm>
            <a:off x="7874001" y="3900488"/>
            <a:ext cx="392113"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37" name="Line 54"/>
          <p:cNvSpPr>
            <a:spLocks noChangeShapeType="1"/>
          </p:cNvSpPr>
          <p:nvPr/>
        </p:nvSpPr>
        <p:spPr bwMode="auto">
          <a:xfrm>
            <a:off x="8021638" y="4721225"/>
            <a:ext cx="0" cy="2984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45" name="Text Box 55"/>
          <p:cNvSpPr txBox="1">
            <a:spLocks noChangeArrowheads="1"/>
          </p:cNvSpPr>
          <p:nvPr/>
        </p:nvSpPr>
        <p:spPr bwMode="auto">
          <a:xfrm>
            <a:off x="8836026" y="3698876"/>
            <a:ext cx="665163" cy="415925"/>
          </a:xfrm>
          <a:prstGeom prst="rect">
            <a:avLst/>
          </a:prstGeom>
          <a:solidFill>
            <a:srgbClr val="FAFFB5"/>
          </a:solidFill>
          <a:ln w="12700">
            <a:noFill/>
            <a:miter lim="800000"/>
            <a:headEnd/>
            <a:tailEnd/>
          </a:ln>
          <a:effectLst/>
        </p:spPr>
        <p:txBody>
          <a:bodyPr wrap="none">
            <a:spAutoFit/>
          </a:bodyPr>
          <a:lstStyle/>
          <a:p>
            <a:pPr algn="ctr">
              <a:defRPr/>
            </a:pPr>
            <a:r>
              <a:rPr lang="en-US" sz="1050" b="1" dirty="0">
                <a:latin typeface="Calibri"/>
                <a:cs typeface="Calibri"/>
              </a:rPr>
              <a:t>Data</a:t>
            </a:r>
          </a:p>
          <a:p>
            <a:pPr algn="ctr">
              <a:defRPr/>
            </a:pPr>
            <a:r>
              <a:rPr lang="en-US" sz="1050" b="1" dirty="0">
                <a:latin typeface="Calibri"/>
                <a:cs typeface="Calibri"/>
              </a:rPr>
              <a:t>Memory</a:t>
            </a:r>
          </a:p>
        </p:txBody>
      </p:sp>
      <p:sp>
        <p:nvSpPr>
          <p:cNvPr id="46" name="Text Box 56"/>
          <p:cNvSpPr txBox="1">
            <a:spLocks noChangeArrowheads="1"/>
          </p:cNvSpPr>
          <p:nvPr/>
        </p:nvSpPr>
        <p:spPr bwMode="auto">
          <a:xfrm>
            <a:off x="8167688" y="3751263"/>
            <a:ext cx="622300"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Address</a:t>
            </a:r>
          </a:p>
        </p:txBody>
      </p:sp>
      <p:sp>
        <p:nvSpPr>
          <p:cNvPr id="47" name="Text Box 57"/>
          <p:cNvSpPr txBox="1">
            <a:spLocks noChangeArrowheads="1"/>
          </p:cNvSpPr>
          <p:nvPr/>
        </p:nvSpPr>
        <p:spPr bwMode="auto">
          <a:xfrm>
            <a:off x="8167688" y="4572000"/>
            <a:ext cx="774700"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Write Data</a:t>
            </a:r>
          </a:p>
        </p:txBody>
      </p:sp>
      <p:sp>
        <p:nvSpPr>
          <p:cNvPr id="48" name="Text Box 58"/>
          <p:cNvSpPr txBox="1">
            <a:spLocks noChangeArrowheads="1"/>
          </p:cNvSpPr>
          <p:nvPr/>
        </p:nvSpPr>
        <p:spPr bwMode="auto">
          <a:xfrm>
            <a:off x="8829676" y="4198938"/>
            <a:ext cx="741363"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Read Data</a:t>
            </a:r>
          </a:p>
        </p:txBody>
      </p:sp>
      <p:sp>
        <p:nvSpPr>
          <p:cNvPr id="25642" name="Line 63"/>
          <p:cNvSpPr>
            <a:spLocks noChangeShapeType="1"/>
          </p:cNvSpPr>
          <p:nvPr/>
        </p:nvSpPr>
        <p:spPr bwMode="auto">
          <a:xfrm>
            <a:off x="4784726" y="6438900"/>
            <a:ext cx="5516563"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3" name="Line 64"/>
          <p:cNvSpPr>
            <a:spLocks noChangeShapeType="1"/>
          </p:cNvSpPr>
          <p:nvPr/>
        </p:nvSpPr>
        <p:spPr bwMode="auto">
          <a:xfrm>
            <a:off x="6500814" y="5029200"/>
            <a:ext cx="1544637"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4" name="Line 65"/>
          <p:cNvSpPr>
            <a:spLocks noChangeShapeType="1"/>
          </p:cNvSpPr>
          <p:nvPr/>
        </p:nvSpPr>
        <p:spPr bwMode="auto">
          <a:xfrm>
            <a:off x="6265863" y="5543550"/>
            <a:ext cx="36830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52" name="Rectangle 67"/>
          <p:cNvSpPr>
            <a:spLocks noChangeArrowheads="1"/>
          </p:cNvSpPr>
          <p:nvPr/>
        </p:nvSpPr>
        <p:spPr bwMode="auto">
          <a:xfrm>
            <a:off x="5727700" y="5319714"/>
            <a:ext cx="514350" cy="447675"/>
          </a:xfrm>
          <a:prstGeom prst="rect">
            <a:avLst/>
          </a:prstGeom>
          <a:noFill/>
          <a:ln w="12700">
            <a:noFill/>
            <a:miter lim="800000"/>
            <a:headEnd/>
            <a:tailEnd/>
          </a:ln>
          <a:effectLst/>
        </p:spPr>
        <p:txBody>
          <a:bodyPr wrap="none" lIns="19050" tIns="26988" rIns="19050" bIns="26988"/>
          <a:lstStyle/>
          <a:p>
            <a:pPr algn="ctr">
              <a:defRPr/>
            </a:pPr>
            <a:r>
              <a:rPr lang="en-US" sz="1050" b="1">
                <a:latin typeface="Calibri"/>
                <a:cs typeface="Calibri"/>
              </a:rPr>
              <a:t>Sign</a:t>
            </a:r>
          </a:p>
          <a:p>
            <a:pPr algn="ctr">
              <a:defRPr/>
            </a:pPr>
            <a:r>
              <a:rPr lang="en-US" sz="1050" b="1">
                <a:latin typeface="Calibri"/>
                <a:cs typeface="Calibri"/>
              </a:rPr>
              <a:t>Extend</a:t>
            </a:r>
          </a:p>
        </p:txBody>
      </p:sp>
      <p:sp>
        <p:nvSpPr>
          <p:cNvPr id="25646" name="Line 68"/>
          <p:cNvSpPr>
            <a:spLocks noChangeShapeType="1"/>
          </p:cNvSpPr>
          <p:nvPr/>
        </p:nvSpPr>
        <p:spPr bwMode="auto">
          <a:xfrm>
            <a:off x="4195764" y="5543550"/>
            <a:ext cx="1482725"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7" name="Line 73"/>
          <p:cNvSpPr>
            <a:spLocks noChangeShapeType="1"/>
          </p:cNvSpPr>
          <p:nvPr/>
        </p:nvSpPr>
        <p:spPr bwMode="auto">
          <a:xfrm>
            <a:off x="6500813" y="4572000"/>
            <a:ext cx="0" cy="4572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48" name="Line 74"/>
          <p:cNvSpPr>
            <a:spLocks noChangeShapeType="1"/>
          </p:cNvSpPr>
          <p:nvPr/>
        </p:nvSpPr>
        <p:spPr bwMode="auto">
          <a:xfrm>
            <a:off x="9712325" y="4721225"/>
            <a:ext cx="0" cy="9715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9" name="Line 76"/>
          <p:cNvSpPr>
            <a:spLocks noChangeShapeType="1"/>
          </p:cNvSpPr>
          <p:nvPr/>
        </p:nvSpPr>
        <p:spPr bwMode="auto">
          <a:xfrm>
            <a:off x="4784726" y="4870450"/>
            <a:ext cx="2444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50" name="Line 78"/>
          <p:cNvSpPr>
            <a:spLocks noChangeShapeType="1"/>
          </p:cNvSpPr>
          <p:nvPr/>
        </p:nvSpPr>
        <p:spPr bwMode="auto">
          <a:xfrm>
            <a:off x="10153650" y="4497388"/>
            <a:ext cx="14763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51" name="Line 81"/>
          <p:cNvSpPr>
            <a:spLocks noChangeShapeType="1"/>
          </p:cNvSpPr>
          <p:nvPr/>
        </p:nvSpPr>
        <p:spPr bwMode="auto">
          <a:xfrm>
            <a:off x="4784725" y="4870450"/>
            <a:ext cx="0" cy="15684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52" name="Line 100"/>
          <p:cNvSpPr>
            <a:spLocks noChangeShapeType="1"/>
          </p:cNvSpPr>
          <p:nvPr/>
        </p:nvSpPr>
        <p:spPr bwMode="auto">
          <a:xfrm>
            <a:off x="2430463" y="1138239"/>
            <a:ext cx="0" cy="3209925"/>
          </a:xfrm>
          <a:prstGeom prst="line">
            <a:avLst/>
          </a:prstGeom>
          <a:noFill/>
          <a:ln w="19050">
            <a:solidFill>
              <a:schemeClr val="tx1"/>
            </a:solidFill>
            <a:round/>
            <a:headEnd/>
            <a:tailEnd type="oval" w="med" len="med"/>
          </a:ln>
        </p:spPr>
        <p:txBody>
          <a:bodyPr>
            <a:prstTxWarp prst="textNoShape">
              <a:avLst/>
            </a:prstTxWarp>
          </a:bodyPr>
          <a:lstStyle/>
          <a:p>
            <a:endParaRPr lang="en-US"/>
          </a:p>
        </p:txBody>
      </p:sp>
      <p:sp>
        <p:nvSpPr>
          <p:cNvPr id="25653" name="Line 107"/>
          <p:cNvSpPr>
            <a:spLocks noChangeShapeType="1"/>
          </p:cNvSpPr>
          <p:nvPr/>
        </p:nvSpPr>
        <p:spPr bwMode="auto">
          <a:xfrm>
            <a:off x="8021638" y="472122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54" name="Rectangle 129"/>
          <p:cNvSpPr>
            <a:spLocks noChangeArrowheads="1"/>
          </p:cNvSpPr>
          <p:nvPr/>
        </p:nvSpPr>
        <p:spPr bwMode="auto">
          <a:xfrm>
            <a:off x="4195764" y="5257800"/>
            <a:ext cx="809625" cy="319088"/>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[15-0]</a:t>
            </a:r>
          </a:p>
        </p:txBody>
      </p:sp>
      <p:sp>
        <p:nvSpPr>
          <p:cNvPr id="25655" name="Rectangle 130"/>
          <p:cNvSpPr>
            <a:spLocks noChangeArrowheads="1"/>
          </p:cNvSpPr>
          <p:nvPr/>
        </p:nvSpPr>
        <p:spPr bwMode="auto">
          <a:xfrm>
            <a:off x="4191000" y="3462339"/>
            <a:ext cx="808038" cy="319087"/>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[25-21]</a:t>
            </a:r>
          </a:p>
        </p:txBody>
      </p:sp>
      <p:sp>
        <p:nvSpPr>
          <p:cNvPr id="25656" name="Rectangle 131"/>
          <p:cNvSpPr>
            <a:spLocks noChangeArrowheads="1"/>
          </p:cNvSpPr>
          <p:nvPr/>
        </p:nvSpPr>
        <p:spPr bwMode="auto">
          <a:xfrm>
            <a:off x="4191001" y="3870326"/>
            <a:ext cx="809625" cy="320675"/>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[20-16]</a:t>
            </a:r>
          </a:p>
        </p:txBody>
      </p:sp>
      <p:grpSp>
        <p:nvGrpSpPr>
          <p:cNvPr id="3" name="Group 157"/>
          <p:cNvGrpSpPr>
            <a:grpSpLocks/>
          </p:cNvGrpSpPr>
          <p:nvPr/>
        </p:nvGrpSpPr>
        <p:grpSpPr bwMode="auto">
          <a:xfrm>
            <a:off x="1828801" y="893763"/>
            <a:ext cx="7000875" cy="3454400"/>
            <a:chOff x="304800" y="893528"/>
            <a:chExt cx="7001409" cy="3455020"/>
          </a:xfrm>
        </p:grpSpPr>
        <p:sp>
          <p:nvSpPr>
            <p:cNvPr id="25818" name="Line 21"/>
            <p:cNvSpPr>
              <a:spLocks noChangeShapeType="1"/>
            </p:cNvSpPr>
            <p:nvPr/>
          </p:nvSpPr>
          <p:spPr bwMode="auto">
            <a:xfrm>
              <a:off x="318591" y="914400"/>
              <a:ext cx="6987618" cy="2"/>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5819" name="Line 22"/>
            <p:cNvSpPr>
              <a:spLocks noChangeShapeType="1"/>
            </p:cNvSpPr>
            <p:nvPr/>
          </p:nvSpPr>
          <p:spPr bwMode="auto">
            <a:xfrm>
              <a:off x="304800" y="4348548"/>
              <a:ext cx="294216" cy="0"/>
            </a:xfrm>
            <a:prstGeom prst="line">
              <a:avLst/>
            </a:prstGeom>
            <a:noFill/>
            <a:ln w="19050">
              <a:solidFill>
                <a:srgbClr val="000000"/>
              </a:solidFill>
              <a:round/>
              <a:headEnd/>
              <a:tailEnd type="triangle" w="med" len="med"/>
            </a:ln>
          </p:spPr>
          <p:txBody>
            <a:bodyPr>
              <a:prstTxWarp prst="textNoShape">
                <a:avLst/>
              </a:prstTxWarp>
            </a:bodyPr>
            <a:lstStyle/>
            <a:p>
              <a:endParaRPr lang="en-US"/>
            </a:p>
          </p:txBody>
        </p:sp>
        <p:sp>
          <p:nvSpPr>
            <p:cNvPr id="25820" name="Line 99"/>
            <p:cNvSpPr>
              <a:spLocks noChangeShapeType="1"/>
            </p:cNvSpPr>
            <p:nvPr/>
          </p:nvSpPr>
          <p:spPr bwMode="auto">
            <a:xfrm>
              <a:off x="6350009" y="1660954"/>
              <a:ext cx="392288" cy="0"/>
            </a:xfrm>
            <a:prstGeom prst="line">
              <a:avLst/>
            </a:prstGeom>
            <a:noFill/>
            <a:ln w="19050">
              <a:solidFill>
                <a:srgbClr val="000000"/>
              </a:solidFill>
              <a:round/>
              <a:headEnd/>
              <a:tailEnd type="arrow" w="med" len="med"/>
            </a:ln>
          </p:spPr>
          <p:txBody>
            <a:bodyPr>
              <a:prstTxWarp prst="textNoShape">
                <a:avLst/>
              </a:prstTxWarp>
            </a:bodyPr>
            <a:lstStyle/>
            <a:p>
              <a:endParaRPr lang="en-US"/>
            </a:p>
          </p:txBody>
        </p:sp>
        <p:sp>
          <p:nvSpPr>
            <p:cNvPr id="25821" name="Line 133"/>
            <p:cNvSpPr>
              <a:spLocks noChangeShapeType="1"/>
            </p:cNvSpPr>
            <p:nvPr/>
          </p:nvSpPr>
          <p:spPr bwMode="auto">
            <a:xfrm>
              <a:off x="318591" y="914400"/>
              <a:ext cx="0" cy="3434148"/>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5822" name="Line 134"/>
            <p:cNvSpPr>
              <a:spLocks noChangeShapeType="1"/>
            </p:cNvSpPr>
            <p:nvPr/>
          </p:nvSpPr>
          <p:spPr bwMode="auto">
            <a:xfrm>
              <a:off x="7306209" y="893528"/>
              <a:ext cx="0" cy="483735"/>
            </a:xfrm>
            <a:prstGeom prst="line">
              <a:avLst/>
            </a:prstGeom>
            <a:noFill/>
            <a:ln w="19050">
              <a:solidFill>
                <a:srgbClr val="000000"/>
              </a:solidFill>
              <a:round/>
              <a:headEnd/>
              <a:tailEnd/>
            </a:ln>
          </p:spPr>
          <p:txBody>
            <a:bodyPr>
              <a:prstTxWarp prst="textNoShape">
                <a:avLst/>
              </a:prstTxWarp>
            </a:bodyPr>
            <a:lstStyle/>
            <a:p>
              <a:endParaRPr lang="en-US"/>
            </a:p>
          </p:txBody>
        </p:sp>
      </p:grpSp>
      <p:sp>
        <p:nvSpPr>
          <p:cNvPr id="25658" name="Line 135"/>
          <p:cNvSpPr>
            <a:spLocks noChangeShapeType="1"/>
          </p:cNvSpPr>
          <p:nvPr/>
        </p:nvSpPr>
        <p:spPr bwMode="auto">
          <a:xfrm>
            <a:off x="6623050" y="4945064"/>
            <a:ext cx="0" cy="598487"/>
          </a:xfrm>
          <a:prstGeom prst="line">
            <a:avLst/>
          </a:prstGeom>
          <a:noFill/>
          <a:ln w="28575">
            <a:solidFill>
              <a:schemeClr val="bg2"/>
            </a:solidFill>
            <a:round/>
            <a:headEnd/>
            <a:tailEnd/>
          </a:ln>
        </p:spPr>
        <p:txBody>
          <a:bodyPr>
            <a:prstTxWarp prst="textNoShape">
              <a:avLst/>
            </a:prstTxWarp>
          </a:bodyPr>
          <a:lstStyle/>
          <a:p>
            <a:endParaRPr lang="en-US"/>
          </a:p>
        </p:txBody>
      </p:sp>
      <p:sp>
        <p:nvSpPr>
          <p:cNvPr id="25659" name="Line 138"/>
          <p:cNvSpPr>
            <a:spLocks noChangeShapeType="1"/>
          </p:cNvSpPr>
          <p:nvPr/>
        </p:nvSpPr>
        <p:spPr bwMode="auto">
          <a:xfrm>
            <a:off x="4195763" y="3048000"/>
            <a:ext cx="0" cy="2495550"/>
          </a:xfrm>
          <a:prstGeom prst="line">
            <a:avLst/>
          </a:prstGeom>
          <a:noFill/>
          <a:ln w="19050">
            <a:solidFill>
              <a:schemeClr val="tx1"/>
            </a:solidFill>
            <a:round/>
            <a:headEnd/>
            <a:tailEnd/>
          </a:ln>
        </p:spPr>
        <p:txBody>
          <a:bodyPr>
            <a:prstTxWarp prst="textNoShape">
              <a:avLst/>
            </a:prstTxWarp>
          </a:bodyPr>
          <a:lstStyle/>
          <a:p>
            <a:endParaRPr lang="en-US"/>
          </a:p>
        </p:txBody>
      </p:sp>
      <p:grpSp>
        <p:nvGrpSpPr>
          <p:cNvPr id="4" name="Group 160"/>
          <p:cNvGrpSpPr>
            <a:grpSpLocks/>
          </p:cNvGrpSpPr>
          <p:nvPr/>
        </p:nvGrpSpPr>
        <p:grpSpPr bwMode="auto">
          <a:xfrm>
            <a:off x="6402389" y="3975101"/>
            <a:ext cx="833437" cy="746125"/>
            <a:chOff x="4878931" y="3975272"/>
            <a:chExt cx="833611" cy="746553"/>
          </a:xfrm>
        </p:grpSpPr>
        <p:sp>
          <p:nvSpPr>
            <p:cNvPr id="25814" name="Line 30"/>
            <p:cNvSpPr>
              <a:spLocks noChangeShapeType="1"/>
            </p:cNvSpPr>
            <p:nvPr/>
          </p:nvSpPr>
          <p:spPr bwMode="auto">
            <a:xfrm>
              <a:off x="4878931" y="3975272"/>
              <a:ext cx="833611"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5" name="Line 31"/>
            <p:cNvSpPr>
              <a:spLocks noChangeShapeType="1"/>
            </p:cNvSpPr>
            <p:nvPr/>
          </p:nvSpPr>
          <p:spPr bwMode="auto">
            <a:xfrm>
              <a:off x="5026039" y="4572515"/>
              <a:ext cx="269698"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6" name="Line 80"/>
            <p:cNvSpPr>
              <a:spLocks noChangeShapeType="1"/>
            </p:cNvSpPr>
            <p:nvPr/>
          </p:nvSpPr>
          <p:spPr bwMode="auto">
            <a:xfrm>
              <a:off x="5491880" y="4721825"/>
              <a:ext cx="220662"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7" name="Line 162"/>
            <p:cNvSpPr>
              <a:spLocks noChangeShapeType="1"/>
            </p:cNvSpPr>
            <p:nvPr/>
          </p:nvSpPr>
          <p:spPr bwMode="auto">
            <a:xfrm>
              <a:off x="4878931" y="4572515"/>
              <a:ext cx="147108" cy="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661" name="Line 163"/>
          <p:cNvSpPr>
            <a:spLocks noChangeShapeType="1"/>
          </p:cNvSpPr>
          <p:nvPr/>
        </p:nvSpPr>
        <p:spPr bwMode="auto">
          <a:xfrm>
            <a:off x="7874000" y="3900489"/>
            <a:ext cx="0" cy="447675"/>
          </a:xfrm>
          <a:prstGeom prst="line">
            <a:avLst/>
          </a:prstGeom>
          <a:noFill/>
          <a:ln w="19050">
            <a:solidFill>
              <a:schemeClr val="tx1"/>
            </a:solidFill>
            <a:round/>
            <a:headEnd/>
            <a:tailEnd type="oval" w="med" len="med"/>
          </a:ln>
        </p:spPr>
        <p:txBody>
          <a:bodyPr>
            <a:prstTxWarp prst="textNoShape">
              <a:avLst/>
            </a:prstTxWarp>
          </a:bodyPr>
          <a:lstStyle/>
          <a:p>
            <a:endParaRPr lang="en-US"/>
          </a:p>
        </p:txBody>
      </p:sp>
      <p:sp>
        <p:nvSpPr>
          <p:cNvPr id="25662" name="Line 164"/>
          <p:cNvSpPr>
            <a:spLocks noChangeShapeType="1"/>
          </p:cNvSpPr>
          <p:nvPr/>
        </p:nvSpPr>
        <p:spPr bwMode="auto">
          <a:xfrm>
            <a:off x="7874000" y="4348163"/>
            <a:ext cx="0" cy="1344612"/>
          </a:xfrm>
          <a:prstGeom prst="line">
            <a:avLst/>
          </a:prstGeom>
          <a:noFill/>
          <a:ln w="19050">
            <a:solidFill>
              <a:schemeClr val="tx1"/>
            </a:solidFill>
            <a:round/>
            <a:headEnd/>
            <a:tailEnd/>
          </a:ln>
        </p:spPr>
        <p:txBody>
          <a:bodyPr>
            <a:prstTxWarp prst="textNoShape">
              <a:avLst/>
            </a:prstTxWarp>
          </a:bodyPr>
          <a:lstStyle/>
          <a:p>
            <a:endParaRPr lang="en-US"/>
          </a:p>
        </p:txBody>
      </p:sp>
      <p:sp>
        <p:nvSpPr>
          <p:cNvPr id="79" name="Text Box 71"/>
          <p:cNvSpPr txBox="1">
            <a:spLocks noChangeArrowheads="1"/>
          </p:cNvSpPr>
          <p:nvPr/>
        </p:nvSpPr>
        <p:spPr bwMode="auto">
          <a:xfrm>
            <a:off x="5359401" y="5543550"/>
            <a:ext cx="320675"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16</a:t>
            </a:r>
          </a:p>
        </p:txBody>
      </p:sp>
      <p:sp>
        <p:nvSpPr>
          <p:cNvPr id="80" name="Text Box 72"/>
          <p:cNvSpPr txBox="1">
            <a:spLocks noChangeArrowheads="1"/>
          </p:cNvSpPr>
          <p:nvPr/>
        </p:nvSpPr>
        <p:spPr bwMode="auto">
          <a:xfrm>
            <a:off x="6340476" y="5543550"/>
            <a:ext cx="320675"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32</a:t>
            </a:r>
          </a:p>
        </p:txBody>
      </p:sp>
      <p:grpSp>
        <p:nvGrpSpPr>
          <p:cNvPr id="5" name="Group 159"/>
          <p:cNvGrpSpPr>
            <a:grpSpLocks/>
          </p:cNvGrpSpPr>
          <p:nvPr/>
        </p:nvGrpSpPr>
        <p:grpSpPr bwMode="auto">
          <a:xfrm>
            <a:off x="3681413" y="1143001"/>
            <a:ext cx="4235450" cy="4778375"/>
            <a:chOff x="2157438" y="1213022"/>
            <a:chExt cx="4234803" cy="4777944"/>
          </a:xfrm>
        </p:grpSpPr>
        <p:sp>
          <p:nvSpPr>
            <p:cNvPr id="82" name="Rectangle 86"/>
            <p:cNvSpPr>
              <a:spLocks noChangeArrowheads="1"/>
            </p:cNvSpPr>
            <p:nvPr/>
          </p:nvSpPr>
          <p:spPr bwMode="auto">
            <a:xfrm>
              <a:off x="5319255" y="1660657"/>
              <a:ext cx="441258" cy="447635"/>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defRPr/>
              </a:pPr>
              <a:r>
                <a:rPr lang="en-US" sz="1050" b="1" dirty="0">
                  <a:latin typeface="Calibri"/>
                  <a:cs typeface="Calibri"/>
                </a:rPr>
                <a:t>Shift</a:t>
              </a:r>
            </a:p>
            <a:p>
              <a:pPr algn="ctr" defTabSz="904875">
                <a:lnSpc>
                  <a:spcPts val="1600"/>
                </a:lnSpc>
                <a:tabLst>
                  <a:tab pos="452438" algn="l"/>
                  <a:tab pos="904875" algn="l"/>
                  <a:tab pos="1357313" algn="l"/>
                </a:tabLst>
                <a:defRPr/>
              </a:pPr>
              <a:r>
                <a:rPr lang="en-US" sz="1050" b="1" dirty="0">
                  <a:latin typeface="Calibri"/>
                  <a:cs typeface="Calibri"/>
                </a:rPr>
                <a:t>left 2</a:t>
              </a:r>
            </a:p>
          </p:txBody>
        </p:sp>
        <p:grpSp>
          <p:nvGrpSpPr>
            <p:cNvPr id="6" name="Group 158"/>
            <p:cNvGrpSpPr>
              <a:grpSpLocks/>
            </p:cNvGrpSpPr>
            <p:nvPr/>
          </p:nvGrpSpPr>
          <p:grpSpPr bwMode="auto">
            <a:xfrm>
              <a:off x="2157438" y="1213052"/>
              <a:ext cx="4234803" cy="4777914"/>
              <a:chOff x="2157438" y="1213052"/>
              <a:chExt cx="4234803" cy="4777914"/>
            </a:xfrm>
          </p:grpSpPr>
          <p:grpSp>
            <p:nvGrpSpPr>
              <p:cNvPr id="7" name="Group 156"/>
              <p:cNvGrpSpPr>
                <a:grpSpLocks/>
              </p:cNvGrpSpPr>
              <p:nvPr/>
            </p:nvGrpSpPr>
            <p:grpSpPr bwMode="auto">
              <a:xfrm>
                <a:off x="2157438" y="1213052"/>
                <a:ext cx="4234803" cy="3732739"/>
                <a:chOff x="2157438" y="1213052"/>
                <a:chExt cx="4234803" cy="3732739"/>
              </a:xfrm>
            </p:grpSpPr>
            <p:sp>
              <p:nvSpPr>
                <p:cNvPr id="25798" name="Line 88"/>
                <p:cNvSpPr>
                  <a:spLocks noChangeShapeType="1"/>
                </p:cNvSpPr>
                <p:nvPr/>
              </p:nvSpPr>
              <p:spPr bwMode="auto">
                <a:xfrm>
                  <a:off x="5099593" y="1511643"/>
                  <a:ext cx="896438"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91" name="Text Box 97"/>
                <p:cNvSpPr txBox="1">
                  <a:spLocks noChangeArrowheads="1"/>
                </p:cNvSpPr>
                <p:nvPr/>
              </p:nvSpPr>
              <p:spPr bwMode="auto">
                <a:xfrm>
                  <a:off x="5981141" y="1511445"/>
                  <a:ext cx="411100" cy="253977"/>
                </a:xfrm>
                <a:prstGeom prst="rect">
                  <a:avLst/>
                </a:prstGeom>
                <a:noFill/>
                <a:ln w="12700">
                  <a:noFill/>
                  <a:miter lim="800000"/>
                  <a:headEnd/>
                  <a:tailEnd/>
                </a:ln>
                <a:effectLst/>
              </p:spPr>
              <p:txBody>
                <a:bodyPr wrap="none">
                  <a:spAutoFit/>
                </a:bodyPr>
                <a:lstStyle/>
                <a:p>
                  <a:pPr>
                    <a:defRPr/>
                  </a:pPr>
                  <a:r>
                    <a:rPr lang="en-US" sz="1050" b="1" dirty="0">
                      <a:latin typeface="Calibri"/>
                      <a:cs typeface="Calibri"/>
                    </a:rPr>
                    <a:t>Add</a:t>
                  </a:r>
                </a:p>
              </p:txBody>
            </p:sp>
            <p:grpSp>
              <p:nvGrpSpPr>
                <p:cNvPr id="8" name="Group 152"/>
                <p:cNvGrpSpPr>
                  <a:grpSpLocks/>
                </p:cNvGrpSpPr>
                <p:nvPr/>
              </p:nvGrpSpPr>
              <p:grpSpPr bwMode="auto">
                <a:xfrm>
                  <a:off x="2157438" y="1213052"/>
                  <a:ext cx="4192577" cy="3732739"/>
                  <a:chOff x="2157438" y="1213052"/>
                  <a:chExt cx="4192577" cy="3732739"/>
                </a:xfrm>
              </p:grpSpPr>
              <p:sp>
                <p:nvSpPr>
                  <p:cNvPr id="25801" name="Oval 85"/>
                  <p:cNvSpPr>
                    <a:spLocks noChangeArrowheads="1"/>
                  </p:cNvSpPr>
                  <p:nvPr/>
                </p:nvSpPr>
                <p:spPr bwMode="auto">
                  <a:xfrm>
                    <a:off x="5320255" y="1660954"/>
                    <a:ext cx="441323" cy="522588"/>
                  </a:xfrm>
                  <a:prstGeom prst="ellipse">
                    <a:avLst/>
                  </a:prstGeom>
                  <a:noFill/>
                  <a:ln w="12700">
                    <a:solidFill>
                      <a:schemeClr val="tx1"/>
                    </a:solidFill>
                    <a:round/>
                    <a:headEnd/>
                    <a:tailEnd/>
                  </a:ln>
                </p:spPr>
                <p:txBody>
                  <a:bodyPr wrap="none" anchor="ctr">
                    <a:prstTxWarp prst="textNoShape">
                      <a:avLst/>
                    </a:prstTxWarp>
                  </a:bodyPr>
                  <a:lstStyle/>
                  <a:p>
                    <a:endParaRPr lang="en-US" sz="1400">
                      <a:latin typeface="Calibri" charset="0"/>
                      <a:ea typeface="Optima" charset="0"/>
                      <a:cs typeface="Optima" charset="0"/>
                    </a:endParaRPr>
                  </a:p>
                </p:txBody>
              </p:sp>
              <p:sp>
                <p:nvSpPr>
                  <p:cNvPr id="25802" name="Line 87"/>
                  <p:cNvSpPr>
                    <a:spLocks noChangeShapeType="1"/>
                  </p:cNvSpPr>
                  <p:nvPr/>
                </p:nvSpPr>
                <p:spPr bwMode="auto">
                  <a:xfrm>
                    <a:off x="5099593" y="195957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grpSp>
                <p:nvGrpSpPr>
                  <p:cNvPr id="9" name="Group 89"/>
                  <p:cNvGrpSpPr>
                    <a:grpSpLocks/>
                  </p:cNvGrpSpPr>
                  <p:nvPr/>
                </p:nvGrpSpPr>
                <p:grpSpPr bwMode="auto">
                  <a:xfrm>
                    <a:off x="5982245" y="1213052"/>
                    <a:ext cx="367770" cy="895870"/>
                    <a:chOff x="1392" y="2880"/>
                    <a:chExt cx="288" cy="480"/>
                  </a:xfrm>
                </p:grpSpPr>
                <p:sp>
                  <p:nvSpPr>
                    <p:cNvPr id="25807" name="Line 90"/>
                    <p:cNvSpPr>
                      <a:spLocks noChangeShapeType="1"/>
                    </p:cNvSpPr>
                    <p:nvPr/>
                  </p:nvSpPr>
                  <p:spPr bwMode="auto">
                    <a:xfrm>
                      <a:off x="1392" y="3072"/>
                      <a:ext cx="48" cy="48"/>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08" name="Line 91"/>
                    <p:cNvSpPr>
                      <a:spLocks noChangeShapeType="1"/>
                    </p:cNvSpPr>
                    <p:nvPr/>
                  </p:nvSpPr>
                  <p:spPr bwMode="auto">
                    <a:xfrm flipH="1">
                      <a:off x="1392" y="3120"/>
                      <a:ext cx="48" cy="48"/>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09" name="Line 92"/>
                    <p:cNvSpPr>
                      <a:spLocks noChangeShapeType="1"/>
                    </p:cNvSpPr>
                    <p:nvPr/>
                  </p:nvSpPr>
                  <p:spPr bwMode="auto">
                    <a:xfrm flipV="1">
                      <a:off x="1392" y="2880"/>
                      <a:ext cx="0" cy="192"/>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10" name="Line 93"/>
                    <p:cNvSpPr>
                      <a:spLocks noChangeShapeType="1"/>
                    </p:cNvSpPr>
                    <p:nvPr/>
                  </p:nvSpPr>
                  <p:spPr bwMode="auto">
                    <a:xfrm flipV="1">
                      <a:off x="1392" y="3168"/>
                      <a:ext cx="0" cy="192"/>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11" name="Line 94"/>
                    <p:cNvSpPr>
                      <a:spLocks noChangeShapeType="1"/>
                    </p:cNvSpPr>
                    <p:nvPr/>
                  </p:nvSpPr>
                  <p:spPr bwMode="auto">
                    <a:xfrm flipV="1">
                      <a:off x="1392" y="3216"/>
                      <a:ext cx="288" cy="144"/>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12" name="Line 95"/>
                    <p:cNvSpPr>
                      <a:spLocks noChangeShapeType="1"/>
                    </p:cNvSpPr>
                    <p:nvPr/>
                  </p:nvSpPr>
                  <p:spPr bwMode="auto">
                    <a:xfrm flipV="1">
                      <a:off x="1680" y="3024"/>
                      <a:ext cx="0" cy="192"/>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13" name="Line 96"/>
                    <p:cNvSpPr>
                      <a:spLocks noChangeShapeType="1"/>
                    </p:cNvSpPr>
                    <p:nvPr/>
                  </p:nvSpPr>
                  <p:spPr bwMode="auto">
                    <a:xfrm>
                      <a:off x="1392" y="2880"/>
                      <a:ext cx="288" cy="144"/>
                    </a:xfrm>
                    <a:prstGeom prst="line">
                      <a:avLst/>
                    </a:prstGeom>
                    <a:noFill/>
                    <a:ln w="19050">
                      <a:solidFill>
                        <a:schemeClr val="tx1"/>
                      </a:solidFill>
                      <a:round/>
                      <a:headEnd/>
                      <a:tailEnd/>
                    </a:ln>
                  </p:spPr>
                  <p:txBody>
                    <a:bodyPr>
                      <a:prstTxWarp prst="textNoShape">
                        <a:avLst/>
                      </a:prstTxWarp>
                    </a:bodyPr>
                    <a:lstStyle/>
                    <a:p>
                      <a:endParaRPr lang="en-US"/>
                    </a:p>
                  </p:txBody>
                </p:sp>
              </p:grpSp>
              <p:sp>
                <p:nvSpPr>
                  <p:cNvPr id="25804" name="Line 98"/>
                  <p:cNvSpPr>
                    <a:spLocks noChangeShapeType="1"/>
                  </p:cNvSpPr>
                  <p:nvPr/>
                </p:nvSpPr>
                <p:spPr bwMode="auto">
                  <a:xfrm>
                    <a:off x="5747787" y="195957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805" name="Line 161"/>
                  <p:cNvSpPr>
                    <a:spLocks noChangeShapeType="1"/>
                  </p:cNvSpPr>
                  <p:nvPr/>
                </p:nvSpPr>
                <p:spPr bwMode="auto">
                  <a:xfrm>
                    <a:off x="2157438" y="1511643"/>
                    <a:ext cx="2942155"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06" name="Line 165"/>
                  <p:cNvSpPr>
                    <a:spLocks noChangeShapeType="1"/>
                  </p:cNvSpPr>
                  <p:nvPr/>
                </p:nvSpPr>
                <p:spPr bwMode="auto">
                  <a:xfrm>
                    <a:off x="5099593" y="1959575"/>
                    <a:ext cx="0" cy="2986216"/>
                  </a:xfrm>
                  <a:prstGeom prst="line">
                    <a:avLst/>
                  </a:prstGeom>
                  <a:noFill/>
                  <a:ln w="19050">
                    <a:solidFill>
                      <a:schemeClr val="tx1"/>
                    </a:solidFill>
                    <a:round/>
                    <a:headEnd/>
                    <a:tailEnd/>
                  </a:ln>
                </p:spPr>
                <p:txBody>
                  <a:bodyPr>
                    <a:prstTxWarp prst="textNoShape">
                      <a:avLst/>
                    </a:prstTxWarp>
                  </a:bodyPr>
                  <a:lstStyle/>
                  <a:p>
                    <a:endParaRPr lang="en-US"/>
                  </a:p>
                </p:txBody>
              </p:sp>
            </p:grpSp>
          </p:grpSp>
          <p:grpSp>
            <p:nvGrpSpPr>
              <p:cNvPr id="10" name="Group 155"/>
              <p:cNvGrpSpPr>
                <a:grpSpLocks/>
              </p:cNvGrpSpPr>
              <p:nvPr/>
            </p:nvGrpSpPr>
            <p:grpSpPr bwMode="auto">
              <a:xfrm>
                <a:off x="3835386" y="4936523"/>
                <a:ext cx="1264208" cy="1054443"/>
                <a:chOff x="3835386" y="4936523"/>
                <a:chExt cx="1264208" cy="1054443"/>
              </a:xfrm>
            </p:grpSpPr>
            <p:sp>
              <p:nvSpPr>
                <p:cNvPr id="25794" name="Line 69"/>
                <p:cNvSpPr>
                  <a:spLocks noChangeShapeType="1"/>
                </p:cNvSpPr>
                <p:nvPr/>
              </p:nvSpPr>
              <p:spPr bwMode="auto">
                <a:xfrm>
                  <a:off x="3835386" y="5480222"/>
                  <a:ext cx="73554" cy="149311"/>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95" name="Line 70"/>
                <p:cNvSpPr>
                  <a:spLocks noChangeShapeType="1"/>
                </p:cNvSpPr>
                <p:nvPr/>
              </p:nvSpPr>
              <p:spPr bwMode="auto">
                <a:xfrm>
                  <a:off x="4816105" y="5559511"/>
                  <a:ext cx="73554" cy="149311"/>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96" name="Oval 66"/>
                <p:cNvSpPr>
                  <a:spLocks noChangeArrowheads="1"/>
                </p:cNvSpPr>
                <p:nvPr/>
              </p:nvSpPr>
              <p:spPr bwMode="auto">
                <a:xfrm>
                  <a:off x="4154121" y="5169757"/>
                  <a:ext cx="588431" cy="821209"/>
                </a:xfrm>
                <a:prstGeom prst="ellipse">
                  <a:avLst/>
                </a:prstGeom>
                <a:noFill/>
                <a:ln w="12700">
                  <a:solidFill>
                    <a:schemeClr val="tx1"/>
                  </a:solidFill>
                  <a:round/>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797" name="Line 135"/>
                <p:cNvSpPr>
                  <a:spLocks noChangeShapeType="1"/>
                </p:cNvSpPr>
                <p:nvPr/>
              </p:nvSpPr>
              <p:spPr bwMode="auto">
                <a:xfrm>
                  <a:off x="5099594" y="4936523"/>
                  <a:ext cx="0" cy="597243"/>
                </a:xfrm>
                <a:prstGeom prst="line">
                  <a:avLst/>
                </a:prstGeom>
                <a:noFill/>
                <a:ln w="19050">
                  <a:solidFill>
                    <a:schemeClr val="tx1"/>
                  </a:solidFill>
                  <a:round/>
                  <a:headEnd/>
                  <a:tailEnd/>
                </a:ln>
              </p:spPr>
              <p:txBody>
                <a:bodyPr>
                  <a:prstTxWarp prst="textNoShape">
                    <a:avLst/>
                  </a:prstTxWarp>
                </a:bodyPr>
                <a:lstStyle/>
                <a:p>
                  <a:endParaRPr lang="en-US"/>
                </a:p>
              </p:txBody>
            </p:sp>
          </p:grpSp>
        </p:grpSp>
      </p:grpSp>
      <p:grpSp>
        <p:nvGrpSpPr>
          <p:cNvPr id="11" name="Group 100"/>
          <p:cNvGrpSpPr>
            <a:grpSpLocks/>
          </p:cNvGrpSpPr>
          <p:nvPr/>
        </p:nvGrpSpPr>
        <p:grpSpPr bwMode="auto">
          <a:xfrm>
            <a:off x="6781800" y="4427538"/>
            <a:ext cx="228600" cy="601662"/>
            <a:chOff x="6533000" y="3190811"/>
            <a:chExt cx="485666" cy="1080858"/>
          </a:xfrm>
        </p:grpSpPr>
        <p:grpSp>
          <p:nvGrpSpPr>
            <p:cNvPr id="12" name="Group 28"/>
            <p:cNvGrpSpPr>
              <a:grpSpLocks/>
            </p:cNvGrpSpPr>
            <p:nvPr/>
          </p:nvGrpSpPr>
          <p:grpSpPr bwMode="auto">
            <a:xfrm>
              <a:off x="6565545" y="3215599"/>
              <a:ext cx="453121" cy="1056070"/>
              <a:chOff x="6565545" y="3215599"/>
              <a:chExt cx="453121" cy="1056070"/>
            </a:xfrm>
          </p:grpSpPr>
          <p:sp>
            <p:nvSpPr>
              <p:cNvPr id="25784"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85"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6"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7"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8"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9"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83" name="Text Box 29"/>
            <p:cNvSpPr txBox="1">
              <a:spLocks noChangeArrowheads="1"/>
            </p:cNvSpPr>
            <p:nvPr/>
          </p:nvSpPr>
          <p:spPr bwMode="auto">
            <a:xfrm>
              <a:off x="6533000" y="3190811"/>
              <a:ext cx="453123" cy="977600"/>
            </a:xfrm>
            <a:prstGeom prst="rect">
              <a:avLst/>
            </a:prstGeom>
            <a:noFill/>
            <a:ln w="28575">
              <a:noFill/>
              <a:round/>
              <a:headEnd/>
              <a:tailEnd/>
            </a:ln>
          </p:spPr>
          <p:txBody>
            <a:bodyPr lIns="0" tIns="36000" rIns="0" bIns="0">
              <a:prstTxWarp prst="textNoShape">
                <a:avLst/>
              </a:prstTxWarp>
              <a:spAutoFit/>
            </a:bodyPr>
            <a:lstStyle/>
            <a:p>
              <a:pPr algn="ctr"/>
              <a:r>
                <a:rPr lang="en-US" sz="1100" b="1">
                  <a:latin typeface="Calibri" charset="0"/>
                  <a:ea typeface="Candara" charset="0"/>
                  <a:cs typeface="Candara" charset="0"/>
                </a:rPr>
                <a:t> M</a:t>
              </a:r>
              <a:br>
                <a:rPr lang="en-US" sz="1100" b="1">
                  <a:latin typeface="Calibri" charset="0"/>
                  <a:ea typeface="Candara" charset="0"/>
                  <a:cs typeface="Candara" charset="0"/>
                </a:rPr>
              </a:br>
              <a:r>
                <a:rPr lang="en-US" sz="1100" b="1">
                  <a:latin typeface="Calibri" charset="0"/>
                  <a:ea typeface="Candara" charset="0"/>
                  <a:cs typeface="Candara" charset="0"/>
                </a:rPr>
                <a:t> U </a:t>
              </a:r>
              <a:br>
                <a:rPr lang="en-US" sz="1100" b="1">
                  <a:latin typeface="Calibri" charset="0"/>
                  <a:ea typeface="Candara" charset="0"/>
                  <a:cs typeface="Candara" charset="0"/>
                </a:rPr>
              </a:br>
              <a:r>
                <a:rPr lang="en-US" sz="1100" b="1">
                  <a:latin typeface="Calibri" charset="0"/>
                  <a:ea typeface="Candara" charset="0"/>
                  <a:cs typeface="Candara" charset="0"/>
                </a:rPr>
                <a:t> X</a:t>
              </a:r>
              <a:endParaRPr lang="en-AU" sz="1100" b="1">
                <a:latin typeface="Calibri" charset="0"/>
                <a:ea typeface="Candara" charset="0"/>
                <a:cs typeface="Candara" charset="0"/>
              </a:endParaRPr>
            </a:p>
          </p:txBody>
        </p:sp>
      </p:grpSp>
      <p:grpSp>
        <p:nvGrpSpPr>
          <p:cNvPr id="13" name="Group 100"/>
          <p:cNvGrpSpPr>
            <a:grpSpLocks/>
          </p:cNvGrpSpPr>
          <p:nvPr/>
        </p:nvGrpSpPr>
        <p:grpSpPr bwMode="auto">
          <a:xfrm>
            <a:off x="9925050" y="4191001"/>
            <a:ext cx="228600" cy="601663"/>
            <a:chOff x="6533000" y="3190811"/>
            <a:chExt cx="485666" cy="1080858"/>
          </a:xfrm>
        </p:grpSpPr>
        <p:grpSp>
          <p:nvGrpSpPr>
            <p:cNvPr id="14" name="Group 28"/>
            <p:cNvGrpSpPr>
              <a:grpSpLocks/>
            </p:cNvGrpSpPr>
            <p:nvPr/>
          </p:nvGrpSpPr>
          <p:grpSpPr bwMode="auto">
            <a:xfrm>
              <a:off x="6565545" y="3215599"/>
              <a:ext cx="453121" cy="1056070"/>
              <a:chOff x="6565545" y="3215599"/>
              <a:chExt cx="453121" cy="1056070"/>
            </a:xfrm>
          </p:grpSpPr>
          <p:sp>
            <p:nvSpPr>
              <p:cNvPr id="25776"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77"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78"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79"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0"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1"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75" name="Text Box 29"/>
            <p:cNvSpPr txBox="1">
              <a:spLocks noChangeArrowheads="1"/>
            </p:cNvSpPr>
            <p:nvPr/>
          </p:nvSpPr>
          <p:spPr bwMode="auto">
            <a:xfrm>
              <a:off x="6533000" y="3190811"/>
              <a:ext cx="453123" cy="977598"/>
            </a:xfrm>
            <a:prstGeom prst="rect">
              <a:avLst/>
            </a:prstGeom>
            <a:noFill/>
            <a:ln w="28575">
              <a:noFill/>
              <a:round/>
              <a:headEnd/>
              <a:tailEnd/>
            </a:ln>
          </p:spPr>
          <p:txBody>
            <a:bodyPr lIns="0" tIns="36000" rIns="0" bIns="0">
              <a:prstTxWarp prst="textNoShape">
                <a:avLst/>
              </a:prstTxWarp>
              <a:spAutoFit/>
            </a:bodyPr>
            <a:lstStyle/>
            <a:p>
              <a:pPr algn="ctr"/>
              <a:r>
                <a:rPr lang="en-US" sz="1100" b="1">
                  <a:latin typeface="Calibri" charset="0"/>
                  <a:ea typeface="Candara" charset="0"/>
                  <a:cs typeface="Candara" charset="0"/>
                </a:rPr>
                <a:t> M</a:t>
              </a:r>
              <a:br>
                <a:rPr lang="en-US" sz="1100" b="1">
                  <a:latin typeface="Calibri" charset="0"/>
                  <a:ea typeface="Candara" charset="0"/>
                  <a:cs typeface="Candara" charset="0"/>
                </a:rPr>
              </a:br>
              <a:r>
                <a:rPr lang="en-US" sz="1100" b="1">
                  <a:latin typeface="Calibri" charset="0"/>
                  <a:ea typeface="Candara" charset="0"/>
                  <a:cs typeface="Candara" charset="0"/>
                </a:rPr>
                <a:t> U </a:t>
              </a:r>
              <a:br>
                <a:rPr lang="en-US" sz="1100" b="1">
                  <a:latin typeface="Calibri" charset="0"/>
                  <a:ea typeface="Candara" charset="0"/>
                  <a:cs typeface="Candara" charset="0"/>
                </a:rPr>
              </a:br>
              <a:r>
                <a:rPr lang="en-US" sz="1100" b="1">
                  <a:latin typeface="Calibri" charset="0"/>
                  <a:ea typeface="Candara" charset="0"/>
                  <a:cs typeface="Candara" charset="0"/>
                </a:rPr>
                <a:t> X</a:t>
              </a:r>
              <a:endParaRPr lang="en-AU" sz="1100" b="1">
                <a:latin typeface="Calibri" charset="0"/>
                <a:ea typeface="Candara" charset="0"/>
                <a:cs typeface="Candara" charset="0"/>
              </a:endParaRPr>
            </a:p>
          </p:txBody>
        </p:sp>
      </p:grpSp>
      <p:grpSp>
        <p:nvGrpSpPr>
          <p:cNvPr id="15" name="Group 177"/>
          <p:cNvGrpSpPr>
            <a:grpSpLocks/>
          </p:cNvGrpSpPr>
          <p:nvPr/>
        </p:nvGrpSpPr>
        <p:grpSpPr bwMode="auto">
          <a:xfrm>
            <a:off x="6400800" y="3665538"/>
            <a:ext cx="1320800" cy="1270000"/>
            <a:chOff x="4881389" y="3664572"/>
            <a:chExt cx="1321512" cy="1269141"/>
          </a:xfrm>
        </p:grpSpPr>
        <p:sp>
          <p:nvSpPr>
            <p:cNvPr id="25768" name="Freeform 41"/>
            <p:cNvSpPr>
              <a:spLocks/>
            </p:cNvSpPr>
            <p:nvPr/>
          </p:nvSpPr>
          <p:spPr bwMode="auto">
            <a:xfrm>
              <a:off x="5688024" y="3664572"/>
              <a:ext cx="514877" cy="1269141"/>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905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nvGrpSpPr>
            <p:cNvPr id="16" name="Group 171"/>
            <p:cNvGrpSpPr>
              <a:grpSpLocks/>
            </p:cNvGrpSpPr>
            <p:nvPr/>
          </p:nvGrpSpPr>
          <p:grpSpPr bwMode="auto">
            <a:xfrm>
              <a:off x="4881389" y="3977847"/>
              <a:ext cx="833611" cy="746553"/>
              <a:chOff x="4878931" y="3975272"/>
              <a:chExt cx="833611" cy="746553"/>
            </a:xfrm>
          </p:grpSpPr>
          <p:sp>
            <p:nvSpPr>
              <p:cNvPr id="25770" name="Line 30"/>
              <p:cNvSpPr>
                <a:spLocks noChangeShapeType="1"/>
              </p:cNvSpPr>
              <p:nvPr/>
            </p:nvSpPr>
            <p:spPr bwMode="auto">
              <a:xfrm>
                <a:off x="4878931" y="3975272"/>
                <a:ext cx="833611"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1" name="Line 31"/>
              <p:cNvSpPr>
                <a:spLocks noChangeShapeType="1"/>
              </p:cNvSpPr>
              <p:nvPr/>
            </p:nvSpPr>
            <p:spPr bwMode="auto">
              <a:xfrm>
                <a:off x="5026039" y="4572515"/>
                <a:ext cx="269698"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2" name="Line 80"/>
              <p:cNvSpPr>
                <a:spLocks noChangeShapeType="1"/>
              </p:cNvSpPr>
              <p:nvPr/>
            </p:nvSpPr>
            <p:spPr bwMode="auto">
              <a:xfrm>
                <a:off x="5491880" y="472182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3" name="Line 162"/>
              <p:cNvSpPr>
                <a:spLocks noChangeShapeType="1"/>
              </p:cNvSpPr>
              <p:nvPr/>
            </p:nvSpPr>
            <p:spPr bwMode="auto">
              <a:xfrm>
                <a:off x="4878931" y="4572515"/>
                <a:ext cx="147108" cy="0"/>
              </a:xfrm>
              <a:prstGeom prst="line">
                <a:avLst/>
              </a:prstGeom>
              <a:noFill/>
              <a:ln w="19050">
                <a:solidFill>
                  <a:schemeClr val="tx1"/>
                </a:solidFill>
                <a:round/>
                <a:headEnd/>
                <a:tailEnd/>
              </a:ln>
            </p:spPr>
            <p:txBody>
              <a:bodyPr>
                <a:prstTxWarp prst="textNoShape">
                  <a:avLst/>
                </a:prstTxWarp>
              </a:bodyPr>
              <a:lstStyle/>
              <a:p>
                <a:endParaRPr lang="en-US"/>
              </a:p>
            </p:txBody>
          </p:sp>
        </p:grpSp>
      </p:grpSp>
      <p:sp>
        <p:nvSpPr>
          <p:cNvPr id="25669" name="Freeform 41"/>
          <p:cNvSpPr>
            <a:spLocks/>
          </p:cNvSpPr>
          <p:nvPr/>
        </p:nvSpPr>
        <p:spPr bwMode="auto">
          <a:xfrm>
            <a:off x="7216775" y="3667125"/>
            <a:ext cx="515938" cy="1270000"/>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905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25670" name="Line 27"/>
          <p:cNvSpPr>
            <a:spLocks noChangeShapeType="1"/>
          </p:cNvSpPr>
          <p:nvPr/>
        </p:nvSpPr>
        <p:spPr bwMode="auto">
          <a:xfrm flipV="1">
            <a:off x="4195764" y="4637088"/>
            <a:ext cx="473075" cy="11112"/>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71" name="Line 109"/>
          <p:cNvSpPr>
            <a:spLocks noChangeShapeType="1"/>
          </p:cNvSpPr>
          <p:nvPr/>
        </p:nvSpPr>
        <p:spPr bwMode="auto">
          <a:xfrm>
            <a:off x="4881564" y="4487863"/>
            <a:ext cx="147637"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72" name="Line 110"/>
          <p:cNvSpPr>
            <a:spLocks noChangeShapeType="1"/>
          </p:cNvSpPr>
          <p:nvPr/>
        </p:nvSpPr>
        <p:spPr bwMode="auto">
          <a:xfrm>
            <a:off x="4424363" y="4114800"/>
            <a:ext cx="0" cy="223838"/>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73" name="Line 111"/>
          <p:cNvSpPr>
            <a:spLocks noChangeShapeType="1"/>
          </p:cNvSpPr>
          <p:nvPr/>
        </p:nvSpPr>
        <p:spPr bwMode="auto">
          <a:xfrm>
            <a:off x="4424364" y="4338638"/>
            <a:ext cx="2444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grpSp>
        <p:nvGrpSpPr>
          <p:cNvPr id="17" name="Group 100"/>
          <p:cNvGrpSpPr>
            <a:grpSpLocks/>
          </p:cNvGrpSpPr>
          <p:nvPr/>
        </p:nvGrpSpPr>
        <p:grpSpPr bwMode="auto">
          <a:xfrm>
            <a:off x="4652963" y="4191001"/>
            <a:ext cx="228600" cy="601663"/>
            <a:chOff x="6533000" y="3190811"/>
            <a:chExt cx="485666" cy="1080858"/>
          </a:xfrm>
        </p:grpSpPr>
        <p:grpSp>
          <p:nvGrpSpPr>
            <p:cNvPr id="22" name="Group 28"/>
            <p:cNvGrpSpPr>
              <a:grpSpLocks/>
            </p:cNvGrpSpPr>
            <p:nvPr/>
          </p:nvGrpSpPr>
          <p:grpSpPr bwMode="auto">
            <a:xfrm>
              <a:off x="6565545" y="3215599"/>
              <a:ext cx="453121" cy="1056070"/>
              <a:chOff x="6565545" y="3215599"/>
              <a:chExt cx="453121" cy="1056070"/>
            </a:xfrm>
          </p:grpSpPr>
          <p:sp>
            <p:nvSpPr>
              <p:cNvPr id="25762"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63"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4"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5"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6"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7"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61" name="Text Box 29"/>
            <p:cNvSpPr txBox="1">
              <a:spLocks noChangeArrowheads="1"/>
            </p:cNvSpPr>
            <p:nvPr/>
          </p:nvSpPr>
          <p:spPr bwMode="auto">
            <a:xfrm>
              <a:off x="6533000" y="3190811"/>
              <a:ext cx="453122" cy="812560"/>
            </a:xfrm>
            <a:prstGeom prst="rect">
              <a:avLst/>
            </a:prstGeom>
            <a:noFill/>
            <a:ln w="28575">
              <a:noFill/>
              <a:round/>
              <a:headEnd/>
              <a:tailEnd/>
            </a:ln>
          </p:spPr>
          <p:txBody>
            <a:bodyPr lIns="0" tIns="36000" rIns="0" bIns="0">
              <a:prstTxWarp prst="textNoShape">
                <a:avLst/>
              </a:prstTxWarp>
              <a:spAutoFit/>
            </a:bodyPr>
            <a:lstStyle/>
            <a:p>
              <a:pPr algn="ctr"/>
              <a:r>
                <a:rPr lang="en-US" sz="900" b="1">
                  <a:latin typeface="Calibri" charset="0"/>
                  <a:ea typeface="Candara" charset="0"/>
                  <a:cs typeface="Candara" charset="0"/>
                </a:rPr>
                <a:t> M</a:t>
              </a:r>
              <a:br>
                <a:rPr lang="en-US" sz="900" b="1">
                  <a:latin typeface="Calibri" charset="0"/>
                  <a:ea typeface="Candara" charset="0"/>
                  <a:cs typeface="Candara" charset="0"/>
                </a:rPr>
              </a:br>
              <a:r>
                <a:rPr lang="en-US" sz="900" b="1">
                  <a:latin typeface="Calibri" charset="0"/>
                  <a:ea typeface="Candara" charset="0"/>
                  <a:cs typeface="Candara" charset="0"/>
                </a:rPr>
                <a:t> U </a:t>
              </a:r>
              <a:br>
                <a:rPr lang="en-US" sz="900" b="1">
                  <a:latin typeface="Calibri" charset="0"/>
                  <a:ea typeface="Candara" charset="0"/>
                  <a:cs typeface="Candara" charset="0"/>
                </a:rPr>
              </a:br>
              <a:r>
                <a:rPr lang="en-US" sz="900" b="1">
                  <a:latin typeface="Calibri" charset="0"/>
                  <a:ea typeface="Candara" charset="0"/>
                  <a:cs typeface="Candara" charset="0"/>
                </a:rPr>
                <a:t> X</a:t>
              </a:r>
              <a:endParaRPr lang="en-AU" sz="900" b="1">
                <a:latin typeface="Calibri" charset="0"/>
                <a:ea typeface="Candara" charset="0"/>
                <a:cs typeface="Candara" charset="0"/>
              </a:endParaRPr>
            </a:p>
          </p:txBody>
        </p:sp>
      </p:grpSp>
      <p:grpSp>
        <p:nvGrpSpPr>
          <p:cNvPr id="23" name="Group 196"/>
          <p:cNvGrpSpPr>
            <a:grpSpLocks/>
          </p:cNvGrpSpPr>
          <p:nvPr/>
        </p:nvGrpSpPr>
        <p:grpSpPr bwMode="auto">
          <a:xfrm>
            <a:off x="1824038" y="914401"/>
            <a:ext cx="2062162" cy="3433763"/>
            <a:chOff x="304800" y="914399"/>
            <a:chExt cx="2062703" cy="3434148"/>
          </a:xfrm>
        </p:grpSpPr>
        <p:sp>
          <p:nvSpPr>
            <p:cNvPr id="25757" name="Line 133"/>
            <p:cNvSpPr>
              <a:spLocks noChangeShapeType="1"/>
            </p:cNvSpPr>
            <p:nvPr/>
          </p:nvSpPr>
          <p:spPr bwMode="auto">
            <a:xfrm>
              <a:off x="318591" y="914399"/>
              <a:ext cx="0" cy="3434148"/>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758" name="Line 21"/>
            <p:cNvSpPr>
              <a:spLocks noChangeShapeType="1"/>
            </p:cNvSpPr>
            <p:nvPr/>
          </p:nvSpPr>
          <p:spPr bwMode="auto">
            <a:xfrm flipV="1">
              <a:off x="304800" y="914399"/>
              <a:ext cx="2062703" cy="1"/>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759" name="Line 22"/>
            <p:cNvSpPr>
              <a:spLocks noChangeShapeType="1"/>
            </p:cNvSpPr>
            <p:nvPr/>
          </p:nvSpPr>
          <p:spPr bwMode="auto">
            <a:xfrm>
              <a:off x="304800" y="4343400"/>
              <a:ext cx="294216"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grpSp>
      <p:sp>
        <p:nvSpPr>
          <p:cNvPr id="25676" name="Line 103"/>
          <p:cNvSpPr>
            <a:spLocks noChangeShapeType="1"/>
          </p:cNvSpPr>
          <p:nvPr/>
        </p:nvSpPr>
        <p:spPr bwMode="auto">
          <a:xfrm flipV="1">
            <a:off x="6172200" y="1066800"/>
            <a:ext cx="0" cy="376238"/>
          </a:xfrm>
          <a:prstGeom prst="line">
            <a:avLst/>
          </a:prstGeom>
          <a:noFill/>
          <a:ln w="28575">
            <a:solidFill>
              <a:srgbClr val="000000"/>
            </a:solidFill>
            <a:round/>
            <a:headEnd type="oval" w="med" len="med"/>
            <a:tailEnd/>
          </a:ln>
        </p:spPr>
        <p:txBody>
          <a:bodyPr>
            <a:prstTxWarp prst="textNoShape">
              <a:avLst/>
            </a:prstTxWarp>
          </a:bodyPr>
          <a:lstStyle/>
          <a:p>
            <a:endParaRPr lang="en-US"/>
          </a:p>
        </p:txBody>
      </p:sp>
      <p:sp>
        <p:nvSpPr>
          <p:cNvPr id="25677" name="Line 21"/>
          <p:cNvSpPr>
            <a:spLocks noChangeShapeType="1"/>
          </p:cNvSpPr>
          <p:nvPr/>
        </p:nvSpPr>
        <p:spPr bwMode="auto">
          <a:xfrm>
            <a:off x="6172201" y="1066800"/>
            <a:ext cx="2093913" cy="0"/>
          </a:xfrm>
          <a:prstGeom prst="line">
            <a:avLst/>
          </a:prstGeom>
          <a:noFill/>
          <a:ln w="19050">
            <a:solidFill>
              <a:srgbClr val="000000"/>
            </a:solidFill>
            <a:round/>
            <a:headEnd/>
            <a:tailEnd type="arrow" w="med" len="med"/>
          </a:ln>
        </p:spPr>
        <p:txBody>
          <a:bodyPr>
            <a:prstTxWarp prst="textNoShape">
              <a:avLst/>
            </a:prstTxWarp>
          </a:bodyPr>
          <a:lstStyle/>
          <a:p>
            <a:endParaRPr lang="en-US"/>
          </a:p>
        </p:txBody>
      </p:sp>
      <p:grpSp>
        <p:nvGrpSpPr>
          <p:cNvPr id="24" name="Group 100"/>
          <p:cNvGrpSpPr>
            <a:grpSpLocks/>
          </p:cNvGrpSpPr>
          <p:nvPr/>
        </p:nvGrpSpPr>
        <p:grpSpPr bwMode="auto">
          <a:xfrm>
            <a:off x="8266113" y="990600"/>
            <a:ext cx="228600" cy="755650"/>
            <a:chOff x="6533000" y="3215599"/>
            <a:chExt cx="485666" cy="1056070"/>
          </a:xfrm>
        </p:grpSpPr>
        <p:grpSp>
          <p:nvGrpSpPr>
            <p:cNvPr id="25" name="Group 28"/>
            <p:cNvGrpSpPr>
              <a:grpSpLocks/>
            </p:cNvGrpSpPr>
            <p:nvPr/>
          </p:nvGrpSpPr>
          <p:grpSpPr bwMode="auto">
            <a:xfrm>
              <a:off x="6565545" y="3215599"/>
              <a:ext cx="453121" cy="1056070"/>
              <a:chOff x="6565545" y="3215599"/>
              <a:chExt cx="453121" cy="1056070"/>
            </a:xfrm>
          </p:grpSpPr>
          <p:sp>
            <p:nvSpPr>
              <p:cNvPr id="25751"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52"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3"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4"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5"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6"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50" name="Text Box 29"/>
            <p:cNvSpPr txBox="1">
              <a:spLocks noChangeArrowheads="1"/>
            </p:cNvSpPr>
            <p:nvPr/>
          </p:nvSpPr>
          <p:spPr bwMode="auto">
            <a:xfrm>
              <a:off x="6533000" y="3282242"/>
              <a:ext cx="453122" cy="760589"/>
            </a:xfrm>
            <a:prstGeom prst="rect">
              <a:avLst/>
            </a:prstGeom>
            <a:noFill/>
            <a:ln w="28575">
              <a:noFill/>
              <a:round/>
              <a:headEnd/>
              <a:tailEnd/>
            </a:ln>
          </p:spPr>
          <p:txBody>
            <a:bodyPr lIns="0" tIns="36000" rIns="0" bIns="0">
              <a:prstTxWarp prst="textNoShape">
                <a:avLst/>
              </a:prstTxWarp>
              <a:spAutoFit/>
            </a:bodyPr>
            <a:lstStyle/>
            <a:p>
              <a:pPr algn="ctr"/>
              <a:r>
                <a:rPr lang="en-US" sz="1100" b="1">
                  <a:latin typeface="Calibri" charset="0"/>
                  <a:ea typeface="Candara" charset="0"/>
                  <a:cs typeface="Candara" charset="0"/>
                </a:rPr>
                <a:t> M</a:t>
              </a:r>
              <a:br>
                <a:rPr lang="en-US" sz="1100" b="1">
                  <a:latin typeface="Calibri" charset="0"/>
                  <a:ea typeface="Candara" charset="0"/>
                  <a:cs typeface="Candara" charset="0"/>
                </a:rPr>
              </a:br>
              <a:r>
                <a:rPr lang="en-US" sz="1100" b="1">
                  <a:latin typeface="Calibri" charset="0"/>
                  <a:ea typeface="Candara" charset="0"/>
                  <a:cs typeface="Candara" charset="0"/>
                </a:rPr>
                <a:t> U </a:t>
              </a:r>
              <a:br>
                <a:rPr lang="en-US" sz="1100" b="1">
                  <a:latin typeface="Calibri" charset="0"/>
                  <a:ea typeface="Candara" charset="0"/>
                  <a:cs typeface="Candara" charset="0"/>
                </a:rPr>
              </a:br>
              <a:r>
                <a:rPr lang="en-US" sz="1100" b="1">
                  <a:latin typeface="Calibri" charset="0"/>
                  <a:ea typeface="Candara" charset="0"/>
                  <a:cs typeface="Candara" charset="0"/>
                </a:rPr>
                <a:t> X</a:t>
              </a:r>
              <a:endParaRPr lang="en-AU" sz="1100" b="1">
                <a:latin typeface="Calibri" charset="0"/>
                <a:ea typeface="Candara" charset="0"/>
                <a:cs typeface="Candara" charset="0"/>
              </a:endParaRPr>
            </a:p>
          </p:txBody>
        </p:sp>
      </p:grpSp>
      <p:sp>
        <p:nvSpPr>
          <p:cNvPr id="25679" name="Line 99"/>
          <p:cNvSpPr>
            <a:spLocks noChangeShapeType="1"/>
          </p:cNvSpPr>
          <p:nvPr/>
        </p:nvSpPr>
        <p:spPr bwMode="auto">
          <a:xfrm>
            <a:off x="8494713" y="1377950"/>
            <a:ext cx="334962" cy="0"/>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5680" name="TextBox 205"/>
          <p:cNvSpPr txBox="1">
            <a:spLocks noChangeArrowheads="1"/>
          </p:cNvSpPr>
          <p:nvPr/>
        </p:nvSpPr>
        <p:spPr bwMode="auto">
          <a:xfrm>
            <a:off x="4524375" y="2895600"/>
            <a:ext cx="971550" cy="260350"/>
          </a:xfrm>
          <a:prstGeom prst="rect">
            <a:avLst/>
          </a:prstGeom>
          <a:noFill/>
          <a:ln w="9525">
            <a:noFill/>
            <a:miter lim="800000"/>
            <a:headEnd/>
            <a:tailEnd/>
          </a:ln>
        </p:spPr>
        <p:txBody>
          <a:bodyPr>
            <a:prstTxWarp prst="textNoShape">
              <a:avLst/>
            </a:prstTxWarp>
            <a:spAutoFit/>
          </a:bodyPr>
          <a:lstStyle/>
          <a:p>
            <a:pPr algn="ctr"/>
            <a:r>
              <a:rPr lang="en-US" sz="1100">
                <a:latin typeface="Calibri" charset="0"/>
                <a:ea typeface="Optima" charset="0"/>
                <a:cs typeface="Optima" charset="0"/>
              </a:rPr>
              <a:t>RegDst</a:t>
            </a:r>
          </a:p>
        </p:txBody>
      </p:sp>
      <p:sp>
        <p:nvSpPr>
          <p:cNvPr id="25681" name="Rectangle 47"/>
          <p:cNvSpPr>
            <a:spLocks noChangeArrowheads="1"/>
          </p:cNvSpPr>
          <p:nvPr/>
        </p:nvSpPr>
        <p:spPr bwMode="auto">
          <a:xfrm>
            <a:off x="5572126" y="2830514"/>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Optima" charset="0"/>
                <a:cs typeface="Optima" charset="0"/>
              </a:rPr>
              <a:t>RegWrite</a:t>
            </a:r>
          </a:p>
        </p:txBody>
      </p:sp>
      <p:sp>
        <p:nvSpPr>
          <p:cNvPr id="25682" name="Rectangle 61"/>
          <p:cNvSpPr>
            <a:spLocks noChangeArrowheads="1"/>
          </p:cNvSpPr>
          <p:nvPr/>
        </p:nvSpPr>
        <p:spPr bwMode="auto">
          <a:xfrm>
            <a:off x="8947151" y="2101851"/>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MemRead</a:t>
            </a:r>
          </a:p>
        </p:txBody>
      </p:sp>
      <p:sp>
        <p:nvSpPr>
          <p:cNvPr id="25683" name="Rectangle 83"/>
          <p:cNvSpPr>
            <a:spLocks noChangeArrowheads="1"/>
          </p:cNvSpPr>
          <p:nvPr/>
        </p:nvSpPr>
        <p:spPr bwMode="auto">
          <a:xfrm>
            <a:off x="9605963" y="2582864"/>
            <a:ext cx="893762"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MemtoReg</a:t>
            </a:r>
          </a:p>
        </p:txBody>
      </p:sp>
      <p:sp>
        <p:nvSpPr>
          <p:cNvPr id="25684" name="Rectangle 83"/>
          <p:cNvSpPr>
            <a:spLocks noChangeArrowheads="1"/>
          </p:cNvSpPr>
          <p:nvPr/>
        </p:nvSpPr>
        <p:spPr bwMode="auto">
          <a:xfrm>
            <a:off x="8305801" y="2498726"/>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MemWrite</a:t>
            </a:r>
          </a:p>
        </p:txBody>
      </p:sp>
      <p:sp>
        <p:nvSpPr>
          <p:cNvPr id="25685" name="Rectangle 83"/>
          <p:cNvSpPr>
            <a:spLocks noChangeArrowheads="1"/>
          </p:cNvSpPr>
          <p:nvPr/>
        </p:nvSpPr>
        <p:spPr bwMode="auto">
          <a:xfrm>
            <a:off x="7924801" y="2101851"/>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PC Src</a:t>
            </a:r>
          </a:p>
        </p:txBody>
      </p:sp>
      <p:sp>
        <p:nvSpPr>
          <p:cNvPr id="167" name="Rectangle 84"/>
          <p:cNvSpPr>
            <a:spLocks noChangeArrowheads="1"/>
          </p:cNvSpPr>
          <p:nvPr/>
        </p:nvSpPr>
        <p:spPr bwMode="auto">
          <a:xfrm>
            <a:off x="6805614" y="2819401"/>
            <a:ext cx="661987" cy="320675"/>
          </a:xfrm>
          <a:prstGeom prst="rect">
            <a:avLst/>
          </a:prstGeom>
          <a:noFill/>
          <a:ln w="12700">
            <a:noFill/>
            <a:miter lim="800000"/>
            <a:headEnd/>
            <a:tailEnd/>
          </a:ln>
          <a:effectLst/>
        </p:spPr>
        <p:txBody>
          <a:bodyPr wrap="none" lIns="19050" tIns="26988" rIns="19050" bIns="26988"/>
          <a:lstStyle/>
          <a:p>
            <a:pPr algn="ctr" defTabSz="904875">
              <a:lnSpc>
                <a:spcPts val="1800"/>
              </a:lnSpc>
              <a:spcBef>
                <a:spcPts val="600"/>
              </a:spcBef>
              <a:spcAft>
                <a:spcPts val="600"/>
              </a:spcAft>
              <a:tabLst>
                <a:tab pos="452438" algn="l"/>
                <a:tab pos="904875" algn="l"/>
                <a:tab pos="1357313" algn="l"/>
              </a:tabLst>
              <a:defRPr/>
            </a:pPr>
            <a:r>
              <a:rPr lang="en-US" sz="1050" dirty="0" err="1">
                <a:latin typeface="Calibri"/>
                <a:cs typeface="Calibri"/>
              </a:rPr>
              <a:t>ALUSrc</a:t>
            </a:r>
            <a:endParaRPr lang="en-US" sz="1050" dirty="0">
              <a:latin typeface="Calibri"/>
              <a:cs typeface="Calibri"/>
            </a:endParaRPr>
          </a:p>
        </p:txBody>
      </p:sp>
      <p:grpSp>
        <p:nvGrpSpPr>
          <p:cNvPr id="26" name="Group 228"/>
          <p:cNvGrpSpPr>
            <a:grpSpLocks/>
          </p:cNvGrpSpPr>
          <p:nvPr/>
        </p:nvGrpSpPr>
        <p:grpSpPr bwMode="auto">
          <a:xfrm>
            <a:off x="4543426" y="1690689"/>
            <a:ext cx="747713" cy="985837"/>
            <a:chOff x="2819400" y="1596074"/>
            <a:chExt cx="762000" cy="1219200"/>
          </a:xfrm>
        </p:grpSpPr>
        <p:sp>
          <p:nvSpPr>
            <p:cNvPr id="25747" name="Oval 136"/>
            <p:cNvSpPr>
              <a:spLocks noChangeArrowheads="1"/>
            </p:cNvSpPr>
            <p:nvPr/>
          </p:nvSpPr>
          <p:spPr bwMode="auto">
            <a:xfrm>
              <a:off x="2819400" y="1596074"/>
              <a:ext cx="762000" cy="1219200"/>
            </a:xfrm>
            <a:prstGeom prst="ellipse">
              <a:avLst/>
            </a:prstGeom>
            <a:noFill/>
            <a:ln w="28575">
              <a:solidFill>
                <a:schemeClr val="tx1"/>
              </a:solidFill>
              <a:round/>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25748" name="Rectangle 137"/>
            <p:cNvSpPr>
              <a:spLocks noChangeArrowheads="1"/>
            </p:cNvSpPr>
            <p:nvPr/>
          </p:nvSpPr>
          <p:spPr bwMode="auto">
            <a:xfrm>
              <a:off x="2927956" y="1959575"/>
              <a:ext cx="533400" cy="4572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100" b="1">
                  <a:latin typeface="Calibri" charset="0"/>
                  <a:ea typeface="Optima" charset="0"/>
                  <a:cs typeface="Optima" charset="0"/>
                </a:rPr>
                <a:t>Control</a:t>
              </a:r>
            </a:p>
            <a:p>
              <a:pPr algn="ctr"/>
              <a:r>
                <a:rPr lang="en-US" sz="1100" b="1">
                  <a:latin typeface="Calibri" charset="0"/>
                  <a:ea typeface="Optima" charset="0"/>
                  <a:cs typeface="Optima" charset="0"/>
                </a:rPr>
                <a:t>Unit</a:t>
              </a:r>
            </a:p>
          </p:txBody>
        </p:sp>
      </p:grpSp>
      <p:sp>
        <p:nvSpPr>
          <p:cNvPr id="25688" name="Line 138"/>
          <p:cNvSpPr>
            <a:spLocks noChangeShapeType="1"/>
          </p:cNvSpPr>
          <p:nvPr/>
        </p:nvSpPr>
        <p:spPr bwMode="auto">
          <a:xfrm>
            <a:off x="4191000" y="2108200"/>
            <a:ext cx="0" cy="93980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89" name="Line 138"/>
          <p:cNvSpPr>
            <a:spLocks noChangeShapeType="1"/>
          </p:cNvSpPr>
          <p:nvPr/>
        </p:nvSpPr>
        <p:spPr bwMode="auto">
          <a:xfrm>
            <a:off x="4195763" y="2108200"/>
            <a:ext cx="347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90" name="Rectangle 130"/>
          <p:cNvSpPr>
            <a:spLocks noChangeArrowheads="1"/>
          </p:cNvSpPr>
          <p:nvPr/>
        </p:nvSpPr>
        <p:spPr bwMode="auto">
          <a:xfrm>
            <a:off x="4191001" y="2193926"/>
            <a:ext cx="809625" cy="320675"/>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[31-26]</a:t>
            </a:r>
          </a:p>
        </p:txBody>
      </p:sp>
      <p:grpSp>
        <p:nvGrpSpPr>
          <p:cNvPr id="27" name="Group 233"/>
          <p:cNvGrpSpPr>
            <a:grpSpLocks/>
          </p:cNvGrpSpPr>
          <p:nvPr/>
        </p:nvGrpSpPr>
        <p:grpSpPr bwMode="auto">
          <a:xfrm>
            <a:off x="4070350" y="1981200"/>
            <a:ext cx="3702050" cy="4191000"/>
            <a:chOff x="2546953" y="1981200"/>
            <a:chExt cx="3701447" cy="4191000"/>
          </a:xfrm>
        </p:grpSpPr>
        <p:sp>
          <p:nvSpPr>
            <p:cNvPr id="25740" name="Line 45"/>
            <p:cNvSpPr>
              <a:spLocks noChangeShapeType="1"/>
            </p:cNvSpPr>
            <p:nvPr/>
          </p:nvSpPr>
          <p:spPr bwMode="auto">
            <a:xfrm>
              <a:off x="5979355" y="4721824"/>
              <a:ext cx="0" cy="383575"/>
            </a:xfrm>
            <a:prstGeom prst="line">
              <a:avLst/>
            </a:prstGeom>
            <a:noFill/>
            <a:ln w="19050">
              <a:solidFill>
                <a:schemeClr val="tx1"/>
              </a:solidFill>
              <a:round/>
              <a:headEnd type="arrow" w="med" len="med"/>
              <a:tailEnd/>
            </a:ln>
          </p:spPr>
          <p:txBody>
            <a:bodyPr>
              <a:prstTxWarp prst="textNoShape">
                <a:avLst/>
              </a:prstTxWarp>
            </a:bodyPr>
            <a:lstStyle/>
            <a:p>
              <a:endParaRPr lang="en-US"/>
            </a:p>
          </p:txBody>
        </p:sp>
        <p:sp>
          <p:nvSpPr>
            <p:cNvPr id="25741" name="Oval 114"/>
            <p:cNvSpPr>
              <a:spLocks noChangeArrowheads="1"/>
            </p:cNvSpPr>
            <p:nvPr/>
          </p:nvSpPr>
          <p:spPr bwMode="auto">
            <a:xfrm>
              <a:off x="5638800" y="5105400"/>
              <a:ext cx="609600" cy="762000"/>
            </a:xfrm>
            <a:prstGeom prst="ellipse">
              <a:avLst/>
            </a:prstGeom>
            <a:noFill/>
            <a:ln w="12700">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42" name="Rectangle 115"/>
            <p:cNvSpPr>
              <a:spLocks noChangeArrowheads="1"/>
            </p:cNvSpPr>
            <p:nvPr/>
          </p:nvSpPr>
          <p:spPr bwMode="auto">
            <a:xfrm>
              <a:off x="5677654" y="5248461"/>
              <a:ext cx="533400" cy="4572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dirty="0">
                  <a:latin typeface="Calibri" charset="0"/>
                  <a:ea typeface="Optima" charset="0"/>
                  <a:cs typeface="Optima" charset="0"/>
                </a:rPr>
                <a:t>ALU</a:t>
              </a:r>
            </a:p>
            <a:p>
              <a:pPr algn="ctr"/>
              <a:r>
                <a:rPr lang="en-US" sz="1200" b="1" dirty="0">
                  <a:latin typeface="Calibri" charset="0"/>
                  <a:ea typeface="Optima" charset="0"/>
                  <a:cs typeface="Optima" charset="0"/>
                </a:rPr>
                <a:t>control</a:t>
              </a:r>
            </a:p>
          </p:txBody>
        </p:sp>
        <p:sp>
          <p:nvSpPr>
            <p:cNvPr id="25743" name="Line 127"/>
            <p:cNvSpPr>
              <a:spLocks noChangeShapeType="1"/>
            </p:cNvSpPr>
            <p:nvPr/>
          </p:nvSpPr>
          <p:spPr bwMode="auto">
            <a:xfrm>
              <a:off x="5943600" y="5867400"/>
              <a:ext cx="0" cy="304800"/>
            </a:xfrm>
            <a:prstGeom prst="line">
              <a:avLst/>
            </a:prstGeom>
            <a:noFill/>
            <a:ln w="19050">
              <a:solidFill>
                <a:schemeClr val="tx1"/>
              </a:solidFill>
              <a:round/>
              <a:headEnd type="arrow" w="med" len="med"/>
              <a:tailEnd/>
            </a:ln>
          </p:spPr>
          <p:txBody>
            <a:bodyPr>
              <a:prstTxWarp prst="textNoShape">
                <a:avLst/>
              </a:prstTxWarp>
            </a:bodyPr>
            <a:lstStyle/>
            <a:p>
              <a:endParaRPr lang="en-US"/>
            </a:p>
          </p:txBody>
        </p:sp>
        <p:sp>
          <p:nvSpPr>
            <p:cNvPr id="25744" name="Line 154"/>
            <p:cNvSpPr>
              <a:spLocks noChangeShapeType="1"/>
            </p:cNvSpPr>
            <p:nvPr/>
          </p:nvSpPr>
          <p:spPr bwMode="auto">
            <a:xfrm>
              <a:off x="2546956" y="6172200"/>
              <a:ext cx="3396644"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745" name="Line 155"/>
            <p:cNvSpPr>
              <a:spLocks noChangeShapeType="1"/>
            </p:cNvSpPr>
            <p:nvPr/>
          </p:nvSpPr>
          <p:spPr bwMode="auto">
            <a:xfrm>
              <a:off x="2546956" y="1981200"/>
              <a:ext cx="0" cy="419100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746" name="Line 156"/>
            <p:cNvSpPr>
              <a:spLocks noChangeShapeType="1"/>
            </p:cNvSpPr>
            <p:nvPr/>
          </p:nvSpPr>
          <p:spPr bwMode="auto">
            <a:xfrm>
              <a:off x="2546953" y="1981200"/>
              <a:ext cx="528059" cy="3412"/>
            </a:xfrm>
            <a:prstGeom prst="line">
              <a:avLst/>
            </a:prstGeom>
            <a:noFill/>
            <a:ln w="19050">
              <a:solidFill>
                <a:schemeClr val="tx1"/>
              </a:solidFill>
              <a:round/>
              <a:headEnd/>
              <a:tailEnd/>
            </a:ln>
          </p:spPr>
          <p:txBody>
            <a:bodyPr>
              <a:prstTxWarp prst="textNoShape">
                <a:avLst/>
              </a:prstTxWarp>
            </a:bodyPr>
            <a:lstStyle/>
            <a:p>
              <a:endParaRPr lang="en-US"/>
            </a:p>
          </p:txBody>
        </p:sp>
      </p:grpSp>
      <p:sp>
        <p:nvSpPr>
          <p:cNvPr id="25692" name="Line 112"/>
          <p:cNvSpPr>
            <a:spLocks noChangeShapeType="1"/>
          </p:cNvSpPr>
          <p:nvPr/>
        </p:nvSpPr>
        <p:spPr bwMode="auto">
          <a:xfrm flipH="1">
            <a:off x="4773613" y="2657476"/>
            <a:ext cx="0" cy="1546225"/>
          </a:xfrm>
          <a:prstGeom prst="line">
            <a:avLst/>
          </a:prstGeom>
          <a:noFill/>
          <a:ln w="12700">
            <a:solidFill>
              <a:schemeClr val="tx1"/>
            </a:solidFill>
            <a:round/>
            <a:headEnd/>
            <a:tailEnd type="arrow" w="med" len="med"/>
          </a:ln>
        </p:spPr>
        <p:txBody>
          <a:bodyPr>
            <a:prstTxWarp prst="textNoShape">
              <a:avLst/>
            </a:prstTxWarp>
          </a:bodyPr>
          <a:lstStyle/>
          <a:p>
            <a:endParaRPr lang="en-US"/>
          </a:p>
        </p:txBody>
      </p:sp>
      <p:grpSp>
        <p:nvGrpSpPr>
          <p:cNvPr id="28" name="Group 235"/>
          <p:cNvGrpSpPr>
            <a:grpSpLocks/>
          </p:cNvGrpSpPr>
          <p:nvPr/>
        </p:nvGrpSpPr>
        <p:grpSpPr bwMode="auto">
          <a:xfrm>
            <a:off x="5105400" y="2611438"/>
            <a:ext cx="609600" cy="990600"/>
            <a:chOff x="3597578" y="2590800"/>
            <a:chExt cx="609600" cy="990600"/>
          </a:xfrm>
        </p:grpSpPr>
        <p:sp>
          <p:nvSpPr>
            <p:cNvPr id="25738" name="Line 46"/>
            <p:cNvSpPr>
              <a:spLocks noChangeShapeType="1"/>
            </p:cNvSpPr>
            <p:nvPr/>
          </p:nvSpPr>
          <p:spPr bwMode="auto">
            <a:xfrm flipH="1">
              <a:off x="4195979" y="2590800"/>
              <a:ext cx="0" cy="990600"/>
            </a:xfrm>
            <a:prstGeom prst="line">
              <a:avLst/>
            </a:prstGeom>
            <a:noFill/>
            <a:ln w="12700">
              <a:solidFill>
                <a:schemeClr val="tx1"/>
              </a:solidFill>
              <a:round/>
              <a:headEnd/>
              <a:tailEnd type="arrow" w="med" len="med"/>
            </a:ln>
          </p:spPr>
          <p:txBody>
            <a:bodyPr>
              <a:prstTxWarp prst="textNoShape">
                <a:avLst/>
              </a:prstTxWarp>
            </a:bodyPr>
            <a:lstStyle/>
            <a:p>
              <a:endParaRPr lang="en-US"/>
            </a:p>
          </p:txBody>
        </p:sp>
        <p:sp>
          <p:nvSpPr>
            <p:cNvPr id="25739" name="Line 151"/>
            <p:cNvSpPr>
              <a:spLocks noChangeShapeType="1"/>
            </p:cNvSpPr>
            <p:nvPr/>
          </p:nvSpPr>
          <p:spPr bwMode="auto">
            <a:xfrm>
              <a:off x="3597578" y="2590800"/>
              <a:ext cx="609600" cy="0"/>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29" name="Group 237"/>
          <p:cNvGrpSpPr>
            <a:grpSpLocks/>
          </p:cNvGrpSpPr>
          <p:nvPr/>
        </p:nvGrpSpPr>
        <p:grpSpPr bwMode="auto">
          <a:xfrm>
            <a:off x="5181600" y="2514601"/>
            <a:ext cx="1720850" cy="1908175"/>
            <a:chOff x="3767574" y="2377797"/>
            <a:chExt cx="1721111" cy="1908435"/>
          </a:xfrm>
        </p:grpSpPr>
        <p:sp>
          <p:nvSpPr>
            <p:cNvPr id="25736" name="Line 152"/>
            <p:cNvSpPr>
              <a:spLocks noChangeShapeType="1"/>
            </p:cNvSpPr>
            <p:nvPr/>
          </p:nvSpPr>
          <p:spPr bwMode="auto">
            <a:xfrm>
              <a:off x="3767574" y="2377797"/>
              <a:ext cx="1721111"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7" name="Line 153"/>
            <p:cNvSpPr>
              <a:spLocks noChangeShapeType="1"/>
            </p:cNvSpPr>
            <p:nvPr/>
          </p:nvSpPr>
          <p:spPr bwMode="auto">
            <a:xfrm>
              <a:off x="5488685" y="2377797"/>
              <a:ext cx="0" cy="1908435"/>
            </a:xfrm>
            <a:prstGeom prst="line">
              <a:avLst/>
            </a:prstGeom>
            <a:noFill/>
            <a:ln w="12700">
              <a:solidFill>
                <a:schemeClr val="tx1"/>
              </a:solidFill>
              <a:round/>
              <a:headEnd/>
              <a:tailEnd type="arrow" w="med" len="med"/>
            </a:ln>
          </p:spPr>
          <p:txBody>
            <a:bodyPr>
              <a:prstTxWarp prst="textNoShape">
                <a:avLst/>
              </a:prstTxWarp>
            </a:bodyPr>
            <a:lstStyle/>
            <a:p>
              <a:endParaRPr lang="en-US"/>
            </a:p>
          </p:txBody>
        </p:sp>
      </p:grpSp>
      <p:grpSp>
        <p:nvGrpSpPr>
          <p:cNvPr id="30" name="Group 241"/>
          <p:cNvGrpSpPr>
            <a:grpSpLocks/>
          </p:cNvGrpSpPr>
          <p:nvPr/>
        </p:nvGrpSpPr>
        <p:grpSpPr bwMode="auto">
          <a:xfrm>
            <a:off x="5299076" y="2286000"/>
            <a:ext cx="4754563" cy="1885950"/>
            <a:chOff x="3775101" y="2286000"/>
            <a:chExt cx="4754319" cy="1885583"/>
          </a:xfrm>
        </p:grpSpPr>
        <p:sp>
          <p:nvSpPr>
            <p:cNvPr id="25734" name="Line 82"/>
            <p:cNvSpPr>
              <a:spLocks noChangeShapeType="1"/>
            </p:cNvSpPr>
            <p:nvPr/>
          </p:nvSpPr>
          <p:spPr bwMode="auto">
            <a:xfrm>
              <a:off x="8522950" y="2286000"/>
              <a:ext cx="6470" cy="1885583"/>
            </a:xfrm>
            <a:prstGeom prst="line">
              <a:avLst/>
            </a:prstGeom>
            <a:noFill/>
            <a:ln w="12700">
              <a:solidFill>
                <a:schemeClr val="accent1"/>
              </a:solidFill>
              <a:round/>
              <a:headEnd/>
              <a:tailEnd type="arrow" w="med" len="med"/>
            </a:ln>
          </p:spPr>
          <p:txBody>
            <a:bodyPr>
              <a:prstTxWarp prst="textNoShape">
                <a:avLst/>
              </a:prstTxWarp>
            </a:bodyPr>
            <a:lstStyle/>
            <a:p>
              <a:endParaRPr lang="en-US"/>
            </a:p>
          </p:txBody>
        </p:sp>
        <p:sp>
          <p:nvSpPr>
            <p:cNvPr id="25735" name="Line 149"/>
            <p:cNvSpPr>
              <a:spLocks noChangeShapeType="1"/>
            </p:cNvSpPr>
            <p:nvPr/>
          </p:nvSpPr>
          <p:spPr bwMode="auto">
            <a:xfrm>
              <a:off x="3775101" y="2286000"/>
              <a:ext cx="4754319" cy="0"/>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31" name="Group 243"/>
          <p:cNvGrpSpPr>
            <a:grpSpLocks/>
          </p:cNvGrpSpPr>
          <p:nvPr/>
        </p:nvGrpSpPr>
        <p:grpSpPr bwMode="auto">
          <a:xfrm>
            <a:off x="5307014" y="1746250"/>
            <a:ext cx="3081337" cy="2228850"/>
            <a:chOff x="3782474" y="1822392"/>
            <a:chExt cx="3082370" cy="2229079"/>
          </a:xfrm>
        </p:grpSpPr>
        <p:sp>
          <p:nvSpPr>
            <p:cNvPr id="25726" name="Line 49"/>
            <p:cNvSpPr>
              <a:spLocks noChangeShapeType="1"/>
            </p:cNvSpPr>
            <p:nvPr/>
          </p:nvSpPr>
          <p:spPr bwMode="auto">
            <a:xfrm flipV="1">
              <a:off x="6139844" y="2210808"/>
              <a:ext cx="0" cy="1840663"/>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27" name="Line 105"/>
            <p:cNvSpPr>
              <a:spLocks noChangeShapeType="1"/>
            </p:cNvSpPr>
            <p:nvPr/>
          </p:nvSpPr>
          <p:spPr bwMode="auto">
            <a:xfrm flipH="1">
              <a:off x="6857999" y="1822392"/>
              <a:ext cx="6845" cy="311207"/>
            </a:xfrm>
            <a:prstGeom prst="line">
              <a:avLst/>
            </a:prstGeom>
            <a:noFill/>
            <a:ln w="12700">
              <a:solidFill>
                <a:schemeClr val="tx1"/>
              </a:solidFill>
              <a:round/>
              <a:headEnd type="arrow" w="med" len="med"/>
              <a:tailEnd/>
            </a:ln>
          </p:spPr>
          <p:txBody>
            <a:bodyPr>
              <a:prstTxWarp prst="textNoShape">
                <a:avLst/>
              </a:prstTxWarp>
            </a:bodyPr>
            <a:lstStyle/>
            <a:p>
              <a:endParaRPr lang="en-US"/>
            </a:p>
          </p:txBody>
        </p:sp>
        <p:sp>
          <p:nvSpPr>
            <p:cNvPr id="25728" name="AutoShape 141"/>
            <p:cNvSpPr>
              <a:spLocks noChangeArrowheads="1"/>
            </p:cNvSpPr>
            <p:nvPr/>
          </p:nvSpPr>
          <p:spPr bwMode="auto">
            <a:xfrm>
              <a:off x="6400800" y="1981200"/>
              <a:ext cx="304800" cy="304800"/>
            </a:xfrm>
            <a:prstGeom prst="flowChartDelay">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29" name="Line 142"/>
            <p:cNvSpPr>
              <a:spLocks noChangeShapeType="1"/>
            </p:cNvSpPr>
            <p:nvPr/>
          </p:nvSpPr>
          <p:spPr bwMode="auto">
            <a:xfrm>
              <a:off x="6705600" y="2133600"/>
              <a:ext cx="1524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0" name="Line 143"/>
            <p:cNvSpPr>
              <a:spLocks noChangeShapeType="1"/>
            </p:cNvSpPr>
            <p:nvPr/>
          </p:nvSpPr>
          <p:spPr bwMode="auto">
            <a:xfrm flipV="1">
              <a:off x="6143361" y="2209800"/>
              <a:ext cx="257439" cy="1008"/>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1" name="Line 144"/>
            <p:cNvSpPr>
              <a:spLocks noChangeShapeType="1"/>
            </p:cNvSpPr>
            <p:nvPr/>
          </p:nvSpPr>
          <p:spPr bwMode="auto">
            <a:xfrm>
              <a:off x="3782474" y="2286000"/>
              <a:ext cx="2313526"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2" name="Line 159"/>
            <p:cNvSpPr>
              <a:spLocks noChangeShapeType="1"/>
            </p:cNvSpPr>
            <p:nvPr/>
          </p:nvSpPr>
          <p:spPr bwMode="auto">
            <a:xfrm>
              <a:off x="6096000" y="2057400"/>
              <a:ext cx="3048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3" name="Line 160"/>
            <p:cNvSpPr>
              <a:spLocks noChangeShapeType="1"/>
            </p:cNvSpPr>
            <p:nvPr/>
          </p:nvSpPr>
          <p:spPr bwMode="auto">
            <a:xfrm flipV="1">
              <a:off x="6096000" y="2057400"/>
              <a:ext cx="0" cy="228600"/>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25760" name="Group 226"/>
          <p:cNvGrpSpPr>
            <a:grpSpLocks/>
          </p:cNvGrpSpPr>
          <p:nvPr/>
        </p:nvGrpSpPr>
        <p:grpSpPr bwMode="auto">
          <a:xfrm>
            <a:off x="5257800" y="2362200"/>
            <a:ext cx="5181600" cy="2971800"/>
            <a:chOff x="3733800" y="2362200"/>
            <a:chExt cx="5181600" cy="2971800"/>
          </a:xfrm>
        </p:grpSpPr>
        <p:sp>
          <p:nvSpPr>
            <p:cNvPr id="202" name="Line 62"/>
            <p:cNvSpPr>
              <a:spLocks noChangeShapeType="1"/>
            </p:cNvSpPr>
            <p:nvPr/>
          </p:nvSpPr>
          <p:spPr bwMode="auto">
            <a:xfrm>
              <a:off x="7543800" y="5029200"/>
              <a:ext cx="0" cy="304800"/>
            </a:xfrm>
            <a:prstGeom prst="line">
              <a:avLst/>
            </a:prstGeom>
            <a:noFill/>
            <a:ln w="12700">
              <a:solidFill>
                <a:schemeClr val="tx1"/>
              </a:solidFill>
              <a:round/>
              <a:headEnd type="arrow" w="med" len="med"/>
              <a:tailEnd/>
            </a:ln>
          </p:spPr>
          <p:txBody>
            <a:bodyPr>
              <a:prstTxWarp prst="textNoShape">
                <a:avLst/>
              </a:prstTxWarp>
            </a:bodyPr>
            <a:lstStyle/>
            <a:p>
              <a:pPr>
                <a:defRPr/>
              </a:pPr>
              <a:endParaRPr lang="en-US">
                <a:latin typeface="Calibri"/>
                <a:cs typeface="Calibri"/>
              </a:endParaRPr>
            </a:p>
          </p:txBody>
        </p:sp>
        <p:sp>
          <p:nvSpPr>
            <p:cNvPr id="203" name="Line 146"/>
            <p:cNvSpPr>
              <a:spLocks noChangeShapeType="1"/>
            </p:cNvSpPr>
            <p:nvPr/>
          </p:nvSpPr>
          <p:spPr bwMode="auto">
            <a:xfrm>
              <a:off x="3733800" y="2362200"/>
              <a:ext cx="5181600" cy="0"/>
            </a:xfrm>
            <a:prstGeom prst="line">
              <a:avLst/>
            </a:prstGeom>
            <a:noFill/>
            <a:ln w="12700">
              <a:solidFill>
                <a:schemeClr val="tx1"/>
              </a:solidFill>
              <a:round/>
              <a:headEnd/>
              <a:tailEnd/>
            </a:ln>
          </p:spPr>
          <p:txBody>
            <a:bodyPr>
              <a:prstTxWarp prst="textNoShape">
                <a:avLst/>
              </a:prstTxWarp>
            </a:bodyPr>
            <a:lstStyle/>
            <a:p>
              <a:pPr>
                <a:defRPr/>
              </a:pPr>
              <a:endParaRPr lang="en-US">
                <a:latin typeface="Calibri"/>
                <a:cs typeface="Calibri"/>
              </a:endParaRPr>
            </a:p>
          </p:txBody>
        </p:sp>
        <p:sp>
          <p:nvSpPr>
            <p:cNvPr id="204" name="Line 147"/>
            <p:cNvSpPr>
              <a:spLocks noChangeShapeType="1"/>
            </p:cNvSpPr>
            <p:nvPr/>
          </p:nvSpPr>
          <p:spPr bwMode="auto">
            <a:xfrm>
              <a:off x="7543800" y="5334000"/>
              <a:ext cx="1371600" cy="0"/>
            </a:xfrm>
            <a:prstGeom prst="line">
              <a:avLst/>
            </a:prstGeom>
            <a:noFill/>
            <a:ln w="12700">
              <a:solidFill>
                <a:schemeClr val="tx1"/>
              </a:solidFill>
              <a:round/>
              <a:headEnd/>
              <a:tailEnd/>
            </a:ln>
          </p:spPr>
          <p:txBody>
            <a:bodyPr>
              <a:prstTxWarp prst="textNoShape">
                <a:avLst/>
              </a:prstTxWarp>
            </a:bodyPr>
            <a:lstStyle/>
            <a:p>
              <a:pPr>
                <a:defRPr/>
              </a:pPr>
              <a:endParaRPr lang="en-US">
                <a:latin typeface="Calibri"/>
                <a:cs typeface="Calibri"/>
              </a:endParaRPr>
            </a:p>
          </p:txBody>
        </p:sp>
        <p:sp>
          <p:nvSpPr>
            <p:cNvPr id="205" name="Line 148"/>
            <p:cNvSpPr>
              <a:spLocks noChangeShapeType="1"/>
            </p:cNvSpPr>
            <p:nvPr/>
          </p:nvSpPr>
          <p:spPr bwMode="auto">
            <a:xfrm>
              <a:off x="8915400" y="2362200"/>
              <a:ext cx="0" cy="2971800"/>
            </a:xfrm>
            <a:prstGeom prst="line">
              <a:avLst/>
            </a:prstGeom>
            <a:noFill/>
            <a:ln w="12700">
              <a:solidFill>
                <a:schemeClr val="tx1"/>
              </a:solidFill>
              <a:round/>
              <a:headEnd/>
              <a:tailEnd/>
            </a:ln>
          </p:spPr>
          <p:txBody>
            <a:bodyPr>
              <a:prstTxWarp prst="textNoShape">
                <a:avLst/>
              </a:prstTxWarp>
            </a:bodyPr>
            <a:lstStyle/>
            <a:p>
              <a:pPr>
                <a:defRPr/>
              </a:pPr>
              <a:endParaRPr lang="en-US">
                <a:latin typeface="Calibri"/>
                <a:cs typeface="Calibri"/>
              </a:endParaRPr>
            </a:p>
          </p:txBody>
        </p:sp>
      </p:grpSp>
      <p:grpSp>
        <p:nvGrpSpPr>
          <p:cNvPr id="25769" name="Group 225"/>
          <p:cNvGrpSpPr>
            <a:grpSpLocks/>
          </p:cNvGrpSpPr>
          <p:nvPr/>
        </p:nvGrpSpPr>
        <p:grpSpPr bwMode="auto">
          <a:xfrm>
            <a:off x="5257800" y="2438400"/>
            <a:ext cx="3810000" cy="1143000"/>
            <a:chOff x="3733800" y="2438400"/>
            <a:chExt cx="3810000" cy="1143000"/>
          </a:xfrm>
        </p:grpSpPr>
        <p:sp>
          <p:nvSpPr>
            <p:cNvPr id="25720" name="Line 59"/>
            <p:cNvSpPr>
              <a:spLocks noChangeShapeType="1"/>
            </p:cNvSpPr>
            <p:nvPr/>
          </p:nvSpPr>
          <p:spPr bwMode="auto">
            <a:xfrm>
              <a:off x="7543800" y="2438400"/>
              <a:ext cx="0" cy="1143000"/>
            </a:xfrm>
            <a:prstGeom prst="line">
              <a:avLst/>
            </a:prstGeom>
            <a:noFill/>
            <a:ln w="12700">
              <a:solidFill>
                <a:srgbClr val="2368AF"/>
              </a:solidFill>
              <a:round/>
              <a:headEnd/>
              <a:tailEnd type="arrow" w="med" len="med"/>
            </a:ln>
          </p:spPr>
          <p:txBody>
            <a:bodyPr>
              <a:prstTxWarp prst="textNoShape">
                <a:avLst/>
              </a:prstTxWarp>
            </a:bodyPr>
            <a:lstStyle/>
            <a:p>
              <a:endParaRPr lang="en-US"/>
            </a:p>
          </p:txBody>
        </p:sp>
        <p:sp>
          <p:nvSpPr>
            <p:cNvPr id="25721" name="Line 150"/>
            <p:cNvSpPr>
              <a:spLocks noChangeShapeType="1"/>
            </p:cNvSpPr>
            <p:nvPr/>
          </p:nvSpPr>
          <p:spPr bwMode="auto">
            <a:xfrm>
              <a:off x="3733800" y="2438400"/>
              <a:ext cx="3810000" cy="0"/>
            </a:xfrm>
            <a:prstGeom prst="line">
              <a:avLst/>
            </a:prstGeom>
            <a:noFill/>
            <a:ln w="12700">
              <a:solidFill>
                <a:srgbClr val="2368AF"/>
              </a:solidFill>
              <a:round/>
              <a:headEnd/>
              <a:tailEnd/>
            </a:ln>
          </p:spPr>
          <p:txBody>
            <a:bodyPr>
              <a:prstTxWarp prst="textNoShape">
                <a:avLst/>
              </a:prstTxWarp>
            </a:bodyPr>
            <a:lstStyle/>
            <a:p>
              <a:endParaRPr lang="en-US"/>
            </a:p>
          </p:txBody>
        </p:sp>
      </p:grpSp>
      <p:sp>
        <p:nvSpPr>
          <p:cNvPr id="25699" name="Rectangle 130"/>
          <p:cNvSpPr>
            <a:spLocks noChangeArrowheads="1"/>
          </p:cNvSpPr>
          <p:nvPr/>
        </p:nvSpPr>
        <p:spPr bwMode="auto">
          <a:xfrm>
            <a:off x="4510088" y="4549776"/>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0" name="Rectangle 130"/>
          <p:cNvSpPr>
            <a:spLocks noChangeArrowheads="1"/>
          </p:cNvSpPr>
          <p:nvPr/>
        </p:nvSpPr>
        <p:spPr bwMode="auto">
          <a:xfrm>
            <a:off x="4510088" y="4267201"/>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5701" name="Rectangle 130"/>
          <p:cNvSpPr>
            <a:spLocks noChangeArrowheads="1"/>
          </p:cNvSpPr>
          <p:nvPr/>
        </p:nvSpPr>
        <p:spPr bwMode="auto">
          <a:xfrm>
            <a:off x="6580188" y="46767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2" name="Rectangle 130"/>
          <p:cNvSpPr>
            <a:spLocks noChangeArrowheads="1"/>
          </p:cNvSpPr>
          <p:nvPr/>
        </p:nvSpPr>
        <p:spPr bwMode="auto">
          <a:xfrm>
            <a:off x="6580188" y="43211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5703" name="Rectangle 130"/>
          <p:cNvSpPr>
            <a:spLocks noChangeArrowheads="1"/>
          </p:cNvSpPr>
          <p:nvPr/>
        </p:nvSpPr>
        <p:spPr bwMode="auto">
          <a:xfrm>
            <a:off x="8027988" y="15779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4" name="Rectangle 130"/>
          <p:cNvSpPr>
            <a:spLocks noChangeArrowheads="1"/>
          </p:cNvSpPr>
          <p:nvPr/>
        </p:nvSpPr>
        <p:spPr bwMode="auto">
          <a:xfrm>
            <a:off x="8027988" y="10668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5705" name="Rectangle 130"/>
          <p:cNvSpPr>
            <a:spLocks noChangeArrowheads="1"/>
          </p:cNvSpPr>
          <p:nvPr/>
        </p:nvSpPr>
        <p:spPr bwMode="auto">
          <a:xfrm>
            <a:off x="9704388" y="46482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6" name="Rectangle 130"/>
          <p:cNvSpPr>
            <a:spLocks noChangeArrowheads="1"/>
          </p:cNvSpPr>
          <p:nvPr/>
        </p:nvSpPr>
        <p:spPr bwMode="auto">
          <a:xfrm>
            <a:off x="9704388" y="42672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17" name="Rectangle 130"/>
          <p:cNvSpPr>
            <a:spLocks noChangeArrowheads="1"/>
          </p:cNvSpPr>
          <p:nvPr/>
        </p:nvSpPr>
        <p:spPr bwMode="auto">
          <a:xfrm>
            <a:off x="4598988" y="26670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1</a:t>
            </a:r>
          </a:p>
        </p:txBody>
      </p:sp>
      <p:sp>
        <p:nvSpPr>
          <p:cNvPr id="218" name="Rectangle 130"/>
          <p:cNvSpPr>
            <a:spLocks noChangeArrowheads="1"/>
          </p:cNvSpPr>
          <p:nvPr/>
        </p:nvSpPr>
        <p:spPr bwMode="auto">
          <a:xfrm>
            <a:off x="5513388" y="26670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19" name="Rectangle 130"/>
          <p:cNvSpPr>
            <a:spLocks noChangeArrowheads="1"/>
          </p:cNvSpPr>
          <p:nvPr/>
        </p:nvSpPr>
        <p:spPr bwMode="auto">
          <a:xfrm>
            <a:off x="6905625" y="2590801"/>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0" name="Rectangle 130"/>
          <p:cNvSpPr>
            <a:spLocks noChangeArrowheads="1"/>
          </p:cNvSpPr>
          <p:nvPr/>
        </p:nvSpPr>
        <p:spPr bwMode="auto">
          <a:xfrm>
            <a:off x="9829801" y="2743201"/>
            <a:ext cx="201613"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1" name="Rectangle 130"/>
          <p:cNvSpPr>
            <a:spLocks noChangeArrowheads="1"/>
          </p:cNvSpPr>
          <p:nvPr/>
        </p:nvSpPr>
        <p:spPr bwMode="auto">
          <a:xfrm>
            <a:off x="5257801" y="1981201"/>
            <a:ext cx="201613"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1</a:t>
            </a:r>
          </a:p>
        </p:txBody>
      </p:sp>
      <p:sp>
        <p:nvSpPr>
          <p:cNvPr id="222" name="Rectangle 130"/>
          <p:cNvSpPr>
            <a:spLocks noChangeArrowheads="1"/>
          </p:cNvSpPr>
          <p:nvPr/>
        </p:nvSpPr>
        <p:spPr bwMode="auto">
          <a:xfrm>
            <a:off x="8836025" y="2652714"/>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3" name="Rectangle 130"/>
          <p:cNvSpPr>
            <a:spLocks noChangeArrowheads="1"/>
          </p:cNvSpPr>
          <p:nvPr/>
        </p:nvSpPr>
        <p:spPr bwMode="auto">
          <a:xfrm>
            <a:off x="10237788" y="35718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9" name="Rectangle 2"/>
          <p:cNvSpPr txBox="1">
            <a:spLocks noChangeArrowheads="1"/>
          </p:cNvSpPr>
          <p:nvPr/>
        </p:nvSpPr>
        <p:spPr bwMode="auto">
          <a:xfrm>
            <a:off x="1828800" y="111126"/>
            <a:ext cx="8077200" cy="422275"/>
          </a:xfrm>
          <a:prstGeom prst="rect">
            <a:avLst/>
          </a:prstGeom>
          <a:noFill/>
          <a:ln w="9525">
            <a:noFill/>
            <a:miter lim="800000"/>
            <a:headEnd/>
            <a:tailEnd/>
          </a:ln>
        </p:spPr>
        <p:txBody>
          <a:bodyPr anchor="ctr">
            <a:prstTxWarp prst="textNoShape">
              <a:avLst/>
            </a:prstTxWarp>
          </a:bodyPr>
          <a:lstStyle/>
          <a:p>
            <a:pPr algn="ctr">
              <a:defRPr/>
            </a:pPr>
            <a:r>
              <a:rPr lang="en-US" b="1" kern="0" dirty="0">
                <a:latin typeface="+mj-lt"/>
                <a:cs typeface="Optima"/>
              </a:rPr>
              <a:t>Pipelined Datapath</a:t>
            </a:r>
          </a:p>
        </p:txBody>
      </p:sp>
      <p:sp>
        <p:nvSpPr>
          <p:cNvPr id="230" name="Rounded Rectangle 229"/>
          <p:cNvSpPr>
            <a:spLocks noChangeArrowheads="1"/>
          </p:cNvSpPr>
          <p:nvPr/>
        </p:nvSpPr>
        <p:spPr bwMode="auto">
          <a:xfrm>
            <a:off x="1981200" y="685800"/>
            <a:ext cx="2057400" cy="5105400"/>
          </a:xfrm>
          <a:prstGeom prst="roundRect">
            <a:avLst>
              <a:gd name="adj" fmla="val 16667"/>
            </a:avLst>
          </a:prstGeom>
          <a:solidFill>
            <a:schemeClr val="accent2">
              <a:lumMod val="40000"/>
              <a:lumOff val="60000"/>
              <a:alpha val="35000"/>
            </a:schemeClr>
          </a:solidFill>
          <a:ln w="19050">
            <a:noFill/>
            <a:round/>
            <a:headEnd/>
            <a:tailEnd/>
          </a:ln>
        </p:spPr>
        <p:txBody>
          <a:bodyPr>
            <a:prstTxWarp prst="textNoShape">
              <a:avLst/>
            </a:prstTxWarp>
          </a:bodyPr>
          <a:lstStyle/>
          <a:p>
            <a:pPr eaLnBrk="0" hangingPunct="0"/>
            <a:endParaRPr lang="en-US"/>
          </a:p>
        </p:txBody>
      </p:sp>
      <p:sp>
        <p:nvSpPr>
          <p:cNvPr id="231" name="Rounded Rectangle 230"/>
          <p:cNvSpPr>
            <a:spLocks noChangeArrowheads="1"/>
          </p:cNvSpPr>
          <p:nvPr/>
        </p:nvSpPr>
        <p:spPr bwMode="auto">
          <a:xfrm>
            <a:off x="4114800" y="685800"/>
            <a:ext cx="2362200" cy="5105400"/>
          </a:xfrm>
          <a:prstGeom prst="roundRect">
            <a:avLst>
              <a:gd name="adj" fmla="val 16667"/>
            </a:avLst>
          </a:prstGeom>
          <a:solidFill>
            <a:schemeClr val="accent2">
              <a:lumMod val="40000"/>
              <a:lumOff val="60000"/>
              <a:alpha val="35000"/>
            </a:schemeClr>
          </a:solidFill>
          <a:ln w="19050">
            <a:noFill/>
            <a:round/>
            <a:headEnd/>
            <a:tailEnd/>
          </a:ln>
        </p:spPr>
        <p:txBody>
          <a:bodyPr>
            <a:prstTxWarp prst="textNoShape">
              <a:avLst/>
            </a:prstTxWarp>
          </a:bodyPr>
          <a:lstStyle/>
          <a:p>
            <a:pPr eaLnBrk="0" hangingPunct="0"/>
            <a:endParaRPr lang="en-US"/>
          </a:p>
        </p:txBody>
      </p:sp>
      <p:sp>
        <p:nvSpPr>
          <p:cNvPr id="232" name="Rounded Rectangle 231"/>
          <p:cNvSpPr>
            <a:spLocks noChangeArrowheads="1"/>
          </p:cNvSpPr>
          <p:nvPr/>
        </p:nvSpPr>
        <p:spPr bwMode="auto">
          <a:xfrm>
            <a:off x="6553200" y="685800"/>
            <a:ext cx="1524000" cy="5105400"/>
          </a:xfrm>
          <a:prstGeom prst="roundRect">
            <a:avLst>
              <a:gd name="adj" fmla="val 16667"/>
            </a:avLst>
          </a:prstGeom>
          <a:solidFill>
            <a:schemeClr val="accent2">
              <a:lumMod val="40000"/>
              <a:lumOff val="60000"/>
              <a:alpha val="35000"/>
            </a:schemeClr>
          </a:solidFill>
          <a:ln w="19050">
            <a:noFill/>
            <a:round/>
            <a:headEnd/>
            <a:tailEnd/>
          </a:ln>
        </p:spPr>
        <p:txBody>
          <a:bodyPr>
            <a:prstTxWarp prst="textNoShape">
              <a:avLst/>
            </a:prstTxWarp>
          </a:bodyPr>
          <a:lstStyle/>
          <a:p>
            <a:pPr eaLnBrk="0" hangingPunct="0"/>
            <a:endParaRPr lang="en-US"/>
          </a:p>
        </p:txBody>
      </p:sp>
      <p:sp>
        <p:nvSpPr>
          <p:cNvPr id="233" name="Rounded Rectangle 232"/>
          <p:cNvSpPr>
            <a:spLocks noChangeArrowheads="1"/>
          </p:cNvSpPr>
          <p:nvPr/>
        </p:nvSpPr>
        <p:spPr bwMode="auto">
          <a:xfrm>
            <a:off x="8153400" y="685800"/>
            <a:ext cx="1905000" cy="5105400"/>
          </a:xfrm>
          <a:prstGeom prst="roundRect">
            <a:avLst>
              <a:gd name="adj" fmla="val 16667"/>
            </a:avLst>
          </a:prstGeom>
          <a:solidFill>
            <a:schemeClr val="accent2">
              <a:lumMod val="40000"/>
              <a:lumOff val="60000"/>
              <a:alpha val="35000"/>
            </a:schemeClr>
          </a:solidFill>
          <a:ln w="19050">
            <a:noFill/>
            <a:round/>
            <a:headEnd/>
            <a:tailEnd/>
          </a:ln>
        </p:spPr>
        <p:txBody>
          <a:bodyPr>
            <a:prstTxWarp prst="textNoShape">
              <a:avLst/>
            </a:prstTxWarp>
          </a:bodyPr>
          <a:lstStyle/>
          <a:p>
            <a:pPr eaLnBrk="0" hangingPunct="0"/>
            <a:endParaRPr lang="en-US"/>
          </a:p>
        </p:txBody>
      </p:sp>
      <p:sp>
        <p:nvSpPr>
          <p:cNvPr id="234" name="Rounded Rectangle 233"/>
          <p:cNvSpPr>
            <a:spLocks noChangeArrowheads="1"/>
          </p:cNvSpPr>
          <p:nvPr/>
        </p:nvSpPr>
        <p:spPr bwMode="auto">
          <a:xfrm>
            <a:off x="9677400" y="1524000"/>
            <a:ext cx="838200" cy="5105400"/>
          </a:xfrm>
          <a:prstGeom prst="roundRect">
            <a:avLst>
              <a:gd name="adj" fmla="val 16667"/>
            </a:avLst>
          </a:prstGeom>
          <a:solidFill>
            <a:schemeClr val="accent2">
              <a:lumMod val="40000"/>
              <a:lumOff val="60000"/>
              <a:alpha val="35000"/>
            </a:schemeClr>
          </a:solidFill>
          <a:ln w="19050">
            <a:noFill/>
            <a:round/>
            <a:headEnd/>
            <a:tailEnd/>
          </a:ln>
        </p:spPr>
        <p:txBody>
          <a:bodyPr>
            <a:prstTxWarp prst="textNoShape">
              <a:avLst/>
            </a:prstTxWarp>
          </a:bodyPr>
          <a:lstStyle/>
          <a:p>
            <a:pPr eaLnBrk="0" hangingPunct="0"/>
            <a:endParaRPr lang="en-US"/>
          </a:p>
        </p:txBody>
      </p:sp>
      <p:sp>
        <p:nvSpPr>
          <p:cNvPr id="235" name="TextBox 234">
            <a:extLst>
              <a:ext uri="{FF2B5EF4-FFF2-40B4-BE49-F238E27FC236}">
                <a16:creationId xmlns:a16="http://schemas.microsoft.com/office/drawing/2014/main" id="{6EBD45E1-E518-8046-A1BA-E9B4048E6671}"/>
              </a:ext>
            </a:extLst>
          </p:cNvPr>
          <p:cNvSpPr txBox="1">
            <a:spLocks noChangeArrowheads="1"/>
          </p:cNvSpPr>
          <p:nvPr/>
        </p:nvSpPr>
        <p:spPr bwMode="auto">
          <a:xfrm>
            <a:off x="8993866" y="757240"/>
            <a:ext cx="2891067" cy="584775"/>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1600" i="1" dirty="0">
                <a:solidFill>
                  <a:srgbClr val="C00000"/>
                </a:solidFill>
                <a:latin typeface="Calibri" panose="020F0502020204030204" pitchFamily="34" charset="0"/>
                <a:ea typeface="Calibri Light" charset="0"/>
                <a:cs typeface="Calibri" panose="020F0502020204030204" pitchFamily="34" charset="0"/>
              </a:rPr>
              <a:t>Don’t need to read register file for branch target calculation</a:t>
            </a:r>
          </a:p>
        </p:txBody>
      </p:sp>
    </p:spTree>
    <p:extLst>
      <p:ext uri="{BB962C8B-B14F-4D97-AF65-F5344CB8AC3E}">
        <p14:creationId xmlns:p14="http://schemas.microsoft.com/office/powerpoint/2010/main" val="52737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p:bldP spid="231" grpId="0" animBg="1"/>
      <p:bldP spid="232" grpId="0" animBg="1"/>
      <p:bldP spid="233" grpId="0" animBg="1"/>
      <p:bldP spid="234" grpId="0" animBg="1"/>
      <p:bldP spid="23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75"/>
          <p:cNvSpPr>
            <a:spLocks noChangeShapeType="1"/>
          </p:cNvSpPr>
          <p:nvPr/>
        </p:nvSpPr>
        <p:spPr bwMode="auto">
          <a:xfrm>
            <a:off x="6626225" y="4945063"/>
            <a:ext cx="171450" cy="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25604" name="Rectangle 11"/>
          <p:cNvSpPr>
            <a:spLocks noChangeArrowheads="1"/>
          </p:cNvSpPr>
          <p:nvPr/>
        </p:nvSpPr>
        <p:spPr bwMode="auto">
          <a:xfrm>
            <a:off x="2638425"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05" name="Rectangle 12"/>
          <p:cNvSpPr>
            <a:spLocks noChangeArrowheads="1"/>
          </p:cNvSpPr>
          <p:nvPr/>
        </p:nvSpPr>
        <p:spPr bwMode="auto">
          <a:xfrm>
            <a:off x="2122488" y="3975100"/>
            <a:ext cx="220662" cy="82073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06" name="Line 13"/>
          <p:cNvSpPr>
            <a:spLocks noChangeShapeType="1"/>
          </p:cNvSpPr>
          <p:nvPr/>
        </p:nvSpPr>
        <p:spPr bwMode="auto">
          <a:xfrm>
            <a:off x="2343151" y="4348163"/>
            <a:ext cx="2952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07" name="Line 14"/>
          <p:cNvSpPr>
            <a:spLocks noChangeShapeType="1"/>
          </p:cNvSpPr>
          <p:nvPr/>
        </p:nvSpPr>
        <p:spPr bwMode="auto">
          <a:xfrm>
            <a:off x="2430463" y="2819400"/>
            <a:ext cx="423863"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09" name="Text Box 16"/>
          <p:cNvSpPr txBox="1">
            <a:spLocks noChangeArrowheads="1"/>
          </p:cNvSpPr>
          <p:nvPr/>
        </p:nvSpPr>
        <p:spPr bwMode="auto">
          <a:xfrm>
            <a:off x="2590800" y="4125913"/>
            <a:ext cx="442750" cy="369332"/>
          </a:xfrm>
          <a:prstGeom prst="rect">
            <a:avLst/>
          </a:prstGeom>
          <a:noFill/>
          <a:ln w="12700">
            <a:noFill/>
            <a:miter lim="800000"/>
            <a:headEnd/>
            <a:tailEnd/>
          </a:ln>
        </p:spPr>
        <p:txBody>
          <a:bodyPr wrap="none">
            <a:prstTxWarp prst="textNoShape">
              <a:avLst/>
            </a:prstTxWarp>
            <a:spAutoFit/>
          </a:bodyPr>
          <a:lstStyle/>
          <a:p>
            <a:r>
              <a:rPr lang="en-US" sz="900">
                <a:latin typeface="Calibri" charset="0"/>
                <a:ea typeface="Calibri" charset="0"/>
                <a:cs typeface="Calibri" charset="0"/>
              </a:rPr>
              <a:t>Read</a:t>
            </a:r>
          </a:p>
          <a:p>
            <a:r>
              <a:rPr lang="en-US" sz="900">
                <a:latin typeface="Calibri" charset="0"/>
                <a:ea typeface="Calibri" charset="0"/>
                <a:cs typeface="Calibri" charset="0"/>
              </a:rPr>
              <a:t>Addr.</a:t>
            </a:r>
          </a:p>
        </p:txBody>
      </p:sp>
      <p:sp>
        <p:nvSpPr>
          <p:cNvPr id="25610" name="Text Box 17"/>
          <p:cNvSpPr txBox="1">
            <a:spLocks noChangeArrowheads="1"/>
          </p:cNvSpPr>
          <p:nvPr/>
        </p:nvSpPr>
        <p:spPr bwMode="auto">
          <a:xfrm>
            <a:off x="3648076" y="4125914"/>
            <a:ext cx="466725" cy="369887"/>
          </a:xfrm>
          <a:prstGeom prst="rect">
            <a:avLst/>
          </a:prstGeom>
          <a:noFill/>
          <a:ln w="12700">
            <a:noFill/>
            <a:miter lim="800000"/>
            <a:headEnd/>
            <a:tailEnd/>
          </a:ln>
        </p:spPr>
        <p:txBody>
          <a:bodyPr wrap="none">
            <a:prstTxWarp prst="textNoShape">
              <a:avLst/>
            </a:prstTxWarp>
            <a:spAutoFit/>
          </a:bodyPr>
          <a:lstStyle/>
          <a:p>
            <a:pPr algn="ctr"/>
            <a:r>
              <a:rPr lang="en-US" sz="900">
                <a:latin typeface="Calibri" charset="0"/>
                <a:ea typeface="Calibri" charset="0"/>
                <a:cs typeface="Calibri" charset="0"/>
              </a:rPr>
              <a:t>Instr.</a:t>
            </a:r>
          </a:p>
          <a:p>
            <a:pPr algn="ctr"/>
            <a:r>
              <a:rPr lang="en-US" sz="900">
                <a:latin typeface="Calibri" charset="0"/>
                <a:ea typeface="Calibri" charset="0"/>
                <a:cs typeface="Calibri" charset="0"/>
              </a:rPr>
              <a:t>[31-0]</a:t>
            </a:r>
          </a:p>
        </p:txBody>
      </p:sp>
      <p:sp>
        <p:nvSpPr>
          <p:cNvPr id="18" name="Text Box 18"/>
          <p:cNvSpPr txBox="1">
            <a:spLocks noChangeArrowheads="1"/>
          </p:cNvSpPr>
          <p:nvPr/>
        </p:nvSpPr>
        <p:spPr bwMode="auto">
          <a:xfrm>
            <a:off x="2946400" y="3810001"/>
            <a:ext cx="800100" cy="415925"/>
          </a:xfrm>
          <a:prstGeom prst="rect">
            <a:avLst/>
          </a:prstGeom>
          <a:solidFill>
            <a:srgbClr val="FAFFB5"/>
          </a:solidFill>
          <a:ln w="12700">
            <a:noFill/>
            <a:miter lim="800000"/>
            <a:headEnd/>
            <a:tailEnd/>
          </a:ln>
          <a:effectLst/>
        </p:spPr>
        <p:txBody>
          <a:bodyPr wrap="none">
            <a:spAutoFit/>
          </a:bodyPr>
          <a:lstStyle/>
          <a:p>
            <a:pPr algn="ctr">
              <a:defRPr/>
            </a:pPr>
            <a:r>
              <a:rPr lang="en-US" sz="1050" b="1" dirty="0">
                <a:latin typeface="Calibri"/>
                <a:cs typeface="Calibri"/>
              </a:rPr>
              <a:t>Instruction</a:t>
            </a:r>
          </a:p>
          <a:p>
            <a:pPr algn="ctr">
              <a:defRPr/>
            </a:pPr>
            <a:r>
              <a:rPr lang="en-US" sz="1050" b="1" dirty="0">
                <a:latin typeface="Calibri"/>
                <a:cs typeface="Calibri"/>
              </a:rPr>
              <a:t>Memory</a:t>
            </a:r>
          </a:p>
        </p:txBody>
      </p:sp>
      <p:sp>
        <p:nvSpPr>
          <p:cNvPr id="20" name="Text Box 20"/>
          <p:cNvSpPr txBox="1">
            <a:spLocks noChangeArrowheads="1"/>
          </p:cNvSpPr>
          <p:nvPr/>
        </p:nvSpPr>
        <p:spPr bwMode="auto">
          <a:xfrm>
            <a:off x="2049464" y="4198938"/>
            <a:ext cx="327025" cy="254000"/>
          </a:xfrm>
          <a:prstGeom prst="rect">
            <a:avLst/>
          </a:prstGeom>
          <a:noFill/>
          <a:ln w="12700">
            <a:noFill/>
            <a:miter lim="800000"/>
            <a:headEnd/>
            <a:tailEnd/>
          </a:ln>
          <a:effectLst/>
        </p:spPr>
        <p:txBody>
          <a:bodyPr wrap="none">
            <a:spAutoFit/>
          </a:bodyPr>
          <a:lstStyle/>
          <a:p>
            <a:pPr>
              <a:defRPr/>
            </a:pPr>
            <a:r>
              <a:rPr lang="en-US" sz="1050" b="1">
                <a:latin typeface="Calibri"/>
                <a:cs typeface="Calibri"/>
              </a:rPr>
              <a:t>PC</a:t>
            </a:r>
          </a:p>
        </p:txBody>
      </p:sp>
      <p:sp>
        <p:nvSpPr>
          <p:cNvPr id="25615" name="Rectangle 24"/>
          <p:cNvSpPr>
            <a:spLocks noChangeArrowheads="1"/>
          </p:cNvSpPr>
          <p:nvPr/>
        </p:nvSpPr>
        <p:spPr bwMode="auto">
          <a:xfrm>
            <a:off x="5005388"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16" name="Line 25"/>
          <p:cNvSpPr>
            <a:spLocks noChangeShapeType="1"/>
          </p:cNvSpPr>
          <p:nvPr/>
        </p:nvSpPr>
        <p:spPr bwMode="auto">
          <a:xfrm>
            <a:off x="4035425" y="4348163"/>
            <a:ext cx="14763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17" name="Line 26"/>
          <p:cNvSpPr>
            <a:spLocks noChangeShapeType="1"/>
          </p:cNvSpPr>
          <p:nvPr/>
        </p:nvSpPr>
        <p:spPr bwMode="auto">
          <a:xfrm>
            <a:off x="4183064" y="4124325"/>
            <a:ext cx="82232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18" name="Line 28"/>
          <p:cNvSpPr>
            <a:spLocks noChangeShapeType="1"/>
          </p:cNvSpPr>
          <p:nvPr/>
        </p:nvSpPr>
        <p:spPr bwMode="auto">
          <a:xfrm>
            <a:off x="9712326" y="4721225"/>
            <a:ext cx="220663"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619" name="Line 29"/>
          <p:cNvSpPr>
            <a:spLocks noChangeShapeType="1"/>
          </p:cNvSpPr>
          <p:nvPr/>
        </p:nvSpPr>
        <p:spPr bwMode="auto">
          <a:xfrm>
            <a:off x="4183064" y="3751263"/>
            <a:ext cx="82232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20" name="Line 32"/>
          <p:cNvSpPr>
            <a:spLocks noChangeShapeType="1"/>
          </p:cNvSpPr>
          <p:nvPr/>
        </p:nvSpPr>
        <p:spPr bwMode="auto">
          <a:xfrm>
            <a:off x="7874001" y="5692775"/>
            <a:ext cx="1863725"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21" name="Line 33"/>
          <p:cNvSpPr>
            <a:spLocks noChangeShapeType="1"/>
          </p:cNvSpPr>
          <p:nvPr/>
        </p:nvSpPr>
        <p:spPr bwMode="auto">
          <a:xfrm>
            <a:off x="7726363" y="4348163"/>
            <a:ext cx="17145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22" name="Text Box 34"/>
          <p:cNvSpPr txBox="1">
            <a:spLocks noChangeArrowheads="1"/>
          </p:cNvSpPr>
          <p:nvPr/>
        </p:nvSpPr>
        <p:spPr bwMode="auto">
          <a:xfrm>
            <a:off x="4932363" y="4721225"/>
            <a:ext cx="774700"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Write Data</a:t>
            </a:r>
          </a:p>
        </p:txBody>
      </p:sp>
      <p:sp>
        <p:nvSpPr>
          <p:cNvPr id="25623" name="Text Box 35"/>
          <p:cNvSpPr txBox="1">
            <a:spLocks noChangeArrowheads="1"/>
          </p:cNvSpPr>
          <p:nvPr/>
        </p:nvSpPr>
        <p:spPr bwMode="auto">
          <a:xfrm>
            <a:off x="4932364" y="3602038"/>
            <a:ext cx="852487"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Read Addr 1</a:t>
            </a:r>
          </a:p>
        </p:txBody>
      </p:sp>
      <p:sp>
        <p:nvSpPr>
          <p:cNvPr id="25624" name="Text Box 36"/>
          <p:cNvSpPr txBox="1">
            <a:spLocks noChangeArrowheads="1"/>
          </p:cNvSpPr>
          <p:nvPr/>
        </p:nvSpPr>
        <p:spPr bwMode="auto">
          <a:xfrm>
            <a:off x="4932364" y="3975100"/>
            <a:ext cx="852487"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Read Addr 2</a:t>
            </a:r>
          </a:p>
        </p:txBody>
      </p:sp>
      <p:sp>
        <p:nvSpPr>
          <p:cNvPr id="25625" name="Text Box 37"/>
          <p:cNvSpPr txBox="1">
            <a:spLocks noChangeArrowheads="1"/>
          </p:cNvSpPr>
          <p:nvPr/>
        </p:nvSpPr>
        <p:spPr bwMode="auto">
          <a:xfrm>
            <a:off x="4932363" y="4348163"/>
            <a:ext cx="787400"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Write Addr</a:t>
            </a:r>
          </a:p>
        </p:txBody>
      </p:sp>
      <p:sp>
        <p:nvSpPr>
          <p:cNvPr id="33" name="Text Box 38"/>
          <p:cNvSpPr txBox="1">
            <a:spLocks noChangeArrowheads="1"/>
          </p:cNvSpPr>
          <p:nvPr/>
        </p:nvSpPr>
        <p:spPr bwMode="auto">
          <a:xfrm>
            <a:off x="5303752" y="3825876"/>
            <a:ext cx="641522" cy="577081"/>
          </a:xfrm>
          <a:prstGeom prst="rect">
            <a:avLst/>
          </a:prstGeom>
          <a:noFill/>
          <a:ln w="12700">
            <a:noFill/>
            <a:miter lim="800000"/>
            <a:headEnd/>
            <a:tailEnd/>
          </a:ln>
          <a:effectLst/>
        </p:spPr>
        <p:txBody>
          <a:bodyPr wrap="none">
            <a:spAutoFit/>
          </a:bodyPr>
          <a:lstStyle/>
          <a:p>
            <a:pPr algn="ctr">
              <a:defRPr/>
            </a:pPr>
            <a:r>
              <a:rPr lang="en-US" sz="1050" b="1">
                <a:latin typeface="Calibri"/>
                <a:cs typeface="Calibri"/>
              </a:rPr>
              <a:t>Register</a:t>
            </a:r>
          </a:p>
          <a:p>
            <a:pPr algn="ctr">
              <a:defRPr/>
            </a:pPr>
            <a:endParaRPr lang="en-US" sz="1050" b="1">
              <a:latin typeface="Calibri"/>
              <a:cs typeface="Calibri"/>
            </a:endParaRPr>
          </a:p>
          <a:p>
            <a:pPr algn="ctr">
              <a:defRPr/>
            </a:pPr>
            <a:r>
              <a:rPr lang="en-US" sz="1050" b="1">
                <a:latin typeface="Calibri"/>
                <a:cs typeface="Calibri"/>
              </a:rPr>
              <a:t>File</a:t>
            </a:r>
          </a:p>
        </p:txBody>
      </p:sp>
      <p:sp>
        <p:nvSpPr>
          <p:cNvPr id="34" name="Text Box 39"/>
          <p:cNvSpPr txBox="1">
            <a:spLocks noChangeArrowheads="1"/>
          </p:cNvSpPr>
          <p:nvPr/>
        </p:nvSpPr>
        <p:spPr bwMode="auto">
          <a:xfrm>
            <a:off x="5892800" y="3751264"/>
            <a:ext cx="573088" cy="415925"/>
          </a:xfrm>
          <a:prstGeom prst="rect">
            <a:avLst/>
          </a:prstGeom>
          <a:noFill/>
          <a:ln w="12700">
            <a:noFill/>
            <a:miter lim="800000"/>
            <a:headEnd/>
            <a:tailEnd/>
          </a:ln>
          <a:effectLst/>
        </p:spPr>
        <p:txBody>
          <a:bodyPr wrap="none">
            <a:spAutoFit/>
          </a:bodyPr>
          <a:lstStyle/>
          <a:p>
            <a:pPr algn="r">
              <a:defRPr/>
            </a:pPr>
            <a:r>
              <a:rPr lang="en-US" sz="1050">
                <a:latin typeface="Calibri"/>
                <a:cs typeface="Calibri"/>
              </a:rPr>
              <a:t>Read</a:t>
            </a:r>
          </a:p>
          <a:p>
            <a:pPr algn="r">
              <a:defRPr/>
            </a:pPr>
            <a:r>
              <a:rPr lang="en-US" sz="1050">
                <a:latin typeface="Calibri"/>
                <a:cs typeface="Calibri"/>
              </a:rPr>
              <a:t> Data 1</a:t>
            </a:r>
          </a:p>
        </p:txBody>
      </p:sp>
      <p:sp>
        <p:nvSpPr>
          <p:cNvPr id="35" name="Text Box 40"/>
          <p:cNvSpPr txBox="1">
            <a:spLocks noChangeArrowheads="1"/>
          </p:cNvSpPr>
          <p:nvPr/>
        </p:nvSpPr>
        <p:spPr bwMode="auto">
          <a:xfrm>
            <a:off x="5916614" y="4422776"/>
            <a:ext cx="573087" cy="415925"/>
          </a:xfrm>
          <a:prstGeom prst="rect">
            <a:avLst/>
          </a:prstGeom>
          <a:noFill/>
          <a:ln w="12700">
            <a:noFill/>
            <a:miter lim="800000"/>
            <a:headEnd/>
            <a:tailEnd/>
          </a:ln>
          <a:effectLst/>
        </p:spPr>
        <p:txBody>
          <a:bodyPr wrap="none">
            <a:spAutoFit/>
          </a:bodyPr>
          <a:lstStyle/>
          <a:p>
            <a:pPr algn="r">
              <a:defRPr/>
            </a:pPr>
            <a:r>
              <a:rPr lang="en-US" sz="1050">
                <a:latin typeface="Calibri"/>
                <a:cs typeface="Calibri"/>
              </a:rPr>
              <a:t>Read</a:t>
            </a:r>
          </a:p>
          <a:p>
            <a:pPr algn="r">
              <a:defRPr/>
            </a:pPr>
            <a:r>
              <a:rPr lang="en-US" sz="1050">
                <a:latin typeface="Calibri"/>
                <a:cs typeface="Calibri"/>
              </a:rPr>
              <a:t> Data 2</a:t>
            </a:r>
          </a:p>
        </p:txBody>
      </p:sp>
      <p:sp>
        <p:nvSpPr>
          <p:cNvPr id="36" name="Rectangle 42"/>
          <p:cNvSpPr>
            <a:spLocks noChangeArrowheads="1"/>
          </p:cNvSpPr>
          <p:nvPr/>
        </p:nvSpPr>
        <p:spPr bwMode="auto">
          <a:xfrm>
            <a:off x="7310438" y="4273551"/>
            <a:ext cx="487362" cy="32702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defRPr/>
            </a:pPr>
            <a:r>
              <a:rPr lang="en-US" sz="1050" b="1">
                <a:latin typeface="Calibri"/>
                <a:cs typeface="Calibri"/>
              </a:rPr>
              <a:t>ALU</a:t>
            </a:r>
          </a:p>
        </p:txBody>
      </p:sp>
      <p:sp>
        <p:nvSpPr>
          <p:cNvPr id="37" name="Rectangle 43"/>
          <p:cNvSpPr>
            <a:spLocks noChangeArrowheads="1"/>
          </p:cNvSpPr>
          <p:nvPr/>
        </p:nvSpPr>
        <p:spPr bwMode="auto">
          <a:xfrm>
            <a:off x="7196139" y="3295650"/>
            <a:ext cx="441325" cy="29845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defRPr/>
            </a:pPr>
            <a:r>
              <a:rPr lang="en-US" sz="1100" dirty="0" err="1">
                <a:latin typeface="Calibri"/>
                <a:cs typeface="Calibri"/>
              </a:rPr>
              <a:t>ovf</a:t>
            </a:r>
            <a:endParaRPr lang="en-US" sz="1100" dirty="0">
              <a:latin typeface="Calibri"/>
              <a:cs typeface="Calibri"/>
            </a:endParaRPr>
          </a:p>
        </p:txBody>
      </p:sp>
      <p:sp>
        <p:nvSpPr>
          <p:cNvPr id="25631" name="Rectangle 44"/>
          <p:cNvSpPr>
            <a:spLocks noChangeArrowheads="1"/>
          </p:cNvSpPr>
          <p:nvPr/>
        </p:nvSpPr>
        <p:spPr bwMode="auto">
          <a:xfrm>
            <a:off x="7667625" y="3462338"/>
            <a:ext cx="514350" cy="298450"/>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100">
                <a:latin typeface="Calibri" charset="0"/>
                <a:ea typeface="Calibri" charset="0"/>
                <a:cs typeface="Calibri" charset="0"/>
              </a:rPr>
              <a:t>zero</a:t>
            </a:r>
          </a:p>
        </p:txBody>
      </p:sp>
      <p:sp>
        <p:nvSpPr>
          <p:cNvPr id="25632" name="Line 48"/>
          <p:cNvSpPr>
            <a:spLocks noChangeShapeType="1"/>
          </p:cNvSpPr>
          <p:nvPr/>
        </p:nvSpPr>
        <p:spPr bwMode="auto">
          <a:xfrm flipV="1">
            <a:off x="7315200" y="3536950"/>
            <a:ext cx="0" cy="223838"/>
          </a:xfrm>
          <a:prstGeom prst="line">
            <a:avLst/>
          </a:prstGeom>
          <a:noFill/>
          <a:ln w="12700">
            <a:solidFill>
              <a:srgbClr val="595959"/>
            </a:solidFill>
            <a:round/>
            <a:headEnd/>
            <a:tailEnd type="triangle" w="med" len="med"/>
          </a:ln>
        </p:spPr>
        <p:txBody>
          <a:bodyPr>
            <a:prstTxWarp prst="textNoShape">
              <a:avLst/>
            </a:prstTxWarp>
          </a:bodyPr>
          <a:lstStyle/>
          <a:p>
            <a:endParaRPr lang="en-US"/>
          </a:p>
        </p:txBody>
      </p:sp>
      <p:sp>
        <p:nvSpPr>
          <p:cNvPr id="25633" name="Line 50"/>
          <p:cNvSpPr>
            <a:spLocks noChangeShapeType="1"/>
          </p:cNvSpPr>
          <p:nvPr/>
        </p:nvSpPr>
        <p:spPr bwMode="auto">
          <a:xfrm>
            <a:off x="10301288" y="4497388"/>
            <a:ext cx="0" cy="1941512"/>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34" name="Rectangle 51"/>
          <p:cNvSpPr>
            <a:spLocks noChangeArrowheads="1"/>
          </p:cNvSpPr>
          <p:nvPr/>
        </p:nvSpPr>
        <p:spPr bwMode="auto">
          <a:xfrm>
            <a:off x="8242300"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35" name="Line 52"/>
          <p:cNvSpPr>
            <a:spLocks noChangeShapeType="1"/>
          </p:cNvSpPr>
          <p:nvPr/>
        </p:nvSpPr>
        <p:spPr bwMode="auto">
          <a:xfrm>
            <a:off x="9639300" y="4348163"/>
            <a:ext cx="293688"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636" name="Line 53"/>
          <p:cNvSpPr>
            <a:spLocks noChangeShapeType="1"/>
          </p:cNvSpPr>
          <p:nvPr/>
        </p:nvSpPr>
        <p:spPr bwMode="auto">
          <a:xfrm>
            <a:off x="7874001" y="3900488"/>
            <a:ext cx="392113"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37" name="Line 54"/>
          <p:cNvSpPr>
            <a:spLocks noChangeShapeType="1"/>
          </p:cNvSpPr>
          <p:nvPr/>
        </p:nvSpPr>
        <p:spPr bwMode="auto">
          <a:xfrm>
            <a:off x="8021638" y="4721225"/>
            <a:ext cx="0" cy="2984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45" name="Text Box 55"/>
          <p:cNvSpPr txBox="1">
            <a:spLocks noChangeArrowheads="1"/>
          </p:cNvSpPr>
          <p:nvPr/>
        </p:nvSpPr>
        <p:spPr bwMode="auto">
          <a:xfrm>
            <a:off x="8836026" y="3698876"/>
            <a:ext cx="665163" cy="415925"/>
          </a:xfrm>
          <a:prstGeom prst="rect">
            <a:avLst/>
          </a:prstGeom>
          <a:solidFill>
            <a:srgbClr val="FAFFB5"/>
          </a:solidFill>
          <a:ln w="12700">
            <a:noFill/>
            <a:miter lim="800000"/>
            <a:headEnd/>
            <a:tailEnd/>
          </a:ln>
          <a:effectLst/>
        </p:spPr>
        <p:txBody>
          <a:bodyPr wrap="none">
            <a:spAutoFit/>
          </a:bodyPr>
          <a:lstStyle/>
          <a:p>
            <a:pPr algn="ctr">
              <a:defRPr/>
            </a:pPr>
            <a:r>
              <a:rPr lang="en-US" sz="1050" b="1" dirty="0">
                <a:latin typeface="Calibri"/>
                <a:cs typeface="Calibri"/>
              </a:rPr>
              <a:t>Data</a:t>
            </a:r>
          </a:p>
          <a:p>
            <a:pPr algn="ctr">
              <a:defRPr/>
            </a:pPr>
            <a:r>
              <a:rPr lang="en-US" sz="1050" b="1" dirty="0">
                <a:latin typeface="Calibri"/>
                <a:cs typeface="Calibri"/>
              </a:rPr>
              <a:t>Memory</a:t>
            </a:r>
          </a:p>
        </p:txBody>
      </p:sp>
      <p:sp>
        <p:nvSpPr>
          <p:cNvPr id="46" name="Text Box 56"/>
          <p:cNvSpPr txBox="1">
            <a:spLocks noChangeArrowheads="1"/>
          </p:cNvSpPr>
          <p:nvPr/>
        </p:nvSpPr>
        <p:spPr bwMode="auto">
          <a:xfrm>
            <a:off x="8167688" y="3751263"/>
            <a:ext cx="622300"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Address</a:t>
            </a:r>
          </a:p>
        </p:txBody>
      </p:sp>
      <p:sp>
        <p:nvSpPr>
          <p:cNvPr id="47" name="Text Box 57"/>
          <p:cNvSpPr txBox="1">
            <a:spLocks noChangeArrowheads="1"/>
          </p:cNvSpPr>
          <p:nvPr/>
        </p:nvSpPr>
        <p:spPr bwMode="auto">
          <a:xfrm>
            <a:off x="8167688" y="4572000"/>
            <a:ext cx="774700"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Write Data</a:t>
            </a:r>
          </a:p>
        </p:txBody>
      </p:sp>
      <p:sp>
        <p:nvSpPr>
          <p:cNvPr id="48" name="Text Box 58"/>
          <p:cNvSpPr txBox="1">
            <a:spLocks noChangeArrowheads="1"/>
          </p:cNvSpPr>
          <p:nvPr/>
        </p:nvSpPr>
        <p:spPr bwMode="auto">
          <a:xfrm>
            <a:off x="8829676" y="4198938"/>
            <a:ext cx="741363"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Read Data</a:t>
            </a:r>
          </a:p>
        </p:txBody>
      </p:sp>
      <p:sp>
        <p:nvSpPr>
          <p:cNvPr id="25642" name="Line 63"/>
          <p:cNvSpPr>
            <a:spLocks noChangeShapeType="1"/>
          </p:cNvSpPr>
          <p:nvPr/>
        </p:nvSpPr>
        <p:spPr bwMode="auto">
          <a:xfrm>
            <a:off x="4784726" y="6438900"/>
            <a:ext cx="5516563"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3" name="Line 64"/>
          <p:cNvSpPr>
            <a:spLocks noChangeShapeType="1"/>
          </p:cNvSpPr>
          <p:nvPr/>
        </p:nvSpPr>
        <p:spPr bwMode="auto">
          <a:xfrm>
            <a:off x="6500814" y="5029200"/>
            <a:ext cx="1544637"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4" name="Line 65"/>
          <p:cNvSpPr>
            <a:spLocks noChangeShapeType="1"/>
          </p:cNvSpPr>
          <p:nvPr/>
        </p:nvSpPr>
        <p:spPr bwMode="auto">
          <a:xfrm>
            <a:off x="6265863" y="5543550"/>
            <a:ext cx="3683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52" name="Rectangle 67"/>
          <p:cNvSpPr>
            <a:spLocks noChangeArrowheads="1"/>
          </p:cNvSpPr>
          <p:nvPr/>
        </p:nvSpPr>
        <p:spPr bwMode="auto">
          <a:xfrm>
            <a:off x="5727700" y="5319714"/>
            <a:ext cx="514350" cy="447675"/>
          </a:xfrm>
          <a:prstGeom prst="rect">
            <a:avLst/>
          </a:prstGeom>
          <a:noFill/>
          <a:ln w="12700">
            <a:noFill/>
            <a:miter lim="800000"/>
            <a:headEnd/>
            <a:tailEnd/>
          </a:ln>
          <a:effectLst/>
        </p:spPr>
        <p:txBody>
          <a:bodyPr wrap="none" lIns="19050" tIns="26988" rIns="19050" bIns="26988"/>
          <a:lstStyle/>
          <a:p>
            <a:pPr algn="ctr">
              <a:defRPr/>
            </a:pPr>
            <a:r>
              <a:rPr lang="en-US" sz="1050" b="1">
                <a:latin typeface="Calibri"/>
                <a:cs typeface="Calibri"/>
              </a:rPr>
              <a:t>Sign</a:t>
            </a:r>
          </a:p>
          <a:p>
            <a:pPr algn="ctr">
              <a:defRPr/>
            </a:pPr>
            <a:r>
              <a:rPr lang="en-US" sz="1050" b="1">
                <a:latin typeface="Calibri"/>
                <a:cs typeface="Calibri"/>
              </a:rPr>
              <a:t>Extend</a:t>
            </a:r>
          </a:p>
        </p:txBody>
      </p:sp>
      <p:sp>
        <p:nvSpPr>
          <p:cNvPr id="25646" name="Line 68"/>
          <p:cNvSpPr>
            <a:spLocks noChangeShapeType="1"/>
          </p:cNvSpPr>
          <p:nvPr/>
        </p:nvSpPr>
        <p:spPr bwMode="auto">
          <a:xfrm>
            <a:off x="4195764" y="5543550"/>
            <a:ext cx="1482725"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7" name="Line 73"/>
          <p:cNvSpPr>
            <a:spLocks noChangeShapeType="1"/>
          </p:cNvSpPr>
          <p:nvPr/>
        </p:nvSpPr>
        <p:spPr bwMode="auto">
          <a:xfrm>
            <a:off x="6500813" y="4572000"/>
            <a:ext cx="0" cy="4572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48" name="Line 74"/>
          <p:cNvSpPr>
            <a:spLocks noChangeShapeType="1"/>
          </p:cNvSpPr>
          <p:nvPr/>
        </p:nvSpPr>
        <p:spPr bwMode="auto">
          <a:xfrm>
            <a:off x="9712325" y="4721225"/>
            <a:ext cx="0" cy="9715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9" name="Line 76"/>
          <p:cNvSpPr>
            <a:spLocks noChangeShapeType="1"/>
          </p:cNvSpPr>
          <p:nvPr/>
        </p:nvSpPr>
        <p:spPr bwMode="auto">
          <a:xfrm>
            <a:off x="4784726" y="4870450"/>
            <a:ext cx="2444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50" name="Line 78"/>
          <p:cNvSpPr>
            <a:spLocks noChangeShapeType="1"/>
          </p:cNvSpPr>
          <p:nvPr/>
        </p:nvSpPr>
        <p:spPr bwMode="auto">
          <a:xfrm>
            <a:off x="10153650" y="4497388"/>
            <a:ext cx="14763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51" name="Line 81"/>
          <p:cNvSpPr>
            <a:spLocks noChangeShapeType="1"/>
          </p:cNvSpPr>
          <p:nvPr/>
        </p:nvSpPr>
        <p:spPr bwMode="auto">
          <a:xfrm>
            <a:off x="4784725" y="4870450"/>
            <a:ext cx="0" cy="15684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52" name="Line 100"/>
          <p:cNvSpPr>
            <a:spLocks noChangeShapeType="1"/>
          </p:cNvSpPr>
          <p:nvPr/>
        </p:nvSpPr>
        <p:spPr bwMode="auto">
          <a:xfrm>
            <a:off x="2430463" y="2819401"/>
            <a:ext cx="1" cy="1528763"/>
          </a:xfrm>
          <a:prstGeom prst="line">
            <a:avLst/>
          </a:prstGeom>
          <a:noFill/>
          <a:ln w="19050">
            <a:solidFill>
              <a:schemeClr val="tx1"/>
            </a:solidFill>
            <a:round/>
            <a:headEnd/>
            <a:tailEnd type="oval" w="med" len="med"/>
          </a:ln>
        </p:spPr>
        <p:txBody>
          <a:bodyPr>
            <a:prstTxWarp prst="textNoShape">
              <a:avLst/>
            </a:prstTxWarp>
          </a:bodyPr>
          <a:lstStyle/>
          <a:p>
            <a:endParaRPr lang="en-US"/>
          </a:p>
        </p:txBody>
      </p:sp>
      <p:sp>
        <p:nvSpPr>
          <p:cNvPr id="25653" name="Line 107"/>
          <p:cNvSpPr>
            <a:spLocks noChangeShapeType="1"/>
          </p:cNvSpPr>
          <p:nvPr/>
        </p:nvSpPr>
        <p:spPr bwMode="auto">
          <a:xfrm>
            <a:off x="8021638" y="472122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54" name="Rectangle 129"/>
          <p:cNvSpPr>
            <a:spLocks noChangeArrowheads="1"/>
          </p:cNvSpPr>
          <p:nvPr/>
        </p:nvSpPr>
        <p:spPr bwMode="auto">
          <a:xfrm>
            <a:off x="4195764" y="5257800"/>
            <a:ext cx="809625" cy="319088"/>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[15-0]</a:t>
            </a:r>
          </a:p>
        </p:txBody>
      </p:sp>
      <p:sp>
        <p:nvSpPr>
          <p:cNvPr id="25655" name="Rectangle 130"/>
          <p:cNvSpPr>
            <a:spLocks noChangeArrowheads="1"/>
          </p:cNvSpPr>
          <p:nvPr/>
        </p:nvSpPr>
        <p:spPr bwMode="auto">
          <a:xfrm>
            <a:off x="4191000" y="3462339"/>
            <a:ext cx="808038" cy="319087"/>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[25-21]</a:t>
            </a:r>
          </a:p>
        </p:txBody>
      </p:sp>
      <p:sp>
        <p:nvSpPr>
          <p:cNvPr id="25656" name="Rectangle 131"/>
          <p:cNvSpPr>
            <a:spLocks noChangeArrowheads="1"/>
          </p:cNvSpPr>
          <p:nvPr/>
        </p:nvSpPr>
        <p:spPr bwMode="auto">
          <a:xfrm>
            <a:off x="4191001" y="3870326"/>
            <a:ext cx="809625" cy="320675"/>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[20-16]</a:t>
            </a:r>
          </a:p>
        </p:txBody>
      </p:sp>
      <p:grpSp>
        <p:nvGrpSpPr>
          <p:cNvPr id="3" name="Group 157"/>
          <p:cNvGrpSpPr>
            <a:grpSpLocks/>
          </p:cNvGrpSpPr>
          <p:nvPr/>
        </p:nvGrpSpPr>
        <p:grpSpPr bwMode="auto">
          <a:xfrm>
            <a:off x="4713143" y="807190"/>
            <a:ext cx="1026638" cy="622192"/>
            <a:chOff x="6262996" y="786293"/>
            <a:chExt cx="1026716" cy="622298"/>
          </a:xfrm>
        </p:grpSpPr>
        <p:sp>
          <p:nvSpPr>
            <p:cNvPr id="25820" name="Line 99"/>
            <p:cNvSpPr>
              <a:spLocks noChangeShapeType="1"/>
            </p:cNvSpPr>
            <p:nvPr/>
          </p:nvSpPr>
          <p:spPr bwMode="auto">
            <a:xfrm>
              <a:off x="6262996" y="1408591"/>
              <a:ext cx="392288" cy="0"/>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sp>
          <p:nvSpPr>
            <p:cNvPr id="25822" name="Line 134"/>
            <p:cNvSpPr>
              <a:spLocks noChangeShapeType="1"/>
            </p:cNvSpPr>
            <p:nvPr/>
          </p:nvSpPr>
          <p:spPr bwMode="auto">
            <a:xfrm>
              <a:off x="7289712" y="786293"/>
              <a:ext cx="0" cy="483731"/>
            </a:xfrm>
            <a:prstGeom prst="line">
              <a:avLst/>
            </a:prstGeom>
            <a:noFill/>
            <a:ln w="19050">
              <a:solidFill>
                <a:srgbClr val="FF0000"/>
              </a:solidFill>
              <a:round/>
              <a:headEnd/>
              <a:tailEnd/>
            </a:ln>
          </p:spPr>
          <p:txBody>
            <a:bodyPr>
              <a:prstTxWarp prst="textNoShape">
                <a:avLst/>
              </a:prstTxWarp>
            </a:bodyPr>
            <a:lstStyle/>
            <a:p>
              <a:endParaRPr lang="en-US"/>
            </a:p>
          </p:txBody>
        </p:sp>
      </p:grpSp>
      <p:sp>
        <p:nvSpPr>
          <p:cNvPr id="25658" name="Line 135"/>
          <p:cNvSpPr>
            <a:spLocks noChangeShapeType="1"/>
          </p:cNvSpPr>
          <p:nvPr/>
        </p:nvSpPr>
        <p:spPr bwMode="auto">
          <a:xfrm>
            <a:off x="6623050" y="4945064"/>
            <a:ext cx="0" cy="598487"/>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59" name="Line 138"/>
          <p:cNvSpPr>
            <a:spLocks noChangeShapeType="1"/>
          </p:cNvSpPr>
          <p:nvPr/>
        </p:nvSpPr>
        <p:spPr bwMode="auto">
          <a:xfrm>
            <a:off x="4195763" y="3048000"/>
            <a:ext cx="0" cy="2495550"/>
          </a:xfrm>
          <a:prstGeom prst="line">
            <a:avLst/>
          </a:prstGeom>
          <a:noFill/>
          <a:ln w="19050">
            <a:solidFill>
              <a:schemeClr val="tx1"/>
            </a:solidFill>
            <a:round/>
            <a:headEnd/>
            <a:tailEnd/>
          </a:ln>
        </p:spPr>
        <p:txBody>
          <a:bodyPr>
            <a:prstTxWarp prst="textNoShape">
              <a:avLst/>
            </a:prstTxWarp>
          </a:bodyPr>
          <a:lstStyle/>
          <a:p>
            <a:endParaRPr lang="en-US"/>
          </a:p>
        </p:txBody>
      </p:sp>
      <p:grpSp>
        <p:nvGrpSpPr>
          <p:cNvPr id="4" name="Group 160"/>
          <p:cNvGrpSpPr>
            <a:grpSpLocks/>
          </p:cNvGrpSpPr>
          <p:nvPr/>
        </p:nvGrpSpPr>
        <p:grpSpPr bwMode="auto">
          <a:xfrm>
            <a:off x="6402389" y="3975101"/>
            <a:ext cx="833437" cy="746125"/>
            <a:chOff x="4878931" y="3975272"/>
            <a:chExt cx="833611" cy="746553"/>
          </a:xfrm>
        </p:grpSpPr>
        <p:sp>
          <p:nvSpPr>
            <p:cNvPr id="25814" name="Line 30"/>
            <p:cNvSpPr>
              <a:spLocks noChangeShapeType="1"/>
            </p:cNvSpPr>
            <p:nvPr/>
          </p:nvSpPr>
          <p:spPr bwMode="auto">
            <a:xfrm>
              <a:off x="4878931" y="3975272"/>
              <a:ext cx="833611"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5" name="Line 31"/>
            <p:cNvSpPr>
              <a:spLocks noChangeShapeType="1"/>
            </p:cNvSpPr>
            <p:nvPr/>
          </p:nvSpPr>
          <p:spPr bwMode="auto">
            <a:xfrm>
              <a:off x="5026039" y="4572515"/>
              <a:ext cx="269698"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6" name="Line 80"/>
            <p:cNvSpPr>
              <a:spLocks noChangeShapeType="1"/>
            </p:cNvSpPr>
            <p:nvPr/>
          </p:nvSpPr>
          <p:spPr bwMode="auto">
            <a:xfrm>
              <a:off x="5491880" y="4721825"/>
              <a:ext cx="220662"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7" name="Line 162"/>
            <p:cNvSpPr>
              <a:spLocks noChangeShapeType="1"/>
            </p:cNvSpPr>
            <p:nvPr/>
          </p:nvSpPr>
          <p:spPr bwMode="auto">
            <a:xfrm>
              <a:off x="4878931" y="4572515"/>
              <a:ext cx="147108" cy="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661" name="Line 163"/>
          <p:cNvSpPr>
            <a:spLocks noChangeShapeType="1"/>
          </p:cNvSpPr>
          <p:nvPr/>
        </p:nvSpPr>
        <p:spPr bwMode="auto">
          <a:xfrm>
            <a:off x="7874000" y="3900489"/>
            <a:ext cx="0" cy="447675"/>
          </a:xfrm>
          <a:prstGeom prst="line">
            <a:avLst/>
          </a:prstGeom>
          <a:noFill/>
          <a:ln w="19050">
            <a:solidFill>
              <a:schemeClr val="tx1"/>
            </a:solidFill>
            <a:round/>
            <a:headEnd/>
            <a:tailEnd type="oval" w="med" len="med"/>
          </a:ln>
        </p:spPr>
        <p:txBody>
          <a:bodyPr>
            <a:prstTxWarp prst="textNoShape">
              <a:avLst/>
            </a:prstTxWarp>
          </a:bodyPr>
          <a:lstStyle/>
          <a:p>
            <a:endParaRPr lang="en-US"/>
          </a:p>
        </p:txBody>
      </p:sp>
      <p:sp>
        <p:nvSpPr>
          <p:cNvPr id="25662" name="Line 164"/>
          <p:cNvSpPr>
            <a:spLocks noChangeShapeType="1"/>
          </p:cNvSpPr>
          <p:nvPr/>
        </p:nvSpPr>
        <p:spPr bwMode="auto">
          <a:xfrm>
            <a:off x="7874000" y="4348163"/>
            <a:ext cx="0" cy="1344612"/>
          </a:xfrm>
          <a:prstGeom prst="line">
            <a:avLst/>
          </a:prstGeom>
          <a:noFill/>
          <a:ln w="19050">
            <a:solidFill>
              <a:schemeClr val="tx1"/>
            </a:solidFill>
            <a:round/>
            <a:headEnd/>
            <a:tailEnd/>
          </a:ln>
        </p:spPr>
        <p:txBody>
          <a:bodyPr>
            <a:prstTxWarp prst="textNoShape">
              <a:avLst/>
            </a:prstTxWarp>
          </a:bodyPr>
          <a:lstStyle/>
          <a:p>
            <a:endParaRPr lang="en-US"/>
          </a:p>
        </p:txBody>
      </p:sp>
      <p:sp>
        <p:nvSpPr>
          <p:cNvPr id="79" name="Text Box 71"/>
          <p:cNvSpPr txBox="1">
            <a:spLocks noChangeArrowheads="1"/>
          </p:cNvSpPr>
          <p:nvPr/>
        </p:nvSpPr>
        <p:spPr bwMode="auto">
          <a:xfrm>
            <a:off x="5359401" y="5543550"/>
            <a:ext cx="320675"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16</a:t>
            </a:r>
          </a:p>
        </p:txBody>
      </p:sp>
      <p:sp>
        <p:nvSpPr>
          <p:cNvPr id="80" name="Text Box 72"/>
          <p:cNvSpPr txBox="1">
            <a:spLocks noChangeArrowheads="1"/>
          </p:cNvSpPr>
          <p:nvPr/>
        </p:nvSpPr>
        <p:spPr bwMode="auto">
          <a:xfrm>
            <a:off x="6340476" y="5543550"/>
            <a:ext cx="320675"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32</a:t>
            </a:r>
          </a:p>
        </p:txBody>
      </p:sp>
      <p:grpSp>
        <p:nvGrpSpPr>
          <p:cNvPr id="5" name="Group 159"/>
          <p:cNvGrpSpPr>
            <a:grpSpLocks/>
          </p:cNvGrpSpPr>
          <p:nvPr/>
        </p:nvGrpSpPr>
        <p:grpSpPr bwMode="auto">
          <a:xfrm>
            <a:off x="3342647" y="1142396"/>
            <a:ext cx="3071405" cy="4822482"/>
            <a:chOff x="1818723" y="1212418"/>
            <a:chExt cx="3070936" cy="4822047"/>
          </a:xfrm>
        </p:grpSpPr>
        <p:sp>
          <p:nvSpPr>
            <p:cNvPr id="82" name="Rectangle 86"/>
            <p:cNvSpPr>
              <a:spLocks noChangeArrowheads="1"/>
            </p:cNvSpPr>
            <p:nvPr/>
          </p:nvSpPr>
          <p:spPr bwMode="auto">
            <a:xfrm>
              <a:off x="2132866" y="1518302"/>
              <a:ext cx="441259" cy="447635"/>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defRPr/>
              </a:pPr>
              <a:r>
                <a:rPr lang="en-US" sz="1050" b="1" dirty="0">
                  <a:latin typeface="Calibri"/>
                  <a:cs typeface="Calibri"/>
                </a:rPr>
                <a:t>Shift</a:t>
              </a:r>
            </a:p>
            <a:p>
              <a:pPr algn="ctr" defTabSz="904875">
                <a:lnSpc>
                  <a:spcPts val="1600"/>
                </a:lnSpc>
                <a:tabLst>
                  <a:tab pos="452438" algn="l"/>
                  <a:tab pos="904875" algn="l"/>
                  <a:tab pos="1357313" algn="l"/>
                </a:tabLst>
                <a:defRPr/>
              </a:pPr>
              <a:r>
                <a:rPr lang="en-US" sz="1050" b="1" dirty="0">
                  <a:latin typeface="Calibri"/>
                  <a:cs typeface="Calibri"/>
                </a:rPr>
                <a:t>left 2</a:t>
              </a:r>
            </a:p>
          </p:txBody>
        </p:sp>
        <p:grpSp>
          <p:nvGrpSpPr>
            <p:cNvPr id="6" name="Group 158"/>
            <p:cNvGrpSpPr>
              <a:grpSpLocks/>
            </p:cNvGrpSpPr>
            <p:nvPr/>
          </p:nvGrpSpPr>
          <p:grpSpPr bwMode="auto">
            <a:xfrm>
              <a:off x="1818723" y="1212418"/>
              <a:ext cx="3070936" cy="4822047"/>
              <a:chOff x="1818723" y="1212418"/>
              <a:chExt cx="3070936" cy="4822047"/>
            </a:xfrm>
          </p:grpSpPr>
          <p:grpSp>
            <p:nvGrpSpPr>
              <p:cNvPr id="7" name="Group 156"/>
              <p:cNvGrpSpPr>
                <a:grpSpLocks/>
              </p:cNvGrpSpPr>
              <p:nvPr/>
            </p:nvGrpSpPr>
            <p:grpSpPr bwMode="auto">
              <a:xfrm>
                <a:off x="1818723" y="1212418"/>
                <a:ext cx="1044673" cy="4822047"/>
                <a:chOff x="1818723" y="1212418"/>
                <a:chExt cx="1044673" cy="4822047"/>
              </a:xfrm>
            </p:grpSpPr>
            <p:sp>
              <p:nvSpPr>
                <p:cNvPr id="25798" name="Line 88"/>
                <p:cNvSpPr>
                  <a:spLocks noChangeShapeType="1"/>
                </p:cNvSpPr>
                <p:nvPr/>
              </p:nvSpPr>
              <p:spPr bwMode="auto">
                <a:xfrm>
                  <a:off x="1818723" y="1212418"/>
                  <a:ext cx="969581" cy="1"/>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grpSp>
              <p:nvGrpSpPr>
                <p:cNvPr id="8" name="Group 152"/>
                <p:cNvGrpSpPr>
                  <a:grpSpLocks/>
                </p:cNvGrpSpPr>
                <p:nvPr/>
              </p:nvGrpSpPr>
              <p:grpSpPr bwMode="auto">
                <a:xfrm>
                  <a:off x="1830938" y="1212418"/>
                  <a:ext cx="1032458" cy="4822047"/>
                  <a:chOff x="1830938" y="1212418"/>
                  <a:chExt cx="1032458" cy="4822047"/>
                </a:xfrm>
              </p:grpSpPr>
              <p:sp>
                <p:nvSpPr>
                  <p:cNvPr id="25801" name="Oval 85"/>
                  <p:cNvSpPr>
                    <a:spLocks noChangeArrowheads="1"/>
                  </p:cNvSpPr>
                  <p:nvPr/>
                </p:nvSpPr>
                <p:spPr bwMode="auto">
                  <a:xfrm>
                    <a:off x="2123529" y="1499366"/>
                    <a:ext cx="441323" cy="522588"/>
                  </a:xfrm>
                  <a:prstGeom prst="ellipse">
                    <a:avLst/>
                  </a:prstGeom>
                  <a:noFill/>
                  <a:ln w="12700">
                    <a:solidFill>
                      <a:srgbClr val="FF0000"/>
                    </a:solidFill>
                    <a:round/>
                    <a:headEnd/>
                    <a:tailEnd/>
                  </a:ln>
                </p:spPr>
                <p:txBody>
                  <a:bodyPr wrap="none" anchor="ctr">
                    <a:prstTxWarp prst="textNoShape">
                      <a:avLst/>
                    </a:prstTxWarp>
                  </a:bodyPr>
                  <a:lstStyle/>
                  <a:p>
                    <a:endParaRPr lang="en-US" sz="1400">
                      <a:latin typeface="Calibri" charset="0"/>
                      <a:ea typeface="Optima" charset="0"/>
                      <a:cs typeface="Optima" charset="0"/>
                    </a:endParaRPr>
                  </a:p>
                </p:txBody>
              </p:sp>
              <p:sp>
                <p:nvSpPr>
                  <p:cNvPr id="25802" name="Line 87"/>
                  <p:cNvSpPr>
                    <a:spLocks noChangeShapeType="1"/>
                  </p:cNvSpPr>
                  <p:nvPr/>
                </p:nvSpPr>
                <p:spPr bwMode="auto">
                  <a:xfrm>
                    <a:off x="1966348" y="1816218"/>
                    <a:ext cx="220662" cy="0"/>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sp>
                <p:nvSpPr>
                  <p:cNvPr id="25808" name="Line 91"/>
                  <p:cNvSpPr>
                    <a:spLocks noChangeShapeType="1"/>
                  </p:cNvSpPr>
                  <p:nvPr/>
                </p:nvSpPr>
                <p:spPr bwMode="auto">
                  <a:xfrm flipV="1">
                    <a:off x="2802101" y="1524305"/>
                    <a:ext cx="61295" cy="89588"/>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5805" name="Line 161"/>
                  <p:cNvSpPr>
                    <a:spLocks noChangeShapeType="1"/>
                  </p:cNvSpPr>
                  <p:nvPr/>
                </p:nvSpPr>
                <p:spPr bwMode="auto">
                  <a:xfrm flipH="1" flipV="1">
                    <a:off x="1830938" y="1212418"/>
                    <a:ext cx="0" cy="1939559"/>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806" name="Line 165"/>
                  <p:cNvSpPr>
                    <a:spLocks noChangeShapeType="1"/>
                  </p:cNvSpPr>
                  <p:nvPr/>
                </p:nvSpPr>
                <p:spPr bwMode="auto">
                  <a:xfrm>
                    <a:off x="1979098" y="1816217"/>
                    <a:ext cx="0" cy="4218248"/>
                  </a:xfrm>
                  <a:prstGeom prst="line">
                    <a:avLst/>
                  </a:prstGeom>
                  <a:noFill/>
                  <a:ln w="19050">
                    <a:solidFill>
                      <a:srgbClr val="FF0000"/>
                    </a:solidFill>
                    <a:round/>
                    <a:headEnd/>
                    <a:tailEnd/>
                  </a:ln>
                </p:spPr>
                <p:txBody>
                  <a:bodyPr>
                    <a:prstTxWarp prst="textNoShape">
                      <a:avLst/>
                    </a:prstTxWarp>
                  </a:bodyPr>
                  <a:lstStyle/>
                  <a:p>
                    <a:endParaRPr lang="en-US"/>
                  </a:p>
                </p:txBody>
              </p:sp>
            </p:grpSp>
          </p:grpSp>
          <p:grpSp>
            <p:nvGrpSpPr>
              <p:cNvPr id="10" name="Group 155"/>
              <p:cNvGrpSpPr>
                <a:grpSpLocks/>
              </p:cNvGrpSpPr>
              <p:nvPr/>
            </p:nvGrpSpPr>
            <p:grpSpPr bwMode="auto">
              <a:xfrm>
                <a:off x="3835386" y="5169757"/>
                <a:ext cx="1054273" cy="821209"/>
                <a:chOff x="3835386" y="5169757"/>
                <a:chExt cx="1054273" cy="821209"/>
              </a:xfrm>
            </p:grpSpPr>
            <p:sp>
              <p:nvSpPr>
                <p:cNvPr id="25794" name="Line 69"/>
                <p:cNvSpPr>
                  <a:spLocks noChangeShapeType="1"/>
                </p:cNvSpPr>
                <p:nvPr/>
              </p:nvSpPr>
              <p:spPr bwMode="auto">
                <a:xfrm>
                  <a:off x="3835386" y="5480222"/>
                  <a:ext cx="73554" cy="149311"/>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95" name="Line 70"/>
                <p:cNvSpPr>
                  <a:spLocks noChangeShapeType="1"/>
                </p:cNvSpPr>
                <p:nvPr/>
              </p:nvSpPr>
              <p:spPr bwMode="auto">
                <a:xfrm>
                  <a:off x="4816105" y="5559511"/>
                  <a:ext cx="73554" cy="149311"/>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96" name="Oval 66"/>
                <p:cNvSpPr>
                  <a:spLocks noChangeArrowheads="1"/>
                </p:cNvSpPr>
                <p:nvPr/>
              </p:nvSpPr>
              <p:spPr bwMode="auto">
                <a:xfrm>
                  <a:off x="4154121" y="5169757"/>
                  <a:ext cx="588431" cy="821209"/>
                </a:xfrm>
                <a:prstGeom prst="ellipse">
                  <a:avLst/>
                </a:prstGeom>
                <a:noFill/>
                <a:ln w="12700">
                  <a:solidFill>
                    <a:schemeClr val="tx1"/>
                  </a:solidFill>
                  <a:round/>
                  <a:headEnd/>
                  <a:tailEnd/>
                </a:ln>
              </p:spPr>
              <p:txBody>
                <a:bodyPr wrap="none" anchor="ctr">
                  <a:prstTxWarp prst="textNoShape">
                    <a:avLst/>
                  </a:prstTxWarp>
                </a:bodyPr>
                <a:lstStyle/>
                <a:p>
                  <a:endParaRPr lang="en-US" sz="1400">
                    <a:latin typeface="Calibri" charset="0"/>
                    <a:ea typeface="Calibri" charset="0"/>
                    <a:cs typeface="Calibri" charset="0"/>
                  </a:endParaRPr>
                </a:p>
              </p:txBody>
            </p:sp>
          </p:grpSp>
        </p:grpSp>
      </p:grpSp>
      <p:grpSp>
        <p:nvGrpSpPr>
          <p:cNvPr id="11" name="Group 100"/>
          <p:cNvGrpSpPr>
            <a:grpSpLocks/>
          </p:cNvGrpSpPr>
          <p:nvPr/>
        </p:nvGrpSpPr>
        <p:grpSpPr bwMode="auto">
          <a:xfrm>
            <a:off x="6781800" y="4427538"/>
            <a:ext cx="228600" cy="601662"/>
            <a:chOff x="6533000" y="3190811"/>
            <a:chExt cx="485666" cy="1080858"/>
          </a:xfrm>
        </p:grpSpPr>
        <p:grpSp>
          <p:nvGrpSpPr>
            <p:cNvPr id="12" name="Group 28"/>
            <p:cNvGrpSpPr>
              <a:grpSpLocks/>
            </p:cNvGrpSpPr>
            <p:nvPr/>
          </p:nvGrpSpPr>
          <p:grpSpPr bwMode="auto">
            <a:xfrm>
              <a:off x="6565545" y="3215599"/>
              <a:ext cx="453121" cy="1056070"/>
              <a:chOff x="6565545" y="3215599"/>
              <a:chExt cx="453121" cy="1056070"/>
            </a:xfrm>
          </p:grpSpPr>
          <p:sp>
            <p:nvSpPr>
              <p:cNvPr id="25784"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85"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6"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7"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8"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9"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83" name="Text Box 29"/>
            <p:cNvSpPr txBox="1">
              <a:spLocks noChangeArrowheads="1"/>
            </p:cNvSpPr>
            <p:nvPr/>
          </p:nvSpPr>
          <p:spPr bwMode="auto">
            <a:xfrm>
              <a:off x="6533000" y="3190811"/>
              <a:ext cx="453123" cy="977600"/>
            </a:xfrm>
            <a:prstGeom prst="rect">
              <a:avLst/>
            </a:prstGeom>
            <a:noFill/>
            <a:ln w="28575">
              <a:noFill/>
              <a:round/>
              <a:headEnd/>
              <a:tailEnd/>
            </a:ln>
          </p:spPr>
          <p:txBody>
            <a:bodyPr lIns="0" tIns="36000" rIns="0" bIns="0">
              <a:prstTxWarp prst="textNoShape">
                <a:avLst/>
              </a:prstTxWarp>
              <a:spAutoFit/>
            </a:bodyPr>
            <a:lstStyle/>
            <a:p>
              <a:pPr algn="ctr"/>
              <a:r>
                <a:rPr lang="en-US" sz="1100" b="1">
                  <a:latin typeface="Calibri" charset="0"/>
                  <a:ea typeface="Candara" charset="0"/>
                  <a:cs typeface="Candara" charset="0"/>
                </a:rPr>
                <a:t> M</a:t>
              </a:r>
              <a:br>
                <a:rPr lang="en-US" sz="1100" b="1">
                  <a:latin typeface="Calibri" charset="0"/>
                  <a:ea typeface="Candara" charset="0"/>
                  <a:cs typeface="Candara" charset="0"/>
                </a:rPr>
              </a:br>
              <a:r>
                <a:rPr lang="en-US" sz="1100" b="1">
                  <a:latin typeface="Calibri" charset="0"/>
                  <a:ea typeface="Candara" charset="0"/>
                  <a:cs typeface="Candara" charset="0"/>
                </a:rPr>
                <a:t> U </a:t>
              </a:r>
              <a:br>
                <a:rPr lang="en-US" sz="1100" b="1">
                  <a:latin typeface="Calibri" charset="0"/>
                  <a:ea typeface="Candara" charset="0"/>
                  <a:cs typeface="Candara" charset="0"/>
                </a:rPr>
              </a:br>
              <a:r>
                <a:rPr lang="en-US" sz="1100" b="1">
                  <a:latin typeface="Calibri" charset="0"/>
                  <a:ea typeface="Candara" charset="0"/>
                  <a:cs typeface="Candara" charset="0"/>
                </a:rPr>
                <a:t> X</a:t>
              </a:r>
              <a:endParaRPr lang="en-AU" sz="1100" b="1">
                <a:latin typeface="Calibri" charset="0"/>
                <a:ea typeface="Candara" charset="0"/>
                <a:cs typeface="Candara" charset="0"/>
              </a:endParaRPr>
            </a:p>
          </p:txBody>
        </p:sp>
      </p:grpSp>
      <p:grpSp>
        <p:nvGrpSpPr>
          <p:cNvPr id="13" name="Group 100"/>
          <p:cNvGrpSpPr>
            <a:grpSpLocks/>
          </p:cNvGrpSpPr>
          <p:nvPr/>
        </p:nvGrpSpPr>
        <p:grpSpPr bwMode="auto">
          <a:xfrm>
            <a:off x="9925050" y="4191001"/>
            <a:ext cx="228600" cy="601663"/>
            <a:chOff x="6533000" y="3190811"/>
            <a:chExt cx="485666" cy="1080858"/>
          </a:xfrm>
        </p:grpSpPr>
        <p:grpSp>
          <p:nvGrpSpPr>
            <p:cNvPr id="14" name="Group 28"/>
            <p:cNvGrpSpPr>
              <a:grpSpLocks/>
            </p:cNvGrpSpPr>
            <p:nvPr/>
          </p:nvGrpSpPr>
          <p:grpSpPr bwMode="auto">
            <a:xfrm>
              <a:off x="6565545" y="3215599"/>
              <a:ext cx="453121" cy="1056070"/>
              <a:chOff x="6565545" y="3215599"/>
              <a:chExt cx="453121" cy="1056070"/>
            </a:xfrm>
          </p:grpSpPr>
          <p:sp>
            <p:nvSpPr>
              <p:cNvPr id="25776"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77"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78"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79"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0"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1"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75" name="Text Box 29"/>
            <p:cNvSpPr txBox="1">
              <a:spLocks noChangeArrowheads="1"/>
            </p:cNvSpPr>
            <p:nvPr/>
          </p:nvSpPr>
          <p:spPr bwMode="auto">
            <a:xfrm>
              <a:off x="6533000" y="3190811"/>
              <a:ext cx="453123" cy="977598"/>
            </a:xfrm>
            <a:prstGeom prst="rect">
              <a:avLst/>
            </a:prstGeom>
            <a:noFill/>
            <a:ln w="28575">
              <a:noFill/>
              <a:round/>
              <a:headEnd/>
              <a:tailEnd/>
            </a:ln>
          </p:spPr>
          <p:txBody>
            <a:bodyPr lIns="0" tIns="36000" rIns="0" bIns="0">
              <a:prstTxWarp prst="textNoShape">
                <a:avLst/>
              </a:prstTxWarp>
              <a:spAutoFit/>
            </a:bodyPr>
            <a:lstStyle/>
            <a:p>
              <a:pPr algn="ctr"/>
              <a:r>
                <a:rPr lang="en-US" sz="1100" b="1">
                  <a:latin typeface="Calibri" charset="0"/>
                  <a:ea typeface="Candara" charset="0"/>
                  <a:cs typeface="Candara" charset="0"/>
                </a:rPr>
                <a:t> M</a:t>
              </a:r>
              <a:br>
                <a:rPr lang="en-US" sz="1100" b="1">
                  <a:latin typeface="Calibri" charset="0"/>
                  <a:ea typeface="Candara" charset="0"/>
                  <a:cs typeface="Candara" charset="0"/>
                </a:rPr>
              </a:br>
              <a:r>
                <a:rPr lang="en-US" sz="1100" b="1">
                  <a:latin typeface="Calibri" charset="0"/>
                  <a:ea typeface="Candara" charset="0"/>
                  <a:cs typeface="Candara" charset="0"/>
                </a:rPr>
                <a:t> U </a:t>
              </a:r>
              <a:br>
                <a:rPr lang="en-US" sz="1100" b="1">
                  <a:latin typeface="Calibri" charset="0"/>
                  <a:ea typeface="Candara" charset="0"/>
                  <a:cs typeface="Candara" charset="0"/>
                </a:rPr>
              </a:br>
              <a:r>
                <a:rPr lang="en-US" sz="1100" b="1">
                  <a:latin typeface="Calibri" charset="0"/>
                  <a:ea typeface="Candara" charset="0"/>
                  <a:cs typeface="Candara" charset="0"/>
                </a:rPr>
                <a:t> X</a:t>
              </a:r>
              <a:endParaRPr lang="en-AU" sz="1100" b="1">
                <a:latin typeface="Calibri" charset="0"/>
                <a:ea typeface="Candara" charset="0"/>
                <a:cs typeface="Candara" charset="0"/>
              </a:endParaRPr>
            </a:p>
          </p:txBody>
        </p:sp>
      </p:grpSp>
      <p:grpSp>
        <p:nvGrpSpPr>
          <p:cNvPr id="15" name="Group 177"/>
          <p:cNvGrpSpPr>
            <a:grpSpLocks/>
          </p:cNvGrpSpPr>
          <p:nvPr/>
        </p:nvGrpSpPr>
        <p:grpSpPr bwMode="auto">
          <a:xfrm>
            <a:off x="6400800" y="3665538"/>
            <a:ext cx="1320800" cy="1270000"/>
            <a:chOff x="4881389" y="3664572"/>
            <a:chExt cx="1321512" cy="1269141"/>
          </a:xfrm>
        </p:grpSpPr>
        <p:sp>
          <p:nvSpPr>
            <p:cNvPr id="25768" name="Freeform 41"/>
            <p:cNvSpPr>
              <a:spLocks/>
            </p:cNvSpPr>
            <p:nvPr/>
          </p:nvSpPr>
          <p:spPr bwMode="auto">
            <a:xfrm>
              <a:off x="5688024" y="3664572"/>
              <a:ext cx="514877" cy="1269141"/>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905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nvGrpSpPr>
            <p:cNvPr id="16" name="Group 171"/>
            <p:cNvGrpSpPr>
              <a:grpSpLocks/>
            </p:cNvGrpSpPr>
            <p:nvPr/>
          </p:nvGrpSpPr>
          <p:grpSpPr bwMode="auto">
            <a:xfrm>
              <a:off x="4881389" y="3977847"/>
              <a:ext cx="833611" cy="746553"/>
              <a:chOff x="4878931" y="3975272"/>
              <a:chExt cx="833611" cy="746553"/>
            </a:xfrm>
          </p:grpSpPr>
          <p:sp>
            <p:nvSpPr>
              <p:cNvPr id="25770" name="Line 30"/>
              <p:cNvSpPr>
                <a:spLocks noChangeShapeType="1"/>
              </p:cNvSpPr>
              <p:nvPr/>
            </p:nvSpPr>
            <p:spPr bwMode="auto">
              <a:xfrm>
                <a:off x="4878931" y="3975272"/>
                <a:ext cx="833611"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1" name="Line 31"/>
              <p:cNvSpPr>
                <a:spLocks noChangeShapeType="1"/>
              </p:cNvSpPr>
              <p:nvPr/>
            </p:nvSpPr>
            <p:spPr bwMode="auto">
              <a:xfrm>
                <a:off x="5026039" y="4572515"/>
                <a:ext cx="269698"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2" name="Line 80"/>
              <p:cNvSpPr>
                <a:spLocks noChangeShapeType="1"/>
              </p:cNvSpPr>
              <p:nvPr/>
            </p:nvSpPr>
            <p:spPr bwMode="auto">
              <a:xfrm>
                <a:off x="5491880" y="472182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3" name="Line 162"/>
              <p:cNvSpPr>
                <a:spLocks noChangeShapeType="1"/>
              </p:cNvSpPr>
              <p:nvPr/>
            </p:nvSpPr>
            <p:spPr bwMode="auto">
              <a:xfrm>
                <a:off x="4878931" y="4572515"/>
                <a:ext cx="147108" cy="0"/>
              </a:xfrm>
              <a:prstGeom prst="line">
                <a:avLst/>
              </a:prstGeom>
              <a:noFill/>
              <a:ln w="19050">
                <a:solidFill>
                  <a:schemeClr val="tx1"/>
                </a:solidFill>
                <a:round/>
                <a:headEnd/>
                <a:tailEnd/>
              </a:ln>
            </p:spPr>
            <p:txBody>
              <a:bodyPr>
                <a:prstTxWarp prst="textNoShape">
                  <a:avLst/>
                </a:prstTxWarp>
              </a:bodyPr>
              <a:lstStyle/>
              <a:p>
                <a:endParaRPr lang="en-US"/>
              </a:p>
            </p:txBody>
          </p:sp>
        </p:grpSp>
      </p:grpSp>
      <p:sp>
        <p:nvSpPr>
          <p:cNvPr id="25669" name="Freeform 41"/>
          <p:cNvSpPr>
            <a:spLocks/>
          </p:cNvSpPr>
          <p:nvPr/>
        </p:nvSpPr>
        <p:spPr bwMode="auto">
          <a:xfrm>
            <a:off x="7216775" y="3667125"/>
            <a:ext cx="515938" cy="1270000"/>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905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25670" name="Line 27"/>
          <p:cNvSpPr>
            <a:spLocks noChangeShapeType="1"/>
          </p:cNvSpPr>
          <p:nvPr/>
        </p:nvSpPr>
        <p:spPr bwMode="auto">
          <a:xfrm flipV="1">
            <a:off x="4195764" y="4637088"/>
            <a:ext cx="473075" cy="11112"/>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71" name="Line 109"/>
          <p:cNvSpPr>
            <a:spLocks noChangeShapeType="1"/>
          </p:cNvSpPr>
          <p:nvPr/>
        </p:nvSpPr>
        <p:spPr bwMode="auto">
          <a:xfrm>
            <a:off x="4881564" y="4487863"/>
            <a:ext cx="147637"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72" name="Line 110"/>
          <p:cNvSpPr>
            <a:spLocks noChangeShapeType="1"/>
          </p:cNvSpPr>
          <p:nvPr/>
        </p:nvSpPr>
        <p:spPr bwMode="auto">
          <a:xfrm>
            <a:off x="4424363" y="4114800"/>
            <a:ext cx="0" cy="223838"/>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73" name="Line 111"/>
          <p:cNvSpPr>
            <a:spLocks noChangeShapeType="1"/>
          </p:cNvSpPr>
          <p:nvPr/>
        </p:nvSpPr>
        <p:spPr bwMode="auto">
          <a:xfrm>
            <a:off x="4424364" y="4338638"/>
            <a:ext cx="2444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grpSp>
        <p:nvGrpSpPr>
          <p:cNvPr id="17" name="Group 100"/>
          <p:cNvGrpSpPr>
            <a:grpSpLocks/>
          </p:cNvGrpSpPr>
          <p:nvPr/>
        </p:nvGrpSpPr>
        <p:grpSpPr bwMode="auto">
          <a:xfrm>
            <a:off x="4652963" y="4191001"/>
            <a:ext cx="228600" cy="601663"/>
            <a:chOff x="6533000" y="3190811"/>
            <a:chExt cx="485666" cy="1080858"/>
          </a:xfrm>
        </p:grpSpPr>
        <p:grpSp>
          <p:nvGrpSpPr>
            <p:cNvPr id="22" name="Group 28"/>
            <p:cNvGrpSpPr>
              <a:grpSpLocks/>
            </p:cNvGrpSpPr>
            <p:nvPr/>
          </p:nvGrpSpPr>
          <p:grpSpPr bwMode="auto">
            <a:xfrm>
              <a:off x="6565545" y="3215599"/>
              <a:ext cx="453121" cy="1056070"/>
              <a:chOff x="6565545" y="3215599"/>
              <a:chExt cx="453121" cy="1056070"/>
            </a:xfrm>
          </p:grpSpPr>
          <p:sp>
            <p:nvSpPr>
              <p:cNvPr id="25762"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63"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4"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5"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6"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7"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61" name="Text Box 29"/>
            <p:cNvSpPr txBox="1">
              <a:spLocks noChangeArrowheads="1"/>
            </p:cNvSpPr>
            <p:nvPr/>
          </p:nvSpPr>
          <p:spPr bwMode="auto">
            <a:xfrm>
              <a:off x="6533000" y="3190811"/>
              <a:ext cx="453122" cy="812560"/>
            </a:xfrm>
            <a:prstGeom prst="rect">
              <a:avLst/>
            </a:prstGeom>
            <a:noFill/>
            <a:ln w="28575">
              <a:noFill/>
              <a:round/>
              <a:headEnd/>
              <a:tailEnd/>
            </a:ln>
          </p:spPr>
          <p:txBody>
            <a:bodyPr lIns="0" tIns="36000" rIns="0" bIns="0">
              <a:prstTxWarp prst="textNoShape">
                <a:avLst/>
              </a:prstTxWarp>
              <a:spAutoFit/>
            </a:bodyPr>
            <a:lstStyle/>
            <a:p>
              <a:pPr algn="ctr"/>
              <a:r>
                <a:rPr lang="en-US" sz="900" b="1">
                  <a:latin typeface="Calibri" charset="0"/>
                  <a:ea typeface="Candara" charset="0"/>
                  <a:cs typeface="Candara" charset="0"/>
                </a:rPr>
                <a:t> M</a:t>
              </a:r>
              <a:br>
                <a:rPr lang="en-US" sz="900" b="1">
                  <a:latin typeface="Calibri" charset="0"/>
                  <a:ea typeface="Candara" charset="0"/>
                  <a:cs typeface="Candara" charset="0"/>
                </a:rPr>
              </a:br>
              <a:r>
                <a:rPr lang="en-US" sz="900" b="1">
                  <a:latin typeface="Calibri" charset="0"/>
                  <a:ea typeface="Candara" charset="0"/>
                  <a:cs typeface="Candara" charset="0"/>
                </a:rPr>
                <a:t> U </a:t>
              </a:r>
              <a:br>
                <a:rPr lang="en-US" sz="900" b="1">
                  <a:latin typeface="Calibri" charset="0"/>
                  <a:ea typeface="Candara" charset="0"/>
                  <a:cs typeface="Candara" charset="0"/>
                </a:rPr>
              </a:br>
              <a:r>
                <a:rPr lang="en-US" sz="900" b="1">
                  <a:latin typeface="Calibri" charset="0"/>
                  <a:ea typeface="Candara" charset="0"/>
                  <a:cs typeface="Candara" charset="0"/>
                </a:rPr>
                <a:t> X</a:t>
              </a:r>
              <a:endParaRPr lang="en-AU" sz="900" b="1">
                <a:latin typeface="Calibri" charset="0"/>
                <a:ea typeface="Candara" charset="0"/>
                <a:cs typeface="Candara" charset="0"/>
              </a:endParaRPr>
            </a:p>
          </p:txBody>
        </p:sp>
      </p:grpSp>
      <p:grpSp>
        <p:nvGrpSpPr>
          <p:cNvPr id="23" name="Group 196"/>
          <p:cNvGrpSpPr>
            <a:grpSpLocks/>
          </p:cNvGrpSpPr>
          <p:nvPr/>
        </p:nvGrpSpPr>
        <p:grpSpPr bwMode="auto">
          <a:xfrm>
            <a:off x="1824038" y="815435"/>
            <a:ext cx="3915743" cy="3532728"/>
            <a:chOff x="304799" y="914398"/>
            <a:chExt cx="3916770" cy="3434149"/>
          </a:xfrm>
        </p:grpSpPr>
        <p:sp>
          <p:nvSpPr>
            <p:cNvPr id="25757" name="Line 133"/>
            <p:cNvSpPr>
              <a:spLocks noChangeShapeType="1"/>
            </p:cNvSpPr>
            <p:nvPr/>
          </p:nvSpPr>
          <p:spPr bwMode="auto">
            <a:xfrm>
              <a:off x="318591" y="914399"/>
              <a:ext cx="0" cy="3434148"/>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5758" name="Line 21"/>
            <p:cNvSpPr>
              <a:spLocks noChangeShapeType="1"/>
            </p:cNvSpPr>
            <p:nvPr/>
          </p:nvSpPr>
          <p:spPr bwMode="auto">
            <a:xfrm flipV="1">
              <a:off x="304799" y="914398"/>
              <a:ext cx="3916770" cy="1"/>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5759" name="Line 22"/>
            <p:cNvSpPr>
              <a:spLocks noChangeShapeType="1"/>
            </p:cNvSpPr>
            <p:nvPr/>
          </p:nvSpPr>
          <p:spPr bwMode="auto">
            <a:xfrm>
              <a:off x="304800" y="4343400"/>
              <a:ext cx="294216"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grpSp>
      <p:sp>
        <p:nvSpPr>
          <p:cNvPr id="25676" name="Line 103"/>
          <p:cNvSpPr>
            <a:spLocks noChangeShapeType="1"/>
          </p:cNvSpPr>
          <p:nvPr/>
        </p:nvSpPr>
        <p:spPr bwMode="auto">
          <a:xfrm flipV="1">
            <a:off x="3746500" y="965101"/>
            <a:ext cx="0" cy="188554"/>
          </a:xfrm>
          <a:prstGeom prst="line">
            <a:avLst/>
          </a:prstGeom>
          <a:noFill/>
          <a:ln w="28575">
            <a:solidFill>
              <a:srgbClr val="FF0000"/>
            </a:solidFill>
            <a:round/>
            <a:headEnd type="oval" w="med" len="med"/>
            <a:tailEnd/>
          </a:ln>
        </p:spPr>
        <p:txBody>
          <a:bodyPr>
            <a:prstTxWarp prst="textNoShape">
              <a:avLst/>
            </a:prstTxWarp>
          </a:bodyPr>
          <a:lstStyle/>
          <a:p>
            <a:endParaRPr lang="en-US"/>
          </a:p>
        </p:txBody>
      </p:sp>
      <p:sp>
        <p:nvSpPr>
          <p:cNvPr id="25677" name="Line 21"/>
          <p:cNvSpPr>
            <a:spLocks noChangeShapeType="1"/>
          </p:cNvSpPr>
          <p:nvPr/>
        </p:nvSpPr>
        <p:spPr bwMode="auto">
          <a:xfrm>
            <a:off x="3746501" y="965101"/>
            <a:ext cx="1391889" cy="0"/>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grpSp>
        <p:nvGrpSpPr>
          <p:cNvPr id="24" name="Group 100"/>
          <p:cNvGrpSpPr>
            <a:grpSpLocks/>
          </p:cNvGrpSpPr>
          <p:nvPr/>
        </p:nvGrpSpPr>
        <p:grpSpPr bwMode="auto">
          <a:xfrm>
            <a:off x="5130800" y="877851"/>
            <a:ext cx="228600" cy="755650"/>
            <a:chOff x="6533000" y="3215599"/>
            <a:chExt cx="485666" cy="1056070"/>
          </a:xfrm>
        </p:grpSpPr>
        <p:grpSp>
          <p:nvGrpSpPr>
            <p:cNvPr id="25" name="Group 28"/>
            <p:cNvGrpSpPr>
              <a:grpSpLocks/>
            </p:cNvGrpSpPr>
            <p:nvPr/>
          </p:nvGrpSpPr>
          <p:grpSpPr bwMode="auto">
            <a:xfrm>
              <a:off x="6565545" y="3215599"/>
              <a:ext cx="453121" cy="1056070"/>
              <a:chOff x="6565545" y="3215599"/>
              <a:chExt cx="453121" cy="1056070"/>
            </a:xfrm>
          </p:grpSpPr>
          <p:sp>
            <p:nvSpPr>
              <p:cNvPr id="25751" name="Line 23"/>
              <p:cNvSpPr>
                <a:spLocks noChangeShapeType="1"/>
              </p:cNvSpPr>
              <p:nvPr/>
            </p:nvSpPr>
            <p:spPr bwMode="auto">
              <a:xfrm>
                <a:off x="6565545" y="3427745"/>
                <a:ext cx="0" cy="634108"/>
              </a:xfrm>
              <a:prstGeom prst="line">
                <a:avLst/>
              </a:prstGeom>
              <a:noFill/>
              <a:ln w="28575">
                <a:solidFill>
                  <a:srgbClr val="FF0000"/>
                </a:solidFill>
                <a:round/>
                <a:headEnd/>
                <a:tailEnd/>
              </a:ln>
            </p:spPr>
            <p:txBody>
              <a:bodyPr>
                <a:prstTxWarp prst="textNoShape">
                  <a:avLst/>
                </a:prstTxWarp>
              </a:bodyPr>
              <a:lstStyle/>
              <a:p>
                <a:endParaRPr lang="en-US"/>
              </a:p>
            </p:txBody>
          </p:sp>
          <p:sp>
            <p:nvSpPr>
              <p:cNvPr id="25752"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FF0000"/>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3"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FF0000"/>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4"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FF0000"/>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5"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FF0000"/>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6" name="Line 28"/>
              <p:cNvSpPr>
                <a:spLocks noChangeShapeType="1"/>
              </p:cNvSpPr>
              <p:nvPr/>
            </p:nvSpPr>
            <p:spPr bwMode="auto">
              <a:xfrm>
                <a:off x="7018666" y="3427745"/>
                <a:ext cx="0" cy="634108"/>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25750" name="Text Box 29"/>
            <p:cNvSpPr txBox="1">
              <a:spLocks noChangeArrowheads="1"/>
            </p:cNvSpPr>
            <p:nvPr/>
          </p:nvSpPr>
          <p:spPr bwMode="auto">
            <a:xfrm>
              <a:off x="6533000" y="3282242"/>
              <a:ext cx="453122" cy="760589"/>
            </a:xfrm>
            <a:prstGeom prst="rect">
              <a:avLst/>
            </a:prstGeom>
            <a:noFill/>
            <a:ln w="28575">
              <a:noFill/>
              <a:round/>
              <a:headEnd/>
              <a:tailEnd/>
            </a:ln>
          </p:spPr>
          <p:txBody>
            <a:bodyPr lIns="0" tIns="36000" rIns="0" bIns="0">
              <a:prstTxWarp prst="textNoShape">
                <a:avLst/>
              </a:prstTxWarp>
              <a:spAutoFit/>
            </a:bodyPr>
            <a:lstStyle/>
            <a:p>
              <a:pPr algn="ctr"/>
              <a:r>
                <a:rPr lang="en-US" sz="1100" b="1" dirty="0">
                  <a:latin typeface="Calibri" charset="0"/>
                  <a:ea typeface="Candara" charset="0"/>
                  <a:cs typeface="Candara" charset="0"/>
                </a:rPr>
                <a:t> M</a:t>
              </a:r>
              <a:br>
                <a:rPr lang="en-US" sz="1100" b="1" dirty="0">
                  <a:latin typeface="Calibri" charset="0"/>
                  <a:ea typeface="Candara" charset="0"/>
                  <a:cs typeface="Candara" charset="0"/>
                </a:rPr>
              </a:br>
              <a:r>
                <a:rPr lang="en-US" sz="1100" b="1" dirty="0">
                  <a:latin typeface="Calibri" charset="0"/>
                  <a:ea typeface="Candara" charset="0"/>
                  <a:cs typeface="Candara" charset="0"/>
                </a:rPr>
                <a:t> U </a:t>
              </a:r>
              <a:br>
                <a:rPr lang="en-US" sz="1100" b="1" dirty="0">
                  <a:latin typeface="Calibri" charset="0"/>
                  <a:ea typeface="Candara" charset="0"/>
                  <a:cs typeface="Candara" charset="0"/>
                </a:rPr>
              </a:br>
              <a:r>
                <a:rPr lang="en-US" sz="1100" b="1" dirty="0">
                  <a:latin typeface="Calibri" charset="0"/>
                  <a:ea typeface="Candara" charset="0"/>
                  <a:cs typeface="Candara" charset="0"/>
                </a:rPr>
                <a:t> X</a:t>
              </a:r>
              <a:endParaRPr lang="en-AU" sz="1100" b="1" dirty="0">
                <a:latin typeface="Calibri" charset="0"/>
                <a:ea typeface="Candara" charset="0"/>
                <a:cs typeface="Candara" charset="0"/>
              </a:endParaRPr>
            </a:p>
          </p:txBody>
        </p:sp>
      </p:grpSp>
      <p:sp>
        <p:nvSpPr>
          <p:cNvPr id="25679" name="Line 99"/>
          <p:cNvSpPr>
            <a:spLocks noChangeShapeType="1"/>
          </p:cNvSpPr>
          <p:nvPr/>
        </p:nvSpPr>
        <p:spPr bwMode="auto">
          <a:xfrm>
            <a:off x="5388150" y="1283973"/>
            <a:ext cx="353250" cy="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5680" name="TextBox 205"/>
          <p:cNvSpPr txBox="1">
            <a:spLocks noChangeArrowheads="1"/>
          </p:cNvSpPr>
          <p:nvPr/>
        </p:nvSpPr>
        <p:spPr bwMode="auto">
          <a:xfrm>
            <a:off x="4524375" y="2895600"/>
            <a:ext cx="971550" cy="260350"/>
          </a:xfrm>
          <a:prstGeom prst="rect">
            <a:avLst/>
          </a:prstGeom>
          <a:noFill/>
          <a:ln w="9525">
            <a:noFill/>
            <a:miter lim="800000"/>
            <a:headEnd/>
            <a:tailEnd/>
          </a:ln>
        </p:spPr>
        <p:txBody>
          <a:bodyPr>
            <a:prstTxWarp prst="textNoShape">
              <a:avLst/>
            </a:prstTxWarp>
            <a:spAutoFit/>
          </a:bodyPr>
          <a:lstStyle/>
          <a:p>
            <a:pPr algn="ctr"/>
            <a:r>
              <a:rPr lang="en-US" sz="1100">
                <a:latin typeface="Calibri" charset="0"/>
                <a:ea typeface="Optima" charset="0"/>
                <a:cs typeface="Optima" charset="0"/>
              </a:rPr>
              <a:t>RegDst</a:t>
            </a:r>
          </a:p>
        </p:txBody>
      </p:sp>
      <p:sp>
        <p:nvSpPr>
          <p:cNvPr id="25681" name="Rectangle 47"/>
          <p:cNvSpPr>
            <a:spLocks noChangeArrowheads="1"/>
          </p:cNvSpPr>
          <p:nvPr/>
        </p:nvSpPr>
        <p:spPr bwMode="auto">
          <a:xfrm>
            <a:off x="5572126" y="2830514"/>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Optima" charset="0"/>
                <a:cs typeface="Optima" charset="0"/>
              </a:rPr>
              <a:t>RegWrite</a:t>
            </a:r>
          </a:p>
        </p:txBody>
      </p:sp>
      <p:sp>
        <p:nvSpPr>
          <p:cNvPr id="25682" name="Rectangle 61"/>
          <p:cNvSpPr>
            <a:spLocks noChangeArrowheads="1"/>
          </p:cNvSpPr>
          <p:nvPr/>
        </p:nvSpPr>
        <p:spPr bwMode="auto">
          <a:xfrm>
            <a:off x="8947151" y="2101851"/>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MemRead</a:t>
            </a:r>
          </a:p>
        </p:txBody>
      </p:sp>
      <p:sp>
        <p:nvSpPr>
          <p:cNvPr id="25683" name="Rectangle 83"/>
          <p:cNvSpPr>
            <a:spLocks noChangeArrowheads="1"/>
          </p:cNvSpPr>
          <p:nvPr/>
        </p:nvSpPr>
        <p:spPr bwMode="auto">
          <a:xfrm>
            <a:off x="9605963" y="2582864"/>
            <a:ext cx="893762"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MemtoReg</a:t>
            </a:r>
          </a:p>
        </p:txBody>
      </p:sp>
      <p:sp>
        <p:nvSpPr>
          <p:cNvPr id="25684" name="Rectangle 83"/>
          <p:cNvSpPr>
            <a:spLocks noChangeArrowheads="1"/>
          </p:cNvSpPr>
          <p:nvPr/>
        </p:nvSpPr>
        <p:spPr bwMode="auto">
          <a:xfrm>
            <a:off x="8305801" y="2498726"/>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MemWrite</a:t>
            </a:r>
          </a:p>
        </p:txBody>
      </p:sp>
      <p:sp>
        <p:nvSpPr>
          <p:cNvPr id="25685" name="Rectangle 83"/>
          <p:cNvSpPr>
            <a:spLocks noChangeArrowheads="1"/>
          </p:cNvSpPr>
          <p:nvPr/>
        </p:nvSpPr>
        <p:spPr bwMode="auto">
          <a:xfrm>
            <a:off x="7924801" y="2101851"/>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PC Src</a:t>
            </a:r>
          </a:p>
        </p:txBody>
      </p:sp>
      <p:sp>
        <p:nvSpPr>
          <p:cNvPr id="167" name="Rectangle 84"/>
          <p:cNvSpPr>
            <a:spLocks noChangeArrowheads="1"/>
          </p:cNvSpPr>
          <p:nvPr/>
        </p:nvSpPr>
        <p:spPr bwMode="auto">
          <a:xfrm>
            <a:off x="6805614" y="2819401"/>
            <a:ext cx="661987" cy="320675"/>
          </a:xfrm>
          <a:prstGeom prst="rect">
            <a:avLst/>
          </a:prstGeom>
          <a:noFill/>
          <a:ln w="12700">
            <a:noFill/>
            <a:miter lim="800000"/>
            <a:headEnd/>
            <a:tailEnd/>
          </a:ln>
          <a:effectLst/>
        </p:spPr>
        <p:txBody>
          <a:bodyPr wrap="none" lIns="19050" tIns="26988" rIns="19050" bIns="26988"/>
          <a:lstStyle/>
          <a:p>
            <a:pPr algn="ctr" defTabSz="904875">
              <a:lnSpc>
                <a:spcPts val="1800"/>
              </a:lnSpc>
              <a:spcBef>
                <a:spcPts val="600"/>
              </a:spcBef>
              <a:spcAft>
                <a:spcPts val="600"/>
              </a:spcAft>
              <a:tabLst>
                <a:tab pos="452438" algn="l"/>
                <a:tab pos="904875" algn="l"/>
                <a:tab pos="1357313" algn="l"/>
              </a:tabLst>
              <a:defRPr/>
            </a:pPr>
            <a:r>
              <a:rPr lang="en-US" sz="1050" dirty="0" err="1">
                <a:latin typeface="Calibri"/>
                <a:cs typeface="Calibri"/>
              </a:rPr>
              <a:t>ALUSrc</a:t>
            </a:r>
            <a:endParaRPr lang="en-US" sz="1050" dirty="0">
              <a:latin typeface="Calibri"/>
              <a:cs typeface="Calibri"/>
            </a:endParaRPr>
          </a:p>
        </p:txBody>
      </p:sp>
      <p:grpSp>
        <p:nvGrpSpPr>
          <p:cNvPr id="26" name="Group 228"/>
          <p:cNvGrpSpPr>
            <a:grpSpLocks/>
          </p:cNvGrpSpPr>
          <p:nvPr/>
        </p:nvGrpSpPr>
        <p:grpSpPr bwMode="auto">
          <a:xfrm>
            <a:off x="4543426" y="1690689"/>
            <a:ext cx="747713" cy="985837"/>
            <a:chOff x="2819400" y="1596074"/>
            <a:chExt cx="762000" cy="1219200"/>
          </a:xfrm>
        </p:grpSpPr>
        <p:sp>
          <p:nvSpPr>
            <p:cNvPr id="25747" name="Oval 136"/>
            <p:cNvSpPr>
              <a:spLocks noChangeArrowheads="1"/>
            </p:cNvSpPr>
            <p:nvPr/>
          </p:nvSpPr>
          <p:spPr bwMode="auto">
            <a:xfrm>
              <a:off x="2819400" y="1596074"/>
              <a:ext cx="762000" cy="1219200"/>
            </a:xfrm>
            <a:prstGeom prst="ellipse">
              <a:avLst/>
            </a:prstGeom>
            <a:noFill/>
            <a:ln w="28575">
              <a:solidFill>
                <a:schemeClr val="tx1"/>
              </a:solidFill>
              <a:round/>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25748" name="Rectangle 137"/>
            <p:cNvSpPr>
              <a:spLocks noChangeArrowheads="1"/>
            </p:cNvSpPr>
            <p:nvPr/>
          </p:nvSpPr>
          <p:spPr bwMode="auto">
            <a:xfrm>
              <a:off x="2927956" y="1959575"/>
              <a:ext cx="533400" cy="4572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100" b="1">
                  <a:latin typeface="Calibri" charset="0"/>
                  <a:ea typeface="Optima" charset="0"/>
                  <a:cs typeface="Optima" charset="0"/>
                </a:rPr>
                <a:t>Control</a:t>
              </a:r>
            </a:p>
            <a:p>
              <a:pPr algn="ctr"/>
              <a:r>
                <a:rPr lang="en-US" sz="1100" b="1">
                  <a:latin typeface="Calibri" charset="0"/>
                  <a:ea typeface="Optima" charset="0"/>
                  <a:cs typeface="Optima" charset="0"/>
                </a:rPr>
                <a:t>Unit</a:t>
              </a:r>
            </a:p>
          </p:txBody>
        </p:sp>
      </p:grpSp>
      <p:sp>
        <p:nvSpPr>
          <p:cNvPr id="25688" name="Line 138"/>
          <p:cNvSpPr>
            <a:spLocks noChangeShapeType="1"/>
          </p:cNvSpPr>
          <p:nvPr/>
        </p:nvSpPr>
        <p:spPr bwMode="auto">
          <a:xfrm>
            <a:off x="4191000" y="2108200"/>
            <a:ext cx="0" cy="93980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89" name="Line 138"/>
          <p:cNvSpPr>
            <a:spLocks noChangeShapeType="1"/>
          </p:cNvSpPr>
          <p:nvPr/>
        </p:nvSpPr>
        <p:spPr bwMode="auto">
          <a:xfrm>
            <a:off x="4195763" y="2108200"/>
            <a:ext cx="347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90" name="Rectangle 130"/>
          <p:cNvSpPr>
            <a:spLocks noChangeArrowheads="1"/>
          </p:cNvSpPr>
          <p:nvPr/>
        </p:nvSpPr>
        <p:spPr bwMode="auto">
          <a:xfrm>
            <a:off x="4191001" y="2193926"/>
            <a:ext cx="809625" cy="320675"/>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[31-26]</a:t>
            </a:r>
          </a:p>
        </p:txBody>
      </p:sp>
      <p:grpSp>
        <p:nvGrpSpPr>
          <p:cNvPr id="27" name="Group 233"/>
          <p:cNvGrpSpPr>
            <a:grpSpLocks/>
          </p:cNvGrpSpPr>
          <p:nvPr/>
        </p:nvGrpSpPr>
        <p:grpSpPr bwMode="auto">
          <a:xfrm>
            <a:off x="4070350" y="1981200"/>
            <a:ext cx="3702050" cy="4191000"/>
            <a:chOff x="2546953" y="1981200"/>
            <a:chExt cx="3701447" cy="4191000"/>
          </a:xfrm>
        </p:grpSpPr>
        <p:sp>
          <p:nvSpPr>
            <p:cNvPr id="25740" name="Line 45"/>
            <p:cNvSpPr>
              <a:spLocks noChangeShapeType="1"/>
            </p:cNvSpPr>
            <p:nvPr/>
          </p:nvSpPr>
          <p:spPr bwMode="auto">
            <a:xfrm>
              <a:off x="5979355" y="4721824"/>
              <a:ext cx="0" cy="383575"/>
            </a:xfrm>
            <a:prstGeom prst="line">
              <a:avLst/>
            </a:prstGeom>
            <a:noFill/>
            <a:ln w="19050">
              <a:solidFill>
                <a:schemeClr val="tx1"/>
              </a:solidFill>
              <a:round/>
              <a:headEnd type="arrow" w="med" len="med"/>
              <a:tailEnd/>
            </a:ln>
          </p:spPr>
          <p:txBody>
            <a:bodyPr>
              <a:prstTxWarp prst="textNoShape">
                <a:avLst/>
              </a:prstTxWarp>
            </a:bodyPr>
            <a:lstStyle/>
            <a:p>
              <a:endParaRPr lang="en-US"/>
            </a:p>
          </p:txBody>
        </p:sp>
        <p:sp>
          <p:nvSpPr>
            <p:cNvPr id="25741" name="Oval 114"/>
            <p:cNvSpPr>
              <a:spLocks noChangeArrowheads="1"/>
            </p:cNvSpPr>
            <p:nvPr/>
          </p:nvSpPr>
          <p:spPr bwMode="auto">
            <a:xfrm>
              <a:off x="5638800" y="5105400"/>
              <a:ext cx="609600" cy="762000"/>
            </a:xfrm>
            <a:prstGeom prst="ellipse">
              <a:avLst/>
            </a:prstGeom>
            <a:noFill/>
            <a:ln w="12700">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42" name="Rectangle 115"/>
            <p:cNvSpPr>
              <a:spLocks noChangeArrowheads="1"/>
            </p:cNvSpPr>
            <p:nvPr/>
          </p:nvSpPr>
          <p:spPr bwMode="auto">
            <a:xfrm>
              <a:off x="5677654" y="5248461"/>
              <a:ext cx="533400" cy="4572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a:latin typeface="Calibri" charset="0"/>
                  <a:ea typeface="Optima" charset="0"/>
                  <a:cs typeface="Optima" charset="0"/>
                </a:rPr>
                <a:t>ALU</a:t>
              </a:r>
            </a:p>
            <a:p>
              <a:pPr algn="ctr"/>
              <a:r>
                <a:rPr lang="en-US" sz="1200" b="1">
                  <a:latin typeface="Calibri" charset="0"/>
                  <a:ea typeface="Optima" charset="0"/>
                  <a:cs typeface="Optima" charset="0"/>
                </a:rPr>
                <a:t>control</a:t>
              </a:r>
            </a:p>
          </p:txBody>
        </p:sp>
        <p:sp>
          <p:nvSpPr>
            <p:cNvPr id="25743" name="Line 127"/>
            <p:cNvSpPr>
              <a:spLocks noChangeShapeType="1"/>
            </p:cNvSpPr>
            <p:nvPr/>
          </p:nvSpPr>
          <p:spPr bwMode="auto">
            <a:xfrm>
              <a:off x="5943600" y="5867400"/>
              <a:ext cx="0" cy="304800"/>
            </a:xfrm>
            <a:prstGeom prst="line">
              <a:avLst/>
            </a:prstGeom>
            <a:noFill/>
            <a:ln w="19050">
              <a:solidFill>
                <a:schemeClr val="tx1"/>
              </a:solidFill>
              <a:round/>
              <a:headEnd type="arrow" w="med" len="med"/>
              <a:tailEnd/>
            </a:ln>
          </p:spPr>
          <p:txBody>
            <a:bodyPr>
              <a:prstTxWarp prst="textNoShape">
                <a:avLst/>
              </a:prstTxWarp>
            </a:bodyPr>
            <a:lstStyle/>
            <a:p>
              <a:endParaRPr lang="en-US"/>
            </a:p>
          </p:txBody>
        </p:sp>
        <p:sp>
          <p:nvSpPr>
            <p:cNvPr id="25744" name="Line 154"/>
            <p:cNvSpPr>
              <a:spLocks noChangeShapeType="1"/>
            </p:cNvSpPr>
            <p:nvPr/>
          </p:nvSpPr>
          <p:spPr bwMode="auto">
            <a:xfrm>
              <a:off x="2546956" y="6172200"/>
              <a:ext cx="3396644"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745" name="Line 155"/>
            <p:cNvSpPr>
              <a:spLocks noChangeShapeType="1"/>
            </p:cNvSpPr>
            <p:nvPr/>
          </p:nvSpPr>
          <p:spPr bwMode="auto">
            <a:xfrm>
              <a:off x="2546956" y="1981200"/>
              <a:ext cx="0" cy="419100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746" name="Line 156"/>
            <p:cNvSpPr>
              <a:spLocks noChangeShapeType="1"/>
            </p:cNvSpPr>
            <p:nvPr/>
          </p:nvSpPr>
          <p:spPr bwMode="auto">
            <a:xfrm>
              <a:off x="2546953" y="1981200"/>
              <a:ext cx="528059" cy="3412"/>
            </a:xfrm>
            <a:prstGeom prst="line">
              <a:avLst/>
            </a:prstGeom>
            <a:noFill/>
            <a:ln w="19050">
              <a:solidFill>
                <a:schemeClr val="tx1"/>
              </a:solidFill>
              <a:round/>
              <a:headEnd/>
              <a:tailEnd/>
            </a:ln>
          </p:spPr>
          <p:txBody>
            <a:bodyPr>
              <a:prstTxWarp prst="textNoShape">
                <a:avLst/>
              </a:prstTxWarp>
            </a:bodyPr>
            <a:lstStyle/>
            <a:p>
              <a:endParaRPr lang="en-US"/>
            </a:p>
          </p:txBody>
        </p:sp>
      </p:grpSp>
      <p:sp>
        <p:nvSpPr>
          <p:cNvPr id="25692" name="Line 112"/>
          <p:cNvSpPr>
            <a:spLocks noChangeShapeType="1"/>
          </p:cNvSpPr>
          <p:nvPr/>
        </p:nvSpPr>
        <p:spPr bwMode="auto">
          <a:xfrm flipH="1">
            <a:off x="4773613" y="2657476"/>
            <a:ext cx="0" cy="1546225"/>
          </a:xfrm>
          <a:prstGeom prst="line">
            <a:avLst/>
          </a:prstGeom>
          <a:noFill/>
          <a:ln w="12700">
            <a:solidFill>
              <a:schemeClr val="accent1"/>
            </a:solidFill>
            <a:round/>
            <a:headEnd/>
            <a:tailEnd type="arrow" w="med" len="med"/>
          </a:ln>
        </p:spPr>
        <p:txBody>
          <a:bodyPr>
            <a:prstTxWarp prst="textNoShape">
              <a:avLst/>
            </a:prstTxWarp>
          </a:bodyPr>
          <a:lstStyle/>
          <a:p>
            <a:endParaRPr lang="en-US"/>
          </a:p>
        </p:txBody>
      </p:sp>
      <p:grpSp>
        <p:nvGrpSpPr>
          <p:cNvPr id="28" name="Group 235"/>
          <p:cNvGrpSpPr>
            <a:grpSpLocks/>
          </p:cNvGrpSpPr>
          <p:nvPr/>
        </p:nvGrpSpPr>
        <p:grpSpPr bwMode="auto">
          <a:xfrm>
            <a:off x="5105400" y="2611438"/>
            <a:ext cx="609600" cy="990600"/>
            <a:chOff x="3597578" y="2590800"/>
            <a:chExt cx="609600" cy="990600"/>
          </a:xfrm>
        </p:grpSpPr>
        <p:sp>
          <p:nvSpPr>
            <p:cNvPr id="25738" name="Line 46"/>
            <p:cNvSpPr>
              <a:spLocks noChangeShapeType="1"/>
            </p:cNvSpPr>
            <p:nvPr/>
          </p:nvSpPr>
          <p:spPr bwMode="auto">
            <a:xfrm flipH="1">
              <a:off x="4195979" y="2590800"/>
              <a:ext cx="0" cy="990600"/>
            </a:xfrm>
            <a:prstGeom prst="line">
              <a:avLst/>
            </a:prstGeom>
            <a:noFill/>
            <a:ln w="12700">
              <a:solidFill>
                <a:schemeClr val="tx1"/>
              </a:solidFill>
              <a:round/>
              <a:headEnd/>
              <a:tailEnd type="arrow" w="med" len="med"/>
            </a:ln>
          </p:spPr>
          <p:txBody>
            <a:bodyPr>
              <a:prstTxWarp prst="textNoShape">
                <a:avLst/>
              </a:prstTxWarp>
            </a:bodyPr>
            <a:lstStyle/>
            <a:p>
              <a:endParaRPr lang="en-US"/>
            </a:p>
          </p:txBody>
        </p:sp>
        <p:sp>
          <p:nvSpPr>
            <p:cNvPr id="25739" name="Line 151"/>
            <p:cNvSpPr>
              <a:spLocks noChangeShapeType="1"/>
            </p:cNvSpPr>
            <p:nvPr/>
          </p:nvSpPr>
          <p:spPr bwMode="auto">
            <a:xfrm>
              <a:off x="3597578" y="2590800"/>
              <a:ext cx="609600" cy="0"/>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29" name="Group 237"/>
          <p:cNvGrpSpPr>
            <a:grpSpLocks/>
          </p:cNvGrpSpPr>
          <p:nvPr/>
        </p:nvGrpSpPr>
        <p:grpSpPr bwMode="auto">
          <a:xfrm>
            <a:off x="5181600" y="2514601"/>
            <a:ext cx="1720850" cy="1908175"/>
            <a:chOff x="3767574" y="2377797"/>
            <a:chExt cx="1721111" cy="1908435"/>
          </a:xfrm>
        </p:grpSpPr>
        <p:sp>
          <p:nvSpPr>
            <p:cNvPr id="25736" name="Line 152"/>
            <p:cNvSpPr>
              <a:spLocks noChangeShapeType="1"/>
            </p:cNvSpPr>
            <p:nvPr/>
          </p:nvSpPr>
          <p:spPr bwMode="auto">
            <a:xfrm>
              <a:off x="3767574" y="2377797"/>
              <a:ext cx="1721111"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7" name="Line 153"/>
            <p:cNvSpPr>
              <a:spLocks noChangeShapeType="1"/>
            </p:cNvSpPr>
            <p:nvPr/>
          </p:nvSpPr>
          <p:spPr bwMode="auto">
            <a:xfrm>
              <a:off x="5488685" y="2377797"/>
              <a:ext cx="0" cy="1908435"/>
            </a:xfrm>
            <a:prstGeom prst="line">
              <a:avLst/>
            </a:prstGeom>
            <a:noFill/>
            <a:ln w="12700">
              <a:solidFill>
                <a:schemeClr val="tx1"/>
              </a:solidFill>
              <a:round/>
              <a:headEnd/>
              <a:tailEnd type="arrow" w="med" len="med"/>
            </a:ln>
          </p:spPr>
          <p:txBody>
            <a:bodyPr>
              <a:prstTxWarp prst="textNoShape">
                <a:avLst/>
              </a:prstTxWarp>
            </a:bodyPr>
            <a:lstStyle/>
            <a:p>
              <a:endParaRPr lang="en-US"/>
            </a:p>
          </p:txBody>
        </p:sp>
      </p:grpSp>
      <p:grpSp>
        <p:nvGrpSpPr>
          <p:cNvPr id="30" name="Group 241"/>
          <p:cNvGrpSpPr>
            <a:grpSpLocks/>
          </p:cNvGrpSpPr>
          <p:nvPr/>
        </p:nvGrpSpPr>
        <p:grpSpPr bwMode="auto">
          <a:xfrm>
            <a:off x="5299076" y="2286000"/>
            <a:ext cx="4754563" cy="1885950"/>
            <a:chOff x="3775101" y="2286000"/>
            <a:chExt cx="4754319" cy="1885583"/>
          </a:xfrm>
        </p:grpSpPr>
        <p:sp>
          <p:nvSpPr>
            <p:cNvPr id="25734" name="Line 82"/>
            <p:cNvSpPr>
              <a:spLocks noChangeShapeType="1"/>
            </p:cNvSpPr>
            <p:nvPr/>
          </p:nvSpPr>
          <p:spPr bwMode="auto">
            <a:xfrm>
              <a:off x="8522950" y="2286000"/>
              <a:ext cx="6470" cy="1885583"/>
            </a:xfrm>
            <a:prstGeom prst="line">
              <a:avLst/>
            </a:prstGeom>
            <a:noFill/>
            <a:ln w="12700">
              <a:solidFill>
                <a:schemeClr val="tx1"/>
              </a:solidFill>
              <a:round/>
              <a:headEnd/>
              <a:tailEnd type="arrow" w="med" len="med"/>
            </a:ln>
          </p:spPr>
          <p:txBody>
            <a:bodyPr>
              <a:prstTxWarp prst="textNoShape">
                <a:avLst/>
              </a:prstTxWarp>
            </a:bodyPr>
            <a:lstStyle/>
            <a:p>
              <a:endParaRPr lang="en-US"/>
            </a:p>
          </p:txBody>
        </p:sp>
        <p:sp>
          <p:nvSpPr>
            <p:cNvPr id="25735" name="Line 149"/>
            <p:cNvSpPr>
              <a:spLocks noChangeShapeType="1"/>
            </p:cNvSpPr>
            <p:nvPr/>
          </p:nvSpPr>
          <p:spPr bwMode="auto">
            <a:xfrm>
              <a:off x="3775101" y="2286000"/>
              <a:ext cx="4754319" cy="0"/>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31" name="Group 243"/>
          <p:cNvGrpSpPr>
            <a:grpSpLocks/>
          </p:cNvGrpSpPr>
          <p:nvPr/>
        </p:nvGrpSpPr>
        <p:grpSpPr bwMode="auto">
          <a:xfrm>
            <a:off x="5307014" y="1746250"/>
            <a:ext cx="3081337" cy="2228850"/>
            <a:chOff x="3782474" y="1822392"/>
            <a:chExt cx="3082370" cy="2229079"/>
          </a:xfrm>
        </p:grpSpPr>
        <p:sp>
          <p:nvSpPr>
            <p:cNvPr id="25726" name="Line 49"/>
            <p:cNvSpPr>
              <a:spLocks noChangeShapeType="1"/>
            </p:cNvSpPr>
            <p:nvPr/>
          </p:nvSpPr>
          <p:spPr bwMode="auto">
            <a:xfrm flipV="1">
              <a:off x="6139844" y="2210808"/>
              <a:ext cx="0" cy="1840663"/>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27" name="Line 105"/>
            <p:cNvSpPr>
              <a:spLocks noChangeShapeType="1"/>
            </p:cNvSpPr>
            <p:nvPr/>
          </p:nvSpPr>
          <p:spPr bwMode="auto">
            <a:xfrm flipH="1">
              <a:off x="6857999" y="1822392"/>
              <a:ext cx="6845" cy="311207"/>
            </a:xfrm>
            <a:prstGeom prst="line">
              <a:avLst/>
            </a:prstGeom>
            <a:noFill/>
            <a:ln w="12700">
              <a:solidFill>
                <a:schemeClr val="tx1"/>
              </a:solidFill>
              <a:round/>
              <a:headEnd type="arrow" w="med" len="med"/>
              <a:tailEnd/>
            </a:ln>
          </p:spPr>
          <p:txBody>
            <a:bodyPr>
              <a:prstTxWarp prst="textNoShape">
                <a:avLst/>
              </a:prstTxWarp>
            </a:bodyPr>
            <a:lstStyle/>
            <a:p>
              <a:endParaRPr lang="en-US"/>
            </a:p>
          </p:txBody>
        </p:sp>
        <p:sp>
          <p:nvSpPr>
            <p:cNvPr id="25728" name="AutoShape 141"/>
            <p:cNvSpPr>
              <a:spLocks noChangeArrowheads="1"/>
            </p:cNvSpPr>
            <p:nvPr/>
          </p:nvSpPr>
          <p:spPr bwMode="auto">
            <a:xfrm>
              <a:off x="6400800" y="1981200"/>
              <a:ext cx="304800" cy="304800"/>
            </a:xfrm>
            <a:prstGeom prst="flowChartDelay">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29" name="Line 142"/>
            <p:cNvSpPr>
              <a:spLocks noChangeShapeType="1"/>
            </p:cNvSpPr>
            <p:nvPr/>
          </p:nvSpPr>
          <p:spPr bwMode="auto">
            <a:xfrm>
              <a:off x="6705600" y="2133600"/>
              <a:ext cx="1524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0" name="Line 143"/>
            <p:cNvSpPr>
              <a:spLocks noChangeShapeType="1"/>
            </p:cNvSpPr>
            <p:nvPr/>
          </p:nvSpPr>
          <p:spPr bwMode="auto">
            <a:xfrm flipV="1">
              <a:off x="6143361" y="2209800"/>
              <a:ext cx="257439" cy="1008"/>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1" name="Line 144"/>
            <p:cNvSpPr>
              <a:spLocks noChangeShapeType="1"/>
            </p:cNvSpPr>
            <p:nvPr/>
          </p:nvSpPr>
          <p:spPr bwMode="auto">
            <a:xfrm>
              <a:off x="3782474" y="2286000"/>
              <a:ext cx="2313526"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2" name="Line 159"/>
            <p:cNvSpPr>
              <a:spLocks noChangeShapeType="1"/>
            </p:cNvSpPr>
            <p:nvPr/>
          </p:nvSpPr>
          <p:spPr bwMode="auto">
            <a:xfrm>
              <a:off x="6096000" y="2057400"/>
              <a:ext cx="3048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25733" name="Line 160"/>
            <p:cNvSpPr>
              <a:spLocks noChangeShapeType="1"/>
            </p:cNvSpPr>
            <p:nvPr/>
          </p:nvSpPr>
          <p:spPr bwMode="auto">
            <a:xfrm flipV="1">
              <a:off x="6096000" y="2057400"/>
              <a:ext cx="0" cy="228600"/>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25760" name="Group 226"/>
          <p:cNvGrpSpPr>
            <a:grpSpLocks/>
          </p:cNvGrpSpPr>
          <p:nvPr/>
        </p:nvGrpSpPr>
        <p:grpSpPr bwMode="auto">
          <a:xfrm>
            <a:off x="5257800" y="2362200"/>
            <a:ext cx="5181600" cy="2971800"/>
            <a:chOff x="3733800" y="2362200"/>
            <a:chExt cx="5181600" cy="2971800"/>
          </a:xfrm>
        </p:grpSpPr>
        <p:sp>
          <p:nvSpPr>
            <p:cNvPr id="202" name="Line 62"/>
            <p:cNvSpPr>
              <a:spLocks noChangeShapeType="1"/>
            </p:cNvSpPr>
            <p:nvPr/>
          </p:nvSpPr>
          <p:spPr bwMode="auto">
            <a:xfrm>
              <a:off x="7543800" y="5029200"/>
              <a:ext cx="0" cy="304800"/>
            </a:xfrm>
            <a:prstGeom prst="line">
              <a:avLst/>
            </a:prstGeom>
            <a:noFill/>
            <a:ln w="12700">
              <a:solidFill>
                <a:schemeClr val="bg1">
                  <a:lumMod val="50000"/>
                </a:schemeClr>
              </a:solidFill>
              <a:round/>
              <a:headEnd type="arrow" w="med" len="med"/>
              <a:tailEnd/>
            </a:ln>
          </p:spPr>
          <p:txBody>
            <a:bodyPr>
              <a:prstTxWarp prst="textNoShape">
                <a:avLst/>
              </a:prstTxWarp>
            </a:bodyPr>
            <a:lstStyle/>
            <a:p>
              <a:pPr>
                <a:defRPr/>
              </a:pPr>
              <a:endParaRPr lang="en-US">
                <a:latin typeface="Calibri"/>
                <a:cs typeface="Calibri"/>
              </a:endParaRPr>
            </a:p>
          </p:txBody>
        </p:sp>
        <p:sp>
          <p:nvSpPr>
            <p:cNvPr id="203" name="Line 146"/>
            <p:cNvSpPr>
              <a:spLocks noChangeShapeType="1"/>
            </p:cNvSpPr>
            <p:nvPr/>
          </p:nvSpPr>
          <p:spPr bwMode="auto">
            <a:xfrm>
              <a:off x="3733800" y="2362200"/>
              <a:ext cx="5181600" cy="0"/>
            </a:xfrm>
            <a:prstGeom prst="line">
              <a:avLst/>
            </a:prstGeom>
            <a:noFill/>
            <a:ln w="12700">
              <a:solidFill>
                <a:schemeClr val="bg1">
                  <a:lumMod val="50000"/>
                </a:schemeClr>
              </a:solidFill>
              <a:round/>
              <a:headEnd/>
              <a:tailEnd/>
            </a:ln>
          </p:spPr>
          <p:txBody>
            <a:bodyPr>
              <a:prstTxWarp prst="textNoShape">
                <a:avLst/>
              </a:prstTxWarp>
            </a:bodyPr>
            <a:lstStyle/>
            <a:p>
              <a:pPr>
                <a:defRPr/>
              </a:pPr>
              <a:endParaRPr lang="en-US">
                <a:latin typeface="Calibri"/>
                <a:cs typeface="Calibri"/>
              </a:endParaRPr>
            </a:p>
          </p:txBody>
        </p:sp>
        <p:sp>
          <p:nvSpPr>
            <p:cNvPr id="204" name="Line 147"/>
            <p:cNvSpPr>
              <a:spLocks noChangeShapeType="1"/>
            </p:cNvSpPr>
            <p:nvPr/>
          </p:nvSpPr>
          <p:spPr bwMode="auto">
            <a:xfrm>
              <a:off x="7543800" y="5334000"/>
              <a:ext cx="1371600" cy="0"/>
            </a:xfrm>
            <a:prstGeom prst="line">
              <a:avLst/>
            </a:prstGeom>
            <a:noFill/>
            <a:ln w="12700">
              <a:solidFill>
                <a:schemeClr val="bg1">
                  <a:lumMod val="50000"/>
                </a:schemeClr>
              </a:solidFill>
              <a:round/>
              <a:headEnd/>
              <a:tailEnd/>
            </a:ln>
          </p:spPr>
          <p:txBody>
            <a:bodyPr>
              <a:prstTxWarp prst="textNoShape">
                <a:avLst/>
              </a:prstTxWarp>
            </a:bodyPr>
            <a:lstStyle/>
            <a:p>
              <a:pPr>
                <a:defRPr/>
              </a:pPr>
              <a:endParaRPr lang="en-US">
                <a:latin typeface="Calibri"/>
                <a:cs typeface="Calibri"/>
              </a:endParaRPr>
            </a:p>
          </p:txBody>
        </p:sp>
        <p:sp>
          <p:nvSpPr>
            <p:cNvPr id="205" name="Line 148"/>
            <p:cNvSpPr>
              <a:spLocks noChangeShapeType="1"/>
            </p:cNvSpPr>
            <p:nvPr/>
          </p:nvSpPr>
          <p:spPr bwMode="auto">
            <a:xfrm>
              <a:off x="8915400" y="2362200"/>
              <a:ext cx="0" cy="2971800"/>
            </a:xfrm>
            <a:prstGeom prst="line">
              <a:avLst/>
            </a:prstGeom>
            <a:noFill/>
            <a:ln w="12700">
              <a:solidFill>
                <a:schemeClr val="bg1">
                  <a:lumMod val="50000"/>
                </a:schemeClr>
              </a:solidFill>
              <a:round/>
              <a:headEnd/>
              <a:tailEnd/>
            </a:ln>
          </p:spPr>
          <p:txBody>
            <a:bodyPr>
              <a:prstTxWarp prst="textNoShape">
                <a:avLst/>
              </a:prstTxWarp>
            </a:bodyPr>
            <a:lstStyle/>
            <a:p>
              <a:pPr>
                <a:defRPr/>
              </a:pPr>
              <a:endParaRPr lang="en-US">
                <a:latin typeface="Calibri"/>
                <a:cs typeface="Calibri"/>
              </a:endParaRPr>
            </a:p>
          </p:txBody>
        </p:sp>
      </p:grpSp>
      <p:grpSp>
        <p:nvGrpSpPr>
          <p:cNvPr id="25769" name="Group 225"/>
          <p:cNvGrpSpPr>
            <a:grpSpLocks/>
          </p:cNvGrpSpPr>
          <p:nvPr/>
        </p:nvGrpSpPr>
        <p:grpSpPr bwMode="auto">
          <a:xfrm>
            <a:off x="5257800" y="2438400"/>
            <a:ext cx="3810000" cy="1143000"/>
            <a:chOff x="3733800" y="2438400"/>
            <a:chExt cx="3810000" cy="1143000"/>
          </a:xfrm>
        </p:grpSpPr>
        <p:sp>
          <p:nvSpPr>
            <p:cNvPr id="25720" name="Line 59"/>
            <p:cNvSpPr>
              <a:spLocks noChangeShapeType="1"/>
            </p:cNvSpPr>
            <p:nvPr/>
          </p:nvSpPr>
          <p:spPr bwMode="auto">
            <a:xfrm>
              <a:off x="7543800" y="2438400"/>
              <a:ext cx="0" cy="1143000"/>
            </a:xfrm>
            <a:prstGeom prst="line">
              <a:avLst/>
            </a:prstGeom>
            <a:noFill/>
            <a:ln w="12700">
              <a:solidFill>
                <a:srgbClr val="2368AF"/>
              </a:solidFill>
              <a:round/>
              <a:headEnd/>
              <a:tailEnd type="arrow" w="med" len="med"/>
            </a:ln>
          </p:spPr>
          <p:txBody>
            <a:bodyPr>
              <a:prstTxWarp prst="textNoShape">
                <a:avLst/>
              </a:prstTxWarp>
            </a:bodyPr>
            <a:lstStyle/>
            <a:p>
              <a:endParaRPr lang="en-US"/>
            </a:p>
          </p:txBody>
        </p:sp>
        <p:sp>
          <p:nvSpPr>
            <p:cNvPr id="25721" name="Line 150"/>
            <p:cNvSpPr>
              <a:spLocks noChangeShapeType="1"/>
            </p:cNvSpPr>
            <p:nvPr/>
          </p:nvSpPr>
          <p:spPr bwMode="auto">
            <a:xfrm>
              <a:off x="3733800" y="2438400"/>
              <a:ext cx="3810000" cy="0"/>
            </a:xfrm>
            <a:prstGeom prst="line">
              <a:avLst/>
            </a:prstGeom>
            <a:noFill/>
            <a:ln w="12700">
              <a:solidFill>
                <a:srgbClr val="2368AF"/>
              </a:solidFill>
              <a:round/>
              <a:headEnd/>
              <a:tailEnd/>
            </a:ln>
          </p:spPr>
          <p:txBody>
            <a:bodyPr>
              <a:prstTxWarp prst="textNoShape">
                <a:avLst/>
              </a:prstTxWarp>
            </a:bodyPr>
            <a:lstStyle/>
            <a:p>
              <a:endParaRPr lang="en-US"/>
            </a:p>
          </p:txBody>
        </p:sp>
      </p:grpSp>
      <p:sp>
        <p:nvSpPr>
          <p:cNvPr id="25699" name="Rectangle 130"/>
          <p:cNvSpPr>
            <a:spLocks noChangeArrowheads="1"/>
          </p:cNvSpPr>
          <p:nvPr/>
        </p:nvSpPr>
        <p:spPr bwMode="auto">
          <a:xfrm>
            <a:off x="4510088" y="4549776"/>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0" name="Rectangle 130"/>
          <p:cNvSpPr>
            <a:spLocks noChangeArrowheads="1"/>
          </p:cNvSpPr>
          <p:nvPr/>
        </p:nvSpPr>
        <p:spPr bwMode="auto">
          <a:xfrm>
            <a:off x="4510088" y="4267201"/>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5701" name="Rectangle 130"/>
          <p:cNvSpPr>
            <a:spLocks noChangeArrowheads="1"/>
          </p:cNvSpPr>
          <p:nvPr/>
        </p:nvSpPr>
        <p:spPr bwMode="auto">
          <a:xfrm>
            <a:off x="6580188" y="46767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2" name="Rectangle 130"/>
          <p:cNvSpPr>
            <a:spLocks noChangeArrowheads="1"/>
          </p:cNvSpPr>
          <p:nvPr/>
        </p:nvSpPr>
        <p:spPr bwMode="auto">
          <a:xfrm>
            <a:off x="6580188" y="43211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5703" name="Rectangle 130"/>
          <p:cNvSpPr>
            <a:spLocks noChangeArrowheads="1"/>
          </p:cNvSpPr>
          <p:nvPr/>
        </p:nvSpPr>
        <p:spPr bwMode="auto">
          <a:xfrm>
            <a:off x="4866245" y="1376134"/>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dirty="0">
                <a:latin typeface="Calibri" charset="0"/>
                <a:ea typeface="Calibri" charset="0"/>
                <a:cs typeface="Calibri" charset="0"/>
              </a:rPr>
              <a:t>1</a:t>
            </a:r>
          </a:p>
        </p:txBody>
      </p:sp>
      <p:sp>
        <p:nvSpPr>
          <p:cNvPr id="25704" name="Rectangle 130"/>
          <p:cNvSpPr>
            <a:spLocks noChangeArrowheads="1"/>
          </p:cNvSpPr>
          <p:nvPr/>
        </p:nvSpPr>
        <p:spPr bwMode="auto">
          <a:xfrm>
            <a:off x="4874492" y="962025"/>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dirty="0">
                <a:latin typeface="Calibri" charset="0"/>
                <a:ea typeface="Calibri" charset="0"/>
                <a:cs typeface="Calibri" charset="0"/>
              </a:rPr>
              <a:t>0</a:t>
            </a:r>
          </a:p>
        </p:txBody>
      </p:sp>
      <p:sp>
        <p:nvSpPr>
          <p:cNvPr id="25705" name="Rectangle 130"/>
          <p:cNvSpPr>
            <a:spLocks noChangeArrowheads="1"/>
          </p:cNvSpPr>
          <p:nvPr/>
        </p:nvSpPr>
        <p:spPr bwMode="auto">
          <a:xfrm>
            <a:off x="9704388" y="46482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6" name="Rectangle 130"/>
          <p:cNvSpPr>
            <a:spLocks noChangeArrowheads="1"/>
          </p:cNvSpPr>
          <p:nvPr/>
        </p:nvSpPr>
        <p:spPr bwMode="auto">
          <a:xfrm>
            <a:off x="9704388" y="42672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17" name="Rectangle 130"/>
          <p:cNvSpPr>
            <a:spLocks noChangeArrowheads="1"/>
          </p:cNvSpPr>
          <p:nvPr/>
        </p:nvSpPr>
        <p:spPr bwMode="auto">
          <a:xfrm>
            <a:off x="4598988" y="26670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1</a:t>
            </a:r>
          </a:p>
        </p:txBody>
      </p:sp>
      <p:sp>
        <p:nvSpPr>
          <p:cNvPr id="218" name="Rectangle 130"/>
          <p:cNvSpPr>
            <a:spLocks noChangeArrowheads="1"/>
          </p:cNvSpPr>
          <p:nvPr/>
        </p:nvSpPr>
        <p:spPr bwMode="auto">
          <a:xfrm>
            <a:off x="5513388" y="26670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19" name="Rectangle 130"/>
          <p:cNvSpPr>
            <a:spLocks noChangeArrowheads="1"/>
          </p:cNvSpPr>
          <p:nvPr/>
        </p:nvSpPr>
        <p:spPr bwMode="auto">
          <a:xfrm>
            <a:off x="6905625" y="2590801"/>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0" name="Rectangle 130"/>
          <p:cNvSpPr>
            <a:spLocks noChangeArrowheads="1"/>
          </p:cNvSpPr>
          <p:nvPr/>
        </p:nvSpPr>
        <p:spPr bwMode="auto">
          <a:xfrm>
            <a:off x="9829801" y="2743201"/>
            <a:ext cx="201613"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1" name="Rectangle 130"/>
          <p:cNvSpPr>
            <a:spLocks noChangeArrowheads="1"/>
          </p:cNvSpPr>
          <p:nvPr/>
        </p:nvSpPr>
        <p:spPr bwMode="auto">
          <a:xfrm>
            <a:off x="5257801" y="1981201"/>
            <a:ext cx="201613"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1</a:t>
            </a:r>
          </a:p>
        </p:txBody>
      </p:sp>
      <p:sp>
        <p:nvSpPr>
          <p:cNvPr id="222" name="Rectangle 130"/>
          <p:cNvSpPr>
            <a:spLocks noChangeArrowheads="1"/>
          </p:cNvSpPr>
          <p:nvPr/>
        </p:nvSpPr>
        <p:spPr bwMode="auto">
          <a:xfrm>
            <a:off x="8836025" y="2652714"/>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3" name="Rectangle 130"/>
          <p:cNvSpPr>
            <a:spLocks noChangeArrowheads="1"/>
          </p:cNvSpPr>
          <p:nvPr/>
        </p:nvSpPr>
        <p:spPr bwMode="auto">
          <a:xfrm>
            <a:off x="10237788" y="35718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9" name="Rectangle 2"/>
          <p:cNvSpPr txBox="1">
            <a:spLocks noChangeArrowheads="1"/>
          </p:cNvSpPr>
          <p:nvPr/>
        </p:nvSpPr>
        <p:spPr bwMode="auto">
          <a:xfrm>
            <a:off x="1345723" y="97012"/>
            <a:ext cx="9696085" cy="422275"/>
          </a:xfrm>
          <a:prstGeom prst="rect">
            <a:avLst/>
          </a:prstGeom>
          <a:noFill/>
          <a:ln w="9525">
            <a:noFill/>
            <a:miter lim="800000"/>
            <a:headEnd/>
            <a:tailEnd/>
          </a:ln>
        </p:spPr>
        <p:txBody>
          <a:bodyPr anchor="ctr">
            <a:prstTxWarp prst="textNoShape">
              <a:avLst/>
            </a:prstTxWarp>
          </a:bodyPr>
          <a:lstStyle/>
          <a:p>
            <a:pPr algn="ctr">
              <a:defRPr/>
            </a:pPr>
            <a:r>
              <a:rPr lang="en-US" sz="2400" dirty="0">
                <a:latin typeface="+mj-lt"/>
                <a:ea typeface="+mj-ea"/>
              </a:rPr>
              <a:t>Handling Control Hazards: </a:t>
            </a:r>
            <a:r>
              <a:rPr lang="en-US" sz="2400" kern="0" dirty="0">
                <a:latin typeface="+mj-lt"/>
                <a:ea typeface="Calibri Light" charset="0"/>
                <a:cs typeface="Calibri Light" charset="0"/>
              </a:rPr>
              <a:t>Moving Branch Target Address Calculation to ID</a:t>
            </a:r>
          </a:p>
        </p:txBody>
      </p:sp>
      <p:grpSp>
        <p:nvGrpSpPr>
          <p:cNvPr id="230" name="Group 3"/>
          <p:cNvGrpSpPr>
            <a:grpSpLocks/>
          </p:cNvGrpSpPr>
          <p:nvPr/>
        </p:nvGrpSpPr>
        <p:grpSpPr bwMode="auto">
          <a:xfrm>
            <a:off x="2836863" y="2639616"/>
            <a:ext cx="368300" cy="885031"/>
            <a:chOff x="1392" y="2880"/>
            <a:chExt cx="288" cy="480"/>
          </a:xfrm>
        </p:grpSpPr>
        <p:sp>
          <p:nvSpPr>
            <p:cNvPr id="231" name="Line 4"/>
            <p:cNvSpPr>
              <a:spLocks noChangeShapeType="1"/>
            </p:cNvSpPr>
            <p:nvPr/>
          </p:nvSpPr>
          <p:spPr bwMode="auto">
            <a:xfrm>
              <a:off x="1392" y="3072"/>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2" name="Line 5"/>
            <p:cNvSpPr>
              <a:spLocks noChangeShapeType="1"/>
            </p:cNvSpPr>
            <p:nvPr/>
          </p:nvSpPr>
          <p:spPr bwMode="auto">
            <a:xfrm flipH="1">
              <a:off x="1392" y="3120"/>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3" name="Line 6"/>
            <p:cNvSpPr>
              <a:spLocks noChangeShapeType="1"/>
            </p:cNvSpPr>
            <p:nvPr/>
          </p:nvSpPr>
          <p:spPr bwMode="auto">
            <a:xfrm flipV="1">
              <a:off x="1392" y="2880"/>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4" name="Line 7"/>
            <p:cNvSpPr>
              <a:spLocks noChangeShapeType="1"/>
            </p:cNvSpPr>
            <p:nvPr/>
          </p:nvSpPr>
          <p:spPr bwMode="auto">
            <a:xfrm flipV="1">
              <a:off x="1392" y="3168"/>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5" name="Line 8"/>
            <p:cNvSpPr>
              <a:spLocks noChangeShapeType="1"/>
            </p:cNvSpPr>
            <p:nvPr/>
          </p:nvSpPr>
          <p:spPr bwMode="auto">
            <a:xfrm flipV="1">
              <a:off x="1392" y="3216"/>
              <a:ext cx="288" cy="144"/>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6" name="Line 9"/>
            <p:cNvSpPr>
              <a:spLocks noChangeShapeType="1"/>
            </p:cNvSpPr>
            <p:nvPr/>
          </p:nvSpPr>
          <p:spPr bwMode="auto">
            <a:xfrm flipV="1">
              <a:off x="1680" y="3024"/>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7" name="Line 10"/>
            <p:cNvSpPr>
              <a:spLocks noChangeShapeType="1"/>
            </p:cNvSpPr>
            <p:nvPr/>
          </p:nvSpPr>
          <p:spPr bwMode="auto">
            <a:xfrm>
              <a:off x="1392" y="2880"/>
              <a:ext cx="288" cy="144"/>
            </a:xfrm>
            <a:prstGeom prst="line">
              <a:avLst/>
            </a:prstGeom>
            <a:noFill/>
            <a:ln w="12700">
              <a:solidFill>
                <a:schemeClr val="tx1"/>
              </a:solidFill>
              <a:round/>
              <a:headEnd/>
              <a:tailEnd/>
            </a:ln>
          </p:spPr>
          <p:txBody>
            <a:bodyPr>
              <a:prstTxWarp prst="textNoShape">
                <a:avLst/>
              </a:prstTxWarp>
            </a:bodyPr>
            <a:lstStyle/>
            <a:p>
              <a:endParaRPr lang="en-US"/>
            </a:p>
          </p:txBody>
        </p:sp>
      </p:grpSp>
      <p:sp>
        <p:nvSpPr>
          <p:cNvPr id="238" name="Line 15"/>
          <p:cNvSpPr>
            <a:spLocks noChangeShapeType="1"/>
          </p:cNvSpPr>
          <p:nvPr/>
        </p:nvSpPr>
        <p:spPr bwMode="auto">
          <a:xfrm>
            <a:off x="2487614" y="3336047"/>
            <a:ext cx="366713"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39" name="Text Box 19"/>
          <p:cNvSpPr txBox="1">
            <a:spLocks noChangeArrowheads="1"/>
          </p:cNvSpPr>
          <p:nvPr/>
        </p:nvSpPr>
        <p:spPr bwMode="auto">
          <a:xfrm>
            <a:off x="2845110" y="2954030"/>
            <a:ext cx="411162" cy="253916"/>
          </a:xfrm>
          <a:prstGeom prst="rect">
            <a:avLst/>
          </a:prstGeom>
          <a:noFill/>
          <a:ln w="12700">
            <a:noFill/>
            <a:miter lim="800000"/>
            <a:headEnd/>
            <a:tailEnd/>
          </a:ln>
          <a:effectLst/>
        </p:spPr>
        <p:txBody>
          <a:bodyPr wrap="square">
            <a:spAutoFit/>
          </a:bodyPr>
          <a:lstStyle/>
          <a:p>
            <a:pPr>
              <a:defRPr/>
            </a:pPr>
            <a:r>
              <a:rPr lang="en-US" sz="1050" b="1" dirty="0">
                <a:latin typeface="Calibri"/>
                <a:cs typeface="Calibri"/>
              </a:rPr>
              <a:t>Add</a:t>
            </a:r>
          </a:p>
        </p:txBody>
      </p:sp>
      <p:sp>
        <p:nvSpPr>
          <p:cNvPr id="240" name="Text Box 23"/>
          <p:cNvSpPr txBox="1">
            <a:spLocks noChangeArrowheads="1"/>
          </p:cNvSpPr>
          <p:nvPr/>
        </p:nvSpPr>
        <p:spPr bwMode="auto">
          <a:xfrm>
            <a:off x="2430462" y="3082131"/>
            <a:ext cx="252412" cy="253916"/>
          </a:xfrm>
          <a:prstGeom prst="rect">
            <a:avLst/>
          </a:prstGeom>
          <a:noFill/>
          <a:ln w="12700">
            <a:noFill/>
            <a:miter lim="800000"/>
            <a:headEnd/>
            <a:tailEnd/>
          </a:ln>
          <a:effectLst/>
        </p:spPr>
        <p:txBody>
          <a:bodyPr wrap="square">
            <a:spAutoFit/>
          </a:bodyPr>
          <a:lstStyle/>
          <a:p>
            <a:pPr>
              <a:defRPr/>
            </a:pPr>
            <a:r>
              <a:rPr lang="en-US" sz="1050" b="1" dirty="0">
                <a:latin typeface="Calibri"/>
                <a:cs typeface="Calibri"/>
              </a:rPr>
              <a:t>4</a:t>
            </a:r>
          </a:p>
        </p:txBody>
      </p:sp>
      <p:sp>
        <p:nvSpPr>
          <p:cNvPr id="241" name="Text Box 97"/>
          <p:cNvSpPr txBox="1">
            <a:spLocks noChangeArrowheads="1"/>
          </p:cNvSpPr>
          <p:nvPr/>
        </p:nvSpPr>
        <p:spPr bwMode="auto">
          <a:xfrm>
            <a:off x="4325071" y="1304756"/>
            <a:ext cx="411163" cy="254000"/>
          </a:xfrm>
          <a:prstGeom prst="rect">
            <a:avLst/>
          </a:prstGeom>
          <a:noFill/>
          <a:ln w="12700">
            <a:noFill/>
            <a:miter lim="800000"/>
            <a:headEnd/>
            <a:tailEnd/>
          </a:ln>
          <a:effectLst/>
        </p:spPr>
        <p:txBody>
          <a:bodyPr wrap="none">
            <a:spAutoFit/>
          </a:bodyPr>
          <a:lstStyle/>
          <a:p>
            <a:pPr>
              <a:defRPr/>
            </a:pPr>
            <a:r>
              <a:rPr lang="en-US" sz="1050" b="1" dirty="0">
                <a:latin typeface="Calibri"/>
                <a:cs typeface="Calibri"/>
              </a:rPr>
              <a:t>Add</a:t>
            </a:r>
          </a:p>
        </p:txBody>
      </p:sp>
      <p:sp>
        <p:nvSpPr>
          <p:cNvPr id="242" name="Line 90"/>
          <p:cNvSpPr>
            <a:spLocks noChangeShapeType="1"/>
          </p:cNvSpPr>
          <p:nvPr/>
        </p:nvSpPr>
        <p:spPr bwMode="auto">
          <a:xfrm>
            <a:off x="4326175" y="1364717"/>
            <a:ext cx="61304" cy="89595"/>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43" name="Line 92"/>
          <p:cNvSpPr>
            <a:spLocks noChangeShapeType="1"/>
          </p:cNvSpPr>
          <p:nvPr/>
        </p:nvSpPr>
        <p:spPr bwMode="auto">
          <a:xfrm flipV="1">
            <a:off x="4326175" y="1006336"/>
            <a:ext cx="0" cy="35838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44" name="Line 93"/>
          <p:cNvSpPr>
            <a:spLocks noChangeShapeType="1"/>
          </p:cNvSpPr>
          <p:nvPr/>
        </p:nvSpPr>
        <p:spPr bwMode="auto">
          <a:xfrm flipV="1">
            <a:off x="4326175" y="1543907"/>
            <a:ext cx="0" cy="35838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45" name="Line 94"/>
          <p:cNvSpPr>
            <a:spLocks noChangeShapeType="1"/>
          </p:cNvSpPr>
          <p:nvPr/>
        </p:nvSpPr>
        <p:spPr bwMode="auto">
          <a:xfrm flipV="1">
            <a:off x="4326175" y="1633503"/>
            <a:ext cx="367826" cy="268785"/>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46" name="Line 95"/>
          <p:cNvSpPr>
            <a:spLocks noChangeShapeType="1"/>
          </p:cNvSpPr>
          <p:nvPr/>
        </p:nvSpPr>
        <p:spPr bwMode="auto">
          <a:xfrm flipV="1">
            <a:off x="4694001" y="1275121"/>
            <a:ext cx="0" cy="35838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47" name="Line 96"/>
          <p:cNvSpPr>
            <a:spLocks noChangeShapeType="1"/>
          </p:cNvSpPr>
          <p:nvPr/>
        </p:nvSpPr>
        <p:spPr bwMode="auto">
          <a:xfrm>
            <a:off x="4326175" y="1006337"/>
            <a:ext cx="367826" cy="268785"/>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48" name="Line 98"/>
          <p:cNvSpPr>
            <a:spLocks noChangeShapeType="1"/>
          </p:cNvSpPr>
          <p:nvPr/>
        </p:nvSpPr>
        <p:spPr bwMode="auto">
          <a:xfrm>
            <a:off x="4091681" y="1703444"/>
            <a:ext cx="220696" cy="0"/>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sp>
        <p:nvSpPr>
          <p:cNvPr id="249" name="Line 15"/>
          <p:cNvSpPr>
            <a:spLocks noChangeShapeType="1"/>
          </p:cNvSpPr>
          <p:nvPr/>
        </p:nvSpPr>
        <p:spPr bwMode="auto">
          <a:xfrm flipV="1">
            <a:off x="3205164" y="3082131"/>
            <a:ext cx="137482" cy="1"/>
          </a:xfrm>
          <a:prstGeom prst="line">
            <a:avLst/>
          </a:prstGeom>
          <a:noFill/>
          <a:ln w="19050">
            <a:solidFill>
              <a:schemeClr val="tx1"/>
            </a:solidFill>
            <a:round/>
            <a:headEnd/>
            <a:tailEnd type="none" w="med" len="med"/>
          </a:ln>
        </p:spPr>
        <p:txBody>
          <a:bodyPr>
            <a:prstTxWarp prst="textNoShape">
              <a:avLst/>
            </a:prstTxWarp>
          </a:bodyPr>
          <a:lstStyle/>
          <a:p>
            <a:endParaRPr lang="en-US"/>
          </a:p>
        </p:txBody>
      </p:sp>
      <p:sp>
        <p:nvSpPr>
          <p:cNvPr id="250" name="Line 135"/>
          <p:cNvSpPr>
            <a:spLocks noChangeShapeType="1"/>
          </p:cNvSpPr>
          <p:nvPr/>
        </p:nvSpPr>
        <p:spPr bwMode="auto">
          <a:xfrm>
            <a:off x="6623050" y="5525247"/>
            <a:ext cx="0" cy="439632"/>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51" name="Line 63"/>
          <p:cNvSpPr>
            <a:spLocks noChangeShapeType="1"/>
          </p:cNvSpPr>
          <p:nvPr/>
        </p:nvSpPr>
        <p:spPr bwMode="auto">
          <a:xfrm>
            <a:off x="3490293" y="5964879"/>
            <a:ext cx="3143871" cy="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258" name="Oval 257"/>
          <p:cNvSpPr/>
          <p:nvPr/>
        </p:nvSpPr>
        <p:spPr bwMode="auto">
          <a:xfrm>
            <a:off x="7808913" y="1494805"/>
            <a:ext cx="914400" cy="9144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72743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75"/>
          <p:cNvSpPr>
            <a:spLocks noChangeShapeType="1"/>
          </p:cNvSpPr>
          <p:nvPr/>
        </p:nvSpPr>
        <p:spPr bwMode="auto">
          <a:xfrm>
            <a:off x="6626225" y="4945063"/>
            <a:ext cx="171450" cy="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25604" name="Rectangle 11"/>
          <p:cNvSpPr>
            <a:spLocks noChangeArrowheads="1"/>
          </p:cNvSpPr>
          <p:nvPr/>
        </p:nvSpPr>
        <p:spPr bwMode="auto">
          <a:xfrm>
            <a:off x="2638425"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05" name="Rectangle 12"/>
          <p:cNvSpPr>
            <a:spLocks noChangeArrowheads="1"/>
          </p:cNvSpPr>
          <p:nvPr/>
        </p:nvSpPr>
        <p:spPr bwMode="auto">
          <a:xfrm>
            <a:off x="2122488" y="3975100"/>
            <a:ext cx="220662" cy="82073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06" name="Line 13"/>
          <p:cNvSpPr>
            <a:spLocks noChangeShapeType="1"/>
          </p:cNvSpPr>
          <p:nvPr/>
        </p:nvSpPr>
        <p:spPr bwMode="auto">
          <a:xfrm>
            <a:off x="2343151" y="4348163"/>
            <a:ext cx="2952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07" name="Line 14"/>
          <p:cNvSpPr>
            <a:spLocks noChangeShapeType="1"/>
          </p:cNvSpPr>
          <p:nvPr/>
        </p:nvSpPr>
        <p:spPr bwMode="auto">
          <a:xfrm>
            <a:off x="2430463" y="2819400"/>
            <a:ext cx="423863"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09" name="Text Box 16"/>
          <p:cNvSpPr txBox="1">
            <a:spLocks noChangeArrowheads="1"/>
          </p:cNvSpPr>
          <p:nvPr/>
        </p:nvSpPr>
        <p:spPr bwMode="auto">
          <a:xfrm>
            <a:off x="2590800" y="4125913"/>
            <a:ext cx="442750" cy="369332"/>
          </a:xfrm>
          <a:prstGeom prst="rect">
            <a:avLst/>
          </a:prstGeom>
          <a:noFill/>
          <a:ln w="12700">
            <a:noFill/>
            <a:miter lim="800000"/>
            <a:headEnd/>
            <a:tailEnd/>
          </a:ln>
        </p:spPr>
        <p:txBody>
          <a:bodyPr wrap="none">
            <a:prstTxWarp prst="textNoShape">
              <a:avLst/>
            </a:prstTxWarp>
            <a:spAutoFit/>
          </a:bodyPr>
          <a:lstStyle/>
          <a:p>
            <a:r>
              <a:rPr lang="en-US" sz="900">
                <a:latin typeface="Calibri" charset="0"/>
                <a:ea typeface="Calibri" charset="0"/>
                <a:cs typeface="Calibri" charset="0"/>
              </a:rPr>
              <a:t>Read</a:t>
            </a:r>
          </a:p>
          <a:p>
            <a:r>
              <a:rPr lang="en-US" sz="900">
                <a:latin typeface="Calibri" charset="0"/>
                <a:ea typeface="Calibri" charset="0"/>
                <a:cs typeface="Calibri" charset="0"/>
              </a:rPr>
              <a:t>Addr.</a:t>
            </a:r>
          </a:p>
        </p:txBody>
      </p:sp>
      <p:sp>
        <p:nvSpPr>
          <p:cNvPr id="25610" name="Text Box 17"/>
          <p:cNvSpPr txBox="1">
            <a:spLocks noChangeArrowheads="1"/>
          </p:cNvSpPr>
          <p:nvPr/>
        </p:nvSpPr>
        <p:spPr bwMode="auto">
          <a:xfrm>
            <a:off x="3648076" y="4125914"/>
            <a:ext cx="466725" cy="369887"/>
          </a:xfrm>
          <a:prstGeom prst="rect">
            <a:avLst/>
          </a:prstGeom>
          <a:noFill/>
          <a:ln w="12700">
            <a:noFill/>
            <a:miter lim="800000"/>
            <a:headEnd/>
            <a:tailEnd/>
          </a:ln>
        </p:spPr>
        <p:txBody>
          <a:bodyPr wrap="none">
            <a:prstTxWarp prst="textNoShape">
              <a:avLst/>
            </a:prstTxWarp>
            <a:spAutoFit/>
          </a:bodyPr>
          <a:lstStyle/>
          <a:p>
            <a:pPr algn="ctr"/>
            <a:r>
              <a:rPr lang="en-US" sz="900">
                <a:latin typeface="Calibri" charset="0"/>
                <a:ea typeface="Calibri" charset="0"/>
                <a:cs typeface="Calibri" charset="0"/>
              </a:rPr>
              <a:t>Instr.</a:t>
            </a:r>
          </a:p>
          <a:p>
            <a:pPr algn="ctr"/>
            <a:r>
              <a:rPr lang="en-US" sz="900">
                <a:latin typeface="Calibri" charset="0"/>
                <a:ea typeface="Calibri" charset="0"/>
                <a:cs typeface="Calibri" charset="0"/>
              </a:rPr>
              <a:t>[31-0]</a:t>
            </a:r>
          </a:p>
        </p:txBody>
      </p:sp>
      <p:sp>
        <p:nvSpPr>
          <p:cNvPr id="18" name="Text Box 18"/>
          <p:cNvSpPr txBox="1">
            <a:spLocks noChangeArrowheads="1"/>
          </p:cNvSpPr>
          <p:nvPr/>
        </p:nvSpPr>
        <p:spPr bwMode="auto">
          <a:xfrm>
            <a:off x="2946400" y="3810001"/>
            <a:ext cx="800100" cy="415925"/>
          </a:xfrm>
          <a:prstGeom prst="rect">
            <a:avLst/>
          </a:prstGeom>
          <a:solidFill>
            <a:srgbClr val="FAFFB5"/>
          </a:solidFill>
          <a:ln w="12700">
            <a:noFill/>
            <a:miter lim="800000"/>
            <a:headEnd/>
            <a:tailEnd/>
          </a:ln>
          <a:effectLst/>
        </p:spPr>
        <p:txBody>
          <a:bodyPr wrap="none">
            <a:spAutoFit/>
          </a:bodyPr>
          <a:lstStyle/>
          <a:p>
            <a:pPr algn="ctr">
              <a:defRPr/>
            </a:pPr>
            <a:r>
              <a:rPr lang="en-US" sz="1050" b="1" dirty="0">
                <a:latin typeface="Calibri"/>
                <a:cs typeface="Calibri"/>
              </a:rPr>
              <a:t>Instruction</a:t>
            </a:r>
          </a:p>
          <a:p>
            <a:pPr algn="ctr">
              <a:defRPr/>
            </a:pPr>
            <a:r>
              <a:rPr lang="en-US" sz="1050" b="1" dirty="0">
                <a:latin typeface="Calibri"/>
                <a:cs typeface="Calibri"/>
              </a:rPr>
              <a:t>Memory</a:t>
            </a:r>
          </a:p>
        </p:txBody>
      </p:sp>
      <p:sp>
        <p:nvSpPr>
          <p:cNvPr id="20" name="Text Box 20"/>
          <p:cNvSpPr txBox="1">
            <a:spLocks noChangeArrowheads="1"/>
          </p:cNvSpPr>
          <p:nvPr/>
        </p:nvSpPr>
        <p:spPr bwMode="auto">
          <a:xfrm>
            <a:off x="2049464" y="4198938"/>
            <a:ext cx="327025" cy="254000"/>
          </a:xfrm>
          <a:prstGeom prst="rect">
            <a:avLst/>
          </a:prstGeom>
          <a:noFill/>
          <a:ln w="12700">
            <a:noFill/>
            <a:miter lim="800000"/>
            <a:headEnd/>
            <a:tailEnd/>
          </a:ln>
          <a:effectLst/>
        </p:spPr>
        <p:txBody>
          <a:bodyPr wrap="none">
            <a:spAutoFit/>
          </a:bodyPr>
          <a:lstStyle/>
          <a:p>
            <a:pPr>
              <a:defRPr/>
            </a:pPr>
            <a:r>
              <a:rPr lang="en-US" sz="1050" b="1">
                <a:latin typeface="Calibri"/>
                <a:cs typeface="Calibri"/>
              </a:rPr>
              <a:t>PC</a:t>
            </a:r>
          </a:p>
        </p:txBody>
      </p:sp>
      <p:sp>
        <p:nvSpPr>
          <p:cNvPr id="25615" name="Rectangle 24"/>
          <p:cNvSpPr>
            <a:spLocks noChangeArrowheads="1"/>
          </p:cNvSpPr>
          <p:nvPr/>
        </p:nvSpPr>
        <p:spPr bwMode="auto">
          <a:xfrm>
            <a:off x="5005388"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16" name="Line 25"/>
          <p:cNvSpPr>
            <a:spLocks noChangeShapeType="1"/>
          </p:cNvSpPr>
          <p:nvPr/>
        </p:nvSpPr>
        <p:spPr bwMode="auto">
          <a:xfrm>
            <a:off x="4035425" y="4348163"/>
            <a:ext cx="14763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17" name="Line 26"/>
          <p:cNvSpPr>
            <a:spLocks noChangeShapeType="1"/>
          </p:cNvSpPr>
          <p:nvPr/>
        </p:nvSpPr>
        <p:spPr bwMode="auto">
          <a:xfrm>
            <a:off x="4183064" y="4124325"/>
            <a:ext cx="82232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18" name="Line 28"/>
          <p:cNvSpPr>
            <a:spLocks noChangeShapeType="1"/>
          </p:cNvSpPr>
          <p:nvPr/>
        </p:nvSpPr>
        <p:spPr bwMode="auto">
          <a:xfrm>
            <a:off x="9712326" y="4721225"/>
            <a:ext cx="220663"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619" name="Line 29"/>
          <p:cNvSpPr>
            <a:spLocks noChangeShapeType="1"/>
          </p:cNvSpPr>
          <p:nvPr/>
        </p:nvSpPr>
        <p:spPr bwMode="auto">
          <a:xfrm>
            <a:off x="4183064" y="3751263"/>
            <a:ext cx="82232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20" name="Line 32"/>
          <p:cNvSpPr>
            <a:spLocks noChangeShapeType="1"/>
          </p:cNvSpPr>
          <p:nvPr/>
        </p:nvSpPr>
        <p:spPr bwMode="auto">
          <a:xfrm>
            <a:off x="7874001" y="5692775"/>
            <a:ext cx="1863725"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21" name="Line 33"/>
          <p:cNvSpPr>
            <a:spLocks noChangeShapeType="1"/>
          </p:cNvSpPr>
          <p:nvPr/>
        </p:nvSpPr>
        <p:spPr bwMode="auto">
          <a:xfrm>
            <a:off x="7726363" y="4348163"/>
            <a:ext cx="17145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22" name="Text Box 34"/>
          <p:cNvSpPr txBox="1">
            <a:spLocks noChangeArrowheads="1"/>
          </p:cNvSpPr>
          <p:nvPr/>
        </p:nvSpPr>
        <p:spPr bwMode="auto">
          <a:xfrm>
            <a:off x="4932363" y="4721225"/>
            <a:ext cx="774700"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Write Data</a:t>
            </a:r>
          </a:p>
        </p:txBody>
      </p:sp>
      <p:sp>
        <p:nvSpPr>
          <p:cNvPr id="25623" name="Text Box 35"/>
          <p:cNvSpPr txBox="1">
            <a:spLocks noChangeArrowheads="1"/>
          </p:cNvSpPr>
          <p:nvPr/>
        </p:nvSpPr>
        <p:spPr bwMode="auto">
          <a:xfrm>
            <a:off x="4932364" y="3602038"/>
            <a:ext cx="852487"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Read Addr 1</a:t>
            </a:r>
          </a:p>
        </p:txBody>
      </p:sp>
      <p:sp>
        <p:nvSpPr>
          <p:cNvPr id="25624" name="Text Box 36"/>
          <p:cNvSpPr txBox="1">
            <a:spLocks noChangeArrowheads="1"/>
          </p:cNvSpPr>
          <p:nvPr/>
        </p:nvSpPr>
        <p:spPr bwMode="auto">
          <a:xfrm>
            <a:off x="4932364" y="3975100"/>
            <a:ext cx="852487"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Read Addr 2</a:t>
            </a:r>
          </a:p>
        </p:txBody>
      </p:sp>
      <p:sp>
        <p:nvSpPr>
          <p:cNvPr id="25625" name="Text Box 37"/>
          <p:cNvSpPr txBox="1">
            <a:spLocks noChangeArrowheads="1"/>
          </p:cNvSpPr>
          <p:nvPr/>
        </p:nvSpPr>
        <p:spPr bwMode="auto">
          <a:xfrm>
            <a:off x="4932363" y="4348163"/>
            <a:ext cx="787400" cy="254000"/>
          </a:xfrm>
          <a:prstGeom prst="rect">
            <a:avLst/>
          </a:prstGeom>
          <a:noFill/>
          <a:ln w="12700">
            <a:noFill/>
            <a:miter lim="800000"/>
            <a:headEnd/>
            <a:tailEnd/>
          </a:ln>
        </p:spPr>
        <p:txBody>
          <a:bodyPr wrap="none">
            <a:prstTxWarp prst="textNoShape">
              <a:avLst/>
            </a:prstTxWarp>
            <a:spAutoFit/>
          </a:bodyPr>
          <a:lstStyle/>
          <a:p>
            <a:r>
              <a:rPr lang="en-US" sz="1000">
                <a:latin typeface="Calibri" charset="0"/>
                <a:ea typeface="Calibri" charset="0"/>
                <a:cs typeface="Calibri" charset="0"/>
              </a:rPr>
              <a:t>Write Addr</a:t>
            </a:r>
          </a:p>
        </p:txBody>
      </p:sp>
      <p:sp>
        <p:nvSpPr>
          <p:cNvPr id="33" name="Text Box 38"/>
          <p:cNvSpPr txBox="1">
            <a:spLocks noChangeArrowheads="1"/>
          </p:cNvSpPr>
          <p:nvPr/>
        </p:nvSpPr>
        <p:spPr bwMode="auto">
          <a:xfrm>
            <a:off x="5303752" y="3825876"/>
            <a:ext cx="641522" cy="577081"/>
          </a:xfrm>
          <a:prstGeom prst="rect">
            <a:avLst/>
          </a:prstGeom>
          <a:noFill/>
          <a:ln w="12700">
            <a:noFill/>
            <a:miter lim="800000"/>
            <a:headEnd/>
            <a:tailEnd/>
          </a:ln>
          <a:effectLst/>
        </p:spPr>
        <p:txBody>
          <a:bodyPr wrap="none">
            <a:spAutoFit/>
          </a:bodyPr>
          <a:lstStyle/>
          <a:p>
            <a:pPr algn="ctr">
              <a:defRPr/>
            </a:pPr>
            <a:r>
              <a:rPr lang="en-US" sz="1050" b="1">
                <a:latin typeface="Calibri"/>
                <a:cs typeface="Calibri"/>
              </a:rPr>
              <a:t>Register</a:t>
            </a:r>
          </a:p>
          <a:p>
            <a:pPr algn="ctr">
              <a:defRPr/>
            </a:pPr>
            <a:endParaRPr lang="en-US" sz="1050" b="1">
              <a:latin typeface="Calibri"/>
              <a:cs typeface="Calibri"/>
            </a:endParaRPr>
          </a:p>
          <a:p>
            <a:pPr algn="ctr">
              <a:defRPr/>
            </a:pPr>
            <a:r>
              <a:rPr lang="en-US" sz="1050" b="1">
                <a:latin typeface="Calibri"/>
                <a:cs typeface="Calibri"/>
              </a:rPr>
              <a:t>File</a:t>
            </a:r>
          </a:p>
        </p:txBody>
      </p:sp>
      <p:sp>
        <p:nvSpPr>
          <p:cNvPr id="34" name="Text Box 39"/>
          <p:cNvSpPr txBox="1">
            <a:spLocks noChangeArrowheads="1"/>
          </p:cNvSpPr>
          <p:nvPr/>
        </p:nvSpPr>
        <p:spPr bwMode="auto">
          <a:xfrm>
            <a:off x="5892800" y="3751264"/>
            <a:ext cx="573088" cy="415925"/>
          </a:xfrm>
          <a:prstGeom prst="rect">
            <a:avLst/>
          </a:prstGeom>
          <a:noFill/>
          <a:ln w="12700">
            <a:noFill/>
            <a:miter lim="800000"/>
            <a:headEnd/>
            <a:tailEnd/>
          </a:ln>
          <a:effectLst/>
        </p:spPr>
        <p:txBody>
          <a:bodyPr wrap="none">
            <a:spAutoFit/>
          </a:bodyPr>
          <a:lstStyle/>
          <a:p>
            <a:pPr algn="r">
              <a:defRPr/>
            </a:pPr>
            <a:r>
              <a:rPr lang="en-US" sz="1050">
                <a:latin typeface="Calibri"/>
                <a:cs typeface="Calibri"/>
              </a:rPr>
              <a:t>Read</a:t>
            </a:r>
          </a:p>
          <a:p>
            <a:pPr algn="r">
              <a:defRPr/>
            </a:pPr>
            <a:r>
              <a:rPr lang="en-US" sz="1050">
                <a:latin typeface="Calibri"/>
                <a:cs typeface="Calibri"/>
              </a:rPr>
              <a:t> Data 1</a:t>
            </a:r>
          </a:p>
        </p:txBody>
      </p:sp>
      <p:sp>
        <p:nvSpPr>
          <p:cNvPr id="35" name="Text Box 40"/>
          <p:cNvSpPr txBox="1">
            <a:spLocks noChangeArrowheads="1"/>
          </p:cNvSpPr>
          <p:nvPr/>
        </p:nvSpPr>
        <p:spPr bwMode="auto">
          <a:xfrm>
            <a:off x="5916614" y="4422776"/>
            <a:ext cx="573087" cy="415925"/>
          </a:xfrm>
          <a:prstGeom prst="rect">
            <a:avLst/>
          </a:prstGeom>
          <a:noFill/>
          <a:ln w="12700">
            <a:noFill/>
            <a:miter lim="800000"/>
            <a:headEnd/>
            <a:tailEnd/>
          </a:ln>
          <a:effectLst/>
        </p:spPr>
        <p:txBody>
          <a:bodyPr wrap="none">
            <a:spAutoFit/>
          </a:bodyPr>
          <a:lstStyle/>
          <a:p>
            <a:pPr algn="r">
              <a:defRPr/>
            </a:pPr>
            <a:r>
              <a:rPr lang="en-US" sz="1050">
                <a:latin typeface="Calibri"/>
                <a:cs typeface="Calibri"/>
              </a:rPr>
              <a:t>Read</a:t>
            </a:r>
          </a:p>
          <a:p>
            <a:pPr algn="r">
              <a:defRPr/>
            </a:pPr>
            <a:r>
              <a:rPr lang="en-US" sz="1050">
                <a:latin typeface="Calibri"/>
                <a:cs typeface="Calibri"/>
              </a:rPr>
              <a:t> Data 2</a:t>
            </a:r>
          </a:p>
        </p:txBody>
      </p:sp>
      <p:sp>
        <p:nvSpPr>
          <p:cNvPr id="36" name="Rectangle 42"/>
          <p:cNvSpPr>
            <a:spLocks noChangeArrowheads="1"/>
          </p:cNvSpPr>
          <p:nvPr/>
        </p:nvSpPr>
        <p:spPr bwMode="auto">
          <a:xfrm>
            <a:off x="7310438" y="4273551"/>
            <a:ext cx="487362" cy="32702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defRPr/>
            </a:pPr>
            <a:r>
              <a:rPr lang="en-US" sz="1050" b="1">
                <a:latin typeface="Calibri"/>
                <a:cs typeface="Calibri"/>
              </a:rPr>
              <a:t>ALU</a:t>
            </a:r>
          </a:p>
        </p:txBody>
      </p:sp>
      <p:sp>
        <p:nvSpPr>
          <p:cNvPr id="37" name="Rectangle 43"/>
          <p:cNvSpPr>
            <a:spLocks noChangeArrowheads="1"/>
          </p:cNvSpPr>
          <p:nvPr/>
        </p:nvSpPr>
        <p:spPr bwMode="auto">
          <a:xfrm>
            <a:off x="7196139" y="3295650"/>
            <a:ext cx="441325" cy="29845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defRPr/>
            </a:pPr>
            <a:r>
              <a:rPr lang="en-US" sz="1100" dirty="0" err="1">
                <a:latin typeface="Calibri"/>
                <a:cs typeface="Calibri"/>
              </a:rPr>
              <a:t>ovf</a:t>
            </a:r>
            <a:endParaRPr lang="en-US" sz="1100" dirty="0">
              <a:latin typeface="Calibri"/>
              <a:cs typeface="Calibri"/>
            </a:endParaRPr>
          </a:p>
        </p:txBody>
      </p:sp>
      <p:sp>
        <p:nvSpPr>
          <p:cNvPr id="25631" name="Rectangle 44"/>
          <p:cNvSpPr>
            <a:spLocks noChangeArrowheads="1"/>
          </p:cNvSpPr>
          <p:nvPr/>
        </p:nvSpPr>
        <p:spPr bwMode="auto">
          <a:xfrm>
            <a:off x="7667625" y="3462338"/>
            <a:ext cx="514350" cy="298450"/>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100">
                <a:latin typeface="Calibri" charset="0"/>
                <a:ea typeface="Calibri" charset="0"/>
                <a:cs typeface="Calibri" charset="0"/>
              </a:rPr>
              <a:t>zero</a:t>
            </a:r>
          </a:p>
        </p:txBody>
      </p:sp>
      <p:sp>
        <p:nvSpPr>
          <p:cNvPr id="25632" name="Line 48"/>
          <p:cNvSpPr>
            <a:spLocks noChangeShapeType="1"/>
          </p:cNvSpPr>
          <p:nvPr/>
        </p:nvSpPr>
        <p:spPr bwMode="auto">
          <a:xfrm flipV="1">
            <a:off x="7315200" y="3536950"/>
            <a:ext cx="0" cy="223838"/>
          </a:xfrm>
          <a:prstGeom prst="line">
            <a:avLst/>
          </a:prstGeom>
          <a:noFill/>
          <a:ln w="12700">
            <a:solidFill>
              <a:srgbClr val="595959"/>
            </a:solidFill>
            <a:round/>
            <a:headEnd/>
            <a:tailEnd type="triangle" w="med" len="med"/>
          </a:ln>
        </p:spPr>
        <p:txBody>
          <a:bodyPr>
            <a:prstTxWarp prst="textNoShape">
              <a:avLst/>
            </a:prstTxWarp>
          </a:bodyPr>
          <a:lstStyle/>
          <a:p>
            <a:endParaRPr lang="en-US"/>
          </a:p>
        </p:txBody>
      </p:sp>
      <p:sp>
        <p:nvSpPr>
          <p:cNvPr id="25633" name="Line 50"/>
          <p:cNvSpPr>
            <a:spLocks noChangeShapeType="1"/>
          </p:cNvSpPr>
          <p:nvPr/>
        </p:nvSpPr>
        <p:spPr bwMode="auto">
          <a:xfrm>
            <a:off x="10301288" y="4497388"/>
            <a:ext cx="0" cy="1941512"/>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34" name="Rectangle 51"/>
          <p:cNvSpPr>
            <a:spLocks noChangeArrowheads="1"/>
          </p:cNvSpPr>
          <p:nvPr/>
        </p:nvSpPr>
        <p:spPr bwMode="auto">
          <a:xfrm>
            <a:off x="8242300" y="3602039"/>
            <a:ext cx="1397000" cy="1417637"/>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Calibri" charset="0"/>
              <a:ea typeface="Calibri" charset="0"/>
              <a:cs typeface="Calibri" charset="0"/>
            </a:endParaRPr>
          </a:p>
        </p:txBody>
      </p:sp>
      <p:sp>
        <p:nvSpPr>
          <p:cNvPr id="25635" name="Line 52"/>
          <p:cNvSpPr>
            <a:spLocks noChangeShapeType="1"/>
          </p:cNvSpPr>
          <p:nvPr/>
        </p:nvSpPr>
        <p:spPr bwMode="auto">
          <a:xfrm>
            <a:off x="9639300" y="4348163"/>
            <a:ext cx="293688"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636" name="Line 53"/>
          <p:cNvSpPr>
            <a:spLocks noChangeShapeType="1"/>
          </p:cNvSpPr>
          <p:nvPr/>
        </p:nvSpPr>
        <p:spPr bwMode="auto">
          <a:xfrm>
            <a:off x="7874001" y="3900488"/>
            <a:ext cx="392113"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37" name="Line 54"/>
          <p:cNvSpPr>
            <a:spLocks noChangeShapeType="1"/>
          </p:cNvSpPr>
          <p:nvPr/>
        </p:nvSpPr>
        <p:spPr bwMode="auto">
          <a:xfrm>
            <a:off x="8021638" y="4721225"/>
            <a:ext cx="0" cy="2984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45" name="Text Box 55"/>
          <p:cNvSpPr txBox="1">
            <a:spLocks noChangeArrowheads="1"/>
          </p:cNvSpPr>
          <p:nvPr/>
        </p:nvSpPr>
        <p:spPr bwMode="auto">
          <a:xfrm>
            <a:off x="8836026" y="3698876"/>
            <a:ext cx="665163" cy="415925"/>
          </a:xfrm>
          <a:prstGeom prst="rect">
            <a:avLst/>
          </a:prstGeom>
          <a:solidFill>
            <a:srgbClr val="FAFFB5"/>
          </a:solidFill>
          <a:ln w="12700">
            <a:noFill/>
            <a:miter lim="800000"/>
            <a:headEnd/>
            <a:tailEnd/>
          </a:ln>
          <a:effectLst/>
        </p:spPr>
        <p:txBody>
          <a:bodyPr wrap="none">
            <a:spAutoFit/>
          </a:bodyPr>
          <a:lstStyle/>
          <a:p>
            <a:pPr algn="ctr">
              <a:defRPr/>
            </a:pPr>
            <a:r>
              <a:rPr lang="en-US" sz="1050" b="1" dirty="0">
                <a:latin typeface="Calibri"/>
                <a:cs typeface="Calibri"/>
              </a:rPr>
              <a:t>Data</a:t>
            </a:r>
          </a:p>
          <a:p>
            <a:pPr algn="ctr">
              <a:defRPr/>
            </a:pPr>
            <a:r>
              <a:rPr lang="en-US" sz="1050" b="1" dirty="0">
                <a:latin typeface="Calibri"/>
                <a:cs typeface="Calibri"/>
              </a:rPr>
              <a:t>Memory</a:t>
            </a:r>
          </a:p>
        </p:txBody>
      </p:sp>
      <p:sp>
        <p:nvSpPr>
          <p:cNvPr id="46" name="Text Box 56"/>
          <p:cNvSpPr txBox="1">
            <a:spLocks noChangeArrowheads="1"/>
          </p:cNvSpPr>
          <p:nvPr/>
        </p:nvSpPr>
        <p:spPr bwMode="auto">
          <a:xfrm>
            <a:off x="8167688" y="3751263"/>
            <a:ext cx="622300"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Address</a:t>
            </a:r>
          </a:p>
        </p:txBody>
      </p:sp>
      <p:sp>
        <p:nvSpPr>
          <p:cNvPr id="47" name="Text Box 57"/>
          <p:cNvSpPr txBox="1">
            <a:spLocks noChangeArrowheads="1"/>
          </p:cNvSpPr>
          <p:nvPr/>
        </p:nvSpPr>
        <p:spPr bwMode="auto">
          <a:xfrm>
            <a:off x="8167688" y="4572000"/>
            <a:ext cx="774700"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Write Data</a:t>
            </a:r>
          </a:p>
        </p:txBody>
      </p:sp>
      <p:sp>
        <p:nvSpPr>
          <p:cNvPr id="48" name="Text Box 58"/>
          <p:cNvSpPr txBox="1">
            <a:spLocks noChangeArrowheads="1"/>
          </p:cNvSpPr>
          <p:nvPr/>
        </p:nvSpPr>
        <p:spPr bwMode="auto">
          <a:xfrm>
            <a:off x="8829676" y="4198938"/>
            <a:ext cx="741363"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Read Data</a:t>
            </a:r>
          </a:p>
        </p:txBody>
      </p:sp>
      <p:sp>
        <p:nvSpPr>
          <p:cNvPr id="25642" name="Line 63"/>
          <p:cNvSpPr>
            <a:spLocks noChangeShapeType="1"/>
          </p:cNvSpPr>
          <p:nvPr/>
        </p:nvSpPr>
        <p:spPr bwMode="auto">
          <a:xfrm>
            <a:off x="4784726" y="6438900"/>
            <a:ext cx="5516563"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3" name="Line 64"/>
          <p:cNvSpPr>
            <a:spLocks noChangeShapeType="1"/>
          </p:cNvSpPr>
          <p:nvPr/>
        </p:nvSpPr>
        <p:spPr bwMode="auto">
          <a:xfrm>
            <a:off x="6500814" y="5029200"/>
            <a:ext cx="1544637"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4" name="Line 65"/>
          <p:cNvSpPr>
            <a:spLocks noChangeShapeType="1"/>
          </p:cNvSpPr>
          <p:nvPr/>
        </p:nvSpPr>
        <p:spPr bwMode="auto">
          <a:xfrm>
            <a:off x="6265863" y="5543550"/>
            <a:ext cx="36830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52" name="Rectangle 67"/>
          <p:cNvSpPr>
            <a:spLocks noChangeArrowheads="1"/>
          </p:cNvSpPr>
          <p:nvPr/>
        </p:nvSpPr>
        <p:spPr bwMode="auto">
          <a:xfrm>
            <a:off x="5727700" y="5319714"/>
            <a:ext cx="514350" cy="447675"/>
          </a:xfrm>
          <a:prstGeom prst="rect">
            <a:avLst/>
          </a:prstGeom>
          <a:noFill/>
          <a:ln w="12700">
            <a:noFill/>
            <a:miter lim="800000"/>
            <a:headEnd/>
            <a:tailEnd/>
          </a:ln>
          <a:effectLst/>
        </p:spPr>
        <p:txBody>
          <a:bodyPr wrap="none" lIns="19050" tIns="26988" rIns="19050" bIns="26988"/>
          <a:lstStyle/>
          <a:p>
            <a:pPr algn="ctr">
              <a:defRPr/>
            </a:pPr>
            <a:r>
              <a:rPr lang="en-US" sz="1050" b="1">
                <a:latin typeface="Calibri"/>
                <a:cs typeface="Calibri"/>
              </a:rPr>
              <a:t>Sign</a:t>
            </a:r>
          </a:p>
          <a:p>
            <a:pPr algn="ctr">
              <a:defRPr/>
            </a:pPr>
            <a:r>
              <a:rPr lang="en-US" sz="1050" b="1">
                <a:latin typeface="Calibri"/>
                <a:cs typeface="Calibri"/>
              </a:rPr>
              <a:t>Extend</a:t>
            </a:r>
          </a:p>
        </p:txBody>
      </p:sp>
      <p:sp>
        <p:nvSpPr>
          <p:cNvPr id="25646" name="Line 68"/>
          <p:cNvSpPr>
            <a:spLocks noChangeShapeType="1"/>
          </p:cNvSpPr>
          <p:nvPr/>
        </p:nvSpPr>
        <p:spPr bwMode="auto">
          <a:xfrm>
            <a:off x="4195764" y="5543550"/>
            <a:ext cx="1482725"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7" name="Line 73"/>
          <p:cNvSpPr>
            <a:spLocks noChangeShapeType="1"/>
          </p:cNvSpPr>
          <p:nvPr/>
        </p:nvSpPr>
        <p:spPr bwMode="auto">
          <a:xfrm>
            <a:off x="6500813" y="4572000"/>
            <a:ext cx="0" cy="4572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48" name="Line 74"/>
          <p:cNvSpPr>
            <a:spLocks noChangeShapeType="1"/>
          </p:cNvSpPr>
          <p:nvPr/>
        </p:nvSpPr>
        <p:spPr bwMode="auto">
          <a:xfrm>
            <a:off x="9712325" y="4721225"/>
            <a:ext cx="0" cy="9715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49" name="Line 76"/>
          <p:cNvSpPr>
            <a:spLocks noChangeShapeType="1"/>
          </p:cNvSpPr>
          <p:nvPr/>
        </p:nvSpPr>
        <p:spPr bwMode="auto">
          <a:xfrm>
            <a:off x="4784726" y="4870450"/>
            <a:ext cx="2444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50" name="Line 78"/>
          <p:cNvSpPr>
            <a:spLocks noChangeShapeType="1"/>
          </p:cNvSpPr>
          <p:nvPr/>
        </p:nvSpPr>
        <p:spPr bwMode="auto">
          <a:xfrm>
            <a:off x="10153650" y="4497388"/>
            <a:ext cx="14763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51" name="Line 81"/>
          <p:cNvSpPr>
            <a:spLocks noChangeShapeType="1"/>
          </p:cNvSpPr>
          <p:nvPr/>
        </p:nvSpPr>
        <p:spPr bwMode="auto">
          <a:xfrm>
            <a:off x="4784725" y="4870450"/>
            <a:ext cx="0" cy="156845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52" name="Line 100"/>
          <p:cNvSpPr>
            <a:spLocks noChangeShapeType="1"/>
          </p:cNvSpPr>
          <p:nvPr/>
        </p:nvSpPr>
        <p:spPr bwMode="auto">
          <a:xfrm>
            <a:off x="2430463" y="2819401"/>
            <a:ext cx="1" cy="1528763"/>
          </a:xfrm>
          <a:prstGeom prst="line">
            <a:avLst/>
          </a:prstGeom>
          <a:noFill/>
          <a:ln w="19050">
            <a:solidFill>
              <a:schemeClr val="tx1"/>
            </a:solidFill>
            <a:round/>
            <a:headEnd/>
            <a:tailEnd type="oval" w="med" len="med"/>
          </a:ln>
        </p:spPr>
        <p:txBody>
          <a:bodyPr>
            <a:prstTxWarp prst="textNoShape">
              <a:avLst/>
            </a:prstTxWarp>
          </a:bodyPr>
          <a:lstStyle/>
          <a:p>
            <a:endParaRPr lang="en-US"/>
          </a:p>
        </p:txBody>
      </p:sp>
      <p:sp>
        <p:nvSpPr>
          <p:cNvPr id="25653" name="Line 107"/>
          <p:cNvSpPr>
            <a:spLocks noChangeShapeType="1"/>
          </p:cNvSpPr>
          <p:nvPr/>
        </p:nvSpPr>
        <p:spPr bwMode="auto">
          <a:xfrm>
            <a:off x="8021638" y="472122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54" name="Rectangle 129"/>
          <p:cNvSpPr>
            <a:spLocks noChangeArrowheads="1"/>
          </p:cNvSpPr>
          <p:nvPr/>
        </p:nvSpPr>
        <p:spPr bwMode="auto">
          <a:xfrm>
            <a:off x="4195764" y="5257800"/>
            <a:ext cx="809625" cy="319088"/>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[15-0]</a:t>
            </a:r>
          </a:p>
        </p:txBody>
      </p:sp>
      <p:sp>
        <p:nvSpPr>
          <p:cNvPr id="25655" name="Rectangle 130"/>
          <p:cNvSpPr>
            <a:spLocks noChangeArrowheads="1"/>
          </p:cNvSpPr>
          <p:nvPr/>
        </p:nvSpPr>
        <p:spPr bwMode="auto">
          <a:xfrm>
            <a:off x="4191000" y="3462339"/>
            <a:ext cx="808038" cy="319087"/>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[25-21]</a:t>
            </a:r>
          </a:p>
        </p:txBody>
      </p:sp>
      <p:sp>
        <p:nvSpPr>
          <p:cNvPr id="25656" name="Rectangle 131"/>
          <p:cNvSpPr>
            <a:spLocks noChangeArrowheads="1"/>
          </p:cNvSpPr>
          <p:nvPr/>
        </p:nvSpPr>
        <p:spPr bwMode="auto">
          <a:xfrm>
            <a:off x="4191001" y="3870326"/>
            <a:ext cx="809625" cy="320675"/>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[20-16]</a:t>
            </a:r>
          </a:p>
        </p:txBody>
      </p:sp>
      <p:grpSp>
        <p:nvGrpSpPr>
          <p:cNvPr id="2" name="Group 157"/>
          <p:cNvGrpSpPr>
            <a:grpSpLocks/>
          </p:cNvGrpSpPr>
          <p:nvPr/>
        </p:nvGrpSpPr>
        <p:grpSpPr bwMode="auto">
          <a:xfrm>
            <a:off x="4713143" y="807190"/>
            <a:ext cx="1026638" cy="622192"/>
            <a:chOff x="6262996" y="786293"/>
            <a:chExt cx="1026716" cy="622298"/>
          </a:xfrm>
        </p:grpSpPr>
        <p:sp>
          <p:nvSpPr>
            <p:cNvPr id="25820" name="Line 99"/>
            <p:cNvSpPr>
              <a:spLocks noChangeShapeType="1"/>
            </p:cNvSpPr>
            <p:nvPr/>
          </p:nvSpPr>
          <p:spPr bwMode="auto">
            <a:xfrm>
              <a:off x="6262996" y="1408591"/>
              <a:ext cx="392288"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822" name="Line 134"/>
            <p:cNvSpPr>
              <a:spLocks noChangeShapeType="1"/>
            </p:cNvSpPr>
            <p:nvPr/>
          </p:nvSpPr>
          <p:spPr bwMode="auto">
            <a:xfrm>
              <a:off x="7289712" y="786293"/>
              <a:ext cx="0" cy="483731"/>
            </a:xfrm>
            <a:prstGeom prst="line">
              <a:avLst/>
            </a:prstGeom>
            <a:noFill/>
            <a:ln w="19050">
              <a:solidFill>
                <a:schemeClr val="tx1"/>
              </a:solidFill>
              <a:round/>
              <a:headEnd/>
              <a:tailEnd/>
            </a:ln>
          </p:spPr>
          <p:txBody>
            <a:bodyPr>
              <a:prstTxWarp prst="textNoShape">
                <a:avLst/>
              </a:prstTxWarp>
            </a:bodyPr>
            <a:lstStyle/>
            <a:p>
              <a:endParaRPr lang="en-US"/>
            </a:p>
          </p:txBody>
        </p:sp>
      </p:grpSp>
      <p:sp>
        <p:nvSpPr>
          <p:cNvPr id="25658" name="Line 135"/>
          <p:cNvSpPr>
            <a:spLocks noChangeShapeType="1"/>
          </p:cNvSpPr>
          <p:nvPr/>
        </p:nvSpPr>
        <p:spPr bwMode="auto">
          <a:xfrm>
            <a:off x="6623050" y="4945064"/>
            <a:ext cx="0" cy="598487"/>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659" name="Line 138"/>
          <p:cNvSpPr>
            <a:spLocks noChangeShapeType="1"/>
          </p:cNvSpPr>
          <p:nvPr/>
        </p:nvSpPr>
        <p:spPr bwMode="auto">
          <a:xfrm>
            <a:off x="4195763" y="3048000"/>
            <a:ext cx="0" cy="2495550"/>
          </a:xfrm>
          <a:prstGeom prst="line">
            <a:avLst/>
          </a:prstGeom>
          <a:noFill/>
          <a:ln w="19050">
            <a:solidFill>
              <a:schemeClr val="tx1"/>
            </a:solidFill>
            <a:round/>
            <a:headEnd/>
            <a:tailEnd/>
          </a:ln>
        </p:spPr>
        <p:txBody>
          <a:bodyPr>
            <a:prstTxWarp prst="textNoShape">
              <a:avLst/>
            </a:prstTxWarp>
          </a:bodyPr>
          <a:lstStyle/>
          <a:p>
            <a:endParaRPr lang="en-US"/>
          </a:p>
        </p:txBody>
      </p:sp>
      <p:grpSp>
        <p:nvGrpSpPr>
          <p:cNvPr id="3" name="Group 160"/>
          <p:cNvGrpSpPr>
            <a:grpSpLocks/>
          </p:cNvGrpSpPr>
          <p:nvPr/>
        </p:nvGrpSpPr>
        <p:grpSpPr bwMode="auto">
          <a:xfrm>
            <a:off x="6402389" y="3975101"/>
            <a:ext cx="833437" cy="746125"/>
            <a:chOff x="4878931" y="3975272"/>
            <a:chExt cx="833611" cy="746553"/>
          </a:xfrm>
        </p:grpSpPr>
        <p:sp>
          <p:nvSpPr>
            <p:cNvPr id="25814" name="Line 30"/>
            <p:cNvSpPr>
              <a:spLocks noChangeShapeType="1"/>
            </p:cNvSpPr>
            <p:nvPr/>
          </p:nvSpPr>
          <p:spPr bwMode="auto">
            <a:xfrm>
              <a:off x="4878931" y="3975272"/>
              <a:ext cx="833611"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5" name="Line 31"/>
            <p:cNvSpPr>
              <a:spLocks noChangeShapeType="1"/>
            </p:cNvSpPr>
            <p:nvPr/>
          </p:nvSpPr>
          <p:spPr bwMode="auto">
            <a:xfrm>
              <a:off x="5026039" y="4572515"/>
              <a:ext cx="269698"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6" name="Line 80"/>
            <p:cNvSpPr>
              <a:spLocks noChangeShapeType="1"/>
            </p:cNvSpPr>
            <p:nvPr/>
          </p:nvSpPr>
          <p:spPr bwMode="auto">
            <a:xfrm>
              <a:off x="5491880" y="4721825"/>
              <a:ext cx="220662"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5817" name="Line 162"/>
            <p:cNvSpPr>
              <a:spLocks noChangeShapeType="1"/>
            </p:cNvSpPr>
            <p:nvPr/>
          </p:nvSpPr>
          <p:spPr bwMode="auto">
            <a:xfrm>
              <a:off x="4878931" y="4572515"/>
              <a:ext cx="147108" cy="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661" name="Line 163"/>
          <p:cNvSpPr>
            <a:spLocks noChangeShapeType="1"/>
          </p:cNvSpPr>
          <p:nvPr/>
        </p:nvSpPr>
        <p:spPr bwMode="auto">
          <a:xfrm>
            <a:off x="7874000" y="3900489"/>
            <a:ext cx="0" cy="447675"/>
          </a:xfrm>
          <a:prstGeom prst="line">
            <a:avLst/>
          </a:prstGeom>
          <a:noFill/>
          <a:ln w="19050">
            <a:solidFill>
              <a:schemeClr val="tx1"/>
            </a:solidFill>
            <a:round/>
            <a:headEnd/>
            <a:tailEnd type="oval" w="med" len="med"/>
          </a:ln>
        </p:spPr>
        <p:txBody>
          <a:bodyPr>
            <a:prstTxWarp prst="textNoShape">
              <a:avLst/>
            </a:prstTxWarp>
          </a:bodyPr>
          <a:lstStyle/>
          <a:p>
            <a:endParaRPr lang="en-US"/>
          </a:p>
        </p:txBody>
      </p:sp>
      <p:sp>
        <p:nvSpPr>
          <p:cNvPr id="25662" name="Line 164"/>
          <p:cNvSpPr>
            <a:spLocks noChangeShapeType="1"/>
          </p:cNvSpPr>
          <p:nvPr/>
        </p:nvSpPr>
        <p:spPr bwMode="auto">
          <a:xfrm>
            <a:off x="7874000" y="4348163"/>
            <a:ext cx="0" cy="1344612"/>
          </a:xfrm>
          <a:prstGeom prst="line">
            <a:avLst/>
          </a:prstGeom>
          <a:noFill/>
          <a:ln w="19050">
            <a:solidFill>
              <a:schemeClr val="tx1"/>
            </a:solidFill>
            <a:round/>
            <a:headEnd/>
            <a:tailEnd/>
          </a:ln>
        </p:spPr>
        <p:txBody>
          <a:bodyPr>
            <a:prstTxWarp prst="textNoShape">
              <a:avLst/>
            </a:prstTxWarp>
          </a:bodyPr>
          <a:lstStyle/>
          <a:p>
            <a:endParaRPr lang="en-US"/>
          </a:p>
        </p:txBody>
      </p:sp>
      <p:sp>
        <p:nvSpPr>
          <p:cNvPr id="79" name="Text Box 71"/>
          <p:cNvSpPr txBox="1">
            <a:spLocks noChangeArrowheads="1"/>
          </p:cNvSpPr>
          <p:nvPr/>
        </p:nvSpPr>
        <p:spPr bwMode="auto">
          <a:xfrm>
            <a:off x="5359401" y="5543550"/>
            <a:ext cx="320675"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16</a:t>
            </a:r>
          </a:p>
        </p:txBody>
      </p:sp>
      <p:sp>
        <p:nvSpPr>
          <p:cNvPr id="80" name="Text Box 72"/>
          <p:cNvSpPr txBox="1">
            <a:spLocks noChangeArrowheads="1"/>
          </p:cNvSpPr>
          <p:nvPr/>
        </p:nvSpPr>
        <p:spPr bwMode="auto">
          <a:xfrm>
            <a:off x="6340476" y="5543550"/>
            <a:ext cx="320675" cy="254000"/>
          </a:xfrm>
          <a:prstGeom prst="rect">
            <a:avLst/>
          </a:prstGeom>
          <a:noFill/>
          <a:ln w="12700">
            <a:noFill/>
            <a:miter lim="800000"/>
            <a:headEnd/>
            <a:tailEnd/>
          </a:ln>
          <a:effectLst/>
        </p:spPr>
        <p:txBody>
          <a:bodyPr wrap="none">
            <a:spAutoFit/>
          </a:bodyPr>
          <a:lstStyle/>
          <a:p>
            <a:pPr>
              <a:defRPr/>
            </a:pPr>
            <a:r>
              <a:rPr lang="en-US" sz="1050">
                <a:latin typeface="Calibri"/>
                <a:cs typeface="Calibri"/>
              </a:rPr>
              <a:t>32</a:t>
            </a:r>
          </a:p>
        </p:txBody>
      </p:sp>
      <p:grpSp>
        <p:nvGrpSpPr>
          <p:cNvPr id="4" name="Group 159"/>
          <p:cNvGrpSpPr>
            <a:grpSpLocks/>
          </p:cNvGrpSpPr>
          <p:nvPr/>
        </p:nvGrpSpPr>
        <p:grpSpPr bwMode="auto">
          <a:xfrm>
            <a:off x="3342647" y="1142396"/>
            <a:ext cx="3071405" cy="4822482"/>
            <a:chOff x="1818723" y="1212418"/>
            <a:chExt cx="3070936" cy="4822047"/>
          </a:xfrm>
        </p:grpSpPr>
        <p:sp>
          <p:nvSpPr>
            <p:cNvPr id="82" name="Rectangle 86"/>
            <p:cNvSpPr>
              <a:spLocks noChangeArrowheads="1"/>
            </p:cNvSpPr>
            <p:nvPr/>
          </p:nvSpPr>
          <p:spPr bwMode="auto">
            <a:xfrm>
              <a:off x="2132866" y="1518302"/>
              <a:ext cx="441259" cy="447635"/>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defRPr/>
              </a:pPr>
              <a:r>
                <a:rPr lang="en-US" sz="1050" b="1" dirty="0">
                  <a:latin typeface="Calibri"/>
                  <a:cs typeface="Calibri"/>
                </a:rPr>
                <a:t>Shift</a:t>
              </a:r>
            </a:p>
            <a:p>
              <a:pPr algn="ctr" defTabSz="904875">
                <a:lnSpc>
                  <a:spcPts val="1600"/>
                </a:lnSpc>
                <a:tabLst>
                  <a:tab pos="452438" algn="l"/>
                  <a:tab pos="904875" algn="l"/>
                  <a:tab pos="1357313" algn="l"/>
                </a:tabLst>
                <a:defRPr/>
              </a:pPr>
              <a:r>
                <a:rPr lang="en-US" sz="1050" b="1" dirty="0">
                  <a:latin typeface="Calibri"/>
                  <a:cs typeface="Calibri"/>
                </a:rPr>
                <a:t>left 2</a:t>
              </a:r>
            </a:p>
          </p:txBody>
        </p:sp>
        <p:grpSp>
          <p:nvGrpSpPr>
            <p:cNvPr id="5" name="Group 158"/>
            <p:cNvGrpSpPr>
              <a:grpSpLocks/>
            </p:cNvGrpSpPr>
            <p:nvPr/>
          </p:nvGrpSpPr>
          <p:grpSpPr bwMode="auto">
            <a:xfrm>
              <a:off x="1818723" y="1212418"/>
              <a:ext cx="3070936" cy="4822047"/>
              <a:chOff x="1818723" y="1212418"/>
              <a:chExt cx="3070936" cy="4822047"/>
            </a:xfrm>
          </p:grpSpPr>
          <p:grpSp>
            <p:nvGrpSpPr>
              <p:cNvPr id="6" name="Group 156"/>
              <p:cNvGrpSpPr>
                <a:grpSpLocks/>
              </p:cNvGrpSpPr>
              <p:nvPr/>
            </p:nvGrpSpPr>
            <p:grpSpPr bwMode="auto">
              <a:xfrm>
                <a:off x="1818723" y="1212418"/>
                <a:ext cx="1044673" cy="4822047"/>
                <a:chOff x="1818723" y="1212418"/>
                <a:chExt cx="1044673" cy="4822047"/>
              </a:xfrm>
            </p:grpSpPr>
            <p:sp>
              <p:nvSpPr>
                <p:cNvPr id="25798" name="Line 88"/>
                <p:cNvSpPr>
                  <a:spLocks noChangeShapeType="1"/>
                </p:cNvSpPr>
                <p:nvPr/>
              </p:nvSpPr>
              <p:spPr bwMode="auto">
                <a:xfrm>
                  <a:off x="1818723" y="1212418"/>
                  <a:ext cx="969581" cy="1"/>
                </a:xfrm>
                <a:prstGeom prst="line">
                  <a:avLst/>
                </a:prstGeom>
                <a:noFill/>
                <a:ln w="19050">
                  <a:solidFill>
                    <a:srgbClr val="000000"/>
                  </a:solidFill>
                  <a:round/>
                  <a:headEnd/>
                  <a:tailEnd type="arrow" w="med" len="med"/>
                </a:ln>
              </p:spPr>
              <p:txBody>
                <a:bodyPr>
                  <a:prstTxWarp prst="textNoShape">
                    <a:avLst/>
                  </a:prstTxWarp>
                </a:bodyPr>
                <a:lstStyle/>
                <a:p>
                  <a:endParaRPr lang="en-US"/>
                </a:p>
              </p:txBody>
            </p:sp>
            <p:grpSp>
              <p:nvGrpSpPr>
                <p:cNvPr id="7" name="Group 152"/>
                <p:cNvGrpSpPr>
                  <a:grpSpLocks/>
                </p:cNvGrpSpPr>
                <p:nvPr/>
              </p:nvGrpSpPr>
              <p:grpSpPr bwMode="auto">
                <a:xfrm>
                  <a:off x="1830938" y="1212418"/>
                  <a:ext cx="1032458" cy="4822047"/>
                  <a:chOff x="1830938" y="1212418"/>
                  <a:chExt cx="1032458" cy="4822047"/>
                </a:xfrm>
              </p:grpSpPr>
              <p:sp>
                <p:nvSpPr>
                  <p:cNvPr id="25801" name="Oval 85"/>
                  <p:cNvSpPr>
                    <a:spLocks noChangeArrowheads="1"/>
                  </p:cNvSpPr>
                  <p:nvPr/>
                </p:nvSpPr>
                <p:spPr bwMode="auto">
                  <a:xfrm>
                    <a:off x="2123529" y="1499366"/>
                    <a:ext cx="441323" cy="522588"/>
                  </a:xfrm>
                  <a:prstGeom prst="ellipse">
                    <a:avLst/>
                  </a:prstGeom>
                  <a:noFill/>
                  <a:ln w="12700">
                    <a:solidFill>
                      <a:srgbClr val="000000"/>
                    </a:solidFill>
                    <a:round/>
                    <a:headEnd/>
                    <a:tailEnd/>
                  </a:ln>
                </p:spPr>
                <p:txBody>
                  <a:bodyPr wrap="none" anchor="ctr">
                    <a:prstTxWarp prst="textNoShape">
                      <a:avLst/>
                    </a:prstTxWarp>
                  </a:bodyPr>
                  <a:lstStyle/>
                  <a:p>
                    <a:endParaRPr lang="en-US" sz="1400">
                      <a:latin typeface="Calibri" charset="0"/>
                      <a:ea typeface="Optima" charset="0"/>
                      <a:cs typeface="Optima" charset="0"/>
                    </a:endParaRPr>
                  </a:p>
                </p:txBody>
              </p:sp>
              <p:sp>
                <p:nvSpPr>
                  <p:cNvPr id="25802" name="Line 87"/>
                  <p:cNvSpPr>
                    <a:spLocks noChangeShapeType="1"/>
                  </p:cNvSpPr>
                  <p:nvPr/>
                </p:nvSpPr>
                <p:spPr bwMode="auto">
                  <a:xfrm>
                    <a:off x="1966348" y="1816218"/>
                    <a:ext cx="220662" cy="0"/>
                  </a:xfrm>
                  <a:prstGeom prst="line">
                    <a:avLst/>
                  </a:prstGeom>
                  <a:noFill/>
                  <a:ln w="19050">
                    <a:solidFill>
                      <a:srgbClr val="000000"/>
                    </a:solidFill>
                    <a:round/>
                    <a:headEnd/>
                    <a:tailEnd type="arrow" w="med" len="med"/>
                  </a:ln>
                </p:spPr>
                <p:txBody>
                  <a:bodyPr>
                    <a:prstTxWarp prst="textNoShape">
                      <a:avLst/>
                    </a:prstTxWarp>
                  </a:bodyPr>
                  <a:lstStyle/>
                  <a:p>
                    <a:endParaRPr lang="en-US"/>
                  </a:p>
                </p:txBody>
              </p:sp>
              <p:sp>
                <p:nvSpPr>
                  <p:cNvPr id="25808" name="Line 91"/>
                  <p:cNvSpPr>
                    <a:spLocks noChangeShapeType="1"/>
                  </p:cNvSpPr>
                  <p:nvPr/>
                </p:nvSpPr>
                <p:spPr bwMode="auto">
                  <a:xfrm flipV="1">
                    <a:off x="2802101" y="1524305"/>
                    <a:ext cx="61295" cy="89588"/>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5805" name="Line 161"/>
                  <p:cNvSpPr>
                    <a:spLocks noChangeShapeType="1"/>
                  </p:cNvSpPr>
                  <p:nvPr/>
                </p:nvSpPr>
                <p:spPr bwMode="auto">
                  <a:xfrm flipH="1" flipV="1">
                    <a:off x="1830938" y="1212418"/>
                    <a:ext cx="0" cy="1939559"/>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5806" name="Line 165"/>
                  <p:cNvSpPr>
                    <a:spLocks noChangeShapeType="1"/>
                  </p:cNvSpPr>
                  <p:nvPr/>
                </p:nvSpPr>
                <p:spPr bwMode="auto">
                  <a:xfrm>
                    <a:off x="1979098" y="1816217"/>
                    <a:ext cx="0" cy="4218248"/>
                  </a:xfrm>
                  <a:prstGeom prst="line">
                    <a:avLst/>
                  </a:prstGeom>
                  <a:noFill/>
                  <a:ln w="19050">
                    <a:solidFill>
                      <a:srgbClr val="000000"/>
                    </a:solidFill>
                    <a:round/>
                    <a:headEnd/>
                    <a:tailEnd/>
                  </a:ln>
                </p:spPr>
                <p:txBody>
                  <a:bodyPr>
                    <a:prstTxWarp prst="textNoShape">
                      <a:avLst/>
                    </a:prstTxWarp>
                  </a:bodyPr>
                  <a:lstStyle/>
                  <a:p>
                    <a:endParaRPr lang="en-US"/>
                  </a:p>
                </p:txBody>
              </p:sp>
            </p:grpSp>
          </p:grpSp>
          <p:grpSp>
            <p:nvGrpSpPr>
              <p:cNvPr id="8" name="Group 155"/>
              <p:cNvGrpSpPr>
                <a:grpSpLocks/>
              </p:cNvGrpSpPr>
              <p:nvPr/>
            </p:nvGrpSpPr>
            <p:grpSpPr bwMode="auto">
              <a:xfrm>
                <a:off x="3835386" y="5169757"/>
                <a:ext cx="1054273" cy="821209"/>
                <a:chOff x="3835386" y="5169757"/>
                <a:chExt cx="1054273" cy="821209"/>
              </a:xfrm>
            </p:grpSpPr>
            <p:sp>
              <p:nvSpPr>
                <p:cNvPr id="25794" name="Line 69"/>
                <p:cNvSpPr>
                  <a:spLocks noChangeShapeType="1"/>
                </p:cNvSpPr>
                <p:nvPr/>
              </p:nvSpPr>
              <p:spPr bwMode="auto">
                <a:xfrm>
                  <a:off x="3835386" y="5505621"/>
                  <a:ext cx="73554" cy="14931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25795" name="Line 70"/>
                <p:cNvSpPr>
                  <a:spLocks noChangeShapeType="1"/>
                </p:cNvSpPr>
                <p:nvPr/>
              </p:nvSpPr>
              <p:spPr bwMode="auto">
                <a:xfrm>
                  <a:off x="4816105" y="5559511"/>
                  <a:ext cx="73554" cy="14931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25796" name="Oval 66"/>
                <p:cNvSpPr>
                  <a:spLocks noChangeArrowheads="1"/>
                </p:cNvSpPr>
                <p:nvPr/>
              </p:nvSpPr>
              <p:spPr bwMode="auto">
                <a:xfrm>
                  <a:off x="4154121" y="5169757"/>
                  <a:ext cx="588431" cy="821209"/>
                </a:xfrm>
                <a:prstGeom prst="ellipse">
                  <a:avLst/>
                </a:prstGeom>
                <a:noFill/>
                <a:ln w="12700">
                  <a:solidFill>
                    <a:srgbClr val="000000"/>
                  </a:solidFill>
                  <a:round/>
                  <a:headEnd/>
                  <a:tailEnd/>
                </a:ln>
              </p:spPr>
              <p:txBody>
                <a:bodyPr wrap="none" anchor="ctr">
                  <a:prstTxWarp prst="textNoShape">
                    <a:avLst/>
                  </a:prstTxWarp>
                </a:bodyPr>
                <a:lstStyle/>
                <a:p>
                  <a:endParaRPr lang="en-US" sz="1400">
                    <a:latin typeface="Calibri" charset="0"/>
                    <a:ea typeface="Calibri" charset="0"/>
                    <a:cs typeface="Calibri" charset="0"/>
                  </a:endParaRPr>
                </a:p>
              </p:txBody>
            </p:sp>
          </p:grpSp>
        </p:grpSp>
      </p:grpSp>
      <p:grpSp>
        <p:nvGrpSpPr>
          <p:cNvPr id="9" name="Group 100"/>
          <p:cNvGrpSpPr>
            <a:grpSpLocks/>
          </p:cNvGrpSpPr>
          <p:nvPr/>
        </p:nvGrpSpPr>
        <p:grpSpPr bwMode="auto">
          <a:xfrm>
            <a:off x="6781800" y="4427538"/>
            <a:ext cx="228600" cy="601662"/>
            <a:chOff x="6533000" y="3190811"/>
            <a:chExt cx="485666" cy="1080858"/>
          </a:xfrm>
        </p:grpSpPr>
        <p:grpSp>
          <p:nvGrpSpPr>
            <p:cNvPr id="10" name="Group 28"/>
            <p:cNvGrpSpPr>
              <a:grpSpLocks/>
            </p:cNvGrpSpPr>
            <p:nvPr/>
          </p:nvGrpSpPr>
          <p:grpSpPr bwMode="auto">
            <a:xfrm>
              <a:off x="6565545" y="3215599"/>
              <a:ext cx="453121" cy="1056070"/>
              <a:chOff x="6565545" y="3215599"/>
              <a:chExt cx="453121" cy="1056070"/>
            </a:xfrm>
          </p:grpSpPr>
          <p:sp>
            <p:nvSpPr>
              <p:cNvPr id="25784"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85"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6"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7"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8"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9"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83" name="Text Box 29"/>
            <p:cNvSpPr txBox="1">
              <a:spLocks noChangeArrowheads="1"/>
            </p:cNvSpPr>
            <p:nvPr/>
          </p:nvSpPr>
          <p:spPr bwMode="auto">
            <a:xfrm>
              <a:off x="6533000" y="3190811"/>
              <a:ext cx="453123" cy="977600"/>
            </a:xfrm>
            <a:prstGeom prst="rect">
              <a:avLst/>
            </a:prstGeom>
            <a:noFill/>
            <a:ln w="28575">
              <a:noFill/>
              <a:round/>
              <a:headEnd/>
              <a:tailEnd/>
            </a:ln>
          </p:spPr>
          <p:txBody>
            <a:bodyPr lIns="0" tIns="36000" rIns="0" bIns="0">
              <a:prstTxWarp prst="textNoShape">
                <a:avLst/>
              </a:prstTxWarp>
              <a:spAutoFit/>
            </a:bodyPr>
            <a:lstStyle/>
            <a:p>
              <a:pPr algn="ctr"/>
              <a:r>
                <a:rPr lang="en-US" sz="1100" b="1">
                  <a:latin typeface="Calibri" charset="0"/>
                  <a:ea typeface="Candara" charset="0"/>
                  <a:cs typeface="Candara" charset="0"/>
                </a:rPr>
                <a:t> M</a:t>
              </a:r>
              <a:br>
                <a:rPr lang="en-US" sz="1100" b="1">
                  <a:latin typeface="Calibri" charset="0"/>
                  <a:ea typeface="Candara" charset="0"/>
                  <a:cs typeface="Candara" charset="0"/>
                </a:rPr>
              </a:br>
              <a:r>
                <a:rPr lang="en-US" sz="1100" b="1">
                  <a:latin typeface="Calibri" charset="0"/>
                  <a:ea typeface="Candara" charset="0"/>
                  <a:cs typeface="Candara" charset="0"/>
                </a:rPr>
                <a:t> U </a:t>
              </a:r>
              <a:br>
                <a:rPr lang="en-US" sz="1100" b="1">
                  <a:latin typeface="Calibri" charset="0"/>
                  <a:ea typeface="Candara" charset="0"/>
                  <a:cs typeface="Candara" charset="0"/>
                </a:rPr>
              </a:br>
              <a:r>
                <a:rPr lang="en-US" sz="1100" b="1">
                  <a:latin typeface="Calibri" charset="0"/>
                  <a:ea typeface="Candara" charset="0"/>
                  <a:cs typeface="Candara" charset="0"/>
                </a:rPr>
                <a:t> X</a:t>
              </a:r>
              <a:endParaRPr lang="en-AU" sz="1100" b="1">
                <a:latin typeface="Calibri" charset="0"/>
                <a:ea typeface="Candara" charset="0"/>
                <a:cs typeface="Candara" charset="0"/>
              </a:endParaRPr>
            </a:p>
          </p:txBody>
        </p:sp>
      </p:grpSp>
      <p:grpSp>
        <p:nvGrpSpPr>
          <p:cNvPr id="11" name="Group 100"/>
          <p:cNvGrpSpPr>
            <a:grpSpLocks/>
          </p:cNvGrpSpPr>
          <p:nvPr/>
        </p:nvGrpSpPr>
        <p:grpSpPr bwMode="auto">
          <a:xfrm>
            <a:off x="9925050" y="4191001"/>
            <a:ext cx="228600" cy="601663"/>
            <a:chOff x="6533000" y="3190811"/>
            <a:chExt cx="485666" cy="1080858"/>
          </a:xfrm>
        </p:grpSpPr>
        <p:grpSp>
          <p:nvGrpSpPr>
            <p:cNvPr id="12" name="Group 28"/>
            <p:cNvGrpSpPr>
              <a:grpSpLocks/>
            </p:cNvGrpSpPr>
            <p:nvPr/>
          </p:nvGrpSpPr>
          <p:grpSpPr bwMode="auto">
            <a:xfrm>
              <a:off x="6565545" y="3215599"/>
              <a:ext cx="453121" cy="1056070"/>
              <a:chOff x="6565545" y="3215599"/>
              <a:chExt cx="453121" cy="1056070"/>
            </a:xfrm>
          </p:grpSpPr>
          <p:sp>
            <p:nvSpPr>
              <p:cNvPr id="25776"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77"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78"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79"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0"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81"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75" name="Text Box 29"/>
            <p:cNvSpPr txBox="1">
              <a:spLocks noChangeArrowheads="1"/>
            </p:cNvSpPr>
            <p:nvPr/>
          </p:nvSpPr>
          <p:spPr bwMode="auto">
            <a:xfrm>
              <a:off x="6533000" y="3190811"/>
              <a:ext cx="453123" cy="977598"/>
            </a:xfrm>
            <a:prstGeom prst="rect">
              <a:avLst/>
            </a:prstGeom>
            <a:noFill/>
            <a:ln w="28575">
              <a:noFill/>
              <a:round/>
              <a:headEnd/>
              <a:tailEnd/>
            </a:ln>
          </p:spPr>
          <p:txBody>
            <a:bodyPr lIns="0" tIns="36000" rIns="0" bIns="0">
              <a:prstTxWarp prst="textNoShape">
                <a:avLst/>
              </a:prstTxWarp>
              <a:spAutoFit/>
            </a:bodyPr>
            <a:lstStyle/>
            <a:p>
              <a:pPr algn="ctr"/>
              <a:r>
                <a:rPr lang="en-US" sz="1100" b="1">
                  <a:latin typeface="Calibri" charset="0"/>
                  <a:ea typeface="Candara" charset="0"/>
                  <a:cs typeface="Candara" charset="0"/>
                </a:rPr>
                <a:t> M</a:t>
              </a:r>
              <a:br>
                <a:rPr lang="en-US" sz="1100" b="1">
                  <a:latin typeface="Calibri" charset="0"/>
                  <a:ea typeface="Candara" charset="0"/>
                  <a:cs typeface="Candara" charset="0"/>
                </a:rPr>
              </a:br>
              <a:r>
                <a:rPr lang="en-US" sz="1100" b="1">
                  <a:latin typeface="Calibri" charset="0"/>
                  <a:ea typeface="Candara" charset="0"/>
                  <a:cs typeface="Candara" charset="0"/>
                </a:rPr>
                <a:t> U </a:t>
              </a:r>
              <a:br>
                <a:rPr lang="en-US" sz="1100" b="1">
                  <a:latin typeface="Calibri" charset="0"/>
                  <a:ea typeface="Candara" charset="0"/>
                  <a:cs typeface="Candara" charset="0"/>
                </a:rPr>
              </a:br>
              <a:r>
                <a:rPr lang="en-US" sz="1100" b="1">
                  <a:latin typeface="Calibri" charset="0"/>
                  <a:ea typeface="Candara" charset="0"/>
                  <a:cs typeface="Candara" charset="0"/>
                </a:rPr>
                <a:t> X</a:t>
              </a:r>
              <a:endParaRPr lang="en-AU" sz="1100" b="1">
                <a:latin typeface="Calibri" charset="0"/>
                <a:ea typeface="Candara" charset="0"/>
                <a:cs typeface="Candara" charset="0"/>
              </a:endParaRPr>
            </a:p>
          </p:txBody>
        </p:sp>
      </p:grpSp>
      <p:grpSp>
        <p:nvGrpSpPr>
          <p:cNvPr id="13" name="Group 177"/>
          <p:cNvGrpSpPr>
            <a:grpSpLocks/>
          </p:cNvGrpSpPr>
          <p:nvPr/>
        </p:nvGrpSpPr>
        <p:grpSpPr bwMode="auto">
          <a:xfrm>
            <a:off x="6400800" y="3665538"/>
            <a:ext cx="1320800" cy="1270000"/>
            <a:chOff x="4881389" y="3664572"/>
            <a:chExt cx="1321512" cy="1269141"/>
          </a:xfrm>
        </p:grpSpPr>
        <p:sp>
          <p:nvSpPr>
            <p:cNvPr id="25768" name="Freeform 41"/>
            <p:cNvSpPr>
              <a:spLocks/>
            </p:cNvSpPr>
            <p:nvPr/>
          </p:nvSpPr>
          <p:spPr bwMode="auto">
            <a:xfrm>
              <a:off x="5688024" y="3664572"/>
              <a:ext cx="514877" cy="1269141"/>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905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grpSp>
          <p:nvGrpSpPr>
            <p:cNvPr id="14" name="Group 171"/>
            <p:cNvGrpSpPr>
              <a:grpSpLocks/>
            </p:cNvGrpSpPr>
            <p:nvPr/>
          </p:nvGrpSpPr>
          <p:grpSpPr bwMode="auto">
            <a:xfrm>
              <a:off x="4881389" y="3977847"/>
              <a:ext cx="833611" cy="746553"/>
              <a:chOff x="4878931" y="3975272"/>
              <a:chExt cx="833611" cy="746553"/>
            </a:xfrm>
          </p:grpSpPr>
          <p:sp>
            <p:nvSpPr>
              <p:cNvPr id="25770" name="Line 30"/>
              <p:cNvSpPr>
                <a:spLocks noChangeShapeType="1"/>
              </p:cNvSpPr>
              <p:nvPr/>
            </p:nvSpPr>
            <p:spPr bwMode="auto">
              <a:xfrm>
                <a:off x="4878931" y="3975272"/>
                <a:ext cx="833611"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1" name="Line 31"/>
              <p:cNvSpPr>
                <a:spLocks noChangeShapeType="1"/>
              </p:cNvSpPr>
              <p:nvPr/>
            </p:nvSpPr>
            <p:spPr bwMode="auto">
              <a:xfrm>
                <a:off x="5026039" y="4572515"/>
                <a:ext cx="269698"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2" name="Line 80"/>
              <p:cNvSpPr>
                <a:spLocks noChangeShapeType="1"/>
              </p:cNvSpPr>
              <p:nvPr/>
            </p:nvSpPr>
            <p:spPr bwMode="auto">
              <a:xfrm>
                <a:off x="5491880" y="4721825"/>
                <a:ext cx="220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773" name="Line 162"/>
              <p:cNvSpPr>
                <a:spLocks noChangeShapeType="1"/>
              </p:cNvSpPr>
              <p:nvPr/>
            </p:nvSpPr>
            <p:spPr bwMode="auto">
              <a:xfrm>
                <a:off x="4878931" y="4572515"/>
                <a:ext cx="147108" cy="0"/>
              </a:xfrm>
              <a:prstGeom prst="line">
                <a:avLst/>
              </a:prstGeom>
              <a:noFill/>
              <a:ln w="19050">
                <a:solidFill>
                  <a:schemeClr val="tx1"/>
                </a:solidFill>
                <a:round/>
                <a:headEnd/>
                <a:tailEnd/>
              </a:ln>
            </p:spPr>
            <p:txBody>
              <a:bodyPr>
                <a:prstTxWarp prst="textNoShape">
                  <a:avLst/>
                </a:prstTxWarp>
              </a:bodyPr>
              <a:lstStyle/>
              <a:p>
                <a:endParaRPr lang="en-US"/>
              </a:p>
            </p:txBody>
          </p:sp>
        </p:grpSp>
      </p:grpSp>
      <p:sp>
        <p:nvSpPr>
          <p:cNvPr id="25669" name="Freeform 41"/>
          <p:cNvSpPr>
            <a:spLocks/>
          </p:cNvSpPr>
          <p:nvPr/>
        </p:nvSpPr>
        <p:spPr bwMode="auto">
          <a:xfrm>
            <a:off x="7216775" y="3667125"/>
            <a:ext cx="515938" cy="1270000"/>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9050" cap="rnd">
            <a:solidFill>
              <a:schemeClr val="tx1"/>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25670" name="Line 27"/>
          <p:cNvSpPr>
            <a:spLocks noChangeShapeType="1"/>
          </p:cNvSpPr>
          <p:nvPr/>
        </p:nvSpPr>
        <p:spPr bwMode="auto">
          <a:xfrm flipV="1">
            <a:off x="4195764" y="4637088"/>
            <a:ext cx="473075" cy="11112"/>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71" name="Line 109"/>
          <p:cNvSpPr>
            <a:spLocks noChangeShapeType="1"/>
          </p:cNvSpPr>
          <p:nvPr/>
        </p:nvSpPr>
        <p:spPr bwMode="auto">
          <a:xfrm>
            <a:off x="4881564" y="4487863"/>
            <a:ext cx="147637"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72" name="Line 110"/>
          <p:cNvSpPr>
            <a:spLocks noChangeShapeType="1"/>
          </p:cNvSpPr>
          <p:nvPr/>
        </p:nvSpPr>
        <p:spPr bwMode="auto">
          <a:xfrm>
            <a:off x="4424363" y="4114800"/>
            <a:ext cx="0" cy="223838"/>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73" name="Line 111"/>
          <p:cNvSpPr>
            <a:spLocks noChangeShapeType="1"/>
          </p:cNvSpPr>
          <p:nvPr/>
        </p:nvSpPr>
        <p:spPr bwMode="auto">
          <a:xfrm>
            <a:off x="4424364" y="4338638"/>
            <a:ext cx="244475"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grpSp>
        <p:nvGrpSpPr>
          <p:cNvPr id="15" name="Group 100"/>
          <p:cNvGrpSpPr>
            <a:grpSpLocks/>
          </p:cNvGrpSpPr>
          <p:nvPr/>
        </p:nvGrpSpPr>
        <p:grpSpPr bwMode="auto">
          <a:xfrm>
            <a:off x="4652963" y="4191001"/>
            <a:ext cx="228600" cy="601663"/>
            <a:chOff x="6533000" y="3190811"/>
            <a:chExt cx="485666" cy="1080858"/>
          </a:xfrm>
        </p:grpSpPr>
        <p:grpSp>
          <p:nvGrpSpPr>
            <p:cNvPr id="16" name="Group 28"/>
            <p:cNvGrpSpPr>
              <a:grpSpLocks/>
            </p:cNvGrpSpPr>
            <p:nvPr/>
          </p:nvGrpSpPr>
          <p:grpSpPr bwMode="auto">
            <a:xfrm>
              <a:off x="6565545" y="3215599"/>
              <a:ext cx="453121" cy="1056070"/>
              <a:chOff x="6565545" y="3215599"/>
              <a:chExt cx="453121" cy="1056070"/>
            </a:xfrm>
          </p:grpSpPr>
          <p:sp>
            <p:nvSpPr>
              <p:cNvPr id="25762" name="Line 23"/>
              <p:cNvSpPr>
                <a:spLocks noChangeShapeType="1"/>
              </p:cNvSpPr>
              <p:nvPr/>
            </p:nvSpPr>
            <p:spPr bwMode="auto">
              <a:xfrm>
                <a:off x="6565545"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sp>
            <p:nvSpPr>
              <p:cNvPr id="25763"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4"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5"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6"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chemeClr val="tx1"/>
                </a:solidFill>
                <a:round/>
                <a:headEnd/>
                <a:tailEnd/>
              </a:ln>
            </p:spPr>
            <p:txBody>
              <a:bodyPr wrap="none" anchor="ctr">
                <a:prstTxWarp prst="textNoShape">
                  <a:avLst/>
                </a:prstTxWarp>
              </a:bodyPr>
              <a:lstStyle/>
              <a:p>
                <a:endParaRPr lang="en-US" sz="1200">
                  <a:latin typeface="Calibri" charset="0"/>
                  <a:ea typeface="Calibri" charset="0"/>
                  <a:cs typeface="Calibri" charset="0"/>
                </a:endParaRPr>
              </a:p>
            </p:txBody>
          </p:sp>
          <p:sp>
            <p:nvSpPr>
              <p:cNvPr id="25767" name="Line 28"/>
              <p:cNvSpPr>
                <a:spLocks noChangeShapeType="1"/>
              </p:cNvSpPr>
              <p:nvPr/>
            </p:nvSpPr>
            <p:spPr bwMode="auto">
              <a:xfrm>
                <a:off x="7018666" y="3427745"/>
                <a:ext cx="0" cy="634108"/>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25761" name="Text Box 29"/>
            <p:cNvSpPr txBox="1">
              <a:spLocks noChangeArrowheads="1"/>
            </p:cNvSpPr>
            <p:nvPr/>
          </p:nvSpPr>
          <p:spPr bwMode="auto">
            <a:xfrm>
              <a:off x="6533000" y="3190811"/>
              <a:ext cx="453122" cy="812560"/>
            </a:xfrm>
            <a:prstGeom prst="rect">
              <a:avLst/>
            </a:prstGeom>
            <a:noFill/>
            <a:ln w="28575">
              <a:noFill/>
              <a:round/>
              <a:headEnd/>
              <a:tailEnd/>
            </a:ln>
          </p:spPr>
          <p:txBody>
            <a:bodyPr lIns="0" tIns="36000" rIns="0" bIns="0">
              <a:prstTxWarp prst="textNoShape">
                <a:avLst/>
              </a:prstTxWarp>
              <a:spAutoFit/>
            </a:bodyPr>
            <a:lstStyle/>
            <a:p>
              <a:pPr algn="ctr"/>
              <a:r>
                <a:rPr lang="en-US" sz="900" b="1">
                  <a:latin typeface="Calibri" charset="0"/>
                  <a:ea typeface="Candara" charset="0"/>
                  <a:cs typeface="Candara" charset="0"/>
                </a:rPr>
                <a:t> M</a:t>
              </a:r>
              <a:br>
                <a:rPr lang="en-US" sz="900" b="1">
                  <a:latin typeface="Calibri" charset="0"/>
                  <a:ea typeface="Candara" charset="0"/>
                  <a:cs typeface="Candara" charset="0"/>
                </a:rPr>
              </a:br>
              <a:r>
                <a:rPr lang="en-US" sz="900" b="1">
                  <a:latin typeface="Calibri" charset="0"/>
                  <a:ea typeface="Candara" charset="0"/>
                  <a:cs typeface="Candara" charset="0"/>
                </a:rPr>
                <a:t> U </a:t>
              </a:r>
              <a:br>
                <a:rPr lang="en-US" sz="900" b="1">
                  <a:latin typeface="Calibri" charset="0"/>
                  <a:ea typeface="Candara" charset="0"/>
                  <a:cs typeface="Candara" charset="0"/>
                </a:rPr>
              </a:br>
              <a:r>
                <a:rPr lang="en-US" sz="900" b="1">
                  <a:latin typeface="Calibri" charset="0"/>
                  <a:ea typeface="Candara" charset="0"/>
                  <a:cs typeface="Candara" charset="0"/>
                </a:rPr>
                <a:t> X</a:t>
              </a:r>
              <a:endParaRPr lang="en-AU" sz="900" b="1">
                <a:latin typeface="Calibri" charset="0"/>
                <a:ea typeface="Candara" charset="0"/>
                <a:cs typeface="Candara" charset="0"/>
              </a:endParaRPr>
            </a:p>
          </p:txBody>
        </p:sp>
      </p:grpSp>
      <p:grpSp>
        <p:nvGrpSpPr>
          <p:cNvPr id="17" name="Group 196"/>
          <p:cNvGrpSpPr>
            <a:grpSpLocks/>
          </p:cNvGrpSpPr>
          <p:nvPr/>
        </p:nvGrpSpPr>
        <p:grpSpPr bwMode="auto">
          <a:xfrm>
            <a:off x="1824038" y="815435"/>
            <a:ext cx="3915743" cy="3532728"/>
            <a:chOff x="304799" y="914398"/>
            <a:chExt cx="3916770" cy="3434149"/>
          </a:xfrm>
        </p:grpSpPr>
        <p:sp>
          <p:nvSpPr>
            <p:cNvPr id="25757" name="Line 133"/>
            <p:cNvSpPr>
              <a:spLocks noChangeShapeType="1"/>
            </p:cNvSpPr>
            <p:nvPr/>
          </p:nvSpPr>
          <p:spPr bwMode="auto">
            <a:xfrm>
              <a:off x="318591" y="914399"/>
              <a:ext cx="0" cy="3434148"/>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758" name="Line 21"/>
            <p:cNvSpPr>
              <a:spLocks noChangeShapeType="1"/>
            </p:cNvSpPr>
            <p:nvPr/>
          </p:nvSpPr>
          <p:spPr bwMode="auto">
            <a:xfrm flipV="1">
              <a:off x="304799" y="914398"/>
              <a:ext cx="3916770" cy="1"/>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759" name="Line 22"/>
            <p:cNvSpPr>
              <a:spLocks noChangeShapeType="1"/>
            </p:cNvSpPr>
            <p:nvPr/>
          </p:nvSpPr>
          <p:spPr bwMode="auto">
            <a:xfrm>
              <a:off x="304800" y="4343400"/>
              <a:ext cx="294216"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grpSp>
      <p:sp>
        <p:nvSpPr>
          <p:cNvPr id="25676" name="Line 103"/>
          <p:cNvSpPr>
            <a:spLocks noChangeShapeType="1"/>
          </p:cNvSpPr>
          <p:nvPr/>
        </p:nvSpPr>
        <p:spPr bwMode="auto">
          <a:xfrm flipV="1">
            <a:off x="3746500" y="965101"/>
            <a:ext cx="0" cy="188554"/>
          </a:xfrm>
          <a:prstGeom prst="line">
            <a:avLst/>
          </a:prstGeom>
          <a:noFill/>
          <a:ln w="28575">
            <a:solidFill>
              <a:srgbClr val="000000"/>
            </a:solidFill>
            <a:round/>
            <a:headEnd type="oval" w="med" len="med"/>
            <a:tailEnd/>
          </a:ln>
        </p:spPr>
        <p:txBody>
          <a:bodyPr>
            <a:prstTxWarp prst="textNoShape">
              <a:avLst/>
            </a:prstTxWarp>
          </a:bodyPr>
          <a:lstStyle/>
          <a:p>
            <a:endParaRPr lang="en-US"/>
          </a:p>
        </p:txBody>
      </p:sp>
      <p:sp>
        <p:nvSpPr>
          <p:cNvPr id="25677" name="Line 21"/>
          <p:cNvSpPr>
            <a:spLocks noChangeShapeType="1"/>
          </p:cNvSpPr>
          <p:nvPr/>
        </p:nvSpPr>
        <p:spPr bwMode="auto">
          <a:xfrm>
            <a:off x="3746501" y="965101"/>
            <a:ext cx="1391889" cy="0"/>
          </a:xfrm>
          <a:prstGeom prst="line">
            <a:avLst/>
          </a:prstGeom>
          <a:noFill/>
          <a:ln w="19050">
            <a:solidFill>
              <a:srgbClr val="000000"/>
            </a:solidFill>
            <a:round/>
            <a:headEnd/>
            <a:tailEnd type="arrow" w="med" len="med"/>
          </a:ln>
        </p:spPr>
        <p:txBody>
          <a:bodyPr>
            <a:prstTxWarp prst="textNoShape">
              <a:avLst/>
            </a:prstTxWarp>
          </a:bodyPr>
          <a:lstStyle/>
          <a:p>
            <a:endParaRPr lang="en-US"/>
          </a:p>
        </p:txBody>
      </p:sp>
      <p:grpSp>
        <p:nvGrpSpPr>
          <p:cNvPr id="19" name="Group 100"/>
          <p:cNvGrpSpPr>
            <a:grpSpLocks/>
          </p:cNvGrpSpPr>
          <p:nvPr/>
        </p:nvGrpSpPr>
        <p:grpSpPr bwMode="auto">
          <a:xfrm>
            <a:off x="5130800" y="877851"/>
            <a:ext cx="228600" cy="755650"/>
            <a:chOff x="6533000" y="3215599"/>
            <a:chExt cx="485666" cy="1056070"/>
          </a:xfrm>
        </p:grpSpPr>
        <p:grpSp>
          <p:nvGrpSpPr>
            <p:cNvPr id="21" name="Group 28"/>
            <p:cNvGrpSpPr>
              <a:grpSpLocks/>
            </p:cNvGrpSpPr>
            <p:nvPr/>
          </p:nvGrpSpPr>
          <p:grpSpPr bwMode="auto">
            <a:xfrm>
              <a:off x="6565545" y="3215599"/>
              <a:ext cx="453121" cy="1056070"/>
              <a:chOff x="6565545" y="3215599"/>
              <a:chExt cx="453121" cy="1056070"/>
            </a:xfrm>
          </p:grpSpPr>
          <p:sp>
            <p:nvSpPr>
              <p:cNvPr id="25751" name="Line 23"/>
              <p:cNvSpPr>
                <a:spLocks noChangeShapeType="1"/>
              </p:cNvSpPr>
              <p:nvPr/>
            </p:nvSpPr>
            <p:spPr bwMode="auto">
              <a:xfrm>
                <a:off x="6565545" y="3427745"/>
                <a:ext cx="0" cy="634108"/>
              </a:xfrm>
              <a:prstGeom prst="line">
                <a:avLst/>
              </a:prstGeom>
              <a:noFill/>
              <a:ln w="28575">
                <a:solidFill>
                  <a:srgbClr val="000000"/>
                </a:solidFill>
                <a:round/>
                <a:headEnd/>
                <a:tailEnd/>
              </a:ln>
            </p:spPr>
            <p:txBody>
              <a:bodyPr>
                <a:prstTxWarp prst="textNoShape">
                  <a:avLst/>
                </a:prstTxWarp>
              </a:bodyPr>
              <a:lstStyle/>
              <a:p>
                <a:endParaRPr lang="en-US"/>
              </a:p>
            </p:txBody>
          </p:sp>
          <p:sp>
            <p:nvSpPr>
              <p:cNvPr id="25752" name="Arc 24"/>
              <p:cNvSpPr>
                <a:spLocks/>
              </p:cNvSpPr>
              <p:nvPr/>
            </p:nvSpPr>
            <p:spPr bwMode="auto">
              <a:xfrm>
                <a:off x="6793357"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00"/>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3" name="Arc 25"/>
              <p:cNvSpPr>
                <a:spLocks/>
              </p:cNvSpPr>
              <p:nvPr/>
            </p:nvSpPr>
            <p:spPr bwMode="auto">
              <a:xfrm flipH="1">
                <a:off x="6565545" y="3215599"/>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00"/>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4" name="Arc 26"/>
              <p:cNvSpPr>
                <a:spLocks/>
              </p:cNvSpPr>
              <p:nvPr/>
            </p:nvSpPr>
            <p:spPr bwMode="auto">
              <a:xfrm flipV="1">
                <a:off x="6793357"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00"/>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5" name="Arc 27"/>
              <p:cNvSpPr>
                <a:spLocks/>
              </p:cNvSpPr>
              <p:nvPr/>
            </p:nvSpPr>
            <p:spPr bwMode="auto">
              <a:xfrm flipH="1" flipV="1">
                <a:off x="6565545" y="4061854"/>
                <a:ext cx="225309" cy="2098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00"/>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56" name="Line 28"/>
              <p:cNvSpPr>
                <a:spLocks noChangeShapeType="1"/>
              </p:cNvSpPr>
              <p:nvPr/>
            </p:nvSpPr>
            <p:spPr bwMode="auto">
              <a:xfrm>
                <a:off x="7018666" y="3427745"/>
                <a:ext cx="0" cy="634108"/>
              </a:xfrm>
              <a:prstGeom prst="line">
                <a:avLst/>
              </a:prstGeom>
              <a:noFill/>
              <a:ln w="28575">
                <a:solidFill>
                  <a:srgbClr val="000000"/>
                </a:solidFill>
                <a:round/>
                <a:headEnd/>
                <a:tailEnd/>
              </a:ln>
            </p:spPr>
            <p:txBody>
              <a:bodyPr>
                <a:prstTxWarp prst="textNoShape">
                  <a:avLst/>
                </a:prstTxWarp>
              </a:bodyPr>
              <a:lstStyle/>
              <a:p>
                <a:endParaRPr lang="en-US"/>
              </a:p>
            </p:txBody>
          </p:sp>
        </p:grpSp>
        <p:sp>
          <p:nvSpPr>
            <p:cNvPr id="25750" name="Text Box 29"/>
            <p:cNvSpPr txBox="1">
              <a:spLocks noChangeArrowheads="1"/>
            </p:cNvSpPr>
            <p:nvPr/>
          </p:nvSpPr>
          <p:spPr bwMode="auto">
            <a:xfrm>
              <a:off x="6533000" y="3282242"/>
              <a:ext cx="453122" cy="760589"/>
            </a:xfrm>
            <a:prstGeom prst="rect">
              <a:avLst/>
            </a:prstGeom>
            <a:noFill/>
            <a:ln w="28575">
              <a:noFill/>
              <a:round/>
              <a:headEnd/>
              <a:tailEnd/>
            </a:ln>
          </p:spPr>
          <p:txBody>
            <a:bodyPr lIns="0" tIns="36000" rIns="0" bIns="0">
              <a:prstTxWarp prst="textNoShape">
                <a:avLst/>
              </a:prstTxWarp>
              <a:spAutoFit/>
            </a:bodyPr>
            <a:lstStyle/>
            <a:p>
              <a:pPr algn="ctr"/>
              <a:r>
                <a:rPr lang="en-US" sz="1100" b="1" dirty="0">
                  <a:latin typeface="Calibri" charset="0"/>
                  <a:ea typeface="Candara" charset="0"/>
                  <a:cs typeface="Candara" charset="0"/>
                </a:rPr>
                <a:t> M</a:t>
              </a:r>
              <a:br>
                <a:rPr lang="en-US" sz="1100" b="1" dirty="0">
                  <a:latin typeface="Calibri" charset="0"/>
                  <a:ea typeface="Candara" charset="0"/>
                  <a:cs typeface="Candara" charset="0"/>
                </a:rPr>
              </a:br>
              <a:r>
                <a:rPr lang="en-US" sz="1100" b="1" dirty="0">
                  <a:latin typeface="Calibri" charset="0"/>
                  <a:ea typeface="Candara" charset="0"/>
                  <a:cs typeface="Candara" charset="0"/>
                </a:rPr>
                <a:t> U </a:t>
              </a:r>
              <a:br>
                <a:rPr lang="en-US" sz="1100" b="1" dirty="0">
                  <a:latin typeface="Calibri" charset="0"/>
                  <a:ea typeface="Candara" charset="0"/>
                  <a:cs typeface="Candara" charset="0"/>
                </a:rPr>
              </a:br>
              <a:r>
                <a:rPr lang="en-US" sz="1100" b="1" dirty="0">
                  <a:latin typeface="Calibri" charset="0"/>
                  <a:ea typeface="Candara" charset="0"/>
                  <a:cs typeface="Candara" charset="0"/>
                </a:rPr>
                <a:t> X</a:t>
              </a:r>
              <a:endParaRPr lang="en-AU" sz="1100" b="1" dirty="0">
                <a:latin typeface="Calibri" charset="0"/>
                <a:ea typeface="Candara" charset="0"/>
                <a:cs typeface="Candara" charset="0"/>
              </a:endParaRPr>
            </a:p>
          </p:txBody>
        </p:sp>
      </p:grpSp>
      <p:sp>
        <p:nvSpPr>
          <p:cNvPr id="25679" name="Line 99"/>
          <p:cNvSpPr>
            <a:spLocks noChangeShapeType="1"/>
          </p:cNvSpPr>
          <p:nvPr/>
        </p:nvSpPr>
        <p:spPr bwMode="auto">
          <a:xfrm>
            <a:off x="5388150" y="1283973"/>
            <a:ext cx="353250"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80" name="TextBox 205"/>
          <p:cNvSpPr txBox="1">
            <a:spLocks noChangeArrowheads="1"/>
          </p:cNvSpPr>
          <p:nvPr/>
        </p:nvSpPr>
        <p:spPr bwMode="auto">
          <a:xfrm>
            <a:off x="4524375" y="2895600"/>
            <a:ext cx="971550" cy="260350"/>
          </a:xfrm>
          <a:prstGeom prst="rect">
            <a:avLst/>
          </a:prstGeom>
          <a:noFill/>
          <a:ln w="9525">
            <a:noFill/>
            <a:miter lim="800000"/>
            <a:headEnd/>
            <a:tailEnd/>
          </a:ln>
        </p:spPr>
        <p:txBody>
          <a:bodyPr>
            <a:prstTxWarp prst="textNoShape">
              <a:avLst/>
            </a:prstTxWarp>
            <a:spAutoFit/>
          </a:bodyPr>
          <a:lstStyle/>
          <a:p>
            <a:pPr algn="ctr"/>
            <a:r>
              <a:rPr lang="en-US" sz="1100">
                <a:latin typeface="Calibri" charset="0"/>
                <a:ea typeface="Optima" charset="0"/>
                <a:cs typeface="Optima" charset="0"/>
              </a:rPr>
              <a:t>RegDst</a:t>
            </a:r>
          </a:p>
        </p:txBody>
      </p:sp>
      <p:sp>
        <p:nvSpPr>
          <p:cNvPr id="25681" name="Rectangle 47"/>
          <p:cNvSpPr>
            <a:spLocks noChangeArrowheads="1"/>
          </p:cNvSpPr>
          <p:nvPr/>
        </p:nvSpPr>
        <p:spPr bwMode="auto">
          <a:xfrm>
            <a:off x="5572126" y="2830514"/>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Optima" charset="0"/>
                <a:cs typeface="Optima" charset="0"/>
              </a:rPr>
              <a:t>RegWrite</a:t>
            </a:r>
          </a:p>
        </p:txBody>
      </p:sp>
      <p:sp>
        <p:nvSpPr>
          <p:cNvPr id="25682" name="Rectangle 61"/>
          <p:cNvSpPr>
            <a:spLocks noChangeArrowheads="1"/>
          </p:cNvSpPr>
          <p:nvPr/>
        </p:nvSpPr>
        <p:spPr bwMode="auto">
          <a:xfrm>
            <a:off x="8947151" y="2101851"/>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MemRead</a:t>
            </a:r>
          </a:p>
        </p:txBody>
      </p:sp>
      <p:sp>
        <p:nvSpPr>
          <p:cNvPr id="25683" name="Rectangle 83"/>
          <p:cNvSpPr>
            <a:spLocks noChangeArrowheads="1"/>
          </p:cNvSpPr>
          <p:nvPr/>
        </p:nvSpPr>
        <p:spPr bwMode="auto">
          <a:xfrm>
            <a:off x="9605963" y="2582864"/>
            <a:ext cx="893762"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MemtoReg</a:t>
            </a:r>
          </a:p>
        </p:txBody>
      </p:sp>
      <p:sp>
        <p:nvSpPr>
          <p:cNvPr id="25684" name="Rectangle 83"/>
          <p:cNvSpPr>
            <a:spLocks noChangeArrowheads="1"/>
          </p:cNvSpPr>
          <p:nvPr/>
        </p:nvSpPr>
        <p:spPr bwMode="auto">
          <a:xfrm>
            <a:off x="8305801" y="2498726"/>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MemWrite</a:t>
            </a:r>
          </a:p>
        </p:txBody>
      </p:sp>
      <p:sp>
        <p:nvSpPr>
          <p:cNvPr id="25685" name="Rectangle 83"/>
          <p:cNvSpPr>
            <a:spLocks noChangeArrowheads="1"/>
          </p:cNvSpPr>
          <p:nvPr/>
        </p:nvSpPr>
        <p:spPr bwMode="auto">
          <a:xfrm>
            <a:off x="7924801" y="2101851"/>
            <a:ext cx="893763" cy="320675"/>
          </a:xfrm>
          <a:prstGeom prst="rect">
            <a:avLst/>
          </a:prstGeom>
          <a:noFill/>
          <a:ln w="12700">
            <a:noFill/>
            <a:miter lim="800000"/>
            <a:headEnd/>
            <a:tailEnd/>
          </a:ln>
        </p:spPr>
        <p:txBody>
          <a:bodyPr wrap="none" lIns="19050" tIns="26988" rIns="19050" bIns="26988">
            <a:prstTxWarp prst="textNoShape">
              <a:avLst/>
            </a:prstTxWarp>
          </a:bodyPr>
          <a:lstStyle/>
          <a:p>
            <a:pPr algn="ctr">
              <a:spcBef>
                <a:spcPts val="600"/>
              </a:spcBef>
              <a:spcAft>
                <a:spcPts val="600"/>
              </a:spcAft>
            </a:pPr>
            <a:r>
              <a:rPr lang="en-US" sz="1000">
                <a:latin typeface="Calibri" charset="0"/>
                <a:ea typeface="Optima" charset="0"/>
                <a:cs typeface="Optima" charset="0"/>
              </a:rPr>
              <a:t>PC Src</a:t>
            </a:r>
          </a:p>
        </p:txBody>
      </p:sp>
      <p:sp>
        <p:nvSpPr>
          <p:cNvPr id="167" name="Rectangle 84"/>
          <p:cNvSpPr>
            <a:spLocks noChangeArrowheads="1"/>
          </p:cNvSpPr>
          <p:nvPr/>
        </p:nvSpPr>
        <p:spPr bwMode="auto">
          <a:xfrm>
            <a:off x="6805614" y="2819401"/>
            <a:ext cx="661987" cy="320675"/>
          </a:xfrm>
          <a:prstGeom prst="rect">
            <a:avLst/>
          </a:prstGeom>
          <a:noFill/>
          <a:ln w="12700">
            <a:noFill/>
            <a:miter lim="800000"/>
            <a:headEnd/>
            <a:tailEnd/>
          </a:ln>
          <a:effectLst/>
        </p:spPr>
        <p:txBody>
          <a:bodyPr wrap="none" lIns="19050" tIns="26988" rIns="19050" bIns="26988"/>
          <a:lstStyle/>
          <a:p>
            <a:pPr algn="ctr" defTabSz="904875">
              <a:lnSpc>
                <a:spcPts val="1800"/>
              </a:lnSpc>
              <a:spcBef>
                <a:spcPts val="600"/>
              </a:spcBef>
              <a:spcAft>
                <a:spcPts val="600"/>
              </a:spcAft>
              <a:tabLst>
                <a:tab pos="452438" algn="l"/>
                <a:tab pos="904875" algn="l"/>
                <a:tab pos="1357313" algn="l"/>
              </a:tabLst>
              <a:defRPr/>
            </a:pPr>
            <a:r>
              <a:rPr lang="en-US" sz="1050" dirty="0" err="1">
                <a:latin typeface="Calibri"/>
                <a:cs typeface="Calibri"/>
              </a:rPr>
              <a:t>ALUSrc</a:t>
            </a:r>
            <a:endParaRPr lang="en-US" sz="1050" dirty="0">
              <a:latin typeface="Calibri"/>
              <a:cs typeface="Calibri"/>
            </a:endParaRPr>
          </a:p>
        </p:txBody>
      </p:sp>
      <p:grpSp>
        <p:nvGrpSpPr>
          <p:cNvPr id="22" name="Group 228"/>
          <p:cNvGrpSpPr>
            <a:grpSpLocks/>
          </p:cNvGrpSpPr>
          <p:nvPr/>
        </p:nvGrpSpPr>
        <p:grpSpPr bwMode="auto">
          <a:xfrm>
            <a:off x="4543426" y="1690689"/>
            <a:ext cx="747713" cy="985837"/>
            <a:chOff x="2819400" y="1596074"/>
            <a:chExt cx="762000" cy="1219200"/>
          </a:xfrm>
        </p:grpSpPr>
        <p:sp>
          <p:nvSpPr>
            <p:cNvPr id="25747" name="Oval 136"/>
            <p:cNvSpPr>
              <a:spLocks noChangeArrowheads="1"/>
            </p:cNvSpPr>
            <p:nvPr/>
          </p:nvSpPr>
          <p:spPr bwMode="auto">
            <a:xfrm>
              <a:off x="2819400" y="1596074"/>
              <a:ext cx="762000" cy="1219200"/>
            </a:xfrm>
            <a:prstGeom prst="ellipse">
              <a:avLst/>
            </a:prstGeom>
            <a:noFill/>
            <a:ln w="28575">
              <a:solidFill>
                <a:schemeClr val="accent1"/>
              </a:solidFill>
              <a:round/>
              <a:headEnd/>
              <a:tailEnd/>
            </a:ln>
          </p:spPr>
          <p:txBody>
            <a:bodyPr wrap="none" anchor="ctr">
              <a:prstTxWarp prst="textNoShape">
                <a:avLst/>
              </a:prstTxWarp>
            </a:bodyPr>
            <a:lstStyle/>
            <a:p>
              <a:endParaRPr lang="en-US" sz="1600">
                <a:latin typeface="Calibri" charset="0"/>
                <a:ea typeface="Calibri" charset="0"/>
                <a:cs typeface="Calibri" charset="0"/>
              </a:endParaRPr>
            </a:p>
          </p:txBody>
        </p:sp>
        <p:sp>
          <p:nvSpPr>
            <p:cNvPr id="25748" name="Rectangle 137"/>
            <p:cNvSpPr>
              <a:spLocks noChangeArrowheads="1"/>
            </p:cNvSpPr>
            <p:nvPr/>
          </p:nvSpPr>
          <p:spPr bwMode="auto">
            <a:xfrm>
              <a:off x="2927956" y="1959575"/>
              <a:ext cx="533400" cy="4572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100" b="1">
                  <a:latin typeface="Calibri" charset="0"/>
                  <a:ea typeface="Optima" charset="0"/>
                  <a:cs typeface="Optima" charset="0"/>
                </a:rPr>
                <a:t>Control</a:t>
              </a:r>
            </a:p>
            <a:p>
              <a:pPr algn="ctr"/>
              <a:r>
                <a:rPr lang="en-US" sz="1100" b="1">
                  <a:latin typeface="Calibri" charset="0"/>
                  <a:ea typeface="Optima" charset="0"/>
                  <a:cs typeface="Optima" charset="0"/>
                </a:rPr>
                <a:t>Unit</a:t>
              </a:r>
            </a:p>
          </p:txBody>
        </p:sp>
      </p:grpSp>
      <p:sp>
        <p:nvSpPr>
          <p:cNvPr id="25688" name="Line 138"/>
          <p:cNvSpPr>
            <a:spLocks noChangeShapeType="1"/>
          </p:cNvSpPr>
          <p:nvPr/>
        </p:nvSpPr>
        <p:spPr bwMode="auto">
          <a:xfrm>
            <a:off x="4191000" y="2108200"/>
            <a:ext cx="0" cy="93980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5689" name="Line 138"/>
          <p:cNvSpPr>
            <a:spLocks noChangeShapeType="1"/>
          </p:cNvSpPr>
          <p:nvPr/>
        </p:nvSpPr>
        <p:spPr bwMode="auto">
          <a:xfrm>
            <a:off x="4195763" y="2108200"/>
            <a:ext cx="347662"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5690" name="Rectangle 130"/>
          <p:cNvSpPr>
            <a:spLocks noChangeArrowheads="1"/>
          </p:cNvSpPr>
          <p:nvPr/>
        </p:nvSpPr>
        <p:spPr bwMode="auto">
          <a:xfrm>
            <a:off x="4191001" y="2193926"/>
            <a:ext cx="809625" cy="320675"/>
          </a:xfrm>
          <a:prstGeom prst="rect">
            <a:avLst/>
          </a:prstGeom>
          <a:noFill/>
          <a:ln w="12700">
            <a:noFill/>
            <a:miter lim="800000"/>
            <a:headEnd/>
            <a:tailEnd/>
          </a:ln>
        </p:spPr>
        <p:txBody>
          <a:bodyPr wrap="none" lIns="19050" tIns="26988" rIns="19050" bIns="26988">
            <a:prstTxWarp prst="textNoShape">
              <a:avLst/>
            </a:prstTxWarp>
          </a:bodyPr>
          <a:lstStyle/>
          <a:p>
            <a:pP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[31-26]</a:t>
            </a:r>
          </a:p>
        </p:txBody>
      </p:sp>
      <p:grpSp>
        <p:nvGrpSpPr>
          <p:cNvPr id="23" name="Group 233"/>
          <p:cNvGrpSpPr>
            <a:grpSpLocks/>
          </p:cNvGrpSpPr>
          <p:nvPr/>
        </p:nvGrpSpPr>
        <p:grpSpPr bwMode="auto">
          <a:xfrm>
            <a:off x="4070350" y="1981200"/>
            <a:ext cx="3702050" cy="4191000"/>
            <a:chOff x="2546953" y="1981200"/>
            <a:chExt cx="3701447" cy="4191000"/>
          </a:xfrm>
        </p:grpSpPr>
        <p:sp>
          <p:nvSpPr>
            <p:cNvPr id="25740" name="Line 45"/>
            <p:cNvSpPr>
              <a:spLocks noChangeShapeType="1"/>
            </p:cNvSpPr>
            <p:nvPr/>
          </p:nvSpPr>
          <p:spPr bwMode="auto">
            <a:xfrm>
              <a:off x="5979355" y="4721824"/>
              <a:ext cx="0" cy="383575"/>
            </a:xfrm>
            <a:prstGeom prst="line">
              <a:avLst/>
            </a:prstGeom>
            <a:noFill/>
            <a:ln w="19050">
              <a:solidFill>
                <a:schemeClr val="accent1"/>
              </a:solidFill>
              <a:round/>
              <a:headEnd type="arrow" w="med" len="med"/>
              <a:tailEnd/>
            </a:ln>
          </p:spPr>
          <p:txBody>
            <a:bodyPr>
              <a:prstTxWarp prst="textNoShape">
                <a:avLst/>
              </a:prstTxWarp>
            </a:bodyPr>
            <a:lstStyle/>
            <a:p>
              <a:endParaRPr lang="en-US"/>
            </a:p>
          </p:txBody>
        </p:sp>
        <p:sp>
          <p:nvSpPr>
            <p:cNvPr id="25741" name="Oval 114"/>
            <p:cNvSpPr>
              <a:spLocks noChangeArrowheads="1"/>
            </p:cNvSpPr>
            <p:nvPr/>
          </p:nvSpPr>
          <p:spPr bwMode="auto">
            <a:xfrm>
              <a:off x="5638800" y="5105400"/>
              <a:ext cx="609600" cy="762000"/>
            </a:xfrm>
            <a:prstGeom prst="ellipse">
              <a:avLst/>
            </a:prstGeom>
            <a:noFill/>
            <a:ln w="12700">
              <a:solidFill>
                <a:schemeClr val="accent1"/>
              </a:solidFill>
              <a:round/>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42" name="Rectangle 115"/>
            <p:cNvSpPr>
              <a:spLocks noChangeArrowheads="1"/>
            </p:cNvSpPr>
            <p:nvPr/>
          </p:nvSpPr>
          <p:spPr bwMode="auto">
            <a:xfrm>
              <a:off x="5677654" y="5248461"/>
              <a:ext cx="533400" cy="457200"/>
            </a:xfrm>
            <a:prstGeom prst="rect">
              <a:avLst/>
            </a:prstGeom>
            <a:noFill/>
            <a:ln w="12700">
              <a:noFill/>
              <a:miter lim="800000"/>
              <a:headEnd/>
              <a:tailEnd/>
            </a:ln>
          </p:spPr>
          <p:txBody>
            <a:bodyPr wrap="none" lIns="19050" tIns="26988" rIns="19050" bIns="26988">
              <a:prstTxWarp prst="textNoShape">
                <a:avLst/>
              </a:prstTxWarp>
            </a:bodyPr>
            <a:lstStyle/>
            <a:p>
              <a:pPr algn="ctr"/>
              <a:r>
                <a:rPr lang="en-US" sz="1200" b="1">
                  <a:latin typeface="Calibri" charset="0"/>
                  <a:ea typeface="Optima" charset="0"/>
                  <a:cs typeface="Optima" charset="0"/>
                </a:rPr>
                <a:t>ALU</a:t>
              </a:r>
            </a:p>
            <a:p>
              <a:pPr algn="ctr"/>
              <a:r>
                <a:rPr lang="en-US" sz="1200" b="1">
                  <a:latin typeface="Calibri" charset="0"/>
                  <a:ea typeface="Optima" charset="0"/>
                  <a:cs typeface="Optima" charset="0"/>
                </a:rPr>
                <a:t>control</a:t>
              </a:r>
            </a:p>
          </p:txBody>
        </p:sp>
        <p:sp>
          <p:nvSpPr>
            <p:cNvPr id="25743" name="Line 127"/>
            <p:cNvSpPr>
              <a:spLocks noChangeShapeType="1"/>
            </p:cNvSpPr>
            <p:nvPr/>
          </p:nvSpPr>
          <p:spPr bwMode="auto">
            <a:xfrm>
              <a:off x="5943600" y="5867400"/>
              <a:ext cx="0" cy="304800"/>
            </a:xfrm>
            <a:prstGeom prst="line">
              <a:avLst/>
            </a:prstGeom>
            <a:noFill/>
            <a:ln w="19050">
              <a:solidFill>
                <a:schemeClr val="accent1"/>
              </a:solidFill>
              <a:round/>
              <a:headEnd type="arrow" w="med" len="med"/>
              <a:tailEnd/>
            </a:ln>
          </p:spPr>
          <p:txBody>
            <a:bodyPr>
              <a:prstTxWarp prst="textNoShape">
                <a:avLst/>
              </a:prstTxWarp>
            </a:bodyPr>
            <a:lstStyle/>
            <a:p>
              <a:endParaRPr lang="en-US"/>
            </a:p>
          </p:txBody>
        </p:sp>
        <p:sp>
          <p:nvSpPr>
            <p:cNvPr id="25744" name="Line 154"/>
            <p:cNvSpPr>
              <a:spLocks noChangeShapeType="1"/>
            </p:cNvSpPr>
            <p:nvPr/>
          </p:nvSpPr>
          <p:spPr bwMode="auto">
            <a:xfrm>
              <a:off x="2546956" y="6172200"/>
              <a:ext cx="3396644" cy="0"/>
            </a:xfrm>
            <a:prstGeom prst="line">
              <a:avLst/>
            </a:prstGeom>
            <a:noFill/>
            <a:ln w="19050">
              <a:solidFill>
                <a:schemeClr val="accent1"/>
              </a:solidFill>
              <a:round/>
              <a:headEnd/>
              <a:tailEnd/>
            </a:ln>
          </p:spPr>
          <p:txBody>
            <a:bodyPr>
              <a:prstTxWarp prst="textNoShape">
                <a:avLst/>
              </a:prstTxWarp>
            </a:bodyPr>
            <a:lstStyle/>
            <a:p>
              <a:endParaRPr lang="en-US"/>
            </a:p>
          </p:txBody>
        </p:sp>
        <p:sp>
          <p:nvSpPr>
            <p:cNvPr id="25745" name="Line 155"/>
            <p:cNvSpPr>
              <a:spLocks noChangeShapeType="1"/>
            </p:cNvSpPr>
            <p:nvPr/>
          </p:nvSpPr>
          <p:spPr bwMode="auto">
            <a:xfrm>
              <a:off x="2546956" y="1981200"/>
              <a:ext cx="0" cy="4191000"/>
            </a:xfrm>
            <a:prstGeom prst="line">
              <a:avLst/>
            </a:prstGeom>
            <a:noFill/>
            <a:ln w="19050">
              <a:solidFill>
                <a:schemeClr val="accent1"/>
              </a:solidFill>
              <a:round/>
              <a:headEnd/>
              <a:tailEnd/>
            </a:ln>
          </p:spPr>
          <p:txBody>
            <a:bodyPr>
              <a:prstTxWarp prst="textNoShape">
                <a:avLst/>
              </a:prstTxWarp>
            </a:bodyPr>
            <a:lstStyle/>
            <a:p>
              <a:endParaRPr lang="en-US"/>
            </a:p>
          </p:txBody>
        </p:sp>
        <p:sp>
          <p:nvSpPr>
            <p:cNvPr id="25746" name="Line 156"/>
            <p:cNvSpPr>
              <a:spLocks noChangeShapeType="1"/>
            </p:cNvSpPr>
            <p:nvPr/>
          </p:nvSpPr>
          <p:spPr bwMode="auto">
            <a:xfrm>
              <a:off x="2546953" y="1981200"/>
              <a:ext cx="528059" cy="3412"/>
            </a:xfrm>
            <a:prstGeom prst="line">
              <a:avLst/>
            </a:prstGeom>
            <a:noFill/>
            <a:ln w="19050">
              <a:solidFill>
                <a:schemeClr val="accent1"/>
              </a:solidFill>
              <a:round/>
              <a:headEnd/>
              <a:tailEnd/>
            </a:ln>
          </p:spPr>
          <p:txBody>
            <a:bodyPr>
              <a:prstTxWarp prst="textNoShape">
                <a:avLst/>
              </a:prstTxWarp>
            </a:bodyPr>
            <a:lstStyle/>
            <a:p>
              <a:endParaRPr lang="en-US"/>
            </a:p>
          </p:txBody>
        </p:sp>
      </p:grpSp>
      <p:sp>
        <p:nvSpPr>
          <p:cNvPr id="25692" name="Line 112"/>
          <p:cNvSpPr>
            <a:spLocks noChangeShapeType="1"/>
          </p:cNvSpPr>
          <p:nvPr/>
        </p:nvSpPr>
        <p:spPr bwMode="auto">
          <a:xfrm flipH="1">
            <a:off x="4773613" y="2657476"/>
            <a:ext cx="0" cy="1546225"/>
          </a:xfrm>
          <a:prstGeom prst="line">
            <a:avLst/>
          </a:prstGeom>
          <a:noFill/>
          <a:ln w="12700">
            <a:solidFill>
              <a:schemeClr val="accent1"/>
            </a:solidFill>
            <a:round/>
            <a:headEnd/>
            <a:tailEnd type="arrow" w="med" len="med"/>
          </a:ln>
        </p:spPr>
        <p:txBody>
          <a:bodyPr>
            <a:prstTxWarp prst="textNoShape">
              <a:avLst/>
            </a:prstTxWarp>
          </a:bodyPr>
          <a:lstStyle/>
          <a:p>
            <a:endParaRPr lang="en-US"/>
          </a:p>
        </p:txBody>
      </p:sp>
      <p:grpSp>
        <p:nvGrpSpPr>
          <p:cNvPr id="24" name="Group 235"/>
          <p:cNvGrpSpPr>
            <a:grpSpLocks/>
          </p:cNvGrpSpPr>
          <p:nvPr/>
        </p:nvGrpSpPr>
        <p:grpSpPr bwMode="auto">
          <a:xfrm>
            <a:off x="5105400" y="2611438"/>
            <a:ext cx="609600" cy="990600"/>
            <a:chOff x="3597578" y="2590800"/>
            <a:chExt cx="609600" cy="990600"/>
          </a:xfrm>
        </p:grpSpPr>
        <p:sp>
          <p:nvSpPr>
            <p:cNvPr id="25738" name="Line 46"/>
            <p:cNvSpPr>
              <a:spLocks noChangeShapeType="1"/>
            </p:cNvSpPr>
            <p:nvPr/>
          </p:nvSpPr>
          <p:spPr bwMode="auto">
            <a:xfrm flipH="1">
              <a:off x="4195979" y="2590800"/>
              <a:ext cx="0" cy="990600"/>
            </a:xfrm>
            <a:prstGeom prst="line">
              <a:avLst/>
            </a:prstGeom>
            <a:noFill/>
            <a:ln w="12700">
              <a:solidFill>
                <a:schemeClr val="accent1"/>
              </a:solidFill>
              <a:round/>
              <a:headEnd/>
              <a:tailEnd type="arrow" w="med" len="med"/>
            </a:ln>
          </p:spPr>
          <p:txBody>
            <a:bodyPr>
              <a:prstTxWarp prst="textNoShape">
                <a:avLst/>
              </a:prstTxWarp>
            </a:bodyPr>
            <a:lstStyle/>
            <a:p>
              <a:endParaRPr lang="en-US"/>
            </a:p>
          </p:txBody>
        </p:sp>
        <p:sp>
          <p:nvSpPr>
            <p:cNvPr id="25739" name="Line 151"/>
            <p:cNvSpPr>
              <a:spLocks noChangeShapeType="1"/>
            </p:cNvSpPr>
            <p:nvPr/>
          </p:nvSpPr>
          <p:spPr bwMode="auto">
            <a:xfrm>
              <a:off x="3597578" y="2590800"/>
              <a:ext cx="609600" cy="0"/>
            </a:xfrm>
            <a:prstGeom prst="line">
              <a:avLst/>
            </a:prstGeom>
            <a:noFill/>
            <a:ln w="12700">
              <a:solidFill>
                <a:schemeClr val="accent1"/>
              </a:solidFill>
              <a:round/>
              <a:headEnd/>
              <a:tailEnd/>
            </a:ln>
          </p:spPr>
          <p:txBody>
            <a:bodyPr>
              <a:prstTxWarp prst="textNoShape">
                <a:avLst/>
              </a:prstTxWarp>
            </a:bodyPr>
            <a:lstStyle/>
            <a:p>
              <a:endParaRPr lang="en-US"/>
            </a:p>
          </p:txBody>
        </p:sp>
      </p:grpSp>
      <p:grpSp>
        <p:nvGrpSpPr>
          <p:cNvPr id="25" name="Group 237"/>
          <p:cNvGrpSpPr>
            <a:grpSpLocks/>
          </p:cNvGrpSpPr>
          <p:nvPr/>
        </p:nvGrpSpPr>
        <p:grpSpPr bwMode="auto">
          <a:xfrm>
            <a:off x="5181600" y="2514601"/>
            <a:ext cx="1720850" cy="1908175"/>
            <a:chOff x="3767574" y="2377797"/>
            <a:chExt cx="1721111" cy="1908435"/>
          </a:xfrm>
        </p:grpSpPr>
        <p:sp>
          <p:nvSpPr>
            <p:cNvPr id="25736" name="Line 152"/>
            <p:cNvSpPr>
              <a:spLocks noChangeShapeType="1"/>
            </p:cNvSpPr>
            <p:nvPr/>
          </p:nvSpPr>
          <p:spPr bwMode="auto">
            <a:xfrm>
              <a:off x="3767574" y="2377797"/>
              <a:ext cx="1721111" cy="0"/>
            </a:xfrm>
            <a:prstGeom prst="line">
              <a:avLst/>
            </a:prstGeom>
            <a:noFill/>
            <a:ln w="12700">
              <a:solidFill>
                <a:schemeClr val="accent1"/>
              </a:solidFill>
              <a:round/>
              <a:headEnd/>
              <a:tailEnd/>
            </a:ln>
          </p:spPr>
          <p:txBody>
            <a:bodyPr>
              <a:prstTxWarp prst="textNoShape">
                <a:avLst/>
              </a:prstTxWarp>
            </a:bodyPr>
            <a:lstStyle/>
            <a:p>
              <a:endParaRPr lang="en-US"/>
            </a:p>
          </p:txBody>
        </p:sp>
        <p:sp>
          <p:nvSpPr>
            <p:cNvPr id="25737" name="Line 153"/>
            <p:cNvSpPr>
              <a:spLocks noChangeShapeType="1"/>
            </p:cNvSpPr>
            <p:nvPr/>
          </p:nvSpPr>
          <p:spPr bwMode="auto">
            <a:xfrm>
              <a:off x="5488685" y="2377797"/>
              <a:ext cx="0" cy="1908435"/>
            </a:xfrm>
            <a:prstGeom prst="line">
              <a:avLst/>
            </a:prstGeom>
            <a:noFill/>
            <a:ln w="12700">
              <a:solidFill>
                <a:schemeClr val="accent1"/>
              </a:solidFill>
              <a:round/>
              <a:headEnd/>
              <a:tailEnd type="arrow" w="med" len="med"/>
            </a:ln>
          </p:spPr>
          <p:txBody>
            <a:bodyPr>
              <a:prstTxWarp prst="textNoShape">
                <a:avLst/>
              </a:prstTxWarp>
            </a:bodyPr>
            <a:lstStyle/>
            <a:p>
              <a:endParaRPr lang="en-US"/>
            </a:p>
          </p:txBody>
        </p:sp>
      </p:grpSp>
      <p:grpSp>
        <p:nvGrpSpPr>
          <p:cNvPr id="26" name="Group 241"/>
          <p:cNvGrpSpPr>
            <a:grpSpLocks/>
          </p:cNvGrpSpPr>
          <p:nvPr/>
        </p:nvGrpSpPr>
        <p:grpSpPr bwMode="auto">
          <a:xfrm>
            <a:off x="5299076" y="2286000"/>
            <a:ext cx="4754563" cy="1885950"/>
            <a:chOff x="3775101" y="2286000"/>
            <a:chExt cx="4754319" cy="1885583"/>
          </a:xfrm>
        </p:grpSpPr>
        <p:sp>
          <p:nvSpPr>
            <p:cNvPr id="25734" name="Line 82"/>
            <p:cNvSpPr>
              <a:spLocks noChangeShapeType="1"/>
            </p:cNvSpPr>
            <p:nvPr/>
          </p:nvSpPr>
          <p:spPr bwMode="auto">
            <a:xfrm>
              <a:off x="8522950" y="2286000"/>
              <a:ext cx="6470" cy="1885583"/>
            </a:xfrm>
            <a:prstGeom prst="line">
              <a:avLst/>
            </a:prstGeom>
            <a:noFill/>
            <a:ln w="12700">
              <a:solidFill>
                <a:schemeClr val="accent1"/>
              </a:solidFill>
              <a:round/>
              <a:headEnd/>
              <a:tailEnd type="arrow" w="med" len="med"/>
            </a:ln>
          </p:spPr>
          <p:txBody>
            <a:bodyPr>
              <a:prstTxWarp prst="textNoShape">
                <a:avLst/>
              </a:prstTxWarp>
            </a:bodyPr>
            <a:lstStyle/>
            <a:p>
              <a:endParaRPr lang="en-US"/>
            </a:p>
          </p:txBody>
        </p:sp>
        <p:sp>
          <p:nvSpPr>
            <p:cNvPr id="25735" name="Line 149"/>
            <p:cNvSpPr>
              <a:spLocks noChangeShapeType="1"/>
            </p:cNvSpPr>
            <p:nvPr/>
          </p:nvSpPr>
          <p:spPr bwMode="auto">
            <a:xfrm>
              <a:off x="3775101" y="2286000"/>
              <a:ext cx="4754319" cy="0"/>
            </a:xfrm>
            <a:prstGeom prst="line">
              <a:avLst/>
            </a:prstGeom>
            <a:noFill/>
            <a:ln w="12700">
              <a:solidFill>
                <a:schemeClr val="accent1"/>
              </a:solidFill>
              <a:round/>
              <a:headEnd/>
              <a:tailEnd/>
            </a:ln>
          </p:spPr>
          <p:txBody>
            <a:bodyPr>
              <a:prstTxWarp prst="textNoShape">
                <a:avLst/>
              </a:prstTxWarp>
            </a:bodyPr>
            <a:lstStyle/>
            <a:p>
              <a:endParaRPr lang="en-US"/>
            </a:p>
          </p:txBody>
        </p:sp>
      </p:grpSp>
      <p:grpSp>
        <p:nvGrpSpPr>
          <p:cNvPr id="27" name="Group 243"/>
          <p:cNvGrpSpPr>
            <a:grpSpLocks/>
          </p:cNvGrpSpPr>
          <p:nvPr/>
        </p:nvGrpSpPr>
        <p:grpSpPr bwMode="auto">
          <a:xfrm>
            <a:off x="5307014" y="1746250"/>
            <a:ext cx="3081337" cy="2228850"/>
            <a:chOff x="3782474" y="1822392"/>
            <a:chExt cx="3082370" cy="2229079"/>
          </a:xfrm>
        </p:grpSpPr>
        <p:sp>
          <p:nvSpPr>
            <p:cNvPr id="25726" name="Line 49"/>
            <p:cNvSpPr>
              <a:spLocks noChangeShapeType="1"/>
            </p:cNvSpPr>
            <p:nvPr/>
          </p:nvSpPr>
          <p:spPr bwMode="auto">
            <a:xfrm flipV="1">
              <a:off x="6139844" y="2210808"/>
              <a:ext cx="0" cy="1840663"/>
            </a:xfrm>
            <a:prstGeom prst="line">
              <a:avLst/>
            </a:prstGeom>
            <a:noFill/>
            <a:ln w="12700">
              <a:solidFill>
                <a:schemeClr val="accent1"/>
              </a:solidFill>
              <a:round/>
              <a:headEnd/>
              <a:tailEnd/>
            </a:ln>
          </p:spPr>
          <p:txBody>
            <a:bodyPr>
              <a:prstTxWarp prst="textNoShape">
                <a:avLst/>
              </a:prstTxWarp>
            </a:bodyPr>
            <a:lstStyle/>
            <a:p>
              <a:endParaRPr lang="en-US"/>
            </a:p>
          </p:txBody>
        </p:sp>
        <p:sp>
          <p:nvSpPr>
            <p:cNvPr id="25727" name="Line 105"/>
            <p:cNvSpPr>
              <a:spLocks noChangeShapeType="1"/>
            </p:cNvSpPr>
            <p:nvPr/>
          </p:nvSpPr>
          <p:spPr bwMode="auto">
            <a:xfrm flipH="1">
              <a:off x="6857999" y="1822392"/>
              <a:ext cx="6845" cy="311207"/>
            </a:xfrm>
            <a:prstGeom prst="line">
              <a:avLst/>
            </a:prstGeom>
            <a:noFill/>
            <a:ln w="12700">
              <a:solidFill>
                <a:schemeClr val="accent1"/>
              </a:solidFill>
              <a:round/>
              <a:headEnd type="arrow" w="med" len="med"/>
              <a:tailEnd/>
            </a:ln>
          </p:spPr>
          <p:txBody>
            <a:bodyPr>
              <a:prstTxWarp prst="textNoShape">
                <a:avLst/>
              </a:prstTxWarp>
            </a:bodyPr>
            <a:lstStyle/>
            <a:p>
              <a:endParaRPr lang="en-US"/>
            </a:p>
          </p:txBody>
        </p:sp>
        <p:sp>
          <p:nvSpPr>
            <p:cNvPr id="25728"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25729" name="Line 142"/>
            <p:cNvSpPr>
              <a:spLocks noChangeShapeType="1"/>
            </p:cNvSpPr>
            <p:nvPr/>
          </p:nvSpPr>
          <p:spPr bwMode="auto">
            <a:xfrm>
              <a:off x="6705600" y="2133600"/>
              <a:ext cx="152400" cy="0"/>
            </a:xfrm>
            <a:prstGeom prst="line">
              <a:avLst/>
            </a:prstGeom>
            <a:noFill/>
            <a:ln w="12700">
              <a:solidFill>
                <a:schemeClr val="accent1"/>
              </a:solidFill>
              <a:round/>
              <a:headEnd/>
              <a:tailEnd/>
            </a:ln>
          </p:spPr>
          <p:txBody>
            <a:bodyPr>
              <a:prstTxWarp prst="textNoShape">
                <a:avLst/>
              </a:prstTxWarp>
            </a:bodyPr>
            <a:lstStyle/>
            <a:p>
              <a:endParaRPr lang="en-US"/>
            </a:p>
          </p:txBody>
        </p:sp>
        <p:sp>
          <p:nvSpPr>
            <p:cNvPr id="25730" name="Line 143"/>
            <p:cNvSpPr>
              <a:spLocks noChangeShapeType="1"/>
            </p:cNvSpPr>
            <p:nvPr/>
          </p:nvSpPr>
          <p:spPr bwMode="auto">
            <a:xfrm flipV="1">
              <a:off x="6143361" y="2209800"/>
              <a:ext cx="257439" cy="1008"/>
            </a:xfrm>
            <a:prstGeom prst="line">
              <a:avLst/>
            </a:prstGeom>
            <a:noFill/>
            <a:ln w="12700">
              <a:solidFill>
                <a:schemeClr val="accent1"/>
              </a:solidFill>
              <a:round/>
              <a:headEnd/>
              <a:tailEnd/>
            </a:ln>
          </p:spPr>
          <p:txBody>
            <a:bodyPr>
              <a:prstTxWarp prst="textNoShape">
                <a:avLst/>
              </a:prstTxWarp>
            </a:bodyPr>
            <a:lstStyle/>
            <a:p>
              <a:endParaRPr lang="en-US"/>
            </a:p>
          </p:txBody>
        </p:sp>
        <p:sp>
          <p:nvSpPr>
            <p:cNvPr id="25731" name="Line 144"/>
            <p:cNvSpPr>
              <a:spLocks noChangeShapeType="1"/>
            </p:cNvSpPr>
            <p:nvPr/>
          </p:nvSpPr>
          <p:spPr bwMode="auto">
            <a:xfrm>
              <a:off x="3782474" y="2286000"/>
              <a:ext cx="2313526" cy="0"/>
            </a:xfrm>
            <a:prstGeom prst="line">
              <a:avLst/>
            </a:prstGeom>
            <a:noFill/>
            <a:ln w="12700">
              <a:solidFill>
                <a:schemeClr val="accent1"/>
              </a:solidFill>
              <a:round/>
              <a:headEnd/>
              <a:tailEnd/>
            </a:ln>
          </p:spPr>
          <p:txBody>
            <a:bodyPr>
              <a:prstTxWarp prst="textNoShape">
                <a:avLst/>
              </a:prstTxWarp>
            </a:bodyPr>
            <a:lstStyle/>
            <a:p>
              <a:endParaRPr lang="en-US"/>
            </a:p>
          </p:txBody>
        </p:sp>
        <p:sp>
          <p:nvSpPr>
            <p:cNvPr id="25732" name="Line 159"/>
            <p:cNvSpPr>
              <a:spLocks noChangeShapeType="1"/>
            </p:cNvSpPr>
            <p:nvPr/>
          </p:nvSpPr>
          <p:spPr bwMode="auto">
            <a:xfrm>
              <a:off x="6096000" y="2057400"/>
              <a:ext cx="304800" cy="0"/>
            </a:xfrm>
            <a:prstGeom prst="line">
              <a:avLst/>
            </a:prstGeom>
            <a:noFill/>
            <a:ln w="12700">
              <a:solidFill>
                <a:schemeClr val="accent1"/>
              </a:solidFill>
              <a:round/>
              <a:headEnd/>
              <a:tailEnd/>
            </a:ln>
          </p:spPr>
          <p:txBody>
            <a:bodyPr>
              <a:prstTxWarp prst="textNoShape">
                <a:avLst/>
              </a:prstTxWarp>
            </a:bodyPr>
            <a:lstStyle/>
            <a:p>
              <a:endParaRPr lang="en-US"/>
            </a:p>
          </p:txBody>
        </p:sp>
        <p:sp>
          <p:nvSpPr>
            <p:cNvPr id="25733" name="Line 160"/>
            <p:cNvSpPr>
              <a:spLocks noChangeShapeType="1"/>
            </p:cNvSpPr>
            <p:nvPr/>
          </p:nvSpPr>
          <p:spPr bwMode="auto">
            <a:xfrm flipV="1">
              <a:off x="6096000" y="2057400"/>
              <a:ext cx="0" cy="228600"/>
            </a:xfrm>
            <a:prstGeom prst="line">
              <a:avLst/>
            </a:prstGeom>
            <a:noFill/>
            <a:ln w="12700">
              <a:solidFill>
                <a:schemeClr val="accent1"/>
              </a:solidFill>
              <a:round/>
              <a:headEnd/>
              <a:tailEnd/>
            </a:ln>
          </p:spPr>
          <p:txBody>
            <a:bodyPr>
              <a:prstTxWarp prst="textNoShape">
                <a:avLst/>
              </a:prstTxWarp>
            </a:bodyPr>
            <a:lstStyle/>
            <a:p>
              <a:endParaRPr lang="en-US"/>
            </a:p>
          </p:txBody>
        </p:sp>
      </p:grpSp>
      <p:grpSp>
        <p:nvGrpSpPr>
          <p:cNvPr id="28" name="Group 226"/>
          <p:cNvGrpSpPr>
            <a:grpSpLocks/>
          </p:cNvGrpSpPr>
          <p:nvPr/>
        </p:nvGrpSpPr>
        <p:grpSpPr bwMode="auto">
          <a:xfrm>
            <a:off x="5257800" y="2362200"/>
            <a:ext cx="5181600" cy="2971800"/>
            <a:chOff x="3733800" y="2362200"/>
            <a:chExt cx="5181600" cy="2971800"/>
          </a:xfrm>
        </p:grpSpPr>
        <p:sp>
          <p:nvSpPr>
            <p:cNvPr id="202" name="Line 62"/>
            <p:cNvSpPr>
              <a:spLocks noChangeShapeType="1"/>
            </p:cNvSpPr>
            <p:nvPr/>
          </p:nvSpPr>
          <p:spPr bwMode="auto">
            <a:xfrm>
              <a:off x="7543800" y="5029200"/>
              <a:ext cx="0" cy="304800"/>
            </a:xfrm>
            <a:prstGeom prst="line">
              <a:avLst/>
            </a:prstGeom>
            <a:noFill/>
            <a:ln w="12700">
              <a:solidFill>
                <a:schemeClr val="bg1">
                  <a:lumMod val="50000"/>
                </a:schemeClr>
              </a:solidFill>
              <a:round/>
              <a:headEnd type="arrow" w="med" len="med"/>
              <a:tailEnd/>
            </a:ln>
          </p:spPr>
          <p:txBody>
            <a:bodyPr>
              <a:prstTxWarp prst="textNoShape">
                <a:avLst/>
              </a:prstTxWarp>
            </a:bodyPr>
            <a:lstStyle/>
            <a:p>
              <a:pPr>
                <a:defRPr/>
              </a:pPr>
              <a:endParaRPr lang="en-US">
                <a:latin typeface="Calibri"/>
                <a:cs typeface="Calibri"/>
              </a:endParaRPr>
            </a:p>
          </p:txBody>
        </p:sp>
        <p:sp>
          <p:nvSpPr>
            <p:cNvPr id="203" name="Line 146"/>
            <p:cNvSpPr>
              <a:spLocks noChangeShapeType="1"/>
            </p:cNvSpPr>
            <p:nvPr/>
          </p:nvSpPr>
          <p:spPr bwMode="auto">
            <a:xfrm>
              <a:off x="3733800" y="2362200"/>
              <a:ext cx="5181600" cy="0"/>
            </a:xfrm>
            <a:prstGeom prst="line">
              <a:avLst/>
            </a:prstGeom>
            <a:noFill/>
            <a:ln w="12700">
              <a:solidFill>
                <a:schemeClr val="bg1">
                  <a:lumMod val="50000"/>
                </a:schemeClr>
              </a:solidFill>
              <a:round/>
              <a:headEnd/>
              <a:tailEnd/>
            </a:ln>
          </p:spPr>
          <p:txBody>
            <a:bodyPr>
              <a:prstTxWarp prst="textNoShape">
                <a:avLst/>
              </a:prstTxWarp>
            </a:bodyPr>
            <a:lstStyle/>
            <a:p>
              <a:pPr>
                <a:defRPr/>
              </a:pPr>
              <a:endParaRPr lang="en-US">
                <a:latin typeface="Calibri"/>
                <a:cs typeface="Calibri"/>
              </a:endParaRPr>
            </a:p>
          </p:txBody>
        </p:sp>
        <p:sp>
          <p:nvSpPr>
            <p:cNvPr id="204" name="Line 147"/>
            <p:cNvSpPr>
              <a:spLocks noChangeShapeType="1"/>
            </p:cNvSpPr>
            <p:nvPr/>
          </p:nvSpPr>
          <p:spPr bwMode="auto">
            <a:xfrm>
              <a:off x="7543800" y="5334000"/>
              <a:ext cx="1371600" cy="0"/>
            </a:xfrm>
            <a:prstGeom prst="line">
              <a:avLst/>
            </a:prstGeom>
            <a:noFill/>
            <a:ln w="12700">
              <a:solidFill>
                <a:schemeClr val="bg1">
                  <a:lumMod val="50000"/>
                </a:schemeClr>
              </a:solidFill>
              <a:round/>
              <a:headEnd/>
              <a:tailEnd/>
            </a:ln>
          </p:spPr>
          <p:txBody>
            <a:bodyPr>
              <a:prstTxWarp prst="textNoShape">
                <a:avLst/>
              </a:prstTxWarp>
            </a:bodyPr>
            <a:lstStyle/>
            <a:p>
              <a:pPr>
                <a:defRPr/>
              </a:pPr>
              <a:endParaRPr lang="en-US">
                <a:latin typeface="Calibri"/>
                <a:cs typeface="Calibri"/>
              </a:endParaRPr>
            </a:p>
          </p:txBody>
        </p:sp>
        <p:sp>
          <p:nvSpPr>
            <p:cNvPr id="205" name="Line 148"/>
            <p:cNvSpPr>
              <a:spLocks noChangeShapeType="1"/>
            </p:cNvSpPr>
            <p:nvPr/>
          </p:nvSpPr>
          <p:spPr bwMode="auto">
            <a:xfrm>
              <a:off x="8915400" y="2362200"/>
              <a:ext cx="0" cy="2971800"/>
            </a:xfrm>
            <a:prstGeom prst="line">
              <a:avLst/>
            </a:prstGeom>
            <a:noFill/>
            <a:ln w="12700">
              <a:solidFill>
                <a:schemeClr val="bg1">
                  <a:lumMod val="50000"/>
                </a:schemeClr>
              </a:solidFill>
              <a:round/>
              <a:headEnd/>
              <a:tailEnd/>
            </a:ln>
          </p:spPr>
          <p:txBody>
            <a:bodyPr>
              <a:prstTxWarp prst="textNoShape">
                <a:avLst/>
              </a:prstTxWarp>
            </a:bodyPr>
            <a:lstStyle/>
            <a:p>
              <a:pPr>
                <a:defRPr/>
              </a:pPr>
              <a:endParaRPr lang="en-US">
                <a:latin typeface="Calibri"/>
                <a:cs typeface="Calibri"/>
              </a:endParaRPr>
            </a:p>
          </p:txBody>
        </p:sp>
      </p:grpSp>
      <p:grpSp>
        <p:nvGrpSpPr>
          <p:cNvPr id="29" name="Group 225"/>
          <p:cNvGrpSpPr>
            <a:grpSpLocks/>
          </p:cNvGrpSpPr>
          <p:nvPr/>
        </p:nvGrpSpPr>
        <p:grpSpPr bwMode="auto">
          <a:xfrm>
            <a:off x="5257800" y="2438400"/>
            <a:ext cx="3810000" cy="1143000"/>
            <a:chOff x="3733800" y="2438400"/>
            <a:chExt cx="3810000" cy="1143000"/>
          </a:xfrm>
        </p:grpSpPr>
        <p:sp>
          <p:nvSpPr>
            <p:cNvPr id="25720" name="Line 59"/>
            <p:cNvSpPr>
              <a:spLocks noChangeShapeType="1"/>
            </p:cNvSpPr>
            <p:nvPr/>
          </p:nvSpPr>
          <p:spPr bwMode="auto">
            <a:xfrm>
              <a:off x="7543800" y="2438400"/>
              <a:ext cx="0" cy="1143000"/>
            </a:xfrm>
            <a:prstGeom prst="line">
              <a:avLst/>
            </a:prstGeom>
            <a:noFill/>
            <a:ln w="12700">
              <a:solidFill>
                <a:srgbClr val="2368AF"/>
              </a:solidFill>
              <a:round/>
              <a:headEnd/>
              <a:tailEnd type="arrow" w="med" len="med"/>
            </a:ln>
          </p:spPr>
          <p:txBody>
            <a:bodyPr>
              <a:prstTxWarp prst="textNoShape">
                <a:avLst/>
              </a:prstTxWarp>
            </a:bodyPr>
            <a:lstStyle/>
            <a:p>
              <a:endParaRPr lang="en-US"/>
            </a:p>
          </p:txBody>
        </p:sp>
        <p:sp>
          <p:nvSpPr>
            <p:cNvPr id="25721" name="Line 150"/>
            <p:cNvSpPr>
              <a:spLocks noChangeShapeType="1"/>
            </p:cNvSpPr>
            <p:nvPr/>
          </p:nvSpPr>
          <p:spPr bwMode="auto">
            <a:xfrm>
              <a:off x="3733800" y="2438400"/>
              <a:ext cx="3810000" cy="0"/>
            </a:xfrm>
            <a:prstGeom prst="line">
              <a:avLst/>
            </a:prstGeom>
            <a:noFill/>
            <a:ln w="12700">
              <a:solidFill>
                <a:srgbClr val="2368AF"/>
              </a:solidFill>
              <a:round/>
              <a:headEnd/>
              <a:tailEnd/>
            </a:ln>
          </p:spPr>
          <p:txBody>
            <a:bodyPr>
              <a:prstTxWarp prst="textNoShape">
                <a:avLst/>
              </a:prstTxWarp>
            </a:bodyPr>
            <a:lstStyle/>
            <a:p>
              <a:endParaRPr lang="en-US"/>
            </a:p>
          </p:txBody>
        </p:sp>
      </p:grpSp>
      <p:sp>
        <p:nvSpPr>
          <p:cNvPr id="25699" name="Rectangle 130"/>
          <p:cNvSpPr>
            <a:spLocks noChangeArrowheads="1"/>
          </p:cNvSpPr>
          <p:nvPr/>
        </p:nvSpPr>
        <p:spPr bwMode="auto">
          <a:xfrm>
            <a:off x="4510088" y="4549776"/>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0" name="Rectangle 130"/>
          <p:cNvSpPr>
            <a:spLocks noChangeArrowheads="1"/>
          </p:cNvSpPr>
          <p:nvPr/>
        </p:nvSpPr>
        <p:spPr bwMode="auto">
          <a:xfrm>
            <a:off x="4510088" y="4267201"/>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5701" name="Rectangle 130"/>
          <p:cNvSpPr>
            <a:spLocks noChangeArrowheads="1"/>
          </p:cNvSpPr>
          <p:nvPr/>
        </p:nvSpPr>
        <p:spPr bwMode="auto">
          <a:xfrm>
            <a:off x="6580188" y="46767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2" name="Rectangle 130"/>
          <p:cNvSpPr>
            <a:spLocks noChangeArrowheads="1"/>
          </p:cNvSpPr>
          <p:nvPr/>
        </p:nvSpPr>
        <p:spPr bwMode="auto">
          <a:xfrm>
            <a:off x="6580188" y="43211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5703" name="Rectangle 130"/>
          <p:cNvSpPr>
            <a:spLocks noChangeArrowheads="1"/>
          </p:cNvSpPr>
          <p:nvPr/>
        </p:nvSpPr>
        <p:spPr bwMode="auto">
          <a:xfrm>
            <a:off x="4866245" y="1376134"/>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dirty="0">
                <a:latin typeface="Calibri" charset="0"/>
                <a:ea typeface="Calibri" charset="0"/>
                <a:cs typeface="Calibri" charset="0"/>
              </a:rPr>
              <a:t>1</a:t>
            </a:r>
          </a:p>
        </p:txBody>
      </p:sp>
      <p:sp>
        <p:nvSpPr>
          <p:cNvPr id="25704" name="Rectangle 130"/>
          <p:cNvSpPr>
            <a:spLocks noChangeArrowheads="1"/>
          </p:cNvSpPr>
          <p:nvPr/>
        </p:nvSpPr>
        <p:spPr bwMode="auto">
          <a:xfrm>
            <a:off x="4874492" y="962025"/>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dirty="0">
                <a:latin typeface="Calibri" charset="0"/>
                <a:ea typeface="Calibri" charset="0"/>
                <a:cs typeface="Calibri" charset="0"/>
              </a:rPr>
              <a:t>0</a:t>
            </a:r>
          </a:p>
        </p:txBody>
      </p:sp>
      <p:sp>
        <p:nvSpPr>
          <p:cNvPr id="25705" name="Rectangle 130"/>
          <p:cNvSpPr>
            <a:spLocks noChangeArrowheads="1"/>
          </p:cNvSpPr>
          <p:nvPr/>
        </p:nvSpPr>
        <p:spPr bwMode="auto">
          <a:xfrm>
            <a:off x="9704388" y="46482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1</a:t>
            </a:r>
          </a:p>
        </p:txBody>
      </p:sp>
      <p:sp>
        <p:nvSpPr>
          <p:cNvPr id="25706" name="Rectangle 130"/>
          <p:cNvSpPr>
            <a:spLocks noChangeArrowheads="1"/>
          </p:cNvSpPr>
          <p:nvPr/>
        </p:nvSpPr>
        <p:spPr bwMode="auto">
          <a:xfrm>
            <a:off x="9704388" y="42672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pPr>
            <a:r>
              <a:rPr lang="en-US" sz="1000">
                <a:latin typeface="Calibri" charset="0"/>
                <a:ea typeface="Calibri" charset="0"/>
                <a:cs typeface="Calibri" charset="0"/>
              </a:rPr>
              <a:t>0</a:t>
            </a:r>
          </a:p>
        </p:txBody>
      </p:sp>
      <p:sp>
        <p:nvSpPr>
          <p:cNvPr id="217" name="Rectangle 130"/>
          <p:cNvSpPr>
            <a:spLocks noChangeArrowheads="1"/>
          </p:cNvSpPr>
          <p:nvPr/>
        </p:nvSpPr>
        <p:spPr bwMode="auto">
          <a:xfrm>
            <a:off x="4598988" y="26670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1</a:t>
            </a:r>
          </a:p>
        </p:txBody>
      </p:sp>
      <p:sp>
        <p:nvSpPr>
          <p:cNvPr id="218" name="Rectangle 130"/>
          <p:cNvSpPr>
            <a:spLocks noChangeArrowheads="1"/>
          </p:cNvSpPr>
          <p:nvPr/>
        </p:nvSpPr>
        <p:spPr bwMode="auto">
          <a:xfrm>
            <a:off x="5513388" y="2667001"/>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19" name="Rectangle 130"/>
          <p:cNvSpPr>
            <a:spLocks noChangeArrowheads="1"/>
          </p:cNvSpPr>
          <p:nvPr/>
        </p:nvSpPr>
        <p:spPr bwMode="auto">
          <a:xfrm>
            <a:off x="6905625" y="2590801"/>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0" name="Rectangle 130"/>
          <p:cNvSpPr>
            <a:spLocks noChangeArrowheads="1"/>
          </p:cNvSpPr>
          <p:nvPr/>
        </p:nvSpPr>
        <p:spPr bwMode="auto">
          <a:xfrm>
            <a:off x="9829801" y="2743201"/>
            <a:ext cx="201613"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1" name="Rectangle 130"/>
          <p:cNvSpPr>
            <a:spLocks noChangeArrowheads="1"/>
          </p:cNvSpPr>
          <p:nvPr/>
        </p:nvSpPr>
        <p:spPr bwMode="auto">
          <a:xfrm>
            <a:off x="5257801" y="1981201"/>
            <a:ext cx="201613"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1</a:t>
            </a:r>
          </a:p>
        </p:txBody>
      </p:sp>
      <p:sp>
        <p:nvSpPr>
          <p:cNvPr id="222" name="Rectangle 130"/>
          <p:cNvSpPr>
            <a:spLocks noChangeArrowheads="1"/>
          </p:cNvSpPr>
          <p:nvPr/>
        </p:nvSpPr>
        <p:spPr bwMode="auto">
          <a:xfrm>
            <a:off x="8836025" y="2652714"/>
            <a:ext cx="203200"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3" name="Rectangle 130"/>
          <p:cNvSpPr>
            <a:spLocks noChangeArrowheads="1"/>
          </p:cNvSpPr>
          <p:nvPr/>
        </p:nvSpPr>
        <p:spPr bwMode="auto">
          <a:xfrm>
            <a:off x="10237788" y="3571876"/>
            <a:ext cx="201612" cy="250825"/>
          </a:xfrm>
          <a:prstGeom prst="rect">
            <a:avLst/>
          </a:prstGeom>
          <a:noFill/>
          <a:ln w="12700">
            <a:noFill/>
            <a:miter lim="800000"/>
            <a:headEnd/>
            <a:tailEnd/>
          </a:ln>
        </p:spPr>
        <p:txBody>
          <a:bodyPr wrap="none" lIns="19050" tIns="26988" rIns="19050" bIns="26988" anchor="ctr">
            <a:prstTxWarp prst="textNoShape">
              <a:avLst/>
            </a:prstTxWarp>
          </a:bodyPr>
          <a:lstStyle/>
          <a:p>
            <a:pPr algn="ctr" defTabSz="904875">
              <a:lnSpc>
                <a:spcPts val="1800"/>
              </a:lnSpc>
              <a:spcBef>
                <a:spcPts val="600"/>
              </a:spcBef>
              <a:spcAft>
                <a:spcPts val="600"/>
              </a:spcAft>
              <a:tabLst>
                <a:tab pos="452438" algn="l"/>
                <a:tab pos="904875" algn="l"/>
                <a:tab pos="1357313" algn="l"/>
              </a:tabLst>
              <a:defRPr/>
            </a:pPr>
            <a:r>
              <a:rPr lang="en-US" sz="1050" b="1" dirty="0">
                <a:latin typeface="Calibri"/>
                <a:ea typeface="Calibri" charset="0"/>
                <a:cs typeface="Calibri"/>
              </a:rPr>
              <a:t>0</a:t>
            </a:r>
          </a:p>
        </p:txBody>
      </p:sp>
      <p:sp>
        <p:nvSpPr>
          <p:cNvPr id="229" name="Rectangle 2"/>
          <p:cNvSpPr txBox="1">
            <a:spLocks noChangeArrowheads="1"/>
          </p:cNvSpPr>
          <p:nvPr/>
        </p:nvSpPr>
        <p:spPr bwMode="auto">
          <a:xfrm>
            <a:off x="2002003" y="154538"/>
            <a:ext cx="8077200" cy="422275"/>
          </a:xfrm>
          <a:prstGeom prst="rect">
            <a:avLst/>
          </a:prstGeom>
          <a:noFill/>
          <a:ln w="9525">
            <a:noFill/>
            <a:miter lim="800000"/>
            <a:headEnd/>
            <a:tailEnd/>
          </a:ln>
        </p:spPr>
        <p:txBody>
          <a:bodyPr anchor="ctr">
            <a:prstTxWarp prst="textNoShape">
              <a:avLst/>
            </a:prstTxWarp>
          </a:bodyPr>
          <a:lstStyle/>
          <a:p>
            <a:pPr algn="ctr">
              <a:defRPr/>
            </a:pPr>
            <a:r>
              <a:rPr lang="en-US" sz="2400" dirty="0">
                <a:latin typeface="+mj-lt"/>
                <a:ea typeface="+mj-ea"/>
              </a:rPr>
              <a:t>Handling Control Hazards: </a:t>
            </a:r>
            <a:r>
              <a:rPr lang="en-US" sz="2400" kern="0" dirty="0">
                <a:latin typeface="Calibri Light" charset="0"/>
                <a:ea typeface="Calibri Light" charset="0"/>
                <a:cs typeface="Calibri Light" charset="0"/>
              </a:rPr>
              <a:t>Moving Branch Comparison to ID</a:t>
            </a:r>
          </a:p>
        </p:txBody>
      </p:sp>
      <p:grpSp>
        <p:nvGrpSpPr>
          <p:cNvPr id="30" name="Group 3"/>
          <p:cNvGrpSpPr>
            <a:grpSpLocks/>
          </p:cNvGrpSpPr>
          <p:nvPr/>
        </p:nvGrpSpPr>
        <p:grpSpPr bwMode="auto">
          <a:xfrm>
            <a:off x="2836863" y="2639616"/>
            <a:ext cx="368300" cy="885031"/>
            <a:chOff x="1392" y="2880"/>
            <a:chExt cx="288" cy="480"/>
          </a:xfrm>
        </p:grpSpPr>
        <p:sp>
          <p:nvSpPr>
            <p:cNvPr id="231" name="Line 4"/>
            <p:cNvSpPr>
              <a:spLocks noChangeShapeType="1"/>
            </p:cNvSpPr>
            <p:nvPr/>
          </p:nvSpPr>
          <p:spPr bwMode="auto">
            <a:xfrm>
              <a:off x="1392" y="3072"/>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2" name="Line 5"/>
            <p:cNvSpPr>
              <a:spLocks noChangeShapeType="1"/>
            </p:cNvSpPr>
            <p:nvPr/>
          </p:nvSpPr>
          <p:spPr bwMode="auto">
            <a:xfrm flipH="1">
              <a:off x="1392" y="3120"/>
              <a:ext cx="48" cy="48"/>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3" name="Line 6"/>
            <p:cNvSpPr>
              <a:spLocks noChangeShapeType="1"/>
            </p:cNvSpPr>
            <p:nvPr/>
          </p:nvSpPr>
          <p:spPr bwMode="auto">
            <a:xfrm flipV="1">
              <a:off x="1392" y="2880"/>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4" name="Line 7"/>
            <p:cNvSpPr>
              <a:spLocks noChangeShapeType="1"/>
            </p:cNvSpPr>
            <p:nvPr/>
          </p:nvSpPr>
          <p:spPr bwMode="auto">
            <a:xfrm flipV="1">
              <a:off x="1392" y="3168"/>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5" name="Line 8"/>
            <p:cNvSpPr>
              <a:spLocks noChangeShapeType="1"/>
            </p:cNvSpPr>
            <p:nvPr/>
          </p:nvSpPr>
          <p:spPr bwMode="auto">
            <a:xfrm flipV="1">
              <a:off x="1392" y="3216"/>
              <a:ext cx="288" cy="144"/>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6" name="Line 9"/>
            <p:cNvSpPr>
              <a:spLocks noChangeShapeType="1"/>
            </p:cNvSpPr>
            <p:nvPr/>
          </p:nvSpPr>
          <p:spPr bwMode="auto">
            <a:xfrm flipV="1">
              <a:off x="1680" y="3024"/>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237" name="Line 10"/>
            <p:cNvSpPr>
              <a:spLocks noChangeShapeType="1"/>
            </p:cNvSpPr>
            <p:nvPr/>
          </p:nvSpPr>
          <p:spPr bwMode="auto">
            <a:xfrm>
              <a:off x="1392" y="2880"/>
              <a:ext cx="288" cy="144"/>
            </a:xfrm>
            <a:prstGeom prst="line">
              <a:avLst/>
            </a:prstGeom>
            <a:noFill/>
            <a:ln w="12700">
              <a:solidFill>
                <a:schemeClr val="tx1"/>
              </a:solidFill>
              <a:round/>
              <a:headEnd/>
              <a:tailEnd/>
            </a:ln>
          </p:spPr>
          <p:txBody>
            <a:bodyPr>
              <a:prstTxWarp prst="textNoShape">
                <a:avLst/>
              </a:prstTxWarp>
            </a:bodyPr>
            <a:lstStyle/>
            <a:p>
              <a:endParaRPr lang="en-US"/>
            </a:p>
          </p:txBody>
        </p:sp>
      </p:grpSp>
      <p:sp>
        <p:nvSpPr>
          <p:cNvPr id="238" name="Line 15"/>
          <p:cNvSpPr>
            <a:spLocks noChangeShapeType="1"/>
          </p:cNvSpPr>
          <p:nvPr/>
        </p:nvSpPr>
        <p:spPr bwMode="auto">
          <a:xfrm>
            <a:off x="2487614" y="3336047"/>
            <a:ext cx="366713" cy="0"/>
          </a:xfrm>
          <a:prstGeom prst="line">
            <a:avLst/>
          </a:prstGeom>
          <a:noFill/>
          <a:ln w="19050">
            <a:solidFill>
              <a:schemeClr val="tx1"/>
            </a:solidFill>
            <a:round/>
            <a:headEnd/>
            <a:tailEnd type="arrow" w="med" len="med"/>
          </a:ln>
        </p:spPr>
        <p:txBody>
          <a:bodyPr>
            <a:prstTxWarp prst="textNoShape">
              <a:avLst/>
            </a:prstTxWarp>
          </a:bodyPr>
          <a:lstStyle/>
          <a:p>
            <a:endParaRPr lang="en-US"/>
          </a:p>
        </p:txBody>
      </p:sp>
      <p:sp>
        <p:nvSpPr>
          <p:cNvPr id="239" name="Text Box 19"/>
          <p:cNvSpPr txBox="1">
            <a:spLocks noChangeArrowheads="1"/>
          </p:cNvSpPr>
          <p:nvPr/>
        </p:nvSpPr>
        <p:spPr bwMode="auto">
          <a:xfrm>
            <a:off x="2845110" y="2954030"/>
            <a:ext cx="411162" cy="253916"/>
          </a:xfrm>
          <a:prstGeom prst="rect">
            <a:avLst/>
          </a:prstGeom>
          <a:noFill/>
          <a:ln w="12700">
            <a:noFill/>
            <a:miter lim="800000"/>
            <a:headEnd/>
            <a:tailEnd/>
          </a:ln>
          <a:effectLst/>
        </p:spPr>
        <p:txBody>
          <a:bodyPr wrap="square">
            <a:spAutoFit/>
          </a:bodyPr>
          <a:lstStyle/>
          <a:p>
            <a:pPr>
              <a:defRPr/>
            </a:pPr>
            <a:r>
              <a:rPr lang="en-US" sz="1050" b="1" dirty="0">
                <a:latin typeface="Calibri"/>
                <a:cs typeface="Calibri"/>
              </a:rPr>
              <a:t>Add</a:t>
            </a:r>
          </a:p>
        </p:txBody>
      </p:sp>
      <p:sp>
        <p:nvSpPr>
          <p:cNvPr id="240" name="Text Box 23"/>
          <p:cNvSpPr txBox="1">
            <a:spLocks noChangeArrowheads="1"/>
          </p:cNvSpPr>
          <p:nvPr/>
        </p:nvSpPr>
        <p:spPr bwMode="auto">
          <a:xfrm>
            <a:off x="2430462" y="3082131"/>
            <a:ext cx="252412" cy="253916"/>
          </a:xfrm>
          <a:prstGeom prst="rect">
            <a:avLst/>
          </a:prstGeom>
          <a:noFill/>
          <a:ln w="12700">
            <a:noFill/>
            <a:miter lim="800000"/>
            <a:headEnd/>
            <a:tailEnd/>
          </a:ln>
          <a:effectLst/>
        </p:spPr>
        <p:txBody>
          <a:bodyPr wrap="square">
            <a:spAutoFit/>
          </a:bodyPr>
          <a:lstStyle/>
          <a:p>
            <a:pPr>
              <a:defRPr/>
            </a:pPr>
            <a:r>
              <a:rPr lang="en-US" sz="1050" b="1" dirty="0">
                <a:latin typeface="Calibri"/>
                <a:cs typeface="Calibri"/>
              </a:rPr>
              <a:t>4</a:t>
            </a:r>
          </a:p>
        </p:txBody>
      </p:sp>
      <p:sp>
        <p:nvSpPr>
          <p:cNvPr id="241" name="Text Box 97"/>
          <p:cNvSpPr txBox="1">
            <a:spLocks noChangeArrowheads="1"/>
          </p:cNvSpPr>
          <p:nvPr/>
        </p:nvSpPr>
        <p:spPr bwMode="auto">
          <a:xfrm>
            <a:off x="4325071" y="1304756"/>
            <a:ext cx="411163" cy="254000"/>
          </a:xfrm>
          <a:prstGeom prst="rect">
            <a:avLst/>
          </a:prstGeom>
          <a:noFill/>
          <a:ln w="12700">
            <a:noFill/>
            <a:miter lim="800000"/>
            <a:headEnd/>
            <a:tailEnd/>
          </a:ln>
          <a:effectLst/>
        </p:spPr>
        <p:txBody>
          <a:bodyPr wrap="none">
            <a:spAutoFit/>
          </a:bodyPr>
          <a:lstStyle/>
          <a:p>
            <a:pPr>
              <a:defRPr/>
            </a:pPr>
            <a:r>
              <a:rPr lang="en-US" sz="1050" b="1" dirty="0">
                <a:latin typeface="Calibri"/>
                <a:cs typeface="Calibri"/>
              </a:rPr>
              <a:t>Add</a:t>
            </a:r>
          </a:p>
        </p:txBody>
      </p:sp>
      <p:sp>
        <p:nvSpPr>
          <p:cNvPr id="242" name="Line 90"/>
          <p:cNvSpPr>
            <a:spLocks noChangeShapeType="1"/>
          </p:cNvSpPr>
          <p:nvPr/>
        </p:nvSpPr>
        <p:spPr bwMode="auto">
          <a:xfrm>
            <a:off x="4326175" y="1364717"/>
            <a:ext cx="61304" cy="895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3" name="Line 92"/>
          <p:cNvSpPr>
            <a:spLocks noChangeShapeType="1"/>
          </p:cNvSpPr>
          <p:nvPr/>
        </p:nvSpPr>
        <p:spPr bwMode="auto">
          <a:xfrm flipV="1">
            <a:off x="4326175" y="1006336"/>
            <a:ext cx="0" cy="358380"/>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4" name="Line 93"/>
          <p:cNvSpPr>
            <a:spLocks noChangeShapeType="1"/>
          </p:cNvSpPr>
          <p:nvPr/>
        </p:nvSpPr>
        <p:spPr bwMode="auto">
          <a:xfrm flipV="1">
            <a:off x="4326175" y="1543907"/>
            <a:ext cx="0" cy="358380"/>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5" name="Line 94"/>
          <p:cNvSpPr>
            <a:spLocks noChangeShapeType="1"/>
          </p:cNvSpPr>
          <p:nvPr/>
        </p:nvSpPr>
        <p:spPr bwMode="auto">
          <a:xfrm flipV="1">
            <a:off x="4326175" y="1633503"/>
            <a:ext cx="367826" cy="26878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6" name="Line 95"/>
          <p:cNvSpPr>
            <a:spLocks noChangeShapeType="1"/>
          </p:cNvSpPr>
          <p:nvPr/>
        </p:nvSpPr>
        <p:spPr bwMode="auto">
          <a:xfrm flipV="1">
            <a:off x="4694001" y="1275121"/>
            <a:ext cx="0" cy="358380"/>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7" name="Line 96"/>
          <p:cNvSpPr>
            <a:spLocks noChangeShapeType="1"/>
          </p:cNvSpPr>
          <p:nvPr/>
        </p:nvSpPr>
        <p:spPr bwMode="auto">
          <a:xfrm>
            <a:off x="4326175" y="1006337"/>
            <a:ext cx="367826" cy="26878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8" name="Line 98"/>
          <p:cNvSpPr>
            <a:spLocks noChangeShapeType="1"/>
          </p:cNvSpPr>
          <p:nvPr/>
        </p:nvSpPr>
        <p:spPr bwMode="auto">
          <a:xfrm>
            <a:off x="4091681" y="1703444"/>
            <a:ext cx="220696" cy="0"/>
          </a:xfrm>
          <a:prstGeom prst="line">
            <a:avLst/>
          </a:prstGeom>
          <a:noFill/>
          <a:ln w="19050">
            <a:solidFill>
              <a:srgbClr val="000000"/>
            </a:solidFill>
            <a:round/>
            <a:headEnd/>
            <a:tailEnd type="arrow" w="med" len="med"/>
          </a:ln>
        </p:spPr>
        <p:txBody>
          <a:bodyPr>
            <a:prstTxWarp prst="textNoShape">
              <a:avLst/>
            </a:prstTxWarp>
          </a:bodyPr>
          <a:lstStyle/>
          <a:p>
            <a:endParaRPr lang="en-US"/>
          </a:p>
        </p:txBody>
      </p:sp>
      <p:sp>
        <p:nvSpPr>
          <p:cNvPr id="249" name="Line 15"/>
          <p:cNvSpPr>
            <a:spLocks noChangeShapeType="1"/>
          </p:cNvSpPr>
          <p:nvPr/>
        </p:nvSpPr>
        <p:spPr bwMode="auto">
          <a:xfrm flipV="1">
            <a:off x="3205164" y="3082131"/>
            <a:ext cx="137482" cy="1"/>
          </a:xfrm>
          <a:prstGeom prst="line">
            <a:avLst/>
          </a:prstGeom>
          <a:noFill/>
          <a:ln w="19050">
            <a:solidFill>
              <a:schemeClr val="tx1"/>
            </a:solidFill>
            <a:round/>
            <a:headEnd/>
            <a:tailEnd type="none" w="med" len="med"/>
          </a:ln>
        </p:spPr>
        <p:txBody>
          <a:bodyPr>
            <a:prstTxWarp prst="textNoShape">
              <a:avLst/>
            </a:prstTxWarp>
          </a:bodyPr>
          <a:lstStyle/>
          <a:p>
            <a:endParaRPr lang="en-US"/>
          </a:p>
        </p:txBody>
      </p:sp>
      <p:sp>
        <p:nvSpPr>
          <p:cNvPr id="250" name="Line 135"/>
          <p:cNvSpPr>
            <a:spLocks noChangeShapeType="1"/>
          </p:cNvSpPr>
          <p:nvPr/>
        </p:nvSpPr>
        <p:spPr bwMode="auto">
          <a:xfrm>
            <a:off x="6623050" y="5525247"/>
            <a:ext cx="0" cy="439632"/>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51" name="Line 63"/>
          <p:cNvSpPr>
            <a:spLocks noChangeShapeType="1"/>
          </p:cNvSpPr>
          <p:nvPr/>
        </p:nvSpPr>
        <p:spPr bwMode="auto">
          <a:xfrm>
            <a:off x="3490293" y="5964879"/>
            <a:ext cx="3143871"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224" name="Rectangle 42"/>
          <p:cNvSpPr>
            <a:spLocks noChangeArrowheads="1"/>
          </p:cNvSpPr>
          <p:nvPr/>
        </p:nvSpPr>
        <p:spPr bwMode="auto">
          <a:xfrm>
            <a:off x="6368825" y="1284400"/>
            <a:ext cx="487362" cy="32702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defRPr/>
            </a:pPr>
            <a:r>
              <a:rPr lang="en-US" sz="1050" b="1" dirty="0">
                <a:latin typeface="Calibri"/>
                <a:cs typeface="Calibri"/>
              </a:rPr>
              <a:t>ALU</a:t>
            </a:r>
          </a:p>
        </p:txBody>
      </p:sp>
      <p:sp>
        <p:nvSpPr>
          <p:cNvPr id="225" name="Freeform 41"/>
          <p:cNvSpPr>
            <a:spLocks/>
          </p:cNvSpPr>
          <p:nvPr/>
        </p:nvSpPr>
        <p:spPr bwMode="auto">
          <a:xfrm>
            <a:off x="6177757" y="813308"/>
            <a:ext cx="515938" cy="1270000"/>
          </a:xfrm>
          <a:custGeom>
            <a:avLst/>
            <a:gdLst>
              <a:gd name="T0" fmla="*/ 0 w 388"/>
              <a:gd name="T1" fmla="*/ 0 h 1099"/>
              <a:gd name="T2" fmla="*/ 0 w 388"/>
              <a:gd name="T3" fmla="*/ 2147483647 h 1099"/>
              <a:gd name="T4" fmla="*/ 2147483647 w 388"/>
              <a:gd name="T5" fmla="*/ 2147483647 h 1099"/>
              <a:gd name="T6" fmla="*/ 0 w 388"/>
              <a:gd name="T7" fmla="*/ 2147483647 h 1099"/>
              <a:gd name="T8" fmla="*/ 0 w 388"/>
              <a:gd name="T9" fmla="*/ 2147483647 h 1099"/>
              <a:gd name="T10" fmla="*/ 2147483647 w 388"/>
              <a:gd name="T11" fmla="*/ 2147483647 h 1099"/>
              <a:gd name="T12" fmla="*/ 2147483647 w 388"/>
              <a:gd name="T13" fmla="*/ 2147483647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9050" cap="rnd">
            <a:solidFill>
              <a:srgbClr val="FF0000"/>
            </a:solidFill>
            <a:round/>
            <a:headEnd/>
            <a:tailEnd/>
          </a:ln>
        </p:spPr>
        <p:txBody>
          <a:bodyPr>
            <a:prstTxWarp prst="textNoShape">
              <a:avLst/>
            </a:prstTxWarp>
          </a:bodyPr>
          <a:lstStyle/>
          <a:p>
            <a:endParaRPr lang="en-US" sz="1400">
              <a:latin typeface="Calibri" charset="0"/>
              <a:ea typeface="Calibri" charset="0"/>
              <a:cs typeface="Calibri" charset="0"/>
            </a:endParaRPr>
          </a:p>
        </p:txBody>
      </p:sp>
      <p:sp>
        <p:nvSpPr>
          <p:cNvPr id="226" name="Line 88"/>
          <p:cNvSpPr>
            <a:spLocks noChangeShapeType="1"/>
          </p:cNvSpPr>
          <p:nvPr/>
        </p:nvSpPr>
        <p:spPr bwMode="auto">
          <a:xfrm>
            <a:off x="5892800" y="1142396"/>
            <a:ext cx="295606" cy="0"/>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sp>
        <p:nvSpPr>
          <p:cNvPr id="227" name="Line 88"/>
          <p:cNvSpPr>
            <a:spLocks noChangeShapeType="1"/>
          </p:cNvSpPr>
          <p:nvPr/>
        </p:nvSpPr>
        <p:spPr bwMode="auto">
          <a:xfrm>
            <a:off x="5882151" y="1750207"/>
            <a:ext cx="295606" cy="0"/>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sp>
        <p:nvSpPr>
          <p:cNvPr id="228" name="TextBox 227"/>
          <p:cNvSpPr txBox="1"/>
          <p:nvPr/>
        </p:nvSpPr>
        <p:spPr>
          <a:xfrm>
            <a:off x="5784851" y="1212849"/>
            <a:ext cx="291629" cy="369332"/>
          </a:xfrm>
          <a:prstGeom prst="rect">
            <a:avLst/>
          </a:prstGeom>
          <a:noFill/>
        </p:spPr>
        <p:txBody>
          <a:bodyPr wrap="none" rtlCol="0">
            <a:spAutoFit/>
          </a:bodyPr>
          <a:lstStyle/>
          <a:p>
            <a:r>
              <a:rPr lang="en-US" dirty="0">
                <a:solidFill>
                  <a:srgbClr val="FF0000"/>
                </a:solidFill>
                <a:latin typeface="Calibri"/>
                <a:cs typeface="Calibri"/>
              </a:rPr>
              <a:t>?</a:t>
            </a:r>
          </a:p>
        </p:txBody>
      </p:sp>
      <p:sp>
        <p:nvSpPr>
          <p:cNvPr id="32" name="Slide Number Placeholder 31">
            <a:extLst>
              <a:ext uri="{FF2B5EF4-FFF2-40B4-BE49-F238E27FC236}">
                <a16:creationId xmlns:a16="http://schemas.microsoft.com/office/drawing/2014/main" id="{5F0BF247-1EA6-8F47-B768-F9529FC59FB7}"/>
              </a:ext>
            </a:extLst>
          </p:cNvPr>
          <p:cNvSpPr>
            <a:spLocks noGrp="1"/>
          </p:cNvSpPr>
          <p:nvPr>
            <p:ph type="sldNum" sz="quarter" idx="12"/>
          </p:nvPr>
        </p:nvSpPr>
        <p:spPr/>
        <p:txBody>
          <a:bodyPr/>
          <a:lstStyle/>
          <a:p>
            <a:fld id="{1BD72A7C-CD32-D543-9541-5D4E9CD9F017}" type="slidenum">
              <a:rPr lang="en-US" smtClean="0"/>
              <a:t>52</a:t>
            </a:fld>
            <a:endParaRPr lang="en-US"/>
          </a:p>
        </p:txBody>
      </p:sp>
      <p:sp>
        <p:nvSpPr>
          <p:cNvPr id="230" name="Rectangle 229">
            <a:extLst>
              <a:ext uri="{FF2B5EF4-FFF2-40B4-BE49-F238E27FC236}">
                <a16:creationId xmlns:a16="http://schemas.microsoft.com/office/drawing/2014/main" id="{6189B431-1875-8843-A3CD-F7265A628541}"/>
              </a:ext>
            </a:extLst>
          </p:cNvPr>
          <p:cNvSpPr/>
          <p:nvPr/>
        </p:nvSpPr>
        <p:spPr>
          <a:xfrm>
            <a:off x="8899524" y="1207435"/>
            <a:ext cx="3079751" cy="707886"/>
          </a:xfrm>
          <a:prstGeom prst="rect">
            <a:avLst/>
          </a:prstGeom>
          <a:solidFill>
            <a:schemeClr val="accent5">
              <a:lumMod val="20000"/>
              <a:lumOff val="80000"/>
            </a:schemeClr>
          </a:solidFill>
        </p:spPr>
        <p:txBody>
          <a:bodyPr wrap="square">
            <a:spAutoFit/>
          </a:bodyPr>
          <a:lstStyle/>
          <a:p>
            <a:pPr algn="ctr"/>
            <a:r>
              <a:rPr lang="en-US" sz="2000" i="1" dirty="0">
                <a:solidFill>
                  <a:srgbClr val="C00000"/>
                </a:solidFill>
                <a:latin typeface="Calibri"/>
                <a:cs typeface="Calibri"/>
              </a:rPr>
              <a:t>How do we avoid reading from the register file?</a:t>
            </a:r>
          </a:p>
        </p:txBody>
      </p:sp>
    </p:spTree>
    <p:extLst>
      <p:ext uri="{BB962C8B-B14F-4D97-AF65-F5344CB8AC3E}">
        <p14:creationId xmlns:p14="http://schemas.microsoft.com/office/powerpoint/2010/main" val="448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animBg="1"/>
      <p:bldP spid="227" grpId="0" animBg="1"/>
      <p:bldP spid="228" grpId="0"/>
      <p:bldP spid="23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Line 29"/>
          <p:cNvSpPr>
            <a:spLocks noChangeShapeType="1"/>
          </p:cNvSpPr>
          <p:nvPr/>
        </p:nvSpPr>
        <p:spPr bwMode="auto">
          <a:xfrm flipV="1">
            <a:off x="3038475" y="1171576"/>
            <a:ext cx="7010400" cy="4763"/>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sz="1600"/>
          </a:p>
        </p:txBody>
      </p:sp>
      <p:sp>
        <p:nvSpPr>
          <p:cNvPr id="97287" name="Rectangle 30"/>
          <p:cNvSpPr>
            <a:spLocks noChangeArrowheads="1"/>
          </p:cNvSpPr>
          <p:nvPr/>
        </p:nvSpPr>
        <p:spPr bwMode="auto">
          <a:xfrm>
            <a:off x="2260601" y="1536701"/>
            <a:ext cx="1906573" cy="3359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Courier"/>
                <a:ea typeface="Calibri" charset="0"/>
                <a:cs typeface="Courier"/>
              </a:rPr>
              <a:t>add $1, </a:t>
            </a:r>
            <a:r>
              <a:rPr lang="en-US" sz="1600" b="1" dirty="0">
                <a:solidFill>
                  <a:srgbClr val="FF0000"/>
                </a:solidFill>
                <a:latin typeface="Courier"/>
                <a:ea typeface="Calibri" charset="0"/>
                <a:cs typeface="Courier"/>
              </a:rPr>
              <a:t>$2</a:t>
            </a:r>
            <a:r>
              <a:rPr lang="en-US" sz="1600" b="1" dirty="0">
                <a:latin typeface="Courier"/>
                <a:ea typeface="Calibri" charset="0"/>
                <a:cs typeface="Courier"/>
              </a:rPr>
              <a:t>, $3</a:t>
            </a:r>
          </a:p>
        </p:txBody>
      </p:sp>
      <p:sp>
        <p:nvSpPr>
          <p:cNvPr id="97288" name="Line 31"/>
          <p:cNvSpPr>
            <a:spLocks noChangeShapeType="1"/>
          </p:cNvSpPr>
          <p:nvPr/>
        </p:nvSpPr>
        <p:spPr bwMode="auto">
          <a:xfrm>
            <a:off x="2184400" y="1536700"/>
            <a:ext cx="0" cy="4116411"/>
          </a:xfrm>
          <a:prstGeom prst="line">
            <a:avLst/>
          </a:prstGeom>
          <a:noFill/>
          <a:ln w="28575">
            <a:solidFill>
              <a:schemeClr val="tx1"/>
            </a:solidFill>
            <a:round/>
            <a:headEnd/>
            <a:tailEnd type="arrow" w="med" len="med"/>
          </a:ln>
        </p:spPr>
        <p:txBody>
          <a:bodyPr>
            <a:prstTxWarp prst="textNoShape">
              <a:avLst/>
            </a:prstTxWarp>
          </a:bodyPr>
          <a:lstStyle/>
          <a:p>
            <a:endParaRPr lang="en-US" sz="1600"/>
          </a:p>
        </p:txBody>
      </p:sp>
      <p:grpSp>
        <p:nvGrpSpPr>
          <p:cNvPr id="97289" name="Group 143"/>
          <p:cNvGrpSpPr>
            <a:grpSpLocks/>
          </p:cNvGrpSpPr>
          <p:nvPr/>
        </p:nvGrpSpPr>
        <p:grpSpPr bwMode="auto">
          <a:xfrm>
            <a:off x="2260601" y="3136901"/>
            <a:ext cx="6861176" cy="2243138"/>
            <a:chOff x="480" y="1824"/>
            <a:chExt cx="4322" cy="1413"/>
          </a:xfrm>
        </p:grpSpPr>
        <p:sp>
          <p:nvSpPr>
            <p:cNvPr id="97369" name="Rectangle 67"/>
            <p:cNvSpPr>
              <a:spLocks noChangeArrowheads="1"/>
            </p:cNvSpPr>
            <p:nvPr/>
          </p:nvSpPr>
          <p:spPr bwMode="auto">
            <a:xfrm>
              <a:off x="480" y="3025"/>
              <a:ext cx="1204"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err="1">
                  <a:latin typeface="Courier"/>
                  <a:ea typeface="Calibri" charset="0"/>
                  <a:cs typeface="Courier"/>
                </a:rPr>
                <a:t>beq</a:t>
              </a:r>
              <a:r>
                <a:rPr lang="en-US" sz="1600" b="1" dirty="0">
                  <a:latin typeface="Courier"/>
                  <a:ea typeface="Calibri" charset="0"/>
                  <a:cs typeface="Courier"/>
                </a:rPr>
                <a:t> </a:t>
              </a:r>
              <a:r>
                <a:rPr lang="en-US" sz="1600" b="1" dirty="0">
                  <a:solidFill>
                    <a:srgbClr val="FF0000"/>
                  </a:solidFill>
                  <a:latin typeface="Courier"/>
                  <a:ea typeface="Calibri" charset="0"/>
                  <a:cs typeface="Courier"/>
                </a:rPr>
                <a:t>$3</a:t>
              </a:r>
              <a:r>
                <a:rPr lang="en-US" sz="1600" b="1" dirty="0">
                  <a:latin typeface="Courier"/>
                  <a:ea typeface="Calibri" charset="0"/>
                  <a:cs typeface="Courier"/>
                </a:rPr>
                <a:t>, </a:t>
              </a:r>
              <a:r>
                <a:rPr lang="en-US" sz="1600" b="1" dirty="0">
                  <a:solidFill>
                    <a:srgbClr val="FF0000"/>
                  </a:solidFill>
                  <a:latin typeface="Courier"/>
                  <a:ea typeface="Calibri" charset="0"/>
                  <a:cs typeface="Courier"/>
                </a:rPr>
                <a:t>$2</a:t>
              </a:r>
              <a:r>
                <a:rPr lang="en-US" sz="1600" b="1" dirty="0">
                  <a:latin typeface="Courier"/>
                  <a:ea typeface="Calibri" charset="0"/>
                  <a:cs typeface="Courier"/>
                </a:rPr>
                <a:t>, L1</a:t>
              </a:r>
              <a:endParaRPr lang="en-US" sz="1600" dirty="0">
                <a:latin typeface="Courier"/>
                <a:ea typeface="Calibri" charset="0"/>
                <a:cs typeface="Courier"/>
              </a:endParaRPr>
            </a:p>
          </p:txBody>
        </p:sp>
        <p:grpSp>
          <p:nvGrpSpPr>
            <p:cNvPr id="97370" name="Group 68"/>
            <p:cNvGrpSpPr>
              <a:grpSpLocks/>
            </p:cNvGrpSpPr>
            <p:nvPr/>
          </p:nvGrpSpPr>
          <p:grpSpPr bwMode="auto">
            <a:xfrm>
              <a:off x="2598" y="1824"/>
              <a:ext cx="2064" cy="528"/>
              <a:chOff x="1568" y="1152"/>
              <a:chExt cx="2064" cy="528"/>
            </a:xfrm>
          </p:grpSpPr>
          <p:grpSp>
            <p:nvGrpSpPr>
              <p:cNvPr id="97401" name="Group 69"/>
              <p:cNvGrpSpPr>
                <a:grpSpLocks/>
              </p:cNvGrpSpPr>
              <p:nvPr/>
            </p:nvGrpSpPr>
            <p:grpSpPr bwMode="auto">
              <a:xfrm>
                <a:off x="2496" y="1152"/>
                <a:ext cx="214" cy="481"/>
                <a:chOff x="2216" y="1413"/>
                <a:chExt cx="214" cy="481"/>
              </a:xfrm>
            </p:grpSpPr>
            <p:sp>
              <p:nvSpPr>
                <p:cNvPr id="97431" name="Freeform 70"/>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32" name="Rectangle 71"/>
                <p:cNvSpPr>
                  <a:spLocks noChangeArrowheads="1"/>
                </p:cNvSpPr>
                <p:nvPr/>
              </p:nvSpPr>
              <p:spPr bwMode="auto">
                <a:xfrm rot="5400000">
                  <a:off x="2156" y="1541"/>
                  <a:ext cx="311"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ALU</a:t>
                  </a:r>
                </a:p>
              </p:txBody>
            </p:sp>
          </p:grpSp>
          <p:grpSp>
            <p:nvGrpSpPr>
              <p:cNvPr id="97402" name="Group 72"/>
              <p:cNvGrpSpPr>
                <a:grpSpLocks/>
              </p:cNvGrpSpPr>
              <p:nvPr/>
            </p:nvGrpSpPr>
            <p:grpSpPr bwMode="auto">
              <a:xfrm>
                <a:off x="1568" y="1248"/>
                <a:ext cx="343" cy="289"/>
                <a:chOff x="1288" y="1509"/>
                <a:chExt cx="343" cy="289"/>
              </a:xfrm>
            </p:grpSpPr>
            <p:sp>
              <p:nvSpPr>
                <p:cNvPr id="97427" name="Rectangle 73"/>
                <p:cNvSpPr>
                  <a:spLocks noChangeArrowheads="1"/>
                </p:cNvSpPr>
                <p:nvPr/>
              </p:nvSpPr>
              <p:spPr bwMode="auto">
                <a:xfrm>
                  <a:off x="1288"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dirty="0">
                      <a:latin typeface="Calibri" charset="0"/>
                      <a:ea typeface="Calibri" charset="0"/>
                      <a:cs typeface="Calibri" charset="0"/>
                    </a:rPr>
                    <a:t>IM</a:t>
                  </a:r>
                </a:p>
              </p:txBody>
            </p:sp>
            <p:grpSp>
              <p:nvGrpSpPr>
                <p:cNvPr id="97428" name="Group 74"/>
                <p:cNvGrpSpPr>
                  <a:grpSpLocks/>
                </p:cNvGrpSpPr>
                <p:nvPr/>
              </p:nvGrpSpPr>
              <p:grpSpPr bwMode="auto">
                <a:xfrm>
                  <a:off x="1291" y="1509"/>
                  <a:ext cx="340" cy="289"/>
                  <a:chOff x="1291" y="1509"/>
                  <a:chExt cx="340" cy="289"/>
                </a:xfrm>
              </p:grpSpPr>
              <p:sp>
                <p:nvSpPr>
                  <p:cNvPr id="97429" name="Freeform 75"/>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30" name="Freeform 76"/>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grpSp>
          <p:sp>
            <p:nvSpPr>
              <p:cNvPr id="97403" name="Rectangle 77"/>
              <p:cNvSpPr>
                <a:spLocks noChangeArrowheads="1"/>
              </p:cNvSpPr>
              <p:nvPr/>
            </p:nvSpPr>
            <p:spPr bwMode="auto">
              <a:xfrm>
                <a:off x="2012" y="1255"/>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97404" name="Group 78"/>
              <p:cNvGrpSpPr>
                <a:grpSpLocks/>
              </p:cNvGrpSpPr>
              <p:nvPr/>
            </p:nvGrpSpPr>
            <p:grpSpPr bwMode="auto">
              <a:xfrm>
                <a:off x="2031" y="1248"/>
                <a:ext cx="296" cy="289"/>
                <a:chOff x="1751" y="1509"/>
                <a:chExt cx="296" cy="289"/>
              </a:xfrm>
            </p:grpSpPr>
            <p:sp>
              <p:nvSpPr>
                <p:cNvPr id="97425" name="Freeform 79"/>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26" name="Freeform 80"/>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405" name="Line 81"/>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406" name="Freeform 82"/>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07" name="Line 83"/>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408" name="Rectangle 84"/>
              <p:cNvSpPr>
                <a:spLocks noChangeArrowheads="1"/>
              </p:cNvSpPr>
              <p:nvPr/>
            </p:nvSpPr>
            <p:spPr bwMode="auto">
              <a:xfrm>
                <a:off x="2829" y="1250"/>
                <a:ext cx="285"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DM</a:t>
                </a:r>
              </a:p>
            </p:txBody>
          </p:sp>
          <p:grpSp>
            <p:nvGrpSpPr>
              <p:cNvPr id="97409" name="Group 85"/>
              <p:cNvGrpSpPr>
                <a:grpSpLocks/>
              </p:cNvGrpSpPr>
              <p:nvPr/>
            </p:nvGrpSpPr>
            <p:grpSpPr bwMode="auto">
              <a:xfrm>
                <a:off x="2880" y="1248"/>
                <a:ext cx="325" cy="289"/>
                <a:chOff x="2600" y="1509"/>
                <a:chExt cx="325" cy="289"/>
              </a:xfrm>
            </p:grpSpPr>
            <p:sp>
              <p:nvSpPr>
                <p:cNvPr id="97423" name="Freeform 86"/>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24" name="Freeform 87"/>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410" name="Rectangle 88"/>
              <p:cNvSpPr>
                <a:spLocks noChangeArrowheads="1"/>
              </p:cNvSpPr>
              <p:nvPr/>
            </p:nvSpPr>
            <p:spPr bwMode="auto">
              <a:xfrm>
                <a:off x="3321"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97411" name="Group 89"/>
              <p:cNvGrpSpPr>
                <a:grpSpLocks/>
              </p:cNvGrpSpPr>
              <p:nvPr/>
            </p:nvGrpSpPr>
            <p:grpSpPr bwMode="auto">
              <a:xfrm>
                <a:off x="3348" y="1248"/>
                <a:ext cx="284" cy="289"/>
                <a:chOff x="3068" y="1509"/>
                <a:chExt cx="284" cy="289"/>
              </a:xfrm>
            </p:grpSpPr>
            <p:sp>
              <p:nvSpPr>
                <p:cNvPr id="97421" name="Freeform 90"/>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22" name="Freeform 91"/>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412" name="Line 92"/>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413" name="Line 93"/>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414" name="Line 94"/>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415" name="Line 95"/>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416" name="Line 96"/>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417" name="Line 97"/>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418" name="Line 98"/>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419" name="Line 99"/>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420" name="Line 100"/>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grpSp>
        <p:grpSp>
          <p:nvGrpSpPr>
            <p:cNvPr id="97372" name="Group 142"/>
            <p:cNvGrpSpPr>
              <a:grpSpLocks/>
            </p:cNvGrpSpPr>
            <p:nvPr/>
          </p:nvGrpSpPr>
          <p:grpSpPr bwMode="auto">
            <a:xfrm>
              <a:off x="3030" y="2352"/>
              <a:ext cx="1772" cy="528"/>
              <a:chOff x="3868" y="2352"/>
              <a:chExt cx="1772" cy="528"/>
            </a:xfrm>
          </p:grpSpPr>
          <p:grpSp>
            <p:nvGrpSpPr>
              <p:cNvPr id="97373" name="Group 101"/>
              <p:cNvGrpSpPr>
                <a:grpSpLocks/>
              </p:cNvGrpSpPr>
              <p:nvPr/>
            </p:nvGrpSpPr>
            <p:grpSpPr bwMode="auto">
              <a:xfrm>
                <a:off x="4820" y="2352"/>
                <a:ext cx="214" cy="481"/>
                <a:chOff x="2216" y="1413"/>
                <a:chExt cx="214" cy="481"/>
              </a:xfrm>
            </p:grpSpPr>
            <p:sp>
              <p:nvSpPr>
                <p:cNvPr id="97399" name="Freeform 10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00" name="Rectangle 103"/>
                <p:cNvSpPr>
                  <a:spLocks noChangeArrowheads="1"/>
                </p:cNvSpPr>
                <p:nvPr/>
              </p:nvSpPr>
              <p:spPr bwMode="auto">
                <a:xfrm rot="5400000">
                  <a:off x="2156" y="1541"/>
                  <a:ext cx="311"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ALU</a:t>
                  </a:r>
                </a:p>
              </p:txBody>
            </p:sp>
          </p:grpSp>
          <p:grpSp>
            <p:nvGrpSpPr>
              <p:cNvPr id="97374" name="Group 106"/>
              <p:cNvGrpSpPr>
                <a:grpSpLocks/>
              </p:cNvGrpSpPr>
              <p:nvPr/>
            </p:nvGrpSpPr>
            <p:grpSpPr bwMode="auto">
              <a:xfrm>
                <a:off x="3868" y="2448"/>
                <a:ext cx="343" cy="289"/>
                <a:chOff x="1288" y="1509"/>
                <a:chExt cx="343" cy="289"/>
              </a:xfrm>
            </p:grpSpPr>
            <p:sp>
              <p:nvSpPr>
                <p:cNvPr id="97395" name="Rectangle 107"/>
                <p:cNvSpPr>
                  <a:spLocks noChangeArrowheads="1"/>
                </p:cNvSpPr>
                <p:nvPr/>
              </p:nvSpPr>
              <p:spPr bwMode="auto">
                <a:xfrm>
                  <a:off x="1288"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Calibri" charset="0"/>
                      <a:ea typeface="Calibri" charset="0"/>
                      <a:cs typeface="Calibri" charset="0"/>
                    </a:rPr>
                    <a:t>IM</a:t>
                  </a:r>
                </a:p>
              </p:txBody>
            </p:sp>
            <p:grpSp>
              <p:nvGrpSpPr>
                <p:cNvPr id="97396" name="Group 108"/>
                <p:cNvGrpSpPr>
                  <a:grpSpLocks/>
                </p:cNvGrpSpPr>
                <p:nvPr/>
              </p:nvGrpSpPr>
              <p:grpSpPr bwMode="auto">
                <a:xfrm>
                  <a:off x="1291" y="1509"/>
                  <a:ext cx="340" cy="289"/>
                  <a:chOff x="1291" y="1509"/>
                  <a:chExt cx="340" cy="289"/>
                </a:xfrm>
              </p:grpSpPr>
              <p:sp>
                <p:nvSpPr>
                  <p:cNvPr id="97397" name="Freeform 10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98" name="Freeform 11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grpSp>
          <p:sp>
            <p:nvSpPr>
              <p:cNvPr id="97375" name="Rectangle 111"/>
              <p:cNvSpPr>
                <a:spLocks noChangeArrowheads="1"/>
              </p:cNvSpPr>
              <p:nvPr/>
            </p:nvSpPr>
            <p:spPr bwMode="auto">
              <a:xfrm>
                <a:off x="4312" y="2455"/>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dirty="0" err="1">
                    <a:latin typeface="Calibri" charset="0"/>
                    <a:ea typeface="Calibri" charset="0"/>
                    <a:cs typeface="Calibri" charset="0"/>
                  </a:rPr>
                  <a:t>Reg</a:t>
                </a:r>
                <a:endParaRPr lang="en-US" sz="1400" b="1" dirty="0">
                  <a:latin typeface="Calibri" charset="0"/>
                  <a:ea typeface="Calibri" charset="0"/>
                  <a:cs typeface="Calibri" charset="0"/>
                </a:endParaRPr>
              </a:p>
            </p:txBody>
          </p:sp>
          <p:grpSp>
            <p:nvGrpSpPr>
              <p:cNvPr id="97376" name="Group 112"/>
              <p:cNvGrpSpPr>
                <a:grpSpLocks/>
              </p:cNvGrpSpPr>
              <p:nvPr/>
            </p:nvGrpSpPr>
            <p:grpSpPr bwMode="auto">
              <a:xfrm>
                <a:off x="4331" y="2448"/>
                <a:ext cx="296" cy="289"/>
                <a:chOff x="1751" y="1509"/>
                <a:chExt cx="296" cy="289"/>
              </a:xfrm>
            </p:grpSpPr>
            <p:sp>
              <p:nvSpPr>
                <p:cNvPr id="97393" name="Freeform 11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94" name="Freeform 11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377" name="Line 115"/>
              <p:cNvSpPr>
                <a:spLocks noChangeShapeType="1"/>
              </p:cNvSpPr>
              <p:nvPr/>
            </p:nvSpPr>
            <p:spPr bwMode="auto">
              <a:xfrm>
                <a:off x="4216" y="2592"/>
                <a:ext cx="116"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78" name="Freeform 116"/>
              <p:cNvSpPr>
                <a:spLocks/>
              </p:cNvSpPr>
              <p:nvPr/>
            </p:nvSpPr>
            <p:spPr bwMode="auto">
              <a:xfrm>
                <a:off x="4284" y="24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79" name="Line 117"/>
              <p:cNvSpPr>
                <a:spLocks noChangeShapeType="1"/>
              </p:cNvSpPr>
              <p:nvPr/>
            </p:nvSpPr>
            <p:spPr bwMode="auto">
              <a:xfrm>
                <a:off x="4632" y="2496"/>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80" name="Rectangle 118"/>
              <p:cNvSpPr>
                <a:spLocks noChangeArrowheads="1"/>
              </p:cNvSpPr>
              <p:nvPr/>
            </p:nvSpPr>
            <p:spPr bwMode="auto">
              <a:xfrm>
                <a:off x="5129" y="2450"/>
                <a:ext cx="285"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DM</a:t>
                </a:r>
              </a:p>
            </p:txBody>
          </p:sp>
          <p:grpSp>
            <p:nvGrpSpPr>
              <p:cNvPr id="97381" name="Group 119"/>
              <p:cNvGrpSpPr>
                <a:grpSpLocks/>
              </p:cNvGrpSpPr>
              <p:nvPr/>
            </p:nvGrpSpPr>
            <p:grpSpPr bwMode="auto">
              <a:xfrm>
                <a:off x="5180" y="2448"/>
                <a:ext cx="325" cy="289"/>
                <a:chOff x="2600" y="1509"/>
                <a:chExt cx="325" cy="289"/>
              </a:xfrm>
            </p:grpSpPr>
            <p:sp>
              <p:nvSpPr>
                <p:cNvPr id="97391" name="Freeform 12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92" name="Freeform 12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382" name="Line 122"/>
              <p:cNvSpPr>
                <a:spLocks noChangeShapeType="1"/>
              </p:cNvSpPr>
              <p:nvPr/>
            </p:nvSpPr>
            <p:spPr bwMode="auto">
              <a:xfrm>
                <a:off x="5501" y="2592"/>
                <a:ext cx="139"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83" name="Line 123"/>
              <p:cNvSpPr>
                <a:spLocks noChangeShapeType="1"/>
              </p:cNvSpPr>
              <p:nvPr/>
            </p:nvSpPr>
            <p:spPr bwMode="auto">
              <a:xfrm>
                <a:off x="5017" y="2592"/>
                <a:ext cx="155"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84" name="Line 124"/>
              <p:cNvSpPr>
                <a:spLocks noChangeShapeType="1"/>
              </p:cNvSpPr>
              <p:nvPr/>
            </p:nvSpPr>
            <p:spPr bwMode="auto">
              <a:xfrm>
                <a:off x="4632" y="2688"/>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85" name="Line 125"/>
              <p:cNvSpPr>
                <a:spLocks noChangeShapeType="1"/>
              </p:cNvSpPr>
              <p:nvPr/>
            </p:nvSpPr>
            <p:spPr bwMode="auto">
              <a:xfrm>
                <a:off x="4716" y="2688"/>
                <a:ext cx="0" cy="192"/>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86" name="Line 126"/>
              <p:cNvSpPr>
                <a:spLocks noChangeShapeType="1"/>
              </p:cNvSpPr>
              <p:nvPr/>
            </p:nvSpPr>
            <p:spPr bwMode="auto">
              <a:xfrm>
                <a:off x="4716" y="2880"/>
                <a:ext cx="336"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87" name="Line 127"/>
              <p:cNvSpPr>
                <a:spLocks noChangeShapeType="1"/>
              </p:cNvSpPr>
              <p:nvPr/>
            </p:nvSpPr>
            <p:spPr bwMode="auto">
              <a:xfrm>
                <a:off x="5052" y="2592"/>
                <a:ext cx="0" cy="288"/>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88" name="Line 128"/>
              <p:cNvSpPr>
                <a:spLocks noChangeShapeType="1"/>
              </p:cNvSpPr>
              <p:nvPr/>
            </p:nvSpPr>
            <p:spPr bwMode="auto">
              <a:xfrm flipH="1">
                <a:off x="5132" y="25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89" name="Line 129"/>
              <p:cNvSpPr>
                <a:spLocks noChangeShapeType="1"/>
              </p:cNvSpPr>
              <p:nvPr/>
            </p:nvSpPr>
            <p:spPr bwMode="auto">
              <a:xfrm>
                <a:off x="5132" y="2832"/>
                <a:ext cx="432"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90" name="Line 130"/>
              <p:cNvSpPr>
                <a:spLocks noChangeShapeType="1"/>
              </p:cNvSpPr>
              <p:nvPr/>
            </p:nvSpPr>
            <p:spPr bwMode="auto">
              <a:xfrm>
                <a:off x="5564" y="25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grpSp>
      </p:grpSp>
      <p:grpSp>
        <p:nvGrpSpPr>
          <p:cNvPr id="97290" name="Group 145"/>
          <p:cNvGrpSpPr>
            <a:grpSpLocks/>
          </p:cNvGrpSpPr>
          <p:nvPr/>
        </p:nvGrpSpPr>
        <p:grpSpPr bwMode="auto">
          <a:xfrm>
            <a:off x="4165600" y="1211936"/>
            <a:ext cx="6096000" cy="4389280"/>
            <a:chOff x="1680" y="607"/>
            <a:chExt cx="3840" cy="3498"/>
          </a:xfrm>
        </p:grpSpPr>
        <p:sp>
          <p:nvSpPr>
            <p:cNvPr id="97327" name="Line 132"/>
            <p:cNvSpPr>
              <a:spLocks noChangeShapeType="1"/>
            </p:cNvSpPr>
            <p:nvPr/>
          </p:nvSpPr>
          <p:spPr bwMode="auto">
            <a:xfrm>
              <a:off x="5136" y="607"/>
              <a:ext cx="0" cy="349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28" name="Line 133"/>
            <p:cNvSpPr>
              <a:spLocks noChangeShapeType="1"/>
            </p:cNvSpPr>
            <p:nvPr/>
          </p:nvSpPr>
          <p:spPr bwMode="auto">
            <a:xfrm>
              <a:off x="5520" y="607"/>
              <a:ext cx="0" cy="349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29" name="Line 134"/>
            <p:cNvSpPr>
              <a:spLocks noChangeShapeType="1"/>
            </p:cNvSpPr>
            <p:nvPr/>
          </p:nvSpPr>
          <p:spPr bwMode="auto">
            <a:xfrm>
              <a:off x="4704" y="607"/>
              <a:ext cx="0" cy="349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0" name="Line 135"/>
            <p:cNvSpPr>
              <a:spLocks noChangeShapeType="1"/>
            </p:cNvSpPr>
            <p:nvPr/>
          </p:nvSpPr>
          <p:spPr bwMode="auto">
            <a:xfrm>
              <a:off x="4272" y="607"/>
              <a:ext cx="0" cy="349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1" name="Line 136"/>
            <p:cNvSpPr>
              <a:spLocks noChangeShapeType="1"/>
            </p:cNvSpPr>
            <p:nvPr/>
          </p:nvSpPr>
          <p:spPr bwMode="auto">
            <a:xfrm>
              <a:off x="3840" y="607"/>
              <a:ext cx="0" cy="349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2" name="Line 137"/>
            <p:cNvSpPr>
              <a:spLocks noChangeShapeType="1"/>
            </p:cNvSpPr>
            <p:nvPr/>
          </p:nvSpPr>
          <p:spPr bwMode="auto">
            <a:xfrm>
              <a:off x="3418" y="607"/>
              <a:ext cx="0" cy="349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3" name="Line 138"/>
            <p:cNvSpPr>
              <a:spLocks noChangeShapeType="1"/>
            </p:cNvSpPr>
            <p:nvPr/>
          </p:nvSpPr>
          <p:spPr bwMode="auto">
            <a:xfrm>
              <a:off x="2959" y="607"/>
              <a:ext cx="0" cy="349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4" name="Line 139"/>
            <p:cNvSpPr>
              <a:spLocks noChangeShapeType="1"/>
            </p:cNvSpPr>
            <p:nvPr/>
          </p:nvSpPr>
          <p:spPr bwMode="auto">
            <a:xfrm>
              <a:off x="2544" y="607"/>
              <a:ext cx="0" cy="349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5" name="Line 140"/>
            <p:cNvSpPr>
              <a:spLocks noChangeShapeType="1"/>
            </p:cNvSpPr>
            <p:nvPr/>
          </p:nvSpPr>
          <p:spPr bwMode="auto">
            <a:xfrm>
              <a:off x="2112" y="607"/>
              <a:ext cx="0" cy="349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6" name="Line 141"/>
            <p:cNvSpPr>
              <a:spLocks noChangeShapeType="1"/>
            </p:cNvSpPr>
            <p:nvPr/>
          </p:nvSpPr>
          <p:spPr bwMode="auto">
            <a:xfrm>
              <a:off x="1680" y="607"/>
              <a:ext cx="0" cy="349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grpSp>
      <p:grpSp>
        <p:nvGrpSpPr>
          <p:cNvPr id="97291" name="Group 147"/>
          <p:cNvGrpSpPr>
            <a:grpSpLocks/>
          </p:cNvGrpSpPr>
          <p:nvPr/>
        </p:nvGrpSpPr>
        <p:grpSpPr bwMode="auto">
          <a:xfrm>
            <a:off x="4937128" y="2298700"/>
            <a:ext cx="3276601" cy="838200"/>
            <a:chOff x="1568" y="1152"/>
            <a:chExt cx="2064" cy="528"/>
          </a:xfrm>
        </p:grpSpPr>
        <p:grpSp>
          <p:nvGrpSpPr>
            <p:cNvPr id="97294" name="Group 148"/>
            <p:cNvGrpSpPr>
              <a:grpSpLocks/>
            </p:cNvGrpSpPr>
            <p:nvPr/>
          </p:nvGrpSpPr>
          <p:grpSpPr bwMode="auto">
            <a:xfrm>
              <a:off x="2496" y="1152"/>
              <a:ext cx="214" cy="481"/>
              <a:chOff x="2216" y="1413"/>
              <a:chExt cx="214" cy="481"/>
            </a:xfrm>
          </p:grpSpPr>
          <p:sp>
            <p:nvSpPr>
              <p:cNvPr id="97324" name="Freeform 14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25" name="Rectangle 150"/>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ALU</a:t>
                </a:r>
              </a:p>
            </p:txBody>
          </p:sp>
        </p:grpSp>
        <p:grpSp>
          <p:nvGrpSpPr>
            <p:cNvPr id="97295" name="Group 151"/>
            <p:cNvGrpSpPr>
              <a:grpSpLocks/>
            </p:cNvGrpSpPr>
            <p:nvPr/>
          </p:nvGrpSpPr>
          <p:grpSpPr bwMode="auto">
            <a:xfrm>
              <a:off x="1568" y="1248"/>
              <a:ext cx="343" cy="289"/>
              <a:chOff x="1288" y="1509"/>
              <a:chExt cx="343" cy="289"/>
            </a:xfrm>
          </p:grpSpPr>
          <p:sp>
            <p:nvSpPr>
              <p:cNvPr id="97320" name="Rectangle 152"/>
              <p:cNvSpPr>
                <a:spLocks noChangeArrowheads="1"/>
              </p:cNvSpPr>
              <p:nvPr/>
            </p:nvSpPr>
            <p:spPr bwMode="auto">
              <a:xfrm>
                <a:off x="1288"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Calibri" charset="0"/>
                    <a:ea typeface="Calibri" charset="0"/>
                    <a:cs typeface="Calibri" charset="0"/>
                  </a:rPr>
                  <a:t>IM</a:t>
                </a:r>
              </a:p>
            </p:txBody>
          </p:sp>
          <p:grpSp>
            <p:nvGrpSpPr>
              <p:cNvPr id="97321" name="Group 153"/>
              <p:cNvGrpSpPr>
                <a:grpSpLocks/>
              </p:cNvGrpSpPr>
              <p:nvPr/>
            </p:nvGrpSpPr>
            <p:grpSpPr bwMode="auto">
              <a:xfrm>
                <a:off x="1291" y="1509"/>
                <a:ext cx="340" cy="289"/>
                <a:chOff x="1291" y="1509"/>
                <a:chExt cx="340" cy="289"/>
              </a:xfrm>
            </p:grpSpPr>
            <p:sp>
              <p:nvSpPr>
                <p:cNvPr id="97322" name="Freeform 15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23" name="Freeform 15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grpSp>
        <p:sp>
          <p:nvSpPr>
            <p:cNvPr id="97296" name="Rectangle 156"/>
            <p:cNvSpPr>
              <a:spLocks noChangeArrowheads="1"/>
            </p:cNvSpPr>
            <p:nvPr/>
          </p:nvSpPr>
          <p:spPr bwMode="auto">
            <a:xfrm>
              <a:off x="2012" y="1255"/>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97297" name="Group 157"/>
            <p:cNvGrpSpPr>
              <a:grpSpLocks/>
            </p:cNvGrpSpPr>
            <p:nvPr/>
          </p:nvGrpSpPr>
          <p:grpSpPr bwMode="auto">
            <a:xfrm>
              <a:off x="2031" y="1248"/>
              <a:ext cx="296" cy="289"/>
              <a:chOff x="1751" y="1509"/>
              <a:chExt cx="296" cy="289"/>
            </a:xfrm>
          </p:grpSpPr>
          <p:sp>
            <p:nvSpPr>
              <p:cNvPr id="97318" name="Freeform 15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19" name="Freeform 15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298" name="Line 160"/>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299" name="Freeform 161"/>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00" name="Line 162"/>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01" name="Rectangle 163"/>
            <p:cNvSpPr>
              <a:spLocks noChangeArrowheads="1"/>
            </p:cNvSpPr>
            <p:nvPr/>
          </p:nvSpPr>
          <p:spPr bwMode="auto">
            <a:xfrm>
              <a:off x="2829" y="1250"/>
              <a:ext cx="285"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DM</a:t>
              </a:r>
            </a:p>
          </p:txBody>
        </p:sp>
        <p:grpSp>
          <p:nvGrpSpPr>
            <p:cNvPr id="97302" name="Group 164"/>
            <p:cNvGrpSpPr>
              <a:grpSpLocks/>
            </p:cNvGrpSpPr>
            <p:nvPr/>
          </p:nvGrpSpPr>
          <p:grpSpPr bwMode="auto">
            <a:xfrm>
              <a:off x="2880" y="1248"/>
              <a:ext cx="325" cy="289"/>
              <a:chOff x="2600" y="1509"/>
              <a:chExt cx="325" cy="289"/>
            </a:xfrm>
          </p:grpSpPr>
          <p:sp>
            <p:nvSpPr>
              <p:cNvPr id="97316" name="Freeform 16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17" name="Freeform 16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303" name="Rectangle 167"/>
            <p:cNvSpPr>
              <a:spLocks noChangeArrowheads="1"/>
            </p:cNvSpPr>
            <p:nvPr/>
          </p:nvSpPr>
          <p:spPr bwMode="auto">
            <a:xfrm>
              <a:off x="3321"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97304" name="Group 168"/>
            <p:cNvGrpSpPr>
              <a:grpSpLocks/>
            </p:cNvGrpSpPr>
            <p:nvPr/>
          </p:nvGrpSpPr>
          <p:grpSpPr bwMode="auto">
            <a:xfrm>
              <a:off x="3348" y="1248"/>
              <a:ext cx="284" cy="289"/>
              <a:chOff x="3068" y="1509"/>
              <a:chExt cx="284" cy="289"/>
            </a:xfrm>
          </p:grpSpPr>
          <p:sp>
            <p:nvSpPr>
              <p:cNvPr id="97314" name="Freeform 16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15" name="Freeform 17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305" name="Line 171"/>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06" name="Line 172"/>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07" name="Line 173"/>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08" name="Line 174"/>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09" name="Line 175"/>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10" name="Line 176"/>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11" name="Line 177"/>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12" name="Line 178"/>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13" name="Line 179"/>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grpSp>
      <p:sp>
        <p:nvSpPr>
          <p:cNvPr id="97292" name="Rectangle 9"/>
          <p:cNvSpPr>
            <a:spLocks noChangeArrowheads="1"/>
          </p:cNvSpPr>
          <p:nvPr/>
        </p:nvSpPr>
        <p:spPr bwMode="auto">
          <a:xfrm rot="-5400000">
            <a:off x="1401763" y="3159126"/>
            <a:ext cx="1160463" cy="334962"/>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97293" name="Rectangle 9"/>
          <p:cNvSpPr>
            <a:spLocks noChangeArrowheads="1"/>
          </p:cNvSpPr>
          <p:nvPr/>
        </p:nvSpPr>
        <p:spPr bwMode="auto">
          <a:xfrm>
            <a:off x="5437189" y="804864"/>
            <a:ext cx="1506537" cy="306387"/>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164" name="Rectangle 30"/>
          <p:cNvSpPr>
            <a:spLocks noChangeArrowheads="1"/>
          </p:cNvSpPr>
          <p:nvPr/>
        </p:nvSpPr>
        <p:spPr bwMode="auto">
          <a:xfrm>
            <a:off x="2260601" y="2489137"/>
            <a:ext cx="1906573" cy="3359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Courier"/>
                <a:ea typeface="Calibri" charset="0"/>
                <a:cs typeface="Courier"/>
              </a:rPr>
              <a:t>add</a:t>
            </a:r>
            <a:r>
              <a:rPr lang="en-US" sz="1600" b="1" dirty="0">
                <a:solidFill>
                  <a:srgbClr val="FF0000"/>
                </a:solidFill>
                <a:latin typeface="Courier"/>
                <a:ea typeface="Calibri" charset="0"/>
                <a:cs typeface="Courier"/>
              </a:rPr>
              <a:t> $3</a:t>
            </a:r>
            <a:r>
              <a:rPr lang="en-US" sz="1600" b="1" dirty="0">
                <a:latin typeface="Courier"/>
                <a:ea typeface="Calibri" charset="0"/>
                <a:cs typeface="Courier"/>
              </a:rPr>
              <a:t>, $4, $5</a:t>
            </a:r>
          </a:p>
        </p:txBody>
      </p:sp>
      <p:sp>
        <p:nvSpPr>
          <p:cNvPr id="165" name="Rectangle 30"/>
          <p:cNvSpPr>
            <a:spLocks noChangeArrowheads="1"/>
          </p:cNvSpPr>
          <p:nvPr/>
        </p:nvSpPr>
        <p:spPr bwMode="auto">
          <a:xfrm>
            <a:off x="2291945" y="3395510"/>
            <a:ext cx="1906573" cy="3359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Courier"/>
                <a:ea typeface="Calibri" charset="0"/>
                <a:cs typeface="Courier"/>
              </a:rPr>
              <a:t>add $5, $6, $7</a:t>
            </a:r>
          </a:p>
        </p:txBody>
      </p:sp>
      <p:grpSp>
        <p:nvGrpSpPr>
          <p:cNvPr id="170" name="Group 147"/>
          <p:cNvGrpSpPr>
            <a:grpSpLocks/>
          </p:cNvGrpSpPr>
          <p:nvPr/>
        </p:nvGrpSpPr>
        <p:grpSpPr bwMode="auto">
          <a:xfrm>
            <a:off x="4264491" y="1301874"/>
            <a:ext cx="3276601" cy="838200"/>
            <a:chOff x="1568" y="1152"/>
            <a:chExt cx="2064" cy="528"/>
          </a:xfrm>
        </p:grpSpPr>
        <p:grpSp>
          <p:nvGrpSpPr>
            <p:cNvPr id="171" name="Group 148"/>
            <p:cNvGrpSpPr>
              <a:grpSpLocks/>
            </p:cNvGrpSpPr>
            <p:nvPr/>
          </p:nvGrpSpPr>
          <p:grpSpPr bwMode="auto">
            <a:xfrm>
              <a:off x="2496" y="1152"/>
              <a:ext cx="214" cy="481"/>
              <a:chOff x="2216" y="1413"/>
              <a:chExt cx="214" cy="481"/>
            </a:xfrm>
          </p:grpSpPr>
          <p:sp>
            <p:nvSpPr>
              <p:cNvPr id="201" name="Freeform 14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202" name="Rectangle 150"/>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ALU</a:t>
                </a:r>
              </a:p>
            </p:txBody>
          </p:sp>
        </p:grpSp>
        <p:grpSp>
          <p:nvGrpSpPr>
            <p:cNvPr id="172" name="Group 151"/>
            <p:cNvGrpSpPr>
              <a:grpSpLocks/>
            </p:cNvGrpSpPr>
            <p:nvPr/>
          </p:nvGrpSpPr>
          <p:grpSpPr bwMode="auto">
            <a:xfrm>
              <a:off x="1568" y="1248"/>
              <a:ext cx="343" cy="289"/>
              <a:chOff x="1288" y="1509"/>
              <a:chExt cx="343" cy="289"/>
            </a:xfrm>
          </p:grpSpPr>
          <p:sp>
            <p:nvSpPr>
              <p:cNvPr id="197" name="Rectangle 152"/>
              <p:cNvSpPr>
                <a:spLocks noChangeArrowheads="1"/>
              </p:cNvSpPr>
              <p:nvPr/>
            </p:nvSpPr>
            <p:spPr bwMode="auto">
              <a:xfrm>
                <a:off x="1288"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Calibri" charset="0"/>
                    <a:ea typeface="Calibri" charset="0"/>
                    <a:cs typeface="Calibri" charset="0"/>
                  </a:rPr>
                  <a:t>IM</a:t>
                </a:r>
              </a:p>
            </p:txBody>
          </p:sp>
          <p:grpSp>
            <p:nvGrpSpPr>
              <p:cNvPr id="198" name="Group 153"/>
              <p:cNvGrpSpPr>
                <a:grpSpLocks/>
              </p:cNvGrpSpPr>
              <p:nvPr/>
            </p:nvGrpSpPr>
            <p:grpSpPr bwMode="auto">
              <a:xfrm>
                <a:off x="1291" y="1509"/>
                <a:ext cx="340" cy="289"/>
                <a:chOff x="1291" y="1509"/>
                <a:chExt cx="340" cy="289"/>
              </a:xfrm>
            </p:grpSpPr>
            <p:sp>
              <p:nvSpPr>
                <p:cNvPr id="199" name="Freeform 15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200" name="Freeform 15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grpSp>
        <p:sp>
          <p:nvSpPr>
            <p:cNvPr id="173" name="Rectangle 156"/>
            <p:cNvSpPr>
              <a:spLocks noChangeArrowheads="1"/>
            </p:cNvSpPr>
            <p:nvPr/>
          </p:nvSpPr>
          <p:spPr bwMode="auto">
            <a:xfrm>
              <a:off x="2012" y="1255"/>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174" name="Group 157"/>
            <p:cNvGrpSpPr>
              <a:grpSpLocks/>
            </p:cNvGrpSpPr>
            <p:nvPr/>
          </p:nvGrpSpPr>
          <p:grpSpPr bwMode="auto">
            <a:xfrm>
              <a:off x="2031" y="1248"/>
              <a:ext cx="296" cy="289"/>
              <a:chOff x="1751" y="1509"/>
              <a:chExt cx="296" cy="289"/>
            </a:xfrm>
          </p:grpSpPr>
          <p:sp>
            <p:nvSpPr>
              <p:cNvPr id="195" name="Freeform 15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196" name="Freeform 15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175" name="Line 160"/>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176" name="Freeform 161"/>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177" name="Line 162"/>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178" name="Rectangle 163"/>
            <p:cNvSpPr>
              <a:spLocks noChangeArrowheads="1"/>
            </p:cNvSpPr>
            <p:nvPr/>
          </p:nvSpPr>
          <p:spPr bwMode="auto">
            <a:xfrm>
              <a:off x="2829" y="1250"/>
              <a:ext cx="285"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dirty="0">
                  <a:latin typeface="Calibri" charset="0"/>
                  <a:ea typeface="Calibri" charset="0"/>
                  <a:cs typeface="Calibri" charset="0"/>
                </a:rPr>
                <a:t>DM</a:t>
              </a:r>
            </a:p>
          </p:txBody>
        </p:sp>
        <p:grpSp>
          <p:nvGrpSpPr>
            <p:cNvPr id="179" name="Group 164"/>
            <p:cNvGrpSpPr>
              <a:grpSpLocks/>
            </p:cNvGrpSpPr>
            <p:nvPr/>
          </p:nvGrpSpPr>
          <p:grpSpPr bwMode="auto">
            <a:xfrm>
              <a:off x="2880" y="1248"/>
              <a:ext cx="325" cy="289"/>
              <a:chOff x="2600" y="1509"/>
              <a:chExt cx="325" cy="289"/>
            </a:xfrm>
          </p:grpSpPr>
          <p:sp>
            <p:nvSpPr>
              <p:cNvPr id="193" name="Freeform 16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194" name="Freeform 16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180" name="Rectangle 167"/>
            <p:cNvSpPr>
              <a:spLocks noChangeArrowheads="1"/>
            </p:cNvSpPr>
            <p:nvPr/>
          </p:nvSpPr>
          <p:spPr bwMode="auto">
            <a:xfrm>
              <a:off x="3321"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181" name="Group 168"/>
            <p:cNvGrpSpPr>
              <a:grpSpLocks/>
            </p:cNvGrpSpPr>
            <p:nvPr/>
          </p:nvGrpSpPr>
          <p:grpSpPr bwMode="auto">
            <a:xfrm>
              <a:off x="3348" y="1248"/>
              <a:ext cx="284" cy="289"/>
              <a:chOff x="3068" y="1509"/>
              <a:chExt cx="284" cy="289"/>
            </a:xfrm>
          </p:grpSpPr>
          <p:sp>
            <p:nvSpPr>
              <p:cNvPr id="191" name="Freeform 16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192" name="Freeform 17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182" name="Line 171"/>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183" name="Line 172"/>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184" name="Line 173"/>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185" name="Line 174"/>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186" name="Line 175"/>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187" name="Line 176"/>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188" name="Line 177"/>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189" name="Line 178"/>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190" name="Line 179"/>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grpSp>
      <p:grpSp>
        <p:nvGrpSpPr>
          <p:cNvPr id="155" name="Group 147"/>
          <p:cNvGrpSpPr>
            <a:grpSpLocks/>
          </p:cNvGrpSpPr>
          <p:nvPr/>
        </p:nvGrpSpPr>
        <p:grpSpPr bwMode="auto">
          <a:xfrm>
            <a:off x="7013578" y="4814911"/>
            <a:ext cx="3276601" cy="838200"/>
            <a:chOff x="1568" y="1152"/>
            <a:chExt cx="2064" cy="528"/>
          </a:xfrm>
        </p:grpSpPr>
        <p:grpSp>
          <p:nvGrpSpPr>
            <p:cNvPr id="156" name="Group 148"/>
            <p:cNvGrpSpPr>
              <a:grpSpLocks/>
            </p:cNvGrpSpPr>
            <p:nvPr/>
          </p:nvGrpSpPr>
          <p:grpSpPr bwMode="auto">
            <a:xfrm>
              <a:off x="2496" y="1152"/>
              <a:ext cx="214" cy="481"/>
              <a:chOff x="2216" y="1413"/>
              <a:chExt cx="214" cy="481"/>
            </a:xfrm>
          </p:grpSpPr>
          <p:sp>
            <p:nvSpPr>
              <p:cNvPr id="225" name="Freeform 14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226" name="Rectangle 150"/>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ALU</a:t>
                </a:r>
              </a:p>
            </p:txBody>
          </p:sp>
        </p:grpSp>
        <p:grpSp>
          <p:nvGrpSpPr>
            <p:cNvPr id="157" name="Group 151"/>
            <p:cNvGrpSpPr>
              <a:grpSpLocks/>
            </p:cNvGrpSpPr>
            <p:nvPr/>
          </p:nvGrpSpPr>
          <p:grpSpPr bwMode="auto">
            <a:xfrm>
              <a:off x="1568" y="1248"/>
              <a:ext cx="343" cy="289"/>
              <a:chOff x="1288" y="1509"/>
              <a:chExt cx="343" cy="289"/>
            </a:xfrm>
          </p:grpSpPr>
          <p:sp>
            <p:nvSpPr>
              <p:cNvPr id="221" name="Rectangle 152"/>
              <p:cNvSpPr>
                <a:spLocks noChangeArrowheads="1"/>
              </p:cNvSpPr>
              <p:nvPr/>
            </p:nvSpPr>
            <p:spPr bwMode="auto">
              <a:xfrm>
                <a:off x="1288"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Calibri" charset="0"/>
                    <a:ea typeface="Calibri" charset="0"/>
                    <a:cs typeface="Calibri" charset="0"/>
                  </a:rPr>
                  <a:t>IM</a:t>
                </a:r>
              </a:p>
            </p:txBody>
          </p:sp>
          <p:grpSp>
            <p:nvGrpSpPr>
              <p:cNvPr id="222" name="Group 153"/>
              <p:cNvGrpSpPr>
                <a:grpSpLocks/>
              </p:cNvGrpSpPr>
              <p:nvPr/>
            </p:nvGrpSpPr>
            <p:grpSpPr bwMode="auto">
              <a:xfrm>
                <a:off x="1291" y="1509"/>
                <a:ext cx="340" cy="289"/>
                <a:chOff x="1291" y="1509"/>
                <a:chExt cx="340" cy="289"/>
              </a:xfrm>
            </p:grpSpPr>
            <p:sp>
              <p:nvSpPr>
                <p:cNvPr id="223" name="Freeform 15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224" name="Freeform 15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grpSp>
        <p:sp>
          <p:nvSpPr>
            <p:cNvPr id="158" name="Rectangle 156"/>
            <p:cNvSpPr>
              <a:spLocks noChangeArrowheads="1"/>
            </p:cNvSpPr>
            <p:nvPr/>
          </p:nvSpPr>
          <p:spPr bwMode="auto">
            <a:xfrm>
              <a:off x="2012" y="1255"/>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159" name="Group 157"/>
            <p:cNvGrpSpPr>
              <a:grpSpLocks/>
            </p:cNvGrpSpPr>
            <p:nvPr/>
          </p:nvGrpSpPr>
          <p:grpSpPr bwMode="auto">
            <a:xfrm>
              <a:off x="2031" y="1248"/>
              <a:ext cx="296" cy="289"/>
              <a:chOff x="1751" y="1509"/>
              <a:chExt cx="296" cy="289"/>
            </a:xfrm>
          </p:grpSpPr>
          <p:sp>
            <p:nvSpPr>
              <p:cNvPr id="219" name="Freeform 15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220" name="Freeform 15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160" name="Line 160"/>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161" name="Freeform 161"/>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162" name="Line 162"/>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163" name="Rectangle 163"/>
            <p:cNvSpPr>
              <a:spLocks noChangeArrowheads="1"/>
            </p:cNvSpPr>
            <p:nvPr/>
          </p:nvSpPr>
          <p:spPr bwMode="auto">
            <a:xfrm>
              <a:off x="2829" y="1250"/>
              <a:ext cx="285"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DM</a:t>
              </a:r>
            </a:p>
          </p:txBody>
        </p:sp>
        <p:grpSp>
          <p:nvGrpSpPr>
            <p:cNvPr id="166" name="Group 164"/>
            <p:cNvGrpSpPr>
              <a:grpSpLocks/>
            </p:cNvGrpSpPr>
            <p:nvPr/>
          </p:nvGrpSpPr>
          <p:grpSpPr bwMode="auto">
            <a:xfrm>
              <a:off x="2880" y="1248"/>
              <a:ext cx="325" cy="289"/>
              <a:chOff x="2600" y="1509"/>
              <a:chExt cx="325" cy="289"/>
            </a:xfrm>
          </p:grpSpPr>
          <p:sp>
            <p:nvSpPr>
              <p:cNvPr id="217" name="Freeform 16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218" name="Freeform 16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167" name="Rectangle 167"/>
            <p:cNvSpPr>
              <a:spLocks noChangeArrowheads="1"/>
            </p:cNvSpPr>
            <p:nvPr/>
          </p:nvSpPr>
          <p:spPr bwMode="auto">
            <a:xfrm>
              <a:off x="3321"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168" name="Group 168"/>
            <p:cNvGrpSpPr>
              <a:grpSpLocks/>
            </p:cNvGrpSpPr>
            <p:nvPr/>
          </p:nvGrpSpPr>
          <p:grpSpPr bwMode="auto">
            <a:xfrm>
              <a:off x="3348" y="1248"/>
              <a:ext cx="284" cy="289"/>
              <a:chOff x="3068" y="1509"/>
              <a:chExt cx="284" cy="289"/>
            </a:xfrm>
          </p:grpSpPr>
          <p:sp>
            <p:nvSpPr>
              <p:cNvPr id="215" name="Freeform 16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216" name="Freeform 17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169" name="Line 171"/>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207" name="Line 172"/>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208" name="Line 173"/>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209" name="Line 174"/>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210" name="Line 175"/>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211" name="Line 176"/>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212" name="Line 177"/>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213" name="Line 178"/>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214" name="Line 179"/>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grpSp>
      <p:sp>
        <p:nvSpPr>
          <p:cNvPr id="227" name="Rectangle 30"/>
          <p:cNvSpPr>
            <a:spLocks noChangeArrowheads="1"/>
          </p:cNvSpPr>
          <p:nvPr/>
        </p:nvSpPr>
        <p:spPr bwMode="auto">
          <a:xfrm>
            <a:off x="2291945" y="4241154"/>
            <a:ext cx="1906573" cy="3359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latin typeface="Courier"/>
                <a:ea typeface="Calibri" charset="0"/>
                <a:cs typeface="Courier"/>
              </a:rPr>
              <a:t>add $7, $5, $8</a:t>
            </a:r>
          </a:p>
        </p:txBody>
      </p:sp>
      <p:sp>
        <p:nvSpPr>
          <p:cNvPr id="233" name="Rectangle 88"/>
          <p:cNvSpPr>
            <a:spLocks noChangeArrowheads="1"/>
          </p:cNvSpPr>
          <p:nvPr/>
        </p:nvSpPr>
        <p:spPr bwMode="auto">
          <a:xfrm>
            <a:off x="9074653" y="4106404"/>
            <a:ext cx="465138" cy="3048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sp>
        <p:nvSpPr>
          <p:cNvPr id="234" name="Freeform 90"/>
          <p:cNvSpPr>
            <a:spLocks/>
          </p:cNvSpPr>
          <p:nvPr/>
        </p:nvSpPr>
        <p:spPr bwMode="auto">
          <a:xfrm>
            <a:off x="9117516" y="4103229"/>
            <a:ext cx="225425" cy="458788"/>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235" name="Freeform 91"/>
          <p:cNvSpPr>
            <a:spLocks/>
          </p:cNvSpPr>
          <p:nvPr/>
        </p:nvSpPr>
        <p:spPr bwMode="auto">
          <a:xfrm>
            <a:off x="9341354" y="4103229"/>
            <a:ext cx="227013" cy="458788"/>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nvGrpSpPr>
          <p:cNvPr id="203" name="Group 199"/>
          <p:cNvGrpSpPr>
            <a:grpSpLocks/>
          </p:cNvGrpSpPr>
          <p:nvPr/>
        </p:nvGrpSpPr>
        <p:grpSpPr bwMode="auto">
          <a:xfrm>
            <a:off x="7502537" y="2325645"/>
            <a:ext cx="269736" cy="3153943"/>
            <a:chOff x="3360" y="864"/>
            <a:chExt cx="160" cy="1651"/>
          </a:xfrm>
          <a:solidFill>
            <a:srgbClr val="00B050"/>
          </a:solidFill>
        </p:grpSpPr>
        <p:sp>
          <p:nvSpPr>
            <p:cNvPr id="204" name="Rectangle 5"/>
            <p:cNvSpPr>
              <a:spLocks noChangeArrowheads="1"/>
            </p:cNvSpPr>
            <p:nvPr/>
          </p:nvSpPr>
          <p:spPr bwMode="auto">
            <a:xfrm>
              <a:off x="3447" y="2227"/>
              <a:ext cx="73" cy="288"/>
            </a:xfrm>
            <a:prstGeom prst="rect">
              <a:avLst/>
            </a:prstGeom>
            <a:grpFill/>
            <a:ln w="12700">
              <a:solidFill>
                <a:srgbClr val="00B050"/>
              </a:solidFill>
              <a:miter lim="800000"/>
              <a:headEnd/>
              <a:tailEnd/>
            </a:ln>
          </p:spPr>
          <p:txBody>
            <a:bodyPr wrap="none" anchor="ctr">
              <a:prstTxWarp prst="textNoShape">
                <a:avLst/>
              </a:prstTxWarp>
            </a:bodyPr>
            <a:lstStyle/>
            <a:p>
              <a:endParaRPr lang="en-US">
                <a:latin typeface="Lucida Grande" charset="0"/>
              </a:endParaRPr>
            </a:p>
          </p:txBody>
        </p:sp>
        <p:sp>
          <p:nvSpPr>
            <p:cNvPr id="205" name="Line 9"/>
            <p:cNvSpPr>
              <a:spLocks noChangeShapeType="1"/>
            </p:cNvSpPr>
            <p:nvPr/>
          </p:nvSpPr>
          <p:spPr bwMode="auto">
            <a:xfrm>
              <a:off x="3408" y="1056"/>
              <a:ext cx="84" cy="1167"/>
            </a:xfrm>
            <a:prstGeom prst="line">
              <a:avLst/>
            </a:prstGeom>
            <a:grpFill/>
            <a:ln w="28575">
              <a:solidFill>
                <a:srgbClr val="00B050"/>
              </a:solidFill>
              <a:round/>
              <a:headEnd type="oval" w="med" len="med"/>
              <a:tailEnd type="arrow" w="med" len="med"/>
            </a:ln>
          </p:spPr>
          <p:txBody>
            <a:bodyPr>
              <a:prstTxWarp prst="textNoShape">
                <a:avLst/>
              </a:prstTxWarp>
            </a:bodyPr>
            <a:lstStyle/>
            <a:p>
              <a:endParaRPr lang="en-US"/>
            </a:p>
          </p:txBody>
        </p:sp>
        <p:sp>
          <p:nvSpPr>
            <p:cNvPr id="206" name="Rectangle 197"/>
            <p:cNvSpPr>
              <a:spLocks noChangeArrowheads="1"/>
            </p:cNvSpPr>
            <p:nvPr/>
          </p:nvSpPr>
          <p:spPr bwMode="auto">
            <a:xfrm>
              <a:off x="3360" y="864"/>
              <a:ext cx="48" cy="480"/>
            </a:xfrm>
            <a:prstGeom prst="rect">
              <a:avLst/>
            </a:prstGeom>
            <a:grpFill/>
            <a:ln w="12700">
              <a:solidFill>
                <a:srgbClr val="00B050"/>
              </a:solidFill>
              <a:miter lim="800000"/>
              <a:headEnd/>
              <a:tailEnd/>
            </a:ln>
          </p:spPr>
          <p:txBody>
            <a:bodyPr wrap="none" anchor="ctr">
              <a:prstTxWarp prst="textNoShape">
                <a:avLst/>
              </a:prstTxWarp>
            </a:bodyPr>
            <a:lstStyle/>
            <a:p>
              <a:endParaRPr lang="en-US">
                <a:latin typeface="Lucida Grande" charset="0"/>
              </a:endParaRPr>
            </a:p>
          </p:txBody>
        </p:sp>
      </p:grpSp>
      <p:sp>
        <p:nvSpPr>
          <p:cNvPr id="230" name="Rectangle 229"/>
          <p:cNvSpPr/>
          <p:nvPr/>
        </p:nvSpPr>
        <p:spPr>
          <a:xfrm>
            <a:off x="8868590" y="1561730"/>
            <a:ext cx="3079751" cy="1015663"/>
          </a:xfrm>
          <a:prstGeom prst="rect">
            <a:avLst/>
          </a:prstGeom>
          <a:solidFill>
            <a:schemeClr val="accent5">
              <a:lumMod val="20000"/>
              <a:lumOff val="80000"/>
            </a:schemeClr>
          </a:solidFill>
        </p:spPr>
        <p:txBody>
          <a:bodyPr wrap="square">
            <a:spAutoFit/>
          </a:bodyPr>
          <a:lstStyle/>
          <a:p>
            <a:pPr algn="ctr"/>
            <a:r>
              <a:rPr lang="en-US" sz="2000" i="1" dirty="0">
                <a:solidFill>
                  <a:srgbClr val="C00000"/>
                </a:solidFill>
                <a:latin typeface="Calibri"/>
                <a:cs typeface="Calibri"/>
              </a:rPr>
              <a:t>Need forwarding from MEM/WB to IF/ID</a:t>
            </a:r>
          </a:p>
          <a:p>
            <a:pPr algn="ctr"/>
            <a:r>
              <a:rPr lang="en-US" sz="2000" i="1" dirty="0">
                <a:solidFill>
                  <a:srgbClr val="C00000"/>
                </a:solidFill>
                <a:latin typeface="Calibri"/>
                <a:cs typeface="Calibri"/>
              </a:rPr>
              <a:t>and WB to IF/ID</a:t>
            </a:r>
          </a:p>
        </p:txBody>
      </p:sp>
      <p:sp>
        <p:nvSpPr>
          <p:cNvPr id="236" name="Rectangle 27"/>
          <p:cNvSpPr txBox="1">
            <a:spLocks noChangeArrowheads="1"/>
          </p:cNvSpPr>
          <p:nvPr/>
        </p:nvSpPr>
        <p:spPr bwMode="auto">
          <a:xfrm>
            <a:off x="2360614" y="328864"/>
            <a:ext cx="7997825" cy="422275"/>
          </a:xfrm>
          <a:prstGeom prst="rect">
            <a:avLst/>
          </a:prstGeom>
          <a:noFill/>
          <a:ln w="9525">
            <a:noFill/>
            <a:miter lim="800000"/>
            <a:headEnd/>
            <a:tailEnd/>
          </a:ln>
        </p:spPr>
        <p:txBody>
          <a:bodyPr vert="horz" wrap="none" lIns="91440" tIns="45720" rIns="91440" bIns="45720" numCol="1" anchor="ctr" anchorCtr="0" compatLnSpc="1">
            <a:prstTxWarp prst="textNoShape">
              <a:avLst/>
            </a:prstTxWarp>
            <a:normAutofit fontScale="82500" lnSpcReduction="20000"/>
          </a:bodyPr>
          <a:lstStyle>
            <a:lvl1pPr algn="ctr" rtl="0" eaLnBrk="0" fontAlgn="base" hangingPunct="0">
              <a:spcBef>
                <a:spcPct val="0"/>
              </a:spcBef>
              <a:spcAft>
                <a:spcPct val="0"/>
              </a:spcAft>
              <a:defRPr sz="3200" b="1">
                <a:solidFill>
                  <a:schemeClr val="accent1"/>
                </a:solidFill>
                <a:latin typeface="Optima"/>
                <a:ea typeface="ＭＳ Ｐゴシック" charset="-128"/>
                <a:cs typeface="Optima"/>
              </a:defRPr>
            </a:lvl1pPr>
            <a:lvl2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2pPr>
            <a:lvl3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3pPr>
            <a:lvl4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4pPr>
            <a:lvl5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5pPr>
            <a:lvl6pPr marL="457200" algn="ctr" rtl="0" eaLnBrk="1" fontAlgn="base" hangingPunct="1">
              <a:spcBef>
                <a:spcPct val="0"/>
              </a:spcBef>
              <a:spcAft>
                <a:spcPct val="0"/>
              </a:spcAft>
              <a:defRPr sz="3200" b="1">
                <a:solidFill>
                  <a:schemeClr val="accent1"/>
                </a:solidFill>
                <a:latin typeface="Lucida Grande" charset="0"/>
              </a:defRPr>
            </a:lvl6pPr>
            <a:lvl7pPr marL="914400" algn="ctr" rtl="0" eaLnBrk="1" fontAlgn="base" hangingPunct="1">
              <a:spcBef>
                <a:spcPct val="0"/>
              </a:spcBef>
              <a:spcAft>
                <a:spcPct val="0"/>
              </a:spcAft>
              <a:defRPr sz="3200" b="1">
                <a:solidFill>
                  <a:schemeClr val="accent1"/>
                </a:solidFill>
                <a:latin typeface="Lucida Grande" charset="0"/>
              </a:defRPr>
            </a:lvl7pPr>
            <a:lvl8pPr marL="1371600" algn="ctr" rtl="0" eaLnBrk="1" fontAlgn="base" hangingPunct="1">
              <a:spcBef>
                <a:spcPct val="0"/>
              </a:spcBef>
              <a:spcAft>
                <a:spcPct val="0"/>
              </a:spcAft>
              <a:defRPr sz="3200" b="1">
                <a:solidFill>
                  <a:schemeClr val="accent1"/>
                </a:solidFill>
                <a:latin typeface="Lucida Grande" charset="0"/>
              </a:defRPr>
            </a:lvl8pPr>
            <a:lvl9pPr marL="1828800" algn="ctr" rtl="0" eaLnBrk="1" fontAlgn="base" hangingPunct="1">
              <a:spcBef>
                <a:spcPct val="0"/>
              </a:spcBef>
              <a:spcAft>
                <a:spcPct val="0"/>
              </a:spcAft>
              <a:defRPr sz="3200" b="1">
                <a:solidFill>
                  <a:schemeClr val="accent1"/>
                </a:solidFill>
                <a:latin typeface="Lucida Grande" charset="0"/>
              </a:defRPr>
            </a:lvl9pPr>
          </a:lstStyle>
          <a:p>
            <a:pPr eaLnBrk="1" hangingPunct="1">
              <a:defRPr/>
            </a:pPr>
            <a:r>
              <a:rPr lang="en-US" dirty="0">
                <a:solidFill>
                  <a:schemeClr val="tx1"/>
                </a:solidFill>
                <a:latin typeface="+mj-lt"/>
                <a:ea typeface="+mj-ea"/>
              </a:rPr>
              <a:t>Getting Branch Comparison Values with Forwarding</a:t>
            </a:r>
          </a:p>
        </p:txBody>
      </p:sp>
      <p:sp>
        <p:nvSpPr>
          <p:cNvPr id="228" name="Rectangle 197"/>
          <p:cNvSpPr>
            <a:spLocks noChangeArrowheads="1"/>
          </p:cNvSpPr>
          <p:nvPr/>
        </p:nvSpPr>
        <p:spPr bwMode="auto">
          <a:xfrm>
            <a:off x="7516043" y="1217493"/>
            <a:ext cx="80921" cy="916955"/>
          </a:xfrm>
          <a:prstGeom prst="rect">
            <a:avLst/>
          </a:prstGeom>
          <a:solidFill>
            <a:srgbClr val="00B050"/>
          </a:solidFill>
          <a:ln w="12700">
            <a:solidFill>
              <a:srgbClr val="00B050"/>
            </a:solidFill>
            <a:miter lim="800000"/>
            <a:headEnd/>
            <a:tailEnd/>
          </a:ln>
        </p:spPr>
        <p:txBody>
          <a:bodyPr wrap="none" anchor="ctr">
            <a:prstTxWarp prst="textNoShape">
              <a:avLst/>
            </a:prstTxWarp>
          </a:bodyPr>
          <a:lstStyle/>
          <a:p>
            <a:endParaRPr lang="en-US">
              <a:latin typeface="Lucida Grande" charset="0"/>
            </a:endParaRPr>
          </a:p>
        </p:txBody>
      </p:sp>
      <p:sp>
        <p:nvSpPr>
          <p:cNvPr id="229" name="Line 9"/>
          <p:cNvSpPr>
            <a:spLocks noChangeShapeType="1"/>
          </p:cNvSpPr>
          <p:nvPr/>
        </p:nvSpPr>
        <p:spPr bwMode="auto">
          <a:xfrm>
            <a:off x="7623143" y="1682875"/>
            <a:ext cx="90522" cy="3257451"/>
          </a:xfrm>
          <a:prstGeom prst="line">
            <a:avLst/>
          </a:prstGeom>
          <a:noFill/>
          <a:ln w="28575">
            <a:solidFill>
              <a:srgbClr val="00B050"/>
            </a:solidFill>
            <a:round/>
            <a:headEnd type="oval" w="med" len="med"/>
            <a:tailEnd type="arrow" w="med" len="med"/>
          </a:ln>
        </p:spPr>
        <p:txBody>
          <a:bodyPr>
            <a:prstTxWarp prst="textNoShape">
              <a:avLst/>
            </a:prstTxWarp>
          </a:bodyPr>
          <a:lstStyle/>
          <a:p>
            <a:endParaRPr lang="en-US"/>
          </a:p>
        </p:txBody>
      </p:sp>
      <p:sp>
        <p:nvSpPr>
          <p:cNvPr id="3" name="Slide Number Placeholder 2">
            <a:extLst>
              <a:ext uri="{FF2B5EF4-FFF2-40B4-BE49-F238E27FC236}">
                <a16:creationId xmlns:a16="http://schemas.microsoft.com/office/drawing/2014/main" id="{38F17676-1B99-A440-A948-7585C33072FA}"/>
              </a:ext>
            </a:extLst>
          </p:cNvPr>
          <p:cNvSpPr>
            <a:spLocks noGrp="1"/>
          </p:cNvSpPr>
          <p:nvPr>
            <p:ph type="sldNum" sz="quarter" idx="12"/>
          </p:nvPr>
        </p:nvSpPr>
        <p:spPr/>
        <p:txBody>
          <a:bodyPr/>
          <a:lstStyle/>
          <a:p>
            <a:fld id="{1BD72A7C-CD32-D543-9541-5D4E9CD9F017}" type="slidenum">
              <a:rPr lang="en-US" smtClean="0"/>
              <a:t>53</a:t>
            </a:fld>
            <a:endParaRPr lang="en-US"/>
          </a:p>
        </p:txBody>
      </p:sp>
      <p:grpSp>
        <p:nvGrpSpPr>
          <p:cNvPr id="231" name="Group 230">
            <a:extLst>
              <a:ext uri="{FF2B5EF4-FFF2-40B4-BE49-F238E27FC236}">
                <a16:creationId xmlns:a16="http://schemas.microsoft.com/office/drawing/2014/main" id="{AD00F5F3-6C91-3044-B43B-C17DD7A2F520}"/>
              </a:ext>
            </a:extLst>
          </p:cNvPr>
          <p:cNvGrpSpPr/>
          <p:nvPr/>
        </p:nvGrpSpPr>
        <p:grpSpPr>
          <a:xfrm>
            <a:off x="4165600" y="5667833"/>
            <a:ext cx="6094879" cy="513632"/>
            <a:chOff x="4185565" y="5719201"/>
            <a:chExt cx="6094879" cy="513632"/>
          </a:xfrm>
        </p:grpSpPr>
        <p:grpSp>
          <p:nvGrpSpPr>
            <p:cNvPr id="232" name="Group 231">
              <a:extLst>
                <a:ext uri="{FF2B5EF4-FFF2-40B4-BE49-F238E27FC236}">
                  <a16:creationId xmlns:a16="http://schemas.microsoft.com/office/drawing/2014/main" id="{F3ED243E-F9A4-BE49-810F-EDB8A3BF3766}"/>
                </a:ext>
              </a:extLst>
            </p:cNvPr>
            <p:cNvGrpSpPr/>
            <p:nvPr/>
          </p:nvGrpSpPr>
          <p:grpSpPr>
            <a:xfrm>
              <a:off x="4386226" y="5719201"/>
              <a:ext cx="5894218" cy="513632"/>
              <a:chOff x="4392852" y="5778835"/>
              <a:chExt cx="5894218" cy="513632"/>
            </a:xfrm>
          </p:grpSpPr>
          <p:grpSp>
            <p:nvGrpSpPr>
              <p:cNvPr id="238" name="Group 237">
                <a:extLst>
                  <a:ext uri="{FF2B5EF4-FFF2-40B4-BE49-F238E27FC236}">
                    <a16:creationId xmlns:a16="http://schemas.microsoft.com/office/drawing/2014/main" id="{EA75D889-ABA0-824D-AAC1-727225BCB34C}"/>
                  </a:ext>
                </a:extLst>
              </p:cNvPr>
              <p:cNvGrpSpPr/>
              <p:nvPr/>
            </p:nvGrpSpPr>
            <p:grpSpPr>
              <a:xfrm>
                <a:off x="4392852" y="5778835"/>
                <a:ext cx="5756422" cy="513632"/>
                <a:chOff x="3599514" y="5469065"/>
                <a:chExt cx="5756422" cy="513632"/>
              </a:xfrm>
            </p:grpSpPr>
            <p:grpSp>
              <p:nvGrpSpPr>
                <p:cNvPr id="240" name="Group 239">
                  <a:extLst>
                    <a:ext uri="{FF2B5EF4-FFF2-40B4-BE49-F238E27FC236}">
                      <a16:creationId xmlns:a16="http://schemas.microsoft.com/office/drawing/2014/main" id="{1813B37D-2A11-464D-A939-C759B1C5F042}"/>
                    </a:ext>
                  </a:extLst>
                </p:cNvPr>
                <p:cNvGrpSpPr/>
                <p:nvPr/>
              </p:nvGrpSpPr>
              <p:grpSpPr>
                <a:xfrm>
                  <a:off x="3599514" y="5529812"/>
                  <a:ext cx="5756422" cy="377053"/>
                  <a:chOff x="3610660" y="5544269"/>
                  <a:chExt cx="5756422" cy="377053"/>
                </a:xfrm>
              </p:grpSpPr>
              <p:sp>
                <p:nvSpPr>
                  <p:cNvPr id="249" name="TextBox 248">
                    <a:extLst>
                      <a:ext uri="{FF2B5EF4-FFF2-40B4-BE49-F238E27FC236}">
                        <a16:creationId xmlns:a16="http://schemas.microsoft.com/office/drawing/2014/main" id="{E33A2DC1-3F72-384B-A096-396948F0B671}"/>
                      </a:ext>
                    </a:extLst>
                  </p:cNvPr>
                  <p:cNvSpPr txBox="1"/>
                  <p:nvPr/>
                </p:nvSpPr>
                <p:spPr>
                  <a:xfrm>
                    <a:off x="3610660" y="5551990"/>
                    <a:ext cx="301686" cy="369332"/>
                  </a:xfrm>
                  <a:prstGeom prst="rect">
                    <a:avLst/>
                  </a:prstGeom>
                  <a:noFill/>
                </p:spPr>
                <p:txBody>
                  <a:bodyPr wrap="none" rtlCol="0">
                    <a:spAutoFit/>
                  </a:bodyPr>
                  <a:lstStyle/>
                  <a:p>
                    <a:r>
                      <a:rPr lang="en-US" dirty="0">
                        <a:solidFill>
                          <a:srgbClr val="C00000"/>
                        </a:solidFill>
                      </a:rPr>
                      <a:t>0</a:t>
                    </a:r>
                  </a:p>
                </p:txBody>
              </p:sp>
              <p:sp>
                <p:nvSpPr>
                  <p:cNvPr id="250" name="TextBox 249">
                    <a:extLst>
                      <a:ext uri="{FF2B5EF4-FFF2-40B4-BE49-F238E27FC236}">
                        <a16:creationId xmlns:a16="http://schemas.microsoft.com/office/drawing/2014/main" id="{37B75D1E-93F8-7147-819D-8821B1A7DB97}"/>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251" name="TextBox 250">
                    <a:extLst>
                      <a:ext uri="{FF2B5EF4-FFF2-40B4-BE49-F238E27FC236}">
                        <a16:creationId xmlns:a16="http://schemas.microsoft.com/office/drawing/2014/main" id="{D0ECDCED-52DE-FB48-8EB0-AB3B49B1D461}"/>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252" name="TextBox 251">
                    <a:extLst>
                      <a:ext uri="{FF2B5EF4-FFF2-40B4-BE49-F238E27FC236}">
                        <a16:creationId xmlns:a16="http://schemas.microsoft.com/office/drawing/2014/main" id="{956FFD63-30E4-264B-8074-45CF97654E11}"/>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253" name="TextBox 252">
                    <a:extLst>
                      <a:ext uri="{FF2B5EF4-FFF2-40B4-BE49-F238E27FC236}">
                        <a16:creationId xmlns:a16="http://schemas.microsoft.com/office/drawing/2014/main" id="{BE238381-7316-C04C-B383-BF0CA9E2479E}"/>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254" name="TextBox 253">
                    <a:extLst>
                      <a:ext uri="{FF2B5EF4-FFF2-40B4-BE49-F238E27FC236}">
                        <a16:creationId xmlns:a16="http://schemas.microsoft.com/office/drawing/2014/main" id="{998686CF-46A2-9948-A7D6-AD31C963F040}"/>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255" name="TextBox 254">
                    <a:extLst>
                      <a:ext uri="{FF2B5EF4-FFF2-40B4-BE49-F238E27FC236}">
                        <a16:creationId xmlns:a16="http://schemas.microsoft.com/office/drawing/2014/main" id="{B80161E0-3008-944B-AFB8-7A44CE15B019}"/>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256" name="TextBox 255">
                    <a:extLst>
                      <a:ext uri="{FF2B5EF4-FFF2-40B4-BE49-F238E27FC236}">
                        <a16:creationId xmlns:a16="http://schemas.microsoft.com/office/drawing/2014/main" id="{BB9DA7C6-CDC7-E24E-A3BB-DB26DCA73634}"/>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257" name="TextBox 256">
                    <a:extLst>
                      <a:ext uri="{FF2B5EF4-FFF2-40B4-BE49-F238E27FC236}">
                        <a16:creationId xmlns:a16="http://schemas.microsoft.com/office/drawing/2014/main" id="{D061794F-5D50-D844-8F6B-166B49F65FB6}"/>
                      </a:ext>
                    </a:extLst>
                  </p:cNvPr>
                  <p:cNvSpPr txBox="1"/>
                  <p:nvPr/>
                </p:nvSpPr>
                <p:spPr>
                  <a:xfrm>
                    <a:off x="9065396" y="5544269"/>
                    <a:ext cx="301686" cy="369332"/>
                  </a:xfrm>
                  <a:prstGeom prst="rect">
                    <a:avLst/>
                  </a:prstGeom>
                  <a:noFill/>
                </p:spPr>
                <p:txBody>
                  <a:bodyPr wrap="none" rtlCol="0">
                    <a:spAutoFit/>
                  </a:bodyPr>
                  <a:lstStyle/>
                  <a:p>
                    <a:r>
                      <a:rPr lang="en-US" dirty="0">
                        <a:solidFill>
                          <a:srgbClr val="C00000"/>
                        </a:solidFill>
                      </a:rPr>
                      <a:t>8</a:t>
                    </a:r>
                  </a:p>
                </p:txBody>
              </p:sp>
            </p:grpSp>
            <p:sp>
              <p:nvSpPr>
                <p:cNvPr id="241" name="Line 19">
                  <a:extLst>
                    <a:ext uri="{FF2B5EF4-FFF2-40B4-BE49-F238E27FC236}">
                      <a16:creationId xmlns:a16="http://schemas.microsoft.com/office/drawing/2014/main" id="{6C07172D-01BE-0C4F-B7B1-50BE7F019A2E}"/>
                    </a:ext>
                  </a:extLst>
                </p:cNvPr>
                <p:cNvSpPr>
                  <a:spLocks noChangeShapeType="1"/>
                </p:cNvSpPr>
                <p:nvPr/>
              </p:nvSpPr>
              <p:spPr bwMode="auto">
                <a:xfrm>
                  <a:off x="4089336" y="5469065"/>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42" name="Line 19">
                  <a:extLst>
                    <a:ext uri="{FF2B5EF4-FFF2-40B4-BE49-F238E27FC236}">
                      <a16:creationId xmlns:a16="http://schemas.microsoft.com/office/drawing/2014/main" id="{F31767A8-0FF9-6143-9C5C-C0726009E770}"/>
                    </a:ext>
                  </a:extLst>
                </p:cNvPr>
                <p:cNvSpPr>
                  <a:spLocks noChangeShapeType="1"/>
                </p:cNvSpPr>
                <p:nvPr/>
              </p:nvSpPr>
              <p:spPr bwMode="auto">
                <a:xfrm>
                  <a:off x="6141093" y="5469065"/>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43" name="Line 19">
                  <a:extLst>
                    <a:ext uri="{FF2B5EF4-FFF2-40B4-BE49-F238E27FC236}">
                      <a16:creationId xmlns:a16="http://schemas.microsoft.com/office/drawing/2014/main" id="{20CA7A64-8715-F84C-BC19-47D96EA1031A}"/>
                    </a:ext>
                  </a:extLst>
                </p:cNvPr>
                <p:cNvSpPr>
                  <a:spLocks noChangeShapeType="1"/>
                </p:cNvSpPr>
                <p:nvPr/>
              </p:nvSpPr>
              <p:spPr bwMode="auto">
                <a:xfrm>
                  <a:off x="4791882" y="5469065"/>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44" name="Line 19">
                  <a:extLst>
                    <a:ext uri="{FF2B5EF4-FFF2-40B4-BE49-F238E27FC236}">
                      <a16:creationId xmlns:a16="http://schemas.microsoft.com/office/drawing/2014/main" id="{904A258C-BB59-5345-B60C-A9D386E614FF}"/>
                    </a:ext>
                  </a:extLst>
                </p:cNvPr>
                <p:cNvSpPr>
                  <a:spLocks noChangeShapeType="1"/>
                </p:cNvSpPr>
                <p:nvPr/>
              </p:nvSpPr>
              <p:spPr bwMode="auto">
                <a:xfrm>
                  <a:off x="5441085" y="5469065"/>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45" name="Line 19">
                  <a:extLst>
                    <a:ext uri="{FF2B5EF4-FFF2-40B4-BE49-F238E27FC236}">
                      <a16:creationId xmlns:a16="http://schemas.microsoft.com/office/drawing/2014/main" id="{09FB40EE-DF75-7144-B1FF-83FFE372EB34}"/>
                    </a:ext>
                  </a:extLst>
                </p:cNvPr>
                <p:cNvSpPr>
                  <a:spLocks noChangeShapeType="1"/>
                </p:cNvSpPr>
                <p:nvPr/>
              </p:nvSpPr>
              <p:spPr bwMode="auto">
                <a:xfrm>
                  <a:off x="7496466" y="5469065"/>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46" name="Line 19">
                  <a:extLst>
                    <a:ext uri="{FF2B5EF4-FFF2-40B4-BE49-F238E27FC236}">
                      <a16:creationId xmlns:a16="http://schemas.microsoft.com/office/drawing/2014/main" id="{D4D5E357-96B4-8F42-ABB1-90C66EF073CD}"/>
                    </a:ext>
                  </a:extLst>
                </p:cNvPr>
                <p:cNvSpPr>
                  <a:spLocks noChangeShapeType="1"/>
                </p:cNvSpPr>
                <p:nvPr/>
              </p:nvSpPr>
              <p:spPr bwMode="auto">
                <a:xfrm>
                  <a:off x="6799720" y="5469065"/>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47" name="Line 19">
                  <a:extLst>
                    <a:ext uri="{FF2B5EF4-FFF2-40B4-BE49-F238E27FC236}">
                      <a16:creationId xmlns:a16="http://schemas.microsoft.com/office/drawing/2014/main" id="{5A30B610-EBD1-C547-96E4-66BE586671B0}"/>
                    </a:ext>
                  </a:extLst>
                </p:cNvPr>
                <p:cNvSpPr>
                  <a:spLocks noChangeShapeType="1"/>
                </p:cNvSpPr>
                <p:nvPr/>
              </p:nvSpPr>
              <p:spPr bwMode="auto">
                <a:xfrm>
                  <a:off x="8153065" y="5469065"/>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48" name="Line 19">
                  <a:extLst>
                    <a:ext uri="{FF2B5EF4-FFF2-40B4-BE49-F238E27FC236}">
                      <a16:creationId xmlns:a16="http://schemas.microsoft.com/office/drawing/2014/main" id="{9C726456-5CEF-0F46-8102-0141EDA92BAF}"/>
                    </a:ext>
                  </a:extLst>
                </p:cNvPr>
                <p:cNvSpPr>
                  <a:spLocks noChangeShapeType="1"/>
                </p:cNvSpPr>
                <p:nvPr/>
              </p:nvSpPr>
              <p:spPr bwMode="auto">
                <a:xfrm>
                  <a:off x="8865410" y="5469065"/>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239" name="Line 19">
                <a:extLst>
                  <a:ext uri="{FF2B5EF4-FFF2-40B4-BE49-F238E27FC236}">
                    <a16:creationId xmlns:a16="http://schemas.microsoft.com/office/drawing/2014/main" id="{205926EF-AC2C-9441-87D1-C05D78C13021}"/>
                  </a:ext>
                </a:extLst>
              </p:cNvPr>
              <p:cNvSpPr>
                <a:spLocks noChangeShapeType="1"/>
              </p:cNvSpPr>
              <p:nvPr/>
            </p:nvSpPr>
            <p:spPr bwMode="auto">
              <a:xfrm>
                <a:off x="10280807" y="5778835"/>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237" name="Line 19">
              <a:extLst>
                <a:ext uri="{FF2B5EF4-FFF2-40B4-BE49-F238E27FC236}">
                  <a16:creationId xmlns:a16="http://schemas.microsoft.com/office/drawing/2014/main" id="{FF27C739-6F29-554A-8C83-4C97B7E9E7FC}"/>
                </a:ext>
              </a:extLst>
            </p:cNvPr>
            <p:cNvSpPr>
              <a:spLocks noChangeShapeType="1"/>
            </p:cNvSpPr>
            <p:nvPr/>
          </p:nvSpPr>
          <p:spPr bwMode="auto">
            <a:xfrm>
              <a:off x="4185565" y="571920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12972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wipe(up)">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wipe(up)">
                                      <p:cBhvr>
                                        <p:cTn id="12" dur="500"/>
                                        <p:tgtEl>
                                          <p:spTgt spid="22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9"/>
                                        </p:tgtEl>
                                        <p:attrNameLst>
                                          <p:attrName>style.visibility</p:attrName>
                                        </p:attrNameLst>
                                      </p:cBhvr>
                                      <p:to>
                                        <p:strVal val="visible"/>
                                      </p:to>
                                    </p:set>
                                    <p:animEffect transition="in" filter="wipe(up)">
                                      <p:cBhvr>
                                        <p:cTn id="15" dur="500"/>
                                        <p:tgtEl>
                                          <p:spTgt spid="22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p:bldP spid="228" grpId="0" animBg="1"/>
      <p:bldP spid="22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2260600" y="2992744"/>
            <a:ext cx="6019800" cy="609600"/>
            <a:chOff x="480" y="1824"/>
            <a:chExt cx="3792" cy="384"/>
          </a:xfrm>
        </p:grpSpPr>
        <p:sp>
          <p:nvSpPr>
            <p:cNvPr id="97436" name="Rectangle 17"/>
            <p:cNvSpPr>
              <a:spLocks noChangeArrowheads="1"/>
            </p:cNvSpPr>
            <p:nvPr/>
          </p:nvSpPr>
          <p:spPr bwMode="auto">
            <a:xfrm>
              <a:off x="480" y="1824"/>
              <a:ext cx="430" cy="250"/>
            </a:xfrm>
            <a:prstGeom prst="rect">
              <a:avLst/>
            </a:prstGeom>
            <a:noFill/>
            <a:ln w="19050">
              <a:noFill/>
              <a:miter lim="800000"/>
              <a:headEnd/>
              <a:tailEnd/>
            </a:ln>
          </p:spPr>
          <p:txBody>
            <a:bodyPr wrap="none" lIns="90488" tIns="44450" rIns="90488" bIns="44450">
              <a:prstTxWarp prst="textNoShape">
                <a:avLst/>
              </a:prstTxWarp>
              <a:spAutoFit/>
            </a:bodyPr>
            <a:lstStyle/>
            <a:p>
              <a:r>
                <a:rPr lang="en-US" sz="2000" i="1" dirty="0">
                  <a:solidFill>
                    <a:srgbClr val="FF0000"/>
                  </a:solidFill>
                  <a:latin typeface="Calibri" charset="0"/>
                  <a:ea typeface="Optima" charset="0"/>
                  <a:cs typeface="Optima" charset="0"/>
                </a:rPr>
                <a:t>flush</a:t>
              </a:r>
            </a:p>
          </p:txBody>
        </p:sp>
        <p:sp>
          <p:nvSpPr>
            <p:cNvPr id="97437" name="AutoShape 19"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sz="1600">
                <a:latin typeface="Lucida Grande" charset="0"/>
              </a:endParaRPr>
            </a:p>
          </p:txBody>
        </p:sp>
        <p:sp>
          <p:nvSpPr>
            <p:cNvPr id="97438" name="AutoShape 20"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sz="1600">
                <a:latin typeface="Lucida Grande" charset="0"/>
              </a:endParaRPr>
            </a:p>
          </p:txBody>
        </p:sp>
        <p:sp>
          <p:nvSpPr>
            <p:cNvPr id="97439" name="AutoShape 21"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sz="1600">
                <a:latin typeface="Lucida Grande" charset="0"/>
              </a:endParaRPr>
            </a:p>
          </p:txBody>
        </p:sp>
        <p:sp>
          <p:nvSpPr>
            <p:cNvPr id="97440" name="AutoShape 22"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sz="1600">
                <a:latin typeface="Lucida Grande" charset="0"/>
              </a:endParaRPr>
            </a:p>
          </p:txBody>
        </p:sp>
      </p:grpSp>
      <p:grpSp>
        <p:nvGrpSpPr>
          <p:cNvPr id="3" name="Group 144"/>
          <p:cNvGrpSpPr>
            <a:grpSpLocks/>
          </p:cNvGrpSpPr>
          <p:nvPr/>
        </p:nvGrpSpPr>
        <p:grpSpPr bwMode="auto">
          <a:xfrm>
            <a:off x="5308600" y="2002145"/>
            <a:ext cx="838200" cy="2386013"/>
            <a:chOff x="2400" y="864"/>
            <a:chExt cx="528" cy="1358"/>
          </a:xfrm>
          <a:solidFill>
            <a:srgbClr val="FFC000"/>
          </a:solidFill>
        </p:grpSpPr>
        <p:sp>
          <p:nvSpPr>
            <p:cNvPr id="97433" name="Rectangle 24"/>
            <p:cNvSpPr>
              <a:spLocks noChangeArrowheads="1"/>
            </p:cNvSpPr>
            <p:nvPr/>
          </p:nvSpPr>
          <p:spPr bwMode="auto">
            <a:xfrm>
              <a:off x="2592" y="1934"/>
              <a:ext cx="336" cy="288"/>
            </a:xfrm>
            <a:prstGeom prst="rect">
              <a:avLst/>
            </a:prstGeom>
            <a:grpFill/>
            <a:ln w="12700">
              <a:solidFill>
                <a:srgbClr val="FFC000"/>
              </a:solidFill>
              <a:miter lim="800000"/>
              <a:headEnd/>
              <a:tailEnd/>
            </a:ln>
          </p:spPr>
          <p:txBody>
            <a:bodyPr wrap="none" anchor="ctr">
              <a:prstTxWarp prst="textNoShape">
                <a:avLst/>
              </a:prstTxWarp>
            </a:bodyPr>
            <a:lstStyle/>
            <a:p>
              <a:endParaRPr lang="en-US" sz="1600">
                <a:latin typeface="Lucida Grande" charset="0"/>
              </a:endParaRPr>
            </a:p>
          </p:txBody>
        </p:sp>
        <p:sp>
          <p:nvSpPr>
            <p:cNvPr id="97434" name="Rectangle 25"/>
            <p:cNvSpPr>
              <a:spLocks noChangeArrowheads="1"/>
            </p:cNvSpPr>
            <p:nvPr/>
          </p:nvSpPr>
          <p:spPr bwMode="auto">
            <a:xfrm>
              <a:off x="2400" y="864"/>
              <a:ext cx="96" cy="341"/>
            </a:xfrm>
            <a:prstGeom prst="rect">
              <a:avLst/>
            </a:prstGeom>
            <a:grpFill/>
            <a:ln w="12700">
              <a:solidFill>
                <a:srgbClr val="FFC000"/>
              </a:solidFill>
              <a:miter lim="800000"/>
              <a:headEnd/>
              <a:tailEnd/>
            </a:ln>
          </p:spPr>
          <p:txBody>
            <a:bodyPr wrap="none" anchor="ctr">
              <a:prstTxWarp prst="textNoShape">
                <a:avLst/>
              </a:prstTxWarp>
            </a:bodyPr>
            <a:lstStyle/>
            <a:p>
              <a:endParaRPr lang="en-US" sz="1600">
                <a:latin typeface="Lucida Grande" charset="0"/>
              </a:endParaRPr>
            </a:p>
          </p:txBody>
        </p:sp>
        <p:sp>
          <p:nvSpPr>
            <p:cNvPr id="97435" name="Line 26"/>
            <p:cNvSpPr>
              <a:spLocks noChangeShapeType="1"/>
            </p:cNvSpPr>
            <p:nvPr/>
          </p:nvSpPr>
          <p:spPr bwMode="auto">
            <a:xfrm>
              <a:off x="2496" y="1200"/>
              <a:ext cx="144" cy="720"/>
            </a:xfrm>
            <a:prstGeom prst="line">
              <a:avLst/>
            </a:prstGeom>
            <a:grpFill/>
            <a:ln w="28575">
              <a:solidFill>
                <a:srgbClr val="FFC000"/>
              </a:solidFill>
              <a:round/>
              <a:headEnd/>
              <a:tailEnd type="arrow" w="med" len="med"/>
            </a:ln>
          </p:spPr>
          <p:txBody>
            <a:bodyPr>
              <a:prstTxWarp prst="textNoShape">
                <a:avLst/>
              </a:prstTxWarp>
            </a:bodyPr>
            <a:lstStyle/>
            <a:p>
              <a:endParaRPr lang="en-US" sz="1600"/>
            </a:p>
          </p:txBody>
        </p:sp>
      </p:grpSp>
      <p:sp>
        <p:nvSpPr>
          <p:cNvPr id="1034267" name="Rectangle 27"/>
          <p:cNvSpPr>
            <a:spLocks noGrp="1" noChangeArrowheads="1"/>
          </p:cNvSpPr>
          <p:nvPr>
            <p:ph type="title"/>
          </p:nvPr>
        </p:nvSpPr>
        <p:spPr/>
        <p:txBody>
          <a:bodyPr wrap="none">
            <a:normAutofit/>
          </a:bodyPr>
          <a:lstStyle/>
          <a:p>
            <a:pPr eaLnBrk="1" hangingPunct="1">
              <a:defRPr/>
            </a:pPr>
            <a:r>
              <a:rPr lang="en-US" dirty="0">
                <a:ea typeface="+mj-ea"/>
              </a:rPr>
              <a:t>Handling Control Hazard With Early Decision</a:t>
            </a:r>
          </a:p>
        </p:txBody>
      </p:sp>
      <p:sp>
        <p:nvSpPr>
          <p:cNvPr id="6" name="Slide Number Placeholder 5">
            <a:extLst>
              <a:ext uri="{FF2B5EF4-FFF2-40B4-BE49-F238E27FC236}">
                <a16:creationId xmlns:a16="http://schemas.microsoft.com/office/drawing/2014/main" id="{2A9BA8F1-62DE-8740-A417-DA64733D5284}"/>
              </a:ext>
            </a:extLst>
          </p:cNvPr>
          <p:cNvSpPr>
            <a:spLocks noGrp="1"/>
          </p:cNvSpPr>
          <p:nvPr>
            <p:ph type="sldNum" sz="quarter" idx="12"/>
          </p:nvPr>
        </p:nvSpPr>
        <p:spPr/>
        <p:txBody>
          <a:bodyPr/>
          <a:lstStyle/>
          <a:p>
            <a:fld id="{1BD72A7C-CD32-D543-9541-5D4E9CD9F017}" type="slidenum">
              <a:rPr lang="en-US" smtClean="0"/>
              <a:t>54</a:t>
            </a:fld>
            <a:endParaRPr lang="en-US"/>
          </a:p>
        </p:txBody>
      </p:sp>
      <p:sp>
        <p:nvSpPr>
          <p:cNvPr id="97286" name="Line 29"/>
          <p:cNvSpPr>
            <a:spLocks noChangeShapeType="1"/>
          </p:cNvSpPr>
          <p:nvPr/>
        </p:nvSpPr>
        <p:spPr bwMode="auto">
          <a:xfrm flipV="1">
            <a:off x="3436037" y="1749664"/>
            <a:ext cx="7010400" cy="4763"/>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sz="1600"/>
          </a:p>
        </p:txBody>
      </p:sp>
      <p:sp>
        <p:nvSpPr>
          <p:cNvPr id="97287" name="Rectangle 30"/>
          <p:cNvSpPr>
            <a:spLocks noChangeArrowheads="1"/>
          </p:cNvSpPr>
          <p:nvPr/>
        </p:nvSpPr>
        <p:spPr bwMode="auto">
          <a:xfrm>
            <a:off x="2260600" y="2154545"/>
            <a:ext cx="657232"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err="1">
                <a:latin typeface="Courier"/>
                <a:ea typeface="Calibri" charset="0"/>
                <a:cs typeface="Courier"/>
              </a:rPr>
              <a:t>beq</a:t>
            </a:r>
            <a:endParaRPr lang="en-US" sz="2000" b="1" dirty="0">
              <a:latin typeface="Courier"/>
              <a:ea typeface="Calibri" charset="0"/>
              <a:cs typeface="Courier"/>
            </a:endParaRPr>
          </a:p>
        </p:txBody>
      </p:sp>
      <p:sp>
        <p:nvSpPr>
          <p:cNvPr id="97288" name="Line 31"/>
          <p:cNvSpPr>
            <a:spLocks noChangeShapeType="1"/>
          </p:cNvSpPr>
          <p:nvPr/>
        </p:nvSpPr>
        <p:spPr bwMode="auto">
          <a:xfrm>
            <a:off x="2184400" y="2154544"/>
            <a:ext cx="0" cy="3581400"/>
          </a:xfrm>
          <a:prstGeom prst="line">
            <a:avLst/>
          </a:prstGeom>
          <a:noFill/>
          <a:ln w="28575">
            <a:solidFill>
              <a:schemeClr val="tx1"/>
            </a:solidFill>
            <a:round/>
            <a:headEnd/>
            <a:tailEnd type="arrow" w="med" len="med"/>
          </a:ln>
        </p:spPr>
        <p:txBody>
          <a:bodyPr>
            <a:prstTxWarp prst="textNoShape">
              <a:avLst/>
            </a:prstTxWarp>
          </a:bodyPr>
          <a:lstStyle/>
          <a:p>
            <a:endParaRPr lang="en-US" sz="1600"/>
          </a:p>
        </p:txBody>
      </p:sp>
      <p:grpSp>
        <p:nvGrpSpPr>
          <p:cNvPr id="97289" name="Group 143"/>
          <p:cNvGrpSpPr>
            <a:grpSpLocks/>
          </p:cNvGrpSpPr>
          <p:nvPr/>
        </p:nvGrpSpPr>
        <p:grpSpPr bwMode="auto">
          <a:xfrm>
            <a:off x="2179639" y="3754744"/>
            <a:ext cx="6942138" cy="1676400"/>
            <a:chOff x="429" y="1824"/>
            <a:chExt cx="4373" cy="1056"/>
          </a:xfrm>
        </p:grpSpPr>
        <p:sp>
          <p:nvSpPr>
            <p:cNvPr id="97369" name="Rectangle 67"/>
            <p:cNvSpPr>
              <a:spLocks noChangeArrowheads="1"/>
            </p:cNvSpPr>
            <p:nvPr/>
          </p:nvSpPr>
          <p:spPr bwMode="auto">
            <a:xfrm>
              <a:off x="429" y="1939"/>
              <a:ext cx="1278" cy="25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dirty="0">
                  <a:latin typeface="Courier"/>
                  <a:ea typeface="Calibri" charset="0"/>
                  <a:cs typeface="Courier"/>
                </a:rPr>
                <a:t>[</a:t>
              </a:r>
              <a:r>
                <a:rPr lang="en-US" sz="2000" dirty="0" err="1">
                  <a:latin typeface="Courier"/>
                  <a:ea typeface="Calibri" charset="0"/>
                  <a:cs typeface="Courier"/>
                </a:rPr>
                <a:t>beq</a:t>
              </a:r>
              <a:r>
                <a:rPr lang="en-US" sz="2000" dirty="0">
                  <a:latin typeface="Courier"/>
                  <a:ea typeface="Calibri" charset="0"/>
                  <a:cs typeface="Courier"/>
                </a:rPr>
                <a:t> target]</a:t>
              </a:r>
            </a:p>
          </p:txBody>
        </p:sp>
        <p:grpSp>
          <p:nvGrpSpPr>
            <p:cNvPr id="97370" name="Group 68"/>
            <p:cNvGrpSpPr>
              <a:grpSpLocks/>
            </p:cNvGrpSpPr>
            <p:nvPr/>
          </p:nvGrpSpPr>
          <p:grpSpPr bwMode="auto">
            <a:xfrm>
              <a:off x="2598" y="1824"/>
              <a:ext cx="2064" cy="528"/>
              <a:chOff x="1568" y="1152"/>
              <a:chExt cx="2064" cy="528"/>
            </a:xfrm>
          </p:grpSpPr>
          <p:grpSp>
            <p:nvGrpSpPr>
              <p:cNvPr id="97401" name="Group 69"/>
              <p:cNvGrpSpPr>
                <a:grpSpLocks/>
              </p:cNvGrpSpPr>
              <p:nvPr/>
            </p:nvGrpSpPr>
            <p:grpSpPr bwMode="auto">
              <a:xfrm>
                <a:off x="2496" y="1152"/>
                <a:ext cx="214" cy="481"/>
                <a:chOff x="2216" y="1413"/>
                <a:chExt cx="214" cy="481"/>
              </a:xfrm>
            </p:grpSpPr>
            <p:sp>
              <p:nvSpPr>
                <p:cNvPr id="97431" name="Freeform 70"/>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32" name="Rectangle 71"/>
                <p:cNvSpPr>
                  <a:spLocks noChangeArrowheads="1"/>
                </p:cNvSpPr>
                <p:nvPr/>
              </p:nvSpPr>
              <p:spPr bwMode="auto">
                <a:xfrm rot="5400000">
                  <a:off x="2156" y="1541"/>
                  <a:ext cx="311"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ALU</a:t>
                  </a:r>
                </a:p>
              </p:txBody>
            </p:sp>
          </p:grpSp>
          <p:grpSp>
            <p:nvGrpSpPr>
              <p:cNvPr id="97402" name="Group 72"/>
              <p:cNvGrpSpPr>
                <a:grpSpLocks/>
              </p:cNvGrpSpPr>
              <p:nvPr/>
            </p:nvGrpSpPr>
            <p:grpSpPr bwMode="auto">
              <a:xfrm>
                <a:off x="1568" y="1248"/>
                <a:ext cx="343" cy="289"/>
                <a:chOff x="1288" y="1509"/>
                <a:chExt cx="343" cy="289"/>
              </a:xfrm>
            </p:grpSpPr>
            <p:sp>
              <p:nvSpPr>
                <p:cNvPr id="97427" name="Rectangle 73"/>
                <p:cNvSpPr>
                  <a:spLocks noChangeArrowheads="1"/>
                </p:cNvSpPr>
                <p:nvPr/>
              </p:nvSpPr>
              <p:spPr bwMode="auto">
                <a:xfrm>
                  <a:off x="1288"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Calibri" charset="0"/>
                      <a:ea typeface="Calibri" charset="0"/>
                      <a:cs typeface="Calibri" charset="0"/>
                    </a:rPr>
                    <a:t>IM</a:t>
                  </a:r>
                </a:p>
              </p:txBody>
            </p:sp>
            <p:grpSp>
              <p:nvGrpSpPr>
                <p:cNvPr id="97428" name="Group 74"/>
                <p:cNvGrpSpPr>
                  <a:grpSpLocks/>
                </p:cNvGrpSpPr>
                <p:nvPr/>
              </p:nvGrpSpPr>
              <p:grpSpPr bwMode="auto">
                <a:xfrm>
                  <a:off x="1291" y="1509"/>
                  <a:ext cx="340" cy="289"/>
                  <a:chOff x="1291" y="1509"/>
                  <a:chExt cx="340" cy="289"/>
                </a:xfrm>
              </p:grpSpPr>
              <p:sp>
                <p:nvSpPr>
                  <p:cNvPr id="97429" name="Freeform 75"/>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30" name="Freeform 76"/>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grpSp>
          <p:sp>
            <p:nvSpPr>
              <p:cNvPr id="97403" name="Rectangle 77"/>
              <p:cNvSpPr>
                <a:spLocks noChangeArrowheads="1"/>
              </p:cNvSpPr>
              <p:nvPr/>
            </p:nvSpPr>
            <p:spPr bwMode="auto">
              <a:xfrm>
                <a:off x="2012" y="1255"/>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97404" name="Group 78"/>
              <p:cNvGrpSpPr>
                <a:grpSpLocks/>
              </p:cNvGrpSpPr>
              <p:nvPr/>
            </p:nvGrpSpPr>
            <p:grpSpPr bwMode="auto">
              <a:xfrm>
                <a:off x="2031" y="1248"/>
                <a:ext cx="296" cy="289"/>
                <a:chOff x="1751" y="1509"/>
                <a:chExt cx="296" cy="289"/>
              </a:xfrm>
            </p:grpSpPr>
            <p:sp>
              <p:nvSpPr>
                <p:cNvPr id="97425" name="Freeform 79"/>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26" name="Freeform 80"/>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405" name="Line 81"/>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406" name="Freeform 82"/>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07" name="Line 83"/>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408" name="Rectangle 84"/>
              <p:cNvSpPr>
                <a:spLocks noChangeArrowheads="1"/>
              </p:cNvSpPr>
              <p:nvPr/>
            </p:nvSpPr>
            <p:spPr bwMode="auto">
              <a:xfrm>
                <a:off x="2829" y="1250"/>
                <a:ext cx="285"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DM</a:t>
                </a:r>
              </a:p>
            </p:txBody>
          </p:sp>
          <p:grpSp>
            <p:nvGrpSpPr>
              <p:cNvPr id="97409" name="Group 85"/>
              <p:cNvGrpSpPr>
                <a:grpSpLocks/>
              </p:cNvGrpSpPr>
              <p:nvPr/>
            </p:nvGrpSpPr>
            <p:grpSpPr bwMode="auto">
              <a:xfrm>
                <a:off x="2880" y="1248"/>
                <a:ext cx="325" cy="289"/>
                <a:chOff x="2600" y="1509"/>
                <a:chExt cx="325" cy="289"/>
              </a:xfrm>
            </p:grpSpPr>
            <p:sp>
              <p:nvSpPr>
                <p:cNvPr id="97423" name="Freeform 86"/>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24" name="Freeform 87"/>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410" name="Rectangle 88"/>
              <p:cNvSpPr>
                <a:spLocks noChangeArrowheads="1"/>
              </p:cNvSpPr>
              <p:nvPr/>
            </p:nvSpPr>
            <p:spPr bwMode="auto">
              <a:xfrm>
                <a:off x="3321"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97411" name="Group 89"/>
              <p:cNvGrpSpPr>
                <a:grpSpLocks/>
              </p:cNvGrpSpPr>
              <p:nvPr/>
            </p:nvGrpSpPr>
            <p:grpSpPr bwMode="auto">
              <a:xfrm>
                <a:off x="3348" y="1248"/>
                <a:ext cx="284" cy="289"/>
                <a:chOff x="3068" y="1509"/>
                <a:chExt cx="284" cy="289"/>
              </a:xfrm>
            </p:grpSpPr>
            <p:sp>
              <p:nvSpPr>
                <p:cNvPr id="97421" name="Freeform 90"/>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22" name="Freeform 91"/>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412" name="Line 92"/>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413" name="Line 93"/>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414" name="Line 94"/>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415" name="Line 95"/>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416" name="Line 96"/>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417" name="Line 97"/>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418" name="Line 98"/>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419" name="Line 99"/>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420" name="Line 100"/>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grpSp>
        <p:sp>
          <p:nvSpPr>
            <p:cNvPr id="97371" name="Rectangle 105"/>
            <p:cNvSpPr>
              <a:spLocks noChangeArrowheads="1"/>
            </p:cNvSpPr>
            <p:nvPr/>
          </p:nvSpPr>
          <p:spPr bwMode="auto">
            <a:xfrm>
              <a:off x="432" y="2517"/>
              <a:ext cx="382" cy="231"/>
            </a:xfrm>
            <a:prstGeom prst="rect">
              <a:avLst/>
            </a:prstGeom>
            <a:noFill/>
            <a:ln w="12700">
              <a:noFill/>
              <a:miter lim="800000"/>
              <a:headEnd/>
              <a:tailEnd/>
            </a:ln>
          </p:spPr>
          <p:txBody>
            <a:bodyPr wrap="none" lIns="90488" tIns="44450" rIns="90488" bIns="44450">
              <a:prstTxWarp prst="textNoShape">
                <a:avLst/>
              </a:prstTxWarp>
              <a:spAutoFit/>
            </a:bodyPr>
            <a:lstStyle/>
            <a:p>
              <a:r>
                <a:rPr lang="en-US" b="1" dirty="0">
                  <a:latin typeface="Courier"/>
                  <a:ea typeface="Optima" charset="0"/>
                  <a:cs typeface="Courier"/>
                </a:rPr>
                <a:t>add</a:t>
              </a:r>
            </a:p>
          </p:txBody>
        </p:sp>
        <p:grpSp>
          <p:nvGrpSpPr>
            <p:cNvPr id="97372" name="Group 142"/>
            <p:cNvGrpSpPr>
              <a:grpSpLocks/>
            </p:cNvGrpSpPr>
            <p:nvPr/>
          </p:nvGrpSpPr>
          <p:grpSpPr bwMode="auto">
            <a:xfrm>
              <a:off x="3030" y="2352"/>
              <a:ext cx="1772" cy="528"/>
              <a:chOff x="3868" y="2352"/>
              <a:chExt cx="1772" cy="528"/>
            </a:xfrm>
          </p:grpSpPr>
          <p:grpSp>
            <p:nvGrpSpPr>
              <p:cNvPr id="97373" name="Group 101"/>
              <p:cNvGrpSpPr>
                <a:grpSpLocks/>
              </p:cNvGrpSpPr>
              <p:nvPr/>
            </p:nvGrpSpPr>
            <p:grpSpPr bwMode="auto">
              <a:xfrm>
                <a:off x="4820" y="2352"/>
                <a:ext cx="214" cy="481"/>
                <a:chOff x="2216" y="1413"/>
                <a:chExt cx="214" cy="481"/>
              </a:xfrm>
            </p:grpSpPr>
            <p:sp>
              <p:nvSpPr>
                <p:cNvPr id="97399" name="Freeform 10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400" name="Rectangle 103"/>
                <p:cNvSpPr>
                  <a:spLocks noChangeArrowheads="1"/>
                </p:cNvSpPr>
                <p:nvPr/>
              </p:nvSpPr>
              <p:spPr bwMode="auto">
                <a:xfrm rot="5400000">
                  <a:off x="2156" y="1541"/>
                  <a:ext cx="311"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ALU</a:t>
                  </a:r>
                </a:p>
              </p:txBody>
            </p:sp>
          </p:grpSp>
          <p:grpSp>
            <p:nvGrpSpPr>
              <p:cNvPr id="97374" name="Group 106"/>
              <p:cNvGrpSpPr>
                <a:grpSpLocks/>
              </p:cNvGrpSpPr>
              <p:nvPr/>
            </p:nvGrpSpPr>
            <p:grpSpPr bwMode="auto">
              <a:xfrm>
                <a:off x="3868" y="2448"/>
                <a:ext cx="343" cy="289"/>
                <a:chOff x="1288" y="1509"/>
                <a:chExt cx="343" cy="289"/>
              </a:xfrm>
            </p:grpSpPr>
            <p:sp>
              <p:nvSpPr>
                <p:cNvPr id="97395" name="Rectangle 107"/>
                <p:cNvSpPr>
                  <a:spLocks noChangeArrowheads="1"/>
                </p:cNvSpPr>
                <p:nvPr/>
              </p:nvSpPr>
              <p:spPr bwMode="auto">
                <a:xfrm>
                  <a:off x="1288"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Calibri" charset="0"/>
                      <a:ea typeface="Calibri" charset="0"/>
                      <a:cs typeface="Calibri" charset="0"/>
                    </a:rPr>
                    <a:t>IM</a:t>
                  </a:r>
                </a:p>
              </p:txBody>
            </p:sp>
            <p:grpSp>
              <p:nvGrpSpPr>
                <p:cNvPr id="97396" name="Group 108"/>
                <p:cNvGrpSpPr>
                  <a:grpSpLocks/>
                </p:cNvGrpSpPr>
                <p:nvPr/>
              </p:nvGrpSpPr>
              <p:grpSpPr bwMode="auto">
                <a:xfrm>
                  <a:off x="1291" y="1509"/>
                  <a:ext cx="340" cy="289"/>
                  <a:chOff x="1291" y="1509"/>
                  <a:chExt cx="340" cy="289"/>
                </a:xfrm>
              </p:grpSpPr>
              <p:sp>
                <p:nvSpPr>
                  <p:cNvPr id="97397" name="Freeform 10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98" name="Freeform 11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grpSp>
          <p:sp>
            <p:nvSpPr>
              <p:cNvPr id="97375" name="Rectangle 111"/>
              <p:cNvSpPr>
                <a:spLocks noChangeArrowheads="1"/>
              </p:cNvSpPr>
              <p:nvPr/>
            </p:nvSpPr>
            <p:spPr bwMode="auto">
              <a:xfrm>
                <a:off x="4312" y="2455"/>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97376" name="Group 112"/>
              <p:cNvGrpSpPr>
                <a:grpSpLocks/>
              </p:cNvGrpSpPr>
              <p:nvPr/>
            </p:nvGrpSpPr>
            <p:grpSpPr bwMode="auto">
              <a:xfrm>
                <a:off x="4331" y="2448"/>
                <a:ext cx="296" cy="289"/>
                <a:chOff x="1751" y="1509"/>
                <a:chExt cx="296" cy="289"/>
              </a:xfrm>
            </p:grpSpPr>
            <p:sp>
              <p:nvSpPr>
                <p:cNvPr id="97393" name="Freeform 11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94" name="Freeform 11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377" name="Line 115"/>
              <p:cNvSpPr>
                <a:spLocks noChangeShapeType="1"/>
              </p:cNvSpPr>
              <p:nvPr/>
            </p:nvSpPr>
            <p:spPr bwMode="auto">
              <a:xfrm>
                <a:off x="4216" y="2592"/>
                <a:ext cx="116"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78" name="Freeform 116"/>
              <p:cNvSpPr>
                <a:spLocks/>
              </p:cNvSpPr>
              <p:nvPr/>
            </p:nvSpPr>
            <p:spPr bwMode="auto">
              <a:xfrm>
                <a:off x="4284" y="24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79" name="Line 117"/>
              <p:cNvSpPr>
                <a:spLocks noChangeShapeType="1"/>
              </p:cNvSpPr>
              <p:nvPr/>
            </p:nvSpPr>
            <p:spPr bwMode="auto">
              <a:xfrm>
                <a:off x="4632" y="2496"/>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80" name="Rectangle 118"/>
              <p:cNvSpPr>
                <a:spLocks noChangeArrowheads="1"/>
              </p:cNvSpPr>
              <p:nvPr/>
            </p:nvSpPr>
            <p:spPr bwMode="auto">
              <a:xfrm>
                <a:off x="5129" y="2450"/>
                <a:ext cx="285"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DM</a:t>
                </a:r>
              </a:p>
            </p:txBody>
          </p:sp>
          <p:grpSp>
            <p:nvGrpSpPr>
              <p:cNvPr id="97381" name="Group 119"/>
              <p:cNvGrpSpPr>
                <a:grpSpLocks/>
              </p:cNvGrpSpPr>
              <p:nvPr/>
            </p:nvGrpSpPr>
            <p:grpSpPr bwMode="auto">
              <a:xfrm>
                <a:off x="5180" y="2448"/>
                <a:ext cx="325" cy="289"/>
                <a:chOff x="2600" y="1509"/>
                <a:chExt cx="325" cy="289"/>
              </a:xfrm>
            </p:grpSpPr>
            <p:sp>
              <p:nvSpPr>
                <p:cNvPr id="97391" name="Freeform 12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92" name="Freeform 12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382" name="Line 122"/>
              <p:cNvSpPr>
                <a:spLocks noChangeShapeType="1"/>
              </p:cNvSpPr>
              <p:nvPr/>
            </p:nvSpPr>
            <p:spPr bwMode="auto">
              <a:xfrm>
                <a:off x="5501" y="2592"/>
                <a:ext cx="139"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83" name="Line 123"/>
              <p:cNvSpPr>
                <a:spLocks noChangeShapeType="1"/>
              </p:cNvSpPr>
              <p:nvPr/>
            </p:nvSpPr>
            <p:spPr bwMode="auto">
              <a:xfrm>
                <a:off x="5017" y="2592"/>
                <a:ext cx="155"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84" name="Line 124"/>
              <p:cNvSpPr>
                <a:spLocks noChangeShapeType="1"/>
              </p:cNvSpPr>
              <p:nvPr/>
            </p:nvSpPr>
            <p:spPr bwMode="auto">
              <a:xfrm>
                <a:off x="4632" y="2688"/>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85" name="Line 125"/>
              <p:cNvSpPr>
                <a:spLocks noChangeShapeType="1"/>
              </p:cNvSpPr>
              <p:nvPr/>
            </p:nvSpPr>
            <p:spPr bwMode="auto">
              <a:xfrm>
                <a:off x="4716" y="2688"/>
                <a:ext cx="0" cy="192"/>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86" name="Line 126"/>
              <p:cNvSpPr>
                <a:spLocks noChangeShapeType="1"/>
              </p:cNvSpPr>
              <p:nvPr/>
            </p:nvSpPr>
            <p:spPr bwMode="auto">
              <a:xfrm>
                <a:off x="4716" y="2880"/>
                <a:ext cx="336"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87" name="Line 127"/>
              <p:cNvSpPr>
                <a:spLocks noChangeShapeType="1"/>
              </p:cNvSpPr>
              <p:nvPr/>
            </p:nvSpPr>
            <p:spPr bwMode="auto">
              <a:xfrm>
                <a:off x="5052" y="2592"/>
                <a:ext cx="0" cy="288"/>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88" name="Line 128"/>
              <p:cNvSpPr>
                <a:spLocks noChangeShapeType="1"/>
              </p:cNvSpPr>
              <p:nvPr/>
            </p:nvSpPr>
            <p:spPr bwMode="auto">
              <a:xfrm flipH="1">
                <a:off x="5132" y="25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89" name="Line 129"/>
              <p:cNvSpPr>
                <a:spLocks noChangeShapeType="1"/>
              </p:cNvSpPr>
              <p:nvPr/>
            </p:nvSpPr>
            <p:spPr bwMode="auto">
              <a:xfrm>
                <a:off x="5132" y="2832"/>
                <a:ext cx="432"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90" name="Line 130"/>
              <p:cNvSpPr>
                <a:spLocks noChangeShapeType="1"/>
              </p:cNvSpPr>
              <p:nvPr/>
            </p:nvSpPr>
            <p:spPr bwMode="auto">
              <a:xfrm>
                <a:off x="5564" y="25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grpSp>
      </p:grpSp>
      <p:grpSp>
        <p:nvGrpSpPr>
          <p:cNvPr id="97290" name="Group 145"/>
          <p:cNvGrpSpPr>
            <a:grpSpLocks/>
          </p:cNvGrpSpPr>
          <p:nvPr/>
        </p:nvGrpSpPr>
        <p:grpSpPr bwMode="auto">
          <a:xfrm>
            <a:off x="4165600" y="1849744"/>
            <a:ext cx="6096000" cy="3749040"/>
            <a:chOff x="1680" y="624"/>
            <a:chExt cx="3840" cy="3408"/>
          </a:xfrm>
        </p:grpSpPr>
        <p:grpSp>
          <p:nvGrpSpPr>
            <p:cNvPr id="97326" name="Group 32"/>
            <p:cNvGrpSpPr>
              <a:grpSpLocks/>
            </p:cNvGrpSpPr>
            <p:nvPr/>
          </p:nvGrpSpPr>
          <p:grpSpPr bwMode="auto">
            <a:xfrm>
              <a:off x="1734" y="768"/>
              <a:ext cx="2064" cy="528"/>
              <a:chOff x="1568" y="1152"/>
              <a:chExt cx="2064" cy="528"/>
            </a:xfrm>
          </p:grpSpPr>
          <p:grpSp>
            <p:nvGrpSpPr>
              <p:cNvPr id="97337" name="Group 33"/>
              <p:cNvGrpSpPr>
                <a:grpSpLocks/>
              </p:cNvGrpSpPr>
              <p:nvPr/>
            </p:nvGrpSpPr>
            <p:grpSpPr bwMode="auto">
              <a:xfrm>
                <a:off x="2495" y="1152"/>
                <a:ext cx="215" cy="505"/>
                <a:chOff x="2215" y="1413"/>
                <a:chExt cx="215" cy="505"/>
              </a:xfrm>
            </p:grpSpPr>
            <p:sp>
              <p:nvSpPr>
                <p:cNvPr id="97367" name="Freeform 3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68" name="Rectangle 35"/>
                <p:cNvSpPr>
                  <a:spLocks noChangeArrowheads="1"/>
                </p:cNvSpPr>
                <p:nvPr/>
              </p:nvSpPr>
              <p:spPr bwMode="auto">
                <a:xfrm rot="5400000">
                  <a:off x="2099" y="1610"/>
                  <a:ext cx="424"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ALU</a:t>
                  </a:r>
                </a:p>
              </p:txBody>
            </p:sp>
          </p:grpSp>
          <p:grpSp>
            <p:nvGrpSpPr>
              <p:cNvPr id="97338" name="Group 36"/>
              <p:cNvGrpSpPr>
                <a:grpSpLocks/>
              </p:cNvGrpSpPr>
              <p:nvPr/>
            </p:nvGrpSpPr>
            <p:grpSpPr bwMode="auto">
              <a:xfrm>
                <a:off x="1568" y="1248"/>
                <a:ext cx="343" cy="289"/>
                <a:chOff x="1288" y="1509"/>
                <a:chExt cx="343" cy="289"/>
              </a:xfrm>
            </p:grpSpPr>
            <p:sp>
              <p:nvSpPr>
                <p:cNvPr id="97363" name="Rectangle 37"/>
                <p:cNvSpPr>
                  <a:spLocks noChangeArrowheads="1"/>
                </p:cNvSpPr>
                <p:nvPr/>
              </p:nvSpPr>
              <p:spPr bwMode="auto">
                <a:xfrm>
                  <a:off x="1288" y="1510"/>
                  <a:ext cx="244" cy="260"/>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dirty="0">
                      <a:latin typeface="Calibri" charset="0"/>
                      <a:ea typeface="Calibri" charset="0"/>
                      <a:cs typeface="Calibri" charset="0"/>
                    </a:rPr>
                    <a:t>IM</a:t>
                  </a:r>
                </a:p>
              </p:txBody>
            </p:sp>
            <p:grpSp>
              <p:nvGrpSpPr>
                <p:cNvPr id="97364" name="Group 38"/>
                <p:cNvGrpSpPr>
                  <a:grpSpLocks/>
                </p:cNvGrpSpPr>
                <p:nvPr/>
              </p:nvGrpSpPr>
              <p:grpSpPr bwMode="auto">
                <a:xfrm>
                  <a:off x="1291" y="1509"/>
                  <a:ext cx="340" cy="289"/>
                  <a:chOff x="1291" y="1509"/>
                  <a:chExt cx="340" cy="289"/>
                </a:xfrm>
              </p:grpSpPr>
              <p:sp>
                <p:nvSpPr>
                  <p:cNvPr id="97365" name="Freeform 3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66" name="Freeform 4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grpSp>
          <p:sp>
            <p:nvSpPr>
              <p:cNvPr id="97339" name="Rectangle 41"/>
              <p:cNvSpPr>
                <a:spLocks noChangeArrowheads="1"/>
              </p:cNvSpPr>
              <p:nvPr/>
            </p:nvSpPr>
            <p:spPr bwMode="auto">
              <a:xfrm>
                <a:off x="2012" y="1255"/>
                <a:ext cx="293" cy="26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dirty="0" err="1">
                    <a:latin typeface="Calibri" charset="0"/>
                    <a:ea typeface="Calibri" charset="0"/>
                    <a:cs typeface="Calibri" charset="0"/>
                  </a:rPr>
                  <a:t>Reg</a:t>
                </a:r>
                <a:endParaRPr lang="en-US" sz="1400" b="1" dirty="0">
                  <a:latin typeface="Calibri" charset="0"/>
                  <a:ea typeface="Calibri" charset="0"/>
                  <a:cs typeface="Calibri" charset="0"/>
                </a:endParaRPr>
              </a:p>
            </p:txBody>
          </p:sp>
          <p:grpSp>
            <p:nvGrpSpPr>
              <p:cNvPr id="97340" name="Group 42"/>
              <p:cNvGrpSpPr>
                <a:grpSpLocks/>
              </p:cNvGrpSpPr>
              <p:nvPr/>
            </p:nvGrpSpPr>
            <p:grpSpPr bwMode="auto">
              <a:xfrm>
                <a:off x="2031" y="1248"/>
                <a:ext cx="296" cy="289"/>
                <a:chOff x="1751" y="1509"/>
                <a:chExt cx="296" cy="289"/>
              </a:xfrm>
            </p:grpSpPr>
            <p:sp>
              <p:nvSpPr>
                <p:cNvPr id="97361" name="Freeform 4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62" name="Freeform 4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341" name="Line 4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42" name="Freeform 4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43" name="Line 4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44" name="Rectangle 48"/>
              <p:cNvSpPr>
                <a:spLocks noChangeArrowheads="1"/>
              </p:cNvSpPr>
              <p:nvPr/>
            </p:nvSpPr>
            <p:spPr bwMode="auto">
              <a:xfrm>
                <a:off x="2829" y="1249"/>
                <a:ext cx="285" cy="26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DM</a:t>
                </a:r>
              </a:p>
            </p:txBody>
          </p:sp>
          <p:grpSp>
            <p:nvGrpSpPr>
              <p:cNvPr id="97345" name="Group 49"/>
              <p:cNvGrpSpPr>
                <a:grpSpLocks/>
              </p:cNvGrpSpPr>
              <p:nvPr/>
            </p:nvGrpSpPr>
            <p:grpSpPr bwMode="auto">
              <a:xfrm>
                <a:off x="2880" y="1248"/>
                <a:ext cx="325" cy="289"/>
                <a:chOff x="2600" y="1509"/>
                <a:chExt cx="325" cy="289"/>
              </a:xfrm>
            </p:grpSpPr>
            <p:sp>
              <p:nvSpPr>
                <p:cNvPr id="97359" name="Freeform 5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60" name="Freeform 5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346" name="Rectangle 52"/>
              <p:cNvSpPr>
                <a:spLocks noChangeArrowheads="1"/>
              </p:cNvSpPr>
              <p:nvPr/>
            </p:nvSpPr>
            <p:spPr bwMode="auto">
              <a:xfrm>
                <a:off x="3321" y="1249"/>
                <a:ext cx="293" cy="26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97347" name="Group 53"/>
              <p:cNvGrpSpPr>
                <a:grpSpLocks/>
              </p:cNvGrpSpPr>
              <p:nvPr/>
            </p:nvGrpSpPr>
            <p:grpSpPr bwMode="auto">
              <a:xfrm>
                <a:off x="3348" y="1248"/>
                <a:ext cx="284" cy="289"/>
                <a:chOff x="3068" y="1509"/>
                <a:chExt cx="284" cy="289"/>
              </a:xfrm>
            </p:grpSpPr>
            <p:sp>
              <p:nvSpPr>
                <p:cNvPr id="97357" name="Freeform 5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58" name="Freeform 5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348" name="Line 5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49" name="Line 5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50" name="Line 5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51" name="Line 5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52" name="Line 6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53" name="Line 6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54" name="Line 6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55" name="Line 6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56" name="Line 6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grpSp>
        <p:sp>
          <p:nvSpPr>
            <p:cNvPr id="97327" name="Line 132"/>
            <p:cNvSpPr>
              <a:spLocks noChangeShapeType="1"/>
            </p:cNvSpPr>
            <p:nvPr/>
          </p:nvSpPr>
          <p:spPr bwMode="auto">
            <a:xfrm>
              <a:off x="5136" y="624"/>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28" name="Line 133"/>
            <p:cNvSpPr>
              <a:spLocks noChangeShapeType="1"/>
            </p:cNvSpPr>
            <p:nvPr/>
          </p:nvSpPr>
          <p:spPr bwMode="auto">
            <a:xfrm>
              <a:off x="5520" y="624"/>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29" name="Line 134"/>
            <p:cNvSpPr>
              <a:spLocks noChangeShapeType="1"/>
            </p:cNvSpPr>
            <p:nvPr/>
          </p:nvSpPr>
          <p:spPr bwMode="auto">
            <a:xfrm>
              <a:off x="4704" y="624"/>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0" name="Line 135"/>
            <p:cNvSpPr>
              <a:spLocks noChangeShapeType="1"/>
            </p:cNvSpPr>
            <p:nvPr/>
          </p:nvSpPr>
          <p:spPr bwMode="auto">
            <a:xfrm>
              <a:off x="4272" y="624"/>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1" name="Line 136"/>
            <p:cNvSpPr>
              <a:spLocks noChangeShapeType="1"/>
            </p:cNvSpPr>
            <p:nvPr/>
          </p:nvSpPr>
          <p:spPr bwMode="auto">
            <a:xfrm>
              <a:off x="3840" y="624"/>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2" name="Line 137"/>
            <p:cNvSpPr>
              <a:spLocks noChangeShapeType="1"/>
            </p:cNvSpPr>
            <p:nvPr/>
          </p:nvSpPr>
          <p:spPr bwMode="auto">
            <a:xfrm>
              <a:off x="3408" y="624"/>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3" name="Line 138"/>
            <p:cNvSpPr>
              <a:spLocks noChangeShapeType="1"/>
            </p:cNvSpPr>
            <p:nvPr/>
          </p:nvSpPr>
          <p:spPr bwMode="auto">
            <a:xfrm>
              <a:off x="2976" y="624"/>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4" name="Line 139"/>
            <p:cNvSpPr>
              <a:spLocks noChangeShapeType="1"/>
            </p:cNvSpPr>
            <p:nvPr/>
          </p:nvSpPr>
          <p:spPr bwMode="auto">
            <a:xfrm>
              <a:off x="2544" y="624"/>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5" name="Line 140"/>
            <p:cNvSpPr>
              <a:spLocks noChangeShapeType="1"/>
            </p:cNvSpPr>
            <p:nvPr/>
          </p:nvSpPr>
          <p:spPr bwMode="auto">
            <a:xfrm>
              <a:off x="2112" y="624"/>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sp>
          <p:nvSpPr>
            <p:cNvPr id="97336" name="Line 141"/>
            <p:cNvSpPr>
              <a:spLocks noChangeShapeType="1"/>
            </p:cNvSpPr>
            <p:nvPr/>
          </p:nvSpPr>
          <p:spPr bwMode="auto">
            <a:xfrm>
              <a:off x="1680" y="624"/>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sz="1600"/>
            </a:p>
          </p:txBody>
        </p:sp>
      </p:grpSp>
      <p:grpSp>
        <p:nvGrpSpPr>
          <p:cNvPr id="97291" name="Group 147"/>
          <p:cNvGrpSpPr>
            <a:grpSpLocks/>
          </p:cNvGrpSpPr>
          <p:nvPr/>
        </p:nvGrpSpPr>
        <p:grpSpPr bwMode="auto">
          <a:xfrm>
            <a:off x="4937128" y="2916544"/>
            <a:ext cx="3276601" cy="838200"/>
            <a:chOff x="1568" y="1152"/>
            <a:chExt cx="2064" cy="528"/>
          </a:xfrm>
        </p:grpSpPr>
        <p:grpSp>
          <p:nvGrpSpPr>
            <p:cNvPr id="97294" name="Group 148"/>
            <p:cNvGrpSpPr>
              <a:grpSpLocks/>
            </p:cNvGrpSpPr>
            <p:nvPr/>
          </p:nvGrpSpPr>
          <p:grpSpPr bwMode="auto">
            <a:xfrm>
              <a:off x="2496" y="1152"/>
              <a:ext cx="214" cy="481"/>
              <a:chOff x="2216" y="1413"/>
              <a:chExt cx="214" cy="481"/>
            </a:xfrm>
          </p:grpSpPr>
          <p:sp>
            <p:nvSpPr>
              <p:cNvPr id="97324" name="Freeform 14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25" name="Rectangle 150"/>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ALU</a:t>
                </a:r>
              </a:p>
            </p:txBody>
          </p:sp>
        </p:grpSp>
        <p:grpSp>
          <p:nvGrpSpPr>
            <p:cNvPr id="97295" name="Group 151"/>
            <p:cNvGrpSpPr>
              <a:grpSpLocks/>
            </p:cNvGrpSpPr>
            <p:nvPr/>
          </p:nvGrpSpPr>
          <p:grpSpPr bwMode="auto">
            <a:xfrm>
              <a:off x="1568" y="1248"/>
              <a:ext cx="343" cy="289"/>
              <a:chOff x="1288" y="1509"/>
              <a:chExt cx="343" cy="289"/>
            </a:xfrm>
          </p:grpSpPr>
          <p:sp>
            <p:nvSpPr>
              <p:cNvPr id="97320" name="Rectangle 152"/>
              <p:cNvSpPr>
                <a:spLocks noChangeArrowheads="1"/>
              </p:cNvSpPr>
              <p:nvPr/>
            </p:nvSpPr>
            <p:spPr bwMode="auto">
              <a:xfrm>
                <a:off x="1288"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400" b="1">
                    <a:latin typeface="Calibri" charset="0"/>
                    <a:ea typeface="Calibri" charset="0"/>
                    <a:cs typeface="Calibri" charset="0"/>
                  </a:rPr>
                  <a:t>IM</a:t>
                </a:r>
              </a:p>
            </p:txBody>
          </p:sp>
          <p:grpSp>
            <p:nvGrpSpPr>
              <p:cNvPr id="97321" name="Group 153"/>
              <p:cNvGrpSpPr>
                <a:grpSpLocks/>
              </p:cNvGrpSpPr>
              <p:nvPr/>
            </p:nvGrpSpPr>
            <p:grpSpPr bwMode="auto">
              <a:xfrm>
                <a:off x="1291" y="1509"/>
                <a:ext cx="340" cy="289"/>
                <a:chOff x="1291" y="1509"/>
                <a:chExt cx="340" cy="289"/>
              </a:xfrm>
            </p:grpSpPr>
            <p:sp>
              <p:nvSpPr>
                <p:cNvPr id="97322" name="Freeform 15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23" name="Freeform 15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grpSp>
        <p:sp>
          <p:nvSpPr>
            <p:cNvPr id="97296" name="Rectangle 156"/>
            <p:cNvSpPr>
              <a:spLocks noChangeArrowheads="1"/>
            </p:cNvSpPr>
            <p:nvPr/>
          </p:nvSpPr>
          <p:spPr bwMode="auto">
            <a:xfrm>
              <a:off x="2012" y="1255"/>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97297" name="Group 157"/>
            <p:cNvGrpSpPr>
              <a:grpSpLocks/>
            </p:cNvGrpSpPr>
            <p:nvPr/>
          </p:nvGrpSpPr>
          <p:grpSpPr bwMode="auto">
            <a:xfrm>
              <a:off x="2031" y="1248"/>
              <a:ext cx="296" cy="289"/>
              <a:chOff x="1751" y="1509"/>
              <a:chExt cx="296" cy="289"/>
            </a:xfrm>
          </p:grpSpPr>
          <p:sp>
            <p:nvSpPr>
              <p:cNvPr id="97318" name="Freeform 15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19" name="Freeform 15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298" name="Line 160"/>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299" name="Freeform 161"/>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00" name="Line 162"/>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01" name="Rectangle 163"/>
            <p:cNvSpPr>
              <a:spLocks noChangeArrowheads="1"/>
            </p:cNvSpPr>
            <p:nvPr/>
          </p:nvSpPr>
          <p:spPr bwMode="auto">
            <a:xfrm>
              <a:off x="2829" y="1250"/>
              <a:ext cx="285"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DM</a:t>
              </a:r>
            </a:p>
          </p:txBody>
        </p:sp>
        <p:grpSp>
          <p:nvGrpSpPr>
            <p:cNvPr id="97302" name="Group 164"/>
            <p:cNvGrpSpPr>
              <a:grpSpLocks/>
            </p:cNvGrpSpPr>
            <p:nvPr/>
          </p:nvGrpSpPr>
          <p:grpSpPr bwMode="auto">
            <a:xfrm>
              <a:off x="2880" y="1248"/>
              <a:ext cx="325" cy="289"/>
              <a:chOff x="2600" y="1509"/>
              <a:chExt cx="325" cy="289"/>
            </a:xfrm>
          </p:grpSpPr>
          <p:sp>
            <p:nvSpPr>
              <p:cNvPr id="97316" name="Freeform 16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17" name="Freeform 16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303" name="Rectangle 167"/>
            <p:cNvSpPr>
              <a:spLocks noChangeArrowheads="1"/>
            </p:cNvSpPr>
            <p:nvPr/>
          </p:nvSpPr>
          <p:spPr bwMode="auto">
            <a:xfrm>
              <a:off x="3321" y="1250"/>
              <a:ext cx="293" cy="19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latin typeface="Calibri" charset="0"/>
                  <a:ea typeface="Calibri" charset="0"/>
                  <a:cs typeface="Calibri" charset="0"/>
                </a:rPr>
                <a:t>Reg</a:t>
              </a:r>
            </a:p>
          </p:txBody>
        </p:sp>
        <p:grpSp>
          <p:nvGrpSpPr>
            <p:cNvPr id="97304" name="Group 168"/>
            <p:cNvGrpSpPr>
              <a:grpSpLocks/>
            </p:cNvGrpSpPr>
            <p:nvPr/>
          </p:nvGrpSpPr>
          <p:grpSpPr bwMode="auto">
            <a:xfrm>
              <a:off x="3348" y="1248"/>
              <a:ext cx="284" cy="289"/>
              <a:chOff x="3068" y="1509"/>
              <a:chExt cx="284" cy="289"/>
            </a:xfrm>
          </p:grpSpPr>
          <p:sp>
            <p:nvSpPr>
              <p:cNvPr id="97314" name="Freeform 16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sp>
            <p:nvSpPr>
              <p:cNvPr id="97315" name="Freeform 17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sz="1600">
                  <a:latin typeface="Calibri" charset="0"/>
                  <a:ea typeface="Calibri" charset="0"/>
                  <a:cs typeface="Calibri" charset="0"/>
                </a:endParaRPr>
              </a:p>
            </p:txBody>
          </p:sp>
        </p:grpSp>
        <p:sp>
          <p:nvSpPr>
            <p:cNvPr id="97305" name="Line 171"/>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06" name="Line 172"/>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07" name="Line 173"/>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sz="1600"/>
            </a:p>
          </p:txBody>
        </p:sp>
        <p:sp>
          <p:nvSpPr>
            <p:cNvPr id="97308" name="Line 174"/>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09" name="Line 175"/>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10" name="Line 176"/>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11" name="Line 177"/>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12" name="Line 178"/>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sz="1600"/>
            </a:p>
          </p:txBody>
        </p:sp>
        <p:sp>
          <p:nvSpPr>
            <p:cNvPr id="97313" name="Line 179"/>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sz="1600"/>
            </a:p>
          </p:txBody>
        </p:sp>
      </p:grpSp>
      <p:sp>
        <p:nvSpPr>
          <p:cNvPr id="97292" name="Rectangle 9"/>
          <p:cNvSpPr>
            <a:spLocks noChangeArrowheads="1"/>
          </p:cNvSpPr>
          <p:nvPr/>
        </p:nvSpPr>
        <p:spPr bwMode="auto">
          <a:xfrm rot="-5400000">
            <a:off x="1401763" y="3776970"/>
            <a:ext cx="1160463" cy="334962"/>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97293" name="Rectangle 9"/>
          <p:cNvSpPr>
            <a:spLocks noChangeArrowheads="1"/>
          </p:cNvSpPr>
          <p:nvPr/>
        </p:nvSpPr>
        <p:spPr bwMode="auto">
          <a:xfrm>
            <a:off x="5834751" y="1382952"/>
            <a:ext cx="1506537" cy="306387"/>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161" name="Rectangle 146"/>
          <p:cNvSpPr txBox="1">
            <a:spLocks noChangeArrowheads="1"/>
          </p:cNvSpPr>
          <p:nvPr/>
        </p:nvSpPr>
        <p:spPr bwMode="auto">
          <a:xfrm>
            <a:off x="1248035" y="4828888"/>
            <a:ext cx="2967600" cy="1064220"/>
          </a:xfrm>
          <a:prstGeom prst="rect">
            <a:avLst/>
          </a:prstGeom>
          <a:solidFill>
            <a:schemeClr val="accent5">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Times" charset="0"/>
              <a:buChar char="•"/>
              <a:defRPr sz="2800">
                <a:solidFill>
                  <a:schemeClr val="tx1"/>
                </a:solidFill>
                <a:latin typeface="Optima"/>
                <a:ea typeface="ＭＳ Ｐゴシック" charset="-128"/>
                <a:cs typeface="Optima"/>
              </a:defRPr>
            </a:lvl1pPr>
            <a:lvl2pPr marL="742950" indent="-285750" algn="l" rtl="0" eaLnBrk="0" fontAlgn="base" hangingPunct="0">
              <a:spcBef>
                <a:spcPct val="20000"/>
              </a:spcBef>
              <a:spcAft>
                <a:spcPct val="0"/>
              </a:spcAft>
              <a:buClr>
                <a:schemeClr val="accent1"/>
              </a:buClr>
              <a:buFont typeface="Times" charset="0"/>
              <a:buChar char="•"/>
              <a:defRPr sz="2400">
                <a:solidFill>
                  <a:schemeClr val="tx1"/>
                </a:solidFill>
                <a:latin typeface="Optima"/>
                <a:ea typeface="ＭＳ Ｐゴシック" charset="-128"/>
                <a:cs typeface="Optima"/>
              </a:defRPr>
            </a:lvl2pPr>
            <a:lvl3pPr marL="1085850" indent="-228600" algn="l" rtl="0" eaLnBrk="0" fontAlgn="base" hangingPunct="0">
              <a:spcBef>
                <a:spcPct val="20000"/>
              </a:spcBef>
              <a:spcAft>
                <a:spcPct val="0"/>
              </a:spcAft>
              <a:buClr>
                <a:schemeClr val="accent1"/>
              </a:buClr>
              <a:buFont typeface="Times" charset="0"/>
              <a:buChar char="•"/>
              <a:defRPr sz="2000">
                <a:solidFill>
                  <a:schemeClr val="tx1"/>
                </a:solidFill>
                <a:latin typeface="Optima"/>
                <a:ea typeface="ＭＳ Ｐゴシック" charset="-128"/>
                <a:cs typeface="Optima"/>
              </a:defRPr>
            </a:lvl3pPr>
            <a:lvl4pPr marL="1428750" indent="-228600" algn="l" rtl="0" eaLnBrk="0" fontAlgn="base" hangingPunct="0">
              <a:spcBef>
                <a:spcPct val="20000"/>
              </a:spcBef>
              <a:spcAft>
                <a:spcPct val="0"/>
              </a:spcAft>
              <a:buClr>
                <a:schemeClr val="accent1"/>
              </a:buClr>
              <a:buFont typeface="Times" charset="0"/>
              <a:buChar char="•"/>
              <a:defRPr>
                <a:solidFill>
                  <a:schemeClr val="tx1"/>
                </a:solidFill>
                <a:latin typeface="Optima"/>
                <a:ea typeface="ＭＳ Ｐゴシック" charset="-128"/>
                <a:cs typeface="Optima"/>
              </a:defRPr>
            </a:lvl4pPr>
            <a:lvl5pPr marL="1771650" indent="-228600" algn="l" rtl="0" eaLnBrk="0" fontAlgn="base" hangingPunct="0">
              <a:spcBef>
                <a:spcPct val="20000"/>
              </a:spcBef>
              <a:spcAft>
                <a:spcPct val="0"/>
              </a:spcAft>
              <a:buClr>
                <a:schemeClr val="accent1"/>
              </a:buClr>
              <a:buFont typeface="Times" charset="0"/>
              <a:buChar char="•"/>
              <a:defRPr sz="1600">
                <a:solidFill>
                  <a:schemeClr val="tx1"/>
                </a:solidFill>
                <a:latin typeface="Optima"/>
                <a:ea typeface="ＭＳ Ｐゴシック" charset="-128"/>
                <a:cs typeface="Optima"/>
              </a:defRPr>
            </a:lvl5pPr>
            <a:lvl6pPr marL="22288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6pPr>
            <a:lvl7pPr marL="26860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7pPr>
            <a:lvl8pPr marL="31432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8pPr>
            <a:lvl9pPr marL="36004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9pPr>
          </a:lstStyle>
          <a:p>
            <a:pPr marL="0" algn="ctr" eaLnBrk="1" hangingPunct="1">
              <a:buNone/>
            </a:pPr>
            <a:r>
              <a:rPr lang="en-US" sz="2000" i="1" dirty="0">
                <a:solidFill>
                  <a:srgbClr val="C00000"/>
                </a:solidFill>
                <a:latin typeface="Calibri"/>
                <a:cs typeface="Calibri"/>
              </a:rPr>
              <a:t>     Doing decode, branch comparison and address computation here</a:t>
            </a:r>
          </a:p>
        </p:txBody>
      </p:sp>
      <p:cxnSp>
        <p:nvCxnSpPr>
          <p:cNvPr id="5" name="Straight Arrow Connector 4"/>
          <p:cNvCxnSpPr>
            <a:cxnSpLocks/>
            <a:stCxn id="161" idx="0"/>
            <a:endCxn id="97361" idx="2"/>
          </p:cNvCxnSpPr>
          <p:nvPr/>
        </p:nvCxnSpPr>
        <p:spPr bwMode="auto">
          <a:xfrm flipV="1">
            <a:off x="2731835" y="2430581"/>
            <a:ext cx="2254503" cy="239830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4" name="Rectangle 163"/>
          <p:cNvSpPr/>
          <p:nvPr/>
        </p:nvSpPr>
        <p:spPr>
          <a:xfrm>
            <a:off x="8789337" y="1974105"/>
            <a:ext cx="3150498" cy="1323439"/>
          </a:xfrm>
          <a:prstGeom prst="rect">
            <a:avLst/>
          </a:prstGeom>
          <a:solidFill>
            <a:schemeClr val="accent5">
              <a:lumMod val="20000"/>
              <a:lumOff val="80000"/>
            </a:schemeClr>
          </a:solidFill>
        </p:spPr>
        <p:txBody>
          <a:bodyPr wrap="square">
            <a:spAutoFit/>
          </a:bodyPr>
          <a:lstStyle/>
          <a:p>
            <a:pPr marL="287338" indent="-287338" algn="ctr">
              <a:spcBef>
                <a:spcPct val="30000"/>
              </a:spcBef>
              <a:buClr>
                <a:schemeClr val="accent1"/>
              </a:buClr>
              <a:buSzPct val="100000"/>
            </a:pPr>
            <a:r>
              <a:rPr lang="en-US" sz="2000" i="1" dirty="0">
                <a:solidFill>
                  <a:srgbClr val="C00000"/>
                </a:solidFill>
                <a:latin typeface="Calibri"/>
                <a:ea typeface="Optima" charset="0"/>
                <a:cs typeface="Calibri"/>
              </a:rPr>
              <a:t>By pushing the branch calculation to the ID stage we increase potential for data hazards </a:t>
            </a:r>
          </a:p>
        </p:txBody>
      </p:sp>
      <p:grpSp>
        <p:nvGrpSpPr>
          <p:cNvPr id="165" name="Group 164">
            <a:extLst>
              <a:ext uri="{FF2B5EF4-FFF2-40B4-BE49-F238E27FC236}">
                <a16:creationId xmlns:a16="http://schemas.microsoft.com/office/drawing/2014/main" id="{0849B1FB-B1B7-804A-90BD-1F3B81477446}"/>
              </a:ext>
            </a:extLst>
          </p:cNvPr>
          <p:cNvGrpSpPr/>
          <p:nvPr/>
        </p:nvGrpSpPr>
        <p:grpSpPr>
          <a:xfrm>
            <a:off x="4165600" y="5686424"/>
            <a:ext cx="6094879" cy="513632"/>
            <a:chOff x="4185565" y="5710327"/>
            <a:chExt cx="6094879" cy="513632"/>
          </a:xfrm>
        </p:grpSpPr>
        <p:grpSp>
          <p:nvGrpSpPr>
            <p:cNvPr id="166" name="Group 165">
              <a:extLst>
                <a:ext uri="{FF2B5EF4-FFF2-40B4-BE49-F238E27FC236}">
                  <a16:creationId xmlns:a16="http://schemas.microsoft.com/office/drawing/2014/main" id="{A95826B4-2B56-5646-B8D8-35A2EEBADB4C}"/>
                </a:ext>
              </a:extLst>
            </p:cNvPr>
            <p:cNvGrpSpPr/>
            <p:nvPr/>
          </p:nvGrpSpPr>
          <p:grpSpPr>
            <a:xfrm>
              <a:off x="4386226" y="5710327"/>
              <a:ext cx="5894218" cy="513632"/>
              <a:chOff x="4392852" y="5769961"/>
              <a:chExt cx="5894218" cy="513632"/>
            </a:xfrm>
          </p:grpSpPr>
          <p:grpSp>
            <p:nvGrpSpPr>
              <p:cNvPr id="168" name="Group 167">
                <a:extLst>
                  <a:ext uri="{FF2B5EF4-FFF2-40B4-BE49-F238E27FC236}">
                    <a16:creationId xmlns:a16="http://schemas.microsoft.com/office/drawing/2014/main" id="{601739C3-364A-A44E-83DF-35D0DF46EE52}"/>
                  </a:ext>
                </a:extLst>
              </p:cNvPr>
              <p:cNvGrpSpPr/>
              <p:nvPr/>
            </p:nvGrpSpPr>
            <p:grpSpPr>
              <a:xfrm>
                <a:off x="4392852" y="5769961"/>
                <a:ext cx="5756422" cy="513632"/>
                <a:chOff x="3599514" y="5460191"/>
                <a:chExt cx="5756422" cy="513632"/>
              </a:xfrm>
            </p:grpSpPr>
            <p:grpSp>
              <p:nvGrpSpPr>
                <p:cNvPr id="170" name="Group 169">
                  <a:extLst>
                    <a:ext uri="{FF2B5EF4-FFF2-40B4-BE49-F238E27FC236}">
                      <a16:creationId xmlns:a16="http://schemas.microsoft.com/office/drawing/2014/main" id="{7BBEAF14-9BC4-EF4B-8AE2-6175A3F3B1FF}"/>
                    </a:ext>
                  </a:extLst>
                </p:cNvPr>
                <p:cNvGrpSpPr/>
                <p:nvPr/>
              </p:nvGrpSpPr>
              <p:grpSpPr>
                <a:xfrm>
                  <a:off x="3599514" y="5529812"/>
                  <a:ext cx="5756422" cy="377053"/>
                  <a:chOff x="3610660" y="5544269"/>
                  <a:chExt cx="5756422" cy="377053"/>
                </a:xfrm>
              </p:grpSpPr>
              <p:sp>
                <p:nvSpPr>
                  <p:cNvPr id="179" name="TextBox 178">
                    <a:extLst>
                      <a:ext uri="{FF2B5EF4-FFF2-40B4-BE49-F238E27FC236}">
                        <a16:creationId xmlns:a16="http://schemas.microsoft.com/office/drawing/2014/main" id="{B39FEE02-DAD1-6745-95A2-4F994F311A49}"/>
                      </a:ext>
                    </a:extLst>
                  </p:cNvPr>
                  <p:cNvSpPr txBox="1"/>
                  <p:nvPr/>
                </p:nvSpPr>
                <p:spPr>
                  <a:xfrm>
                    <a:off x="3610660" y="5551990"/>
                    <a:ext cx="301686" cy="369332"/>
                  </a:xfrm>
                  <a:prstGeom prst="rect">
                    <a:avLst/>
                  </a:prstGeom>
                  <a:noFill/>
                </p:spPr>
                <p:txBody>
                  <a:bodyPr wrap="none" rtlCol="0">
                    <a:spAutoFit/>
                  </a:bodyPr>
                  <a:lstStyle/>
                  <a:p>
                    <a:r>
                      <a:rPr lang="en-US" dirty="0">
                        <a:solidFill>
                          <a:srgbClr val="C00000"/>
                        </a:solidFill>
                      </a:rPr>
                      <a:t>0</a:t>
                    </a:r>
                  </a:p>
                </p:txBody>
              </p:sp>
              <p:sp>
                <p:nvSpPr>
                  <p:cNvPr id="180" name="TextBox 179">
                    <a:extLst>
                      <a:ext uri="{FF2B5EF4-FFF2-40B4-BE49-F238E27FC236}">
                        <a16:creationId xmlns:a16="http://schemas.microsoft.com/office/drawing/2014/main" id="{EE727E72-5990-9D4F-B2BA-B298B7234428}"/>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181" name="TextBox 180">
                    <a:extLst>
                      <a:ext uri="{FF2B5EF4-FFF2-40B4-BE49-F238E27FC236}">
                        <a16:creationId xmlns:a16="http://schemas.microsoft.com/office/drawing/2014/main" id="{7597D70C-2D45-BD40-A70D-4EA4081D5516}"/>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182" name="TextBox 181">
                    <a:extLst>
                      <a:ext uri="{FF2B5EF4-FFF2-40B4-BE49-F238E27FC236}">
                        <a16:creationId xmlns:a16="http://schemas.microsoft.com/office/drawing/2014/main" id="{A892A578-EE8D-6744-A84C-1450D39FE907}"/>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183" name="TextBox 182">
                    <a:extLst>
                      <a:ext uri="{FF2B5EF4-FFF2-40B4-BE49-F238E27FC236}">
                        <a16:creationId xmlns:a16="http://schemas.microsoft.com/office/drawing/2014/main" id="{66264216-035D-BA45-97F1-788908631CF8}"/>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184" name="TextBox 183">
                    <a:extLst>
                      <a:ext uri="{FF2B5EF4-FFF2-40B4-BE49-F238E27FC236}">
                        <a16:creationId xmlns:a16="http://schemas.microsoft.com/office/drawing/2014/main" id="{7BA2ACDD-277F-D445-AD28-A711DA10AB43}"/>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185" name="TextBox 184">
                    <a:extLst>
                      <a:ext uri="{FF2B5EF4-FFF2-40B4-BE49-F238E27FC236}">
                        <a16:creationId xmlns:a16="http://schemas.microsoft.com/office/drawing/2014/main" id="{B6F712FB-54D2-C447-A0F1-17FF2C8B0B3B}"/>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186" name="TextBox 185">
                    <a:extLst>
                      <a:ext uri="{FF2B5EF4-FFF2-40B4-BE49-F238E27FC236}">
                        <a16:creationId xmlns:a16="http://schemas.microsoft.com/office/drawing/2014/main" id="{37EEBD0E-5928-EE46-81ED-784A9480FF0C}"/>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sp>
                <p:nvSpPr>
                  <p:cNvPr id="187" name="TextBox 186">
                    <a:extLst>
                      <a:ext uri="{FF2B5EF4-FFF2-40B4-BE49-F238E27FC236}">
                        <a16:creationId xmlns:a16="http://schemas.microsoft.com/office/drawing/2014/main" id="{A108CD8B-4A08-4D4E-B880-A26A22C144FB}"/>
                      </a:ext>
                    </a:extLst>
                  </p:cNvPr>
                  <p:cNvSpPr txBox="1"/>
                  <p:nvPr/>
                </p:nvSpPr>
                <p:spPr>
                  <a:xfrm>
                    <a:off x="9065396" y="5544269"/>
                    <a:ext cx="301686" cy="369332"/>
                  </a:xfrm>
                  <a:prstGeom prst="rect">
                    <a:avLst/>
                  </a:prstGeom>
                  <a:noFill/>
                </p:spPr>
                <p:txBody>
                  <a:bodyPr wrap="none" rtlCol="0">
                    <a:spAutoFit/>
                  </a:bodyPr>
                  <a:lstStyle/>
                  <a:p>
                    <a:r>
                      <a:rPr lang="en-US" dirty="0">
                        <a:solidFill>
                          <a:srgbClr val="C00000"/>
                        </a:solidFill>
                      </a:rPr>
                      <a:t>8</a:t>
                    </a:r>
                  </a:p>
                </p:txBody>
              </p:sp>
            </p:grpSp>
            <p:sp>
              <p:nvSpPr>
                <p:cNvPr id="171" name="Line 19">
                  <a:extLst>
                    <a:ext uri="{FF2B5EF4-FFF2-40B4-BE49-F238E27FC236}">
                      <a16:creationId xmlns:a16="http://schemas.microsoft.com/office/drawing/2014/main" id="{63163F52-7C1D-A048-82DB-551A6856626B}"/>
                    </a:ext>
                  </a:extLst>
                </p:cNvPr>
                <p:cNvSpPr>
                  <a:spLocks noChangeShapeType="1"/>
                </p:cNvSpPr>
                <p:nvPr/>
              </p:nvSpPr>
              <p:spPr bwMode="auto">
                <a:xfrm>
                  <a:off x="4081521" y="5460191"/>
                  <a:ext cx="0"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2" name="Line 19">
                  <a:extLst>
                    <a:ext uri="{FF2B5EF4-FFF2-40B4-BE49-F238E27FC236}">
                      <a16:creationId xmlns:a16="http://schemas.microsoft.com/office/drawing/2014/main" id="{C0A53005-C563-B34C-98EC-EB02C456FBE9}"/>
                    </a:ext>
                  </a:extLst>
                </p:cNvPr>
                <p:cNvSpPr>
                  <a:spLocks noChangeShapeType="1"/>
                </p:cNvSpPr>
                <p:nvPr/>
              </p:nvSpPr>
              <p:spPr bwMode="auto">
                <a:xfrm>
                  <a:off x="6141093" y="546019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3" name="Line 19">
                  <a:extLst>
                    <a:ext uri="{FF2B5EF4-FFF2-40B4-BE49-F238E27FC236}">
                      <a16:creationId xmlns:a16="http://schemas.microsoft.com/office/drawing/2014/main" id="{B4E453BD-A272-3D40-AE86-89E255E7A9AA}"/>
                    </a:ext>
                  </a:extLst>
                </p:cNvPr>
                <p:cNvSpPr>
                  <a:spLocks noChangeShapeType="1"/>
                </p:cNvSpPr>
                <p:nvPr/>
              </p:nvSpPr>
              <p:spPr bwMode="auto">
                <a:xfrm>
                  <a:off x="4770453" y="5460191"/>
                  <a:ext cx="0"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4" name="Line 19">
                  <a:extLst>
                    <a:ext uri="{FF2B5EF4-FFF2-40B4-BE49-F238E27FC236}">
                      <a16:creationId xmlns:a16="http://schemas.microsoft.com/office/drawing/2014/main" id="{7BEF014E-7F4A-0E48-86C8-84A3156A262C}"/>
                    </a:ext>
                  </a:extLst>
                </p:cNvPr>
                <p:cNvSpPr>
                  <a:spLocks noChangeShapeType="1"/>
                </p:cNvSpPr>
                <p:nvPr/>
              </p:nvSpPr>
              <p:spPr bwMode="auto">
                <a:xfrm>
                  <a:off x="5441085" y="546019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5" name="Line 19">
                  <a:extLst>
                    <a:ext uri="{FF2B5EF4-FFF2-40B4-BE49-F238E27FC236}">
                      <a16:creationId xmlns:a16="http://schemas.microsoft.com/office/drawing/2014/main" id="{0D518B79-42C9-6C4A-8563-B2EBF174A33D}"/>
                    </a:ext>
                  </a:extLst>
                </p:cNvPr>
                <p:cNvSpPr>
                  <a:spLocks noChangeShapeType="1"/>
                </p:cNvSpPr>
                <p:nvPr/>
              </p:nvSpPr>
              <p:spPr bwMode="auto">
                <a:xfrm>
                  <a:off x="7528782" y="546019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dirty="0"/>
                </a:p>
              </p:txBody>
            </p:sp>
            <p:sp>
              <p:nvSpPr>
                <p:cNvPr id="176" name="Line 19">
                  <a:extLst>
                    <a:ext uri="{FF2B5EF4-FFF2-40B4-BE49-F238E27FC236}">
                      <a16:creationId xmlns:a16="http://schemas.microsoft.com/office/drawing/2014/main" id="{809DDD38-2085-E444-942C-E36AD15910B6}"/>
                    </a:ext>
                  </a:extLst>
                </p:cNvPr>
                <p:cNvSpPr>
                  <a:spLocks noChangeShapeType="1"/>
                </p:cNvSpPr>
                <p:nvPr/>
              </p:nvSpPr>
              <p:spPr bwMode="auto">
                <a:xfrm>
                  <a:off x="6821590" y="5460191"/>
                  <a:ext cx="0"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7" name="Line 19">
                  <a:extLst>
                    <a:ext uri="{FF2B5EF4-FFF2-40B4-BE49-F238E27FC236}">
                      <a16:creationId xmlns:a16="http://schemas.microsoft.com/office/drawing/2014/main" id="{9F2EEFB7-5B0F-7740-8757-FF96F511026E}"/>
                    </a:ext>
                  </a:extLst>
                </p:cNvPr>
                <p:cNvSpPr>
                  <a:spLocks noChangeShapeType="1"/>
                </p:cNvSpPr>
                <p:nvPr/>
              </p:nvSpPr>
              <p:spPr bwMode="auto">
                <a:xfrm>
                  <a:off x="8203619" y="5460191"/>
                  <a:ext cx="0"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78" name="Line 19">
                  <a:extLst>
                    <a:ext uri="{FF2B5EF4-FFF2-40B4-BE49-F238E27FC236}">
                      <a16:creationId xmlns:a16="http://schemas.microsoft.com/office/drawing/2014/main" id="{65630391-82F9-DA48-B486-02D914DA37EB}"/>
                    </a:ext>
                  </a:extLst>
                </p:cNvPr>
                <p:cNvSpPr>
                  <a:spLocks noChangeShapeType="1"/>
                </p:cNvSpPr>
                <p:nvPr/>
              </p:nvSpPr>
              <p:spPr bwMode="auto">
                <a:xfrm>
                  <a:off x="8889670" y="546019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169" name="Line 19">
                <a:extLst>
                  <a:ext uri="{FF2B5EF4-FFF2-40B4-BE49-F238E27FC236}">
                    <a16:creationId xmlns:a16="http://schemas.microsoft.com/office/drawing/2014/main" id="{803ED182-1DE7-0C4D-B1CF-AFE8A66C45E4}"/>
                  </a:ext>
                </a:extLst>
              </p:cNvPr>
              <p:cNvSpPr>
                <a:spLocks noChangeShapeType="1"/>
              </p:cNvSpPr>
              <p:nvPr/>
            </p:nvSpPr>
            <p:spPr bwMode="auto">
              <a:xfrm>
                <a:off x="10280807" y="576996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167" name="Line 19">
              <a:extLst>
                <a:ext uri="{FF2B5EF4-FFF2-40B4-BE49-F238E27FC236}">
                  <a16:creationId xmlns:a16="http://schemas.microsoft.com/office/drawing/2014/main" id="{C83A0EDC-8EAB-274D-8C26-BC74DB37A345}"/>
                </a:ext>
              </a:extLst>
            </p:cNvPr>
            <p:cNvSpPr>
              <a:spLocks noChangeShapeType="1"/>
            </p:cNvSpPr>
            <p:nvPr/>
          </p:nvSpPr>
          <p:spPr bwMode="auto">
            <a:xfrm>
              <a:off x="4185565" y="5710327"/>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4919011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Moving Branch Decision Early</a:t>
            </a:r>
            <a:endParaRPr lang="en-US" dirty="0"/>
          </a:p>
        </p:txBody>
      </p:sp>
      <p:sp>
        <p:nvSpPr>
          <p:cNvPr id="95235" name="Rectangle 3"/>
          <p:cNvSpPr>
            <a:spLocks noGrp="1" noChangeArrowheads="1"/>
          </p:cNvSpPr>
          <p:nvPr>
            <p:ph idx="1"/>
          </p:nvPr>
        </p:nvSpPr>
        <p:spPr>
          <a:xfrm>
            <a:off x="1097279" y="1543050"/>
            <a:ext cx="10058401" cy="4679950"/>
          </a:xfrm>
        </p:spPr>
        <p:txBody>
          <a:bodyPr>
            <a:noAutofit/>
          </a:bodyPr>
          <a:lstStyle/>
          <a:p>
            <a:r>
              <a:rPr lang="en-US" dirty="0"/>
              <a:t>To move branch decision early need to do two  things </a:t>
            </a:r>
          </a:p>
          <a:p>
            <a:pPr lvl="1"/>
            <a:r>
              <a:rPr lang="en-US" dirty="0"/>
              <a:t>Compute branch target address</a:t>
            </a:r>
          </a:p>
          <a:p>
            <a:pPr lvl="1"/>
            <a:r>
              <a:rPr lang="en-US" dirty="0"/>
              <a:t>Evaluate branch decision</a:t>
            </a:r>
          </a:p>
          <a:p>
            <a:r>
              <a:rPr lang="en-US" dirty="0"/>
              <a:t>Need extra hardware</a:t>
            </a:r>
          </a:p>
          <a:p>
            <a:pPr lvl="1"/>
            <a:r>
              <a:rPr lang="en-US" dirty="0"/>
              <a:t>Moving the adder for target address calculation to ID solves the first problem</a:t>
            </a:r>
          </a:p>
          <a:p>
            <a:pPr lvl="1"/>
            <a:r>
              <a:rPr lang="en-US" dirty="0"/>
              <a:t>Computing branch target address can be done in parallel with </a:t>
            </a:r>
            <a:r>
              <a:rPr lang="en-US" dirty="0" err="1"/>
              <a:t>RegFile</a:t>
            </a:r>
            <a:r>
              <a:rPr lang="en-US" dirty="0"/>
              <a:t> read</a:t>
            </a:r>
          </a:p>
          <a:p>
            <a:pPr lvl="2"/>
            <a:r>
              <a:rPr lang="en-US" dirty="0"/>
              <a:t>done for all instructions, only used when needed</a:t>
            </a:r>
          </a:p>
          <a:p>
            <a:pPr lvl="1"/>
            <a:r>
              <a:rPr lang="en-US" dirty="0"/>
              <a:t>Evaluating branch decision requires</a:t>
            </a:r>
          </a:p>
          <a:p>
            <a:pPr lvl="2"/>
            <a:r>
              <a:rPr lang="en-US" dirty="0"/>
              <a:t>another ALU (comparator)</a:t>
            </a:r>
          </a:p>
          <a:p>
            <a:pPr lvl="2"/>
            <a:r>
              <a:rPr lang="en-US" dirty="0"/>
              <a:t>forwarding HW to bypass register read </a:t>
            </a:r>
          </a:p>
          <a:p>
            <a:r>
              <a:rPr lang="en-US" dirty="0"/>
              <a:t>For deeper pipelines, branch decision points can be even later in the pipeline, incurring more stalls</a:t>
            </a:r>
          </a:p>
        </p:txBody>
      </p:sp>
      <p:sp>
        <p:nvSpPr>
          <p:cNvPr id="3" name="Slide Number Placeholder 2">
            <a:extLst>
              <a:ext uri="{FF2B5EF4-FFF2-40B4-BE49-F238E27FC236}">
                <a16:creationId xmlns:a16="http://schemas.microsoft.com/office/drawing/2014/main" id="{B02F4617-6381-C54A-BEB7-C40AA056BFFB}"/>
              </a:ext>
            </a:extLst>
          </p:cNvPr>
          <p:cNvSpPr>
            <a:spLocks noGrp="1"/>
          </p:cNvSpPr>
          <p:nvPr>
            <p:ph type="sldNum" sz="quarter" idx="12"/>
          </p:nvPr>
        </p:nvSpPr>
        <p:spPr/>
        <p:txBody>
          <a:bodyPr/>
          <a:lstStyle/>
          <a:p>
            <a:fld id="{1BD72A7C-CD32-D543-9541-5D4E9CD9F017}" type="slidenum">
              <a:rPr lang="en-US" smtClean="0"/>
              <a:t>55</a:t>
            </a:fld>
            <a:endParaRPr lang="en-US"/>
          </a:p>
        </p:txBody>
      </p:sp>
    </p:spTree>
    <p:extLst>
      <p:ext uri="{BB962C8B-B14F-4D97-AF65-F5344CB8AC3E}">
        <p14:creationId xmlns:p14="http://schemas.microsoft.com/office/powerpoint/2010/main" val="691466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Delayed Branches</a:t>
            </a:r>
          </a:p>
        </p:txBody>
      </p:sp>
      <p:sp>
        <p:nvSpPr>
          <p:cNvPr id="101379" name="Rectangle 3"/>
          <p:cNvSpPr>
            <a:spLocks noGrp="1" noChangeArrowheads="1"/>
          </p:cNvSpPr>
          <p:nvPr>
            <p:ph idx="1"/>
          </p:nvPr>
        </p:nvSpPr>
        <p:spPr/>
        <p:txBody>
          <a:bodyPr>
            <a:noAutofit/>
          </a:bodyPr>
          <a:lstStyle/>
          <a:p>
            <a:r>
              <a:rPr lang="en-US" sz="2800" dirty="0"/>
              <a:t>Key Idea</a:t>
            </a:r>
          </a:p>
          <a:p>
            <a:pPr lvl="3"/>
            <a:r>
              <a:rPr lang="en-US" sz="2400" dirty="0"/>
              <a:t>Find an instruction that </a:t>
            </a:r>
          </a:p>
          <a:p>
            <a:pPr marL="1785750" lvl="7" indent="-331470">
              <a:buClr>
                <a:srgbClr val="C00000"/>
              </a:buClr>
              <a:buFont typeface="+mj-lt"/>
              <a:buAutoNum type="romanLcPeriod"/>
            </a:pPr>
            <a:r>
              <a:rPr lang="en-US" sz="2200" dirty="0"/>
              <a:t>does not depend on the branch instruction and </a:t>
            </a:r>
          </a:p>
          <a:p>
            <a:pPr marL="1785750" lvl="7" indent="-331470">
              <a:buClr>
                <a:srgbClr val="C00000"/>
              </a:buClr>
              <a:buFont typeface="+mj-lt"/>
              <a:buAutoNum type="romanLcPeriod"/>
            </a:pPr>
            <a:r>
              <a:rPr lang="en-US" sz="2200" dirty="0"/>
              <a:t>does not change the behavior of any subsequent instruction</a:t>
            </a:r>
          </a:p>
          <a:p>
            <a:pPr lvl="3"/>
            <a:r>
              <a:rPr lang="en-US" sz="2400" dirty="0"/>
              <a:t> Schedule it immediately after the branch </a:t>
            </a:r>
          </a:p>
          <a:p>
            <a:endParaRPr lang="en-US" dirty="0"/>
          </a:p>
          <a:p>
            <a:r>
              <a:rPr lang="en-US" dirty="0"/>
              <a:t>While we are waiting for the branch decision, we execute this other instruction</a:t>
            </a:r>
          </a:p>
          <a:p>
            <a:r>
              <a:rPr lang="en-US" dirty="0"/>
              <a:t>In a sense, the branch effect has been delayed for one cycle</a:t>
            </a:r>
          </a:p>
          <a:p>
            <a:pPr lvl="1"/>
            <a:endParaRPr lang="en-US" dirty="0"/>
          </a:p>
        </p:txBody>
      </p:sp>
      <p:sp>
        <p:nvSpPr>
          <p:cNvPr id="3" name="Slide Number Placeholder 2">
            <a:extLst>
              <a:ext uri="{FF2B5EF4-FFF2-40B4-BE49-F238E27FC236}">
                <a16:creationId xmlns:a16="http://schemas.microsoft.com/office/drawing/2014/main" id="{755DD0BB-F74E-1641-BAA6-C53697D020B8}"/>
              </a:ext>
            </a:extLst>
          </p:cNvPr>
          <p:cNvSpPr>
            <a:spLocks noGrp="1"/>
          </p:cNvSpPr>
          <p:nvPr>
            <p:ph type="sldNum" sz="quarter" idx="12"/>
          </p:nvPr>
        </p:nvSpPr>
        <p:spPr/>
        <p:txBody>
          <a:bodyPr/>
          <a:lstStyle/>
          <a:p>
            <a:fld id="{1BD72A7C-CD32-D543-9541-5D4E9CD9F017}" type="slidenum">
              <a:rPr lang="en-US" smtClean="0"/>
              <a:t>56</a:t>
            </a:fld>
            <a:endParaRPr lang="en-US"/>
          </a:p>
        </p:txBody>
      </p:sp>
    </p:spTree>
    <p:extLst>
      <p:ext uri="{BB962C8B-B14F-4D97-AF65-F5344CB8AC3E}">
        <p14:creationId xmlns:p14="http://schemas.microsoft.com/office/powerpoint/2010/main" val="1022638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Delay Slot Example in C</a:t>
            </a:r>
            <a:endParaRPr lang="en-US" dirty="0"/>
          </a:p>
        </p:txBody>
      </p:sp>
      <p:sp>
        <p:nvSpPr>
          <p:cNvPr id="3" name="Content Placeholder 2"/>
          <p:cNvSpPr>
            <a:spLocks noGrp="1"/>
          </p:cNvSpPr>
          <p:nvPr>
            <p:ph sz="half" idx="1"/>
          </p:nvPr>
        </p:nvSpPr>
        <p:spPr>
          <a:xfrm>
            <a:off x="1786394" y="1700380"/>
            <a:ext cx="3841266" cy="4415851"/>
          </a:xfrm>
          <a:solidFill>
            <a:schemeClr val="tx1"/>
          </a:solidFill>
          <a:ln>
            <a:solidFill>
              <a:schemeClr val="tx1"/>
            </a:solidFill>
          </a:ln>
        </p:spPr>
        <p:txBody>
          <a:bodyPr>
            <a:normAutofit/>
          </a:bodyPr>
          <a:lstStyle/>
          <a:p>
            <a:pPr marL="173736" indent="0">
              <a:buNone/>
            </a:pPr>
            <a:r>
              <a:rPr lang="en-US" dirty="0">
                <a:solidFill>
                  <a:schemeClr val="bg1"/>
                </a:solidFill>
                <a:latin typeface="Courier" charset="0"/>
                <a:ea typeface="Courier" charset="0"/>
                <a:cs typeface="Courier" charset="0"/>
              </a:rPr>
              <a:t>x = </a:t>
            </a:r>
            <a:r>
              <a:rPr lang="en-US" dirty="0" err="1">
                <a:solidFill>
                  <a:schemeClr val="bg1"/>
                </a:solidFill>
                <a:latin typeface="Courier" charset="0"/>
                <a:ea typeface="Courier" charset="0"/>
                <a:cs typeface="Courier" charset="0"/>
              </a:rPr>
              <a:t>getval</a:t>
            </a:r>
            <a:r>
              <a:rPr lang="en-US" dirty="0">
                <a:solidFill>
                  <a:schemeClr val="bg1"/>
                </a:solidFill>
                <a:latin typeface="Courier" charset="0"/>
                <a:ea typeface="Courier" charset="0"/>
                <a:cs typeface="Courier" charset="0"/>
              </a:rPr>
              <a:t>();</a:t>
            </a:r>
          </a:p>
          <a:p>
            <a:pPr marL="173736" indent="0">
              <a:buNone/>
            </a:pPr>
            <a:r>
              <a:rPr lang="en-US" dirty="0">
                <a:solidFill>
                  <a:schemeClr val="bg1"/>
                </a:solidFill>
                <a:latin typeface="Courier" charset="0"/>
                <a:ea typeface="Courier" charset="0"/>
                <a:cs typeface="Courier" charset="0"/>
              </a:rPr>
              <a:t>if (x &gt; 0) </a:t>
            </a:r>
          </a:p>
          <a:p>
            <a:pPr marL="173736" indent="0">
              <a:buNone/>
            </a:pPr>
            <a:r>
              <a:rPr lang="en-US" dirty="0">
                <a:solidFill>
                  <a:schemeClr val="bg1"/>
                </a:solidFill>
                <a:latin typeface="Courier" charset="0"/>
                <a:ea typeface="Courier" charset="0"/>
                <a:cs typeface="Courier" charset="0"/>
              </a:rPr>
              <a:t>  y = 17;</a:t>
            </a:r>
          </a:p>
          <a:p>
            <a:pPr marL="173736" indent="0">
              <a:buNone/>
            </a:pPr>
            <a:r>
              <a:rPr lang="en-US" dirty="0">
                <a:solidFill>
                  <a:schemeClr val="bg1"/>
                </a:solidFill>
                <a:latin typeface="Courier" charset="0"/>
                <a:ea typeface="Courier" charset="0"/>
                <a:cs typeface="Courier" charset="0"/>
              </a:rPr>
              <a:t>else {</a:t>
            </a:r>
          </a:p>
          <a:p>
            <a:pPr marL="173736" indent="0">
              <a:buNone/>
            </a:pPr>
            <a:r>
              <a:rPr lang="en-US" dirty="0">
                <a:solidFill>
                  <a:schemeClr val="bg1"/>
                </a:solidFill>
                <a:latin typeface="Courier" charset="0"/>
                <a:ea typeface="Courier" charset="0"/>
                <a:cs typeface="Courier" charset="0"/>
              </a:rPr>
              <a:t>  b = 17; </a:t>
            </a:r>
          </a:p>
          <a:p>
            <a:pPr marL="173736" indent="0">
              <a:buNone/>
            </a:pPr>
            <a:r>
              <a:rPr lang="en-US" dirty="0">
                <a:solidFill>
                  <a:schemeClr val="bg1"/>
                </a:solidFill>
                <a:latin typeface="Courier" charset="0"/>
                <a:ea typeface="Courier" charset="0"/>
                <a:cs typeface="Courier" charset="0"/>
              </a:rPr>
              <a:t>}</a:t>
            </a:r>
          </a:p>
          <a:p>
            <a:pPr marL="173736" indent="0">
              <a:buNone/>
            </a:pPr>
            <a:r>
              <a:rPr lang="en-US" dirty="0">
                <a:solidFill>
                  <a:schemeClr val="bg1"/>
                </a:solidFill>
                <a:latin typeface="Courier" charset="0"/>
                <a:ea typeface="Courier" charset="0"/>
                <a:cs typeface="Courier" charset="0"/>
              </a:rPr>
              <a:t>a = 17;</a:t>
            </a:r>
          </a:p>
        </p:txBody>
      </p:sp>
      <p:sp>
        <p:nvSpPr>
          <p:cNvPr id="4" name="Content Placeholder 3"/>
          <p:cNvSpPr>
            <a:spLocks noGrp="1"/>
          </p:cNvSpPr>
          <p:nvPr>
            <p:ph sz="half" idx="2"/>
          </p:nvPr>
        </p:nvSpPr>
        <p:spPr>
          <a:xfrm>
            <a:off x="6907034" y="1700380"/>
            <a:ext cx="4020613" cy="4415853"/>
          </a:xfrm>
          <a:solidFill>
            <a:schemeClr val="tx1"/>
          </a:solidFill>
          <a:ln>
            <a:solidFill>
              <a:schemeClr val="tx1"/>
            </a:solidFill>
          </a:ln>
        </p:spPr>
        <p:txBody>
          <a:bodyPr/>
          <a:lstStyle/>
          <a:p>
            <a:pPr marL="173736" indent="0">
              <a:buNone/>
            </a:pPr>
            <a:r>
              <a:rPr lang="en-US" dirty="0">
                <a:solidFill>
                  <a:schemeClr val="bg1"/>
                </a:solidFill>
                <a:latin typeface="Courier" charset="0"/>
                <a:ea typeface="Courier" charset="0"/>
                <a:cs typeface="Courier" charset="0"/>
              </a:rPr>
              <a:t>x = </a:t>
            </a:r>
            <a:r>
              <a:rPr lang="en-US" dirty="0" err="1">
                <a:solidFill>
                  <a:schemeClr val="bg1"/>
                </a:solidFill>
                <a:latin typeface="Courier" charset="0"/>
                <a:ea typeface="Courier" charset="0"/>
                <a:cs typeface="Courier" charset="0"/>
              </a:rPr>
              <a:t>getval</a:t>
            </a:r>
            <a:r>
              <a:rPr lang="en-US" dirty="0">
                <a:solidFill>
                  <a:schemeClr val="bg1"/>
                </a:solidFill>
                <a:latin typeface="Courier" charset="0"/>
                <a:ea typeface="Courier" charset="0"/>
                <a:cs typeface="Courier" charset="0"/>
              </a:rPr>
              <a:t>();</a:t>
            </a:r>
          </a:p>
          <a:p>
            <a:pPr marL="173736" indent="0">
              <a:buNone/>
            </a:pPr>
            <a:r>
              <a:rPr lang="en-US" dirty="0">
                <a:solidFill>
                  <a:schemeClr val="bg1"/>
                </a:solidFill>
                <a:latin typeface="Courier" charset="0"/>
                <a:ea typeface="Courier" charset="0"/>
                <a:cs typeface="Courier" charset="0"/>
              </a:rPr>
              <a:t>if (x &gt; 0) </a:t>
            </a:r>
          </a:p>
          <a:p>
            <a:pPr marL="173736" indent="0">
              <a:buNone/>
            </a:pPr>
            <a:r>
              <a:rPr lang="en-US" dirty="0">
                <a:solidFill>
                  <a:schemeClr val="bg1"/>
                </a:solidFill>
                <a:latin typeface="Courier" charset="0"/>
                <a:ea typeface="Courier" charset="0"/>
                <a:cs typeface="Courier" charset="0"/>
              </a:rPr>
              <a:t>   </a:t>
            </a:r>
          </a:p>
          <a:p>
            <a:pPr marL="173736" indent="0">
              <a:buNone/>
            </a:pPr>
            <a:r>
              <a:rPr lang="en-US" dirty="0">
                <a:solidFill>
                  <a:schemeClr val="bg1"/>
                </a:solidFill>
                <a:latin typeface="Courier" charset="0"/>
                <a:ea typeface="Courier" charset="0"/>
                <a:cs typeface="Courier" charset="0"/>
              </a:rPr>
              <a:t>   y = 17;</a:t>
            </a:r>
          </a:p>
          <a:p>
            <a:pPr marL="173736" indent="0">
              <a:buNone/>
            </a:pPr>
            <a:r>
              <a:rPr lang="en-US" dirty="0">
                <a:solidFill>
                  <a:schemeClr val="bg1"/>
                </a:solidFill>
                <a:latin typeface="Courier" charset="0"/>
                <a:ea typeface="Courier" charset="0"/>
                <a:cs typeface="Courier" charset="0"/>
              </a:rPr>
              <a:t>else {</a:t>
            </a:r>
          </a:p>
          <a:p>
            <a:pPr marL="173736" indent="0">
              <a:buNone/>
            </a:pPr>
            <a:r>
              <a:rPr lang="en-US" dirty="0">
                <a:solidFill>
                  <a:schemeClr val="bg1"/>
                </a:solidFill>
                <a:latin typeface="Courier" charset="0"/>
                <a:ea typeface="Courier" charset="0"/>
                <a:cs typeface="Courier" charset="0"/>
              </a:rPr>
              <a:t>  b = 17; </a:t>
            </a:r>
          </a:p>
          <a:p>
            <a:pPr marL="173736" indent="0">
              <a:buNone/>
            </a:pPr>
            <a:r>
              <a:rPr lang="en-US" dirty="0">
                <a:solidFill>
                  <a:schemeClr val="bg1"/>
                </a:solidFill>
                <a:latin typeface="Courier" charset="0"/>
                <a:ea typeface="Courier" charset="0"/>
                <a:cs typeface="Courier" charset="0"/>
              </a:rPr>
              <a:t>}</a:t>
            </a:r>
          </a:p>
          <a:p>
            <a:pPr marL="173736" indent="0">
              <a:buNone/>
            </a:pPr>
            <a:r>
              <a:rPr lang="en-US" dirty="0">
                <a:solidFill>
                  <a:schemeClr val="bg1"/>
                </a:solidFill>
                <a:latin typeface="Courier" charset="0"/>
                <a:ea typeface="Courier" charset="0"/>
                <a:cs typeface="Courier" charset="0"/>
              </a:rPr>
              <a:t>a = 17;</a:t>
            </a:r>
          </a:p>
          <a:p>
            <a:pPr marL="137160" indent="0">
              <a:buNone/>
            </a:pPr>
            <a:endParaRPr lang="en-US" dirty="0">
              <a:solidFill>
                <a:schemeClr val="bg1"/>
              </a:solidFill>
            </a:endParaRPr>
          </a:p>
        </p:txBody>
      </p:sp>
      <p:sp>
        <p:nvSpPr>
          <p:cNvPr id="9" name="Slide Number Placeholder 8">
            <a:extLst>
              <a:ext uri="{FF2B5EF4-FFF2-40B4-BE49-F238E27FC236}">
                <a16:creationId xmlns:a16="http://schemas.microsoft.com/office/drawing/2014/main" id="{A0E4E7D9-22C3-9D49-BADF-07977CE12CF7}"/>
              </a:ext>
            </a:extLst>
          </p:cNvPr>
          <p:cNvSpPr>
            <a:spLocks noGrp="1"/>
          </p:cNvSpPr>
          <p:nvPr>
            <p:ph type="sldNum" sz="quarter" idx="12"/>
          </p:nvPr>
        </p:nvSpPr>
        <p:spPr/>
        <p:txBody>
          <a:bodyPr/>
          <a:lstStyle/>
          <a:p>
            <a:fld id="{1BD72A7C-CD32-D543-9541-5D4E9CD9F017}" type="slidenum">
              <a:rPr lang="en-US" smtClean="0"/>
              <a:t>57</a:t>
            </a:fld>
            <a:endParaRPr lang="en-US"/>
          </a:p>
        </p:txBody>
      </p:sp>
      <p:sp>
        <p:nvSpPr>
          <p:cNvPr id="5" name="Rectangle 4"/>
          <p:cNvSpPr/>
          <p:nvPr/>
        </p:nvSpPr>
        <p:spPr bwMode="auto">
          <a:xfrm>
            <a:off x="7645514" y="2409469"/>
            <a:ext cx="1112437" cy="34301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charset="-128"/>
              <a:cs typeface="ＭＳ Ｐゴシック" charset="-128"/>
            </a:endParaRPr>
          </a:p>
        </p:txBody>
      </p:sp>
      <p:cxnSp>
        <p:nvCxnSpPr>
          <p:cNvPr id="7" name="Straight Arrow Connector 6"/>
          <p:cNvCxnSpPr/>
          <p:nvPr/>
        </p:nvCxnSpPr>
        <p:spPr bwMode="auto">
          <a:xfrm>
            <a:off x="4457700" y="1987037"/>
            <a:ext cx="3187815" cy="401633"/>
          </a:xfrm>
          <a:prstGeom prst="straightConnector1">
            <a:avLst/>
          </a:prstGeom>
          <a:solidFill>
            <a:schemeClr val="accent1"/>
          </a:solidFill>
          <a:ln w="19050" cap="flat" cmpd="sng" algn="ctr">
            <a:solidFill>
              <a:srgbClr val="FF0000"/>
            </a:solidFill>
            <a:prstDash val="solid"/>
            <a:round/>
            <a:headEnd type="none" w="med" len="med"/>
            <a:tailEnd type="arrow" w="med" len="med"/>
          </a:ln>
          <a:effectLst/>
        </p:spPr>
      </p:cxnSp>
      <p:cxnSp>
        <p:nvCxnSpPr>
          <p:cNvPr id="8" name="Straight Arrow Connector 7"/>
          <p:cNvCxnSpPr/>
          <p:nvPr/>
        </p:nvCxnSpPr>
        <p:spPr bwMode="auto">
          <a:xfrm flipV="1">
            <a:off x="3632200" y="2499920"/>
            <a:ext cx="4013314" cy="858717"/>
          </a:xfrm>
          <a:prstGeom prst="straightConnector1">
            <a:avLst/>
          </a:prstGeom>
          <a:solidFill>
            <a:schemeClr val="accent1"/>
          </a:solidFill>
          <a:ln w="19050" cap="flat" cmpd="sng" algn="ctr">
            <a:solidFill>
              <a:srgbClr val="FF0000"/>
            </a:solidFill>
            <a:prstDash val="solid"/>
            <a:round/>
            <a:headEnd type="none" w="med" len="med"/>
            <a:tailEnd type="arrow" w="med" len="med"/>
          </a:ln>
          <a:effectLst/>
        </p:spPr>
      </p:cxnSp>
      <p:cxnSp>
        <p:nvCxnSpPr>
          <p:cNvPr id="13" name="Straight Arrow Connector 12"/>
          <p:cNvCxnSpPr/>
          <p:nvPr/>
        </p:nvCxnSpPr>
        <p:spPr bwMode="auto">
          <a:xfrm flipV="1">
            <a:off x="3327400" y="2759498"/>
            <a:ext cx="4318114" cy="1290586"/>
          </a:xfrm>
          <a:prstGeom prst="straightConnector1">
            <a:avLst/>
          </a:prstGeom>
          <a:solidFill>
            <a:schemeClr val="accent1"/>
          </a:solidFill>
          <a:ln w="19050" cap="flat" cmpd="sng" algn="ctr">
            <a:solidFill>
              <a:srgbClr val="FF0000"/>
            </a:solidFill>
            <a:prstDash val="solid"/>
            <a:round/>
            <a:headEnd type="none" w="med" len="med"/>
            <a:tailEnd type="arrow" w="med" len="med"/>
          </a:ln>
          <a:effectLst/>
        </p:spPr>
      </p:cxnSp>
      <p:sp>
        <p:nvSpPr>
          <p:cNvPr id="16" name="TextBox 15"/>
          <p:cNvSpPr txBox="1"/>
          <p:nvPr/>
        </p:nvSpPr>
        <p:spPr>
          <a:xfrm>
            <a:off x="6417286" y="1721178"/>
            <a:ext cx="291629" cy="369332"/>
          </a:xfrm>
          <a:prstGeom prst="rect">
            <a:avLst/>
          </a:prstGeom>
          <a:noFill/>
        </p:spPr>
        <p:txBody>
          <a:bodyPr wrap="none" rtlCol="0">
            <a:spAutoFit/>
          </a:bodyPr>
          <a:lstStyle/>
          <a:p>
            <a:r>
              <a:rPr lang="en-US" b="1" dirty="0">
                <a:solidFill>
                  <a:srgbClr val="0432FF"/>
                </a:solidFill>
                <a:latin typeface="Calibri"/>
                <a:cs typeface="Calibri"/>
              </a:rPr>
              <a:t>?</a:t>
            </a:r>
          </a:p>
        </p:txBody>
      </p:sp>
      <p:sp>
        <p:nvSpPr>
          <p:cNvPr id="17" name="TextBox 16"/>
          <p:cNvSpPr txBox="1"/>
          <p:nvPr/>
        </p:nvSpPr>
        <p:spPr>
          <a:xfrm>
            <a:off x="5702330" y="2583902"/>
            <a:ext cx="291629" cy="369332"/>
          </a:xfrm>
          <a:prstGeom prst="rect">
            <a:avLst/>
          </a:prstGeom>
          <a:noFill/>
        </p:spPr>
        <p:txBody>
          <a:bodyPr wrap="none" rtlCol="0">
            <a:spAutoFit/>
          </a:bodyPr>
          <a:lstStyle/>
          <a:p>
            <a:r>
              <a:rPr lang="en-US" b="1" dirty="0">
                <a:solidFill>
                  <a:srgbClr val="0432FF"/>
                </a:solidFill>
                <a:latin typeface="Calibri"/>
                <a:cs typeface="Calibri"/>
              </a:rPr>
              <a:t>?</a:t>
            </a:r>
          </a:p>
        </p:txBody>
      </p:sp>
      <p:sp>
        <p:nvSpPr>
          <p:cNvPr id="19" name="TextBox 18"/>
          <p:cNvSpPr txBox="1"/>
          <p:nvPr/>
        </p:nvSpPr>
        <p:spPr>
          <a:xfrm>
            <a:off x="6019216" y="3204299"/>
            <a:ext cx="291629" cy="369332"/>
          </a:xfrm>
          <a:prstGeom prst="rect">
            <a:avLst/>
          </a:prstGeom>
          <a:noFill/>
        </p:spPr>
        <p:txBody>
          <a:bodyPr wrap="none" rtlCol="0">
            <a:spAutoFit/>
          </a:bodyPr>
          <a:lstStyle/>
          <a:p>
            <a:r>
              <a:rPr lang="en-US" b="1" dirty="0">
                <a:solidFill>
                  <a:srgbClr val="0432FF"/>
                </a:solidFill>
                <a:latin typeface="Calibri"/>
                <a:cs typeface="Calibri"/>
              </a:rPr>
              <a:t>?</a:t>
            </a:r>
          </a:p>
        </p:txBody>
      </p:sp>
      <p:sp>
        <p:nvSpPr>
          <p:cNvPr id="20" name="Rectangle 131"/>
          <p:cNvSpPr>
            <a:spLocks noChangeArrowheads="1"/>
          </p:cNvSpPr>
          <p:nvPr/>
        </p:nvSpPr>
        <p:spPr bwMode="auto">
          <a:xfrm>
            <a:off x="5979841" y="5071074"/>
            <a:ext cx="2098230" cy="582211"/>
          </a:xfrm>
          <a:prstGeom prst="rect">
            <a:avLst/>
          </a:prstGeom>
          <a:solidFill>
            <a:schemeClr val="accent5">
              <a:lumMod val="20000"/>
              <a:lumOff val="80000"/>
            </a:schemeClr>
          </a:solidFill>
          <a:ln w="12700">
            <a:noFill/>
            <a:miter lim="800000"/>
            <a:headEnd/>
            <a:tailEnd/>
          </a:ln>
        </p:spPr>
        <p:txBody>
          <a:bodyPr wrap="square" lIns="90488" tIns="44450" rIns="90488" bIns="44450">
            <a:prstTxWarp prst="textNoShape">
              <a:avLst/>
            </a:prstTxWarp>
            <a:spAutoFit/>
          </a:bodyPr>
          <a:lstStyle/>
          <a:p>
            <a:pPr algn="ctr"/>
            <a:r>
              <a:rPr lang="en-US" sz="1600" i="1" dirty="0">
                <a:solidFill>
                  <a:srgbClr val="C00000"/>
                </a:solidFill>
                <a:latin typeface="Calibri"/>
                <a:ea typeface="Optima" charset="0"/>
                <a:cs typeface="Calibri"/>
              </a:rPr>
              <a:t>Which of these can go into the delay slot?</a:t>
            </a:r>
          </a:p>
        </p:txBody>
      </p:sp>
      <p:sp>
        <p:nvSpPr>
          <p:cNvPr id="23" name="Rectangle 131"/>
          <p:cNvSpPr>
            <a:spLocks noChangeArrowheads="1"/>
          </p:cNvSpPr>
          <p:nvPr/>
        </p:nvSpPr>
        <p:spPr bwMode="auto">
          <a:xfrm>
            <a:off x="9399540" y="4579548"/>
            <a:ext cx="2351735" cy="1074653"/>
          </a:xfrm>
          <a:prstGeom prst="rect">
            <a:avLst/>
          </a:prstGeom>
          <a:solidFill>
            <a:schemeClr val="accent5">
              <a:lumMod val="20000"/>
              <a:lumOff val="80000"/>
            </a:schemeClr>
          </a:solidFill>
          <a:ln w="12700">
            <a:noFill/>
            <a:miter lim="800000"/>
            <a:headEnd/>
            <a:tailEnd/>
          </a:ln>
        </p:spPr>
        <p:txBody>
          <a:bodyPr wrap="square" lIns="90488" tIns="44450" rIns="90488" bIns="44450">
            <a:prstTxWarp prst="textNoShape">
              <a:avLst/>
            </a:prstTxWarp>
            <a:spAutoFit/>
          </a:bodyPr>
          <a:lstStyle/>
          <a:p>
            <a:pPr algn="ctr"/>
            <a:r>
              <a:rPr lang="en-US" sz="1600" i="1" dirty="0">
                <a:solidFill>
                  <a:srgbClr val="C00000"/>
                </a:solidFill>
                <a:latin typeface="Calibri"/>
                <a:ea typeface="Optima" charset="0"/>
                <a:cs typeface="Calibri"/>
              </a:rPr>
              <a:t>Delay Slot</a:t>
            </a:r>
          </a:p>
          <a:p>
            <a:pPr algn="ctr"/>
            <a:r>
              <a:rPr lang="en-US" sz="1600" i="1" dirty="0">
                <a:solidFill>
                  <a:srgbClr val="C00000"/>
                </a:solidFill>
                <a:latin typeface="Calibri"/>
                <a:ea typeface="Optima" charset="0"/>
                <a:cs typeface="Calibri"/>
              </a:rPr>
              <a:t>Instruction placed here,  will execute regardless of test outcome</a:t>
            </a:r>
          </a:p>
        </p:txBody>
      </p:sp>
      <p:cxnSp>
        <p:nvCxnSpPr>
          <p:cNvPr id="24" name="Straight Arrow Connector 23"/>
          <p:cNvCxnSpPr>
            <a:cxnSpLocks/>
            <a:stCxn id="23" idx="0"/>
            <a:endCxn id="5" idx="2"/>
          </p:cNvCxnSpPr>
          <p:nvPr/>
        </p:nvCxnSpPr>
        <p:spPr bwMode="auto">
          <a:xfrm rot="16200000" flipV="1">
            <a:off x="8475040" y="2479179"/>
            <a:ext cx="1827063" cy="2373675"/>
          </a:xfrm>
          <a:prstGeom prst="curvedConnector3">
            <a:avLst>
              <a:gd name="adj1" fmla="val 50000"/>
            </a:avLst>
          </a:prstGeom>
          <a:solidFill>
            <a:schemeClr val="accent1"/>
          </a:solidFill>
          <a:ln w="19050" cap="flat" cmpd="sng" algn="ctr">
            <a:solidFill>
              <a:schemeClr val="tx1"/>
            </a:solidFill>
            <a:prstDash val="solid"/>
            <a:round/>
            <a:headEnd type="none" w="med" len="med"/>
            <a:tailEnd type="arrow" w="med" len="med"/>
          </a:ln>
          <a:effectLst/>
        </p:spPr>
      </p:cxnSp>
    </p:spTree>
    <p:extLst>
      <p:ext uri="{BB962C8B-B14F-4D97-AF65-F5344CB8AC3E}">
        <p14:creationId xmlns:p14="http://schemas.microsoft.com/office/powerpoint/2010/main" val="159300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0" grpId="0" animBg="1"/>
      <p:bldP spid="2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Delay Slot Example in C</a:t>
            </a:r>
            <a:endParaRPr lang="en-US" dirty="0"/>
          </a:p>
        </p:txBody>
      </p:sp>
      <p:sp>
        <p:nvSpPr>
          <p:cNvPr id="3" name="Content Placeholder 2"/>
          <p:cNvSpPr>
            <a:spLocks noGrp="1"/>
          </p:cNvSpPr>
          <p:nvPr>
            <p:ph sz="half" idx="1"/>
          </p:nvPr>
        </p:nvSpPr>
        <p:spPr>
          <a:xfrm>
            <a:off x="1786394" y="1712737"/>
            <a:ext cx="3841266" cy="4415851"/>
          </a:xfrm>
          <a:solidFill>
            <a:schemeClr val="tx1"/>
          </a:solidFill>
          <a:ln>
            <a:solidFill>
              <a:schemeClr val="tx1"/>
            </a:solidFill>
          </a:ln>
        </p:spPr>
        <p:txBody>
          <a:bodyPr>
            <a:normAutofit/>
          </a:bodyPr>
          <a:lstStyle/>
          <a:p>
            <a:pPr marL="173736" indent="0">
              <a:buNone/>
            </a:pPr>
            <a:r>
              <a:rPr lang="en-US" dirty="0">
                <a:solidFill>
                  <a:schemeClr val="bg1"/>
                </a:solidFill>
                <a:latin typeface="Courier" charset="0"/>
                <a:ea typeface="Courier" charset="0"/>
                <a:cs typeface="Courier" charset="0"/>
              </a:rPr>
              <a:t>x = </a:t>
            </a:r>
            <a:r>
              <a:rPr lang="en-US" dirty="0" err="1">
                <a:solidFill>
                  <a:schemeClr val="bg1"/>
                </a:solidFill>
                <a:latin typeface="Courier" charset="0"/>
                <a:ea typeface="Courier" charset="0"/>
                <a:cs typeface="Courier" charset="0"/>
              </a:rPr>
              <a:t>getval</a:t>
            </a:r>
            <a:r>
              <a:rPr lang="en-US" dirty="0">
                <a:solidFill>
                  <a:schemeClr val="bg1"/>
                </a:solidFill>
                <a:latin typeface="Courier" charset="0"/>
                <a:ea typeface="Courier" charset="0"/>
                <a:cs typeface="Courier" charset="0"/>
              </a:rPr>
              <a:t>();</a:t>
            </a:r>
          </a:p>
          <a:p>
            <a:pPr marL="173736" indent="0">
              <a:buNone/>
            </a:pPr>
            <a:r>
              <a:rPr lang="en-US" dirty="0">
                <a:solidFill>
                  <a:schemeClr val="bg1"/>
                </a:solidFill>
                <a:latin typeface="Courier" charset="0"/>
                <a:ea typeface="Courier" charset="0"/>
                <a:cs typeface="Courier" charset="0"/>
              </a:rPr>
              <a:t>if (x &gt; 0) </a:t>
            </a:r>
          </a:p>
          <a:p>
            <a:pPr marL="173736" indent="0">
              <a:buNone/>
            </a:pPr>
            <a:r>
              <a:rPr lang="en-US" dirty="0">
                <a:solidFill>
                  <a:schemeClr val="bg1"/>
                </a:solidFill>
                <a:latin typeface="Courier" charset="0"/>
                <a:ea typeface="Courier" charset="0"/>
                <a:cs typeface="Courier" charset="0"/>
              </a:rPr>
              <a:t>  y = 17;</a:t>
            </a:r>
          </a:p>
          <a:p>
            <a:pPr marL="173736" indent="0">
              <a:buNone/>
            </a:pPr>
            <a:r>
              <a:rPr lang="en-US" dirty="0">
                <a:solidFill>
                  <a:schemeClr val="bg1"/>
                </a:solidFill>
                <a:latin typeface="Courier" charset="0"/>
                <a:ea typeface="Courier" charset="0"/>
                <a:cs typeface="Courier" charset="0"/>
              </a:rPr>
              <a:t>else {</a:t>
            </a:r>
          </a:p>
          <a:p>
            <a:pPr marL="173736" indent="0">
              <a:buNone/>
            </a:pPr>
            <a:r>
              <a:rPr lang="en-US" dirty="0">
                <a:solidFill>
                  <a:schemeClr val="bg1"/>
                </a:solidFill>
                <a:latin typeface="Courier" charset="0"/>
                <a:ea typeface="Courier" charset="0"/>
                <a:cs typeface="Courier" charset="0"/>
              </a:rPr>
              <a:t>  b = 17; </a:t>
            </a:r>
          </a:p>
          <a:p>
            <a:pPr marL="173736" indent="0">
              <a:buNone/>
            </a:pPr>
            <a:r>
              <a:rPr lang="en-US" dirty="0">
                <a:solidFill>
                  <a:schemeClr val="bg1"/>
                </a:solidFill>
                <a:latin typeface="Courier" charset="0"/>
                <a:ea typeface="Courier" charset="0"/>
                <a:cs typeface="Courier" charset="0"/>
              </a:rPr>
              <a:t>}</a:t>
            </a:r>
          </a:p>
          <a:p>
            <a:pPr marL="173736" indent="0">
              <a:buNone/>
            </a:pPr>
            <a:r>
              <a:rPr lang="en-US" dirty="0">
                <a:solidFill>
                  <a:schemeClr val="bg1"/>
                </a:solidFill>
                <a:latin typeface="Courier" charset="0"/>
                <a:ea typeface="Courier" charset="0"/>
                <a:cs typeface="Courier" charset="0"/>
              </a:rPr>
              <a:t>a = 17;</a:t>
            </a:r>
          </a:p>
        </p:txBody>
      </p:sp>
      <p:sp>
        <p:nvSpPr>
          <p:cNvPr id="4" name="Content Placeholder 3"/>
          <p:cNvSpPr>
            <a:spLocks noGrp="1"/>
          </p:cNvSpPr>
          <p:nvPr>
            <p:ph sz="half" idx="2"/>
          </p:nvPr>
        </p:nvSpPr>
        <p:spPr>
          <a:xfrm>
            <a:off x="6907034" y="1712737"/>
            <a:ext cx="4020613" cy="4415853"/>
          </a:xfrm>
          <a:solidFill>
            <a:schemeClr val="tx1"/>
          </a:solidFill>
          <a:ln>
            <a:solidFill>
              <a:schemeClr val="tx1"/>
            </a:solidFill>
          </a:ln>
        </p:spPr>
        <p:txBody>
          <a:bodyPr/>
          <a:lstStyle/>
          <a:p>
            <a:pPr marL="173736" indent="0">
              <a:buNone/>
            </a:pPr>
            <a:r>
              <a:rPr lang="en-US" dirty="0">
                <a:solidFill>
                  <a:schemeClr val="bg1"/>
                </a:solidFill>
                <a:latin typeface="Courier" charset="0"/>
                <a:ea typeface="Courier" charset="0"/>
                <a:cs typeface="Courier" charset="0"/>
              </a:rPr>
              <a:t>x = </a:t>
            </a:r>
            <a:r>
              <a:rPr lang="en-US" dirty="0" err="1">
                <a:solidFill>
                  <a:schemeClr val="bg1"/>
                </a:solidFill>
                <a:latin typeface="Courier" charset="0"/>
                <a:ea typeface="Courier" charset="0"/>
                <a:cs typeface="Courier" charset="0"/>
              </a:rPr>
              <a:t>getval</a:t>
            </a:r>
            <a:r>
              <a:rPr lang="en-US" dirty="0">
                <a:solidFill>
                  <a:schemeClr val="bg1"/>
                </a:solidFill>
                <a:latin typeface="Courier" charset="0"/>
                <a:ea typeface="Courier" charset="0"/>
                <a:cs typeface="Courier" charset="0"/>
              </a:rPr>
              <a:t>();</a:t>
            </a:r>
          </a:p>
          <a:p>
            <a:pPr marL="173736" indent="0">
              <a:buNone/>
            </a:pPr>
            <a:r>
              <a:rPr lang="en-US" dirty="0">
                <a:solidFill>
                  <a:schemeClr val="bg1"/>
                </a:solidFill>
                <a:latin typeface="Courier" charset="0"/>
                <a:ea typeface="Courier" charset="0"/>
                <a:cs typeface="Courier" charset="0"/>
              </a:rPr>
              <a:t>if (x &gt; 0) </a:t>
            </a:r>
          </a:p>
          <a:p>
            <a:pPr marL="173736" indent="0">
              <a:buNone/>
            </a:pPr>
            <a:r>
              <a:rPr lang="en-US" dirty="0">
                <a:solidFill>
                  <a:schemeClr val="bg1"/>
                </a:solidFill>
                <a:latin typeface="Courier" charset="0"/>
                <a:ea typeface="Courier" charset="0"/>
                <a:cs typeface="Courier" charset="0"/>
              </a:rPr>
              <a:t>   </a:t>
            </a:r>
          </a:p>
          <a:p>
            <a:pPr marL="173736" indent="0">
              <a:buNone/>
            </a:pPr>
            <a:r>
              <a:rPr lang="en-US" dirty="0">
                <a:solidFill>
                  <a:schemeClr val="bg1"/>
                </a:solidFill>
                <a:latin typeface="Courier" charset="0"/>
                <a:ea typeface="Courier" charset="0"/>
                <a:cs typeface="Courier" charset="0"/>
              </a:rPr>
              <a:t>   y = 17;</a:t>
            </a:r>
          </a:p>
          <a:p>
            <a:pPr marL="173736" indent="0">
              <a:buNone/>
            </a:pPr>
            <a:r>
              <a:rPr lang="en-US" dirty="0">
                <a:solidFill>
                  <a:schemeClr val="bg1"/>
                </a:solidFill>
                <a:latin typeface="Courier" charset="0"/>
                <a:ea typeface="Courier" charset="0"/>
                <a:cs typeface="Courier" charset="0"/>
              </a:rPr>
              <a:t>else {</a:t>
            </a:r>
          </a:p>
          <a:p>
            <a:pPr marL="173736" indent="0">
              <a:buNone/>
            </a:pPr>
            <a:r>
              <a:rPr lang="en-US" dirty="0">
                <a:solidFill>
                  <a:schemeClr val="bg1"/>
                </a:solidFill>
                <a:latin typeface="Courier" charset="0"/>
                <a:ea typeface="Courier" charset="0"/>
                <a:cs typeface="Courier" charset="0"/>
              </a:rPr>
              <a:t>  b = 17; </a:t>
            </a:r>
          </a:p>
          <a:p>
            <a:pPr marL="173736" indent="0">
              <a:buNone/>
            </a:pPr>
            <a:r>
              <a:rPr lang="en-US" dirty="0">
                <a:solidFill>
                  <a:schemeClr val="bg1"/>
                </a:solidFill>
                <a:latin typeface="Courier" charset="0"/>
                <a:ea typeface="Courier" charset="0"/>
                <a:cs typeface="Courier" charset="0"/>
              </a:rPr>
              <a:t>}</a:t>
            </a:r>
          </a:p>
          <a:p>
            <a:pPr marL="137160" indent="0">
              <a:buNone/>
            </a:pPr>
            <a:endParaRPr lang="en-US" dirty="0">
              <a:solidFill>
                <a:schemeClr val="bg1"/>
              </a:solidFill>
            </a:endParaRPr>
          </a:p>
        </p:txBody>
      </p:sp>
      <p:sp>
        <p:nvSpPr>
          <p:cNvPr id="7" name="Slide Number Placeholder 6">
            <a:extLst>
              <a:ext uri="{FF2B5EF4-FFF2-40B4-BE49-F238E27FC236}">
                <a16:creationId xmlns:a16="http://schemas.microsoft.com/office/drawing/2014/main" id="{FF7BDBCD-D14D-ED46-8335-1CAFAE57BDBB}"/>
              </a:ext>
            </a:extLst>
          </p:cNvPr>
          <p:cNvSpPr>
            <a:spLocks noGrp="1"/>
          </p:cNvSpPr>
          <p:nvPr>
            <p:ph type="sldNum" sz="quarter" idx="12"/>
          </p:nvPr>
        </p:nvSpPr>
        <p:spPr/>
        <p:txBody>
          <a:bodyPr/>
          <a:lstStyle/>
          <a:p>
            <a:fld id="{1BD72A7C-CD32-D543-9541-5D4E9CD9F017}" type="slidenum">
              <a:rPr lang="en-US" smtClean="0"/>
              <a:t>58</a:t>
            </a:fld>
            <a:endParaRPr lang="en-US"/>
          </a:p>
        </p:txBody>
      </p:sp>
      <p:sp>
        <p:nvSpPr>
          <p:cNvPr id="5" name="Rectangle 4"/>
          <p:cNvSpPr/>
          <p:nvPr/>
        </p:nvSpPr>
        <p:spPr bwMode="auto">
          <a:xfrm>
            <a:off x="7526243" y="2436433"/>
            <a:ext cx="1551496" cy="44834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1"/>
            <a:r>
              <a:rPr lang="en-US" sz="2400">
                <a:solidFill>
                  <a:schemeClr val="bg1"/>
                </a:solidFill>
                <a:latin typeface="Courier"/>
                <a:cs typeface="Courier"/>
              </a:rPr>
              <a:t>a = 17;</a:t>
            </a:r>
            <a:endParaRPr lang="en-US" sz="2400" dirty="0">
              <a:solidFill>
                <a:schemeClr val="bg1"/>
              </a:solidFill>
              <a:latin typeface="Courier"/>
              <a:cs typeface="Courier"/>
            </a:endParaRPr>
          </a:p>
        </p:txBody>
      </p:sp>
      <p:sp>
        <p:nvSpPr>
          <p:cNvPr id="21" name="TextBox 20"/>
          <p:cNvSpPr txBox="1"/>
          <p:nvPr/>
        </p:nvSpPr>
        <p:spPr>
          <a:xfrm>
            <a:off x="7629992" y="4965160"/>
            <a:ext cx="4313104" cy="646331"/>
          </a:xfrm>
          <a:prstGeom prst="rect">
            <a:avLst/>
          </a:prstGeom>
          <a:solidFill>
            <a:schemeClr val="accent5">
              <a:lumMod val="20000"/>
              <a:lumOff val="80000"/>
            </a:schemeClr>
          </a:solidFill>
        </p:spPr>
        <p:txBody>
          <a:bodyPr wrap="square" rtlCol="0">
            <a:spAutoFit/>
          </a:bodyPr>
          <a:lstStyle/>
          <a:p>
            <a:pPr algn="ctr"/>
            <a:r>
              <a:rPr lang="en-US" dirty="0">
                <a:solidFill>
                  <a:srgbClr val="C00000"/>
                </a:solidFill>
                <a:latin typeface="Calibri"/>
                <a:cs typeface="Calibri"/>
              </a:rPr>
              <a:t>Choose instructions that get executed regardless of the branch outcome</a:t>
            </a:r>
          </a:p>
        </p:txBody>
      </p:sp>
    </p:spTree>
    <p:extLst>
      <p:ext uri="{BB962C8B-B14F-4D97-AF65-F5344CB8AC3E}">
        <p14:creationId xmlns:p14="http://schemas.microsoft.com/office/powerpoint/2010/main" val="15527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Scheduling Branch Delay Slots</a:t>
            </a:r>
          </a:p>
        </p:txBody>
      </p:sp>
      <p:sp>
        <p:nvSpPr>
          <p:cNvPr id="9" name="Slide Number Placeholder 8">
            <a:extLst>
              <a:ext uri="{FF2B5EF4-FFF2-40B4-BE49-F238E27FC236}">
                <a16:creationId xmlns:a16="http://schemas.microsoft.com/office/drawing/2014/main" id="{8319B843-3A0C-134C-ADDA-1ADECB5F06C6}"/>
              </a:ext>
            </a:extLst>
          </p:cNvPr>
          <p:cNvSpPr>
            <a:spLocks noGrp="1"/>
          </p:cNvSpPr>
          <p:nvPr>
            <p:ph type="sldNum" sz="quarter" idx="12"/>
          </p:nvPr>
        </p:nvSpPr>
        <p:spPr/>
        <p:txBody>
          <a:bodyPr/>
          <a:lstStyle/>
          <a:p>
            <a:fld id="{1BD72A7C-CD32-D543-9541-5D4E9CD9F017}" type="slidenum">
              <a:rPr lang="en-US" smtClean="0"/>
              <a:t>59</a:t>
            </a:fld>
            <a:endParaRPr lang="en-US"/>
          </a:p>
        </p:txBody>
      </p:sp>
      <p:sp>
        <p:nvSpPr>
          <p:cNvPr id="104452" name="Rectangle 4"/>
          <p:cNvSpPr>
            <a:spLocks noChangeArrowheads="1"/>
          </p:cNvSpPr>
          <p:nvPr/>
        </p:nvSpPr>
        <p:spPr bwMode="auto">
          <a:xfrm>
            <a:off x="2365512" y="2028067"/>
            <a:ext cx="2286000" cy="1828800"/>
          </a:xfrm>
          <a:prstGeom prst="rect">
            <a:avLst/>
          </a:prstGeom>
          <a:solidFill>
            <a:srgbClr val="FFFBEF"/>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104453" name="Rectangle 5"/>
          <p:cNvSpPr>
            <a:spLocks noChangeArrowheads="1"/>
          </p:cNvSpPr>
          <p:nvPr/>
        </p:nvSpPr>
        <p:spPr bwMode="auto">
          <a:xfrm>
            <a:off x="2441712" y="2013780"/>
            <a:ext cx="2057400" cy="920765"/>
          </a:xfrm>
          <a:prstGeom prst="rect">
            <a:avLst/>
          </a:prstGeom>
          <a:noFill/>
          <a:ln w="12700">
            <a:noFill/>
            <a:miter lim="800000"/>
            <a:headEnd/>
            <a:tailEnd/>
          </a:ln>
        </p:spPr>
        <p:txBody>
          <a:bodyPr lIns="90488" tIns="44450" rIns="90488" bIns="44450">
            <a:prstTxWarp prst="textNoShape">
              <a:avLst/>
            </a:prstTxWarp>
            <a:spAutoFit/>
          </a:bodyPr>
          <a:lstStyle/>
          <a:p>
            <a:r>
              <a:rPr lang="en-US" dirty="0">
                <a:latin typeface="Courier" charset="0"/>
                <a:ea typeface="Courier" charset="0"/>
                <a:cs typeface="Courier" charset="0"/>
              </a:rPr>
              <a:t>add  $1,$2,$3</a:t>
            </a:r>
          </a:p>
          <a:p>
            <a:r>
              <a:rPr lang="en-US" dirty="0" err="1">
                <a:latin typeface="Courier" charset="0"/>
                <a:ea typeface="Courier" charset="0"/>
                <a:cs typeface="Courier" charset="0"/>
              </a:rPr>
              <a:t>beq</a:t>
            </a:r>
            <a:r>
              <a:rPr lang="en-US" dirty="0">
                <a:latin typeface="Courier" charset="0"/>
                <a:ea typeface="Courier" charset="0"/>
                <a:cs typeface="Courier" charset="0"/>
              </a:rPr>
              <a:t> $2, $0 then</a:t>
            </a:r>
          </a:p>
        </p:txBody>
      </p:sp>
      <p:sp>
        <p:nvSpPr>
          <p:cNvPr id="104454" name="Text Box 7"/>
          <p:cNvSpPr txBox="1">
            <a:spLocks noChangeArrowheads="1"/>
          </p:cNvSpPr>
          <p:nvPr/>
        </p:nvSpPr>
        <p:spPr bwMode="auto">
          <a:xfrm>
            <a:off x="2543312" y="2637667"/>
            <a:ext cx="1600200" cy="366712"/>
          </a:xfrm>
          <a:prstGeom prst="rect">
            <a:avLst/>
          </a:prstGeom>
          <a:solidFill>
            <a:srgbClr val="FFF6BE"/>
          </a:solidFill>
          <a:ln w="12700">
            <a:noFill/>
            <a:miter lim="800000"/>
            <a:headEnd/>
            <a:tailEnd/>
          </a:ln>
        </p:spPr>
        <p:txBody>
          <a:bodyPr>
            <a:prstTxWarp prst="textNoShape">
              <a:avLst/>
            </a:prstTxWarp>
            <a:spAutoFit/>
          </a:bodyPr>
          <a:lstStyle/>
          <a:p>
            <a:pPr algn="ctr"/>
            <a:r>
              <a:rPr lang="en-US">
                <a:solidFill>
                  <a:srgbClr val="FF0000"/>
                </a:solidFill>
                <a:latin typeface="Calibri" charset="0"/>
                <a:ea typeface="Optima" charset="0"/>
                <a:cs typeface="Optima" charset="0"/>
              </a:rPr>
              <a:t>delay slot</a:t>
            </a:r>
          </a:p>
        </p:txBody>
      </p:sp>
      <p:sp>
        <p:nvSpPr>
          <p:cNvPr id="104455" name="Rectangle 8"/>
          <p:cNvSpPr>
            <a:spLocks noChangeArrowheads="1"/>
          </p:cNvSpPr>
          <p:nvPr/>
        </p:nvSpPr>
        <p:spPr bwMode="auto">
          <a:xfrm>
            <a:off x="2136912" y="1635955"/>
            <a:ext cx="2895600" cy="366713"/>
          </a:xfrm>
          <a:prstGeom prst="rect">
            <a:avLst/>
          </a:prstGeom>
          <a:noFill/>
          <a:ln w="12700">
            <a:noFill/>
            <a:miter lim="800000"/>
            <a:headEnd/>
            <a:tailEnd/>
          </a:ln>
        </p:spPr>
        <p:txBody>
          <a:bodyPr lIns="90488" tIns="44450" rIns="90488" bIns="44450">
            <a:prstTxWarp prst="textNoShape">
              <a:avLst/>
            </a:prstTxWarp>
            <a:spAutoFit/>
          </a:bodyPr>
          <a:lstStyle/>
          <a:p>
            <a:r>
              <a:rPr lang="en-US" dirty="0">
                <a:ea typeface="Optima" charset="0"/>
                <a:cs typeface="Optima" charset="0"/>
              </a:rPr>
              <a:t>A. From before branch</a:t>
            </a:r>
          </a:p>
        </p:txBody>
      </p:sp>
      <p:sp>
        <p:nvSpPr>
          <p:cNvPr id="104456" name="Rectangle 9"/>
          <p:cNvSpPr>
            <a:spLocks noChangeArrowheads="1"/>
          </p:cNvSpPr>
          <p:nvPr/>
        </p:nvSpPr>
        <p:spPr bwMode="auto">
          <a:xfrm>
            <a:off x="5032512" y="1635954"/>
            <a:ext cx="2819400" cy="363538"/>
          </a:xfrm>
          <a:prstGeom prst="rect">
            <a:avLst/>
          </a:prstGeom>
          <a:noFill/>
          <a:ln w="12700">
            <a:noFill/>
            <a:miter lim="800000"/>
            <a:headEnd/>
            <a:tailEnd/>
          </a:ln>
        </p:spPr>
        <p:txBody>
          <a:bodyPr lIns="90488" tIns="44450" rIns="90488" bIns="44450">
            <a:prstTxWarp prst="textNoShape">
              <a:avLst/>
            </a:prstTxWarp>
            <a:spAutoFit/>
          </a:bodyPr>
          <a:lstStyle/>
          <a:p>
            <a:r>
              <a:rPr lang="en-US">
                <a:ea typeface="Optima" charset="0"/>
                <a:cs typeface="Optima" charset="0"/>
              </a:rPr>
              <a:t>B. From branch target</a:t>
            </a:r>
          </a:p>
        </p:txBody>
      </p:sp>
      <p:sp>
        <p:nvSpPr>
          <p:cNvPr id="104457" name="Rectangle 10"/>
          <p:cNvSpPr>
            <a:spLocks noChangeArrowheads="1"/>
          </p:cNvSpPr>
          <p:nvPr/>
        </p:nvSpPr>
        <p:spPr bwMode="auto">
          <a:xfrm>
            <a:off x="7928113" y="1635954"/>
            <a:ext cx="2581275" cy="363538"/>
          </a:xfrm>
          <a:prstGeom prst="rect">
            <a:avLst/>
          </a:prstGeom>
          <a:noFill/>
          <a:ln w="12700">
            <a:noFill/>
            <a:miter lim="800000"/>
            <a:headEnd/>
            <a:tailEnd/>
          </a:ln>
        </p:spPr>
        <p:txBody>
          <a:bodyPr lIns="90488" tIns="44450" rIns="90488" bIns="44450">
            <a:prstTxWarp prst="textNoShape">
              <a:avLst/>
            </a:prstTxWarp>
            <a:spAutoFit/>
          </a:bodyPr>
          <a:lstStyle/>
          <a:p>
            <a:r>
              <a:rPr lang="en-US">
                <a:ea typeface="Optima" charset="0"/>
                <a:cs typeface="Optima" charset="0"/>
              </a:rPr>
              <a:t>C. From fall through</a:t>
            </a:r>
          </a:p>
        </p:txBody>
      </p:sp>
      <p:sp>
        <p:nvSpPr>
          <p:cNvPr id="104458" name="Line 11"/>
          <p:cNvSpPr>
            <a:spLocks noChangeShapeType="1"/>
          </p:cNvSpPr>
          <p:nvPr/>
        </p:nvSpPr>
        <p:spPr bwMode="auto">
          <a:xfrm>
            <a:off x="4270512" y="2485267"/>
            <a:ext cx="228600" cy="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59" name="Line 12"/>
          <p:cNvSpPr>
            <a:spLocks noChangeShapeType="1"/>
          </p:cNvSpPr>
          <p:nvPr/>
        </p:nvSpPr>
        <p:spPr bwMode="auto">
          <a:xfrm>
            <a:off x="4499112" y="2485267"/>
            <a:ext cx="0" cy="106680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60" name="Line 13"/>
          <p:cNvSpPr>
            <a:spLocks noChangeShapeType="1"/>
          </p:cNvSpPr>
          <p:nvPr/>
        </p:nvSpPr>
        <p:spPr bwMode="auto">
          <a:xfrm flipH="1">
            <a:off x="4143512" y="3552067"/>
            <a:ext cx="355600" cy="0"/>
          </a:xfrm>
          <a:prstGeom prst="line">
            <a:avLst/>
          </a:prstGeom>
          <a:noFill/>
          <a:ln w="19050">
            <a:solidFill>
              <a:srgbClr val="FF0000"/>
            </a:solidFill>
            <a:round/>
            <a:headEnd type="none" w="med" len="med"/>
            <a:tailEnd type="arrow" w="med" len="med"/>
          </a:ln>
        </p:spPr>
        <p:txBody>
          <a:bodyPr>
            <a:prstTxWarp prst="textNoShape">
              <a:avLst/>
            </a:prstTxWarp>
          </a:bodyPr>
          <a:lstStyle/>
          <a:p>
            <a:endParaRPr lang="en-US"/>
          </a:p>
        </p:txBody>
      </p:sp>
      <p:sp>
        <p:nvSpPr>
          <p:cNvPr id="104461" name="Rectangle 14"/>
          <p:cNvSpPr>
            <a:spLocks noChangeArrowheads="1"/>
          </p:cNvSpPr>
          <p:nvPr/>
        </p:nvSpPr>
        <p:spPr bwMode="auto">
          <a:xfrm>
            <a:off x="5108712" y="2013779"/>
            <a:ext cx="2286000" cy="1828800"/>
          </a:xfrm>
          <a:prstGeom prst="rect">
            <a:avLst/>
          </a:prstGeom>
          <a:solidFill>
            <a:srgbClr val="FFFBEF"/>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104462" name="Rectangle 15"/>
          <p:cNvSpPr>
            <a:spLocks noChangeArrowheads="1"/>
          </p:cNvSpPr>
          <p:nvPr/>
        </p:nvSpPr>
        <p:spPr bwMode="auto">
          <a:xfrm>
            <a:off x="5184912" y="2782130"/>
            <a:ext cx="2057400" cy="638175"/>
          </a:xfrm>
          <a:prstGeom prst="rect">
            <a:avLst/>
          </a:prstGeom>
          <a:noFill/>
          <a:ln w="12700">
            <a:noFill/>
            <a:miter lim="800000"/>
            <a:headEnd/>
            <a:tailEnd/>
          </a:ln>
        </p:spPr>
        <p:txBody>
          <a:bodyPr lIns="90488" tIns="44450" rIns="90488" bIns="44450">
            <a:prstTxWarp prst="textNoShape">
              <a:avLst/>
            </a:prstTxWarp>
            <a:spAutoFit/>
          </a:bodyPr>
          <a:lstStyle/>
          <a:p>
            <a:r>
              <a:rPr lang="en-US" dirty="0">
                <a:latin typeface="Courier" charset="0"/>
                <a:ea typeface="Courier" charset="0"/>
                <a:cs typeface="Courier" charset="0"/>
              </a:rPr>
              <a:t>add  $1,$2,$3</a:t>
            </a:r>
          </a:p>
          <a:p>
            <a:r>
              <a:rPr lang="en-US" dirty="0" err="1">
                <a:latin typeface="Courier" charset="0"/>
                <a:ea typeface="Courier" charset="0"/>
                <a:cs typeface="Courier" charset="0"/>
              </a:rPr>
              <a:t>beq</a:t>
            </a:r>
            <a:r>
              <a:rPr lang="en-US" dirty="0">
                <a:latin typeface="Courier" charset="0"/>
                <a:ea typeface="Courier" charset="0"/>
                <a:cs typeface="Courier" charset="0"/>
              </a:rPr>
              <a:t> $2, $0 </a:t>
            </a:r>
          </a:p>
        </p:txBody>
      </p:sp>
      <p:sp>
        <p:nvSpPr>
          <p:cNvPr id="104463" name="Text Box 16"/>
          <p:cNvSpPr txBox="1">
            <a:spLocks noChangeArrowheads="1"/>
          </p:cNvSpPr>
          <p:nvPr/>
        </p:nvSpPr>
        <p:spPr bwMode="auto">
          <a:xfrm>
            <a:off x="5261112" y="3399667"/>
            <a:ext cx="1600200" cy="366712"/>
          </a:xfrm>
          <a:prstGeom prst="rect">
            <a:avLst/>
          </a:prstGeom>
          <a:solidFill>
            <a:srgbClr val="FFF6BE"/>
          </a:solidFill>
          <a:ln w="12700">
            <a:noFill/>
            <a:miter lim="800000"/>
            <a:headEnd/>
            <a:tailEnd/>
          </a:ln>
        </p:spPr>
        <p:txBody>
          <a:bodyPr>
            <a:prstTxWarp prst="textNoShape">
              <a:avLst/>
            </a:prstTxWarp>
            <a:spAutoFit/>
          </a:bodyPr>
          <a:lstStyle/>
          <a:p>
            <a:pPr algn="ctr"/>
            <a:r>
              <a:rPr lang="en-US">
                <a:solidFill>
                  <a:srgbClr val="FF0000"/>
                </a:solidFill>
                <a:ea typeface="Optima" charset="0"/>
                <a:cs typeface="Optima" charset="0"/>
              </a:rPr>
              <a:t>delay slot</a:t>
            </a:r>
          </a:p>
        </p:txBody>
      </p:sp>
      <p:sp>
        <p:nvSpPr>
          <p:cNvPr id="104464" name="Line 17"/>
          <p:cNvSpPr>
            <a:spLocks noChangeShapeType="1"/>
          </p:cNvSpPr>
          <p:nvPr/>
        </p:nvSpPr>
        <p:spPr bwMode="auto">
          <a:xfrm>
            <a:off x="6987834" y="3283301"/>
            <a:ext cx="228600" cy="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65" name="Line 18"/>
          <p:cNvSpPr>
            <a:spLocks noChangeShapeType="1"/>
          </p:cNvSpPr>
          <p:nvPr/>
        </p:nvSpPr>
        <p:spPr bwMode="auto">
          <a:xfrm>
            <a:off x="7203058" y="2210370"/>
            <a:ext cx="13376" cy="1072932"/>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66" name="Line 19"/>
          <p:cNvSpPr>
            <a:spLocks noChangeShapeType="1"/>
          </p:cNvSpPr>
          <p:nvPr/>
        </p:nvSpPr>
        <p:spPr bwMode="auto">
          <a:xfrm flipH="1">
            <a:off x="6974458" y="2210369"/>
            <a:ext cx="228600" cy="0"/>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sp>
        <p:nvSpPr>
          <p:cNvPr id="104467" name="Rectangle 20"/>
          <p:cNvSpPr>
            <a:spLocks noChangeArrowheads="1"/>
          </p:cNvSpPr>
          <p:nvPr/>
        </p:nvSpPr>
        <p:spPr bwMode="auto">
          <a:xfrm>
            <a:off x="7851912" y="2013779"/>
            <a:ext cx="2286000" cy="1828800"/>
          </a:xfrm>
          <a:prstGeom prst="rect">
            <a:avLst/>
          </a:prstGeom>
          <a:solidFill>
            <a:srgbClr val="FFFBEF"/>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104468" name="Rectangle 21"/>
          <p:cNvSpPr>
            <a:spLocks noChangeArrowheads="1"/>
          </p:cNvSpPr>
          <p:nvPr/>
        </p:nvSpPr>
        <p:spPr bwMode="auto">
          <a:xfrm>
            <a:off x="7928112" y="1999493"/>
            <a:ext cx="2057400" cy="638175"/>
          </a:xfrm>
          <a:prstGeom prst="rect">
            <a:avLst/>
          </a:prstGeom>
          <a:noFill/>
          <a:ln w="12700">
            <a:noFill/>
            <a:miter lim="800000"/>
            <a:headEnd/>
            <a:tailEnd/>
          </a:ln>
        </p:spPr>
        <p:txBody>
          <a:bodyPr lIns="90488" tIns="44450" rIns="90488" bIns="44450">
            <a:prstTxWarp prst="textNoShape">
              <a:avLst/>
            </a:prstTxWarp>
            <a:spAutoFit/>
          </a:bodyPr>
          <a:lstStyle/>
          <a:p>
            <a:r>
              <a:rPr lang="en-US" dirty="0">
                <a:latin typeface="Courier" charset="0"/>
                <a:ea typeface="Courier" charset="0"/>
                <a:cs typeface="Courier" charset="0"/>
              </a:rPr>
              <a:t>add  $1,$2,$3</a:t>
            </a:r>
          </a:p>
          <a:p>
            <a:r>
              <a:rPr lang="en-US" dirty="0" err="1">
                <a:latin typeface="Courier" charset="0"/>
                <a:ea typeface="Courier" charset="0"/>
                <a:cs typeface="Courier" charset="0"/>
              </a:rPr>
              <a:t>beq</a:t>
            </a:r>
            <a:r>
              <a:rPr lang="en-US" dirty="0">
                <a:latin typeface="Courier" charset="0"/>
                <a:ea typeface="Courier" charset="0"/>
                <a:cs typeface="Courier" charset="0"/>
              </a:rPr>
              <a:t> $2, $0 </a:t>
            </a:r>
          </a:p>
        </p:txBody>
      </p:sp>
      <p:sp>
        <p:nvSpPr>
          <p:cNvPr id="104469" name="Text Box 22"/>
          <p:cNvSpPr txBox="1">
            <a:spLocks noChangeArrowheads="1"/>
          </p:cNvSpPr>
          <p:nvPr/>
        </p:nvSpPr>
        <p:spPr bwMode="auto">
          <a:xfrm>
            <a:off x="8004312" y="2623380"/>
            <a:ext cx="1600200" cy="366713"/>
          </a:xfrm>
          <a:prstGeom prst="rect">
            <a:avLst/>
          </a:prstGeom>
          <a:solidFill>
            <a:srgbClr val="FFF6BE"/>
          </a:solidFill>
          <a:ln w="12700">
            <a:noFill/>
            <a:miter lim="800000"/>
            <a:headEnd/>
            <a:tailEnd/>
          </a:ln>
        </p:spPr>
        <p:txBody>
          <a:bodyPr>
            <a:prstTxWarp prst="textNoShape">
              <a:avLst/>
            </a:prstTxWarp>
            <a:spAutoFit/>
          </a:bodyPr>
          <a:lstStyle/>
          <a:p>
            <a:pPr algn="ctr"/>
            <a:r>
              <a:rPr lang="en-US" dirty="0">
                <a:solidFill>
                  <a:srgbClr val="FF0000"/>
                </a:solidFill>
                <a:ea typeface="Optima" charset="0"/>
                <a:cs typeface="Optima" charset="0"/>
              </a:rPr>
              <a:t>delay slot</a:t>
            </a:r>
          </a:p>
        </p:txBody>
      </p:sp>
      <p:sp>
        <p:nvSpPr>
          <p:cNvPr id="104470" name="Line 23"/>
          <p:cNvSpPr>
            <a:spLocks noChangeShapeType="1"/>
          </p:cNvSpPr>
          <p:nvPr/>
        </p:nvSpPr>
        <p:spPr bwMode="auto">
          <a:xfrm>
            <a:off x="9756912" y="2488442"/>
            <a:ext cx="228600" cy="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71" name="Line 24"/>
          <p:cNvSpPr>
            <a:spLocks noChangeShapeType="1"/>
          </p:cNvSpPr>
          <p:nvPr/>
        </p:nvSpPr>
        <p:spPr bwMode="auto">
          <a:xfrm>
            <a:off x="9985512" y="2485267"/>
            <a:ext cx="0" cy="1103312"/>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72" name="Line 25"/>
          <p:cNvSpPr>
            <a:spLocks noChangeShapeType="1"/>
          </p:cNvSpPr>
          <p:nvPr/>
        </p:nvSpPr>
        <p:spPr bwMode="auto">
          <a:xfrm flipH="1">
            <a:off x="9680712" y="3588579"/>
            <a:ext cx="304800" cy="0"/>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sp>
        <p:nvSpPr>
          <p:cNvPr id="104473" name="Rectangle 26"/>
          <p:cNvSpPr>
            <a:spLocks noChangeArrowheads="1"/>
          </p:cNvSpPr>
          <p:nvPr/>
        </p:nvSpPr>
        <p:spPr bwMode="auto">
          <a:xfrm>
            <a:off x="5197915" y="2330801"/>
            <a:ext cx="2057400" cy="363538"/>
          </a:xfrm>
          <a:prstGeom prst="rect">
            <a:avLst/>
          </a:prstGeom>
          <a:noFill/>
          <a:ln w="12700">
            <a:noFill/>
            <a:miter lim="800000"/>
            <a:headEnd/>
            <a:tailEnd/>
          </a:ln>
        </p:spPr>
        <p:txBody>
          <a:bodyPr lIns="90488" tIns="44450" rIns="90488" bIns="44450">
            <a:prstTxWarp prst="textNoShape">
              <a:avLst/>
            </a:prstTxWarp>
            <a:spAutoFit/>
          </a:bodyPr>
          <a:lstStyle/>
          <a:p>
            <a:r>
              <a:rPr lang="en-US" dirty="0">
                <a:latin typeface="Courier" charset="0"/>
                <a:ea typeface="Courier" charset="0"/>
                <a:cs typeface="Courier" charset="0"/>
              </a:rPr>
              <a:t>sub $4,$5,$6</a:t>
            </a:r>
          </a:p>
        </p:txBody>
      </p:sp>
      <p:sp>
        <p:nvSpPr>
          <p:cNvPr id="104474" name="Rectangle 27"/>
          <p:cNvSpPr>
            <a:spLocks noChangeArrowheads="1"/>
          </p:cNvSpPr>
          <p:nvPr/>
        </p:nvSpPr>
        <p:spPr bwMode="auto">
          <a:xfrm>
            <a:off x="7945801" y="2971042"/>
            <a:ext cx="2057400" cy="363538"/>
          </a:xfrm>
          <a:prstGeom prst="rect">
            <a:avLst/>
          </a:prstGeom>
          <a:noFill/>
          <a:ln w="12700">
            <a:noFill/>
            <a:miter lim="800000"/>
            <a:headEnd/>
            <a:tailEnd/>
          </a:ln>
        </p:spPr>
        <p:txBody>
          <a:bodyPr lIns="90488" tIns="44450" rIns="90488" bIns="44450">
            <a:prstTxWarp prst="textNoShape">
              <a:avLst/>
            </a:prstTxWarp>
            <a:spAutoFit/>
          </a:bodyPr>
          <a:lstStyle/>
          <a:p>
            <a:r>
              <a:rPr lang="en-US" dirty="0">
                <a:latin typeface="Courier" charset="0"/>
                <a:ea typeface="Courier" charset="0"/>
                <a:cs typeface="Courier" charset="0"/>
              </a:rPr>
              <a:t>sub $4,$5,$6</a:t>
            </a:r>
          </a:p>
        </p:txBody>
      </p:sp>
      <p:grpSp>
        <p:nvGrpSpPr>
          <p:cNvPr id="2" name="Group 30"/>
          <p:cNvGrpSpPr>
            <a:grpSpLocks/>
          </p:cNvGrpSpPr>
          <p:nvPr/>
        </p:nvGrpSpPr>
        <p:grpSpPr bwMode="auto">
          <a:xfrm>
            <a:off x="2289312" y="3828292"/>
            <a:ext cx="1423988" cy="423862"/>
            <a:chOff x="432" y="1930"/>
            <a:chExt cx="897" cy="267"/>
          </a:xfrm>
        </p:grpSpPr>
        <p:sp>
          <p:nvSpPr>
            <p:cNvPr id="104503" name="Line 28"/>
            <p:cNvSpPr>
              <a:spLocks noChangeShapeType="1"/>
            </p:cNvSpPr>
            <p:nvPr/>
          </p:nvSpPr>
          <p:spPr bwMode="auto">
            <a:xfrm>
              <a:off x="1152" y="1930"/>
              <a:ext cx="0" cy="24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104504" name="Rectangle 29"/>
            <p:cNvSpPr>
              <a:spLocks noChangeArrowheads="1"/>
            </p:cNvSpPr>
            <p:nvPr/>
          </p:nvSpPr>
          <p:spPr bwMode="auto">
            <a:xfrm>
              <a:off x="432" y="1968"/>
              <a:ext cx="897" cy="229"/>
            </a:xfrm>
            <a:prstGeom prst="rect">
              <a:avLst/>
            </a:prstGeom>
            <a:noFill/>
            <a:ln w="12700">
              <a:noFill/>
              <a:miter lim="800000"/>
              <a:headEnd/>
              <a:tailEnd/>
            </a:ln>
          </p:spPr>
          <p:txBody>
            <a:bodyPr lIns="90488" tIns="44450" rIns="90488" bIns="44450">
              <a:prstTxWarp prst="textNoShape">
                <a:avLst/>
              </a:prstTxWarp>
              <a:spAutoFit/>
            </a:bodyPr>
            <a:lstStyle/>
            <a:p>
              <a:r>
                <a:rPr lang="en-US">
                  <a:latin typeface="Calibri" charset="0"/>
                  <a:ea typeface="Calibri" charset="0"/>
                  <a:cs typeface="Calibri" charset="0"/>
                </a:rPr>
                <a:t>becomes</a:t>
              </a:r>
            </a:p>
          </p:txBody>
        </p:sp>
      </p:grpSp>
      <p:grpSp>
        <p:nvGrpSpPr>
          <p:cNvPr id="3" name="Group 31"/>
          <p:cNvGrpSpPr>
            <a:grpSpLocks/>
          </p:cNvGrpSpPr>
          <p:nvPr/>
        </p:nvGrpSpPr>
        <p:grpSpPr bwMode="auto">
          <a:xfrm>
            <a:off x="5184912" y="3828293"/>
            <a:ext cx="1417638" cy="390525"/>
            <a:chOff x="432" y="1920"/>
            <a:chExt cx="720" cy="246"/>
          </a:xfrm>
        </p:grpSpPr>
        <p:sp>
          <p:nvSpPr>
            <p:cNvPr id="104501" name="Line 32"/>
            <p:cNvSpPr>
              <a:spLocks noChangeShapeType="1"/>
            </p:cNvSpPr>
            <p:nvPr/>
          </p:nvSpPr>
          <p:spPr bwMode="auto">
            <a:xfrm>
              <a:off x="1152" y="1920"/>
              <a:ext cx="0" cy="24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104502" name="Rectangle 33"/>
            <p:cNvSpPr>
              <a:spLocks noChangeArrowheads="1"/>
            </p:cNvSpPr>
            <p:nvPr/>
          </p:nvSpPr>
          <p:spPr bwMode="auto">
            <a:xfrm>
              <a:off x="432" y="1937"/>
              <a:ext cx="720" cy="229"/>
            </a:xfrm>
            <a:prstGeom prst="rect">
              <a:avLst/>
            </a:prstGeom>
            <a:noFill/>
            <a:ln w="12700">
              <a:noFill/>
              <a:miter lim="800000"/>
              <a:headEnd/>
              <a:tailEnd/>
            </a:ln>
          </p:spPr>
          <p:txBody>
            <a:bodyPr lIns="90488" tIns="44450" rIns="90488" bIns="44450">
              <a:prstTxWarp prst="textNoShape">
                <a:avLst/>
              </a:prstTxWarp>
              <a:spAutoFit/>
            </a:bodyPr>
            <a:lstStyle/>
            <a:p>
              <a:r>
                <a:rPr lang="en-US">
                  <a:latin typeface="Calibri" charset="0"/>
                  <a:ea typeface="Calibri" charset="0"/>
                  <a:cs typeface="Calibri" charset="0"/>
                </a:rPr>
                <a:t>becomes</a:t>
              </a:r>
            </a:p>
          </p:txBody>
        </p:sp>
      </p:grpSp>
      <p:grpSp>
        <p:nvGrpSpPr>
          <p:cNvPr id="4" name="Group 34"/>
          <p:cNvGrpSpPr>
            <a:grpSpLocks/>
          </p:cNvGrpSpPr>
          <p:nvPr/>
        </p:nvGrpSpPr>
        <p:grpSpPr bwMode="auto">
          <a:xfrm>
            <a:off x="7928113" y="3828293"/>
            <a:ext cx="1412875" cy="390525"/>
            <a:chOff x="432" y="1920"/>
            <a:chExt cx="720" cy="246"/>
          </a:xfrm>
        </p:grpSpPr>
        <p:sp>
          <p:nvSpPr>
            <p:cNvPr id="104499" name="Line 35"/>
            <p:cNvSpPr>
              <a:spLocks noChangeShapeType="1"/>
            </p:cNvSpPr>
            <p:nvPr/>
          </p:nvSpPr>
          <p:spPr bwMode="auto">
            <a:xfrm>
              <a:off x="1152" y="1920"/>
              <a:ext cx="0" cy="240"/>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104500" name="Rectangle 36"/>
            <p:cNvSpPr>
              <a:spLocks noChangeArrowheads="1"/>
            </p:cNvSpPr>
            <p:nvPr/>
          </p:nvSpPr>
          <p:spPr bwMode="auto">
            <a:xfrm>
              <a:off x="432" y="1937"/>
              <a:ext cx="720" cy="229"/>
            </a:xfrm>
            <a:prstGeom prst="rect">
              <a:avLst/>
            </a:prstGeom>
            <a:noFill/>
            <a:ln w="12700">
              <a:noFill/>
              <a:miter lim="800000"/>
              <a:headEnd/>
              <a:tailEnd/>
            </a:ln>
          </p:spPr>
          <p:txBody>
            <a:bodyPr lIns="90488" tIns="44450" rIns="90488" bIns="44450">
              <a:prstTxWarp prst="textNoShape">
                <a:avLst/>
              </a:prstTxWarp>
              <a:spAutoFit/>
            </a:bodyPr>
            <a:lstStyle/>
            <a:p>
              <a:r>
                <a:rPr lang="en-US">
                  <a:latin typeface="Calibri" charset="0"/>
                  <a:ea typeface="Calibri" charset="0"/>
                  <a:cs typeface="Calibri" charset="0"/>
                </a:rPr>
                <a:t>becomes</a:t>
              </a:r>
            </a:p>
          </p:txBody>
        </p:sp>
      </p:grpSp>
      <p:grpSp>
        <p:nvGrpSpPr>
          <p:cNvPr id="5" name="Group 43"/>
          <p:cNvGrpSpPr>
            <a:grpSpLocks/>
          </p:cNvGrpSpPr>
          <p:nvPr/>
        </p:nvGrpSpPr>
        <p:grpSpPr bwMode="auto">
          <a:xfrm>
            <a:off x="2365512" y="4179130"/>
            <a:ext cx="2286000" cy="1858963"/>
            <a:chOff x="480" y="2141"/>
            <a:chExt cx="1440" cy="1171"/>
          </a:xfrm>
        </p:grpSpPr>
        <p:sp>
          <p:nvSpPr>
            <p:cNvPr id="104493" name="Rectangle 37"/>
            <p:cNvSpPr>
              <a:spLocks noChangeArrowheads="1"/>
            </p:cNvSpPr>
            <p:nvPr/>
          </p:nvSpPr>
          <p:spPr bwMode="auto">
            <a:xfrm>
              <a:off x="480" y="2160"/>
              <a:ext cx="1440" cy="1152"/>
            </a:xfrm>
            <a:prstGeom prst="rect">
              <a:avLst/>
            </a:prstGeom>
            <a:solidFill>
              <a:srgbClr val="FFFBEF"/>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104494" name="Rectangle 38"/>
            <p:cNvSpPr>
              <a:spLocks noChangeArrowheads="1"/>
            </p:cNvSpPr>
            <p:nvPr/>
          </p:nvSpPr>
          <p:spPr bwMode="auto">
            <a:xfrm>
              <a:off x="528" y="2141"/>
              <a:ext cx="1296" cy="402"/>
            </a:xfrm>
            <a:prstGeom prst="rect">
              <a:avLst/>
            </a:prstGeom>
            <a:noFill/>
            <a:ln w="12700">
              <a:noFill/>
              <a:miter lim="800000"/>
              <a:headEnd/>
              <a:tailEnd/>
            </a:ln>
          </p:spPr>
          <p:txBody>
            <a:bodyPr lIns="90488" tIns="44450" rIns="90488" bIns="44450">
              <a:prstTxWarp prst="textNoShape">
                <a:avLst/>
              </a:prstTxWarp>
              <a:spAutoFit/>
            </a:bodyPr>
            <a:lstStyle/>
            <a:p>
              <a:r>
                <a:rPr lang="en-US" dirty="0">
                  <a:latin typeface="Courier" charset="0"/>
                  <a:ea typeface="Courier" charset="0"/>
                  <a:cs typeface="Courier" charset="0"/>
                </a:rPr>
                <a:t> </a:t>
              </a:r>
            </a:p>
            <a:p>
              <a:r>
                <a:rPr lang="en-US" dirty="0" err="1">
                  <a:latin typeface="Courier" charset="0"/>
                  <a:ea typeface="Courier" charset="0"/>
                  <a:cs typeface="Courier" charset="0"/>
                </a:rPr>
                <a:t>beq</a:t>
              </a:r>
              <a:r>
                <a:rPr lang="en-US" dirty="0">
                  <a:latin typeface="Courier" charset="0"/>
                  <a:ea typeface="Courier" charset="0"/>
                  <a:cs typeface="Courier" charset="0"/>
                </a:rPr>
                <a:t> $2, $0 </a:t>
              </a:r>
            </a:p>
          </p:txBody>
        </p:sp>
        <p:sp>
          <p:nvSpPr>
            <p:cNvPr id="104496" name="Line 40"/>
            <p:cNvSpPr>
              <a:spLocks noChangeShapeType="1"/>
            </p:cNvSpPr>
            <p:nvPr/>
          </p:nvSpPr>
          <p:spPr bwMode="auto">
            <a:xfrm>
              <a:off x="1680" y="2448"/>
              <a:ext cx="144" cy="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97" name="Line 41"/>
            <p:cNvSpPr>
              <a:spLocks noChangeShapeType="1"/>
            </p:cNvSpPr>
            <p:nvPr/>
          </p:nvSpPr>
          <p:spPr bwMode="auto">
            <a:xfrm>
              <a:off x="1824" y="2448"/>
              <a:ext cx="0" cy="672"/>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98" name="Line 42"/>
            <p:cNvSpPr>
              <a:spLocks noChangeShapeType="1"/>
            </p:cNvSpPr>
            <p:nvPr/>
          </p:nvSpPr>
          <p:spPr bwMode="auto">
            <a:xfrm flipH="1" flipV="1">
              <a:off x="1680" y="3120"/>
              <a:ext cx="144" cy="0"/>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sp>
          <p:nvSpPr>
            <p:cNvPr id="104495" name="Text Box 39"/>
            <p:cNvSpPr txBox="1">
              <a:spLocks noChangeArrowheads="1"/>
            </p:cNvSpPr>
            <p:nvPr/>
          </p:nvSpPr>
          <p:spPr bwMode="auto">
            <a:xfrm>
              <a:off x="548" y="2531"/>
              <a:ext cx="1164" cy="213"/>
            </a:xfrm>
            <a:prstGeom prst="rect">
              <a:avLst/>
            </a:prstGeom>
            <a:solidFill>
              <a:srgbClr val="FFF6BE"/>
            </a:solidFill>
            <a:ln w="12700">
              <a:noFill/>
              <a:miter lim="800000"/>
              <a:headEnd/>
              <a:tailEnd/>
            </a:ln>
          </p:spPr>
          <p:txBody>
            <a:bodyPr>
              <a:prstTxWarp prst="textNoShape">
                <a:avLst/>
              </a:prstTxWarp>
              <a:spAutoFit/>
            </a:bodyPr>
            <a:lstStyle/>
            <a:p>
              <a:r>
                <a:rPr lang="en-US" sz="1600" dirty="0">
                  <a:latin typeface="Courier" charset="0"/>
                  <a:ea typeface="Courier" charset="0"/>
                  <a:cs typeface="Courier" charset="0"/>
                </a:rPr>
                <a:t>add $1,$2,$3</a:t>
              </a:r>
            </a:p>
          </p:txBody>
        </p:sp>
      </p:grpSp>
      <p:grpSp>
        <p:nvGrpSpPr>
          <p:cNvPr id="6" name="Group 58"/>
          <p:cNvGrpSpPr>
            <a:grpSpLocks/>
          </p:cNvGrpSpPr>
          <p:nvPr/>
        </p:nvGrpSpPr>
        <p:grpSpPr bwMode="auto">
          <a:xfrm>
            <a:off x="5121715" y="4252154"/>
            <a:ext cx="2286000" cy="1828800"/>
            <a:chOff x="2208" y="2151"/>
            <a:chExt cx="1440" cy="1152"/>
          </a:xfrm>
        </p:grpSpPr>
        <p:sp>
          <p:nvSpPr>
            <p:cNvPr id="104487" name="Rectangle 44"/>
            <p:cNvSpPr>
              <a:spLocks noChangeArrowheads="1"/>
            </p:cNvSpPr>
            <p:nvPr/>
          </p:nvSpPr>
          <p:spPr bwMode="auto">
            <a:xfrm>
              <a:off x="2208" y="2151"/>
              <a:ext cx="1440" cy="1152"/>
            </a:xfrm>
            <a:prstGeom prst="rect">
              <a:avLst/>
            </a:prstGeom>
            <a:solidFill>
              <a:srgbClr val="FFFBEF"/>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104488" name="Rectangle 45"/>
            <p:cNvSpPr>
              <a:spLocks noChangeArrowheads="1"/>
            </p:cNvSpPr>
            <p:nvPr/>
          </p:nvSpPr>
          <p:spPr bwMode="auto">
            <a:xfrm>
              <a:off x="2256" y="2635"/>
              <a:ext cx="1296" cy="402"/>
            </a:xfrm>
            <a:prstGeom prst="rect">
              <a:avLst/>
            </a:prstGeom>
            <a:noFill/>
            <a:ln w="12700">
              <a:noFill/>
              <a:miter lim="800000"/>
              <a:headEnd/>
              <a:tailEnd/>
            </a:ln>
          </p:spPr>
          <p:txBody>
            <a:bodyPr lIns="90488" tIns="44450" rIns="90488" bIns="44450">
              <a:prstTxWarp prst="textNoShape">
                <a:avLst/>
              </a:prstTxWarp>
              <a:spAutoFit/>
            </a:bodyPr>
            <a:lstStyle/>
            <a:p>
              <a:r>
                <a:rPr lang="en-US" dirty="0">
                  <a:latin typeface="Courier" charset="0"/>
                  <a:ea typeface="Courier" charset="0"/>
                  <a:cs typeface="Courier" charset="0"/>
                </a:rPr>
                <a:t>add  $1,$2,$3</a:t>
              </a:r>
            </a:p>
            <a:p>
              <a:r>
                <a:rPr lang="en-US" dirty="0" err="1">
                  <a:latin typeface="Courier" charset="0"/>
                  <a:ea typeface="Courier" charset="0"/>
                  <a:cs typeface="Courier" charset="0"/>
                </a:rPr>
                <a:t>beq</a:t>
              </a:r>
              <a:r>
                <a:rPr lang="en-US" dirty="0">
                  <a:latin typeface="Courier" charset="0"/>
                  <a:ea typeface="Courier" charset="0"/>
                  <a:cs typeface="Courier" charset="0"/>
                </a:rPr>
                <a:t> $2, $0 </a:t>
              </a:r>
            </a:p>
          </p:txBody>
        </p:sp>
        <p:sp>
          <p:nvSpPr>
            <p:cNvPr id="104489" name="Text Box 46"/>
            <p:cNvSpPr txBox="1">
              <a:spLocks noChangeArrowheads="1"/>
            </p:cNvSpPr>
            <p:nvPr/>
          </p:nvSpPr>
          <p:spPr bwMode="auto">
            <a:xfrm>
              <a:off x="2314" y="3024"/>
              <a:ext cx="1094" cy="213"/>
            </a:xfrm>
            <a:prstGeom prst="rect">
              <a:avLst/>
            </a:prstGeom>
            <a:solidFill>
              <a:srgbClr val="FFF6BE"/>
            </a:solidFill>
            <a:ln w="12700">
              <a:noFill/>
              <a:miter lim="800000"/>
              <a:headEnd/>
              <a:tailEnd/>
            </a:ln>
          </p:spPr>
          <p:txBody>
            <a:bodyPr>
              <a:prstTxWarp prst="textNoShape">
                <a:avLst/>
              </a:prstTxWarp>
              <a:spAutoFit/>
            </a:bodyPr>
            <a:lstStyle/>
            <a:p>
              <a:r>
                <a:rPr lang="en-US" sz="1600" dirty="0">
                  <a:latin typeface="Courier" charset="0"/>
                  <a:ea typeface="Courier" charset="0"/>
                  <a:cs typeface="Courier" charset="0"/>
                </a:rPr>
                <a:t>sub $4,$5,$6</a:t>
              </a:r>
            </a:p>
          </p:txBody>
        </p:sp>
        <p:sp>
          <p:nvSpPr>
            <p:cNvPr id="104490" name="Line 47"/>
            <p:cNvSpPr>
              <a:spLocks noChangeShapeType="1"/>
            </p:cNvSpPr>
            <p:nvPr/>
          </p:nvSpPr>
          <p:spPr bwMode="auto">
            <a:xfrm>
              <a:off x="3408" y="2932"/>
              <a:ext cx="144" cy="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91" name="Line 48"/>
            <p:cNvSpPr>
              <a:spLocks noChangeShapeType="1"/>
            </p:cNvSpPr>
            <p:nvPr/>
          </p:nvSpPr>
          <p:spPr bwMode="auto">
            <a:xfrm>
              <a:off x="3552" y="2413"/>
              <a:ext cx="0" cy="519"/>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92" name="Line 49"/>
            <p:cNvSpPr>
              <a:spLocks noChangeShapeType="1"/>
            </p:cNvSpPr>
            <p:nvPr/>
          </p:nvSpPr>
          <p:spPr bwMode="auto">
            <a:xfrm flipH="1" flipV="1">
              <a:off x="3384" y="2412"/>
              <a:ext cx="168" cy="1"/>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grpSp>
      <p:grpSp>
        <p:nvGrpSpPr>
          <p:cNvPr id="7" name="Group 59"/>
          <p:cNvGrpSpPr>
            <a:grpSpLocks/>
          </p:cNvGrpSpPr>
          <p:nvPr/>
        </p:nvGrpSpPr>
        <p:grpSpPr bwMode="auto">
          <a:xfrm>
            <a:off x="7851912" y="4195004"/>
            <a:ext cx="2286000" cy="1843088"/>
            <a:chOff x="3936" y="2151"/>
            <a:chExt cx="1440" cy="1161"/>
          </a:xfrm>
        </p:grpSpPr>
        <p:sp>
          <p:nvSpPr>
            <p:cNvPr id="104481" name="Rectangle 51"/>
            <p:cNvSpPr>
              <a:spLocks noChangeArrowheads="1"/>
            </p:cNvSpPr>
            <p:nvPr/>
          </p:nvSpPr>
          <p:spPr bwMode="auto">
            <a:xfrm>
              <a:off x="3936" y="2160"/>
              <a:ext cx="1440" cy="1152"/>
            </a:xfrm>
            <a:prstGeom prst="rect">
              <a:avLst/>
            </a:prstGeom>
            <a:solidFill>
              <a:srgbClr val="FFFBEF"/>
            </a:solidFill>
            <a:ln w="12700">
              <a:solidFill>
                <a:schemeClr val="tx1"/>
              </a:solidFill>
              <a:miter lim="800000"/>
              <a:headEnd/>
              <a:tailEnd/>
            </a:ln>
          </p:spPr>
          <p:txBody>
            <a:bodyPr wrap="none" anchor="ctr">
              <a:prstTxWarp prst="textNoShape">
                <a:avLst/>
              </a:prstTxWarp>
            </a:bodyPr>
            <a:lstStyle/>
            <a:p>
              <a:endParaRPr lang="en-US">
                <a:latin typeface="Lucida Grande" charset="0"/>
              </a:endParaRPr>
            </a:p>
          </p:txBody>
        </p:sp>
        <p:sp>
          <p:nvSpPr>
            <p:cNvPr id="104482" name="Rectangle 52"/>
            <p:cNvSpPr>
              <a:spLocks noChangeArrowheads="1"/>
            </p:cNvSpPr>
            <p:nvPr/>
          </p:nvSpPr>
          <p:spPr bwMode="auto">
            <a:xfrm>
              <a:off x="3984" y="2151"/>
              <a:ext cx="1296" cy="402"/>
            </a:xfrm>
            <a:prstGeom prst="rect">
              <a:avLst/>
            </a:prstGeom>
            <a:noFill/>
            <a:ln w="12700">
              <a:noFill/>
              <a:miter lim="800000"/>
              <a:headEnd/>
              <a:tailEnd/>
            </a:ln>
          </p:spPr>
          <p:txBody>
            <a:bodyPr lIns="90488" tIns="44450" rIns="90488" bIns="44450">
              <a:prstTxWarp prst="textNoShape">
                <a:avLst/>
              </a:prstTxWarp>
              <a:spAutoFit/>
            </a:bodyPr>
            <a:lstStyle/>
            <a:p>
              <a:r>
                <a:rPr lang="en-US" dirty="0">
                  <a:latin typeface="Courier" charset="0"/>
                  <a:ea typeface="Courier" charset="0"/>
                  <a:cs typeface="Courier" charset="0"/>
                </a:rPr>
                <a:t>add  $1,$2,$3</a:t>
              </a:r>
            </a:p>
            <a:p>
              <a:r>
                <a:rPr lang="en-US" dirty="0" err="1">
                  <a:latin typeface="Courier" charset="0"/>
                  <a:ea typeface="Courier" charset="0"/>
                  <a:cs typeface="Courier" charset="0"/>
                </a:rPr>
                <a:t>beq</a:t>
              </a:r>
              <a:r>
                <a:rPr lang="en-US" dirty="0">
                  <a:latin typeface="Courier" charset="0"/>
                  <a:ea typeface="Courier" charset="0"/>
                  <a:cs typeface="Courier" charset="0"/>
                </a:rPr>
                <a:t> $2, $0 </a:t>
              </a:r>
            </a:p>
          </p:txBody>
        </p:sp>
        <p:sp>
          <p:nvSpPr>
            <p:cNvPr id="104483" name="Text Box 53"/>
            <p:cNvSpPr txBox="1">
              <a:spLocks noChangeArrowheads="1"/>
            </p:cNvSpPr>
            <p:nvPr/>
          </p:nvSpPr>
          <p:spPr bwMode="auto">
            <a:xfrm>
              <a:off x="4032" y="2544"/>
              <a:ext cx="1104" cy="213"/>
            </a:xfrm>
            <a:prstGeom prst="rect">
              <a:avLst/>
            </a:prstGeom>
            <a:solidFill>
              <a:srgbClr val="FFF6BE"/>
            </a:solidFill>
            <a:ln w="12700">
              <a:noFill/>
              <a:miter lim="800000"/>
              <a:headEnd/>
              <a:tailEnd/>
            </a:ln>
          </p:spPr>
          <p:txBody>
            <a:bodyPr>
              <a:prstTxWarp prst="textNoShape">
                <a:avLst/>
              </a:prstTxWarp>
              <a:spAutoFit/>
            </a:bodyPr>
            <a:lstStyle/>
            <a:p>
              <a:r>
                <a:rPr lang="en-US" sz="1600" dirty="0">
                  <a:latin typeface="Courier" charset="0"/>
                  <a:ea typeface="Courier" charset="0"/>
                  <a:cs typeface="Courier" charset="0"/>
                </a:rPr>
                <a:t>sub $4,$5,$6</a:t>
              </a:r>
            </a:p>
          </p:txBody>
        </p:sp>
        <p:sp>
          <p:nvSpPr>
            <p:cNvPr id="104484" name="Line 54"/>
            <p:cNvSpPr>
              <a:spLocks noChangeShapeType="1"/>
            </p:cNvSpPr>
            <p:nvPr/>
          </p:nvSpPr>
          <p:spPr bwMode="auto">
            <a:xfrm>
              <a:off x="5136" y="2448"/>
              <a:ext cx="144" cy="0"/>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85" name="Line 55"/>
            <p:cNvSpPr>
              <a:spLocks noChangeShapeType="1"/>
            </p:cNvSpPr>
            <p:nvPr/>
          </p:nvSpPr>
          <p:spPr bwMode="auto">
            <a:xfrm>
              <a:off x="5280" y="2448"/>
              <a:ext cx="0" cy="672"/>
            </a:xfrm>
            <a:prstGeom prst="line">
              <a:avLst/>
            </a:prstGeom>
            <a:noFill/>
            <a:ln w="19050">
              <a:solidFill>
                <a:srgbClr val="FF0000"/>
              </a:solidFill>
              <a:round/>
              <a:headEnd/>
              <a:tailEnd/>
            </a:ln>
          </p:spPr>
          <p:txBody>
            <a:bodyPr>
              <a:prstTxWarp prst="textNoShape">
                <a:avLst/>
              </a:prstTxWarp>
            </a:bodyPr>
            <a:lstStyle/>
            <a:p>
              <a:endParaRPr lang="en-US"/>
            </a:p>
          </p:txBody>
        </p:sp>
        <p:sp>
          <p:nvSpPr>
            <p:cNvPr id="104486" name="Line 56"/>
            <p:cNvSpPr>
              <a:spLocks noChangeShapeType="1"/>
            </p:cNvSpPr>
            <p:nvPr/>
          </p:nvSpPr>
          <p:spPr bwMode="auto">
            <a:xfrm flipH="1" flipV="1">
              <a:off x="5088" y="3120"/>
              <a:ext cx="192" cy="0"/>
            </a:xfrm>
            <a:prstGeom prst="line">
              <a:avLst/>
            </a:prstGeom>
            <a:noFill/>
            <a:ln w="19050">
              <a:solidFill>
                <a:srgbClr val="FF0000"/>
              </a:solidFill>
              <a:round/>
              <a:headEnd/>
              <a:tailEnd type="arrow" w="med" len="med"/>
            </a:ln>
          </p:spPr>
          <p:txBody>
            <a:bodyPr>
              <a:prstTxWarp prst="textNoShape">
                <a:avLst/>
              </a:prstTxWarp>
            </a:bodyPr>
            <a:lstStyle/>
            <a:p>
              <a:endParaRPr lang="en-US"/>
            </a:p>
          </p:txBody>
        </p:sp>
      </p:grpSp>
    </p:spTree>
    <p:extLst>
      <p:ext uri="{BB962C8B-B14F-4D97-AF65-F5344CB8AC3E}">
        <p14:creationId xmlns:p14="http://schemas.microsoft.com/office/powerpoint/2010/main" val="71372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chor="b">
            <a:normAutofit/>
          </a:bodyPr>
          <a:lstStyle/>
          <a:p>
            <a:r>
              <a:rPr lang="en-US"/>
              <a:t>Types of Hazards</a:t>
            </a:r>
          </a:p>
        </p:txBody>
      </p:sp>
      <p:graphicFrame>
        <p:nvGraphicFramePr>
          <p:cNvPr id="31754" name="Content Placeholder 2">
            <a:extLst>
              <a:ext uri="{FF2B5EF4-FFF2-40B4-BE49-F238E27FC236}">
                <a16:creationId xmlns:a16="http://schemas.microsoft.com/office/drawing/2014/main" id="{C36CD362-1D4B-425D-97FC-D753C8037E77}"/>
              </a:ext>
            </a:extLst>
          </p:cNvPr>
          <p:cNvGraphicFramePr>
            <a:graphicFrameLocks noGrp="1"/>
          </p:cNvGraphicFramePr>
          <p:nvPr>
            <p:ph idx="1"/>
            <p:extLst>
              <p:ext uri="{D42A27DB-BD31-4B8C-83A1-F6EECF244321}">
                <p14:modId xmlns:p14="http://schemas.microsoft.com/office/powerpoint/2010/main" val="326111996"/>
              </p:ext>
            </p:extLst>
          </p:nvPr>
        </p:nvGraphicFramePr>
        <p:xfrm>
          <a:off x="1096963" y="1543050"/>
          <a:ext cx="10058400" cy="4325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E1BC53B-4713-6543-9BFD-24FB72630387}"/>
              </a:ext>
            </a:extLst>
          </p:cNvPr>
          <p:cNvSpPr>
            <a:spLocks noGrp="1"/>
          </p:cNvSpPr>
          <p:nvPr>
            <p:ph type="sldNum" sz="quarter" idx="12"/>
          </p:nvPr>
        </p:nvSpPr>
        <p:spPr/>
        <p:txBody>
          <a:bodyPr anchor="ctr">
            <a:normAutofit/>
          </a:bodyPr>
          <a:lstStyle/>
          <a:p>
            <a:pPr>
              <a:spcAft>
                <a:spcPts val="600"/>
              </a:spcAft>
            </a:pPr>
            <a:fld id="{1BD72A7C-CD32-D543-9541-5D4E9CD9F017}" type="slidenum">
              <a:rPr lang="en-US" smtClean="0"/>
              <a:pPr>
                <a:spcAft>
                  <a:spcPts val="600"/>
                </a:spcAft>
              </a:pPr>
              <a:t>6</a:t>
            </a:fld>
            <a:endParaRPr lang="en-US"/>
          </a:p>
        </p:txBody>
      </p:sp>
    </p:spTree>
    <p:extLst>
      <p:ext uri="{BB962C8B-B14F-4D97-AF65-F5344CB8AC3E}">
        <p14:creationId xmlns:p14="http://schemas.microsoft.com/office/powerpoint/2010/main" val="696912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t>Delayed Branches</a:t>
            </a:r>
          </a:p>
        </p:txBody>
      </p:sp>
      <p:sp>
        <p:nvSpPr>
          <p:cNvPr id="103427" name="Content Placeholder 2"/>
          <p:cNvSpPr>
            <a:spLocks noGrp="1"/>
          </p:cNvSpPr>
          <p:nvPr>
            <p:ph idx="1"/>
          </p:nvPr>
        </p:nvSpPr>
        <p:spPr/>
        <p:txBody>
          <a:bodyPr>
            <a:normAutofit/>
          </a:bodyPr>
          <a:lstStyle/>
          <a:p>
            <a:r>
              <a:rPr lang="en-US" sz="2800" dirty="0"/>
              <a:t>With deeper pipelines, the branch delay grows, requiring more than one delay slot</a:t>
            </a:r>
          </a:p>
          <a:p>
            <a:pPr lvl="1"/>
            <a:endParaRPr lang="en-US" sz="2400" dirty="0"/>
          </a:p>
          <a:p>
            <a:pPr lvl="1"/>
            <a:r>
              <a:rPr lang="en-US" sz="2400" dirty="0"/>
              <a:t>Delayed branches have lost popularity compared to more expensive but more flexible (dynamic) hardware branch prediction </a:t>
            </a:r>
          </a:p>
          <a:p>
            <a:pPr lvl="1"/>
            <a:endParaRPr lang="en-US" sz="2400" dirty="0"/>
          </a:p>
          <a:p>
            <a:pPr lvl="1"/>
            <a:r>
              <a:rPr lang="en-US" sz="2400" dirty="0"/>
              <a:t>Growth in available transistors has made hardware branch prediction relatively cheaper</a:t>
            </a:r>
          </a:p>
          <a:p>
            <a:endParaRPr lang="en-US" sz="2800" dirty="0"/>
          </a:p>
        </p:txBody>
      </p:sp>
      <p:sp>
        <p:nvSpPr>
          <p:cNvPr id="3" name="Slide Number Placeholder 2">
            <a:extLst>
              <a:ext uri="{FF2B5EF4-FFF2-40B4-BE49-F238E27FC236}">
                <a16:creationId xmlns:a16="http://schemas.microsoft.com/office/drawing/2014/main" id="{6E9B4A99-7E3B-7C42-903B-E30F95EC58FB}"/>
              </a:ext>
            </a:extLst>
          </p:cNvPr>
          <p:cNvSpPr>
            <a:spLocks noGrp="1"/>
          </p:cNvSpPr>
          <p:nvPr>
            <p:ph type="sldNum" sz="quarter" idx="12"/>
          </p:nvPr>
        </p:nvSpPr>
        <p:spPr/>
        <p:txBody>
          <a:bodyPr/>
          <a:lstStyle/>
          <a:p>
            <a:fld id="{1BD72A7C-CD32-D543-9541-5D4E9CD9F017}" type="slidenum">
              <a:rPr lang="en-US" smtClean="0"/>
              <a:t>60</a:t>
            </a:fld>
            <a:endParaRPr lang="en-US"/>
          </a:p>
        </p:txBody>
      </p:sp>
    </p:spTree>
    <p:extLst>
      <p:ext uri="{BB962C8B-B14F-4D97-AF65-F5344CB8AC3E}">
        <p14:creationId xmlns:p14="http://schemas.microsoft.com/office/powerpoint/2010/main" val="19864276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Hazards From Jump Instructions</a:t>
            </a:r>
            <a:endParaRPr lang="en-US" dirty="0"/>
          </a:p>
        </p:txBody>
      </p:sp>
      <p:sp>
        <p:nvSpPr>
          <p:cNvPr id="3" name="Content Placeholder 2"/>
          <p:cNvSpPr>
            <a:spLocks noGrp="1"/>
          </p:cNvSpPr>
          <p:nvPr>
            <p:ph idx="1"/>
          </p:nvPr>
        </p:nvSpPr>
        <p:spPr/>
        <p:txBody>
          <a:bodyPr/>
          <a:lstStyle/>
          <a:p>
            <a:r>
              <a:rPr lang="en-US"/>
              <a:t>Unconditional jump instructions in MIPS do not require any comparison</a:t>
            </a:r>
          </a:p>
          <a:p>
            <a:endParaRPr lang="en-US"/>
          </a:p>
          <a:p>
            <a:r>
              <a:rPr lang="en-US"/>
              <a:t>All that is needed is for us to do the address computation</a:t>
            </a:r>
          </a:p>
          <a:p>
            <a:endParaRPr lang="en-US"/>
          </a:p>
          <a:p>
            <a:r>
              <a:rPr lang="en-US"/>
              <a:t>In spite of the relatively simpler processing, we still need to stall </a:t>
            </a:r>
            <a:endParaRPr lang="en-US" dirty="0"/>
          </a:p>
        </p:txBody>
      </p:sp>
      <p:sp>
        <p:nvSpPr>
          <p:cNvPr id="5" name="Slide Number Placeholder 4">
            <a:extLst>
              <a:ext uri="{FF2B5EF4-FFF2-40B4-BE49-F238E27FC236}">
                <a16:creationId xmlns:a16="http://schemas.microsoft.com/office/drawing/2014/main" id="{97862E32-1050-6342-9854-DFB227C6A1E6}"/>
              </a:ext>
            </a:extLst>
          </p:cNvPr>
          <p:cNvSpPr>
            <a:spLocks noGrp="1"/>
          </p:cNvSpPr>
          <p:nvPr>
            <p:ph type="sldNum" sz="quarter" idx="12"/>
          </p:nvPr>
        </p:nvSpPr>
        <p:spPr/>
        <p:txBody>
          <a:bodyPr/>
          <a:lstStyle/>
          <a:p>
            <a:fld id="{1BD72A7C-CD32-D543-9541-5D4E9CD9F017}" type="slidenum">
              <a:rPr lang="en-US" smtClean="0"/>
              <a:t>61</a:t>
            </a:fld>
            <a:endParaRPr lang="en-US"/>
          </a:p>
        </p:txBody>
      </p:sp>
    </p:spTree>
    <p:extLst>
      <p:ext uri="{BB962C8B-B14F-4D97-AF65-F5344CB8AC3E}">
        <p14:creationId xmlns:p14="http://schemas.microsoft.com/office/powerpoint/2010/main" val="607870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8" name="Group 2"/>
          <p:cNvGrpSpPr>
            <a:grpSpLocks/>
          </p:cNvGrpSpPr>
          <p:nvPr/>
        </p:nvGrpSpPr>
        <p:grpSpPr bwMode="auto">
          <a:xfrm>
            <a:off x="2286000" y="3045703"/>
            <a:ext cx="6019800" cy="609600"/>
            <a:chOff x="480" y="1824"/>
            <a:chExt cx="3792" cy="384"/>
          </a:xfrm>
        </p:grpSpPr>
        <p:sp>
          <p:nvSpPr>
            <p:cNvPr id="86142" name="Rectangle 3"/>
            <p:cNvSpPr>
              <a:spLocks noChangeArrowheads="1"/>
            </p:cNvSpPr>
            <p:nvPr/>
          </p:nvSpPr>
          <p:spPr bwMode="auto">
            <a:xfrm>
              <a:off x="480" y="1824"/>
              <a:ext cx="495" cy="289"/>
            </a:xfrm>
            <a:prstGeom prst="rect">
              <a:avLst/>
            </a:prstGeom>
            <a:noFill/>
            <a:ln w="19050">
              <a:noFill/>
              <a:miter lim="800000"/>
              <a:headEnd/>
              <a:tailEnd/>
            </a:ln>
          </p:spPr>
          <p:txBody>
            <a:bodyPr wrap="none" lIns="90488" tIns="44450" rIns="90488" bIns="44450">
              <a:prstTxWarp prst="textNoShape">
                <a:avLst/>
              </a:prstTxWarp>
              <a:spAutoFit/>
            </a:bodyPr>
            <a:lstStyle/>
            <a:p>
              <a:r>
                <a:rPr lang="en-US" sz="2400" i="1" dirty="0">
                  <a:solidFill>
                    <a:srgbClr val="FF0000"/>
                  </a:solidFill>
                  <a:latin typeface="Calibri" charset="0"/>
                  <a:ea typeface="Optima" charset="0"/>
                  <a:cs typeface="Optima" charset="0"/>
                </a:rPr>
                <a:t>flush</a:t>
              </a:r>
            </a:p>
          </p:txBody>
        </p:sp>
        <p:sp>
          <p:nvSpPr>
            <p:cNvPr id="86143" name="AutoShape 5"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86144" name="AutoShape 6"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86145" name="AutoShape 7"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86146" name="AutoShape 8"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9050">
              <a:solidFill>
                <a:srgbClr val="FF0000"/>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grpSp>
      <p:sp>
        <p:nvSpPr>
          <p:cNvPr id="86019" name="Rectangle 9"/>
          <p:cNvSpPr>
            <a:spLocks noGrp="1" noChangeArrowheads="1"/>
          </p:cNvSpPr>
          <p:nvPr>
            <p:ph type="title"/>
          </p:nvPr>
        </p:nvSpPr>
        <p:spPr/>
        <p:txBody>
          <a:bodyPr/>
          <a:lstStyle/>
          <a:p>
            <a:r>
              <a:rPr lang="en-US"/>
              <a:t>Jumps Incur One Stall</a:t>
            </a:r>
          </a:p>
        </p:txBody>
      </p:sp>
      <p:sp>
        <p:nvSpPr>
          <p:cNvPr id="3" name="Slide Number Placeholder 2">
            <a:extLst>
              <a:ext uri="{FF2B5EF4-FFF2-40B4-BE49-F238E27FC236}">
                <a16:creationId xmlns:a16="http://schemas.microsoft.com/office/drawing/2014/main" id="{BF3E16F9-16AD-5C45-87EA-132C76811D54}"/>
              </a:ext>
            </a:extLst>
          </p:cNvPr>
          <p:cNvSpPr>
            <a:spLocks noGrp="1"/>
          </p:cNvSpPr>
          <p:nvPr>
            <p:ph type="sldNum" sz="quarter" idx="12"/>
          </p:nvPr>
        </p:nvSpPr>
        <p:spPr/>
        <p:txBody>
          <a:bodyPr/>
          <a:lstStyle/>
          <a:p>
            <a:fld id="{1BD72A7C-CD32-D543-9541-5D4E9CD9F017}" type="slidenum">
              <a:rPr lang="en-US" smtClean="0"/>
              <a:t>62</a:t>
            </a:fld>
            <a:endParaRPr lang="en-US"/>
          </a:p>
        </p:txBody>
      </p:sp>
      <p:sp>
        <p:nvSpPr>
          <p:cNvPr id="86021" name="Line 11"/>
          <p:cNvSpPr>
            <a:spLocks noChangeShapeType="1"/>
          </p:cNvSpPr>
          <p:nvPr/>
        </p:nvSpPr>
        <p:spPr bwMode="auto">
          <a:xfrm flipV="1">
            <a:off x="2971800" y="1902704"/>
            <a:ext cx="7010400" cy="4763"/>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86022" name="Rectangle 12"/>
          <p:cNvSpPr>
            <a:spLocks noChangeArrowheads="1"/>
          </p:cNvSpPr>
          <p:nvPr/>
        </p:nvSpPr>
        <p:spPr bwMode="auto">
          <a:xfrm>
            <a:off x="2286001" y="2231317"/>
            <a:ext cx="942975" cy="3968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err="1">
                <a:latin typeface="Calibri" charset="0"/>
                <a:ea typeface="Calibri" charset="0"/>
                <a:cs typeface="Calibri" charset="0"/>
              </a:rPr>
              <a:t>j</a:t>
            </a:r>
            <a:r>
              <a:rPr lang="en-US" sz="2000" b="1" dirty="0">
                <a:latin typeface="Calibri" charset="0"/>
                <a:ea typeface="Calibri" charset="0"/>
                <a:cs typeface="Calibri" charset="0"/>
              </a:rPr>
              <a:t> ADDR</a:t>
            </a:r>
          </a:p>
        </p:txBody>
      </p:sp>
      <p:sp>
        <p:nvSpPr>
          <p:cNvPr id="86023" name="Line 13"/>
          <p:cNvSpPr>
            <a:spLocks noChangeShapeType="1"/>
          </p:cNvSpPr>
          <p:nvPr/>
        </p:nvSpPr>
        <p:spPr bwMode="auto">
          <a:xfrm>
            <a:off x="2209800" y="2207503"/>
            <a:ext cx="0" cy="320040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86024" name="Rectangle 14"/>
          <p:cNvSpPr>
            <a:spLocks noChangeArrowheads="1"/>
          </p:cNvSpPr>
          <p:nvPr/>
        </p:nvSpPr>
        <p:spPr bwMode="auto">
          <a:xfrm>
            <a:off x="2247900" y="3963279"/>
            <a:ext cx="1718996"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a:latin typeface="Calibri" charset="0"/>
                <a:ea typeface="Courier New" charset="0"/>
                <a:cs typeface="Courier New" charset="0"/>
              </a:rPr>
              <a:t>[ jump target ]</a:t>
            </a:r>
          </a:p>
        </p:txBody>
      </p:sp>
      <p:grpSp>
        <p:nvGrpSpPr>
          <p:cNvPr id="86025" name="Group 15"/>
          <p:cNvGrpSpPr>
            <a:grpSpLocks/>
          </p:cNvGrpSpPr>
          <p:nvPr/>
        </p:nvGrpSpPr>
        <p:grpSpPr bwMode="auto">
          <a:xfrm>
            <a:off x="4191000" y="1978903"/>
            <a:ext cx="5486400" cy="3124200"/>
            <a:chOff x="1680" y="672"/>
            <a:chExt cx="3456" cy="3408"/>
          </a:xfrm>
        </p:grpSpPr>
        <p:sp>
          <p:nvSpPr>
            <p:cNvPr id="86133" name="Line 16"/>
            <p:cNvSpPr>
              <a:spLocks noChangeShapeType="1"/>
            </p:cNvSpPr>
            <p:nvPr/>
          </p:nvSpPr>
          <p:spPr bwMode="auto">
            <a:xfrm>
              <a:off x="5136" y="672"/>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6134" name="Line 17"/>
            <p:cNvSpPr>
              <a:spLocks noChangeShapeType="1"/>
            </p:cNvSpPr>
            <p:nvPr/>
          </p:nvSpPr>
          <p:spPr bwMode="auto">
            <a:xfrm>
              <a:off x="4704" y="672"/>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6135" name="Line 18"/>
            <p:cNvSpPr>
              <a:spLocks noChangeShapeType="1"/>
            </p:cNvSpPr>
            <p:nvPr/>
          </p:nvSpPr>
          <p:spPr bwMode="auto">
            <a:xfrm>
              <a:off x="4272" y="672"/>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6136" name="Line 19"/>
            <p:cNvSpPr>
              <a:spLocks noChangeShapeType="1"/>
            </p:cNvSpPr>
            <p:nvPr/>
          </p:nvSpPr>
          <p:spPr bwMode="auto">
            <a:xfrm>
              <a:off x="3840" y="672"/>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6137" name="Line 20"/>
            <p:cNvSpPr>
              <a:spLocks noChangeShapeType="1"/>
            </p:cNvSpPr>
            <p:nvPr/>
          </p:nvSpPr>
          <p:spPr bwMode="auto">
            <a:xfrm>
              <a:off x="3408" y="672"/>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6138" name="Line 21"/>
            <p:cNvSpPr>
              <a:spLocks noChangeShapeType="1"/>
            </p:cNvSpPr>
            <p:nvPr/>
          </p:nvSpPr>
          <p:spPr bwMode="auto">
            <a:xfrm>
              <a:off x="2976" y="672"/>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6139" name="Line 22"/>
            <p:cNvSpPr>
              <a:spLocks noChangeShapeType="1"/>
            </p:cNvSpPr>
            <p:nvPr/>
          </p:nvSpPr>
          <p:spPr bwMode="auto">
            <a:xfrm>
              <a:off x="2544" y="672"/>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6140" name="Line 23"/>
            <p:cNvSpPr>
              <a:spLocks noChangeShapeType="1"/>
            </p:cNvSpPr>
            <p:nvPr/>
          </p:nvSpPr>
          <p:spPr bwMode="auto">
            <a:xfrm>
              <a:off x="2112" y="672"/>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86141" name="Line 24"/>
            <p:cNvSpPr>
              <a:spLocks noChangeShapeType="1"/>
            </p:cNvSpPr>
            <p:nvPr/>
          </p:nvSpPr>
          <p:spPr bwMode="auto">
            <a:xfrm>
              <a:off x="1680" y="672"/>
              <a:ext cx="0" cy="3408"/>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grpSp>
      <p:grpSp>
        <p:nvGrpSpPr>
          <p:cNvPr id="4" name="Group 25"/>
          <p:cNvGrpSpPr>
            <a:grpSpLocks/>
          </p:cNvGrpSpPr>
          <p:nvPr/>
        </p:nvGrpSpPr>
        <p:grpSpPr bwMode="auto">
          <a:xfrm>
            <a:off x="5473700" y="2207503"/>
            <a:ext cx="698500" cy="2133600"/>
            <a:chOff x="2488" y="1200"/>
            <a:chExt cx="440" cy="1344"/>
          </a:xfrm>
          <a:solidFill>
            <a:srgbClr val="FFC000"/>
          </a:solidFill>
        </p:grpSpPr>
        <p:sp>
          <p:nvSpPr>
            <p:cNvPr id="86130" name="Rectangle 26"/>
            <p:cNvSpPr>
              <a:spLocks noChangeArrowheads="1"/>
            </p:cNvSpPr>
            <p:nvPr/>
          </p:nvSpPr>
          <p:spPr bwMode="auto">
            <a:xfrm>
              <a:off x="2592" y="2256"/>
              <a:ext cx="336" cy="288"/>
            </a:xfrm>
            <a:prstGeom prst="rect">
              <a:avLst/>
            </a:prstGeom>
            <a:grpFill/>
            <a:ln w="12700">
              <a:solidFill>
                <a:srgbClr val="FFC000"/>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86131" name="Rectangle 27"/>
            <p:cNvSpPr>
              <a:spLocks noChangeArrowheads="1"/>
            </p:cNvSpPr>
            <p:nvPr/>
          </p:nvSpPr>
          <p:spPr bwMode="auto">
            <a:xfrm>
              <a:off x="2488" y="1200"/>
              <a:ext cx="96" cy="288"/>
            </a:xfrm>
            <a:prstGeom prst="rect">
              <a:avLst/>
            </a:prstGeom>
            <a:grpFill/>
            <a:ln w="12700">
              <a:solidFill>
                <a:srgbClr val="FFC000"/>
              </a:solidFill>
              <a:miter lim="800000"/>
              <a:headEnd/>
              <a:tailEnd/>
            </a:ln>
          </p:spPr>
          <p:txBody>
            <a:bodyPr wrap="none" anchor="ctr">
              <a:prstTxWarp prst="textNoShape">
                <a:avLst/>
              </a:prstTxWarp>
            </a:bodyPr>
            <a:lstStyle/>
            <a:p>
              <a:endParaRPr lang="en-US">
                <a:latin typeface="Calibri" charset="0"/>
                <a:ea typeface="Calibri" charset="0"/>
                <a:cs typeface="Calibri" charset="0"/>
              </a:endParaRPr>
            </a:p>
          </p:txBody>
        </p:sp>
        <p:sp>
          <p:nvSpPr>
            <p:cNvPr id="86132" name="Line 28"/>
            <p:cNvSpPr>
              <a:spLocks noChangeShapeType="1"/>
            </p:cNvSpPr>
            <p:nvPr/>
          </p:nvSpPr>
          <p:spPr bwMode="auto">
            <a:xfrm>
              <a:off x="2514" y="1488"/>
              <a:ext cx="126" cy="768"/>
            </a:xfrm>
            <a:prstGeom prst="line">
              <a:avLst/>
            </a:prstGeom>
            <a:grpFill/>
            <a:ln w="28575">
              <a:solidFill>
                <a:srgbClr val="FFC000"/>
              </a:solidFill>
              <a:round/>
              <a:headEnd/>
              <a:tailEnd type="arrow" w="med" len="med"/>
            </a:ln>
          </p:spPr>
          <p:txBody>
            <a:bodyPr>
              <a:prstTxWarp prst="textNoShape">
                <a:avLst/>
              </a:prstTxWarp>
            </a:bodyPr>
            <a:lstStyle/>
            <a:p>
              <a:endParaRPr lang="en-US"/>
            </a:p>
          </p:txBody>
        </p:sp>
      </p:grpSp>
      <p:grpSp>
        <p:nvGrpSpPr>
          <p:cNvPr id="86027" name="Group 29"/>
          <p:cNvGrpSpPr>
            <a:grpSpLocks/>
          </p:cNvGrpSpPr>
          <p:nvPr/>
        </p:nvGrpSpPr>
        <p:grpSpPr bwMode="auto">
          <a:xfrm>
            <a:off x="4262438" y="2055103"/>
            <a:ext cx="3300412" cy="838200"/>
            <a:chOff x="1559" y="1152"/>
            <a:chExt cx="2079" cy="528"/>
          </a:xfrm>
        </p:grpSpPr>
        <p:grpSp>
          <p:nvGrpSpPr>
            <p:cNvPr id="86098" name="Group 30"/>
            <p:cNvGrpSpPr>
              <a:grpSpLocks/>
            </p:cNvGrpSpPr>
            <p:nvPr/>
          </p:nvGrpSpPr>
          <p:grpSpPr bwMode="auto">
            <a:xfrm>
              <a:off x="2486" y="1152"/>
              <a:ext cx="224" cy="481"/>
              <a:chOff x="2206" y="1413"/>
              <a:chExt cx="224" cy="481"/>
            </a:xfrm>
          </p:grpSpPr>
          <p:sp>
            <p:nvSpPr>
              <p:cNvPr id="86128" name="Freeform 31"/>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129" name="Rectangle 32"/>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grpSp>
          <p:nvGrpSpPr>
            <p:cNvPr id="86099" name="Group 33"/>
            <p:cNvGrpSpPr>
              <a:grpSpLocks/>
            </p:cNvGrpSpPr>
            <p:nvPr/>
          </p:nvGrpSpPr>
          <p:grpSpPr bwMode="auto">
            <a:xfrm>
              <a:off x="1559" y="1248"/>
              <a:ext cx="352" cy="289"/>
              <a:chOff x="1279" y="1509"/>
              <a:chExt cx="352" cy="289"/>
            </a:xfrm>
          </p:grpSpPr>
          <p:sp>
            <p:nvSpPr>
              <p:cNvPr id="86124" name="Rectangle 34"/>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charset="0"/>
                    <a:ea typeface="Calibri" charset="0"/>
                    <a:cs typeface="Calibri" charset="0"/>
                  </a:rPr>
                  <a:t>IM</a:t>
                </a:r>
              </a:p>
            </p:txBody>
          </p:sp>
          <p:grpSp>
            <p:nvGrpSpPr>
              <p:cNvPr id="86125" name="Group 35"/>
              <p:cNvGrpSpPr>
                <a:grpSpLocks/>
              </p:cNvGrpSpPr>
              <p:nvPr/>
            </p:nvGrpSpPr>
            <p:grpSpPr bwMode="auto">
              <a:xfrm>
                <a:off x="1291" y="1509"/>
                <a:ext cx="340" cy="289"/>
                <a:chOff x="1291" y="1509"/>
                <a:chExt cx="340" cy="289"/>
              </a:xfrm>
            </p:grpSpPr>
            <p:sp>
              <p:nvSpPr>
                <p:cNvPr id="86126" name="Freeform 36"/>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127" name="Freeform 37"/>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grpSp>
        <p:sp>
          <p:nvSpPr>
            <p:cNvPr id="86100" name="Rectangle 38"/>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86101" name="Group 39"/>
            <p:cNvGrpSpPr>
              <a:grpSpLocks/>
            </p:cNvGrpSpPr>
            <p:nvPr/>
          </p:nvGrpSpPr>
          <p:grpSpPr bwMode="auto">
            <a:xfrm>
              <a:off x="2031" y="1248"/>
              <a:ext cx="296" cy="289"/>
              <a:chOff x="1751" y="1509"/>
              <a:chExt cx="296" cy="289"/>
            </a:xfrm>
          </p:grpSpPr>
          <p:sp>
            <p:nvSpPr>
              <p:cNvPr id="86122" name="Freeform 40"/>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123" name="Freeform 41"/>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86102" name="Line 42"/>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103" name="Freeform 43"/>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104" name="Line 44"/>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105" name="Rectangle 45"/>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86106" name="Group 46"/>
            <p:cNvGrpSpPr>
              <a:grpSpLocks/>
            </p:cNvGrpSpPr>
            <p:nvPr/>
          </p:nvGrpSpPr>
          <p:grpSpPr bwMode="auto">
            <a:xfrm>
              <a:off x="2880" y="1248"/>
              <a:ext cx="325" cy="289"/>
              <a:chOff x="2600" y="1509"/>
              <a:chExt cx="325" cy="289"/>
            </a:xfrm>
          </p:grpSpPr>
          <p:sp>
            <p:nvSpPr>
              <p:cNvPr id="86120" name="Freeform 47"/>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121" name="Freeform 48"/>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86107" name="Rectangle 49"/>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86108" name="Group 50"/>
            <p:cNvGrpSpPr>
              <a:grpSpLocks/>
            </p:cNvGrpSpPr>
            <p:nvPr/>
          </p:nvGrpSpPr>
          <p:grpSpPr bwMode="auto">
            <a:xfrm>
              <a:off x="3348" y="1248"/>
              <a:ext cx="284" cy="289"/>
              <a:chOff x="3068" y="1509"/>
              <a:chExt cx="284" cy="289"/>
            </a:xfrm>
          </p:grpSpPr>
          <p:sp>
            <p:nvSpPr>
              <p:cNvPr id="86118" name="Freeform 51"/>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119" name="Freeform 52"/>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86109" name="Line 53"/>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110" name="Line 54"/>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111" name="Line 55"/>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112" name="Line 56"/>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113" name="Line 57"/>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114" name="Line 58"/>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115" name="Line 59"/>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116" name="Line 60"/>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117" name="Line 61"/>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grpSp>
        <p:nvGrpSpPr>
          <p:cNvPr id="86028" name="Group 62"/>
          <p:cNvGrpSpPr>
            <a:grpSpLocks/>
          </p:cNvGrpSpPr>
          <p:nvPr/>
        </p:nvGrpSpPr>
        <p:grpSpPr bwMode="auto">
          <a:xfrm>
            <a:off x="5634038" y="3731503"/>
            <a:ext cx="3300412" cy="838200"/>
            <a:chOff x="1559" y="1152"/>
            <a:chExt cx="2079" cy="528"/>
          </a:xfrm>
        </p:grpSpPr>
        <p:grpSp>
          <p:nvGrpSpPr>
            <p:cNvPr id="86066" name="Group 63"/>
            <p:cNvGrpSpPr>
              <a:grpSpLocks/>
            </p:cNvGrpSpPr>
            <p:nvPr/>
          </p:nvGrpSpPr>
          <p:grpSpPr bwMode="auto">
            <a:xfrm>
              <a:off x="2486" y="1152"/>
              <a:ext cx="224" cy="481"/>
              <a:chOff x="2206" y="1413"/>
              <a:chExt cx="224" cy="481"/>
            </a:xfrm>
          </p:grpSpPr>
          <p:sp>
            <p:nvSpPr>
              <p:cNvPr id="86096" name="Freeform 64"/>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97" name="Rectangle 65"/>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grpSp>
          <p:nvGrpSpPr>
            <p:cNvPr id="86067" name="Group 66"/>
            <p:cNvGrpSpPr>
              <a:grpSpLocks/>
            </p:cNvGrpSpPr>
            <p:nvPr/>
          </p:nvGrpSpPr>
          <p:grpSpPr bwMode="auto">
            <a:xfrm>
              <a:off x="1559" y="1248"/>
              <a:ext cx="352" cy="289"/>
              <a:chOff x="1279" y="1509"/>
              <a:chExt cx="352" cy="289"/>
            </a:xfrm>
          </p:grpSpPr>
          <p:sp>
            <p:nvSpPr>
              <p:cNvPr id="86092" name="Rectangle 67"/>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charset="0"/>
                    <a:ea typeface="Calibri" charset="0"/>
                    <a:cs typeface="Calibri" charset="0"/>
                  </a:rPr>
                  <a:t>IM</a:t>
                </a:r>
              </a:p>
            </p:txBody>
          </p:sp>
          <p:grpSp>
            <p:nvGrpSpPr>
              <p:cNvPr id="86093" name="Group 68"/>
              <p:cNvGrpSpPr>
                <a:grpSpLocks/>
              </p:cNvGrpSpPr>
              <p:nvPr/>
            </p:nvGrpSpPr>
            <p:grpSpPr bwMode="auto">
              <a:xfrm>
                <a:off x="1291" y="1509"/>
                <a:ext cx="340" cy="289"/>
                <a:chOff x="1291" y="1509"/>
                <a:chExt cx="340" cy="289"/>
              </a:xfrm>
            </p:grpSpPr>
            <p:sp>
              <p:nvSpPr>
                <p:cNvPr id="86094" name="Freeform 69"/>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95" name="Freeform 70"/>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grpSp>
        <p:sp>
          <p:nvSpPr>
            <p:cNvPr id="86068" name="Rectangle 71"/>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86069" name="Group 72"/>
            <p:cNvGrpSpPr>
              <a:grpSpLocks/>
            </p:cNvGrpSpPr>
            <p:nvPr/>
          </p:nvGrpSpPr>
          <p:grpSpPr bwMode="auto">
            <a:xfrm>
              <a:off x="2031" y="1248"/>
              <a:ext cx="296" cy="289"/>
              <a:chOff x="1751" y="1509"/>
              <a:chExt cx="296" cy="289"/>
            </a:xfrm>
          </p:grpSpPr>
          <p:sp>
            <p:nvSpPr>
              <p:cNvPr id="86090" name="Freeform 73"/>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91" name="Freeform 74"/>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86070" name="Line 75"/>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071" name="Freeform 76"/>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72" name="Line 77"/>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073" name="Rectangle 78"/>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86074" name="Group 79"/>
            <p:cNvGrpSpPr>
              <a:grpSpLocks/>
            </p:cNvGrpSpPr>
            <p:nvPr/>
          </p:nvGrpSpPr>
          <p:grpSpPr bwMode="auto">
            <a:xfrm>
              <a:off x="2880" y="1248"/>
              <a:ext cx="325" cy="289"/>
              <a:chOff x="2600" y="1509"/>
              <a:chExt cx="325" cy="289"/>
            </a:xfrm>
          </p:grpSpPr>
          <p:sp>
            <p:nvSpPr>
              <p:cNvPr id="86088" name="Freeform 80"/>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89" name="Freeform 81"/>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86075" name="Rectangle 82"/>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86076" name="Group 83"/>
            <p:cNvGrpSpPr>
              <a:grpSpLocks/>
            </p:cNvGrpSpPr>
            <p:nvPr/>
          </p:nvGrpSpPr>
          <p:grpSpPr bwMode="auto">
            <a:xfrm>
              <a:off x="3348" y="1248"/>
              <a:ext cx="284" cy="289"/>
              <a:chOff x="3068" y="1509"/>
              <a:chExt cx="284" cy="289"/>
            </a:xfrm>
          </p:grpSpPr>
          <p:sp>
            <p:nvSpPr>
              <p:cNvPr id="86086" name="Freeform 84"/>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87" name="Freeform 85"/>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86077" name="Line 86"/>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078" name="Line 87"/>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079" name="Line 88"/>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080" name="Line 89"/>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081" name="Line 90"/>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082" name="Line 91"/>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083" name="Line 92"/>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084" name="Line 93"/>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085" name="Line 94"/>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86029" name="Rectangle 97"/>
          <p:cNvSpPr>
            <a:spLocks noChangeArrowheads="1"/>
          </p:cNvSpPr>
          <p:nvPr/>
        </p:nvSpPr>
        <p:spPr bwMode="auto">
          <a:xfrm>
            <a:off x="8204200" y="1594576"/>
            <a:ext cx="3427412" cy="1197764"/>
          </a:xfrm>
          <a:prstGeom prst="rect">
            <a:avLst/>
          </a:prstGeom>
          <a:solidFill>
            <a:schemeClr val="accent5">
              <a:lumMod val="20000"/>
              <a:lumOff val="80000"/>
            </a:schemeClr>
          </a:solidFill>
          <a:ln w="12700">
            <a:noFill/>
            <a:miter lim="800000"/>
            <a:headEnd/>
            <a:tailEnd/>
          </a:ln>
        </p:spPr>
        <p:txBody>
          <a:bodyPr wrap="square" lIns="90488" tIns="44450" rIns="90488" bIns="44450">
            <a:prstTxWarp prst="textNoShape">
              <a:avLst/>
            </a:prstTxWarp>
            <a:spAutoFit/>
          </a:bodyPr>
          <a:lstStyle/>
          <a:p>
            <a:r>
              <a:rPr lang="en-US" i="1" dirty="0">
                <a:solidFill>
                  <a:srgbClr val="C00000"/>
                </a:solidFill>
                <a:latin typeface="Calibri"/>
                <a:cs typeface="Calibri"/>
              </a:rPr>
              <a:t>Jumps not decoded until ID, so one flush is needed</a:t>
            </a:r>
          </a:p>
          <a:p>
            <a:endParaRPr lang="en-US" i="1" dirty="0">
              <a:solidFill>
                <a:srgbClr val="C00000"/>
              </a:solidFill>
              <a:latin typeface="Calibri"/>
              <a:ea typeface="Optima" charset="0"/>
              <a:cs typeface="Calibri"/>
            </a:endParaRPr>
          </a:p>
          <a:p>
            <a:r>
              <a:rPr lang="en-US" i="1" dirty="0">
                <a:solidFill>
                  <a:srgbClr val="C00000"/>
                </a:solidFill>
                <a:latin typeface="Calibri"/>
                <a:ea typeface="Optima" charset="0"/>
                <a:cs typeface="Calibri"/>
              </a:rPr>
              <a:t>Fix jump hazard by waiting </a:t>
            </a:r>
            <a:r>
              <a:rPr lang="en-US" b="1" i="1" dirty="0">
                <a:solidFill>
                  <a:srgbClr val="C00000"/>
                </a:solidFill>
                <a:latin typeface="Calibri"/>
                <a:ea typeface="Optima" charset="0"/>
                <a:cs typeface="Calibri"/>
              </a:rPr>
              <a:t>(flush)</a:t>
            </a:r>
          </a:p>
        </p:txBody>
      </p:sp>
      <p:grpSp>
        <p:nvGrpSpPr>
          <p:cNvPr id="86030" name="Group 98"/>
          <p:cNvGrpSpPr>
            <a:grpSpLocks/>
          </p:cNvGrpSpPr>
          <p:nvPr/>
        </p:nvGrpSpPr>
        <p:grpSpPr bwMode="auto">
          <a:xfrm>
            <a:off x="4948238" y="2969503"/>
            <a:ext cx="3300412" cy="838200"/>
            <a:chOff x="1559" y="1152"/>
            <a:chExt cx="2079" cy="528"/>
          </a:xfrm>
        </p:grpSpPr>
        <p:grpSp>
          <p:nvGrpSpPr>
            <p:cNvPr id="86034" name="Group 99"/>
            <p:cNvGrpSpPr>
              <a:grpSpLocks/>
            </p:cNvGrpSpPr>
            <p:nvPr/>
          </p:nvGrpSpPr>
          <p:grpSpPr bwMode="auto">
            <a:xfrm>
              <a:off x="2486" y="1152"/>
              <a:ext cx="224" cy="481"/>
              <a:chOff x="2206" y="1413"/>
              <a:chExt cx="224" cy="481"/>
            </a:xfrm>
          </p:grpSpPr>
          <p:sp>
            <p:nvSpPr>
              <p:cNvPr id="86064" name="Freeform 100"/>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65" name="Rectangle 101"/>
              <p:cNvSpPr>
                <a:spLocks noChangeArrowheads="1"/>
              </p:cNvSpPr>
              <p:nvPr/>
            </p:nvSpPr>
            <p:spPr bwMode="auto">
              <a:xfrm rot="5400000">
                <a:off x="2143" y="1531"/>
                <a:ext cx="33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ALU</a:t>
                </a:r>
              </a:p>
            </p:txBody>
          </p:sp>
        </p:grpSp>
        <p:grpSp>
          <p:nvGrpSpPr>
            <p:cNvPr id="86035" name="Group 102"/>
            <p:cNvGrpSpPr>
              <a:grpSpLocks/>
            </p:cNvGrpSpPr>
            <p:nvPr/>
          </p:nvGrpSpPr>
          <p:grpSpPr bwMode="auto">
            <a:xfrm>
              <a:off x="1559" y="1248"/>
              <a:ext cx="352" cy="289"/>
              <a:chOff x="1279" y="1509"/>
              <a:chExt cx="352" cy="289"/>
            </a:xfrm>
          </p:grpSpPr>
          <p:sp>
            <p:nvSpPr>
              <p:cNvPr id="86060" name="Rectangle 103"/>
              <p:cNvSpPr>
                <a:spLocks noChangeArrowheads="1"/>
              </p:cNvSpPr>
              <p:nvPr/>
            </p:nvSpPr>
            <p:spPr bwMode="auto">
              <a:xfrm>
                <a:off x="1279" y="1511"/>
                <a:ext cx="263" cy="21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600" b="1">
                    <a:latin typeface="Calibri" charset="0"/>
                    <a:ea typeface="Calibri" charset="0"/>
                    <a:cs typeface="Calibri" charset="0"/>
                  </a:rPr>
                  <a:t>IM</a:t>
                </a:r>
              </a:p>
            </p:txBody>
          </p:sp>
          <p:grpSp>
            <p:nvGrpSpPr>
              <p:cNvPr id="86061" name="Group 104"/>
              <p:cNvGrpSpPr>
                <a:grpSpLocks/>
              </p:cNvGrpSpPr>
              <p:nvPr/>
            </p:nvGrpSpPr>
            <p:grpSpPr bwMode="auto">
              <a:xfrm>
                <a:off x="1291" y="1509"/>
                <a:ext cx="340" cy="289"/>
                <a:chOff x="1291" y="1509"/>
                <a:chExt cx="340" cy="289"/>
              </a:xfrm>
            </p:grpSpPr>
            <p:sp>
              <p:nvSpPr>
                <p:cNvPr id="86062" name="Freeform 105"/>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63" name="Freeform 106"/>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grpSp>
        <p:sp>
          <p:nvSpPr>
            <p:cNvPr id="86036" name="Rectangle 107"/>
            <p:cNvSpPr>
              <a:spLocks noChangeArrowheads="1"/>
            </p:cNvSpPr>
            <p:nvPr/>
          </p:nvSpPr>
          <p:spPr bwMode="auto">
            <a:xfrm>
              <a:off x="2012" y="1255"/>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86037" name="Group 108"/>
            <p:cNvGrpSpPr>
              <a:grpSpLocks/>
            </p:cNvGrpSpPr>
            <p:nvPr/>
          </p:nvGrpSpPr>
          <p:grpSpPr bwMode="auto">
            <a:xfrm>
              <a:off x="2031" y="1248"/>
              <a:ext cx="296" cy="289"/>
              <a:chOff x="1751" y="1509"/>
              <a:chExt cx="296" cy="289"/>
            </a:xfrm>
          </p:grpSpPr>
          <p:sp>
            <p:nvSpPr>
              <p:cNvPr id="86058" name="Freeform 109"/>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59" name="Freeform 110"/>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86038" name="Line 111"/>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039" name="Freeform 112"/>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40" name="Line 113"/>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041" name="Rectangle 114"/>
            <p:cNvSpPr>
              <a:spLocks noChangeArrowheads="1"/>
            </p:cNvSpPr>
            <p:nvPr/>
          </p:nvSpPr>
          <p:spPr bwMode="auto">
            <a:xfrm>
              <a:off x="2829" y="1250"/>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DM</a:t>
              </a:r>
            </a:p>
          </p:txBody>
        </p:sp>
        <p:grpSp>
          <p:nvGrpSpPr>
            <p:cNvPr id="86042" name="Group 115"/>
            <p:cNvGrpSpPr>
              <a:grpSpLocks/>
            </p:cNvGrpSpPr>
            <p:nvPr/>
          </p:nvGrpSpPr>
          <p:grpSpPr bwMode="auto">
            <a:xfrm>
              <a:off x="2880" y="1248"/>
              <a:ext cx="325" cy="289"/>
              <a:chOff x="2600" y="1509"/>
              <a:chExt cx="325" cy="289"/>
            </a:xfrm>
          </p:grpSpPr>
          <p:sp>
            <p:nvSpPr>
              <p:cNvPr id="86056" name="Freeform 116"/>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57" name="Freeform 117"/>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86043" name="Rectangle 118"/>
            <p:cNvSpPr>
              <a:spLocks noChangeArrowheads="1"/>
            </p:cNvSpPr>
            <p:nvPr/>
          </p:nvSpPr>
          <p:spPr bwMode="auto">
            <a:xfrm>
              <a:off x="3321" y="1250"/>
              <a:ext cx="317" cy="21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latin typeface="Calibri" charset="0"/>
                  <a:ea typeface="Calibri" charset="0"/>
                  <a:cs typeface="Calibri" charset="0"/>
                </a:rPr>
                <a:t>Reg</a:t>
              </a:r>
            </a:p>
          </p:txBody>
        </p:sp>
        <p:grpSp>
          <p:nvGrpSpPr>
            <p:cNvPr id="86044" name="Group 119"/>
            <p:cNvGrpSpPr>
              <a:grpSpLocks/>
            </p:cNvGrpSpPr>
            <p:nvPr/>
          </p:nvGrpSpPr>
          <p:grpSpPr bwMode="auto">
            <a:xfrm>
              <a:off x="3348" y="1248"/>
              <a:ext cx="284" cy="289"/>
              <a:chOff x="3068" y="1509"/>
              <a:chExt cx="284" cy="289"/>
            </a:xfrm>
          </p:grpSpPr>
          <p:sp>
            <p:nvSpPr>
              <p:cNvPr id="86054" name="Freeform 120"/>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sp>
            <p:nvSpPr>
              <p:cNvPr id="86055" name="Freeform 121"/>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endParaRPr lang="en-US">
                  <a:latin typeface="Calibri" charset="0"/>
                  <a:ea typeface="Calibri" charset="0"/>
                  <a:cs typeface="Calibri" charset="0"/>
                </a:endParaRPr>
              </a:p>
            </p:txBody>
          </p:sp>
        </p:grpSp>
        <p:sp>
          <p:nvSpPr>
            <p:cNvPr id="86045" name="Line 122"/>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046" name="Line 123"/>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047" name="Line 124"/>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p>
          </p:txBody>
        </p:sp>
        <p:sp>
          <p:nvSpPr>
            <p:cNvPr id="86048" name="Line 125"/>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049" name="Line 126"/>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050" name="Line 127"/>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051" name="Line 128"/>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052" name="Line 129"/>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86053" name="Line 130"/>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p>
          </p:txBody>
        </p:sp>
      </p:grpSp>
      <p:sp>
        <p:nvSpPr>
          <p:cNvPr id="86032" name="Rectangle 9"/>
          <p:cNvSpPr>
            <a:spLocks noChangeArrowheads="1"/>
          </p:cNvSpPr>
          <p:nvPr/>
        </p:nvSpPr>
        <p:spPr bwMode="auto">
          <a:xfrm rot="-5400000">
            <a:off x="1401763" y="3545766"/>
            <a:ext cx="1160462" cy="334962"/>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86033" name="Rectangle 9"/>
          <p:cNvSpPr>
            <a:spLocks noChangeArrowheads="1"/>
          </p:cNvSpPr>
          <p:nvPr/>
        </p:nvSpPr>
        <p:spPr bwMode="auto">
          <a:xfrm>
            <a:off x="5583239" y="1596317"/>
            <a:ext cx="1506537" cy="306387"/>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grpSp>
        <p:nvGrpSpPr>
          <p:cNvPr id="130" name="Group 129">
            <a:extLst>
              <a:ext uri="{FF2B5EF4-FFF2-40B4-BE49-F238E27FC236}">
                <a16:creationId xmlns:a16="http://schemas.microsoft.com/office/drawing/2014/main" id="{AD5005F4-11FB-C547-914B-978E16FEA52A}"/>
              </a:ext>
            </a:extLst>
          </p:cNvPr>
          <p:cNvGrpSpPr/>
          <p:nvPr/>
        </p:nvGrpSpPr>
        <p:grpSpPr>
          <a:xfrm>
            <a:off x="4191000" y="5175850"/>
            <a:ext cx="5497080" cy="513632"/>
            <a:chOff x="4185565" y="5710327"/>
            <a:chExt cx="5497080" cy="513632"/>
          </a:xfrm>
        </p:grpSpPr>
        <p:grpSp>
          <p:nvGrpSpPr>
            <p:cNvPr id="133" name="Group 132">
              <a:extLst>
                <a:ext uri="{FF2B5EF4-FFF2-40B4-BE49-F238E27FC236}">
                  <a16:creationId xmlns:a16="http://schemas.microsoft.com/office/drawing/2014/main" id="{795FEB60-EF7B-594B-8E4B-46DAE888B8A4}"/>
                </a:ext>
              </a:extLst>
            </p:cNvPr>
            <p:cNvGrpSpPr/>
            <p:nvPr/>
          </p:nvGrpSpPr>
          <p:grpSpPr>
            <a:xfrm>
              <a:off x="4386226" y="5710327"/>
              <a:ext cx="5296419" cy="513632"/>
              <a:chOff x="3599514" y="5460191"/>
              <a:chExt cx="5296419" cy="513632"/>
            </a:xfrm>
          </p:grpSpPr>
          <p:grpSp>
            <p:nvGrpSpPr>
              <p:cNvPr id="135" name="Group 134">
                <a:extLst>
                  <a:ext uri="{FF2B5EF4-FFF2-40B4-BE49-F238E27FC236}">
                    <a16:creationId xmlns:a16="http://schemas.microsoft.com/office/drawing/2014/main" id="{6F9B6465-68E7-EA47-BFAA-06DC02591AC0}"/>
                  </a:ext>
                </a:extLst>
              </p:cNvPr>
              <p:cNvGrpSpPr/>
              <p:nvPr/>
            </p:nvGrpSpPr>
            <p:grpSpPr>
              <a:xfrm>
                <a:off x="3599514" y="5529812"/>
                <a:ext cx="5113375" cy="377053"/>
                <a:chOff x="3610660" y="5544269"/>
                <a:chExt cx="5113375" cy="377053"/>
              </a:xfrm>
            </p:grpSpPr>
            <p:sp>
              <p:nvSpPr>
                <p:cNvPr id="144" name="TextBox 143">
                  <a:extLst>
                    <a:ext uri="{FF2B5EF4-FFF2-40B4-BE49-F238E27FC236}">
                      <a16:creationId xmlns:a16="http://schemas.microsoft.com/office/drawing/2014/main" id="{971FF635-6C6B-F746-AAD4-F9DE85505B27}"/>
                    </a:ext>
                  </a:extLst>
                </p:cNvPr>
                <p:cNvSpPr txBox="1"/>
                <p:nvPr/>
              </p:nvSpPr>
              <p:spPr>
                <a:xfrm>
                  <a:off x="3610660" y="5551990"/>
                  <a:ext cx="301686" cy="369332"/>
                </a:xfrm>
                <a:prstGeom prst="rect">
                  <a:avLst/>
                </a:prstGeom>
                <a:noFill/>
              </p:spPr>
              <p:txBody>
                <a:bodyPr wrap="none" rtlCol="0">
                  <a:spAutoFit/>
                </a:bodyPr>
                <a:lstStyle/>
                <a:p>
                  <a:r>
                    <a:rPr lang="en-US" dirty="0">
                      <a:solidFill>
                        <a:srgbClr val="C00000"/>
                      </a:solidFill>
                    </a:rPr>
                    <a:t>0</a:t>
                  </a:r>
                </a:p>
              </p:txBody>
            </p:sp>
            <p:sp>
              <p:nvSpPr>
                <p:cNvPr id="145" name="TextBox 144">
                  <a:extLst>
                    <a:ext uri="{FF2B5EF4-FFF2-40B4-BE49-F238E27FC236}">
                      <a16:creationId xmlns:a16="http://schemas.microsoft.com/office/drawing/2014/main" id="{59375CD5-FFBF-F24E-8E40-CD81692F0265}"/>
                    </a:ext>
                  </a:extLst>
                </p:cNvPr>
                <p:cNvSpPr txBox="1"/>
                <p:nvPr/>
              </p:nvSpPr>
              <p:spPr>
                <a:xfrm>
                  <a:off x="4259277" y="5544269"/>
                  <a:ext cx="301686" cy="369332"/>
                </a:xfrm>
                <a:prstGeom prst="rect">
                  <a:avLst/>
                </a:prstGeom>
                <a:noFill/>
              </p:spPr>
              <p:txBody>
                <a:bodyPr wrap="none" rtlCol="0">
                  <a:spAutoFit/>
                </a:bodyPr>
                <a:lstStyle/>
                <a:p>
                  <a:r>
                    <a:rPr lang="en-US" dirty="0">
                      <a:solidFill>
                        <a:srgbClr val="C00000"/>
                      </a:solidFill>
                    </a:rPr>
                    <a:t>1</a:t>
                  </a:r>
                </a:p>
              </p:txBody>
            </p:sp>
            <p:sp>
              <p:nvSpPr>
                <p:cNvPr id="146" name="TextBox 145">
                  <a:extLst>
                    <a:ext uri="{FF2B5EF4-FFF2-40B4-BE49-F238E27FC236}">
                      <a16:creationId xmlns:a16="http://schemas.microsoft.com/office/drawing/2014/main" id="{770BC24F-86F9-C343-9A7A-99B3B58431EA}"/>
                    </a:ext>
                  </a:extLst>
                </p:cNvPr>
                <p:cNvSpPr txBox="1"/>
                <p:nvPr/>
              </p:nvSpPr>
              <p:spPr>
                <a:xfrm>
                  <a:off x="4942079" y="5544269"/>
                  <a:ext cx="301686" cy="369332"/>
                </a:xfrm>
                <a:prstGeom prst="rect">
                  <a:avLst/>
                </a:prstGeom>
                <a:noFill/>
              </p:spPr>
              <p:txBody>
                <a:bodyPr wrap="none" rtlCol="0">
                  <a:spAutoFit/>
                </a:bodyPr>
                <a:lstStyle/>
                <a:p>
                  <a:r>
                    <a:rPr lang="en-US" dirty="0">
                      <a:solidFill>
                        <a:srgbClr val="C00000"/>
                      </a:solidFill>
                    </a:rPr>
                    <a:t>2</a:t>
                  </a:r>
                </a:p>
              </p:txBody>
            </p:sp>
            <p:sp>
              <p:nvSpPr>
                <p:cNvPr id="147" name="TextBox 146">
                  <a:extLst>
                    <a:ext uri="{FF2B5EF4-FFF2-40B4-BE49-F238E27FC236}">
                      <a16:creationId xmlns:a16="http://schemas.microsoft.com/office/drawing/2014/main" id="{AEAB7D7A-AB5D-E64B-8DA7-FD870D8CB457}"/>
                    </a:ext>
                  </a:extLst>
                </p:cNvPr>
                <p:cNvSpPr txBox="1"/>
                <p:nvPr/>
              </p:nvSpPr>
              <p:spPr>
                <a:xfrm>
                  <a:off x="5638133" y="5544269"/>
                  <a:ext cx="301686" cy="369332"/>
                </a:xfrm>
                <a:prstGeom prst="rect">
                  <a:avLst/>
                </a:prstGeom>
                <a:noFill/>
              </p:spPr>
              <p:txBody>
                <a:bodyPr wrap="none" rtlCol="0">
                  <a:spAutoFit/>
                </a:bodyPr>
                <a:lstStyle/>
                <a:p>
                  <a:r>
                    <a:rPr lang="en-US" dirty="0">
                      <a:solidFill>
                        <a:srgbClr val="C00000"/>
                      </a:solidFill>
                    </a:rPr>
                    <a:t>3</a:t>
                  </a:r>
                </a:p>
              </p:txBody>
            </p:sp>
            <p:sp>
              <p:nvSpPr>
                <p:cNvPr id="148" name="TextBox 147">
                  <a:extLst>
                    <a:ext uri="{FF2B5EF4-FFF2-40B4-BE49-F238E27FC236}">
                      <a16:creationId xmlns:a16="http://schemas.microsoft.com/office/drawing/2014/main" id="{271C1318-84BB-5D42-97B9-635804D0AE3C}"/>
                    </a:ext>
                  </a:extLst>
                </p:cNvPr>
                <p:cNvSpPr txBox="1"/>
                <p:nvPr/>
              </p:nvSpPr>
              <p:spPr>
                <a:xfrm>
                  <a:off x="6334187" y="5544269"/>
                  <a:ext cx="301686" cy="369332"/>
                </a:xfrm>
                <a:prstGeom prst="rect">
                  <a:avLst/>
                </a:prstGeom>
                <a:noFill/>
              </p:spPr>
              <p:txBody>
                <a:bodyPr wrap="none" rtlCol="0">
                  <a:spAutoFit/>
                </a:bodyPr>
                <a:lstStyle/>
                <a:p>
                  <a:r>
                    <a:rPr lang="en-US" dirty="0">
                      <a:solidFill>
                        <a:srgbClr val="C00000"/>
                      </a:solidFill>
                    </a:rPr>
                    <a:t>4</a:t>
                  </a:r>
                </a:p>
              </p:txBody>
            </p:sp>
            <p:sp>
              <p:nvSpPr>
                <p:cNvPr id="149" name="TextBox 148">
                  <a:extLst>
                    <a:ext uri="{FF2B5EF4-FFF2-40B4-BE49-F238E27FC236}">
                      <a16:creationId xmlns:a16="http://schemas.microsoft.com/office/drawing/2014/main" id="{D489B1C1-0640-FD4F-9EC0-02E07C4B4CA4}"/>
                    </a:ext>
                  </a:extLst>
                </p:cNvPr>
                <p:cNvSpPr txBox="1"/>
                <p:nvPr/>
              </p:nvSpPr>
              <p:spPr>
                <a:xfrm>
                  <a:off x="7030241" y="5544269"/>
                  <a:ext cx="301686" cy="369332"/>
                </a:xfrm>
                <a:prstGeom prst="rect">
                  <a:avLst/>
                </a:prstGeom>
                <a:noFill/>
              </p:spPr>
              <p:txBody>
                <a:bodyPr wrap="none" rtlCol="0">
                  <a:spAutoFit/>
                </a:bodyPr>
                <a:lstStyle/>
                <a:p>
                  <a:r>
                    <a:rPr lang="en-US" dirty="0">
                      <a:solidFill>
                        <a:srgbClr val="C00000"/>
                      </a:solidFill>
                    </a:rPr>
                    <a:t>5</a:t>
                  </a:r>
                </a:p>
              </p:txBody>
            </p:sp>
            <p:sp>
              <p:nvSpPr>
                <p:cNvPr id="150" name="TextBox 149">
                  <a:extLst>
                    <a:ext uri="{FF2B5EF4-FFF2-40B4-BE49-F238E27FC236}">
                      <a16:creationId xmlns:a16="http://schemas.microsoft.com/office/drawing/2014/main" id="{85453C52-C17E-7446-937B-895DB1CCC200}"/>
                    </a:ext>
                  </a:extLst>
                </p:cNvPr>
                <p:cNvSpPr txBox="1"/>
                <p:nvPr/>
              </p:nvSpPr>
              <p:spPr>
                <a:xfrm>
                  <a:off x="7726295" y="5544269"/>
                  <a:ext cx="301686" cy="369332"/>
                </a:xfrm>
                <a:prstGeom prst="rect">
                  <a:avLst/>
                </a:prstGeom>
                <a:noFill/>
              </p:spPr>
              <p:txBody>
                <a:bodyPr wrap="none" rtlCol="0">
                  <a:spAutoFit/>
                </a:bodyPr>
                <a:lstStyle/>
                <a:p>
                  <a:r>
                    <a:rPr lang="en-US" dirty="0">
                      <a:solidFill>
                        <a:srgbClr val="C00000"/>
                      </a:solidFill>
                    </a:rPr>
                    <a:t>6</a:t>
                  </a:r>
                </a:p>
              </p:txBody>
            </p:sp>
            <p:sp>
              <p:nvSpPr>
                <p:cNvPr id="151" name="TextBox 150">
                  <a:extLst>
                    <a:ext uri="{FF2B5EF4-FFF2-40B4-BE49-F238E27FC236}">
                      <a16:creationId xmlns:a16="http://schemas.microsoft.com/office/drawing/2014/main" id="{4C9B5AD7-6AB8-834D-84B3-E57B0010019F}"/>
                    </a:ext>
                  </a:extLst>
                </p:cNvPr>
                <p:cNvSpPr txBox="1"/>
                <p:nvPr/>
              </p:nvSpPr>
              <p:spPr>
                <a:xfrm>
                  <a:off x="8422349" y="5544269"/>
                  <a:ext cx="301686" cy="369332"/>
                </a:xfrm>
                <a:prstGeom prst="rect">
                  <a:avLst/>
                </a:prstGeom>
                <a:noFill/>
              </p:spPr>
              <p:txBody>
                <a:bodyPr wrap="none" rtlCol="0">
                  <a:spAutoFit/>
                </a:bodyPr>
                <a:lstStyle/>
                <a:p>
                  <a:r>
                    <a:rPr lang="en-US" dirty="0">
                      <a:solidFill>
                        <a:srgbClr val="C00000"/>
                      </a:solidFill>
                    </a:rPr>
                    <a:t>7</a:t>
                  </a:r>
                </a:p>
              </p:txBody>
            </p:sp>
          </p:grpSp>
          <p:sp>
            <p:nvSpPr>
              <p:cNvPr id="136" name="Line 19">
                <a:extLst>
                  <a:ext uri="{FF2B5EF4-FFF2-40B4-BE49-F238E27FC236}">
                    <a16:creationId xmlns:a16="http://schemas.microsoft.com/office/drawing/2014/main" id="{6F0D94BB-651A-D946-89AA-3EF46DCDC388}"/>
                  </a:ext>
                </a:extLst>
              </p:cNvPr>
              <p:cNvSpPr>
                <a:spLocks noChangeShapeType="1"/>
              </p:cNvSpPr>
              <p:nvPr/>
            </p:nvSpPr>
            <p:spPr bwMode="auto">
              <a:xfrm>
                <a:off x="4081521" y="5460191"/>
                <a:ext cx="0"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37" name="Line 19">
                <a:extLst>
                  <a:ext uri="{FF2B5EF4-FFF2-40B4-BE49-F238E27FC236}">
                    <a16:creationId xmlns:a16="http://schemas.microsoft.com/office/drawing/2014/main" id="{C05643FB-1F99-5648-B098-05B20A422082}"/>
                  </a:ext>
                </a:extLst>
              </p:cNvPr>
              <p:cNvSpPr>
                <a:spLocks noChangeShapeType="1"/>
              </p:cNvSpPr>
              <p:nvPr/>
            </p:nvSpPr>
            <p:spPr bwMode="auto">
              <a:xfrm>
                <a:off x="6141093" y="546019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38" name="Line 19">
                <a:extLst>
                  <a:ext uri="{FF2B5EF4-FFF2-40B4-BE49-F238E27FC236}">
                    <a16:creationId xmlns:a16="http://schemas.microsoft.com/office/drawing/2014/main" id="{ACFFACD7-1278-424D-A6FF-D8D310D613DB}"/>
                  </a:ext>
                </a:extLst>
              </p:cNvPr>
              <p:cNvSpPr>
                <a:spLocks noChangeShapeType="1"/>
              </p:cNvSpPr>
              <p:nvPr/>
            </p:nvSpPr>
            <p:spPr bwMode="auto">
              <a:xfrm>
                <a:off x="4770453" y="5460191"/>
                <a:ext cx="0"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39" name="Line 19">
                <a:extLst>
                  <a:ext uri="{FF2B5EF4-FFF2-40B4-BE49-F238E27FC236}">
                    <a16:creationId xmlns:a16="http://schemas.microsoft.com/office/drawing/2014/main" id="{E6A4FB52-028C-7F47-B22B-91751879DFA3}"/>
                  </a:ext>
                </a:extLst>
              </p:cNvPr>
              <p:cNvSpPr>
                <a:spLocks noChangeShapeType="1"/>
              </p:cNvSpPr>
              <p:nvPr/>
            </p:nvSpPr>
            <p:spPr bwMode="auto">
              <a:xfrm>
                <a:off x="5441085" y="546019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0" name="Line 19">
                <a:extLst>
                  <a:ext uri="{FF2B5EF4-FFF2-40B4-BE49-F238E27FC236}">
                    <a16:creationId xmlns:a16="http://schemas.microsoft.com/office/drawing/2014/main" id="{93BAEADC-9D07-E342-BED3-187BC7E17D63}"/>
                  </a:ext>
                </a:extLst>
              </p:cNvPr>
              <p:cNvSpPr>
                <a:spLocks noChangeShapeType="1"/>
              </p:cNvSpPr>
              <p:nvPr/>
            </p:nvSpPr>
            <p:spPr bwMode="auto">
              <a:xfrm>
                <a:off x="7528782" y="546019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dirty="0"/>
              </a:p>
            </p:txBody>
          </p:sp>
          <p:sp>
            <p:nvSpPr>
              <p:cNvPr id="141" name="Line 19">
                <a:extLst>
                  <a:ext uri="{FF2B5EF4-FFF2-40B4-BE49-F238E27FC236}">
                    <a16:creationId xmlns:a16="http://schemas.microsoft.com/office/drawing/2014/main" id="{FB23937C-247A-124C-BFF6-2C5D94EBA946}"/>
                  </a:ext>
                </a:extLst>
              </p:cNvPr>
              <p:cNvSpPr>
                <a:spLocks noChangeShapeType="1"/>
              </p:cNvSpPr>
              <p:nvPr/>
            </p:nvSpPr>
            <p:spPr bwMode="auto">
              <a:xfrm>
                <a:off x="6821590" y="5460191"/>
                <a:ext cx="0"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2" name="Line 19">
                <a:extLst>
                  <a:ext uri="{FF2B5EF4-FFF2-40B4-BE49-F238E27FC236}">
                    <a16:creationId xmlns:a16="http://schemas.microsoft.com/office/drawing/2014/main" id="{E3C8AFFC-1204-4840-992A-5938B4F132DC}"/>
                  </a:ext>
                </a:extLst>
              </p:cNvPr>
              <p:cNvSpPr>
                <a:spLocks noChangeShapeType="1"/>
              </p:cNvSpPr>
              <p:nvPr/>
            </p:nvSpPr>
            <p:spPr bwMode="auto">
              <a:xfrm>
                <a:off x="8203619" y="5460191"/>
                <a:ext cx="0"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143" name="Line 19">
                <a:extLst>
                  <a:ext uri="{FF2B5EF4-FFF2-40B4-BE49-F238E27FC236}">
                    <a16:creationId xmlns:a16="http://schemas.microsoft.com/office/drawing/2014/main" id="{7B0CC547-CE5B-184A-AFBF-7D8D5052FE79}"/>
                  </a:ext>
                </a:extLst>
              </p:cNvPr>
              <p:cNvSpPr>
                <a:spLocks noChangeShapeType="1"/>
              </p:cNvSpPr>
              <p:nvPr/>
            </p:nvSpPr>
            <p:spPr bwMode="auto">
              <a:xfrm>
                <a:off x="8889670" y="5460191"/>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
          <p:nvSpPr>
            <p:cNvPr id="132" name="Line 19">
              <a:extLst>
                <a:ext uri="{FF2B5EF4-FFF2-40B4-BE49-F238E27FC236}">
                  <a16:creationId xmlns:a16="http://schemas.microsoft.com/office/drawing/2014/main" id="{59F0A97E-366B-634D-AE60-54C7F90CC4B6}"/>
                </a:ext>
              </a:extLst>
            </p:cNvPr>
            <p:cNvSpPr>
              <a:spLocks noChangeShapeType="1"/>
            </p:cNvSpPr>
            <p:nvPr/>
          </p:nvSpPr>
          <p:spPr bwMode="auto">
            <a:xfrm>
              <a:off x="4185565" y="5710327"/>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901196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8F6D95-C003-A84B-8EA2-C0557836898F}"/>
              </a:ext>
            </a:extLst>
          </p:cNvPr>
          <p:cNvSpPr>
            <a:spLocks noGrp="1"/>
          </p:cNvSpPr>
          <p:nvPr>
            <p:ph type="sldNum" sz="quarter" idx="4294967295"/>
          </p:nvPr>
        </p:nvSpPr>
        <p:spPr>
          <a:xfrm>
            <a:off x="10880725" y="6459538"/>
            <a:ext cx="1311275" cy="365125"/>
          </a:xfrm>
        </p:spPr>
        <p:txBody>
          <a:bodyPr/>
          <a:lstStyle/>
          <a:p>
            <a:fld id="{1BD72A7C-CD32-D543-9541-5D4E9CD9F017}" type="slidenum">
              <a:rPr lang="en-US" smtClean="0"/>
              <a:t>7</a:t>
            </a:fld>
            <a:endParaRPr lang="en-US"/>
          </a:p>
        </p:txBody>
      </p:sp>
      <p:sp>
        <p:nvSpPr>
          <p:cNvPr id="8" name="TextBox 7">
            <a:extLst>
              <a:ext uri="{FF2B5EF4-FFF2-40B4-BE49-F238E27FC236}">
                <a16:creationId xmlns:a16="http://schemas.microsoft.com/office/drawing/2014/main" id="{13D3D150-3453-984F-9D0C-26BF303A6691}"/>
              </a:ext>
            </a:extLst>
          </p:cNvPr>
          <p:cNvSpPr txBox="1"/>
          <p:nvPr/>
        </p:nvSpPr>
        <p:spPr>
          <a:xfrm>
            <a:off x="2096697" y="2819399"/>
            <a:ext cx="8292270" cy="1015663"/>
          </a:xfrm>
          <a:prstGeom prst="rect">
            <a:avLst/>
          </a:prstGeom>
          <a:noFill/>
        </p:spPr>
        <p:txBody>
          <a:bodyPr wrap="none" rtlCol="0">
            <a:spAutoFit/>
          </a:bodyPr>
          <a:lstStyle/>
          <a:p>
            <a:r>
              <a:rPr lang="en-US" sz="6000" dirty="0">
                <a:solidFill>
                  <a:srgbClr val="C00000"/>
                </a:solidFill>
                <a:latin typeface="Chalkduster" panose="03050602040202020205" pitchFamily="66" charset="77"/>
              </a:rPr>
              <a:t>Structural Hazards</a:t>
            </a:r>
          </a:p>
        </p:txBody>
      </p:sp>
    </p:spTree>
    <p:extLst>
      <p:ext uri="{BB962C8B-B14F-4D97-AF65-F5344CB8AC3E}">
        <p14:creationId xmlns:p14="http://schemas.microsoft.com/office/powerpoint/2010/main" val="4286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2"/>
          <p:cNvSpPr>
            <a:spLocks noChangeArrowheads="1"/>
          </p:cNvSpPr>
          <p:nvPr/>
        </p:nvSpPr>
        <p:spPr bwMode="auto">
          <a:xfrm>
            <a:off x="6340476" y="3051178"/>
            <a:ext cx="533400" cy="457200"/>
          </a:xfrm>
          <a:prstGeom prst="rect">
            <a:avLst/>
          </a:prstGeom>
          <a:solidFill>
            <a:srgbClr val="98EB83"/>
          </a:solidFill>
          <a:ln w="12700">
            <a:solidFill>
              <a:schemeClr val="tx1"/>
            </a:solidFill>
            <a:miter lim="800000"/>
            <a:headEnd/>
            <a:tailEnd/>
          </a:ln>
        </p:spPr>
        <p:txBody>
          <a:bodyPr wrap="none" anchor="ctr">
            <a:prstTxWarp prst="textNoShape">
              <a:avLst/>
            </a:prstTxWarp>
          </a:bodyPr>
          <a:lstStyle/>
          <a:p>
            <a:pPr algn="ctr" eaLnBrk="0" hangingPunct="0">
              <a:defRPr/>
            </a:pPr>
            <a:endParaRPr lang="en-US" sz="1600">
              <a:latin typeface="Calibri"/>
              <a:ea typeface="Optima" charset="0"/>
              <a:cs typeface="Calibri"/>
            </a:endParaRPr>
          </a:p>
        </p:txBody>
      </p:sp>
      <p:sp>
        <p:nvSpPr>
          <p:cNvPr id="198" name="Rectangle 2"/>
          <p:cNvSpPr>
            <a:spLocks noChangeArrowheads="1"/>
          </p:cNvSpPr>
          <p:nvPr/>
        </p:nvSpPr>
        <p:spPr bwMode="auto">
          <a:xfrm>
            <a:off x="6340476" y="5562603"/>
            <a:ext cx="533400" cy="457200"/>
          </a:xfrm>
          <a:prstGeom prst="rect">
            <a:avLst/>
          </a:prstGeom>
          <a:solidFill>
            <a:srgbClr val="98EB83"/>
          </a:solidFill>
          <a:ln w="12700">
            <a:solidFill>
              <a:schemeClr val="tx1"/>
            </a:solidFill>
            <a:miter lim="800000"/>
            <a:headEnd/>
            <a:tailEnd/>
          </a:ln>
        </p:spPr>
        <p:txBody>
          <a:bodyPr wrap="none" anchor="ctr">
            <a:prstTxWarp prst="textNoShape">
              <a:avLst/>
            </a:prstTxWarp>
          </a:bodyPr>
          <a:lstStyle/>
          <a:p>
            <a:pPr algn="ctr" eaLnBrk="0" hangingPunct="0">
              <a:defRPr/>
            </a:pPr>
            <a:endParaRPr lang="en-US" sz="1600">
              <a:latin typeface="Calibri"/>
              <a:ea typeface="Optima" charset="0"/>
              <a:cs typeface="Calibri"/>
            </a:endParaRPr>
          </a:p>
        </p:txBody>
      </p:sp>
      <p:sp>
        <p:nvSpPr>
          <p:cNvPr id="1211394" name="Rectangle 2"/>
          <p:cNvSpPr>
            <a:spLocks noChangeArrowheads="1"/>
          </p:cNvSpPr>
          <p:nvPr/>
        </p:nvSpPr>
        <p:spPr bwMode="auto">
          <a:xfrm>
            <a:off x="5638800" y="4724403"/>
            <a:ext cx="533400" cy="457200"/>
          </a:xfrm>
          <a:prstGeom prst="rect">
            <a:avLst/>
          </a:prstGeom>
          <a:solidFill>
            <a:srgbClr val="FF0000"/>
          </a:solidFill>
          <a:ln w="12700">
            <a:solidFill>
              <a:schemeClr val="tx1"/>
            </a:solidFill>
            <a:miter lim="800000"/>
            <a:headEnd/>
            <a:tailEnd/>
          </a:ln>
        </p:spPr>
        <p:txBody>
          <a:bodyPr wrap="none" anchor="ctr">
            <a:prstTxWarp prst="textNoShape">
              <a:avLst/>
            </a:prstTxWarp>
          </a:bodyPr>
          <a:lstStyle/>
          <a:p>
            <a:pPr algn="ctr" eaLnBrk="0" hangingPunct="0">
              <a:defRPr/>
            </a:pPr>
            <a:endParaRPr lang="en-US" sz="1600">
              <a:latin typeface="Calibri"/>
              <a:ea typeface="Optima" charset="0"/>
              <a:cs typeface="Calibri"/>
            </a:endParaRPr>
          </a:p>
        </p:txBody>
      </p:sp>
      <p:sp>
        <p:nvSpPr>
          <p:cNvPr id="1211395" name="Rectangle 3"/>
          <p:cNvSpPr>
            <a:spLocks noChangeArrowheads="1"/>
          </p:cNvSpPr>
          <p:nvPr/>
        </p:nvSpPr>
        <p:spPr bwMode="auto">
          <a:xfrm>
            <a:off x="5653088" y="2209803"/>
            <a:ext cx="519112" cy="457200"/>
          </a:xfrm>
          <a:prstGeom prst="rect">
            <a:avLst/>
          </a:prstGeom>
          <a:solidFill>
            <a:srgbClr val="FF0000"/>
          </a:solidFill>
          <a:ln w="12700">
            <a:solidFill>
              <a:schemeClr val="tx1"/>
            </a:solidFill>
            <a:miter lim="800000"/>
            <a:headEnd/>
            <a:tailEnd/>
          </a:ln>
        </p:spPr>
        <p:txBody>
          <a:bodyPr wrap="none" anchor="ctr">
            <a:prstTxWarp prst="textNoShape">
              <a:avLst/>
            </a:prstTxWarp>
          </a:bodyPr>
          <a:lstStyle/>
          <a:p>
            <a:pPr algn="ctr" eaLnBrk="0" hangingPunct="0"/>
            <a:endParaRPr lang="en-US" sz="1600">
              <a:latin typeface="Calibri"/>
              <a:ea typeface="Optima" charset="0"/>
              <a:cs typeface="Calibri"/>
            </a:endParaRPr>
          </a:p>
        </p:txBody>
      </p:sp>
      <p:sp>
        <p:nvSpPr>
          <p:cNvPr id="32772" name="Rectangle 7"/>
          <p:cNvSpPr>
            <a:spLocks noChangeArrowheads="1"/>
          </p:cNvSpPr>
          <p:nvPr/>
        </p:nvSpPr>
        <p:spPr bwMode="auto">
          <a:xfrm>
            <a:off x="2286000" y="2133604"/>
            <a:ext cx="439738" cy="3968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000" dirty="0" err="1">
                <a:latin typeface="Calibri"/>
                <a:ea typeface="Optima" charset="0"/>
                <a:cs typeface="Calibri"/>
              </a:rPr>
              <a:t>lw</a:t>
            </a:r>
            <a:endParaRPr lang="en-US" sz="2000" dirty="0">
              <a:latin typeface="Calibri"/>
              <a:ea typeface="Optima" charset="0"/>
              <a:cs typeface="Calibri"/>
            </a:endParaRPr>
          </a:p>
        </p:txBody>
      </p:sp>
      <p:sp>
        <p:nvSpPr>
          <p:cNvPr id="32773" name="Rectangle 8"/>
          <p:cNvSpPr>
            <a:spLocks noChangeArrowheads="1"/>
          </p:cNvSpPr>
          <p:nvPr/>
        </p:nvSpPr>
        <p:spPr bwMode="auto">
          <a:xfrm>
            <a:off x="2286001" y="2971804"/>
            <a:ext cx="575103" cy="39754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000" dirty="0">
                <a:latin typeface="Calibri"/>
                <a:ea typeface="Optima" charset="0"/>
                <a:cs typeface="Calibri"/>
              </a:rPr>
              <a:t>add</a:t>
            </a:r>
          </a:p>
        </p:txBody>
      </p:sp>
      <p:sp>
        <p:nvSpPr>
          <p:cNvPr id="32774" name="Rectangle 9"/>
          <p:cNvSpPr>
            <a:spLocks noChangeArrowheads="1"/>
          </p:cNvSpPr>
          <p:nvPr/>
        </p:nvSpPr>
        <p:spPr bwMode="auto">
          <a:xfrm>
            <a:off x="2286001" y="3852867"/>
            <a:ext cx="552561" cy="39754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000" dirty="0">
                <a:latin typeface="Calibri"/>
                <a:ea typeface="Optima" charset="0"/>
                <a:cs typeface="Calibri"/>
              </a:rPr>
              <a:t>sub</a:t>
            </a:r>
          </a:p>
        </p:txBody>
      </p:sp>
      <p:sp>
        <p:nvSpPr>
          <p:cNvPr id="32775" name="Rectangle 10"/>
          <p:cNvSpPr>
            <a:spLocks noChangeArrowheads="1"/>
          </p:cNvSpPr>
          <p:nvPr/>
        </p:nvSpPr>
        <p:spPr bwMode="auto">
          <a:xfrm>
            <a:off x="2286000" y="5562604"/>
            <a:ext cx="426400" cy="39754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000" dirty="0" err="1">
                <a:latin typeface="Calibri"/>
                <a:ea typeface="Optima" charset="0"/>
                <a:cs typeface="Calibri"/>
              </a:rPr>
              <a:t>lw</a:t>
            </a:r>
            <a:endParaRPr lang="en-US" sz="2000" dirty="0">
              <a:latin typeface="Calibri"/>
              <a:ea typeface="Optima" charset="0"/>
              <a:cs typeface="Calibri"/>
            </a:endParaRPr>
          </a:p>
        </p:txBody>
      </p:sp>
      <p:sp>
        <p:nvSpPr>
          <p:cNvPr id="32776" name="Line 11"/>
          <p:cNvSpPr>
            <a:spLocks noChangeShapeType="1"/>
          </p:cNvSpPr>
          <p:nvPr/>
        </p:nvSpPr>
        <p:spPr bwMode="auto">
          <a:xfrm>
            <a:off x="4152900" y="1808166"/>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32777" name="Line 12"/>
          <p:cNvSpPr>
            <a:spLocks noChangeShapeType="1"/>
          </p:cNvSpPr>
          <p:nvPr/>
        </p:nvSpPr>
        <p:spPr bwMode="auto">
          <a:xfrm>
            <a:off x="4838700" y="1808166"/>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32778" name="Line 13"/>
          <p:cNvSpPr>
            <a:spLocks noChangeShapeType="1"/>
          </p:cNvSpPr>
          <p:nvPr/>
        </p:nvSpPr>
        <p:spPr bwMode="auto">
          <a:xfrm>
            <a:off x="5524500" y="1808166"/>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32779" name="Line 14"/>
          <p:cNvSpPr>
            <a:spLocks noChangeShapeType="1"/>
          </p:cNvSpPr>
          <p:nvPr/>
        </p:nvSpPr>
        <p:spPr bwMode="auto">
          <a:xfrm>
            <a:off x="6210300" y="1808166"/>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32780" name="Line 15"/>
          <p:cNvSpPr>
            <a:spLocks noChangeShapeType="1"/>
          </p:cNvSpPr>
          <p:nvPr/>
        </p:nvSpPr>
        <p:spPr bwMode="auto">
          <a:xfrm>
            <a:off x="6896100" y="1808166"/>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32781" name="Line 16"/>
          <p:cNvSpPr>
            <a:spLocks noChangeShapeType="1"/>
          </p:cNvSpPr>
          <p:nvPr/>
        </p:nvSpPr>
        <p:spPr bwMode="auto">
          <a:xfrm>
            <a:off x="7581900" y="1808166"/>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32782" name="Line 17"/>
          <p:cNvSpPr>
            <a:spLocks noChangeShapeType="1"/>
          </p:cNvSpPr>
          <p:nvPr/>
        </p:nvSpPr>
        <p:spPr bwMode="auto">
          <a:xfrm>
            <a:off x="8267700" y="1808166"/>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32783" name="Line 18"/>
          <p:cNvSpPr>
            <a:spLocks noChangeShapeType="1"/>
          </p:cNvSpPr>
          <p:nvPr/>
        </p:nvSpPr>
        <p:spPr bwMode="auto">
          <a:xfrm>
            <a:off x="8953500" y="1808166"/>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latin typeface="Calibri"/>
              <a:cs typeface="Calibri"/>
            </a:endParaRPr>
          </a:p>
        </p:txBody>
      </p:sp>
      <p:sp>
        <p:nvSpPr>
          <p:cNvPr id="32784" name="Rectangle 19"/>
          <p:cNvSpPr>
            <a:spLocks noChangeArrowheads="1"/>
          </p:cNvSpPr>
          <p:nvPr/>
        </p:nvSpPr>
        <p:spPr bwMode="auto">
          <a:xfrm>
            <a:off x="2286001" y="4691067"/>
            <a:ext cx="575103" cy="39754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000" dirty="0">
                <a:latin typeface="Calibri"/>
                <a:ea typeface="Optima" charset="0"/>
                <a:cs typeface="Calibri"/>
              </a:rPr>
              <a:t>add</a:t>
            </a:r>
          </a:p>
        </p:txBody>
      </p:sp>
      <p:grpSp>
        <p:nvGrpSpPr>
          <p:cNvPr id="32785" name="Group 21"/>
          <p:cNvGrpSpPr>
            <a:grpSpLocks/>
          </p:cNvGrpSpPr>
          <p:nvPr/>
        </p:nvGrpSpPr>
        <p:grpSpPr bwMode="auto">
          <a:xfrm>
            <a:off x="3490913" y="2057403"/>
            <a:ext cx="3376612" cy="838200"/>
            <a:chOff x="1505" y="1152"/>
            <a:chExt cx="2127" cy="528"/>
          </a:xfrm>
        </p:grpSpPr>
        <p:grpSp>
          <p:nvGrpSpPr>
            <p:cNvPr id="32930" name="Group 22"/>
            <p:cNvGrpSpPr>
              <a:grpSpLocks/>
            </p:cNvGrpSpPr>
            <p:nvPr/>
          </p:nvGrpSpPr>
          <p:grpSpPr bwMode="auto">
            <a:xfrm>
              <a:off x="2496" y="1152"/>
              <a:ext cx="214" cy="481"/>
              <a:chOff x="2216" y="1413"/>
              <a:chExt cx="214" cy="481"/>
            </a:xfrm>
          </p:grpSpPr>
          <p:sp>
            <p:nvSpPr>
              <p:cNvPr id="32960" name="Freeform 23"/>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61" name="Rectangle 24"/>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ALU</a:t>
                </a:r>
              </a:p>
            </p:txBody>
          </p:sp>
        </p:grpSp>
        <p:grpSp>
          <p:nvGrpSpPr>
            <p:cNvPr id="32931" name="Group 25"/>
            <p:cNvGrpSpPr>
              <a:grpSpLocks/>
            </p:cNvGrpSpPr>
            <p:nvPr/>
          </p:nvGrpSpPr>
          <p:grpSpPr bwMode="auto">
            <a:xfrm>
              <a:off x="1505" y="1248"/>
              <a:ext cx="406" cy="289"/>
              <a:chOff x="1225" y="1509"/>
              <a:chExt cx="406" cy="289"/>
            </a:xfrm>
          </p:grpSpPr>
          <p:sp>
            <p:nvSpPr>
              <p:cNvPr id="32956" name="Rectangle 26"/>
              <p:cNvSpPr>
                <a:spLocks noChangeArrowheads="1"/>
              </p:cNvSpPr>
              <p:nvPr/>
            </p:nvSpPr>
            <p:spPr bwMode="auto">
              <a:xfrm>
                <a:off x="1225" y="1511"/>
                <a:ext cx="373"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a:latin typeface="Calibri"/>
                    <a:ea typeface="Optima" charset="0"/>
                    <a:cs typeface="Calibri"/>
                  </a:rPr>
                  <a:t>Mem</a:t>
                </a:r>
              </a:p>
            </p:txBody>
          </p:sp>
          <p:grpSp>
            <p:nvGrpSpPr>
              <p:cNvPr id="2" name="Group 27"/>
              <p:cNvGrpSpPr>
                <a:grpSpLocks/>
              </p:cNvGrpSpPr>
              <p:nvPr/>
            </p:nvGrpSpPr>
            <p:grpSpPr bwMode="auto">
              <a:xfrm>
                <a:off x="1291" y="1509"/>
                <a:ext cx="340" cy="289"/>
                <a:chOff x="1291" y="1509"/>
                <a:chExt cx="340" cy="289"/>
              </a:xfrm>
            </p:grpSpPr>
            <p:sp>
              <p:nvSpPr>
                <p:cNvPr id="32958" name="Freeform 28"/>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59" name="Freeform 29"/>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grpSp>
        <p:sp>
          <p:nvSpPr>
            <p:cNvPr id="32932" name="Rectangle 30"/>
            <p:cNvSpPr>
              <a:spLocks noChangeArrowheads="1"/>
            </p:cNvSpPr>
            <p:nvPr/>
          </p:nvSpPr>
          <p:spPr bwMode="auto">
            <a:xfrm>
              <a:off x="2012" y="1255"/>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2933" name="Group 31"/>
            <p:cNvGrpSpPr>
              <a:grpSpLocks/>
            </p:cNvGrpSpPr>
            <p:nvPr/>
          </p:nvGrpSpPr>
          <p:grpSpPr bwMode="auto">
            <a:xfrm>
              <a:off x="2031" y="1248"/>
              <a:ext cx="296" cy="289"/>
              <a:chOff x="1751" y="1509"/>
              <a:chExt cx="296" cy="289"/>
            </a:xfrm>
          </p:grpSpPr>
          <p:sp>
            <p:nvSpPr>
              <p:cNvPr id="32954" name="Freeform 32"/>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55" name="Freeform 33"/>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934" name="Line 34"/>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935" name="Freeform 35"/>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36" name="Line 36"/>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937" name="Rectangle 37"/>
            <p:cNvSpPr>
              <a:spLocks noChangeArrowheads="1"/>
            </p:cNvSpPr>
            <p:nvPr/>
          </p:nvSpPr>
          <p:spPr bwMode="auto">
            <a:xfrm>
              <a:off x="2858" y="1279"/>
              <a:ext cx="37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Mem</a:t>
              </a:r>
            </a:p>
          </p:txBody>
        </p:sp>
        <p:grpSp>
          <p:nvGrpSpPr>
            <p:cNvPr id="32938" name="Group 38"/>
            <p:cNvGrpSpPr>
              <a:grpSpLocks/>
            </p:cNvGrpSpPr>
            <p:nvPr/>
          </p:nvGrpSpPr>
          <p:grpSpPr bwMode="auto">
            <a:xfrm>
              <a:off x="2880" y="1248"/>
              <a:ext cx="325" cy="289"/>
              <a:chOff x="2600" y="1509"/>
              <a:chExt cx="325" cy="289"/>
            </a:xfrm>
          </p:grpSpPr>
          <p:sp>
            <p:nvSpPr>
              <p:cNvPr id="32952" name="Freeform 39"/>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53" name="Freeform 40"/>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939" name="Rectangle 41"/>
            <p:cNvSpPr>
              <a:spLocks noChangeArrowheads="1"/>
            </p:cNvSpPr>
            <p:nvPr/>
          </p:nvSpPr>
          <p:spPr bwMode="auto">
            <a:xfrm>
              <a:off x="3321" y="1250"/>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2940" name="Group 42"/>
            <p:cNvGrpSpPr>
              <a:grpSpLocks/>
            </p:cNvGrpSpPr>
            <p:nvPr/>
          </p:nvGrpSpPr>
          <p:grpSpPr bwMode="auto">
            <a:xfrm>
              <a:off x="3348" y="1248"/>
              <a:ext cx="284" cy="289"/>
              <a:chOff x="3068" y="1509"/>
              <a:chExt cx="284" cy="289"/>
            </a:xfrm>
          </p:grpSpPr>
          <p:sp>
            <p:nvSpPr>
              <p:cNvPr id="32950" name="Freeform 43"/>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51" name="Freeform 44"/>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941" name="Line 45"/>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942" name="Line 46"/>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943" name="Line 47"/>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944" name="Line 48"/>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945" name="Line 49"/>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946" name="Line 50"/>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947" name="Line 51"/>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948" name="Line 52"/>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949" name="Line 53"/>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32786" name="Group 54"/>
          <p:cNvGrpSpPr>
            <a:grpSpLocks/>
          </p:cNvGrpSpPr>
          <p:nvPr/>
        </p:nvGrpSpPr>
        <p:grpSpPr bwMode="auto">
          <a:xfrm>
            <a:off x="4176713" y="2895603"/>
            <a:ext cx="3376612" cy="838200"/>
            <a:chOff x="1505" y="1152"/>
            <a:chExt cx="2127" cy="528"/>
          </a:xfrm>
        </p:grpSpPr>
        <p:grpSp>
          <p:nvGrpSpPr>
            <p:cNvPr id="32898" name="Group 55"/>
            <p:cNvGrpSpPr>
              <a:grpSpLocks/>
            </p:cNvGrpSpPr>
            <p:nvPr/>
          </p:nvGrpSpPr>
          <p:grpSpPr bwMode="auto">
            <a:xfrm>
              <a:off x="2496" y="1152"/>
              <a:ext cx="214" cy="481"/>
              <a:chOff x="2216" y="1413"/>
              <a:chExt cx="214" cy="481"/>
            </a:xfrm>
          </p:grpSpPr>
          <p:sp>
            <p:nvSpPr>
              <p:cNvPr id="32928" name="Freeform 56"/>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29" name="Rectangle 57"/>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ALU</a:t>
                </a:r>
              </a:p>
            </p:txBody>
          </p:sp>
        </p:grpSp>
        <p:grpSp>
          <p:nvGrpSpPr>
            <p:cNvPr id="32899" name="Group 58"/>
            <p:cNvGrpSpPr>
              <a:grpSpLocks/>
            </p:cNvGrpSpPr>
            <p:nvPr/>
          </p:nvGrpSpPr>
          <p:grpSpPr bwMode="auto">
            <a:xfrm>
              <a:off x="1505" y="1248"/>
              <a:ext cx="406" cy="289"/>
              <a:chOff x="1225" y="1509"/>
              <a:chExt cx="406" cy="289"/>
            </a:xfrm>
          </p:grpSpPr>
          <p:sp>
            <p:nvSpPr>
              <p:cNvPr id="32924" name="Rectangle 59"/>
              <p:cNvSpPr>
                <a:spLocks noChangeArrowheads="1"/>
              </p:cNvSpPr>
              <p:nvPr/>
            </p:nvSpPr>
            <p:spPr bwMode="auto">
              <a:xfrm>
                <a:off x="1225" y="1511"/>
                <a:ext cx="373"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a:latin typeface="Calibri"/>
                    <a:ea typeface="Optima" charset="0"/>
                    <a:cs typeface="Calibri"/>
                  </a:rPr>
                  <a:t>Mem</a:t>
                </a:r>
              </a:p>
            </p:txBody>
          </p:sp>
          <p:grpSp>
            <p:nvGrpSpPr>
              <p:cNvPr id="32925" name="Group 60"/>
              <p:cNvGrpSpPr>
                <a:grpSpLocks/>
              </p:cNvGrpSpPr>
              <p:nvPr/>
            </p:nvGrpSpPr>
            <p:grpSpPr bwMode="auto">
              <a:xfrm>
                <a:off x="1291" y="1509"/>
                <a:ext cx="340" cy="289"/>
                <a:chOff x="1291" y="1509"/>
                <a:chExt cx="340" cy="289"/>
              </a:xfrm>
            </p:grpSpPr>
            <p:sp>
              <p:nvSpPr>
                <p:cNvPr id="32926" name="Freeform 61"/>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27" name="Freeform 62"/>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grpSp>
        <p:sp>
          <p:nvSpPr>
            <p:cNvPr id="32900" name="Rectangle 63"/>
            <p:cNvSpPr>
              <a:spLocks noChangeArrowheads="1"/>
            </p:cNvSpPr>
            <p:nvPr/>
          </p:nvSpPr>
          <p:spPr bwMode="auto">
            <a:xfrm>
              <a:off x="2012" y="1255"/>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2901" name="Group 64"/>
            <p:cNvGrpSpPr>
              <a:grpSpLocks/>
            </p:cNvGrpSpPr>
            <p:nvPr/>
          </p:nvGrpSpPr>
          <p:grpSpPr bwMode="auto">
            <a:xfrm>
              <a:off x="2031" y="1248"/>
              <a:ext cx="296" cy="289"/>
              <a:chOff x="1751" y="1509"/>
              <a:chExt cx="296" cy="289"/>
            </a:xfrm>
          </p:grpSpPr>
          <p:sp>
            <p:nvSpPr>
              <p:cNvPr id="32922" name="Freeform 65"/>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23" name="Freeform 66"/>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902" name="Line 67"/>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903" name="Freeform 68"/>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04" name="Line 69"/>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905" name="Rectangle 70"/>
            <p:cNvSpPr>
              <a:spLocks noChangeArrowheads="1"/>
            </p:cNvSpPr>
            <p:nvPr/>
          </p:nvSpPr>
          <p:spPr bwMode="auto">
            <a:xfrm>
              <a:off x="2829" y="1250"/>
              <a:ext cx="37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dirty="0">
                  <a:latin typeface="Calibri"/>
                  <a:ea typeface="Optima" charset="0"/>
                  <a:cs typeface="Calibri"/>
                </a:rPr>
                <a:t>Mem</a:t>
              </a:r>
            </a:p>
          </p:txBody>
        </p:sp>
        <p:grpSp>
          <p:nvGrpSpPr>
            <p:cNvPr id="32906" name="Group 71"/>
            <p:cNvGrpSpPr>
              <a:grpSpLocks/>
            </p:cNvGrpSpPr>
            <p:nvPr/>
          </p:nvGrpSpPr>
          <p:grpSpPr bwMode="auto">
            <a:xfrm>
              <a:off x="2880" y="1248"/>
              <a:ext cx="325" cy="289"/>
              <a:chOff x="2600" y="1509"/>
              <a:chExt cx="325" cy="289"/>
            </a:xfrm>
          </p:grpSpPr>
          <p:sp>
            <p:nvSpPr>
              <p:cNvPr id="32920" name="Freeform 72"/>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21" name="Freeform 73"/>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907" name="Rectangle 74"/>
            <p:cNvSpPr>
              <a:spLocks noChangeArrowheads="1"/>
            </p:cNvSpPr>
            <p:nvPr/>
          </p:nvSpPr>
          <p:spPr bwMode="auto">
            <a:xfrm>
              <a:off x="3321" y="1250"/>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2908" name="Group 75"/>
            <p:cNvGrpSpPr>
              <a:grpSpLocks/>
            </p:cNvGrpSpPr>
            <p:nvPr/>
          </p:nvGrpSpPr>
          <p:grpSpPr bwMode="auto">
            <a:xfrm>
              <a:off x="3348" y="1248"/>
              <a:ext cx="284" cy="289"/>
              <a:chOff x="3068" y="1509"/>
              <a:chExt cx="284" cy="289"/>
            </a:xfrm>
          </p:grpSpPr>
          <p:sp>
            <p:nvSpPr>
              <p:cNvPr id="32918" name="Freeform 76"/>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919" name="Freeform 77"/>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909" name="Line 78"/>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910" name="Line 79"/>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911" name="Line 80"/>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912" name="Line 81"/>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913" name="Line 82"/>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914" name="Line 83"/>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915" name="Line 84"/>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916" name="Line 85"/>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917" name="Line 86"/>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32787" name="Group 87"/>
          <p:cNvGrpSpPr>
            <a:grpSpLocks/>
          </p:cNvGrpSpPr>
          <p:nvPr/>
        </p:nvGrpSpPr>
        <p:grpSpPr bwMode="auto">
          <a:xfrm>
            <a:off x="4862513" y="3733803"/>
            <a:ext cx="3376612" cy="838200"/>
            <a:chOff x="1505" y="1152"/>
            <a:chExt cx="2127" cy="528"/>
          </a:xfrm>
        </p:grpSpPr>
        <p:grpSp>
          <p:nvGrpSpPr>
            <p:cNvPr id="32866" name="Group 88"/>
            <p:cNvGrpSpPr>
              <a:grpSpLocks/>
            </p:cNvGrpSpPr>
            <p:nvPr/>
          </p:nvGrpSpPr>
          <p:grpSpPr bwMode="auto">
            <a:xfrm>
              <a:off x="2496" y="1152"/>
              <a:ext cx="214" cy="481"/>
              <a:chOff x="2216" y="1413"/>
              <a:chExt cx="214" cy="481"/>
            </a:xfrm>
          </p:grpSpPr>
          <p:sp>
            <p:nvSpPr>
              <p:cNvPr id="32896" name="Freeform 8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97" name="Rectangle 90"/>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ALU</a:t>
                </a:r>
              </a:p>
            </p:txBody>
          </p:sp>
        </p:grpSp>
        <p:grpSp>
          <p:nvGrpSpPr>
            <p:cNvPr id="32867" name="Group 91"/>
            <p:cNvGrpSpPr>
              <a:grpSpLocks/>
            </p:cNvGrpSpPr>
            <p:nvPr/>
          </p:nvGrpSpPr>
          <p:grpSpPr bwMode="auto">
            <a:xfrm>
              <a:off x="1505" y="1248"/>
              <a:ext cx="406" cy="289"/>
              <a:chOff x="1225" y="1509"/>
              <a:chExt cx="406" cy="289"/>
            </a:xfrm>
          </p:grpSpPr>
          <p:sp>
            <p:nvSpPr>
              <p:cNvPr id="32892" name="Rectangle 92"/>
              <p:cNvSpPr>
                <a:spLocks noChangeArrowheads="1"/>
              </p:cNvSpPr>
              <p:nvPr/>
            </p:nvSpPr>
            <p:spPr bwMode="auto">
              <a:xfrm>
                <a:off x="1225" y="1511"/>
                <a:ext cx="373"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a:latin typeface="Calibri"/>
                    <a:ea typeface="Optima" charset="0"/>
                    <a:cs typeface="Calibri"/>
                  </a:rPr>
                  <a:t>Mem</a:t>
                </a:r>
              </a:p>
            </p:txBody>
          </p:sp>
          <p:grpSp>
            <p:nvGrpSpPr>
              <p:cNvPr id="32893" name="Group 93"/>
              <p:cNvGrpSpPr>
                <a:grpSpLocks/>
              </p:cNvGrpSpPr>
              <p:nvPr/>
            </p:nvGrpSpPr>
            <p:grpSpPr bwMode="auto">
              <a:xfrm>
                <a:off x="1291" y="1509"/>
                <a:ext cx="340" cy="289"/>
                <a:chOff x="1291" y="1509"/>
                <a:chExt cx="340" cy="289"/>
              </a:xfrm>
            </p:grpSpPr>
            <p:sp>
              <p:nvSpPr>
                <p:cNvPr id="32894" name="Freeform 9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95" name="Freeform 9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grpSp>
        <p:sp>
          <p:nvSpPr>
            <p:cNvPr id="32868" name="Rectangle 96"/>
            <p:cNvSpPr>
              <a:spLocks noChangeArrowheads="1"/>
            </p:cNvSpPr>
            <p:nvPr/>
          </p:nvSpPr>
          <p:spPr bwMode="auto">
            <a:xfrm>
              <a:off x="2012" y="1255"/>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2869" name="Group 97"/>
            <p:cNvGrpSpPr>
              <a:grpSpLocks/>
            </p:cNvGrpSpPr>
            <p:nvPr/>
          </p:nvGrpSpPr>
          <p:grpSpPr bwMode="auto">
            <a:xfrm>
              <a:off x="2031" y="1248"/>
              <a:ext cx="296" cy="289"/>
              <a:chOff x="1751" y="1509"/>
              <a:chExt cx="296" cy="289"/>
            </a:xfrm>
          </p:grpSpPr>
          <p:sp>
            <p:nvSpPr>
              <p:cNvPr id="32890" name="Freeform 9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91" name="Freeform 9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870" name="Line 100"/>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71" name="Freeform 101"/>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72" name="Line 102"/>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73" name="Rectangle 103"/>
            <p:cNvSpPr>
              <a:spLocks noChangeArrowheads="1"/>
            </p:cNvSpPr>
            <p:nvPr/>
          </p:nvSpPr>
          <p:spPr bwMode="auto">
            <a:xfrm>
              <a:off x="2829" y="1250"/>
              <a:ext cx="37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Mem</a:t>
              </a:r>
            </a:p>
          </p:txBody>
        </p:sp>
        <p:grpSp>
          <p:nvGrpSpPr>
            <p:cNvPr id="32874" name="Group 104"/>
            <p:cNvGrpSpPr>
              <a:grpSpLocks/>
            </p:cNvGrpSpPr>
            <p:nvPr/>
          </p:nvGrpSpPr>
          <p:grpSpPr bwMode="auto">
            <a:xfrm>
              <a:off x="2880" y="1248"/>
              <a:ext cx="325" cy="289"/>
              <a:chOff x="2600" y="1509"/>
              <a:chExt cx="325" cy="289"/>
            </a:xfrm>
          </p:grpSpPr>
          <p:sp>
            <p:nvSpPr>
              <p:cNvPr id="32888" name="Freeform 10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89" name="Freeform 10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875" name="Rectangle 107"/>
            <p:cNvSpPr>
              <a:spLocks noChangeArrowheads="1"/>
            </p:cNvSpPr>
            <p:nvPr/>
          </p:nvSpPr>
          <p:spPr bwMode="auto">
            <a:xfrm>
              <a:off x="3321" y="1250"/>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2876" name="Group 108"/>
            <p:cNvGrpSpPr>
              <a:grpSpLocks/>
            </p:cNvGrpSpPr>
            <p:nvPr/>
          </p:nvGrpSpPr>
          <p:grpSpPr bwMode="auto">
            <a:xfrm>
              <a:off x="3348" y="1248"/>
              <a:ext cx="284" cy="289"/>
              <a:chOff x="3068" y="1509"/>
              <a:chExt cx="284" cy="289"/>
            </a:xfrm>
          </p:grpSpPr>
          <p:sp>
            <p:nvSpPr>
              <p:cNvPr id="32886" name="Freeform 10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87" name="Freeform 11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877" name="Line 111"/>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78" name="Line 112"/>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79" name="Line 113"/>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80" name="Line 114"/>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81" name="Line 115"/>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82" name="Line 116"/>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83" name="Line 117"/>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84" name="Line 118"/>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85" name="Line 119"/>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32788" name="Group 120"/>
          <p:cNvGrpSpPr>
            <a:grpSpLocks/>
          </p:cNvGrpSpPr>
          <p:nvPr/>
        </p:nvGrpSpPr>
        <p:grpSpPr bwMode="auto">
          <a:xfrm>
            <a:off x="5599113" y="4572003"/>
            <a:ext cx="3325812" cy="838200"/>
            <a:chOff x="1537" y="1152"/>
            <a:chExt cx="2095" cy="528"/>
          </a:xfrm>
        </p:grpSpPr>
        <p:grpSp>
          <p:nvGrpSpPr>
            <p:cNvPr id="32834" name="Group 121"/>
            <p:cNvGrpSpPr>
              <a:grpSpLocks/>
            </p:cNvGrpSpPr>
            <p:nvPr/>
          </p:nvGrpSpPr>
          <p:grpSpPr bwMode="auto">
            <a:xfrm>
              <a:off x="2496" y="1152"/>
              <a:ext cx="214" cy="481"/>
              <a:chOff x="2216" y="1413"/>
              <a:chExt cx="214" cy="481"/>
            </a:xfrm>
          </p:grpSpPr>
          <p:sp>
            <p:nvSpPr>
              <p:cNvPr id="32864" name="Freeform 12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65" name="Rectangle 123"/>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ALU</a:t>
                </a:r>
              </a:p>
            </p:txBody>
          </p:sp>
        </p:grpSp>
        <p:grpSp>
          <p:nvGrpSpPr>
            <p:cNvPr id="32835" name="Group 124"/>
            <p:cNvGrpSpPr>
              <a:grpSpLocks/>
            </p:cNvGrpSpPr>
            <p:nvPr/>
          </p:nvGrpSpPr>
          <p:grpSpPr bwMode="auto">
            <a:xfrm>
              <a:off x="1537" y="1248"/>
              <a:ext cx="374" cy="289"/>
              <a:chOff x="1257" y="1509"/>
              <a:chExt cx="374" cy="289"/>
            </a:xfrm>
          </p:grpSpPr>
          <p:sp>
            <p:nvSpPr>
              <p:cNvPr id="32860" name="Rectangle 125"/>
              <p:cNvSpPr>
                <a:spLocks noChangeArrowheads="1"/>
              </p:cNvSpPr>
              <p:nvPr/>
            </p:nvSpPr>
            <p:spPr bwMode="auto">
              <a:xfrm>
                <a:off x="1257" y="1540"/>
                <a:ext cx="373"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a:latin typeface="Calibri"/>
                    <a:ea typeface="Optima" charset="0"/>
                    <a:cs typeface="Calibri"/>
                  </a:rPr>
                  <a:t>Mem</a:t>
                </a:r>
              </a:p>
            </p:txBody>
          </p:sp>
          <p:grpSp>
            <p:nvGrpSpPr>
              <p:cNvPr id="32861" name="Group 126"/>
              <p:cNvGrpSpPr>
                <a:grpSpLocks/>
              </p:cNvGrpSpPr>
              <p:nvPr/>
            </p:nvGrpSpPr>
            <p:grpSpPr bwMode="auto">
              <a:xfrm>
                <a:off x="1291" y="1509"/>
                <a:ext cx="340" cy="289"/>
                <a:chOff x="1291" y="1509"/>
                <a:chExt cx="340" cy="289"/>
              </a:xfrm>
            </p:grpSpPr>
            <p:sp>
              <p:nvSpPr>
                <p:cNvPr id="32862" name="Freeform 12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63" name="Freeform 12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grpSp>
        <p:sp>
          <p:nvSpPr>
            <p:cNvPr id="32836" name="Rectangle 129"/>
            <p:cNvSpPr>
              <a:spLocks noChangeArrowheads="1"/>
            </p:cNvSpPr>
            <p:nvPr/>
          </p:nvSpPr>
          <p:spPr bwMode="auto">
            <a:xfrm>
              <a:off x="2012" y="1255"/>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2837" name="Group 130"/>
            <p:cNvGrpSpPr>
              <a:grpSpLocks/>
            </p:cNvGrpSpPr>
            <p:nvPr/>
          </p:nvGrpSpPr>
          <p:grpSpPr bwMode="auto">
            <a:xfrm>
              <a:off x="2031" y="1248"/>
              <a:ext cx="296" cy="289"/>
              <a:chOff x="1751" y="1509"/>
              <a:chExt cx="296" cy="289"/>
            </a:xfrm>
          </p:grpSpPr>
          <p:sp>
            <p:nvSpPr>
              <p:cNvPr id="32858" name="Freeform 13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59" name="Freeform 13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838" name="Line 13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39" name="Freeform 13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40" name="Line 13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41" name="Rectangle 136"/>
            <p:cNvSpPr>
              <a:spLocks noChangeArrowheads="1"/>
            </p:cNvSpPr>
            <p:nvPr/>
          </p:nvSpPr>
          <p:spPr bwMode="auto">
            <a:xfrm>
              <a:off x="2829" y="1250"/>
              <a:ext cx="37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Mem</a:t>
              </a:r>
            </a:p>
          </p:txBody>
        </p:sp>
        <p:grpSp>
          <p:nvGrpSpPr>
            <p:cNvPr id="32842" name="Group 137"/>
            <p:cNvGrpSpPr>
              <a:grpSpLocks/>
            </p:cNvGrpSpPr>
            <p:nvPr/>
          </p:nvGrpSpPr>
          <p:grpSpPr bwMode="auto">
            <a:xfrm>
              <a:off x="2880" y="1248"/>
              <a:ext cx="325" cy="289"/>
              <a:chOff x="2600" y="1509"/>
              <a:chExt cx="325" cy="289"/>
            </a:xfrm>
          </p:grpSpPr>
          <p:sp>
            <p:nvSpPr>
              <p:cNvPr id="32856" name="Freeform 13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57" name="Freeform 13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843" name="Rectangle 140"/>
            <p:cNvSpPr>
              <a:spLocks noChangeArrowheads="1"/>
            </p:cNvSpPr>
            <p:nvPr/>
          </p:nvSpPr>
          <p:spPr bwMode="auto">
            <a:xfrm>
              <a:off x="3321" y="1250"/>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2844" name="Group 141"/>
            <p:cNvGrpSpPr>
              <a:grpSpLocks/>
            </p:cNvGrpSpPr>
            <p:nvPr/>
          </p:nvGrpSpPr>
          <p:grpSpPr bwMode="auto">
            <a:xfrm>
              <a:off x="3348" y="1248"/>
              <a:ext cx="284" cy="289"/>
              <a:chOff x="3068" y="1509"/>
              <a:chExt cx="284" cy="289"/>
            </a:xfrm>
          </p:grpSpPr>
          <p:sp>
            <p:nvSpPr>
              <p:cNvPr id="32854" name="Freeform 14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55" name="Freeform 14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845" name="Line 14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46" name="Line 14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47" name="Line 14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48" name="Line 14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49" name="Line 14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50" name="Line 14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51" name="Line 15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52" name="Line 15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53" name="Line 15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32789" name="Group 153"/>
          <p:cNvGrpSpPr>
            <a:grpSpLocks/>
          </p:cNvGrpSpPr>
          <p:nvPr/>
        </p:nvGrpSpPr>
        <p:grpSpPr bwMode="auto">
          <a:xfrm>
            <a:off x="6234113" y="5410203"/>
            <a:ext cx="3376612" cy="838200"/>
            <a:chOff x="1505" y="1152"/>
            <a:chExt cx="2127" cy="528"/>
          </a:xfrm>
        </p:grpSpPr>
        <p:grpSp>
          <p:nvGrpSpPr>
            <p:cNvPr id="32802" name="Group 154"/>
            <p:cNvGrpSpPr>
              <a:grpSpLocks/>
            </p:cNvGrpSpPr>
            <p:nvPr/>
          </p:nvGrpSpPr>
          <p:grpSpPr bwMode="auto">
            <a:xfrm>
              <a:off x="2496" y="1152"/>
              <a:ext cx="214" cy="481"/>
              <a:chOff x="2216" y="1413"/>
              <a:chExt cx="214" cy="481"/>
            </a:xfrm>
          </p:grpSpPr>
          <p:sp>
            <p:nvSpPr>
              <p:cNvPr id="32832" name="Freeform 15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33" name="Rectangle 156"/>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ALU</a:t>
                </a:r>
              </a:p>
            </p:txBody>
          </p:sp>
        </p:grpSp>
        <p:grpSp>
          <p:nvGrpSpPr>
            <p:cNvPr id="32803" name="Group 157"/>
            <p:cNvGrpSpPr>
              <a:grpSpLocks/>
            </p:cNvGrpSpPr>
            <p:nvPr/>
          </p:nvGrpSpPr>
          <p:grpSpPr bwMode="auto">
            <a:xfrm>
              <a:off x="1505" y="1248"/>
              <a:ext cx="406" cy="289"/>
              <a:chOff x="1225" y="1509"/>
              <a:chExt cx="406" cy="289"/>
            </a:xfrm>
          </p:grpSpPr>
          <p:sp>
            <p:nvSpPr>
              <p:cNvPr id="32828" name="Rectangle 158"/>
              <p:cNvSpPr>
                <a:spLocks noChangeArrowheads="1"/>
              </p:cNvSpPr>
              <p:nvPr/>
            </p:nvSpPr>
            <p:spPr bwMode="auto">
              <a:xfrm>
                <a:off x="1225" y="1511"/>
                <a:ext cx="373"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a:latin typeface="Calibri"/>
                    <a:ea typeface="Optima" charset="0"/>
                    <a:cs typeface="Calibri"/>
                  </a:rPr>
                  <a:t>Mem</a:t>
                </a:r>
              </a:p>
            </p:txBody>
          </p:sp>
          <p:grpSp>
            <p:nvGrpSpPr>
              <p:cNvPr id="32829" name="Group 159"/>
              <p:cNvGrpSpPr>
                <a:grpSpLocks/>
              </p:cNvGrpSpPr>
              <p:nvPr/>
            </p:nvGrpSpPr>
            <p:grpSpPr bwMode="auto">
              <a:xfrm>
                <a:off x="1291" y="1509"/>
                <a:ext cx="340" cy="289"/>
                <a:chOff x="1291" y="1509"/>
                <a:chExt cx="340" cy="289"/>
              </a:xfrm>
            </p:grpSpPr>
            <p:sp>
              <p:nvSpPr>
                <p:cNvPr id="32830" name="Freeform 16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31" name="Freeform 16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grpSp>
        <p:sp>
          <p:nvSpPr>
            <p:cNvPr id="32804" name="Rectangle 162"/>
            <p:cNvSpPr>
              <a:spLocks noChangeArrowheads="1"/>
            </p:cNvSpPr>
            <p:nvPr/>
          </p:nvSpPr>
          <p:spPr bwMode="auto">
            <a:xfrm>
              <a:off x="2012" y="1255"/>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2805" name="Group 163"/>
            <p:cNvGrpSpPr>
              <a:grpSpLocks/>
            </p:cNvGrpSpPr>
            <p:nvPr/>
          </p:nvGrpSpPr>
          <p:grpSpPr bwMode="auto">
            <a:xfrm>
              <a:off x="2031" y="1248"/>
              <a:ext cx="296" cy="289"/>
              <a:chOff x="1751" y="1509"/>
              <a:chExt cx="296" cy="289"/>
            </a:xfrm>
          </p:grpSpPr>
          <p:sp>
            <p:nvSpPr>
              <p:cNvPr id="32826" name="Freeform 16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27" name="Freeform 16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806" name="Line 16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07" name="Freeform 16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08" name="Line 16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09" name="Rectangle 169"/>
            <p:cNvSpPr>
              <a:spLocks noChangeArrowheads="1"/>
            </p:cNvSpPr>
            <p:nvPr/>
          </p:nvSpPr>
          <p:spPr bwMode="auto">
            <a:xfrm>
              <a:off x="2829" y="1250"/>
              <a:ext cx="37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Mem</a:t>
              </a:r>
            </a:p>
          </p:txBody>
        </p:sp>
        <p:grpSp>
          <p:nvGrpSpPr>
            <p:cNvPr id="32810" name="Group 170"/>
            <p:cNvGrpSpPr>
              <a:grpSpLocks/>
            </p:cNvGrpSpPr>
            <p:nvPr/>
          </p:nvGrpSpPr>
          <p:grpSpPr bwMode="auto">
            <a:xfrm>
              <a:off x="2880" y="1248"/>
              <a:ext cx="325" cy="289"/>
              <a:chOff x="2600" y="1509"/>
              <a:chExt cx="325" cy="289"/>
            </a:xfrm>
          </p:grpSpPr>
          <p:sp>
            <p:nvSpPr>
              <p:cNvPr id="32824" name="Freeform 17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25" name="Freeform 17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811" name="Rectangle 173"/>
            <p:cNvSpPr>
              <a:spLocks noChangeArrowheads="1"/>
            </p:cNvSpPr>
            <p:nvPr/>
          </p:nvSpPr>
          <p:spPr bwMode="auto">
            <a:xfrm>
              <a:off x="3321" y="1250"/>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2812" name="Group 174"/>
            <p:cNvGrpSpPr>
              <a:grpSpLocks/>
            </p:cNvGrpSpPr>
            <p:nvPr/>
          </p:nvGrpSpPr>
          <p:grpSpPr bwMode="auto">
            <a:xfrm>
              <a:off x="3348" y="1248"/>
              <a:ext cx="284" cy="289"/>
              <a:chOff x="3068" y="1509"/>
              <a:chExt cx="284" cy="289"/>
            </a:xfrm>
          </p:grpSpPr>
          <p:sp>
            <p:nvSpPr>
              <p:cNvPr id="32822" name="Freeform 17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2823" name="Freeform 17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2813" name="Line 17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14" name="Line 17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15" name="Line 17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2816" name="Line 18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17" name="Line 18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18" name="Line 18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19" name="Line 18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20" name="Line 18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2821" name="Line 18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sp>
        <p:nvSpPr>
          <p:cNvPr id="32790" name="Rectangle 186"/>
          <p:cNvSpPr>
            <a:spLocks noGrp="1" noChangeArrowheads="1"/>
          </p:cNvSpPr>
          <p:nvPr>
            <p:ph type="title" idx="4294967295"/>
          </p:nvPr>
        </p:nvSpPr>
        <p:spPr>
          <a:xfrm>
            <a:off x="1093787" y="88349"/>
            <a:ext cx="10058400" cy="1033462"/>
          </a:xfrm>
        </p:spPr>
        <p:txBody>
          <a:bodyPr/>
          <a:lstStyle/>
          <a:p>
            <a:r>
              <a:rPr lang="en-US" dirty="0"/>
              <a:t>Example : Structural Hazard </a:t>
            </a:r>
          </a:p>
        </p:txBody>
      </p:sp>
      <p:sp>
        <p:nvSpPr>
          <p:cNvPr id="4" name="Slide Number Placeholder 3">
            <a:extLst>
              <a:ext uri="{FF2B5EF4-FFF2-40B4-BE49-F238E27FC236}">
                <a16:creationId xmlns:a16="http://schemas.microsoft.com/office/drawing/2014/main" id="{14CB408C-7F98-4E4A-9C0C-D78B287DA38A}"/>
              </a:ext>
            </a:extLst>
          </p:cNvPr>
          <p:cNvSpPr>
            <a:spLocks noGrp="1"/>
          </p:cNvSpPr>
          <p:nvPr>
            <p:ph type="sldNum" sz="quarter" idx="4294967295"/>
          </p:nvPr>
        </p:nvSpPr>
        <p:spPr>
          <a:xfrm>
            <a:off x="10880725" y="6459538"/>
            <a:ext cx="1311275" cy="365125"/>
          </a:xfrm>
        </p:spPr>
        <p:txBody>
          <a:bodyPr/>
          <a:lstStyle/>
          <a:p>
            <a:fld id="{1BD72A7C-CD32-D543-9541-5D4E9CD9F017}" type="slidenum">
              <a:rPr lang="en-US" smtClean="0"/>
              <a:t>8</a:t>
            </a:fld>
            <a:endParaRPr lang="en-US"/>
          </a:p>
        </p:txBody>
      </p:sp>
      <p:grpSp>
        <p:nvGrpSpPr>
          <p:cNvPr id="32957" name="Group 187"/>
          <p:cNvGrpSpPr>
            <a:grpSpLocks/>
          </p:cNvGrpSpPr>
          <p:nvPr/>
        </p:nvGrpSpPr>
        <p:grpSpPr bwMode="auto">
          <a:xfrm>
            <a:off x="5911852" y="1808166"/>
            <a:ext cx="3321051" cy="401638"/>
            <a:chOff x="2764" y="899"/>
            <a:chExt cx="2092" cy="253"/>
          </a:xfrm>
        </p:grpSpPr>
        <p:sp>
          <p:nvSpPr>
            <p:cNvPr id="32800" name="Rectangle 188"/>
            <p:cNvSpPr>
              <a:spLocks noChangeArrowheads="1"/>
            </p:cNvSpPr>
            <p:nvPr/>
          </p:nvSpPr>
          <p:spPr bwMode="auto">
            <a:xfrm>
              <a:off x="3320" y="899"/>
              <a:ext cx="1536" cy="192"/>
            </a:xfrm>
            <a:prstGeom prst="rect">
              <a:avLst/>
            </a:prstGeom>
            <a:solidFill>
              <a:schemeClr val="accent5">
                <a:lumMod val="20000"/>
                <a:lumOff val="80000"/>
              </a:schemeClr>
            </a:solidFill>
            <a:ln w="12700">
              <a:noFill/>
              <a:miter lim="800000"/>
              <a:headEnd/>
              <a:tailEnd/>
            </a:ln>
          </p:spPr>
          <p:txBody>
            <a:bodyPr lIns="90488" tIns="44450" rIns="90488" bIns="44450">
              <a:prstTxWarp prst="textNoShape">
                <a:avLst/>
              </a:prstTxWarp>
              <a:spAutoFit/>
            </a:bodyPr>
            <a:lstStyle/>
            <a:p>
              <a:pPr algn="ctr" eaLnBrk="0" hangingPunct="0"/>
              <a:r>
                <a:rPr lang="en-US" sz="1400" dirty="0">
                  <a:solidFill>
                    <a:srgbClr val="C00000"/>
                  </a:solidFill>
                  <a:latin typeface="Calibri"/>
                  <a:ea typeface="Optima" charset="0"/>
                  <a:cs typeface="Calibri"/>
                </a:rPr>
                <a:t>Reading data from memory</a:t>
              </a:r>
            </a:p>
          </p:txBody>
        </p:sp>
        <p:cxnSp>
          <p:nvCxnSpPr>
            <p:cNvPr id="32801" name="AutoShape 189"/>
            <p:cNvCxnSpPr>
              <a:cxnSpLocks noChangeShapeType="1"/>
              <a:stCxn id="32800" idx="1"/>
              <a:endCxn id="1211395" idx="0"/>
            </p:cNvCxnSpPr>
            <p:nvPr/>
          </p:nvCxnSpPr>
          <p:spPr bwMode="auto">
            <a:xfrm rot="10800000" flipV="1">
              <a:off x="2764" y="995"/>
              <a:ext cx="556" cy="157"/>
            </a:xfrm>
            <a:prstGeom prst="curvedConnector2">
              <a:avLst/>
            </a:prstGeom>
            <a:noFill/>
            <a:ln w="19050" cap="flat" cmpd="sng" algn="ctr">
              <a:solidFill>
                <a:srgbClr val="0432FF"/>
              </a:solidFill>
              <a:prstDash val="solid"/>
              <a:round/>
              <a:headEnd type="none" w="med" len="med"/>
              <a:tailEnd type="oval" w="med" len="med"/>
            </a:ln>
          </p:spPr>
        </p:cxnSp>
      </p:grpSp>
      <p:grpSp>
        <p:nvGrpSpPr>
          <p:cNvPr id="1211392" name="Group 190"/>
          <p:cNvGrpSpPr>
            <a:grpSpLocks/>
          </p:cNvGrpSpPr>
          <p:nvPr/>
        </p:nvGrpSpPr>
        <p:grpSpPr bwMode="auto">
          <a:xfrm>
            <a:off x="3246438" y="4953005"/>
            <a:ext cx="2773363" cy="990601"/>
            <a:chOff x="1085" y="2880"/>
            <a:chExt cx="1747" cy="624"/>
          </a:xfrm>
        </p:grpSpPr>
        <p:cxnSp>
          <p:nvCxnSpPr>
            <p:cNvPr id="32798" name="AutoShape 192"/>
            <p:cNvCxnSpPr>
              <a:cxnSpLocks noChangeShapeType="1"/>
            </p:cNvCxnSpPr>
            <p:nvPr/>
          </p:nvCxnSpPr>
          <p:spPr bwMode="auto">
            <a:xfrm rot="5400000" flipH="1" flipV="1">
              <a:off x="2102" y="2832"/>
              <a:ext cx="432" cy="528"/>
            </a:xfrm>
            <a:prstGeom prst="curvedConnector2">
              <a:avLst/>
            </a:prstGeom>
            <a:noFill/>
            <a:ln w="19050" cap="flat" cmpd="sng" algn="ctr">
              <a:solidFill>
                <a:srgbClr val="1822CD"/>
              </a:solidFill>
              <a:prstDash val="solid"/>
              <a:round/>
              <a:headEnd type="none" w="med" len="med"/>
              <a:tailEnd type="oval" w="med" len="med"/>
            </a:ln>
          </p:spPr>
        </p:cxnSp>
        <p:sp>
          <p:nvSpPr>
            <p:cNvPr id="32799" name="Rectangle 191"/>
            <p:cNvSpPr>
              <a:spLocks noChangeArrowheads="1"/>
            </p:cNvSpPr>
            <p:nvPr/>
          </p:nvSpPr>
          <p:spPr bwMode="auto">
            <a:xfrm>
              <a:off x="1085" y="3312"/>
              <a:ext cx="1747" cy="192"/>
            </a:xfrm>
            <a:prstGeom prst="rect">
              <a:avLst/>
            </a:prstGeom>
            <a:solidFill>
              <a:schemeClr val="accent5">
                <a:lumMod val="20000"/>
                <a:lumOff val="80000"/>
              </a:schemeClr>
            </a:solidFill>
            <a:ln w="12700">
              <a:noFill/>
              <a:miter lim="800000"/>
              <a:headEnd/>
              <a:tailEnd/>
            </a:ln>
          </p:spPr>
          <p:txBody>
            <a:bodyPr wrap="square" lIns="90488" tIns="44450" rIns="90488" bIns="44450">
              <a:prstTxWarp prst="textNoShape">
                <a:avLst/>
              </a:prstTxWarp>
              <a:spAutoFit/>
            </a:bodyPr>
            <a:lstStyle/>
            <a:p>
              <a:pPr algn="ctr" eaLnBrk="0" hangingPunct="0"/>
              <a:r>
                <a:rPr lang="en-US" sz="1400" dirty="0">
                  <a:solidFill>
                    <a:srgbClr val="C00000"/>
                  </a:solidFill>
                  <a:latin typeface="Calibri"/>
                  <a:ea typeface="Optima" charset="0"/>
                  <a:cs typeface="Calibri"/>
                </a:rPr>
                <a:t>Reading instruction from memory</a:t>
              </a:r>
            </a:p>
          </p:txBody>
        </p:sp>
      </p:grpSp>
      <p:sp>
        <p:nvSpPr>
          <p:cNvPr id="32793" name="Line 39"/>
          <p:cNvSpPr>
            <a:spLocks noChangeShapeType="1"/>
          </p:cNvSpPr>
          <p:nvPr/>
        </p:nvSpPr>
        <p:spPr bwMode="auto">
          <a:xfrm>
            <a:off x="2109788" y="2133604"/>
            <a:ext cx="0" cy="4087813"/>
          </a:xfrm>
          <a:prstGeom prst="line">
            <a:avLst/>
          </a:prstGeom>
          <a:noFill/>
          <a:ln w="28575">
            <a:solidFill>
              <a:schemeClr val="tx1"/>
            </a:solidFill>
            <a:round/>
            <a:headEnd/>
            <a:tailEnd type="arrow" w="med" len="med"/>
          </a:ln>
        </p:spPr>
        <p:txBody>
          <a:bodyPr>
            <a:prstTxWarp prst="textNoShape">
              <a:avLst/>
            </a:prstTxWarp>
          </a:bodyPr>
          <a:lstStyle/>
          <a:p>
            <a:endParaRPr lang="en-US">
              <a:latin typeface="Calibri"/>
              <a:cs typeface="Calibri"/>
            </a:endParaRPr>
          </a:p>
        </p:txBody>
      </p:sp>
      <p:sp>
        <p:nvSpPr>
          <p:cNvPr id="32794" name="Rectangle 9"/>
          <p:cNvSpPr>
            <a:spLocks noChangeArrowheads="1"/>
          </p:cNvSpPr>
          <p:nvPr/>
        </p:nvSpPr>
        <p:spPr bwMode="auto">
          <a:xfrm rot="5400000">
            <a:off x="1401763" y="3781429"/>
            <a:ext cx="1160463" cy="334962"/>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a:latin typeface="Calibri"/>
                <a:ea typeface="Calibri" charset="0"/>
                <a:cs typeface="Calibri"/>
              </a:rPr>
              <a:t>instructions</a:t>
            </a:r>
          </a:p>
        </p:txBody>
      </p:sp>
      <p:sp>
        <p:nvSpPr>
          <p:cNvPr id="32795" name="Line 8"/>
          <p:cNvSpPr>
            <a:spLocks noChangeShapeType="1"/>
          </p:cNvSpPr>
          <p:nvPr/>
        </p:nvSpPr>
        <p:spPr bwMode="auto">
          <a:xfrm>
            <a:off x="3124200" y="1728791"/>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latin typeface="Calibri"/>
              <a:cs typeface="Calibri"/>
            </a:endParaRPr>
          </a:p>
        </p:txBody>
      </p:sp>
      <p:sp>
        <p:nvSpPr>
          <p:cNvPr id="32796" name="Rectangle 9"/>
          <p:cNvSpPr>
            <a:spLocks noChangeArrowheads="1"/>
          </p:cNvSpPr>
          <p:nvPr/>
        </p:nvSpPr>
        <p:spPr bwMode="auto">
          <a:xfrm>
            <a:off x="5268914" y="1457259"/>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a:ea typeface="Optima" charset="0"/>
                <a:cs typeface="Calibri"/>
              </a:rPr>
              <a:t>time (clock cycles)</a:t>
            </a:r>
          </a:p>
        </p:txBody>
      </p:sp>
      <p:sp>
        <p:nvSpPr>
          <p:cNvPr id="32797" name="Rectangle 198"/>
          <p:cNvSpPr>
            <a:spLocks noChangeArrowheads="1"/>
          </p:cNvSpPr>
          <p:nvPr/>
        </p:nvSpPr>
        <p:spPr bwMode="auto">
          <a:xfrm>
            <a:off x="8590757" y="2693991"/>
            <a:ext cx="2008187" cy="584200"/>
          </a:xfrm>
          <a:prstGeom prst="rect">
            <a:avLst/>
          </a:prstGeom>
          <a:solidFill>
            <a:schemeClr val="accent5">
              <a:lumMod val="20000"/>
              <a:lumOff val="80000"/>
            </a:schemeClr>
          </a:solidFill>
          <a:ln w="9525">
            <a:noFill/>
            <a:miter lim="800000"/>
            <a:headEnd/>
            <a:tailEnd/>
          </a:ln>
        </p:spPr>
        <p:txBody>
          <a:bodyPr>
            <a:prstTxWarp prst="textNoShape">
              <a:avLst/>
            </a:prstTxWarp>
            <a:spAutoFit/>
          </a:bodyPr>
          <a:lstStyle/>
          <a:p>
            <a:pPr algn="ctr"/>
            <a:r>
              <a:rPr lang="en-US" sz="1600" i="1">
                <a:solidFill>
                  <a:srgbClr val="C00000"/>
                </a:solidFill>
                <a:latin typeface="Calibri"/>
                <a:ea typeface="Optima" charset="0"/>
                <a:cs typeface="Calibri"/>
              </a:rPr>
              <a:t>Assume unified memory</a:t>
            </a:r>
          </a:p>
        </p:txBody>
      </p:sp>
      <p:sp>
        <p:nvSpPr>
          <p:cNvPr id="194" name="Rectangle 198"/>
          <p:cNvSpPr>
            <a:spLocks noChangeArrowheads="1"/>
          </p:cNvSpPr>
          <p:nvPr/>
        </p:nvSpPr>
        <p:spPr bwMode="auto">
          <a:xfrm>
            <a:off x="9499599" y="4691067"/>
            <a:ext cx="2401095" cy="584776"/>
          </a:xfrm>
          <a:prstGeom prst="rect">
            <a:avLst/>
          </a:prstGeom>
          <a:solidFill>
            <a:schemeClr val="accent5">
              <a:lumMod val="20000"/>
              <a:lumOff val="80000"/>
            </a:schemeClr>
          </a:solidFill>
          <a:ln w="9525">
            <a:noFill/>
            <a:miter lim="800000"/>
            <a:headEnd/>
            <a:tailEnd/>
          </a:ln>
        </p:spPr>
        <p:txBody>
          <a:bodyPr wrap="square">
            <a:prstTxWarp prst="textNoShape">
              <a:avLst/>
            </a:prstTxWarp>
            <a:spAutoFit/>
          </a:bodyPr>
          <a:lstStyle/>
          <a:p>
            <a:pPr algn="ctr"/>
            <a:r>
              <a:rPr lang="en-US" sz="1600" i="1" dirty="0">
                <a:solidFill>
                  <a:srgbClr val="C00000"/>
                </a:solidFill>
                <a:latin typeface="Calibri"/>
                <a:ea typeface="Optima" charset="0"/>
                <a:cs typeface="Calibri"/>
              </a:rPr>
              <a:t>Other Structural Hazards with memory?</a:t>
            </a:r>
          </a:p>
        </p:txBody>
      </p:sp>
      <p:grpSp>
        <p:nvGrpSpPr>
          <p:cNvPr id="214" name="Group 213"/>
          <p:cNvGrpSpPr/>
          <p:nvPr/>
        </p:nvGrpSpPr>
        <p:grpSpPr>
          <a:xfrm>
            <a:off x="6873876" y="3432181"/>
            <a:ext cx="2736850" cy="2511424"/>
            <a:chOff x="5349876" y="3279778"/>
            <a:chExt cx="2736850" cy="2511424"/>
          </a:xfrm>
        </p:grpSpPr>
        <p:cxnSp>
          <p:nvCxnSpPr>
            <p:cNvPr id="199" name="AutoShape 192"/>
            <p:cNvCxnSpPr>
              <a:cxnSpLocks noChangeShapeType="1"/>
              <a:endCxn id="197" idx="3"/>
            </p:cNvCxnSpPr>
            <p:nvPr/>
          </p:nvCxnSpPr>
          <p:spPr bwMode="auto">
            <a:xfrm rot="10800000">
              <a:off x="5349876" y="3279778"/>
              <a:ext cx="2720974" cy="617538"/>
            </a:xfrm>
            <a:prstGeom prst="curvedConnector3">
              <a:avLst>
                <a:gd name="adj1" fmla="val 50000"/>
              </a:avLst>
            </a:prstGeom>
            <a:noFill/>
            <a:ln w="19050" cap="flat" cmpd="sng" algn="ctr">
              <a:solidFill>
                <a:srgbClr val="1822CD"/>
              </a:solidFill>
              <a:prstDash val="solid"/>
              <a:round/>
              <a:headEnd type="none" w="med" len="med"/>
              <a:tailEnd type="oval" w="med" len="med"/>
            </a:ln>
          </p:spPr>
        </p:cxnSp>
        <p:cxnSp>
          <p:nvCxnSpPr>
            <p:cNvPr id="204" name="AutoShape 192"/>
            <p:cNvCxnSpPr>
              <a:cxnSpLocks noChangeShapeType="1"/>
              <a:endCxn id="198" idx="3"/>
            </p:cNvCxnSpPr>
            <p:nvPr/>
          </p:nvCxnSpPr>
          <p:spPr bwMode="auto">
            <a:xfrm rot="10800000" flipV="1">
              <a:off x="5349876" y="3897315"/>
              <a:ext cx="2736850" cy="1893887"/>
            </a:xfrm>
            <a:prstGeom prst="curvedConnector3">
              <a:avLst>
                <a:gd name="adj1" fmla="val 50000"/>
              </a:avLst>
            </a:prstGeom>
            <a:noFill/>
            <a:ln w="19050" cap="flat" cmpd="sng" algn="ctr">
              <a:solidFill>
                <a:srgbClr val="1822CD"/>
              </a:solidFill>
              <a:prstDash val="solid"/>
              <a:round/>
              <a:headEnd type="none" w="med" len="med"/>
              <a:tailEnd type="oval" w="med" len="med"/>
            </a:ln>
          </p:spPr>
        </p:cxnSp>
      </p:grpSp>
      <p:sp>
        <p:nvSpPr>
          <p:cNvPr id="213" name="Rectangle 198"/>
          <p:cNvSpPr>
            <a:spLocks noChangeArrowheads="1"/>
          </p:cNvSpPr>
          <p:nvPr/>
        </p:nvSpPr>
        <p:spPr bwMode="auto">
          <a:xfrm>
            <a:off x="9516939" y="3788106"/>
            <a:ext cx="1077707" cy="523220"/>
          </a:xfrm>
          <a:prstGeom prst="rect">
            <a:avLst/>
          </a:prstGeom>
          <a:solidFill>
            <a:schemeClr val="bg1"/>
          </a:solidFill>
          <a:ln w="9525">
            <a:noFill/>
            <a:miter lim="800000"/>
            <a:headEnd/>
            <a:tailEnd/>
          </a:ln>
        </p:spPr>
        <p:txBody>
          <a:bodyPr wrap="square">
            <a:prstTxWarp prst="textNoShape">
              <a:avLst/>
            </a:prstTxWarp>
            <a:spAutoFit/>
          </a:bodyPr>
          <a:lstStyle/>
          <a:p>
            <a:pPr algn="ctr"/>
            <a:r>
              <a:rPr lang="en-US" sz="2800" b="1" dirty="0">
                <a:solidFill>
                  <a:srgbClr val="FF0000"/>
                </a:solidFill>
                <a:latin typeface="Chalkduster" charset="0"/>
                <a:ea typeface="Chalkduster" charset="0"/>
                <a:cs typeface="Chalkduster" charset="0"/>
              </a:rPr>
              <a:t>No!</a:t>
            </a:r>
          </a:p>
        </p:txBody>
      </p:sp>
      <p:grpSp>
        <p:nvGrpSpPr>
          <p:cNvPr id="202" name="Group 201">
            <a:extLst>
              <a:ext uri="{FF2B5EF4-FFF2-40B4-BE49-F238E27FC236}">
                <a16:creationId xmlns:a16="http://schemas.microsoft.com/office/drawing/2014/main" id="{7D327D01-924E-AB40-8306-CC58C30E62B3}"/>
              </a:ext>
            </a:extLst>
          </p:cNvPr>
          <p:cNvGrpSpPr/>
          <p:nvPr/>
        </p:nvGrpSpPr>
        <p:grpSpPr>
          <a:xfrm>
            <a:off x="3650852" y="6303545"/>
            <a:ext cx="5901534" cy="520258"/>
            <a:chOff x="3598459" y="5451036"/>
            <a:chExt cx="5901534" cy="520258"/>
          </a:xfrm>
        </p:grpSpPr>
        <p:grpSp>
          <p:nvGrpSpPr>
            <p:cNvPr id="203" name="Group 202">
              <a:extLst>
                <a:ext uri="{FF2B5EF4-FFF2-40B4-BE49-F238E27FC236}">
                  <a16:creationId xmlns:a16="http://schemas.microsoft.com/office/drawing/2014/main" id="{6C36D366-FCDD-4F44-B409-16738AC9DD11}"/>
                </a:ext>
              </a:extLst>
            </p:cNvPr>
            <p:cNvGrpSpPr/>
            <p:nvPr/>
          </p:nvGrpSpPr>
          <p:grpSpPr>
            <a:xfrm>
              <a:off x="3598459" y="5530516"/>
              <a:ext cx="5901534" cy="369332"/>
              <a:chOff x="3609605" y="5544973"/>
              <a:chExt cx="5901534" cy="369332"/>
            </a:xfrm>
          </p:grpSpPr>
          <p:sp>
            <p:nvSpPr>
              <p:cNvPr id="215" name="TextBox 214">
                <a:extLst>
                  <a:ext uri="{FF2B5EF4-FFF2-40B4-BE49-F238E27FC236}">
                    <a16:creationId xmlns:a16="http://schemas.microsoft.com/office/drawing/2014/main" id="{DAA941FC-8E63-C14F-B913-E6FD4B058DA4}"/>
                  </a:ext>
                </a:extLst>
              </p:cNvPr>
              <p:cNvSpPr txBox="1"/>
              <p:nvPr/>
            </p:nvSpPr>
            <p:spPr>
              <a:xfrm>
                <a:off x="3609605" y="5544973"/>
                <a:ext cx="301686" cy="369332"/>
              </a:xfrm>
              <a:prstGeom prst="rect">
                <a:avLst/>
              </a:prstGeom>
              <a:noFill/>
            </p:spPr>
            <p:txBody>
              <a:bodyPr wrap="none" rtlCol="0">
                <a:spAutoFit/>
              </a:bodyPr>
              <a:lstStyle/>
              <a:p>
                <a:r>
                  <a:rPr lang="en-US" dirty="0">
                    <a:solidFill>
                      <a:srgbClr val="C00000"/>
                    </a:solidFill>
                  </a:rPr>
                  <a:t>0</a:t>
                </a:r>
              </a:p>
            </p:txBody>
          </p:sp>
          <p:sp>
            <p:nvSpPr>
              <p:cNvPr id="216" name="TextBox 215">
                <a:extLst>
                  <a:ext uri="{FF2B5EF4-FFF2-40B4-BE49-F238E27FC236}">
                    <a16:creationId xmlns:a16="http://schemas.microsoft.com/office/drawing/2014/main" id="{E7912C1D-B230-1043-B993-F61C66921936}"/>
                  </a:ext>
                </a:extLst>
              </p:cNvPr>
              <p:cNvSpPr txBox="1"/>
              <p:nvPr/>
            </p:nvSpPr>
            <p:spPr>
              <a:xfrm>
                <a:off x="4324605" y="5544973"/>
                <a:ext cx="301686" cy="369332"/>
              </a:xfrm>
              <a:prstGeom prst="rect">
                <a:avLst/>
              </a:prstGeom>
              <a:noFill/>
            </p:spPr>
            <p:txBody>
              <a:bodyPr wrap="none" rtlCol="0">
                <a:spAutoFit/>
              </a:bodyPr>
              <a:lstStyle/>
              <a:p>
                <a:r>
                  <a:rPr lang="en-US" dirty="0">
                    <a:solidFill>
                      <a:srgbClr val="C00000"/>
                    </a:solidFill>
                  </a:rPr>
                  <a:t>1</a:t>
                </a:r>
              </a:p>
            </p:txBody>
          </p:sp>
          <p:sp>
            <p:nvSpPr>
              <p:cNvPr id="217" name="TextBox 216">
                <a:extLst>
                  <a:ext uri="{FF2B5EF4-FFF2-40B4-BE49-F238E27FC236}">
                    <a16:creationId xmlns:a16="http://schemas.microsoft.com/office/drawing/2014/main" id="{CDDC4E67-D599-9B42-80C3-855F4902D1D1}"/>
                  </a:ext>
                </a:extLst>
              </p:cNvPr>
              <p:cNvSpPr txBox="1"/>
              <p:nvPr/>
            </p:nvSpPr>
            <p:spPr>
              <a:xfrm>
                <a:off x="4996860" y="5544973"/>
                <a:ext cx="301686" cy="369332"/>
              </a:xfrm>
              <a:prstGeom prst="rect">
                <a:avLst/>
              </a:prstGeom>
              <a:noFill/>
            </p:spPr>
            <p:txBody>
              <a:bodyPr wrap="none" rtlCol="0">
                <a:spAutoFit/>
              </a:bodyPr>
              <a:lstStyle/>
              <a:p>
                <a:r>
                  <a:rPr lang="en-US" dirty="0">
                    <a:solidFill>
                      <a:srgbClr val="C00000"/>
                    </a:solidFill>
                  </a:rPr>
                  <a:t>2</a:t>
                </a:r>
              </a:p>
            </p:txBody>
          </p:sp>
          <p:sp>
            <p:nvSpPr>
              <p:cNvPr id="218" name="TextBox 217">
                <a:extLst>
                  <a:ext uri="{FF2B5EF4-FFF2-40B4-BE49-F238E27FC236}">
                    <a16:creationId xmlns:a16="http://schemas.microsoft.com/office/drawing/2014/main" id="{1B1DE432-1C69-EA43-93A7-E4525C8F1AD4}"/>
                  </a:ext>
                </a:extLst>
              </p:cNvPr>
              <p:cNvSpPr txBox="1"/>
              <p:nvPr/>
            </p:nvSpPr>
            <p:spPr>
              <a:xfrm>
                <a:off x="5696510" y="5544973"/>
                <a:ext cx="301686" cy="369332"/>
              </a:xfrm>
              <a:prstGeom prst="rect">
                <a:avLst/>
              </a:prstGeom>
              <a:noFill/>
            </p:spPr>
            <p:txBody>
              <a:bodyPr wrap="none" rtlCol="0">
                <a:spAutoFit/>
              </a:bodyPr>
              <a:lstStyle/>
              <a:p>
                <a:r>
                  <a:rPr lang="en-US" dirty="0">
                    <a:solidFill>
                      <a:srgbClr val="C00000"/>
                    </a:solidFill>
                  </a:rPr>
                  <a:t>3</a:t>
                </a:r>
              </a:p>
            </p:txBody>
          </p:sp>
          <p:sp>
            <p:nvSpPr>
              <p:cNvPr id="219" name="TextBox 218">
                <a:extLst>
                  <a:ext uri="{FF2B5EF4-FFF2-40B4-BE49-F238E27FC236}">
                    <a16:creationId xmlns:a16="http://schemas.microsoft.com/office/drawing/2014/main" id="{0800B005-B785-5A44-ABC3-AE46F19DA81F}"/>
                  </a:ext>
                </a:extLst>
              </p:cNvPr>
              <p:cNvSpPr txBox="1"/>
              <p:nvPr/>
            </p:nvSpPr>
            <p:spPr>
              <a:xfrm>
                <a:off x="6382280" y="5544973"/>
                <a:ext cx="301686" cy="369332"/>
              </a:xfrm>
              <a:prstGeom prst="rect">
                <a:avLst/>
              </a:prstGeom>
              <a:noFill/>
            </p:spPr>
            <p:txBody>
              <a:bodyPr wrap="none" rtlCol="0">
                <a:spAutoFit/>
              </a:bodyPr>
              <a:lstStyle/>
              <a:p>
                <a:r>
                  <a:rPr lang="en-US" dirty="0">
                    <a:solidFill>
                      <a:srgbClr val="C00000"/>
                    </a:solidFill>
                  </a:rPr>
                  <a:t>4</a:t>
                </a:r>
              </a:p>
            </p:txBody>
          </p:sp>
          <p:sp>
            <p:nvSpPr>
              <p:cNvPr id="220" name="TextBox 219">
                <a:extLst>
                  <a:ext uri="{FF2B5EF4-FFF2-40B4-BE49-F238E27FC236}">
                    <a16:creationId xmlns:a16="http://schemas.microsoft.com/office/drawing/2014/main" id="{7A973873-11F5-6743-B263-6EF0314EA3A5}"/>
                  </a:ext>
                </a:extLst>
              </p:cNvPr>
              <p:cNvSpPr txBox="1"/>
              <p:nvPr/>
            </p:nvSpPr>
            <p:spPr>
              <a:xfrm>
                <a:off x="7075367" y="5544973"/>
                <a:ext cx="301686" cy="369332"/>
              </a:xfrm>
              <a:prstGeom prst="rect">
                <a:avLst/>
              </a:prstGeom>
              <a:noFill/>
            </p:spPr>
            <p:txBody>
              <a:bodyPr wrap="none" rtlCol="0">
                <a:spAutoFit/>
              </a:bodyPr>
              <a:lstStyle/>
              <a:p>
                <a:r>
                  <a:rPr lang="en-US" dirty="0">
                    <a:solidFill>
                      <a:srgbClr val="C00000"/>
                    </a:solidFill>
                  </a:rPr>
                  <a:t>5</a:t>
                </a:r>
              </a:p>
            </p:txBody>
          </p:sp>
          <p:sp>
            <p:nvSpPr>
              <p:cNvPr id="221" name="TextBox 220">
                <a:extLst>
                  <a:ext uri="{FF2B5EF4-FFF2-40B4-BE49-F238E27FC236}">
                    <a16:creationId xmlns:a16="http://schemas.microsoft.com/office/drawing/2014/main" id="{E5F2C518-0727-524E-A556-B16376629DAA}"/>
                  </a:ext>
                </a:extLst>
              </p:cNvPr>
              <p:cNvSpPr txBox="1"/>
              <p:nvPr/>
            </p:nvSpPr>
            <p:spPr>
              <a:xfrm>
                <a:off x="7740060" y="5544973"/>
                <a:ext cx="301686" cy="369332"/>
              </a:xfrm>
              <a:prstGeom prst="rect">
                <a:avLst/>
              </a:prstGeom>
              <a:noFill/>
            </p:spPr>
            <p:txBody>
              <a:bodyPr wrap="none" rtlCol="0">
                <a:spAutoFit/>
              </a:bodyPr>
              <a:lstStyle/>
              <a:p>
                <a:r>
                  <a:rPr lang="en-US" dirty="0">
                    <a:solidFill>
                      <a:srgbClr val="C00000"/>
                    </a:solidFill>
                  </a:rPr>
                  <a:t>6</a:t>
                </a:r>
              </a:p>
            </p:txBody>
          </p:sp>
          <p:sp>
            <p:nvSpPr>
              <p:cNvPr id="222" name="TextBox 221">
                <a:extLst>
                  <a:ext uri="{FF2B5EF4-FFF2-40B4-BE49-F238E27FC236}">
                    <a16:creationId xmlns:a16="http://schemas.microsoft.com/office/drawing/2014/main" id="{F047A65A-6702-6E42-9623-5ABC3C00563F}"/>
                  </a:ext>
                </a:extLst>
              </p:cNvPr>
              <p:cNvSpPr txBox="1"/>
              <p:nvPr/>
            </p:nvSpPr>
            <p:spPr>
              <a:xfrm>
                <a:off x="8398956" y="5544973"/>
                <a:ext cx="301686" cy="369332"/>
              </a:xfrm>
              <a:prstGeom prst="rect">
                <a:avLst/>
              </a:prstGeom>
              <a:noFill/>
            </p:spPr>
            <p:txBody>
              <a:bodyPr wrap="none" rtlCol="0">
                <a:spAutoFit/>
              </a:bodyPr>
              <a:lstStyle/>
              <a:p>
                <a:r>
                  <a:rPr lang="en-US" dirty="0">
                    <a:solidFill>
                      <a:srgbClr val="C00000"/>
                    </a:solidFill>
                  </a:rPr>
                  <a:t>7</a:t>
                </a:r>
              </a:p>
            </p:txBody>
          </p:sp>
          <p:sp>
            <p:nvSpPr>
              <p:cNvPr id="223" name="TextBox 222">
                <a:extLst>
                  <a:ext uri="{FF2B5EF4-FFF2-40B4-BE49-F238E27FC236}">
                    <a16:creationId xmlns:a16="http://schemas.microsoft.com/office/drawing/2014/main" id="{F1CDBF77-A085-9645-AA2B-2DC7B97A6A20}"/>
                  </a:ext>
                </a:extLst>
              </p:cNvPr>
              <p:cNvSpPr txBox="1"/>
              <p:nvPr/>
            </p:nvSpPr>
            <p:spPr>
              <a:xfrm>
                <a:off x="9209453" y="5544973"/>
                <a:ext cx="301686" cy="369332"/>
              </a:xfrm>
              <a:prstGeom prst="rect">
                <a:avLst/>
              </a:prstGeom>
              <a:noFill/>
            </p:spPr>
            <p:txBody>
              <a:bodyPr wrap="none" rtlCol="0">
                <a:spAutoFit/>
              </a:bodyPr>
              <a:lstStyle/>
              <a:p>
                <a:r>
                  <a:rPr lang="en-US" dirty="0">
                    <a:solidFill>
                      <a:srgbClr val="C00000"/>
                    </a:solidFill>
                  </a:rPr>
                  <a:t>8</a:t>
                </a:r>
              </a:p>
            </p:txBody>
          </p:sp>
        </p:grpSp>
        <p:sp>
          <p:nvSpPr>
            <p:cNvPr id="205" name="Line 19">
              <a:extLst>
                <a:ext uri="{FF2B5EF4-FFF2-40B4-BE49-F238E27FC236}">
                  <a16:creationId xmlns:a16="http://schemas.microsoft.com/office/drawing/2014/main" id="{8A9FCEF9-D190-5A47-9B71-CE0AEF112FDF}"/>
                </a:ext>
              </a:extLst>
            </p:cNvPr>
            <p:cNvSpPr>
              <a:spLocks noChangeShapeType="1"/>
            </p:cNvSpPr>
            <p:nvPr/>
          </p:nvSpPr>
          <p:spPr bwMode="auto">
            <a:xfrm>
              <a:off x="409596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6" name="Line 19">
              <a:extLst>
                <a:ext uri="{FF2B5EF4-FFF2-40B4-BE49-F238E27FC236}">
                  <a16:creationId xmlns:a16="http://schemas.microsoft.com/office/drawing/2014/main" id="{10D8BC76-7BAF-F848-A93D-5B67B55366B6}"/>
                </a:ext>
              </a:extLst>
            </p:cNvPr>
            <p:cNvSpPr>
              <a:spLocks noChangeShapeType="1"/>
            </p:cNvSpPr>
            <p:nvPr/>
          </p:nvSpPr>
          <p:spPr bwMode="auto">
            <a:xfrm>
              <a:off x="6154438"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7" name="Line 19">
              <a:extLst>
                <a:ext uri="{FF2B5EF4-FFF2-40B4-BE49-F238E27FC236}">
                  <a16:creationId xmlns:a16="http://schemas.microsoft.com/office/drawing/2014/main" id="{CC2C07D5-305D-2E43-86D2-A196C7145904}"/>
                </a:ext>
              </a:extLst>
            </p:cNvPr>
            <p:cNvSpPr>
              <a:spLocks noChangeShapeType="1"/>
            </p:cNvSpPr>
            <p:nvPr/>
          </p:nvSpPr>
          <p:spPr bwMode="auto">
            <a:xfrm>
              <a:off x="4785256" y="5451036"/>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8" name="Line 19">
              <a:extLst>
                <a:ext uri="{FF2B5EF4-FFF2-40B4-BE49-F238E27FC236}">
                  <a16:creationId xmlns:a16="http://schemas.microsoft.com/office/drawing/2014/main" id="{AE158BD3-FEA6-3441-A592-BBA39944E29D}"/>
                </a:ext>
              </a:extLst>
            </p:cNvPr>
            <p:cNvSpPr>
              <a:spLocks noChangeShapeType="1"/>
            </p:cNvSpPr>
            <p:nvPr/>
          </p:nvSpPr>
          <p:spPr bwMode="auto">
            <a:xfrm>
              <a:off x="547455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9" name="Line 19">
              <a:extLst>
                <a:ext uri="{FF2B5EF4-FFF2-40B4-BE49-F238E27FC236}">
                  <a16:creationId xmlns:a16="http://schemas.microsoft.com/office/drawing/2014/main" id="{771F6028-602B-4C4F-863B-2C29DC5D2EB1}"/>
                </a:ext>
              </a:extLst>
            </p:cNvPr>
            <p:cNvSpPr>
              <a:spLocks noChangeShapeType="1"/>
            </p:cNvSpPr>
            <p:nvPr/>
          </p:nvSpPr>
          <p:spPr bwMode="auto">
            <a:xfrm>
              <a:off x="752845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0" name="Line 19">
              <a:extLst>
                <a:ext uri="{FF2B5EF4-FFF2-40B4-BE49-F238E27FC236}">
                  <a16:creationId xmlns:a16="http://schemas.microsoft.com/office/drawing/2014/main" id="{7329203B-0003-6249-BF4B-6286214B548B}"/>
                </a:ext>
              </a:extLst>
            </p:cNvPr>
            <p:cNvSpPr>
              <a:spLocks noChangeShapeType="1"/>
            </p:cNvSpPr>
            <p:nvPr/>
          </p:nvSpPr>
          <p:spPr bwMode="auto">
            <a:xfrm>
              <a:off x="6832117"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1" name="Line 19">
              <a:extLst>
                <a:ext uri="{FF2B5EF4-FFF2-40B4-BE49-F238E27FC236}">
                  <a16:creationId xmlns:a16="http://schemas.microsoft.com/office/drawing/2014/main" id="{1295FC4D-2E79-E540-A248-EF294EA13455}"/>
                </a:ext>
              </a:extLst>
            </p:cNvPr>
            <p:cNvSpPr>
              <a:spLocks noChangeShapeType="1"/>
            </p:cNvSpPr>
            <p:nvPr/>
          </p:nvSpPr>
          <p:spPr bwMode="auto">
            <a:xfrm>
              <a:off x="821326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2" name="Line 19">
              <a:extLst>
                <a:ext uri="{FF2B5EF4-FFF2-40B4-BE49-F238E27FC236}">
                  <a16:creationId xmlns:a16="http://schemas.microsoft.com/office/drawing/2014/main" id="{280CDB9B-E62B-8B49-8F6A-F5D41F8FC14A}"/>
                </a:ext>
              </a:extLst>
            </p:cNvPr>
            <p:cNvSpPr>
              <a:spLocks noChangeShapeType="1"/>
            </p:cNvSpPr>
            <p:nvPr/>
          </p:nvSpPr>
          <p:spPr bwMode="auto">
            <a:xfrm>
              <a:off x="8909599"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92176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1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9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113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13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8"/>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0"/>
                                  </p:stCondLst>
                                  <p:childTnLst>
                                    <p:set>
                                      <p:cBhvr>
                                        <p:cTn id="29" dur="1" fill="hold">
                                          <p:stCondLst>
                                            <p:cond delay="0"/>
                                          </p:stCondLst>
                                        </p:cTn>
                                        <p:tgtEl>
                                          <p:spTgt spid="214"/>
                                        </p:tgtEl>
                                        <p:attrNameLst>
                                          <p:attrName>style.visibility</p:attrName>
                                        </p:attrNameLst>
                                      </p:cBhvr>
                                      <p:to>
                                        <p:strVal val="visible"/>
                                      </p:to>
                                    </p:set>
                                    <p:animEffect transition="in" filter="wipe(right)">
                                      <p:cBhvr>
                                        <p:cTn id="30" dur="500"/>
                                        <p:tgtEl>
                                          <p:spTgt spid="2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animBg="1"/>
      <p:bldP spid="1211394" grpId="0" animBg="1"/>
      <p:bldP spid="1211395" grpId="0" animBg="1"/>
      <p:bldP spid="194" grpId="0" animBg="1"/>
      <p:bldP spid="2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ChangeArrowheads="1"/>
          </p:cNvSpPr>
          <p:nvPr/>
        </p:nvSpPr>
        <p:spPr bwMode="auto">
          <a:xfrm>
            <a:off x="5735784" y="4538874"/>
            <a:ext cx="533400" cy="457200"/>
          </a:xfrm>
          <a:prstGeom prst="rect">
            <a:avLst/>
          </a:prstGeom>
          <a:solidFill>
            <a:srgbClr val="92D050"/>
          </a:solidFill>
          <a:ln w="12700">
            <a:solidFill>
              <a:schemeClr val="tx1"/>
            </a:solidFill>
            <a:miter lim="800000"/>
            <a:headEnd/>
            <a:tailEnd/>
          </a:ln>
        </p:spPr>
        <p:txBody>
          <a:bodyPr wrap="none" anchor="ctr">
            <a:prstTxWarp prst="textNoShape">
              <a:avLst/>
            </a:prstTxWarp>
          </a:bodyPr>
          <a:lstStyle/>
          <a:p>
            <a:pPr algn="ctr" eaLnBrk="0" hangingPunct="0">
              <a:defRPr/>
            </a:pPr>
            <a:endParaRPr lang="en-US" sz="1600">
              <a:latin typeface="Optima" charset="0"/>
              <a:ea typeface="Optima" charset="0"/>
              <a:cs typeface="Optima" charset="0"/>
            </a:endParaRPr>
          </a:p>
        </p:txBody>
      </p:sp>
      <p:sp>
        <p:nvSpPr>
          <p:cNvPr id="1211395" name="Rectangle 3"/>
          <p:cNvSpPr>
            <a:spLocks noChangeArrowheads="1"/>
          </p:cNvSpPr>
          <p:nvPr/>
        </p:nvSpPr>
        <p:spPr bwMode="auto">
          <a:xfrm>
            <a:off x="5750072" y="2024274"/>
            <a:ext cx="519112" cy="457200"/>
          </a:xfrm>
          <a:prstGeom prst="rect">
            <a:avLst/>
          </a:prstGeom>
          <a:solidFill>
            <a:srgbClr val="92D050"/>
          </a:solidFill>
          <a:ln w="12700">
            <a:solidFill>
              <a:schemeClr val="tx1"/>
            </a:solidFill>
            <a:miter lim="800000"/>
            <a:headEnd/>
            <a:tailEnd/>
          </a:ln>
        </p:spPr>
        <p:txBody>
          <a:bodyPr wrap="none" anchor="ctr">
            <a:prstTxWarp prst="textNoShape">
              <a:avLst/>
            </a:prstTxWarp>
          </a:bodyPr>
          <a:lstStyle/>
          <a:p>
            <a:pPr algn="ctr" eaLnBrk="0" hangingPunct="0"/>
            <a:endParaRPr lang="en-US" sz="1600">
              <a:latin typeface="Optima" charset="0"/>
              <a:ea typeface="Optima" charset="0"/>
              <a:cs typeface="Optima" charset="0"/>
            </a:endParaRPr>
          </a:p>
        </p:txBody>
      </p:sp>
      <p:sp>
        <p:nvSpPr>
          <p:cNvPr id="38916" name="Rectangle 7"/>
          <p:cNvSpPr>
            <a:spLocks noChangeArrowheads="1"/>
          </p:cNvSpPr>
          <p:nvPr/>
        </p:nvSpPr>
        <p:spPr bwMode="auto">
          <a:xfrm>
            <a:off x="2382984" y="1948075"/>
            <a:ext cx="439738" cy="3968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000" dirty="0" err="1">
                <a:latin typeface="Calibri" charset="0"/>
                <a:ea typeface="Optima" charset="0"/>
                <a:cs typeface="Optima" charset="0"/>
              </a:rPr>
              <a:t>lw</a:t>
            </a:r>
            <a:endParaRPr lang="en-US" sz="2000" dirty="0">
              <a:latin typeface="Calibri" charset="0"/>
              <a:ea typeface="Optima" charset="0"/>
              <a:cs typeface="Optima" charset="0"/>
            </a:endParaRPr>
          </a:p>
        </p:txBody>
      </p:sp>
      <p:sp>
        <p:nvSpPr>
          <p:cNvPr id="38917" name="Rectangle 8"/>
          <p:cNvSpPr>
            <a:spLocks noChangeArrowheads="1"/>
          </p:cNvSpPr>
          <p:nvPr/>
        </p:nvSpPr>
        <p:spPr bwMode="auto">
          <a:xfrm>
            <a:off x="2382985" y="2786275"/>
            <a:ext cx="584621" cy="39754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000" dirty="0">
                <a:latin typeface="Calibri" charset="0"/>
                <a:ea typeface="Optima" charset="0"/>
                <a:cs typeface="Optima" charset="0"/>
              </a:rPr>
              <a:t>add</a:t>
            </a:r>
          </a:p>
        </p:txBody>
      </p:sp>
      <p:sp>
        <p:nvSpPr>
          <p:cNvPr id="38918" name="Rectangle 9"/>
          <p:cNvSpPr>
            <a:spLocks noChangeArrowheads="1"/>
          </p:cNvSpPr>
          <p:nvPr/>
        </p:nvSpPr>
        <p:spPr bwMode="auto">
          <a:xfrm>
            <a:off x="2382985" y="3667338"/>
            <a:ext cx="754063" cy="3968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000" dirty="0">
                <a:latin typeface="Calibri" charset="0"/>
                <a:ea typeface="Optima" charset="0"/>
                <a:cs typeface="Optima" charset="0"/>
              </a:rPr>
              <a:t>Inst 2</a:t>
            </a:r>
          </a:p>
        </p:txBody>
      </p:sp>
      <p:sp>
        <p:nvSpPr>
          <p:cNvPr id="38919" name="Rectangle 10"/>
          <p:cNvSpPr>
            <a:spLocks noChangeArrowheads="1"/>
          </p:cNvSpPr>
          <p:nvPr/>
        </p:nvSpPr>
        <p:spPr bwMode="auto">
          <a:xfrm>
            <a:off x="2382985" y="5377075"/>
            <a:ext cx="754063" cy="3968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000" dirty="0">
                <a:latin typeface="Calibri" charset="0"/>
                <a:ea typeface="Optima" charset="0"/>
                <a:cs typeface="Optima" charset="0"/>
              </a:rPr>
              <a:t>Inst 4</a:t>
            </a:r>
          </a:p>
        </p:txBody>
      </p:sp>
      <p:sp>
        <p:nvSpPr>
          <p:cNvPr id="38920" name="Line 11"/>
          <p:cNvSpPr>
            <a:spLocks noChangeShapeType="1"/>
          </p:cNvSpPr>
          <p:nvPr/>
        </p:nvSpPr>
        <p:spPr bwMode="auto">
          <a:xfrm>
            <a:off x="4249884" y="1622637"/>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8921" name="Line 12"/>
          <p:cNvSpPr>
            <a:spLocks noChangeShapeType="1"/>
          </p:cNvSpPr>
          <p:nvPr/>
        </p:nvSpPr>
        <p:spPr bwMode="auto">
          <a:xfrm>
            <a:off x="4935684" y="1622637"/>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8922" name="Line 13"/>
          <p:cNvSpPr>
            <a:spLocks noChangeShapeType="1"/>
          </p:cNvSpPr>
          <p:nvPr/>
        </p:nvSpPr>
        <p:spPr bwMode="auto">
          <a:xfrm>
            <a:off x="5621484" y="1622637"/>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8923" name="Line 14"/>
          <p:cNvSpPr>
            <a:spLocks noChangeShapeType="1"/>
          </p:cNvSpPr>
          <p:nvPr/>
        </p:nvSpPr>
        <p:spPr bwMode="auto">
          <a:xfrm>
            <a:off x="6307284" y="1622637"/>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8924" name="Line 15"/>
          <p:cNvSpPr>
            <a:spLocks noChangeShapeType="1"/>
          </p:cNvSpPr>
          <p:nvPr/>
        </p:nvSpPr>
        <p:spPr bwMode="auto">
          <a:xfrm>
            <a:off x="6993084" y="1622637"/>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8925" name="Line 16"/>
          <p:cNvSpPr>
            <a:spLocks noChangeShapeType="1"/>
          </p:cNvSpPr>
          <p:nvPr/>
        </p:nvSpPr>
        <p:spPr bwMode="auto">
          <a:xfrm>
            <a:off x="7678884" y="1622637"/>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8926" name="Line 17"/>
          <p:cNvSpPr>
            <a:spLocks noChangeShapeType="1"/>
          </p:cNvSpPr>
          <p:nvPr/>
        </p:nvSpPr>
        <p:spPr bwMode="auto">
          <a:xfrm>
            <a:off x="8364684" y="1622637"/>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8927" name="Line 18"/>
          <p:cNvSpPr>
            <a:spLocks noChangeShapeType="1"/>
          </p:cNvSpPr>
          <p:nvPr/>
        </p:nvSpPr>
        <p:spPr bwMode="auto">
          <a:xfrm>
            <a:off x="9050484" y="1622637"/>
            <a:ext cx="0" cy="4470400"/>
          </a:xfrm>
          <a:prstGeom prst="line">
            <a:avLst/>
          </a:prstGeom>
          <a:noFill/>
          <a:ln w="25400">
            <a:solidFill>
              <a:schemeClr val="tx1"/>
            </a:solidFill>
            <a:prstDash val="sysDot"/>
            <a:round/>
            <a:headEnd/>
            <a:tailEnd/>
          </a:ln>
        </p:spPr>
        <p:txBody>
          <a:bodyPr wrap="none" anchor="ctr">
            <a:prstTxWarp prst="textNoShape">
              <a:avLst/>
            </a:prstTxWarp>
          </a:bodyPr>
          <a:lstStyle/>
          <a:p>
            <a:endParaRPr lang="en-US"/>
          </a:p>
        </p:txBody>
      </p:sp>
      <p:sp>
        <p:nvSpPr>
          <p:cNvPr id="38928" name="Rectangle 19"/>
          <p:cNvSpPr>
            <a:spLocks noChangeArrowheads="1"/>
          </p:cNvSpPr>
          <p:nvPr/>
        </p:nvSpPr>
        <p:spPr bwMode="auto">
          <a:xfrm>
            <a:off x="2382985" y="4505538"/>
            <a:ext cx="754063" cy="39687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2000" dirty="0">
                <a:latin typeface="Calibri" charset="0"/>
                <a:ea typeface="Optima" charset="0"/>
                <a:cs typeface="Optima" charset="0"/>
              </a:rPr>
              <a:t>Inst 3</a:t>
            </a:r>
          </a:p>
        </p:txBody>
      </p:sp>
      <p:grpSp>
        <p:nvGrpSpPr>
          <p:cNvPr id="38929" name="Group 21"/>
          <p:cNvGrpSpPr>
            <a:grpSpLocks/>
          </p:cNvGrpSpPr>
          <p:nvPr/>
        </p:nvGrpSpPr>
        <p:grpSpPr bwMode="auto">
          <a:xfrm>
            <a:off x="3689497" y="1871874"/>
            <a:ext cx="3275012" cy="838200"/>
            <a:chOff x="1569" y="1152"/>
            <a:chExt cx="2063" cy="528"/>
          </a:xfrm>
        </p:grpSpPr>
        <p:grpSp>
          <p:nvGrpSpPr>
            <p:cNvPr id="39074" name="Group 22"/>
            <p:cNvGrpSpPr>
              <a:grpSpLocks/>
            </p:cNvGrpSpPr>
            <p:nvPr/>
          </p:nvGrpSpPr>
          <p:grpSpPr bwMode="auto">
            <a:xfrm>
              <a:off x="2496" y="1152"/>
              <a:ext cx="214" cy="481"/>
              <a:chOff x="2216" y="1413"/>
              <a:chExt cx="214" cy="481"/>
            </a:xfrm>
          </p:grpSpPr>
          <p:sp>
            <p:nvSpPr>
              <p:cNvPr id="39104" name="Freeform 23"/>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105" name="Rectangle 24"/>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ALU</a:t>
                </a:r>
              </a:p>
            </p:txBody>
          </p:sp>
        </p:grpSp>
        <p:grpSp>
          <p:nvGrpSpPr>
            <p:cNvPr id="39075" name="Group 25"/>
            <p:cNvGrpSpPr>
              <a:grpSpLocks/>
            </p:cNvGrpSpPr>
            <p:nvPr/>
          </p:nvGrpSpPr>
          <p:grpSpPr bwMode="auto">
            <a:xfrm>
              <a:off x="1569" y="1248"/>
              <a:ext cx="342" cy="289"/>
              <a:chOff x="1289" y="1509"/>
              <a:chExt cx="342" cy="289"/>
            </a:xfrm>
          </p:grpSpPr>
          <p:sp>
            <p:nvSpPr>
              <p:cNvPr id="39100" name="Rectangle 26"/>
              <p:cNvSpPr>
                <a:spLocks noChangeArrowheads="1"/>
              </p:cNvSpPr>
              <p:nvPr/>
            </p:nvSpPr>
            <p:spPr bwMode="auto">
              <a:xfrm>
                <a:off x="1289"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dirty="0">
                    <a:latin typeface="Calibri"/>
                    <a:ea typeface="Optima" charset="0"/>
                    <a:cs typeface="Calibri"/>
                  </a:rPr>
                  <a:t>IM</a:t>
                </a:r>
              </a:p>
            </p:txBody>
          </p:sp>
          <p:grpSp>
            <p:nvGrpSpPr>
              <p:cNvPr id="39101" name="Group 27"/>
              <p:cNvGrpSpPr>
                <a:grpSpLocks/>
              </p:cNvGrpSpPr>
              <p:nvPr/>
            </p:nvGrpSpPr>
            <p:grpSpPr bwMode="auto">
              <a:xfrm>
                <a:off x="1291" y="1509"/>
                <a:ext cx="340" cy="289"/>
                <a:chOff x="1291" y="1509"/>
                <a:chExt cx="340" cy="289"/>
              </a:xfrm>
            </p:grpSpPr>
            <p:sp>
              <p:nvSpPr>
                <p:cNvPr id="39102" name="Freeform 28"/>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103" name="Freeform 29"/>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grpSp>
        <p:sp>
          <p:nvSpPr>
            <p:cNvPr id="39076" name="Rectangle 30"/>
            <p:cNvSpPr>
              <a:spLocks noChangeArrowheads="1"/>
            </p:cNvSpPr>
            <p:nvPr/>
          </p:nvSpPr>
          <p:spPr bwMode="auto">
            <a:xfrm>
              <a:off x="2012" y="1255"/>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9077" name="Group 31"/>
            <p:cNvGrpSpPr>
              <a:grpSpLocks/>
            </p:cNvGrpSpPr>
            <p:nvPr/>
          </p:nvGrpSpPr>
          <p:grpSpPr bwMode="auto">
            <a:xfrm>
              <a:off x="2031" y="1248"/>
              <a:ext cx="296" cy="289"/>
              <a:chOff x="1751" y="1509"/>
              <a:chExt cx="296" cy="289"/>
            </a:xfrm>
          </p:grpSpPr>
          <p:sp>
            <p:nvSpPr>
              <p:cNvPr id="39098" name="Freeform 32"/>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99" name="Freeform 33"/>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9078" name="Line 34"/>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79" name="Freeform 35"/>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80" name="Line 36"/>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81" name="Rectangle 37"/>
            <p:cNvSpPr>
              <a:spLocks noChangeArrowheads="1"/>
            </p:cNvSpPr>
            <p:nvPr/>
          </p:nvSpPr>
          <p:spPr bwMode="auto">
            <a:xfrm>
              <a:off x="2858" y="1279"/>
              <a:ext cx="286"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dirty="0">
                  <a:latin typeface="Calibri"/>
                  <a:ea typeface="Optima" charset="0"/>
                  <a:cs typeface="Calibri"/>
                </a:rPr>
                <a:t>DM</a:t>
              </a:r>
            </a:p>
          </p:txBody>
        </p:sp>
        <p:grpSp>
          <p:nvGrpSpPr>
            <p:cNvPr id="39082" name="Group 38"/>
            <p:cNvGrpSpPr>
              <a:grpSpLocks/>
            </p:cNvGrpSpPr>
            <p:nvPr/>
          </p:nvGrpSpPr>
          <p:grpSpPr bwMode="auto">
            <a:xfrm>
              <a:off x="2880" y="1248"/>
              <a:ext cx="325" cy="289"/>
              <a:chOff x="2600" y="1509"/>
              <a:chExt cx="325" cy="289"/>
            </a:xfrm>
          </p:grpSpPr>
          <p:sp>
            <p:nvSpPr>
              <p:cNvPr id="39096" name="Freeform 39"/>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97" name="Freeform 40"/>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9083" name="Rectangle 41"/>
            <p:cNvSpPr>
              <a:spLocks noChangeArrowheads="1"/>
            </p:cNvSpPr>
            <p:nvPr/>
          </p:nvSpPr>
          <p:spPr bwMode="auto">
            <a:xfrm>
              <a:off x="3321" y="1250"/>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9084" name="Group 42"/>
            <p:cNvGrpSpPr>
              <a:grpSpLocks/>
            </p:cNvGrpSpPr>
            <p:nvPr/>
          </p:nvGrpSpPr>
          <p:grpSpPr bwMode="auto">
            <a:xfrm>
              <a:off x="3348" y="1248"/>
              <a:ext cx="284" cy="289"/>
              <a:chOff x="3068" y="1509"/>
              <a:chExt cx="284" cy="289"/>
            </a:xfrm>
          </p:grpSpPr>
          <p:sp>
            <p:nvSpPr>
              <p:cNvPr id="39094" name="Freeform 43"/>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95" name="Freeform 44"/>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9085" name="Line 45"/>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86" name="Line 46"/>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87" name="Line 47"/>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88" name="Line 48"/>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89" name="Line 49"/>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90" name="Line 50"/>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91" name="Line 51"/>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92" name="Line 52"/>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93" name="Line 53"/>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38930" name="Group 54"/>
          <p:cNvGrpSpPr>
            <a:grpSpLocks/>
          </p:cNvGrpSpPr>
          <p:nvPr/>
        </p:nvGrpSpPr>
        <p:grpSpPr bwMode="auto">
          <a:xfrm>
            <a:off x="4375297" y="2710074"/>
            <a:ext cx="3275012" cy="838200"/>
            <a:chOff x="1569" y="1152"/>
            <a:chExt cx="2063" cy="528"/>
          </a:xfrm>
        </p:grpSpPr>
        <p:grpSp>
          <p:nvGrpSpPr>
            <p:cNvPr id="2" name="Group 55"/>
            <p:cNvGrpSpPr>
              <a:grpSpLocks/>
            </p:cNvGrpSpPr>
            <p:nvPr/>
          </p:nvGrpSpPr>
          <p:grpSpPr bwMode="auto">
            <a:xfrm>
              <a:off x="2496" y="1152"/>
              <a:ext cx="214" cy="481"/>
              <a:chOff x="2216" y="1413"/>
              <a:chExt cx="214" cy="481"/>
            </a:xfrm>
          </p:grpSpPr>
          <p:sp>
            <p:nvSpPr>
              <p:cNvPr id="39072" name="Freeform 56"/>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73" name="Rectangle 57"/>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ALU</a:t>
                </a:r>
              </a:p>
            </p:txBody>
          </p:sp>
        </p:grpSp>
        <p:grpSp>
          <p:nvGrpSpPr>
            <p:cNvPr id="39043" name="Group 58"/>
            <p:cNvGrpSpPr>
              <a:grpSpLocks/>
            </p:cNvGrpSpPr>
            <p:nvPr/>
          </p:nvGrpSpPr>
          <p:grpSpPr bwMode="auto">
            <a:xfrm>
              <a:off x="1569" y="1248"/>
              <a:ext cx="342" cy="289"/>
              <a:chOff x="1289" y="1509"/>
              <a:chExt cx="342" cy="289"/>
            </a:xfrm>
          </p:grpSpPr>
          <p:sp>
            <p:nvSpPr>
              <p:cNvPr id="39068" name="Rectangle 59"/>
              <p:cNvSpPr>
                <a:spLocks noChangeArrowheads="1"/>
              </p:cNvSpPr>
              <p:nvPr/>
            </p:nvSpPr>
            <p:spPr bwMode="auto">
              <a:xfrm>
                <a:off x="1289"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dirty="0">
                    <a:latin typeface="Calibri"/>
                    <a:ea typeface="Optima" charset="0"/>
                    <a:cs typeface="Calibri"/>
                  </a:rPr>
                  <a:t>IM</a:t>
                </a:r>
              </a:p>
            </p:txBody>
          </p:sp>
          <p:grpSp>
            <p:nvGrpSpPr>
              <p:cNvPr id="39069" name="Group 60"/>
              <p:cNvGrpSpPr>
                <a:grpSpLocks/>
              </p:cNvGrpSpPr>
              <p:nvPr/>
            </p:nvGrpSpPr>
            <p:grpSpPr bwMode="auto">
              <a:xfrm>
                <a:off x="1291" y="1509"/>
                <a:ext cx="340" cy="289"/>
                <a:chOff x="1291" y="1509"/>
                <a:chExt cx="340" cy="289"/>
              </a:xfrm>
            </p:grpSpPr>
            <p:sp>
              <p:nvSpPr>
                <p:cNvPr id="39070" name="Freeform 61"/>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71" name="Freeform 62"/>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grpSp>
        <p:sp>
          <p:nvSpPr>
            <p:cNvPr id="39044" name="Rectangle 63"/>
            <p:cNvSpPr>
              <a:spLocks noChangeArrowheads="1"/>
            </p:cNvSpPr>
            <p:nvPr/>
          </p:nvSpPr>
          <p:spPr bwMode="auto">
            <a:xfrm>
              <a:off x="2012" y="1255"/>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9045" name="Group 64"/>
            <p:cNvGrpSpPr>
              <a:grpSpLocks/>
            </p:cNvGrpSpPr>
            <p:nvPr/>
          </p:nvGrpSpPr>
          <p:grpSpPr bwMode="auto">
            <a:xfrm>
              <a:off x="2031" y="1248"/>
              <a:ext cx="296" cy="289"/>
              <a:chOff x="1751" y="1509"/>
              <a:chExt cx="296" cy="289"/>
            </a:xfrm>
          </p:grpSpPr>
          <p:sp>
            <p:nvSpPr>
              <p:cNvPr id="39066" name="Freeform 65"/>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67" name="Freeform 66"/>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9046" name="Line 67"/>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47" name="Freeform 68"/>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48" name="Line 69"/>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49" name="Rectangle 70"/>
            <p:cNvSpPr>
              <a:spLocks noChangeArrowheads="1"/>
            </p:cNvSpPr>
            <p:nvPr/>
          </p:nvSpPr>
          <p:spPr bwMode="auto">
            <a:xfrm>
              <a:off x="2829" y="1250"/>
              <a:ext cx="286"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dirty="0">
                  <a:latin typeface="Calibri"/>
                  <a:ea typeface="Optima" charset="0"/>
                  <a:cs typeface="Calibri"/>
                </a:rPr>
                <a:t>DM</a:t>
              </a:r>
            </a:p>
          </p:txBody>
        </p:sp>
        <p:grpSp>
          <p:nvGrpSpPr>
            <p:cNvPr id="39050" name="Group 71"/>
            <p:cNvGrpSpPr>
              <a:grpSpLocks/>
            </p:cNvGrpSpPr>
            <p:nvPr/>
          </p:nvGrpSpPr>
          <p:grpSpPr bwMode="auto">
            <a:xfrm>
              <a:off x="2880" y="1248"/>
              <a:ext cx="325" cy="289"/>
              <a:chOff x="2600" y="1509"/>
              <a:chExt cx="325" cy="289"/>
            </a:xfrm>
          </p:grpSpPr>
          <p:sp>
            <p:nvSpPr>
              <p:cNvPr id="39064" name="Freeform 72"/>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65" name="Freeform 73"/>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9051" name="Rectangle 74"/>
            <p:cNvSpPr>
              <a:spLocks noChangeArrowheads="1"/>
            </p:cNvSpPr>
            <p:nvPr/>
          </p:nvSpPr>
          <p:spPr bwMode="auto">
            <a:xfrm>
              <a:off x="3321" y="1250"/>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9052" name="Group 75"/>
            <p:cNvGrpSpPr>
              <a:grpSpLocks/>
            </p:cNvGrpSpPr>
            <p:nvPr/>
          </p:nvGrpSpPr>
          <p:grpSpPr bwMode="auto">
            <a:xfrm>
              <a:off x="3348" y="1248"/>
              <a:ext cx="284" cy="289"/>
              <a:chOff x="3068" y="1509"/>
              <a:chExt cx="284" cy="289"/>
            </a:xfrm>
          </p:grpSpPr>
          <p:sp>
            <p:nvSpPr>
              <p:cNvPr id="39062" name="Freeform 76"/>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63" name="Freeform 77"/>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9053" name="Line 78"/>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54" name="Line 79"/>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55" name="Line 80"/>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56" name="Line 81"/>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57" name="Line 82"/>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58" name="Line 83"/>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59" name="Line 84"/>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60" name="Line 85"/>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61" name="Line 86"/>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38931" name="Group 87"/>
          <p:cNvGrpSpPr>
            <a:grpSpLocks/>
          </p:cNvGrpSpPr>
          <p:nvPr/>
        </p:nvGrpSpPr>
        <p:grpSpPr bwMode="auto">
          <a:xfrm>
            <a:off x="5061097" y="3548274"/>
            <a:ext cx="3275012" cy="838200"/>
            <a:chOff x="1569" y="1152"/>
            <a:chExt cx="2063" cy="528"/>
          </a:xfrm>
        </p:grpSpPr>
        <p:grpSp>
          <p:nvGrpSpPr>
            <p:cNvPr id="39010" name="Group 88"/>
            <p:cNvGrpSpPr>
              <a:grpSpLocks/>
            </p:cNvGrpSpPr>
            <p:nvPr/>
          </p:nvGrpSpPr>
          <p:grpSpPr bwMode="auto">
            <a:xfrm>
              <a:off x="2496" y="1152"/>
              <a:ext cx="214" cy="481"/>
              <a:chOff x="2216" y="1413"/>
              <a:chExt cx="214" cy="481"/>
            </a:xfrm>
          </p:grpSpPr>
          <p:sp>
            <p:nvSpPr>
              <p:cNvPr id="39040" name="Freeform 8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41" name="Rectangle 90"/>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ALU</a:t>
                </a:r>
              </a:p>
            </p:txBody>
          </p:sp>
        </p:grpSp>
        <p:grpSp>
          <p:nvGrpSpPr>
            <p:cNvPr id="39011" name="Group 91"/>
            <p:cNvGrpSpPr>
              <a:grpSpLocks/>
            </p:cNvGrpSpPr>
            <p:nvPr/>
          </p:nvGrpSpPr>
          <p:grpSpPr bwMode="auto">
            <a:xfrm>
              <a:off x="1569" y="1248"/>
              <a:ext cx="342" cy="289"/>
              <a:chOff x="1289" y="1509"/>
              <a:chExt cx="342" cy="289"/>
            </a:xfrm>
          </p:grpSpPr>
          <p:sp>
            <p:nvSpPr>
              <p:cNvPr id="39036" name="Rectangle 92"/>
              <p:cNvSpPr>
                <a:spLocks noChangeArrowheads="1"/>
              </p:cNvSpPr>
              <p:nvPr/>
            </p:nvSpPr>
            <p:spPr bwMode="auto">
              <a:xfrm>
                <a:off x="1289"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dirty="0">
                    <a:latin typeface="Calibri"/>
                    <a:ea typeface="Optima" charset="0"/>
                    <a:cs typeface="Calibri"/>
                  </a:rPr>
                  <a:t>IM</a:t>
                </a:r>
              </a:p>
            </p:txBody>
          </p:sp>
          <p:grpSp>
            <p:nvGrpSpPr>
              <p:cNvPr id="3" name="Group 93"/>
              <p:cNvGrpSpPr>
                <a:grpSpLocks/>
              </p:cNvGrpSpPr>
              <p:nvPr/>
            </p:nvGrpSpPr>
            <p:grpSpPr bwMode="auto">
              <a:xfrm>
                <a:off x="1291" y="1509"/>
                <a:ext cx="340" cy="289"/>
                <a:chOff x="1291" y="1509"/>
                <a:chExt cx="340" cy="289"/>
              </a:xfrm>
            </p:grpSpPr>
            <p:sp>
              <p:nvSpPr>
                <p:cNvPr id="39038" name="Freeform 9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39" name="Freeform 9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grpSp>
        <p:sp>
          <p:nvSpPr>
            <p:cNvPr id="39012" name="Rectangle 96"/>
            <p:cNvSpPr>
              <a:spLocks noChangeArrowheads="1"/>
            </p:cNvSpPr>
            <p:nvPr/>
          </p:nvSpPr>
          <p:spPr bwMode="auto">
            <a:xfrm>
              <a:off x="2012" y="1255"/>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9013" name="Group 97"/>
            <p:cNvGrpSpPr>
              <a:grpSpLocks/>
            </p:cNvGrpSpPr>
            <p:nvPr/>
          </p:nvGrpSpPr>
          <p:grpSpPr bwMode="auto">
            <a:xfrm>
              <a:off x="2031" y="1248"/>
              <a:ext cx="296" cy="289"/>
              <a:chOff x="1751" y="1509"/>
              <a:chExt cx="296" cy="289"/>
            </a:xfrm>
          </p:grpSpPr>
          <p:sp>
            <p:nvSpPr>
              <p:cNvPr id="39034" name="Freeform 9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35" name="Freeform 9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9014" name="Line 100"/>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15" name="Freeform 101"/>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16" name="Line 102"/>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17" name="Rectangle 103"/>
            <p:cNvSpPr>
              <a:spLocks noChangeArrowheads="1"/>
            </p:cNvSpPr>
            <p:nvPr/>
          </p:nvSpPr>
          <p:spPr bwMode="auto">
            <a:xfrm>
              <a:off x="2829" y="1250"/>
              <a:ext cx="286"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dirty="0">
                  <a:latin typeface="Calibri"/>
                  <a:ea typeface="Optima" charset="0"/>
                  <a:cs typeface="Calibri"/>
                </a:rPr>
                <a:t>DM</a:t>
              </a:r>
            </a:p>
          </p:txBody>
        </p:sp>
        <p:grpSp>
          <p:nvGrpSpPr>
            <p:cNvPr id="39018" name="Group 104"/>
            <p:cNvGrpSpPr>
              <a:grpSpLocks/>
            </p:cNvGrpSpPr>
            <p:nvPr/>
          </p:nvGrpSpPr>
          <p:grpSpPr bwMode="auto">
            <a:xfrm>
              <a:off x="2880" y="1248"/>
              <a:ext cx="325" cy="289"/>
              <a:chOff x="2600" y="1509"/>
              <a:chExt cx="325" cy="289"/>
            </a:xfrm>
          </p:grpSpPr>
          <p:sp>
            <p:nvSpPr>
              <p:cNvPr id="39032" name="Freeform 10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33" name="Freeform 10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9019" name="Rectangle 107"/>
            <p:cNvSpPr>
              <a:spLocks noChangeArrowheads="1"/>
            </p:cNvSpPr>
            <p:nvPr/>
          </p:nvSpPr>
          <p:spPr bwMode="auto">
            <a:xfrm>
              <a:off x="3321" y="1250"/>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9020" name="Group 108"/>
            <p:cNvGrpSpPr>
              <a:grpSpLocks/>
            </p:cNvGrpSpPr>
            <p:nvPr/>
          </p:nvGrpSpPr>
          <p:grpSpPr bwMode="auto">
            <a:xfrm>
              <a:off x="3348" y="1248"/>
              <a:ext cx="284" cy="289"/>
              <a:chOff x="3068" y="1509"/>
              <a:chExt cx="284" cy="289"/>
            </a:xfrm>
          </p:grpSpPr>
          <p:sp>
            <p:nvSpPr>
              <p:cNvPr id="39030" name="Freeform 10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31" name="Freeform 11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9021" name="Line 111"/>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22" name="Line 112"/>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23" name="Line 113"/>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9024" name="Line 114"/>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25" name="Line 115"/>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26" name="Line 116"/>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27" name="Line 117"/>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28" name="Line 118"/>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9029" name="Line 119"/>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38932" name="Group 120"/>
          <p:cNvGrpSpPr>
            <a:grpSpLocks/>
          </p:cNvGrpSpPr>
          <p:nvPr/>
        </p:nvGrpSpPr>
        <p:grpSpPr bwMode="auto">
          <a:xfrm>
            <a:off x="5797695" y="4386474"/>
            <a:ext cx="3224211" cy="838200"/>
            <a:chOff x="1601" y="1152"/>
            <a:chExt cx="2031" cy="528"/>
          </a:xfrm>
        </p:grpSpPr>
        <p:grpSp>
          <p:nvGrpSpPr>
            <p:cNvPr id="38978" name="Group 121"/>
            <p:cNvGrpSpPr>
              <a:grpSpLocks/>
            </p:cNvGrpSpPr>
            <p:nvPr/>
          </p:nvGrpSpPr>
          <p:grpSpPr bwMode="auto">
            <a:xfrm>
              <a:off x="2496" y="1152"/>
              <a:ext cx="214" cy="481"/>
              <a:chOff x="2216" y="1413"/>
              <a:chExt cx="214" cy="481"/>
            </a:xfrm>
          </p:grpSpPr>
          <p:sp>
            <p:nvSpPr>
              <p:cNvPr id="39008" name="Freeform 12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09" name="Rectangle 123"/>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ALU</a:t>
                </a:r>
              </a:p>
            </p:txBody>
          </p:sp>
        </p:grpSp>
        <p:sp>
          <p:nvSpPr>
            <p:cNvPr id="39004" name="Rectangle 125"/>
            <p:cNvSpPr>
              <a:spLocks noChangeArrowheads="1"/>
            </p:cNvSpPr>
            <p:nvPr/>
          </p:nvSpPr>
          <p:spPr bwMode="auto">
            <a:xfrm>
              <a:off x="1601" y="1279"/>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dirty="0">
                  <a:latin typeface="Calibri"/>
                  <a:ea typeface="Optima" charset="0"/>
                  <a:cs typeface="Calibri"/>
                </a:rPr>
                <a:t>IM</a:t>
              </a:r>
            </a:p>
          </p:txBody>
        </p:sp>
        <p:sp>
          <p:nvSpPr>
            <p:cNvPr id="38980" name="Rectangle 129"/>
            <p:cNvSpPr>
              <a:spLocks noChangeArrowheads="1"/>
            </p:cNvSpPr>
            <p:nvPr/>
          </p:nvSpPr>
          <p:spPr bwMode="auto">
            <a:xfrm>
              <a:off x="2012" y="1255"/>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8981" name="Group 130"/>
            <p:cNvGrpSpPr>
              <a:grpSpLocks/>
            </p:cNvGrpSpPr>
            <p:nvPr/>
          </p:nvGrpSpPr>
          <p:grpSpPr bwMode="auto">
            <a:xfrm>
              <a:off x="2031" y="1248"/>
              <a:ext cx="296" cy="289"/>
              <a:chOff x="1751" y="1509"/>
              <a:chExt cx="296" cy="289"/>
            </a:xfrm>
          </p:grpSpPr>
          <p:sp>
            <p:nvSpPr>
              <p:cNvPr id="39002" name="Freeform 13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03" name="Freeform 13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8982" name="Line 133"/>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8983" name="Freeform 13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8984" name="Line 135"/>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8985" name="Rectangle 136"/>
            <p:cNvSpPr>
              <a:spLocks noChangeArrowheads="1"/>
            </p:cNvSpPr>
            <p:nvPr/>
          </p:nvSpPr>
          <p:spPr bwMode="auto">
            <a:xfrm>
              <a:off x="2829" y="1250"/>
              <a:ext cx="286"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dirty="0">
                  <a:latin typeface="Calibri"/>
                  <a:ea typeface="Optima" charset="0"/>
                  <a:cs typeface="Calibri"/>
                </a:rPr>
                <a:t>DM</a:t>
              </a:r>
            </a:p>
          </p:txBody>
        </p:sp>
        <p:grpSp>
          <p:nvGrpSpPr>
            <p:cNvPr id="38986" name="Group 137"/>
            <p:cNvGrpSpPr>
              <a:grpSpLocks/>
            </p:cNvGrpSpPr>
            <p:nvPr/>
          </p:nvGrpSpPr>
          <p:grpSpPr bwMode="auto">
            <a:xfrm>
              <a:off x="2880" y="1248"/>
              <a:ext cx="325" cy="289"/>
              <a:chOff x="2600" y="1509"/>
              <a:chExt cx="325" cy="289"/>
            </a:xfrm>
          </p:grpSpPr>
          <p:sp>
            <p:nvSpPr>
              <p:cNvPr id="39000" name="Freeform 13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9001" name="Freeform 13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8987" name="Rectangle 140"/>
            <p:cNvSpPr>
              <a:spLocks noChangeArrowheads="1"/>
            </p:cNvSpPr>
            <p:nvPr/>
          </p:nvSpPr>
          <p:spPr bwMode="auto">
            <a:xfrm>
              <a:off x="3321" y="1250"/>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8988" name="Group 141"/>
            <p:cNvGrpSpPr>
              <a:grpSpLocks/>
            </p:cNvGrpSpPr>
            <p:nvPr/>
          </p:nvGrpSpPr>
          <p:grpSpPr bwMode="auto">
            <a:xfrm>
              <a:off x="3348" y="1248"/>
              <a:ext cx="284" cy="289"/>
              <a:chOff x="3068" y="1509"/>
              <a:chExt cx="284" cy="289"/>
            </a:xfrm>
          </p:grpSpPr>
          <p:sp>
            <p:nvSpPr>
              <p:cNvPr id="38998" name="Freeform 14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8999" name="Freeform 14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8989" name="Line 144"/>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8990" name="Line 145"/>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8991" name="Line 146"/>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8992" name="Line 147"/>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8993" name="Line 148"/>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8994" name="Line 149"/>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8995" name="Line 150"/>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8996" name="Line 151"/>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8997" name="Line 152"/>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grpSp>
        <p:nvGrpSpPr>
          <p:cNvPr id="38933" name="Group 153"/>
          <p:cNvGrpSpPr>
            <a:grpSpLocks/>
          </p:cNvGrpSpPr>
          <p:nvPr/>
        </p:nvGrpSpPr>
        <p:grpSpPr bwMode="auto">
          <a:xfrm>
            <a:off x="6435873" y="5224674"/>
            <a:ext cx="3271837" cy="838200"/>
            <a:chOff x="1571" y="1152"/>
            <a:chExt cx="2061" cy="528"/>
          </a:xfrm>
        </p:grpSpPr>
        <p:grpSp>
          <p:nvGrpSpPr>
            <p:cNvPr id="38946" name="Group 154"/>
            <p:cNvGrpSpPr>
              <a:grpSpLocks/>
            </p:cNvGrpSpPr>
            <p:nvPr/>
          </p:nvGrpSpPr>
          <p:grpSpPr bwMode="auto">
            <a:xfrm>
              <a:off x="2496" y="1152"/>
              <a:ext cx="214" cy="481"/>
              <a:chOff x="2216" y="1413"/>
              <a:chExt cx="214" cy="481"/>
            </a:xfrm>
          </p:grpSpPr>
          <p:sp>
            <p:nvSpPr>
              <p:cNvPr id="38976" name="Freeform 15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8977" name="Rectangle 156"/>
              <p:cNvSpPr>
                <a:spLocks noChangeArrowheads="1"/>
              </p:cNvSpPr>
              <p:nvPr/>
            </p:nvSpPr>
            <p:spPr bwMode="auto">
              <a:xfrm rot="5400000">
                <a:off x="2155" y="1541"/>
                <a:ext cx="313"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ALU</a:t>
                </a:r>
              </a:p>
            </p:txBody>
          </p:sp>
        </p:grpSp>
        <p:grpSp>
          <p:nvGrpSpPr>
            <p:cNvPr id="38947" name="Group 157"/>
            <p:cNvGrpSpPr>
              <a:grpSpLocks/>
            </p:cNvGrpSpPr>
            <p:nvPr/>
          </p:nvGrpSpPr>
          <p:grpSpPr bwMode="auto">
            <a:xfrm>
              <a:off x="1571" y="1248"/>
              <a:ext cx="340" cy="289"/>
              <a:chOff x="1291" y="1509"/>
              <a:chExt cx="340" cy="289"/>
            </a:xfrm>
          </p:grpSpPr>
          <p:sp>
            <p:nvSpPr>
              <p:cNvPr id="38972" name="Rectangle 158"/>
              <p:cNvSpPr>
                <a:spLocks noChangeArrowheads="1"/>
              </p:cNvSpPr>
              <p:nvPr/>
            </p:nvSpPr>
            <p:spPr bwMode="auto">
              <a:xfrm>
                <a:off x="1295" y="1511"/>
                <a:ext cx="244" cy="192"/>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1" dirty="0">
                    <a:latin typeface="Calibri"/>
                    <a:ea typeface="Optima" charset="0"/>
                    <a:cs typeface="Calibri"/>
                  </a:rPr>
                  <a:t>IM</a:t>
                </a:r>
              </a:p>
            </p:txBody>
          </p:sp>
          <p:grpSp>
            <p:nvGrpSpPr>
              <p:cNvPr id="38973" name="Group 159"/>
              <p:cNvGrpSpPr>
                <a:grpSpLocks/>
              </p:cNvGrpSpPr>
              <p:nvPr/>
            </p:nvGrpSpPr>
            <p:grpSpPr bwMode="auto">
              <a:xfrm>
                <a:off x="1291" y="1509"/>
                <a:ext cx="340" cy="289"/>
                <a:chOff x="1291" y="1509"/>
                <a:chExt cx="340" cy="289"/>
              </a:xfrm>
            </p:grpSpPr>
            <p:sp>
              <p:nvSpPr>
                <p:cNvPr id="38974" name="Freeform 16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8975" name="Freeform 16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grpSp>
        <p:sp>
          <p:nvSpPr>
            <p:cNvPr id="38948" name="Rectangle 162"/>
            <p:cNvSpPr>
              <a:spLocks noChangeArrowheads="1"/>
            </p:cNvSpPr>
            <p:nvPr/>
          </p:nvSpPr>
          <p:spPr bwMode="auto">
            <a:xfrm>
              <a:off x="2012" y="1255"/>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8949" name="Group 163"/>
            <p:cNvGrpSpPr>
              <a:grpSpLocks/>
            </p:cNvGrpSpPr>
            <p:nvPr/>
          </p:nvGrpSpPr>
          <p:grpSpPr bwMode="auto">
            <a:xfrm>
              <a:off x="2031" y="1248"/>
              <a:ext cx="296" cy="289"/>
              <a:chOff x="1751" y="1509"/>
              <a:chExt cx="296" cy="289"/>
            </a:xfrm>
          </p:grpSpPr>
          <p:sp>
            <p:nvSpPr>
              <p:cNvPr id="38970" name="Freeform 16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8971" name="Freeform 16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8950" name="Line 166"/>
            <p:cNvSpPr>
              <a:spLocks noChangeShapeType="1"/>
            </p:cNvSpPr>
            <p:nvPr/>
          </p:nvSpPr>
          <p:spPr bwMode="auto">
            <a:xfrm>
              <a:off x="1916" y="1392"/>
              <a:ext cx="116"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8951" name="Freeform 16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8952" name="Line 168"/>
            <p:cNvSpPr>
              <a:spLocks noChangeShapeType="1"/>
            </p:cNvSpPr>
            <p:nvPr/>
          </p:nvSpPr>
          <p:spPr bwMode="auto">
            <a:xfrm>
              <a:off x="2332" y="1296"/>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8953" name="Rectangle 169"/>
            <p:cNvSpPr>
              <a:spLocks noChangeArrowheads="1"/>
            </p:cNvSpPr>
            <p:nvPr/>
          </p:nvSpPr>
          <p:spPr bwMode="auto">
            <a:xfrm>
              <a:off x="2829" y="1250"/>
              <a:ext cx="286"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dirty="0">
                  <a:latin typeface="Calibri"/>
                  <a:ea typeface="Optima" charset="0"/>
                  <a:cs typeface="Calibri"/>
                </a:rPr>
                <a:t>DM</a:t>
              </a:r>
            </a:p>
          </p:txBody>
        </p:sp>
        <p:grpSp>
          <p:nvGrpSpPr>
            <p:cNvPr id="38954" name="Group 170"/>
            <p:cNvGrpSpPr>
              <a:grpSpLocks/>
            </p:cNvGrpSpPr>
            <p:nvPr/>
          </p:nvGrpSpPr>
          <p:grpSpPr bwMode="auto">
            <a:xfrm>
              <a:off x="2880" y="1248"/>
              <a:ext cx="325" cy="289"/>
              <a:chOff x="2600" y="1509"/>
              <a:chExt cx="325" cy="289"/>
            </a:xfrm>
          </p:grpSpPr>
          <p:sp>
            <p:nvSpPr>
              <p:cNvPr id="38968" name="Freeform 17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8969" name="Freeform 17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8955" name="Rectangle 173"/>
            <p:cNvSpPr>
              <a:spLocks noChangeArrowheads="1"/>
            </p:cNvSpPr>
            <p:nvPr/>
          </p:nvSpPr>
          <p:spPr bwMode="auto">
            <a:xfrm>
              <a:off x="3321" y="1250"/>
              <a:ext cx="287" cy="19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1">
                  <a:latin typeface="Calibri"/>
                  <a:ea typeface="Optima" charset="0"/>
                  <a:cs typeface="Calibri"/>
                </a:rPr>
                <a:t>Reg</a:t>
              </a:r>
            </a:p>
          </p:txBody>
        </p:sp>
        <p:grpSp>
          <p:nvGrpSpPr>
            <p:cNvPr id="38956" name="Group 174"/>
            <p:cNvGrpSpPr>
              <a:grpSpLocks/>
            </p:cNvGrpSpPr>
            <p:nvPr/>
          </p:nvGrpSpPr>
          <p:grpSpPr bwMode="auto">
            <a:xfrm>
              <a:off x="3348" y="1248"/>
              <a:ext cx="284" cy="289"/>
              <a:chOff x="3068" y="1509"/>
              <a:chExt cx="284" cy="289"/>
            </a:xfrm>
          </p:grpSpPr>
          <p:sp>
            <p:nvSpPr>
              <p:cNvPr id="38966" name="Freeform 17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sp>
            <p:nvSpPr>
              <p:cNvPr id="38967" name="Freeform 17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prstTxWarp prst="textNoShape">
                  <a:avLst/>
                </a:prstTxWarp>
              </a:bodyPr>
              <a:lstStyle/>
              <a:p>
                <a:pPr eaLnBrk="0" hangingPunct="0"/>
                <a:endParaRPr lang="en-US" sz="1600">
                  <a:latin typeface="Calibri"/>
                  <a:ea typeface="Optima" charset="0"/>
                  <a:cs typeface="Calibri"/>
                </a:endParaRPr>
              </a:p>
            </p:txBody>
          </p:sp>
        </p:grpSp>
        <p:sp>
          <p:nvSpPr>
            <p:cNvPr id="38957" name="Line 177"/>
            <p:cNvSpPr>
              <a:spLocks noChangeShapeType="1"/>
            </p:cNvSpPr>
            <p:nvPr/>
          </p:nvSpPr>
          <p:spPr bwMode="auto">
            <a:xfrm>
              <a:off x="3201" y="1392"/>
              <a:ext cx="139"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8958" name="Line 178"/>
            <p:cNvSpPr>
              <a:spLocks noChangeShapeType="1"/>
            </p:cNvSpPr>
            <p:nvPr/>
          </p:nvSpPr>
          <p:spPr bwMode="auto">
            <a:xfrm>
              <a:off x="2717" y="1392"/>
              <a:ext cx="155"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8959" name="Line 179"/>
            <p:cNvSpPr>
              <a:spLocks noChangeShapeType="1"/>
            </p:cNvSpPr>
            <p:nvPr/>
          </p:nvSpPr>
          <p:spPr bwMode="auto">
            <a:xfrm>
              <a:off x="2332" y="1488"/>
              <a:ext cx="157" cy="0"/>
            </a:xfrm>
            <a:prstGeom prst="line">
              <a:avLst/>
            </a:prstGeom>
            <a:noFill/>
            <a:ln w="25400">
              <a:solidFill>
                <a:schemeClr val="tx1"/>
              </a:solidFill>
              <a:round/>
              <a:headEnd/>
              <a:tailEnd/>
            </a:ln>
          </p:spPr>
          <p:txBody>
            <a:bodyPr wrap="none" anchor="ctr">
              <a:prstTxWarp prst="textNoShape">
                <a:avLst/>
              </a:prstTxWarp>
            </a:bodyPr>
            <a:lstStyle/>
            <a:p>
              <a:endParaRPr lang="en-US">
                <a:latin typeface="Calibri"/>
                <a:cs typeface="Calibri"/>
              </a:endParaRPr>
            </a:p>
          </p:txBody>
        </p:sp>
        <p:sp>
          <p:nvSpPr>
            <p:cNvPr id="38960" name="Line 180"/>
            <p:cNvSpPr>
              <a:spLocks noChangeShapeType="1"/>
            </p:cNvSpPr>
            <p:nvPr/>
          </p:nvSpPr>
          <p:spPr bwMode="auto">
            <a:xfrm>
              <a:off x="2416" y="1488"/>
              <a:ext cx="0" cy="192"/>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8961" name="Line 181"/>
            <p:cNvSpPr>
              <a:spLocks noChangeShapeType="1"/>
            </p:cNvSpPr>
            <p:nvPr/>
          </p:nvSpPr>
          <p:spPr bwMode="auto">
            <a:xfrm>
              <a:off x="2416" y="1680"/>
              <a:ext cx="336"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8962" name="Line 182"/>
            <p:cNvSpPr>
              <a:spLocks noChangeShapeType="1"/>
            </p:cNvSpPr>
            <p:nvPr/>
          </p:nvSpPr>
          <p:spPr bwMode="auto">
            <a:xfrm>
              <a:off x="2752" y="1392"/>
              <a:ext cx="0" cy="288"/>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8963" name="Line 183"/>
            <p:cNvSpPr>
              <a:spLocks noChangeShapeType="1"/>
            </p:cNvSpPr>
            <p:nvPr/>
          </p:nvSpPr>
          <p:spPr bwMode="auto">
            <a:xfrm flipH="1">
              <a:off x="2832"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8964" name="Line 184"/>
            <p:cNvSpPr>
              <a:spLocks noChangeShapeType="1"/>
            </p:cNvSpPr>
            <p:nvPr/>
          </p:nvSpPr>
          <p:spPr bwMode="auto">
            <a:xfrm>
              <a:off x="2832" y="1632"/>
              <a:ext cx="432" cy="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sp>
          <p:nvSpPr>
            <p:cNvPr id="38965" name="Line 185"/>
            <p:cNvSpPr>
              <a:spLocks noChangeShapeType="1"/>
            </p:cNvSpPr>
            <p:nvPr/>
          </p:nvSpPr>
          <p:spPr bwMode="auto">
            <a:xfrm>
              <a:off x="3264" y="1392"/>
              <a:ext cx="0" cy="240"/>
            </a:xfrm>
            <a:prstGeom prst="line">
              <a:avLst/>
            </a:prstGeom>
            <a:noFill/>
            <a:ln w="28575">
              <a:solidFill>
                <a:schemeClr val="tx1"/>
              </a:solidFill>
              <a:round/>
              <a:headEnd/>
              <a:tailEnd/>
            </a:ln>
          </p:spPr>
          <p:txBody>
            <a:bodyPr>
              <a:prstTxWarp prst="textNoShape">
                <a:avLst/>
              </a:prstTxWarp>
            </a:bodyPr>
            <a:lstStyle/>
            <a:p>
              <a:endParaRPr lang="en-US">
                <a:latin typeface="Calibri"/>
                <a:cs typeface="Calibri"/>
              </a:endParaRPr>
            </a:p>
          </p:txBody>
        </p:sp>
      </p:grpSp>
      <p:sp>
        <p:nvSpPr>
          <p:cNvPr id="38934" name="Rectangle 186"/>
          <p:cNvSpPr>
            <a:spLocks noGrp="1" noChangeArrowheads="1"/>
          </p:cNvSpPr>
          <p:nvPr>
            <p:ph type="title" idx="4294967295"/>
          </p:nvPr>
        </p:nvSpPr>
        <p:spPr>
          <a:xfrm>
            <a:off x="0" y="95250"/>
            <a:ext cx="10058400" cy="1033463"/>
          </a:xfrm>
        </p:spPr>
        <p:txBody>
          <a:bodyPr/>
          <a:lstStyle/>
          <a:p>
            <a:r>
              <a:rPr lang="en-US" dirty="0"/>
              <a:t>Handling Structural Hazards : Memory</a:t>
            </a:r>
          </a:p>
        </p:txBody>
      </p:sp>
      <p:sp>
        <p:nvSpPr>
          <p:cNvPr id="5" name="Slide Number Placeholder 4">
            <a:extLst>
              <a:ext uri="{FF2B5EF4-FFF2-40B4-BE49-F238E27FC236}">
                <a16:creationId xmlns:a16="http://schemas.microsoft.com/office/drawing/2014/main" id="{857EE162-6BEA-A84A-80AD-A1EB861D93E2}"/>
              </a:ext>
            </a:extLst>
          </p:cNvPr>
          <p:cNvSpPr>
            <a:spLocks noGrp="1"/>
          </p:cNvSpPr>
          <p:nvPr>
            <p:ph type="sldNum" sz="quarter" idx="4294967295"/>
          </p:nvPr>
        </p:nvSpPr>
        <p:spPr>
          <a:xfrm>
            <a:off x="10880725" y="6273800"/>
            <a:ext cx="1311275" cy="365125"/>
          </a:xfrm>
        </p:spPr>
        <p:txBody>
          <a:bodyPr/>
          <a:lstStyle/>
          <a:p>
            <a:fld id="{1BD72A7C-CD32-D543-9541-5D4E9CD9F017}" type="slidenum">
              <a:rPr lang="en-US" smtClean="0"/>
              <a:t>9</a:t>
            </a:fld>
            <a:endParaRPr lang="en-US"/>
          </a:p>
        </p:txBody>
      </p:sp>
      <p:grpSp>
        <p:nvGrpSpPr>
          <p:cNvPr id="39037" name="Group 187"/>
          <p:cNvGrpSpPr>
            <a:grpSpLocks/>
          </p:cNvGrpSpPr>
          <p:nvPr/>
        </p:nvGrpSpPr>
        <p:grpSpPr bwMode="auto">
          <a:xfrm>
            <a:off x="6008834" y="1795674"/>
            <a:ext cx="4451350" cy="304800"/>
            <a:chOff x="2764" y="1008"/>
            <a:chExt cx="2804" cy="192"/>
          </a:xfrm>
        </p:grpSpPr>
        <p:sp>
          <p:nvSpPr>
            <p:cNvPr id="38944" name="Rectangle 188"/>
            <p:cNvSpPr>
              <a:spLocks noChangeArrowheads="1"/>
            </p:cNvSpPr>
            <p:nvPr/>
          </p:nvSpPr>
          <p:spPr bwMode="auto">
            <a:xfrm>
              <a:off x="3792" y="1008"/>
              <a:ext cx="1776" cy="192"/>
            </a:xfrm>
            <a:prstGeom prst="rect">
              <a:avLst/>
            </a:prstGeom>
            <a:solidFill>
              <a:schemeClr val="accent5">
                <a:lumMod val="20000"/>
                <a:lumOff val="80000"/>
              </a:schemeClr>
            </a:solidFill>
            <a:ln w="12700">
              <a:noFill/>
              <a:miter lim="800000"/>
              <a:headEnd/>
              <a:tailEnd/>
            </a:ln>
          </p:spPr>
          <p:txBody>
            <a:bodyPr lIns="90488" tIns="44450" rIns="90488" bIns="44450">
              <a:prstTxWarp prst="textNoShape">
                <a:avLst/>
              </a:prstTxWarp>
              <a:spAutoFit/>
            </a:bodyPr>
            <a:lstStyle/>
            <a:p>
              <a:pPr algn="ctr" eaLnBrk="0" hangingPunct="0"/>
              <a:r>
                <a:rPr lang="en-US" sz="1400" dirty="0">
                  <a:solidFill>
                    <a:srgbClr val="C00000"/>
                  </a:solidFill>
                  <a:latin typeface="Calibri"/>
                  <a:ea typeface="Optima" charset="0"/>
                  <a:cs typeface="Calibri"/>
                </a:rPr>
                <a:t>Reading data from memory</a:t>
              </a:r>
            </a:p>
          </p:txBody>
        </p:sp>
        <p:cxnSp>
          <p:nvCxnSpPr>
            <p:cNvPr id="38945" name="AutoShape 189"/>
            <p:cNvCxnSpPr>
              <a:cxnSpLocks noChangeShapeType="1"/>
            </p:cNvCxnSpPr>
            <p:nvPr/>
          </p:nvCxnSpPr>
          <p:spPr bwMode="auto">
            <a:xfrm rot="10800000">
              <a:off x="2764" y="1126"/>
              <a:ext cx="1027" cy="40"/>
            </a:xfrm>
            <a:prstGeom prst="curvedConnector4">
              <a:avLst>
                <a:gd name="adj1" fmla="val 42046"/>
                <a:gd name="adj2" fmla="val 464551"/>
              </a:avLst>
            </a:prstGeom>
            <a:noFill/>
            <a:ln w="12700">
              <a:solidFill>
                <a:srgbClr val="0432FF"/>
              </a:solidFill>
              <a:round/>
              <a:headEnd/>
              <a:tailEnd type="oval" w="med" len="med"/>
            </a:ln>
          </p:spPr>
        </p:cxnSp>
      </p:grpSp>
      <p:grpSp>
        <p:nvGrpSpPr>
          <p:cNvPr id="39042" name="Group 190"/>
          <p:cNvGrpSpPr>
            <a:grpSpLocks/>
          </p:cNvGrpSpPr>
          <p:nvPr/>
        </p:nvGrpSpPr>
        <p:grpSpPr bwMode="auto">
          <a:xfrm>
            <a:off x="3484709" y="4767474"/>
            <a:ext cx="2890838" cy="990600"/>
            <a:chOff x="1174" y="2880"/>
            <a:chExt cx="1821" cy="624"/>
          </a:xfrm>
        </p:grpSpPr>
        <p:cxnSp>
          <p:nvCxnSpPr>
            <p:cNvPr id="38942" name="AutoShape 192"/>
            <p:cNvCxnSpPr>
              <a:cxnSpLocks noChangeShapeType="1"/>
              <a:stCxn id="38943" idx="0"/>
            </p:cNvCxnSpPr>
            <p:nvPr/>
          </p:nvCxnSpPr>
          <p:spPr bwMode="auto">
            <a:xfrm rot="5400000" flipH="1" flipV="1">
              <a:off x="2122" y="2842"/>
              <a:ext cx="432" cy="507"/>
            </a:xfrm>
            <a:prstGeom prst="curvedConnector2">
              <a:avLst/>
            </a:prstGeom>
            <a:noFill/>
            <a:ln w="12700">
              <a:solidFill>
                <a:srgbClr val="1822CD"/>
              </a:solidFill>
              <a:round/>
              <a:headEnd/>
              <a:tailEnd type="oval" w="med" len="med"/>
            </a:ln>
          </p:spPr>
        </p:cxnSp>
        <p:sp>
          <p:nvSpPr>
            <p:cNvPr id="38943" name="Rectangle 191"/>
            <p:cNvSpPr>
              <a:spLocks noChangeArrowheads="1"/>
            </p:cNvSpPr>
            <p:nvPr/>
          </p:nvSpPr>
          <p:spPr bwMode="auto">
            <a:xfrm>
              <a:off x="1174" y="3312"/>
              <a:ext cx="1821" cy="192"/>
            </a:xfrm>
            <a:prstGeom prst="rect">
              <a:avLst/>
            </a:prstGeom>
            <a:solidFill>
              <a:schemeClr val="accent5">
                <a:lumMod val="20000"/>
                <a:lumOff val="80000"/>
              </a:schemeClr>
            </a:solidFill>
            <a:ln w="12700">
              <a:noFill/>
              <a:miter lim="800000"/>
              <a:headEnd/>
              <a:tailEnd/>
            </a:ln>
          </p:spPr>
          <p:txBody>
            <a:bodyPr lIns="90488" tIns="44450" rIns="90488" bIns="44450">
              <a:prstTxWarp prst="textNoShape">
                <a:avLst/>
              </a:prstTxWarp>
              <a:spAutoFit/>
            </a:bodyPr>
            <a:lstStyle/>
            <a:p>
              <a:pPr algn="ctr" eaLnBrk="0" hangingPunct="0"/>
              <a:r>
                <a:rPr lang="en-US" sz="1400" dirty="0">
                  <a:solidFill>
                    <a:srgbClr val="C00000"/>
                  </a:solidFill>
                  <a:latin typeface="Calibri"/>
                  <a:ea typeface="Optima" charset="0"/>
                  <a:cs typeface="Calibri"/>
                </a:rPr>
                <a:t>Reading instruction from memory</a:t>
              </a:r>
            </a:p>
          </p:txBody>
        </p:sp>
      </p:grpSp>
      <p:sp>
        <p:nvSpPr>
          <p:cNvPr id="38937" name="Line 39"/>
          <p:cNvSpPr>
            <a:spLocks noChangeShapeType="1"/>
          </p:cNvSpPr>
          <p:nvPr/>
        </p:nvSpPr>
        <p:spPr bwMode="auto">
          <a:xfrm>
            <a:off x="2206772" y="1948075"/>
            <a:ext cx="0" cy="4087813"/>
          </a:xfrm>
          <a:prstGeom prst="line">
            <a:avLst/>
          </a:prstGeom>
          <a:noFill/>
          <a:ln w="28575">
            <a:solidFill>
              <a:schemeClr val="tx1"/>
            </a:solidFill>
            <a:round/>
            <a:headEnd/>
            <a:tailEnd type="arrow" w="med" len="med"/>
          </a:ln>
        </p:spPr>
        <p:txBody>
          <a:bodyPr>
            <a:prstTxWarp prst="textNoShape">
              <a:avLst/>
            </a:prstTxWarp>
          </a:bodyPr>
          <a:lstStyle/>
          <a:p>
            <a:endParaRPr lang="en-US"/>
          </a:p>
        </p:txBody>
      </p:sp>
      <p:sp>
        <p:nvSpPr>
          <p:cNvPr id="38938" name="Rectangle 9"/>
          <p:cNvSpPr>
            <a:spLocks noChangeArrowheads="1"/>
          </p:cNvSpPr>
          <p:nvPr/>
        </p:nvSpPr>
        <p:spPr bwMode="auto">
          <a:xfrm rot="5400000">
            <a:off x="1498747" y="3595900"/>
            <a:ext cx="1160463" cy="334962"/>
          </a:xfrm>
          <a:prstGeom prst="rect">
            <a:avLst/>
          </a:prstGeom>
          <a:noFill/>
          <a:ln w="12700">
            <a:noFill/>
            <a:miter lim="800000"/>
            <a:headEnd/>
            <a:tailEnd/>
          </a:ln>
        </p:spPr>
        <p:txBody>
          <a:bodyPr lIns="90488" tIns="44450" rIns="90488" bIns="44450">
            <a:prstTxWarp prst="textNoShape">
              <a:avLst/>
            </a:prstTxWarp>
            <a:spAutoFit/>
          </a:bodyPr>
          <a:lstStyle/>
          <a:p>
            <a:pPr algn="ctr"/>
            <a:r>
              <a:rPr lang="en-US" sz="1600">
                <a:latin typeface="Calibri" charset="0"/>
                <a:ea typeface="Calibri" charset="0"/>
                <a:cs typeface="Calibri" charset="0"/>
              </a:rPr>
              <a:t>instructions</a:t>
            </a:r>
          </a:p>
        </p:txBody>
      </p:sp>
      <p:sp>
        <p:nvSpPr>
          <p:cNvPr id="38939" name="Line 8"/>
          <p:cNvSpPr>
            <a:spLocks noChangeShapeType="1"/>
          </p:cNvSpPr>
          <p:nvPr/>
        </p:nvSpPr>
        <p:spPr bwMode="auto">
          <a:xfrm>
            <a:off x="3221184" y="1543262"/>
            <a:ext cx="6311900" cy="0"/>
          </a:xfrm>
          <a:prstGeom prst="line">
            <a:avLst/>
          </a:prstGeom>
          <a:noFill/>
          <a:ln w="25400">
            <a:solidFill>
              <a:schemeClr val="tx1"/>
            </a:solidFill>
            <a:round/>
            <a:headEnd/>
            <a:tailEnd type="arrow" w="med" len="med"/>
          </a:ln>
        </p:spPr>
        <p:txBody>
          <a:bodyPr wrap="none" anchor="ctr">
            <a:prstTxWarp prst="textNoShape">
              <a:avLst/>
            </a:prstTxWarp>
          </a:bodyPr>
          <a:lstStyle/>
          <a:p>
            <a:endParaRPr lang="en-US"/>
          </a:p>
        </p:txBody>
      </p:sp>
      <p:sp>
        <p:nvSpPr>
          <p:cNvPr id="38940" name="Rectangle 9"/>
          <p:cNvSpPr>
            <a:spLocks noChangeArrowheads="1"/>
          </p:cNvSpPr>
          <p:nvPr/>
        </p:nvSpPr>
        <p:spPr bwMode="auto">
          <a:xfrm>
            <a:off x="5344465" y="1254336"/>
            <a:ext cx="1506538" cy="30638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a:latin typeface="Calibri" charset="0"/>
                <a:ea typeface="Optima" charset="0"/>
                <a:cs typeface="Optima" charset="0"/>
              </a:rPr>
              <a:t>time (clock cycles)</a:t>
            </a:r>
          </a:p>
        </p:txBody>
      </p:sp>
      <p:sp>
        <p:nvSpPr>
          <p:cNvPr id="194" name="Rectangle 189"/>
          <p:cNvSpPr>
            <a:spLocks noChangeArrowheads="1"/>
          </p:cNvSpPr>
          <p:nvPr/>
        </p:nvSpPr>
        <p:spPr bwMode="auto">
          <a:xfrm>
            <a:off x="8286896" y="2503699"/>
            <a:ext cx="2173288" cy="1140312"/>
          </a:xfrm>
          <a:prstGeom prst="rect">
            <a:avLst/>
          </a:prstGeom>
          <a:solidFill>
            <a:schemeClr val="accent5">
              <a:lumMod val="20000"/>
              <a:lumOff val="80000"/>
            </a:schemeClr>
          </a:solidFill>
          <a:ln w="12700">
            <a:noFill/>
            <a:miter lim="800000"/>
            <a:headEnd/>
            <a:tailEnd/>
          </a:ln>
        </p:spPr>
        <p:txBody>
          <a:bodyPr wrap="square" lIns="90488" tIns="44450" rIns="90488" bIns="44450">
            <a:prstTxWarp prst="textNoShape">
              <a:avLst/>
            </a:prstTxWarp>
            <a:spAutoFit/>
          </a:bodyPr>
          <a:lstStyle/>
          <a:p>
            <a:pPr indent="-287338" algn="ctr" eaLnBrk="0" hangingPunct="0">
              <a:lnSpc>
                <a:spcPct val="90000"/>
              </a:lnSpc>
              <a:spcBef>
                <a:spcPct val="65000"/>
              </a:spcBef>
              <a:buClr>
                <a:schemeClr val="accent1"/>
              </a:buClr>
              <a:buSzPct val="75000"/>
            </a:pPr>
            <a:r>
              <a:rPr lang="en-US" sz="1600" i="1" dirty="0">
                <a:solidFill>
                  <a:srgbClr val="C00000"/>
                </a:solidFill>
                <a:latin typeface="Calibri"/>
                <a:ea typeface="Optima" charset="0"/>
                <a:cs typeface="Calibri"/>
              </a:rPr>
              <a:t>Fixed with separate instruction and data memories</a:t>
            </a:r>
          </a:p>
          <a:p>
            <a:pPr marL="287338" indent="-287338" algn="ctr" eaLnBrk="0" hangingPunct="0">
              <a:lnSpc>
                <a:spcPct val="90000"/>
              </a:lnSpc>
              <a:spcBef>
                <a:spcPct val="65000"/>
              </a:spcBef>
              <a:buClr>
                <a:schemeClr val="accent1"/>
              </a:buClr>
              <a:buSzPct val="75000"/>
            </a:pPr>
            <a:r>
              <a:rPr lang="en-US" sz="1600" i="1" dirty="0">
                <a:solidFill>
                  <a:srgbClr val="C00000"/>
                </a:solidFill>
                <a:latin typeface="Calibri"/>
                <a:ea typeface="Optima" charset="0"/>
                <a:cs typeface="Calibri"/>
              </a:rPr>
              <a:t>Use multi-port memory</a:t>
            </a:r>
          </a:p>
        </p:txBody>
      </p:sp>
      <p:grpSp>
        <p:nvGrpSpPr>
          <p:cNvPr id="202" name="Group 201">
            <a:extLst>
              <a:ext uri="{FF2B5EF4-FFF2-40B4-BE49-F238E27FC236}">
                <a16:creationId xmlns:a16="http://schemas.microsoft.com/office/drawing/2014/main" id="{F6F31F77-855C-6347-A57F-25C689426EC8}"/>
              </a:ext>
            </a:extLst>
          </p:cNvPr>
          <p:cNvGrpSpPr/>
          <p:nvPr/>
        </p:nvGrpSpPr>
        <p:grpSpPr>
          <a:xfrm>
            <a:off x="3748891" y="6131356"/>
            <a:ext cx="5901534" cy="520258"/>
            <a:chOff x="3598459" y="5451036"/>
            <a:chExt cx="5901534" cy="520258"/>
          </a:xfrm>
        </p:grpSpPr>
        <p:grpSp>
          <p:nvGrpSpPr>
            <p:cNvPr id="203" name="Group 202">
              <a:extLst>
                <a:ext uri="{FF2B5EF4-FFF2-40B4-BE49-F238E27FC236}">
                  <a16:creationId xmlns:a16="http://schemas.microsoft.com/office/drawing/2014/main" id="{AC71A9F6-0524-9044-8801-3AF7E8E18150}"/>
                </a:ext>
              </a:extLst>
            </p:cNvPr>
            <p:cNvGrpSpPr/>
            <p:nvPr/>
          </p:nvGrpSpPr>
          <p:grpSpPr>
            <a:xfrm>
              <a:off x="3598459" y="5530516"/>
              <a:ext cx="5901534" cy="369332"/>
              <a:chOff x="3609605" y="5544973"/>
              <a:chExt cx="5901534" cy="369332"/>
            </a:xfrm>
          </p:grpSpPr>
          <p:sp>
            <p:nvSpPr>
              <p:cNvPr id="212" name="TextBox 211">
                <a:extLst>
                  <a:ext uri="{FF2B5EF4-FFF2-40B4-BE49-F238E27FC236}">
                    <a16:creationId xmlns:a16="http://schemas.microsoft.com/office/drawing/2014/main" id="{7DECB268-392D-7843-8528-997BD63625FD}"/>
                  </a:ext>
                </a:extLst>
              </p:cNvPr>
              <p:cNvSpPr txBox="1"/>
              <p:nvPr/>
            </p:nvSpPr>
            <p:spPr>
              <a:xfrm>
                <a:off x="3609605" y="5544973"/>
                <a:ext cx="301686" cy="369332"/>
              </a:xfrm>
              <a:prstGeom prst="rect">
                <a:avLst/>
              </a:prstGeom>
              <a:noFill/>
            </p:spPr>
            <p:txBody>
              <a:bodyPr wrap="none" rtlCol="0">
                <a:spAutoFit/>
              </a:bodyPr>
              <a:lstStyle/>
              <a:p>
                <a:r>
                  <a:rPr lang="en-US" dirty="0">
                    <a:solidFill>
                      <a:srgbClr val="C00000"/>
                    </a:solidFill>
                  </a:rPr>
                  <a:t>0</a:t>
                </a:r>
              </a:p>
            </p:txBody>
          </p:sp>
          <p:sp>
            <p:nvSpPr>
              <p:cNvPr id="213" name="TextBox 212">
                <a:extLst>
                  <a:ext uri="{FF2B5EF4-FFF2-40B4-BE49-F238E27FC236}">
                    <a16:creationId xmlns:a16="http://schemas.microsoft.com/office/drawing/2014/main" id="{E5FAB0C1-2639-8B4B-8C41-F7ABC8D29839}"/>
                  </a:ext>
                </a:extLst>
              </p:cNvPr>
              <p:cNvSpPr txBox="1"/>
              <p:nvPr/>
            </p:nvSpPr>
            <p:spPr>
              <a:xfrm>
                <a:off x="4324605" y="5544973"/>
                <a:ext cx="301686" cy="369332"/>
              </a:xfrm>
              <a:prstGeom prst="rect">
                <a:avLst/>
              </a:prstGeom>
              <a:noFill/>
            </p:spPr>
            <p:txBody>
              <a:bodyPr wrap="none" rtlCol="0">
                <a:spAutoFit/>
              </a:bodyPr>
              <a:lstStyle/>
              <a:p>
                <a:r>
                  <a:rPr lang="en-US" dirty="0">
                    <a:solidFill>
                      <a:srgbClr val="C00000"/>
                    </a:solidFill>
                  </a:rPr>
                  <a:t>1</a:t>
                </a:r>
              </a:p>
            </p:txBody>
          </p:sp>
          <p:sp>
            <p:nvSpPr>
              <p:cNvPr id="214" name="TextBox 213">
                <a:extLst>
                  <a:ext uri="{FF2B5EF4-FFF2-40B4-BE49-F238E27FC236}">
                    <a16:creationId xmlns:a16="http://schemas.microsoft.com/office/drawing/2014/main" id="{644F6047-598A-CC42-9131-D61282FDCC60}"/>
                  </a:ext>
                </a:extLst>
              </p:cNvPr>
              <p:cNvSpPr txBox="1"/>
              <p:nvPr/>
            </p:nvSpPr>
            <p:spPr>
              <a:xfrm>
                <a:off x="4996860" y="5544973"/>
                <a:ext cx="301686" cy="369332"/>
              </a:xfrm>
              <a:prstGeom prst="rect">
                <a:avLst/>
              </a:prstGeom>
              <a:noFill/>
            </p:spPr>
            <p:txBody>
              <a:bodyPr wrap="none" rtlCol="0">
                <a:spAutoFit/>
              </a:bodyPr>
              <a:lstStyle/>
              <a:p>
                <a:r>
                  <a:rPr lang="en-US" dirty="0">
                    <a:solidFill>
                      <a:srgbClr val="C00000"/>
                    </a:solidFill>
                  </a:rPr>
                  <a:t>2</a:t>
                </a:r>
              </a:p>
            </p:txBody>
          </p:sp>
          <p:sp>
            <p:nvSpPr>
              <p:cNvPr id="215" name="TextBox 214">
                <a:extLst>
                  <a:ext uri="{FF2B5EF4-FFF2-40B4-BE49-F238E27FC236}">
                    <a16:creationId xmlns:a16="http://schemas.microsoft.com/office/drawing/2014/main" id="{BF0C6F10-A804-E348-B6AE-4D4316A20A4B}"/>
                  </a:ext>
                </a:extLst>
              </p:cNvPr>
              <p:cNvSpPr txBox="1"/>
              <p:nvPr/>
            </p:nvSpPr>
            <p:spPr>
              <a:xfrm>
                <a:off x="5696510" y="5544973"/>
                <a:ext cx="301686" cy="369332"/>
              </a:xfrm>
              <a:prstGeom prst="rect">
                <a:avLst/>
              </a:prstGeom>
              <a:noFill/>
            </p:spPr>
            <p:txBody>
              <a:bodyPr wrap="none" rtlCol="0">
                <a:spAutoFit/>
              </a:bodyPr>
              <a:lstStyle/>
              <a:p>
                <a:r>
                  <a:rPr lang="en-US" dirty="0">
                    <a:solidFill>
                      <a:srgbClr val="C00000"/>
                    </a:solidFill>
                  </a:rPr>
                  <a:t>3</a:t>
                </a:r>
              </a:p>
            </p:txBody>
          </p:sp>
          <p:sp>
            <p:nvSpPr>
              <p:cNvPr id="216" name="TextBox 215">
                <a:extLst>
                  <a:ext uri="{FF2B5EF4-FFF2-40B4-BE49-F238E27FC236}">
                    <a16:creationId xmlns:a16="http://schemas.microsoft.com/office/drawing/2014/main" id="{18C61603-FFC2-C548-83F5-434A6C0226A6}"/>
                  </a:ext>
                </a:extLst>
              </p:cNvPr>
              <p:cNvSpPr txBox="1"/>
              <p:nvPr/>
            </p:nvSpPr>
            <p:spPr>
              <a:xfrm>
                <a:off x="6382280" y="5544973"/>
                <a:ext cx="301686" cy="369332"/>
              </a:xfrm>
              <a:prstGeom prst="rect">
                <a:avLst/>
              </a:prstGeom>
              <a:noFill/>
            </p:spPr>
            <p:txBody>
              <a:bodyPr wrap="none" rtlCol="0">
                <a:spAutoFit/>
              </a:bodyPr>
              <a:lstStyle/>
              <a:p>
                <a:r>
                  <a:rPr lang="en-US" dirty="0">
                    <a:solidFill>
                      <a:srgbClr val="C00000"/>
                    </a:solidFill>
                  </a:rPr>
                  <a:t>4</a:t>
                </a:r>
              </a:p>
            </p:txBody>
          </p:sp>
          <p:sp>
            <p:nvSpPr>
              <p:cNvPr id="217" name="TextBox 216">
                <a:extLst>
                  <a:ext uri="{FF2B5EF4-FFF2-40B4-BE49-F238E27FC236}">
                    <a16:creationId xmlns:a16="http://schemas.microsoft.com/office/drawing/2014/main" id="{D164D38F-1346-8C41-8A35-7AA185796CA0}"/>
                  </a:ext>
                </a:extLst>
              </p:cNvPr>
              <p:cNvSpPr txBox="1"/>
              <p:nvPr/>
            </p:nvSpPr>
            <p:spPr>
              <a:xfrm>
                <a:off x="7075367" y="5544973"/>
                <a:ext cx="301686" cy="369332"/>
              </a:xfrm>
              <a:prstGeom prst="rect">
                <a:avLst/>
              </a:prstGeom>
              <a:noFill/>
            </p:spPr>
            <p:txBody>
              <a:bodyPr wrap="none" rtlCol="0">
                <a:spAutoFit/>
              </a:bodyPr>
              <a:lstStyle/>
              <a:p>
                <a:r>
                  <a:rPr lang="en-US" dirty="0">
                    <a:solidFill>
                      <a:srgbClr val="C00000"/>
                    </a:solidFill>
                  </a:rPr>
                  <a:t>5</a:t>
                </a:r>
              </a:p>
            </p:txBody>
          </p:sp>
          <p:sp>
            <p:nvSpPr>
              <p:cNvPr id="218" name="TextBox 217">
                <a:extLst>
                  <a:ext uri="{FF2B5EF4-FFF2-40B4-BE49-F238E27FC236}">
                    <a16:creationId xmlns:a16="http://schemas.microsoft.com/office/drawing/2014/main" id="{44A005E2-475A-E441-96B2-B26961C49D6E}"/>
                  </a:ext>
                </a:extLst>
              </p:cNvPr>
              <p:cNvSpPr txBox="1"/>
              <p:nvPr/>
            </p:nvSpPr>
            <p:spPr>
              <a:xfrm>
                <a:off x="7740060" y="5544973"/>
                <a:ext cx="301686" cy="369332"/>
              </a:xfrm>
              <a:prstGeom prst="rect">
                <a:avLst/>
              </a:prstGeom>
              <a:noFill/>
            </p:spPr>
            <p:txBody>
              <a:bodyPr wrap="none" rtlCol="0">
                <a:spAutoFit/>
              </a:bodyPr>
              <a:lstStyle/>
              <a:p>
                <a:r>
                  <a:rPr lang="en-US" dirty="0">
                    <a:solidFill>
                      <a:srgbClr val="C00000"/>
                    </a:solidFill>
                  </a:rPr>
                  <a:t>6</a:t>
                </a:r>
              </a:p>
            </p:txBody>
          </p:sp>
          <p:sp>
            <p:nvSpPr>
              <p:cNvPr id="219" name="TextBox 218">
                <a:extLst>
                  <a:ext uri="{FF2B5EF4-FFF2-40B4-BE49-F238E27FC236}">
                    <a16:creationId xmlns:a16="http://schemas.microsoft.com/office/drawing/2014/main" id="{DE53347D-0C8D-B441-9631-80A405B3B680}"/>
                  </a:ext>
                </a:extLst>
              </p:cNvPr>
              <p:cNvSpPr txBox="1"/>
              <p:nvPr/>
            </p:nvSpPr>
            <p:spPr>
              <a:xfrm>
                <a:off x="8398956" y="5544973"/>
                <a:ext cx="301686" cy="369332"/>
              </a:xfrm>
              <a:prstGeom prst="rect">
                <a:avLst/>
              </a:prstGeom>
              <a:noFill/>
            </p:spPr>
            <p:txBody>
              <a:bodyPr wrap="none" rtlCol="0">
                <a:spAutoFit/>
              </a:bodyPr>
              <a:lstStyle/>
              <a:p>
                <a:r>
                  <a:rPr lang="en-US" dirty="0">
                    <a:solidFill>
                      <a:srgbClr val="C00000"/>
                    </a:solidFill>
                  </a:rPr>
                  <a:t>7</a:t>
                </a:r>
              </a:p>
            </p:txBody>
          </p:sp>
          <p:sp>
            <p:nvSpPr>
              <p:cNvPr id="220" name="TextBox 219">
                <a:extLst>
                  <a:ext uri="{FF2B5EF4-FFF2-40B4-BE49-F238E27FC236}">
                    <a16:creationId xmlns:a16="http://schemas.microsoft.com/office/drawing/2014/main" id="{C77BDD90-AD23-B34A-9F81-F584AF647D68}"/>
                  </a:ext>
                </a:extLst>
              </p:cNvPr>
              <p:cNvSpPr txBox="1"/>
              <p:nvPr/>
            </p:nvSpPr>
            <p:spPr>
              <a:xfrm>
                <a:off x="9209453" y="5544973"/>
                <a:ext cx="301686" cy="369332"/>
              </a:xfrm>
              <a:prstGeom prst="rect">
                <a:avLst/>
              </a:prstGeom>
              <a:noFill/>
            </p:spPr>
            <p:txBody>
              <a:bodyPr wrap="none" rtlCol="0">
                <a:spAutoFit/>
              </a:bodyPr>
              <a:lstStyle/>
              <a:p>
                <a:r>
                  <a:rPr lang="en-US" dirty="0">
                    <a:solidFill>
                      <a:srgbClr val="C00000"/>
                    </a:solidFill>
                  </a:rPr>
                  <a:t>8</a:t>
                </a:r>
              </a:p>
            </p:txBody>
          </p:sp>
        </p:grpSp>
        <p:sp>
          <p:nvSpPr>
            <p:cNvPr id="204" name="Line 19">
              <a:extLst>
                <a:ext uri="{FF2B5EF4-FFF2-40B4-BE49-F238E27FC236}">
                  <a16:creationId xmlns:a16="http://schemas.microsoft.com/office/drawing/2014/main" id="{0FAC2F5A-CFBD-C14A-A7DF-0828DE2ED5D4}"/>
                </a:ext>
              </a:extLst>
            </p:cNvPr>
            <p:cNvSpPr>
              <a:spLocks noChangeShapeType="1"/>
            </p:cNvSpPr>
            <p:nvPr/>
          </p:nvSpPr>
          <p:spPr bwMode="auto">
            <a:xfrm>
              <a:off x="4095962"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5" name="Line 19">
              <a:extLst>
                <a:ext uri="{FF2B5EF4-FFF2-40B4-BE49-F238E27FC236}">
                  <a16:creationId xmlns:a16="http://schemas.microsoft.com/office/drawing/2014/main" id="{46D088AC-7BC2-554A-8E0F-849CCCF2F517}"/>
                </a:ext>
              </a:extLst>
            </p:cNvPr>
            <p:cNvSpPr>
              <a:spLocks noChangeShapeType="1"/>
            </p:cNvSpPr>
            <p:nvPr/>
          </p:nvSpPr>
          <p:spPr bwMode="auto">
            <a:xfrm>
              <a:off x="6154438"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6" name="Line 19">
              <a:extLst>
                <a:ext uri="{FF2B5EF4-FFF2-40B4-BE49-F238E27FC236}">
                  <a16:creationId xmlns:a16="http://schemas.microsoft.com/office/drawing/2014/main" id="{BF82C93E-33A4-A643-9D5E-229B30480479}"/>
                </a:ext>
              </a:extLst>
            </p:cNvPr>
            <p:cNvSpPr>
              <a:spLocks noChangeShapeType="1"/>
            </p:cNvSpPr>
            <p:nvPr/>
          </p:nvSpPr>
          <p:spPr bwMode="auto">
            <a:xfrm>
              <a:off x="4785256" y="5451036"/>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7" name="Line 19">
              <a:extLst>
                <a:ext uri="{FF2B5EF4-FFF2-40B4-BE49-F238E27FC236}">
                  <a16:creationId xmlns:a16="http://schemas.microsoft.com/office/drawing/2014/main" id="{1A53AD38-FBE6-734C-B5A0-DEBBF6C1B267}"/>
                </a:ext>
              </a:extLst>
            </p:cNvPr>
            <p:cNvSpPr>
              <a:spLocks noChangeShapeType="1"/>
            </p:cNvSpPr>
            <p:nvPr/>
          </p:nvSpPr>
          <p:spPr bwMode="auto">
            <a:xfrm>
              <a:off x="5474551"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8" name="Line 19">
              <a:extLst>
                <a:ext uri="{FF2B5EF4-FFF2-40B4-BE49-F238E27FC236}">
                  <a16:creationId xmlns:a16="http://schemas.microsoft.com/office/drawing/2014/main" id="{0671FD1B-95B4-E341-8B8E-678BC4635413}"/>
                </a:ext>
              </a:extLst>
            </p:cNvPr>
            <p:cNvSpPr>
              <a:spLocks noChangeShapeType="1"/>
            </p:cNvSpPr>
            <p:nvPr/>
          </p:nvSpPr>
          <p:spPr bwMode="auto">
            <a:xfrm>
              <a:off x="7528456"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09" name="Line 19">
              <a:extLst>
                <a:ext uri="{FF2B5EF4-FFF2-40B4-BE49-F238E27FC236}">
                  <a16:creationId xmlns:a16="http://schemas.microsoft.com/office/drawing/2014/main" id="{7E919F9B-B199-E543-BC02-B42AF8231B0A}"/>
                </a:ext>
              </a:extLst>
            </p:cNvPr>
            <p:cNvSpPr>
              <a:spLocks noChangeShapeType="1"/>
            </p:cNvSpPr>
            <p:nvPr/>
          </p:nvSpPr>
          <p:spPr bwMode="auto">
            <a:xfrm>
              <a:off x="6832117"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0" name="Line 19">
              <a:extLst>
                <a:ext uri="{FF2B5EF4-FFF2-40B4-BE49-F238E27FC236}">
                  <a16:creationId xmlns:a16="http://schemas.microsoft.com/office/drawing/2014/main" id="{035C0BBD-1C2D-2C40-92AD-9E068A366193}"/>
                </a:ext>
              </a:extLst>
            </p:cNvPr>
            <p:cNvSpPr>
              <a:spLocks noChangeShapeType="1"/>
            </p:cNvSpPr>
            <p:nvPr/>
          </p:nvSpPr>
          <p:spPr bwMode="auto">
            <a:xfrm>
              <a:off x="8213260"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sp>
          <p:nvSpPr>
            <p:cNvPr id="211" name="Line 19">
              <a:extLst>
                <a:ext uri="{FF2B5EF4-FFF2-40B4-BE49-F238E27FC236}">
                  <a16:creationId xmlns:a16="http://schemas.microsoft.com/office/drawing/2014/main" id="{5A9F2543-D459-9748-A3C5-8E7732EBC66B}"/>
                </a:ext>
              </a:extLst>
            </p:cNvPr>
            <p:cNvSpPr>
              <a:spLocks noChangeShapeType="1"/>
            </p:cNvSpPr>
            <p:nvPr/>
          </p:nvSpPr>
          <p:spPr bwMode="auto">
            <a:xfrm>
              <a:off x="8909599" y="5457662"/>
              <a:ext cx="6263" cy="513632"/>
            </a:xfrm>
            <a:prstGeom prst="line">
              <a:avLst/>
            </a:prstGeom>
            <a:noFill/>
            <a:ln w="25400">
              <a:solidFill>
                <a:schemeClr val="bg1">
                  <a:lumMod val="65000"/>
                </a:schemeClr>
              </a:solidFill>
              <a:prstDash val="sysDot"/>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069168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Lst>
  </p:timing>
</p:sld>
</file>

<file path=ppt/theme/theme1.xml><?xml version="1.0" encoding="utf-8"?>
<a:theme xmlns:a="http://schemas.openxmlformats.org/drawingml/2006/main" name="conftalk_wid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3" id="{59FD4662-63D9-3C47-9775-B9A5678EC05F}" vid="{22D0575D-9A57-3648-B168-B28F719E0F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3015</TotalTime>
  <Words>4806</Words>
  <Application>Microsoft Macintosh PowerPoint</Application>
  <PresentationFormat>Widescreen</PresentationFormat>
  <Paragraphs>1974</Paragraphs>
  <Slides>62</Slides>
  <Notes>41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ＭＳ Ｐゴシック</vt:lpstr>
      <vt:lpstr>Arial</vt:lpstr>
      <vt:lpstr>Calibri</vt:lpstr>
      <vt:lpstr>Calibri Light</vt:lpstr>
      <vt:lpstr>Chalkduster</vt:lpstr>
      <vt:lpstr>Consolas</vt:lpstr>
      <vt:lpstr>Courier</vt:lpstr>
      <vt:lpstr>Courier New</vt:lpstr>
      <vt:lpstr>Lucida Grande</vt:lpstr>
      <vt:lpstr>Marker Felt</vt:lpstr>
      <vt:lpstr>Menlo</vt:lpstr>
      <vt:lpstr>Optima</vt:lpstr>
      <vt:lpstr>conftalk_wide</vt:lpstr>
      <vt:lpstr>Pipelining II : Hazards</vt:lpstr>
      <vt:lpstr>Announcements</vt:lpstr>
      <vt:lpstr>PowerPoint Presentation</vt:lpstr>
      <vt:lpstr>Pipeline Diagram</vt:lpstr>
      <vt:lpstr>Hazards in Pipelining</vt:lpstr>
      <vt:lpstr>Types of Hazards</vt:lpstr>
      <vt:lpstr>PowerPoint Presentation</vt:lpstr>
      <vt:lpstr>Example : Structural Hazard </vt:lpstr>
      <vt:lpstr>Handling Structural Hazards : Memory</vt:lpstr>
      <vt:lpstr>Example: Structural Hazard</vt:lpstr>
      <vt:lpstr> Handling Structural Hazards : Register File</vt:lpstr>
      <vt:lpstr>PowerPoint Presentation</vt:lpstr>
      <vt:lpstr>Data Dependence</vt:lpstr>
      <vt:lpstr>Data Dependence in Assembly </vt:lpstr>
      <vt:lpstr>Instruction Semantics Review</vt:lpstr>
      <vt:lpstr>Example : Data Hazard</vt:lpstr>
      <vt:lpstr>Handling Data Hazards</vt:lpstr>
      <vt:lpstr>Handling Data Hazards</vt:lpstr>
      <vt:lpstr>Handling Data Hazard : Stalling</vt:lpstr>
      <vt:lpstr>PowerPoint Presentation</vt:lpstr>
      <vt:lpstr>PowerPoint Presentation</vt:lpstr>
      <vt:lpstr>Three types of forwarding*</vt:lpstr>
      <vt:lpstr>Forwarding: EX to EX</vt:lpstr>
      <vt:lpstr>One-stage forwarding</vt:lpstr>
      <vt:lpstr>Forwarding:  MEM to EX</vt:lpstr>
      <vt:lpstr>Two-stage forwarding</vt:lpstr>
      <vt:lpstr>Forwarding MEM to EX</vt:lpstr>
      <vt:lpstr>Data Forwarding</vt:lpstr>
      <vt:lpstr>Datapath with Forwarding Hardware</vt:lpstr>
      <vt:lpstr>Data Hazard Spanning Multiple Instructions</vt:lpstr>
      <vt:lpstr>Data Hazard From Load-Store Instructions I</vt:lpstr>
      <vt:lpstr>Forwarding: MEM-MEM</vt:lpstr>
      <vt:lpstr>Data Hazard From Load-Store Instructions II</vt:lpstr>
      <vt:lpstr>Data Hazards from Load-use</vt:lpstr>
      <vt:lpstr>Data Hazards from Load-use</vt:lpstr>
      <vt:lpstr>Data Hazard From Load-use</vt:lpstr>
      <vt:lpstr>Data Hazard From Load-Use</vt:lpstr>
      <vt:lpstr>Load-use Hazard Detection Unit</vt:lpstr>
      <vt:lpstr>Datapath with Stall Hardware</vt:lpstr>
      <vt:lpstr>PowerPoint Presentation</vt:lpstr>
      <vt:lpstr>Control Hazards</vt:lpstr>
      <vt:lpstr>Control Hazard</vt:lpstr>
      <vt:lpstr>PowerPoint Presentation</vt:lpstr>
      <vt:lpstr>Control Hazard</vt:lpstr>
      <vt:lpstr>Example : Control Hazards</vt:lpstr>
      <vt:lpstr>Handling Control Hazards</vt:lpstr>
      <vt:lpstr>Two Types of Stalls</vt:lpstr>
      <vt:lpstr>Handling Control Hazards: Stalling</vt:lpstr>
      <vt:lpstr>Handling Control Hazards: Flushing</vt:lpstr>
      <vt:lpstr>PowerPoint Presentation</vt:lpstr>
      <vt:lpstr>PowerPoint Presentation</vt:lpstr>
      <vt:lpstr>PowerPoint Presentation</vt:lpstr>
      <vt:lpstr>PowerPoint Presentation</vt:lpstr>
      <vt:lpstr>Handling Control Hazard With Early Decision</vt:lpstr>
      <vt:lpstr>Moving Branch Decision Early</vt:lpstr>
      <vt:lpstr>Delayed Branches</vt:lpstr>
      <vt:lpstr>Delay Slot Example in C</vt:lpstr>
      <vt:lpstr>Delay Slot Example in C</vt:lpstr>
      <vt:lpstr>Scheduling Branch Delay Slots</vt:lpstr>
      <vt:lpstr>Delayed Branches</vt:lpstr>
      <vt:lpstr>Hazards From Jump Instructions</vt:lpstr>
      <vt:lpstr>Jumps Incur One Stall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 II : Hazards</dc:title>
  <dc:creator>Apan Qasem</dc:creator>
  <cp:lastModifiedBy>Qasem, Apan M</cp:lastModifiedBy>
  <cp:revision>268</cp:revision>
  <dcterms:created xsi:type="dcterms:W3CDTF">2018-03-02T20:57:46Z</dcterms:created>
  <dcterms:modified xsi:type="dcterms:W3CDTF">2024-03-28T14:31:50Z</dcterms:modified>
</cp:coreProperties>
</file>