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1"/>
  </p:notesMasterIdLst>
  <p:sldIdLst>
    <p:sldId id="257" r:id="rId2"/>
    <p:sldId id="320" r:id="rId3"/>
    <p:sldId id="318" r:id="rId4"/>
    <p:sldId id="260" r:id="rId5"/>
    <p:sldId id="261" r:id="rId6"/>
    <p:sldId id="262" r:id="rId7"/>
    <p:sldId id="321" r:id="rId8"/>
    <p:sldId id="264" r:id="rId9"/>
    <p:sldId id="280" r:id="rId10"/>
    <p:sldId id="322" r:id="rId11"/>
    <p:sldId id="265" r:id="rId12"/>
    <p:sldId id="266" r:id="rId13"/>
    <p:sldId id="323" r:id="rId14"/>
    <p:sldId id="324" r:id="rId15"/>
    <p:sldId id="325" r:id="rId16"/>
    <p:sldId id="326" r:id="rId17"/>
    <p:sldId id="267" r:id="rId18"/>
    <p:sldId id="268" r:id="rId19"/>
    <p:sldId id="269" r:id="rId20"/>
    <p:sldId id="270" r:id="rId21"/>
    <p:sldId id="317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CEA"/>
    <a:srgbClr val="F7F7E3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025"/>
    <p:restoredTop sz="94719"/>
  </p:normalViewPr>
  <p:slideViewPr>
    <p:cSldViewPr snapToGrid="0" snapToObjects="1">
      <p:cViewPr varScale="1">
        <p:scale>
          <a:sx n="70" d="100"/>
          <a:sy n="70" d="100"/>
        </p:scale>
        <p:origin x="192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930CF-E1B1-E844-9903-DBA6F9AF788E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999E8-9BF6-E64D-B161-1B2A702B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8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3" tIns="48326" rIns="96653" bIns="48326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32B9A35-F047-3142-BC1C-1AE917B62220}" type="slidenum">
              <a:rPr lang="en-US" altLang="en-US" sz="1900"/>
              <a:pPr/>
              <a:t>1</a:t>
            </a:fld>
            <a:endParaRPr lang="en-US" altLang="en-US" sz="19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9188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0863" y="4562475"/>
            <a:ext cx="6303962" cy="4319588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8215" tIns="48246" rIns="98215" bIns="48246"/>
          <a:lstStyle/>
          <a:p>
            <a:endParaRPr lang="en-US" altLang="en-US"/>
          </a:p>
        </p:txBody>
      </p:sp>
      <p:sp>
        <p:nvSpPr>
          <p:cNvPr id="5120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614363"/>
            <a:ext cx="6380162" cy="3589337"/>
          </a:xfrm>
        </p:spPr>
      </p:sp>
    </p:spTree>
    <p:extLst>
      <p:ext uri="{BB962C8B-B14F-4D97-AF65-F5344CB8AC3E}">
        <p14:creationId xmlns:p14="http://schemas.microsoft.com/office/powerpoint/2010/main" val="867575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no dependencies then the tasks can be done in parallel; no need to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999E8-9BF6-E64D-B161-1B2A702BFD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22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617538"/>
            <a:ext cx="6375400" cy="3586162"/>
          </a:xfrm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346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617538"/>
            <a:ext cx="6375400" cy="3586162"/>
          </a:xfrm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726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0863" y="4562475"/>
            <a:ext cx="6303962" cy="4319588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8215" tIns="48246" rIns="98215" bIns="48246"/>
          <a:lstStyle/>
          <a:p>
            <a:endParaRPr lang="en-US" altLang="en-US"/>
          </a:p>
        </p:txBody>
      </p:sp>
      <p:sp>
        <p:nvSpPr>
          <p:cNvPr id="3481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0" y="614363"/>
            <a:ext cx="6378575" cy="3589337"/>
          </a:xfrm>
        </p:spPr>
      </p:sp>
    </p:spTree>
    <p:extLst>
      <p:ext uri="{BB962C8B-B14F-4D97-AF65-F5344CB8AC3E}">
        <p14:creationId xmlns:p14="http://schemas.microsoft.com/office/powerpoint/2010/main" val="179724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27075"/>
            <a:ext cx="6372225" cy="3584575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2475"/>
            <a:ext cx="5365750" cy="4319588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8215" tIns="48246" rIns="98215" bIns="4824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57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588963"/>
            <a:ext cx="607060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0225"/>
            <a:ext cx="5910262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8645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07963" indent="-207963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16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07963" indent="-207963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0029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07963" indent="-207963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66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588963"/>
            <a:ext cx="607060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0225"/>
            <a:ext cx="5910262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9003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07963" indent="-207963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6448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179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726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0863" y="4562475"/>
            <a:ext cx="6303962" cy="4319588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8215" tIns="48246" rIns="98215" bIns="48246"/>
          <a:lstStyle/>
          <a:p>
            <a:endParaRPr lang="en-US" altLang="en-US"/>
          </a:p>
        </p:txBody>
      </p:sp>
      <p:sp>
        <p:nvSpPr>
          <p:cNvPr id="5120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614363"/>
            <a:ext cx="6380162" cy="3589337"/>
          </a:xfrm>
        </p:spPr>
      </p:sp>
    </p:spTree>
    <p:extLst>
      <p:ext uri="{BB962C8B-B14F-4D97-AF65-F5344CB8AC3E}">
        <p14:creationId xmlns:p14="http://schemas.microsoft.com/office/powerpoint/2010/main" val="6959502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37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5638" tIns="46979" rIns="95638" bIns="46979"/>
          <a:lstStyle/>
          <a:p>
            <a:endParaRPr lang="en-US" altLang="en-US"/>
          </a:p>
        </p:txBody>
      </p:sp>
      <p:sp>
        <p:nvSpPr>
          <p:cNvPr id="1945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617538"/>
            <a:ext cx="6375400" cy="3586162"/>
          </a:xfrm>
          <a:noFill/>
        </p:spPr>
      </p:sp>
    </p:spTree>
    <p:extLst>
      <p:ext uri="{BB962C8B-B14F-4D97-AF65-F5344CB8AC3E}">
        <p14:creationId xmlns:p14="http://schemas.microsoft.com/office/powerpoint/2010/main" val="1304719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5638" tIns="46979" rIns="95638" bIns="46979"/>
          <a:lstStyle/>
          <a:p>
            <a:endParaRPr lang="en-US" altLang="en-US"/>
          </a:p>
        </p:txBody>
      </p:sp>
      <p:sp>
        <p:nvSpPr>
          <p:cNvPr id="2150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617538"/>
            <a:ext cx="6375400" cy="3586162"/>
          </a:xfrm>
          <a:noFill/>
        </p:spPr>
      </p:sp>
    </p:spTree>
    <p:extLst>
      <p:ext uri="{BB962C8B-B14F-4D97-AF65-F5344CB8AC3E}">
        <p14:creationId xmlns:p14="http://schemas.microsoft.com/office/powerpoint/2010/main" val="1864308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5638" tIns="46979" rIns="95638" bIns="46979"/>
          <a:lstStyle/>
          <a:p>
            <a:endParaRPr lang="en-US" altLang="en-US"/>
          </a:p>
        </p:txBody>
      </p:sp>
      <p:sp>
        <p:nvSpPr>
          <p:cNvPr id="2355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617538"/>
            <a:ext cx="6375400" cy="3586162"/>
          </a:xfrm>
          <a:noFill/>
        </p:spPr>
      </p:sp>
    </p:spTree>
    <p:extLst>
      <p:ext uri="{BB962C8B-B14F-4D97-AF65-F5344CB8AC3E}">
        <p14:creationId xmlns:p14="http://schemas.microsoft.com/office/powerpoint/2010/main" val="1066817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no dependencies then the tasks can be done in parallel; no need to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999E8-9BF6-E64D-B161-1B2A702BFD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33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no dependencies then the tasks can be done in parallel; no need to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999E8-9BF6-E64D-B161-1B2A702BFD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32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0863" y="4562475"/>
            <a:ext cx="6303962" cy="4319588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8224" tIns="48250" rIns="98224" bIns="48250"/>
          <a:lstStyle/>
          <a:p>
            <a:endParaRPr lang="en-US" altLang="en-US"/>
          </a:p>
        </p:txBody>
      </p:sp>
      <p:sp>
        <p:nvSpPr>
          <p:cNvPr id="2867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614363"/>
            <a:ext cx="6380162" cy="3589337"/>
          </a:xfrm>
        </p:spPr>
      </p:sp>
    </p:spTree>
    <p:extLst>
      <p:ext uri="{BB962C8B-B14F-4D97-AF65-F5344CB8AC3E}">
        <p14:creationId xmlns:p14="http://schemas.microsoft.com/office/powerpoint/2010/main" val="1994849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no dependencies then the tasks can be done in parallel; no need to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999E8-9BF6-E64D-B161-1B2A702BFD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10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Texas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rgbClr val="691D20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Texas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Texas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Texas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Texas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Texas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9684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53243"/>
            <a:ext cx="4937760" cy="441585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53243"/>
            <a:ext cx="4937760" cy="44158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Texas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9687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6549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6549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Texas State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Texas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Texas State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Texas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59786"/>
            <a:ext cx="12192001" cy="398214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93303"/>
            <a:ext cx="12192001" cy="65999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1034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543050"/>
            <a:ext cx="10058401" cy="43260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Texas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BD72A7C-CD32-D543-9541-5D4E9CD9F01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12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6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320040" algn="l" defTabSz="9144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rgbClr val="C00000"/>
        </a:buClr>
        <a:buSzPct val="100000"/>
        <a:buFont typeface="Arial" charset="0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1pPr>
      <a:lvl2pPr marL="731520" indent="-283464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3pPr>
      <a:lvl4pPr marL="1097280" indent="-192024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Pipelining I : Introduction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CS 3339</a:t>
            </a:r>
          </a:p>
          <a:p>
            <a:r>
              <a:rPr lang="en-US" sz="1800" dirty="0"/>
              <a:t>Lecture 7 [zybook 4.6-4.7]</a:t>
            </a:r>
          </a:p>
          <a:p>
            <a:r>
              <a:rPr lang="en-US" sz="1800" dirty="0"/>
              <a:t>Apan Qasem</a:t>
            </a:r>
          </a:p>
          <a:p>
            <a:r>
              <a:rPr lang="en-US" sz="1800" dirty="0"/>
              <a:t>Texas State University</a:t>
            </a:r>
          </a:p>
          <a:p>
            <a:endParaRPr lang="en-US" sz="1800" dirty="0"/>
          </a:p>
          <a:p>
            <a:r>
              <a:rPr lang="en-US" sz="1800" dirty="0"/>
              <a:t>Spring 2024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0085615" y="6487887"/>
            <a:ext cx="182614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dirty="0">
                <a:solidFill>
                  <a:schemeClr val="bg1"/>
                </a:solidFill>
                <a:latin typeface="Marker Felt" charset="0"/>
              </a:rPr>
              <a:t>*some slides adopted from P&amp;H</a:t>
            </a:r>
          </a:p>
        </p:txBody>
      </p:sp>
    </p:spTree>
    <p:extLst>
      <p:ext uri="{BB962C8B-B14F-4D97-AF65-F5344CB8AC3E}">
        <p14:creationId xmlns:p14="http://schemas.microsoft.com/office/powerpoint/2010/main" val="62206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097280" y="288885"/>
            <a:ext cx="10058400" cy="1034920"/>
          </a:xfrm>
        </p:spPr>
        <p:txBody>
          <a:bodyPr/>
          <a:lstStyle/>
          <a:p>
            <a:r>
              <a:rPr lang="en-US" altLang="en-US" dirty="0"/>
              <a:t>Pipelining Checklist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en-US" sz="2800" dirty="0"/>
          </a:p>
          <a:p>
            <a:pPr lvl="1"/>
            <a:endParaRPr lang="en-US" altLang="en-US" sz="2800" dirty="0"/>
          </a:p>
          <a:p>
            <a:pPr lvl="1"/>
            <a:endParaRPr lang="en-US" altLang="en-US" sz="2800" dirty="0"/>
          </a:p>
          <a:p>
            <a:pPr lvl="1"/>
            <a:endParaRPr lang="en-US" altLang="en-US" sz="2800" dirty="0"/>
          </a:p>
          <a:p>
            <a:pPr marL="448056" lvl="1" indent="0" algn="ctr">
              <a:buNone/>
            </a:pPr>
            <a:r>
              <a:rPr lang="en-US" altLang="en-US" sz="2800" dirty="0">
                <a:solidFill>
                  <a:srgbClr val="C00000"/>
                </a:solidFill>
                <a:latin typeface="Chalkduster" panose="03050602040202020205" pitchFamily="66" charset="77"/>
              </a:rPr>
              <a:t>Can we break up our task into </a:t>
            </a:r>
            <a:r>
              <a:rPr lang="en-US" altLang="en-US" sz="2800" b="1" dirty="0">
                <a:solidFill>
                  <a:srgbClr val="C00000"/>
                </a:solidFill>
                <a:latin typeface="Chalkduster" panose="03050602040202020205" pitchFamily="66" charset="77"/>
              </a:rPr>
              <a:t>subtasks</a:t>
            </a:r>
            <a:r>
              <a:rPr lang="en-US" altLang="en-US" sz="2800" dirty="0">
                <a:solidFill>
                  <a:srgbClr val="C00000"/>
                </a:solidFill>
                <a:latin typeface="Chalkduster" panose="03050602040202020205" pitchFamily="66" charset="77"/>
              </a:rPr>
              <a:t>?</a:t>
            </a:r>
            <a:endParaRPr lang="en-US" altLang="en-US" sz="2000" dirty="0">
              <a:solidFill>
                <a:srgbClr val="C00000"/>
              </a:solidFill>
              <a:latin typeface="Chalkduster" panose="03050602040202020205" pitchFamily="66" charset="77"/>
            </a:endParaRPr>
          </a:p>
          <a:p>
            <a:endParaRPr lang="en-US" alt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99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Line 75"/>
          <p:cNvSpPr>
            <a:spLocks noChangeShapeType="1"/>
          </p:cNvSpPr>
          <p:nvPr/>
        </p:nvSpPr>
        <p:spPr bwMode="auto">
          <a:xfrm>
            <a:off x="6626225" y="4945063"/>
            <a:ext cx="171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26" name="Group 3"/>
          <p:cNvGrpSpPr>
            <a:grpSpLocks/>
          </p:cNvGrpSpPr>
          <p:nvPr/>
        </p:nvGrpSpPr>
        <p:grpSpPr bwMode="auto">
          <a:xfrm>
            <a:off x="3313113" y="989013"/>
            <a:ext cx="368300" cy="969962"/>
            <a:chOff x="1392" y="2880"/>
            <a:chExt cx="288" cy="480"/>
          </a:xfrm>
        </p:grpSpPr>
        <p:sp>
          <p:nvSpPr>
            <p:cNvPr id="26846" name="Line 4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7" name="Line 5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8" name="Line 6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9" name="Line 7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50" name="Line 8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51" name="Line 9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52" name="Line 10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27" name="Rectangle 11"/>
          <p:cNvSpPr>
            <a:spLocks noChangeArrowheads="1"/>
          </p:cNvSpPr>
          <p:nvPr/>
        </p:nvSpPr>
        <p:spPr bwMode="auto">
          <a:xfrm>
            <a:off x="2638425" y="3602039"/>
            <a:ext cx="1397000" cy="1417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4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6628" name="Rectangle 12"/>
          <p:cNvSpPr>
            <a:spLocks noChangeArrowheads="1"/>
          </p:cNvSpPr>
          <p:nvPr/>
        </p:nvSpPr>
        <p:spPr bwMode="auto">
          <a:xfrm>
            <a:off x="2122488" y="3975100"/>
            <a:ext cx="220662" cy="8207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4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6629" name="Line 13"/>
          <p:cNvSpPr>
            <a:spLocks noChangeShapeType="1"/>
          </p:cNvSpPr>
          <p:nvPr/>
        </p:nvSpPr>
        <p:spPr bwMode="auto">
          <a:xfrm>
            <a:off x="2343151" y="4348163"/>
            <a:ext cx="295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Line 14"/>
          <p:cNvSpPr>
            <a:spLocks noChangeShapeType="1"/>
          </p:cNvSpPr>
          <p:nvPr/>
        </p:nvSpPr>
        <p:spPr bwMode="auto">
          <a:xfrm>
            <a:off x="2430463" y="1138238"/>
            <a:ext cx="882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15"/>
          <p:cNvSpPr>
            <a:spLocks noChangeShapeType="1"/>
          </p:cNvSpPr>
          <p:nvPr/>
        </p:nvSpPr>
        <p:spPr bwMode="auto">
          <a:xfrm>
            <a:off x="2946401" y="1809750"/>
            <a:ext cx="3667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Text Box 16"/>
          <p:cNvSpPr txBox="1">
            <a:spLocks noChangeArrowheads="1"/>
          </p:cNvSpPr>
          <p:nvPr/>
        </p:nvSpPr>
        <p:spPr bwMode="auto">
          <a:xfrm>
            <a:off x="2590800" y="4125913"/>
            <a:ext cx="442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chemeClr val="tx1"/>
                </a:solidFill>
                <a:latin typeface="Calibri" charset="0"/>
              </a:rPr>
              <a:t>Read</a:t>
            </a:r>
          </a:p>
          <a:p>
            <a:pPr eaLnBrk="1" hangingPunct="1"/>
            <a:r>
              <a:rPr lang="en-US" altLang="en-US" sz="900">
                <a:solidFill>
                  <a:schemeClr val="tx1"/>
                </a:solidFill>
                <a:latin typeface="Calibri" charset="0"/>
              </a:rPr>
              <a:t>Addr.</a:t>
            </a:r>
          </a:p>
        </p:txBody>
      </p:sp>
      <p:sp>
        <p:nvSpPr>
          <p:cNvPr id="26633" name="Text Box 17"/>
          <p:cNvSpPr txBox="1">
            <a:spLocks noChangeArrowheads="1"/>
          </p:cNvSpPr>
          <p:nvPr/>
        </p:nvSpPr>
        <p:spPr bwMode="auto">
          <a:xfrm>
            <a:off x="3648076" y="4125914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schemeClr val="tx1"/>
                </a:solidFill>
                <a:latin typeface="Calibri" charset="0"/>
              </a:rPr>
              <a:t>Instr.</a:t>
            </a:r>
          </a:p>
          <a:p>
            <a:pPr algn="ctr" eaLnBrk="1" hangingPunct="1"/>
            <a:r>
              <a:rPr lang="en-US" altLang="en-US" sz="900">
                <a:solidFill>
                  <a:schemeClr val="tx1"/>
                </a:solidFill>
                <a:latin typeface="Calibri" charset="0"/>
              </a:rPr>
              <a:t>[31-0]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946400" y="3810001"/>
            <a:ext cx="800100" cy="415925"/>
          </a:xfrm>
          <a:prstGeom prst="rect">
            <a:avLst/>
          </a:prstGeom>
          <a:solidFill>
            <a:srgbClr val="FAFFB5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050" b="1" dirty="0">
                <a:latin typeface="Calibri"/>
                <a:cs typeface="Calibri"/>
              </a:rPr>
              <a:t>Instruction</a:t>
            </a:r>
          </a:p>
          <a:p>
            <a:pPr algn="ctr">
              <a:defRPr/>
            </a:pPr>
            <a:r>
              <a:rPr lang="en-US" sz="1050" b="1" dirty="0">
                <a:latin typeface="Calibri"/>
                <a:cs typeface="Calibri"/>
              </a:rPr>
              <a:t>Memory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313113" y="1362075"/>
            <a:ext cx="411162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>
                <a:latin typeface="Calibri"/>
                <a:cs typeface="Calibri"/>
              </a:rPr>
              <a:t>Add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049464" y="4198938"/>
            <a:ext cx="32702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>
                <a:latin typeface="Calibri"/>
                <a:cs typeface="Calibri"/>
              </a:rPr>
              <a:t>PC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2725738" y="1660525"/>
            <a:ext cx="252412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>
                <a:latin typeface="Calibri"/>
                <a:cs typeface="Calibri"/>
              </a:rPr>
              <a:t>4</a:t>
            </a:r>
          </a:p>
        </p:txBody>
      </p:sp>
      <p:sp>
        <p:nvSpPr>
          <p:cNvPr id="26638" name="Rectangle 24"/>
          <p:cNvSpPr>
            <a:spLocks noChangeArrowheads="1"/>
          </p:cNvSpPr>
          <p:nvPr/>
        </p:nvSpPr>
        <p:spPr bwMode="auto">
          <a:xfrm>
            <a:off x="5005388" y="3602039"/>
            <a:ext cx="1397000" cy="1417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4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6639" name="Line 25"/>
          <p:cNvSpPr>
            <a:spLocks noChangeShapeType="1"/>
          </p:cNvSpPr>
          <p:nvPr/>
        </p:nvSpPr>
        <p:spPr bwMode="auto">
          <a:xfrm>
            <a:off x="4035425" y="4348163"/>
            <a:ext cx="147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26"/>
          <p:cNvSpPr>
            <a:spLocks noChangeShapeType="1"/>
          </p:cNvSpPr>
          <p:nvPr/>
        </p:nvSpPr>
        <p:spPr bwMode="auto">
          <a:xfrm>
            <a:off x="4183064" y="4124325"/>
            <a:ext cx="822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Line 28"/>
          <p:cNvSpPr>
            <a:spLocks noChangeShapeType="1"/>
          </p:cNvSpPr>
          <p:nvPr/>
        </p:nvSpPr>
        <p:spPr bwMode="auto">
          <a:xfrm>
            <a:off x="9712326" y="4721225"/>
            <a:ext cx="2206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29"/>
          <p:cNvSpPr>
            <a:spLocks noChangeShapeType="1"/>
          </p:cNvSpPr>
          <p:nvPr/>
        </p:nvSpPr>
        <p:spPr bwMode="auto">
          <a:xfrm>
            <a:off x="4183064" y="3751263"/>
            <a:ext cx="822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Line 32"/>
          <p:cNvSpPr>
            <a:spLocks noChangeShapeType="1"/>
          </p:cNvSpPr>
          <p:nvPr/>
        </p:nvSpPr>
        <p:spPr bwMode="auto">
          <a:xfrm>
            <a:off x="7874001" y="5692775"/>
            <a:ext cx="1863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Line 33"/>
          <p:cNvSpPr>
            <a:spLocks noChangeShapeType="1"/>
          </p:cNvSpPr>
          <p:nvPr/>
        </p:nvSpPr>
        <p:spPr bwMode="auto">
          <a:xfrm>
            <a:off x="7726363" y="4348163"/>
            <a:ext cx="171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Text Box 34"/>
          <p:cNvSpPr txBox="1">
            <a:spLocks noChangeArrowheads="1"/>
          </p:cNvSpPr>
          <p:nvPr/>
        </p:nvSpPr>
        <p:spPr bwMode="auto">
          <a:xfrm>
            <a:off x="4932363" y="4721225"/>
            <a:ext cx="7747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Write Data</a:t>
            </a:r>
          </a:p>
        </p:txBody>
      </p:sp>
      <p:sp>
        <p:nvSpPr>
          <p:cNvPr id="26646" name="Text Box 35"/>
          <p:cNvSpPr txBox="1">
            <a:spLocks noChangeArrowheads="1"/>
          </p:cNvSpPr>
          <p:nvPr/>
        </p:nvSpPr>
        <p:spPr bwMode="auto">
          <a:xfrm>
            <a:off x="4932364" y="3602038"/>
            <a:ext cx="8524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Read Addr 1</a:t>
            </a:r>
          </a:p>
        </p:txBody>
      </p:sp>
      <p:sp>
        <p:nvSpPr>
          <p:cNvPr id="26647" name="Text Box 36"/>
          <p:cNvSpPr txBox="1">
            <a:spLocks noChangeArrowheads="1"/>
          </p:cNvSpPr>
          <p:nvPr/>
        </p:nvSpPr>
        <p:spPr bwMode="auto">
          <a:xfrm>
            <a:off x="4932364" y="3975100"/>
            <a:ext cx="8524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Read Addr 2</a:t>
            </a:r>
          </a:p>
        </p:txBody>
      </p:sp>
      <p:sp>
        <p:nvSpPr>
          <p:cNvPr id="26648" name="Text Box 37"/>
          <p:cNvSpPr txBox="1">
            <a:spLocks noChangeArrowheads="1"/>
          </p:cNvSpPr>
          <p:nvPr/>
        </p:nvSpPr>
        <p:spPr bwMode="auto">
          <a:xfrm>
            <a:off x="4932363" y="4348163"/>
            <a:ext cx="7874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Write Addr</a:t>
            </a:r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5303752" y="3825876"/>
            <a:ext cx="641522" cy="5770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050" b="1">
                <a:latin typeface="Calibri"/>
                <a:cs typeface="Calibri"/>
              </a:rPr>
              <a:t>Register</a:t>
            </a:r>
          </a:p>
          <a:p>
            <a:pPr algn="ctr">
              <a:defRPr/>
            </a:pPr>
            <a:endParaRPr lang="en-US" sz="1050" b="1">
              <a:latin typeface="Calibri"/>
              <a:cs typeface="Calibri"/>
            </a:endParaRPr>
          </a:p>
          <a:p>
            <a:pPr algn="ctr">
              <a:defRPr/>
            </a:pPr>
            <a:r>
              <a:rPr lang="en-US" sz="1050" b="1">
                <a:latin typeface="Calibri"/>
                <a:cs typeface="Calibri"/>
              </a:rPr>
              <a:t>File</a:t>
            </a: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5892800" y="3751264"/>
            <a:ext cx="573088" cy="415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>
                <a:latin typeface="Calibri"/>
                <a:cs typeface="Calibri"/>
              </a:rPr>
              <a:t>Read</a:t>
            </a:r>
          </a:p>
          <a:p>
            <a:pPr algn="r">
              <a:defRPr/>
            </a:pPr>
            <a:r>
              <a:rPr lang="en-US" sz="1050">
                <a:latin typeface="Calibri"/>
                <a:cs typeface="Calibri"/>
              </a:rPr>
              <a:t> Data 1</a:t>
            </a:r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5916614" y="4422776"/>
            <a:ext cx="573087" cy="415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>
                <a:latin typeface="Calibri"/>
                <a:cs typeface="Calibri"/>
              </a:rPr>
              <a:t>Read</a:t>
            </a:r>
          </a:p>
          <a:p>
            <a:pPr algn="r">
              <a:defRPr/>
            </a:pPr>
            <a:r>
              <a:rPr lang="en-US" sz="1050">
                <a:latin typeface="Calibri"/>
                <a:cs typeface="Calibri"/>
              </a:rPr>
              <a:t> Data 2</a:t>
            </a:r>
          </a:p>
        </p:txBody>
      </p:sp>
      <p:sp>
        <p:nvSpPr>
          <p:cNvPr id="26652" name="Rectangle 42"/>
          <p:cNvSpPr>
            <a:spLocks noChangeArrowheads="1"/>
          </p:cNvSpPr>
          <p:nvPr/>
        </p:nvSpPr>
        <p:spPr bwMode="auto">
          <a:xfrm>
            <a:off x="7310438" y="4273551"/>
            <a:ext cx="487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en-US" sz="1000" b="1">
                <a:solidFill>
                  <a:schemeClr val="tx1"/>
                </a:solidFill>
                <a:latin typeface="Calibri" charset="0"/>
              </a:rPr>
              <a:t>ALU</a:t>
            </a:r>
          </a:p>
        </p:txBody>
      </p:sp>
      <p:sp>
        <p:nvSpPr>
          <p:cNvPr id="26653" name="Rectangle 43"/>
          <p:cNvSpPr>
            <a:spLocks noChangeArrowheads="1"/>
          </p:cNvSpPr>
          <p:nvPr/>
        </p:nvSpPr>
        <p:spPr bwMode="auto">
          <a:xfrm>
            <a:off x="7196139" y="3295650"/>
            <a:ext cx="4413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100">
                <a:solidFill>
                  <a:schemeClr val="tx1"/>
                </a:solidFill>
                <a:latin typeface="Calibri" charset="0"/>
              </a:rPr>
              <a:t>ovf</a:t>
            </a:r>
          </a:p>
        </p:txBody>
      </p:sp>
      <p:sp>
        <p:nvSpPr>
          <p:cNvPr id="26654" name="Rectangle 44"/>
          <p:cNvSpPr>
            <a:spLocks noChangeArrowheads="1"/>
          </p:cNvSpPr>
          <p:nvPr/>
        </p:nvSpPr>
        <p:spPr bwMode="auto">
          <a:xfrm>
            <a:off x="7667625" y="3462338"/>
            <a:ext cx="5143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100">
                <a:solidFill>
                  <a:schemeClr val="tx1"/>
                </a:solidFill>
                <a:latin typeface="Calibri" charset="0"/>
              </a:rPr>
              <a:t>zero</a:t>
            </a:r>
          </a:p>
        </p:txBody>
      </p:sp>
      <p:sp>
        <p:nvSpPr>
          <p:cNvPr id="26655" name="Line 48"/>
          <p:cNvSpPr>
            <a:spLocks noChangeShapeType="1"/>
          </p:cNvSpPr>
          <p:nvPr/>
        </p:nvSpPr>
        <p:spPr bwMode="auto">
          <a:xfrm flipV="1">
            <a:off x="7315200" y="3536950"/>
            <a:ext cx="0" cy="223838"/>
          </a:xfrm>
          <a:prstGeom prst="line">
            <a:avLst/>
          </a:prstGeom>
          <a:noFill/>
          <a:ln w="12700">
            <a:solidFill>
              <a:srgbClr val="59595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6" name="Line 50"/>
          <p:cNvSpPr>
            <a:spLocks noChangeShapeType="1"/>
          </p:cNvSpPr>
          <p:nvPr/>
        </p:nvSpPr>
        <p:spPr bwMode="auto">
          <a:xfrm>
            <a:off x="10301288" y="4497388"/>
            <a:ext cx="0" cy="19415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7" name="Rectangle 51"/>
          <p:cNvSpPr>
            <a:spLocks noChangeArrowheads="1"/>
          </p:cNvSpPr>
          <p:nvPr/>
        </p:nvSpPr>
        <p:spPr bwMode="auto">
          <a:xfrm>
            <a:off x="8242300" y="3602039"/>
            <a:ext cx="1397000" cy="1417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4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6658" name="Line 52"/>
          <p:cNvSpPr>
            <a:spLocks noChangeShapeType="1"/>
          </p:cNvSpPr>
          <p:nvPr/>
        </p:nvSpPr>
        <p:spPr bwMode="auto">
          <a:xfrm>
            <a:off x="9639300" y="4348163"/>
            <a:ext cx="293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9" name="Line 53"/>
          <p:cNvSpPr>
            <a:spLocks noChangeShapeType="1"/>
          </p:cNvSpPr>
          <p:nvPr/>
        </p:nvSpPr>
        <p:spPr bwMode="auto">
          <a:xfrm>
            <a:off x="7874001" y="3900488"/>
            <a:ext cx="3921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0" name="Line 54"/>
          <p:cNvSpPr>
            <a:spLocks noChangeShapeType="1"/>
          </p:cNvSpPr>
          <p:nvPr/>
        </p:nvSpPr>
        <p:spPr bwMode="auto">
          <a:xfrm>
            <a:off x="8021638" y="4721225"/>
            <a:ext cx="0" cy="298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55"/>
          <p:cNvSpPr txBox="1">
            <a:spLocks noChangeArrowheads="1"/>
          </p:cNvSpPr>
          <p:nvPr/>
        </p:nvSpPr>
        <p:spPr bwMode="auto">
          <a:xfrm>
            <a:off x="8836026" y="3698876"/>
            <a:ext cx="665163" cy="415925"/>
          </a:xfrm>
          <a:prstGeom prst="rect">
            <a:avLst/>
          </a:prstGeom>
          <a:solidFill>
            <a:srgbClr val="FAFFB5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050" b="1" dirty="0">
                <a:latin typeface="Calibri"/>
                <a:cs typeface="Calibri"/>
              </a:rPr>
              <a:t>Data</a:t>
            </a:r>
          </a:p>
          <a:p>
            <a:pPr algn="ctr">
              <a:defRPr/>
            </a:pPr>
            <a:r>
              <a:rPr lang="en-US" sz="1050" b="1" dirty="0">
                <a:latin typeface="Calibri"/>
                <a:cs typeface="Calibri"/>
              </a:rPr>
              <a:t>Memory</a:t>
            </a:r>
          </a:p>
        </p:txBody>
      </p:sp>
      <p:sp>
        <p:nvSpPr>
          <p:cNvPr id="46" name="Text Box 56"/>
          <p:cNvSpPr txBox="1">
            <a:spLocks noChangeArrowheads="1"/>
          </p:cNvSpPr>
          <p:nvPr/>
        </p:nvSpPr>
        <p:spPr bwMode="auto">
          <a:xfrm>
            <a:off x="8167688" y="3751263"/>
            <a:ext cx="6223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Calibri"/>
                <a:cs typeface="Calibri"/>
              </a:rPr>
              <a:t>Address</a:t>
            </a:r>
          </a:p>
        </p:txBody>
      </p:sp>
      <p:sp>
        <p:nvSpPr>
          <p:cNvPr id="47" name="Text Box 57"/>
          <p:cNvSpPr txBox="1">
            <a:spLocks noChangeArrowheads="1"/>
          </p:cNvSpPr>
          <p:nvPr/>
        </p:nvSpPr>
        <p:spPr bwMode="auto">
          <a:xfrm>
            <a:off x="8167688" y="4572000"/>
            <a:ext cx="7747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Calibri"/>
                <a:cs typeface="Calibri"/>
              </a:rPr>
              <a:t>Write Data</a:t>
            </a:r>
          </a:p>
        </p:txBody>
      </p:sp>
      <p:sp>
        <p:nvSpPr>
          <p:cNvPr id="48" name="Text Box 58"/>
          <p:cNvSpPr txBox="1">
            <a:spLocks noChangeArrowheads="1"/>
          </p:cNvSpPr>
          <p:nvPr/>
        </p:nvSpPr>
        <p:spPr bwMode="auto">
          <a:xfrm>
            <a:off x="8829676" y="4198938"/>
            <a:ext cx="741363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Calibri"/>
                <a:cs typeface="Calibri"/>
              </a:rPr>
              <a:t>Read Data</a:t>
            </a:r>
          </a:p>
        </p:txBody>
      </p:sp>
      <p:sp>
        <p:nvSpPr>
          <p:cNvPr id="26665" name="Line 63"/>
          <p:cNvSpPr>
            <a:spLocks noChangeShapeType="1"/>
          </p:cNvSpPr>
          <p:nvPr/>
        </p:nvSpPr>
        <p:spPr bwMode="auto">
          <a:xfrm>
            <a:off x="4784726" y="6438900"/>
            <a:ext cx="55165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6" name="Line 64"/>
          <p:cNvSpPr>
            <a:spLocks noChangeShapeType="1"/>
          </p:cNvSpPr>
          <p:nvPr/>
        </p:nvSpPr>
        <p:spPr bwMode="auto">
          <a:xfrm>
            <a:off x="6500814" y="5029200"/>
            <a:ext cx="15446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7" name="Line 65"/>
          <p:cNvSpPr>
            <a:spLocks noChangeShapeType="1"/>
          </p:cNvSpPr>
          <p:nvPr/>
        </p:nvSpPr>
        <p:spPr bwMode="auto">
          <a:xfrm>
            <a:off x="6265863" y="5543550"/>
            <a:ext cx="368300" cy="0"/>
          </a:xfrm>
          <a:prstGeom prst="line">
            <a:avLst/>
          </a:prstGeom>
          <a:noFill/>
          <a:ln w="19050">
            <a:solidFill>
              <a:srgbClr val="043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67"/>
          <p:cNvSpPr>
            <a:spLocks noChangeArrowheads="1"/>
          </p:cNvSpPr>
          <p:nvPr/>
        </p:nvSpPr>
        <p:spPr bwMode="auto">
          <a:xfrm>
            <a:off x="5727700" y="5319714"/>
            <a:ext cx="514350" cy="447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>
              <a:defRPr/>
            </a:pPr>
            <a:r>
              <a:rPr lang="en-US" sz="1050" b="1">
                <a:latin typeface="Calibri"/>
                <a:cs typeface="Calibri"/>
              </a:rPr>
              <a:t>Sign</a:t>
            </a:r>
          </a:p>
          <a:p>
            <a:pPr algn="ctr">
              <a:defRPr/>
            </a:pPr>
            <a:r>
              <a:rPr lang="en-US" sz="1050" b="1">
                <a:latin typeface="Calibri"/>
                <a:cs typeface="Calibri"/>
              </a:rPr>
              <a:t>Extend</a:t>
            </a:r>
          </a:p>
        </p:txBody>
      </p:sp>
      <p:sp>
        <p:nvSpPr>
          <p:cNvPr id="26669" name="Line 68"/>
          <p:cNvSpPr>
            <a:spLocks noChangeShapeType="1"/>
          </p:cNvSpPr>
          <p:nvPr/>
        </p:nvSpPr>
        <p:spPr bwMode="auto">
          <a:xfrm>
            <a:off x="4195764" y="5543550"/>
            <a:ext cx="1482725" cy="0"/>
          </a:xfrm>
          <a:prstGeom prst="line">
            <a:avLst/>
          </a:prstGeom>
          <a:noFill/>
          <a:ln w="19050">
            <a:solidFill>
              <a:srgbClr val="043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0" name="Line 73"/>
          <p:cNvSpPr>
            <a:spLocks noChangeShapeType="1"/>
          </p:cNvSpPr>
          <p:nvPr/>
        </p:nvSpPr>
        <p:spPr bwMode="auto">
          <a:xfrm>
            <a:off x="6500813" y="45720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1" name="Line 74"/>
          <p:cNvSpPr>
            <a:spLocks noChangeShapeType="1"/>
          </p:cNvSpPr>
          <p:nvPr/>
        </p:nvSpPr>
        <p:spPr bwMode="auto">
          <a:xfrm>
            <a:off x="9712325" y="4721225"/>
            <a:ext cx="0" cy="971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2" name="Line 76"/>
          <p:cNvSpPr>
            <a:spLocks noChangeShapeType="1"/>
          </p:cNvSpPr>
          <p:nvPr/>
        </p:nvSpPr>
        <p:spPr bwMode="auto">
          <a:xfrm>
            <a:off x="4784726" y="4870450"/>
            <a:ext cx="244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3" name="Line 78"/>
          <p:cNvSpPr>
            <a:spLocks noChangeShapeType="1"/>
          </p:cNvSpPr>
          <p:nvPr/>
        </p:nvSpPr>
        <p:spPr bwMode="auto">
          <a:xfrm>
            <a:off x="10153650" y="4497388"/>
            <a:ext cx="147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4" name="Line 81"/>
          <p:cNvSpPr>
            <a:spLocks noChangeShapeType="1"/>
          </p:cNvSpPr>
          <p:nvPr/>
        </p:nvSpPr>
        <p:spPr bwMode="auto">
          <a:xfrm>
            <a:off x="4784725" y="4870450"/>
            <a:ext cx="0" cy="1568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5" name="Line 100"/>
          <p:cNvSpPr>
            <a:spLocks noChangeShapeType="1"/>
          </p:cNvSpPr>
          <p:nvPr/>
        </p:nvSpPr>
        <p:spPr bwMode="auto">
          <a:xfrm>
            <a:off x="2430463" y="1138239"/>
            <a:ext cx="0" cy="3209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6" name="Line 107"/>
          <p:cNvSpPr>
            <a:spLocks noChangeShapeType="1"/>
          </p:cNvSpPr>
          <p:nvPr/>
        </p:nvSpPr>
        <p:spPr bwMode="auto">
          <a:xfrm>
            <a:off x="8021638" y="4721225"/>
            <a:ext cx="2206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7" name="Rectangle 129"/>
          <p:cNvSpPr>
            <a:spLocks noChangeArrowheads="1"/>
          </p:cNvSpPr>
          <p:nvPr/>
        </p:nvSpPr>
        <p:spPr bwMode="auto">
          <a:xfrm>
            <a:off x="4195764" y="5257800"/>
            <a:ext cx="8096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[15-0]</a:t>
            </a:r>
          </a:p>
        </p:txBody>
      </p:sp>
      <p:sp>
        <p:nvSpPr>
          <p:cNvPr id="26678" name="Rectangle 130"/>
          <p:cNvSpPr>
            <a:spLocks noChangeArrowheads="1"/>
          </p:cNvSpPr>
          <p:nvPr/>
        </p:nvSpPr>
        <p:spPr bwMode="auto">
          <a:xfrm>
            <a:off x="4191000" y="3462339"/>
            <a:ext cx="808038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[25-21]</a:t>
            </a:r>
          </a:p>
        </p:txBody>
      </p:sp>
      <p:sp>
        <p:nvSpPr>
          <p:cNvPr id="26679" name="Rectangle 131"/>
          <p:cNvSpPr>
            <a:spLocks noChangeArrowheads="1"/>
          </p:cNvSpPr>
          <p:nvPr/>
        </p:nvSpPr>
        <p:spPr bwMode="auto">
          <a:xfrm>
            <a:off x="4191001" y="3870326"/>
            <a:ext cx="8096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[20-16]</a:t>
            </a:r>
          </a:p>
        </p:txBody>
      </p:sp>
      <p:grpSp>
        <p:nvGrpSpPr>
          <p:cNvPr id="26680" name="Group 157"/>
          <p:cNvGrpSpPr>
            <a:grpSpLocks/>
          </p:cNvGrpSpPr>
          <p:nvPr/>
        </p:nvGrpSpPr>
        <p:grpSpPr bwMode="auto">
          <a:xfrm>
            <a:off x="1828801" y="893763"/>
            <a:ext cx="7000875" cy="3454400"/>
            <a:chOff x="304800" y="893528"/>
            <a:chExt cx="7001409" cy="3455020"/>
          </a:xfrm>
        </p:grpSpPr>
        <p:sp>
          <p:nvSpPr>
            <p:cNvPr id="26841" name="Line 21"/>
            <p:cNvSpPr>
              <a:spLocks noChangeShapeType="1"/>
            </p:cNvSpPr>
            <p:nvPr/>
          </p:nvSpPr>
          <p:spPr bwMode="auto">
            <a:xfrm>
              <a:off x="318591" y="914400"/>
              <a:ext cx="6987618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2" name="Line 22"/>
            <p:cNvSpPr>
              <a:spLocks noChangeShapeType="1"/>
            </p:cNvSpPr>
            <p:nvPr/>
          </p:nvSpPr>
          <p:spPr bwMode="auto">
            <a:xfrm>
              <a:off x="304800" y="4348548"/>
              <a:ext cx="2942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3" name="Line 99"/>
            <p:cNvSpPr>
              <a:spLocks noChangeShapeType="1"/>
            </p:cNvSpPr>
            <p:nvPr/>
          </p:nvSpPr>
          <p:spPr bwMode="auto">
            <a:xfrm>
              <a:off x="6350009" y="1660954"/>
              <a:ext cx="392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4" name="Line 133"/>
            <p:cNvSpPr>
              <a:spLocks noChangeShapeType="1"/>
            </p:cNvSpPr>
            <p:nvPr/>
          </p:nvSpPr>
          <p:spPr bwMode="auto">
            <a:xfrm>
              <a:off x="318591" y="914400"/>
              <a:ext cx="0" cy="34341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5" name="Line 134"/>
            <p:cNvSpPr>
              <a:spLocks noChangeShapeType="1"/>
            </p:cNvSpPr>
            <p:nvPr/>
          </p:nvSpPr>
          <p:spPr bwMode="auto">
            <a:xfrm>
              <a:off x="7306209" y="893528"/>
              <a:ext cx="0" cy="4837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81" name="Line 135"/>
          <p:cNvSpPr>
            <a:spLocks noChangeShapeType="1"/>
          </p:cNvSpPr>
          <p:nvPr/>
        </p:nvSpPr>
        <p:spPr bwMode="auto">
          <a:xfrm>
            <a:off x="6623050" y="4945064"/>
            <a:ext cx="0" cy="598487"/>
          </a:xfrm>
          <a:prstGeom prst="line">
            <a:avLst/>
          </a:prstGeom>
          <a:noFill/>
          <a:ln w="28575">
            <a:solidFill>
              <a:srgbClr val="043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2" name="Line 138"/>
          <p:cNvSpPr>
            <a:spLocks noChangeShapeType="1"/>
          </p:cNvSpPr>
          <p:nvPr/>
        </p:nvSpPr>
        <p:spPr bwMode="auto">
          <a:xfrm>
            <a:off x="4195763" y="3048000"/>
            <a:ext cx="0" cy="2495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83" name="Group 160"/>
          <p:cNvGrpSpPr>
            <a:grpSpLocks/>
          </p:cNvGrpSpPr>
          <p:nvPr/>
        </p:nvGrpSpPr>
        <p:grpSpPr bwMode="auto">
          <a:xfrm>
            <a:off x="6402389" y="3975101"/>
            <a:ext cx="833437" cy="746125"/>
            <a:chOff x="4878931" y="3975272"/>
            <a:chExt cx="833611" cy="746553"/>
          </a:xfrm>
        </p:grpSpPr>
        <p:sp>
          <p:nvSpPr>
            <p:cNvPr id="26837" name="Line 30"/>
            <p:cNvSpPr>
              <a:spLocks noChangeShapeType="1"/>
            </p:cNvSpPr>
            <p:nvPr/>
          </p:nvSpPr>
          <p:spPr bwMode="auto">
            <a:xfrm>
              <a:off x="4878931" y="3975272"/>
              <a:ext cx="8336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8" name="Line 31"/>
            <p:cNvSpPr>
              <a:spLocks noChangeShapeType="1"/>
            </p:cNvSpPr>
            <p:nvPr/>
          </p:nvSpPr>
          <p:spPr bwMode="auto">
            <a:xfrm>
              <a:off x="5026039" y="4572515"/>
              <a:ext cx="2696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9" name="Line 80"/>
            <p:cNvSpPr>
              <a:spLocks noChangeShapeType="1"/>
            </p:cNvSpPr>
            <p:nvPr/>
          </p:nvSpPr>
          <p:spPr bwMode="auto">
            <a:xfrm>
              <a:off x="5491880" y="4721825"/>
              <a:ext cx="2206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0" name="Line 162"/>
            <p:cNvSpPr>
              <a:spLocks noChangeShapeType="1"/>
            </p:cNvSpPr>
            <p:nvPr/>
          </p:nvSpPr>
          <p:spPr bwMode="auto">
            <a:xfrm>
              <a:off x="4878931" y="4572515"/>
              <a:ext cx="1471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84" name="Line 163"/>
          <p:cNvSpPr>
            <a:spLocks noChangeShapeType="1"/>
          </p:cNvSpPr>
          <p:nvPr/>
        </p:nvSpPr>
        <p:spPr bwMode="auto">
          <a:xfrm>
            <a:off x="7874000" y="3900489"/>
            <a:ext cx="0" cy="447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5" name="Line 164"/>
          <p:cNvSpPr>
            <a:spLocks noChangeShapeType="1"/>
          </p:cNvSpPr>
          <p:nvPr/>
        </p:nvSpPr>
        <p:spPr bwMode="auto">
          <a:xfrm>
            <a:off x="7874000" y="4348163"/>
            <a:ext cx="0" cy="1344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Text Box 71"/>
          <p:cNvSpPr txBox="1">
            <a:spLocks noChangeArrowheads="1"/>
          </p:cNvSpPr>
          <p:nvPr/>
        </p:nvSpPr>
        <p:spPr bwMode="auto">
          <a:xfrm>
            <a:off x="5359401" y="5543550"/>
            <a:ext cx="3206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Calibri"/>
                <a:cs typeface="Calibri"/>
              </a:rPr>
              <a:t>16</a:t>
            </a:r>
          </a:p>
        </p:txBody>
      </p:sp>
      <p:sp>
        <p:nvSpPr>
          <p:cNvPr id="80" name="Text Box 72"/>
          <p:cNvSpPr txBox="1">
            <a:spLocks noChangeArrowheads="1"/>
          </p:cNvSpPr>
          <p:nvPr/>
        </p:nvSpPr>
        <p:spPr bwMode="auto">
          <a:xfrm>
            <a:off x="6340476" y="5543550"/>
            <a:ext cx="3206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Calibri"/>
                <a:cs typeface="Calibri"/>
              </a:rPr>
              <a:t>32</a:t>
            </a:r>
          </a:p>
        </p:txBody>
      </p:sp>
      <p:grpSp>
        <p:nvGrpSpPr>
          <p:cNvPr id="26688" name="Group 159"/>
          <p:cNvGrpSpPr>
            <a:grpSpLocks/>
          </p:cNvGrpSpPr>
          <p:nvPr/>
        </p:nvGrpSpPr>
        <p:grpSpPr bwMode="auto">
          <a:xfrm>
            <a:off x="3681413" y="1143001"/>
            <a:ext cx="4235450" cy="4778375"/>
            <a:chOff x="2157438" y="1213022"/>
            <a:chExt cx="4234803" cy="4777944"/>
          </a:xfrm>
        </p:grpSpPr>
        <p:sp>
          <p:nvSpPr>
            <p:cNvPr id="26813" name="Rectangle 86"/>
            <p:cNvSpPr>
              <a:spLocks noChangeArrowheads="1"/>
            </p:cNvSpPr>
            <p:nvPr/>
          </p:nvSpPr>
          <p:spPr bwMode="auto">
            <a:xfrm>
              <a:off x="5319255" y="1660657"/>
              <a:ext cx="441258" cy="44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ts val="1600"/>
                </a:lnSpc>
              </a:pPr>
              <a:r>
                <a:rPr lang="en-US" altLang="en-US" sz="1000" b="1">
                  <a:solidFill>
                    <a:schemeClr val="tx1"/>
                  </a:solidFill>
                  <a:latin typeface="Calibri" charset="0"/>
                </a:rPr>
                <a:t>Shift</a:t>
              </a:r>
            </a:p>
            <a:p>
              <a:pPr algn="ctr" eaLnBrk="1" hangingPunct="1">
                <a:lnSpc>
                  <a:spcPts val="1600"/>
                </a:lnSpc>
              </a:pPr>
              <a:r>
                <a:rPr lang="en-US" altLang="en-US" sz="1000" b="1">
                  <a:solidFill>
                    <a:schemeClr val="tx1"/>
                  </a:solidFill>
                  <a:latin typeface="Calibri" charset="0"/>
                </a:rPr>
                <a:t>left 2</a:t>
              </a:r>
            </a:p>
          </p:txBody>
        </p:sp>
        <p:grpSp>
          <p:nvGrpSpPr>
            <p:cNvPr id="26814" name="Group 158"/>
            <p:cNvGrpSpPr>
              <a:grpSpLocks/>
            </p:cNvGrpSpPr>
            <p:nvPr/>
          </p:nvGrpSpPr>
          <p:grpSpPr bwMode="auto">
            <a:xfrm>
              <a:off x="2157438" y="1213052"/>
              <a:ext cx="4234803" cy="4777914"/>
              <a:chOff x="2157438" y="1213052"/>
              <a:chExt cx="4234803" cy="4777914"/>
            </a:xfrm>
          </p:grpSpPr>
          <p:grpSp>
            <p:nvGrpSpPr>
              <p:cNvPr id="26815" name="Group 156"/>
              <p:cNvGrpSpPr>
                <a:grpSpLocks/>
              </p:cNvGrpSpPr>
              <p:nvPr/>
            </p:nvGrpSpPr>
            <p:grpSpPr bwMode="auto">
              <a:xfrm>
                <a:off x="2157438" y="1213052"/>
                <a:ext cx="4234803" cy="3732739"/>
                <a:chOff x="2157438" y="1213052"/>
                <a:chExt cx="4234803" cy="3732739"/>
              </a:xfrm>
            </p:grpSpPr>
            <p:sp>
              <p:nvSpPr>
                <p:cNvPr id="26821" name="Line 88"/>
                <p:cNvSpPr>
                  <a:spLocks noChangeShapeType="1"/>
                </p:cNvSpPr>
                <p:nvPr/>
              </p:nvSpPr>
              <p:spPr bwMode="auto">
                <a:xfrm>
                  <a:off x="5099593" y="1511643"/>
                  <a:ext cx="8964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5981141" y="1511445"/>
                  <a:ext cx="411100" cy="25397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050" b="1" dirty="0">
                      <a:latin typeface="Calibri"/>
                      <a:cs typeface="Calibri"/>
                    </a:rPr>
                    <a:t>Add</a:t>
                  </a:r>
                </a:p>
              </p:txBody>
            </p:sp>
            <p:grpSp>
              <p:nvGrpSpPr>
                <p:cNvPr id="26823" name="Group 152"/>
                <p:cNvGrpSpPr>
                  <a:grpSpLocks/>
                </p:cNvGrpSpPr>
                <p:nvPr/>
              </p:nvGrpSpPr>
              <p:grpSpPr bwMode="auto">
                <a:xfrm>
                  <a:off x="2157438" y="1213052"/>
                  <a:ext cx="4192577" cy="3732739"/>
                  <a:chOff x="2157438" y="1213052"/>
                  <a:chExt cx="4192577" cy="3732739"/>
                </a:xfrm>
              </p:grpSpPr>
              <p:sp>
                <p:nvSpPr>
                  <p:cNvPr id="26824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5320255" y="1660954"/>
                    <a:ext cx="441323" cy="522588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accent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accent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accent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accent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accent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accent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accent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accent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accent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en-US" altLang="en-US" sz="1400">
                      <a:solidFill>
                        <a:schemeClr val="tx1"/>
                      </a:solidFill>
                      <a:latin typeface="Calibri" charset="0"/>
                    </a:endParaRPr>
                  </a:p>
                </p:txBody>
              </p:sp>
              <p:sp>
                <p:nvSpPr>
                  <p:cNvPr id="26825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5099593" y="1959575"/>
                    <a:ext cx="22066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6826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5982245" y="1213052"/>
                    <a:ext cx="367770" cy="895870"/>
                    <a:chOff x="1392" y="2880"/>
                    <a:chExt cx="288" cy="480"/>
                  </a:xfrm>
                </p:grpSpPr>
                <p:sp>
                  <p:nvSpPr>
                    <p:cNvPr id="26830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2" y="3072"/>
                      <a:ext cx="48" cy="4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31" name="Line 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392" y="3120"/>
                      <a:ext cx="48" cy="4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32" name="Line 9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2880"/>
                      <a:ext cx="0" cy="19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33" name="Line 9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3168"/>
                      <a:ext cx="0" cy="19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34" name="Line 9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3216"/>
                      <a:ext cx="288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35" name="Line 9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80" y="3024"/>
                      <a:ext cx="0" cy="19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36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2" y="2880"/>
                      <a:ext cx="288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6827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5747787" y="1959575"/>
                    <a:ext cx="22066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28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2157438" y="1511643"/>
                    <a:ext cx="294215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29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5099593" y="1959575"/>
                    <a:ext cx="0" cy="298621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6816" name="Group 155"/>
              <p:cNvGrpSpPr>
                <a:grpSpLocks/>
              </p:cNvGrpSpPr>
              <p:nvPr/>
            </p:nvGrpSpPr>
            <p:grpSpPr bwMode="auto">
              <a:xfrm>
                <a:off x="3835386" y="4936523"/>
                <a:ext cx="1264208" cy="1054443"/>
                <a:chOff x="3835386" y="4936523"/>
                <a:chExt cx="1264208" cy="1054443"/>
              </a:xfrm>
            </p:grpSpPr>
            <p:sp>
              <p:nvSpPr>
                <p:cNvPr id="26817" name="Line 69"/>
                <p:cNvSpPr>
                  <a:spLocks noChangeShapeType="1"/>
                </p:cNvSpPr>
                <p:nvPr/>
              </p:nvSpPr>
              <p:spPr bwMode="auto">
                <a:xfrm>
                  <a:off x="3835386" y="5480222"/>
                  <a:ext cx="73554" cy="1493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18" name="Line 70"/>
                <p:cNvSpPr>
                  <a:spLocks noChangeShapeType="1"/>
                </p:cNvSpPr>
                <p:nvPr/>
              </p:nvSpPr>
              <p:spPr bwMode="auto">
                <a:xfrm>
                  <a:off x="4816105" y="5559511"/>
                  <a:ext cx="73554" cy="1493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19" name="Oval 66"/>
                <p:cNvSpPr>
                  <a:spLocks noChangeArrowheads="1"/>
                </p:cNvSpPr>
                <p:nvPr/>
              </p:nvSpPr>
              <p:spPr bwMode="auto">
                <a:xfrm>
                  <a:off x="4154121" y="5169757"/>
                  <a:ext cx="588431" cy="82120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 sz="1400">
                    <a:solidFill>
                      <a:schemeClr val="tx1"/>
                    </a:solidFill>
                    <a:latin typeface="Calibri" charset="0"/>
                  </a:endParaRPr>
                </a:p>
              </p:txBody>
            </p:sp>
            <p:sp>
              <p:nvSpPr>
                <p:cNvPr id="26820" name="Line 135"/>
                <p:cNvSpPr>
                  <a:spLocks noChangeShapeType="1"/>
                </p:cNvSpPr>
                <p:nvPr/>
              </p:nvSpPr>
              <p:spPr bwMode="auto">
                <a:xfrm>
                  <a:off x="5099594" y="4936523"/>
                  <a:ext cx="0" cy="59724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6689" name="Group 100"/>
          <p:cNvGrpSpPr>
            <a:grpSpLocks/>
          </p:cNvGrpSpPr>
          <p:nvPr/>
        </p:nvGrpSpPr>
        <p:grpSpPr bwMode="auto">
          <a:xfrm>
            <a:off x="6781800" y="4427538"/>
            <a:ext cx="228600" cy="601662"/>
            <a:chOff x="6533000" y="3190811"/>
            <a:chExt cx="485666" cy="1080858"/>
          </a:xfrm>
        </p:grpSpPr>
        <p:grpSp>
          <p:nvGrpSpPr>
            <p:cNvPr id="26805" name="Group 28"/>
            <p:cNvGrpSpPr>
              <a:grpSpLocks/>
            </p:cNvGrpSpPr>
            <p:nvPr/>
          </p:nvGrpSpPr>
          <p:grpSpPr bwMode="auto">
            <a:xfrm>
              <a:off x="6565545" y="3215599"/>
              <a:ext cx="453121" cy="1056070"/>
              <a:chOff x="6565545" y="3215599"/>
              <a:chExt cx="453121" cy="1056070"/>
            </a:xfrm>
          </p:grpSpPr>
          <p:sp>
            <p:nvSpPr>
              <p:cNvPr id="26807" name="Line 23"/>
              <p:cNvSpPr>
                <a:spLocks noChangeShapeType="1"/>
              </p:cNvSpPr>
              <p:nvPr/>
            </p:nvSpPr>
            <p:spPr bwMode="auto">
              <a:xfrm>
                <a:off x="6565545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8" name="Arc 24"/>
              <p:cNvSpPr>
                <a:spLocks/>
              </p:cNvSpPr>
              <p:nvPr/>
            </p:nvSpPr>
            <p:spPr bwMode="auto">
              <a:xfrm>
                <a:off x="6793357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09" name="Arc 25"/>
              <p:cNvSpPr>
                <a:spLocks/>
              </p:cNvSpPr>
              <p:nvPr/>
            </p:nvSpPr>
            <p:spPr bwMode="auto">
              <a:xfrm flipH="1">
                <a:off x="6565545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10" name="Arc 26"/>
              <p:cNvSpPr>
                <a:spLocks/>
              </p:cNvSpPr>
              <p:nvPr/>
            </p:nvSpPr>
            <p:spPr bwMode="auto">
              <a:xfrm flipV="1">
                <a:off x="6793357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11" name="Arc 27"/>
              <p:cNvSpPr>
                <a:spLocks/>
              </p:cNvSpPr>
              <p:nvPr/>
            </p:nvSpPr>
            <p:spPr bwMode="auto">
              <a:xfrm flipH="1" flipV="1">
                <a:off x="6565545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12" name="Line 28"/>
              <p:cNvSpPr>
                <a:spLocks noChangeShapeType="1"/>
              </p:cNvSpPr>
              <p:nvPr/>
            </p:nvSpPr>
            <p:spPr bwMode="auto">
              <a:xfrm>
                <a:off x="7018666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806" name="Text Box 29"/>
            <p:cNvSpPr txBox="1">
              <a:spLocks noChangeArrowheads="1"/>
            </p:cNvSpPr>
            <p:nvPr/>
          </p:nvSpPr>
          <p:spPr bwMode="auto">
            <a:xfrm>
              <a:off x="6533000" y="3190811"/>
              <a:ext cx="453123" cy="97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M</a:t>
              </a:r>
              <a:b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U </a:t>
              </a:r>
              <a:b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X</a:t>
              </a:r>
              <a:endParaRPr lang="en-AU" altLang="en-US" sz="1100" b="1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26690" name="Group 100"/>
          <p:cNvGrpSpPr>
            <a:grpSpLocks/>
          </p:cNvGrpSpPr>
          <p:nvPr/>
        </p:nvGrpSpPr>
        <p:grpSpPr bwMode="auto">
          <a:xfrm>
            <a:off x="9925050" y="4191001"/>
            <a:ext cx="228600" cy="601663"/>
            <a:chOff x="6533000" y="3190811"/>
            <a:chExt cx="485666" cy="1080858"/>
          </a:xfrm>
        </p:grpSpPr>
        <p:grpSp>
          <p:nvGrpSpPr>
            <p:cNvPr id="26797" name="Group 28"/>
            <p:cNvGrpSpPr>
              <a:grpSpLocks/>
            </p:cNvGrpSpPr>
            <p:nvPr/>
          </p:nvGrpSpPr>
          <p:grpSpPr bwMode="auto">
            <a:xfrm>
              <a:off x="6565545" y="3215599"/>
              <a:ext cx="453121" cy="1056070"/>
              <a:chOff x="6565545" y="3215599"/>
              <a:chExt cx="453121" cy="1056070"/>
            </a:xfrm>
          </p:grpSpPr>
          <p:sp>
            <p:nvSpPr>
              <p:cNvPr id="26799" name="Line 23"/>
              <p:cNvSpPr>
                <a:spLocks noChangeShapeType="1"/>
              </p:cNvSpPr>
              <p:nvPr/>
            </p:nvSpPr>
            <p:spPr bwMode="auto">
              <a:xfrm>
                <a:off x="6565545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0" name="Arc 24"/>
              <p:cNvSpPr>
                <a:spLocks/>
              </p:cNvSpPr>
              <p:nvPr/>
            </p:nvSpPr>
            <p:spPr bwMode="auto">
              <a:xfrm>
                <a:off x="6793357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01" name="Arc 25"/>
              <p:cNvSpPr>
                <a:spLocks/>
              </p:cNvSpPr>
              <p:nvPr/>
            </p:nvSpPr>
            <p:spPr bwMode="auto">
              <a:xfrm flipH="1">
                <a:off x="6565545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02" name="Arc 26"/>
              <p:cNvSpPr>
                <a:spLocks/>
              </p:cNvSpPr>
              <p:nvPr/>
            </p:nvSpPr>
            <p:spPr bwMode="auto">
              <a:xfrm flipV="1">
                <a:off x="6793357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03" name="Arc 27"/>
              <p:cNvSpPr>
                <a:spLocks/>
              </p:cNvSpPr>
              <p:nvPr/>
            </p:nvSpPr>
            <p:spPr bwMode="auto">
              <a:xfrm flipH="1" flipV="1">
                <a:off x="6565545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04" name="Line 28"/>
              <p:cNvSpPr>
                <a:spLocks noChangeShapeType="1"/>
              </p:cNvSpPr>
              <p:nvPr/>
            </p:nvSpPr>
            <p:spPr bwMode="auto">
              <a:xfrm>
                <a:off x="7018666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798" name="Text Box 29"/>
            <p:cNvSpPr txBox="1">
              <a:spLocks noChangeArrowheads="1"/>
            </p:cNvSpPr>
            <p:nvPr/>
          </p:nvSpPr>
          <p:spPr bwMode="auto">
            <a:xfrm>
              <a:off x="6533000" y="3190811"/>
              <a:ext cx="453123" cy="977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M</a:t>
              </a:r>
              <a:b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U </a:t>
              </a:r>
              <a:b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X</a:t>
              </a:r>
              <a:endParaRPr lang="en-AU" altLang="en-US" sz="1100" b="1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26691" name="Group 177"/>
          <p:cNvGrpSpPr>
            <a:grpSpLocks/>
          </p:cNvGrpSpPr>
          <p:nvPr/>
        </p:nvGrpSpPr>
        <p:grpSpPr bwMode="auto">
          <a:xfrm>
            <a:off x="6400800" y="3665538"/>
            <a:ext cx="1320800" cy="1270000"/>
            <a:chOff x="4881389" y="3664572"/>
            <a:chExt cx="1321512" cy="1269141"/>
          </a:xfrm>
        </p:grpSpPr>
        <p:sp>
          <p:nvSpPr>
            <p:cNvPr id="26791" name="Freeform 41"/>
            <p:cNvSpPr>
              <a:spLocks/>
            </p:cNvSpPr>
            <p:nvPr/>
          </p:nvSpPr>
          <p:spPr bwMode="auto">
            <a:xfrm>
              <a:off x="5688024" y="3664572"/>
              <a:ext cx="514877" cy="1269141"/>
            </a:xfrm>
            <a:custGeom>
              <a:avLst/>
              <a:gdLst>
                <a:gd name="T0" fmla="*/ 0 w 388"/>
                <a:gd name="T1" fmla="*/ 0 h 1099"/>
                <a:gd name="T2" fmla="*/ 0 w 388"/>
                <a:gd name="T3" fmla="*/ 2147483647 h 1099"/>
                <a:gd name="T4" fmla="*/ 2147483647 w 388"/>
                <a:gd name="T5" fmla="*/ 2147483647 h 1099"/>
                <a:gd name="T6" fmla="*/ 0 w 388"/>
                <a:gd name="T7" fmla="*/ 2147483647 h 1099"/>
                <a:gd name="T8" fmla="*/ 0 w 388"/>
                <a:gd name="T9" fmla="*/ 2147483647 h 1099"/>
                <a:gd name="T10" fmla="*/ 2147483647 w 388"/>
                <a:gd name="T11" fmla="*/ 2147483647 h 1099"/>
                <a:gd name="T12" fmla="*/ 2147483647 w 388"/>
                <a:gd name="T13" fmla="*/ 2147483647 h 1099"/>
                <a:gd name="T14" fmla="*/ 0 w 388"/>
                <a:gd name="T15" fmla="*/ 0 h 10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8"/>
                <a:gd name="T25" fmla="*/ 0 h 1099"/>
                <a:gd name="T26" fmla="*/ 388 w 388"/>
                <a:gd name="T27" fmla="*/ 1099 h 109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792" name="Group 171"/>
            <p:cNvGrpSpPr>
              <a:grpSpLocks/>
            </p:cNvGrpSpPr>
            <p:nvPr/>
          </p:nvGrpSpPr>
          <p:grpSpPr bwMode="auto">
            <a:xfrm>
              <a:off x="4881389" y="3977847"/>
              <a:ext cx="833611" cy="746553"/>
              <a:chOff x="4878931" y="3975272"/>
              <a:chExt cx="833611" cy="746553"/>
            </a:xfrm>
          </p:grpSpPr>
          <p:sp>
            <p:nvSpPr>
              <p:cNvPr id="26793" name="Line 30"/>
              <p:cNvSpPr>
                <a:spLocks noChangeShapeType="1"/>
              </p:cNvSpPr>
              <p:nvPr/>
            </p:nvSpPr>
            <p:spPr bwMode="auto">
              <a:xfrm>
                <a:off x="4878931" y="3975272"/>
                <a:ext cx="83361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4" name="Line 31"/>
              <p:cNvSpPr>
                <a:spLocks noChangeShapeType="1"/>
              </p:cNvSpPr>
              <p:nvPr/>
            </p:nvSpPr>
            <p:spPr bwMode="auto">
              <a:xfrm>
                <a:off x="5026039" y="4572515"/>
                <a:ext cx="26969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5" name="Line 80"/>
              <p:cNvSpPr>
                <a:spLocks noChangeShapeType="1"/>
              </p:cNvSpPr>
              <p:nvPr/>
            </p:nvSpPr>
            <p:spPr bwMode="auto">
              <a:xfrm>
                <a:off x="5491880" y="4721825"/>
                <a:ext cx="2206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6" name="Line 162"/>
              <p:cNvSpPr>
                <a:spLocks noChangeShapeType="1"/>
              </p:cNvSpPr>
              <p:nvPr/>
            </p:nvSpPr>
            <p:spPr bwMode="auto">
              <a:xfrm>
                <a:off x="4878931" y="4572515"/>
                <a:ext cx="1471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692" name="Freeform 41"/>
          <p:cNvSpPr>
            <a:spLocks/>
          </p:cNvSpPr>
          <p:nvPr/>
        </p:nvSpPr>
        <p:spPr bwMode="auto">
          <a:xfrm>
            <a:off x="7216775" y="3667125"/>
            <a:ext cx="515938" cy="12700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2147483647 h 1099"/>
              <a:gd name="T4" fmla="*/ 2147483647 w 388"/>
              <a:gd name="T5" fmla="*/ 2147483647 h 1099"/>
              <a:gd name="T6" fmla="*/ 0 w 388"/>
              <a:gd name="T7" fmla="*/ 2147483647 h 1099"/>
              <a:gd name="T8" fmla="*/ 0 w 388"/>
              <a:gd name="T9" fmla="*/ 2147483647 h 1099"/>
              <a:gd name="T10" fmla="*/ 2147483647 w 388"/>
              <a:gd name="T11" fmla="*/ 2147483647 h 1099"/>
              <a:gd name="T12" fmla="*/ 2147483647 w 388"/>
              <a:gd name="T13" fmla="*/ 2147483647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8"/>
              <a:gd name="T25" fmla="*/ 0 h 1099"/>
              <a:gd name="T26" fmla="*/ 388 w 388"/>
              <a:gd name="T27" fmla="*/ 1099 h 109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3" name="Line 27"/>
          <p:cNvSpPr>
            <a:spLocks noChangeShapeType="1"/>
          </p:cNvSpPr>
          <p:nvPr/>
        </p:nvSpPr>
        <p:spPr bwMode="auto">
          <a:xfrm flipV="1">
            <a:off x="4195764" y="4637088"/>
            <a:ext cx="473075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4" name="Line 109"/>
          <p:cNvSpPr>
            <a:spLocks noChangeShapeType="1"/>
          </p:cNvSpPr>
          <p:nvPr/>
        </p:nvSpPr>
        <p:spPr bwMode="auto">
          <a:xfrm>
            <a:off x="4881564" y="4487863"/>
            <a:ext cx="1476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5" name="Line 110"/>
          <p:cNvSpPr>
            <a:spLocks noChangeShapeType="1"/>
          </p:cNvSpPr>
          <p:nvPr/>
        </p:nvSpPr>
        <p:spPr bwMode="auto">
          <a:xfrm>
            <a:off x="4424363" y="4114800"/>
            <a:ext cx="0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6" name="Line 111"/>
          <p:cNvSpPr>
            <a:spLocks noChangeShapeType="1"/>
          </p:cNvSpPr>
          <p:nvPr/>
        </p:nvSpPr>
        <p:spPr bwMode="auto">
          <a:xfrm>
            <a:off x="4424364" y="4338638"/>
            <a:ext cx="244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97" name="Group 100"/>
          <p:cNvGrpSpPr>
            <a:grpSpLocks/>
          </p:cNvGrpSpPr>
          <p:nvPr/>
        </p:nvGrpSpPr>
        <p:grpSpPr bwMode="auto">
          <a:xfrm>
            <a:off x="4652963" y="4191001"/>
            <a:ext cx="228600" cy="601663"/>
            <a:chOff x="6533000" y="3190811"/>
            <a:chExt cx="485666" cy="1080858"/>
          </a:xfrm>
        </p:grpSpPr>
        <p:grpSp>
          <p:nvGrpSpPr>
            <p:cNvPr id="26783" name="Group 28"/>
            <p:cNvGrpSpPr>
              <a:grpSpLocks/>
            </p:cNvGrpSpPr>
            <p:nvPr/>
          </p:nvGrpSpPr>
          <p:grpSpPr bwMode="auto">
            <a:xfrm>
              <a:off x="6565545" y="3215599"/>
              <a:ext cx="453121" cy="1056070"/>
              <a:chOff x="6565545" y="3215599"/>
              <a:chExt cx="453121" cy="1056070"/>
            </a:xfrm>
          </p:grpSpPr>
          <p:sp>
            <p:nvSpPr>
              <p:cNvPr id="26785" name="Line 23"/>
              <p:cNvSpPr>
                <a:spLocks noChangeShapeType="1"/>
              </p:cNvSpPr>
              <p:nvPr/>
            </p:nvSpPr>
            <p:spPr bwMode="auto">
              <a:xfrm>
                <a:off x="6565545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6" name="Arc 24"/>
              <p:cNvSpPr>
                <a:spLocks/>
              </p:cNvSpPr>
              <p:nvPr/>
            </p:nvSpPr>
            <p:spPr bwMode="auto">
              <a:xfrm>
                <a:off x="6793357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87" name="Arc 25"/>
              <p:cNvSpPr>
                <a:spLocks/>
              </p:cNvSpPr>
              <p:nvPr/>
            </p:nvSpPr>
            <p:spPr bwMode="auto">
              <a:xfrm flipH="1">
                <a:off x="6565545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88" name="Arc 26"/>
              <p:cNvSpPr>
                <a:spLocks/>
              </p:cNvSpPr>
              <p:nvPr/>
            </p:nvSpPr>
            <p:spPr bwMode="auto">
              <a:xfrm flipV="1">
                <a:off x="6793357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89" name="Arc 27"/>
              <p:cNvSpPr>
                <a:spLocks/>
              </p:cNvSpPr>
              <p:nvPr/>
            </p:nvSpPr>
            <p:spPr bwMode="auto">
              <a:xfrm flipH="1" flipV="1">
                <a:off x="6565545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90" name="Line 28"/>
              <p:cNvSpPr>
                <a:spLocks noChangeShapeType="1"/>
              </p:cNvSpPr>
              <p:nvPr/>
            </p:nvSpPr>
            <p:spPr bwMode="auto">
              <a:xfrm>
                <a:off x="7018666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784" name="Text Box 29"/>
            <p:cNvSpPr txBox="1">
              <a:spLocks noChangeArrowheads="1"/>
            </p:cNvSpPr>
            <p:nvPr/>
          </p:nvSpPr>
          <p:spPr bwMode="auto">
            <a:xfrm>
              <a:off x="6533000" y="3190811"/>
              <a:ext cx="453122" cy="812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900" b="1">
                  <a:solidFill>
                    <a:schemeClr val="tx1"/>
                  </a:solidFill>
                  <a:latin typeface="Calibri" charset="0"/>
                </a:rPr>
                <a:t> M</a:t>
              </a:r>
              <a:br>
                <a:rPr lang="en-US" altLang="en-US" sz="9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900" b="1">
                  <a:solidFill>
                    <a:schemeClr val="tx1"/>
                  </a:solidFill>
                  <a:latin typeface="Calibri" charset="0"/>
                </a:rPr>
                <a:t> U </a:t>
              </a:r>
              <a:br>
                <a:rPr lang="en-US" altLang="en-US" sz="9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900" b="1">
                  <a:solidFill>
                    <a:schemeClr val="tx1"/>
                  </a:solidFill>
                  <a:latin typeface="Calibri" charset="0"/>
                </a:rPr>
                <a:t> X</a:t>
              </a:r>
              <a:endParaRPr lang="en-AU" altLang="en-US" sz="900" b="1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26698" name="Group 196"/>
          <p:cNvGrpSpPr>
            <a:grpSpLocks/>
          </p:cNvGrpSpPr>
          <p:nvPr/>
        </p:nvGrpSpPr>
        <p:grpSpPr bwMode="auto">
          <a:xfrm>
            <a:off x="1824038" y="914401"/>
            <a:ext cx="2062162" cy="3433763"/>
            <a:chOff x="304800" y="914399"/>
            <a:chExt cx="2062703" cy="3434148"/>
          </a:xfrm>
        </p:grpSpPr>
        <p:sp>
          <p:nvSpPr>
            <p:cNvPr id="26780" name="Line 133"/>
            <p:cNvSpPr>
              <a:spLocks noChangeShapeType="1"/>
            </p:cNvSpPr>
            <p:nvPr/>
          </p:nvSpPr>
          <p:spPr bwMode="auto">
            <a:xfrm>
              <a:off x="318591" y="914399"/>
              <a:ext cx="0" cy="34341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81" name="Line 21"/>
            <p:cNvSpPr>
              <a:spLocks noChangeShapeType="1"/>
            </p:cNvSpPr>
            <p:nvPr/>
          </p:nvSpPr>
          <p:spPr bwMode="auto">
            <a:xfrm flipV="1">
              <a:off x="304800" y="914399"/>
              <a:ext cx="20627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82" name="Line 22"/>
            <p:cNvSpPr>
              <a:spLocks noChangeShapeType="1"/>
            </p:cNvSpPr>
            <p:nvPr/>
          </p:nvSpPr>
          <p:spPr bwMode="auto">
            <a:xfrm>
              <a:off x="304800" y="4343400"/>
              <a:ext cx="294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99" name="Line 103"/>
          <p:cNvSpPr>
            <a:spLocks noChangeShapeType="1"/>
          </p:cNvSpPr>
          <p:nvPr/>
        </p:nvSpPr>
        <p:spPr bwMode="auto">
          <a:xfrm flipV="1">
            <a:off x="6172200" y="1066800"/>
            <a:ext cx="0" cy="3762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0" name="Line 21"/>
          <p:cNvSpPr>
            <a:spLocks noChangeShapeType="1"/>
          </p:cNvSpPr>
          <p:nvPr/>
        </p:nvSpPr>
        <p:spPr bwMode="auto">
          <a:xfrm>
            <a:off x="6172201" y="1066800"/>
            <a:ext cx="20939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701" name="Group 100"/>
          <p:cNvGrpSpPr>
            <a:grpSpLocks/>
          </p:cNvGrpSpPr>
          <p:nvPr/>
        </p:nvGrpSpPr>
        <p:grpSpPr bwMode="auto">
          <a:xfrm>
            <a:off x="8266113" y="990600"/>
            <a:ext cx="228600" cy="755650"/>
            <a:chOff x="6533000" y="3215599"/>
            <a:chExt cx="485666" cy="1056070"/>
          </a:xfrm>
        </p:grpSpPr>
        <p:grpSp>
          <p:nvGrpSpPr>
            <p:cNvPr id="26772" name="Group 28"/>
            <p:cNvGrpSpPr>
              <a:grpSpLocks/>
            </p:cNvGrpSpPr>
            <p:nvPr/>
          </p:nvGrpSpPr>
          <p:grpSpPr bwMode="auto">
            <a:xfrm>
              <a:off x="6565545" y="3215599"/>
              <a:ext cx="453121" cy="1056070"/>
              <a:chOff x="6565545" y="3215599"/>
              <a:chExt cx="453121" cy="1056070"/>
            </a:xfrm>
          </p:grpSpPr>
          <p:sp>
            <p:nvSpPr>
              <p:cNvPr id="26774" name="Line 23"/>
              <p:cNvSpPr>
                <a:spLocks noChangeShapeType="1"/>
              </p:cNvSpPr>
              <p:nvPr/>
            </p:nvSpPr>
            <p:spPr bwMode="auto">
              <a:xfrm>
                <a:off x="6565545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5" name="Arc 24"/>
              <p:cNvSpPr>
                <a:spLocks/>
              </p:cNvSpPr>
              <p:nvPr/>
            </p:nvSpPr>
            <p:spPr bwMode="auto">
              <a:xfrm>
                <a:off x="6793357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76" name="Arc 25"/>
              <p:cNvSpPr>
                <a:spLocks/>
              </p:cNvSpPr>
              <p:nvPr/>
            </p:nvSpPr>
            <p:spPr bwMode="auto">
              <a:xfrm flipH="1">
                <a:off x="6565545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77" name="Arc 26"/>
              <p:cNvSpPr>
                <a:spLocks/>
              </p:cNvSpPr>
              <p:nvPr/>
            </p:nvSpPr>
            <p:spPr bwMode="auto">
              <a:xfrm flipV="1">
                <a:off x="6793357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78" name="Arc 27"/>
              <p:cNvSpPr>
                <a:spLocks/>
              </p:cNvSpPr>
              <p:nvPr/>
            </p:nvSpPr>
            <p:spPr bwMode="auto">
              <a:xfrm flipH="1" flipV="1">
                <a:off x="6565545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79" name="Line 28"/>
              <p:cNvSpPr>
                <a:spLocks noChangeShapeType="1"/>
              </p:cNvSpPr>
              <p:nvPr/>
            </p:nvSpPr>
            <p:spPr bwMode="auto">
              <a:xfrm>
                <a:off x="7018666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773" name="Text Box 29"/>
            <p:cNvSpPr txBox="1">
              <a:spLocks noChangeArrowheads="1"/>
            </p:cNvSpPr>
            <p:nvPr/>
          </p:nvSpPr>
          <p:spPr bwMode="auto">
            <a:xfrm>
              <a:off x="6533000" y="3282242"/>
              <a:ext cx="453122" cy="76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M</a:t>
              </a:r>
              <a:b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U </a:t>
              </a:r>
              <a:b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X</a:t>
              </a:r>
              <a:endParaRPr lang="en-AU" altLang="en-US" sz="1100" b="1">
                <a:solidFill>
                  <a:schemeClr val="tx1"/>
                </a:solidFill>
                <a:latin typeface="Calibri" charset="0"/>
              </a:endParaRPr>
            </a:p>
          </p:txBody>
        </p:sp>
      </p:grpSp>
      <p:sp>
        <p:nvSpPr>
          <p:cNvPr id="26702" name="Line 99"/>
          <p:cNvSpPr>
            <a:spLocks noChangeShapeType="1"/>
          </p:cNvSpPr>
          <p:nvPr/>
        </p:nvSpPr>
        <p:spPr bwMode="auto">
          <a:xfrm>
            <a:off x="8494713" y="1377950"/>
            <a:ext cx="3349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3" name="TextBox 205"/>
          <p:cNvSpPr txBox="1">
            <a:spLocks noChangeArrowheads="1"/>
          </p:cNvSpPr>
          <p:nvPr/>
        </p:nvSpPr>
        <p:spPr bwMode="auto">
          <a:xfrm>
            <a:off x="4524375" y="2895600"/>
            <a:ext cx="9715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chemeClr val="tx1"/>
                </a:solidFill>
                <a:latin typeface="Calibri" charset="0"/>
              </a:rPr>
              <a:t>RegDst</a:t>
            </a:r>
          </a:p>
        </p:txBody>
      </p:sp>
      <p:sp>
        <p:nvSpPr>
          <p:cNvPr id="26704" name="Rectangle 47"/>
          <p:cNvSpPr>
            <a:spLocks noChangeArrowheads="1"/>
          </p:cNvSpPr>
          <p:nvPr/>
        </p:nvSpPr>
        <p:spPr bwMode="auto">
          <a:xfrm>
            <a:off x="5572126" y="2830514"/>
            <a:ext cx="8937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RegWrite</a:t>
            </a:r>
          </a:p>
        </p:txBody>
      </p:sp>
      <p:sp>
        <p:nvSpPr>
          <p:cNvPr id="26705" name="Rectangle 61"/>
          <p:cNvSpPr>
            <a:spLocks noChangeArrowheads="1"/>
          </p:cNvSpPr>
          <p:nvPr/>
        </p:nvSpPr>
        <p:spPr bwMode="auto">
          <a:xfrm>
            <a:off x="8947151" y="2101851"/>
            <a:ext cx="8937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MemRead</a:t>
            </a:r>
          </a:p>
        </p:txBody>
      </p:sp>
      <p:sp>
        <p:nvSpPr>
          <p:cNvPr id="26706" name="Rectangle 83"/>
          <p:cNvSpPr>
            <a:spLocks noChangeArrowheads="1"/>
          </p:cNvSpPr>
          <p:nvPr/>
        </p:nvSpPr>
        <p:spPr bwMode="auto">
          <a:xfrm>
            <a:off x="9605963" y="2582864"/>
            <a:ext cx="8937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MemtoReg</a:t>
            </a:r>
          </a:p>
        </p:txBody>
      </p:sp>
      <p:sp>
        <p:nvSpPr>
          <p:cNvPr id="26707" name="Rectangle 83"/>
          <p:cNvSpPr>
            <a:spLocks noChangeArrowheads="1"/>
          </p:cNvSpPr>
          <p:nvPr/>
        </p:nvSpPr>
        <p:spPr bwMode="auto">
          <a:xfrm>
            <a:off x="8305801" y="2498726"/>
            <a:ext cx="8937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MemWrite</a:t>
            </a:r>
          </a:p>
        </p:txBody>
      </p:sp>
      <p:sp>
        <p:nvSpPr>
          <p:cNvPr id="26708" name="Rectangle 83"/>
          <p:cNvSpPr>
            <a:spLocks noChangeArrowheads="1"/>
          </p:cNvSpPr>
          <p:nvPr/>
        </p:nvSpPr>
        <p:spPr bwMode="auto">
          <a:xfrm>
            <a:off x="7924801" y="2101851"/>
            <a:ext cx="8937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PC Src</a:t>
            </a:r>
          </a:p>
        </p:txBody>
      </p:sp>
      <p:sp>
        <p:nvSpPr>
          <p:cNvPr id="26709" name="Rectangle 84"/>
          <p:cNvSpPr>
            <a:spLocks noChangeArrowheads="1"/>
          </p:cNvSpPr>
          <p:nvPr/>
        </p:nvSpPr>
        <p:spPr bwMode="auto">
          <a:xfrm>
            <a:off x="6805614" y="2819401"/>
            <a:ext cx="6619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ALUSrc</a:t>
            </a:r>
          </a:p>
        </p:txBody>
      </p:sp>
      <p:grpSp>
        <p:nvGrpSpPr>
          <p:cNvPr id="26710" name="Group 228"/>
          <p:cNvGrpSpPr>
            <a:grpSpLocks/>
          </p:cNvGrpSpPr>
          <p:nvPr/>
        </p:nvGrpSpPr>
        <p:grpSpPr bwMode="auto">
          <a:xfrm>
            <a:off x="4543426" y="1690689"/>
            <a:ext cx="747713" cy="985837"/>
            <a:chOff x="2819400" y="1596074"/>
            <a:chExt cx="762000" cy="1219200"/>
          </a:xfrm>
        </p:grpSpPr>
        <p:sp>
          <p:nvSpPr>
            <p:cNvPr id="26770" name="Oval 136"/>
            <p:cNvSpPr>
              <a:spLocks noChangeArrowheads="1"/>
            </p:cNvSpPr>
            <p:nvPr/>
          </p:nvSpPr>
          <p:spPr bwMode="auto">
            <a:xfrm>
              <a:off x="2819400" y="1596074"/>
              <a:ext cx="762000" cy="1219200"/>
            </a:xfrm>
            <a:prstGeom prst="ellipse">
              <a:avLst/>
            </a:prstGeom>
            <a:noFill/>
            <a:ln w="28575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60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26771" name="Rectangle 137"/>
            <p:cNvSpPr>
              <a:spLocks noChangeArrowheads="1"/>
            </p:cNvSpPr>
            <p:nvPr/>
          </p:nvSpPr>
          <p:spPr bwMode="auto">
            <a:xfrm>
              <a:off x="2927956" y="1959575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Control</a:t>
              </a:r>
            </a:p>
            <a:p>
              <a:pPr algn="ctr" eaLnBrk="1" hangingPunct="1"/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Unit</a:t>
              </a:r>
            </a:p>
          </p:txBody>
        </p:sp>
      </p:grpSp>
      <p:sp>
        <p:nvSpPr>
          <p:cNvPr id="26711" name="Line 138"/>
          <p:cNvSpPr>
            <a:spLocks noChangeShapeType="1"/>
          </p:cNvSpPr>
          <p:nvPr/>
        </p:nvSpPr>
        <p:spPr bwMode="auto">
          <a:xfrm>
            <a:off x="4191000" y="2108200"/>
            <a:ext cx="0" cy="93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2" name="Line 138"/>
          <p:cNvSpPr>
            <a:spLocks noChangeShapeType="1"/>
          </p:cNvSpPr>
          <p:nvPr/>
        </p:nvSpPr>
        <p:spPr bwMode="auto">
          <a:xfrm>
            <a:off x="4195763" y="2108200"/>
            <a:ext cx="3476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3" name="Rectangle 130"/>
          <p:cNvSpPr>
            <a:spLocks noChangeArrowheads="1"/>
          </p:cNvSpPr>
          <p:nvPr/>
        </p:nvSpPr>
        <p:spPr bwMode="auto">
          <a:xfrm>
            <a:off x="4191001" y="2193926"/>
            <a:ext cx="8096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[31-26]</a:t>
            </a:r>
          </a:p>
        </p:txBody>
      </p:sp>
      <p:grpSp>
        <p:nvGrpSpPr>
          <p:cNvPr id="26714" name="Group 233"/>
          <p:cNvGrpSpPr>
            <a:grpSpLocks/>
          </p:cNvGrpSpPr>
          <p:nvPr/>
        </p:nvGrpSpPr>
        <p:grpSpPr bwMode="auto">
          <a:xfrm>
            <a:off x="4070350" y="1981200"/>
            <a:ext cx="3702050" cy="4191000"/>
            <a:chOff x="2546953" y="1981200"/>
            <a:chExt cx="3701447" cy="4191000"/>
          </a:xfrm>
        </p:grpSpPr>
        <p:sp>
          <p:nvSpPr>
            <p:cNvPr id="26763" name="Line 45"/>
            <p:cNvSpPr>
              <a:spLocks noChangeShapeType="1"/>
            </p:cNvSpPr>
            <p:nvPr/>
          </p:nvSpPr>
          <p:spPr bwMode="auto">
            <a:xfrm>
              <a:off x="5979355" y="4721824"/>
              <a:ext cx="0" cy="383575"/>
            </a:xfrm>
            <a:prstGeom prst="line">
              <a:avLst/>
            </a:prstGeom>
            <a:noFill/>
            <a:ln w="19050">
              <a:solidFill>
                <a:srgbClr val="0432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4" name="Oval 114"/>
            <p:cNvSpPr>
              <a:spLocks noChangeArrowheads="1"/>
            </p:cNvSpPr>
            <p:nvPr/>
          </p:nvSpPr>
          <p:spPr bwMode="auto">
            <a:xfrm>
              <a:off x="5638800" y="5105400"/>
              <a:ext cx="609600" cy="762000"/>
            </a:xfrm>
            <a:prstGeom prst="ellips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26765" name="Rectangle 115"/>
            <p:cNvSpPr>
              <a:spLocks noChangeArrowheads="1"/>
            </p:cNvSpPr>
            <p:nvPr/>
          </p:nvSpPr>
          <p:spPr bwMode="auto">
            <a:xfrm>
              <a:off x="5677654" y="5248461"/>
              <a:ext cx="5334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chemeClr val="tx1"/>
                  </a:solidFill>
                  <a:latin typeface="Calibri" charset="0"/>
                </a:rPr>
                <a:t>ALU</a:t>
              </a:r>
            </a:p>
            <a:p>
              <a:pPr algn="ctr" eaLnBrk="1" hangingPunct="1"/>
              <a:r>
                <a:rPr lang="en-US" altLang="en-US" sz="1200" b="1" dirty="0">
                  <a:solidFill>
                    <a:schemeClr val="tx1"/>
                  </a:solidFill>
                  <a:latin typeface="Calibri" charset="0"/>
                </a:rPr>
                <a:t>control</a:t>
              </a:r>
            </a:p>
          </p:txBody>
        </p:sp>
        <p:sp>
          <p:nvSpPr>
            <p:cNvPr id="26766" name="Line 127"/>
            <p:cNvSpPr>
              <a:spLocks noChangeShapeType="1"/>
            </p:cNvSpPr>
            <p:nvPr/>
          </p:nvSpPr>
          <p:spPr bwMode="auto">
            <a:xfrm>
              <a:off x="5943600" y="5867400"/>
              <a:ext cx="0" cy="304800"/>
            </a:xfrm>
            <a:prstGeom prst="line">
              <a:avLst/>
            </a:prstGeom>
            <a:noFill/>
            <a:ln w="19050">
              <a:solidFill>
                <a:srgbClr val="0432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7" name="Line 154"/>
            <p:cNvSpPr>
              <a:spLocks noChangeShapeType="1"/>
            </p:cNvSpPr>
            <p:nvPr/>
          </p:nvSpPr>
          <p:spPr bwMode="auto">
            <a:xfrm>
              <a:off x="2546956" y="6172200"/>
              <a:ext cx="3396644" cy="0"/>
            </a:xfrm>
            <a:prstGeom prst="line">
              <a:avLst/>
            </a:prstGeom>
            <a:noFill/>
            <a:ln w="1905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8" name="Line 155"/>
            <p:cNvSpPr>
              <a:spLocks noChangeShapeType="1"/>
            </p:cNvSpPr>
            <p:nvPr/>
          </p:nvSpPr>
          <p:spPr bwMode="auto">
            <a:xfrm>
              <a:off x="2546956" y="1981200"/>
              <a:ext cx="0" cy="4191000"/>
            </a:xfrm>
            <a:prstGeom prst="line">
              <a:avLst/>
            </a:prstGeom>
            <a:noFill/>
            <a:ln w="1905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9" name="Line 156"/>
            <p:cNvSpPr>
              <a:spLocks noChangeShapeType="1"/>
            </p:cNvSpPr>
            <p:nvPr/>
          </p:nvSpPr>
          <p:spPr bwMode="auto">
            <a:xfrm>
              <a:off x="2546953" y="1981200"/>
              <a:ext cx="528059" cy="3412"/>
            </a:xfrm>
            <a:prstGeom prst="line">
              <a:avLst/>
            </a:prstGeom>
            <a:noFill/>
            <a:ln w="1905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715" name="Line 112"/>
          <p:cNvSpPr>
            <a:spLocks noChangeShapeType="1"/>
          </p:cNvSpPr>
          <p:nvPr/>
        </p:nvSpPr>
        <p:spPr bwMode="auto">
          <a:xfrm flipH="1">
            <a:off x="4773613" y="2657476"/>
            <a:ext cx="0" cy="1546225"/>
          </a:xfrm>
          <a:prstGeom prst="line">
            <a:avLst/>
          </a:prstGeom>
          <a:noFill/>
          <a:ln w="12700">
            <a:solidFill>
              <a:srgbClr val="0432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716" name="Group 235"/>
          <p:cNvGrpSpPr>
            <a:grpSpLocks/>
          </p:cNvGrpSpPr>
          <p:nvPr/>
        </p:nvGrpSpPr>
        <p:grpSpPr bwMode="auto">
          <a:xfrm>
            <a:off x="5105400" y="2611438"/>
            <a:ext cx="609600" cy="990600"/>
            <a:chOff x="3597578" y="2590800"/>
            <a:chExt cx="609600" cy="990600"/>
          </a:xfrm>
        </p:grpSpPr>
        <p:sp>
          <p:nvSpPr>
            <p:cNvPr id="26761" name="Line 46"/>
            <p:cNvSpPr>
              <a:spLocks noChangeShapeType="1"/>
            </p:cNvSpPr>
            <p:nvPr/>
          </p:nvSpPr>
          <p:spPr bwMode="auto">
            <a:xfrm flipH="1">
              <a:off x="4195979" y="2590800"/>
              <a:ext cx="0" cy="99060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2" name="Line 151"/>
            <p:cNvSpPr>
              <a:spLocks noChangeShapeType="1"/>
            </p:cNvSpPr>
            <p:nvPr/>
          </p:nvSpPr>
          <p:spPr bwMode="auto">
            <a:xfrm>
              <a:off x="3597578" y="2590800"/>
              <a:ext cx="609600" cy="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717" name="Group 237"/>
          <p:cNvGrpSpPr>
            <a:grpSpLocks/>
          </p:cNvGrpSpPr>
          <p:nvPr/>
        </p:nvGrpSpPr>
        <p:grpSpPr bwMode="auto">
          <a:xfrm>
            <a:off x="5181600" y="2514601"/>
            <a:ext cx="1720850" cy="1908175"/>
            <a:chOff x="3767574" y="2377797"/>
            <a:chExt cx="1721111" cy="1908435"/>
          </a:xfrm>
        </p:grpSpPr>
        <p:sp>
          <p:nvSpPr>
            <p:cNvPr id="26759" name="Line 152"/>
            <p:cNvSpPr>
              <a:spLocks noChangeShapeType="1"/>
            </p:cNvSpPr>
            <p:nvPr/>
          </p:nvSpPr>
          <p:spPr bwMode="auto">
            <a:xfrm>
              <a:off x="3767574" y="2377797"/>
              <a:ext cx="1721111" cy="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0" name="Line 153"/>
            <p:cNvSpPr>
              <a:spLocks noChangeShapeType="1"/>
            </p:cNvSpPr>
            <p:nvPr/>
          </p:nvSpPr>
          <p:spPr bwMode="auto">
            <a:xfrm>
              <a:off x="5488685" y="2377797"/>
              <a:ext cx="0" cy="1908435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718" name="Group 241"/>
          <p:cNvGrpSpPr>
            <a:grpSpLocks/>
          </p:cNvGrpSpPr>
          <p:nvPr/>
        </p:nvGrpSpPr>
        <p:grpSpPr bwMode="auto">
          <a:xfrm>
            <a:off x="5299076" y="2286000"/>
            <a:ext cx="4754563" cy="1885950"/>
            <a:chOff x="3775101" y="2286000"/>
            <a:chExt cx="4754319" cy="1885583"/>
          </a:xfrm>
        </p:grpSpPr>
        <p:sp>
          <p:nvSpPr>
            <p:cNvPr id="26757" name="Line 82"/>
            <p:cNvSpPr>
              <a:spLocks noChangeShapeType="1"/>
            </p:cNvSpPr>
            <p:nvPr/>
          </p:nvSpPr>
          <p:spPr bwMode="auto">
            <a:xfrm>
              <a:off x="8522950" y="2286000"/>
              <a:ext cx="6470" cy="1885583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8" name="Line 149"/>
            <p:cNvSpPr>
              <a:spLocks noChangeShapeType="1"/>
            </p:cNvSpPr>
            <p:nvPr/>
          </p:nvSpPr>
          <p:spPr bwMode="auto">
            <a:xfrm>
              <a:off x="3775101" y="2286000"/>
              <a:ext cx="4754319" cy="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719" name="Group 243"/>
          <p:cNvGrpSpPr>
            <a:grpSpLocks/>
          </p:cNvGrpSpPr>
          <p:nvPr/>
        </p:nvGrpSpPr>
        <p:grpSpPr bwMode="auto">
          <a:xfrm>
            <a:off x="5307014" y="1746250"/>
            <a:ext cx="3081337" cy="2228850"/>
            <a:chOff x="3782474" y="1822392"/>
            <a:chExt cx="3082370" cy="2229079"/>
          </a:xfrm>
        </p:grpSpPr>
        <p:sp>
          <p:nvSpPr>
            <p:cNvPr id="26749" name="Line 49"/>
            <p:cNvSpPr>
              <a:spLocks noChangeShapeType="1"/>
            </p:cNvSpPr>
            <p:nvPr/>
          </p:nvSpPr>
          <p:spPr bwMode="auto">
            <a:xfrm flipV="1">
              <a:off x="6139844" y="2210808"/>
              <a:ext cx="0" cy="1840663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0" name="Line 105"/>
            <p:cNvSpPr>
              <a:spLocks noChangeShapeType="1"/>
            </p:cNvSpPr>
            <p:nvPr/>
          </p:nvSpPr>
          <p:spPr bwMode="auto">
            <a:xfrm flipH="1">
              <a:off x="6857999" y="1822392"/>
              <a:ext cx="6845" cy="311207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1" name="AutoShape 141"/>
            <p:cNvSpPr>
              <a:spLocks noChangeArrowheads="1"/>
            </p:cNvSpPr>
            <p:nvPr/>
          </p:nvSpPr>
          <p:spPr bwMode="auto">
            <a:xfrm>
              <a:off x="6400800" y="1981200"/>
              <a:ext cx="304800" cy="304800"/>
            </a:xfrm>
            <a:prstGeom prst="flowChartDelay">
              <a:avLst/>
            </a:prstGeom>
            <a:noFill/>
            <a:ln w="12700">
              <a:solidFill>
                <a:srgbClr val="0432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26752" name="Line 142"/>
            <p:cNvSpPr>
              <a:spLocks noChangeShapeType="1"/>
            </p:cNvSpPr>
            <p:nvPr/>
          </p:nvSpPr>
          <p:spPr bwMode="auto">
            <a:xfrm>
              <a:off x="6705600" y="2133600"/>
              <a:ext cx="152400" cy="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3" name="Line 143"/>
            <p:cNvSpPr>
              <a:spLocks noChangeShapeType="1"/>
            </p:cNvSpPr>
            <p:nvPr/>
          </p:nvSpPr>
          <p:spPr bwMode="auto">
            <a:xfrm flipV="1">
              <a:off x="6143361" y="2209800"/>
              <a:ext cx="257439" cy="1008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4" name="Line 144"/>
            <p:cNvSpPr>
              <a:spLocks noChangeShapeType="1"/>
            </p:cNvSpPr>
            <p:nvPr/>
          </p:nvSpPr>
          <p:spPr bwMode="auto">
            <a:xfrm>
              <a:off x="3782474" y="2286000"/>
              <a:ext cx="2313526" cy="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5" name="Line 159"/>
            <p:cNvSpPr>
              <a:spLocks noChangeShapeType="1"/>
            </p:cNvSpPr>
            <p:nvPr/>
          </p:nvSpPr>
          <p:spPr bwMode="auto">
            <a:xfrm>
              <a:off x="6096000" y="2057400"/>
              <a:ext cx="304800" cy="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6" name="Line 160"/>
            <p:cNvSpPr>
              <a:spLocks noChangeShapeType="1"/>
            </p:cNvSpPr>
            <p:nvPr/>
          </p:nvSpPr>
          <p:spPr bwMode="auto">
            <a:xfrm flipV="1">
              <a:off x="6096000" y="2057400"/>
              <a:ext cx="0" cy="22860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720" name="Group 226"/>
          <p:cNvGrpSpPr>
            <a:grpSpLocks/>
          </p:cNvGrpSpPr>
          <p:nvPr/>
        </p:nvGrpSpPr>
        <p:grpSpPr bwMode="auto">
          <a:xfrm>
            <a:off x="5257800" y="2362200"/>
            <a:ext cx="5181600" cy="2971800"/>
            <a:chOff x="3733800" y="2362200"/>
            <a:chExt cx="5181600" cy="2971800"/>
          </a:xfrm>
        </p:grpSpPr>
        <p:sp>
          <p:nvSpPr>
            <p:cNvPr id="202" name="Line 62"/>
            <p:cNvSpPr>
              <a:spLocks noChangeShapeType="1"/>
            </p:cNvSpPr>
            <p:nvPr/>
          </p:nvSpPr>
          <p:spPr bwMode="auto">
            <a:xfrm>
              <a:off x="7543800" y="5029200"/>
              <a:ext cx="0" cy="30480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03" name="Line 146"/>
            <p:cNvSpPr>
              <a:spLocks noChangeShapeType="1"/>
            </p:cNvSpPr>
            <p:nvPr/>
          </p:nvSpPr>
          <p:spPr bwMode="auto">
            <a:xfrm>
              <a:off x="3733800" y="2362200"/>
              <a:ext cx="5181600" cy="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04" name="Line 147"/>
            <p:cNvSpPr>
              <a:spLocks noChangeShapeType="1"/>
            </p:cNvSpPr>
            <p:nvPr/>
          </p:nvSpPr>
          <p:spPr bwMode="auto">
            <a:xfrm>
              <a:off x="7543800" y="5334000"/>
              <a:ext cx="1371600" cy="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05" name="Line 148"/>
            <p:cNvSpPr>
              <a:spLocks noChangeShapeType="1"/>
            </p:cNvSpPr>
            <p:nvPr/>
          </p:nvSpPr>
          <p:spPr bwMode="auto">
            <a:xfrm>
              <a:off x="8915400" y="2362200"/>
              <a:ext cx="0" cy="297180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Calibri"/>
                <a:cs typeface="Calibri"/>
              </a:endParaRPr>
            </a:p>
          </p:txBody>
        </p:sp>
      </p:grpSp>
      <p:grpSp>
        <p:nvGrpSpPr>
          <p:cNvPr id="26721" name="Group 225"/>
          <p:cNvGrpSpPr>
            <a:grpSpLocks/>
          </p:cNvGrpSpPr>
          <p:nvPr/>
        </p:nvGrpSpPr>
        <p:grpSpPr bwMode="auto">
          <a:xfrm>
            <a:off x="5257800" y="2438400"/>
            <a:ext cx="3810000" cy="1143000"/>
            <a:chOff x="3733800" y="2438400"/>
            <a:chExt cx="3810000" cy="1143000"/>
          </a:xfrm>
        </p:grpSpPr>
        <p:sp>
          <p:nvSpPr>
            <p:cNvPr id="26743" name="Line 59"/>
            <p:cNvSpPr>
              <a:spLocks noChangeShapeType="1"/>
            </p:cNvSpPr>
            <p:nvPr/>
          </p:nvSpPr>
          <p:spPr bwMode="auto">
            <a:xfrm>
              <a:off x="7543800" y="2438400"/>
              <a:ext cx="0" cy="1143000"/>
            </a:xfrm>
            <a:prstGeom prst="line">
              <a:avLst/>
            </a:prstGeom>
            <a:noFill/>
            <a:ln w="12700">
              <a:solidFill>
                <a:srgbClr val="2368A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4" name="Line 150"/>
            <p:cNvSpPr>
              <a:spLocks noChangeShapeType="1"/>
            </p:cNvSpPr>
            <p:nvPr/>
          </p:nvSpPr>
          <p:spPr bwMode="auto">
            <a:xfrm>
              <a:off x="3733800" y="2438400"/>
              <a:ext cx="3810000" cy="0"/>
            </a:xfrm>
            <a:prstGeom prst="line">
              <a:avLst/>
            </a:prstGeom>
            <a:noFill/>
            <a:ln w="12700">
              <a:solidFill>
                <a:srgbClr val="2368A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722" name="Rectangle 130"/>
          <p:cNvSpPr>
            <a:spLocks noChangeArrowheads="1"/>
          </p:cNvSpPr>
          <p:nvPr/>
        </p:nvSpPr>
        <p:spPr bwMode="auto">
          <a:xfrm>
            <a:off x="4510088" y="4549776"/>
            <a:ext cx="2032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1</a:t>
            </a:r>
          </a:p>
        </p:txBody>
      </p:sp>
      <p:sp>
        <p:nvSpPr>
          <p:cNvPr id="26723" name="Rectangle 130"/>
          <p:cNvSpPr>
            <a:spLocks noChangeArrowheads="1"/>
          </p:cNvSpPr>
          <p:nvPr/>
        </p:nvSpPr>
        <p:spPr bwMode="auto">
          <a:xfrm>
            <a:off x="4510088" y="4267201"/>
            <a:ext cx="2032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0</a:t>
            </a:r>
          </a:p>
        </p:txBody>
      </p:sp>
      <p:sp>
        <p:nvSpPr>
          <p:cNvPr id="26724" name="Rectangle 130"/>
          <p:cNvSpPr>
            <a:spLocks noChangeArrowheads="1"/>
          </p:cNvSpPr>
          <p:nvPr/>
        </p:nvSpPr>
        <p:spPr bwMode="auto">
          <a:xfrm>
            <a:off x="6580188" y="4676776"/>
            <a:ext cx="2016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1</a:t>
            </a:r>
          </a:p>
        </p:txBody>
      </p:sp>
      <p:sp>
        <p:nvSpPr>
          <p:cNvPr id="26725" name="Rectangle 130"/>
          <p:cNvSpPr>
            <a:spLocks noChangeArrowheads="1"/>
          </p:cNvSpPr>
          <p:nvPr/>
        </p:nvSpPr>
        <p:spPr bwMode="auto">
          <a:xfrm>
            <a:off x="6580188" y="4321176"/>
            <a:ext cx="2016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0</a:t>
            </a:r>
          </a:p>
        </p:txBody>
      </p:sp>
      <p:sp>
        <p:nvSpPr>
          <p:cNvPr id="26726" name="Rectangle 130"/>
          <p:cNvSpPr>
            <a:spLocks noChangeArrowheads="1"/>
          </p:cNvSpPr>
          <p:nvPr/>
        </p:nvSpPr>
        <p:spPr bwMode="auto">
          <a:xfrm>
            <a:off x="8027988" y="1577976"/>
            <a:ext cx="2016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1</a:t>
            </a:r>
          </a:p>
        </p:txBody>
      </p:sp>
      <p:sp>
        <p:nvSpPr>
          <p:cNvPr id="26727" name="Rectangle 130"/>
          <p:cNvSpPr>
            <a:spLocks noChangeArrowheads="1"/>
          </p:cNvSpPr>
          <p:nvPr/>
        </p:nvSpPr>
        <p:spPr bwMode="auto">
          <a:xfrm>
            <a:off x="8027988" y="1066801"/>
            <a:ext cx="2016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0</a:t>
            </a:r>
          </a:p>
        </p:txBody>
      </p:sp>
      <p:sp>
        <p:nvSpPr>
          <p:cNvPr id="26728" name="Rectangle 130"/>
          <p:cNvSpPr>
            <a:spLocks noChangeArrowheads="1"/>
          </p:cNvSpPr>
          <p:nvPr/>
        </p:nvSpPr>
        <p:spPr bwMode="auto">
          <a:xfrm>
            <a:off x="9704388" y="4648201"/>
            <a:ext cx="2016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1</a:t>
            </a:r>
          </a:p>
        </p:txBody>
      </p:sp>
      <p:sp>
        <p:nvSpPr>
          <p:cNvPr id="26729" name="Rectangle 130"/>
          <p:cNvSpPr>
            <a:spLocks noChangeArrowheads="1"/>
          </p:cNvSpPr>
          <p:nvPr/>
        </p:nvSpPr>
        <p:spPr bwMode="auto">
          <a:xfrm>
            <a:off x="9704388" y="4267201"/>
            <a:ext cx="2016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0</a:t>
            </a:r>
          </a:p>
        </p:txBody>
      </p:sp>
      <p:sp>
        <p:nvSpPr>
          <p:cNvPr id="26730" name="Rectangle 130"/>
          <p:cNvSpPr>
            <a:spLocks noChangeArrowheads="1"/>
          </p:cNvSpPr>
          <p:nvPr/>
        </p:nvSpPr>
        <p:spPr bwMode="auto">
          <a:xfrm>
            <a:off x="4598988" y="2667001"/>
            <a:ext cx="2016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 b="1">
                <a:solidFill>
                  <a:schemeClr val="tx1"/>
                </a:solidFill>
                <a:latin typeface="Calibri" charset="0"/>
              </a:rPr>
              <a:t>1</a:t>
            </a:r>
          </a:p>
        </p:txBody>
      </p:sp>
      <p:sp>
        <p:nvSpPr>
          <p:cNvPr id="26731" name="Rectangle 130"/>
          <p:cNvSpPr>
            <a:spLocks noChangeArrowheads="1"/>
          </p:cNvSpPr>
          <p:nvPr/>
        </p:nvSpPr>
        <p:spPr bwMode="auto">
          <a:xfrm>
            <a:off x="5513388" y="2667001"/>
            <a:ext cx="2016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 b="1">
                <a:solidFill>
                  <a:schemeClr val="tx1"/>
                </a:solidFill>
                <a:latin typeface="Calibri" charset="0"/>
              </a:rPr>
              <a:t>0</a:t>
            </a:r>
          </a:p>
        </p:txBody>
      </p:sp>
      <p:sp>
        <p:nvSpPr>
          <p:cNvPr id="26732" name="Rectangle 130"/>
          <p:cNvSpPr>
            <a:spLocks noChangeArrowheads="1"/>
          </p:cNvSpPr>
          <p:nvPr/>
        </p:nvSpPr>
        <p:spPr bwMode="auto">
          <a:xfrm>
            <a:off x="6905625" y="2590801"/>
            <a:ext cx="2032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 b="1">
                <a:solidFill>
                  <a:schemeClr val="tx1"/>
                </a:solidFill>
                <a:latin typeface="Calibri" charset="0"/>
              </a:rPr>
              <a:t>0</a:t>
            </a:r>
          </a:p>
        </p:txBody>
      </p:sp>
      <p:sp>
        <p:nvSpPr>
          <p:cNvPr id="26733" name="Rectangle 130"/>
          <p:cNvSpPr>
            <a:spLocks noChangeArrowheads="1"/>
          </p:cNvSpPr>
          <p:nvPr/>
        </p:nvSpPr>
        <p:spPr bwMode="auto">
          <a:xfrm>
            <a:off x="9829801" y="2743201"/>
            <a:ext cx="201613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 b="1">
                <a:solidFill>
                  <a:schemeClr val="tx1"/>
                </a:solidFill>
                <a:latin typeface="Calibri" charset="0"/>
              </a:rPr>
              <a:t>0</a:t>
            </a:r>
          </a:p>
        </p:txBody>
      </p:sp>
      <p:sp>
        <p:nvSpPr>
          <p:cNvPr id="26734" name="Rectangle 130"/>
          <p:cNvSpPr>
            <a:spLocks noChangeArrowheads="1"/>
          </p:cNvSpPr>
          <p:nvPr/>
        </p:nvSpPr>
        <p:spPr bwMode="auto">
          <a:xfrm>
            <a:off x="5257801" y="1981201"/>
            <a:ext cx="201613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 b="1">
                <a:solidFill>
                  <a:schemeClr val="tx1"/>
                </a:solidFill>
                <a:latin typeface="Calibri" charset="0"/>
              </a:rPr>
              <a:t>1</a:t>
            </a:r>
          </a:p>
        </p:txBody>
      </p:sp>
      <p:sp>
        <p:nvSpPr>
          <p:cNvPr id="26735" name="Rectangle 130"/>
          <p:cNvSpPr>
            <a:spLocks noChangeArrowheads="1"/>
          </p:cNvSpPr>
          <p:nvPr/>
        </p:nvSpPr>
        <p:spPr bwMode="auto">
          <a:xfrm>
            <a:off x="8836025" y="2652714"/>
            <a:ext cx="2032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 b="1">
                <a:solidFill>
                  <a:schemeClr val="tx1"/>
                </a:solidFill>
                <a:latin typeface="Calibri" charset="0"/>
              </a:rPr>
              <a:t>0</a:t>
            </a:r>
          </a:p>
        </p:txBody>
      </p:sp>
      <p:sp>
        <p:nvSpPr>
          <p:cNvPr id="26736" name="Rectangle 130"/>
          <p:cNvSpPr>
            <a:spLocks noChangeArrowheads="1"/>
          </p:cNvSpPr>
          <p:nvPr/>
        </p:nvSpPr>
        <p:spPr bwMode="auto">
          <a:xfrm>
            <a:off x="10237788" y="3571876"/>
            <a:ext cx="2016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 b="1">
                <a:solidFill>
                  <a:schemeClr val="tx1"/>
                </a:solidFill>
                <a:latin typeface="Calibri" charset="0"/>
              </a:rPr>
              <a:t>0</a:t>
            </a:r>
          </a:p>
        </p:txBody>
      </p:sp>
      <p:sp>
        <p:nvSpPr>
          <p:cNvPr id="224" name="Rounded Rectangle 223"/>
          <p:cNvSpPr>
            <a:spLocks noChangeArrowheads="1"/>
          </p:cNvSpPr>
          <p:nvPr/>
        </p:nvSpPr>
        <p:spPr bwMode="auto">
          <a:xfrm>
            <a:off x="1981200" y="685800"/>
            <a:ext cx="2057400" cy="5105400"/>
          </a:xfrm>
          <a:prstGeom prst="roundRect">
            <a:avLst>
              <a:gd name="adj" fmla="val 16667"/>
            </a:avLst>
          </a:prstGeom>
          <a:solidFill>
            <a:schemeClr val="accent2">
              <a:alpha val="10196"/>
            </a:scheme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25" name="Rounded Rectangle 224"/>
          <p:cNvSpPr>
            <a:spLocks noChangeArrowheads="1"/>
          </p:cNvSpPr>
          <p:nvPr/>
        </p:nvSpPr>
        <p:spPr bwMode="auto">
          <a:xfrm>
            <a:off x="4110461" y="693738"/>
            <a:ext cx="2362200" cy="5105400"/>
          </a:xfrm>
          <a:prstGeom prst="roundRect">
            <a:avLst>
              <a:gd name="adj" fmla="val 16667"/>
            </a:avLst>
          </a:prstGeom>
          <a:solidFill>
            <a:schemeClr val="accent2">
              <a:alpha val="10196"/>
            </a:scheme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26" name="Rounded Rectangle 225"/>
          <p:cNvSpPr>
            <a:spLocks noChangeArrowheads="1"/>
          </p:cNvSpPr>
          <p:nvPr/>
        </p:nvSpPr>
        <p:spPr bwMode="auto">
          <a:xfrm>
            <a:off x="6529388" y="737870"/>
            <a:ext cx="1524000" cy="5105400"/>
          </a:xfrm>
          <a:prstGeom prst="roundRect">
            <a:avLst>
              <a:gd name="adj" fmla="val 16667"/>
            </a:avLst>
          </a:prstGeom>
          <a:solidFill>
            <a:schemeClr val="accent2">
              <a:alpha val="10196"/>
            </a:scheme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27" name="Rounded Rectangle 226"/>
          <p:cNvSpPr>
            <a:spLocks noChangeArrowheads="1"/>
          </p:cNvSpPr>
          <p:nvPr/>
        </p:nvSpPr>
        <p:spPr bwMode="auto">
          <a:xfrm>
            <a:off x="8153400" y="685800"/>
            <a:ext cx="1905000" cy="5105400"/>
          </a:xfrm>
          <a:prstGeom prst="roundRect">
            <a:avLst>
              <a:gd name="adj" fmla="val 16667"/>
            </a:avLst>
          </a:prstGeom>
          <a:solidFill>
            <a:schemeClr val="accent2">
              <a:alpha val="10196"/>
            </a:scheme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28" name="Rounded Rectangle 227"/>
          <p:cNvSpPr>
            <a:spLocks noChangeArrowheads="1"/>
          </p:cNvSpPr>
          <p:nvPr/>
        </p:nvSpPr>
        <p:spPr bwMode="auto">
          <a:xfrm>
            <a:off x="9677400" y="1524000"/>
            <a:ext cx="838200" cy="5105400"/>
          </a:xfrm>
          <a:prstGeom prst="roundRect">
            <a:avLst>
              <a:gd name="adj" fmla="val 16667"/>
            </a:avLst>
          </a:prstGeom>
          <a:solidFill>
            <a:schemeClr val="accent2">
              <a:alpha val="10196"/>
            </a:scheme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29" name="Rectangle 2"/>
          <p:cNvSpPr txBox="1">
            <a:spLocks noChangeArrowheads="1"/>
          </p:cNvSpPr>
          <p:nvPr/>
        </p:nvSpPr>
        <p:spPr bwMode="auto">
          <a:xfrm>
            <a:off x="1828800" y="111126"/>
            <a:ext cx="80772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b="1" kern="0" dirty="0">
                <a:latin typeface="Calibri" panose="020F0502020204030204" pitchFamily="34" charset="0"/>
                <a:cs typeface="Calibri" panose="020F0502020204030204" pitchFamily="34" charset="0"/>
              </a:rPr>
              <a:t>How do we break up the tasks?</a:t>
            </a:r>
          </a:p>
        </p:txBody>
      </p:sp>
    </p:spTree>
    <p:extLst>
      <p:ext uri="{BB962C8B-B14F-4D97-AF65-F5344CB8AC3E}">
        <p14:creationId xmlns:p14="http://schemas.microsoft.com/office/powerpoint/2010/main" val="112491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5" grpId="0" animBg="1"/>
      <p:bldP spid="226" grpId="0" animBg="1"/>
      <p:bldP spid="227" grpId="0" animBg="1"/>
      <p:bldP spid="2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Five Stages of the MIPS Pipeline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r>
              <a:rPr lang="en-US" altLang="en-US" b="1" dirty="0">
                <a:solidFill>
                  <a:srgbClr val="C00000"/>
                </a:solidFill>
              </a:rPr>
              <a:t>Instruction Fetch (IF):</a:t>
            </a:r>
            <a:r>
              <a:rPr lang="en-US" altLang="en-US" dirty="0"/>
              <a:t> Fetch instruction from memory and update PC</a:t>
            </a:r>
          </a:p>
          <a:p>
            <a:r>
              <a:rPr lang="en-US" altLang="en-US" b="1" dirty="0">
                <a:solidFill>
                  <a:srgbClr val="C00000"/>
                </a:solidFill>
              </a:rPr>
              <a:t>Instruction Decode (ID): </a:t>
            </a:r>
            <a:r>
              <a:rPr lang="en-US" altLang="en-US" dirty="0"/>
              <a:t>Decode instructions and read from register file</a:t>
            </a:r>
          </a:p>
          <a:p>
            <a:r>
              <a:rPr lang="en-US" altLang="en-US" b="1" dirty="0">
                <a:solidFill>
                  <a:srgbClr val="C00000"/>
                </a:solidFill>
              </a:rPr>
              <a:t>Execute (EX): </a:t>
            </a:r>
            <a:r>
              <a:rPr lang="en-US" altLang="en-US" dirty="0"/>
              <a:t>Execute arithmetic instruction, calculate memory address</a:t>
            </a:r>
          </a:p>
          <a:p>
            <a:r>
              <a:rPr lang="en-US" altLang="en-US" b="1" dirty="0">
                <a:solidFill>
                  <a:srgbClr val="C00000"/>
                </a:solidFill>
              </a:rPr>
              <a:t>Memory (MEM): </a:t>
            </a:r>
            <a:r>
              <a:rPr lang="en-US" altLang="en-US" dirty="0"/>
              <a:t>Read/write data from/to the data memory</a:t>
            </a:r>
          </a:p>
          <a:p>
            <a:r>
              <a:rPr lang="en-US" altLang="en-US" b="1" dirty="0">
                <a:solidFill>
                  <a:srgbClr val="C00000"/>
                </a:solidFill>
              </a:rPr>
              <a:t>Write back (WB): </a:t>
            </a:r>
            <a:r>
              <a:rPr lang="en-US" altLang="en-US" dirty="0"/>
              <a:t>Write result data into the register file</a:t>
            </a:r>
          </a:p>
          <a:p>
            <a:endParaRPr lang="en-US" altLang="en-US" dirty="0"/>
          </a:p>
          <a:p>
            <a:r>
              <a:rPr lang="en-US" altLang="en-US" dirty="0"/>
              <a:t>Don’</a:t>
            </a:r>
            <a:r>
              <a:rPr lang="en-US" altLang="ja-JP" dirty="0"/>
              <a:t>t need all stages for every instruction</a:t>
            </a:r>
          </a:p>
          <a:p>
            <a:pPr lvl="1"/>
            <a:r>
              <a:rPr lang="en-US" altLang="en-US" dirty="0"/>
              <a:t>e.g., add instruction will not access data memory</a:t>
            </a:r>
          </a:p>
          <a:p>
            <a:endParaRPr lang="en-US" altLang="en-US" dirty="0"/>
          </a:p>
        </p:txBody>
      </p:sp>
      <p:grpSp>
        <p:nvGrpSpPr>
          <p:cNvPr id="27651" name="Group 63"/>
          <p:cNvGrpSpPr>
            <a:grpSpLocks/>
          </p:cNvGrpSpPr>
          <p:nvPr/>
        </p:nvGrpSpPr>
        <p:grpSpPr bwMode="auto">
          <a:xfrm>
            <a:off x="3624579" y="1543050"/>
            <a:ext cx="5003800" cy="1143000"/>
            <a:chOff x="1905000" y="984250"/>
            <a:chExt cx="5003800" cy="1143000"/>
          </a:xfrm>
        </p:grpSpPr>
        <p:grpSp>
          <p:nvGrpSpPr>
            <p:cNvPr id="27654" name="Group 4"/>
            <p:cNvGrpSpPr>
              <a:grpSpLocks/>
            </p:cNvGrpSpPr>
            <p:nvPr/>
          </p:nvGrpSpPr>
          <p:grpSpPr bwMode="auto">
            <a:xfrm>
              <a:off x="2273300" y="1365250"/>
              <a:ext cx="825500" cy="254000"/>
              <a:chOff x="1248" y="712"/>
              <a:chExt cx="520" cy="160"/>
            </a:xfrm>
          </p:grpSpPr>
          <p:sp>
            <p:nvSpPr>
              <p:cNvPr id="27695" name="Line 5"/>
              <p:cNvSpPr>
                <a:spLocks noChangeShapeType="1"/>
              </p:cNvSpPr>
              <p:nvPr/>
            </p:nvSpPr>
            <p:spPr bwMode="auto">
              <a:xfrm>
                <a:off x="1256" y="864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6" name="Line 6"/>
              <p:cNvSpPr>
                <a:spLocks noChangeShapeType="1"/>
              </p:cNvSpPr>
              <p:nvPr/>
            </p:nvSpPr>
            <p:spPr bwMode="auto">
              <a:xfrm>
                <a:off x="1248" y="728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7" name="Line 7"/>
              <p:cNvSpPr>
                <a:spLocks noChangeShapeType="1"/>
              </p:cNvSpPr>
              <p:nvPr/>
            </p:nvSpPr>
            <p:spPr bwMode="auto">
              <a:xfrm flipV="1">
                <a:off x="1536" y="712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8" name="Line 8"/>
              <p:cNvSpPr>
                <a:spLocks noChangeShapeType="1"/>
              </p:cNvSpPr>
              <p:nvPr/>
            </p:nvSpPr>
            <p:spPr bwMode="auto">
              <a:xfrm>
                <a:off x="1544" y="720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55" name="Group 9"/>
            <p:cNvGrpSpPr>
              <a:grpSpLocks/>
            </p:cNvGrpSpPr>
            <p:nvPr/>
          </p:nvGrpSpPr>
          <p:grpSpPr bwMode="auto">
            <a:xfrm>
              <a:off x="3111500" y="1365250"/>
              <a:ext cx="825500" cy="254000"/>
              <a:chOff x="1776" y="712"/>
              <a:chExt cx="520" cy="160"/>
            </a:xfrm>
          </p:grpSpPr>
          <p:sp>
            <p:nvSpPr>
              <p:cNvPr id="27691" name="Line 10"/>
              <p:cNvSpPr>
                <a:spLocks noChangeShapeType="1"/>
              </p:cNvSpPr>
              <p:nvPr/>
            </p:nvSpPr>
            <p:spPr bwMode="auto">
              <a:xfrm>
                <a:off x="1784" y="864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2" name="Line 11"/>
              <p:cNvSpPr>
                <a:spLocks noChangeShapeType="1"/>
              </p:cNvSpPr>
              <p:nvPr/>
            </p:nvSpPr>
            <p:spPr bwMode="auto">
              <a:xfrm>
                <a:off x="1776" y="728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3" name="Line 12"/>
              <p:cNvSpPr>
                <a:spLocks noChangeShapeType="1"/>
              </p:cNvSpPr>
              <p:nvPr/>
            </p:nvSpPr>
            <p:spPr bwMode="auto">
              <a:xfrm flipV="1">
                <a:off x="2064" y="712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4" name="Line 13"/>
              <p:cNvSpPr>
                <a:spLocks noChangeShapeType="1"/>
              </p:cNvSpPr>
              <p:nvPr/>
            </p:nvSpPr>
            <p:spPr bwMode="auto">
              <a:xfrm>
                <a:off x="2072" y="720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56" name="Group 14"/>
            <p:cNvGrpSpPr>
              <a:grpSpLocks/>
            </p:cNvGrpSpPr>
            <p:nvPr/>
          </p:nvGrpSpPr>
          <p:grpSpPr bwMode="auto">
            <a:xfrm>
              <a:off x="3949700" y="1365250"/>
              <a:ext cx="825500" cy="254000"/>
              <a:chOff x="2304" y="712"/>
              <a:chExt cx="520" cy="160"/>
            </a:xfrm>
          </p:grpSpPr>
          <p:sp>
            <p:nvSpPr>
              <p:cNvPr id="27687" name="Line 15"/>
              <p:cNvSpPr>
                <a:spLocks noChangeShapeType="1"/>
              </p:cNvSpPr>
              <p:nvPr/>
            </p:nvSpPr>
            <p:spPr bwMode="auto">
              <a:xfrm>
                <a:off x="2312" y="864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8" name="Line 16"/>
              <p:cNvSpPr>
                <a:spLocks noChangeShapeType="1"/>
              </p:cNvSpPr>
              <p:nvPr/>
            </p:nvSpPr>
            <p:spPr bwMode="auto">
              <a:xfrm>
                <a:off x="2304" y="728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9" name="Line 17"/>
              <p:cNvSpPr>
                <a:spLocks noChangeShapeType="1"/>
              </p:cNvSpPr>
              <p:nvPr/>
            </p:nvSpPr>
            <p:spPr bwMode="auto">
              <a:xfrm flipV="1">
                <a:off x="2592" y="712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0" name="Line 18"/>
              <p:cNvSpPr>
                <a:spLocks noChangeShapeType="1"/>
              </p:cNvSpPr>
              <p:nvPr/>
            </p:nvSpPr>
            <p:spPr bwMode="auto">
              <a:xfrm>
                <a:off x="2600" y="720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57" name="Group 19"/>
            <p:cNvGrpSpPr>
              <a:grpSpLocks/>
            </p:cNvGrpSpPr>
            <p:nvPr/>
          </p:nvGrpSpPr>
          <p:grpSpPr bwMode="auto">
            <a:xfrm>
              <a:off x="4787900" y="1365250"/>
              <a:ext cx="825500" cy="254000"/>
              <a:chOff x="2832" y="712"/>
              <a:chExt cx="520" cy="160"/>
            </a:xfrm>
          </p:grpSpPr>
          <p:sp>
            <p:nvSpPr>
              <p:cNvPr id="27683" name="Line 20"/>
              <p:cNvSpPr>
                <a:spLocks noChangeShapeType="1"/>
              </p:cNvSpPr>
              <p:nvPr/>
            </p:nvSpPr>
            <p:spPr bwMode="auto">
              <a:xfrm>
                <a:off x="2840" y="864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4" name="Line 21"/>
              <p:cNvSpPr>
                <a:spLocks noChangeShapeType="1"/>
              </p:cNvSpPr>
              <p:nvPr/>
            </p:nvSpPr>
            <p:spPr bwMode="auto">
              <a:xfrm>
                <a:off x="2832" y="728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5" name="Line 22"/>
              <p:cNvSpPr>
                <a:spLocks noChangeShapeType="1"/>
              </p:cNvSpPr>
              <p:nvPr/>
            </p:nvSpPr>
            <p:spPr bwMode="auto">
              <a:xfrm flipV="1">
                <a:off x="3120" y="712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6" name="Line 23"/>
              <p:cNvSpPr>
                <a:spLocks noChangeShapeType="1"/>
              </p:cNvSpPr>
              <p:nvPr/>
            </p:nvSpPr>
            <p:spPr bwMode="auto">
              <a:xfrm>
                <a:off x="3128" y="720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58" name="Group 24"/>
            <p:cNvGrpSpPr>
              <a:grpSpLocks/>
            </p:cNvGrpSpPr>
            <p:nvPr/>
          </p:nvGrpSpPr>
          <p:grpSpPr bwMode="auto">
            <a:xfrm>
              <a:off x="5626100" y="1365250"/>
              <a:ext cx="825500" cy="254000"/>
              <a:chOff x="3360" y="712"/>
              <a:chExt cx="520" cy="160"/>
            </a:xfrm>
          </p:grpSpPr>
          <p:sp>
            <p:nvSpPr>
              <p:cNvPr id="27679" name="Line 25"/>
              <p:cNvSpPr>
                <a:spLocks noChangeShapeType="1"/>
              </p:cNvSpPr>
              <p:nvPr/>
            </p:nvSpPr>
            <p:spPr bwMode="auto">
              <a:xfrm>
                <a:off x="3368" y="864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0" name="Line 26"/>
              <p:cNvSpPr>
                <a:spLocks noChangeShapeType="1"/>
              </p:cNvSpPr>
              <p:nvPr/>
            </p:nvSpPr>
            <p:spPr bwMode="auto">
              <a:xfrm>
                <a:off x="3360" y="728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1" name="Line 27"/>
              <p:cNvSpPr>
                <a:spLocks noChangeShapeType="1"/>
              </p:cNvSpPr>
              <p:nvPr/>
            </p:nvSpPr>
            <p:spPr bwMode="auto">
              <a:xfrm flipV="1">
                <a:off x="3648" y="712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2" name="Line 28"/>
              <p:cNvSpPr>
                <a:spLocks noChangeShapeType="1"/>
              </p:cNvSpPr>
              <p:nvPr/>
            </p:nvSpPr>
            <p:spPr bwMode="auto">
              <a:xfrm>
                <a:off x="3656" y="720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59" name="Line 29"/>
            <p:cNvSpPr>
              <a:spLocks noChangeShapeType="1"/>
            </p:cNvSpPr>
            <p:nvPr/>
          </p:nvSpPr>
          <p:spPr bwMode="auto">
            <a:xfrm>
              <a:off x="6477000" y="1606550"/>
              <a:ext cx="431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Line 30"/>
            <p:cNvSpPr>
              <a:spLocks noChangeShapeType="1"/>
            </p:cNvSpPr>
            <p:nvPr/>
          </p:nvSpPr>
          <p:spPr bwMode="auto">
            <a:xfrm>
              <a:off x="6464300" y="1390650"/>
              <a:ext cx="0" cy="203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31"/>
            <p:cNvSpPr>
              <a:spLocks noChangeShapeType="1"/>
            </p:cNvSpPr>
            <p:nvPr/>
          </p:nvSpPr>
          <p:spPr bwMode="auto">
            <a:xfrm>
              <a:off x="1905000" y="137795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32"/>
            <p:cNvSpPr>
              <a:spLocks noChangeShapeType="1"/>
            </p:cNvSpPr>
            <p:nvPr/>
          </p:nvSpPr>
          <p:spPr bwMode="auto">
            <a:xfrm flipV="1">
              <a:off x="2273300" y="984250"/>
              <a:ext cx="0" cy="33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Line 33"/>
            <p:cNvSpPr>
              <a:spLocks noChangeShapeType="1"/>
            </p:cNvSpPr>
            <p:nvPr/>
          </p:nvSpPr>
          <p:spPr bwMode="auto">
            <a:xfrm flipV="1">
              <a:off x="3111500" y="984250"/>
              <a:ext cx="0" cy="33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Rectangle 34"/>
            <p:cNvSpPr>
              <a:spLocks noChangeArrowheads="1"/>
            </p:cNvSpPr>
            <p:nvPr/>
          </p:nvSpPr>
          <p:spPr bwMode="auto">
            <a:xfrm>
              <a:off x="2325845" y="990600"/>
              <a:ext cx="775854" cy="335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Cycle 1</a:t>
              </a:r>
            </a:p>
          </p:txBody>
        </p:sp>
        <p:sp>
          <p:nvSpPr>
            <p:cNvPr id="27665" name="Rectangle 35"/>
            <p:cNvSpPr>
              <a:spLocks noChangeArrowheads="1"/>
            </p:cNvSpPr>
            <p:nvPr/>
          </p:nvSpPr>
          <p:spPr bwMode="auto">
            <a:xfrm>
              <a:off x="3087845" y="990600"/>
              <a:ext cx="775854" cy="335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Cycle 2</a:t>
              </a:r>
            </a:p>
          </p:txBody>
        </p:sp>
        <p:sp>
          <p:nvSpPr>
            <p:cNvPr id="27666" name="Line 36"/>
            <p:cNvSpPr>
              <a:spLocks noChangeShapeType="1"/>
            </p:cNvSpPr>
            <p:nvPr/>
          </p:nvSpPr>
          <p:spPr bwMode="auto">
            <a:xfrm flipV="1">
              <a:off x="3949700" y="984250"/>
              <a:ext cx="0" cy="33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Line 37"/>
            <p:cNvSpPr>
              <a:spLocks noChangeShapeType="1"/>
            </p:cNvSpPr>
            <p:nvPr/>
          </p:nvSpPr>
          <p:spPr bwMode="auto">
            <a:xfrm flipV="1">
              <a:off x="4787900" y="984250"/>
              <a:ext cx="0" cy="33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Line 38"/>
            <p:cNvSpPr>
              <a:spLocks noChangeShapeType="1"/>
            </p:cNvSpPr>
            <p:nvPr/>
          </p:nvSpPr>
          <p:spPr bwMode="auto">
            <a:xfrm flipV="1">
              <a:off x="5626100" y="984250"/>
              <a:ext cx="0" cy="33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Line 39"/>
            <p:cNvSpPr>
              <a:spLocks noChangeShapeType="1"/>
            </p:cNvSpPr>
            <p:nvPr/>
          </p:nvSpPr>
          <p:spPr bwMode="auto">
            <a:xfrm flipV="1">
              <a:off x="6464300" y="984250"/>
              <a:ext cx="0" cy="33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Rectangle 40"/>
            <p:cNvSpPr>
              <a:spLocks noChangeArrowheads="1"/>
            </p:cNvSpPr>
            <p:nvPr/>
          </p:nvSpPr>
          <p:spPr bwMode="auto">
            <a:xfrm>
              <a:off x="4002245" y="990600"/>
              <a:ext cx="775854" cy="335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Cycle 3</a:t>
              </a:r>
            </a:p>
          </p:txBody>
        </p:sp>
        <p:sp>
          <p:nvSpPr>
            <p:cNvPr id="27671" name="Rectangle 41"/>
            <p:cNvSpPr>
              <a:spLocks noChangeArrowheads="1"/>
            </p:cNvSpPr>
            <p:nvPr/>
          </p:nvSpPr>
          <p:spPr bwMode="auto">
            <a:xfrm>
              <a:off x="4825423" y="990600"/>
              <a:ext cx="775854" cy="335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Cycle 4</a:t>
              </a:r>
            </a:p>
          </p:txBody>
        </p:sp>
        <p:sp>
          <p:nvSpPr>
            <p:cNvPr id="27672" name="Rectangle 42"/>
            <p:cNvSpPr>
              <a:spLocks noChangeArrowheads="1"/>
            </p:cNvSpPr>
            <p:nvPr/>
          </p:nvSpPr>
          <p:spPr bwMode="auto">
            <a:xfrm>
              <a:off x="5645308" y="990600"/>
              <a:ext cx="775854" cy="335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Cycle 5</a:t>
              </a:r>
            </a:p>
          </p:txBody>
        </p:sp>
        <p:grpSp>
          <p:nvGrpSpPr>
            <p:cNvPr id="27673" name="Group 43"/>
            <p:cNvGrpSpPr>
              <a:grpSpLocks/>
            </p:cNvGrpSpPr>
            <p:nvPr/>
          </p:nvGrpSpPr>
          <p:grpSpPr bwMode="auto">
            <a:xfrm>
              <a:off x="2286000" y="1847850"/>
              <a:ext cx="4165600" cy="279400"/>
              <a:chOff x="1256" y="1016"/>
              <a:chExt cx="2624" cy="176"/>
            </a:xfrm>
          </p:grpSpPr>
          <p:sp>
            <p:nvSpPr>
              <p:cNvPr id="27674" name="Rectangle 45"/>
              <p:cNvSpPr>
                <a:spLocks noChangeArrowheads="1"/>
              </p:cNvSpPr>
              <p:nvPr/>
            </p:nvSpPr>
            <p:spPr bwMode="auto">
              <a:xfrm>
                <a:off x="1256" y="1016"/>
                <a:ext cx="512" cy="1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800">
                    <a:solidFill>
                      <a:srgbClr val="000000"/>
                    </a:solidFill>
                    <a:latin typeface="Calibri" charset="0"/>
                  </a:rPr>
                  <a:t>IF</a:t>
                </a:r>
              </a:p>
            </p:txBody>
          </p:sp>
          <p:sp>
            <p:nvSpPr>
              <p:cNvPr id="27675" name="Rectangle 48"/>
              <p:cNvSpPr>
                <a:spLocks noChangeArrowheads="1"/>
              </p:cNvSpPr>
              <p:nvPr/>
            </p:nvSpPr>
            <p:spPr bwMode="auto">
              <a:xfrm>
                <a:off x="1784" y="1016"/>
                <a:ext cx="512" cy="1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800">
                    <a:solidFill>
                      <a:srgbClr val="000000"/>
                    </a:solidFill>
                    <a:latin typeface="Calibri" charset="0"/>
                  </a:rPr>
                  <a:t>ID</a:t>
                </a:r>
              </a:p>
            </p:txBody>
          </p:sp>
          <p:sp>
            <p:nvSpPr>
              <p:cNvPr id="27676" name="Rectangle 51"/>
              <p:cNvSpPr>
                <a:spLocks noChangeArrowheads="1"/>
              </p:cNvSpPr>
              <p:nvPr/>
            </p:nvSpPr>
            <p:spPr bwMode="auto">
              <a:xfrm>
                <a:off x="2312" y="1016"/>
                <a:ext cx="512" cy="1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800">
                    <a:solidFill>
                      <a:srgbClr val="000000"/>
                    </a:solidFill>
                    <a:latin typeface="Calibri" charset="0"/>
                  </a:rPr>
                  <a:t>EX</a:t>
                </a:r>
              </a:p>
            </p:txBody>
          </p:sp>
          <p:sp>
            <p:nvSpPr>
              <p:cNvPr id="27677" name="Rectangle 54"/>
              <p:cNvSpPr>
                <a:spLocks noChangeArrowheads="1"/>
              </p:cNvSpPr>
              <p:nvPr/>
            </p:nvSpPr>
            <p:spPr bwMode="auto">
              <a:xfrm>
                <a:off x="2840" y="1016"/>
                <a:ext cx="512" cy="1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800">
                    <a:solidFill>
                      <a:srgbClr val="000000"/>
                    </a:solidFill>
                    <a:latin typeface="Calibri" charset="0"/>
                  </a:rPr>
                  <a:t>MEM</a:t>
                </a:r>
              </a:p>
            </p:txBody>
          </p:sp>
          <p:sp>
            <p:nvSpPr>
              <p:cNvPr id="27678" name="Rectangle 57"/>
              <p:cNvSpPr>
                <a:spLocks noChangeArrowheads="1"/>
              </p:cNvSpPr>
              <p:nvPr/>
            </p:nvSpPr>
            <p:spPr bwMode="auto">
              <a:xfrm>
                <a:off x="3368" y="1016"/>
                <a:ext cx="512" cy="1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800">
                    <a:solidFill>
                      <a:srgbClr val="000000"/>
                    </a:solidFill>
                    <a:latin typeface="Calibri" charset="0"/>
                  </a:rPr>
                  <a:t>WB</a:t>
                </a:r>
              </a:p>
            </p:txBody>
          </p:sp>
        </p:grpSp>
      </p:grpSp>
      <p:sp>
        <p:nvSpPr>
          <p:cNvPr id="27652" name="Rectangle 3"/>
          <p:cNvSpPr txBox="1">
            <a:spLocks noChangeArrowheads="1"/>
          </p:cNvSpPr>
          <p:nvPr/>
        </p:nvSpPr>
        <p:spPr bwMode="auto">
          <a:xfrm>
            <a:off x="8196579" y="5202245"/>
            <a:ext cx="1793522" cy="6668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lIns="63500" tIns="25400" rIns="63500" bIns="25400">
            <a:spAutoFit/>
          </a:bodyPr>
          <a:lstStyle>
            <a:lvl1pPr indent="-2032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Font typeface="Times" charset="0"/>
              <a:buNone/>
            </a:pPr>
            <a:r>
              <a:rPr lang="en-US" altLang="en-US" sz="2000" i="1">
                <a:solidFill>
                  <a:srgbClr val="C00000"/>
                </a:solidFill>
                <a:latin typeface="Calibri" charset="0"/>
              </a:rPr>
              <a:t>stash clothes without folding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36309" y="2921740"/>
            <a:ext cx="2033744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000" i="1" dirty="0">
                <a:solidFill>
                  <a:srgbClr val="C00000"/>
                </a:solidFill>
                <a:latin typeface="Calibri" charset="0"/>
              </a:rPr>
              <a:t>Is there an instruction that’s busy in all five stages?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03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097280" y="288885"/>
            <a:ext cx="10058400" cy="1034920"/>
          </a:xfrm>
        </p:spPr>
        <p:txBody>
          <a:bodyPr/>
          <a:lstStyle/>
          <a:p>
            <a:r>
              <a:rPr lang="en-US" altLang="en-US" dirty="0"/>
              <a:t>Pipelining Checklist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en-US" sz="2800" dirty="0"/>
          </a:p>
          <a:p>
            <a:pPr lvl="1"/>
            <a:endParaRPr lang="en-US" altLang="en-US" sz="2800" dirty="0"/>
          </a:p>
          <a:p>
            <a:pPr lvl="1"/>
            <a:endParaRPr lang="en-US" altLang="en-US" sz="2800" dirty="0"/>
          </a:p>
          <a:p>
            <a:pPr lvl="1"/>
            <a:endParaRPr lang="en-US" altLang="en-US" sz="2800" dirty="0"/>
          </a:p>
          <a:p>
            <a:pPr marL="448056" lvl="1" indent="0" algn="ctr">
              <a:buNone/>
            </a:pPr>
            <a:r>
              <a:rPr lang="en-US" altLang="en-US" sz="2800" dirty="0">
                <a:solidFill>
                  <a:srgbClr val="C00000"/>
                </a:solidFill>
                <a:latin typeface="Chalkduster" panose="03050602040202020205" pitchFamily="66" charset="77"/>
              </a:rPr>
              <a:t>What </a:t>
            </a:r>
            <a:r>
              <a:rPr lang="en-US" altLang="en-US" sz="2800" b="1" dirty="0">
                <a:solidFill>
                  <a:srgbClr val="C00000"/>
                </a:solidFill>
                <a:latin typeface="Chalkduster" panose="03050602040202020205" pitchFamily="66" charset="77"/>
              </a:rPr>
              <a:t>resources</a:t>
            </a:r>
            <a:r>
              <a:rPr lang="en-US" altLang="en-US" sz="2800" dirty="0">
                <a:solidFill>
                  <a:srgbClr val="C00000"/>
                </a:solidFill>
                <a:latin typeface="Chalkduster" panose="03050602040202020205" pitchFamily="66" charset="77"/>
              </a:rPr>
              <a:t> do we need in each subtask?</a:t>
            </a:r>
          </a:p>
          <a:p>
            <a:pPr marL="137160" indent="0">
              <a:buNone/>
            </a:pPr>
            <a:endParaRPr lang="en-US" altLang="en-US" sz="3200" dirty="0"/>
          </a:p>
          <a:p>
            <a:endParaRPr lang="en-US" alt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93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Line 75"/>
          <p:cNvSpPr>
            <a:spLocks noChangeShapeType="1"/>
          </p:cNvSpPr>
          <p:nvPr/>
        </p:nvSpPr>
        <p:spPr bwMode="auto">
          <a:xfrm>
            <a:off x="6626225" y="4945063"/>
            <a:ext cx="171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26" name="Group 3"/>
          <p:cNvGrpSpPr>
            <a:grpSpLocks/>
          </p:cNvGrpSpPr>
          <p:nvPr/>
        </p:nvGrpSpPr>
        <p:grpSpPr bwMode="auto">
          <a:xfrm>
            <a:off x="3313113" y="989013"/>
            <a:ext cx="368300" cy="969962"/>
            <a:chOff x="1392" y="2880"/>
            <a:chExt cx="288" cy="480"/>
          </a:xfrm>
        </p:grpSpPr>
        <p:sp>
          <p:nvSpPr>
            <p:cNvPr id="26846" name="Line 4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7" name="Line 5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8" name="Line 6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9" name="Line 7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50" name="Line 8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51" name="Line 9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52" name="Line 10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27" name="Rectangle 11"/>
          <p:cNvSpPr>
            <a:spLocks noChangeArrowheads="1"/>
          </p:cNvSpPr>
          <p:nvPr/>
        </p:nvSpPr>
        <p:spPr bwMode="auto">
          <a:xfrm>
            <a:off x="2638425" y="3602039"/>
            <a:ext cx="1397000" cy="1417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4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6628" name="Rectangle 12"/>
          <p:cNvSpPr>
            <a:spLocks noChangeArrowheads="1"/>
          </p:cNvSpPr>
          <p:nvPr/>
        </p:nvSpPr>
        <p:spPr bwMode="auto">
          <a:xfrm>
            <a:off x="2122488" y="3975100"/>
            <a:ext cx="220662" cy="8207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4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6629" name="Line 13"/>
          <p:cNvSpPr>
            <a:spLocks noChangeShapeType="1"/>
          </p:cNvSpPr>
          <p:nvPr/>
        </p:nvSpPr>
        <p:spPr bwMode="auto">
          <a:xfrm>
            <a:off x="2343151" y="4348163"/>
            <a:ext cx="295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Line 14"/>
          <p:cNvSpPr>
            <a:spLocks noChangeShapeType="1"/>
          </p:cNvSpPr>
          <p:nvPr/>
        </p:nvSpPr>
        <p:spPr bwMode="auto">
          <a:xfrm>
            <a:off x="2430463" y="1138238"/>
            <a:ext cx="882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15"/>
          <p:cNvSpPr>
            <a:spLocks noChangeShapeType="1"/>
          </p:cNvSpPr>
          <p:nvPr/>
        </p:nvSpPr>
        <p:spPr bwMode="auto">
          <a:xfrm>
            <a:off x="2946401" y="1809750"/>
            <a:ext cx="3667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Text Box 16"/>
          <p:cNvSpPr txBox="1">
            <a:spLocks noChangeArrowheads="1"/>
          </p:cNvSpPr>
          <p:nvPr/>
        </p:nvSpPr>
        <p:spPr bwMode="auto">
          <a:xfrm>
            <a:off x="2590800" y="4125913"/>
            <a:ext cx="442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chemeClr val="tx1"/>
                </a:solidFill>
                <a:latin typeface="Calibri" charset="0"/>
              </a:rPr>
              <a:t>Read</a:t>
            </a:r>
          </a:p>
          <a:p>
            <a:pPr eaLnBrk="1" hangingPunct="1"/>
            <a:r>
              <a:rPr lang="en-US" altLang="en-US" sz="900">
                <a:solidFill>
                  <a:schemeClr val="tx1"/>
                </a:solidFill>
                <a:latin typeface="Calibri" charset="0"/>
              </a:rPr>
              <a:t>Addr.</a:t>
            </a:r>
          </a:p>
        </p:txBody>
      </p:sp>
      <p:sp>
        <p:nvSpPr>
          <p:cNvPr id="26633" name="Text Box 17"/>
          <p:cNvSpPr txBox="1">
            <a:spLocks noChangeArrowheads="1"/>
          </p:cNvSpPr>
          <p:nvPr/>
        </p:nvSpPr>
        <p:spPr bwMode="auto">
          <a:xfrm>
            <a:off x="3648076" y="4125914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schemeClr val="tx1"/>
                </a:solidFill>
                <a:latin typeface="Calibri" charset="0"/>
              </a:rPr>
              <a:t>Instr.</a:t>
            </a:r>
          </a:p>
          <a:p>
            <a:pPr algn="ctr" eaLnBrk="1" hangingPunct="1"/>
            <a:r>
              <a:rPr lang="en-US" altLang="en-US" sz="900">
                <a:solidFill>
                  <a:schemeClr val="tx1"/>
                </a:solidFill>
                <a:latin typeface="Calibri" charset="0"/>
              </a:rPr>
              <a:t>[31-0]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946400" y="3810001"/>
            <a:ext cx="800100" cy="415925"/>
          </a:xfrm>
          <a:prstGeom prst="rect">
            <a:avLst/>
          </a:prstGeom>
          <a:solidFill>
            <a:srgbClr val="FAFFB5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050" b="1" dirty="0">
                <a:latin typeface="Calibri"/>
                <a:cs typeface="Calibri"/>
              </a:rPr>
              <a:t>Instruction</a:t>
            </a:r>
          </a:p>
          <a:p>
            <a:pPr algn="ctr">
              <a:defRPr/>
            </a:pPr>
            <a:r>
              <a:rPr lang="en-US" sz="1050" b="1" dirty="0">
                <a:latin typeface="Calibri"/>
                <a:cs typeface="Calibri"/>
              </a:rPr>
              <a:t>Memory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313113" y="1362075"/>
            <a:ext cx="411162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>
                <a:latin typeface="Calibri"/>
                <a:cs typeface="Calibri"/>
              </a:rPr>
              <a:t>Add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049464" y="4198938"/>
            <a:ext cx="32702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>
                <a:latin typeface="Calibri"/>
                <a:cs typeface="Calibri"/>
              </a:rPr>
              <a:t>PC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2725738" y="1660525"/>
            <a:ext cx="252412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>
                <a:latin typeface="Calibri"/>
                <a:cs typeface="Calibri"/>
              </a:rPr>
              <a:t>4</a:t>
            </a:r>
          </a:p>
        </p:txBody>
      </p:sp>
      <p:sp>
        <p:nvSpPr>
          <p:cNvPr id="26638" name="Rectangle 24"/>
          <p:cNvSpPr>
            <a:spLocks noChangeArrowheads="1"/>
          </p:cNvSpPr>
          <p:nvPr/>
        </p:nvSpPr>
        <p:spPr bwMode="auto">
          <a:xfrm>
            <a:off x="5005388" y="3602039"/>
            <a:ext cx="1397000" cy="1417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4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6639" name="Line 25"/>
          <p:cNvSpPr>
            <a:spLocks noChangeShapeType="1"/>
          </p:cNvSpPr>
          <p:nvPr/>
        </p:nvSpPr>
        <p:spPr bwMode="auto">
          <a:xfrm>
            <a:off x="4035425" y="4348163"/>
            <a:ext cx="147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26"/>
          <p:cNvSpPr>
            <a:spLocks noChangeShapeType="1"/>
          </p:cNvSpPr>
          <p:nvPr/>
        </p:nvSpPr>
        <p:spPr bwMode="auto">
          <a:xfrm>
            <a:off x="4183064" y="4124325"/>
            <a:ext cx="822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Line 28"/>
          <p:cNvSpPr>
            <a:spLocks noChangeShapeType="1"/>
          </p:cNvSpPr>
          <p:nvPr/>
        </p:nvSpPr>
        <p:spPr bwMode="auto">
          <a:xfrm>
            <a:off x="9712326" y="4721225"/>
            <a:ext cx="2206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29"/>
          <p:cNvSpPr>
            <a:spLocks noChangeShapeType="1"/>
          </p:cNvSpPr>
          <p:nvPr/>
        </p:nvSpPr>
        <p:spPr bwMode="auto">
          <a:xfrm>
            <a:off x="4183064" y="3751263"/>
            <a:ext cx="822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Line 32"/>
          <p:cNvSpPr>
            <a:spLocks noChangeShapeType="1"/>
          </p:cNvSpPr>
          <p:nvPr/>
        </p:nvSpPr>
        <p:spPr bwMode="auto">
          <a:xfrm>
            <a:off x="7874001" y="5692775"/>
            <a:ext cx="1863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Line 33"/>
          <p:cNvSpPr>
            <a:spLocks noChangeShapeType="1"/>
          </p:cNvSpPr>
          <p:nvPr/>
        </p:nvSpPr>
        <p:spPr bwMode="auto">
          <a:xfrm>
            <a:off x="7726363" y="4348163"/>
            <a:ext cx="171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Text Box 34"/>
          <p:cNvSpPr txBox="1">
            <a:spLocks noChangeArrowheads="1"/>
          </p:cNvSpPr>
          <p:nvPr/>
        </p:nvSpPr>
        <p:spPr bwMode="auto">
          <a:xfrm>
            <a:off x="4932363" y="4721225"/>
            <a:ext cx="7747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Write Data</a:t>
            </a:r>
          </a:p>
        </p:txBody>
      </p:sp>
      <p:sp>
        <p:nvSpPr>
          <p:cNvPr id="26646" name="Text Box 35"/>
          <p:cNvSpPr txBox="1">
            <a:spLocks noChangeArrowheads="1"/>
          </p:cNvSpPr>
          <p:nvPr/>
        </p:nvSpPr>
        <p:spPr bwMode="auto">
          <a:xfrm>
            <a:off x="4932364" y="3602038"/>
            <a:ext cx="8524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Read Addr 1</a:t>
            </a:r>
          </a:p>
        </p:txBody>
      </p:sp>
      <p:sp>
        <p:nvSpPr>
          <p:cNvPr id="26647" name="Text Box 36"/>
          <p:cNvSpPr txBox="1">
            <a:spLocks noChangeArrowheads="1"/>
          </p:cNvSpPr>
          <p:nvPr/>
        </p:nvSpPr>
        <p:spPr bwMode="auto">
          <a:xfrm>
            <a:off x="4932364" y="3975100"/>
            <a:ext cx="8524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Read Addr 2</a:t>
            </a:r>
          </a:p>
        </p:txBody>
      </p:sp>
      <p:sp>
        <p:nvSpPr>
          <p:cNvPr id="26648" name="Text Box 37"/>
          <p:cNvSpPr txBox="1">
            <a:spLocks noChangeArrowheads="1"/>
          </p:cNvSpPr>
          <p:nvPr/>
        </p:nvSpPr>
        <p:spPr bwMode="auto">
          <a:xfrm>
            <a:off x="4932363" y="4348163"/>
            <a:ext cx="7874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Write Addr</a:t>
            </a:r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5303752" y="3825876"/>
            <a:ext cx="641522" cy="5770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050" b="1">
                <a:latin typeface="Calibri"/>
                <a:cs typeface="Calibri"/>
              </a:rPr>
              <a:t>Register</a:t>
            </a:r>
          </a:p>
          <a:p>
            <a:pPr algn="ctr">
              <a:defRPr/>
            </a:pPr>
            <a:endParaRPr lang="en-US" sz="1050" b="1">
              <a:latin typeface="Calibri"/>
              <a:cs typeface="Calibri"/>
            </a:endParaRPr>
          </a:p>
          <a:p>
            <a:pPr algn="ctr">
              <a:defRPr/>
            </a:pPr>
            <a:r>
              <a:rPr lang="en-US" sz="1050" b="1">
                <a:latin typeface="Calibri"/>
                <a:cs typeface="Calibri"/>
              </a:rPr>
              <a:t>File</a:t>
            </a: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5892800" y="3751264"/>
            <a:ext cx="573088" cy="415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>
                <a:latin typeface="Calibri"/>
                <a:cs typeface="Calibri"/>
              </a:rPr>
              <a:t>Read</a:t>
            </a:r>
          </a:p>
          <a:p>
            <a:pPr algn="r">
              <a:defRPr/>
            </a:pPr>
            <a:r>
              <a:rPr lang="en-US" sz="1050">
                <a:latin typeface="Calibri"/>
                <a:cs typeface="Calibri"/>
              </a:rPr>
              <a:t> Data 1</a:t>
            </a:r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5916614" y="4422776"/>
            <a:ext cx="573087" cy="415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>
                <a:latin typeface="Calibri"/>
                <a:cs typeface="Calibri"/>
              </a:rPr>
              <a:t>Read</a:t>
            </a:r>
          </a:p>
          <a:p>
            <a:pPr algn="r">
              <a:defRPr/>
            </a:pPr>
            <a:r>
              <a:rPr lang="en-US" sz="1050">
                <a:latin typeface="Calibri"/>
                <a:cs typeface="Calibri"/>
              </a:rPr>
              <a:t> Data 2</a:t>
            </a:r>
          </a:p>
        </p:txBody>
      </p:sp>
      <p:sp>
        <p:nvSpPr>
          <p:cNvPr id="26652" name="Rectangle 42"/>
          <p:cNvSpPr>
            <a:spLocks noChangeArrowheads="1"/>
          </p:cNvSpPr>
          <p:nvPr/>
        </p:nvSpPr>
        <p:spPr bwMode="auto">
          <a:xfrm>
            <a:off x="7310438" y="4273551"/>
            <a:ext cx="487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en-US" sz="1000" b="1">
                <a:solidFill>
                  <a:schemeClr val="tx1"/>
                </a:solidFill>
                <a:latin typeface="Calibri" charset="0"/>
              </a:rPr>
              <a:t>ALU</a:t>
            </a:r>
          </a:p>
        </p:txBody>
      </p:sp>
      <p:sp>
        <p:nvSpPr>
          <p:cNvPr id="26653" name="Rectangle 43"/>
          <p:cNvSpPr>
            <a:spLocks noChangeArrowheads="1"/>
          </p:cNvSpPr>
          <p:nvPr/>
        </p:nvSpPr>
        <p:spPr bwMode="auto">
          <a:xfrm>
            <a:off x="7196139" y="3295650"/>
            <a:ext cx="4413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100">
                <a:solidFill>
                  <a:schemeClr val="tx1"/>
                </a:solidFill>
                <a:latin typeface="Calibri" charset="0"/>
              </a:rPr>
              <a:t>ovf</a:t>
            </a:r>
          </a:p>
        </p:txBody>
      </p:sp>
      <p:sp>
        <p:nvSpPr>
          <p:cNvPr id="26654" name="Rectangle 44"/>
          <p:cNvSpPr>
            <a:spLocks noChangeArrowheads="1"/>
          </p:cNvSpPr>
          <p:nvPr/>
        </p:nvSpPr>
        <p:spPr bwMode="auto">
          <a:xfrm>
            <a:off x="7667625" y="3462338"/>
            <a:ext cx="5143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100">
                <a:solidFill>
                  <a:schemeClr val="tx1"/>
                </a:solidFill>
                <a:latin typeface="Calibri" charset="0"/>
              </a:rPr>
              <a:t>zero</a:t>
            </a:r>
          </a:p>
        </p:txBody>
      </p:sp>
      <p:sp>
        <p:nvSpPr>
          <p:cNvPr id="26655" name="Line 48"/>
          <p:cNvSpPr>
            <a:spLocks noChangeShapeType="1"/>
          </p:cNvSpPr>
          <p:nvPr/>
        </p:nvSpPr>
        <p:spPr bwMode="auto">
          <a:xfrm flipV="1">
            <a:off x="7315200" y="3536950"/>
            <a:ext cx="0" cy="223838"/>
          </a:xfrm>
          <a:prstGeom prst="line">
            <a:avLst/>
          </a:prstGeom>
          <a:noFill/>
          <a:ln w="12700">
            <a:solidFill>
              <a:srgbClr val="59595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6" name="Line 50"/>
          <p:cNvSpPr>
            <a:spLocks noChangeShapeType="1"/>
          </p:cNvSpPr>
          <p:nvPr/>
        </p:nvSpPr>
        <p:spPr bwMode="auto">
          <a:xfrm>
            <a:off x="10301288" y="4497388"/>
            <a:ext cx="0" cy="19415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7" name="Rectangle 51"/>
          <p:cNvSpPr>
            <a:spLocks noChangeArrowheads="1"/>
          </p:cNvSpPr>
          <p:nvPr/>
        </p:nvSpPr>
        <p:spPr bwMode="auto">
          <a:xfrm>
            <a:off x="8242300" y="3602039"/>
            <a:ext cx="1397000" cy="1417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4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6658" name="Line 52"/>
          <p:cNvSpPr>
            <a:spLocks noChangeShapeType="1"/>
          </p:cNvSpPr>
          <p:nvPr/>
        </p:nvSpPr>
        <p:spPr bwMode="auto">
          <a:xfrm>
            <a:off x="9639300" y="4348163"/>
            <a:ext cx="293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9" name="Line 53"/>
          <p:cNvSpPr>
            <a:spLocks noChangeShapeType="1"/>
          </p:cNvSpPr>
          <p:nvPr/>
        </p:nvSpPr>
        <p:spPr bwMode="auto">
          <a:xfrm>
            <a:off x="7874001" y="3900488"/>
            <a:ext cx="3921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0" name="Line 54"/>
          <p:cNvSpPr>
            <a:spLocks noChangeShapeType="1"/>
          </p:cNvSpPr>
          <p:nvPr/>
        </p:nvSpPr>
        <p:spPr bwMode="auto">
          <a:xfrm>
            <a:off x="8021638" y="4721225"/>
            <a:ext cx="0" cy="298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55"/>
          <p:cNvSpPr txBox="1">
            <a:spLocks noChangeArrowheads="1"/>
          </p:cNvSpPr>
          <p:nvPr/>
        </p:nvSpPr>
        <p:spPr bwMode="auto">
          <a:xfrm>
            <a:off x="8836026" y="3698876"/>
            <a:ext cx="665163" cy="415925"/>
          </a:xfrm>
          <a:prstGeom prst="rect">
            <a:avLst/>
          </a:prstGeom>
          <a:solidFill>
            <a:srgbClr val="FAFFB5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050" b="1" dirty="0">
                <a:latin typeface="Calibri"/>
                <a:cs typeface="Calibri"/>
              </a:rPr>
              <a:t>Data</a:t>
            </a:r>
          </a:p>
          <a:p>
            <a:pPr algn="ctr">
              <a:defRPr/>
            </a:pPr>
            <a:r>
              <a:rPr lang="en-US" sz="1050" b="1" dirty="0">
                <a:latin typeface="Calibri"/>
                <a:cs typeface="Calibri"/>
              </a:rPr>
              <a:t>Memory</a:t>
            </a:r>
          </a:p>
        </p:txBody>
      </p:sp>
      <p:sp>
        <p:nvSpPr>
          <p:cNvPr id="46" name="Text Box 56"/>
          <p:cNvSpPr txBox="1">
            <a:spLocks noChangeArrowheads="1"/>
          </p:cNvSpPr>
          <p:nvPr/>
        </p:nvSpPr>
        <p:spPr bwMode="auto">
          <a:xfrm>
            <a:off x="8167688" y="3751263"/>
            <a:ext cx="6223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Calibri"/>
                <a:cs typeface="Calibri"/>
              </a:rPr>
              <a:t>Address</a:t>
            </a:r>
          </a:p>
        </p:txBody>
      </p:sp>
      <p:sp>
        <p:nvSpPr>
          <p:cNvPr id="47" name="Text Box 57"/>
          <p:cNvSpPr txBox="1">
            <a:spLocks noChangeArrowheads="1"/>
          </p:cNvSpPr>
          <p:nvPr/>
        </p:nvSpPr>
        <p:spPr bwMode="auto">
          <a:xfrm>
            <a:off x="8167688" y="4572000"/>
            <a:ext cx="7747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Calibri"/>
                <a:cs typeface="Calibri"/>
              </a:rPr>
              <a:t>Write Data</a:t>
            </a:r>
          </a:p>
        </p:txBody>
      </p:sp>
      <p:sp>
        <p:nvSpPr>
          <p:cNvPr id="48" name="Text Box 58"/>
          <p:cNvSpPr txBox="1">
            <a:spLocks noChangeArrowheads="1"/>
          </p:cNvSpPr>
          <p:nvPr/>
        </p:nvSpPr>
        <p:spPr bwMode="auto">
          <a:xfrm>
            <a:off x="8829676" y="4198938"/>
            <a:ext cx="741363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Calibri"/>
                <a:cs typeface="Calibri"/>
              </a:rPr>
              <a:t>Read Data</a:t>
            </a:r>
          </a:p>
        </p:txBody>
      </p:sp>
      <p:sp>
        <p:nvSpPr>
          <p:cNvPr id="26665" name="Line 63"/>
          <p:cNvSpPr>
            <a:spLocks noChangeShapeType="1"/>
          </p:cNvSpPr>
          <p:nvPr/>
        </p:nvSpPr>
        <p:spPr bwMode="auto">
          <a:xfrm>
            <a:off x="4784726" y="6438900"/>
            <a:ext cx="55165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6" name="Line 64"/>
          <p:cNvSpPr>
            <a:spLocks noChangeShapeType="1"/>
          </p:cNvSpPr>
          <p:nvPr/>
        </p:nvSpPr>
        <p:spPr bwMode="auto">
          <a:xfrm>
            <a:off x="6500814" y="5029200"/>
            <a:ext cx="15446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7" name="Line 65"/>
          <p:cNvSpPr>
            <a:spLocks noChangeShapeType="1"/>
          </p:cNvSpPr>
          <p:nvPr/>
        </p:nvSpPr>
        <p:spPr bwMode="auto">
          <a:xfrm>
            <a:off x="6265863" y="5543550"/>
            <a:ext cx="368300" cy="0"/>
          </a:xfrm>
          <a:prstGeom prst="line">
            <a:avLst/>
          </a:prstGeom>
          <a:noFill/>
          <a:ln w="19050">
            <a:solidFill>
              <a:srgbClr val="043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67"/>
          <p:cNvSpPr>
            <a:spLocks noChangeArrowheads="1"/>
          </p:cNvSpPr>
          <p:nvPr/>
        </p:nvSpPr>
        <p:spPr bwMode="auto">
          <a:xfrm>
            <a:off x="5727700" y="5319714"/>
            <a:ext cx="514350" cy="447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>
              <a:defRPr/>
            </a:pPr>
            <a:r>
              <a:rPr lang="en-US" sz="1050" b="1">
                <a:latin typeface="Calibri"/>
                <a:cs typeface="Calibri"/>
              </a:rPr>
              <a:t>Sign</a:t>
            </a:r>
          </a:p>
          <a:p>
            <a:pPr algn="ctr">
              <a:defRPr/>
            </a:pPr>
            <a:r>
              <a:rPr lang="en-US" sz="1050" b="1">
                <a:latin typeface="Calibri"/>
                <a:cs typeface="Calibri"/>
              </a:rPr>
              <a:t>Extend</a:t>
            </a:r>
          </a:p>
        </p:txBody>
      </p:sp>
      <p:sp>
        <p:nvSpPr>
          <p:cNvPr id="26669" name="Line 68"/>
          <p:cNvSpPr>
            <a:spLocks noChangeShapeType="1"/>
          </p:cNvSpPr>
          <p:nvPr/>
        </p:nvSpPr>
        <p:spPr bwMode="auto">
          <a:xfrm>
            <a:off x="4195764" y="5543550"/>
            <a:ext cx="1482725" cy="0"/>
          </a:xfrm>
          <a:prstGeom prst="line">
            <a:avLst/>
          </a:prstGeom>
          <a:noFill/>
          <a:ln w="19050">
            <a:solidFill>
              <a:srgbClr val="043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0" name="Line 73"/>
          <p:cNvSpPr>
            <a:spLocks noChangeShapeType="1"/>
          </p:cNvSpPr>
          <p:nvPr/>
        </p:nvSpPr>
        <p:spPr bwMode="auto">
          <a:xfrm>
            <a:off x="6500813" y="45720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1" name="Line 74"/>
          <p:cNvSpPr>
            <a:spLocks noChangeShapeType="1"/>
          </p:cNvSpPr>
          <p:nvPr/>
        </p:nvSpPr>
        <p:spPr bwMode="auto">
          <a:xfrm>
            <a:off x="9712325" y="4721225"/>
            <a:ext cx="0" cy="971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2" name="Line 76"/>
          <p:cNvSpPr>
            <a:spLocks noChangeShapeType="1"/>
          </p:cNvSpPr>
          <p:nvPr/>
        </p:nvSpPr>
        <p:spPr bwMode="auto">
          <a:xfrm>
            <a:off x="4784726" y="4870450"/>
            <a:ext cx="244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3" name="Line 78"/>
          <p:cNvSpPr>
            <a:spLocks noChangeShapeType="1"/>
          </p:cNvSpPr>
          <p:nvPr/>
        </p:nvSpPr>
        <p:spPr bwMode="auto">
          <a:xfrm>
            <a:off x="10153650" y="4497388"/>
            <a:ext cx="147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4" name="Line 81"/>
          <p:cNvSpPr>
            <a:spLocks noChangeShapeType="1"/>
          </p:cNvSpPr>
          <p:nvPr/>
        </p:nvSpPr>
        <p:spPr bwMode="auto">
          <a:xfrm>
            <a:off x="4784725" y="4870450"/>
            <a:ext cx="0" cy="1568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5" name="Line 100"/>
          <p:cNvSpPr>
            <a:spLocks noChangeShapeType="1"/>
          </p:cNvSpPr>
          <p:nvPr/>
        </p:nvSpPr>
        <p:spPr bwMode="auto">
          <a:xfrm>
            <a:off x="2430463" y="1138239"/>
            <a:ext cx="0" cy="3209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6" name="Line 107"/>
          <p:cNvSpPr>
            <a:spLocks noChangeShapeType="1"/>
          </p:cNvSpPr>
          <p:nvPr/>
        </p:nvSpPr>
        <p:spPr bwMode="auto">
          <a:xfrm>
            <a:off x="8021638" y="4721225"/>
            <a:ext cx="2206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7" name="Rectangle 129"/>
          <p:cNvSpPr>
            <a:spLocks noChangeArrowheads="1"/>
          </p:cNvSpPr>
          <p:nvPr/>
        </p:nvSpPr>
        <p:spPr bwMode="auto">
          <a:xfrm>
            <a:off x="4195764" y="5257800"/>
            <a:ext cx="8096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[15-0]</a:t>
            </a:r>
          </a:p>
        </p:txBody>
      </p:sp>
      <p:sp>
        <p:nvSpPr>
          <p:cNvPr id="26678" name="Rectangle 130"/>
          <p:cNvSpPr>
            <a:spLocks noChangeArrowheads="1"/>
          </p:cNvSpPr>
          <p:nvPr/>
        </p:nvSpPr>
        <p:spPr bwMode="auto">
          <a:xfrm>
            <a:off x="4191000" y="3462339"/>
            <a:ext cx="808038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[25-21]</a:t>
            </a:r>
          </a:p>
        </p:txBody>
      </p:sp>
      <p:sp>
        <p:nvSpPr>
          <p:cNvPr id="26679" name="Rectangle 131"/>
          <p:cNvSpPr>
            <a:spLocks noChangeArrowheads="1"/>
          </p:cNvSpPr>
          <p:nvPr/>
        </p:nvSpPr>
        <p:spPr bwMode="auto">
          <a:xfrm>
            <a:off x="4191001" y="3870326"/>
            <a:ext cx="8096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[20-16]</a:t>
            </a:r>
          </a:p>
        </p:txBody>
      </p:sp>
      <p:grpSp>
        <p:nvGrpSpPr>
          <p:cNvPr id="26680" name="Group 157"/>
          <p:cNvGrpSpPr>
            <a:grpSpLocks/>
          </p:cNvGrpSpPr>
          <p:nvPr/>
        </p:nvGrpSpPr>
        <p:grpSpPr bwMode="auto">
          <a:xfrm>
            <a:off x="1828801" y="893763"/>
            <a:ext cx="7000875" cy="3454400"/>
            <a:chOff x="304800" y="893528"/>
            <a:chExt cx="7001409" cy="3455020"/>
          </a:xfrm>
        </p:grpSpPr>
        <p:sp>
          <p:nvSpPr>
            <p:cNvPr id="26841" name="Line 21"/>
            <p:cNvSpPr>
              <a:spLocks noChangeShapeType="1"/>
            </p:cNvSpPr>
            <p:nvPr/>
          </p:nvSpPr>
          <p:spPr bwMode="auto">
            <a:xfrm>
              <a:off x="318591" y="914400"/>
              <a:ext cx="6987618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2" name="Line 22"/>
            <p:cNvSpPr>
              <a:spLocks noChangeShapeType="1"/>
            </p:cNvSpPr>
            <p:nvPr/>
          </p:nvSpPr>
          <p:spPr bwMode="auto">
            <a:xfrm>
              <a:off x="304800" y="4348548"/>
              <a:ext cx="2942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3" name="Line 99"/>
            <p:cNvSpPr>
              <a:spLocks noChangeShapeType="1"/>
            </p:cNvSpPr>
            <p:nvPr/>
          </p:nvSpPr>
          <p:spPr bwMode="auto">
            <a:xfrm>
              <a:off x="6350009" y="1660954"/>
              <a:ext cx="392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4" name="Line 133"/>
            <p:cNvSpPr>
              <a:spLocks noChangeShapeType="1"/>
            </p:cNvSpPr>
            <p:nvPr/>
          </p:nvSpPr>
          <p:spPr bwMode="auto">
            <a:xfrm>
              <a:off x="318591" y="914400"/>
              <a:ext cx="0" cy="34341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5" name="Line 134"/>
            <p:cNvSpPr>
              <a:spLocks noChangeShapeType="1"/>
            </p:cNvSpPr>
            <p:nvPr/>
          </p:nvSpPr>
          <p:spPr bwMode="auto">
            <a:xfrm>
              <a:off x="7306209" y="893528"/>
              <a:ext cx="0" cy="4837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81" name="Line 135"/>
          <p:cNvSpPr>
            <a:spLocks noChangeShapeType="1"/>
          </p:cNvSpPr>
          <p:nvPr/>
        </p:nvSpPr>
        <p:spPr bwMode="auto">
          <a:xfrm>
            <a:off x="6623050" y="4945064"/>
            <a:ext cx="0" cy="598487"/>
          </a:xfrm>
          <a:prstGeom prst="line">
            <a:avLst/>
          </a:prstGeom>
          <a:noFill/>
          <a:ln w="28575">
            <a:solidFill>
              <a:srgbClr val="043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2" name="Line 138"/>
          <p:cNvSpPr>
            <a:spLocks noChangeShapeType="1"/>
          </p:cNvSpPr>
          <p:nvPr/>
        </p:nvSpPr>
        <p:spPr bwMode="auto">
          <a:xfrm>
            <a:off x="4195763" y="3048000"/>
            <a:ext cx="0" cy="2495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83" name="Group 160"/>
          <p:cNvGrpSpPr>
            <a:grpSpLocks/>
          </p:cNvGrpSpPr>
          <p:nvPr/>
        </p:nvGrpSpPr>
        <p:grpSpPr bwMode="auto">
          <a:xfrm>
            <a:off x="6402389" y="3975101"/>
            <a:ext cx="833437" cy="746125"/>
            <a:chOff x="4878931" y="3975272"/>
            <a:chExt cx="833611" cy="746553"/>
          </a:xfrm>
        </p:grpSpPr>
        <p:sp>
          <p:nvSpPr>
            <p:cNvPr id="26837" name="Line 30"/>
            <p:cNvSpPr>
              <a:spLocks noChangeShapeType="1"/>
            </p:cNvSpPr>
            <p:nvPr/>
          </p:nvSpPr>
          <p:spPr bwMode="auto">
            <a:xfrm>
              <a:off x="4878931" y="3975272"/>
              <a:ext cx="8336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8" name="Line 31"/>
            <p:cNvSpPr>
              <a:spLocks noChangeShapeType="1"/>
            </p:cNvSpPr>
            <p:nvPr/>
          </p:nvSpPr>
          <p:spPr bwMode="auto">
            <a:xfrm>
              <a:off x="5026039" y="4572515"/>
              <a:ext cx="2696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9" name="Line 80"/>
            <p:cNvSpPr>
              <a:spLocks noChangeShapeType="1"/>
            </p:cNvSpPr>
            <p:nvPr/>
          </p:nvSpPr>
          <p:spPr bwMode="auto">
            <a:xfrm>
              <a:off x="5491880" y="4721825"/>
              <a:ext cx="2206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0" name="Line 162"/>
            <p:cNvSpPr>
              <a:spLocks noChangeShapeType="1"/>
            </p:cNvSpPr>
            <p:nvPr/>
          </p:nvSpPr>
          <p:spPr bwMode="auto">
            <a:xfrm>
              <a:off x="4878931" y="4572515"/>
              <a:ext cx="1471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84" name="Line 163"/>
          <p:cNvSpPr>
            <a:spLocks noChangeShapeType="1"/>
          </p:cNvSpPr>
          <p:nvPr/>
        </p:nvSpPr>
        <p:spPr bwMode="auto">
          <a:xfrm>
            <a:off x="7874000" y="3900489"/>
            <a:ext cx="0" cy="447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5" name="Line 164"/>
          <p:cNvSpPr>
            <a:spLocks noChangeShapeType="1"/>
          </p:cNvSpPr>
          <p:nvPr/>
        </p:nvSpPr>
        <p:spPr bwMode="auto">
          <a:xfrm>
            <a:off x="7874000" y="4348163"/>
            <a:ext cx="0" cy="1344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Text Box 71"/>
          <p:cNvSpPr txBox="1">
            <a:spLocks noChangeArrowheads="1"/>
          </p:cNvSpPr>
          <p:nvPr/>
        </p:nvSpPr>
        <p:spPr bwMode="auto">
          <a:xfrm>
            <a:off x="5359401" y="5543550"/>
            <a:ext cx="3206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Calibri"/>
                <a:cs typeface="Calibri"/>
              </a:rPr>
              <a:t>16</a:t>
            </a:r>
          </a:p>
        </p:txBody>
      </p:sp>
      <p:sp>
        <p:nvSpPr>
          <p:cNvPr id="80" name="Text Box 72"/>
          <p:cNvSpPr txBox="1">
            <a:spLocks noChangeArrowheads="1"/>
          </p:cNvSpPr>
          <p:nvPr/>
        </p:nvSpPr>
        <p:spPr bwMode="auto">
          <a:xfrm>
            <a:off x="6340476" y="5543550"/>
            <a:ext cx="3206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Calibri"/>
                <a:cs typeface="Calibri"/>
              </a:rPr>
              <a:t>32</a:t>
            </a:r>
          </a:p>
        </p:txBody>
      </p:sp>
      <p:grpSp>
        <p:nvGrpSpPr>
          <p:cNvPr id="26688" name="Group 159"/>
          <p:cNvGrpSpPr>
            <a:grpSpLocks/>
          </p:cNvGrpSpPr>
          <p:nvPr/>
        </p:nvGrpSpPr>
        <p:grpSpPr bwMode="auto">
          <a:xfrm>
            <a:off x="3681413" y="1143001"/>
            <a:ext cx="4235450" cy="4778375"/>
            <a:chOff x="2157438" y="1213022"/>
            <a:chExt cx="4234803" cy="4777944"/>
          </a:xfrm>
        </p:grpSpPr>
        <p:sp>
          <p:nvSpPr>
            <p:cNvPr id="26813" name="Rectangle 86"/>
            <p:cNvSpPr>
              <a:spLocks noChangeArrowheads="1"/>
            </p:cNvSpPr>
            <p:nvPr/>
          </p:nvSpPr>
          <p:spPr bwMode="auto">
            <a:xfrm>
              <a:off x="5319255" y="1660657"/>
              <a:ext cx="441258" cy="44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ts val="1600"/>
                </a:lnSpc>
              </a:pPr>
              <a:r>
                <a:rPr lang="en-US" altLang="en-US" sz="1000" b="1">
                  <a:solidFill>
                    <a:schemeClr val="tx1"/>
                  </a:solidFill>
                  <a:latin typeface="Calibri" charset="0"/>
                </a:rPr>
                <a:t>Shift</a:t>
              </a:r>
            </a:p>
            <a:p>
              <a:pPr algn="ctr" eaLnBrk="1" hangingPunct="1">
                <a:lnSpc>
                  <a:spcPts val="1600"/>
                </a:lnSpc>
              </a:pPr>
              <a:r>
                <a:rPr lang="en-US" altLang="en-US" sz="1000" b="1">
                  <a:solidFill>
                    <a:schemeClr val="tx1"/>
                  </a:solidFill>
                  <a:latin typeface="Calibri" charset="0"/>
                </a:rPr>
                <a:t>left 2</a:t>
              </a:r>
            </a:p>
          </p:txBody>
        </p:sp>
        <p:grpSp>
          <p:nvGrpSpPr>
            <p:cNvPr id="26814" name="Group 158"/>
            <p:cNvGrpSpPr>
              <a:grpSpLocks/>
            </p:cNvGrpSpPr>
            <p:nvPr/>
          </p:nvGrpSpPr>
          <p:grpSpPr bwMode="auto">
            <a:xfrm>
              <a:off x="2157438" y="1213052"/>
              <a:ext cx="4234803" cy="4777914"/>
              <a:chOff x="2157438" y="1213052"/>
              <a:chExt cx="4234803" cy="4777914"/>
            </a:xfrm>
          </p:grpSpPr>
          <p:grpSp>
            <p:nvGrpSpPr>
              <p:cNvPr id="26815" name="Group 156"/>
              <p:cNvGrpSpPr>
                <a:grpSpLocks/>
              </p:cNvGrpSpPr>
              <p:nvPr/>
            </p:nvGrpSpPr>
            <p:grpSpPr bwMode="auto">
              <a:xfrm>
                <a:off x="2157438" y="1213052"/>
                <a:ext cx="4234803" cy="3732739"/>
                <a:chOff x="2157438" y="1213052"/>
                <a:chExt cx="4234803" cy="3732739"/>
              </a:xfrm>
            </p:grpSpPr>
            <p:sp>
              <p:nvSpPr>
                <p:cNvPr id="26821" name="Line 88"/>
                <p:cNvSpPr>
                  <a:spLocks noChangeShapeType="1"/>
                </p:cNvSpPr>
                <p:nvPr/>
              </p:nvSpPr>
              <p:spPr bwMode="auto">
                <a:xfrm>
                  <a:off x="5099593" y="1511643"/>
                  <a:ext cx="8964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5981141" y="1511445"/>
                  <a:ext cx="411100" cy="25397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050" b="1" dirty="0">
                      <a:latin typeface="Calibri"/>
                      <a:cs typeface="Calibri"/>
                    </a:rPr>
                    <a:t>Add</a:t>
                  </a:r>
                </a:p>
              </p:txBody>
            </p:sp>
            <p:grpSp>
              <p:nvGrpSpPr>
                <p:cNvPr id="26823" name="Group 152"/>
                <p:cNvGrpSpPr>
                  <a:grpSpLocks/>
                </p:cNvGrpSpPr>
                <p:nvPr/>
              </p:nvGrpSpPr>
              <p:grpSpPr bwMode="auto">
                <a:xfrm>
                  <a:off x="2157438" y="1213052"/>
                  <a:ext cx="4192577" cy="3732739"/>
                  <a:chOff x="2157438" y="1213052"/>
                  <a:chExt cx="4192577" cy="3732739"/>
                </a:xfrm>
              </p:grpSpPr>
              <p:sp>
                <p:nvSpPr>
                  <p:cNvPr id="26824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5320255" y="1660954"/>
                    <a:ext cx="441323" cy="522588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accent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accent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accent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accent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accent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accent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accent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accent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accent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en-US" altLang="en-US" sz="1400">
                      <a:solidFill>
                        <a:schemeClr val="tx1"/>
                      </a:solidFill>
                      <a:latin typeface="Calibri" charset="0"/>
                    </a:endParaRPr>
                  </a:p>
                </p:txBody>
              </p:sp>
              <p:sp>
                <p:nvSpPr>
                  <p:cNvPr id="26825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5099593" y="1959575"/>
                    <a:ext cx="22066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6826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5982245" y="1213052"/>
                    <a:ext cx="367770" cy="895870"/>
                    <a:chOff x="1392" y="2880"/>
                    <a:chExt cx="288" cy="480"/>
                  </a:xfrm>
                </p:grpSpPr>
                <p:sp>
                  <p:nvSpPr>
                    <p:cNvPr id="26830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2" y="3072"/>
                      <a:ext cx="48" cy="4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31" name="Line 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392" y="3120"/>
                      <a:ext cx="48" cy="4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32" name="Line 9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2880"/>
                      <a:ext cx="0" cy="19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33" name="Line 9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3168"/>
                      <a:ext cx="0" cy="19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34" name="Line 9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3216"/>
                      <a:ext cx="288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35" name="Line 9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80" y="3024"/>
                      <a:ext cx="0" cy="19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36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2" y="2880"/>
                      <a:ext cx="288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6827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5747787" y="1959575"/>
                    <a:ext cx="22066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28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2157438" y="1511643"/>
                    <a:ext cx="294215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29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5099593" y="1959575"/>
                    <a:ext cx="0" cy="298621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6816" name="Group 155"/>
              <p:cNvGrpSpPr>
                <a:grpSpLocks/>
              </p:cNvGrpSpPr>
              <p:nvPr/>
            </p:nvGrpSpPr>
            <p:grpSpPr bwMode="auto">
              <a:xfrm>
                <a:off x="3835386" y="4936523"/>
                <a:ext cx="1264208" cy="1054443"/>
                <a:chOff x="3835386" y="4936523"/>
                <a:chExt cx="1264208" cy="1054443"/>
              </a:xfrm>
            </p:grpSpPr>
            <p:sp>
              <p:nvSpPr>
                <p:cNvPr id="26817" name="Line 69"/>
                <p:cNvSpPr>
                  <a:spLocks noChangeShapeType="1"/>
                </p:cNvSpPr>
                <p:nvPr/>
              </p:nvSpPr>
              <p:spPr bwMode="auto">
                <a:xfrm>
                  <a:off x="3835386" y="5480222"/>
                  <a:ext cx="73554" cy="1493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18" name="Line 70"/>
                <p:cNvSpPr>
                  <a:spLocks noChangeShapeType="1"/>
                </p:cNvSpPr>
                <p:nvPr/>
              </p:nvSpPr>
              <p:spPr bwMode="auto">
                <a:xfrm>
                  <a:off x="4816105" y="5559511"/>
                  <a:ext cx="73554" cy="1493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19" name="Oval 66"/>
                <p:cNvSpPr>
                  <a:spLocks noChangeArrowheads="1"/>
                </p:cNvSpPr>
                <p:nvPr/>
              </p:nvSpPr>
              <p:spPr bwMode="auto">
                <a:xfrm>
                  <a:off x="4154121" y="5169757"/>
                  <a:ext cx="588431" cy="82120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 sz="1400">
                    <a:solidFill>
                      <a:schemeClr val="tx1"/>
                    </a:solidFill>
                    <a:latin typeface="Calibri" charset="0"/>
                  </a:endParaRPr>
                </a:p>
              </p:txBody>
            </p:sp>
            <p:sp>
              <p:nvSpPr>
                <p:cNvPr id="26820" name="Line 135"/>
                <p:cNvSpPr>
                  <a:spLocks noChangeShapeType="1"/>
                </p:cNvSpPr>
                <p:nvPr/>
              </p:nvSpPr>
              <p:spPr bwMode="auto">
                <a:xfrm>
                  <a:off x="5099594" y="4936523"/>
                  <a:ext cx="0" cy="59724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6689" name="Group 100"/>
          <p:cNvGrpSpPr>
            <a:grpSpLocks/>
          </p:cNvGrpSpPr>
          <p:nvPr/>
        </p:nvGrpSpPr>
        <p:grpSpPr bwMode="auto">
          <a:xfrm>
            <a:off x="6781800" y="4427538"/>
            <a:ext cx="228600" cy="601662"/>
            <a:chOff x="6533000" y="3190811"/>
            <a:chExt cx="485666" cy="1080858"/>
          </a:xfrm>
        </p:grpSpPr>
        <p:grpSp>
          <p:nvGrpSpPr>
            <p:cNvPr id="26805" name="Group 28"/>
            <p:cNvGrpSpPr>
              <a:grpSpLocks/>
            </p:cNvGrpSpPr>
            <p:nvPr/>
          </p:nvGrpSpPr>
          <p:grpSpPr bwMode="auto">
            <a:xfrm>
              <a:off x="6565545" y="3215599"/>
              <a:ext cx="453121" cy="1056070"/>
              <a:chOff x="6565545" y="3215599"/>
              <a:chExt cx="453121" cy="1056070"/>
            </a:xfrm>
          </p:grpSpPr>
          <p:sp>
            <p:nvSpPr>
              <p:cNvPr id="26807" name="Line 23"/>
              <p:cNvSpPr>
                <a:spLocks noChangeShapeType="1"/>
              </p:cNvSpPr>
              <p:nvPr/>
            </p:nvSpPr>
            <p:spPr bwMode="auto">
              <a:xfrm>
                <a:off x="6565545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8" name="Arc 24"/>
              <p:cNvSpPr>
                <a:spLocks/>
              </p:cNvSpPr>
              <p:nvPr/>
            </p:nvSpPr>
            <p:spPr bwMode="auto">
              <a:xfrm>
                <a:off x="6793357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09" name="Arc 25"/>
              <p:cNvSpPr>
                <a:spLocks/>
              </p:cNvSpPr>
              <p:nvPr/>
            </p:nvSpPr>
            <p:spPr bwMode="auto">
              <a:xfrm flipH="1">
                <a:off x="6565545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10" name="Arc 26"/>
              <p:cNvSpPr>
                <a:spLocks/>
              </p:cNvSpPr>
              <p:nvPr/>
            </p:nvSpPr>
            <p:spPr bwMode="auto">
              <a:xfrm flipV="1">
                <a:off x="6793357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11" name="Arc 27"/>
              <p:cNvSpPr>
                <a:spLocks/>
              </p:cNvSpPr>
              <p:nvPr/>
            </p:nvSpPr>
            <p:spPr bwMode="auto">
              <a:xfrm flipH="1" flipV="1">
                <a:off x="6565545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12" name="Line 28"/>
              <p:cNvSpPr>
                <a:spLocks noChangeShapeType="1"/>
              </p:cNvSpPr>
              <p:nvPr/>
            </p:nvSpPr>
            <p:spPr bwMode="auto">
              <a:xfrm>
                <a:off x="7018666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806" name="Text Box 29"/>
            <p:cNvSpPr txBox="1">
              <a:spLocks noChangeArrowheads="1"/>
            </p:cNvSpPr>
            <p:nvPr/>
          </p:nvSpPr>
          <p:spPr bwMode="auto">
            <a:xfrm>
              <a:off x="6533000" y="3190811"/>
              <a:ext cx="453123" cy="97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M</a:t>
              </a:r>
              <a:b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U </a:t>
              </a:r>
              <a:b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X</a:t>
              </a:r>
              <a:endParaRPr lang="en-AU" altLang="en-US" sz="1100" b="1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26690" name="Group 100"/>
          <p:cNvGrpSpPr>
            <a:grpSpLocks/>
          </p:cNvGrpSpPr>
          <p:nvPr/>
        </p:nvGrpSpPr>
        <p:grpSpPr bwMode="auto">
          <a:xfrm>
            <a:off x="9925050" y="4191001"/>
            <a:ext cx="228600" cy="601663"/>
            <a:chOff x="6533000" y="3190811"/>
            <a:chExt cx="485666" cy="1080858"/>
          </a:xfrm>
        </p:grpSpPr>
        <p:grpSp>
          <p:nvGrpSpPr>
            <p:cNvPr id="26797" name="Group 28"/>
            <p:cNvGrpSpPr>
              <a:grpSpLocks/>
            </p:cNvGrpSpPr>
            <p:nvPr/>
          </p:nvGrpSpPr>
          <p:grpSpPr bwMode="auto">
            <a:xfrm>
              <a:off x="6565545" y="3215599"/>
              <a:ext cx="453121" cy="1056070"/>
              <a:chOff x="6565545" y="3215599"/>
              <a:chExt cx="453121" cy="1056070"/>
            </a:xfrm>
          </p:grpSpPr>
          <p:sp>
            <p:nvSpPr>
              <p:cNvPr id="26799" name="Line 23"/>
              <p:cNvSpPr>
                <a:spLocks noChangeShapeType="1"/>
              </p:cNvSpPr>
              <p:nvPr/>
            </p:nvSpPr>
            <p:spPr bwMode="auto">
              <a:xfrm>
                <a:off x="6565545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0" name="Arc 24"/>
              <p:cNvSpPr>
                <a:spLocks/>
              </p:cNvSpPr>
              <p:nvPr/>
            </p:nvSpPr>
            <p:spPr bwMode="auto">
              <a:xfrm>
                <a:off x="6793357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01" name="Arc 25"/>
              <p:cNvSpPr>
                <a:spLocks/>
              </p:cNvSpPr>
              <p:nvPr/>
            </p:nvSpPr>
            <p:spPr bwMode="auto">
              <a:xfrm flipH="1">
                <a:off x="6565545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02" name="Arc 26"/>
              <p:cNvSpPr>
                <a:spLocks/>
              </p:cNvSpPr>
              <p:nvPr/>
            </p:nvSpPr>
            <p:spPr bwMode="auto">
              <a:xfrm flipV="1">
                <a:off x="6793357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03" name="Arc 27"/>
              <p:cNvSpPr>
                <a:spLocks/>
              </p:cNvSpPr>
              <p:nvPr/>
            </p:nvSpPr>
            <p:spPr bwMode="auto">
              <a:xfrm flipH="1" flipV="1">
                <a:off x="6565545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04" name="Line 28"/>
              <p:cNvSpPr>
                <a:spLocks noChangeShapeType="1"/>
              </p:cNvSpPr>
              <p:nvPr/>
            </p:nvSpPr>
            <p:spPr bwMode="auto">
              <a:xfrm>
                <a:off x="7018666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798" name="Text Box 29"/>
            <p:cNvSpPr txBox="1">
              <a:spLocks noChangeArrowheads="1"/>
            </p:cNvSpPr>
            <p:nvPr/>
          </p:nvSpPr>
          <p:spPr bwMode="auto">
            <a:xfrm>
              <a:off x="6533000" y="3190811"/>
              <a:ext cx="453123" cy="977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M</a:t>
              </a:r>
              <a:b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U </a:t>
              </a:r>
              <a:b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X</a:t>
              </a:r>
              <a:endParaRPr lang="en-AU" altLang="en-US" sz="1100" b="1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26691" name="Group 177"/>
          <p:cNvGrpSpPr>
            <a:grpSpLocks/>
          </p:cNvGrpSpPr>
          <p:nvPr/>
        </p:nvGrpSpPr>
        <p:grpSpPr bwMode="auto">
          <a:xfrm>
            <a:off x="6400800" y="3665538"/>
            <a:ext cx="1320800" cy="1270000"/>
            <a:chOff x="4881389" y="3664572"/>
            <a:chExt cx="1321512" cy="1269141"/>
          </a:xfrm>
        </p:grpSpPr>
        <p:sp>
          <p:nvSpPr>
            <p:cNvPr id="26791" name="Freeform 41"/>
            <p:cNvSpPr>
              <a:spLocks/>
            </p:cNvSpPr>
            <p:nvPr/>
          </p:nvSpPr>
          <p:spPr bwMode="auto">
            <a:xfrm>
              <a:off x="5688024" y="3664572"/>
              <a:ext cx="514877" cy="1269141"/>
            </a:xfrm>
            <a:custGeom>
              <a:avLst/>
              <a:gdLst>
                <a:gd name="T0" fmla="*/ 0 w 388"/>
                <a:gd name="T1" fmla="*/ 0 h 1099"/>
                <a:gd name="T2" fmla="*/ 0 w 388"/>
                <a:gd name="T3" fmla="*/ 2147483647 h 1099"/>
                <a:gd name="T4" fmla="*/ 2147483647 w 388"/>
                <a:gd name="T5" fmla="*/ 2147483647 h 1099"/>
                <a:gd name="T6" fmla="*/ 0 w 388"/>
                <a:gd name="T7" fmla="*/ 2147483647 h 1099"/>
                <a:gd name="T8" fmla="*/ 0 w 388"/>
                <a:gd name="T9" fmla="*/ 2147483647 h 1099"/>
                <a:gd name="T10" fmla="*/ 2147483647 w 388"/>
                <a:gd name="T11" fmla="*/ 2147483647 h 1099"/>
                <a:gd name="T12" fmla="*/ 2147483647 w 388"/>
                <a:gd name="T13" fmla="*/ 2147483647 h 1099"/>
                <a:gd name="T14" fmla="*/ 0 w 388"/>
                <a:gd name="T15" fmla="*/ 0 h 10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8"/>
                <a:gd name="T25" fmla="*/ 0 h 1099"/>
                <a:gd name="T26" fmla="*/ 388 w 388"/>
                <a:gd name="T27" fmla="*/ 1099 h 109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792" name="Group 171"/>
            <p:cNvGrpSpPr>
              <a:grpSpLocks/>
            </p:cNvGrpSpPr>
            <p:nvPr/>
          </p:nvGrpSpPr>
          <p:grpSpPr bwMode="auto">
            <a:xfrm>
              <a:off x="4881389" y="3977847"/>
              <a:ext cx="833611" cy="746553"/>
              <a:chOff x="4878931" y="3975272"/>
              <a:chExt cx="833611" cy="746553"/>
            </a:xfrm>
          </p:grpSpPr>
          <p:sp>
            <p:nvSpPr>
              <p:cNvPr id="26793" name="Line 30"/>
              <p:cNvSpPr>
                <a:spLocks noChangeShapeType="1"/>
              </p:cNvSpPr>
              <p:nvPr/>
            </p:nvSpPr>
            <p:spPr bwMode="auto">
              <a:xfrm>
                <a:off x="4878931" y="3975272"/>
                <a:ext cx="83361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4" name="Line 31"/>
              <p:cNvSpPr>
                <a:spLocks noChangeShapeType="1"/>
              </p:cNvSpPr>
              <p:nvPr/>
            </p:nvSpPr>
            <p:spPr bwMode="auto">
              <a:xfrm>
                <a:off x="5026039" y="4572515"/>
                <a:ext cx="26969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5" name="Line 80"/>
              <p:cNvSpPr>
                <a:spLocks noChangeShapeType="1"/>
              </p:cNvSpPr>
              <p:nvPr/>
            </p:nvSpPr>
            <p:spPr bwMode="auto">
              <a:xfrm>
                <a:off x="5491880" y="4721825"/>
                <a:ext cx="2206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6" name="Line 162"/>
              <p:cNvSpPr>
                <a:spLocks noChangeShapeType="1"/>
              </p:cNvSpPr>
              <p:nvPr/>
            </p:nvSpPr>
            <p:spPr bwMode="auto">
              <a:xfrm>
                <a:off x="4878931" y="4572515"/>
                <a:ext cx="1471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692" name="Freeform 41"/>
          <p:cNvSpPr>
            <a:spLocks/>
          </p:cNvSpPr>
          <p:nvPr/>
        </p:nvSpPr>
        <p:spPr bwMode="auto">
          <a:xfrm>
            <a:off x="7216775" y="3667125"/>
            <a:ext cx="515938" cy="12700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2147483647 h 1099"/>
              <a:gd name="T4" fmla="*/ 2147483647 w 388"/>
              <a:gd name="T5" fmla="*/ 2147483647 h 1099"/>
              <a:gd name="T6" fmla="*/ 0 w 388"/>
              <a:gd name="T7" fmla="*/ 2147483647 h 1099"/>
              <a:gd name="T8" fmla="*/ 0 w 388"/>
              <a:gd name="T9" fmla="*/ 2147483647 h 1099"/>
              <a:gd name="T10" fmla="*/ 2147483647 w 388"/>
              <a:gd name="T11" fmla="*/ 2147483647 h 1099"/>
              <a:gd name="T12" fmla="*/ 2147483647 w 388"/>
              <a:gd name="T13" fmla="*/ 2147483647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8"/>
              <a:gd name="T25" fmla="*/ 0 h 1099"/>
              <a:gd name="T26" fmla="*/ 388 w 388"/>
              <a:gd name="T27" fmla="*/ 1099 h 109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3" name="Line 27"/>
          <p:cNvSpPr>
            <a:spLocks noChangeShapeType="1"/>
          </p:cNvSpPr>
          <p:nvPr/>
        </p:nvSpPr>
        <p:spPr bwMode="auto">
          <a:xfrm flipV="1">
            <a:off x="4195764" y="4637088"/>
            <a:ext cx="473075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4" name="Line 109"/>
          <p:cNvSpPr>
            <a:spLocks noChangeShapeType="1"/>
          </p:cNvSpPr>
          <p:nvPr/>
        </p:nvSpPr>
        <p:spPr bwMode="auto">
          <a:xfrm>
            <a:off x="4881564" y="4487863"/>
            <a:ext cx="1476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5" name="Line 110"/>
          <p:cNvSpPr>
            <a:spLocks noChangeShapeType="1"/>
          </p:cNvSpPr>
          <p:nvPr/>
        </p:nvSpPr>
        <p:spPr bwMode="auto">
          <a:xfrm>
            <a:off x="4424363" y="4114800"/>
            <a:ext cx="0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6" name="Line 111"/>
          <p:cNvSpPr>
            <a:spLocks noChangeShapeType="1"/>
          </p:cNvSpPr>
          <p:nvPr/>
        </p:nvSpPr>
        <p:spPr bwMode="auto">
          <a:xfrm>
            <a:off x="4424364" y="4338638"/>
            <a:ext cx="244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97" name="Group 100"/>
          <p:cNvGrpSpPr>
            <a:grpSpLocks/>
          </p:cNvGrpSpPr>
          <p:nvPr/>
        </p:nvGrpSpPr>
        <p:grpSpPr bwMode="auto">
          <a:xfrm>
            <a:off x="4652963" y="4191001"/>
            <a:ext cx="228600" cy="601663"/>
            <a:chOff x="6533000" y="3190811"/>
            <a:chExt cx="485666" cy="1080858"/>
          </a:xfrm>
        </p:grpSpPr>
        <p:grpSp>
          <p:nvGrpSpPr>
            <p:cNvPr id="26783" name="Group 28"/>
            <p:cNvGrpSpPr>
              <a:grpSpLocks/>
            </p:cNvGrpSpPr>
            <p:nvPr/>
          </p:nvGrpSpPr>
          <p:grpSpPr bwMode="auto">
            <a:xfrm>
              <a:off x="6565545" y="3215599"/>
              <a:ext cx="453121" cy="1056070"/>
              <a:chOff x="6565545" y="3215599"/>
              <a:chExt cx="453121" cy="1056070"/>
            </a:xfrm>
          </p:grpSpPr>
          <p:sp>
            <p:nvSpPr>
              <p:cNvPr id="26785" name="Line 23"/>
              <p:cNvSpPr>
                <a:spLocks noChangeShapeType="1"/>
              </p:cNvSpPr>
              <p:nvPr/>
            </p:nvSpPr>
            <p:spPr bwMode="auto">
              <a:xfrm>
                <a:off x="6565545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6" name="Arc 24"/>
              <p:cNvSpPr>
                <a:spLocks/>
              </p:cNvSpPr>
              <p:nvPr/>
            </p:nvSpPr>
            <p:spPr bwMode="auto">
              <a:xfrm>
                <a:off x="6793357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87" name="Arc 25"/>
              <p:cNvSpPr>
                <a:spLocks/>
              </p:cNvSpPr>
              <p:nvPr/>
            </p:nvSpPr>
            <p:spPr bwMode="auto">
              <a:xfrm flipH="1">
                <a:off x="6565545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88" name="Arc 26"/>
              <p:cNvSpPr>
                <a:spLocks/>
              </p:cNvSpPr>
              <p:nvPr/>
            </p:nvSpPr>
            <p:spPr bwMode="auto">
              <a:xfrm flipV="1">
                <a:off x="6793357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89" name="Arc 27"/>
              <p:cNvSpPr>
                <a:spLocks/>
              </p:cNvSpPr>
              <p:nvPr/>
            </p:nvSpPr>
            <p:spPr bwMode="auto">
              <a:xfrm flipH="1" flipV="1">
                <a:off x="6565545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90" name="Line 28"/>
              <p:cNvSpPr>
                <a:spLocks noChangeShapeType="1"/>
              </p:cNvSpPr>
              <p:nvPr/>
            </p:nvSpPr>
            <p:spPr bwMode="auto">
              <a:xfrm>
                <a:off x="7018666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784" name="Text Box 29"/>
            <p:cNvSpPr txBox="1">
              <a:spLocks noChangeArrowheads="1"/>
            </p:cNvSpPr>
            <p:nvPr/>
          </p:nvSpPr>
          <p:spPr bwMode="auto">
            <a:xfrm>
              <a:off x="6533000" y="3190811"/>
              <a:ext cx="453122" cy="812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900" b="1">
                  <a:solidFill>
                    <a:schemeClr val="tx1"/>
                  </a:solidFill>
                  <a:latin typeface="Calibri" charset="0"/>
                </a:rPr>
                <a:t> M</a:t>
              </a:r>
              <a:br>
                <a:rPr lang="en-US" altLang="en-US" sz="9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900" b="1">
                  <a:solidFill>
                    <a:schemeClr val="tx1"/>
                  </a:solidFill>
                  <a:latin typeface="Calibri" charset="0"/>
                </a:rPr>
                <a:t> U </a:t>
              </a:r>
              <a:br>
                <a:rPr lang="en-US" altLang="en-US" sz="9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900" b="1">
                  <a:solidFill>
                    <a:schemeClr val="tx1"/>
                  </a:solidFill>
                  <a:latin typeface="Calibri" charset="0"/>
                </a:rPr>
                <a:t> X</a:t>
              </a:r>
              <a:endParaRPr lang="en-AU" altLang="en-US" sz="900" b="1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26698" name="Group 196"/>
          <p:cNvGrpSpPr>
            <a:grpSpLocks/>
          </p:cNvGrpSpPr>
          <p:nvPr/>
        </p:nvGrpSpPr>
        <p:grpSpPr bwMode="auto">
          <a:xfrm>
            <a:off x="1824038" y="914401"/>
            <a:ext cx="2062162" cy="3433763"/>
            <a:chOff x="304800" y="914399"/>
            <a:chExt cx="2062703" cy="3434148"/>
          </a:xfrm>
        </p:grpSpPr>
        <p:sp>
          <p:nvSpPr>
            <p:cNvPr id="26780" name="Line 133"/>
            <p:cNvSpPr>
              <a:spLocks noChangeShapeType="1"/>
            </p:cNvSpPr>
            <p:nvPr/>
          </p:nvSpPr>
          <p:spPr bwMode="auto">
            <a:xfrm>
              <a:off x="318591" y="914399"/>
              <a:ext cx="0" cy="34341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81" name="Line 21"/>
            <p:cNvSpPr>
              <a:spLocks noChangeShapeType="1"/>
            </p:cNvSpPr>
            <p:nvPr/>
          </p:nvSpPr>
          <p:spPr bwMode="auto">
            <a:xfrm flipV="1">
              <a:off x="304800" y="914399"/>
              <a:ext cx="20627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82" name="Line 22"/>
            <p:cNvSpPr>
              <a:spLocks noChangeShapeType="1"/>
            </p:cNvSpPr>
            <p:nvPr/>
          </p:nvSpPr>
          <p:spPr bwMode="auto">
            <a:xfrm>
              <a:off x="304800" y="4343400"/>
              <a:ext cx="294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99" name="Line 103"/>
          <p:cNvSpPr>
            <a:spLocks noChangeShapeType="1"/>
          </p:cNvSpPr>
          <p:nvPr/>
        </p:nvSpPr>
        <p:spPr bwMode="auto">
          <a:xfrm flipV="1">
            <a:off x="6172200" y="1066800"/>
            <a:ext cx="0" cy="3762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0" name="Line 21"/>
          <p:cNvSpPr>
            <a:spLocks noChangeShapeType="1"/>
          </p:cNvSpPr>
          <p:nvPr/>
        </p:nvSpPr>
        <p:spPr bwMode="auto">
          <a:xfrm>
            <a:off x="6172201" y="1066800"/>
            <a:ext cx="20939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701" name="Group 100"/>
          <p:cNvGrpSpPr>
            <a:grpSpLocks/>
          </p:cNvGrpSpPr>
          <p:nvPr/>
        </p:nvGrpSpPr>
        <p:grpSpPr bwMode="auto">
          <a:xfrm>
            <a:off x="8266113" y="990600"/>
            <a:ext cx="228600" cy="755650"/>
            <a:chOff x="6533000" y="3215599"/>
            <a:chExt cx="485666" cy="1056070"/>
          </a:xfrm>
        </p:grpSpPr>
        <p:grpSp>
          <p:nvGrpSpPr>
            <p:cNvPr id="26772" name="Group 28"/>
            <p:cNvGrpSpPr>
              <a:grpSpLocks/>
            </p:cNvGrpSpPr>
            <p:nvPr/>
          </p:nvGrpSpPr>
          <p:grpSpPr bwMode="auto">
            <a:xfrm>
              <a:off x="6565545" y="3215599"/>
              <a:ext cx="453121" cy="1056070"/>
              <a:chOff x="6565545" y="3215599"/>
              <a:chExt cx="453121" cy="1056070"/>
            </a:xfrm>
          </p:grpSpPr>
          <p:sp>
            <p:nvSpPr>
              <p:cNvPr id="26774" name="Line 23"/>
              <p:cNvSpPr>
                <a:spLocks noChangeShapeType="1"/>
              </p:cNvSpPr>
              <p:nvPr/>
            </p:nvSpPr>
            <p:spPr bwMode="auto">
              <a:xfrm>
                <a:off x="6565545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5" name="Arc 24"/>
              <p:cNvSpPr>
                <a:spLocks/>
              </p:cNvSpPr>
              <p:nvPr/>
            </p:nvSpPr>
            <p:spPr bwMode="auto">
              <a:xfrm>
                <a:off x="6793357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76" name="Arc 25"/>
              <p:cNvSpPr>
                <a:spLocks/>
              </p:cNvSpPr>
              <p:nvPr/>
            </p:nvSpPr>
            <p:spPr bwMode="auto">
              <a:xfrm flipH="1">
                <a:off x="6565545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77" name="Arc 26"/>
              <p:cNvSpPr>
                <a:spLocks/>
              </p:cNvSpPr>
              <p:nvPr/>
            </p:nvSpPr>
            <p:spPr bwMode="auto">
              <a:xfrm flipV="1">
                <a:off x="6793357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78" name="Arc 27"/>
              <p:cNvSpPr>
                <a:spLocks/>
              </p:cNvSpPr>
              <p:nvPr/>
            </p:nvSpPr>
            <p:spPr bwMode="auto">
              <a:xfrm flipH="1" flipV="1">
                <a:off x="6565545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79" name="Line 28"/>
              <p:cNvSpPr>
                <a:spLocks noChangeShapeType="1"/>
              </p:cNvSpPr>
              <p:nvPr/>
            </p:nvSpPr>
            <p:spPr bwMode="auto">
              <a:xfrm>
                <a:off x="7018666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773" name="Text Box 29"/>
            <p:cNvSpPr txBox="1">
              <a:spLocks noChangeArrowheads="1"/>
            </p:cNvSpPr>
            <p:nvPr/>
          </p:nvSpPr>
          <p:spPr bwMode="auto">
            <a:xfrm>
              <a:off x="6533000" y="3282242"/>
              <a:ext cx="453122" cy="76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M</a:t>
              </a:r>
              <a:b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U </a:t>
              </a:r>
              <a:b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X</a:t>
              </a:r>
              <a:endParaRPr lang="en-AU" altLang="en-US" sz="1100" b="1">
                <a:solidFill>
                  <a:schemeClr val="tx1"/>
                </a:solidFill>
                <a:latin typeface="Calibri" charset="0"/>
              </a:endParaRPr>
            </a:p>
          </p:txBody>
        </p:sp>
      </p:grpSp>
      <p:sp>
        <p:nvSpPr>
          <p:cNvPr id="26702" name="Line 99"/>
          <p:cNvSpPr>
            <a:spLocks noChangeShapeType="1"/>
          </p:cNvSpPr>
          <p:nvPr/>
        </p:nvSpPr>
        <p:spPr bwMode="auto">
          <a:xfrm>
            <a:off x="8494713" y="1377950"/>
            <a:ext cx="3349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3" name="TextBox 205"/>
          <p:cNvSpPr txBox="1">
            <a:spLocks noChangeArrowheads="1"/>
          </p:cNvSpPr>
          <p:nvPr/>
        </p:nvSpPr>
        <p:spPr bwMode="auto">
          <a:xfrm>
            <a:off x="4524375" y="2895600"/>
            <a:ext cx="9715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chemeClr val="tx1"/>
                </a:solidFill>
                <a:latin typeface="Calibri" charset="0"/>
              </a:rPr>
              <a:t>RegDst</a:t>
            </a:r>
          </a:p>
        </p:txBody>
      </p:sp>
      <p:sp>
        <p:nvSpPr>
          <p:cNvPr id="26704" name="Rectangle 47"/>
          <p:cNvSpPr>
            <a:spLocks noChangeArrowheads="1"/>
          </p:cNvSpPr>
          <p:nvPr/>
        </p:nvSpPr>
        <p:spPr bwMode="auto">
          <a:xfrm>
            <a:off x="5572126" y="2830514"/>
            <a:ext cx="8937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RegWrite</a:t>
            </a:r>
          </a:p>
        </p:txBody>
      </p:sp>
      <p:sp>
        <p:nvSpPr>
          <p:cNvPr id="26705" name="Rectangle 61"/>
          <p:cNvSpPr>
            <a:spLocks noChangeArrowheads="1"/>
          </p:cNvSpPr>
          <p:nvPr/>
        </p:nvSpPr>
        <p:spPr bwMode="auto">
          <a:xfrm>
            <a:off x="8947151" y="2101851"/>
            <a:ext cx="8937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MemRead</a:t>
            </a:r>
          </a:p>
        </p:txBody>
      </p:sp>
      <p:sp>
        <p:nvSpPr>
          <p:cNvPr id="26706" name="Rectangle 83"/>
          <p:cNvSpPr>
            <a:spLocks noChangeArrowheads="1"/>
          </p:cNvSpPr>
          <p:nvPr/>
        </p:nvSpPr>
        <p:spPr bwMode="auto">
          <a:xfrm>
            <a:off x="9605963" y="2582864"/>
            <a:ext cx="8937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MemtoReg</a:t>
            </a:r>
          </a:p>
        </p:txBody>
      </p:sp>
      <p:sp>
        <p:nvSpPr>
          <p:cNvPr id="26707" name="Rectangle 83"/>
          <p:cNvSpPr>
            <a:spLocks noChangeArrowheads="1"/>
          </p:cNvSpPr>
          <p:nvPr/>
        </p:nvSpPr>
        <p:spPr bwMode="auto">
          <a:xfrm>
            <a:off x="8305801" y="2498726"/>
            <a:ext cx="8937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MemWrite</a:t>
            </a:r>
          </a:p>
        </p:txBody>
      </p:sp>
      <p:sp>
        <p:nvSpPr>
          <p:cNvPr id="26708" name="Rectangle 83"/>
          <p:cNvSpPr>
            <a:spLocks noChangeArrowheads="1"/>
          </p:cNvSpPr>
          <p:nvPr/>
        </p:nvSpPr>
        <p:spPr bwMode="auto">
          <a:xfrm>
            <a:off x="7924801" y="2101851"/>
            <a:ext cx="8937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PC Src</a:t>
            </a:r>
          </a:p>
        </p:txBody>
      </p:sp>
      <p:sp>
        <p:nvSpPr>
          <p:cNvPr id="26709" name="Rectangle 84"/>
          <p:cNvSpPr>
            <a:spLocks noChangeArrowheads="1"/>
          </p:cNvSpPr>
          <p:nvPr/>
        </p:nvSpPr>
        <p:spPr bwMode="auto">
          <a:xfrm>
            <a:off x="6805614" y="2819401"/>
            <a:ext cx="6619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ALUSrc</a:t>
            </a:r>
          </a:p>
        </p:txBody>
      </p:sp>
      <p:grpSp>
        <p:nvGrpSpPr>
          <p:cNvPr id="26710" name="Group 228"/>
          <p:cNvGrpSpPr>
            <a:grpSpLocks/>
          </p:cNvGrpSpPr>
          <p:nvPr/>
        </p:nvGrpSpPr>
        <p:grpSpPr bwMode="auto">
          <a:xfrm>
            <a:off x="4543426" y="1690689"/>
            <a:ext cx="747713" cy="985837"/>
            <a:chOff x="2819400" y="1596074"/>
            <a:chExt cx="762000" cy="1219200"/>
          </a:xfrm>
        </p:grpSpPr>
        <p:sp>
          <p:nvSpPr>
            <p:cNvPr id="26770" name="Oval 136"/>
            <p:cNvSpPr>
              <a:spLocks noChangeArrowheads="1"/>
            </p:cNvSpPr>
            <p:nvPr/>
          </p:nvSpPr>
          <p:spPr bwMode="auto">
            <a:xfrm>
              <a:off x="2819400" y="1596074"/>
              <a:ext cx="762000" cy="1219200"/>
            </a:xfrm>
            <a:prstGeom prst="ellipse">
              <a:avLst/>
            </a:prstGeom>
            <a:noFill/>
            <a:ln w="28575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60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26771" name="Rectangle 137"/>
            <p:cNvSpPr>
              <a:spLocks noChangeArrowheads="1"/>
            </p:cNvSpPr>
            <p:nvPr/>
          </p:nvSpPr>
          <p:spPr bwMode="auto">
            <a:xfrm>
              <a:off x="2927956" y="1959575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Control</a:t>
              </a:r>
            </a:p>
            <a:p>
              <a:pPr algn="ctr" eaLnBrk="1" hangingPunct="1"/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Unit</a:t>
              </a:r>
            </a:p>
          </p:txBody>
        </p:sp>
      </p:grpSp>
      <p:sp>
        <p:nvSpPr>
          <p:cNvPr id="26711" name="Line 138"/>
          <p:cNvSpPr>
            <a:spLocks noChangeShapeType="1"/>
          </p:cNvSpPr>
          <p:nvPr/>
        </p:nvSpPr>
        <p:spPr bwMode="auto">
          <a:xfrm>
            <a:off x="4191000" y="2108200"/>
            <a:ext cx="0" cy="93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2" name="Line 138"/>
          <p:cNvSpPr>
            <a:spLocks noChangeShapeType="1"/>
          </p:cNvSpPr>
          <p:nvPr/>
        </p:nvSpPr>
        <p:spPr bwMode="auto">
          <a:xfrm>
            <a:off x="4195763" y="2108200"/>
            <a:ext cx="3476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3" name="Rectangle 130"/>
          <p:cNvSpPr>
            <a:spLocks noChangeArrowheads="1"/>
          </p:cNvSpPr>
          <p:nvPr/>
        </p:nvSpPr>
        <p:spPr bwMode="auto">
          <a:xfrm>
            <a:off x="4191001" y="2193926"/>
            <a:ext cx="8096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[31-26]</a:t>
            </a:r>
          </a:p>
        </p:txBody>
      </p:sp>
      <p:grpSp>
        <p:nvGrpSpPr>
          <p:cNvPr id="26714" name="Group 233"/>
          <p:cNvGrpSpPr>
            <a:grpSpLocks/>
          </p:cNvGrpSpPr>
          <p:nvPr/>
        </p:nvGrpSpPr>
        <p:grpSpPr bwMode="auto">
          <a:xfrm>
            <a:off x="4070350" y="1981200"/>
            <a:ext cx="3702050" cy="4191000"/>
            <a:chOff x="2546953" y="1981200"/>
            <a:chExt cx="3701447" cy="4191000"/>
          </a:xfrm>
        </p:grpSpPr>
        <p:sp>
          <p:nvSpPr>
            <p:cNvPr id="26763" name="Line 45"/>
            <p:cNvSpPr>
              <a:spLocks noChangeShapeType="1"/>
            </p:cNvSpPr>
            <p:nvPr/>
          </p:nvSpPr>
          <p:spPr bwMode="auto">
            <a:xfrm>
              <a:off x="5979355" y="4721824"/>
              <a:ext cx="0" cy="383575"/>
            </a:xfrm>
            <a:prstGeom prst="line">
              <a:avLst/>
            </a:prstGeom>
            <a:noFill/>
            <a:ln w="19050">
              <a:solidFill>
                <a:srgbClr val="0432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4" name="Oval 114"/>
            <p:cNvSpPr>
              <a:spLocks noChangeArrowheads="1"/>
            </p:cNvSpPr>
            <p:nvPr/>
          </p:nvSpPr>
          <p:spPr bwMode="auto">
            <a:xfrm>
              <a:off x="5638800" y="5105400"/>
              <a:ext cx="609600" cy="762000"/>
            </a:xfrm>
            <a:prstGeom prst="ellips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26765" name="Rectangle 115"/>
            <p:cNvSpPr>
              <a:spLocks noChangeArrowheads="1"/>
            </p:cNvSpPr>
            <p:nvPr/>
          </p:nvSpPr>
          <p:spPr bwMode="auto">
            <a:xfrm>
              <a:off x="5677654" y="5248461"/>
              <a:ext cx="5334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9050" tIns="26988" rIns="19050" bIns="26988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chemeClr val="tx1"/>
                  </a:solidFill>
                  <a:latin typeface="Calibri" charset="0"/>
                </a:rPr>
                <a:t>ALU</a:t>
              </a:r>
            </a:p>
            <a:p>
              <a:pPr algn="ctr" eaLnBrk="1" hangingPunct="1"/>
              <a:r>
                <a:rPr lang="en-US" altLang="en-US" sz="1200" b="1" dirty="0">
                  <a:solidFill>
                    <a:schemeClr val="tx1"/>
                  </a:solidFill>
                  <a:latin typeface="Calibri" charset="0"/>
                </a:rPr>
                <a:t>control</a:t>
              </a:r>
            </a:p>
          </p:txBody>
        </p:sp>
        <p:sp>
          <p:nvSpPr>
            <p:cNvPr id="26766" name="Line 127"/>
            <p:cNvSpPr>
              <a:spLocks noChangeShapeType="1"/>
            </p:cNvSpPr>
            <p:nvPr/>
          </p:nvSpPr>
          <p:spPr bwMode="auto">
            <a:xfrm>
              <a:off x="5943600" y="5867400"/>
              <a:ext cx="0" cy="304800"/>
            </a:xfrm>
            <a:prstGeom prst="line">
              <a:avLst/>
            </a:prstGeom>
            <a:noFill/>
            <a:ln w="19050">
              <a:solidFill>
                <a:srgbClr val="0432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7" name="Line 154"/>
            <p:cNvSpPr>
              <a:spLocks noChangeShapeType="1"/>
            </p:cNvSpPr>
            <p:nvPr/>
          </p:nvSpPr>
          <p:spPr bwMode="auto">
            <a:xfrm>
              <a:off x="2546956" y="6172200"/>
              <a:ext cx="3396644" cy="0"/>
            </a:xfrm>
            <a:prstGeom prst="line">
              <a:avLst/>
            </a:prstGeom>
            <a:noFill/>
            <a:ln w="1905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8" name="Line 155"/>
            <p:cNvSpPr>
              <a:spLocks noChangeShapeType="1"/>
            </p:cNvSpPr>
            <p:nvPr/>
          </p:nvSpPr>
          <p:spPr bwMode="auto">
            <a:xfrm>
              <a:off x="2546956" y="1981200"/>
              <a:ext cx="0" cy="4191000"/>
            </a:xfrm>
            <a:prstGeom prst="line">
              <a:avLst/>
            </a:prstGeom>
            <a:noFill/>
            <a:ln w="1905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9" name="Line 156"/>
            <p:cNvSpPr>
              <a:spLocks noChangeShapeType="1"/>
            </p:cNvSpPr>
            <p:nvPr/>
          </p:nvSpPr>
          <p:spPr bwMode="auto">
            <a:xfrm>
              <a:off x="2546953" y="1981200"/>
              <a:ext cx="528059" cy="3412"/>
            </a:xfrm>
            <a:prstGeom prst="line">
              <a:avLst/>
            </a:prstGeom>
            <a:noFill/>
            <a:ln w="1905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715" name="Line 112"/>
          <p:cNvSpPr>
            <a:spLocks noChangeShapeType="1"/>
          </p:cNvSpPr>
          <p:nvPr/>
        </p:nvSpPr>
        <p:spPr bwMode="auto">
          <a:xfrm flipH="1">
            <a:off x="4773613" y="2657476"/>
            <a:ext cx="0" cy="1546225"/>
          </a:xfrm>
          <a:prstGeom prst="line">
            <a:avLst/>
          </a:prstGeom>
          <a:noFill/>
          <a:ln w="12700">
            <a:solidFill>
              <a:srgbClr val="0432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716" name="Group 235"/>
          <p:cNvGrpSpPr>
            <a:grpSpLocks/>
          </p:cNvGrpSpPr>
          <p:nvPr/>
        </p:nvGrpSpPr>
        <p:grpSpPr bwMode="auto">
          <a:xfrm>
            <a:off x="5105400" y="2611438"/>
            <a:ext cx="609600" cy="990600"/>
            <a:chOff x="3597578" y="2590800"/>
            <a:chExt cx="609600" cy="990600"/>
          </a:xfrm>
        </p:grpSpPr>
        <p:sp>
          <p:nvSpPr>
            <p:cNvPr id="26761" name="Line 46"/>
            <p:cNvSpPr>
              <a:spLocks noChangeShapeType="1"/>
            </p:cNvSpPr>
            <p:nvPr/>
          </p:nvSpPr>
          <p:spPr bwMode="auto">
            <a:xfrm flipH="1">
              <a:off x="4195979" y="2590800"/>
              <a:ext cx="0" cy="99060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2" name="Line 151"/>
            <p:cNvSpPr>
              <a:spLocks noChangeShapeType="1"/>
            </p:cNvSpPr>
            <p:nvPr/>
          </p:nvSpPr>
          <p:spPr bwMode="auto">
            <a:xfrm>
              <a:off x="3597578" y="2590800"/>
              <a:ext cx="609600" cy="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717" name="Group 237"/>
          <p:cNvGrpSpPr>
            <a:grpSpLocks/>
          </p:cNvGrpSpPr>
          <p:nvPr/>
        </p:nvGrpSpPr>
        <p:grpSpPr bwMode="auto">
          <a:xfrm>
            <a:off x="5181600" y="2514601"/>
            <a:ext cx="1720850" cy="1908175"/>
            <a:chOff x="3767574" y="2377797"/>
            <a:chExt cx="1721111" cy="1908435"/>
          </a:xfrm>
        </p:grpSpPr>
        <p:sp>
          <p:nvSpPr>
            <p:cNvPr id="26759" name="Line 152"/>
            <p:cNvSpPr>
              <a:spLocks noChangeShapeType="1"/>
            </p:cNvSpPr>
            <p:nvPr/>
          </p:nvSpPr>
          <p:spPr bwMode="auto">
            <a:xfrm>
              <a:off x="3767574" y="2377797"/>
              <a:ext cx="1721111" cy="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0" name="Line 153"/>
            <p:cNvSpPr>
              <a:spLocks noChangeShapeType="1"/>
            </p:cNvSpPr>
            <p:nvPr/>
          </p:nvSpPr>
          <p:spPr bwMode="auto">
            <a:xfrm>
              <a:off x="5488685" y="2377797"/>
              <a:ext cx="0" cy="1908435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718" name="Group 241"/>
          <p:cNvGrpSpPr>
            <a:grpSpLocks/>
          </p:cNvGrpSpPr>
          <p:nvPr/>
        </p:nvGrpSpPr>
        <p:grpSpPr bwMode="auto">
          <a:xfrm>
            <a:off x="5299076" y="2286000"/>
            <a:ext cx="4754563" cy="1885950"/>
            <a:chOff x="3775101" y="2286000"/>
            <a:chExt cx="4754319" cy="1885583"/>
          </a:xfrm>
        </p:grpSpPr>
        <p:sp>
          <p:nvSpPr>
            <p:cNvPr id="26757" name="Line 82"/>
            <p:cNvSpPr>
              <a:spLocks noChangeShapeType="1"/>
            </p:cNvSpPr>
            <p:nvPr/>
          </p:nvSpPr>
          <p:spPr bwMode="auto">
            <a:xfrm>
              <a:off x="8522950" y="2286000"/>
              <a:ext cx="6470" cy="1885583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8" name="Line 149"/>
            <p:cNvSpPr>
              <a:spLocks noChangeShapeType="1"/>
            </p:cNvSpPr>
            <p:nvPr/>
          </p:nvSpPr>
          <p:spPr bwMode="auto">
            <a:xfrm>
              <a:off x="3775101" y="2286000"/>
              <a:ext cx="4754319" cy="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719" name="Group 243"/>
          <p:cNvGrpSpPr>
            <a:grpSpLocks/>
          </p:cNvGrpSpPr>
          <p:nvPr/>
        </p:nvGrpSpPr>
        <p:grpSpPr bwMode="auto">
          <a:xfrm>
            <a:off x="5307014" y="1746250"/>
            <a:ext cx="3081337" cy="2228850"/>
            <a:chOff x="3782474" y="1822392"/>
            <a:chExt cx="3082370" cy="2229079"/>
          </a:xfrm>
        </p:grpSpPr>
        <p:sp>
          <p:nvSpPr>
            <p:cNvPr id="26749" name="Line 49"/>
            <p:cNvSpPr>
              <a:spLocks noChangeShapeType="1"/>
            </p:cNvSpPr>
            <p:nvPr/>
          </p:nvSpPr>
          <p:spPr bwMode="auto">
            <a:xfrm flipV="1">
              <a:off x="6139844" y="2210808"/>
              <a:ext cx="0" cy="1840663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0" name="Line 105"/>
            <p:cNvSpPr>
              <a:spLocks noChangeShapeType="1"/>
            </p:cNvSpPr>
            <p:nvPr/>
          </p:nvSpPr>
          <p:spPr bwMode="auto">
            <a:xfrm flipH="1">
              <a:off x="6857999" y="1822392"/>
              <a:ext cx="6845" cy="311207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1" name="AutoShape 141"/>
            <p:cNvSpPr>
              <a:spLocks noChangeArrowheads="1"/>
            </p:cNvSpPr>
            <p:nvPr/>
          </p:nvSpPr>
          <p:spPr bwMode="auto">
            <a:xfrm>
              <a:off x="6400800" y="1981200"/>
              <a:ext cx="304800" cy="304800"/>
            </a:xfrm>
            <a:prstGeom prst="flowChartDelay">
              <a:avLst/>
            </a:prstGeom>
            <a:noFill/>
            <a:ln w="12700">
              <a:solidFill>
                <a:srgbClr val="0432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26752" name="Line 142"/>
            <p:cNvSpPr>
              <a:spLocks noChangeShapeType="1"/>
            </p:cNvSpPr>
            <p:nvPr/>
          </p:nvSpPr>
          <p:spPr bwMode="auto">
            <a:xfrm>
              <a:off x="6705600" y="2133600"/>
              <a:ext cx="152400" cy="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3" name="Line 143"/>
            <p:cNvSpPr>
              <a:spLocks noChangeShapeType="1"/>
            </p:cNvSpPr>
            <p:nvPr/>
          </p:nvSpPr>
          <p:spPr bwMode="auto">
            <a:xfrm flipV="1">
              <a:off x="6143361" y="2209800"/>
              <a:ext cx="257439" cy="1008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4" name="Line 144"/>
            <p:cNvSpPr>
              <a:spLocks noChangeShapeType="1"/>
            </p:cNvSpPr>
            <p:nvPr/>
          </p:nvSpPr>
          <p:spPr bwMode="auto">
            <a:xfrm>
              <a:off x="3782474" y="2286000"/>
              <a:ext cx="2313526" cy="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5" name="Line 159"/>
            <p:cNvSpPr>
              <a:spLocks noChangeShapeType="1"/>
            </p:cNvSpPr>
            <p:nvPr/>
          </p:nvSpPr>
          <p:spPr bwMode="auto">
            <a:xfrm>
              <a:off x="6096000" y="2057400"/>
              <a:ext cx="304800" cy="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6" name="Line 160"/>
            <p:cNvSpPr>
              <a:spLocks noChangeShapeType="1"/>
            </p:cNvSpPr>
            <p:nvPr/>
          </p:nvSpPr>
          <p:spPr bwMode="auto">
            <a:xfrm flipV="1">
              <a:off x="6096000" y="2057400"/>
              <a:ext cx="0" cy="22860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720" name="Group 226"/>
          <p:cNvGrpSpPr>
            <a:grpSpLocks/>
          </p:cNvGrpSpPr>
          <p:nvPr/>
        </p:nvGrpSpPr>
        <p:grpSpPr bwMode="auto">
          <a:xfrm>
            <a:off x="5257800" y="2362200"/>
            <a:ext cx="5181600" cy="2971800"/>
            <a:chOff x="3733800" y="2362200"/>
            <a:chExt cx="5181600" cy="2971800"/>
          </a:xfrm>
        </p:grpSpPr>
        <p:sp>
          <p:nvSpPr>
            <p:cNvPr id="202" name="Line 62"/>
            <p:cNvSpPr>
              <a:spLocks noChangeShapeType="1"/>
            </p:cNvSpPr>
            <p:nvPr/>
          </p:nvSpPr>
          <p:spPr bwMode="auto">
            <a:xfrm>
              <a:off x="7543800" y="5029200"/>
              <a:ext cx="0" cy="30480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03" name="Line 146"/>
            <p:cNvSpPr>
              <a:spLocks noChangeShapeType="1"/>
            </p:cNvSpPr>
            <p:nvPr/>
          </p:nvSpPr>
          <p:spPr bwMode="auto">
            <a:xfrm>
              <a:off x="3733800" y="2362200"/>
              <a:ext cx="5181600" cy="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04" name="Line 147"/>
            <p:cNvSpPr>
              <a:spLocks noChangeShapeType="1"/>
            </p:cNvSpPr>
            <p:nvPr/>
          </p:nvSpPr>
          <p:spPr bwMode="auto">
            <a:xfrm>
              <a:off x="7543800" y="5334000"/>
              <a:ext cx="1371600" cy="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05" name="Line 148"/>
            <p:cNvSpPr>
              <a:spLocks noChangeShapeType="1"/>
            </p:cNvSpPr>
            <p:nvPr/>
          </p:nvSpPr>
          <p:spPr bwMode="auto">
            <a:xfrm>
              <a:off x="8915400" y="2362200"/>
              <a:ext cx="0" cy="297180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Calibri"/>
                <a:cs typeface="Calibri"/>
              </a:endParaRPr>
            </a:p>
          </p:txBody>
        </p:sp>
      </p:grpSp>
      <p:grpSp>
        <p:nvGrpSpPr>
          <p:cNvPr id="26721" name="Group 225"/>
          <p:cNvGrpSpPr>
            <a:grpSpLocks/>
          </p:cNvGrpSpPr>
          <p:nvPr/>
        </p:nvGrpSpPr>
        <p:grpSpPr bwMode="auto">
          <a:xfrm>
            <a:off x="5257800" y="2438400"/>
            <a:ext cx="3810000" cy="1143000"/>
            <a:chOff x="3733800" y="2438400"/>
            <a:chExt cx="3810000" cy="1143000"/>
          </a:xfrm>
        </p:grpSpPr>
        <p:sp>
          <p:nvSpPr>
            <p:cNvPr id="26743" name="Line 59"/>
            <p:cNvSpPr>
              <a:spLocks noChangeShapeType="1"/>
            </p:cNvSpPr>
            <p:nvPr/>
          </p:nvSpPr>
          <p:spPr bwMode="auto">
            <a:xfrm>
              <a:off x="7543800" y="2438400"/>
              <a:ext cx="0" cy="1143000"/>
            </a:xfrm>
            <a:prstGeom prst="line">
              <a:avLst/>
            </a:prstGeom>
            <a:noFill/>
            <a:ln w="12700">
              <a:solidFill>
                <a:srgbClr val="2368A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4" name="Line 150"/>
            <p:cNvSpPr>
              <a:spLocks noChangeShapeType="1"/>
            </p:cNvSpPr>
            <p:nvPr/>
          </p:nvSpPr>
          <p:spPr bwMode="auto">
            <a:xfrm>
              <a:off x="3733800" y="2438400"/>
              <a:ext cx="3810000" cy="0"/>
            </a:xfrm>
            <a:prstGeom prst="line">
              <a:avLst/>
            </a:prstGeom>
            <a:noFill/>
            <a:ln w="12700">
              <a:solidFill>
                <a:srgbClr val="2368A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722" name="Rectangle 130"/>
          <p:cNvSpPr>
            <a:spLocks noChangeArrowheads="1"/>
          </p:cNvSpPr>
          <p:nvPr/>
        </p:nvSpPr>
        <p:spPr bwMode="auto">
          <a:xfrm>
            <a:off x="4510088" y="4549776"/>
            <a:ext cx="2032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1</a:t>
            </a:r>
          </a:p>
        </p:txBody>
      </p:sp>
      <p:sp>
        <p:nvSpPr>
          <p:cNvPr id="26723" name="Rectangle 130"/>
          <p:cNvSpPr>
            <a:spLocks noChangeArrowheads="1"/>
          </p:cNvSpPr>
          <p:nvPr/>
        </p:nvSpPr>
        <p:spPr bwMode="auto">
          <a:xfrm>
            <a:off x="4510088" y="4267201"/>
            <a:ext cx="2032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0</a:t>
            </a:r>
          </a:p>
        </p:txBody>
      </p:sp>
      <p:sp>
        <p:nvSpPr>
          <p:cNvPr id="26724" name="Rectangle 130"/>
          <p:cNvSpPr>
            <a:spLocks noChangeArrowheads="1"/>
          </p:cNvSpPr>
          <p:nvPr/>
        </p:nvSpPr>
        <p:spPr bwMode="auto">
          <a:xfrm>
            <a:off x="6580188" y="4676776"/>
            <a:ext cx="2016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1</a:t>
            </a:r>
          </a:p>
        </p:txBody>
      </p:sp>
      <p:sp>
        <p:nvSpPr>
          <p:cNvPr id="26725" name="Rectangle 130"/>
          <p:cNvSpPr>
            <a:spLocks noChangeArrowheads="1"/>
          </p:cNvSpPr>
          <p:nvPr/>
        </p:nvSpPr>
        <p:spPr bwMode="auto">
          <a:xfrm>
            <a:off x="6580188" y="4321176"/>
            <a:ext cx="2016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0</a:t>
            </a:r>
          </a:p>
        </p:txBody>
      </p:sp>
      <p:sp>
        <p:nvSpPr>
          <p:cNvPr id="26726" name="Rectangle 130"/>
          <p:cNvSpPr>
            <a:spLocks noChangeArrowheads="1"/>
          </p:cNvSpPr>
          <p:nvPr/>
        </p:nvSpPr>
        <p:spPr bwMode="auto">
          <a:xfrm>
            <a:off x="8027988" y="1577976"/>
            <a:ext cx="2016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1</a:t>
            </a:r>
          </a:p>
        </p:txBody>
      </p:sp>
      <p:sp>
        <p:nvSpPr>
          <p:cNvPr id="26727" name="Rectangle 130"/>
          <p:cNvSpPr>
            <a:spLocks noChangeArrowheads="1"/>
          </p:cNvSpPr>
          <p:nvPr/>
        </p:nvSpPr>
        <p:spPr bwMode="auto">
          <a:xfrm>
            <a:off x="8027988" y="1066801"/>
            <a:ext cx="2016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0</a:t>
            </a:r>
          </a:p>
        </p:txBody>
      </p:sp>
      <p:sp>
        <p:nvSpPr>
          <p:cNvPr id="26728" name="Rectangle 130"/>
          <p:cNvSpPr>
            <a:spLocks noChangeArrowheads="1"/>
          </p:cNvSpPr>
          <p:nvPr/>
        </p:nvSpPr>
        <p:spPr bwMode="auto">
          <a:xfrm>
            <a:off x="9704388" y="4648201"/>
            <a:ext cx="2016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1</a:t>
            </a:r>
          </a:p>
        </p:txBody>
      </p:sp>
      <p:sp>
        <p:nvSpPr>
          <p:cNvPr id="26729" name="Rectangle 130"/>
          <p:cNvSpPr>
            <a:spLocks noChangeArrowheads="1"/>
          </p:cNvSpPr>
          <p:nvPr/>
        </p:nvSpPr>
        <p:spPr bwMode="auto">
          <a:xfrm>
            <a:off x="9704388" y="4267201"/>
            <a:ext cx="2016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>
                <a:solidFill>
                  <a:schemeClr val="tx1"/>
                </a:solidFill>
                <a:latin typeface="Calibri" charset="0"/>
              </a:rPr>
              <a:t>0</a:t>
            </a:r>
          </a:p>
        </p:txBody>
      </p:sp>
      <p:sp>
        <p:nvSpPr>
          <p:cNvPr id="26730" name="Rectangle 130"/>
          <p:cNvSpPr>
            <a:spLocks noChangeArrowheads="1"/>
          </p:cNvSpPr>
          <p:nvPr/>
        </p:nvSpPr>
        <p:spPr bwMode="auto">
          <a:xfrm>
            <a:off x="4598988" y="2667001"/>
            <a:ext cx="2016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 b="1">
                <a:solidFill>
                  <a:schemeClr val="tx1"/>
                </a:solidFill>
                <a:latin typeface="Calibri" charset="0"/>
              </a:rPr>
              <a:t>1</a:t>
            </a:r>
          </a:p>
        </p:txBody>
      </p:sp>
      <p:sp>
        <p:nvSpPr>
          <p:cNvPr id="26731" name="Rectangle 130"/>
          <p:cNvSpPr>
            <a:spLocks noChangeArrowheads="1"/>
          </p:cNvSpPr>
          <p:nvPr/>
        </p:nvSpPr>
        <p:spPr bwMode="auto">
          <a:xfrm>
            <a:off x="5513388" y="2667001"/>
            <a:ext cx="2016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 b="1">
                <a:solidFill>
                  <a:schemeClr val="tx1"/>
                </a:solidFill>
                <a:latin typeface="Calibri" charset="0"/>
              </a:rPr>
              <a:t>0</a:t>
            </a:r>
          </a:p>
        </p:txBody>
      </p:sp>
      <p:sp>
        <p:nvSpPr>
          <p:cNvPr id="26732" name="Rectangle 130"/>
          <p:cNvSpPr>
            <a:spLocks noChangeArrowheads="1"/>
          </p:cNvSpPr>
          <p:nvPr/>
        </p:nvSpPr>
        <p:spPr bwMode="auto">
          <a:xfrm>
            <a:off x="6905625" y="2590801"/>
            <a:ext cx="2032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 b="1">
                <a:solidFill>
                  <a:schemeClr val="tx1"/>
                </a:solidFill>
                <a:latin typeface="Calibri" charset="0"/>
              </a:rPr>
              <a:t>0</a:t>
            </a:r>
          </a:p>
        </p:txBody>
      </p:sp>
      <p:sp>
        <p:nvSpPr>
          <p:cNvPr id="26733" name="Rectangle 130"/>
          <p:cNvSpPr>
            <a:spLocks noChangeArrowheads="1"/>
          </p:cNvSpPr>
          <p:nvPr/>
        </p:nvSpPr>
        <p:spPr bwMode="auto">
          <a:xfrm>
            <a:off x="9829801" y="2743201"/>
            <a:ext cx="201613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 b="1">
                <a:solidFill>
                  <a:schemeClr val="tx1"/>
                </a:solidFill>
                <a:latin typeface="Calibri" charset="0"/>
              </a:rPr>
              <a:t>0</a:t>
            </a:r>
          </a:p>
        </p:txBody>
      </p:sp>
      <p:sp>
        <p:nvSpPr>
          <p:cNvPr id="26734" name="Rectangle 130"/>
          <p:cNvSpPr>
            <a:spLocks noChangeArrowheads="1"/>
          </p:cNvSpPr>
          <p:nvPr/>
        </p:nvSpPr>
        <p:spPr bwMode="auto">
          <a:xfrm>
            <a:off x="5257801" y="1981201"/>
            <a:ext cx="201613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 b="1">
                <a:solidFill>
                  <a:schemeClr val="tx1"/>
                </a:solidFill>
                <a:latin typeface="Calibri" charset="0"/>
              </a:rPr>
              <a:t>1</a:t>
            </a:r>
          </a:p>
        </p:txBody>
      </p:sp>
      <p:sp>
        <p:nvSpPr>
          <p:cNvPr id="26735" name="Rectangle 130"/>
          <p:cNvSpPr>
            <a:spLocks noChangeArrowheads="1"/>
          </p:cNvSpPr>
          <p:nvPr/>
        </p:nvSpPr>
        <p:spPr bwMode="auto">
          <a:xfrm>
            <a:off x="8836025" y="2652714"/>
            <a:ext cx="2032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 b="1">
                <a:solidFill>
                  <a:schemeClr val="tx1"/>
                </a:solidFill>
                <a:latin typeface="Calibri" charset="0"/>
              </a:rPr>
              <a:t>0</a:t>
            </a:r>
          </a:p>
        </p:txBody>
      </p:sp>
      <p:sp>
        <p:nvSpPr>
          <p:cNvPr id="26736" name="Rectangle 130"/>
          <p:cNvSpPr>
            <a:spLocks noChangeArrowheads="1"/>
          </p:cNvSpPr>
          <p:nvPr/>
        </p:nvSpPr>
        <p:spPr bwMode="auto">
          <a:xfrm>
            <a:off x="10237788" y="3571876"/>
            <a:ext cx="2016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000" b="1">
                <a:solidFill>
                  <a:schemeClr val="tx1"/>
                </a:solidFill>
                <a:latin typeface="Calibri" charset="0"/>
              </a:rPr>
              <a:t>0</a:t>
            </a:r>
          </a:p>
        </p:txBody>
      </p:sp>
      <p:sp>
        <p:nvSpPr>
          <p:cNvPr id="224" name="Rounded Rectangle 223"/>
          <p:cNvSpPr>
            <a:spLocks noChangeArrowheads="1"/>
          </p:cNvSpPr>
          <p:nvPr/>
        </p:nvSpPr>
        <p:spPr bwMode="auto">
          <a:xfrm>
            <a:off x="1981200" y="685800"/>
            <a:ext cx="2057400" cy="5105400"/>
          </a:xfrm>
          <a:prstGeom prst="roundRect">
            <a:avLst>
              <a:gd name="adj" fmla="val 16667"/>
            </a:avLst>
          </a:prstGeom>
          <a:solidFill>
            <a:schemeClr val="accent2">
              <a:alpha val="10196"/>
            </a:scheme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25" name="Rounded Rectangle 224"/>
          <p:cNvSpPr>
            <a:spLocks noChangeArrowheads="1"/>
          </p:cNvSpPr>
          <p:nvPr/>
        </p:nvSpPr>
        <p:spPr bwMode="auto">
          <a:xfrm>
            <a:off x="4110461" y="693738"/>
            <a:ext cx="2362200" cy="5105400"/>
          </a:xfrm>
          <a:prstGeom prst="roundRect">
            <a:avLst>
              <a:gd name="adj" fmla="val 16667"/>
            </a:avLst>
          </a:prstGeom>
          <a:solidFill>
            <a:schemeClr val="accent2">
              <a:alpha val="10196"/>
            </a:scheme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26" name="Rounded Rectangle 225"/>
          <p:cNvSpPr>
            <a:spLocks noChangeArrowheads="1"/>
          </p:cNvSpPr>
          <p:nvPr/>
        </p:nvSpPr>
        <p:spPr bwMode="auto">
          <a:xfrm>
            <a:off x="6529388" y="737870"/>
            <a:ext cx="1524000" cy="5105400"/>
          </a:xfrm>
          <a:prstGeom prst="roundRect">
            <a:avLst>
              <a:gd name="adj" fmla="val 16667"/>
            </a:avLst>
          </a:prstGeom>
          <a:solidFill>
            <a:schemeClr val="accent2">
              <a:alpha val="10196"/>
            </a:scheme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27" name="Rounded Rectangle 226"/>
          <p:cNvSpPr>
            <a:spLocks noChangeArrowheads="1"/>
          </p:cNvSpPr>
          <p:nvPr/>
        </p:nvSpPr>
        <p:spPr bwMode="auto">
          <a:xfrm>
            <a:off x="8153400" y="685800"/>
            <a:ext cx="1905000" cy="5105400"/>
          </a:xfrm>
          <a:prstGeom prst="roundRect">
            <a:avLst>
              <a:gd name="adj" fmla="val 16667"/>
            </a:avLst>
          </a:prstGeom>
          <a:solidFill>
            <a:schemeClr val="accent2">
              <a:alpha val="10196"/>
            </a:scheme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28" name="Rounded Rectangle 227"/>
          <p:cNvSpPr>
            <a:spLocks noChangeArrowheads="1"/>
          </p:cNvSpPr>
          <p:nvPr/>
        </p:nvSpPr>
        <p:spPr bwMode="auto">
          <a:xfrm>
            <a:off x="9677400" y="1524000"/>
            <a:ext cx="838200" cy="5105400"/>
          </a:xfrm>
          <a:prstGeom prst="roundRect">
            <a:avLst>
              <a:gd name="adj" fmla="val 16667"/>
            </a:avLst>
          </a:prstGeom>
          <a:solidFill>
            <a:schemeClr val="accent2">
              <a:alpha val="10196"/>
            </a:scheme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29" name="Rectangle 2"/>
          <p:cNvSpPr txBox="1">
            <a:spLocks noChangeArrowheads="1"/>
          </p:cNvSpPr>
          <p:nvPr/>
        </p:nvSpPr>
        <p:spPr bwMode="auto">
          <a:xfrm>
            <a:off x="1828800" y="111126"/>
            <a:ext cx="80772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b="1" kern="0" dirty="0">
                <a:latin typeface="Calibri" panose="020F0502020204030204" pitchFamily="34" charset="0"/>
                <a:cs typeface="Calibri" panose="020F0502020204030204" pitchFamily="34" charset="0"/>
              </a:rPr>
              <a:t>How do we break up the tasks?</a:t>
            </a:r>
          </a:p>
        </p:txBody>
      </p:sp>
    </p:spTree>
    <p:extLst>
      <p:ext uri="{BB962C8B-B14F-4D97-AF65-F5344CB8AC3E}">
        <p14:creationId xmlns:p14="http://schemas.microsoft.com/office/powerpoint/2010/main" val="2729167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298" name="Rectangle 2" descr="20%"/>
          <p:cNvSpPr>
            <a:spLocks noChangeArrowheads="1"/>
          </p:cNvSpPr>
          <p:nvPr/>
        </p:nvSpPr>
        <p:spPr bwMode="auto">
          <a:xfrm>
            <a:off x="6148388" y="2117725"/>
            <a:ext cx="711200" cy="42672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97040" y="301273"/>
            <a:ext cx="10058400" cy="808830"/>
          </a:xfrm>
        </p:spPr>
        <p:txBody>
          <a:bodyPr/>
          <a:lstStyle/>
          <a:p>
            <a:r>
              <a:rPr lang="en-US" altLang="en-US"/>
              <a:t>Pipeline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880725" y="6459538"/>
            <a:ext cx="1311275" cy="365125"/>
          </a:xfrm>
        </p:spPr>
        <p:txBody>
          <a:bodyPr/>
          <a:lstStyle/>
          <a:p>
            <a:fld id="{1BD72A7C-CD32-D543-9541-5D4E9CD9F017}" type="slidenum">
              <a:rPr lang="en-US" smtClean="0"/>
              <a:t>15</a:t>
            </a:fld>
            <a:endParaRPr lang="en-US"/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 rot="-5400000">
            <a:off x="1120775" y="3679825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600">
                <a:solidFill>
                  <a:schemeClr val="tx1"/>
                </a:solidFill>
                <a:latin typeface="Calibri" charset="0"/>
              </a:rPr>
              <a:t>instructions</a:t>
            </a:r>
          </a:p>
        </p:txBody>
      </p:sp>
      <p:sp>
        <p:nvSpPr>
          <p:cNvPr id="50180" name="Line 5"/>
          <p:cNvSpPr>
            <a:spLocks noChangeShapeType="1"/>
          </p:cNvSpPr>
          <p:nvPr/>
        </p:nvSpPr>
        <p:spPr bwMode="auto">
          <a:xfrm>
            <a:off x="2909888" y="1774825"/>
            <a:ext cx="65452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5043488" y="1312863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600">
                <a:solidFill>
                  <a:schemeClr val="tx1"/>
                </a:solidFill>
                <a:latin typeface="Calibri" charset="0"/>
              </a:rPr>
              <a:t>time (clock cycles)</a:t>
            </a:r>
          </a:p>
        </p:txBody>
      </p:sp>
      <p:sp>
        <p:nvSpPr>
          <p:cNvPr id="50182" name="Line 11"/>
          <p:cNvSpPr>
            <a:spLocks noChangeShapeType="1"/>
          </p:cNvSpPr>
          <p:nvPr/>
        </p:nvSpPr>
        <p:spPr bwMode="auto">
          <a:xfrm>
            <a:off x="3962400" y="1901825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Line 12"/>
          <p:cNvSpPr>
            <a:spLocks noChangeShapeType="1"/>
          </p:cNvSpPr>
          <p:nvPr/>
        </p:nvSpPr>
        <p:spPr bwMode="auto">
          <a:xfrm>
            <a:off x="4694238" y="1901825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Line 13"/>
          <p:cNvSpPr>
            <a:spLocks noChangeShapeType="1"/>
          </p:cNvSpPr>
          <p:nvPr/>
        </p:nvSpPr>
        <p:spPr bwMode="auto">
          <a:xfrm>
            <a:off x="5416550" y="1901825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14"/>
          <p:cNvSpPr>
            <a:spLocks noChangeShapeType="1"/>
          </p:cNvSpPr>
          <p:nvPr/>
        </p:nvSpPr>
        <p:spPr bwMode="auto">
          <a:xfrm>
            <a:off x="6138863" y="1901825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15"/>
          <p:cNvSpPr>
            <a:spLocks noChangeShapeType="1"/>
          </p:cNvSpPr>
          <p:nvPr/>
        </p:nvSpPr>
        <p:spPr bwMode="auto">
          <a:xfrm>
            <a:off x="6834188" y="1901825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Line 16"/>
          <p:cNvSpPr>
            <a:spLocks noChangeShapeType="1"/>
          </p:cNvSpPr>
          <p:nvPr/>
        </p:nvSpPr>
        <p:spPr bwMode="auto">
          <a:xfrm>
            <a:off x="7519988" y="1901825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17"/>
          <p:cNvSpPr>
            <a:spLocks noChangeShapeType="1"/>
          </p:cNvSpPr>
          <p:nvPr/>
        </p:nvSpPr>
        <p:spPr bwMode="auto">
          <a:xfrm>
            <a:off x="8205788" y="1901825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Line 18"/>
          <p:cNvSpPr>
            <a:spLocks noChangeShapeType="1"/>
          </p:cNvSpPr>
          <p:nvPr/>
        </p:nvSpPr>
        <p:spPr bwMode="auto">
          <a:xfrm>
            <a:off x="8891588" y="1901825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Line 20"/>
          <p:cNvSpPr>
            <a:spLocks noChangeShapeType="1"/>
          </p:cNvSpPr>
          <p:nvPr/>
        </p:nvSpPr>
        <p:spPr bwMode="auto">
          <a:xfrm>
            <a:off x="2057400" y="1905001"/>
            <a:ext cx="0" cy="4284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93"/>
          <p:cNvGrpSpPr>
            <a:grpSpLocks/>
          </p:cNvGrpSpPr>
          <p:nvPr/>
        </p:nvGrpSpPr>
        <p:grpSpPr bwMode="auto">
          <a:xfrm>
            <a:off x="2057401" y="2151063"/>
            <a:ext cx="4733925" cy="838200"/>
            <a:chOff x="700158" y="2151062"/>
            <a:chExt cx="4733336" cy="838200"/>
          </a:xfrm>
        </p:grpSpPr>
        <p:sp>
          <p:nvSpPr>
            <p:cNvPr id="50333" name="Rectangle 7"/>
            <p:cNvSpPr>
              <a:spLocks noChangeArrowheads="1"/>
            </p:cNvSpPr>
            <p:nvPr/>
          </p:nvSpPr>
          <p:spPr bwMode="auto">
            <a:xfrm>
              <a:off x="700158" y="2227262"/>
              <a:ext cx="883349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solidFill>
                    <a:schemeClr val="tx1"/>
                  </a:solidFill>
                  <a:latin typeface="Calibri" charset="0"/>
                </a:rPr>
                <a:t>Inst 0</a:t>
              </a:r>
            </a:p>
          </p:txBody>
        </p:sp>
        <p:grpSp>
          <p:nvGrpSpPr>
            <p:cNvPr id="50334" name="Group 21"/>
            <p:cNvGrpSpPr>
              <a:grpSpLocks/>
            </p:cNvGrpSpPr>
            <p:nvPr/>
          </p:nvGrpSpPr>
          <p:grpSpPr bwMode="auto">
            <a:xfrm>
              <a:off x="1982857" y="2151062"/>
              <a:ext cx="3450637" cy="838200"/>
              <a:chOff x="1554" y="1152"/>
              <a:chExt cx="2096" cy="528"/>
            </a:xfrm>
          </p:grpSpPr>
          <p:grpSp>
            <p:nvGrpSpPr>
              <p:cNvPr id="50335" name="Group 22"/>
              <p:cNvGrpSpPr>
                <a:grpSpLocks/>
              </p:cNvGrpSpPr>
              <p:nvPr/>
            </p:nvGrpSpPr>
            <p:grpSpPr bwMode="auto">
              <a:xfrm>
                <a:off x="2496" y="1152"/>
                <a:ext cx="214" cy="481"/>
                <a:chOff x="2216" y="1413"/>
                <a:chExt cx="214" cy="481"/>
              </a:xfrm>
            </p:grpSpPr>
            <p:sp>
              <p:nvSpPr>
                <p:cNvPr id="50364" name="Freeform 23"/>
                <p:cNvSpPr>
                  <a:spLocks/>
                </p:cNvSpPr>
                <p:nvPr/>
              </p:nvSpPr>
              <p:spPr bwMode="auto">
                <a:xfrm>
                  <a:off x="2217" y="1413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3"/>
                    <a:gd name="T25" fmla="*/ 0 h 481"/>
                    <a:gd name="T26" fmla="*/ 213 w 213"/>
                    <a:gd name="T27" fmla="*/ 481 h 4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65" name="Rectangle 24"/>
                <p:cNvSpPr>
                  <a:spLocks noChangeArrowheads="1"/>
                </p:cNvSpPr>
                <p:nvPr/>
              </p:nvSpPr>
              <p:spPr bwMode="auto">
                <a:xfrm rot="5400000">
                  <a:off x="2129" y="1541"/>
                  <a:ext cx="36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400" b="1">
                      <a:solidFill>
                        <a:schemeClr val="tx1"/>
                      </a:solidFill>
                      <a:latin typeface="Calibri" charset="0"/>
                    </a:rPr>
                    <a:t>ALU</a:t>
                  </a:r>
                </a:p>
              </p:txBody>
            </p:sp>
          </p:grpSp>
          <p:grpSp>
            <p:nvGrpSpPr>
              <p:cNvPr id="50336" name="Group 25"/>
              <p:cNvGrpSpPr>
                <a:grpSpLocks/>
              </p:cNvGrpSpPr>
              <p:nvPr/>
            </p:nvGrpSpPr>
            <p:grpSpPr bwMode="auto">
              <a:xfrm>
                <a:off x="1554" y="1248"/>
                <a:ext cx="357" cy="289"/>
                <a:chOff x="1274" y="1509"/>
                <a:chExt cx="357" cy="289"/>
              </a:xfrm>
            </p:grpSpPr>
            <p:sp>
              <p:nvSpPr>
                <p:cNvPr id="50360" name="Rectangle 26"/>
                <p:cNvSpPr>
                  <a:spLocks noChangeArrowheads="1"/>
                </p:cNvSpPr>
                <p:nvPr/>
              </p:nvSpPr>
              <p:spPr bwMode="auto">
                <a:xfrm>
                  <a:off x="1274" y="1511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400" b="1">
                      <a:solidFill>
                        <a:schemeClr val="tx1"/>
                      </a:solidFill>
                      <a:latin typeface="Calibri" charset="0"/>
                    </a:rPr>
                    <a:t>IM</a:t>
                  </a:r>
                </a:p>
              </p:txBody>
            </p:sp>
            <p:grpSp>
              <p:nvGrpSpPr>
                <p:cNvPr id="50361" name="Group 27"/>
                <p:cNvGrpSpPr>
                  <a:grpSpLocks/>
                </p:cNvGrpSpPr>
                <p:nvPr/>
              </p:nvGrpSpPr>
              <p:grpSpPr bwMode="auto">
                <a:xfrm>
                  <a:off x="1291" y="1509"/>
                  <a:ext cx="340" cy="289"/>
                  <a:chOff x="1291" y="1509"/>
                  <a:chExt cx="340" cy="289"/>
                </a:xfrm>
              </p:grpSpPr>
              <p:sp>
                <p:nvSpPr>
                  <p:cNvPr id="50362" name="Freeform 28"/>
                  <p:cNvSpPr>
                    <a:spLocks/>
                  </p:cNvSpPr>
                  <p:nvPr/>
                </p:nvSpPr>
                <p:spPr bwMode="auto">
                  <a:xfrm>
                    <a:off x="1291" y="1509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289"/>
                      <a:gd name="T14" fmla="*/ 170 w 170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363" name="Freeform 29"/>
                  <p:cNvSpPr>
                    <a:spLocks/>
                  </p:cNvSpPr>
                  <p:nvPr/>
                </p:nvSpPr>
                <p:spPr bwMode="auto">
                  <a:xfrm>
                    <a:off x="1460" y="1509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1"/>
                      <a:gd name="T13" fmla="*/ 0 h 289"/>
                      <a:gd name="T14" fmla="*/ 171 w 171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0337" name="Rectangle 30"/>
              <p:cNvSpPr>
                <a:spLocks noChangeArrowheads="1"/>
              </p:cNvSpPr>
              <p:nvPr/>
            </p:nvSpPr>
            <p:spPr bwMode="auto">
              <a:xfrm>
                <a:off x="2012" y="1255"/>
                <a:ext cx="32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1">
                    <a:solidFill>
                      <a:schemeClr val="tx1"/>
                    </a:solidFill>
                    <a:latin typeface="Calibri" charset="0"/>
                  </a:rPr>
                  <a:t>Reg</a:t>
                </a:r>
              </a:p>
            </p:txBody>
          </p:sp>
          <p:grpSp>
            <p:nvGrpSpPr>
              <p:cNvPr id="50338" name="Group 31"/>
              <p:cNvGrpSpPr>
                <a:grpSpLocks/>
              </p:cNvGrpSpPr>
              <p:nvPr/>
            </p:nvGrpSpPr>
            <p:grpSpPr bwMode="auto">
              <a:xfrm>
                <a:off x="2031" y="1248"/>
                <a:ext cx="296" cy="289"/>
                <a:chOff x="1751" y="1509"/>
                <a:chExt cx="296" cy="289"/>
              </a:xfrm>
            </p:grpSpPr>
            <p:sp>
              <p:nvSpPr>
                <p:cNvPr id="50358" name="Freeform 32"/>
                <p:cNvSpPr>
                  <a:spLocks/>
                </p:cNvSpPr>
                <p:nvPr/>
              </p:nvSpPr>
              <p:spPr bwMode="auto">
                <a:xfrm>
                  <a:off x="1751" y="1509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9"/>
                    <a:gd name="T13" fmla="*/ 0 h 289"/>
                    <a:gd name="T14" fmla="*/ 149 w 149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59" name="Freeform 33"/>
                <p:cNvSpPr>
                  <a:spLocks/>
                </p:cNvSpPr>
                <p:nvPr/>
              </p:nvSpPr>
              <p:spPr bwMode="auto">
                <a:xfrm>
                  <a:off x="1899" y="1509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8"/>
                    <a:gd name="T13" fmla="*/ 0 h 289"/>
                    <a:gd name="T14" fmla="*/ 148 w 148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339" name="Line 34"/>
              <p:cNvSpPr>
                <a:spLocks noChangeShapeType="1"/>
              </p:cNvSpPr>
              <p:nvPr/>
            </p:nvSpPr>
            <p:spPr bwMode="auto">
              <a:xfrm>
                <a:off x="1916" y="1392"/>
                <a:ext cx="1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40" name="Line 36"/>
              <p:cNvSpPr>
                <a:spLocks noChangeShapeType="1"/>
              </p:cNvSpPr>
              <p:nvPr/>
            </p:nvSpPr>
            <p:spPr bwMode="auto">
              <a:xfrm>
                <a:off x="2332" y="129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41" name="Rectangle 37"/>
              <p:cNvSpPr>
                <a:spLocks noChangeArrowheads="1"/>
              </p:cNvSpPr>
              <p:nvPr/>
            </p:nvSpPr>
            <p:spPr bwMode="auto">
              <a:xfrm>
                <a:off x="2829" y="1250"/>
                <a:ext cx="33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1">
                    <a:solidFill>
                      <a:schemeClr val="tx1"/>
                    </a:solidFill>
                    <a:latin typeface="Calibri" charset="0"/>
                  </a:rPr>
                  <a:t>DM</a:t>
                </a:r>
              </a:p>
            </p:txBody>
          </p:sp>
          <p:grpSp>
            <p:nvGrpSpPr>
              <p:cNvPr id="50342" name="Group 38"/>
              <p:cNvGrpSpPr>
                <a:grpSpLocks/>
              </p:cNvGrpSpPr>
              <p:nvPr/>
            </p:nvGrpSpPr>
            <p:grpSpPr bwMode="auto">
              <a:xfrm>
                <a:off x="2880" y="1248"/>
                <a:ext cx="325" cy="289"/>
                <a:chOff x="2600" y="1509"/>
                <a:chExt cx="325" cy="289"/>
              </a:xfrm>
            </p:grpSpPr>
            <p:sp>
              <p:nvSpPr>
                <p:cNvPr id="50356" name="Freeform 39"/>
                <p:cNvSpPr>
                  <a:spLocks/>
                </p:cNvSpPr>
                <p:nvPr/>
              </p:nvSpPr>
              <p:spPr bwMode="auto">
                <a:xfrm>
                  <a:off x="2600" y="1509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2"/>
                    <a:gd name="T13" fmla="*/ 0 h 289"/>
                    <a:gd name="T14" fmla="*/ 162 w 16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57" name="Freeform 40"/>
                <p:cNvSpPr>
                  <a:spLocks/>
                </p:cNvSpPr>
                <p:nvPr/>
              </p:nvSpPr>
              <p:spPr bwMode="auto">
                <a:xfrm>
                  <a:off x="2761" y="1509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"/>
                    <a:gd name="T13" fmla="*/ 0 h 289"/>
                    <a:gd name="T14" fmla="*/ 164 w 164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343" name="Rectangle 41"/>
              <p:cNvSpPr>
                <a:spLocks noChangeArrowheads="1"/>
              </p:cNvSpPr>
              <p:nvPr/>
            </p:nvSpPr>
            <p:spPr bwMode="auto">
              <a:xfrm>
                <a:off x="3321" y="1250"/>
                <a:ext cx="32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1">
                    <a:solidFill>
                      <a:schemeClr val="tx1"/>
                    </a:solidFill>
                    <a:latin typeface="Calibri" charset="0"/>
                  </a:rPr>
                  <a:t>Reg</a:t>
                </a:r>
              </a:p>
            </p:txBody>
          </p:sp>
          <p:grpSp>
            <p:nvGrpSpPr>
              <p:cNvPr id="50344" name="Group 42"/>
              <p:cNvGrpSpPr>
                <a:grpSpLocks/>
              </p:cNvGrpSpPr>
              <p:nvPr/>
            </p:nvGrpSpPr>
            <p:grpSpPr bwMode="auto">
              <a:xfrm>
                <a:off x="3348" y="1248"/>
                <a:ext cx="284" cy="289"/>
                <a:chOff x="3068" y="1509"/>
                <a:chExt cx="284" cy="289"/>
              </a:xfrm>
            </p:grpSpPr>
            <p:sp>
              <p:nvSpPr>
                <p:cNvPr id="50354" name="Freeform 43"/>
                <p:cNvSpPr>
                  <a:spLocks/>
                </p:cNvSpPr>
                <p:nvPr/>
              </p:nvSpPr>
              <p:spPr bwMode="auto">
                <a:xfrm>
                  <a:off x="3068" y="1509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289"/>
                    <a:gd name="T14" fmla="*/ 142 w 14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55" name="Freeform 44"/>
                <p:cNvSpPr>
                  <a:spLocks/>
                </p:cNvSpPr>
                <p:nvPr/>
              </p:nvSpPr>
              <p:spPr bwMode="auto">
                <a:xfrm>
                  <a:off x="3209" y="1509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289"/>
                    <a:gd name="T14" fmla="*/ 143 w 143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345" name="Line 45"/>
              <p:cNvSpPr>
                <a:spLocks noChangeShapeType="1"/>
              </p:cNvSpPr>
              <p:nvPr/>
            </p:nvSpPr>
            <p:spPr bwMode="auto">
              <a:xfrm>
                <a:off x="3201" y="1392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46" name="Line 46"/>
              <p:cNvSpPr>
                <a:spLocks noChangeShapeType="1"/>
              </p:cNvSpPr>
              <p:nvPr/>
            </p:nvSpPr>
            <p:spPr bwMode="auto">
              <a:xfrm>
                <a:off x="2717" y="1392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47" name="Line 47"/>
              <p:cNvSpPr>
                <a:spLocks noChangeShapeType="1"/>
              </p:cNvSpPr>
              <p:nvPr/>
            </p:nvSpPr>
            <p:spPr bwMode="auto">
              <a:xfrm>
                <a:off x="2332" y="14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48" name="Line 48"/>
              <p:cNvSpPr>
                <a:spLocks noChangeShapeType="1"/>
              </p:cNvSpPr>
              <p:nvPr/>
            </p:nvSpPr>
            <p:spPr bwMode="auto">
              <a:xfrm>
                <a:off x="2416" y="148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49" name="Line 49"/>
              <p:cNvSpPr>
                <a:spLocks noChangeShapeType="1"/>
              </p:cNvSpPr>
              <p:nvPr/>
            </p:nvSpPr>
            <p:spPr bwMode="auto">
              <a:xfrm>
                <a:off x="2416" y="16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50" name="Line 50"/>
              <p:cNvSpPr>
                <a:spLocks noChangeShapeType="1"/>
              </p:cNvSpPr>
              <p:nvPr/>
            </p:nvSpPr>
            <p:spPr bwMode="auto">
              <a:xfrm>
                <a:off x="2752" y="13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51" name="Line 51"/>
              <p:cNvSpPr>
                <a:spLocks noChangeShapeType="1"/>
              </p:cNvSpPr>
              <p:nvPr/>
            </p:nvSpPr>
            <p:spPr bwMode="auto">
              <a:xfrm flipH="1">
                <a:off x="2832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52" name="Line 52"/>
              <p:cNvSpPr>
                <a:spLocks noChangeShapeType="1"/>
              </p:cNvSpPr>
              <p:nvPr/>
            </p:nvSpPr>
            <p:spPr bwMode="auto">
              <a:xfrm>
                <a:off x="2832" y="1632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53" name="Line 53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" name="Group 189"/>
          <p:cNvGrpSpPr>
            <a:grpSpLocks/>
          </p:cNvGrpSpPr>
          <p:nvPr/>
        </p:nvGrpSpPr>
        <p:grpSpPr bwMode="auto">
          <a:xfrm>
            <a:off x="2057401" y="2989263"/>
            <a:ext cx="5419725" cy="838200"/>
            <a:chOff x="700158" y="2989262"/>
            <a:chExt cx="5419136" cy="838200"/>
          </a:xfrm>
        </p:grpSpPr>
        <p:sp>
          <p:nvSpPr>
            <p:cNvPr id="50300" name="Rectangle 8"/>
            <p:cNvSpPr>
              <a:spLocks noChangeArrowheads="1"/>
            </p:cNvSpPr>
            <p:nvPr/>
          </p:nvSpPr>
          <p:spPr bwMode="auto">
            <a:xfrm>
              <a:off x="700158" y="3065462"/>
              <a:ext cx="883349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solidFill>
                    <a:schemeClr val="tx1"/>
                  </a:solidFill>
                  <a:latin typeface="Calibri" charset="0"/>
                </a:rPr>
                <a:t>Inst 1</a:t>
              </a:r>
            </a:p>
          </p:txBody>
        </p:sp>
        <p:grpSp>
          <p:nvGrpSpPr>
            <p:cNvPr id="50301" name="Group 54"/>
            <p:cNvGrpSpPr>
              <a:grpSpLocks/>
            </p:cNvGrpSpPr>
            <p:nvPr/>
          </p:nvGrpSpPr>
          <p:grpSpPr bwMode="auto">
            <a:xfrm>
              <a:off x="2668657" y="2989262"/>
              <a:ext cx="3450637" cy="838200"/>
              <a:chOff x="1554" y="1152"/>
              <a:chExt cx="2096" cy="528"/>
            </a:xfrm>
          </p:grpSpPr>
          <p:grpSp>
            <p:nvGrpSpPr>
              <p:cNvPr id="50302" name="Group 55"/>
              <p:cNvGrpSpPr>
                <a:grpSpLocks/>
              </p:cNvGrpSpPr>
              <p:nvPr/>
            </p:nvGrpSpPr>
            <p:grpSpPr bwMode="auto">
              <a:xfrm>
                <a:off x="2496" y="1152"/>
                <a:ext cx="214" cy="481"/>
                <a:chOff x="2216" y="1413"/>
                <a:chExt cx="214" cy="481"/>
              </a:xfrm>
            </p:grpSpPr>
            <p:sp>
              <p:nvSpPr>
                <p:cNvPr id="50331" name="Freeform 56"/>
                <p:cNvSpPr>
                  <a:spLocks/>
                </p:cNvSpPr>
                <p:nvPr/>
              </p:nvSpPr>
              <p:spPr bwMode="auto">
                <a:xfrm>
                  <a:off x="2217" y="1413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3"/>
                    <a:gd name="T25" fmla="*/ 0 h 481"/>
                    <a:gd name="T26" fmla="*/ 213 w 213"/>
                    <a:gd name="T27" fmla="*/ 481 h 4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32" name="Rectangle 57"/>
                <p:cNvSpPr>
                  <a:spLocks noChangeArrowheads="1"/>
                </p:cNvSpPr>
                <p:nvPr/>
              </p:nvSpPr>
              <p:spPr bwMode="auto">
                <a:xfrm rot="5400000">
                  <a:off x="2129" y="1541"/>
                  <a:ext cx="36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400" b="1">
                      <a:solidFill>
                        <a:schemeClr val="tx1"/>
                      </a:solidFill>
                      <a:latin typeface="Calibri" charset="0"/>
                    </a:rPr>
                    <a:t>ALU</a:t>
                  </a:r>
                </a:p>
              </p:txBody>
            </p:sp>
          </p:grpSp>
          <p:grpSp>
            <p:nvGrpSpPr>
              <p:cNvPr id="50303" name="Group 58"/>
              <p:cNvGrpSpPr>
                <a:grpSpLocks/>
              </p:cNvGrpSpPr>
              <p:nvPr/>
            </p:nvGrpSpPr>
            <p:grpSpPr bwMode="auto">
              <a:xfrm>
                <a:off x="1554" y="1248"/>
                <a:ext cx="357" cy="289"/>
                <a:chOff x="1274" y="1509"/>
                <a:chExt cx="357" cy="289"/>
              </a:xfrm>
            </p:grpSpPr>
            <p:sp>
              <p:nvSpPr>
                <p:cNvPr id="50327" name="Rectangle 59"/>
                <p:cNvSpPr>
                  <a:spLocks noChangeArrowheads="1"/>
                </p:cNvSpPr>
                <p:nvPr/>
              </p:nvSpPr>
              <p:spPr bwMode="auto">
                <a:xfrm>
                  <a:off x="1274" y="1511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400" b="1">
                      <a:solidFill>
                        <a:schemeClr val="tx1"/>
                      </a:solidFill>
                      <a:latin typeface="Calibri" charset="0"/>
                    </a:rPr>
                    <a:t>IM</a:t>
                  </a:r>
                </a:p>
              </p:txBody>
            </p:sp>
            <p:grpSp>
              <p:nvGrpSpPr>
                <p:cNvPr id="50328" name="Group 60"/>
                <p:cNvGrpSpPr>
                  <a:grpSpLocks/>
                </p:cNvGrpSpPr>
                <p:nvPr/>
              </p:nvGrpSpPr>
              <p:grpSpPr bwMode="auto">
                <a:xfrm>
                  <a:off x="1291" y="1509"/>
                  <a:ext cx="340" cy="289"/>
                  <a:chOff x="1291" y="1509"/>
                  <a:chExt cx="340" cy="289"/>
                </a:xfrm>
              </p:grpSpPr>
              <p:sp>
                <p:nvSpPr>
                  <p:cNvPr id="50329" name="Freeform 61"/>
                  <p:cNvSpPr>
                    <a:spLocks/>
                  </p:cNvSpPr>
                  <p:nvPr/>
                </p:nvSpPr>
                <p:spPr bwMode="auto">
                  <a:xfrm>
                    <a:off x="1291" y="1509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289"/>
                      <a:gd name="T14" fmla="*/ 170 w 170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330" name="Freeform 62"/>
                  <p:cNvSpPr>
                    <a:spLocks/>
                  </p:cNvSpPr>
                  <p:nvPr/>
                </p:nvSpPr>
                <p:spPr bwMode="auto">
                  <a:xfrm>
                    <a:off x="1460" y="1509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1"/>
                      <a:gd name="T13" fmla="*/ 0 h 289"/>
                      <a:gd name="T14" fmla="*/ 171 w 171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0304" name="Rectangle 63"/>
              <p:cNvSpPr>
                <a:spLocks noChangeArrowheads="1"/>
              </p:cNvSpPr>
              <p:nvPr/>
            </p:nvSpPr>
            <p:spPr bwMode="auto">
              <a:xfrm>
                <a:off x="2012" y="1255"/>
                <a:ext cx="32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1">
                    <a:solidFill>
                      <a:schemeClr val="tx1"/>
                    </a:solidFill>
                    <a:latin typeface="Calibri" charset="0"/>
                  </a:rPr>
                  <a:t>Reg</a:t>
                </a:r>
              </a:p>
            </p:txBody>
          </p:sp>
          <p:grpSp>
            <p:nvGrpSpPr>
              <p:cNvPr id="50305" name="Group 64"/>
              <p:cNvGrpSpPr>
                <a:grpSpLocks/>
              </p:cNvGrpSpPr>
              <p:nvPr/>
            </p:nvGrpSpPr>
            <p:grpSpPr bwMode="auto">
              <a:xfrm>
                <a:off x="2031" y="1248"/>
                <a:ext cx="296" cy="289"/>
                <a:chOff x="1751" y="1509"/>
                <a:chExt cx="296" cy="289"/>
              </a:xfrm>
            </p:grpSpPr>
            <p:sp>
              <p:nvSpPr>
                <p:cNvPr id="50325" name="Freeform 65"/>
                <p:cNvSpPr>
                  <a:spLocks/>
                </p:cNvSpPr>
                <p:nvPr/>
              </p:nvSpPr>
              <p:spPr bwMode="auto">
                <a:xfrm>
                  <a:off x="1751" y="1509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9"/>
                    <a:gd name="T13" fmla="*/ 0 h 289"/>
                    <a:gd name="T14" fmla="*/ 149 w 149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26" name="Freeform 66"/>
                <p:cNvSpPr>
                  <a:spLocks/>
                </p:cNvSpPr>
                <p:nvPr/>
              </p:nvSpPr>
              <p:spPr bwMode="auto">
                <a:xfrm>
                  <a:off x="1899" y="1509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8"/>
                    <a:gd name="T13" fmla="*/ 0 h 289"/>
                    <a:gd name="T14" fmla="*/ 148 w 148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306" name="Line 67"/>
              <p:cNvSpPr>
                <a:spLocks noChangeShapeType="1"/>
              </p:cNvSpPr>
              <p:nvPr/>
            </p:nvSpPr>
            <p:spPr bwMode="auto">
              <a:xfrm>
                <a:off x="1916" y="1392"/>
                <a:ext cx="1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7" name="Line 69"/>
              <p:cNvSpPr>
                <a:spLocks noChangeShapeType="1"/>
              </p:cNvSpPr>
              <p:nvPr/>
            </p:nvSpPr>
            <p:spPr bwMode="auto">
              <a:xfrm>
                <a:off x="2332" y="129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8" name="Rectangle 70"/>
              <p:cNvSpPr>
                <a:spLocks noChangeArrowheads="1"/>
              </p:cNvSpPr>
              <p:nvPr/>
            </p:nvSpPr>
            <p:spPr bwMode="auto">
              <a:xfrm>
                <a:off x="2829" y="1250"/>
                <a:ext cx="33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1">
                    <a:solidFill>
                      <a:schemeClr val="tx1"/>
                    </a:solidFill>
                    <a:latin typeface="Calibri" charset="0"/>
                  </a:rPr>
                  <a:t>DM</a:t>
                </a:r>
              </a:p>
            </p:txBody>
          </p:sp>
          <p:grpSp>
            <p:nvGrpSpPr>
              <p:cNvPr id="50309" name="Group 71"/>
              <p:cNvGrpSpPr>
                <a:grpSpLocks/>
              </p:cNvGrpSpPr>
              <p:nvPr/>
            </p:nvGrpSpPr>
            <p:grpSpPr bwMode="auto">
              <a:xfrm>
                <a:off x="2880" y="1248"/>
                <a:ext cx="325" cy="289"/>
                <a:chOff x="2600" y="1509"/>
                <a:chExt cx="325" cy="289"/>
              </a:xfrm>
            </p:grpSpPr>
            <p:sp>
              <p:nvSpPr>
                <p:cNvPr id="50323" name="Freeform 72"/>
                <p:cNvSpPr>
                  <a:spLocks/>
                </p:cNvSpPr>
                <p:nvPr/>
              </p:nvSpPr>
              <p:spPr bwMode="auto">
                <a:xfrm>
                  <a:off x="2600" y="1509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2"/>
                    <a:gd name="T13" fmla="*/ 0 h 289"/>
                    <a:gd name="T14" fmla="*/ 162 w 16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24" name="Freeform 73"/>
                <p:cNvSpPr>
                  <a:spLocks/>
                </p:cNvSpPr>
                <p:nvPr/>
              </p:nvSpPr>
              <p:spPr bwMode="auto">
                <a:xfrm>
                  <a:off x="2761" y="1509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"/>
                    <a:gd name="T13" fmla="*/ 0 h 289"/>
                    <a:gd name="T14" fmla="*/ 164 w 164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310" name="Rectangle 74"/>
              <p:cNvSpPr>
                <a:spLocks noChangeArrowheads="1"/>
              </p:cNvSpPr>
              <p:nvPr/>
            </p:nvSpPr>
            <p:spPr bwMode="auto">
              <a:xfrm>
                <a:off x="3321" y="1250"/>
                <a:ext cx="32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1">
                    <a:solidFill>
                      <a:schemeClr val="tx1"/>
                    </a:solidFill>
                    <a:latin typeface="Calibri" charset="0"/>
                  </a:rPr>
                  <a:t>Reg</a:t>
                </a:r>
              </a:p>
            </p:txBody>
          </p:sp>
          <p:grpSp>
            <p:nvGrpSpPr>
              <p:cNvPr id="50311" name="Group 75"/>
              <p:cNvGrpSpPr>
                <a:grpSpLocks/>
              </p:cNvGrpSpPr>
              <p:nvPr/>
            </p:nvGrpSpPr>
            <p:grpSpPr bwMode="auto">
              <a:xfrm>
                <a:off x="3348" y="1248"/>
                <a:ext cx="284" cy="289"/>
                <a:chOff x="3068" y="1509"/>
                <a:chExt cx="284" cy="289"/>
              </a:xfrm>
            </p:grpSpPr>
            <p:sp>
              <p:nvSpPr>
                <p:cNvPr id="50321" name="Freeform 76"/>
                <p:cNvSpPr>
                  <a:spLocks/>
                </p:cNvSpPr>
                <p:nvPr/>
              </p:nvSpPr>
              <p:spPr bwMode="auto">
                <a:xfrm>
                  <a:off x="3068" y="1509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289"/>
                    <a:gd name="T14" fmla="*/ 142 w 14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22" name="Freeform 77"/>
                <p:cNvSpPr>
                  <a:spLocks/>
                </p:cNvSpPr>
                <p:nvPr/>
              </p:nvSpPr>
              <p:spPr bwMode="auto">
                <a:xfrm>
                  <a:off x="3209" y="1509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289"/>
                    <a:gd name="T14" fmla="*/ 143 w 143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312" name="Line 78"/>
              <p:cNvSpPr>
                <a:spLocks noChangeShapeType="1"/>
              </p:cNvSpPr>
              <p:nvPr/>
            </p:nvSpPr>
            <p:spPr bwMode="auto">
              <a:xfrm>
                <a:off x="3201" y="1392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3" name="Line 79"/>
              <p:cNvSpPr>
                <a:spLocks noChangeShapeType="1"/>
              </p:cNvSpPr>
              <p:nvPr/>
            </p:nvSpPr>
            <p:spPr bwMode="auto">
              <a:xfrm>
                <a:off x="2717" y="1392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4" name="Line 80"/>
              <p:cNvSpPr>
                <a:spLocks noChangeShapeType="1"/>
              </p:cNvSpPr>
              <p:nvPr/>
            </p:nvSpPr>
            <p:spPr bwMode="auto">
              <a:xfrm>
                <a:off x="2332" y="14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5" name="Line 81"/>
              <p:cNvSpPr>
                <a:spLocks noChangeShapeType="1"/>
              </p:cNvSpPr>
              <p:nvPr/>
            </p:nvSpPr>
            <p:spPr bwMode="auto">
              <a:xfrm>
                <a:off x="2416" y="148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16" name="Line 82"/>
              <p:cNvSpPr>
                <a:spLocks noChangeShapeType="1"/>
              </p:cNvSpPr>
              <p:nvPr/>
            </p:nvSpPr>
            <p:spPr bwMode="auto">
              <a:xfrm>
                <a:off x="2416" y="16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17" name="Line 83"/>
              <p:cNvSpPr>
                <a:spLocks noChangeShapeType="1"/>
              </p:cNvSpPr>
              <p:nvPr/>
            </p:nvSpPr>
            <p:spPr bwMode="auto">
              <a:xfrm>
                <a:off x="2752" y="13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18" name="Line 84"/>
              <p:cNvSpPr>
                <a:spLocks noChangeShapeType="1"/>
              </p:cNvSpPr>
              <p:nvPr/>
            </p:nvSpPr>
            <p:spPr bwMode="auto">
              <a:xfrm flipH="1">
                <a:off x="2832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19" name="Line 85"/>
              <p:cNvSpPr>
                <a:spLocks noChangeShapeType="1"/>
              </p:cNvSpPr>
              <p:nvPr/>
            </p:nvSpPr>
            <p:spPr bwMode="auto">
              <a:xfrm>
                <a:off x="2832" y="1632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20" name="Line 86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" name="Group 190"/>
          <p:cNvGrpSpPr>
            <a:grpSpLocks/>
          </p:cNvGrpSpPr>
          <p:nvPr/>
        </p:nvGrpSpPr>
        <p:grpSpPr bwMode="auto">
          <a:xfrm>
            <a:off x="2047876" y="3827463"/>
            <a:ext cx="6105525" cy="838200"/>
            <a:chOff x="700158" y="3827462"/>
            <a:chExt cx="6104936" cy="838200"/>
          </a:xfrm>
        </p:grpSpPr>
        <p:sp>
          <p:nvSpPr>
            <p:cNvPr id="50267" name="Rectangle 9"/>
            <p:cNvSpPr>
              <a:spLocks noChangeArrowheads="1"/>
            </p:cNvSpPr>
            <p:nvPr/>
          </p:nvSpPr>
          <p:spPr bwMode="auto">
            <a:xfrm>
              <a:off x="700158" y="3946525"/>
              <a:ext cx="883349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solidFill>
                    <a:schemeClr val="tx1"/>
                  </a:solidFill>
                  <a:latin typeface="Calibri" charset="0"/>
                </a:rPr>
                <a:t>Inst 2</a:t>
              </a:r>
            </a:p>
          </p:txBody>
        </p:sp>
        <p:grpSp>
          <p:nvGrpSpPr>
            <p:cNvPr id="50268" name="Group 87"/>
            <p:cNvGrpSpPr>
              <a:grpSpLocks/>
            </p:cNvGrpSpPr>
            <p:nvPr/>
          </p:nvGrpSpPr>
          <p:grpSpPr bwMode="auto">
            <a:xfrm>
              <a:off x="3354457" y="3827462"/>
              <a:ext cx="3450637" cy="838200"/>
              <a:chOff x="1554" y="1152"/>
              <a:chExt cx="2096" cy="528"/>
            </a:xfrm>
          </p:grpSpPr>
          <p:grpSp>
            <p:nvGrpSpPr>
              <p:cNvPr id="50269" name="Group 88"/>
              <p:cNvGrpSpPr>
                <a:grpSpLocks/>
              </p:cNvGrpSpPr>
              <p:nvPr/>
            </p:nvGrpSpPr>
            <p:grpSpPr bwMode="auto">
              <a:xfrm>
                <a:off x="2496" y="1152"/>
                <a:ext cx="214" cy="481"/>
                <a:chOff x="2216" y="1413"/>
                <a:chExt cx="214" cy="481"/>
              </a:xfrm>
            </p:grpSpPr>
            <p:sp>
              <p:nvSpPr>
                <p:cNvPr id="50298" name="Freeform 89"/>
                <p:cNvSpPr>
                  <a:spLocks/>
                </p:cNvSpPr>
                <p:nvPr/>
              </p:nvSpPr>
              <p:spPr bwMode="auto">
                <a:xfrm>
                  <a:off x="2217" y="1413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3"/>
                    <a:gd name="T25" fmla="*/ 0 h 481"/>
                    <a:gd name="T26" fmla="*/ 213 w 213"/>
                    <a:gd name="T27" fmla="*/ 481 h 4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99" name="Rectangle 90"/>
                <p:cNvSpPr>
                  <a:spLocks noChangeArrowheads="1"/>
                </p:cNvSpPr>
                <p:nvPr/>
              </p:nvSpPr>
              <p:spPr bwMode="auto">
                <a:xfrm rot="5400000">
                  <a:off x="2129" y="1541"/>
                  <a:ext cx="36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400" b="1">
                      <a:solidFill>
                        <a:schemeClr val="tx1"/>
                      </a:solidFill>
                      <a:latin typeface="Calibri" charset="0"/>
                    </a:rPr>
                    <a:t>ALU</a:t>
                  </a:r>
                </a:p>
              </p:txBody>
            </p:sp>
          </p:grpSp>
          <p:grpSp>
            <p:nvGrpSpPr>
              <p:cNvPr id="50270" name="Group 91"/>
              <p:cNvGrpSpPr>
                <a:grpSpLocks/>
              </p:cNvGrpSpPr>
              <p:nvPr/>
            </p:nvGrpSpPr>
            <p:grpSpPr bwMode="auto">
              <a:xfrm>
                <a:off x="1554" y="1248"/>
                <a:ext cx="357" cy="289"/>
                <a:chOff x="1274" y="1509"/>
                <a:chExt cx="357" cy="289"/>
              </a:xfrm>
            </p:grpSpPr>
            <p:sp>
              <p:nvSpPr>
                <p:cNvPr id="50294" name="Rectangle 92"/>
                <p:cNvSpPr>
                  <a:spLocks noChangeArrowheads="1"/>
                </p:cNvSpPr>
                <p:nvPr/>
              </p:nvSpPr>
              <p:spPr bwMode="auto">
                <a:xfrm>
                  <a:off x="1274" y="1511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400" b="1">
                      <a:solidFill>
                        <a:schemeClr val="tx1"/>
                      </a:solidFill>
                      <a:latin typeface="Calibri" charset="0"/>
                    </a:rPr>
                    <a:t>IM</a:t>
                  </a:r>
                </a:p>
              </p:txBody>
            </p:sp>
            <p:grpSp>
              <p:nvGrpSpPr>
                <p:cNvPr id="50295" name="Group 93"/>
                <p:cNvGrpSpPr>
                  <a:grpSpLocks/>
                </p:cNvGrpSpPr>
                <p:nvPr/>
              </p:nvGrpSpPr>
              <p:grpSpPr bwMode="auto">
                <a:xfrm>
                  <a:off x="1291" y="1509"/>
                  <a:ext cx="340" cy="289"/>
                  <a:chOff x="1291" y="1509"/>
                  <a:chExt cx="340" cy="289"/>
                </a:xfrm>
              </p:grpSpPr>
              <p:sp>
                <p:nvSpPr>
                  <p:cNvPr id="50296" name="Freeform 94"/>
                  <p:cNvSpPr>
                    <a:spLocks/>
                  </p:cNvSpPr>
                  <p:nvPr/>
                </p:nvSpPr>
                <p:spPr bwMode="auto">
                  <a:xfrm>
                    <a:off x="1291" y="1509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289"/>
                      <a:gd name="T14" fmla="*/ 170 w 170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97" name="Freeform 95"/>
                  <p:cNvSpPr>
                    <a:spLocks/>
                  </p:cNvSpPr>
                  <p:nvPr/>
                </p:nvSpPr>
                <p:spPr bwMode="auto">
                  <a:xfrm>
                    <a:off x="1460" y="1509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1"/>
                      <a:gd name="T13" fmla="*/ 0 h 289"/>
                      <a:gd name="T14" fmla="*/ 171 w 171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0271" name="Rectangle 96"/>
              <p:cNvSpPr>
                <a:spLocks noChangeArrowheads="1"/>
              </p:cNvSpPr>
              <p:nvPr/>
            </p:nvSpPr>
            <p:spPr bwMode="auto">
              <a:xfrm>
                <a:off x="2012" y="1255"/>
                <a:ext cx="32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1">
                    <a:solidFill>
                      <a:schemeClr val="tx1"/>
                    </a:solidFill>
                    <a:latin typeface="Calibri" charset="0"/>
                  </a:rPr>
                  <a:t>Reg</a:t>
                </a:r>
              </a:p>
            </p:txBody>
          </p:sp>
          <p:grpSp>
            <p:nvGrpSpPr>
              <p:cNvPr id="50272" name="Group 97"/>
              <p:cNvGrpSpPr>
                <a:grpSpLocks/>
              </p:cNvGrpSpPr>
              <p:nvPr/>
            </p:nvGrpSpPr>
            <p:grpSpPr bwMode="auto">
              <a:xfrm>
                <a:off x="2031" y="1248"/>
                <a:ext cx="296" cy="289"/>
                <a:chOff x="1751" y="1509"/>
                <a:chExt cx="296" cy="289"/>
              </a:xfrm>
            </p:grpSpPr>
            <p:sp>
              <p:nvSpPr>
                <p:cNvPr id="50292" name="Freeform 98"/>
                <p:cNvSpPr>
                  <a:spLocks/>
                </p:cNvSpPr>
                <p:nvPr/>
              </p:nvSpPr>
              <p:spPr bwMode="auto">
                <a:xfrm>
                  <a:off x="1751" y="1509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9"/>
                    <a:gd name="T13" fmla="*/ 0 h 289"/>
                    <a:gd name="T14" fmla="*/ 149 w 149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93" name="Freeform 99"/>
                <p:cNvSpPr>
                  <a:spLocks/>
                </p:cNvSpPr>
                <p:nvPr/>
              </p:nvSpPr>
              <p:spPr bwMode="auto">
                <a:xfrm>
                  <a:off x="1899" y="1509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8"/>
                    <a:gd name="T13" fmla="*/ 0 h 289"/>
                    <a:gd name="T14" fmla="*/ 148 w 148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273" name="Line 100"/>
              <p:cNvSpPr>
                <a:spLocks noChangeShapeType="1"/>
              </p:cNvSpPr>
              <p:nvPr/>
            </p:nvSpPr>
            <p:spPr bwMode="auto">
              <a:xfrm>
                <a:off x="1916" y="1392"/>
                <a:ext cx="1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4" name="Line 102"/>
              <p:cNvSpPr>
                <a:spLocks noChangeShapeType="1"/>
              </p:cNvSpPr>
              <p:nvPr/>
            </p:nvSpPr>
            <p:spPr bwMode="auto">
              <a:xfrm>
                <a:off x="2332" y="129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5" name="Rectangle 103"/>
              <p:cNvSpPr>
                <a:spLocks noChangeArrowheads="1"/>
              </p:cNvSpPr>
              <p:nvPr/>
            </p:nvSpPr>
            <p:spPr bwMode="auto">
              <a:xfrm>
                <a:off x="2829" y="1250"/>
                <a:ext cx="33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1">
                    <a:solidFill>
                      <a:schemeClr val="tx1"/>
                    </a:solidFill>
                    <a:latin typeface="Calibri" charset="0"/>
                  </a:rPr>
                  <a:t>DM</a:t>
                </a:r>
              </a:p>
            </p:txBody>
          </p:sp>
          <p:grpSp>
            <p:nvGrpSpPr>
              <p:cNvPr id="50276" name="Group 104"/>
              <p:cNvGrpSpPr>
                <a:grpSpLocks/>
              </p:cNvGrpSpPr>
              <p:nvPr/>
            </p:nvGrpSpPr>
            <p:grpSpPr bwMode="auto">
              <a:xfrm>
                <a:off x="2880" y="1248"/>
                <a:ext cx="325" cy="289"/>
                <a:chOff x="2600" y="1509"/>
                <a:chExt cx="325" cy="289"/>
              </a:xfrm>
            </p:grpSpPr>
            <p:sp>
              <p:nvSpPr>
                <p:cNvPr id="50290" name="Freeform 105"/>
                <p:cNvSpPr>
                  <a:spLocks/>
                </p:cNvSpPr>
                <p:nvPr/>
              </p:nvSpPr>
              <p:spPr bwMode="auto">
                <a:xfrm>
                  <a:off x="2600" y="1509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2"/>
                    <a:gd name="T13" fmla="*/ 0 h 289"/>
                    <a:gd name="T14" fmla="*/ 162 w 16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91" name="Freeform 106"/>
                <p:cNvSpPr>
                  <a:spLocks/>
                </p:cNvSpPr>
                <p:nvPr/>
              </p:nvSpPr>
              <p:spPr bwMode="auto">
                <a:xfrm>
                  <a:off x="2761" y="1509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"/>
                    <a:gd name="T13" fmla="*/ 0 h 289"/>
                    <a:gd name="T14" fmla="*/ 164 w 164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277" name="Rectangle 107"/>
              <p:cNvSpPr>
                <a:spLocks noChangeArrowheads="1"/>
              </p:cNvSpPr>
              <p:nvPr/>
            </p:nvSpPr>
            <p:spPr bwMode="auto">
              <a:xfrm>
                <a:off x="3321" y="1250"/>
                <a:ext cx="32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1">
                    <a:solidFill>
                      <a:schemeClr val="tx1"/>
                    </a:solidFill>
                    <a:latin typeface="Calibri" charset="0"/>
                  </a:rPr>
                  <a:t>Reg</a:t>
                </a:r>
              </a:p>
            </p:txBody>
          </p:sp>
          <p:grpSp>
            <p:nvGrpSpPr>
              <p:cNvPr id="50278" name="Group 108"/>
              <p:cNvGrpSpPr>
                <a:grpSpLocks/>
              </p:cNvGrpSpPr>
              <p:nvPr/>
            </p:nvGrpSpPr>
            <p:grpSpPr bwMode="auto">
              <a:xfrm>
                <a:off x="3348" y="1248"/>
                <a:ext cx="284" cy="289"/>
                <a:chOff x="3068" y="1509"/>
                <a:chExt cx="284" cy="289"/>
              </a:xfrm>
            </p:grpSpPr>
            <p:sp>
              <p:nvSpPr>
                <p:cNvPr id="50288" name="Freeform 109"/>
                <p:cNvSpPr>
                  <a:spLocks/>
                </p:cNvSpPr>
                <p:nvPr/>
              </p:nvSpPr>
              <p:spPr bwMode="auto">
                <a:xfrm>
                  <a:off x="3068" y="1509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289"/>
                    <a:gd name="T14" fmla="*/ 142 w 14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89" name="Freeform 110"/>
                <p:cNvSpPr>
                  <a:spLocks/>
                </p:cNvSpPr>
                <p:nvPr/>
              </p:nvSpPr>
              <p:spPr bwMode="auto">
                <a:xfrm>
                  <a:off x="3209" y="1509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289"/>
                    <a:gd name="T14" fmla="*/ 143 w 143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279" name="Line 111"/>
              <p:cNvSpPr>
                <a:spLocks noChangeShapeType="1"/>
              </p:cNvSpPr>
              <p:nvPr/>
            </p:nvSpPr>
            <p:spPr bwMode="auto">
              <a:xfrm>
                <a:off x="3201" y="1392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0" name="Line 112"/>
              <p:cNvSpPr>
                <a:spLocks noChangeShapeType="1"/>
              </p:cNvSpPr>
              <p:nvPr/>
            </p:nvSpPr>
            <p:spPr bwMode="auto">
              <a:xfrm>
                <a:off x="2717" y="1392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1" name="Line 113"/>
              <p:cNvSpPr>
                <a:spLocks noChangeShapeType="1"/>
              </p:cNvSpPr>
              <p:nvPr/>
            </p:nvSpPr>
            <p:spPr bwMode="auto">
              <a:xfrm>
                <a:off x="2332" y="14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2" name="Line 114"/>
              <p:cNvSpPr>
                <a:spLocks noChangeShapeType="1"/>
              </p:cNvSpPr>
              <p:nvPr/>
            </p:nvSpPr>
            <p:spPr bwMode="auto">
              <a:xfrm>
                <a:off x="2416" y="148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83" name="Line 115"/>
              <p:cNvSpPr>
                <a:spLocks noChangeShapeType="1"/>
              </p:cNvSpPr>
              <p:nvPr/>
            </p:nvSpPr>
            <p:spPr bwMode="auto">
              <a:xfrm>
                <a:off x="2416" y="16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84" name="Line 116"/>
              <p:cNvSpPr>
                <a:spLocks noChangeShapeType="1"/>
              </p:cNvSpPr>
              <p:nvPr/>
            </p:nvSpPr>
            <p:spPr bwMode="auto">
              <a:xfrm>
                <a:off x="2752" y="13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85" name="Line 117"/>
              <p:cNvSpPr>
                <a:spLocks noChangeShapeType="1"/>
              </p:cNvSpPr>
              <p:nvPr/>
            </p:nvSpPr>
            <p:spPr bwMode="auto">
              <a:xfrm flipH="1">
                <a:off x="2832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86" name="Line 118"/>
              <p:cNvSpPr>
                <a:spLocks noChangeShapeType="1"/>
              </p:cNvSpPr>
              <p:nvPr/>
            </p:nvSpPr>
            <p:spPr bwMode="auto">
              <a:xfrm>
                <a:off x="2832" y="1632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87" name="Line 119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" name="Group 191"/>
          <p:cNvGrpSpPr>
            <a:grpSpLocks/>
          </p:cNvGrpSpPr>
          <p:nvPr/>
        </p:nvGrpSpPr>
        <p:grpSpPr bwMode="auto">
          <a:xfrm>
            <a:off x="2057401" y="4665663"/>
            <a:ext cx="6791325" cy="838200"/>
            <a:chOff x="700158" y="4665662"/>
            <a:chExt cx="6790736" cy="838200"/>
          </a:xfrm>
        </p:grpSpPr>
        <p:sp>
          <p:nvSpPr>
            <p:cNvPr id="50234" name="Rectangle 19"/>
            <p:cNvSpPr>
              <a:spLocks noChangeArrowheads="1"/>
            </p:cNvSpPr>
            <p:nvPr/>
          </p:nvSpPr>
          <p:spPr bwMode="auto">
            <a:xfrm>
              <a:off x="700158" y="4784725"/>
              <a:ext cx="883349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solidFill>
                    <a:schemeClr val="tx1"/>
                  </a:solidFill>
                  <a:latin typeface="Calibri" charset="0"/>
                </a:rPr>
                <a:t>Inst 3</a:t>
              </a:r>
            </a:p>
          </p:txBody>
        </p:sp>
        <p:grpSp>
          <p:nvGrpSpPr>
            <p:cNvPr id="50235" name="Group 120"/>
            <p:cNvGrpSpPr>
              <a:grpSpLocks/>
            </p:cNvGrpSpPr>
            <p:nvPr/>
          </p:nvGrpSpPr>
          <p:grpSpPr bwMode="auto">
            <a:xfrm>
              <a:off x="4040257" y="4665662"/>
              <a:ext cx="3450637" cy="838200"/>
              <a:chOff x="1554" y="1152"/>
              <a:chExt cx="2096" cy="528"/>
            </a:xfrm>
          </p:grpSpPr>
          <p:grpSp>
            <p:nvGrpSpPr>
              <p:cNvPr id="50236" name="Group 121"/>
              <p:cNvGrpSpPr>
                <a:grpSpLocks/>
              </p:cNvGrpSpPr>
              <p:nvPr/>
            </p:nvGrpSpPr>
            <p:grpSpPr bwMode="auto">
              <a:xfrm>
                <a:off x="2496" y="1152"/>
                <a:ext cx="214" cy="481"/>
                <a:chOff x="2216" y="1413"/>
                <a:chExt cx="214" cy="481"/>
              </a:xfrm>
            </p:grpSpPr>
            <p:sp>
              <p:nvSpPr>
                <p:cNvPr id="50265" name="Freeform 122"/>
                <p:cNvSpPr>
                  <a:spLocks/>
                </p:cNvSpPr>
                <p:nvPr/>
              </p:nvSpPr>
              <p:spPr bwMode="auto">
                <a:xfrm>
                  <a:off x="2217" y="1413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3"/>
                    <a:gd name="T25" fmla="*/ 0 h 481"/>
                    <a:gd name="T26" fmla="*/ 213 w 213"/>
                    <a:gd name="T27" fmla="*/ 481 h 4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66" name="Rectangle 123"/>
                <p:cNvSpPr>
                  <a:spLocks noChangeArrowheads="1"/>
                </p:cNvSpPr>
                <p:nvPr/>
              </p:nvSpPr>
              <p:spPr bwMode="auto">
                <a:xfrm rot="5400000">
                  <a:off x="2129" y="1541"/>
                  <a:ext cx="36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400" b="1">
                      <a:solidFill>
                        <a:schemeClr val="tx1"/>
                      </a:solidFill>
                      <a:latin typeface="Calibri" charset="0"/>
                    </a:rPr>
                    <a:t>ALU</a:t>
                  </a:r>
                </a:p>
              </p:txBody>
            </p:sp>
          </p:grpSp>
          <p:grpSp>
            <p:nvGrpSpPr>
              <p:cNvPr id="50237" name="Group 124"/>
              <p:cNvGrpSpPr>
                <a:grpSpLocks/>
              </p:cNvGrpSpPr>
              <p:nvPr/>
            </p:nvGrpSpPr>
            <p:grpSpPr bwMode="auto">
              <a:xfrm>
                <a:off x="1554" y="1248"/>
                <a:ext cx="357" cy="289"/>
                <a:chOff x="1274" y="1509"/>
                <a:chExt cx="357" cy="289"/>
              </a:xfrm>
            </p:grpSpPr>
            <p:sp>
              <p:nvSpPr>
                <p:cNvPr id="50261" name="Rectangle 125"/>
                <p:cNvSpPr>
                  <a:spLocks noChangeArrowheads="1"/>
                </p:cNvSpPr>
                <p:nvPr/>
              </p:nvSpPr>
              <p:spPr bwMode="auto">
                <a:xfrm>
                  <a:off x="1274" y="1511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400" b="1">
                      <a:solidFill>
                        <a:schemeClr val="tx1"/>
                      </a:solidFill>
                      <a:latin typeface="Calibri" charset="0"/>
                    </a:rPr>
                    <a:t>IM</a:t>
                  </a:r>
                </a:p>
              </p:txBody>
            </p:sp>
            <p:grpSp>
              <p:nvGrpSpPr>
                <p:cNvPr id="50262" name="Group 126"/>
                <p:cNvGrpSpPr>
                  <a:grpSpLocks/>
                </p:cNvGrpSpPr>
                <p:nvPr/>
              </p:nvGrpSpPr>
              <p:grpSpPr bwMode="auto">
                <a:xfrm>
                  <a:off x="1291" y="1509"/>
                  <a:ext cx="340" cy="289"/>
                  <a:chOff x="1291" y="1509"/>
                  <a:chExt cx="340" cy="289"/>
                </a:xfrm>
              </p:grpSpPr>
              <p:sp>
                <p:nvSpPr>
                  <p:cNvPr id="50263" name="Freeform 127"/>
                  <p:cNvSpPr>
                    <a:spLocks/>
                  </p:cNvSpPr>
                  <p:nvPr/>
                </p:nvSpPr>
                <p:spPr bwMode="auto">
                  <a:xfrm>
                    <a:off x="1291" y="1509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289"/>
                      <a:gd name="T14" fmla="*/ 170 w 170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64" name="Freeform 128"/>
                  <p:cNvSpPr>
                    <a:spLocks/>
                  </p:cNvSpPr>
                  <p:nvPr/>
                </p:nvSpPr>
                <p:spPr bwMode="auto">
                  <a:xfrm>
                    <a:off x="1460" y="1509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1"/>
                      <a:gd name="T13" fmla="*/ 0 h 289"/>
                      <a:gd name="T14" fmla="*/ 171 w 171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0238" name="Rectangle 129"/>
              <p:cNvSpPr>
                <a:spLocks noChangeArrowheads="1"/>
              </p:cNvSpPr>
              <p:nvPr/>
            </p:nvSpPr>
            <p:spPr bwMode="auto">
              <a:xfrm>
                <a:off x="2012" y="1255"/>
                <a:ext cx="32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1">
                    <a:solidFill>
                      <a:schemeClr val="tx1"/>
                    </a:solidFill>
                    <a:latin typeface="Calibri" charset="0"/>
                  </a:rPr>
                  <a:t>Reg</a:t>
                </a:r>
              </a:p>
            </p:txBody>
          </p:sp>
          <p:grpSp>
            <p:nvGrpSpPr>
              <p:cNvPr id="50239" name="Group 130"/>
              <p:cNvGrpSpPr>
                <a:grpSpLocks/>
              </p:cNvGrpSpPr>
              <p:nvPr/>
            </p:nvGrpSpPr>
            <p:grpSpPr bwMode="auto">
              <a:xfrm>
                <a:off x="2031" y="1248"/>
                <a:ext cx="296" cy="289"/>
                <a:chOff x="1751" y="1509"/>
                <a:chExt cx="296" cy="289"/>
              </a:xfrm>
            </p:grpSpPr>
            <p:sp>
              <p:nvSpPr>
                <p:cNvPr id="50259" name="Freeform 131"/>
                <p:cNvSpPr>
                  <a:spLocks/>
                </p:cNvSpPr>
                <p:nvPr/>
              </p:nvSpPr>
              <p:spPr bwMode="auto">
                <a:xfrm>
                  <a:off x="1751" y="1509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9"/>
                    <a:gd name="T13" fmla="*/ 0 h 289"/>
                    <a:gd name="T14" fmla="*/ 149 w 149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60" name="Freeform 132"/>
                <p:cNvSpPr>
                  <a:spLocks/>
                </p:cNvSpPr>
                <p:nvPr/>
              </p:nvSpPr>
              <p:spPr bwMode="auto">
                <a:xfrm>
                  <a:off x="1899" y="1509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8"/>
                    <a:gd name="T13" fmla="*/ 0 h 289"/>
                    <a:gd name="T14" fmla="*/ 148 w 148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240" name="Line 133"/>
              <p:cNvSpPr>
                <a:spLocks noChangeShapeType="1"/>
              </p:cNvSpPr>
              <p:nvPr/>
            </p:nvSpPr>
            <p:spPr bwMode="auto">
              <a:xfrm>
                <a:off x="1916" y="1392"/>
                <a:ext cx="1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1" name="Line 135"/>
              <p:cNvSpPr>
                <a:spLocks noChangeShapeType="1"/>
              </p:cNvSpPr>
              <p:nvPr/>
            </p:nvSpPr>
            <p:spPr bwMode="auto">
              <a:xfrm>
                <a:off x="2332" y="129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2" name="Rectangle 136"/>
              <p:cNvSpPr>
                <a:spLocks noChangeArrowheads="1"/>
              </p:cNvSpPr>
              <p:nvPr/>
            </p:nvSpPr>
            <p:spPr bwMode="auto">
              <a:xfrm>
                <a:off x="2829" y="1250"/>
                <a:ext cx="33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1">
                    <a:solidFill>
                      <a:schemeClr val="tx1"/>
                    </a:solidFill>
                    <a:latin typeface="Calibri" charset="0"/>
                  </a:rPr>
                  <a:t>DM</a:t>
                </a:r>
              </a:p>
            </p:txBody>
          </p:sp>
          <p:grpSp>
            <p:nvGrpSpPr>
              <p:cNvPr id="50243" name="Group 137"/>
              <p:cNvGrpSpPr>
                <a:grpSpLocks/>
              </p:cNvGrpSpPr>
              <p:nvPr/>
            </p:nvGrpSpPr>
            <p:grpSpPr bwMode="auto">
              <a:xfrm>
                <a:off x="2880" y="1248"/>
                <a:ext cx="325" cy="289"/>
                <a:chOff x="2600" y="1509"/>
                <a:chExt cx="325" cy="289"/>
              </a:xfrm>
            </p:grpSpPr>
            <p:sp>
              <p:nvSpPr>
                <p:cNvPr id="50257" name="Freeform 138"/>
                <p:cNvSpPr>
                  <a:spLocks/>
                </p:cNvSpPr>
                <p:nvPr/>
              </p:nvSpPr>
              <p:spPr bwMode="auto">
                <a:xfrm>
                  <a:off x="2600" y="1509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2"/>
                    <a:gd name="T13" fmla="*/ 0 h 289"/>
                    <a:gd name="T14" fmla="*/ 162 w 16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58" name="Freeform 139"/>
                <p:cNvSpPr>
                  <a:spLocks/>
                </p:cNvSpPr>
                <p:nvPr/>
              </p:nvSpPr>
              <p:spPr bwMode="auto">
                <a:xfrm>
                  <a:off x="2761" y="1509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"/>
                    <a:gd name="T13" fmla="*/ 0 h 289"/>
                    <a:gd name="T14" fmla="*/ 164 w 164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244" name="Rectangle 140"/>
              <p:cNvSpPr>
                <a:spLocks noChangeArrowheads="1"/>
              </p:cNvSpPr>
              <p:nvPr/>
            </p:nvSpPr>
            <p:spPr bwMode="auto">
              <a:xfrm>
                <a:off x="3321" y="1250"/>
                <a:ext cx="32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1">
                    <a:solidFill>
                      <a:schemeClr val="tx1"/>
                    </a:solidFill>
                    <a:latin typeface="Calibri" charset="0"/>
                  </a:rPr>
                  <a:t>Reg</a:t>
                </a:r>
              </a:p>
            </p:txBody>
          </p:sp>
          <p:grpSp>
            <p:nvGrpSpPr>
              <p:cNvPr id="50245" name="Group 141"/>
              <p:cNvGrpSpPr>
                <a:grpSpLocks/>
              </p:cNvGrpSpPr>
              <p:nvPr/>
            </p:nvGrpSpPr>
            <p:grpSpPr bwMode="auto">
              <a:xfrm>
                <a:off x="3348" y="1248"/>
                <a:ext cx="284" cy="289"/>
                <a:chOff x="3068" y="1509"/>
                <a:chExt cx="284" cy="289"/>
              </a:xfrm>
            </p:grpSpPr>
            <p:sp>
              <p:nvSpPr>
                <p:cNvPr id="50255" name="Freeform 142"/>
                <p:cNvSpPr>
                  <a:spLocks/>
                </p:cNvSpPr>
                <p:nvPr/>
              </p:nvSpPr>
              <p:spPr bwMode="auto">
                <a:xfrm>
                  <a:off x="3068" y="1509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289"/>
                    <a:gd name="T14" fmla="*/ 142 w 14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56" name="Freeform 143"/>
                <p:cNvSpPr>
                  <a:spLocks/>
                </p:cNvSpPr>
                <p:nvPr/>
              </p:nvSpPr>
              <p:spPr bwMode="auto">
                <a:xfrm>
                  <a:off x="3209" y="1509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289"/>
                    <a:gd name="T14" fmla="*/ 143 w 143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246" name="Line 144"/>
              <p:cNvSpPr>
                <a:spLocks noChangeShapeType="1"/>
              </p:cNvSpPr>
              <p:nvPr/>
            </p:nvSpPr>
            <p:spPr bwMode="auto">
              <a:xfrm>
                <a:off x="3201" y="1392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7" name="Line 145"/>
              <p:cNvSpPr>
                <a:spLocks noChangeShapeType="1"/>
              </p:cNvSpPr>
              <p:nvPr/>
            </p:nvSpPr>
            <p:spPr bwMode="auto">
              <a:xfrm>
                <a:off x="2717" y="1392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8" name="Line 146"/>
              <p:cNvSpPr>
                <a:spLocks noChangeShapeType="1"/>
              </p:cNvSpPr>
              <p:nvPr/>
            </p:nvSpPr>
            <p:spPr bwMode="auto">
              <a:xfrm>
                <a:off x="2332" y="14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9" name="Line 147"/>
              <p:cNvSpPr>
                <a:spLocks noChangeShapeType="1"/>
              </p:cNvSpPr>
              <p:nvPr/>
            </p:nvSpPr>
            <p:spPr bwMode="auto">
              <a:xfrm>
                <a:off x="2416" y="148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50" name="Line 148"/>
              <p:cNvSpPr>
                <a:spLocks noChangeShapeType="1"/>
              </p:cNvSpPr>
              <p:nvPr/>
            </p:nvSpPr>
            <p:spPr bwMode="auto">
              <a:xfrm>
                <a:off x="2416" y="16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51" name="Line 149"/>
              <p:cNvSpPr>
                <a:spLocks noChangeShapeType="1"/>
              </p:cNvSpPr>
              <p:nvPr/>
            </p:nvSpPr>
            <p:spPr bwMode="auto">
              <a:xfrm>
                <a:off x="2752" y="13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52" name="Line 150"/>
              <p:cNvSpPr>
                <a:spLocks noChangeShapeType="1"/>
              </p:cNvSpPr>
              <p:nvPr/>
            </p:nvSpPr>
            <p:spPr bwMode="auto">
              <a:xfrm flipH="1">
                <a:off x="2832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53" name="Line 151"/>
              <p:cNvSpPr>
                <a:spLocks noChangeShapeType="1"/>
              </p:cNvSpPr>
              <p:nvPr/>
            </p:nvSpPr>
            <p:spPr bwMode="auto">
              <a:xfrm>
                <a:off x="2832" y="1632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54" name="Line 152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5058" name="Group 192"/>
          <p:cNvGrpSpPr>
            <a:grpSpLocks/>
          </p:cNvGrpSpPr>
          <p:nvPr/>
        </p:nvGrpSpPr>
        <p:grpSpPr bwMode="auto">
          <a:xfrm>
            <a:off x="2057401" y="5503863"/>
            <a:ext cx="7553325" cy="838200"/>
            <a:chOff x="623964" y="5503862"/>
            <a:chExt cx="7552730" cy="838200"/>
          </a:xfrm>
        </p:grpSpPr>
        <p:sp>
          <p:nvSpPr>
            <p:cNvPr id="50200" name="Rectangle 10"/>
            <p:cNvSpPr>
              <a:spLocks noChangeArrowheads="1"/>
            </p:cNvSpPr>
            <p:nvPr/>
          </p:nvSpPr>
          <p:spPr bwMode="auto">
            <a:xfrm>
              <a:off x="623964" y="5656262"/>
              <a:ext cx="883349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solidFill>
                    <a:schemeClr val="tx1"/>
                  </a:solidFill>
                  <a:latin typeface="Calibri" charset="0"/>
                </a:rPr>
                <a:t>Inst 4</a:t>
              </a:r>
            </a:p>
          </p:txBody>
        </p:sp>
        <p:grpSp>
          <p:nvGrpSpPr>
            <p:cNvPr id="50201" name="Group 153"/>
            <p:cNvGrpSpPr>
              <a:grpSpLocks/>
            </p:cNvGrpSpPr>
            <p:nvPr/>
          </p:nvGrpSpPr>
          <p:grpSpPr bwMode="auto">
            <a:xfrm>
              <a:off x="4726057" y="5503862"/>
              <a:ext cx="3450637" cy="838200"/>
              <a:chOff x="1554" y="1152"/>
              <a:chExt cx="2096" cy="528"/>
            </a:xfrm>
          </p:grpSpPr>
          <p:grpSp>
            <p:nvGrpSpPr>
              <p:cNvPr id="50202" name="Group 154"/>
              <p:cNvGrpSpPr>
                <a:grpSpLocks/>
              </p:cNvGrpSpPr>
              <p:nvPr/>
            </p:nvGrpSpPr>
            <p:grpSpPr bwMode="auto">
              <a:xfrm>
                <a:off x="2496" y="1152"/>
                <a:ext cx="214" cy="481"/>
                <a:chOff x="2216" y="1413"/>
                <a:chExt cx="214" cy="481"/>
              </a:xfrm>
            </p:grpSpPr>
            <p:sp>
              <p:nvSpPr>
                <p:cNvPr id="50232" name="Freeform 155"/>
                <p:cNvSpPr>
                  <a:spLocks/>
                </p:cNvSpPr>
                <p:nvPr/>
              </p:nvSpPr>
              <p:spPr bwMode="auto">
                <a:xfrm>
                  <a:off x="2217" y="1413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3"/>
                    <a:gd name="T25" fmla="*/ 0 h 481"/>
                    <a:gd name="T26" fmla="*/ 213 w 213"/>
                    <a:gd name="T27" fmla="*/ 481 h 4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33" name="Rectangle 156"/>
                <p:cNvSpPr>
                  <a:spLocks noChangeArrowheads="1"/>
                </p:cNvSpPr>
                <p:nvPr/>
              </p:nvSpPr>
              <p:spPr bwMode="auto">
                <a:xfrm rot="5400000">
                  <a:off x="2129" y="1541"/>
                  <a:ext cx="36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400" b="1">
                      <a:solidFill>
                        <a:schemeClr val="tx1"/>
                      </a:solidFill>
                      <a:latin typeface="Calibri" charset="0"/>
                    </a:rPr>
                    <a:t>ALU</a:t>
                  </a:r>
                </a:p>
              </p:txBody>
            </p:sp>
          </p:grpSp>
          <p:grpSp>
            <p:nvGrpSpPr>
              <p:cNvPr id="50203" name="Group 157"/>
              <p:cNvGrpSpPr>
                <a:grpSpLocks/>
              </p:cNvGrpSpPr>
              <p:nvPr/>
            </p:nvGrpSpPr>
            <p:grpSpPr bwMode="auto">
              <a:xfrm>
                <a:off x="1554" y="1248"/>
                <a:ext cx="357" cy="289"/>
                <a:chOff x="1274" y="1509"/>
                <a:chExt cx="357" cy="289"/>
              </a:xfrm>
            </p:grpSpPr>
            <p:sp>
              <p:nvSpPr>
                <p:cNvPr id="50228" name="Rectangle 158"/>
                <p:cNvSpPr>
                  <a:spLocks noChangeArrowheads="1"/>
                </p:cNvSpPr>
                <p:nvPr/>
              </p:nvSpPr>
              <p:spPr bwMode="auto">
                <a:xfrm>
                  <a:off x="1274" y="1511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400" b="1">
                      <a:solidFill>
                        <a:schemeClr val="tx1"/>
                      </a:solidFill>
                      <a:latin typeface="Calibri" charset="0"/>
                    </a:rPr>
                    <a:t>IM</a:t>
                  </a:r>
                </a:p>
              </p:txBody>
            </p:sp>
            <p:grpSp>
              <p:nvGrpSpPr>
                <p:cNvPr id="50229" name="Group 159"/>
                <p:cNvGrpSpPr>
                  <a:grpSpLocks/>
                </p:cNvGrpSpPr>
                <p:nvPr/>
              </p:nvGrpSpPr>
              <p:grpSpPr bwMode="auto">
                <a:xfrm>
                  <a:off x="1291" y="1509"/>
                  <a:ext cx="340" cy="289"/>
                  <a:chOff x="1291" y="1509"/>
                  <a:chExt cx="340" cy="289"/>
                </a:xfrm>
              </p:grpSpPr>
              <p:sp>
                <p:nvSpPr>
                  <p:cNvPr id="50230" name="Freeform 160"/>
                  <p:cNvSpPr>
                    <a:spLocks/>
                  </p:cNvSpPr>
                  <p:nvPr/>
                </p:nvSpPr>
                <p:spPr bwMode="auto">
                  <a:xfrm>
                    <a:off x="1291" y="1509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289"/>
                      <a:gd name="T14" fmla="*/ 170 w 170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31" name="Freeform 161"/>
                  <p:cNvSpPr>
                    <a:spLocks/>
                  </p:cNvSpPr>
                  <p:nvPr/>
                </p:nvSpPr>
                <p:spPr bwMode="auto">
                  <a:xfrm>
                    <a:off x="1460" y="1509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1"/>
                      <a:gd name="T13" fmla="*/ 0 h 289"/>
                      <a:gd name="T14" fmla="*/ 171 w 171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0204" name="Rectangle 162"/>
              <p:cNvSpPr>
                <a:spLocks noChangeArrowheads="1"/>
              </p:cNvSpPr>
              <p:nvPr/>
            </p:nvSpPr>
            <p:spPr bwMode="auto">
              <a:xfrm>
                <a:off x="2012" y="1255"/>
                <a:ext cx="32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1">
                    <a:solidFill>
                      <a:schemeClr val="tx1"/>
                    </a:solidFill>
                    <a:latin typeface="Calibri" charset="0"/>
                  </a:rPr>
                  <a:t>Reg</a:t>
                </a:r>
              </a:p>
            </p:txBody>
          </p:sp>
          <p:grpSp>
            <p:nvGrpSpPr>
              <p:cNvPr id="50205" name="Group 163"/>
              <p:cNvGrpSpPr>
                <a:grpSpLocks/>
              </p:cNvGrpSpPr>
              <p:nvPr/>
            </p:nvGrpSpPr>
            <p:grpSpPr bwMode="auto">
              <a:xfrm>
                <a:off x="2031" y="1248"/>
                <a:ext cx="296" cy="289"/>
                <a:chOff x="1751" y="1509"/>
                <a:chExt cx="296" cy="289"/>
              </a:xfrm>
            </p:grpSpPr>
            <p:sp>
              <p:nvSpPr>
                <p:cNvPr id="50226" name="Freeform 164"/>
                <p:cNvSpPr>
                  <a:spLocks/>
                </p:cNvSpPr>
                <p:nvPr/>
              </p:nvSpPr>
              <p:spPr bwMode="auto">
                <a:xfrm>
                  <a:off x="1751" y="1509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9"/>
                    <a:gd name="T13" fmla="*/ 0 h 289"/>
                    <a:gd name="T14" fmla="*/ 149 w 149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27" name="Freeform 165"/>
                <p:cNvSpPr>
                  <a:spLocks/>
                </p:cNvSpPr>
                <p:nvPr/>
              </p:nvSpPr>
              <p:spPr bwMode="auto">
                <a:xfrm>
                  <a:off x="1899" y="1509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8"/>
                    <a:gd name="T13" fmla="*/ 0 h 289"/>
                    <a:gd name="T14" fmla="*/ 148 w 148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206" name="Line 166"/>
              <p:cNvSpPr>
                <a:spLocks noChangeShapeType="1"/>
              </p:cNvSpPr>
              <p:nvPr/>
            </p:nvSpPr>
            <p:spPr bwMode="auto">
              <a:xfrm>
                <a:off x="1916" y="1392"/>
                <a:ext cx="1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7" name="Freeform 167"/>
              <p:cNvSpPr>
                <a:spLocks/>
              </p:cNvSpPr>
              <p:nvPr/>
            </p:nvSpPr>
            <p:spPr bwMode="auto">
              <a:xfrm>
                <a:off x="1984" y="1296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97"/>
                  <a:gd name="T14" fmla="*/ 48 w 48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08" name="Line 168"/>
              <p:cNvSpPr>
                <a:spLocks noChangeShapeType="1"/>
              </p:cNvSpPr>
              <p:nvPr/>
            </p:nvSpPr>
            <p:spPr bwMode="auto">
              <a:xfrm>
                <a:off x="2332" y="129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9" name="Rectangle 169"/>
              <p:cNvSpPr>
                <a:spLocks noChangeArrowheads="1"/>
              </p:cNvSpPr>
              <p:nvPr/>
            </p:nvSpPr>
            <p:spPr bwMode="auto">
              <a:xfrm>
                <a:off x="2829" y="1250"/>
                <a:ext cx="33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1">
                    <a:solidFill>
                      <a:schemeClr val="tx1"/>
                    </a:solidFill>
                    <a:latin typeface="Calibri" charset="0"/>
                  </a:rPr>
                  <a:t>DM</a:t>
                </a:r>
              </a:p>
            </p:txBody>
          </p:sp>
          <p:grpSp>
            <p:nvGrpSpPr>
              <p:cNvPr id="50210" name="Group 170"/>
              <p:cNvGrpSpPr>
                <a:grpSpLocks/>
              </p:cNvGrpSpPr>
              <p:nvPr/>
            </p:nvGrpSpPr>
            <p:grpSpPr bwMode="auto">
              <a:xfrm>
                <a:off x="2880" y="1248"/>
                <a:ext cx="325" cy="289"/>
                <a:chOff x="2600" y="1509"/>
                <a:chExt cx="325" cy="289"/>
              </a:xfrm>
            </p:grpSpPr>
            <p:sp>
              <p:nvSpPr>
                <p:cNvPr id="50224" name="Freeform 171"/>
                <p:cNvSpPr>
                  <a:spLocks/>
                </p:cNvSpPr>
                <p:nvPr/>
              </p:nvSpPr>
              <p:spPr bwMode="auto">
                <a:xfrm>
                  <a:off x="2600" y="1509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2"/>
                    <a:gd name="T13" fmla="*/ 0 h 289"/>
                    <a:gd name="T14" fmla="*/ 162 w 16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25" name="Freeform 172"/>
                <p:cNvSpPr>
                  <a:spLocks/>
                </p:cNvSpPr>
                <p:nvPr/>
              </p:nvSpPr>
              <p:spPr bwMode="auto">
                <a:xfrm>
                  <a:off x="2761" y="1509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"/>
                    <a:gd name="T13" fmla="*/ 0 h 289"/>
                    <a:gd name="T14" fmla="*/ 164 w 164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211" name="Rectangle 173"/>
              <p:cNvSpPr>
                <a:spLocks noChangeArrowheads="1"/>
              </p:cNvSpPr>
              <p:nvPr/>
            </p:nvSpPr>
            <p:spPr bwMode="auto">
              <a:xfrm>
                <a:off x="3321" y="1250"/>
                <a:ext cx="32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1">
                    <a:solidFill>
                      <a:schemeClr val="tx1"/>
                    </a:solidFill>
                    <a:latin typeface="Calibri" charset="0"/>
                  </a:rPr>
                  <a:t>Reg</a:t>
                </a:r>
              </a:p>
            </p:txBody>
          </p:sp>
          <p:grpSp>
            <p:nvGrpSpPr>
              <p:cNvPr id="50212" name="Group 174"/>
              <p:cNvGrpSpPr>
                <a:grpSpLocks/>
              </p:cNvGrpSpPr>
              <p:nvPr/>
            </p:nvGrpSpPr>
            <p:grpSpPr bwMode="auto">
              <a:xfrm>
                <a:off x="3348" y="1248"/>
                <a:ext cx="284" cy="289"/>
                <a:chOff x="3068" y="1509"/>
                <a:chExt cx="284" cy="289"/>
              </a:xfrm>
            </p:grpSpPr>
            <p:sp>
              <p:nvSpPr>
                <p:cNvPr id="50222" name="Freeform 175"/>
                <p:cNvSpPr>
                  <a:spLocks/>
                </p:cNvSpPr>
                <p:nvPr/>
              </p:nvSpPr>
              <p:spPr bwMode="auto">
                <a:xfrm>
                  <a:off x="3068" y="1509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289"/>
                    <a:gd name="T14" fmla="*/ 142 w 14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23" name="Freeform 176"/>
                <p:cNvSpPr>
                  <a:spLocks/>
                </p:cNvSpPr>
                <p:nvPr/>
              </p:nvSpPr>
              <p:spPr bwMode="auto">
                <a:xfrm>
                  <a:off x="3209" y="1509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289"/>
                    <a:gd name="T14" fmla="*/ 143 w 143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213" name="Line 177"/>
              <p:cNvSpPr>
                <a:spLocks noChangeShapeType="1"/>
              </p:cNvSpPr>
              <p:nvPr/>
            </p:nvSpPr>
            <p:spPr bwMode="auto">
              <a:xfrm>
                <a:off x="3201" y="1392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4" name="Line 178"/>
              <p:cNvSpPr>
                <a:spLocks noChangeShapeType="1"/>
              </p:cNvSpPr>
              <p:nvPr/>
            </p:nvSpPr>
            <p:spPr bwMode="auto">
              <a:xfrm>
                <a:off x="2717" y="1392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5" name="Line 179"/>
              <p:cNvSpPr>
                <a:spLocks noChangeShapeType="1"/>
              </p:cNvSpPr>
              <p:nvPr/>
            </p:nvSpPr>
            <p:spPr bwMode="auto">
              <a:xfrm>
                <a:off x="2332" y="14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6" name="Line 180"/>
              <p:cNvSpPr>
                <a:spLocks noChangeShapeType="1"/>
              </p:cNvSpPr>
              <p:nvPr/>
            </p:nvSpPr>
            <p:spPr bwMode="auto">
              <a:xfrm>
                <a:off x="2416" y="148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7" name="Line 181"/>
              <p:cNvSpPr>
                <a:spLocks noChangeShapeType="1"/>
              </p:cNvSpPr>
              <p:nvPr/>
            </p:nvSpPr>
            <p:spPr bwMode="auto">
              <a:xfrm>
                <a:off x="2416" y="16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8" name="Line 182"/>
              <p:cNvSpPr>
                <a:spLocks noChangeShapeType="1"/>
              </p:cNvSpPr>
              <p:nvPr/>
            </p:nvSpPr>
            <p:spPr bwMode="auto">
              <a:xfrm>
                <a:off x="2752" y="13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9" name="Line 183"/>
              <p:cNvSpPr>
                <a:spLocks noChangeShapeType="1"/>
              </p:cNvSpPr>
              <p:nvPr/>
            </p:nvSpPr>
            <p:spPr bwMode="auto">
              <a:xfrm flipH="1">
                <a:off x="2832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0" name="Line 184"/>
              <p:cNvSpPr>
                <a:spLocks noChangeShapeType="1"/>
              </p:cNvSpPr>
              <p:nvPr/>
            </p:nvSpPr>
            <p:spPr bwMode="auto">
              <a:xfrm>
                <a:off x="2832" y="1632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1" name="Line 185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07482" name="Rectangle 186"/>
          <p:cNvSpPr>
            <a:spLocks noChangeArrowheads="1"/>
          </p:cNvSpPr>
          <p:nvPr/>
        </p:nvSpPr>
        <p:spPr bwMode="auto">
          <a:xfrm>
            <a:off x="9347298" y="2464119"/>
            <a:ext cx="1981200" cy="10747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600">
                <a:solidFill>
                  <a:srgbClr val="C00000"/>
                </a:solidFill>
                <a:latin typeface="Calibri" charset="0"/>
              </a:rPr>
              <a:t>Once the pipeline is full, one instruction is completed every cycle, so CPI = 1</a:t>
            </a:r>
          </a:p>
        </p:txBody>
      </p:sp>
      <p:grpSp>
        <p:nvGrpSpPr>
          <p:cNvPr id="45082" name="Group 187"/>
          <p:cNvGrpSpPr>
            <a:grpSpLocks/>
          </p:cNvGrpSpPr>
          <p:nvPr/>
        </p:nvGrpSpPr>
        <p:grpSpPr bwMode="auto">
          <a:xfrm>
            <a:off x="3352801" y="6172200"/>
            <a:ext cx="2765425" cy="471488"/>
            <a:chOff x="1248" y="3456"/>
            <a:chExt cx="1680" cy="297"/>
          </a:xfrm>
        </p:grpSpPr>
        <p:sp>
          <p:nvSpPr>
            <p:cNvPr id="50198" name="Line 188"/>
            <p:cNvSpPr>
              <a:spLocks noChangeShapeType="1"/>
            </p:cNvSpPr>
            <p:nvPr/>
          </p:nvSpPr>
          <p:spPr bwMode="auto">
            <a:xfrm>
              <a:off x="1248" y="3456"/>
              <a:ext cx="168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9" name="Rectangle 189"/>
            <p:cNvSpPr>
              <a:spLocks noChangeArrowheads="1"/>
            </p:cNvSpPr>
            <p:nvPr/>
          </p:nvSpPr>
          <p:spPr bwMode="auto">
            <a:xfrm>
              <a:off x="1409" y="3541"/>
              <a:ext cx="14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Time to fill the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7272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7298" grpId="0" animBg="1"/>
      <p:bldP spid="12074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097280" y="288885"/>
            <a:ext cx="10058400" cy="1034920"/>
          </a:xfrm>
        </p:spPr>
        <p:txBody>
          <a:bodyPr/>
          <a:lstStyle/>
          <a:p>
            <a:r>
              <a:rPr lang="en-US" altLang="en-US" dirty="0"/>
              <a:t>Pipelining Checklist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en-US" sz="2000" dirty="0"/>
          </a:p>
          <a:p>
            <a:pPr lvl="1"/>
            <a:endParaRPr lang="en-US" altLang="en-US" sz="2800" dirty="0"/>
          </a:p>
          <a:p>
            <a:pPr lvl="1"/>
            <a:endParaRPr lang="en-US" altLang="en-US" sz="2800" dirty="0"/>
          </a:p>
          <a:p>
            <a:pPr lvl="1"/>
            <a:endParaRPr lang="en-US" altLang="en-US" sz="2800" dirty="0"/>
          </a:p>
          <a:p>
            <a:pPr marL="448056" lvl="1" indent="0" algn="ctr">
              <a:buNone/>
            </a:pPr>
            <a:r>
              <a:rPr lang="en-US" altLang="en-US" sz="3200" dirty="0">
                <a:solidFill>
                  <a:srgbClr val="C00000"/>
                </a:solidFill>
                <a:latin typeface="Chalkduster" panose="03050602040202020205" pitchFamily="66" charset="77"/>
              </a:rPr>
              <a:t>Are there </a:t>
            </a:r>
            <a:r>
              <a:rPr lang="en-US" altLang="en-US" sz="3200" b="1" dirty="0">
                <a:solidFill>
                  <a:srgbClr val="C00000"/>
                </a:solidFill>
                <a:latin typeface="Chalkduster" panose="03050602040202020205" pitchFamily="66" charset="77"/>
              </a:rPr>
              <a:t>dependencies</a:t>
            </a:r>
            <a:r>
              <a:rPr lang="en-US" altLang="en-US" sz="3200" dirty="0">
                <a:solidFill>
                  <a:srgbClr val="C00000"/>
                </a:solidFill>
                <a:latin typeface="Chalkduster" panose="03050602040202020205" pitchFamily="66" charset="77"/>
              </a:rPr>
              <a:t> in the subtasks?</a:t>
            </a:r>
          </a:p>
          <a:p>
            <a:endParaRPr lang="en-US" alt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04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Performance Improvements With Pipelining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Idea is to start the next instruction before the current one has completed</a:t>
            </a:r>
          </a:p>
          <a:p>
            <a:pPr lvl="1"/>
            <a:r>
              <a:rPr lang="en-US" altLang="en-US" dirty="0"/>
              <a:t>doesn‘t</a:t>
            </a:r>
            <a:r>
              <a:rPr lang="en-US" altLang="ja-JP" dirty="0"/>
              <a:t> give us (pure) parallelism</a:t>
            </a:r>
          </a:p>
          <a:p>
            <a:pPr lvl="1"/>
            <a:r>
              <a:rPr lang="en-US" altLang="en-US" dirty="0"/>
              <a:t>improves throughput: effective </a:t>
            </a:r>
            <a:r>
              <a:rPr lang="en-US" altLang="en-US" sz="1800" dirty="0"/>
              <a:t>CPI, IPC</a:t>
            </a:r>
          </a:p>
          <a:p>
            <a:pPr lvl="1"/>
            <a:r>
              <a:rPr lang="en-US" altLang="en-US" dirty="0"/>
              <a:t>instruction latency is not reduced</a:t>
            </a:r>
          </a:p>
          <a:p>
            <a:pPr lvl="2"/>
            <a:endParaRPr lang="en-US" altLang="en-US" dirty="0"/>
          </a:p>
        </p:txBody>
      </p:sp>
      <p:grpSp>
        <p:nvGrpSpPr>
          <p:cNvPr id="29699" name="Group 109"/>
          <p:cNvGrpSpPr>
            <a:grpSpLocks/>
          </p:cNvGrpSpPr>
          <p:nvPr/>
        </p:nvGrpSpPr>
        <p:grpSpPr bwMode="auto">
          <a:xfrm>
            <a:off x="2209800" y="4038600"/>
            <a:ext cx="7708900" cy="2154238"/>
            <a:chOff x="596900" y="2895600"/>
            <a:chExt cx="7708900" cy="2154303"/>
          </a:xfrm>
        </p:grpSpPr>
        <p:grpSp>
          <p:nvGrpSpPr>
            <p:cNvPr id="29702" name="Group 4"/>
            <p:cNvGrpSpPr>
              <a:grpSpLocks/>
            </p:cNvGrpSpPr>
            <p:nvPr/>
          </p:nvGrpSpPr>
          <p:grpSpPr bwMode="auto">
            <a:xfrm>
              <a:off x="1587500" y="3276600"/>
              <a:ext cx="825500" cy="254000"/>
              <a:chOff x="1248" y="712"/>
              <a:chExt cx="520" cy="160"/>
            </a:xfrm>
          </p:grpSpPr>
          <p:sp>
            <p:nvSpPr>
              <p:cNvPr id="29797" name="Line 5"/>
              <p:cNvSpPr>
                <a:spLocks noChangeShapeType="1"/>
              </p:cNvSpPr>
              <p:nvPr/>
            </p:nvSpPr>
            <p:spPr bwMode="auto">
              <a:xfrm>
                <a:off x="1256" y="864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8" name="Line 6"/>
              <p:cNvSpPr>
                <a:spLocks noChangeShapeType="1"/>
              </p:cNvSpPr>
              <p:nvPr/>
            </p:nvSpPr>
            <p:spPr bwMode="auto">
              <a:xfrm>
                <a:off x="1248" y="728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9" name="Line 7"/>
              <p:cNvSpPr>
                <a:spLocks noChangeShapeType="1"/>
              </p:cNvSpPr>
              <p:nvPr/>
            </p:nvSpPr>
            <p:spPr bwMode="auto">
              <a:xfrm flipV="1">
                <a:off x="1536" y="712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0" name="Line 8"/>
              <p:cNvSpPr>
                <a:spLocks noChangeShapeType="1"/>
              </p:cNvSpPr>
              <p:nvPr/>
            </p:nvSpPr>
            <p:spPr bwMode="auto">
              <a:xfrm>
                <a:off x="1544" y="720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703" name="Group 9"/>
            <p:cNvGrpSpPr>
              <a:grpSpLocks/>
            </p:cNvGrpSpPr>
            <p:nvPr/>
          </p:nvGrpSpPr>
          <p:grpSpPr bwMode="auto">
            <a:xfrm>
              <a:off x="2425700" y="3276600"/>
              <a:ext cx="825500" cy="254000"/>
              <a:chOff x="1776" y="712"/>
              <a:chExt cx="520" cy="160"/>
            </a:xfrm>
          </p:grpSpPr>
          <p:sp>
            <p:nvSpPr>
              <p:cNvPr id="29793" name="Line 10"/>
              <p:cNvSpPr>
                <a:spLocks noChangeShapeType="1"/>
              </p:cNvSpPr>
              <p:nvPr/>
            </p:nvSpPr>
            <p:spPr bwMode="auto">
              <a:xfrm>
                <a:off x="1784" y="864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4" name="Line 11"/>
              <p:cNvSpPr>
                <a:spLocks noChangeShapeType="1"/>
              </p:cNvSpPr>
              <p:nvPr/>
            </p:nvSpPr>
            <p:spPr bwMode="auto">
              <a:xfrm>
                <a:off x="1776" y="728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5" name="Line 12"/>
              <p:cNvSpPr>
                <a:spLocks noChangeShapeType="1"/>
              </p:cNvSpPr>
              <p:nvPr/>
            </p:nvSpPr>
            <p:spPr bwMode="auto">
              <a:xfrm flipV="1">
                <a:off x="2064" y="712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6" name="Line 13"/>
              <p:cNvSpPr>
                <a:spLocks noChangeShapeType="1"/>
              </p:cNvSpPr>
              <p:nvPr/>
            </p:nvSpPr>
            <p:spPr bwMode="auto">
              <a:xfrm>
                <a:off x="2072" y="720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704" name="Group 14"/>
            <p:cNvGrpSpPr>
              <a:grpSpLocks/>
            </p:cNvGrpSpPr>
            <p:nvPr/>
          </p:nvGrpSpPr>
          <p:grpSpPr bwMode="auto">
            <a:xfrm>
              <a:off x="3263900" y="3276600"/>
              <a:ext cx="825500" cy="254000"/>
              <a:chOff x="2304" y="712"/>
              <a:chExt cx="520" cy="160"/>
            </a:xfrm>
          </p:grpSpPr>
          <p:sp>
            <p:nvSpPr>
              <p:cNvPr id="29789" name="Line 15"/>
              <p:cNvSpPr>
                <a:spLocks noChangeShapeType="1"/>
              </p:cNvSpPr>
              <p:nvPr/>
            </p:nvSpPr>
            <p:spPr bwMode="auto">
              <a:xfrm>
                <a:off x="2312" y="864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0" name="Line 16"/>
              <p:cNvSpPr>
                <a:spLocks noChangeShapeType="1"/>
              </p:cNvSpPr>
              <p:nvPr/>
            </p:nvSpPr>
            <p:spPr bwMode="auto">
              <a:xfrm>
                <a:off x="2304" y="728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1" name="Line 17"/>
              <p:cNvSpPr>
                <a:spLocks noChangeShapeType="1"/>
              </p:cNvSpPr>
              <p:nvPr/>
            </p:nvSpPr>
            <p:spPr bwMode="auto">
              <a:xfrm flipV="1">
                <a:off x="2592" y="712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2" name="Line 18"/>
              <p:cNvSpPr>
                <a:spLocks noChangeShapeType="1"/>
              </p:cNvSpPr>
              <p:nvPr/>
            </p:nvSpPr>
            <p:spPr bwMode="auto">
              <a:xfrm>
                <a:off x="2600" y="720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705" name="Group 19"/>
            <p:cNvGrpSpPr>
              <a:grpSpLocks/>
            </p:cNvGrpSpPr>
            <p:nvPr/>
          </p:nvGrpSpPr>
          <p:grpSpPr bwMode="auto">
            <a:xfrm>
              <a:off x="4102100" y="3276600"/>
              <a:ext cx="825500" cy="254000"/>
              <a:chOff x="2832" y="712"/>
              <a:chExt cx="520" cy="160"/>
            </a:xfrm>
          </p:grpSpPr>
          <p:sp>
            <p:nvSpPr>
              <p:cNvPr id="29785" name="Line 20"/>
              <p:cNvSpPr>
                <a:spLocks noChangeShapeType="1"/>
              </p:cNvSpPr>
              <p:nvPr/>
            </p:nvSpPr>
            <p:spPr bwMode="auto">
              <a:xfrm>
                <a:off x="2840" y="864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86" name="Line 21"/>
              <p:cNvSpPr>
                <a:spLocks noChangeShapeType="1"/>
              </p:cNvSpPr>
              <p:nvPr/>
            </p:nvSpPr>
            <p:spPr bwMode="auto">
              <a:xfrm>
                <a:off x="2832" y="728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87" name="Line 22"/>
              <p:cNvSpPr>
                <a:spLocks noChangeShapeType="1"/>
              </p:cNvSpPr>
              <p:nvPr/>
            </p:nvSpPr>
            <p:spPr bwMode="auto">
              <a:xfrm flipV="1">
                <a:off x="3120" y="712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88" name="Line 23"/>
              <p:cNvSpPr>
                <a:spLocks noChangeShapeType="1"/>
              </p:cNvSpPr>
              <p:nvPr/>
            </p:nvSpPr>
            <p:spPr bwMode="auto">
              <a:xfrm>
                <a:off x="3128" y="720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706" name="Group 24"/>
            <p:cNvGrpSpPr>
              <a:grpSpLocks/>
            </p:cNvGrpSpPr>
            <p:nvPr/>
          </p:nvGrpSpPr>
          <p:grpSpPr bwMode="auto">
            <a:xfrm>
              <a:off x="4940300" y="3276600"/>
              <a:ext cx="825500" cy="254000"/>
              <a:chOff x="3360" y="712"/>
              <a:chExt cx="520" cy="160"/>
            </a:xfrm>
          </p:grpSpPr>
          <p:sp>
            <p:nvSpPr>
              <p:cNvPr id="29781" name="Line 25"/>
              <p:cNvSpPr>
                <a:spLocks noChangeShapeType="1"/>
              </p:cNvSpPr>
              <p:nvPr/>
            </p:nvSpPr>
            <p:spPr bwMode="auto">
              <a:xfrm>
                <a:off x="3368" y="864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82" name="Line 26"/>
              <p:cNvSpPr>
                <a:spLocks noChangeShapeType="1"/>
              </p:cNvSpPr>
              <p:nvPr/>
            </p:nvSpPr>
            <p:spPr bwMode="auto">
              <a:xfrm>
                <a:off x="3360" y="728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83" name="Line 27"/>
              <p:cNvSpPr>
                <a:spLocks noChangeShapeType="1"/>
              </p:cNvSpPr>
              <p:nvPr/>
            </p:nvSpPr>
            <p:spPr bwMode="auto">
              <a:xfrm flipV="1">
                <a:off x="3648" y="712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84" name="Line 28"/>
              <p:cNvSpPr>
                <a:spLocks noChangeShapeType="1"/>
              </p:cNvSpPr>
              <p:nvPr/>
            </p:nvSpPr>
            <p:spPr bwMode="auto">
              <a:xfrm>
                <a:off x="3656" y="720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07" name="Line 29"/>
            <p:cNvSpPr>
              <a:spLocks noChangeShapeType="1"/>
            </p:cNvSpPr>
            <p:nvPr/>
          </p:nvSpPr>
          <p:spPr bwMode="auto">
            <a:xfrm>
              <a:off x="1219200" y="32893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Line 30"/>
            <p:cNvSpPr>
              <a:spLocks noChangeShapeType="1"/>
            </p:cNvSpPr>
            <p:nvPr/>
          </p:nvSpPr>
          <p:spPr bwMode="auto">
            <a:xfrm flipV="1">
              <a:off x="1587500" y="2895600"/>
              <a:ext cx="0" cy="33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9" name="Line 31"/>
            <p:cNvSpPr>
              <a:spLocks noChangeShapeType="1"/>
            </p:cNvSpPr>
            <p:nvPr/>
          </p:nvSpPr>
          <p:spPr bwMode="auto">
            <a:xfrm flipV="1">
              <a:off x="2425700" y="2895600"/>
              <a:ext cx="0" cy="33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0" name="Rectangle 32"/>
            <p:cNvSpPr>
              <a:spLocks noChangeArrowheads="1"/>
            </p:cNvSpPr>
            <p:nvPr/>
          </p:nvSpPr>
          <p:spPr bwMode="auto">
            <a:xfrm>
              <a:off x="1524000" y="2901950"/>
              <a:ext cx="775854" cy="335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Cycle 1</a:t>
              </a:r>
            </a:p>
          </p:txBody>
        </p:sp>
        <p:sp>
          <p:nvSpPr>
            <p:cNvPr id="29711" name="Rectangle 33"/>
            <p:cNvSpPr>
              <a:spLocks noChangeArrowheads="1"/>
            </p:cNvSpPr>
            <p:nvPr/>
          </p:nvSpPr>
          <p:spPr bwMode="auto">
            <a:xfrm>
              <a:off x="2405063" y="2901950"/>
              <a:ext cx="775854" cy="335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Cycle 2</a:t>
              </a:r>
            </a:p>
          </p:txBody>
        </p:sp>
        <p:sp>
          <p:nvSpPr>
            <p:cNvPr id="29712" name="Line 34"/>
            <p:cNvSpPr>
              <a:spLocks noChangeShapeType="1"/>
            </p:cNvSpPr>
            <p:nvPr/>
          </p:nvSpPr>
          <p:spPr bwMode="auto">
            <a:xfrm flipV="1">
              <a:off x="3263900" y="2895600"/>
              <a:ext cx="0" cy="33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Line 35"/>
            <p:cNvSpPr>
              <a:spLocks noChangeShapeType="1"/>
            </p:cNvSpPr>
            <p:nvPr/>
          </p:nvSpPr>
          <p:spPr bwMode="auto">
            <a:xfrm flipV="1">
              <a:off x="4102100" y="2895600"/>
              <a:ext cx="0" cy="33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Line 36"/>
            <p:cNvSpPr>
              <a:spLocks noChangeShapeType="1"/>
            </p:cNvSpPr>
            <p:nvPr/>
          </p:nvSpPr>
          <p:spPr bwMode="auto">
            <a:xfrm flipV="1">
              <a:off x="4940300" y="2895600"/>
              <a:ext cx="0" cy="33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Line 37"/>
            <p:cNvSpPr>
              <a:spLocks noChangeShapeType="1"/>
            </p:cNvSpPr>
            <p:nvPr/>
          </p:nvSpPr>
          <p:spPr bwMode="auto">
            <a:xfrm flipV="1">
              <a:off x="5778500" y="2895600"/>
              <a:ext cx="0" cy="33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Rectangle 38"/>
            <p:cNvSpPr>
              <a:spLocks noChangeArrowheads="1"/>
            </p:cNvSpPr>
            <p:nvPr/>
          </p:nvSpPr>
          <p:spPr bwMode="auto">
            <a:xfrm>
              <a:off x="3319463" y="2901950"/>
              <a:ext cx="775854" cy="335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Cycle 3</a:t>
              </a:r>
            </a:p>
          </p:txBody>
        </p:sp>
        <p:sp>
          <p:nvSpPr>
            <p:cNvPr id="29717" name="Rectangle 39"/>
            <p:cNvSpPr>
              <a:spLocks noChangeArrowheads="1"/>
            </p:cNvSpPr>
            <p:nvPr/>
          </p:nvSpPr>
          <p:spPr bwMode="auto">
            <a:xfrm>
              <a:off x="4081463" y="2901950"/>
              <a:ext cx="775854" cy="335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Cycle 4</a:t>
              </a:r>
            </a:p>
          </p:txBody>
        </p:sp>
        <p:sp>
          <p:nvSpPr>
            <p:cNvPr id="29718" name="Rectangle 40"/>
            <p:cNvSpPr>
              <a:spLocks noChangeArrowheads="1"/>
            </p:cNvSpPr>
            <p:nvPr/>
          </p:nvSpPr>
          <p:spPr bwMode="auto">
            <a:xfrm>
              <a:off x="4919663" y="2901950"/>
              <a:ext cx="775854" cy="335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Cycle 5</a:t>
              </a:r>
            </a:p>
          </p:txBody>
        </p:sp>
        <p:grpSp>
          <p:nvGrpSpPr>
            <p:cNvPr id="29719" name="Group 42"/>
            <p:cNvGrpSpPr>
              <a:grpSpLocks/>
            </p:cNvGrpSpPr>
            <p:nvPr/>
          </p:nvGrpSpPr>
          <p:grpSpPr bwMode="auto">
            <a:xfrm>
              <a:off x="1600200" y="3740150"/>
              <a:ext cx="812800" cy="336550"/>
              <a:chOff x="1256" y="1004"/>
              <a:chExt cx="512" cy="212"/>
            </a:xfrm>
          </p:grpSpPr>
          <p:sp>
            <p:nvSpPr>
              <p:cNvPr id="29779" name="Rectangle 43"/>
              <p:cNvSpPr>
                <a:spLocks noChangeArrowheads="1"/>
              </p:cNvSpPr>
              <p:nvPr/>
            </p:nvSpPr>
            <p:spPr bwMode="auto">
              <a:xfrm>
                <a:off x="1256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Calibri" charset="0"/>
                </a:endParaRPr>
              </a:p>
            </p:txBody>
          </p:sp>
          <p:sp>
            <p:nvSpPr>
              <p:cNvPr id="29780" name="Rectangle 44"/>
              <p:cNvSpPr>
                <a:spLocks noChangeArrowheads="1"/>
              </p:cNvSpPr>
              <p:nvPr/>
            </p:nvSpPr>
            <p:spPr bwMode="auto">
              <a:xfrm>
                <a:off x="1293" y="1004"/>
                <a:ext cx="4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 b="1">
                    <a:solidFill>
                      <a:schemeClr val="tx1"/>
                    </a:solidFill>
                    <a:latin typeface="Calibri" charset="0"/>
                  </a:rPr>
                  <a:t>Fetch</a:t>
                </a:r>
              </a:p>
            </p:txBody>
          </p:sp>
        </p:grpSp>
        <p:sp>
          <p:nvSpPr>
            <p:cNvPr id="29720" name="Rectangle 46"/>
            <p:cNvSpPr>
              <a:spLocks noChangeArrowheads="1"/>
            </p:cNvSpPr>
            <p:nvPr/>
          </p:nvSpPr>
          <p:spPr bwMode="auto">
            <a:xfrm>
              <a:off x="2438400" y="3759200"/>
              <a:ext cx="8128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Calibri" charset="0"/>
              </a:endParaRPr>
            </a:p>
          </p:txBody>
        </p:sp>
        <p:sp>
          <p:nvSpPr>
            <p:cNvPr id="29721" name="Rectangle 47"/>
            <p:cNvSpPr>
              <a:spLocks noChangeArrowheads="1"/>
            </p:cNvSpPr>
            <p:nvPr/>
          </p:nvSpPr>
          <p:spPr bwMode="auto">
            <a:xfrm>
              <a:off x="2571750" y="3740150"/>
              <a:ext cx="503344" cy="335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Dec</a:t>
              </a:r>
            </a:p>
          </p:txBody>
        </p:sp>
        <p:grpSp>
          <p:nvGrpSpPr>
            <p:cNvPr id="29722" name="Group 48"/>
            <p:cNvGrpSpPr>
              <a:grpSpLocks/>
            </p:cNvGrpSpPr>
            <p:nvPr/>
          </p:nvGrpSpPr>
          <p:grpSpPr bwMode="auto">
            <a:xfrm>
              <a:off x="3276600" y="3740150"/>
              <a:ext cx="812800" cy="336550"/>
              <a:chOff x="2312" y="1004"/>
              <a:chExt cx="512" cy="212"/>
            </a:xfrm>
          </p:grpSpPr>
          <p:sp>
            <p:nvSpPr>
              <p:cNvPr id="29777" name="Rectangle 49"/>
              <p:cNvSpPr>
                <a:spLocks noChangeArrowheads="1"/>
              </p:cNvSpPr>
              <p:nvPr/>
            </p:nvSpPr>
            <p:spPr bwMode="auto">
              <a:xfrm>
                <a:off x="2312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Calibri" charset="0"/>
                </a:endParaRPr>
              </a:p>
            </p:txBody>
          </p:sp>
          <p:sp>
            <p:nvSpPr>
              <p:cNvPr id="29778" name="Rectangle 50"/>
              <p:cNvSpPr>
                <a:spLocks noChangeArrowheads="1"/>
              </p:cNvSpPr>
              <p:nvPr/>
            </p:nvSpPr>
            <p:spPr bwMode="auto">
              <a:xfrm>
                <a:off x="2387" y="1004"/>
                <a:ext cx="35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 b="1">
                    <a:solidFill>
                      <a:schemeClr val="tx1"/>
                    </a:solidFill>
                    <a:latin typeface="Calibri" charset="0"/>
                  </a:rPr>
                  <a:t>Exec</a:t>
                </a:r>
              </a:p>
            </p:txBody>
          </p:sp>
        </p:grpSp>
        <p:grpSp>
          <p:nvGrpSpPr>
            <p:cNvPr id="29723" name="Group 51"/>
            <p:cNvGrpSpPr>
              <a:grpSpLocks/>
            </p:cNvGrpSpPr>
            <p:nvPr/>
          </p:nvGrpSpPr>
          <p:grpSpPr bwMode="auto">
            <a:xfrm>
              <a:off x="4114800" y="3740150"/>
              <a:ext cx="812800" cy="333375"/>
              <a:chOff x="2840" y="1004"/>
              <a:chExt cx="512" cy="210"/>
            </a:xfrm>
          </p:grpSpPr>
          <p:sp>
            <p:nvSpPr>
              <p:cNvPr id="29775" name="Rectangle 52"/>
              <p:cNvSpPr>
                <a:spLocks noChangeArrowheads="1"/>
              </p:cNvSpPr>
              <p:nvPr/>
            </p:nvSpPr>
            <p:spPr bwMode="auto">
              <a:xfrm>
                <a:off x="2840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Calibri" charset="0"/>
                </a:endParaRPr>
              </a:p>
            </p:txBody>
          </p:sp>
          <p:sp>
            <p:nvSpPr>
              <p:cNvPr id="29776" name="Rectangle 53"/>
              <p:cNvSpPr>
                <a:spLocks noChangeArrowheads="1"/>
              </p:cNvSpPr>
              <p:nvPr/>
            </p:nvSpPr>
            <p:spPr bwMode="auto">
              <a:xfrm>
                <a:off x="2915" y="1004"/>
                <a:ext cx="406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 b="1">
                    <a:solidFill>
                      <a:schemeClr val="tx1"/>
                    </a:solidFill>
                    <a:latin typeface="Calibri" charset="0"/>
                  </a:rPr>
                  <a:t>Mem</a:t>
                </a:r>
              </a:p>
            </p:txBody>
          </p:sp>
        </p:grpSp>
        <p:grpSp>
          <p:nvGrpSpPr>
            <p:cNvPr id="29724" name="Group 54"/>
            <p:cNvGrpSpPr>
              <a:grpSpLocks/>
            </p:cNvGrpSpPr>
            <p:nvPr/>
          </p:nvGrpSpPr>
          <p:grpSpPr bwMode="auto">
            <a:xfrm>
              <a:off x="4953000" y="3740150"/>
              <a:ext cx="812800" cy="336550"/>
              <a:chOff x="3368" y="1004"/>
              <a:chExt cx="512" cy="212"/>
            </a:xfrm>
          </p:grpSpPr>
          <p:sp>
            <p:nvSpPr>
              <p:cNvPr id="29773" name="Rectangle 55"/>
              <p:cNvSpPr>
                <a:spLocks noChangeArrowheads="1"/>
              </p:cNvSpPr>
              <p:nvPr/>
            </p:nvSpPr>
            <p:spPr bwMode="auto">
              <a:xfrm>
                <a:off x="3368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Calibri" charset="0"/>
                </a:endParaRPr>
              </a:p>
            </p:txBody>
          </p:sp>
          <p:sp>
            <p:nvSpPr>
              <p:cNvPr id="29774" name="Rectangle 56"/>
              <p:cNvSpPr>
                <a:spLocks noChangeArrowheads="1"/>
              </p:cNvSpPr>
              <p:nvPr/>
            </p:nvSpPr>
            <p:spPr bwMode="auto">
              <a:xfrm>
                <a:off x="3443" y="1004"/>
                <a:ext cx="3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 b="1">
                    <a:solidFill>
                      <a:schemeClr val="tx1"/>
                    </a:solidFill>
                    <a:latin typeface="Calibri" charset="0"/>
                  </a:rPr>
                  <a:t>WB</a:t>
                </a:r>
              </a:p>
            </p:txBody>
          </p:sp>
        </p:grpSp>
        <p:sp>
          <p:nvSpPr>
            <p:cNvPr id="29725" name="Rectangle 57"/>
            <p:cNvSpPr>
              <a:spLocks noChangeArrowheads="1"/>
            </p:cNvSpPr>
            <p:nvPr/>
          </p:nvSpPr>
          <p:spPr bwMode="auto">
            <a:xfrm>
              <a:off x="596900" y="3746500"/>
              <a:ext cx="426502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 b="1">
                  <a:solidFill>
                    <a:schemeClr val="tx1"/>
                  </a:solidFill>
                  <a:latin typeface="Calibri" charset="0"/>
                </a:rPr>
                <a:t>lw</a:t>
              </a:r>
            </a:p>
          </p:txBody>
        </p:sp>
        <p:grpSp>
          <p:nvGrpSpPr>
            <p:cNvPr id="29726" name="Group 58"/>
            <p:cNvGrpSpPr>
              <a:grpSpLocks/>
            </p:cNvGrpSpPr>
            <p:nvPr/>
          </p:nvGrpSpPr>
          <p:grpSpPr bwMode="auto">
            <a:xfrm>
              <a:off x="5791200" y="3282950"/>
              <a:ext cx="825500" cy="254000"/>
              <a:chOff x="3360" y="712"/>
              <a:chExt cx="520" cy="160"/>
            </a:xfrm>
          </p:grpSpPr>
          <p:sp>
            <p:nvSpPr>
              <p:cNvPr id="29769" name="Line 59"/>
              <p:cNvSpPr>
                <a:spLocks noChangeShapeType="1"/>
              </p:cNvSpPr>
              <p:nvPr/>
            </p:nvSpPr>
            <p:spPr bwMode="auto">
              <a:xfrm>
                <a:off x="3368" y="864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70" name="Line 60"/>
              <p:cNvSpPr>
                <a:spLocks noChangeShapeType="1"/>
              </p:cNvSpPr>
              <p:nvPr/>
            </p:nvSpPr>
            <p:spPr bwMode="auto">
              <a:xfrm>
                <a:off x="3360" y="728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71" name="Line 61"/>
              <p:cNvSpPr>
                <a:spLocks noChangeShapeType="1"/>
              </p:cNvSpPr>
              <p:nvPr/>
            </p:nvSpPr>
            <p:spPr bwMode="auto">
              <a:xfrm flipV="1">
                <a:off x="3648" y="712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72" name="Line 62"/>
              <p:cNvSpPr>
                <a:spLocks noChangeShapeType="1"/>
              </p:cNvSpPr>
              <p:nvPr/>
            </p:nvSpPr>
            <p:spPr bwMode="auto">
              <a:xfrm>
                <a:off x="3656" y="720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727" name="Group 63"/>
            <p:cNvGrpSpPr>
              <a:grpSpLocks/>
            </p:cNvGrpSpPr>
            <p:nvPr/>
          </p:nvGrpSpPr>
          <p:grpSpPr bwMode="auto">
            <a:xfrm>
              <a:off x="6629400" y="3282950"/>
              <a:ext cx="825500" cy="254000"/>
              <a:chOff x="3360" y="712"/>
              <a:chExt cx="520" cy="160"/>
            </a:xfrm>
          </p:grpSpPr>
          <p:sp>
            <p:nvSpPr>
              <p:cNvPr id="29765" name="Line 64"/>
              <p:cNvSpPr>
                <a:spLocks noChangeShapeType="1"/>
              </p:cNvSpPr>
              <p:nvPr/>
            </p:nvSpPr>
            <p:spPr bwMode="auto">
              <a:xfrm>
                <a:off x="3368" y="864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66" name="Line 65"/>
              <p:cNvSpPr>
                <a:spLocks noChangeShapeType="1"/>
              </p:cNvSpPr>
              <p:nvPr/>
            </p:nvSpPr>
            <p:spPr bwMode="auto">
              <a:xfrm>
                <a:off x="3360" y="728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67" name="Line 66"/>
              <p:cNvSpPr>
                <a:spLocks noChangeShapeType="1"/>
              </p:cNvSpPr>
              <p:nvPr/>
            </p:nvSpPr>
            <p:spPr bwMode="auto">
              <a:xfrm flipV="1">
                <a:off x="3648" y="712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68" name="Line 67"/>
              <p:cNvSpPr>
                <a:spLocks noChangeShapeType="1"/>
              </p:cNvSpPr>
              <p:nvPr/>
            </p:nvSpPr>
            <p:spPr bwMode="auto">
              <a:xfrm>
                <a:off x="3656" y="720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728" name="Group 68"/>
            <p:cNvGrpSpPr>
              <a:grpSpLocks/>
            </p:cNvGrpSpPr>
            <p:nvPr/>
          </p:nvGrpSpPr>
          <p:grpSpPr bwMode="auto">
            <a:xfrm>
              <a:off x="7467600" y="3282950"/>
              <a:ext cx="825500" cy="254000"/>
              <a:chOff x="3360" y="712"/>
              <a:chExt cx="520" cy="160"/>
            </a:xfrm>
          </p:grpSpPr>
          <p:sp>
            <p:nvSpPr>
              <p:cNvPr id="29761" name="Line 69"/>
              <p:cNvSpPr>
                <a:spLocks noChangeShapeType="1"/>
              </p:cNvSpPr>
              <p:nvPr/>
            </p:nvSpPr>
            <p:spPr bwMode="auto">
              <a:xfrm>
                <a:off x="3368" y="864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62" name="Line 70"/>
              <p:cNvSpPr>
                <a:spLocks noChangeShapeType="1"/>
              </p:cNvSpPr>
              <p:nvPr/>
            </p:nvSpPr>
            <p:spPr bwMode="auto">
              <a:xfrm>
                <a:off x="3360" y="728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63" name="Line 71"/>
              <p:cNvSpPr>
                <a:spLocks noChangeShapeType="1"/>
              </p:cNvSpPr>
              <p:nvPr/>
            </p:nvSpPr>
            <p:spPr bwMode="auto">
              <a:xfrm flipV="1">
                <a:off x="3648" y="712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64" name="Line 72"/>
              <p:cNvSpPr>
                <a:spLocks noChangeShapeType="1"/>
              </p:cNvSpPr>
              <p:nvPr/>
            </p:nvSpPr>
            <p:spPr bwMode="auto">
              <a:xfrm>
                <a:off x="3656" y="720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29" name="Rectangle 73"/>
            <p:cNvSpPr>
              <a:spLocks noChangeArrowheads="1"/>
            </p:cNvSpPr>
            <p:nvPr/>
          </p:nvSpPr>
          <p:spPr bwMode="auto">
            <a:xfrm>
              <a:off x="6553200" y="2901950"/>
              <a:ext cx="775854" cy="335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Cycle 7</a:t>
              </a:r>
            </a:p>
          </p:txBody>
        </p:sp>
        <p:sp>
          <p:nvSpPr>
            <p:cNvPr id="29730" name="Line 74"/>
            <p:cNvSpPr>
              <a:spLocks noChangeShapeType="1"/>
            </p:cNvSpPr>
            <p:nvPr/>
          </p:nvSpPr>
          <p:spPr bwMode="auto">
            <a:xfrm flipV="1">
              <a:off x="6629400" y="2901950"/>
              <a:ext cx="0" cy="33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1" name="Line 75"/>
            <p:cNvSpPr>
              <a:spLocks noChangeShapeType="1"/>
            </p:cNvSpPr>
            <p:nvPr/>
          </p:nvSpPr>
          <p:spPr bwMode="auto">
            <a:xfrm flipV="1">
              <a:off x="7467600" y="2901950"/>
              <a:ext cx="0" cy="33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2" name="Line 76"/>
            <p:cNvSpPr>
              <a:spLocks noChangeShapeType="1"/>
            </p:cNvSpPr>
            <p:nvPr/>
          </p:nvSpPr>
          <p:spPr bwMode="auto">
            <a:xfrm flipV="1">
              <a:off x="8305800" y="2901950"/>
              <a:ext cx="0" cy="33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3" name="Rectangle 77"/>
            <p:cNvSpPr>
              <a:spLocks noChangeArrowheads="1"/>
            </p:cNvSpPr>
            <p:nvPr/>
          </p:nvSpPr>
          <p:spPr bwMode="auto">
            <a:xfrm>
              <a:off x="5715000" y="2901950"/>
              <a:ext cx="775854" cy="335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Cycle 6</a:t>
              </a:r>
            </a:p>
          </p:txBody>
        </p:sp>
        <p:sp>
          <p:nvSpPr>
            <p:cNvPr id="29734" name="Rectangle 78"/>
            <p:cNvSpPr>
              <a:spLocks noChangeArrowheads="1"/>
            </p:cNvSpPr>
            <p:nvPr/>
          </p:nvSpPr>
          <p:spPr bwMode="auto">
            <a:xfrm>
              <a:off x="7391400" y="2901950"/>
              <a:ext cx="775854" cy="335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Cycle 8</a:t>
              </a:r>
            </a:p>
          </p:txBody>
        </p:sp>
        <p:sp>
          <p:nvSpPr>
            <p:cNvPr id="29735" name="Rectangle 79"/>
            <p:cNvSpPr>
              <a:spLocks noChangeArrowheads="1"/>
            </p:cNvSpPr>
            <p:nvPr/>
          </p:nvSpPr>
          <p:spPr bwMode="auto">
            <a:xfrm>
              <a:off x="609600" y="4225925"/>
              <a:ext cx="454025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 b="1">
                  <a:solidFill>
                    <a:schemeClr val="tx1"/>
                  </a:solidFill>
                  <a:latin typeface="Calibri" charset="0"/>
                </a:rPr>
                <a:t>sw</a:t>
              </a:r>
            </a:p>
          </p:txBody>
        </p:sp>
        <p:grpSp>
          <p:nvGrpSpPr>
            <p:cNvPr id="29736" name="Group 81"/>
            <p:cNvGrpSpPr>
              <a:grpSpLocks/>
            </p:cNvGrpSpPr>
            <p:nvPr/>
          </p:nvGrpSpPr>
          <p:grpSpPr bwMode="auto">
            <a:xfrm>
              <a:off x="2438400" y="4197350"/>
              <a:ext cx="812800" cy="336550"/>
              <a:chOff x="1256" y="1004"/>
              <a:chExt cx="512" cy="212"/>
            </a:xfrm>
          </p:grpSpPr>
          <p:sp>
            <p:nvSpPr>
              <p:cNvPr id="29759" name="Rectangle 82"/>
              <p:cNvSpPr>
                <a:spLocks noChangeArrowheads="1"/>
              </p:cNvSpPr>
              <p:nvPr/>
            </p:nvSpPr>
            <p:spPr bwMode="auto">
              <a:xfrm>
                <a:off x="1256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Calibri" charset="0"/>
                </a:endParaRPr>
              </a:p>
            </p:txBody>
          </p:sp>
          <p:sp>
            <p:nvSpPr>
              <p:cNvPr id="29760" name="Rectangle 83"/>
              <p:cNvSpPr>
                <a:spLocks noChangeArrowheads="1"/>
              </p:cNvSpPr>
              <p:nvPr/>
            </p:nvSpPr>
            <p:spPr bwMode="auto">
              <a:xfrm>
                <a:off x="1293" y="1004"/>
                <a:ext cx="4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 b="1">
                    <a:solidFill>
                      <a:schemeClr val="tx1"/>
                    </a:solidFill>
                    <a:latin typeface="Calibri" charset="0"/>
                  </a:rPr>
                  <a:t>Fetch</a:t>
                </a:r>
              </a:p>
            </p:txBody>
          </p:sp>
        </p:grpSp>
        <p:sp>
          <p:nvSpPr>
            <p:cNvPr id="29737" name="Rectangle 85"/>
            <p:cNvSpPr>
              <a:spLocks noChangeArrowheads="1"/>
            </p:cNvSpPr>
            <p:nvPr/>
          </p:nvSpPr>
          <p:spPr bwMode="auto">
            <a:xfrm>
              <a:off x="3276600" y="4216400"/>
              <a:ext cx="8128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Calibri" charset="0"/>
              </a:endParaRPr>
            </a:p>
          </p:txBody>
        </p:sp>
        <p:sp>
          <p:nvSpPr>
            <p:cNvPr id="29738" name="Rectangle 86"/>
            <p:cNvSpPr>
              <a:spLocks noChangeArrowheads="1"/>
            </p:cNvSpPr>
            <p:nvPr/>
          </p:nvSpPr>
          <p:spPr bwMode="auto">
            <a:xfrm>
              <a:off x="3409950" y="4197350"/>
              <a:ext cx="503344" cy="335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Dec</a:t>
              </a:r>
            </a:p>
          </p:txBody>
        </p:sp>
        <p:grpSp>
          <p:nvGrpSpPr>
            <p:cNvPr id="29739" name="Group 87"/>
            <p:cNvGrpSpPr>
              <a:grpSpLocks/>
            </p:cNvGrpSpPr>
            <p:nvPr/>
          </p:nvGrpSpPr>
          <p:grpSpPr bwMode="auto">
            <a:xfrm>
              <a:off x="4114800" y="4197350"/>
              <a:ext cx="812800" cy="336550"/>
              <a:chOff x="2312" y="1004"/>
              <a:chExt cx="512" cy="212"/>
            </a:xfrm>
          </p:grpSpPr>
          <p:sp>
            <p:nvSpPr>
              <p:cNvPr id="29757" name="Rectangle 88"/>
              <p:cNvSpPr>
                <a:spLocks noChangeArrowheads="1"/>
              </p:cNvSpPr>
              <p:nvPr/>
            </p:nvSpPr>
            <p:spPr bwMode="auto">
              <a:xfrm>
                <a:off x="2312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Calibri" charset="0"/>
                </a:endParaRPr>
              </a:p>
            </p:txBody>
          </p:sp>
          <p:sp>
            <p:nvSpPr>
              <p:cNvPr id="29758" name="Rectangle 89"/>
              <p:cNvSpPr>
                <a:spLocks noChangeArrowheads="1"/>
              </p:cNvSpPr>
              <p:nvPr/>
            </p:nvSpPr>
            <p:spPr bwMode="auto">
              <a:xfrm>
                <a:off x="2387" y="1004"/>
                <a:ext cx="35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 b="1">
                    <a:solidFill>
                      <a:schemeClr val="tx1"/>
                    </a:solidFill>
                    <a:latin typeface="Calibri" charset="0"/>
                  </a:rPr>
                  <a:t>Exec</a:t>
                </a:r>
              </a:p>
            </p:txBody>
          </p:sp>
        </p:grpSp>
        <p:grpSp>
          <p:nvGrpSpPr>
            <p:cNvPr id="29740" name="Group 90"/>
            <p:cNvGrpSpPr>
              <a:grpSpLocks/>
            </p:cNvGrpSpPr>
            <p:nvPr/>
          </p:nvGrpSpPr>
          <p:grpSpPr bwMode="auto">
            <a:xfrm>
              <a:off x="4953000" y="4197350"/>
              <a:ext cx="812800" cy="333375"/>
              <a:chOff x="2840" y="1004"/>
              <a:chExt cx="512" cy="210"/>
            </a:xfrm>
          </p:grpSpPr>
          <p:sp>
            <p:nvSpPr>
              <p:cNvPr id="29755" name="Rectangle 91"/>
              <p:cNvSpPr>
                <a:spLocks noChangeArrowheads="1"/>
              </p:cNvSpPr>
              <p:nvPr/>
            </p:nvSpPr>
            <p:spPr bwMode="auto">
              <a:xfrm>
                <a:off x="2840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Calibri" charset="0"/>
                </a:endParaRPr>
              </a:p>
            </p:txBody>
          </p:sp>
          <p:sp>
            <p:nvSpPr>
              <p:cNvPr id="29756" name="Rectangle 92"/>
              <p:cNvSpPr>
                <a:spLocks noChangeArrowheads="1"/>
              </p:cNvSpPr>
              <p:nvPr/>
            </p:nvSpPr>
            <p:spPr bwMode="auto">
              <a:xfrm>
                <a:off x="2915" y="1004"/>
                <a:ext cx="406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 b="1">
                    <a:solidFill>
                      <a:schemeClr val="tx1"/>
                    </a:solidFill>
                    <a:latin typeface="Calibri" charset="0"/>
                  </a:rPr>
                  <a:t>Mem</a:t>
                </a:r>
              </a:p>
            </p:txBody>
          </p:sp>
        </p:grpSp>
        <p:sp>
          <p:nvSpPr>
            <p:cNvPr id="29741" name="Rectangle 94"/>
            <p:cNvSpPr>
              <a:spLocks noChangeArrowheads="1"/>
            </p:cNvSpPr>
            <p:nvPr/>
          </p:nvSpPr>
          <p:spPr bwMode="auto">
            <a:xfrm>
              <a:off x="5791200" y="4216400"/>
              <a:ext cx="8128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latin typeface="Calibri" charset="0"/>
                </a:rPr>
                <a:t>WB</a:t>
              </a:r>
            </a:p>
          </p:txBody>
        </p:sp>
        <p:sp>
          <p:nvSpPr>
            <p:cNvPr id="29742" name="Rectangle 96"/>
            <p:cNvSpPr>
              <a:spLocks noChangeArrowheads="1"/>
            </p:cNvSpPr>
            <p:nvPr/>
          </p:nvSpPr>
          <p:spPr bwMode="auto">
            <a:xfrm>
              <a:off x="609600" y="4683125"/>
              <a:ext cx="544433" cy="366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 b="1">
                  <a:solidFill>
                    <a:schemeClr val="tx1"/>
                  </a:solidFill>
                  <a:latin typeface="Calibri" charset="0"/>
                </a:rPr>
                <a:t>add</a:t>
              </a:r>
            </a:p>
          </p:txBody>
        </p:sp>
        <p:grpSp>
          <p:nvGrpSpPr>
            <p:cNvPr id="29743" name="Group 98"/>
            <p:cNvGrpSpPr>
              <a:grpSpLocks/>
            </p:cNvGrpSpPr>
            <p:nvPr/>
          </p:nvGrpSpPr>
          <p:grpSpPr bwMode="auto">
            <a:xfrm>
              <a:off x="3276600" y="4654550"/>
              <a:ext cx="812800" cy="336550"/>
              <a:chOff x="1256" y="1004"/>
              <a:chExt cx="512" cy="212"/>
            </a:xfrm>
          </p:grpSpPr>
          <p:sp>
            <p:nvSpPr>
              <p:cNvPr id="29753" name="Rectangle 99"/>
              <p:cNvSpPr>
                <a:spLocks noChangeArrowheads="1"/>
              </p:cNvSpPr>
              <p:nvPr/>
            </p:nvSpPr>
            <p:spPr bwMode="auto">
              <a:xfrm>
                <a:off x="1256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Calibri" charset="0"/>
                </a:endParaRPr>
              </a:p>
            </p:txBody>
          </p:sp>
          <p:sp>
            <p:nvSpPr>
              <p:cNvPr id="29754" name="Rectangle 100"/>
              <p:cNvSpPr>
                <a:spLocks noChangeArrowheads="1"/>
              </p:cNvSpPr>
              <p:nvPr/>
            </p:nvSpPr>
            <p:spPr bwMode="auto">
              <a:xfrm>
                <a:off x="1293" y="1004"/>
                <a:ext cx="4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 b="1">
                    <a:solidFill>
                      <a:schemeClr val="tx1"/>
                    </a:solidFill>
                    <a:latin typeface="Calibri" charset="0"/>
                  </a:rPr>
                  <a:t>Fetch</a:t>
                </a:r>
              </a:p>
            </p:txBody>
          </p:sp>
        </p:grpSp>
        <p:sp>
          <p:nvSpPr>
            <p:cNvPr id="29744" name="Rectangle 102"/>
            <p:cNvSpPr>
              <a:spLocks noChangeArrowheads="1"/>
            </p:cNvSpPr>
            <p:nvPr/>
          </p:nvSpPr>
          <p:spPr bwMode="auto">
            <a:xfrm>
              <a:off x="4114800" y="4673600"/>
              <a:ext cx="8128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Calibri" charset="0"/>
              </a:endParaRPr>
            </a:p>
          </p:txBody>
        </p:sp>
        <p:sp>
          <p:nvSpPr>
            <p:cNvPr id="29745" name="Rectangle 103"/>
            <p:cNvSpPr>
              <a:spLocks noChangeArrowheads="1"/>
            </p:cNvSpPr>
            <p:nvPr/>
          </p:nvSpPr>
          <p:spPr bwMode="auto">
            <a:xfrm>
              <a:off x="4248150" y="4654550"/>
              <a:ext cx="503344" cy="335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Dec</a:t>
              </a:r>
            </a:p>
          </p:txBody>
        </p:sp>
        <p:grpSp>
          <p:nvGrpSpPr>
            <p:cNvPr id="29746" name="Group 104"/>
            <p:cNvGrpSpPr>
              <a:grpSpLocks/>
            </p:cNvGrpSpPr>
            <p:nvPr/>
          </p:nvGrpSpPr>
          <p:grpSpPr bwMode="auto">
            <a:xfrm>
              <a:off x="4953000" y="4654550"/>
              <a:ext cx="812800" cy="336550"/>
              <a:chOff x="2312" y="1004"/>
              <a:chExt cx="512" cy="212"/>
            </a:xfrm>
          </p:grpSpPr>
          <p:sp>
            <p:nvSpPr>
              <p:cNvPr id="29751" name="Rectangle 105"/>
              <p:cNvSpPr>
                <a:spLocks noChangeArrowheads="1"/>
              </p:cNvSpPr>
              <p:nvPr/>
            </p:nvSpPr>
            <p:spPr bwMode="auto">
              <a:xfrm>
                <a:off x="2312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Calibri" charset="0"/>
                </a:endParaRPr>
              </a:p>
            </p:txBody>
          </p:sp>
          <p:sp>
            <p:nvSpPr>
              <p:cNvPr id="29752" name="Rectangle 106"/>
              <p:cNvSpPr>
                <a:spLocks noChangeArrowheads="1"/>
              </p:cNvSpPr>
              <p:nvPr/>
            </p:nvSpPr>
            <p:spPr bwMode="auto">
              <a:xfrm>
                <a:off x="2387" y="1004"/>
                <a:ext cx="35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 b="1">
                    <a:solidFill>
                      <a:schemeClr val="tx1"/>
                    </a:solidFill>
                    <a:latin typeface="Calibri" charset="0"/>
                  </a:rPr>
                  <a:t>Exec</a:t>
                </a:r>
              </a:p>
            </p:txBody>
          </p:sp>
        </p:grpSp>
        <p:sp>
          <p:nvSpPr>
            <p:cNvPr id="29747" name="Rectangle 108"/>
            <p:cNvSpPr>
              <a:spLocks noChangeArrowheads="1"/>
            </p:cNvSpPr>
            <p:nvPr/>
          </p:nvSpPr>
          <p:spPr bwMode="auto">
            <a:xfrm>
              <a:off x="5791200" y="4673600"/>
              <a:ext cx="8128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latin typeface="Calibri" charset="0"/>
                </a:rPr>
                <a:t>MEM</a:t>
              </a:r>
            </a:p>
          </p:txBody>
        </p:sp>
        <p:grpSp>
          <p:nvGrpSpPr>
            <p:cNvPr id="29748" name="Group 110"/>
            <p:cNvGrpSpPr>
              <a:grpSpLocks/>
            </p:cNvGrpSpPr>
            <p:nvPr/>
          </p:nvGrpSpPr>
          <p:grpSpPr bwMode="auto">
            <a:xfrm>
              <a:off x="6629400" y="4654550"/>
              <a:ext cx="812800" cy="336550"/>
              <a:chOff x="3368" y="1004"/>
              <a:chExt cx="512" cy="212"/>
            </a:xfrm>
          </p:grpSpPr>
          <p:sp>
            <p:nvSpPr>
              <p:cNvPr id="29749" name="Rectangle 111"/>
              <p:cNvSpPr>
                <a:spLocks noChangeArrowheads="1"/>
              </p:cNvSpPr>
              <p:nvPr/>
            </p:nvSpPr>
            <p:spPr bwMode="auto">
              <a:xfrm>
                <a:off x="3368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Calibri" charset="0"/>
                </a:endParaRPr>
              </a:p>
            </p:txBody>
          </p:sp>
          <p:sp>
            <p:nvSpPr>
              <p:cNvPr id="29750" name="Rectangle 112"/>
              <p:cNvSpPr>
                <a:spLocks noChangeArrowheads="1"/>
              </p:cNvSpPr>
              <p:nvPr/>
            </p:nvSpPr>
            <p:spPr bwMode="auto">
              <a:xfrm>
                <a:off x="3443" y="1004"/>
                <a:ext cx="3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 b="1">
                    <a:solidFill>
                      <a:schemeClr val="tx1"/>
                    </a:solidFill>
                    <a:latin typeface="Calibri" charset="0"/>
                  </a:rPr>
                  <a:t>WB</a:t>
                </a:r>
              </a:p>
            </p:txBody>
          </p:sp>
        </p:grpSp>
      </p:grpSp>
      <p:sp>
        <p:nvSpPr>
          <p:cNvPr id="29700" name="Rectangle 3"/>
          <p:cNvSpPr txBox="1">
            <a:spLocks noChangeArrowheads="1"/>
          </p:cNvSpPr>
          <p:nvPr/>
        </p:nvSpPr>
        <p:spPr bwMode="auto">
          <a:xfrm>
            <a:off x="6629400" y="2133601"/>
            <a:ext cx="3289300" cy="6668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lIns="63500" tIns="25400" rIns="63500" bIns="25400">
            <a:spAutoFit/>
          </a:bodyPr>
          <a:lstStyle>
            <a:lvl1pPr indent="-2032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Font typeface="Times" charset="0"/>
              <a:buNone/>
            </a:pPr>
            <a:r>
              <a:rPr lang="en-US" altLang="en-US" sz="2000" i="1" dirty="0">
                <a:solidFill>
                  <a:srgbClr val="C00000"/>
                </a:solidFill>
                <a:latin typeface="Calibri" charset="0"/>
              </a:rPr>
              <a:t>Number of laundries finished in one evening increases </a:t>
            </a:r>
          </a:p>
        </p:txBody>
      </p:sp>
      <p:sp>
        <p:nvSpPr>
          <p:cNvPr id="29701" name="Rectangle 3"/>
          <p:cNvSpPr txBox="1">
            <a:spLocks noChangeArrowheads="1"/>
          </p:cNvSpPr>
          <p:nvPr/>
        </p:nvSpPr>
        <p:spPr bwMode="auto">
          <a:xfrm>
            <a:off x="6629400" y="3047635"/>
            <a:ext cx="3289300" cy="6668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lIns="63500" tIns="25400" rIns="63500" bIns="25400">
            <a:spAutoFit/>
          </a:bodyPr>
          <a:lstStyle>
            <a:lvl1pPr indent="-2032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Font typeface="Times" charset="0"/>
              <a:buNone/>
            </a:pPr>
            <a:r>
              <a:rPr lang="en-US" altLang="en-US" sz="2000" i="1">
                <a:solidFill>
                  <a:srgbClr val="C00000"/>
                </a:solidFill>
                <a:latin typeface="Calibri" charset="0"/>
              </a:rPr>
              <a:t>Alice still needs 1.5 hours to complete her laundry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5193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Pipelining and Clock Cycle Time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length of a pipeline stage equals the clock cycle time</a:t>
            </a:r>
          </a:p>
          <a:p>
            <a:pPr lvl="1"/>
            <a:r>
              <a:rPr lang="en-US" altLang="en-US" dirty="0"/>
              <a:t>Increased latency for some instructions </a:t>
            </a:r>
          </a:p>
          <a:p>
            <a:pPr lvl="2"/>
            <a:r>
              <a:rPr lang="en-US" altLang="en-US" dirty="0"/>
              <a:t>Latency is sum of all stages, even if some stages are unused (wasted cycles)</a:t>
            </a:r>
          </a:p>
          <a:p>
            <a:pPr lvl="2"/>
            <a:r>
              <a:rPr lang="en-US" altLang="en-US" dirty="0"/>
              <a:t>An ALU instruction that could execute in 2 cycles might need 4</a:t>
            </a:r>
          </a:p>
          <a:p>
            <a:pPr lvl="1"/>
            <a:r>
              <a:rPr lang="en-US" altLang="en-US" dirty="0"/>
              <a:t>Clock cycle time is limited by the slowest stage</a:t>
            </a:r>
          </a:p>
          <a:p>
            <a:pPr lvl="2"/>
            <a:r>
              <a:rPr lang="en-US" altLang="en-US" dirty="0"/>
              <a:t>for some stages don’</a:t>
            </a:r>
            <a:r>
              <a:rPr lang="en-US" altLang="ja-JP" dirty="0"/>
              <a:t>t need the whole clock cycle (e.g., WB)</a:t>
            </a:r>
          </a:p>
          <a:p>
            <a:endParaRPr lang="en-US" altLang="en-US" dirty="0"/>
          </a:p>
        </p:txBody>
      </p:sp>
      <p:grpSp>
        <p:nvGrpSpPr>
          <p:cNvPr id="30723" name="Group 109"/>
          <p:cNvGrpSpPr>
            <a:grpSpLocks/>
          </p:cNvGrpSpPr>
          <p:nvPr/>
        </p:nvGrpSpPr>
        <p:grpSpPr bwMode="auto">
          <a:xfrm>
            <a:off x="2133600" y="3886200"/>
            <a:ext cx="7708900" cy="2154238"/>
            <a:chOff x="596900" y="2895600"/>
            <a:chExt cx="7708900" cy="2154303"/>
          </a:xfrm>
        </p:grpSpPr>
        <p:grpSp>
          <p:nvGrpSpPr>
            <p:cNvPr id="31748" name="Group 4"/>
            <p:cNvGrpSpPr>
              <a:grpSpLocks/>
            </p:cNvGrpSpPr>
            <p:nvPr/>
          </p:nvGrpSpPr>
          <p:grpSpPr bwMode="auto">
            <a:xfrm>
              <a:off x="1587500" y="3276600"/>
              <a:ext cx="825500" cy="254000"/>
              <a:chOff x="1248" y="712"/>
              <a:chExt cx="520" cy="160"/>
            </a:xfrm>
          </p:grpSpPr>
          <p:sp>
            <p:nvSpPr>
              <p:cNvPr id="31847" name="Line 5"/>
              <p:cNvSpPr>
                <a:spLocks noChangeShapeType="1"/>
              </p:cNvSpPr>
              <p:nvPr/>
            </p:nvSpPr>
            <p:spPr bwMode="auto">
              <a:xfrm>
                <a:off x="1256" y="864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48" name="Line 6"/>
              <p:cNvSpPr>
                <a:spLocks noChangeShapeType="1"/>
              </p:cNvSpPr>
              <p:nvPr/>
            </p:nvSpPr>
            <p:spPr bwMode="auto">
              <a:xfrm>
                <a:off x="1248" y="728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49" name="Line 7"/>
              <p:cNvSpPr>
                <a:spLocks noChangeShapeType="1"/>
              </p:cNvSpPr>
              <p:nvPr/>
            </p:nvSpPr>
            <p:spPr bwMode="auto">
              <a:xfrm flipV="1">
                <a:off x="1536" y="712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50" name="Line 8"/>
              <p:cNvSpPr>
                <a:spLocks noChangeShapeType="1"/>
              </p:cNvSpPr>
              <p:nvPr/>
            </p:nvSpPr>
            <p:spPr bwMode="auto">
              <a:xfrm>
                <a:off x="1544" y="720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49" name="Group 9"/>
            <p:cNvGrpSpPr>
              <a:grpSpLocks/>
            </p:cNvGrpSpPr>
            <p:nvPr/>
          </p:nvGrpSpPr>
          <p:grpSpPr bwMode="auto">
            <a:xfrm>
              <a:off x="2425700" y="3276600"/>
              <a:ext cx="825500" cy="254000"/>
              <a:chOff x="1776" y="712"/>
              <a:chExt cx="520" cy="160"/>
            </a:xfrm>
          </p:grpSpPr>
          <p:sp>
            <p:nvSpPr>
              <p:cNvPr id="31843" name="Line 10"/>
              <p:cNvSpPr>
                <a:spLocks noChangeShapeType="1"/>
              </p:cNvSpPr>
              <p:nvPr/>
            </p:nvSpPr>
            <p:spPr bwMode="auto">
              <a:xfrm>
                <a:off x="1784" y="864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44" name="Line 11"/>
              <p:cNvSpPr>
                <a:spLocks noChangeShapeType="1"/>
              </p:cNvSpPr>
              <p:nvPr/>
            </p:nvSpPr>
            <p:spPr bwMode="auto">
              <a:xfrm>
                <a:off x="1776" y="728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45" name="Line 12"/>
              <p:cNvSpPr>
                <a:spLocks noChangeShapeType="1"/>
              </p:cNvSpPr>
              <p:nvPr/>
            </p:nvSpPr>
            <p:spPr bwMode="auto">
              <a:xfrm flipV="1">
                <a:off x="2064" y="712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46" name="Line 13"/>
              <p:cNvSpPr>
                <a:spLocks noChangeShapeType="1"/>
              </p:cNvSpPr>
              <p:nvPr/>
            </p:nvSpPr>
            <p:spPr bwMode="auto">
              <a:xfrm>
                <a:off x="2072" y="720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50" name="Group 14"/>
            <p:cNvGrpSpPr>
              <a:grpSpLocks/>
            </p:cNvGrpSpPr>
            <p:nvPr/>
          </p:nvGrpSpPr>
          <p:grpSpPr bwMode="auto">
            <a:xfrm>
              <a:off x="3263900" y="3276600"/>
              <a:ext cx="825500" cy="254000"/>
              <a:chOff x="2304" y="712"/>
              <a:chExt cx="520" cy="160"/>
            </a:xfrm>
          </p:grpSpPr>
          <p:sp>
            <p:nvSpPr>
              <p:cNvPr id="31839" name="Line 15"/>
              <p:cNvSpPr>
                <a:spLocks noChangeShapeType="1"/>
              </p:cNvSpPr>
              <p:nvPr/>
            </p:nvSpPr>
            <p:spPr bwMode="auto">
              <a:xfrm>
                <a:off x="2312" y="864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40" name="Line 16"/>
              <p:cNvSpPr>
                <a:spLocks noChangeShapeType="1"/>
              </p:cNvSpPr>
              <p:nvPr/>
            </p:nvSpPr>
            <p:spPr bwMode="auto">
              <a:xfrm>
                <a:off x="2304" y="728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41" name="Line 17"/>
              <p:cNvSpPr>
                <a:spLocks noChangeShapeType="1"/>
              </p:cNvSpPr>
              <p:nvPr/>
            </p:nvSpPr>
            <p:spPr bwMode="auto">
              <a:xfrm flipV="1">
                <a:off x="2592" y="712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42" name="Line 18"/>
              <p:cNvSpPr>
                <a:spLocks noChangeShapeType="1"/>
              </p:cNvSpPr>
              <p:nvPr/>
            </p:nvSpPr>
            <p:spPr bwMode="auto">
              <a:xfrm>
                <a:off x="2600" y="720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51" name="Group 19"/>
            <p:cNvGrpSpPr>
              <a:grpSpLocks/>
            </p:cNvGrpSpPr>
            <p:nvPr/>
          </p:nvGrpSpPr>
          <p:grpSpPr bwMode="auto">
            <a:xfrm>
              <a:off x="4102100" y="3276600"/>
              <a:ext cx="825500" cy="254000"/>
              <a:chOff x="2832" y="712"/>
              <a:chExt cx="520" cy="160"/>
            </a:xfrm>
          </p:grpSpPr>
          <p:sp>
            <p:nvSpPr>
              <p:cNvPr id="31835" name="Line 20"/>
              <p:cNvSpPr>
                <a:spLocks noChangeShapeType="1"/>
              </p:cNvSpPr>
              <p:nvPr/>
            </p:nvSpPr>
            <p:spPr bwMode="auto">
              <a:xfrm>
                <a:off x="2840" y="864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36" name="Line 21"/>
              <p:cNvSpPr>
                <a:spLocks noChangeShapeType="1"/>
              </p:cNvSpPr>
              <p:nvPr/>
            </p:nvSpPr>
            <p:spPr bwMode="auto">
              <a:xfrm>
                <a:off x="2832" y="728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37" name="Line 22"/>
              <p:cNvSpPr>
                <a:spLocks noChangeShapeType="1"/>
              </p:cNvSpPr>
              <p:nvPr/>
            </p:nvSpPr>
            <p:spPr bwMode="auto">
              <a:xfrm flipV="1">
                <a:off x="3120" y="712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38" name="Line 23"/>
              <p:cNvSpPr>
                <a:spLocks noChangeShapeType="1"/>
              </p:cNvSpPr>
              <p:nvPr/>
            </p:nvSpPr>
            <p:spPr bwMode="auto">
              <a:xfrm>
                <a:off x="3128" y="720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52" name="Group 24"/>
            <p:cNvGrpSpPr>
              <a:grpSpLocks/>
            </p:cNvGrpSpPr>
            <p:nvPr/>
          </p:nvGrpSpPr>
          <p:grpSpPr bwMode="auto">
            <a:xfrm>
              <a:off x="4940300" y="3276600"/>
              <a:ext cx="825500" cy="254000"/>
              <a:chOff x="3360" y="712"/>
              <a:chExt cx="520" cy="160"/>
            </a:xfrm>
          </p:grpSpPr>
          <p:sp>
            <p:nvSpPr>
              <p:cNvPr id="31831" name="Line 25"/>
              <p:cNvSpPr>
                <a:spLocks noChangeShapeType="1"/>
              </p:cNvSpPr>
              <p:nvPr/>
            </p:nvSpPr>
            <p:spPr bwMode="auto">
              <a:xfrm>
                <a:off x="3368" y="864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32" name="Line 26"/>
              <p:cNvSpPr>
                <a:spLocks noChangeShapeType="1"/>
              </p:cNvSpPr>
              <p:nvPr/>
            </p:nvSpPr>
            <p:spPr bwMode="auto">
              <a:xfrm>
                <a:off x="3360" y="728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33" name="Line 27"/>
              <p:cNvSpPr>
                <a:spLocks noChangeShapeType="1"/>
              </p:cNvSpPr>
              <p:nvPr/>
            </p:nvSpPr>
            <p:spPr bwMode="auto">
              <a:xfrm flipV="1">
                <a:off x="3648" y="712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34" name="Line 28"/>
              <p:cNvSpPr>
                <a:spLocks noChangeShapeType="1"/>
              </p:cNvSpPr>
              <p:nvPr/>
            </p:nvSpPr>
            <p:spPr bwMode="auto">
              <a:xfrm>
                <a:off x="3656" y="720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53" name="Line 29"/>
            <p:cNvSpPr>
              <a:spLocks noChangeShapeType="1"/>
            </p:cNvSpPr>
            <p:nvPr/>
          </p:nvSpPr>
          <p:spPr bwMode="auto">
            <a:xfrm>
              <a:off x="1219200" y="32893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4" name="Line 30"/>
            <p:cNvSpPr>
              <a:spLocks noChangeShapeType="1"/>
            </p:cNvSpPr>
            <p:nvPr/>
          </p:nvSpPr>
          <p:spPr bwMode="auto">
            <a:xfrm flipV="1">
              <a:off x="1587500" y="2895600"/>
              <a:ext cx="0" cy="33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5" name="Line 31"/>
            <p:cNvSpPr>
              <a:spLocks noChangeShapeType="1"/>
            </p:cNvSpPr>
            <p:nvPr/>
          </p:nvSpPr>
          <p:spPr bwMode="auto">
            <a:xfrm flipV="1">
              <a:off x="2425700" y="2895600"/>
              <a:ext cx="0" cy="33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Rectangle 32"/>
            <p:cNvSpPr>
              <a:spLocks noChangeArrowheads="1"/>
            </p:cNvSpPr>
            <p:nvPr/>
          </p:nvSpPr>
          <p:spPr bwMode="auto">
            <a:xfrm>
              <a:off x="1524000" y="2901950"/>
              <a:ext cx="775854" cy="335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Cycle 1</a:t>
              </a:r>
            </a:p>
          </p:txBody>
        </p:sp>
        <p:sp>
          <p:nvSpPr>
            <p:cNvPr id="31757" name="Rectangle 33"/>
            <p:cNvSpPr>
              <a:spLocks noChangeArrowheads="1"/>
            </p:cNvSpPr>
            <p:nvPr/>
          </p:nvSpPr>
          <p:spPr bwMode="auto">
            <a:xfrm>
              <a:off x="2405063" y="2901950"/>
              <a:ext cx="775854" cy="335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Cycle 2</a:t>
              </a:r>
            </a:p>
          </p:txBody>
        </p:sp>
        <p:sp>
          <p:nvSpPr>
            <p:cNvPr id="31758" name="Line 34"/>
            <p:cNvSpPr>
              <a:spLocks noChangeShapeType="1"/>
            </p:cNvSpPr>
            <p:nvPr/>
          </p:nvSpPr>
          <p:spPr bwMode="auto">
            <a:xfrm flipV="1">
              <a:off x="3263900" y="2895600"/>
              <a:ext cx="0" cy="33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Line 35"/>
            <p:cNvSpPr>
              <a:spLocks noChangeShapeType="1"/>
            </p:cNvSpPr>
            <p:nvPr/>
          </p:nvSpPr>
          <p:spPr bwMode="auto">
            <a:xfrm flipV="1">
              <a:off x="4102100" y="2895600"/>
              <a:ext cx="0" cy="33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Line 36"/>
            <p:cNvSpPr>
              <a:spLocks noChangeShapeType="1"/>
            </p:cNvSpPr>
            <p:nvPr/>
          </p:nvSpPr>
          <p:spPr bwMode="auto">
            <a:xfrm flipV="1">
              <a:off x="4940300" y="2895600"/>
              <a:ext cx="0" cy="33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1" name="Line 37"/>
            <p:cNvSpPr>
              <a:spLocks noChangeShapeType="1"/>
            </p:cNvSpPr>
            <p:nvPr/>
          </p:nvSpPr>
          <p:spPr bwMode="auto">
            <a:xfrm flipV="1">
              <a:off x="5778500" y="2895600"/>
              <a:ext cx="0" cy="33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2" name="Rectangle 38"/>
            <p:cNvSpPr>
              <a:spLocks noChangeArrowheads="1"/>
            </p:cNvSpPr>
            <p:nvPr/>
          </p:nvSpPr>
          <p:spPr bwMode="auto">
            <a:xfrm>
              <a:off x="3319463" y="2901950"/>
              <a:ext cx="775854" cy="335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Cycle 3</a:t>
              </a:r>
            </a:p>
          </p:txBody>
        </p:sp>
        <p:sp>
          <p:nvSpPr>
            <p:cNvPr id="31763" name="Rectangle 39"/>
            <p:cNvSpPr>
              <a:spLocks noChangeArrowheads="1"/>
            </p:cNvSpPr>
            <p:nvPr/>
          </p:nvSpPr>
          <p:spPr bwMode="auto">
            <a:xfrm>
              <a:off x="4081463" y="2901950"/>
              <a:ext cx="775854" cy="335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Cycle 4</a:t>
              </a:r>
            </a:p>
          </p:txBody>
        </p:sp>
        <p:sp>
          <p:nvSpPr>
            <p:cNvPr id="31764" name="Rectangle 40"/>
            <p:cNvSpPr>
              <a:spLocks noChangeArrowheads="1"/>
            </p:cNvSpPr>
            <p:nvPr/>
          </p:nvSpPr>
          <p:spPr bwMode="auto">
            <a:xfrm>
              <a:off x="4919663" y="2901950"/>
              <a:ext cx="775854" cy="335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Cycle 5</a:t>
              </a:r>
            </a:p>
          </p:txBody>
        </p:sp>
        <p:grpSp>
          <p:nvGrpSpPr>
            <p:cNvPr id="31765" name="Group 42"/>
            <p:cNvGrpSpPr>
              <a:grpSpLocks/>
            </p:cNvGrpSpPr>
            <p:nvPr/>
          </p:nvGrpSpPr>
          <p:grpSpPr bwMode="auto">
            <a:xfrm>
              <a:off x="1600200" y="3740150"/>
              <a:ext cx="812800" cy="336550"/>
              <a:chOff x="1256" y="1004"/>
              <a:chExt cx="512" cy="212"/>
            </a:xfrm>
          </p:grpSpPr>
          <p:sp>
            <p:nvSpPr>
              <p:cNvPr id="31829" name="Rectangle 43"/>
              <p:cNvSpPr>
                <a:spLocks noChangeArrowheads="1"/>
              </p:cNvSpPr>
              <p:nvPr/>
            </p:nvSpPr>
            <p:spPr bwMode="auto">
              <a:xfrm>
                <a:off x="1256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Calibri" charset="0"/>
                </a:endParaRPr>
              </a:p>
            </p:txBody>
          </p:sp>
          <p:sp>
            <p:nvSpPr>
              <p:cNvPr id="31830" name="Rectangle 44"/>
              <p:cNvSpPr>
                <a:spLocks noChangeArrowheads="1"/>
              </p:cNvSpPr>
              <p:nvPr/>
            </p:nvSpPr>
            <p:spPr bwMode="auto">
              <a:xfrm>
                <a:off x="1293" y="1004"/>
                <a:ext cx="4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 b="1">
                    <a:solidFill>
                      <a:schemeClr val="tx1"/>
                    </a:solidFill>
                    <a:latin typeface="Calibri" charset="0"/>
                  </a:rPr>
                  <a:t>Fetch</a:t>
                </a:r>
              </a:p>
            </p:txBody>
          </p:sp>
        </p:grpSp>
        <p:sp>
          <p:nvSpPr>
            <p:cNvPr id="31766" name="Rectangle 46"/>
            <p:cNvSpPr>
              <a:spLocks noChangeArrowheads="1"/>
            </p:cNvSpPr>
            <p:nvPr/>
          </p:nvSpPr>
          <p:spPr bwMode="auto">
            <a:xfrm>
              <a:off x="2438400" y="3759200"/>
              <a:ext cx="8128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Calibri" charset="0"/>
              </a:endParaRPr>
            </a:p>
          </p:txBody>
        </p:sp>
        <p:sp>
          <p:nvSpPr>
            <p:cNvPr id="31767" name="Rectangle 47"/>
            <p:cNvSpPr>
              <a:spLocks noChangeArrowheads="1"/>
            </p:cNvSpPr>
            <p:nvPr/>
          </p:nvSpPr>
          <p:spPr bwMode="auto">
            <a:xfrm>
              <a:off x="2571750" y="3740150"/>
              <a:ext cx="503344" cy="335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Dec</a:t>
              </a:r>
            </a:p>
          </p:txBody>
        </p:sp>
        <p:grpSp>
          <p:nvGrpSpPr>
            <p:cNvPr id="31768" name="Group 48"/>
            <p:cNvGrpSpPr>
              <a:grpSpLocks/>
            </p:cNvGrpSpPr>
            <p:nvPr/>
          </p:nvGrpSpPr>
          <p:grpSpPr bwMode="auto">
            <a:xfrm>
              <a:off x="3276600" y="3740150"/>
              <a:ext cx="812800" cy="336550"/>
              <a:chOff x="2312" y="1004"/>
              <a:chExt cx="512" cy="212"/>
            </a:xfrm>
          </p:grpSpPr>
          <p:sp>
            <p:nvSpPr>
              <p:cNvPr id="31827" name="Rectangle 49"/>
              <p:cNvSpPr>
                <a:spLocks noChangeArrowheads="1"/>
              </p:cNvSpPr>
              <p:nvPr/>
            </p:nvSpPr>
            <p:spPr bwMode="auto">
              <a:xfrm>
                <a:off x="2312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Calibri" charset="0"/>
                </a:endParaRPr>
              </a:p>
            </p:txBody>
          </p:sp>
          <p:sp>
            <p:nvSpPr>
              <p:cNvPr id="31828" name="Rectangle 50"/>
              <p:cNvSpPr>
                <a:spLocks noChangeArrowheads="1"/>
              </p:cNvSpPr>
              <p:nvPr/>
            </p:nvSpPr>
            <p:spPr bwMode="auto">
              <a:xfrm>
                <a:off x="2387" y="1004"/>
                <a:ext cx="35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 b="1">
                    <a:solidFill>
                      <a:schemeClr val="tx1"/>
                    </a:solidFill>
                    <a:latin typeface="Calibri" charset="0"/>
                  </a:rPr>
                  <a:t>Exec</a:t>
                </a:r>
              </a:p>
            </p:txBody>
          </p:sp>
        </p:grpSp>
        <p:grpSp>
          <p:nvGrpSpPr>
            <p:cNvPr id="31769" name="Group 51"/>
            <p:cNvGrpSpPr>
              <a:grpSpLocks/>
            </p:cNvGrpSpPr>
            <p:nvPr/>
          </p:nvGrpSpPr>
          <p:grpSpPr bwMode="auto">
            <a:xfrm>
              <a:off x="4114800" y="3740150"/>
              <a:ext cx="812800" cy="333375"/>
              <a:chOff x="2840" y="1004"/>
              <a:chExt cx="512" cy="210"/>
            </a:xfrm>
          </p:grpSpPr>
          <p:sp>
            <p:nvSpPr>
              <p:cNvPr id="31825" name="Rectangle 52"/>
              <p:cNvSpPr>
                <a:spLocks noChangeArrowheads="1"/>
              </p:cNvSpPr>
              <p:nvPr/>
            </p:nvSpPr>
            <p:spPr bwMode="auto">
              <a:xfrm>
                <a:off x="2840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Calibri" charset="0"/>
                </a:endParaRPr>
              </a:p>
            </p:txBody>
          </p:sp>
          <p:sp>
            <p:nvSpPr>
              <p:cNvPr id="31826" name="Rectangle 53"/>
              <p:cNvSpPr>
                <a:spLocks noChangeArrowheads="1"/>
              </p:cNvSpPr>
              <p:nvPr/>
            </p:nvSpPr>
            <p:spPr bwMode="auto">
              <a:xfrm>
                <a:off x="2915" y="1004"/>
                <a:ext cx="406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 b="1">
                    <a:solidFill>
                      <a:schemeClr val="tx1"/>
                    </a:solidFill>
                    <a:latin typeface="Calibri" charset="0"/>
                  </a:rPr>
                  <a:t>Mem</a:t>
                </a:r>
              </a:p>
            </p:txBody>
          </p:sp>
        </p:grpSp>
        <p:grpSp>
          <p:nvGrpSpPr>
            <p:cNvPr id="31770" name="Group 54"/>
            <p:cNvGrpSpPr>
              <a:grpSpLocks/>
            </p:cNvGrpSpPr>
            <p:nvPr/>
          </p:nvGrpSpPr>
          <p:grpSpPr bwMode="auto">
            <a:xfrm>
              <a:off x="4953000" y="3740150"/>
              <a:ext cx="812800" cy="336550"/>
              <a:chOff x="3368" y="1004"/>
              <a:chExt cx="512" cy="212"/>
            </a:xfrm>
          </p:grpSpPr>
          <p:sp>
            <p:nvSpPr>
              <p:cNvPr id="31823" name="Rectangle 55"/>
              <p:cNvSpPr>
                <a:spLocks noChangeArrowheads="1"/>
              </p:cNvSpPr>
              <p:nvPr/>
            </p:nvSpPr>
            <p:spPr bwMode="auto">
              <a:xfrm>
                <a:off x="3368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Calibri" charset="0"/>
                </a:endParaRPr>
              </a:p>
            </p:txBody>
          </p:sp>
          <p:sp>
            <p:nvSpPr>
              <p:cNvPr id="31824" name="Rectangle 56"/>
              <p:cNvSpPr>
                <a:spLocks noChangeArrowheads="1"/>
              </p:cNvSpPr>
              <p:nvPr/>
            </p:nvSpPr>
            <p:spPr bwMode="auto">
              <a:xfrm>
                <a:off x="3443" y="1004"/>
                <a:ext cx="3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 b="1">
                    <a:solidFill>
                      <a:schemeClr val="tx1"/>
                    </a:solidFill>
                    <a:latin typeface="Calibri" charset="0"/>
                  </a:rPr>
                  <a:t>WB</a:t>
                </a:r>
              </a:p>
            </p:txBody>
          </p:sp>
        </p:grpSp>
        <p:sp>
          <p:nvSpPr>
            <p:cNvPr id="31771" name="Rectangle 57"/>
            <p:cNvSpPr>
              <a:spLocks noChangeArrowheads="1"/>
            </p:cNvSpPr>
            <p:nvPr/>
          </p:nvSpPr>
          <p:spPr bwMode="auto">
            <a:xfrm>
              <a:off x="596900" y="3746500"/>
              <a:ext cx="426502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 b="1">
                  <a:solidFill>
                    <a:schemeClr val="tx1"/>
                  </a:solidFill>
                  <a:latin typeface="Calibri" charset="0"/>
                </a:rPr>
                <a:t>lw</a:t>
              </a:r>
            </a:p>
          </p:txBody>
        </p:sp>
        <p:grpSp>
          <p:nvGrpSpPr>
            <p:cNvPr id="31772" name="Group 58"/>
            <p:cNvGrpSpPr>
              <a:grpSpLocks/>
            </p:cNvGrpSpPr>
            <p:nvPr/>
          </p:nvGrpSpPr>
          <p:grpSpPr bwMode="auto">
            <a:xfrm>
              <a:off x="5791200" y="3282950"/>
              <a:ext cx="825500" cy="254000"/>
              <a:chOff x="3360" y="712"/>
              <a:chExt cx="520" cy="160"/>
            </a:xfrm>
          </p:grpSpPr>
          <p:sp>
            <p:nvSpPr>
              <p:cNvPr id="31819" name="Line 59"/>
              <p:cNvSpPr>
                <a:spLocks noChangeShapeType="1"/>
              </p:cNvSpPr>
              <p:nvPr/>
            </p:nvSpPr>
            <p:spPr bwMode="auto">
              <a:xfrm>
                <a:off x="3368" y="864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20" name="Line 60"/>
              <p:cNvSpPr>
                <a:spLocks noChangeShapeType="1"/>
              </p:cNvSpPr>
              <p:nvPr/>
            </p:nvSpPr>
            <p:spPr bwMode="auto">
              <a:xfrm>
                <a:off x="3360" y="728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21" name="Line 61"/>
              <p:cNvSpPr>
                <a:spLocks noChangeShapeType="1"/>
              </p:cNvSpPr>
              <p:nvPr/>
            </p:nvSpPr>
            <p:spPr bwMode="auto">
              <a:xfrm flipV="1">
                <a:off x="3648" y="712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22" name="Line 62"/>
              <p:cNvSpPr>
                <a:spLocks noChangeShapeType="1"/>
              </p:cNvSpPr>
              <p:nvPr/>
            </p:nvSpPr>
            <p:spPr bwMode="auto">
              <a:xfrm>
                <a:off x="3656" y="720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73" name="Group 63"/>
            <p:cNvGrpSpPr>
              <a:grpSpLocks/>
            </p:cNvGrpSpPr>
            <p:nvPr/>
          </p:nvGrpSpPr>
          <p:grpSpPr bwMode="auto">
            <a:xfrm>
              <a:off x="6629400" y="3282950"/>
              <a:ext cx="825500" cy="254000"/>
              <a:chOff x="3360" y="712"/>
              <a:chExt cx="520" cy="160"/>
            </a:xfrm>
          </p:grpSpPr>
          <p:sp>
            <p:nvSpPr>
              <p:cNvPr id="31815" name="Line 64"/>
              <p:cNvSpPr>
                <a:spLocks noChangeShapeType="1"/>
              </p:cNvSpPr>
              <p:nvPr/>
            </p:nvSpPr>
            <p:spPr bwMode="auto">
              <a:xfrm>
                <a:off x="3368" y="864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16" name="Line 65"/>
              <p:cNvSpPr>
                <a:spLocks noChangeShapeType="1"/>
              </p:cNvSpPr>
              <p:nvPr/>
            </p:nvSpPr>
            <p:spPr bwMode="auto">
              <a:xfrm>
                <a:off x="3360" y="728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17" name="Line 66"/>
              <p:cNvSpPr>
                <a:spLocks noChangeShapeType="1"/>
              </p:cNvSpPr>
              <p:nvPr/>
            </p:nvSpPr>
            <p:spPr bwMode="auto">
              <a:xfrm flipV="1">
                <a:off x="3648" y="712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18" name="Line 67"/>
              <p:cNvSpPr>
                <a:spLocks noChangeShapeType="1"/>
              </p:cNvSpPr>
              <p:nvPr/>
            </p:nvSpPr>
            <p:spPr bwMode="auto">
              <a:xfrm>
                <a:off x="3656" y="720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74" name="Group 68"/>
            <p:cNvGrpSpPr>
              <a:grpSpLocks/>
            </p:cNvGrpSpPr>
            <p:nvPr/>
          </p:nvGrpSpPr>
          <p:grpSpPr bwMode="auto">
            <a:xfrm>
              <a:off x="7467600" y="3282950"/>
              <a:ext cx="825500" cy="254000"/>
              <a:chOff x="3360" y="712"/>
              <a:chExt cx="520" cy="160"/>
            </a:xfrm>
          </p:grpSpPr>
          <p:sp>
            <p:nvSpPr>
              <p:cNvPr id="31811" name="Line 69"/>
              <p:cNvSpPr>
                <a:spLocks noChangeShapeType="1"/>
              </p:cNvSpPr>
              <p:nvPr/>
            </p:nvSpPr>
            <p:spPr bwMode="auto">
              <a:xfrm>
                <a:off x="3368" y="864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12" name="Line 70"/>
              <p:cNvSpPr>
                <a:spLocks noChangeShapeType="1"/>
              </p:cNvSpPr>
              <p:nvPr/>
            </p:nvSpPr>
            <p:spPr bwMode="auto">
              <a:xfrm>
                <a:off x="3360" y="728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13" name="Line 71"/>
              <p:cNvSpPr>
                <a:spLocks noChangeShapeType="1"/>
              </p:cNvSpPr>
              <p:nvPr/>
            </p:nvSpPr>
            <p:spPr bwMode="auto">
              <a:xfrm flipV="1">
                <a:off x="3648" y="712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14" name="Line 72"/>
              <p:cNvSpPr>
                <a:spLocks noChangeShapeType="1"/>
              </p:cNvSpPr>
              <p:nvPr/>
            </p:nvSpPr>
            <p:spPr bwMode="auto">
              <a:xfrm>
                <a:off x="3656" y="720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75" name="Rectangle 73"/>
            <p:cNvSpPr>
              <a:spLocks noChangeArrowheads="1"/>
            </p:cNvSpPr>
            <p:nvPr/>
          </p:nvSpPr>
          <p:spPr bwMode="auto">
            <a:xfrm>
              <a:off x="6553200" y="2901950"/>
              <a:ext cx="775854" cy="335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Cycle 7</a:t>
              </a:r>
            </a:p>
          </p:txBody>
        </p:sp>
        <p:sp>
          <p:nvSpPr>
            <p:cNvPr id="31776" name="Line 74"/>
            <p:cNvSpPr>
              <a:spLocks noChangeShapeType="1"/>
            </p:cNvSpPr>
            <p:nvPr/>
          </p:nvSpPr>
          <p:spPr bwMode="auto">
            <a:xfrm flipV="1">
              <a:off x="6629400" y="2901950"/>
              <a:ext cx="0" cy="33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7" name="Line 75"/>
            <p:cNvSpPr>
              <a:spLocks noChangeShapeType="1"/>
            </p:cNvSpPr>
            <p:nvPr/>
          </p:nvSpPr>
          <p:spPr bwMode="auto">
            <a:xfrm flipV="1">
              <a:off x="7467600" y="2901950"/>
              <a:ext cx="0" cy="33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8" name="Line 76"/>
            <p:cNvSpPr>
              <a:spLocks noChangeShapeType="1"/>
            </p:cNvSpPr>
            <p:nvPr/>
          </p:nvSpPr>
          <p:spPr bwMode="auto">
            <a:xfrm flipV="1">
              <a:off x="8305800" y="2901950"/>
              <a:ext cx="0" cy="33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Rectangle 77"/>
            <p:cNvSpPr>
              <a:spLocks noChangeArrowheads="1"/>
            </p:cNvSpPr>
            <p:nvPr/>
          </p:nvSpPr>
          <p:spPr bwMode="auto">
            <a:xfrm>
              <a:off x="5715000" y="2901950"/>
              <a:ext cx="775854" cy="335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Cycle 6</a:t>
              </a:r>
            </a:p>
          </p:txBody>
        </p:sp>
        <p:sp>
          <p:nvSpPr>
            <p:cNvPr id="31780" name="Rectangle 78"/>
            <p:cNvSpPr>
              <a:spLocks noChangeArrowheads="1"/>
            </p:cNvSpPr>
            <p:nvPr/>
          </p:nvSpPr>
          <p:spPr bwMode="auto">
            <a:xfrm>
              <a:off x="7391400" y="2901950"/>
              <a:ext cx="775854" cy="335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Cycle 8</a:t>
              </a:r>
            </a:p>
          </p:txBody>
        </p:sp>
        <p:sp>
          <p:nvSpPr>
            <p:cNvPr id="31781" name="Rectangle 79"/>
            <p:cNvSpPr>
              <a:spLocks noChangeArrowheads="1"/>
            </p:cNvSpPr>
            <p:nvPr/>
          </p:nvSpPr>
          <p:spPr bwMode="auto">
            <a:xfrm>
              <a:off x="609600" y="4225925"/>
              <a:ext cx="454025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 b="1">
                  <a:solidFill>
                    <a:schemeClr val="tx1"/>
                  </a:solidFill>
                  <a:latin typeface="Calibri" charset="0"/>
                </a:rPr>
                <a:t>sw</a:t>
              </a:r>
            </a:p>
          </p:txBody>
        </p:sp>
        <p:grpSp>
          <p:nvGrpSpPr>
            <p:cNvPr id="31782" name="Group 81"/>
            <p:cNvGrpSpPr>
              <a:grpSpLocks/>
            </p:cNvGrpSpPr>
            <p:nvPr/>
          </p:nvGrpSpPr>
          <p:grpSpPr bwMode="auto">
            <a:xfrm>
              <a:off x="2438400" y="4197350"/>
              <a:ext cx="812800" cy="336550"/>
              <a:chOff x="1256" y="1004"/>
              <a:chExt cx="512" cy="212"/>
            </a:xfrm>
          </p:grpSpPr>
          <p:sp>
            <p:nvSpPr>
              <p:cNvPr id="31809" name="Rectangle 82"/>
              <p:cNvSpPr>
                <a:spLocks noChangeArrowheads="1"/>
              </p:cNvSpPr>
              <p:nvPr/>
            </p:nvSpPr>
            <p:spPr bwMode="auto">
              <a:xfrm>
                <a:off x="1256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Calibri" charset="0"/>
                </a:endParaRPr>
              </a:p>
            </p:txBody>
          </p:sp>
          <p:sp>
            <p:nvSpPr>
              <p:cNvPr id="31810" name="Rectangle 83"/>
              <p:cNvSpPr>
                <a:spLocks noChangeArrowheads="1"/>
              </p:cNvSpPr>
              <p:nvPr/>
            </p:nvSpPr>
            <p:spPr bwMode="auto">
              <a:xfrm>
                <a:off x="1293" y="1004"/>
                <a:ext cx="4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 b="1">
                    <a:solidFill>
                      <a:schemeClr val="tx1"/>
                    </a:solidFill>
                    <a:latin typeface="Calibri" charset="0"/>
                  </a:rPr>
                  <a:t>Fetch</a:t>
                </a:r>
              </a:p>
            </p:txBody>
          </p:sp>
        </p:grpSp>
        <p:sp>
          <p:nvSpPr>
            <p:cNvPr id="31783" name="Rectangle 85"/>
            <p:cNvSpPr>
              <a:spLocks noChangeArrowheads="1"/>
            </p:cNvSpPr>
            <p:nvPr/>
          </p:nvSpPr>
          <p:spPr bwMode="auto">
            <a:xfrm>
              <a:off x="3276600" y="4216400"/>
              <a:ext cx="8128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Calibri" charset="0"/>
              </a:endParaRPr>
            </a:p>
          </p:txBody>
        </p:sp>
        <p:sp>
          <p:nvSpPr>
            <p:cNvPr id="31784" name="Rectangle 86"/>
            <p:cNvSpPr>
              <a:spLocks noChangeArrowheads="1"/>
            </p:cNvSpPr>
            <p:nvPr/>
          </p:nvSpPr>
          <p:spPr bwMode="auto">
            <a:xfrm>
              <a:off x="3409950" y="4197350"/>
              <a:ext cx="503344" cy="335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Dec</a:t>
              </a:r>
            </a:p>
          </p:txBody>
        </p:sp>
        <p:grpSp>
          <p:nvGrpSpPr>
            <p:cNvPr id="31785" name="Group 87"/>
            <p:cNvGrpSpPr>
              <a:grpSpLocks/>
            </p:cNvGrpSpPr>
            <p:nvPr/>
          </p:nvGrpSpPr>
          <p:grpSpPr bwMode="auto">
            <a:xfrm>
              <a:off x="4114800" y="4197350"/>
              <a:ext cx="812800" cy="336550"/>
              <a:chOff x="2312" y="1004"/>
              <a:chExt cx="512" cy="212"/>
            </a:xfrm>
          </p:grpSpPr>
          <p:sp>
            <p:nvSpPr>
              <p:cNvPr id="31807" name="Rectangle 88"/>
              <p:cNvSpPr>
                <a:spLocks noChangeArrowheads="1"/>
              </p:cNvSpPr>
              <p:nvPr/>
            </p:nvSpPr>
            <p:spPr bwMode="auto">
              <a:xfrm>
                <a:off x="2312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Calibri" charset="0"/>
                </a:endParaRPr>
              </a:p>
            </p:txBody>
          </p:sp>
          <p:sp>
            <p:nvSpPr>
              <p:cNvPr id="31808" name="Rectangle 89"/>
              <p:cNvSpPr>
                <a:spLocks noChangeArrowheads="1"/>
              </p:cNvSpPr>
              <p:nvPr/>
            </p:nvSpPr>
            <p:spPr bwMode="auto">
              <a:xfrm>
                <a:off x="2387" y="1004"/>
                <a:ext cx="35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 b="1">
                    <a:solidFill>
                      <a:schemeClr val="tx1"/>
                    </a:solidFill>
                    <a:latin typeface="Calibri" charset="0"/>
                  </a:rPr>
                  <a:t>Exec</a:t>
                </a:r>
              </a:p>
            </p:txBody>
          </p:sp>
        </p:grpSp>
        <p:grpSp>
          <p:nvGrpSpPr>
            <p:cNvPr id="31786" name="Group 90"/>
            <p:cNvGrpSpPr>
              <a:grpSpLocks/>
            </p:cNvGrpSpPr>
            <p:nvPr/>
          </p:nvGrpSpPr>
          <p:grpSpPr bwMode="auto">
            <a:xfrm>
              <a:off x="4953000" y="4197350"/>
              <a:ext cx="812800" cy="333375"/>
              <a:chOff x="2840" y="1004"/>
              <a:chExt cx="512" cy="210"/>
            </a:xfrm>
          </p:grpSpPr>
          <p:sp>
            <p:nvSpPr>
              <p:cNvPr id="31805" name="Rectangle 91"/>
              <p:cNvSpPr>
                <a:spLocks noChangeArrowheads="1"/>
              </p:cNvSpPr>
              <p:nvPr/>
            </p:nvSpPr>
            <p:spPr bwMode="auto">
              <a:xfrm>
                <a:off x="2840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Calibri" charset="0"/>
                </a:endParaRPr>
              </a:p>
            </p:txBody>
          </p:sp>
          <p:sp>
            <p:nvSpPr>
              <p:cNvPr id="31806" name="Rectangle 92"/>
              <p:cNvSpPr>
                <a:spLocks noChangeArrowheads="1"/>
              </p:cNvSpPr>
              <p:nvPr/>
            </p:nvSpPr>
            <p:spPr bwMode="auto">
              <a:xfrm>
                <a:off x="2915" y="1004"/>
                <a:ext cx="406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 b="1">
                    <a:solidFill>
                      <a:schemeClr val="tx1"/>
                    </a:solidFill>
                    <a:latin typeface="Calibri" charset="0"/>
                  </a:rPr>
                  <a:t>Mem</a:t>
                </a:r>
              </a:p>
            </p:txBody>
          </p:sp>
        </p:grpSp>
        <p:grpSp>
          <p:nvGrpSpPr>
            <p:cNvPr id="31787" name="Group 93"/>
            <p:cNvGrpSpPr>
              <a:grpSpLocks/>
            </p:cNvGrpSpPr>
            <p:nvPr/>
          </p:nvGrpSpPr>
          <p:grpSpPr bwMode="auto">
            <a:xfrm>
              <a:off x="5791200" y="4197350"/>
              <a:ext cx="812800" cy="336550"/>
              <a:chOff x="3368" y="1004"/>
              <a:chExt cx="512" cy="212"/>
            </a:xfrm>
          </p:grpSpPr>
          <p:sp>
            <p:nvSpPr>
              <p:cNvPr id="31803" name="Rectangle 94"/>
              <p:cNvSpPr>
                <a:spLocks noChangeArrowheads="1"/>
              </p:cNvSpPr>
              <p:nvPr/>
            </p:nvSpPr>
            <p:spPr bwMode="auto">
              <a:xfrm>
                <a:off x="3368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Calibri" charset="0"/>
                </a:endParaRPr>
              </a:p>
            </p:txBody>
          </p:sp>
          <p:sp>
            <p:nvSpPr>
              <p:cNvPr id="31804" name="Rectangle 95"/>
              <p:cNvSpPr>
                <a:spLocks noChangeArrowheads="1"/>
              </p:cNvSpPr>
              <p:nvPr/>
            </p:nvSpPr>
            <p:spPr bwMode="auto">
              <a:xfrm>
                <a:off x="3443" y="1004"/>
                <a:ext cx="3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 b="1">
                    <a:solidFill>
                      <a:srgbClr val="FF0000"/>
                    </a:solidFill>
                    <a:latin typeface="Calibri" charset="0"/>
                  </a:rPr>
                  <a:t>WB</a:t>
                </a:r>
              </a:p>
            </p:txBody>
          </p:sp>
        </p:grpSp>
        <p:sp>
          <p:nvSpPr>
            <p:cNvPr id="31788" name="Rectangle 96"/>
            <p:cNvSpPr>
              <a:spLocks noChangeArrowheads="1"/>
            </p:cNvSpPr>
            <p:nvPr/>
          </p:nvSpPr>
          <p:spPr bwMode="auto">
            <a:xfrm>
              <a:off x="609600" y="4683125"/>
              <a:ext cx="544433" cy="366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 b="1">
                  <a:solidFill>
                    <a:schemeClr val="tx1"/>
                  </a:solidFill>
                  <a:latin typeface="Calibri" charset="0"/>
                </a:rPr>
                <a:t>add</a:t>
              </a:r>
            </a:p>
          </p:txBody>
        </p:sp>
        <p:grpSp>
          <p:nvGrpSpPr>
            <p:cNvPr id="31789" name="Group 98"/>
            <p:cNvGrpSpPr>
              <a:grpSpLocks/>
            </p:cNvGrpSpPr>
            <p:nvPr/>
          </p:nvGrpSpPr>
          <p:grpSpPr bwMode="auto">
            <a:xfrm>
              <a:off x="3276600" y="4654550"/>
              <a:ext cx="812800" cy="336550"/>
              <a:chOff x="1256" y="1004"/>
              <a:chExt cx="512" cy="212"/>
            </a:xfrm>
          </p:grpSpPr>
          <p:sp>
            <p:nvSpPr>
              <p:cNvPr id="31801" name="Rectangle 99"/>
              <p:cNvSpPr>
                <a:spLocks noChangeArrowheads="1"/>
              </p:cNvSpPr>
              <p:nvPr/>
            </p:nvSpPr>
            <p:spPr bwMode="auto">
              <a:xfrm>
                <a:off x="1256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Calibri" charset="0"/>
                </a:endParaRPr>
              </a:p>
            </p:txBody>
          </p:sp>
          <p:sp>
            <p:nvSpPr>
              <p:cNvPr id="31802" name="Rectangle 100"/>
              <p:cNvSpPr>
                <a:spLocks noChangeArrowheads="1"/>
              </p:cNvSpPr>
              <p:nvPr/>
            </p:nvSpPr>
            <p:spPr bwMode="auto">
              <a:xfrm>
                <a:off x="1293" y="1004"/>
                <a:ext cx="4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 b="1">
                    <a:solidFill>
                      <a:schemeClr val="tx1"/>
                    </a:solidFill>
                    <a:latin typeface="Calibri" charset="0"/>
                  </a:rPr>
                  <a:t>Fetch</a:t>
                </a:r>
              </a:p>
            </p:txBody>
          </p:sp>
        </p:grpSp>
        <p:sp>
          <p:nvSpPr>
            <p:cNvPr id="31790" name="Rectangle 102"/>
            <p:cNvSpPr>
              <a:spLocks noChangeArrowheads="1"/>
            </p:cNvSpPr>
            <p:nvPr/>
          </p:nvSpPr>
          <p:spPr bwMode="auto">
            <a:xfrm>
              <a:off x="4114800" y="4673600"/>
              <a:ext cx="8128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Calibri" charset="0"/>
              </a:endParaRPr>
            </a:p>
          </p:txBody>
        </p:sp>
        <p:sp>
          <p:nvSpPr>
            <p:cNvPr id="31791" name="Rectangle 103"/>
            <p:cNvSpPr>
              <a:spLocks noChangeArrowheads="1"/>
            </p:cNvSpPr>
            <p:nvPr/>
          </p:nvSpPr>
          <p:spPr bwMode="auto">
            <a:xfrm>
              <a:off x="4248150" y="4654550"/>
              <a:ext cx="503344" cy="335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Dec</a:t>
              </a:r>
            </a:p>
          </p:txBody>
        </p:sp>
        <p:grpSp>
          <p:nvGrpSpPr>
            <p:cNvPr id="31792" name="Group 104"/>
            <p:cNvGrpSpPr>
              <a:grpSpLocks/>
            </p:cNvGrpSpPr>
            <p:nvPr/>
          </p:nvGrpSpPr>
          <p:grpSpPr bwMode="auto">
            <a:xfrm>
              <a:off x="4953000" y="4654550"/>
              <a:ext cx="812800" cy="336550"/>
              <a:chOff x="2312" y="1004"/>
              <a:chExt cx="512" cy="212"/>
            </a:xfrm>
          </p:grpSpPr>
          <p:sp>
            <p:nvSpPr>
              <p:cNvPr id="31799" name="Rectangle 105"/>
              <p:cNvSpPr>
                <a:spLocks noChangeArrowheads="1"/>
              </p:cNvSpPr>
              <p:nvPr/>
            </p:nvSpPr>
            <p:spPr bwMode="auto">
              <a:xfrm>
                <a:off x="2312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Calibri" charset="0"/>
                </a:endParaRPr>
              </a:p>
            </p:txBody>
          </p:sp>
          <p:sp>
            <p:nvSpPr>
              <p:cNvPr id="31800" name="Rectangle 106"/>
              <p:cNvSpPr>
                <a:spLocks noChangeArrowheads="1"/>
              </p:cNvSpPr>
              <p:nvPr/>
            </p:nvSpPr>
            <p:spPr bwMode="auto">
              <a:xfrm>
                <a:off x="2387" y="1004"/>
                <a:ext cx="35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 b="1">
                    <a:solidFill>
                      <a:schemeClr val="tx1"/>
                    </a:solidFill>
                    <a:latin typeface="Calibri" charset="0"/>
                  </a:rPr>
                  <a:t>Exec</a:t>
                </a:r>
              </a:p>
            </p:txBody>
          </p:sp>
        </p:grpSp>
        <p:grpSp>
          <p:nvGrpSpPr>
            <p:cNvPr id="31793" name="Group 107"/>
            <p:cNvGrpSpPr>
              <a:grpSpLocks/>
            </p:cNvGrpSpPr>
            <p:nvPr/>
          </p:nvGrpSpPr>
          <p:grpSpPr bwMode="auto">
            <a:xfrm>
              <a:off x="5791200" y="4654550"/>
              <a:ext cx="812800" cy="333375"/>
              <a:chOff x="2840" y="1004"/>
              <a:chExt cx="512" cy="210"/>
            </a:xfrm>
          </p:grpSpPr>
          <p:sp>
            <p:nvSpPr>
              <p:cNvPr id="31797" name="Rectangle 108"/>
              <p:cNvSpPr>
                <a:spLocks noChangeArrowheads="1"/>
              </p:cNvSpPr>
              <p:nvPr/>
            </p:nvSpPr>
            <p:spPr bwMode="auto">
              <a:xfrm>
                <a:off x="2840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Calibri" charset="0"/>
                </a:endParaRPr>
              </a:p>
            </p:txBody>
          </p:sp>
          <p:sp>
            <p:nvSpPr>
              <p:cNvPr id="31798" name="Rectangle 109"/>
              <p:cNvSpPr>
                <a:spLocks noChangeArrowheads="1"/>
              </p:cNvSpPr>
              <p:nvPr/>
            </p:nvSpPr>
            <p:spPr bwMode="auto">
              <a:xfrm>
                <a:off x="2915" y="1004"/>
                <a:ext cx="406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 b="1">
                    <a:solidFill>
                      <a:srgbClr val="FF0000"/>
                    </a:solidFill>
                    <a:latin typeface="Calibri" charset="0"/>
                  </a:rPr>
                  <a:t>Mem</a:t>
                </a:r>
              </a:p>
            </p:txBody>
          </p:sp>
        </p:grpSp>
        <p:grpSp>
          <p:nvGrpSpPr>
            <p:cNvPr id="31794" name="Group 110"/>
            <p:cNvGrpSpPr>
              <a:grpSpLocks/>
            </p:cNvGrpSpPr>
            <p:nvPr/>
          </p:nvGrpSpPr>
          <p:grpSpPr bwMode="auto">
            <a:xfrm>
              <a:off x="6629400" y="4654550"/>
              <a:ext cx="812800" cy="336550"/>
              <a:chOff x="3368" y="1004"/>
              <a:chExt cx="512" cy="212"/>
            </a:xfrm>
          </p:grpSpPr>
          <p:sp>
            <p:nvSpPr>
              <p:cNvPr id="31795" name="Rectangle 111"/>
              <p:cNvSpPr>
                <a:spLocks noChangeArrowheads="1"/>
              </p:cNvSpPr>
              <p:nvPr/>
            </p:nvSpPr>
            <p:spPr bwMode="auto">
              <a:xfrm>
                <a:off x="3368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Calibri" charset="0"/>
                </a:endParaRPr>
              </a:p>
            </p:txBody>
          </p:sp>
          <p:sp>
            <p:nvSpPr>
              <p:cNvPr id="31796" name="Rectangle 112"/>
              <p:cNvSpPr>
                <a:spLocks noChangeArrowheads="1"/>
              </p:cNvSpPr>
              <p:nvPr/>
            </p:nvSpPr>
            <p:spPr bwMode="auto">
              <a:xfrm>
                <a:off x="3443" y="1004"/>
                <a:ext cx="3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 b="1">
                    <a:solidFill>
                      <a:schemeClr val="tx1"/>
                    </a:solidFill>
                    <a:latin typeface="Calibri" charset="0"/>
                  </a:rPr>
                  <a:t>WB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7734300" y="4970974"/>
            <a:ext cx="2363878" cy="1007488"/>
            <a:chOff x="6210299" y="4970974"/>
            <a:chExt cx="2363878" cy="1007488"/>
          </a:xfrm>
        </p:grpSpPr>
        <p:sp>
          <p:nvSpPr>
            <p:cNvPr id="2" name="TextBox 1"/>
            <p:cNvSpPr txBox="1"/>
            <p:nvPr/>
          </p:nvSpPr>
          <p:spPr>
            <a:xfrm>
              <a:off x="7714646" y="4970975"/>
              <a:ext cx="8595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i="1">
                  <a:solidFill>
                    <a:srgbClr val="0432FF"/>
                  </a:solidFill>
                  <a:latin typeface="Calibri" charset="0"/>
                  <a:ea typeface="Calibri" charset="0"/>
                  <a:cs typeface="Calibri" charset="0"/>
                </a:rPr>
                <a:t>unused</a:t>
              </a:r>
            </a:p>
          </p:txBody>
        </p:sp>
        <p:cxnSp>
          <p:nvCxnSpPr>
            <p:cNvPr id="4" name="Straight Arrow Connector 3"/>
            <p:cNvCxnSpPr>
              <a:stCxn id="2" idx="0"/>
              <a:endCxn id="31803" idx="0"/>
            </p:cNvCxnSpPr>
            <p:nvPr/>
          </p:nvCxnSpPr>
          <p:spPr bwMode="auto">
            <a:xfrm rot="16200000" flipH="1" flipV="1">
              <a:off x="7059363" y="4121910"/>
              <a:ext cx="235985" cy="1934113"/>
            </a:xfrm>
            <a:prstGeom prst="curvedConnector3">
              <a:avLst>
                <a:gd name="adj1" fmla="val -123141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Straight Arrow Connector 3"/>
            <p:cNvCxnSpPr>
              <a:stCxn id="2" idx="2"/>
              <a:endCxn id="31798" idx="2"/>
            </p:cNvCxnSpPr>
            <p:nvPr/>
          </p:nvCxnSpPr>
          <p:spPr bwMode="auto">
            <a:xfrm rot="5400000">
              <a:off x="6875742" y="4709791"/>
              <a:ext cx="638155" cy="1899187"/>
            </a:xfrm>
            <a:prstGeom prst="curvedConnector3">
              <a:avLst>
                <a:gd name="adj1" fmla="val 152822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7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 Cycle vs. Pipelining</a:t>
            </a:r>
          </a:p>
        </p:txBody>
      </p:sp>
      <p:grpSp>
        <p:nvGrpSpPr>
          <p:cNvPr id="33794" name="Group 195"/>
          <p:cNvGrpSpPr>
            <a:grpSpLocks/>
          </p:cNvGrpSpPr>
          <p:nvPr/>
        </p:nvGrpSpPr>
        <p:grpSpPr bwMode="auto">
          <a:xfrm>
            <a:off x="2493964" y="3657601"/>
            <a:ext cx="5113337" cy="1177925"/>
            <a:chOff x="131" y="3020"/>
            <a:chExt cx="3221" cy="742"/>
          </a:xfrm>
        </p:grpSpPr>
        <p:sp>
          <p:nvSpPr>
            <p:cNvPr id="33830" name="Rectangle 83"/>
            <p:cNvSpPr>
              <a:spLocks noChangeArrowheads="1"/>
            </p:cNvSpPr>
            <p:nvPr/>
          </p:nvSpPr>
          <p:spPr bwMode="auto">
            <a:xfrm>
              <a:off x="182" y="3264"/>
              <a:ext cx="2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lw</a:t>
              </a:r>
            </a:p>
          </p:txBody>
        </p:sp>
        <p:grpSp>
          <p:nvGrpSpPr>
            <p:cNvPr id="33831" name="Group 84"/>
            <p:cNvGrpSpPr>
              <a:grpSpLocks/>
            </p:cNvGrpSpPr>
            <p:nvPr/>
          </p:nvGrpSpPr>
          <p:grpSpPr bwMode="auto">
            <a:xfrm>
              <a:off x="488" y="3260"/>
              <a:ext cx="2384" cy="212"/>
              <a:chOff x="488" y="3260"/>
              <a:chExt cx="2384" cy="212"/>
            </a:xfrm>
          </p:grpSpPr>
          <p:grpSp>
            <p:nvGrpSpPr>
              <p:cNvPr id="33850" name="Group 85"/>
              <p:cNvGrpSpPr>
                <a:grpSpLocks/>
              </p:cNvGrpSpPr>
              <p:nvPr/>
            </p:nvGrpSpPr>
            <p:grpSpPr bwMode="auto">
              <a:xfrm>
                <a:off x="488" y="3260"/>
                <a:ext cx="464" cy="212"/>
                <a:chOff x="488" y="3260"/>
                <a:chExt cx="464" cy="212"/>
              </a:xfrm>
            </p:grpSpPr>
            <p:sp>
              <p:nvSpPr>
                <p:cNvPr id="33863" name="Rectangle 86"/>
                <p:cNvSpPr>
                  <a:spLocks noChangeArrowheads="1"/>
                </p:cNvSpPr>
                <p:nvPr/>
              </p:nvSpPr>
              <p:spPr bwMode="auto">
                <a:xfrm>
                  <a:off x="48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Calibri" charset="0"/>
                  </a:endParaRPr>
                </a:p>
              </p:txBody>
            </p:sp>
            <p:sp>
              <p:nvSpPr>
                <p:cNvPr id="33864" name="Rectangle 87"/>
                <p:cNvSpPr>
                  <a:spLocks noChangeArrowheads="1"/>
                </p:cNvSpPr>
                <p:nvPr/>
              </p:nvSpPr>
              <p:spPr bwMode="auto">
                <a:xfrm>
                  <a:off x="515" y="3260"/>
                  <a:ext cx="41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600" b="1">
                      <a:solidFill>
                        <a:schemeClr val="tx1"/>
                      </a:solidFill>
                      <a:latin typeface="Calibri" charset="0"/>
                    </a:rPr>
                    <a:t>Fetch</a:t>
                  </a:r>
                </a:p>
              </p:txBody>
            </p:sp>
          </p:grpSp>
          <p:grpSp>
            <p:nvGrpSpPr>
              <p:cNvPr id="33851" name="Group 88"/>
              <p:cNvGrpSpPr>
                <a:grpSpLocks/>
              </p:cNvGrpSpPr>
              <p:nvPr/>
            </p:nvGrpSpPr>
            <p:grpSpPr bwMode="auto">
              <a:xfrm>
                <a:off x="968" y="3260"/>
                <a:ext cx="464" cy="212"/>
                <a:chOff x="968" y="3260"/>
                <a:chExt cx="464" cy="212"/>
              </a:xfrm>
            </p:grpSpPr>
            <p:sp>
              <p:nvSpPr>
                <p:cNvPr id="33861" name="Rectangle 89"/>
                <p:cNvSpPr>
                  <a:spLocks noChangeArrowheads="1"/>
                </p:cNvSpPr>
                <p:nvPr/>
              </p:nvSpPr>
              <p:spPr bwMode="auto">
                <a:xfrm>
                  <a:off x="96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Calibri" charset="0"/>
                  </a:endParaRPr>
                </a:p>
              </p:txBody>
            </p:sp>
            <p:sp>
              <p:nvSpPr>
                <p:cNvPr id="33862" name="Rectangle 90"/>
                <p:cNvSpPr>
                  <a:spLocks noChangeArrowheads="1"/>
                </p:cNvSpPr>
                <p:nvPr/>
              </p:nvSpPr>
              <p:spPr bwMode="auto">
                <a:xfrm>
                  <a:off x="1043" y="3260"/>
                  <a:ext cx="31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600" b="1">
                      <a:solidFill>
                        <a:schemeClr val="tx1"/>
                      </a:solidFill>
                      <a:latin typeface="Calibri" charset="0"/>
                    </a:rPr>
                    <a:t>Dec</a:t>
                  </a:r>
                </a:p>
              </p:txBody>
            </p:sp>
          </p:grpSp>
          <p:grpSp>
            <p:nvGrpSpPr>
              <p:cNvPr id="33852" name="Group 91"/>
              <p:cNvGrpSpPr>
                <a:grpSpLocks/>
              </p:cNvGrpSpPr>
              <p:nvPr/>
            </p:nvGrpSpPr>
            <p:grpSpPr bwMode="auto">
              <a:xfrm>
                <a:off x="1448" y="3260"/>
                <a:ext cx="464" cy="212"/>
                <a:chOff x="1448" y="3260"/>
                <a:chExt cx="464" cy="212"/>
              </a:xfrm>
            </p:grpSpPr>
            <p:sp>
              <p:nvSpPr>
                <p:cNvPr id="33859" name="Rectangle 92"/>
                <p:cNvSpPr>
                  <a:spLocks noChangeArrowheads="1"/>
                </p:cNvSpPr>
                <p:nvPr/>
              </p:nvSpPr>
              <p:spPr bwMode="auto">
                <a:xfrm>
                  <a:off x="144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Calibri" charset="0"/>
                  </a:endParaRPr>
                </a:p>
              </p:txBody>
            </p:sp>
            <p:sp>
              <p:nvSpPr>
                <p:cNvPr id="33860" name="Rectangle 93"/>
                <p:cNvSpPr>
                  <a:spLocks noChangeArrowheads="1"/>
                </p:cNvSpPr>
                <p:nvPr/>
              </p:nvSpPr>
              <p:spPr bwMode="auto">
                <a:xfrm>
                  <a:off x="1475" y="3260"/>
                  <a:ext cx="35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600" b="1">
                      <a:solidFill>
                        <a:schemeClr val="tx1"/>
                      </a:solidFill>
                      <a:latin typeface="Calibri" charset="0"/>
                    </a:rPr>
                    <a:t>Exec</a:t>
                  </a:r>
                </a:p>
              </p:txBody>
            </p:sp>
          </p:grpSp>
          <p:grpSp>
            <p:nvGrpSpPr>
              <p:cNvPr id="33853" name="Group 94"/>
              <p:cNvGrpSpPr>
                <a:grpSpLocks/>
              </p:cNvGrpSpPr>
              <p:nvPr/>
            </p:nvGrpSpPr>
            <p:grpSpPr bwMode="auto">
              <a:xfrm>
                <a:off x="1928" y="3260"/>
                <a:ext cx="464" cy="210"/>
                <a:chOff x="1928" y="3260"/>
                <a:chExt cx="464" cy="210"/>
              </a:xfrm>
            </p:grpSpPr>
            <p:sp>
              <p:nvSpPr>
                <p:cNvPr id="33857" name="Rectangle 95"/>
                <p:cNvSpPr>
                  <a:spLocks noChangeArrowheads="1"/>
                </p:cNvSpPr>
                <p:nvPr/>
              </p:nvSpPr>
              <p:spPr bwMode="auto">
                <a:xfrm>
                  <a:off x="192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Calibri" charset="0"/>
                  </a:endParaRPr>
                </a:p>
              </p:txBody>
            </p:sp>
            <p:sp>
              <p:nvSpPr>
                <p:cNvPr id="33858" name="Rectangle 96"/>
                <p:cNvSpPr>
                  <a:spLocks noChangeArrowheads="1"/>
                </p:cNvSpPr>
                <p:nvPr/>
              </p:nvSpPr>
              <p:spPr bwMode="auto">
                <a:xfrm>
                  <a:off x="1955" y="3260"/>
                  <a:ext cx="406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600" b="1">
                      <a:solidFill>
                        <a:schemeClr val="tx1"/>
                      </a:solidFill>
                      <a:latin typeface="Calibri" charset="0"/>
                    </a:rPr>
                    <a:t>Mem</a:t>
                  </a:r>
                </a:p>
              </p:txBody>
            </p:sp>
          </p:grpSp>
          <p:grpSp>
            <p:nvGrpSpPr>
              <p:cNvPr id="33854" name="Group 97"/>
              <p:cNvGrpSpPr>
                <a:grpSpLocks/>
              </p:cNvGrpSpPr>
              <p:nvPr/>
            </p:nvGrpSpPr>
            <p:grpSpPr bwMode="auto">
              <a:xfrm>
                <a:off x="2408" y="3260"/>
                <a:ext cx="464" cy="212"/>
                <a:chOff x="2408" y="3260"/>
                <a:chExt cx="464" cy="212"/>
              </a:xfrm>
            </p:grpSpPr>
            <p:sp>
              <p:nvSpPr>
                <p:cNvPr id="33855" name="Rectangle 98"/>
                <p:cNvSpPr>
                  <a:spLocks noChangeArrowheads="1"/>
                </p:cNvSpPr>
                <p:nvPr/>
              </p:nvSpPr>
              <p:spPr bwMode="auto">
                <a:xfrm>
                  <a:off x="240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Calibri" charset="0"/>
                  </a:endParaRPr>
                </a:p>
              </p:txBody>
            </p:sp>
            <p:sp>
              <p:nvSpPr>
                <p:cNvPr id="33856" name="Rectangle 99"/>
                <p:cNvSpPr>
                  <a:spLocks noChangeArrowheads="1"/>
                </p:cNvSpPr>
                <p:nvPr/>
              </p:nvSpPr>
              <p:spPr bwMode="auto">
                <a:xfrm>
                  <a:off x="2483" y="3260"/>
                  <a:ext cx="30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600" b="1">
                      <a:solidFill>
                        <a:schemeClr val="tx1"/>
                      </a:solidFill>
                      <a:latin typeface="Calibri" charset="0"/>
                    </a:rPr>
                    <a:t>W</a:t>
                  </a:r>
                  <a:r>
                    <a:rPr lang="en-US" altLang="en-US" sz="1600" b="1">
                      <a:solidFill>
                        <a:srgbClr val="000000"/>
                      </a:solidFill>
                      <a:latin typeface="Calibri" charset="0"/>
                    </a:rPr>
                    <a:t>B</a:t>
                  </a:r>
                </a:p>
              </p:txBody>
            </p:sp>
          </p:grpSp>
        </p:grpSp>
        <p:sp>
          <p:nvSpPr>
            <p:cNvPr id="33832" name="Rectangle 115"/>
            <p:cNvSpPr>
              <a:spLocks noChangeArrowheads="1"/>
            </p:cNvSpPr>
            <p:nvPr/>
          </p:nvSpPr>
          <p:spPr bwMode="auto">
            <a:xfrm>
              <a:off x="131" y="3020"/>
              <a:ext cx="27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2000" b="1">
                  <a:solidFill>
                    <a:schemeClr val="tx1"/>
                  </a:solidFill>
                  <a:latin typeface="Calibri" charset="0"/>
                </a:rPr>
                <a:t>Pipeline Implementation (CC = 200 ps):</a:t>
              </a:r>
            </a:p>
          </p:txBody>
        </p:sp>
        <p:grpSp>
          <p:nvGrpSpPr>
            <p:cNvPr id="33833" name="Group 116"/>
            <p:cNvGrpSpPr>
              <a:grpSpLocks/>
            </p:cNvGrpSpPr>
            <p:nvPr/>
          </p:nvGrpSpPr>
          <p:grpSpPr bwMode="auto">
            <a:xfrm>
              <a:off x="968" y="3548"/>
              <a:ext cx="2384" cy="212"/>
              <a:chOff x="968" y="3548"/>
              <a:chExt cx="2384" cy="212"/>
            </a:xfrm>
          </p:grpSpPr>
          <p:grpSp>
            <p:nvGrpSpPr>
              <p:cNvPr id="33835" name="Group 117"/>
              <p:cNvGrpSpPr>
                <a:grpSpLocks/>
              </p:cNvGrpSpPr>
              <p:nvPr/>
            </p:nvGrpSpPr>
            <p:grpSpPr bwMode="auto">
              <a:xfrm>
                <a:off x="968" y="3548"/>
                <a:ext cx="464" cy="212"/>
                <a:chOff x="968" y="3548"/>
                <a:chExt cx="464" cy="212"/>
              </a:xfrm>
            </p:grpSpPr>
            <p:sp>
              <p:nvSpPr>
                <p:cNvPr id="33848" name="Rectangle 118"/>
                <p:cNvSpPr>
                  <a:spLocks noChangeArrowheads="1"/>
                </p:cNvSpPr>
                <p:nvPr/>
              </p:nvSpPr>
              <p:spPr bwMode="auto">
                <a:xfrm>
                  <a:off x="96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Calibri" charset="0"/>
                  </a:endParaRPr>
                </a:p>
              </p:txBody>
            </p:sp>
            <p:sp>
              <p:nvSpPr>
                <p:cNvPr id="33849" name="Rectangle 119"/>
                <p:cNvSpPr>
                  <a:spLocks noChangeArrowheads="1"/>
                </p:cNvSpPr>
                <p:nvPr/>
              </p:nvSpPr>
              <p:spPr bwMode="auto">
                <a:xfrm>
                  <a:off x="995" y="3548"/>
                  <a:ext cx="41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600" b="1">
                      <a:solidFill>
                        <a:schemeClr val="tx1"/>
                      </a:solidFill>
                      <a:latin typeface="Calibri" charset="0"/>
                    </a:rPr>
                    <a:t>Fetch</a:t>
                  </a:r>
                </a:p>
              </p:txBody>
            </p:sp>
          </p:grpSp>
          <p:grpSp>
            <p:nvGrpSpPr>
              <p:cNvPr id="33836" name="Group 120"/>
              <p:cNvGrpSpPr>
                <a:grpSpLocks/>
              </p:cNvGrpSpPr>
              <p:nvPr/>
            </p:nvGrpSpPr>
            <p:grpSpPr bwMode="auto">
              <a:xfrm>
                <a:off x="1448" y="3548"/>
                <a:ext cx="464" cy="212"/>
                <a:chOff x="1448" y="3548"/>
                <a:chExt cx="464" cy="212"/>
              </a:xfrm>
            </p:grpSpPr>
            <p:sp>
              <p:nvSpPr>
                <p:cNvPr id="33846" name="Rectangle 121"/>
                <p:cNvSpPr>
                  <a:spLocks noChangeArrowheads="1"/>
                </p:cNvSpPr>
                <p:nvPr/>
              </p:nvSpPr>
              <p:spPr bwMode="auto">
                <a:xfrm>
                  <a:off x="144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Calibri" charset="0"/>
                  </a:endParaRPr>
                </a:p>
              </p:txBody>
            </p:sp>
            <p:sp>
              <p:nvSpPr>
                <p:cNvPr id="33847" name="Rectangle 122"/>
                <p:cNvSpPr>
                  <a:spLocks noChangeArrowheads="1"/>
                </p:cNvSpPr>
                <p:nvPr/>
              </p:nvSpPr>
              <p:spPr bwMode="auto">
                <a:xfrm>
                  <a:off x="1523" y="3548"/>
                  <a:ext cx="31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600" b="1">
                      <a:solidFill>
                        <a:schemeClr val="tx1"/>
                      </a:solidFill>
                      <a:latin typeface="Calibri" charset="0"/>
                    </a:rPr>
                    <a:t>Dec</a:t>
                  </a:r>
                </a:p>
              </p:txBody>
            </p:sp>
          </p:grpSp>
          <p:grpSp>
            <p:nvGrpSpPr>
              <p:cNvPr id="33837" name="Group 123"/>
              <p:cNvGrpSpPr>
                <a:grpSpLocks/>
              </p:cNvGrpSpPr>
              <p:nvPr/>
            </p:nvGrpSpPr>
            <p:grpSpPr bwMode="auto">
              <a:xfrm>
                <a:off x="1928" y="3548"/>
                <a:ext cx="464" cy="212"/>
                <a:chOff x="1928" y="3548"/>
                <a:chExt cx="464" cy="212"/>
              </a:xfrm>
            </p:grpSpPr>
            <p:sp>
              <p:nvSpPr>
                <p:cNvPr id="33844" name="Rectangle 124"/>
                <p:cNvSpPr>
                  <a:spLocks noChangeArrowheads="1"/>
                </p:cNvSpPr>
                <p:nvPr/>
              </p:nvSpPr>
              <p:spPr bwMode="auto">
                <a:xfrm>
                  <a:off x="192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Calibri" charset="0"/>
                  </a:endParaRPr>
                </a:p>
              </p:txBody>
            </p:sp>
            <p:sp>
              <p:nvSpPr>
                <p:cNvPr id="33845" name="Rectangle 125"/>
                <p:cNvSpPr>
                  <a:spLocks noChangeArrowheads="1"/>
                </p:cNvSpPr>
                <p:nvPr/>
              </p:nvSpPr>
              <p:spPr bwMode="auto">
                <a:xfrm>
                  <a:off x="1955" y="3548"/>
                  <a:ext cx="35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600" b="1">
                      <a:solidFill>
                        <a:schemeClr val="tx1"/>
                      </a:solidFill>
                      <a:latin typeface="Calibri" charset="0"/>
                    </a:rPr>
                    <a:t>Exec</a:t>
                  </a:r>
                </a:p>
              </p:txBody>
            </p:sp>
          </p:grpSp>
          <p:grpSp>
            <p:nvGrpSpPr>
              <p:cNvPr id="33838" name="Group 126"/>
              <p:cNvGrpSpPr>
                <a:grpSpLocks/>
              </p:cNvGrpSpPr>
              <p:nvPr/>
            </p:nvGrpSpPr>
            <p:grpSpPr bwMode="auto">
              <a:xfrm>
                <a:off x="2408" y="3548"/>
                <a:ext cx="464" cy="210"/>
                <a:chOff x="2408" y="3548"/>
                <a:chExt cx="464" cy="210"/>
              </a:xfrm>
            </p:grpSpPr>
            <p:sp>
              <p:nvSpPr>
                <p:cNvPr id="33842" name="Rectangle 127"/>
                <p:cNvSpPr>
                  <a:spLocks noChangeArrowheads="1"/>
                </p:cNvSpPr>
                <p:nvPr/>
              </p:nvSpPr>
              <p:spPr bwMode="auto">
                <a:xfrm>
                  <a:off x="240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Calibri" charset="0"/>
                  </a:endParaRPr>
                </a:p>
              </p:txBody>
            </p:sp>
            <p:sp>
              <p:nvSpPr>
                <p:cNvPr id="33843" name="Rectangle 128"/>
                <p:cNvSpPr>
                  <a:spLocks noChangeArrowheads="1"/>
                </p:cNvSpPr>
                <p:nvPr/>
              </p:nvSpPr>
              <p:spPr bwMode="auto">
                <a:xfrm>
                  <a:off x="2435" y="3548"/>
                  <a:ext cx="406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600" b="1">
                      <a:solidFill>
                        <a:schemeClr val="tx1"/>
                      </a:solidFill>
                      <a:latin typeface="Calibri" charset="0"/>
                    </a:rPr>
                    <a:t>Mem</a:t>
                  </a:r>
                </a:p>
              </p:txBody>
            </p:sp>
          </p:grpSp>
          <p:grpSp>
            <p:nvGrpSpPr>
              <p:cNvPr id="33839" name="Group 129"/>
              <p:cNvGrpSpPr>
                <a:grpSpLocks/>
              </p:cNvGrpSpPr>
              <p:nvPr/>
            </p:nvGrpSpPr>
            <p:grpSpPr bwMode="auto">
              <a:xfrm>
                <a:off x="2888" y="3548"/>
                <a:ext cx="464" cy="212"/>
                <a:chOff x="2888" y="3548"/>
                <a:chExt cx="464" cy="212"/>
              </a:xfrm>
            </p:grpSpPr>
            <p:sp>
              <p:nvSpPr>
                <p:cNvPr id="33840" name="Rectangle 130"/>
                <p:cNvSpPr>
                  <a:spLocks noChangeArrowheads="1"/>
                </p:cNvSpPr>
                <p:nvPr/>
              </p:nvSpPr>
              <p:spPr bwMode="auto">
                <a:xfrm>
                  <a:off x="288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Calibri" charset="0"/>
                  </a:endParaRPr>
                </a:p>
              </p:txBody>
            </p:sp>
            <p:sp>
              <p:nvSpPr>
                <p:cNvPr id="33841" name="Rectangle 131"/>
                <p:cNvSpPr>
                  <a:spLocks noChangeArrowheads="1"/>
                </p:cNvSpPr>
                <p:nvPr/>
              </p:nvSpPr>
              <p:spPr bwMode="auto">
                <a:xfrm>
                  <a:off x="2963" y="3548"/>
                  <a:ext cx="30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600" b="1">
                      <a:solidFill>
                        <a:schemeClr val="tx1"/>
                      </a:solidFill>
                      <a:latin typeface="Calibri" charset="0"/>
                    </a:rPr>
                    <a:t>WB</a:t>
                  </a:r>
                </a:p>
              </p:txBody>
            </p:sp>
          </p:grpSp>
        </p:grpSp>
        <p:sp>
          <p:nvSpPr>
            <p:cNvPr id="33834" name="Rectangle 132"/>
            <p:cNvSpPr>
              <a:spLocks noChangeArrowheads="1"/>
            </p:cNvSpPr>
            <p:nvPr/>
          </p:nvSpPr>
          <p:spPr bwMode="auto">
            <a:xfrm>
              <a:off x="579" y="3552"/>
              <a:ext cx="26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sw</a:t>
              </a:r>
            </a:p>
          </p:txBody>
        </p:sp>
      </p:grpSp>
      <p:grpSp>
        <p:nvGrpSpPr>
          <p:cNvPr id="33795" name="Group 197"/>
          <p:cNvGrpSpPr>
            <a:grpSpLocks/>
          </p:cNvGrpSpPr>
          <p:nvPr/>
        </p:nvGrpSpPr>
        <p:grpSpPr bwMode="auto">
          <a:xfrm>
            <a:off x="2493589" y="1579564"/>
            <a:ext cx="7260011" cy="1700213"/>
            <a:chOff x="129" y="459"/>
            <a:chExt cx="5183" cy="1071"/>
          </a:xfrm>
        </p:grpSpPr>
        <p:sp>
          <p:nvSpPr>
            <p:cNvPr id="33802" name="Line 136"/>
            <p:cNvSpPr>
              <a:spLocks noChangeShapeType="1"/>
            </p:cNvSpPr>
            <p:nvPr/>
          </p:nvSpPr>
          <p:spPr bwMode="auto">
            <a:xfrm>
              <a:off x="248" y="938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Line 137"/>
            <p:cNvSpPr>
              <a:spLocks noChangeShapeType="1"/>
            </p:cNvSpPr>
            <p:nvPr/>
          </p:nvSpPr>
          <p:spPr bwMode="auto">
            <a:xfrm>
              <a:off x="480" y="946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4" name="Line 140"/>
            <p:cNvSpPr>
              <a:spLocks noChangeShapeType="1"/>
            </p:cNvSpPr>
            <p:nvPr/>
          </p:nvSpPr>
          <p:spPr bwMode="auto">
            <a:xfrm>
              <a:off x="2736" y="946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Line 142"/>
            <p:cNvSpPr>
              <a:spLocks noChangeShapeType="1"/>
            </p:cNvSpPr>
            <p:nvPr/>
          </p:nvSpPr>
          <p:spPr bwMode="auto">
            <a:xfrm>
              <a:off x="5088" y="946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Line 143"/>
            <p:cNvSpPr>
              <a:spLocks noChangeShapeType="1"/>
            </p:cNvSpPr>
            <p:nvPr/>
          </p:nvSpPr>
          <p:spPr bwMode="auto">
            <a:xfrm>
              <a:off x="488" y="1082"/>
              <a:ext cx="11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144"/>
            <p:cNvSpPr>
              <a:spLocks noChangeShapeType="1"/>
            </p:cNvSpPr>
            <p:nvPr/>
          </p:nvSpPr>
          <p:spPr bwMode="auto">
            <a:xfrm>
              <a:off x="1688" y="938"/>
              <a:ext cx="1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Line 145"/>
            <p:cNvSpPr>
              <a:spLocks noChangeShapeType="1"/>
            </p:cNvSpPr>
            <p:nvPr/>
          </p:nvSpPr>
          <p:spPr bwMode="auto">
            <a:xfrm>
              <a:off x="1680" y="946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Line 146"/>
            <p:cNvSpPr>
              <a:spLocks noChangeShapeType="1"/>
            </p:cNvSpPr>
            <p:nvPr/>
          </p:nvSpPr>
          <p:spPr bwMode="auto">
            <a:xfrm>
              <a:off x="2744" y="1082"/>
              <a:ext cx="11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Line 147"/>
            <p:cNvSpPr>
              <a:spLocks noChangeShapeType="1"/>
            </p:cNvSpPr>
            <p:nvPr/>
          </p:nvSpPr>
          <p:spPr bwMode="auto">
            <a:xfrm>
              <a:off x="3944" y="938"/>
              <a:ext cx="1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148"/>
            <p:cNvSpPr>
              <a:spLocks noChangeShapeType="1"/>
            </p:cNvSpPr>
            <p:nvPr/>
          </p:nvSpPr>
          <p:spPr bwMode="auto">
            <a:xfrm>
              <a:off x="3936" y="946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Line 149"/>
            <p:cNvSpPr>
              <a:spLocks noChangeShapeType="1"/>
            </p:cNvSpPr>
            <p:nvPr/>
          </p:nvSpPr>
          <p:spPr bwMode="auto">
            <a:xfrm>
              <a:off x="5088" y="1082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Rectangle 150"/>
            <p:cNvSpPr>
              <a:spLocks noChangeArrowheads="1"/>
            </p:cNvSpPr>
            <p:nvPr/>
          </p:nvSpPr>
          <p:spPr bwMode="auto">
            <a:xfrm>
              <a:off x="179" y="934"/>
              <a:ext cx="3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Clk</a:t>
              </a:r>
            </a:p>
          </p:txBody>
        </p:sp>
        <p:sp>
          <p:nvSpPr>
            <p:cNvPr id="33814" name="Rectangle 151"/>
            <p:cNvSpPr>
              <a:spLocks noChangeArrowheads="1"/>
            </p:cNvSpPr>
            <p:nvPr/>
          </p:nvSpPr>
          <p:spPr bwMode="auto">
            <a:xfrm>
              <a:off x="129" y="459"/>
              <a:ext cx="34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2000" b="1">
                  <a:solidFill>
                    <a:schemeClr val="tx1"/>
                  </a:solidFill>
                  <a:latin typeface="Calibri" charset="0"/>
                </a:rPr>
                <a:t>Single Cycle Implementation (CC = 1000 </a:t>
              </a:r>
              <a:r>
                <a:rPr lang="en-US" altLang="en-US" sz="2000" b="1" dirty="0" err="1">
                  <a:solidFill>
                    <a:schemeClr val="tx1"/>
                  </a:solidFill>
                  <a:latin typeface="Calibri" charset="0"/>
                </a:rPr>
                <a:t>ps</a:t>
              </a:r>
              <a:r>
                <a:rPr lang="en-US" altLang="en-US" sz="2000" b="1" dirty="0">
                  <a:solidFill>
                    <a:schemeClr val="tx1"/>
                  </a:solidFill>
                  <a:latin typeface="Calibri" charset="0"/>
                </a:rPr>
                <a:t>):</a:t>
              </a:r>
            </a:p>
          </p:txBody>
        </p:sp>
        <p:sp>
          <p:nvSpPr>
            <p:cNvPr id="33815" name="Rectangle 152"/>
            <p:cNvSpPr>
              <a:spLocks noChangeArrowheads="1"/>
            </p:cNvSpPr>
            <p:nvPr/>
          </p:nvSpPr>
          <p:spPr bwMode="auto">
            <a:xfrm>
              <a:off x="488" y="1330"/>
              <a:ext cx="2240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Calibri" charset="0"/>
              </a:endParaRPr>
            </a:p>
          </p:txBody>
        </p:sp>
        <p:sp>
          <p:nvSpPr>
            <p:cNvPr id="33816" name="Rectangle 153"/>
            <p:cNvSpPr>
              <a:spLocks noChangeArrowheads="1"/>
            </p:cNvSpPr>
            <p:nvPr/>
          </p:nvSpPr>
          <p:spPr bwMode="auto">
            <a:xfrm>
              <a:off x="2744" y="1330"/>
              <a:ext cx="2336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Calibri" charset="0"/>
              </a:endParaRPr>
            </a:p>
          </p:txBody>
        </p:sp>
        <p:sp>
          <p:nvSpPr>
            <p:cNvPr id="33817" name="Rectangle 154"/>
            <p:cNvSpPr>
              <a:spLocks noChangeArrowheads="1"/>
            </p:cNvSpPr>
            <p:nvPr/>
          </p:nvSpPr>
          <p:spPr bwMode="auto">
            <a:xfrm>
              <a:off x="1331" y="1318"/>
              <a:ext cx="2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lw</a:t>
              </a:r>
            </a:p>
          </p:txBody>
        </p:sp>
        <p:sp>
          <p:nvSpPr>
            <p:cNvPr id="33818" name="Rectangle 155"/>
            <p:cNvSpPr>
              <a:spLocks noChangeArrowheads="1"/>
            </p:cNvSpPr>
            <p:nvPr/>
          </p:nvSpPr>
          <p:spPr bwMode="auto">
            <a:xfrm>
              <a:off x="3731" y="1318"/>
              <a:ext cx="3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sw</a:t>
              </a:r>
            </a:p>
          </p:txBody>
        </p:sp>
        <p:sp>
          <p:nvSpPr>
            <p:cNvPr id="33819" name="Line 156"/>
            <p:cNvSpPr>
              <a:spLocks noChangeShapeType="1"/>
            </p:cNvSpPr>
            <p:nvPr/>
          </p:nvSpPr>
          <p:spPr bwMode="auto">
            <a:xfrm flipV="1">
              <a:off x="4656" y="1314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Rectangle 157"/>
            <p:cNvSpPr>
              <a:spLocks noChangeArrowheads="1"/>
            </p:cNvSpPr>
            <p:nvPr/>
          </p:nvSpPr>
          <p:spPr bwMode="auto">
            <a:xfrm>
              <a:off x="4643" y="1318"/>
              <a:ext cx="4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200" b="1" dirty="0">
                  <a:solidFill>
                    <a:srgbClr val="FF0000"/>
                  </a:solidFill>
                  <a:latin typeface="Calibri" charset="0"/>
                </a:rPr>
                <a:t>waste</a:t>
              </a:r>
            </a:p>
          </p:txBody>
        </p:sp>
        <p:sp>
          <p:nvSpPr>
            <p:cNvPr id="33821" name="Line 179"/>
            <p:cNvSpPr>
              <a:spLocks noChangeShapeType="1"/>
            </p:cNvSpPr>
            <p:nvPr/>
          </p:nvSpPr>
          <p:spPr bwMode="auto">
            <a:xfrm flipV="1">
              <a:off x="480" y="738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Rectangle 180"/>
            <p:cNvSpPr>
              <a:spLocks noChangeArrowheads="1"/>
            </p:cNvSpPr>
            <p:nvPr/>
          </p:nvSpPr>
          <p:spPr bwMode="auto">
            <a:xfrm>
              <a:off x="1341" y="742"/>
              <a:ext cx="5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Cycle 1</a:t>
              </a:r>
            </a:p>
          </p:txBody>
        </p:sp>
        <p:sp>
          <p:nvSpPr>
            <p:cNvPr id="33823" name="Line 181"/>
            <p:cNvSpPr>
              <a:spLocks noChangeShapeType="1"/>
            </p:cNvSpPr>
            <p:nvPr/>
          </p:nvSpPr>
          <p:spPr bwMode="auto">
            <a:xfrm flipV="1">
              <a:off x="2736" y="738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Line 182"/>
            <p:cNvSpPr>
              <a:spLocks noChangeShapeType="1"/>
            </p:cNvSpPr>
            <p:nvPr/>
          </p:nvSpPr>
          <p:spPr bwMode="auto">
            <a:xfrm flipV="1">
              <a:off x="5088" y="738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Rectangle 183"/>
            <p:cNvSpPr>
              <a:spLocks noChangeArrowheads="1"/>
            </p:cNvSpPr>
            <p:nvPr/>
          </p:nvSpPr>
          <p:spPr bwMode="auto">
            <a:xfrm>
              <a:off x="3571" y="742"/>
              <a:ext cx="5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Cycle 2</a:t>
              </a:r>
            </a:p>
          </p:txBody>
        </p:sp>
        <p:sp>
          <p:nvSpPr>
            <p:cNvPr id="33826" name="Line 184"/>
            <p:cNvSpPr>
              <a:spLocks noChangeShapeType="1"/>
            </p:cNvSpPr>
            <p:nvPr/>
          </p:nvSpPr>
          <p:spPr bwMode="auto">
            <a:xfrm>
              <a:off x="488" y="842"/>
              <a:ext cx="8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Line 185"/>
            <p:cNvSpPr>
              <a:spLocks noChangeShapeType="1"/>
            </p:cNvSpPr>
            <p:nvPr/>
          </p:nvSpPr>
          <p:spPr bwMode="auto">
            <a:xfrm>
              <a:off x="2744" y="842"/>
              <a:ext cx="8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8" name="Line 186"/>
            <p:cNvSpPr>
              <a:spLocks noChangeShapeType="1"/>
            </p:cNvSpPr>
            <p:nvPr/>
          </p:nvSpPr>
          <p:spPr bwMode="auto">
            <a:xfrm flipH="1">
              <a:off x="4168" y="842"/>
              <a:ext cx="9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9" name="Line 187"/>
            <p:cNvSpPr>
              <a:spLocks noChangeShapeType="1"/>
            </p:cNvSpPr>
            <p:nvPr/>
          </p:nvSpPr>
          <p:spPr bwMode="auto">
            <a:xfrm flipH="1">
              <a:off x="1960" y="842"/>
              <a:ext cx="6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796" name="Group 197"/>
          <p:cNvGrpSpPr>
            <a:grpSpLocks/>
          </p:cNvGrpSpPr>
          <p:nvPr/>
        </p:nvGrpSpPr>
        <p:grpSpPr bwMode="auto">
          <a:xfrm>
            <a:off x="6858000" y="3429000"/>
            <a:ext cx="762000" cy="2057400"/>
            <a:chOff x="5334000" y="2122487"/>
            <a:chExt cx="1371600" cy="3810000"/>
          </a:xfrm>
        </p:grpSpPr>
        <p:grpSp>
          <p:nvGrpSpPr>
            <p:cNvPr id="33798" name="Group 183"/>
            <p:cNvGrpSpPr>
              <a:grpSpLocks/>
            </p:cNvGrpSpPr>
            <p:nvPr/>
          </p:nvGrpSpPr>
          <p:grpSpPr bwMode="auto">
            <a:xfrm>
              <a:off x="5334000" y="2122487"/>
              <a:ext cx="1371600" cy="3810000"/>
              <a:chOff x="3360" y="1433"/>
              <a:chExt cx="864" cy="2400"/>
            </a:xfrm>
          </p:grpSpPr>
          <p:sp>
            <p:nvSpPr>
              <p:cNvPr id="33800" name="Line 186"/>
              <p:cNvSpPr>
                <a:spLocks noChangeShapeType="1"/>
              </p:cNvSpPr>
              <p:nvPr/>
            </p:nvSpPr>
            <p:spPr bwMode="auto">
              <a:xfrm flipV="1">
                <a:off x="3360" y="1433"/>
                <a:ext cx="0" cy="240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1" name="Line 186"/>
              <p:cNvSpPr>
                <a:spLocks noChangeShapeType="1"/>
              </p:cNvSpPr>
              <p:nvPr/>
            </p:nvSpPr>
            <p:spPr bwMode="auto">
              <a:xfrm flipV="1">
                <a:off x="4224" y="1433"/>
                <a:ext cx="0" cy="240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3799" name="Straight Arrow Connector 196"/>
            <p:cNvCxnSpPr>
              <a:cxnSpLocks noChangeShapeType="1"/>
            </p:cNvCxnSpPr>
            <p:nvPr/>
          </p:nvCxnSpPr>
          <p:spPr bwMode="auto">
            <a:xfrm>
              <a:off x="5334000" y="2968978"/>
              <a:ext cx="13716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239000" y="5376116"/>
            <a:ext cx="457200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1200"/>
              </a:spcBef>
              <a:buSzPct val="125000"/>
            </a:pPr>
            <a:r>
              <a:rPr lang="en-US" altLang="en-US" i="1" dirty="0">
                <a:solidFill>
                  <a:srgbClr val="C00000"/>
                </a:solidFill>
                <a:latin typeface="Calibri" charset="0"/>
              </a:rPr>
              <a:t>Although there is some “idle” time, overall save time over single cycle</a:t>
            </a:r>
            <a:endParaRPr lang="en-US" altLang="en-US" sz="2000" i="1" dirty="0">
              <a:solidFill>
                <a:srgbClr val="C00000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8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AC7C-7DDC-027B-3AE4-5F2594F0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937E-24C0-1C76-D28E-EC97A1718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6 out due, tomorrow at midnight</a:t>
            </a:r>
          </a:p>
          <a:p>
            <a:endParaRPr lang="en-US" dirty="0"/>
          </a:p>
          <a:p>
            <a:r>
              <a:rPr lang="en-US" dirty="0"/>
              <a:t>HW2 due, Tuesday, April 2 at midnight</a:t>
            </a:r>
          </a:p>
          <a:p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A1ABB-78EA-A54C-4C43-BB7DE1DE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17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Pipelining in MIPS</a:t>
            </a:r>
          </a:p>
        </p:txBody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What makes it easy</a:t>
            </a:r>
          </a:p>
          <a:p>
            <a:pPr lvl="1"/>
            <a:r>
              <a:rPr lang="en-US" altLang="en-US" sz="2400" dirty="0"/>
              <a:t>all instructions are the same length (32 bits)</a:t>
            </a:r>
          </a:p>
          <a:p>
            <a:pPr lvl="2"/>
            <a:r>
              <a:rPr lang="en-US" altLang="en-US" sz="1800" dirty="0"/>
              <a:t>can fetch in the 1st stage and decode in the 2nd stage</a:t>
            </a:r>
          </a:p>
          <a:p>
            <a:pPr lvl="1"/>
            <a:r>
              <a:rPr lang="en-US" altLang="en-US" sz="2400" dirty="0"/>
              <a:t>few instruction formats (three) with symmetry across formats</a:t>
            </a:r>
          </a:p>
          <a:p>
            <a:pPr lvl="2"/>
            <a:r>
              <a:rPr lang="en-US" altLang="en-US" sz="1800" dirty="0"/>
              <a:t>can begin reading register file in 2nd stage</a:t>
            </a:r>
          </a:p>
          <a:p>
            <a:pPr lvl="1"/>
            <a:r>
              <a:rPr lang="en-US" altLang="en-US" sz="2400" dirty="0"/>
              <a:t>memory operations occur only in loads and stores</a:t>
            </a:r>
          </a:p>
          <a:p>
            <a:pPr lvl="2"/>
            <a:r>
              <a:rPr lang="en-US" altLang="en-US" sz="1800" dirty="0"/>
              <a:t>can use the execute stage to calculate memory addresses</a:t>
            </a:r>
          </a:p>
          <a:p>
            <a:pPr lvl="1"/>
            <a:r>
              <a:rPr lang="en-US" altLang="en-US" sz="2400" dirty="0"/>
              <a:t>each  instruction writes at most one result (i.e., changes the machine state) and does it in the last few pipeline stages (MEM or WB)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830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2179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6EC9005-7DC3-BF4A-B476-EDFCA8CD79ED}"/>
              </a:ext>
            </a:extLst>
          </p:cNvPr>
          <p:cNvGrpSpPr/>
          <p:nvPr/>
        </p:nvGrpSpPr>
        <p:grpSpPr>
          <a:xfrm>
            <a:off x="5011739" y="3547999"/>
            <a:ext cx="1383078" cy="1447745"/>
            <a:chOff x="4859226" y="3128976"/>
            <a:chExt cx="1383078" cy="1447745"/>
          </a:xfrm>
        </p:grpSpPr>
        <p:sp>
          <p:nvSpPr>
            <p:cNvPr id="183" name="Rectangle 40">
              <a:extLst>
                <a:ext uri="{FF2B5EF4-FFF2-40B4-BE49-F238E27FC236}">
                  <a16:creationId xmlns:a16="http://schemas.microsoft.com/office/drawing/2014/main" id="{5F0FEA19-1639-B048-BA16-DE5EB6BEF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9226" y="3128976"/>
              <a:ext cx="1381704" cy="1447745"/>
            </a:xfrm>
            <a:prstGeom prst="rect">
              <a:avLst/>
            </a:prstGeom>
            <a:solidFill>
              <a:srgbClr val="D7EB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1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" name="Text Box 48">
              <a:extLst>
                <a:ext uri="{FF2B5EF4-FFF2-40B4-BE49-F238E27FC236}">
                  <a16:creationId xmlns:a16="http://schemas.microsoft.com/office/drawing/2014/main" id="{47876FB1-6B06-D548-8B72-D9BA94D83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914" y="4300284"/>
              <a:ext cx="694421" cy="230832"/>
            </a:xfrm>
            <a:prstGeom prst="rect">
              <a:avLst/>
            </a:prstGeom>
            <a:solidFill>
              <a:srgbClr val="D7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Write Data</a:t>
              </a:r>
            </a:p>
          </p:txBody>
        </p:sp>
        <p:sp>
          <p:nvSpPr>
            <p:cNvPr id="185" name="Text Box 49">
              <a:extLst>
                <a:ext uri="{FF2B5EF4-FFF2-40B4-BE49-F238E27FC236}">
                  <a16:creationId xmlns:a16="http://schemas.microsoft.com/office/drawing/2014/main" id="{4CEC033A-3B7D-6C4C-AE10-ACDDD538D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474" y="3140676"/>
              <a:ext cx="470129" cy="369332"/>
            </a:xfrm>
            <a:prstGeom prst="rect">
              <a:avLst/>
            </a:prstGeom>
            <a:solidFill>
              <a:srgbClr val="D7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Read Reg 1</a:t>
              </a:r>
            </a:p>
          </p:txBody>
        </p:sp>
        <p:sp>
          <p:nvSpPr>
            <p:cNvPr id="186" name="Text Box 50">
              <a:extLst>
                <a:ext uri="{FF2B5EF4-FFF2-40B4-BE49-F238E27FC236}">
                  <a16:creationId xmlns:a16="http://schemas.microsoft.com/office/drawing/2014/main" id="{CE90E9DA-3539-0C46-86E6-EC6239FF8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474" y="3521661"/>
              <a:ext cx="470129" cy="369332"/>
            </a:xfrm>
            <a:prstGeom prst="rect">
              <a:avLst/>
            </a:prstGeom>
            <a:solidFill>
              <a:srgbClr val="D7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Read Reg 2</a:t>
              </a:r>
            </a:p>
          </p:txBody>
        </p:sp>
        <p:sp>
          <p:nvSpPr>
            <p:cNvPr id="187" name="Text Box 51">
              <a:extLst>
                <a:ext uri="{FF2B5EF4-FFF2-40B4-BE49-F238E27FC236}">
                  <a16:creationId xmlns:a16="http://schemas.microsoft.com/office/drawing/2014/main" id="{AAFA89EA-C688-4D48-A1E8-E1EEB8593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223" y="3885347"/>
              <a:ext cx="511680" cy="369332"/>
            </a:xfrm>
            <a:prstGeom prst="rect">
              <a:avLst/>
            </a:prstGeom>
            <a:solidFill>
              <a:srgbClr val="D7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Write Reg</a:t>
              </a:r>
            </a:p>
          </p:txBody>
        </p:sp>
        <p:sp>
          <p:nvSpPr>
            <p:cNvPr id="188" name="Text Box 52">
              <a:extLst>
                <a:ext uri="{FF2B5EF4-FFF2-40B4-BE49-F238E27FC236}">
                  <a16:creationId xmlns:a16="http://schemas.microsoft.com/office/drawing/2014/main" id="{59F8BFF1-30AC-5A4A-8729-E19F2C2D1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3710" y="3613140"/>
              <a:ext cx="633691" cy="369332"/>
            </a:xfrm>
            <a:prstGeom prst="rect">
              <a:avLst/>
            </a:prstGeom>
            <a:solidFill>
              <a:srgbClr val="D7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b="1" dirty="0">
                  <a:latin typeface="Calibri" panose="020F0502020204030204" pitchFamily="34" charset="0"/>
                  <a:cs typeface="Calibri" panose="020F0502020204030204" pitchFamily="34" charset="0"/>
                </a:rPr>
                <a:t>File</a:t>
              </a:r>
            </a:p>
          </p:txBody>
        </p:sp>
        <p:sp>
          <p:nvSpPr>
            <p:cNvPr id="189" name="Text Box 53">
              <a:extLst>
                <a:ext uri="{FF2B5EF4-FFF2-40B4-BE49-F238E27FC236}">
                  <a16:creationId xmlns:a16="http://schemas.microsoft.com/office/drawing/2014/main" id="{CD1A807C-D9F6-014A-AC63-114224BB2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0625" y="3306011"/>
              <a:ext cx="511679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Read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 Data 1</a:t>
              </a:r>
            </a:p>
          </p:txBody>
        </p:sp>
        <p:sp>
          <p:nvSpPr>
            <p:cNvPr id="190" name="Text Box 54">
              <a:extLst>
                <a:ext uri="{FF2B5EF4-FFF2-40B4-BE49-F238E27FC236}">
                  <a16:creationId xmlns:a16="http://schemas.microsoft.com/office/drawing/2014/main" id="{EA822A50-599A-C648-BBF4-FED6300C2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8007" y="3981320"/>
              <a:ext cx="511679" cy="369332"/>
            </a:xfrm>
            <a:prstGeom prst="rect">
              <a:avLst/>
            </a:prstGeom>
            <a:solidFill>
              <a:srgbClr val="D7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Read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 Data 2</a:t>
              </a:r>
            </a:p>
          </p:txBody>
        </p:sp>
      </p:grpSp>
      <p:sp>
        <p:nvSpPr>
          <p:cNvPr id="66562" name="Line 75"/>
          <p:cNvSpPr>
            <a:spLocks noChangeShapeType="1"/>
          </p:cNvSpPr>
          <p:nvPr/>
        </p:nvSpPr>
        <p:spPr bwMode="auto">
          <a:xfrm>
            <a:off x="6626225" y="4945063"/>
            <a:ext cx="171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18177" y="229675"/>
            <a:ext cx="8077200" cy="422275"/>
          </a:xfrm>
        </p:spPr>
        <p:txBody>
          <a:bodyPr/>
          <a:lstStyle/>
          <a:p>
            <a:pPr algn="ctr" eaLnBrk="1" hangingPunct="1"/>
            <a:r>
              <a:rPr lang="en-US" altLang="en-US" sz="240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Single-cycle Datapath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37EA32-6618-FB40-87E9-53EE680EB5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880725" y="6459538"/>
            <a:ext cx="1311275" cy="365125"/>
          </a:xfrm>
        </p:spPr>
        <p:txBody>
          <a:bodyPr/>
          <a:lstStyle/>
          <a:p>
            <a:fld id="{062A1EAB-8175-5F4B-9B00-9B55FA20704B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21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6564" name="Group 3"/>
          <p:cNvGrpSpPr>
            <a:grpSpLocks/>
          </p:cNvGrpSpPr>
          <p:nvPr/>
        </p:nvGrpSpPr>
        <p:grpSpPr bwMode="auto">
          <a:xfrm>
            <a:off x="3313113" y="989013"/>
            <a:ext cx="368300" cy="969962"/>
            <a:chOff x="1392" y="2880"/>
            <a:chExt cx="288" cy="480"/>
          </a:xfrm>
        </p:grpSpPr>
        <p:sp>
          <p:nvSpPr>
            <p:cNvPr id="66721" name="Line 4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722" name="Line 5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723" name="Line 6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724" name="Line 7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725" name="Line 8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726" name="Line 9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727" name="Line 10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6566" name="Rectangle 12"/>
          <p:cNvSpPr>
            <a:spLocks noChangeArrowheads="1"/>
          </p:cNvSpPr>
          <p:nvPr/>
        </p:nvSpPr>
        <p:spPr bwMode="auto">
          <a:xfrm>
            <a:off x="2122488" y="3975100"/>
            <a:ext cx="220662" cy="8207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567" name="Line 13"/>
          <p:cNvSpPr>
            <a:spLocks noChangeShapeType="1"/>
          </p:cNvSpPr>
          <p:nvPr/>
        </p:nvSpPr>
        <p:spPr bwMode="auto">
          <a:xfrm>
            <a:off x="2343151" y="4348163"/>
            <a:ext cx="295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568" name="Line 14"/>
          <p:cNvSpPr>
            <a:spLocks noChangeShapeType="1"/>
          </p:cNvSpPr>
          <p:nvPr/>
        </p:nvSpPr>
        <p:spPr bwMode="auto">
          <a:xfrm>
            <a:off x="2430463" y="1138238"/>
            <a:ext cx="882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569" name="Line 15"/>
          <p:cNvSpPr>
            <a:spLocks noChangeShapeType="1"/>
          </p:cNvSpPr>
          <p:nvPr/>
        </p:nvSpPr>
        <p:spPr bwMode="auto">
          <a:xfrm>
            <a:off x="2946401" y="1809750"/>
            <a:ext cx="3667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6131" name="Text Box 19"/>
          <p:cNvSpPr txBox="1">
            <a:spLocks noChangeArrowheads="1"/>
          </p:cNvSpPr>
          <p:nvPr/>
        </p:nvSpPr>
        <p:spPr bwMode="auto">
          <a:xfrm>
            <a:off x="3313113" y="1362075"/>
            <a:ext cx="410690" cy="2539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</a:p>
        </p:txBody>
      </p:sp>
      <p:sp>
        <p:nvSpPr>
          <p:cNvPr id="986132" name="Text Box 20"/>
          <p:cNvSpPr txBox="1">
            <a:spLocks noChangeArrowheads="1"/>
          </p:cNvSpPr>
          <p:nvPr/>
        </p:nvSpPr>
        <p:spPr bwMode="auto">
          <a:xfrm>
            <a:off x="2049463" y="4198938"/>
            <a:ext cx="327334" cy="2539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>
                <a:latin typeface="Calibri" panose="020F0502020204030204" pitchFamily="34" charset="0"/>
                <a:cs typeface="Calibri" panose="020F0502020204030204" pitchFamily="34" charset="0"/>
              </a:rPr>
              <a:t>PC</a:t>
            </a:r>
          </a:p>
        </p:txBody>
      </p:sp>
      <p:sp>
        <p:nvSpPr>
          <p:cNvPr id="986135" name="Text Box 23"/>
          <p:cNvSpPr txBox="1">
            <a:spLocks noChangeArrowheads="1"/>
          </p:cNvSpPr>
          <p:nvPr/>
        </p:nvSpPr>
        <p:spPr bwMode="auto">
          <a:xfrm>
            <a:off x="2725738" y="1660525"/>
            <a:ext cx="253596" cy="2539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66577" name="Line 25"/>
          <p:cNvSpPr>
            <a:spLocks noChangeShapeType="1"/>
          </p:cNvSpPr>
          <p:nvPr/>
        </p:nvSpPr>
        <p:spPr bwMode="auto">
          <a:xfrm>
            <a:off x="4035425" y="4348163"/>
            <a:ext cx="147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578" name="Line 26"/>
          <p:cNvSpPr>
            <a:spLocks noChangeShapeType="1"/>
          </p:cNvSpPr>
          <p:nvPr/>
        </p:nvSpPr>
        <p:spPr bwMode="auto">
          <a:xfrm>
            <a:off x="4183064" y="4124325"/>
            <a:ext cx="822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579" name="Line 28"/>
          <p:cNvSpPr>
            <a:spLocks noChangeShapeType="1"/>
          </p:cNvSpPr>
          <p:nvPr/>
        </p:nvSpPr>
        <p:spPr bwMode="auto">
          <a:xfrm>
            <a:off x="9712326" y="4721225"/>
            <a:ext cx="2206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580" name="Line 29"/>
          <p:cNvSpPr>
            <a:spLocks noChangeShapeType="1"/>
          </p:cNvSpPr>
          <p:nvPr/>
        </p:nvSpPr>
        <p:spPr bwMode="auto">
          <a:xfrm>
            <a:off x="4183064" y="3751263"/>
            <a:ext cx="822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581" name="Line 32"/>
          <p:cNvSpPr>
            <a:spLocks noChangeShapeType="1"/>
          </p:cNvSpPr>
          <p:nvPr/>
        </p:nvSpPr>
        <p:spPr bwMode="auto">
          <a:xfrm>
            <a:off x="7874001" y="5692775"/>
            <a:ext cx="1863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582" name="Line 33"/>
          <p:cNvSpPr>
            <a:spLocks noChangeShapeType="1"/>
          </p:cNvSpPr>
          <p:nvPr/>
        </p:nvSpPr>
        <p:spPr bwMode="auto">
          <a:xfrm>
            <a:off x="7726363" y="4348163"/>
            <a:ext cx="171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591" name="Rectangle 43"/>
          <p:cNvSpPr>
            <a:spLocks noChangeArrowheads="1"/>
          </p:cNvSpPr>
          <p:nvPr/>
        </p:nvSpPr>
        <p:spPr bwMode="auto">
          <a:xfrm>
            <a:off x="7196139" y="3295650"/>
            <a:ext cx="4413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altLang="en-US" sz="110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ovf</a:t>
            </a:r>
          </a:p>
        </p:txBody>
      </p:sp>
      <p:sp>
        <p:nvSpPr>
          <p:cNvPr id="66592" name="Rectangle 44"/>
          <p:cNvSpPr>
            <a:spLocks noChangeArrowheads="1"/>
          </p:cNvSpPr>
          <p:nvPr/>
        </p:nvSpPr>
        <p:spPr bwMode="auto">
          <a:xfrm>
            <a:off x="7410450" y="3435350"/>
            <a:ext cx="5143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zero</a:t>
            </a:r>
          </a:p>
        </p:txBody>
      </p:sp>
      <p:sp>
        <p:nvSpPr>
          <p:cNvPr id="66593" name="Line 48"/>
          <p:cNvSpPr>
            <a:spLocks noChangeShapeType="1"/>
          </p:cNvSpPr>
          <p:nvPr/>
        </p:nvSpPr>
        <p:spPr bwMode="auto">
          <a:xfrm flipV="1">
            <a:off x="7315200" y="3536950"/>
            <a:ext cx="0" cy="223838"/>
          </a:xfrm>
          <a:prstGeom prst="line">
            <a:avLst/>
          </a:prstGeom>
          <a:noFill/>
          <a:ln w="12700">
            <a:solidFill>
              <a:srgbClr val="59595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594" name="Line 50"/>
          <p:cNvSpPr>
            <a:spLocks noChangeShapeType="1"/>
          </p:cNvSpPr>
          <p:nvPr/>
        </p:nvSpPr>
        <p:spPr bwMode="auto">
          <a:xfrm>
            <a:off x="10301288" y="4497388"/>
            <a:ext cx="0" cy="1941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595" name="Rectangle 51"/>
          <p:cNvSpPr>
            <a:spLocks noChangeArrowheads="1"/>
          </p:cNvSpPr>
          <p:nvPr/>
        </p:nvSpPr>
        <p:spPr bwMode="auto">
          <a:xfrm>
            <a:off x="8242300" y="3602039"/>
            <a:ext cx="1397000" cy="1417637"/>
          </a:xfrm>
          <a:prstGeom prst="rect">
            <a:avLst/>
          </a:prstGeom>
          <a:solidFill>
            <a:srgbClr val="FFFEE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596" name="Line 52"/>
          <p:cNvSpPr>
            <a:spLocks noChangeShapeType="1"/>
          </p:cNvSpPr>
          <p:nvPr/>
        </p:nvSpPr>
        <p:spPr bwMode="auto">
          <a:xfrm>
            <a:off x="9639300" y="4348163"/>
            <a:ext cx="293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597" name="Line 53"/>
          <p:cNvSpPr>
            <a:spLocks noChangeShapeType="1"/>
          </p:cNvSpPr>
          <p:nvPr/>
        </p:nvSpPr>
        <p:spPr bwMode="auto">
          <a:xfrm>
            <a:off x="7874001" y="3900488"/>
            <a:ext cx="3921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598" name="Line 54"/>
          <p:cNvSpPr>
            <a:spLocks noChangeShapeType="1"/>
          </p:cNvSpPr>
          <p:nvPr/>
        </p:nvSpPr>
        <p:spPr bwMode="auto">
          <a:xfrm>
            <a:off x="8021638" y="4721226"/>
            <a:ext cx="0" cy="449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6167" name="Text Box 55"/>
          <p:cNvSpPr txBox="1">
            <a:spLocks noChangeArrowheads="1"/>
          </p:cNvSpPr>
          <p:nvPr/>
        </p:nvSpPr>
        <p:spPr bwMode="auto">
          <a:xfrm>
            <a:off x="8649345" y="4092795"/>
            <a:ext cx="662361" cy="415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050" b="1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>
              <a:defRPr/>
            </a:pPr>
            <a:r>
              <a:rPr lang="en-US" sz="1050" b="1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986168" name="Text Box 56"/>
          <p:cNvSpPr txBox="1">
            <a:spLocks noChangeArrowheads="1"/>
          </p:cNvSpPr>
          <p:nvPr/>
        </p:nvSpPr>
        <p:spPr bwMode="auto">
          <a:xfrm>
            <a:off x="8242300" y="3773530"/>
            <a:ext cx="623889" cy="2539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</a:p>
        </p:txBody>
      </p:sp>
      <p:sp>
        <p:nvSpPr>
          <p:cNvPr id="986169" name="Text Box 57"/>
          <p:cNvSpPr txBox="1">
            <a:spLocks noChangeArrowheads="1"/>
          </p:cNvSpPr>
          <p:nvPr/>
        </p:nvSpPr>
        <p:spPr bwMode="auto">
          <a:xfrm>
            <a:off x="8194709" y="4608226"/>
            <a:ext cx="780983" cy="2539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Write Data</a:t>
            </a:r>
          </a:p>
        </p:txBody>
      </p:sp>
      <p:sp>
        <p:nvSpPr>
          <p:cNvPr id="986170" name="Text Box 58"/>
          <p:cNvSpPr txBox="1">
            <a:spLocks noChangeArrowheads="1"/>
          </p:cNvSpPr>
          <p:nvPr/>
        </p:nvSpPr>
        <p:spPr bwMode="auto">
          <a:xfrm>
            <a:off x="9222179" y="4171503"/>
            <a:ext cx="539358" cy="415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Read Data</a:t>
            </a:r>
          </a:p>
        </p:txBody>
      </p:sp>
      <p:sp>
        <p:nvSpPr>
          <p:cNvPr id="66603" name="Line 63"/>
          <p:cNvSpPr>
            <a:spLocks noChangeShapeType="1"/>
          </p:cNvSpPr>
          <p:nvPr/>
        </p:nvSpPr>
        <p:spPr bwMode="auto">
          <a:xfrm>
            <a:off x="4784726" y="6438900"/>
            <a:ext cx="5516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604" name="Line 64"/>
          <p:cNvSpPr>
            <a:spLocks noChangeShapeType="1"/>
          </p:cNvSpPr>
          <p:nvPr/>
        </p:nvSpPr>
        <p:spPr bwMode="auto">
          <a:xfrm>
            <a:off x="6500814" y="5170488"/>
            <a:ext cx="1544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605" name="Line 65"/>
          <p:cNvSpPr>
            <a:spLocks noChangeShapeType="1"/>
          </p:cNvSpPr>
          <p:nvPr/>
        </p:nvSpPr>
        <p:spPr bwMode="auto">
          <a:xfrm>
            <a:off x="6265863" y="5543550"/>
            <a:ext cx="3683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606" name="Oval 66"/>
          <p:cNvSpPr>
            <a:spLocks noChangeArrowheads="1"/>
          </p:cNvSpPr>
          <p:nvPr/>
        </p:nvSpPr>
        <p:spPr bwMode="auto">
          <a:xfrm>
            <a:off x="5678489" y="5170489"/>
            <a:ext cx="587375" cy="820737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6179" name="Rectangle 67"/>
          <p:cNvSpPr>
            <a:spLocks noChangeArrowheads="1"/>
          </p:cNvSpPr>
          <p:nvPr/>
        </p:nvSpPr>
        <p:spPr bwMode="auto">
          <a:xfrm>
            <a:off x="5727700" y="5319714"/>
            <a:ext cx="514350" cy="447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>
              <a:defRPr/>
            </a:pPr>
            <a:r>
              <a:rPr lang="en-US" sz="105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</a:t>
            </a:r>
          </a:p>
          <a:p>
            <a:pPr algn="ctr">
              <a:defRPr/>
            </a:pPr>
            <a:r>
              <a:rPr lang="en-US" sz="105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</a:t>
            </a:r>
          </a:p>
        </p:txBody>
      </p:sp>
      <p:sp>
        <p:nvSpPr>
          <p:cNvPr id="66608" name="Line 68"/>
          <p:cNvSpPr>
            <a:spLocks noChangeShapeType="1"/>
          </p:cNvSpPr>
          <p:nvPr/>
        </p:nvSpPr>
        <p:spPr bwMode="auto">
          <a:xfrm>
            <a:off x="4168776" y="5543550"/>
            <a:ext cx="150971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609" name="Line 73"/>
          <p:cNvSpPr>
            <a:spLocks noChangeShapeType="1"/>
          </p:cNvSpPr>
          <p:nvPr/>
        </p:nvSpPr>
        <p:spPr bwMode="auto">
          <a:xfrm>
            <a:off x="6500813" y="4572000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610" name="Line 74"/>
          <p:cNvSpPr>
            <a:spLocks noChangeShapeType="1"/>
          </p:cNvSpPr>
          <p:nvPr/>
        </p:nvSpPr>
        <p:spPr bwMode="auto">
          <a:xfrm>
            <a:off x="9712325" y="4721225"/>
            <a:ext cx="0" cy="971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611" name="Line 76"/>
          <p:cNvSpPr>
            <a:spLocks noChangeShapeType="1"/>
          </p:cNvSpPr>
          <p:nvPr/>
        </p:nvSpPr>
        <p:spPr bwMode="auto">
          <a:xfrm>
            <a:off x="4784726" y="4870450"/>
            <a:ext cx="244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612" name="Line 78"/>
          <p:cNvSpPr>
            <a:spLocks noChangeShapeType="1"/>
          </p:cNvSpPr>
          <p:nvPr/>
        </p:nvSpPr>
        <p:spPr bwMode="auto">
          <a:xfrm>
            <a:off x="10153650" y="4497388"/>
            <a:ext cx="147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613" name="Line 81"/>
          <p:cNvSpPr>
            <a:spLocks noChangeShapeType="1"/>
          </p:cNvSpPr>
          <p:nvPr/>
        </p:nvSpPr>
        <p:spPr bwMode="auto">
          <a:xfrm>
            <a:off x="4784725" y="4870450"/>
            <a:ext cx="0" cy="156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614" name="Line 100"/>
          <p:cNvSpPr>
            <a:spLocks noChangeShapeType="1"/>
          </p:cNvSpPr>
          <p:nvPr/>
        </p:nvSpPr>
        <p:spPr bwMode="auto">
          <a:xfrm>
            <a:off x="2430463" y="1138239"/>
            <a:ext cx="0" cy="3209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615" name="Line 107"/>
          <p:cNvSpPr>
            <a:spLocks noChangeShapeType="1"/>
          </p:cNvSpPr>
          <p:nvPr/>
        </p:nvSpPr>
        <p:spPr bwMode="auto">
          <a:xfrm>
            <a:off x="8021638" y="4721225"/>
            <a:ext cx="2206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616" name="Rectangle 129"/>
          <p:cNvSpPr>
            <a:spLocks noChangeArrowheads="1"/>
          </p:cNvSpPr>
          <p:nvPr/>
        </p:nvSpPr>
        <p:spPr bwMode="auto">
          <a:xfrm>
            <a:off x="4195764" y="5257800"/>
            <a:ext cx="8096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altLang="en-US" sz="1000">
                <a:latin typeface="Calibri" panose="020F0502020204030204" pitchFamily="34" charset="0"/>
                <a:cs typeface="Calibri" panose="020F0502020204030204" pitchFamily="34" charset="0"/>
              </a:rPr>
              <a:t>[15-0]</a:t>
            </a:r>
          </a:p>
        </p:txBody>
      </p:sp>
      <p:sp>
        <p:nvSpPr>
          <p:cNvPr id="66617" name="Rectangle 130"/>
          <p:cNvSpPr>
            <a:spLocks noChangeArrowheads="1"/>
          </p:cNvSpPr>
          <p:nvPr/>
        </p:nvSpPr>
        <p:spPr bwMode="auto">
          <a:xfrm>
            <a:off x="4175125" y="3503614"/>
            <a:ext cx="808038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altLang="en-US" sz="900">
                <a:latin typeface="Calibri" panose="020F0502020204030204" pitchFamily="34" charset="0"/>
                <a:cs typeface="Calibri" panose="020F0502020204030204" pitchFamily="34" charset="0"/>
              </a:rPr>
              <a:t>I[25-21]</a:t>
            </a:r>
          </a:p>
        </p:txBody>
      </p:sp>
      <p:sp>
        <p:nvSpPr>
          <p:cNvPr id="66618" name="Rectangle 131"/>
          <p:cNvSpPr>
            <a:spLocks noChangeArrowheads="1"/>
          </p:cNvSpPr>
          <p:nvPr/>
        </p:nvSpPr>
        <p:spPr bwMode="auto">
          <a:xfrm>
            <a:off x="4191001" y="3870326"/>
            <a:ext cx="8096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altLang="en-US" sz="900">
                <a:latin typeface="Calibri" panose="020F0502020204030204" pitchFamily="34" charset="0"/>
                <a:cs typeface="Calibri" panose="020F0502020204030204" pitchFamily="34" charset="0"/>
              </a:rPr>
              <a:t>[20-16]</a:t>
            </a:r>
          </a:p>
        </p:txBody>
      </p:sp>
      <p:sp>
        <p:nvSpPr>
          <p:cNvPr id="66619" name="Line 22"/>
          <p:cNvSpPr>
            <a:spLocks noChangeShapeType="1"/>
          </p:cNvSpPr>
          <p:nvPr/>
        </p:nvSpPr>
        <p:spPr bwMode="auto">
          <a:xfrm>
            <a:off x="1828800" y="4348163"/>
            <a:ext cx="293688" cy="0"/>
          </a:xfrm>
          <a:prstGeom prst="line">
            <a:avLst/>
          </a:prstGeom>
          <a:noFill/>
          <a:ln w="28575">
            <a:solidFill>
              <a:srgbClr val="1822C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6211" name="Line 99"/>
          <p:cNvSpPr>
            <a:spLocks noChangeShapeType="1"/>
          </p:cNvSpPr>
          <p:nvPr/>
        </p:nvSpPr>
        <p:spPr bwMode="auto">
          <a:xfrm>
            <a:off x="7874001" y="1660525"/>
            <a:ext cx="3921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621" name="Line 133"/>
          <p:cNvSpPr>
            <a:spLocks noChangeShapeType="1"/>
          </p:cNvSpPr>
          <p:nvPr/>
        </p:nvSpPr>
        <p:spPr bwMode="auto">
          <a:xfrm>
            <a:off x="1843088" y="914401"/>
            <a:ext cx="0" cy="3433763"/>
          </a:xfrm>
          <a:prstGeom prst="line">
            <a:avLst/>
          </a:prstGeom>
          <a:noFill/>
          <a:ln w="28575">
            <a:solidFill>
              <a:srgbClr val="1822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622" name="Line 135"/>
          <p:cNvSpPr>
            <a:spLocks noChangeShapeType="1"/>
          </p:cNvSpPr>
          <p:nvPr/>
        </p:nvSpPr>
        <p:spPr bwMode="auto">
          <a:xfrm>
            <a:off x="6623050" y="4945064"/>
            <a:ext cx="0" cy="59848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623" name="Line 138"/>
          <p:cNvSpPr>
            <a:spLocks noChangeShapeType="1"/>
          </p:cNvSpPr>
          <p:nvPr/>
        </p:nvSpPr>
        <p:spPr bwMode="auto">
          <a:xfrm>
            <a:off x="4195763" y="3048000"/>
            <a:ext cx="0" cy="2495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6624" name="Group 160"/>
          <p:cNvGrpSpPr>
            <a:grpSpLocks/>
          </p:cNvGrpSpPr>
          <p:nvPr/>
        </p:nvGrpSpPr>
        <p:grpSpPr bwMode="auto">
          <a:xfrm>
            <a:off x="6402389" y="3975101"/>
            <a:ext cx="833437" cy="746125"/>
            <a:chOff x="4878931" y="3975272"/>
            <a:chExt cx="833611" cy="746553"/>
          </a:xfrm>
        </p:grpSpPr>
        <p:sp>
          <p:nvSpPr>
            <p:cNvPr id="66717" name="Line 30"/>
            <p:cNvSpPr>
              <a:spLocks noChangeShapeType="1"/>
            </p:cNvSpPr>
            <p:nvPr/>
          </p:nvSpPr>
          <p:spPr bwMode="auto">
            <a:xfrm>
              <a:off x="4878931" y="3975272"/>
              <a:ext cx="8336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718" name="Line 31"/>
            <p:cNvSpPr>
              <a:spLocks noChangeShapeType="1"/>
            </p:cNvSpPr>
            <p:nvPr/>
          </p:nvSpPr>
          <p:spPr bwMode="auto">
            <a:xfrm>
              <a:off x="5026039" y="4572515"/>
              <a:ext cx="2696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719" name="Line 80"/>
            <p:cNvSpPr>
              <a:spLocks noChangeShapeType="1"/>
            </p:cNvSpPr>
            <p:nvPr/>
          </p:nvSpPr>
          <p:spPr bwMode="auto">
            <a:xfrm>
              <a:off x="5491880" y="4721825"/>
              <a:ext cx="2206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720" name="Line 162"/>
            <p:cNvSpPr>
              <a:spLocks noChangeShapeType="1"/>
            </p:cNvSpPr>
            <p:nvPr/>
          </p:nvSpPr>
          <p:spPr bwMode="auto">
            <a:xfrm>
              <a:off x="4878931" y="4572515"/>
              <a:ext cx="1471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6625" name="Line 163"/>
          <p:cNvSpPr>
            <a:spLocks noChangeShapeType="1"/>
          </p:cNvSpPr>
          <p:nvPr/>
        </p:nvSpPr>
        <p:spPr bwMode="auto">
          <a:xfrm>
            <a:off x="7874000" y="3900489"/>
            <a:ext cx="0" cy="447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626" name="Line 164"/>
          <p:cNvSpPr>
            <a:spLocks noChangeShapeType="1"/>
          </p:cNvSpPr>
          <p:nvPr/>
        </p:nvSpPr>
        <p:spPr bwMode="auto">
          <a:xfrm>
            <a:off x="7874000" y="4348163"/>
            <a:ext cx="0" cy="1344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6183" name="Text Box 71"/>
          <p:cNvSpPr txBox="1">
            <a:spLocks noChangeArrowheads="1"/>
          </p:cNvSpPr>
          <p:nvPr/>
        </p:nvSpPr>
        <p:spPr bwMode="auto">
          <a:xfrm>
            <a:off x="5359400" y="5543550"/>
            <a:ext cx="322524" cy="2539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986184" name="Text Box 72"/>
          <p:cNvSpPr txBox="1">
            <a:spLocks noChangeArrowheads="1"/>
          </p:cNvSpPr>
          <p:nvPr/>
        </p:nvSpPr>
        <p:spPr bwMode="auto">
          <a:xfrm>
            <a:off x="6340475" y="5543550"/>
            <a:ext cx="322524" cy="2539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grpSp>
        <p:nvGrpSpPr>
          <p:cNvPr id="66629" name="Group 159"/>
          <p:cNvGrpSpPr>
            <a:grpSpLocks/>
          </p:cNvGrpSpPr>
          <p:nvPr/>
        </p:nvGrpSpPr>
        <p:grpSpPr bwMode="auto">
          <a:xfrm>
            <a:off x="3681414" y="1212851"/>
            <a:ext cx="4234977" cy="4778375"/>
            <a:chOff x="2157438" y="1213022"/>
            <a:chExt cx="4234719" cy="4777944"/>
          </a:xfrm>
        </p:grpSpPr>
        <p:sp>
          <p:nvSpPr>
            <p:cNvPr id="66691" name="Rectangle 86"/>
            <p:cNvSpPr>
              <a:spLocks noChangeArrowheads="1"/>
            </p:cNvSpPr>
            <p:nvPr/>
          </p:nvSpPr>
          <p:spPr bwMode="auto">
            <a:xfrm>
              <a:off x="5319545" y="1660657"/>
              <a:ext cx="441298" cy="44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defTabSz="904875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tabLst>
                  <a:tab pos="452438" algn="l"/>
                  <a:tab pos="904875" algn="l"/>
                  <a:tab pos="1357313" algn="l"/>
                </a:tabLst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 defTabSz="904875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 defTabSz="904875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 defTabSz="904875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 defTabSz="904875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algn="ctr">
                <a:lnSpc>
                  <a:spcPts val="1600"/>
                </a:lnSpc>
                <a:spcBef>
                  <a:spcPct val="0"/>
                </a:spcBef>
                <a:buClrTx/>
                <a:buNone/>
              </a:pPr>
              <a:r>
                <a:rPr lang="en-US" altLang="en-US" sz="10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Shift</a:t>
              </a:r>
            </a:p>
            <a:p>
              <a:pPr algn="ctr">
                <a:lnSpc>
                  <a:spcPts val="1600"/>
                </a:lnSpc>
                <a:spcBef>
                  <a:spcPct val="0"/>
                </a:spcBef>
                <a:buClrTx/>
                <a:buNone/>
              </a:pPr>
              <a:r>
                <a:rPr lang="en-US" altLang="en-US" sz="10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left 2</a:t>
              </a:r>
            </a:p>
          </p:txBody>
        </p:sp>
        <p:grpSp>
          <p:nvGrpSpPr>
            <p:cNvPr id="66692" name="Group 158"/>
            <p:cNvGrpSpPr>
              <a:grpSpLocks/>
            </p:cNvGrpSpPr>
            <p:nvPr/>
          </p:nvGrpSpPr>
          <p:grpSpPr bwMode="auto">
            <a:xfrm>
              <a:off x="2157438" y="1213022"/>
              <a:ext cx="4234719" cy="4777944"/>
              <a:chOff x="2157438" y="1213022"/>
              <a:chExt cx="4234719" cy="4777944"/>
            </a:xfrm>
          </p:grpSpPr>
          <p:grpSp>
            <p:nvGrpSpPr>
              <p:cNvPr id="66693" name="Group 156"/>
              <p:cNvGrpSpPr>
                <a:grpSpLocks/>
              </p:cNvGrpSpPr>
              <p:nvPr/>
            </p:nvGrpSpPr>
            <p:grpSpPr bwMode="auto">
              <a:xfrm>
                <a:off x="2157438" y="1213022"/>
                <a:ext cx="4234719" cy="3732769"/>
                <a:chOff x="2157438" y="1213022"/>
                <a:chExt cx="4234719" cy="3732769"/>
              </a:xfrm>
            </p:grpSpPr>
            <p:sp>
              <p:nvSpPr>
                <p:cNvPr id="66701" name="Line 88"/>
                <p:cNvSpPr>
                  <a:spLocks noChangeShapeType="1"/>
                </p:cNvSpPr>
                <p:nvPr/>
              </p:nvSpPr>
              <p:spPr bwMode="auto">
                <a:xfrm>
                  <a:off x="5099593" y="1511643"/>
                  <a:ext cx="89643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86209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5981492" y="1511445"/>
                  <a:ext cx="410665" cy="25389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050" b="1">
                      <a:latin typeface="Calibri" panose="020F0502020204030204" pitchFamily="34" charset="0"/>
                      <a:cs typeface="Calibri" panose="020F0502020204030204" pitchFamily="34" charset="0"/>
                    </a:rPr>
                    <a:t>Add</a:t>
                  </a:r>
                </a:p>
              </p:txBody>
            </p:sp>
            <p:grpSp>
              <p:nvGrpSpPr>
                <p:cNvPr id="66703" name="Group 152"/>
                <p:cNvGrpSpPr>
                  <a:grpSpLocks/>
                </p:cNvGrpSpPr>
                <p:nvPr/>
              </p:nvGrpSpPr>
              <p:grpSpPr bwMode="auto">
                <a:xfrm>
                  <a:off x="2157438" y="1213022"/>
                  <a:ext cx="4192571" cy="3732769"/>
                  <a:chOff x="2157438" y="1213022"/>
                  <a:chExt cx="4192571" cy="3732769"/>
                </a:xfrm>
              </p:grpSpPr>
              <p:sp>
                <p:nvSpPr>
                  <p:cNvPr id="66704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5320255" y="1660954"/>
                    <a:ext cx="441323" cy="522588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Times" charset="0"/>
                      <a:buChar char="•"/>
                      <a:defRPr sz="2800">
                        <a:solidFill>
                          <a:schemeClr val="tx1"/>
                        </a:solidFill>
                        <a:latin typeface="Optima" charset="0"/>
                        <a:ea typeface="ＭＳ Ｐゴシック" charset="-128"/>
                        <a:cs typeface="Optima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Font typeface="Times" charset="0"/>
                      <a:buChar char="•"/>
                      <a:defRPr sz="2400">
                        <a:solidFill>
                          <a:schemeClr val="tx1"/>
                        </a:solidFill>
                        <a:latin typeface="Optima" charset="0"/>
                        <a:ea typeface="ＭＳ Ｐゴシック" charset="-128"/>
                        <a:cs typeface="Optima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Times" charset="0"/>
                      <a:buChar char="•"/>
                      <a:defRPr sz="2000">
                        <a:solidFill>
                          <a:schemeClr val="tx1"/>
                        </a:solidFill>
                        <a:latin typeface="Optima" charset="0"/>
                        <a:ea typeface="ＭＳ Ｐゴシック" charset="-128"/>
                        <a:cs typeface="Optima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Times" charset="0"/>
                      <a:buChar char="•"/>
                      <a:defRPr>
                        <a:solidFill>
                          <a:schemeClr val="tx1"/>
                        </a:solidFill>
                        <a:latin typeface="Optima" charset="0"/>
                        <a:ea typeface="ＭＳ Ｐゴシック" charset="-128"/>
                        <a:cs typeface="Optima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Times" charset="0"/>
                      <a:buChar char="•"/>
                      <a:defRPr sz="1600">
                        <a:solidFill>
                          <a:schemeClr val="tx1"/>
                        </a:solidFill>
                        <a:latin typeface="Optima" charset="0"/>
                        <a:ea typeface="ＭＳ Ｐゴシック" charset="-128"/>
                        <a:cs typeface="Optima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Times" charset="0"/>
                      <a:buChar char="•"/>
                      <a:defRPr sz="1600">
                        <a:solidFill>
                          <a:schemeClr val="tx1"/>
                        </a:solidFill>
                        <a:latin typeface="Optima" charset="0"/>
                        <a:ea typeface="ＭＳ Ｐゴシック" charset="-128"/>
                        <a:cs typeface="Optima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Times" charset="0"/>
                      <a:buChar char="•"/>
                      <a:defRPr sz="1600">
                        <a:solidFill>
                          <a:schemeClr val="tx1"/>
                        </a:solidFill>
                        <a:latin typeface="Optima" charset="0"/>
                        <a:ea typeface="ＭＳ Ｐゴシック" charset="-128"/>
                        <a:cs typeface="Optima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Times" charset="0"/>
                      <a:buChar char="•"/>
                      <a:defRPr sz="1600">
                        <a:solidFill>
                          <a:schemeClr val="tx1"/>
                        </a:solidFill>
                        <a:latin typeface="Optima" charset="0"/>
                        <a:ea typeface="ＭＳ Ｐゴシック" charset="-128"/>
                        <a:cs typeface="Optima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Times" charset="0"/>
                      <a:buChar char="•"/>
                      <a:defRPr sz="1600">
                        <a:solidFill>
                          <a:schemeClr val="tx1"/>
                        </a:solidFill>
                        <a:latin typeface="Optima" charset="0"/>
                        <a:ea typeface="ＭＳ Ｐゴシック" charset="-128"/>
                        <a:cs typeface="Optima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1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6705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5099593" y="1959575"/>
                    <a:ext cx="22066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66706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5982240" y="1213022"/>
                    <a:ext cx="367769" cy="895865"/>
                    <a:chOff x="1392" y="2880"/>
                    <a:chExt cx="288" cy="480"/>
                  </a:xfrm>
                </p:grpSpPr>
                <p:sp>
                  <p:nvSpPr>
                    <p:cNvPr id="66710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2" y="3072"/>
                      <a:ext cx="48" cy="4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6711" name="Line 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392" y="3120"/>
                      <a:ext cx="48" cy="4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6712" name="Line 9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2880"/>
                      <a:ext cx="0" cy="19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6713" name="Line 9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3168"/>
                      <a:ext cx="0" cy="19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6714" name="Line 9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3216"/>
                      <a:ext cx="288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6715" name="Line 9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80" y="3024"/>
                      <a:ext cx="0" cy="19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6716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2" y="2880"/>
                      <a:ext cx="288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66707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5747787" y="1959575"/>
                    <a:ext cx="22066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6708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2157438" y="1511643"/>
                    <a:ext cx="294215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6709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5099593" y="1959575"/>
                    <a:ext cx="0" cy="298621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grpSp>
            <p:nvGrpSpPr>
              <p:cNvPr id="66694" name="Group 155"/>
              <p:cNvGrpSpPr>
                <a:grpSpLocks/>
              </p:cNvGrpSpPr>
              <p:nvPr/>
            </p:nvGrpSpPr>
            <p:grpSpPr bwMode="auto">
              <a:xfrm>
                <a:off x="2644733" y="4936523"/>
                <a:ext cx="2465588" cy="1054443"/>
                <a:chOff x="2644733" y="4936523"/>
                <a:chExt cx="2465588" cy="1054443"/>
              </a:xfrm>
            </p:grpSpPr>
            <p:sp>
              <p:nvSpPr>
                <p:cNvPr id="66695" name="Line 69"/>
                <p:cNvSpPr>
                  <a:spLocks noChangeShapeType="1"/>
                </p:cNvSpPr>
                <p:nvPr/>
              </p:nvSpPr>
              <p:spPr bwMode="auto">
                <a:xfrm>
                  <a:off x="3835386" y="5468380"/>
                  <a:ext cx="73554" cy="1493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696" name="Line 70"/>
                <p:cNvSpPr>
                  <a:spLocks noChangeShapeType="1"/>
                </p:cNvSpPr>
                <p:nvPr/>
              </p:nvSpPr>
              <p:spPr bwMode="auto">
                <a:xfrm>
                  <a:off x="4816105" y="5468380"/>
                  <a:ext cx="73554" cy="1493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697" name="Line 65"/>
                <p:cNvSpPr>
                  <a:spLocks noChangeShapeType="1"/>
                </p:cNvSpPr>
                <p:nvPr/>
              </p:nvSpPr>
              <p:spPr bwMode="auto">
                <a:xfrm>
                  <a:off x="4742552" y="5543033"/>
                  <a:ext cx="36776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698" name="Oval 66"/>
                <p:cNvSpPr>
                  <a:spLocks noChangeArrowheads="1"/>
                </p:cNvSpPr>
                <p:nvPr/>
              </p:nvSpPr>
              <p:spPr bwMode="auto">
                <a:xfrm>
                  <a:off x="4154121" y="5169757"/>
                  <a:ext cx="588431" cy="82120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Times" charset="0"/>
                    <a:buChar char="•"/>
                    <a:defRPr sz="2800">
                      <a:solidFill>
                        <a:schemeClr val="tx1"/>
                      </a:solidFill>
                      <a:latin typeface="Optima" charset="0"/>
                      <a:ea typeface="ＭＳ Ｐゴシック" charset="-128"/>
                      <a:cs typeface="Optima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Times" charset="0"/>
                    <a:buChar char="•"/>
                    <a:defRPr sz="2400">
                      <a:solidFill>
                        <a:schemeClr val="tx1"/>
                      </a:solidFill>
                      <a:latin typeface="Optima" charset="0"/>
                      <a:ea typeface="ＭＳ Ｐゴシック" charset="-128"/>
                      <a:cs typeface="Optima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Times" charset="0"/>
                    <a:buChar char="•"/>
                    <a:defRPr sz="2000">
                      <a:solidFill>
                        <a:schemeClr val="tx1"/>
                      </a:solidFill>
                      <a:latin typeface="Optima" charset="0"/>
                      <a:ea typeface="ＭＳ Ｐゴシック" charset="-128"/>
                      <a:cs typeface="Optima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Times" charset="0"/>
                    <a:buChar char="•"/>
                    <a:defRPr>
                      <a:solidFill>
                        <a:schemeClr val="tx1"/>
                      </a:solidFill>
                      <a:latin typeface="Optima" charset="0"/>
                      <a:ea typeface="ＭＳ Ｐゴシック" charset="-128"/>
                      <a:cs typeface="Optima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Times" charset="0"/>
                    <a:buChar char="•"/>
                    <a:defRPr sz="1600">
                      <a:solidFill>
                        <a:schemeClr val="tx1"/>
                      </a:solidFill>
                      <a:latin typeface="Optima" charset="0"/>
                      <a:ea typeface="ＭＳ Ｐゴシック" charset="-128"/>
                      <a:cs typeface="Optima" charset="0"/>
                    </a:defRPr>
                  </a:lvl5pPr>
                  <a:lvl6pPr marL="25146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Times" charset="0"/>
                    <a:buChar char="•"/>
                    <a:defRPr sz="1600">
                      <a:solidFill>
                        <a:schemeClr val="tx1"/>
                      </a:solidFill>
                      <a:latin typeface="Optima" charset="0"/>
                      <a:ea typeface="ＭＳ Ｐゴシック" charset="-128"/>
                      <a:cs typeface="Optima" charset="0"/>
                    </a:defRPr>
                  </a:lvl6pPr>
                  <a:lvl7pPr marL="29718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Times" charset="0"/>
                    <a:buChar char="•"/>
                    <a:defRPr sz="1600">
                      <a:solidFill>
                        <a:schemeClr val="tx1"/>
                      </a:solidFill>
                      <a:latin typeface="Optima" charset="0"/>
                      <a:ea typeface="ＭＳ Ｐゴシック" charset="-128"/>
                      <a:cs typeface="Optima" charset="0"/>
                    </a:defRPr>
                  </a:lvl7pPr>
                  <a:lvl8pPr marL="34290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Times" charset="0"/>
                    <a:buChar char="•"/>
                    <a:defRPr sz="1600">
                      <a:solidFill>
                        <a:schemeClr val="tx1"/>
                      </a:solidFill>
                      <a:latin typeface="Optima" charset="0"/>
                      <a:ea typeface="ＭＳ Ｐゴシック" charset="-128"/>
                      <a:cs typeface="Optima" charset="0"/>
                    </a:defRPr>
                  </a:lvl8pPr>
                  <a:lvl9pPr marL="38862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Times" charset="0"/>
                    <a:buChar char="•"/>
                    <a:defRPr sz="1600">
                      <a:solidFill>
                        <a:schemeClr val="tx1"/>
                      </a:solidFill>
                      <a:latin typeface="Optima" charset="0"/>
                      <a:ea typeface="ＭＳ Ｐゴシック" charset="-128"/>
                      <a:cs typeface="Optima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699" name="Line 68"/>
                <p:cNvSpPr>
                  <a:spLocks noChangeShapeType="1"/>
                </p:cNvSpPr>
                <p:nvPr/>
              </p:nvSpPr>
              <p:spPr bwMode="auto">
                <a:xfrm>
                  <a:off x="2644733" y="5543033"/>
                  <a:ext cx="150938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700" name="Line 135"/>
                <p:cNvSpPr>
                  <a:spLocks noChangeShapeType="1"/>
                </p:cNvSpPr>
                <p:nvPr/>
              </p:nvSpPr>
              <p:spPr bwMode="auto">
                <a:xfrm>
                  <a:off x="5099594" y="4936523"/>
                  <a:ext cx="0" cy="59724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66630" name="Group 100"/>
          <p:cNvGrpSpPr>
            <a:grpSpLocks/>
          </p:cNvGrpSpPr>
          <p:nvPr/>
        </p:nvGrpSpPr>
        <p:grpSpPr bwMode="auto">
          <a:xfrm>
            <a:off x="6781800" y="4427538"/>
            <a:ext cx="228600" cy="601662"/>
            <a:chOff x="6533000" y="3190811"/>
            <a:chExt cx="485666" cy="1080858"/>
          </a:xfrm>
        </p:grpSpPr>
        <p:grpSp>
          <p:nvGrpSpPr>
            <p:cNvPr id="66683" name="Group 28"/>
            <p:cNvGrpSpPr>
              <a:grpSpLocks/>
            </p:cNvGrpSpPr>
            <p:nvPr/>
          </p:nvGrpSpPr>
          <p:grpSpPr bwMode="auto">
            <a:xfrm>
              <a:off x="6565545" y="3215599"/>
              <a:ext cx="453121" cy="1056070"/>
              <a:chOff x="6565545" y="3215599"/>
              <a:chExt cx="453121" cy="1056070"/>
            </a:xfrm>
          </p:grpSpPr>
          <p:sp>
            <p:nvSpPr>
              <p:cNvPr id="66685" name="Line 23"/>
              <p:cNvSpPr>
                <a:spLocks noChangeShapeType="1"/>
              </p:cNvSpPr>
              <p:nvPr/>
            </p:nvSpPr>
            <p:spPr bwMode="auto">
              <a:xfrm>
                <a:off x="6565545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86" name="Arc 24"/>
              <p:cNvSpPr>
                <a:spLocks/>
              </p:cNvSpPr>
              <p:nvPr/>
            </p:nvSpPr>
            <p:spPr bwMode="auto">
              <a:xfrm>
                <a:off x="6793357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87" name="Arc 25"/>
              <p:cNvSpPr>
                <a:spLocks/>
              </p:cNvSpPr>
              <p:nvPr/>
            </p:nvSpPr>
            <p:spPr bwMode="auto">
              <a:xfrm flipH="1">
                <a:off x="6565545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88" name="Arc 26"/>
              <p:cNvSpPr>
                <a:spLocks/>
              </p:cNvSpPr>
              <p:nvPr/>
            </p:nvSpPr>
            <p:spPr bwMode="auto">
              <a:xfrm flipV="1">
                <a:off x="6793357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89" name="Arc 27"/>
              <p:cNvSpPr>
                <a:spLocks/>
              </p:cNvSpPr>
              <p:nvPr/>
            </p:nvSpPr>
            <p:spPr bwMode="auto">
              <a:xfrm flipH="1" flipV="1">
                <a:off x="6565545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90" name="Line 28"/>
              <p:cNvSpPr>
                <a:spLocks noChangeShapeType="1"/>
              </p:cNvSpPr>
              <p:nvPr/>
            </p:nvSpPr>
            <p:spPr bwMode="auto">
              <a:xfrm>
                <a:off x="7018666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6684" name="Text Box 29"/>
            <p:cNvSpPr txBox="1">
              <a:spLocks noChangeArrowheads="1"/>
            </p:cNvSpPr>
            <p:nvPr/>
          </p:nvSpPr>
          <p:spPr bwMode="auto">
            <a:xfrm>
              <a:off x="6533000" y="3190811"/>
              <a:ext cx="453123" cy="97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100" b="1">
                  <a:latin typeface="Calibri" panose="020F0502020204030204" pitchFamily="34" charset="0"/>
                  <a:cs typeface="Calibri" panose="020F0502020204030204" pitchFamily="34" charset="0"/>
                </a:rPr>
                <a:t> M</a:t>
              </a:r>
              <a:br>
                <a:rPr lang="en-US" altLang="en-US" sz="1100" b="1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1100" b="1">
                  <a:latin typeface="Calibri" panose="020F0502020204030204" pitchFamily="34" charset="0"/>
                  <a:cs typeface="Calibri" panose="020F0502020204030204" pitchFamily="34" charset="0"/>
                </a:rPr>
                <a:t> U </a:t>
              </a:r>
              <a:br>
                <a:rPr lang="en-US" altLang="en-US" sz="1100" b="1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1100" b="1">
                  <a:latin typeface="Calibri" panose="020F0502020204030204" pitchFamily="34" charset="0"/>
                  <a:cs typeface="Calibri" panose="020F0502020204030204" pitchFamily="34" charset="0"/>
                </a:rPr>
                <a:t> X</a:t>
              </a:r>
              <a:endParaRPr lang="en-AU" altLang="en-US" sz="11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6631" name="Group 100"/>
          <p:cNvGrpSpPr>
            <a:grpSpLocks/>
          </p:cNvGrpSpPr>
          <p:nvPr/>
        </p:nvGrpSpPr>
        <p:grpSpPr bwMode="auto">
          <a:xfrm>
            <a:off x="9925050" y="4191001"/>
            <a:ext cx="228600" cy="601663"/>
            <a:chOff x="6533000" y="3190811"/>
            <a:chExt cx="485666" cy="1080858"/>
          </a:xfrm>
        </p:grpSpPr>
        <p:grpSp>
          <p:nvGrpSpPr>
            <p:cNvPr id="66675" name="Group 28"/>
            <p:cNvGrpSpPr>
              <a:grpSpLocks/>
            </p:cNvGrpSpPr>
            <p:nvPr/>
          </p:nvGrpSpPr>
          <p:grpSpPr bwMode="auto">
            <a:xfrm>
              <a:off x="6565545" y="3215599"/>
              <a:ext cx="453121" cy="1056070"/>
              <a:chOff x="6565545" y="3215599"/>
              <a:chExt cx="453121" cy="1056070"/>
            </a:xfrm>
          </p:grpSpPr>
          <p:sp>
            <p:nvSpPr>
              <p:cNvPr id="66677" name="Line 23"/>
              <p:cNvSpPr>
                <a:spLocks noChangeShapeType="1"/>
              </p:cNvSpPr>
              <p:nvPr/>
            </p:nvSpPr>
            <p:spPr bwMode="auto">
              <a:xfrm>
                <a:off x="6565545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78" name="Arc 24"/>
              <p:cNvSpPr>
                <a:spLocks/>
              </p:cNvSpPr>
              <p:nvPr/>
            </p:nvSpPr>
            <p:spPr bwMode="auto">
              <a:xfrm>
                <a:off x="6793357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79" name="Arc 25"/>
              <p:cNvSpPr>
                <a:spLocks/>
              </p:cNvSpPr>
              <p:nvPr/>
            </p:nvSpPr>
            <p:spPr bwMode="auto">
              <a:xfrm flipH="1">
                <a:off x="6565545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80" name="Arc 26"/>
              <p:cNvSpPr>
                <a:spLocks/>
              </p:cNvSpPr>
              <p:nvPr/>
            </p:nvSpPr>
            <p:spPr bwMode="auto">
              <a:xfrm flipV="1">
                <a:off x="6793357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81" name="Arc 27"/>
              <p:cNvSpPr>
                <a:spLocks/>
              </p:cNvSpPr>
              <p:nvPr/>
            </p:nvSpPr>
            <p:spPr bwMode="auto">
              <a:xfrm flipH="1" flipV="1">
                <a:off x="6565545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82" name="Line 28"/>
              <p:cNvSpPr>
                <a:spLocks noChangeShapeType="1"/>
              </p:cNvSpPr>
              <p:nvPr/>
            </p:nvSpPr>
            <p:spPr bwMode="auto">
              <a:xfrm>
                <a:off x="7018666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6676" name="Text Box 29"/>
            <p:cNvSpPr txBox="1">
              <a:spLocks noChangeArrowheads="1"/>
            </p:cNvSpPr>
            <p:nvPr/>
          </p:nvSpPr>
          <p:spPr bwMode="auto">
            <a:xfrm>
              <a:off x="6533000" y="3190811"/>
              <a:ext cx="453123" cy="977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100" b="1">
                  <a:latin typeface="Calibri" panose="020F0502020204030204" pitchFamily="34" charset="0"/>
                  <a:cs typeface="Calibri" panose="020F0502020204030204" pitchFamily="34" charset="0"/>
                </a:rPr>
                <a:t> M</a:t>
              </a:r>
              <a:br>
                <a:rPr lang="en-US" altLang="en-US" sz="1100" b="1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1100" b="1">
                  <a:latin typeface="Calibri" panose="020F0502020204030204" pitchFamily="34" charset="0"/>
                  <a:cs typeface="Calibri" panose="020F0502020204030204" pitchFamily="34" charset="0"/>
                </a:rPr>
                <a:t> U </a:t>
              </a:r>
              <a:br>
                <a:rPr lang="en-US" altLang="en-US" sz="1100" b="1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1100" b="1">
                  <a:latin typeface="Calibri" panose="020F0502020204030204" pitchFamily="34" charset="0"/>
                  <a:cs typeface="Calibri" panose="020F0502020204030204" pitchFamily="34" charset="0"/>
                </a:rPr>
                <a:t> X</a:t>
              </a:r>
              <a:endParaRPr lang="en-AU" altLang="en-US" sz="11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6632" name="Group 177"/>
          <p:cNvGrpSpPr>
            <a:grpSpLocks/>
          </p:cNvGrpSpPr>
          <p:nvPr/>
        </p:nvGrpSpPr>
        <p:grpSpPr bwMode="auto">
          <a:xfrm>
            <a:off x="7231505" y="3676248"/>
            <a:ext cx="514599" cy="1284471"/>
            <a:chOff x="5626681" y="4311325"/>
            <a:chExt cx="514877" cy="1283598"/>
          </a:xfrm>
        </p:grpSpPr>
        <p:sp>
          <p:nvSpPr>
            <p:cNvPr id="66669" name="Freeform 41"/>
            <p:cNvSpPr>
              <a:spLocks/>
            </p:cNvSpPr>
            <p:nvPr/>
          </p:nvSpPr>
          <p:spPr bwMode="auto">
            <a:xfrm>
              <a:off x="5626681" y="4325782"/>
              <a:ext cx="514877" cy="1269141"/>
            </a:xfrm>
            <a:custGeom>
              <a:avLst/>
              <a:gdLst>
                <a:gd name="T0" fmla="*/ 0 w 388"/>
                <a:gd name="T1" fmla="*/ 0 h 1099"/>
                <a:gd name="T2" fmla="*/ 0 w 388"/>
                <a:gd name="T3" fmla="*/ 2147483646 h 1099"/>
                <a:gd name="T4" fmla="*/ 2147483646 w 388"/>
                <a:gd name="T5" fmla="*/ 2147483646 h 1099"/>
                <a:gd name="T6" fmla="*/ 0 w 388"/>
                <a:gd name="T7" fmla="*/ 2147483646 h 1099"/>
                <a:gd name="T8" fmla="*/ 0 w 388"/>
                <a:gd name="T9" fmla="*/ 2147483646 h 1099"/>
                <a:gd name="T10" fmla="*/ 2147483646 w 388"/>
                <a:gd name="T11" fmla="*/ 2147483646 h 1099"/>
                <a:gd name="T12" fmla="*/ 2147483646 w 388"/>
                <a:gd name="T13" fmla="*/ 2147483646 h 1099"/>
                <a:gd name="T14" fmla="*/ 0 w 388"/>
                <a:gd name="T15" fmla="*/ 0 h 10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8"/>
                <a:gd name="T25" fmla="*/ 0 h 1099"/>
                <a:gd name="T26" fmla="*/ 388 w 388"/>
                <a:gd name="T27" fmla="*/ 1099 h 109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solidFill>
              <a:srgbClr val="F6A09B"/>
            </a:solidFill>
            <a:ln w="1905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668" name="Line 48"/>
            <p:cNvSpPr>
              <a:spLocks noChangeShapeType="1"/>
            </p:cNvSpPr>
            <p:nvPr/>
          </p:nvSpPr>
          <p:spPr bwMode="auto">
            <a:xfrm flipV="1">
              <a:off x="5939075" y="4311325"/>
              <a:ext cx="0" cy="2239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6633" name="Line 27"/>
          <p:cNvSpPr>
            <a:spLocks noChangeShapeType="1"/>
          </p:cNvSpPr>
          <p:nvPr/>
        </p:nvSpPr>
        <p:spPr bwMode="auto">
          <a:xfrm flipV="1">
            <a:off x="4168776" y="4637088"/>
            <a:ext cx="500063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634" name="Line 109"/>
          <p:cNvSpPr>
            <a:spLocks noChangeShapeType="1"/>
          </p:cNvSpPr>
          <p:nvPr/>
        </p:nvSpPr>
        <p:spPr bwMode="auto">
          <a:xfrm>
            <a:off x="4881564" y="4487863"/>
            <a:ext cx="1476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635" name="Line 110"/>
          <p:cNvSpPr>
            <a:spLocks noChangeShapeType="1"/>
          </p:cNvSpPr>
          <p:nvPr/>
        </p:nvSpPr>
        <p:spPr bwMode="auto">
          <a:xfrm>
            <a:off x="4424363" y="4114800"/>
            <a:ext cx="0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636" name="Line 111"/>
          <p:cNvSpPr>
            <a:spLocks noChangeShapeType="1"/>
          </p:cNvSpPr>
          <p:nvPr/>
        </p:nvSpPr>
        <p:spPr bwMode="auto">
          <a:xfrm>
            <a:off x="4424364" y="4338638"/>
            <a:ext cx="244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6637" name="Group 100"/>
          <p:cNvGrpSpPr>
            <a:grpSpLocks/>
          </p:cNvGrpSpPr>
          <p:nvPr/>
        </p:nvGrpSpPr>
        <p:grpSpPr bwMode="auto">
          <a:xfrm>
            <a:off x="4652963" y="4191001"/>
            <a:ext cx="228600" cy="601663"/>
            <a:chOff x="6533000" y="3190811"/>
            <a:chExt cx="485666" cy="1080858"/>
          </a:xfrm>
        </p:grpSpPr>
        <p:grpSp>
          <p:nvGrpSpPr>
            <p:cNvPr id="66660" name="Group 28"/>
            <p:cNvGrpSpPr>
              <a:grpSpLocks/>
            </p:cNvGrpSpPr>
            <p:nvPr/>
          </p:nvGrpSpPr>
          <p:grpSpPr bwMode="auto">
            <a:xfrm>
              <a:off x="6565545" y="3215599"/>
              <a:ext cx="453121" cy="1056070"/>
              <a:chOff x="6565545" y="3215599"/>
              <a:chExt cx="453121" cy="1056070"/>
            </a:xfrm>
          </p:grpSpPr>
          <p:sp>
            <p:nvSpPr>
              <p:cNvPr id="66662" name="Line 23"/>
              <p:cNvSpPr>
                <a:spLocks noChangeShapeType="1"/>
              </p:cNvSpPr>
              <p:nvPr/>
            </p:nvSpPr>
            <p:spPr bwMode="auto">
              <a:xfrm>
                <a:off x="6565545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63" name="Arc 24"/>
              <p:cNvSpPr>
                <a:spLocks/>
              </p:cNvSpPr>
              <p:nvPr/>
            </p:nvSpPr>
            <p:spPr bwMode="auto">
              <a:xfrm>
                <a:off x="6793357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64" name="Arc 25"/>
              <p:cNvSpPr>
                <a:spLocks/>
              </p:cNvSpPr>
              <p:nvPr/>
            </p:nvSpPr>
            <p:spPr bwMode="auto">
              <a:xfrm flipH="1">
                <a:off x="6565545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65" name="Arc 26"/>
              <p:cNvSpPr>
                <a:spLocks/>
              </p:cNvSpPr>
              <p:nvPr/>
            </p:nvSpPr>
            <p:spPr bwMode="auto">
              <a:xfrm flipV="1">
                <a:off x="6793357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66" name="Arc 27"/>
              <p:cNvSpPr>
                <a:spLocks/>
              </p:cNvSpPr>
              <p:nvPr/>
            </p:nvSpPr>
            <p:spPr bwMode="auto">
              <a:xfrm flipH="1" flipV="1">
                <a:off x="6565545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67" name="Line 28"/>
              <p:cNvSpPr>
                <a:spLocks noChangeShapeType="1"/>
              </p:cNvSpPr>
              <p:nvPr/>
            </p:nvSpPr>
            <p:spPr bwMode="auto">
              <a:xfrm>
                <a:off x="7018666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6661" name="Text Box 29"/>
            <p:cNvSpPr txBox="1">
              <a:spLocks noChangeArrowheads="1"/>
            </p:cNvSpPr>
            <p:nvPr/>
          </p:nvSpPr>
          <p:spPr bwMode="auto">
            <a:xfrm>
              <a:off x="6533000" y="3190811"/>
              <a:ext cx="453122" cy="812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b="1">
                  <a:latin typeface="Calibri" panose="020F0502020204030204" pitchFamily="34" charset="0"/>
                  <a:cs typeface="Calibri" panose="020F0502020204030204" pitchFamily="34" charset="0"/>
                </a:rPr>
                <a:t> M</a:t>
              </a:r>
              <a:br>
                <a:rPr lang="en-US" altLang="en-US" sz="900" b="1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900" b="1">
                  <a:latin typeface="Calibri" panose="020F0502020204030204" pitchFamily="34" charset="0"/>
                  <a:cs typeface="Calibri" panose="020F0502020204030204" pitchFamily="34" charset="0"/>
                </a:rPr>
                <a:t> U </a:t>
              </a:r>
              <a:br>
                <a:rPr lang="en-US" altLang="en-US" sz="900" b="1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900" b="1">
                  <a:latin typeface="Calibri" panose="020F0502020204030204" pitchFamily="34" charset="0"/>
                  <a:cs typeface="Calibri" panose="020F0502020204030204" pitchFamily="34" charset="0"/>
                </a:rPr>
                <a:t> X</a:t>
              </a:r>
              <a:endParaRPr lang="en-AU" altLang="en-US" sz="9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6638" name="Group 196"/>
          <p:cNvGrpSpPr>
            <a:grpSpLocks/>
          </p:cNvGrpSpPr>
          <p:nvPr/>
        </p:nvGrpSpPr>
        <p:grpSpPr bwMode="auto">
          <a:xfrm>
            <a:off x="1824038" y="914401"/>
            <a:ext cx="2062162" cy="3433763"/>
            <a:chOff x="304800" y="914399"/>
            <a:chExt cx="2062703" cy="3434148"/>
          </a:xfrm>
        </p:grpSpPr>
        <p:sp>
          <p:nvSpPr>
            <p:cNvPr id="66656" name="Line 133"/>
            <p:cNvSpPr>
              <a:spLocks noChangeShapeType="1"/>
            </p:cNvSpPr>
            <p:nvPr/>
          </p:nvSpPr>
          <p:spPr bwMode="auto">
            <a:xfrm>
              <a:off x="318591" y="914399"/>
              <a:ext cx="0" cy="3434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657" name="Line 21"/>
            <p:cNvSpPr>
              <a:spLocks noChangeShapeType="1"/>
            </p:cNvSpPr>
            <p:nvPr/>
          </p:nvSpPr>
          <p:spPr bwMode="auto">
            <a:xfrm flipV="1">
              <a:off x="304800" y="914399"/>
              <a:ext cx="206270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658" name="Line 22"/>
            <p:cNvSpPr>
              <a:spLocks noChangeShapeType="1"/>
            </p:cNvSpPr>
            <p:nvPr/>
          </p:nvSpPr>
          <p:spPr bwMode="auto">
            <a:xfrm>
              <a:off x="304800" y="4343400"/>
              <a:ext cx="2942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659" name="Line 161"/>
            <p:cNvSpPr>
              <a:spLocks noChangeShapeType="1"/>
            </p:cNvSpPr>
            <p:nvPr/>
          </p:nvSpPr>
          <p:spPr bwMode="auto">
            <a:xfrm>
              <a:off x="2157437" y="1509454"/>
              <a:ext cx="201578" cy="4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9" name="Group 197"/>
          <p:cNvGrpSpPr>
            <a:grpSpLocks/>
          </p:cNvGrpSpPr>
          <p:nvPr/>
        </p:nvGrpSpPr>
        <p:grpSpPr bwMode="auto">
          <a:xfrm>
            <a:off x="6172201" y="1138239"/>
            <a:ext cx="2093913" cy="376237"/>
            <a:chOff x="4648200" y="1138366"/>
            <a:chExt cx="2094096" cy="375466"/>
          </a:xfrm>
        </p:grpSpPr>
        <p:sp>
          <p:nvSpPr>
            <p:cNvPr id="66654" name="Line 103"/>
            <p:cNvSpPr>
              <a:spLocks noChangeShapeType="1"/>
            </p:cNvSpPr>
            <p:nvPr/>
          </p:nvSpPr>
          <p:spPr bwMode="auto">
            <a:xfrm flipV="1">
              <a:off x="4648200" y="1138366"/>
              <a:ext cx="0" cy="375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655" name="Line 21"/>
            <p:cNvSpPr>
              <a:spLocks noChangeShapeType="1"/>
            </p:cNvSpPr>
            <p:nvPr/>
          </p:nvSpPr>
          <p:spPr bwMode="auto">
            <a:xfrm>
              <a:off x="4648200" y="1143000"/>
              <a:ext cx="20940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00"/>
          <p:cNvGrpSpPr>
            <a:grpSpLocks/>
          </p:cNvGrpSpPr>
          <p:nvPr/>
        </p:nvGrpSpPr>
        <p:grpSpPr bwMode="auto">
          <a:xfrm>
            <a:off x="8266113" y="990600"/>
            <a:ext cx="228600" cy="755650"/>
            <a:chOff x="6533000" y="3215599"/>
            <a:chExt cx="485666" cy="1056070"/>
          </a:xfrm>
        </p:grpSpPr>
        <p:grpSp>
          <p:nvGrpSpPr>
            <p:cNvPr id="66646" name="Group 28"/>
            <p:cNvGrpSpPr>
              <a:grpSpLocks/>
            </p:cNvGrpSpPr>
            <p:nvPr/>
          </p:nvGrpSpPr>
          <p:grpSpPr bwMode="auto">
            <a:xfrm>
              <a:off x="6565545" y="3215599"/>
              <a:ext cx="453121" cy="1056070"/>
              <a:chOff x="6565545" y="3215599"/>
              <a:chExt cx="453121" cy="1056070"/>
            </a:xfrm>
          </p:grpSpPr>
          <p:sp>
            <p:nvSpPr>
              <p:cNvPr id="66648" name="Line 23"/>
              <p:cNvSpPr>
                <a:spLocks noChangeShapeType="1"/>
              </p:cNvSpPr>
              <p:nvPr/>
            </p:nvSpPr>
            <p:spPr bwMode="auto">
              <a:xfrm>
                <a:off x="6565545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49" name="Arc 24"/>
              <p:cNvSpPr>
                <a:spLocks/>
              </p:cNvSpPr>
              <p:nvPr/>
            </p:nvSpPr>
            <p:spPr bwMode="auto">
              <a:xfrm>
                <a:off x="6793357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50" name="Arc 25"/>
              <p:cNvSpPr>
                <a:spLocks/>
              </p:cNvSpPr>
              <p:nvPr/>
            </p:nvSpPr>
            <p:spPr bwMode="auto">
              <a:xfrm flipH="1">
                <a:off x="6565545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51" name="Arc 26"/>
              <p:cNvSpPr>
                <a:spLocks/>
              </p:cNvSpPr>
              <p:nvPr/>
            </p:nvSpPr>
            <p:spPr bwMode="auto">
              <a:xfrm flipV="1">
                <a:off x="6793357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52" name="Arc 27"/>
              <p:cNvSpPr>
                <a:spLocks/>
              </p:cNvSpPr>
              <p:nvPr/>
            </p:nvSpPr>
            <p:spPr bwMode="auto">
              <a:xfrm flipH="1" flipV="1">
                <a:off x="6565545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53" name="Line 28"/>
              <p:cNvSpPr>
                <a:spLocks noChangeShapeType="1"/>
              </p:cNvSpPr>
              <p:nvPr/>
            </p:nvSpPr>
            <p:spPr bwMode="auto">
              <a:xfrm>
                <a:off x="7018666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6647" name="Text Box 29"/>
            <p:cNvSpPr txBox="1">
              <a:spLocks noChangeArrowheads="1"/>
            </p:cNvSpPr>
            <p:nvPr/>
          </p:nvSpPr>
          <p:spPr bwMode="auto">
            <a:xfrm>
              <a:off x="6533000" y="3282242"/>
              <a:ext cx="453122" cy="760589"/>
            </a:xfrm>
            <a:prstGeom prst="rect">
              <a:avLst/>
            </a:prstGeom>
            <a:noFill/>
            <a:ln w="2857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600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 M</a:t>
              </a:r>
              <a:br>
                <a:rPr lang="en-US" altLang="en-US" sz="1100" b="1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 U </a:t>
              </a:r>
              <a:br>
                <a:rPr lang="en-US" altLang="en-US" sz="1100" b="1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 X</a:t>
              </a:r>
              <a:endParaRPr lang="en-AU" altLang="en-US" sz="11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Group 198"/>
          <p:cNvGrpSpPr>
            <a:grpSpLocks/>
          </p:cNvGrpSpPr>
          <p:nvPr/>
        </p:nvGrpSpPr>
        <p:grpSpPr bwMode="auto">
          <a:xfrm>
            <a:off x="1843089" y="893764"/>
            <a:ext cx="6986587" cy="484187"/>
            <a:chOff x="318591" y="893528"/>
            <a:chExt cx="6987618" cy="483735"/>
          </a:xfrm>
        </p:grpSpPr>
        <p:sp>
          <p:nvSpPr>
            <p:cNvPr id="66643" name="Line 21"/>
            <p:cNvSpPr>
              <a:spLocks noChangeShapeType="1"/>
            </p:cNvSpPr>
            <p:nvPr/>
          </p:nvSpPr>
          <p:spPr bwMode="auto">
            <a:xfrm>
              <a:off x="318591" y="914400"/>
              <a:ext cx="6987618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644" name="Line 134"/>
            <p:cNvSpPr>
              <a:spLocks noChangeShapeType="1"/>
            </p:cNvSpPr>
            <p:nvPr/>
          </p:nvSpPr>
          <p:spPr bwMode="auto">
            <a:xfrm>
              <a:off x="7306209" y="893528"/>
              <a:ext cx="0" cy="4837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645" name="Line 99"/>
            <p:cNvSpPr>
              <a:spLocks noChangeShapeType="1"/>
            </p:cNvSpPr>
            <p:nvPr/>
          </p:nvSpPr>
          <p:spPr bwMode="auto">
            <a:xfrm>
              <a:off x="6970896" y="1377263"/>
              <a:ext cx="3353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0" name="Group 386">
            <a:extLst>
              <a:ext uri="{FF2B5EF4-FFF2-40B4-BE49-F238E27FC236}">
                <a16:creationId xmlns:a16="http://schemas.microsoft.com/office/drawing/2014/main" id="{68FF50FD-59F2-9143-91BB-EC42D96FEE6B}"/>
              </a:ext>
            </a:extLst>
          </p:cNvPr>
          <p:cNvGrpSpPr>
            <a:grpSpLocks/>
          </p:cNvGrpSpPr>
          <p:nvPr/>
        </p:nvGrpSpPr>
        <p:grpSpPr bwMode="auto">
          <a:xfrm>
            <a:off x="2118178" y="5127175"/>
            <a:ext cx="8330748" cy="1498310"/>
            <a:chOff x="609600" y="4933074"/>
            <a:chExt cx="7468384" cy="1620129"/>
          </a:xfrm>
        </p:grpSpPr>
        <p:sp>
          <p:nvSpPr>
            <p:cNvPr id="172" name="Line 125">
              <a:extLst>
                <a:ext uri="{FF2B5EF4-FFF2-40B4-BE49-F238E27FC236}">
                  <a16:creationId xmlns:a16="http://schemas.microsoft.com/office/drawing/2014/main" id="{CC21620D-5360-3A45-B8CC-0064D1309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" y="6553200"/>
              <a:ext cx="7467600" cy="0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3" name="Line 126">
              <a:extLst>
                <a:ext uri="{FF2B5EF4-FFF2-40B4-BE49-F238E27FC236}">
                  <a16:creationId xmlns:a16="http://schemas.microsoft.com/office/drawing/2014/main" id="{8D7484D4-96ED-D144-8586-2DEA1A2287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77199" y="4979909"/>
              <a:ext cx="785" cy="1573294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Line 130">
              <a:extLst>
                <a:ext uri="{FF2B5EF4-FFF2-40B4-BE49-F238E27FC236}">
                  <a16:creationId xmlns:a16="http://schemas.microsoft.com/office/drawing/2014/main" id="{C94E15FA-B25E-024C-AC42-3C22B54AE6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9600" y="4933074"/>
              <a:ext cx="4820" cy="1620127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8" name="Text Box 124">
            <a:extLst>
              <a:ext uri="{FF2B5EF4-FFF2-40B4-BE49-F238E27FC236}">
                <a16:creationId xmlns:a16="http://schemas.microsoft.com/office/drawing/2014/main" id="{62E40163-E992-A741-A9A0-4CFEC089DBC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318098" y="5766588"/>
            <a:ext cx="1361428" cy="3075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400" b="1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Clock Tick</a:t>
            </a:r>
          </a:p>
        </p:txBody>
      </p:sp>
      <p:sp>
        <p:nvSpPr>
          <p:cNvPr id="179" name="Text Box 124">
            <a:extLst>
              <a:ext uri="{FF2B5EF4-FFF2-40B4-BE49-F238E27FC236}">
                <a16:creationId xmlns:a16="http://schemas.microsoft.com/office/drawing/2014/main" id="{DE046A15-7FA9-4048-A3A8-736D333BB1E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9924729" y="5755169"/>
            <a:ext cx="1361428" cy="3075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400" b="1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Clock Tick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D24C2BE6-BA1A-CA4D-AE1A-8D0849235CF3}"/>
              </a:ext>
            </a:extLst>
          </p:cNvPr>
          <p:cNvSpPr>
            <a:spLocks noChangeAspect="1"/>
          </p:cNvSpPr>
          <p:nvPr/>
        </p:nvSpPr>
        <p:spPr bwMode="auto">
          <a:xfrm>
            <a:off x="1945165" y="4004284"/>
            <a:ext cx="685800" cy="685800"/>
          </a:xfrm>
          <a:prstGeom prst="ellipse">
            <a:avLst/>
          </a:prstGeom>
          <a:solidFill>
            <a:schemeClr val="accent2">
              <a:lumMod val="40000"/>
              <a:lumOff val="60000"/>
              <a:alpha val="31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4EA5FB51-6DBB-6D4B-863C-8E8F97041CBE}"/>
              </a:ext>
            </a:extLst>
          </p:cNvPr>
          <p:cNvSpPr>
            <a:spLocks noChangeAspect="1"/>
          </p:cNvSpPr>
          <p:nvPr/>
        </p:nvSpPr>
        <p:spPr bwMode="auto">
          <a:xfrm>
            <a:off x="4591845" y="4583074"/>
            <a:ext cx="685800" cy="685800"/>
          </a:xfrm>
          <a:prstGeom prst="ellipse">
            <a:avLst/>
          </a:prstGeom>
          <a:solidFill>
            <a:schemeClr val="accent2">
              <a:lumMod val="40000"/>
              <a:lumOff val="60000"/>
              <a:alpha val="31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6BD87038-5984-8647-9AB6-22714C9E1F05}"/>
              </a:ext>
            </a:extLst>
          </p:cNvPr>
          <p:cNvGrpSpPr/>
          <p:nvPr/>
        </p:nvGrpSpPr>
        <p:grpSpPr>
          <a:xfrm>
            <a:off x="2642381" y="3590926"/>
            <a:ext cx="1374789" cy="1447800"/>
            <a:chOff x="612489" y="4451254"/>
            <a:chExt cx="1374789" cy="1447800"/>
          </a:xfrm>
        </p:grpSpPr>
        <p:sp>
          <p:nvSpPr>
            <p:cNvPr id="192" name="Rectangle 23">
              <a:extLst>
                <a:ext uri="{FF2B5EF4-FFF2-40B4-BE49-F238E27FC236}">
                  <a16:creationId xmlns:a16="http://schemas.microsoft.com/office/drawing/2014/main" id="{C35E5F36-E276-914F-8EB0-979852794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89" y="4451254"/>
              <a:ext cx="1374789" cy="1447800"/>
            </a:xfrm>
            <a:prstGeom prst="rect">
              <a:avLst/>
            </a:prstGeom>
            <a:solidFill>
              <a:srgbClr val="FFFFEE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1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3" name="Text Box 30">
              <a:extLst>
                <a:ext uri="{FF2B5EF4-FFF2-40B4-BE49-F238E27FC236}">
                  <a16:creationId xmlns:a16="http://schemas.microsoft.com/office/drawing/2014/main" id="{B584E250-D007-5049-A8C2-178B6DFF1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135" y="5035339"/>
              <a:ext cx="561372" cy="369332"/>
            </a:xfrm>
            <a:prstGeom prst="rect">
              <a:avLst/>
            </a:pr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Read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</a:p>
          </p:txBody>
        </p:sp>
        <p:sp>
          <p:nvSpPr>
            <p:cNvPr id="194" name="Text Box 31">
              <a:extLst>
                <a:ext uri="{FF2B5EF4-FFF2-40B4-BE49-F238E27FC236}">
                  <a16:creationId xmlns:a16="http://schemas.microsoft.com/office/drawing/2014/main" id="{38674A2B-F9A7-814E-821D-82FCEC5E6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8626" y="5096621"/>
              <a:ext cx="357790" cy="230832"/>
            </a:xfrm>
            <a:prstGeom prst="rect">
              <a:avLst/>
            </a:pr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Inst</a:t>
              </a:r>
            </a:p>
          </p:txBody>
        </p:sp>
        <p:sp>
          <p:nvSpPr>
            <p:cNvPr id="195" name="Text Box 32">
              <a:extLst>
                <a:ext uri="{FF2B5EF4-FFF2-40B4-BE49-F238E27FC236}">
                  <a16:creationId xmlns:a16="http://schemas.microsoft.com/office/drawing/2014/main" id="{C98D2B2B-DB46-5945-BE47-D701FD99C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821" y="4521659"/>
              <a:ext cx="710451" cy="369332"/>
            </a:xfrm>
            <a:prstGeom prst="rect">
              <a:avLst/>
            </a:pr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Instruction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b="1" dirty="0">
                  <a:latin typeface="Calibri" panose="020F0502020204030204" pitchFamily="34" charset="0"/>
                  <a:cs typeface="Calibri" panose="020F0502020204030204" pitchFamily="34" charset="0"/>
                </a:rPr>
                <a:t>Memory</a:t>
              </a:r>
            </a:p>
          </p:txBody>
        </p:sp>
      </p:grpSp>
      <p:sp>
        <p:nvSpPr>
          <p:cNvPr id="66590" name="Rectangle 42"/>
          <p:cNvSpPr>
            <a:spLocks noChangeArrowheads="1"/>
          </p:cNvSpPr>
          <p:nvPr/>
        </p:nvSpPr>
        <p:spPr bwMode="auto">
          <a:xfrm>
            <a:off x="7412283" y="4184650"/>
            <a:ext cx="28201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>
              <a:lnSpc>
                <a:spcPts val="1600"/>
              </a:lnSpc>
              <a:spcBef>
                <a:spcPct val="0"/>
              </a:spcBef>
              <a:buClrTx/>
              <a:buNone/>
            </a:pP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182687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179" grpId="0"/>
      <p:bldP spid="180" grpId="0" animBg="1"/>
      <p:bldP spid="18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90143"/>
            <a:ext cx="10058400" cy="75270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Implementing A Pipelined Processor</a:t>
            </a:r>
          </a:p>
        </p:txBody>
      </p:sp>
      <p:sp>
        <p:nvSpPr>
          <p:cNvPr id="1204336" name="Text Box 112"/>
          <p:cNvSpPr txBox="1">
            <a:spLocks noChangeArrowheads="1"/>
          </p:cNvSpPr>
          <p:nvPr/>
        </p:nvSpPr>
        <p:spPr bwMode="auto">
          <a:xfrm>
            <a:off x="2802128" y="1621410"/>
            <a:ext cx="850900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dirty="0" err="1">
                <a:solidFill>
                  <a:srgbClr val="0432FF"/>
                </a:solidFill>
                <a:latin typeface="Calibri"/>
                <a:cs typeface="Calibri"/>
              </a:rPr>
              <a:t>IF:Fetch</a:t>
            </a:r>
            <a:endParaRPr lang="en-US" sz="1400" b="1" dirty="0">
              <a:solidFill>
                <a:srgbClr val="0432FF"/>
              </a:solidFill>
              <a:latin typeface="Calibri"/>
              <a:cs typeface="Calibri"/>
            </a:endParaRPr>
          </a:p>
        </p:txBody>
      </p:sp>
      <p:sp>
        <p:nvSpPr>
          <p:cNvPr id="1204337" name="Text Box 113"/>
          <p:cNvSpPr txBox="1">
            <a:spLocks noChangeArrowheads="1"/>
          </p:cNvSpPr>
          <p:nvPr/>
        </p:nvSpPr>
        <p:spPr bwMode="auto">
          <a:xfrm>
            <a:off x="4643437" y="1599185"/>
            <a:ext cx="99079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1400" b="1" dirty="0" err="1">
                <a:solidFill>
                  <a:srgbClr val="0432FF"/>
                </a:solidFill>
                <a:latin typeface="Calibri"/>
                <a:cs typeface="Calibri"/>
              </a:rPr>
              <a:t>ID:Decode</a:t>
            </a:r>
            <a:endParaRPr lang="en-US" sz="1400" b="1" dirty="0">
              <a:solidFill>
                <a:srgbClr val="0432FF"/>
              </a:solidFill>
              <a:latin typeface="Calibri"/>
              <a:cs typeface="Calibri"/>
            </a:endParaRPr>
          </a:p>
        </p:txBody>
      </p:sp>
      <p:sp>
        <p:nvSpPr>
          <p:cNvPr id="1204338" name="Text Box 114"/>
          <p:cNvSpPr txBox="1">
            <a:spLocks noChangeArrowheads="1"/>
          </p:cNvSpPr>
          <p:nvPr/>
        </p:nvSpPr>
        <p:spPr bwMode="auto">
          <a:xfrm>
            <a:off x="6350192" y="1599185"/>
            <a:ext cx="1030287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dirty="0" err="1">
                <a:solidFill>
                  <a:srgbClr val="0432FF"/>
                </a:solidFill>
                <a:latin typeface="Calibri"/>
                <a:cs typeface="Calibri"/>
              </a:rPr>
              <a:t>EX:Execute</a:t>
            </a:r>
            <a:endParaRPr lang="en-US" sz="1400" b="1" dirty="0">
              <a:solidFill>
                <a:srgbClr val="0432FF"/>
              </a:solidFill>
              <a:latin typeface="Calibri"/>
              <a:cs typeface="Calibri"/>
            </a:endParaRPr>
          </a:p>
        </p:txBody>
      </p:sp>
      <p:sp>
        <p:nvSpPr>
          <p:cNvPr id="1204339" name="Text Box 115"/>
          <p:cNvSpPr txBox="1">
            <a:spLocks noChangeArrowheads="1"/>
          </p:cNvSpPr>
          <p:nvPr/>
        </p:nvSpPr>
        <p:spPr bwMode="auto">
          <a:xfrm>
            <a:off x="8117078" y="1599185"/>
            <a:ext cx="1100138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0432FF"/>
                </a:solidFill>
                <a:latin typeface="Calibri"/>
                <a:cs typeface="Calibri"/>
              </a:rPr>
              <a:t>MEM:</a:t>
            </a:r>
          </a:p>
          <a:p>
            <a:pPr algn="ctr" eaLnBrk="0" hangingPunct="0">
              <a:defRPr/>
            </a:pPr>
            <a:r>
              <a:rPr lang="en-US" sz="1400" b="1" dirty="0" err="1">
                <a:solidFill>
                  <a:srgbClr val="0432FF"/>
                </a:solidFill>
                <a:latin typeface="Calibri"/>
                <a:cs typeface="Calibri"/>
              </a:rPr>
              <a:t>MemAccess</a:t>
            </a:r>
            <a:endParaRPr lang="en-US" sz="1400" b="1" dirty="0">
              <a:solidFill>
                <a:srgbClr val="0432FF"/>
              </a:solidFill>
              <a:latin typeface="Calibri"/>
              <a:cs typeface="Calibri"/>
            </a:endParaRPr>
          </a:p>
        </p:txBody>
      </p:sp>
      <p:sp>
        <p:nvSpPr>
          <p:cNvPr id="1204340" name="Text Box 116"/>
          <p:cNvSpPr txBox="1">
            <a:spLocks noChangeArrowheads="1"/>
          </p:cNvSpPr>
          <p:nvPr/>
        </p:nvSpPr>
        <p:spPr bwMode="auto">
          <a:xfrm>
            <a:off x="9710928" y="1616774"/>
            <a:ext cx="1006475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0432FF"/>
                </a:solidFill>
                <a:latin typeface="Calibri"/>
                <a:cs typeface="Calibri"/>
              </a:rPr>
              <a:t>WB:</a:t>
            </a:r>
          </a:p>
          <a:p>
            <a:pPr algn="ctr" eaLnBrk="0" hangingPunct="0">
              <a:defRPr/>
            </a:pPr>
            <a:r>
              <a:rPr lang="en-US" sz="1400" b="1" dirty="0" err="1">
                <a:solidFill>
                  <a:srgbClr val="0432FF"/>
                </a:solidFill>
                <a:latin typeface="Calibri"/>
                <a:cs typeface="Calibri"/>
              </a:rPr>
              <a:t>WriteBack</a:t>
            </a:r>
            <a:endParaRPr lang="en-US" sz="1400" b="1" dirty="0">
              <a:solidFill>
                <a:srgbClr val="0432FF"/>
              </a:solidFill>
              <a:latin typeface="Calibri"/>
              <a:cs typeface="Calibri"/>
            </a:endParaRPr>
          </a:p>
        </p:txBody>
      </p:sp>
      <p:grpSp>
        <p:nvGrpSpPr>
          <p:cNvPr id="37896" name="Group 4"/>
          <p:cNvGrpSpPr>
            <a:grpSpLocks/>
          </p:cNvGrpSpPr>
          <p:nvPr/>
        </p:nvGrpSpPr>
        <p:grpSpPr bwMode="auto">
          <a:xfrm>
            <a:off x="4160839" y="4759325"/>
            <a:ext cx="5570537" cy="1481138"/>
            <a:chOff x="1680" y="2784"/>
            <a:chExt cx="3552" cy="1008"/>
          </a:xfrm>
        </p:grpSpPr>
        <p:sp>
          <p:nvSpPr>
            <p:cNvPr id="38030" name="Line 5"/>
            <p:cNvSpPr>
              <a:spLocks noChangeShapeType="1"/>
            </p:cNvSpPr>
            <p:nvPr/>
          </p:nvSpPr>
          <p:spPr bwMode="auto">
            <a:xfrm flipV="1">
              <a:off x="1728" y="3648"/>
              <a:ext cx="3421" cy="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1" name="Line 8"/>
            <p:cNvSpPr>
              <a:spLocks noChangeShapeType="1"/>
            </p:cNvSpPr>
            <p:nvPr/>
          </p:nvSpPr>
          <p:spPr bwMode="auto">
            <a:xfrm>
              <a:off x="1728" y="3456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2" name="Line 9"/>
            <p:cNvSpPr>
              <a:spLocks noChangeShapeType="1"/>
            </p:cNvSpPr>
            <p:nvPr/>
          </p:nvSpPr>
          <p:spPr bwMode="auto">
            <a:xfrm>
              <a:off x="1680" y="3792"/>
              <a:ext cx="355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3" name="Line 10"/>
            <p:cNvSpPr>
              <a:spLocks noChangeShapeType="1"/>
            </p:cNvSpPr>
            <p:nvPr/>
          </p:nvSpPr>
          <p:spPr bwMode="auto">
            <a:xfrm>
              <a:off x="5136" y="3648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4" name="Line 11"/>
            <p:cNvSpPr>
              <a:spLocks noChangeShapeType="1"/>
            </p:cNvSpPr>
            <p:nvPr/>
          </p:nvSpPr>
          <p:spPr bwMode="auto">
            <a:xfrm>
              <a:off x="5232" y="3648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5" name="Line 12"/>
            <p:cNvSpPr>
              <a:spLocks noChangeShapeType="1"/>
            </p:cNvSpPr>
            <p:nvPr/>
          </p:nvSpPr>
          <p:spPr bwMode="auto">
            <a:xfrm flipV="1">
              <a:off x="1680" y="2784"/>
              <a:ext cx="0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6" name="Line 13"/>
            <p:cNvSpPr>
              <a:spLocks noChangeShapeType="1"/>
            </p:cNvSpPr>
            <p:nvPr/>
          </p:nvSpPr>
          <p:spPr bwMode="auto">
            <a:xfrm>
              <a:off x="1680" y="2784"/>
              <a:ext cx="2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897" name="Group 15"/>
          <p:cNvGrpSpPr>
            <a:grpSpLocks/>
          </p:cNvGrpSpPr>
          <p:nvPr/>
        </p:nvGrpSpPr>
        <p:grpSpPr bwMode="auto">
          <a:xfrm>
            <a:off x="3182939" y="3032125"/>
            <a:ext cx="376237" cy="850900"/>
            <a:chOff x="1392" y="2880"/>
            <a:chExt cx="288" cy="480"/>
          </a:xfrm>
        </p:grpSpPr>
        <p:sp>
          <p:nvSpPr>
            <p:cNvPr id="38023" name="Line 16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24" name="Line 17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25" name="Line 18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26" name="Line 19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27" name="Line 20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28" name="Line 21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29" name="Line 22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898" name="Rectangle 23"/>
          <p:cNvSpPr>
            <a:spLocks noChangeArrowheads="1"/>
          </p:cNvSpPr>
          <p:nvPr/>
        </p:nvSpPr>
        <p:spPr bwMode="auto">
          <a:xfrm>
            <a:off x="2505076" y="3913188"/>
            <a:ext cx="1279525" cy="1339850"/>
          </a:xfrm>
          <a:prstGeom prst="rect">
            <a:avLst/>
          </a:prstGeom>
          <a:solidFill>
            <a:srgbClr val="F7F7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600">
              <a:latin typeface="Calibri" charset="0"/>
            </a:endParaRPr>
          </a:p>
        </p:txBody>
      </p:sp>
      <p:sp>
        <p:nvSpPr>
          <p:cNvPr id="37899" name="Rectangle 24"/>
          <p:cNvSpPr>
            <a:spLocks noChangeArrowheads="1"/>
          </p:cNvSpPr>
          <p:nvPr/>
        </p:nvSpPr>
        <p:spPr bwMode="auto">
          <a:xfrm>
            <a:off x="2054226" y="4265614"/>
            <a:ext cx="149225" cy="776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6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7900" name="Line 25"/>
          <p:cNvSpPr>
            <a:spLocks noChangeShapeType="1"/>
          </p:cNvSpPr>
          <p:nvPr/>
        </p:nvSpPr>
        <p:spPr bwMode="auto">
          <a:xfrm>
            <a:off x="2203451" y="4618038"/>
            <a:ext cx="301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26"/>
          <p:cNvSpPr>
            <a:spLocks noChangeShapeType="1"/>
          </p:cNvSpPr>
          <p:nvPr/>
        </p:nvSpPr>
        <p:spPr bwMode="auto">
          <a:xfrm>
            <a:off x="2279650" y="3136900"/>
            <a:ext cx="903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27"/>
          <p:cNvSpPr>
            <a:spLocks noChangeShapeType="1"/>
          </p:cNvSpPr>
          <p:nvPr/>
        </p:nvSpPr>
        <p:spPr bwMode="auto">
          <a:xfrm>
            <a:off x="2806700" y="3702050"/>
            <a:ext cx="376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Text Box 28"/>
          <p:cNvSpPr txBox="1">
            <a:spLocks noChangeArrowheads="1"/>
          </p:cNvSpPr>
          <p:nvPr/>
        </p:nvSpPr>
        <p:spPr bwMode="auto">
          <a:xfrm>
            <a:off x="2430464" y="4406901"/>
            <a:ext cx="6556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>
                <a:solidFill>
                  <a:schemeClr val="tx1"/>
                </a:solidFill>
                <a:latin typeface="Calibri" charset="0"/>
              </a:rPr>
              <a:t>Read</a:t>
            </a:r>
          </a:p>
          <a:p>
            <a:r>
              <a:rPr lang="en-US" altLang="en-US" sz="1100">
                <a:solidFill>
                  <a:schemeClr val="tx1"/>
                </a:solidFill>
                <a:latin typeface="Calibri" charset="0"/>
              </a:rPr>
              <a:t>Address</a:t>
            </a:r>
          </a:p>
        </p:txBody>
      </p:sp>
      <p:sp>
        <p:nvSpPr>
          <p:cNvPr id="37904" name="Text Box 29"/>
          <p:cNvSpPr txBox="1">
            <a:spLocks noChangeArrowheads="1"/>
          </p:cNvSpPr>
          <p:nvPr/>
        </p:nvSpPr>
        <p:spPr bwMode="auto">
          <a:xfrm>
            <a:off x="2757489" y="3962401"/>
            <a:ext cx="909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tx1"/>
                </a:solidFill>
                <a:latin typeface="Calibri" charset="0"/>
              </a:rPr>
              <a:t>Instruction</a:t>
            </a:r>
          </a:p>
          <a:p>
            <a:pPr algn="ctr"/>
            <a:r>
              <a:rPr lang="en-US" altLang="en-US" sz="1200" b="1">
                <a:solidFill>
                  <a:schemeClr val="tx1"/>
                </a:solidFill>
                <a:latin typeface="Calibri" charset="0"/>
              </a:rPr>
              <a:t>Memory</a:t>
            </a:r>
          </a:p>
        </p:txBody>
      </p:sp>
      <p:sp>
        <p:nvSpPr>
          <p:cNvPr id="37905" name="Text Box 31"/>
          <p:cNvSpPr txBox="1">
            <a:spLocks noChangeArrowheads="1"/>
          </p:cNvSpPr>
          <p:nvPr/>
        </p:nvSpPr>
        <p:spPr bwMode="auto">
          <a:xfrm rot="-5400000">
            <a:off x="1948657" y="4495007"/>
            <a:ext cx="330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900" b="1">
                <a:solidFill>
                  <a:srgbClr val="000000"/>
                </a:solidFill>
                <a:latin typeface="Calibri" charset="0"/>
              </a:rPr>
              <a:t>PC</a:t>
            </a:r>
          </a:p>
        </p:txBody>
      </p:sp>
      <p:sp>
        <p:nvSpPr>
          <p:cNvPr id="37906" name="Line 32"/>
          <p:cNvSpPr>
            <a:spLocks noChangeShapeType="1"/>
          </p:cNvSpPr>
          <p:nvPr/>
        </p:nvSpPr>
        <p:spPr bwMode="auto">
          <a:xfrm>
            <a:off x="1752601" y="4618038"/>
            <a:ext cx="301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Text Box 33"/>
          <p:cNvSpPr txBox="1">
            <a:spLocks noChangeArrowheads="1"/>
          </p:cNvSpPr>
          <p:nvPr/>
        </p:nvSpPr>
        <p:spPr bwMode="auto">
          <a:xfrm>
            <a:off x="2581275" y="3560763"/>
            <a:ext cx="2603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1">
                <a:solidFill>
                  <a:schemeClr val="tx1"/>
                </a:solidFill>
                <a:latin typeface="Calibri" charset="0"/>
              </a:rPr>
              <a:t>4</a:t>
            </a:r>
          </a:p>
        </p:txBody>
      </p:sp>
      <p:sp>
        <p:nvSpPr>
          <p:cNvPr id="37908" name="Line 34"/>
          <p:cNvSpPr>
            <a:spLocks noChangeShapeType="1"/>
          </p:cNvSpPr>
          <p:nvPr/>
        </p:nvSpPr>
        <p:spPr bwMode="auto">
          <a:xfrm>
            <a:off x="1752600" y="2362200"/>
            <a:ext cx="0" cy="2255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Line 36"/>
          <p:cNvSpPr>
            <a:spLocks noChangeShapeType="1"/>
          </p:cNvSpPr>
          <p:nvPr/>
        </p:nvSpPr>
        <p:spPr bwMode="auto">
          <a:xfrm flipH="1">
            <a:off x="1752601" y="2362200"/>
            <a:ext cx="8413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Rectangle 37"/>
          <p:cNvSpPr>
            <a:spLocks noChangeArrowheads="1"/>
          </p:cNvSpPr>
          <p:nvPr/>
        </p:nvSpPr>
        <p:spPr bwMode="auto">
          <a:xfrm flipH="1">
            <a:off x="2670176" y="2432051"/>
            <a:ext cx="150813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en-US" sz="12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37911" name="Rectangle 38"/>
          <p:cNvSpPr>
            <a:spLocks noChangeArrowheads="1"/>
          </p:cNvSpPr>
          <p:nvPr/>
        </p:nvSpPr>
        <p:spPr bwMode="auto">
          <a:xfrm flipH="1">
            <a:off x="2655888" y="2079626"/>
            <a:ext cx="15081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en-US" sz="12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37912" name="Line 39"/>
          <p:cNvSpPr>
            <a:spLocks noChangeShapeType="1"/>
          </p:cNvSpPr>
          <p:nvPr/>
        </p:nvSpPr>
        <p:spPr bwMode="auto">
          <a:xfrm flipH="1">
            <a:off x="2806701" y="2220913"/>
            <a:ext cx="51927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Line 40"/>
          <p:cNvSpPr>
            <a:spLocks noChangeShapeType="1"/>
          </p:cNvSpPr>
          <p:nvPr/>
        </p:nvSpPr>
        <p:spPr bwMode="auto">
          <a:xfrm flipH="1">
            <a:off x="4311651" y="6380163"/>
            <a:ext cx="5870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Line 42"/>
          <p:cNvSpPr>
            <a:spLocks noChangeShapeType="1"/>
          </p:cNvSpPr>
          <p:nvPr/>
        </p:nvSpPr>
        <p:spPr bwMode="auto">
          <a:xfrm>
            <a:off x="3784600" y="4618038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6" name="Line 43"/>
          <p:cNvSpPr>
            <a:spLocks noChangeShapeType="1"/>
          </p:cNvSpPr>
          <p:nvPr/>
        </p:nvSpPr>
        <p:spPr bwMode="auto">
          <a:xfrm>
            <a:off x="4237039" y="4406900"/>
            <a:ext cx="3000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4" name="Line 51"/>
          <p:cNvSpPr>
            <a:spLocks noChangeShapeType="1"/>
          </p:cNvSpPr>
          <p:nvPr/>
        </p:nvSpPr>
        <p:spPr bwMode="auto">
          <a:xfrm>
            <a:off x="4237039" y="5746750"/>
            <a:ext cx="376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5" name="Line 52"/>
          <p:cNvSpPr>
            <a:spLocks noChangeShapeType="1"/>
          </p:cNvSpPr>
          <p:nvPr/>
        </p:nvSpPr>
        <p:spPr bwMode="auto">
          <a:xfrm>
            <a:off x="4311651" y="5675314"/>
            <a:ext cx="74613" cy="141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6" name="Line 53"/>
          <p:cNvSpPr>
            <a:spLocks noChangeShapeType="1"/>
          </p:cNvSpPr>
          <p:nvPr/>
        </p:nvSpPr>
        <p:spPr bwMode="auto">
          <a:xfrm>
            <a:off x="5516563" y="5675314"/>
            <a:ext cx="74612" cy="141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7" name="Text Box 54"/>
          <p:cNvSpPr txBox="1">
            <a:spLocks noChangeArrowheads="1"/>
          </p:cNvSpPr>
          <p:nvPr/>
        </p:nvSpPr>
        <p:spPr bwMode="auto">
          <a:xfrm>
            <a:off x="4311650" y="5746750"/>
            <a:ext cx="3365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>
                <a:solidFill>
                  <a:schemeClr val="tx1"/>
                </a:solidFill>
                <a:latin typeface="Calibri" charset="0"/>
              </a:rPr>
              <a:t>16</a:t>
            </a:r>
          </a:p>
        </p:txBody>
      </p:sp>
      <p:sp>
        <p:nvSpPr>
          <p:cNvPr id="37928" name="Text Box 55"/>
          <p:cNvSpPr txBox="1">
            <a:spLocks noChangeArrowheads="1"/>
          </p:cNvSpPr>
          <p:nvPr/>
        </p:nvSpPr>
        <p:spPr bwMode="auto">
          <a:xfrm>
            <a:off x="5516563" y="5746750"/>
            <a:ext cx="3365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>
                <a:solidFill>
                  <a:schemeClr val="tx1"/>
                </a:solidFill>
                <a:latin typeface="Calibri" charset="0"/>
              </a:rPr>
              <a:t>32</a:t>
            </a:r>
          </a:p>
        </p:txBody>
      </p:sp>
      <p:sp>
        <p:nvSpPr>
          <p:cNvPr id="37929" name="Line 57"/>
          <p:cNvSpPr>
            <a:spLocks noChangeShapeType="1"/>
          </p:cNvSpPr>
          <p:nvPr/>
        </p:nvSpPr>
        <p:spPr bwMode="auto">
          <a:xfrm>
            <a:off x="6269038" y="5253038"/>
            <a:ext cx="0" cy="493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0" name="Line 58"/>
          <p:cNvSpPr>
            <a:spLocks noChangeShapeType="1"/>
          </p:cNvSpPr>
          <p:nvPr/>
        </p:nvSpPr>
        <p:spPr bwMode="auto">
          <a:xfrm flipV="1">
            <a:off x="5816600" y="4903788"/>
            <a:ext cx="35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1" name="Line 59"/>
          <p:cNvSpPr>
            <a:spLocks noChangeShapeType="1"/>
          </p:cNvSpPr>
          <p:nvPr/>
        </p:nvSpPr>
        <p:spPr bwMode="auto">
          <a:xfrm>
            <a:off x="4237038" y="4054476"/>
            <a:ext cx="0" cy="1692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2" name="Line 60"/>
          <p:cNvSpPr>
            <a:spLocks noChangeShapeType="1"/>
          </p:cNvSpPr>
          <p:nvPr/>
        </p:nvSpPr>
        <p:spPr bwMode="auto">
          <a:xfrm>
            <a:off x="4237039" y="4054475"/>
            <a:ext cx="3000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3" name="Line 61"/>
          <p:cNvSpPr>
            <a:spLocks noChangeShapeType="1"/>
          </p:cNvSpPr>
          <p:nvPr/>
        </p:nvSpPr>
        <p:spPr bwMode="auto">
          <a:xfrm>
            <a:off x="6118225" y="4900613"/>
            <a:ext cx="427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4" name="Line 62"/>
          <p:cNvSpPr>
            <a:spLocks noChangeShapeType="1"/>
          </p:cNvSpPr>
          <p:nvPr/>
        </p:nvSpPr>
        <p:spPr bwMode="auto">
          <a:xfrm>
            <a:off x="7472364" y="4687888"/>
            <a:ext cx="376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C64806-3BAD-A74E-A787-2CDFF03CE0FD}"/>
              </a:ext>
            </a:extLst>
          </p:cNvPr>
          <p:cNvGrpSpPr/>
          <p:nvPr/>
        </p:nvGrpSpPr>
        <p:grpSpPr>
          <a:xfrm>
            <a:off x="6948770" y="4082436"/>
            <a:ext cx="545725" cy="1270004"/>
            <a:chOff x="6948770" y="4082436"/>
            <a:chExt cx="545725" cy="1270004"/>
          </a:xfrm>
        </p:grpSpPr>
        <p:sp>
          <p:nvSpPr>
            <p:cNvPr id="160" name="Freeform 41">
              <a:extLst>
                <a:ext uri="{FF2B5EF4-FFF2-40B4-BE49-F238E27FC236}">
                  <a16:creationId xmlns:a16="http://schemas.microsoft.com/office/drawing/2014/main" id="{FF0F294E-3E16-5543-B297-DE0527571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770" y="4082436"/>
              <a:ext cx="514599" cy="1270004"/>
            </a:xfrm>
            <a:custGeom>
              <a:avLst/>
              <a:gdLst>
                <a:gd name="T0" fmla="*/ 0 w 388"/>
                <a:gd name="T1" fmla="*/ 0 h 1099"/>
                <a:gd name="T2" fmla="*/ 0 w 388"/>
                <a:gd name="T3" fmla="*/ 2147483646 h 1099"/>
                <a:gd name="T4" fmla="*/ 2147483646 w 388"/>
                <a:gd name="T5" fmla="*/ 2147483646 h 1099"/>
                <a:gd name="T6" fmla="*/ 0 w 388"/>
                <a:gd name="T7" fmla="*/ 2147483646 h 1099"/>
                <a:gd name="T8" fmla="*/ 0 w 388"/>
                <a:gd name="T9" fmla="*/ 2147483646 h 1099"/>
                <a:gd name="T10" fmla="*/ 2147483646 w 388"/>
                <a:gd name="T11" fmla="*/ 2147483646 h 1099"/>
                <a:gd name="T12" fmla="*/ 2147483646 w 388"/>
                <a:gd name="T13" fmla="*/ 2147483646 h 1099"/>
                <a:gd name="T14" fmla="*/ 0 w 388"/>
                <a:gd name="T15" fmla="*/ 0 h 10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8"/>
                <a:gd name="T25" fmla="*/ 0 h 1099"/>
                <a:gd name="T26" fmla="*/ 388 w 388"/>
                <a:gd name="T27" fmla="*/ 1099 h 109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solidFill>
              <a:srgbClr val="F6A09B"/>
            </a:solidFill>
            <a:ln w="1905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36" name="Rectangle 64"/>
            <p:cNvSpPr>
              <a:spLocks noChangeArrowheads="1"/>
            </p:cNvSpPr>
            <p:nvPr/>
          </p:nvSpPr>
          <p:spPr bwMode="auto">
            <a:xfrm>
              <a:off x="7148420" y="4571746"/>
              <a:ext cx="346075" cy="255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altLang="en-US" sz="1100" b="1" dirty="0">
                  <a:solidFill>
                    <a:srgbClr val="000000"/>
                  </a:solidFill>
                  <a:latin typeface="Calibri" charset="0"/>
                </a:rPr>
                <a:t>ALU</a:t>
              </a:r>
            </a:p>
          </p:txBody>
        </p:sp>
      </p:grpSp>
      <p:sp>
        <p:nvSpPr>
          <p:cNvPr id="37937" name="Line 66"/>
          <p:cNvSpPr>
            <a:spLocks noChangeShapeType="1"/>
          </p:cNvSpPr>
          <p:nvPr/>
        </p:nvSpPr>
        <p:spPr bwMode="auto">
          <a:xfrm flipV="1">
            <a:off x="6781801" y="5041900"/>
            <a:ext cx="1889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8" name="Rectangle 67"/>
          <p:cNvSpPr>
            <a:spLocks noChangeArrowheads="1"/>
          </p:cNvSpPr>
          <p:nvPr/>
        </p:nvSpPr>
        <p:spPr bwMode="auto">
          <a:xfrm>
            <a:off x="6569076" y="5111751"/>
            <a:ext cx="150813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en-US" sz="1200">
              <a:latin typeface="Calibri" charset="0"/>
            </a:endParaRPr>
          </a:p>
        </p:txBody>
      </p:sp>
      <p:sp>
        <p:nvSpPr>
          <p:cNvPr id="37939" name="Rectangle 68"/>
          <p:cNvSpPr>
            <a:spLocks noChangeArrowheads="1"/>
          </p:cNvSpPr>
          <p:nvPr/>
        </p:nvSpPr>
        <p:spPr bwMode="auto">
          <a:xfrm>
            <a:off x="6569076" y="4759326"/>
            <a:ext cx="1508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en-US" sz="1200">
              <a:latin typeface="Calibri" charset="0"/>
            </a:endParaRPr>
          </a:p>
        </p:txBody>
      </p:sp>
      <p:sp>
        <p:nvSpPr>
          <p:cNvPr id="37940" name="Line 69"/>
          <p:cNvSpPr>
            <a:spLocks noChangeShapeType="1"/>
          </p:cNvSpPr>
          <p:nvPr/>
        </p:nvSpPr>
        <p:spPr bwMode="auto">
          <a:xfrm>
            <a:off x="6269039" y="5253038"/>
            <a:ext cx="276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1" name="Line 70"/>
          <p:cNvSpPr>
            <a:spLocks noChangeShapeType="1"/>
          </p:cNvSpPr>
          <p:nvPr/>
        </p:nvSpPr>
        <p:spPr bwMode="auto">
          <a:xfrm>
            <a:off x="6118226" y="4265613"/>
            <a:ext cx="803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2" name="Oval 71"/>
          <p:cNvSpPr>
            <a:spLocks noChangeArrowheads="1"/>
          </p:cNvSpPr>
          <p:nvPr/>
        </p:nvSpPr>
        <p:spPr bwMode="auto">
          <a:xfrm>
            <a:off x="6494464" y="3560763"/>
            <a:ext cx="452437" cy="4937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600">
              <a:latin typeface="Calibri" charset="0"/>
            </a:endParaRPr>
          </a:p>
        </p:txBody>
      </p:sp>
      <p:sp>
        <p:nvSpPr>
          <p:cNvPr id="37943" name="Rectangle 72"/>
          <p:cNvSpPr>
            <a:spLocks noChangeArrowheads="1"/>
          </p:cNvSpPr>
          <p:nvPr/>
        </p:nvSpPr>
        <p:spPr bwMode="auto">
          <a:xfrm>
            <a:off x="6494464" y="3560764"/>
            <a:ext cx="45243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ts val="1600"/>
              </a:lnSpc>
            </a:pPr>
            <a:r>
              <a:rPr lang="en-US" altLang="en-US" sz="1100" b="1">
                <a:solidFill>
                  <a:srgbClr val="000000"/>
                </a:solidFill>
                <a:latin typeface="Calibri" charset="0"/>
              </a:rPr>
              <a:t>Shift</a:t>
            </a:r>
          </a:p>
          <a:p>
            <a:pPr algn="ctr">
              <a:lnSpc>
                <a:spcPts val="1600"/>
              </a:lnSpc>
            </a:pPr>
            <a:r>
              <a:rPr lang="en-US" altLang="en-US" sz="1100" b="1">
                <a:solidFill>
                  <a:srgbClr val="000000"/>
                </a:solidFill>
                <a:latin typeface="Calibri" charset="0"/>
              </a:rPr>
              <a:t>left 2</a:t>
            </a:r>
          </a:p>
        </p:txBody>
      </p:sp>
      <p:sp>
        <p:nvSpPr>
          <p:cNvPr id="37944" name="Line 73"/>
          <p:cNvSpPr>
            <a:spLocks noChangeShapeType="1"/>
          </p:cNvSpPr>
          <p:nvPr/>
        </p:nvSpPr>
        <p:spPr bwMode="auto">
          <a:xfrm>
            <a:off x="6269039" y="3841750"/>
            <a:ext cx="225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945" name="Group 74"/>
          <p:cNvGrpSpPr>
            <a:grpSpLocks/>
          </p:cNvGrpSpPr>
          <p:nvPr/>
        </p:nvGrpSpPr>
        <p:grpSpPr bwMode="auto">
          <a:xfrm>
            <a:off x="7172325" y="3243264"/>
            <a:ext cx="300038" cy="852487"/>
            <a:chOff x="1392" y="2880"/>
            <a:chExt cx="288" cy="480"/>
          </a:xfrm>
        </p:grpSpPr>
        <p:sp>
          <p:nvSpPr>
            <p:cNvPr id="38016" name="Line 75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17" name="Line 76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18" name="Line 77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19" name="Line 78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20" name="Line 79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21" name="Line 80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22" name="Line 81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46" name="Line 83"/>
          <p:cNvSpPr>
            <a:spLocks noChangeShapeType="1"/>
          </p:cNvSpPr>
          <p:nvPr/>
        </p:nvSpPr>
        <p:spPr bwMode="auto">
          <a:xfrm>
            <a:off x="6932614" y="3841750"/>
            <a:ext cx="225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7" name="Rectangle 84"/>
          <p:cNvSpPr>
            <a:spLocks noChangeArrowheads="1"/>
          </p:cNvSpPr>
          <p:nvPr/>
        </p:nvSpPr>
        <p:spPr bwMode="auto">
          <a:xfrm>
            <a:off x="7999414" y="3983038"/>
            <a:ext cx="1279525" cy="1339850"/>
          </a:xfrm>
          <a:prstGeom prst="rect">
            <a:avLst/>
          </a:prstGeom>
          <a:solidFill>
            <a:srgbClr val="F7F7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600">
              <a:latin typeface="Calibri" charset="0"/>
            </a:endParaRPr>
          </a:p>
        </p:txBody>
      </p:sp>
      <p:sp>
        <p:nvSpPr>
          <p:cNvPr id="37948" name="Line 85"/>
          <p:cNvSpPr>
            <a:spLocks noChangeShapeType="1"/>
          </p:cNvSpPr>
          <p:nvPr/>
        </p:nvSpPr>
        <p:spPr bwMode="auto">
          <a:xfrm>
            <a:off x="7773989" y="4687888"/>
            <a:ext cx="250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9" name="Text Box 86"/>
          <p:cNvSpPr txBox="1">
            <a:spLocks noChangeArrowheads="1"/>
          </p:cNvSpPr>
          <p:nvPr/>
        </p:nvSpPr>
        <p:spPr bwMode="auto">
          <a:xfrm>
            <a:off x="8509001" y="3983038"/>
            <a:ext cx="741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tx1"/>
                </a:solidFill>
                <a:latin typeface="Calibri" charset="0"/>
              </a:rPr>
              <a:t>Data</a:t>
            </a:r>
          </a:p>
          <a:p>
            <a:pPr algn="ctr"/>
            <a:r>
              <a:rPr lang="en-US" altLang="en-US" sz="1200" b="1">
                <a:solidFill>
                  <a:schemeClr val="tx1"/>
                </a:solidFill>
                <a:latin typeface="Calibri" charset="0"/>
              </a:rPr>
              <a:t>Memory</a:t>
            </a:r>
          </a:p>
        </p:txBody>
      </p:sp>
      <p:sp>
        <p:nvSpPr>
          <p:cNvPr id="37950" name="Text Box 87"/>
          <p:cNvSpPr txBox="1">
            <a:spLocks noChangeArrowheads="1"/>
          </p:cNvSpPr>
          <p:nvPr/>
        </p:nvSpPr>
        <p:spPr bwMode="auto">
          <a:xfrm>
            <a:off x="7924800" y="4548188"/>
            <a:ext cx="6556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>
                <a:solidFill>
                  <a:schemeClr val="tx1"/>
                </a:solidFill>
                <a:latin typeface="Calibri" charset="0"/>
              </a:rPr>
              <a:t>Address</a:t>
            </a:r>
          </a:p>
        </p:txBody>
      </p:sp>
      <p:sp>
        <p:nvSpPr>
          <p:cNvPr id="37951" name="Text Box 88"/>
          <p:cNvSpPr txBox="1">
            <a:spLocks noChangeArrowheads="1"/>
          </p:cNvSpPr>
          <p:nvPr/>
        </p:nvSpPr>
        <p:spPr bwMode="auto">
          <a:xfrm>
            <a:off x="7924800" y="4900613"/>
            <a:ext cx="83978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>
                <a:solidFill>
                  <a:schemeClr val="tx1"/>
                </a:solidFill>
                <a:latin typeface="Calibri" charset="0"/>
              </a:rPr>
              <a:t>Write Data</a:t>
            </a:r>
          </a:p>
        </p:txBody>
      </p:sp>
      <p:sp>
        <p:nvSpPr>
          <p:cNvPr id="37952" name="Text Box 89"/>
          <p:cNvSpPr txBox="1">
            <a:spLocks noChangeArrowheads="1"/>
          </p:cNvSpPr>
          <p:nvPr/>
        </p:nvSpPr>
        <p:spPr bwMode="auto">
          <a:xfrm>
            <a:off x="8751889" y="4476751"/>
            <a:ext cx="4857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>
                <a:solidFill>
                  <a:schemeClr val="tx1"/>
                </a:solidFill>
                <a:latin typeface="Calibri" charset="0"/>
              </a:rPr>
              <a:t>Read</a:t>
            </a:r>
          </a:p>
          <a:p>
            <a:r>
              <a:rPr lang="en-US" altLang="en-US" sz="1100">
                <a:solidFill>
                  <a:schemeClr val="tx1"/>
                </a:solidFill>
                <a:latin typeface="Calibri" charset="0"/>
              </a:rPr>
              <a:t>Data</a:t>
            </a:r>
          </a:p>
        </p:txBody>
      </p:sp>
      <p:sp>
        <p:nvSpPr>
          <p:cNvPr id="37953" name="Line 90"/>
          <p:cNvSpPr>
            <a:spLocks noChangeShapeType="1"/>
          </p:cNvSpPr>
          <p:nvPr/>
        </p:nvSpPr>
        <p:spPr bwMode="auto">
          <a:xfrm>
            <a:off x="7620001" y="5029200"/>
            <a:ext cx="379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4" name="Line 91"/>
          <p:cNvSpPr>
            <a:spLocks noChangeShapeType="1"/>
          </p:cNvSpPr>
          <p:nvPr/>
        </p:nvSpPr>
        <p:spPr bwMode="auto">
          <a:xfrm>
            <a:off x="9580564" y="5041900"/>
            <a:ext cx="225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5" name="Line 93"/>
          <p:cNvSpPr>
            <a:spLocks noChangeShapeType="1"/>
          </p:cNvSpPr>
          <p:nvPr/>
        </p:nvSpPr>
        <p:spPr bwMode="auto">
          <a:xfrm>
            <a:off x="10031413" y="4829175"/>
            <a:ext cx="15081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6" name="Rectangle 94"/>
          <p:cNvSpPr>
            <a:spLocks noChangeArrowheads="1"/>
          </p:cNvSpPr>
          <p:nvPr/>
        </p:nvSpPr>
        <p:spPr bwMode="auto">
          <a:xfrm>
            <a:off x="9805988" y="4548189"/>
            <a:ext cx="1508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en-US" sz="12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37957" name="Line 96"/>
          <p:cNvSpPr>
            <a:spLocks noChangeShapeType="1"/>
          </p:cNvSpPr>
          <p:nvPr/>
        </p:nvSpPr>
        <p:spPr bwMode="auto">
          <a:xfrm>
            <a:off x="5816600" y="4265614"/>
            <a:ext cx="3556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8" name="Line 97"/>
          <p:cNvSpPr>
            <a:spLocks noChangeShapeType="1"/>
          </p:cNvSpPr>
          <p:nvPr/>
        </p:nvSpPr>
        <p:spPr bwMode="auto">
          <a:xfrm>
            <a:off x="4311650" y="5111751"/>
            <a:ext cx="0" cy="1268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9" name="Line 98"/>
          <p:cNvSpPr>
            <a:spLocks noChangeShapeType="1"/>
          </p:cNvSpPr>
          <p:nvPr/>
        </p:nvSpPr>
        <p:spPr bwMode="auto">
          <a:xfrm>
            <a:off x="3559176" y="3419475"/>
            <a:ext cx="2254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0" name="Line 99"/>
          <p:cNvSpPr>
            <a:spLocks noChangeShapeType="1"/>
          </p:cNvSpPr>
          <p:nvPr/>
        </p:nvSpPr>
        <p:spPr bwMode="auto">
          <a:xfrm>
            <a:off x="2806700" y="2503488"/>
            <a:ext cx="903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1" name="Line 101"/>
          <p:cNvSpPr>
            <a:spLocks noChangeShapeType="1"/>
          </p:cNvSpPr>
          <p:nvPr/>
        </p:nvSpPr>
        <p:spPr bwMode="auto">
          <a:xfrm flipV="1">
            <a:off x="9269413" y="4687888"/>
            <a:ext cx="398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2" name="Line 104"/>
          <p:cNvSpPr>
            <a:spLocks noChangeShapeType="1"/>
          </p:cNvSpPr>
          <p:nvPr/>
        </p:nvSpPr>
        <p:spPr bwMode="auto">
          <a:xfrm>
            <a:off x="3709988" y="3419476"/>
            <a:ext cx="2462212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3" name="Line 106"/>
          <p:cNvSpPr>
            <a:spLocks noChangeShapeType="1"/>
          </p:cNvSpPr>
          <p:nvPr/>
        </p:nvSpPr>
        <p:spPr bwMode="auto">
          <a:xfrm>
            <a:off x="7472364" y="3630613"/>
            <a:ext cx="5286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4" name="Line 108"/>
          <p:cNvSpPr>
            <a:spLocks noChangeShapeType="1"/>
          </p:cNvSpPr>
          <p:nvPr/>
        </p:nvSpPr>
        <p:spPr bwMode="auto">
          <a:xfrm>
            <a:off x="6343650" y="4900614"/>
            <a:ext cx="0" cy="846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5" name="Line 109"/>
          <p:cNvSpPr>
            <a:spLocks noChangeShapeType="1"/>
          </p:cNvSpPr>
          <p:nvPr/>
        </p:nvSpPr>
        <p:spPr bwMode="auto">
          <a:xfrm flipV="1">
            <a:off x="6343650" y="5715000"/>
            <a:ext cx="1276350" cy="31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6" name="Line 111"/>
          <p:cNvSpPr>
            <a:spLocks noChangeShapeType="1"/>
          </p:cNvSpPr>
          <p:nvPr/>
        </p:nvSpPr>
        <p:spPr bwMode="auto">
          <a:xfrm flipV="1">
            <a:off x="7848600" y="57150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7" name="Line 112"/>
          <p:cNvSpPr>
            <a:spLocks noChangeShapeType="1"/>
          </p:cNvSpPr>
          <p:nvPr/>
        </p:nvSpPr>
        <p:spPr bwMode="auto">
          <a:xfrm>
            <a:off x="9580564" y="4687889"/>
            <a:ext cx="2254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8" name="Line 113"/>
          <p:cNvSpPr>
            <a:spLocks noChangeShapeType="1"/>
          </p:cNvSpPr>
          <p:nvPr/>
        </p:nvSpPr>
        <p:spPr bwMode="auto">
          <a:xfrm>
            <a:off x="10182225" y="4829175"/>
            <a:ext cx="0" cy="1550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9" name="Line 114"/>
          <p:cNvSpPr>
            <a:spLocks noChangeShapeType="1"/>
          </p:cNvSpPr>
          <p:nvPr/>
        </p:nvSpPr>
        <p:spPr bwMode="auto">
          <a:xfrm>
            <a:off x="7999413" y="2220913"/>
            <a:ext cx="0" cy="1409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0" name="Line 118"/>
          <p:cNvSpPr>
            <a:spLocks noChangeShapeType="1"/>
          </p:cNvSpPr>
          <p:nvPr/>
        </p:nvSpPr>
        <p:spPr bwMode="auto">
          <a:xfrm flipV="1">
            <a:off x="6269038" y="3841750"/>
            <a:ext cx="0" cy="1411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1" name="Line 119"/>
          <p:cNvSpPr>
            <a:spLocks noChangeShapeType="1"/>
          </p:cNvSpPr>
          <p:nvPr/>
        </p:nvSpPr>
        <p:spPr bwMode="auto">
          <a:xfrm flipV="1">
            <a:off x="5440364" y="5724525"/>
            <a:ext cx="808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2" name="Line 120"/>
          <p:cNvSpPr>
            <a:spLocks noChangeShapeType="1"/>
          </p:cNvSpPr>
          <p:nvPr/>
        </p:nvSpPr>
        <p:spPr bwMode="auto">
          <a:xfrm>
            <a:off x="6118225" y="3429000"/>
            <a:ext cx="1054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3" name="Line 121"/>
          <p:cNvSpPr>
            <a:spLocks noChangeShapeType="1"/>
          </p:cNvSpPr>
          <p:nvPr/>
        </p:nvSpPr>
        <p:spPr bwMode="auto">
          <a:xfrm>
            <a:off x="3709988" y="2503489"/>
            <a:ext cx="0" cy="915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4" name="Line 123"/>
          <p:cNvSpPr>
            <a:spLocks noChangeShapeType="1"/>
          </p:cNvSpPr>
          <p:nvPr/>
        </p:nvSpPr>
        <p:spPr bwMode="auto">
          <a:xfrm>
            <a:off x="2279650" y="3136900"/>
            <a:ext cx="0" cy="1481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5" name="Oval 125"/>
          <p:cNvSpPr>
            <a:spLocks noChangeArrowheads="1"/>
          </p:cNvSpPr>
          <p:nvPr/>
        </p:nvSpPr>
        <p:spPr bwMode="auto">
          <a:xfrm>
            <a:off x="4613275" y="5534026"/>
            <a:ext cx="801688" cy="4238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600">
              <a:latin typeface="Calibri" charset="0"/>
            </a:endParaRPr>
          </a:p>
        </p:txBody>
      </p:sp>
      <p:sp>
        <p:nvSpPr>
          <p:cNvPr id="37976" name="Rectangle 126"/>
          <p:cNvSpPr>
            <a:spLocks noChangeArrowheads="1"/>
          </p:cNvSpPr>
          <p:nvPr/>
        </p:nvSpPr>
        <p:spPr bwMode="auto">
          <a:xfrm>
            <a:off x="4764088" y="5534026"/>
            <a:ext cx="52546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100" b="1">
                <a:solidFill>
                  <a:srgbClr val="000000"/>
                </a:solidFill>
                <a:latin typeface="Calibri" charset="0"/>
              </a:rPr>
              <a:t>Sign</a:t>
            </a:r>
          </a:p>
          <a:p>
            <a:pPr algn="ctr"/>
            <a:r>
              <a:rPr lang="en-US" altLang="en-US" sz="1100" b="1">
                <a:solidFill>
                  <a:srgbClr val="000000"/>
                </a:solidFill>
                <a:latin typeface="Calibri" charset="0"/>
              </a:rPr>
              <a:t>Extend</a:t>
            </a:r>
          </a:p>
        </p:txBody>
      </p:sp>
      <p:sp>
        <p:nvSpPr>
          <p:cNvPr id="37977" name="Line 130"/>
          <p:cNvSpPr>
            <a:spLocks noChangeShapeType="1"/>
          </p:cNvSpPr>
          <p:nvPr/>
        </p:nvSpPr>
        <p:spPr bwMode="auto">
          <a:xfrm>
            <a:off x="7848600" y="4687888"/>
            <a:ext cx="0" cy="1058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386"/>
          <p:cNvGrpSpPr>
            <a:grpSpLocks/>
          </p:cNvGrpSpPr>
          <p:nvPr/>
        </p:nvGrpSpPr>
        <p:grpSpPr bwMode="auto">
          <a:xfrm>
            <a:off x="2128838" y="1752600"/>
            <a:ext cx="7396162" cy="4774909"/>
            <a:chOff x="609600" y="1390066"/>
            <a:chExt cx="7486884" cy="5163136"/>
          </a:xfrm>
        </p:grpSpPr>
        <p:sp>
          <p:nvSpPr>
            <p:cNvPr id="38009" name="Text Box 124"/>
            <p:cNvSpPr txBox="1">
              <a:spLocks noChangeArrowheads="1"/>
            </p:cNvSpPr>
            <p:nvPr/>
          </p:nvSpPr>
          <p:spPr bwMode="auto">
            <a:xfrm>
              <a:off x="826997" y="6214620"/>
              <a:ext cx="1236236" cy="3325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b="1">
                  <a:solidFill>
                    <a:srgbClr val="0432FF"/>
                  </a:solidFill>
                  <a:latin typeface="Calibri" charset="0"/>
                </a:rPr>
                <a:t>System Clock</a:t>
              </a:r>
            </a:p>
          </p:txBody>
        </p:sp>
        <p:sp>
          <p:nvSpPr>
            <p:cNvPr id="38010" name="Line 125"/>
            <p:cNvSpPr>
              <a:spLocks noChangeShapeType="1"/>
            </p:cNvSpPr>
            <p:nvPr/>
          </p:nvSpPr>
          <p:spPr bwMode="auto">
            <a:xfrm>
              <a:off x="609600" y="6553200"/>
              <a:ext cx="74676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11" name="Line 126"/>
            <p:cNvSpPr>
              <a:spLocks noChangeShapeType="1"/>
            </p:cNvSpPr>
            <p:nvPr/>
          </p:nvSpPr>
          <p:spPr bwMode="auto">
            <a:xfrm flipH="1">
              <a:off x="8077200" y="1390066"/>
              <a:ext cx="19284" cy="51631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12" name="Line 127"/>
            <p:cNvSpPr>
              <a:spLocks noChangeShapeType="1"/>
            </p:cNvSpPr>
            <p:nvPr/>
          </p:nvSpPr>
          <p:spPr bwMode="auto">
            <a:xfrm>
              <a:off x="6245252" y="1472461"/>
              <a:ext cx="3148" cy="50807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13" name="Line 128"/>
            <p:cNvSpPr>
              <a:spLocks noChangeShapeType="1"/>
            </p:cNvSpPr>
            <p:nvPr/>
          </p:nvSpPr>
          <p:spPr bwMode="auto">
            <a:xfrm>
              <a:off x="4548289" y="1472460"/>
              <a:ext cx="23711" cy="50807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14" name="Line 129"/>
            <p:cNvSpPr>
              <a:spLocks noChangeShapeType="1"/>
            </p:cNvSpPr>
            <p:nvPr/>
          </p:nvSpPr>
          <p:spPr bwMode="auto">
            <a:xfrm flipH="1">
              <a:off x="2514600" y="1554856"/>
              <a:ext cx="28188" cy="4998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15" name="Line 130"/>
            <p:cNvSpPr>
              <a:spLocks noChangeShapeType="1"/>
            </p:cNvSpPr>
            <p:nvPr/>
          </p:nvSpPr>
          <p:spPr bwMode="auto">
            <a:xfrm flipH="1">
              <a:off x="609600" y="4933074"/>
              <a:ext cx="4820" cy="16201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979" name="Group 100"/>
          <p:cNvGrpSpPr>
            <a:grpSpLocks/>
          </p:cNvGrpSpPr>
          <p:nvPr/>
        </p:nvGrpSpPr>
        <p:grpSpPr bwMode="auto">
          <a:xfrm>
            <a:off x="2590800" y="1905000"/>
            <a:ext cx="228600" cy="755650"/>
            <a:chOff x="6533000" y="3215599"/>
            <a:chExt cx="485666" cy="1056070"/>
          </a:xfrm>
        </p:grpSpPr>
        <p:grpSp>
          <p:nvGrpSpPr>
            <p:cNvPr id="38001" name="Group 28"/>
            <p:cNvGrpSpPr>
              <a:grpSpLocks/>
            </p:cNvGrpSpPr>
            <p:nvPr/>
          </p:nvGrpSpPr>
          <p:grpSpPr bwMode="auto">
            <a:xfrm>
              <a:off x="6565545" y="3215599"/>
              <a:ext cx="453121" cy="1056070"/>
              <a:chOff x="6565545" y="3215599"/>
              <a:chExt cx="453121" cy="1056070"/>
            </a:xfrm>
          </p:grpSpPr>
          <p:sp>
            <p:nvSpPr>
              <p:cNvPr id="38003" name="Line 23"/>
              <p:cNvSpPr>
                <a:spLocks noChangeShapeType="1"/>
              </p:cNvSpPr>
              <p:nvPr/>
            </p:nvSpPr>
            <p:spPr bwMode="auto">
              <a:xfrm>
                <a:off x="6565545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4" name="Arc 24"/>
              <p:cNvSpPr>
                <a:spLocks/>
              </p:cNvSpPr>
              <p:nvPr/>
            </p:nvSpPr>
            <p:spPr bwMode="auto">
              <a:xfrm>
                <a:off x="6793357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5" name="Arc 25"/>
              <p:cNvSpPr>
                <a:spLocks/>
              </p:cNvSpPr>
              <p:nvPr/>
            </p:nvSpPr>
            <p:spPr bwMode="auto">
              <a:xfrm flipH="1">
                <a:off x="6565545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6" name="Arc 26"/>
              <p:cNvSpPr>
                <a:spLocks/>
              </p:cNvSpPr>
              <p:nvPr/>
            </p:nvSpPr>
            <p:spPr bwMode="auto">
              <a:xfrm flipV="1">
                <a:off x="6793357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7" name="Arc 27"/>
              <p:cNvSpPr>
                <a:spLocks/>
              </p:cNvSpPr>
              <p:nvPr/>
            </p:nvSpPr>
            <p:spPr bwMode="auto">
              <a:xfrm flipH="1" flipV="1">
                <a:off x="6565545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8" name="Line 28"/>
              <p:cNvSpPr>
                <a:spLocks noChangeShapeType="1"/>
              </p:cNvSpPr>
              <p:nvPr/>
            </p:nvSpPr>
            <p:spPr bwMode="auto">
              <a:xfrm>
                <a:off x="7018666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02" name="Text Box 29"/>
            <p:cNvSpPr txBox="1">
              <a:spLocks noChangeArrowheads="1"/>
            </p:cNvSpPr>
            <p:nvPr/>
          </p:nvSpPr>
          <p:spPr bwMode="auto">
            <a:xfrm>
              <a:off x="6533000" y="3282242"/>
              <a:ext cx="453122" cy="76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M</a:t>
              </a:r>
              <a:b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U </a:t>
              </a:r>
              <a:b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X</a:t>
              </a:r>
              <a:endParaRPr lang="en-AU" altLang="en-US" sz="1100" b="1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37980" name="Group 100"/>
          <p:cNvGrpSpPr>
            <a:grpSpLocks/>
          </p:cNvGrpSpPr>
          <p:nvPr/>
        </p:nvGrpSpPr>
        <p:grpSpPr bwMode="auto">
          <a:xfrm>
            <a:off x="9788525" y="4425950"/>
            <a:ext cx="228600" cy="755650"/>
            <a:chOff x="6533000" y="3215599"/>
            <a:chExt cx="485666" cy="1056070"/>
          </a:xfrm>
        </p:grpSpPr>
        <p:grpSp>
          <p:nvGrpSpPr>
            <p:cNvPr id="37993" name="Group 28"/>
            <p:cNvGrpSpPr>
              <a:grpSpLocks/>
            </p:cNvGrpSpPr>
            <p:nvPr/>
          </p:nvGrpSpPr>
          <p:grpSpPr bwMode="auto">
            <a:xfrm>
              <a:off x="6565545" y="3215599"/>
              <a:ext cx="453121" cy="1056070"/>
              <a:chOff x="6565545" y="3215599"/>
              <a:chExt cx="453121" cy="1056070"/>
            </a:xfrm>
          </p:grpSpPr>
          <p:sp>
            <p:nvSpPr>
              <p:cNvPr id="37995" name="Line 23"/>
              <p:cNvSpPr>
                <a:spLocks noChangeShapeType="1"/>
              </p:cNvSpPr>
              <p:nvPr/>
            </p:nvSpPr>
            <p:spPr bwMode="auto">
              <a:xfrm>
                <a:off x="6565545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6" name="Arc 24"/>
              <p:cNvSpPr>
                <a:spLocks/>
              </p:cNvSpPr>
              <p:nvPr/>
            </p:nvSpPr>
            <p:spPr bwMode="auto">
              <a:xfrm>
                <a:off x="6793357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7" name="Arc 25"/>
              <p:cNvSpPr>
                <a:spLocks/>
              </p:cNvSpPr>
              <p:nvPr/>
            </p:nvSpPr>
            <p:spPr bwMode="auto">
              <a:xfrm flipH="1">
                <a:off x="6565545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8" name="Arc 26"/>
              <p:cNvSpPr>
                <a:spLocks/>
              </p:cNvSpPr>
              <p:nvPr/>
            </p:nvSpPr>
            <p:spPr bwMode="auto">
              <a:xfrm flipV="1">
                <a:off x="6793357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9" name="Arc 27"/>
              <p:cNvSpPr>
                <a:spLocks/>
              </p:cNvSpPr>
              <p:nvPr/>
            </p:nvSpPr>
            <p:spPr bwMode="auto">
              <a:xfrm flipH="1" flipV="1">
                <a:off x="6565545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0" name="Line 28"/>
              <p:cNvSpPr>
                <a:spLocks noChangeShapeType="1"/>
              </p:cNvSpPr>
              <p:nvPr/>
            </p:nvSpPr>
            <p:spPr bwMode="auto">
              <a:xfrm>
                <a:off x="7018666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94" name="Text Box 29"/>
            <p:cNvSpPr txBox="1">
              <a:spLocks noChangeArrowheads="1"/>
            </p:cNvSpPr>
            <p:nvPr/>
          </p:nvSpPr>
          <p:spPr bwMode="auto">
            <a:xfrm>
              <a:off x="6533000" y="3282242"/>
              <a:ext cx="453122" cy="76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M</a:t>
              </a:r>
              <a:b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U </a:t>
              </a:r>
              <a:b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X</a:t>
              </a:r>
              <a:endParaRPr lang="en-AU" altLang="en-US" sz="1100" b="1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37981" name="Group 100"/>
          <p:cNvGrpSpPr>
            <a:grpSpLocks/>
          </p:cNvGrpSpPr>
          <p:nvPr/>
        </p:nvGrpSpPr>
        <p:grpSpPr bwMode="auto">
          <a:xfrm>
            <a:off x="6553200" y="4616450"/>
            <a:ext cx="228600" cy="755650"/>
            <a:chOff x="6533000" y="3215599"/>
            <a:chExt cx="485666" cy="1056070"/>
          </a:xfrm>
        </p:grpSpPr>
        <p:grpSp>
          <p:nvGrpSpPr>
            <p:cNvPr id="37985" name="Group 28"/>
            <p:cNvGrpSpPr>
              <a:grpSpLocks/>
            </p:cNvGrpSpPr>
            <p:nvPr/>
          </p:nvGrpSpPr>
          <p:grpSpPr bwMode="auto">
            <a:xfrm>
              <a:off x="6565545" y="3215599"/>
              <a:ext cx="453121" cy="1056070"/>
              <a:chOff x="6565545" y="3215599"/>
              <a:chExt cx="453121" cy="1056070"/>
            </a:xfrm>
          </p:grpSpPr>
          <p:sp>
            <p:nvSpPr>
              <p:cNvPr id="37987" name="Line 23"/>
              <p:cNvSpPr>
                <a:spLocks noChangeShapeType="1"/>
              </p:cNvSpPr>
              <p:nvPr/>
            </p:nvSpPr>
            <p:spPr bwMode="auto">
              <a:xfrm>
                <a:off x="6565545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88" name="Arc 24"/>
              <p:cNvSpPr>
                <a:spLocks/>
              </p:cNvSpPr>
              <p:nvPr/>
            </p:nvSpPr>
            <p:spPr bwMode="auto">
              <a:xfrm>
                <a:off x="6793357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89" name="Arc 25"/>
              <p:cNvSpPr>
                <a:spLocks/>
              </p:cNvSpPr>
              <p:nvPr/>
            </p:nvSpPr>
            <p:spPr bwMode="auto">
              <a:xfrm flipH="1">
                <a:off x="6565545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0" name="Arc 26"/>
              <p:cNvSpPr>
                <a:spLocks/>
              </p:cNvSpPr>
              <p:nvPr/>
            </p:nvSpPr>
            <p:spPr bwMode="auto">
              <a:xfrm flipV="1">
                <a:off x="6793357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1" name="Arc 27"/>
              <p:cNvSpPr>
                <a:spLocks/>
              </p:cNvSpPr>
              <p:nvPr/>
            </p:nvSpPr>
            <p:spPr bwMode="auto">
              <a:xfrm flipH="1" flipV="1">
                <a:off x="6565545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2" name="Line 28"/>
              <p:cNvSpPr>
                <a:spLocks noChangeShapeType="1"/>
              </p:cNvSpPr>
              <p:nvPr/>
            </p:nvSpPr>
            <p:spPr bwMode="auto">
              <a:xfrm>
                <a:off x="7018666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86" name="Text Box 29"/>
            <p:cNvSpPr txBox="1">
              <a:spLocks noChangeArrowheads="1"/>
            </p:cNvSpPr>
            <p:nvPr/>
          </p:nvSpPr>
          <p:spPr bwMode="auto">
            <a:xfrm>
              <a:off x="6533000" y="3282242"/>
              <a:ext cx="453122" cy="76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M</a:t>
              </a:r>
              <a:b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U </a:t>
              </a:r>
              <a:b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X</a:t>
              </a:r>
              <a:endParaRPr lang="en-AU" altLang="en-US" sz="1100" b="1">
                <a:solidFill>
                  <a:schemeClr val="tx1"/>
                </a:solidFill>
                <a:latin typeface="Calibri" charset="0"/>
              </a:endParaRPr>
            </a:p>
          </p:txBody>
        </p:sp>
      </p:grpSp>
      <p:sp>
        <p:nvSpPr>
          <p:cNvPr id="37982" name="Line 130"/>
          <p:cNvSpPr>
            <a:spLocks noChangeShapeType="1"/>
          </p:cNvSpPr>
          <p:nvPr/>
        </p:nvSpPr>
        <p:spPr bwMode="auto">
          <a:xfrm>
            <a:off x="9601200" y="50292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3" name="Line 130"/>
          <p:cNvSpPr>
            <a:spLocks noChangeShapeType="1"/>
          </p:cNvSpPr>
          <p:nvPr/>
        </p:nvSpPr>
        <p:spPr bwMode="auto">
          <a:xfrm>
            <a:off x="7620000" y="50292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4" name="Line 13"/>
          <p:cNvSpPr>
            <a:spLocks noChangeShapeType="1"/>
          </p:cNvSpPr>
          <p:nvPr/>
        </p:nvSpPr>
        <p:spPr bwMode="auto">
          <a:xfrm>
            <a:off x="4267200" y="5105400"/>
            <a:ext cx="304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Rectangle 107"/>
          <p:cNvSpPr txBox="1">
            <a:spLocks noChangeArrowheads="1"/>
          </p:cNvSpPr>
          <p:nvPr/>
        </p:nvSpPr>
        <p:spPr bwMode="auto">
          <a:xfrm>
            <a:off x="2343601" y="978250"/>
            <a:ext cx="76962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indent="-3429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137160" indent="0" algn="ctr">
              <a:buNone/>
            </a:pPr>
            <a:r>
              <a:rPr lang="en-US" altLang="en-US" sz="1800" b="1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Step 1 : Break-up the clock cycle time</a:t>
            </a:r>
            <a:endParaRPr lang="en-US" altLang="en-US" sz="1800" b="1" dirty="0">
              <a:solidFill>
                <a:srgbClr val="C00000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3F76B36-4D13-A345-9839-DDA82F5C6836}"/>
              </a:ext>
            </a:extLst>
          </p:cNvPr>
          <p:cNvGrpSpPr/>
          <p:nvPr/>
        </p:nvGrpSpPr>
        <p:grpSpPr>
          <a:xfrm>
            <a:off x="4568460" y="3833840"/>
            <a:ext cx="1383078" cy="1447745"/>
            <a:chOff x="4859226" y="3128976"/>
            <a:chExt cx="1383078" cy="1447745"/>
          </a:xfrm>
        </p:grpSpPr>
        <p:sp>
          <p:nvSpPr>
            <p:cNvPr id="151" name="Rectangle 40">
              <a:extLst>
                <a:ext uri="{FF2B5EF4-FFF2-40B4-BE49-F238E27FC236}">
                  <a16:creationId xmlns:a16="http://schemas.microsoft.com/office/drawing/2014/main" id="{569EAAB0-4806-B04D-81AE-16880C8E1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9226" y="3128976"/>
              <a:ext cx="1381704" cy="1447745"/>
            </a:xfrm>
            <a:prstGeom prst="rect">
              <a:avLst/>
            </a:prstGeom>
            <a:solidFill>
              <a:srgbClr val="D7EB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1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Text Box 48">
              <a:extLst>
                <a:ext uri="{FF2B5EF4-FFF2-40B4-BE49-F238E27FC236}">
                  <a16:creationId xmlns:a16="http://schemas.microsoft.com/office/drawing/2014/main" id="{F4DC4300-1C90-CD44-9DA0-AA4CE1FF0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914" y="4300284"/>
              <a:ext cx="694421" cy="2308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Write Data</a:t>
              </a:r>
            </a:p>
          </p:txBody>
        </p:sp>
        <p:sp>
          <p:nvSpPr>
            <p:cNvPr id="154" name="Text Box 49">
              <a:extLst>
                <a:ext uri="{FF2B5EF4-FFF2-40B4-BE49-F238E27FC236}">
                  <a16:creationId xmlns:a16="http://schemas.microsoft.com/office/drawing/2014/main" id="{C58F0CB8-9040-3847-BD9D-6D1E5A1AD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474" y="3140676"/>
              <a:ext cx="470129" cy="369332"/>
            </a:xfrm>
            <a:prstGeom prst="rect">
              <a:avLst/>
            </a:prstGeom>
            <a:solidFill>
              <a:srgbClr val="D7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Read Reg 1</a:t>
              </a:r>
            </a:p>
          </p:txBody>
        </p:sp>
        <p:sp>
          <p:nvSpPr>
            <p:cNvPr id="155" name="Text Box 50">
              <a:extLst>
                <a:ext uri="{FF2B5EF4-FFF2-40B4-BE49-F238E27FC236}">
                  <a16:creationId xmlns:a16="http://schemas.microsoft.com/office/drawing/2014/main" id="{2316DDA1-BEF2-1D4A-A134-27E337505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474" y="3521661"/>
              <a:ext cx="470129" cy="369332"/>
            </a:xfrm>
            <a:prstGeom prst="rect">
              <a:avLst/>
            </a:prstGeom>
            <a:solidFill>
              <a:srgbClr val="D7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Read Reg 2</a:t>
              </a:r>
            </a:p>
          </p:txBody>
        </p:sp>
        <p:sp>
          <p:nvSpPr>
            <p:cNvPr id="156" name="Text Box 51">
              <a:extLst>
                <a:ext uri="{FF2B5EF4-FFF2-40B4-BE49-F238E27FC236}">
                  <a16:creationId xmlns:a16="http://schemas.microsoft.com/office/drawing/2014/main" id="{ECCE755D-5121-4F41-9BD4-983C7CFD5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223" y="3885347"/>
              <a:ext cx="511680" cy="369332"/>
            </a:xfrm>
            <a:prstGeom prst="rect">
              <a:avLst/>
            </a:prstGeom>
            <a:solidFill>
              <a:srgbClr val="D7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Write Reg</a:t>
              </a:r>
            </a:p>
          </p:txBody>
        </p:sp>
        <p:sp>
          <p:nvSpPr>
            <p:cNvPr id="157" name="Text Box 52">
              <a:extLst>
                <a:ext uri="{FF2B5EF4-FFF2-40B4-BE49-F238E27FC236}">
                  <a16:creationId xmlns:a16="http://schemas.microsoft.com/office/drawing/2014/main" id="{06996E39-5046-3448-94D2-2FCF73AE8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3710" y="3613140"/>
              <a:ext cx="633691" cy="369332"/>
            </a:xfrm>
            <a:prstGeom prst="rect">
              <a:avLst/>
            </a:prstGeom>
            <a:solidFill>
              <a:srgbClr val="D7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b="1" dirty="0">
                  <a:latin typeface="Calibri" panose="020F0502020204030204" pitchFamily="34" charset="0"/>
                  <a:cs typeface="Calibri" panose="020F0502020204030204" pitchFamily="34" charset="0"/>
                </a:rPr>
                <a:t>File</a:t>
              </a:r>
            </a:p>
          </p:txBody>
        </p:sp>
        <p:sp>
          <p:nvSpPr>
            <p:cNvPr id="158" name="Text Box 53">
              <a:extLst>
                <a:ext uri="{FF2B5EF4-FFF2-40B4-BE49-F238E27FC236}">
                  <a16:creationId xmlns:a16="http://schemas.microsoft.com/office/drawing/2014/main" id="{C69B9C36-1524-404A-80CF-823B67CA9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0625" y="3306011"/>
              <a:ext cx="511679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Read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 Data 1</a:t>
              </a:r>
            </a:p>
          </p:txBody>
        </p:sp>
        <p:sp>
          <p:nvSpPr>
            <p:cNvPr id="159" name="Text Box 54">
              <a:extLst>
                <a:ext uri="{FF2B5EF4-FFF2-40B4-BE49-F238E27FC236}">
                  <a16:creationId xmlns:a16="http://schemas.microsoft.com/office/drawing/2014/main" id="{7E404AC8-5005-EA4B-BD6D-8BFE0B406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8007" y="3981320"/>
              <a:ext cx="511679" cy="369332"/>
            </a:xfrm>
            <a:prstGeom prst="rect">
              <a:avLst/>
            </a:prstGeom>
            <a:solidFill>
              <a:srgbClr val="D7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Read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 Data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5949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39240CB-ACFC-4B4B-BE8B-C58CCC7D3E93}"/>
              </a:ext>
            </a:extLst>
          </p:cNvPr>
          <p:cNvGrpSpPr/>
          <p:nvPr/>
        </p:nvGrpSpPr>
        <p:grpSpPr>
          <a:xfrm>
            <a:off x="4524916" y="3833840"/>
            <a:ext cx="1383078" cy="1447745"/>
            <a:chOff x="4859226" y="3128976"/>
            <a:chExt cx="1383078" cy="1447745"/>
          </a:xfrm>
        </p:grpSpPr>
        <p:sp>
          <p:nvSpPr>
            <p:cNvPr id="164" name="Rectangle 40">
              <a:extLst>
                <a:ext uri="{FF2B5EF4-FFF2-40B4-BE49-F238E27FC236}">
                  <a16:creationId xmlns:a16="http://schemas.microsoft.com/office/drawing/2014/main" id="{3E6171DE-5DA9-8245-9F65-DE672FDEE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9226" y="3128976"/>
              <a:ext cx="1381704" cy="1447745"/>
            </a:xfrm>
            <a:prstGeom prst="rect">
              <a:avLst/>
            </a:prstGeom>
            <a:solidFill>
              <a:srgbClr val="D7EB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1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Text Box 48">
              <a:extLst>
                <a:ext uri="{FF2B5EF4-FFF2-40B4-BE49-F238E27FC236}">
                  <a16:creationId xmlns:a16="http://schemas.microsoft.com/office/drawing/2014/main" id="{41B7D024-6D13-9445-9666-276125EF5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914" y="4300284"/>
              <a:ext cx="694421" cy="2308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Write Data</a:t>
              </a:r>
            </a:p>
          </p:txBody>
        </p:sp>
        <p:sp>
          <p:nvSpPr>
            <p:cNvPr id="166" name="Text Box 49">
              <a:extLst>
                <a:ext uri="{FF2B5EF4-FFF2-40B4-BE49-F238E27FC236}">
                  <a16:creationId xmlns:a16="http://schemas.microsoft.com/office/drawing/2014/main" id="{FB387BD4-D3A5-D343-95E4-953CF2ACE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474" y="3140676"/>
              <a:ext cx="470129" cy="369332"/>
            </a:xfrm>
            <a:prstGeom prst="rect">
              <a:avLst/>
            </a:prstGeom>
            <a:solidFill>
              <a:srgbClr val="D7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Read Reg 1</a:t>
              </a:r>
            </a:p>
          </p:txBody>
        </p:sp>
        <p:sp>
          <p:nvSpPr>
            <p:cNvPr id="167" name="Text Box 50">
              <a:extLst>
                <a:ext uri="{FF2B5EF4-FFF2-40B4-BE49-F238E27FC236}">
                  <a16:creationId xmlns:a16="http://schemas.microsoft.com/office/drawing/2014/main" id="{557DA0AB-30A0-754A-98DB-445D2226A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474" y="3521661"/>
              <a:ext cx="470129" cy="369332"/>
            </a:xfrm>
            <a:prstGeom prst="rect">
              <a:avLst/>
            </a:prstGeom>
            <a:solidFill>
              <a:srgbClr val="D7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Read Reg 2</a:t>
              </a:r>
            </a:p>
          </p:txBody>
        </p:sp>
        <p:sp>
          <p:nvSpPr>
            <p:cNvPr id="168" name="Text Box 51">
              <a:extLst>
                <a:ext uri="{FF2B5EF4-FFF2-40B4-BE49-F238E27FC236}">
                  <a16:creationId xmlns:a16="http://schemas.microsoft.com/office/drawing/2014/main" id="{2F8A379D-931E-0347-A217-57442414A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223" y="3885347"/>
              <a:ext cx="511680" cy="369332"/>
            </a:xfrm>
            <a:prstGeom prst="rect">
              <a:avLst/>
            </a:prstGeom>
            <a:solidFill>
              <a:srgbClr val="D7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Write Reg</a:t>
              </a:r>
            </a:p>
          </p:txBody>
        </p:sp>
        <p:sp>
          <p:nvSpPr>
            <p:cNvPr id="169" name="Text Box 52">
              <a:extLst>
                <a:ext uri="{FF2B5EF4-FFF2-40B4-BE49-F238E27FC236}">
                  <a16:creationId xmlns:a16="http://schemas.microsoft.com/office/drawing/2014/main" id="{46D16C4A-2510-9C49-B7B2-7BAD2A416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3710" y="3613140"/>
              <a:ext cx="633691" cy="369332"/>
            </a:xfrm>
            <a:prstGeom prst="rect">
              <a:avLst/>
            </a:prstGeom>
            <a:solidFill>
              <a:srgbClr val="D7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b="1" dirty="0">
                  <a:latin typeface="Calibri" panose="020F0502020204030204" pitchFamily="34" charset="0"/>
                  <a:cs typeface="Calibri" panose="020F0502020204030204" pitchFamily="34" charset="0"/>
                </a:rPr>
                <a:t>File</a:t>
              </a:r>
            </a:p>
          </p:txBody>
        </p:sp>
        <p:sp>
          <p:nvSpPr>
            <p:cNvPr id="170" name="Text Box 53">
              <a:extLst>
                <a:ext uri="{FF2B5EF4-FFF2-40B4-BE49-F238E27FC236}">
                  <a16:creationId xmlns:a16="http://schemas.microsoft.com/office/drawing/2014/main" id="{3BE62238-B229-2A45-9D0A-E4998E783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0625" y="3306011"/>
              <a:ext cx="511679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Read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 Data 1</a:t>
              </a:r>
            </a:p>
          </p:txBody>
        </p:sp>
        <p:sp>
          <p:nvSpPr>
            <p:cNvPr id="171" name="Text Box 54">
              <a:extLst>
                <a:ext uri="{FF2B5EF4-FFF2-40B4-BE49-F238E27FC236}">
                  <a16:creationId xmlns:a16="http://schemas.microsoft.com/office/drawing/2014/main" id="{61AA90CD-C12A-1B4D-85EC-538B54F27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8007" y="3981320"/>
              <a:ext cx="511679" cy="369332"/>
            </a:xfrm>
            <a:prstGeom prst="rect">
              <a:avLst/>
            </a:prstGeom>
            <a:solidFill>
              <a:srgbClr val="D7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Read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 Data 2</a:t>
              </a:r>
            </a:p>
          </p:txBody>
        </p:sp>
      </p:grpSp>
      <p:sp>
        <p:nvSpPr>
          <p:cNvPr id="1204336" name="Text Box 112"/>
          <p:cNvSpPr txBox="1">
            <a:spLocks noChangeArrowheads="1"/>
          </p:cNvSpPr>
          <p:nvPr/>
        </p:nvSpPr>
        <p:spPr bwMode="auto">
          <a:xfrm>
            <a:off x="2692400" y="1749426"/>
            <a:ext cx="850900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dirty="0" err="1">
                <a:solidFill>
                  <a:srgbClr val="0432FF"/>
                </a:solidFill>
                <a:latin typeface="Calibri"/>
                <a:cs typeface="Calibri"/>
              </a:rPr>
              <a:t>IF:Fetch</a:t>
            </a:r>
            <a:endParaRPr lang="en-US" sz="1400" b="1" dirty="0">
              <a:solidFill>
                <a:srgbClr val="0432FF"/>
              </a:solidFill>
              <a:latin typeface="Calibri"/>
              <a:cs typeface="Calibri"/>
            </a:endParaRPr>
          </a:p>
        </p:txBody>
      </p:sp>
      <p:sp>
        <p:nvSpPr>
          <p:cNvPr id="1204337" name="Text Box 113"/>
          <p:cNvSpPr txBox="1">
            <a:spLocks noChangeArrowheads="1"/>
          </p:cNvSpPr>
          <p:nvPr/>
        </p:nvSpPr>
        <p:spPr bwMode="auto">
          <a:xfrm>
            <a:off x="4436031" y="1727201"/>
            <a:ext cx="108053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1400" b="1" dirty="0" err="1">
                <a:solidFill>
                  <a:srgbClr val="0432FF"/>
                </a:solidFill>
                <a:latin typeface="Calibri"/>
                <a:cs typeface="Calibri"/>
              </a:rPr>
              <a:t>ID:Decode</a:t>
            </a:r>
            <a:endParaRPr lang="en-US" sz="1400" b="1" dirty="0">
              <a:solidFill>
                <a:srgbClr val="0432FF"/>
              </a:solidFill>
              <a:latin typeface="Calibri"/>
              <a:cs typeface="Calibri"/>
            </a:endParaRPr>
          </a:p>
        </p:txBody>
      </p:sp>
      <p:sp>
        <p:nvSpPr>
          <p:cNvPr id="1204338" name="Text Box 114"/>
          <p:cNvSpPr txBox="1">
            <a:spLocks noChangeArrowheads="1"/>
          </p:cNvSpPr>
          <p:nvPr/>
        </p:nvSpPr>
        <p:spPr bwMode="auto">
          <a:xfrm>
            <a:off x="6240464" y="1727201"/>
            <a:ext cx="1030287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dirty="0" err="1">
                <a:solidFill>
                  <a:srgbClr val="0432FF"/>
                </a:solidFill>
                <a:latin typeface="Calibri"/>
                <a:cs typeface="Calibri"/>
              </a:rPr>
              <a:t>EX:Execute</a:t>
            </a:r>
            <a:endParaRPr lang="en-US" sz="1400" b="1" dirty="0">
              <a:solidFill>
                <a:srgbClr val="0432FF"/>
              </a:solidFill>
              <a:latin typeface="Calibri"/>
              <a:cs typeface="Calibri"/>
            </a:endParaRPr>
          </a:p>
        </p:txBody>
      </p:sp>
      <p:sp>
        <p:nvSpPr>
          <p:cNvPr id="1204339" name="Text Box 115"/>
          <p:cNvSpPr txBox="1">
            <a:spLocks noChangeArrowheads="1"/>
          </p:cNvSpPr>
          <p:nvPr/>
        </p:nvSpPr>
        <p:spPr bwMode="auto">
          <a:xfrm>
            <a:off x="8007350" y="1727201"/>
            <a:ext cx="1100138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0432FF"/>
                </a:solidFill>
                <a:latin typeface="Calibri"/>
                <a:cs typeface="Calibri"/>
              </a:rPr>
              <a:t>MEM:</a:t>
            </a:r>
          </a:p>
          <a:p>
            <a:pPr algn="ctr" eaLnBrk="0" hangingPunct="0">
              <a:defRPr/>
            </a:pPr>
            <a:r>
              <a:rPr lang="en-US" sz="1400" b="1" dirty="0" err="1">
                <a:solidFill>
                  <a:srgbClr val="0432FF"/>
                </a:solidFill>
                <a:latin typeface="Calibri"/>
                <a:cs typeface="Calibri"/>
              </a:rPr>
              <a:t>MemAccess</a:t>
            </a:r>
            <a:endParaRPr lang="en-US" sz="1400" b="1" dirty="0">
              <a:solidFill>
                <a:srgbClr val="0432FF"/>
              </a:solidFill>
              <a:latin typeface="Calibri"/>
              <a:cs typeface="Calibri"/>
            </a:endParaRPr>
          </a:p>
        </p:txBody>
      </p:sp>
      <p:sp>
        <p:nvSpPr>
          <p:cNvPr id="1204340" name="Text Box 116"/>
          <p:cNvSpPr txBox="1">
            <a:spLocks noChangeArrowheads="1"/>
          </p:cNvSpPr>
          <p:nvPr/>
        </p:nvSpPr>
        <p:spPr bwMode="auto">
          <a:xfrm>
            <a:off x="9432926" y="1727201"/>
            <a:ext cx="1006475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>
                <a:solidFill>
                  <a:srgbClr val="0432FF"/>
                </a:solidFill>
                <a:latin typeface="Calibri"/>
                <a:cs typeface="Calibri"/>
              </a:rPr>
              <a:t>WB:</a:t>
            </a:r>
          </a:p>
          <a:p>
            <a:pPr algn="ctr" eaLnBrk="0" hangingPunct="0">
              <a:defRPr/>
            </a:pPr>
            <a:r>
              <a:rPr lang="en-US" sz="1400" b="1">
                <a:solidFill>
                  <a:srgbClr val="0432FF"/>
                </a:solidFill>
                <a:latin typeface="Calibri"/>
                <a:cs typeface="Calibri"/>
              </a:rPr>
              <a:t>WriteBack</a:t>
            </a:r>
          </a:p>
        </p:txBody>
      </p:sp>
      <p:sp>
        <p:nvSpPr>
          <p:cNvPr id="39943" name="Line 13"/>
          <p:cNvSpPr>
            <a:spLocks noChangeShapeType="1"/>
          </p:cNvSpPr>
          <p:nvPr/>
        </p:nvSpPr>
        <p:spPr bwMode="auto">
          <a:xfrm>
            <a:off x="4235450" y="4724400"/>
            <a:ext cx="317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44" name="Group 15"/>
          <p:cNvGrpSpPr>
            <a:grpSpLocks/>
          </p:cNvGrpSpPr>
          <p:nvPr/>
        </p:nvGrpSpPr>
        <p:grpSpPr bwMode="auto">
          <a:xfrm>
            <a:off x="3182939" y="3032125"/>
            <a:ext cx="376237" cy="850900"/>
            <a:chOff x="1392" y="2880"/>
            <a:chExt cx="288" cy="480"/>
          </a:xfrm>
        </p:grpSpPr>
        <p:sp>
          <p:nvSpPr>
            <p:cNvPr id="40085" name="Line 16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86" name="Line 17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87" name="Line 18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88" name="Line 19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89" name="Line 20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90" name="Line 21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91" name="Line 22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5" name="Rectangle 23"/>
          <p:cNvSpPr>
            <a:spLocks noChangeArrowheads="1"/>
          </p:cNvSpPr>
          <p:nvPr/>
        </p:nvSpPr>
        <p:spPr bwMode="auto">
          <a:xfrm>
            <a:off x="2505076" y="3913188"/>
            <a:ext cx="1279525" cy="1339850"/>
          </a:xfrm>
          <a:prstGeom prst="rect">
            <a:avLst/>
          </a:prstGeom>
          <a:solidFill>
            <a:srgbClr val="F7F7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600">
              <a:latin typeface="Calibri" charset="0"/>
            </a:endParaRPr>
          </a:p>
        </p:txBody>
      </p:sp>
      <p:sp>
        <p:nvSpPr>
          <p:cNvPr id="39946" name="Rectangle 24"/>
          <p:cNvSpPr>
            <a:spLocks noChangeArrowheads="1"/>
          </p:cNvSpPr>
          <p:nvPr/>
        </p:nvSpPr>
        <p:spPr bwMode="auto">
          <a:xfrm>
            <a:off x="2054226" y="4265614"/>
            <a:ext cx="149225" cy="776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6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9947" name="Line 25"/>
          <p:cNvSpPr>
            <a:spLocks noChangeShapeType="1"/>
          </p:cNvSpPr>
          <p:nvPr/>
        </p:nvSpPr>
        <p:spPr bwMode="auto">
          <a:xfrm>
            <a:off x="2203451" y="4618038"/>
            <a:ext cx="301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Line 26"/>
          <p:cNvSpPr>
            <a:spLocks noChangeShapeType="1"/>
          </p:cNvSpPr>
          <p:nvPr/>
        </p:nvSpPr>
        <p:spPr bwMode="auto">
          <a:xfrm>
            <a:off x="2279650" y="3136900"/>
            <a:ext cx="903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Line 27"/>
          <p:cNvSpPr>
            <a:spLocks noChangeShapeType="1"/>
          </p:cNvSpPr>
          <p:nvPr/>
        </p:nvSpPr>
        <p:spPr bwMode="auto">
          <a:xfrm>
            <a:off x="2806700" y="3702050"/>
            <a:ext cx="376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Text Box 28"/>
          <p:cNvSpPr txBox="1">
            <a:spLocks noChangeArrowheads="1"/>
          </p:cNvSpPr>
          <p:nvPr/>
        </p:nvSpPr>
        <p:spPr bwMode="auto">
          <a:xfrm>
            <a:off x="2430464" y="4406901"/>
            <a:ext cx="6556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>
                <a:solidFill>
                  <a:schemeClr val="tx1"/>
                </a:solidFill>
                <a:latin typeface="Calibri" charset="0"/>
              </a:rPr>
              <a:t>Read</a:t>
            </a:r>
          </a:p>
          <a:p>
            <a:r>
              <a:rPr lang="en-US" altLang="en-US" sz="1100">
                <a:solidFill>
                  <a:schemeClr val="tx1"/>
                </a:solidFill>
                <a:latin typeface="Calibri" charset="0"/>
              </a:rPr>
              <a:t>Address</a:t>
            </a:r>
          </a:p>
        </p:txBody>
      </p:sp>
      <p:sp>
        <p:nvSpPr>
          <p:cNvPr id="39951" name="Text Box 29"/>
          <p:cNvSpPr txBox="1">
            <a:spLocks noChangeArrowheads="1"/>
          </p:cNvSpPr>
          <p:nvPr/>
        </p:nvSpPr>
        <p:spPr bwMode="auto">
          <a:xfrm>
            <a:off x="2667431" y="3960654"/>
            <a:ext cx="909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200" b="1" dirty="0">
                <a:solidFill>
                  <a:schemeClr val="tx1"/>
                </a:solidFill>
                <a:latin typeface="Calibri" charset="0"/>
              </a:rPr>
              <a:t>Instruction</a:t>
            </a:r>
          </a:p>
          <a:p>
            <a:pPr algn="ctr"/>
            <a:r>
              <a:rPr lang="en-US" altLang="en-US" sz="1200" b="1" dirty="0">
                <a:solidFill>
                  <a:schemeClr val="tx1"/>
                </a:solidFill>
                <a:latin typeface="Calibri" charset="0"/>
              </a:rPr>
              <a:t>Memory</a:t>
            </a:r>
          </a:p>
        </p:txBody>
      </p:sp>
      <p:sp>
        <p:nvSpPr>
          <p:cNvPr id="39952" name="Text Box 31"/>
          <p:cNvSpPr txBox="1">
            <a:spLocks noChangeArrowheads="1"/>
          </p:cNvSpPr>
          <p:nvPr/>
        </p:nvSpPr>
        <p:spPr bwMode="auto">
          <a:xfrm rot="-5400000">
            <a:off x="1948657" y="4495007"/>
            <a:ext cx="330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900" b="1">
                <a:solidFill>
                  <a:srgbClr val="000000"/>
                </a:solidFill>
                <a:latin typeface="Calibri" charset="0"/>
              </a:rPr>
              <a:t>PC</a:t>
            </a:r>
          </a:p>
        </p:txBody>
      </p:sp>
      <p:sp>
        <p:nvSpPr>
          <p:cNvPr id="39953" name="Line 32"/>
          <p:cNvSpPr>
            <a:spLocks noChangeShapeType="1"/>
          </p:cNvSpPr>
          <p:nvPr/>
        </p:nvSpPr>
        <p:spPr bwMode="auto">
          <a:xfrm>
            <a:off x="1752601" y="4618038"/>
            <a:ext cx="301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Text Box 33"/>
          <p:cNvSpPr txBox="1">
            <a:spLocks noChangeArrowheads="1"/>
          </p:cNvSpPr>
          <p:nvPr/>
        </p:nvSpPr>
        <p:spPr bwMode="auto">
          <a:xfrm>
            <a:off x="2581275" y="3560763"/>
            <a:ext cx="2603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1">
                <a:solidFill>
                  <a:schemeClr val="tx1"/>
                </a:solidFill>
                <a:latin typeface="Calibri" charset="0"/>
              </a:rPr>
              <a:t>4</a:t>
            </a:r>
          </a:p>
        </p:txBody>
      </p:sp>
      <p:sp>
        <p:nvSpPr>
          <p:cNvPr id="39955" name="Line 34"/>
          <p:cNvSpPr>
            <a:spLocks noChangeShapeType="1"/>
          </p:cNvSpPr>
          <p:nvPr/>
        </p:nvSpPr>
        <p:spPr bwMode="auto">
          <a:xfrm>
            <a:off x="1752600" y="2362200"/>
            <a:ext cx="0" cy="2255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6" name="Line 36"/>
          <p:cNvSpPr>
            <a:spLocks noChangeShapeType="1"/>
          </p:cNvSpPr>
          <p:nvPr/>
        </p:nvSpPr>
        <p:spPr bwMode="auto">
          <a:xfrm flipH="1">
            <a:off x="1752601" y="2362200"/>
            <a:ext cx="8413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7" name="Rectangle 37"/>
          <p:cNvSpPr>
            <a:spLocks noChangeArrowheads="1"/>
          </p:cNvSpPr>
          <p:nvPr/>
        </p:nvSpPr>
        <p:spPr bwMode="auto">
          <a:xfrm flipH="1">
            <a:off x="2670176" y="2432051"/>
            <a:ext cx="150813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en-US" sz="12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39958" name="Rectangle 38"/>
          <p:cNvSpPr>
            <a:spLocks noChangeArrowheads="1"/>
          </p:cNvSpPr>
          <p:nvPr/>
        </p:nvSpPr>
        <p:spPr bwMode="auto">
          <a:xfrm flipH="1">
            <a:off x="2655888" y="2079626"/>
            <a:ext cx="15081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en-US" sz="12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39959" name="Line 39"/>
          <p:cNvSpPr>
            <a:spLocks noChangeShapeType="1"/>
          </p:cNvSpPr>
          <p:nvPr/>
        </p:nvSpPr>
        <p:spPr bwMode="auto">
          <a:xfrm flipH="1">
            <a:off x="2806701" y="2220913"/>
            <a:ext cx="51927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0" name="Line 40"/>
          <p:cNvSpPr>
            <a:spLocks noChangeShapeType="1"/>
          </p:cNvSpPr>
          <p:nvPr/>
        </p:nvSpPr>
        <p:spPr bwMode="auto">
          <a:xfrm flipH="1">
            <a:off x="4311651" y="6380163"/>
            <a:ext cx="5870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2" name="Line 42"/>
          <p:cNvSpPr>
            <a:spLocks noChangeShapeType="1"/>
          </p:cNvSpPr>
          <p:nvPr/>
        </p:nvSpPr>
        <p:spPr bwMode="auto">
          <a:xfrm>
            <a:off x="3784600" y="4618038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3" name="Line 43"/>
          <p:cNvSpPr>
            <a:spLocks noChangeShapeType="1"/>
          </p:cNvSpPr>
          <p:nvPr/>
        </p:nvSpPr>
        <p:spPr bwMode="auto">
          <a:xfrm>
            <a:off x="4237039" y="4406900"/>
            <a:ext cx="3000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1" name="Line 51"/>
          <p:cNvSpPr>
            <a:spLocks noChangeShapeType="1"/>
          </p:cNvSpPr>
          <p:nvPr/>
        </p:nvSpPr>
        <p:spPr bwMode="auto">
          <a:xfrm>
            <a:off x="4237039" y="5746750"/>
            <a:ext cx="376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2" name="Line 52"/>
          <p:cNvSpPr>
            <a:spLocks noChangeShapeType="1"/>
          </p:cNvSpPr>
          <p:nvPr/>
        </p:nvSpPr>
        <p:spPr bwMode="auto">
          <a:xfrm>
            <a:off x="4311651" y="5675314"/>
            <a:ext cx="74613" cy="141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3" name="Line 53"/>
          <p:cNvSpPr>
            <a:spLocks noChangeShapeType="1"/>
          </p:cNvSpPr>
          <p:nvPr/>
        </p:nvSpPr>
        <p:spPr bwMode="auto">
          <a:xfrm>
            <a:off x="5516563" y="5675314"/>
            <a:ext cx="74612" cy="141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4" name="Text Box 54"/>
          <p:cNvSpPr txBox="1">
            <a:spLocks noChangeArrowheads="1"/>
          </p:cNvSpPr>
          <p:nvPr/>
        </p:nvSpPr>
        <p:spPr bwMode="auto">
          <a:xfrm>
            <a:off x="4311650" y="5746750"/>
            <a:ext cx="3365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>
                <a:solidFill>
                  <a:schemeClr val="tx1"/>
                </a:solidFill>
                <a:latin typeface="Calibri" charset="0"/>
              </a:rPr>
              <a:t>16</a:t>
            </a:r>
          </a:p>
        </p:txBody>
      </p:sp>
      <p:sp>
        <p:nvSpPr>
          <p:cNvPr id="39975" name="Text Box 55"/>
          <p:cNvSpPr txBox="1">
            <a:spLocks noChangeArrowheads="1"/>
          </p:cNvSpPr>
          <p:nvPr/>
        </p:nvSpPr>
        <p:spPr bwMode="auto">
          <a:xfrm>
            <a:off x="5516563" y="5746750"/>
            <a:ext cx="3365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>
                <a:solidFill>
                  <a:schemeClr val="tx1"/>
                </a:solidFill>
                <a:latin typeface="Calibri" charset="0"/>
              </a:rPr>
              <a:t>32</a:t>
            </a:r>
          </a:p>
        </p:txBody>
      </p:sp>
      <p:sp>
        <p:nvSpPr>
          <p:cNvPr id="39976" name="Line 57"/>
          <p:cNvSpPr>
            <a:spLocks noChangeShapeType="1"/>
          </p:cNvSpPr>
          <p:nvPr/>
        </p:nvSpPr>
        <p:spPr bwMode="auto">
          <a:xfrm>
            <a:off x="6269038" y="5253038"/>
            <a:ext cx="0" cy="493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7" name="Line 58"/>
          <p:cNvSpPr>
            <a:spLocks noChangeShapeType="1"/>
          </p:cNvSpPr>
          <p:nvPr/>
        </p:nvSpPr>
        <p:spPr bwMode="auto">
          <a:xfrm>
            <a:off x="5891212" y="4897439"/>
            <a:ext cx="280987" cy="63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8" name="Line 59"/>
          <p:cNvSpPr>
            <a:spLocks noChangeShapeType="1"/>
          </p:cNvSpPr>
          <p:nvPr/>
        </p:nvSpPr>
        <p:spPr bwMode="auto">
          <a:xfrm>
            <a:off x="4237038" y="4054476"/>
            <a:ext cx="0" cy="1692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9" name="Line 60"/>
          <p:cNvSpPr>
            <a:spLocks noChangeShapeType="1"/>
          </p:cNvSpPr>
          <p:nvPr/>
        </p:nvSpPr>
        <p:spPr bwMode="auto">
          <a:xfrm>
            <a:off x="4237039" y="4054475"/>
            <a:ext cx="3000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0" name="Line 61"/>
          <p:cNvSpPr>
            <a:spLocks noChangeShapeType="1"/>
          </p:cNvSpPr>
          <p:nvPr/>
        </p:nvSpPr>
        <p:spPr bwMode="auto">
          <a:xfrm>
            <a:off x="6118225" y="4900613"/>
            <a:ext cx="427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1" name="Line 62"/>
          <p:cNvSpPr>
            <a:spLocks noChangeShapeType="1"/>
          </p:cNvSpPr>
          <p:nvPr/>
        </p:nvSpPr>
        <p:spPr bwMode="auto">
          <a:xfrm>
            <a:off x="7472364" y="4687888"/>
            <a:ext cx="376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4" name="Line 66"/>
          <p:cNvSpPr>
            <a:spLocks noChangeShapeType="1"/>
          </p:cNvSpPr>
          <p:nvPr/>
        </p:nvSpPr>
        <p:spPr bwMode="auto">
          <a:xfrm flipV="1">
            <a:off x="6781801" y="5041900"/>
            <a:ext cx="1889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5" name="Rectangle 67"/>
          <p:cNvSpPr>
            <a:spLocks noChangeArrowheads="1"/>
          </p:cNvSpPr>
          <p:nvPr/>
        </p:nvSpPr>
        <p:spPr bwMode="auto">
          <a:xfrm>
            <a:off x="6569076" y="5111751"/>
            <a:ext cx="150813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en-US" sz="1200">
              <a:latin typeface="Calibri" charset="0"/>
            </a:endParaRPr>
          </a:p>
        </p:txBody>
      </p:sp>
      <p:sp>
        <p:nvSpPr>
          <p:cNvPr id="39986" name="Rectangle 68"/>
          <p:cNvSpPr>
            <a:spLocks noChangeArrowheads="1"/>
          </p:cNvSpPr>
          <p:nvPr/>
        </p:nvSpPr>
        <p:spPr bwMode="auto">
          <a:xfrm>
            <a:off x="6569076" y="4759326"/>
            <a:ext cx="1508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en-US" sz="1200">
              <a:latin typeface="Calibri" charset="0"/>
            </a:endParaRPr>
          </a:p>
        </p:txBody>
      </p:sp>
      <p:sp>
        <p:nvSpPr>
          <p:cNvPr id="39987" name="Line 69"/>
          <p:cNvSpPr>
            <a:spLocks noChangeShapeType="1"/>
          </p:cNvSpPr>
          <p:nvPr/>
        </p:nvSpPr>
        <p:spPr bwMode="auto">
          <a:xfrm>
            <a:off x="6269039" y="5253038"/>
            <a:ext cx="276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8" name="Line 70"/>
          <p:cNvSpPr>
            <a:spLocks noChangeShapeType="1"/>
          </p:cNvSpPr>
          <p:nvPr/>
        </p:nvSpPr>
        <p:spPr bwMode="auto">
          <a:xfrm>
            <a:off x="6118226" y="4265613"/>
            <a:ext cx="803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9" name="Oval 71"/>
          <p:cNvSpPr>
            <a:spLocks noChangeArrowheads="1"/>
          </p:cNvSpPr>
          <p:nvPr/>
        </p:nvSpPr>
        <p:spPr bwMode="auto">
          <a:xfrm>
            <a:off x="6494464" y="3560763"/>
            <a:ext cx="452437" cy="4937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600">
              <a:latin typeface="Calibri" charset="0"/>
            </a:endParaRPr>
          </a:p>
        </p:txBody>
      </p:sp>
      <p:sp>
        <p:nvSpPr>
          <p:cNvPr id="39990" name="Rectangle 72"/>
          <p:cNvSpPr>
            <a:spLocks noChangeArrowheads="1"/>
          </p:cNvSpPr>
          <p:nvPr/>
        </p:nvSpPr>
        <p:spPr bwMode="auto">
          <a:xfrm>
            <a:off x="6494464" y="3560764"/>
            <a:ext cx="45243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ts val="1600"/>
              </a:lnSpc>
            </a:pPr>
            <a:r>
              <a:rPr lang="en-US" altLang="en-US" sz="1100" b="1">
                <a:solidFill>
                  <a:srgbClr val="000000"/>
                </a:solidFill>
                <a:latin typeface="Calibri" charset="0"/>
              </a:rPr>
              <a:t>Shift</a:t>
            </a:r>
          </a:p>
          <a:p>
            <a:pPr algn="ctr">
              <a:lnSpc>
                <a:spcPts val="1600"/>
              </a:lnSpc>
            </a:pPr>
            <a:r>
              <a:rPr lang="en-US" altLang="en-US" sz="1100" b="1">
                <a:solidFill>
                  <a:srgbClr val="000000"/>
                </a:solidFill>
                <a:latin typeface="Calibri" charset="0"/>
              </a:rPr>
              <a:t>left 2</a:t>
            </a:r>
          </a:p>
        </p:txBody>
      </p:sp>
      <p:sp>
        <p:nvSpPr>
          <p:cNvPr id="39991" name="Line 73"/>
          <p:cNvSpPr>
            <a:spLocks noChangeShapeType="1"/>
          </p:cNvSpPr>
          <p:nvPr/>
        </p:nvSpPr>
        <p:spPr bwMode="auto">
          <a:xfrm>
            <a:off x="6269039" y="3841750"/>
            <a:ext cx="225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92" name="Group 74"/>
          <p:cNvGrpSpPr>
            <a:grpSpLocks/>
          </p:cNvGrpSpPr>
          <p:nvPr/>
        </p:nvGrpSpPr>
        <p:grpSpPr bwMode="auto">
          <a:xfrm>
            <a:off x="7172325" y="3243264"/>
            <a:ext cx="300038" cy="852487"/>
            <a:chOff x="1392" y="2880"/>
            <a:chExt cx="288" cy="480"/>
          </a:xfrm>
        </p:grpSpPr>
        <p:sp>
          <p:nvSpPr>
            <p:cNvPr id="40078" name="Line 75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79" name="Line 76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80" name="Line 77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81" name="Line 78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82" name="Line 79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83" name="Line 80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84" name="Line 81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93" name="Line 83"/>
          <p:cNvSpPr>
            <a:spLocks noChangeShapeType="1"/>
          </p:cNvSpPr>
          <p:nvPr/>
        </p:nvSpPr>
        <p:spPr bwMode="auto">
          <a:xfrm>
            <a:off x="6932614" y="3841750"/>
            <a:ext cx="225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4" name="Rectangle 84"/>
          <p:cNvSpPr>
            <a:spLocks noChangeArrowheads="1"/>
          </p:cNvSpPr>
          <p:nvPr/>
        </p:nvSpPr>
        <p:spPr bwMode="auto">
          <a:xfrm>
            <a:off x="7999414" y="3983038"/>
            <a:ext cx="1279525" cy="1339850"/>
          </a:xfrm>
          <a:prstGeom prst="rect">
            <a:avLst/>
          </a:prstGeom>
          <a:solidFill>
            <a:srgbClr val="F7F7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600">
              <a:latin typeface="Calibri" charset="0"/>
            </a:endParaRPr>
          </a:p>
        </p:txBody>
      </p:sp>
      <p:sp>
        <p:nvSpPr>
          <p:cNvPr id="39995" name="Line 85"/>
          <p:cNvSpPr>
            <a:spLocks noChangeShapeType="1"/>
          </p:cNvSpPr>
          <p:nvPr/>
        </p:nvSpPr>
        <p:spPr bwMode="auto">
          <a:xfrm>
            <a:off x="7773989" y="4687888"/>
            <a:ext cx="250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6" name="Text Box 86"/>
          <p:cNvSpPr txBox="1">
            <a:spLocks noChangeArrowheads="1"/>
          </p:cNvSpPr>
          <p:nvPr/>
        </p:nvSpPr>
        <p:spPr bwMode="auto">
          <a:xfrm>
            <a:off x="8296182" y="3983038"/>
            <a:ext cx="741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200" b="1" dirty="0">
                <a:solidFill>
                  <a:schemeClr val="tx1"/>
                </a:solidFill>
                <a:latin typeface="Calibri" charset="0"/>
              </a:rPr>
              <a:t>Data</a:t>
            </a:r>
          </a:p>
          <a:p>
            <a:pPr algn="ctr"/>
            <a:r>
              <a:rPr lang="en-US" altLang="en-US" sz="1200" b="1" dirty="0">
                <a:solidFill>
                  <a:schemeClr val="tx1"/>
                </a:solidFill>
                <a:latin typeface="Calibri" charset="0"/>
              </a:rPr>
              <a:t>Memory</a:t>
            </a:r>
          </a:p>
        </p:txBody>
      </p:sp>
      <p:sp>
        <p:nvSpPr>
          <p:cNvPr id="39997" name="Text Box 87"/>
          <p:cNvSpPr txBox="1">
            <a:spLocks noChangeArrowheads="1"/>
          </p:cNvSpPr>
          <p:nvPr/>
        </p:nvSpPr>
        <p:spPr bwMode="auto">
          <a:xfrm>
            <a:off x="7924800" y="4548188"/>
            <a:ext cx="6556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>
                <a:solidFill>
                  <a:schemeClr val="tx1"/>
                </a:solidFill>
                <a:latin typeface="Calibri" charset="0"/>
              </a:rPr>
              <a:t>Address</a:t>
            </a:r>
          </a:p>
        </p:txBody>
      </p:sp>
      <p:sp>
        <p:nvSpPr>
          <p:cNvPr id="39998" name="Text Box 88"/>
          <p:cNvSpPr txBox="1">
            <a:spLocks noChangeArrowheads="1"/>
          </p:cNvSpPr>
          <p:nvPr/>
        </p:nvSpPr>
        <p:spPr bwMode="auto">
          <a:xfrm>
            <a:off x="7924800" y="4900613"/>
            <a:ext cx="83978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>
                <a:solidFill>
                  <a:schemeClr val="tx1"/>
                </a:solidFill>
                <a:latin typeface="Calibri" charset="0"/>
              </a:rPr>
              <a:t>Write Data</a:t>
            </a:r>
          </a:p>
        </p:txBody>
      </p:sp>
      <p:sp>
        <p:nvSpPr>
          <p:cNvPr id="39999" name="Text Box 89"/>
          <p:cNvSpPr txBox="1">
            <a:spLocks noChangeArrowheads="1"/>
          </p:cNvSpPr>
          <p:nvPr/>
        </p:nvSpPr>
        <p:spPr bwMode="auto">
          <a:xfrm>
            <a:off x="8751889" y="4476751"/>
            <a:ext cx="4857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>
                <a:solidFill>
                  <a:schemeClr val="tx1"/>
                </a:solidFill>
                <a:latin typeface="Calibri" charset="0"/>
              </a:rPr>
              <a:t>Read</a:t>
            </a:r>
          </a:p>
          <a:p>
            <a:r>
              <a:rPr lang="en-US" altLang="en-US" sz="1100">
                <a:solidFill>
                  <a:schemeClr val="tx1"/>
                </a:solidFill>
                <a:latin typeface="Calibri" charset="0"/>
              </a:rPr>
              <a:t>Data</a:t>
            </a:r>
          </a:p>
        </p:txBody>
      </p:sp>
      <p:sp>
        <p:nvSpPr>
          <p:cNvPr id="40000" name="Line 90"/>
          <p:cNvSpPr>
            <a:spLocks noChangeShapeType="1"/>
          </p:cNvSpPr>
          <p:nvPr/>
        </p:nvSpPr>
        <p:spPr bwMode="auto">
          <a:xfrm>
            <a:off x="7620001" y="5029200"/>
            <a:ext cx="379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1" name="Line 91"/>
          <p:cNvSpPr>
            <a:spLocks noChangeShapeType="1"/>
          </p:cNvSpPr>
          <p:nvPr/>
        </p:nvSpPr>
        <p:spPr bwMode="auto">
          <a:xfrm>
            <a:off x="9580564" y="5041900"/>
            <a:ext cx="225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2" name="Line 93"/>
          <p:cNvSpPr>
            <a:spLocks noChangeShapeType="1"/>
          </p:cNvSpPr>
          <p:nvPr/>
        </p:nvSpPr>
        <p:spPr bwMode="auto">
          <a:xfrm>
            <a:off x="10031413" y="4829175"/>
            <a:ext cx="15081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3" name="Rectangle 94"/>
          <p:cNvSpPr>
            <a:spLocks noChangeArrowheads="1"/>
          </p:cNvSpPr>
          <p:nvPr/>
        </p:nvSpPr>
        <p:spPr bwMode="auto">
          <a:xfrm>
            <a:off x="9805988" y="4548189"/>
            <a:ext cx="1508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en-US" sz="12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40004" name="Line 96"/>
          <p:cNvSpPr>
            <a:spLocks noChangeShapeType="1"/>
          </p:cNvSpPr>
          <p:nvPr/>
        </p:nvSpPr>
        <p:spPr bwMode="auto">
          <a:xfrm flipV="1">
            <a:off x="5884692" y="4267201"/>
            <a:ext cx="28750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5" name="Line 97"/>
          <p:cNvSpPr>
            <a:spLocks noChangeShapeType="1"/>
          </p:cNvSpPr>
          <p:nvPr/>
        </p:nvSpPr>
        <p:spPr bwMode="auto">
          <a:xfrm>
            <a:off x="4311650" y="5111751"/>
            <a:ext cx="0" cy="1268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6" name="Line 98"/>
          <p:cNvSpPr>
            <a:spLocks noChangeShapeType="1"/>
          </p:cNvSpPr>
          <p:nvPr/>
        </p:nvSpPr>
        <p:spPr bwMode="auto">
          <a:xfrm>
            <a:off x="3559176" y="3419475"/>
            <a:ext cx="2254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7" name="Line 99"/>
          <p:cNvSpPr>
            <a:spLocks noChangeShapeType="1"/>
          </p:cNvSpPr>
          <p:nvPr/>
        </p:nvSpPr>
        <p:spPr bwMode="auto">
          <a:xfrm>
            <a:off x="2806700" y="2503488"/>
            <a:ext cx="903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8" name="Line 101"/>
          <p:cNvSpPr>
            <a:spLocks noChangeShapeType="1"/>
          </p:cNvSpPr>
          <p:nvPr/>
        </p:nvSpPr>
        <p:spPr bwMode="auto">
          <a:xfrm flipV="1">
            <a:off x="9269413" y="4687888"/>
            <a:ext cx="398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9" name="Line 104"/>
          <p:cNvSpPr>
            <a:spLocks noChangeShapeType="1"/>
          </p:cNvSpPr>
          <p:nvPr/>
        </p:nvSpPr>
        <p:spPr bwMode="auto">
          <a:xfrm>
            <a:off x="3709988" y="3419476"/>
            <a:ext cx="2462212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0" name="Line 106"/>
          <p:cNvSpPr>
            <a:spLocks noChangeShapeType="1"/>
          </p:cNvSpPr>
          <p:nvPr/>
        </p:nvSpPr>
        <p:spPr bwMode="auto">
          <a:xfrm>
            <a:off x="7472364" y="3630613"/>
            <a:ext cx="5286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1" name="Line 108"/>
          <p:cNvSpPr>
            <a:spLocks noChangeShapeType="1"/>
          </p:cNvSpPr>
          <p:nvPr/>
        </p:nvSpPr>
        <p:spPr bwMode="auto">
          <a:xfrm>
            <a:off x="6343650" y="4900614"/>
            <a:ext cx="0" cy="846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2" name="Line 109"/>
          <p:cNvSpPr>
            <a:spLocks noChangeShapeType="1"/>
          </p:cNvSpPr>
          <p:nvPr/>
        </p:nvSpPr>
        <p:spPr bwMode="auto">
          <a:xfrm flipV="1">
            <a:off x="6343650" y="5715000"/>
            <a:ext cx="1276350" cy="31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3" name="Line 111"/>
          <p:cNvSpPr>
            <a:spLocks noChangeShapeType="1"/>
          </p:cNvSpPr>
          <p:nvPr/>
        </p:nvSpPr>
        <p:spPr bwMode="auto">
          <a:xfrm flipV="1">
            <a:off x="7848600" y="57150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4" name="Line 112"/>
          <p:cNvSpPr>
            <a:spLocks noChangeShapeType="1"/>
          </p:cNvSpPr>
          <p:nvPr/>
        </p:nvSpPr>
        <p:spPr bwMode="auto">
          <a:xfrm>
            <a:off x="9580564" y="4687889"/>
            <a:ext cx="2254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5" name="Line 113"/>
          <p:cNvSpPr>
            <a:spLocks noChangeShapeType="1"/>
          </p:cNvSpPr>
          <p:nvPr/>
        </p:nvSpPr>
        <p:spPr bwMode="auto">
          <a:xfrm>
            <a:off x="10182225" y="4829175"/>
            <a:ext cx="0" cy="1550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6" name="Line 114"/>
          <p:cNvSpPr>
            <a:spLocks noChangeShapeType="1"/>
          </p:cNvSpPr>
          <p:nvPr/>
        </p:nvSpPr>
        <p:spPr bwMode="auto">
          <a:xfrm>
            <a:off x="7999413" y="2220913"/>
            <a:ext cx="0" cy="1409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7" name="Line 118"/>
          <p:cNvSpPr>
            <a:spLocks noChangeShapeType="1"/>
          </p:cNvSpPr>
          <p:nvPr/>
        </p:nvSpPr>
        <p:spPr bwMode="auto">
          <a:xfrm flipV="1">
            <a:off x="6269038" y="3841750"/>
            <a:ext cx="0" cy="1411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8" name="Line 119"/>
          <p:cNvSpPr>
            <a:spLocks noChangeShapeType="1"/>
          </p:cNvSpPr>
          <p:nvPr/>
        </p:nvSpPr>
        <p:spPr bwMode="auto">
          <a:xfrm flipV="1">
            <a:off x="5440364" y="5724525"/>
            <a:ext cx="808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9" name="Line 120"/>
          <p:cNvSpPr>
            <a:spLocks noChangeShapeType="1"/>
          </p:cNvSpPr>
          <p:nvPr/>
        </p:nvSpPr>
        <p:spPr bwMode="auto">
          <a:xfrm>
            <a:off x="6118225" y="3429000"/>
            <a:ext cx="1054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0" name="Line 121"/>
          <p:cNvSpPr>
            <a:spLocks noChangeShapeType="1"/>
          </p:cNvSpPr>
          <p:nvPr/>
        </p:nvSpPr>
        <p:spPr bwMode="auto">
          <a:xfrm>
            <a:off x="3709988" y="2503489"/>
            <a:ext cx="0" cy="915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1" name="Line 123"/>
          <p:cNvSpPr>
            <a:spLocks noChangeShapeType="1"/>
          </p:cNvSpPr>
          <p:nvPr/>
        </p:nvSpPr>
        <p:spPr bwMode="auto">
          <a:xfrm>
            <a:off x="2279650" y="3136900"/>
            <a:ext cx="0" cy="1481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2" name="Oval 125"/>
          <p:cNvSpPr>
            <a:spLocks noChangeArrowheads="1"/>
          </p:cNvSpPr>
          <p:nvPr/>
        </p:nvSpPr>
        <p:spPr bwMode="auto">
          <a:xfrm>
            <a:off x="4613275" y="5534026"/>
            <a:ext cx="801688" cy="4238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600">
              <a:latin typeface="Calibri" charset="0"/>
            </a:endParaRPr>
          </a:p>
        </p:txBody>
      </p:sp>
      <p:sp>
        <p:nvSpPr>
          <p:cNvPr id="40023" name="Rectangle 126"/>
          <p:cNvSpPr>
            <a:spLocks noChangeArrowheads="1"/>
          </p:cNvSpPr>
          <p:nvPr/>
        </p:nvSpPr>
        <p:spPr bwMode="auto">
          <a:xfrm>
            <a:off x="4764088" y="5534026"/>
            <a:ext cx="52546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100" b="1">
                <a:solidFill>
                  <a:srgbClr val="000000"/>
                </a:solidFill>
                <a:latin typeface="Calibri" charset="0"/>
              </a:rPr>
              <a:t>Sign</a:t>
            </a:r>
          </a:p>
          <a:p>
            <a:pPr algn="ctr"/>
            <a:r>
              <a:rPr lang="en-US" altLang="en-US" sz="1100" b="1">
                <a:solidFill>
                  <a:srgbClr val="000000"/>
                </a:solidFill>
                <a:latin typeface="Calibri" charset="0"/>
              </a:rPr>
              <a:t>Extend</a:t>
            </a:r>
          </a:p>
        </p:txBody>
      </p:sp>
      <p:sp>
        <p:nvSpPr>
          <p:cNvPr id="40024" name="Line 130"/>
          <p:cNvSpPr>
            <a:spLocks noChangeShapeType="1"/>
          </p:cNvSpPr>
          <p:nvPr/>
        </p:nvSpPr>
        <p:spPr bwMode="auto">
          <a:xfrm>
            <a:off x="7848600" y="4687888"/>
            <a:ext cx="0" cy="1058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025" name="Group 386"/>
          <p:cNvGrpSpPr>
            <a:grpSpLocks/>
          </p:cNvGrpSpPr>
          <p:nvPr/>
        </p:nvGrpSpPr>
        <p:grpSpPr bwMode="auto">
          <a:xfrm>
            <a:off x="2128838" y="5029200"/>
            <a:ext cx="7377112" cy="1524000"/>
            <a:chOff x="609600" y="4933074"/>
            <a:chExt cx="7468371" cy="1647908"/>
          </a:xfrm>
        </p:grpSpPr>
        <p:sp>
          <p:nvSpPr>
            <p:cNvPr id="40071" name="Text Box 124"/>
            <p:cNvSpPr txBox="1">
              <a:spLocks noChangeArrowheads="1"/>
            </p:cNvSpPr>
            <p:nvPr/>
          </p:nvSpPr>
          <p:spPr bwMode="auto">
            <a:xfrm>
              <a:off x="825713" y="6248400"/>
              <a:ext cx="1236236" cy="3325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b="1" dirty="0">
                  <a:solidFill>
                    <a:srgbClr val="0432FF"/>
                  </a:solidFill>
                  <a:latin typeface="Calibri" charset="0"/>
                </a:rPr>
                <a:t>System Clock</a:t>
              </a:r>
            </a:p>
          </p:txBody>
        </p:sp>
        <p:sp>
          <p:nvSpPr>
            <p:cNvPr id="40072" name="Line 125"/>
            <p:cNvSpPr>
              <a:spLocks noChangeShapeType="1"/>
            </p:cNvSpPr>
            <p:nvPr/>
          </p:nvSpPr>
          <p:spPr bwMode="auto">
            <a:xfrm>
              <a:off x="609600" y="6553200"/>
              <a:ext cx="7467600" cy="0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73" name="Line 126"/>
            <p:cNvSpPr>
              <a:spLocks noChangeShapeType="1"/>
            </p:cNvSpPr>
            <p:nvPr/>
          </p:nvSpPr>
          <p:spPr bwMode="auto">
            <a:xfrm flipH="1">
              <a:off x="8077200" y="6169006"/>
              <a:ext cx="771" cy="384197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74" name="Line 127"/>
            <p:cNvSpPr>
              <a:spLocks noChangeShapeType="1"/>
            </p:cNvSpPr>
            <p:nvPr/>
          </p:nvSpPr>
          <p:spPr bwMode="auto">
            <a:xfrm>
              <a:off x="6245252" y="6169006"/>
              <a:ext cx="0" cy="384196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75" name="Line 128"/>
            <p:cNvSpPr>
              <a:spLocks noChangeShapeType="1"/>
            </p:cNvSpPr>
            <p:nvPr/>
          </p:nvSpPr>
          <p:spPr bwMode="auto">
            <a:xfrm>
              <a:off x="4548289" y="6169006"/>
              <a:ext cx="0" cy="384194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76" name="Line 129"/>
            <p:cNvSpPr>
              <a:spLocks noChangeShapeType="1"/>
            </p:cNvSpPr>
            <p:nvPr/>
          </p:nvSpPr>
          <p:spPr bwMode="auto">
            <a:xfrm flipH="1">
              <a:off x="2514600" y="5180259"/>
              <a:ext cx="419" cy="1372941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77" name="Line 130"/>
            <p:cNvSpPr>
              <a:spLocks noChangeShapeType="1"/>
            </p:cNvSpPr>
            <p:nvPr/>
          </p:nvSpPr>
          <p:spPr bwMode="auto">
            <a:xfrm flipH="1">
              <a:off x="609600" y="4933074"/>
              <a:ext cx="4820" cy="1620127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026" name="Group 100"/>
          <p:cNvGrpSpPr>
            <a:grpSpLocks/>
          </p:cNvGrpSpPr>
          <p:nvPr/>
        </p:nvGrpSpPr>
        <p:grpSpPr bwMode="auto">
          <a:xfrm>
            <a:off x="2590800" y="1905000"/>
            <a:ext cx="228600" cy="755650"/>
            <a:chOff x="6533000" y="3215599"/>
            <a:chExt cx="485666" cy="1056070"/>
          </a:xfrm>
        </p:grpSpPr>
        <p:grpSp>
          <p:nvGrpSpPr>
            <p:cNvPr id="40063" name="Group 28"/>
            <p:cNvGrpSpPr>
              <a:grpSpLocks/>
            </p:cNvGrpSpPr>
            <p:nvPr/>
          </p:nvGrpSpPr>
          <p:grpSpPr bwMode="auto">
            <a:xfrm>
              <a:off x="6565545" y="3215599"/>
              <a:ext cx="453121" cy="1056070"/>
              <a:chOff x="6565545" y="3215599"/>
              <a:chExt cx="453121" cy="1056070"/>
            </a:xfrm>
          </p:grpSpPr>
          <p:sp>
            <p:nvSpPr>
              <p:cNvPr id="40065" name="Line 23"/>
              <p:cNvSpPr>
                <a:spLocks noChangeShapeType="1"/>
              </p:cNvSpPr>
              <p:nvPr/>
            </p:nvSpPr>
            <p:spPr bwMode="auto">
              <a:xfrm>
                <a:off x="6565545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6" name="Arc 24"/>
              <p:cNvSpPr>
                <a:spLocks/>
              </p:cNvSpPr>
              <p:nvPr/>
            </p:nvSpPr>
            <p:spPr bwMode="auto">
              <a:xfrm>
                <a:off x="6793357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67" name="Arc 25"/>
              <p:cNvSpPr>
                <a:spLocks/>
              </p:cNvSpPr>
              <p:nvPr/>
            </p:nvSpPr>
            <p:spPr bwMode="auto">
              <a:xfrm flipH="1">
                <a:off x="6565545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68" name="Arc 26"/>
              <p:cNvSpPr>
                <a:spLocks/>
              </p:cNvSpPr>
              <p:nvPr/>
            </p:nvSpPr>
            <p:spPr bwMode="auto">
              <a:xfrm flipV="1">
                <a:off x="6793357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69" name="Arc 27"/>
              <p:cNvSpPr>
                <a:spLocks/>
              </p:cNvSpPr>
              <p:nvPr/>
            </p:nvSpPr>
            <p:spPr bwMode="auto">
              <a:xfrm flipH="1" flipV="1">
                <a:off x="6565545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70" name="Line 28"/>
              <p:cNvSpPr>
                <a:spLocks noChangeShapeType="1"/>
              </p:cNvSpPr>
              <p:nvPr/>
            </p:nvSpPr>
            <p:spPr bwMode="auto">
              <a:xfrm>
                <a:off x="7018666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64" name="Text Box 29"/>
            <p:cNvSpPr txBox="1">
              <a:spLocks noChangeArrowheads="1"/>
            </p:cNvSpPr>
            <p:nvPr/>
          </p:nvSpPr>
          <p:spPr bwMode="auto">
            <a:xfrm>
              <a:off x="6533000" y="3282242"/>
              <a:ext cx="453122" cy="76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M</a:t>
              </a:r>
              <a:b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U </a:t>
              </a:r>
              <a:b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X</a:t>
              </a:r>
              <a:endParaRPr lang="en-AU" altLang="en-US" sz="1100" b="1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40027" name="Group 100"/>
          <p:cNvGrpSpPr>
            <a:grpSpLocks/>
          </p:cNvGrpSpPr>
          <p:nvPr/>
        </p:nvGrpSpPr>
        <p:grpSpPr bwMode="auto">
          <a:xfrm>
            <a:off x="9788525" y="4425950"/>
            <a:ext cx="228600" cy="755650"/>
            <a:chOff x="6533000" y="3215599"/>
            <a:chExt cx="485666" cy="1056070"/>
          </a:xfrm>
        </p:grpSpPr>
        <p:grpSp>
          <p:nvGrpSpPr>
            <p:cNvPr id="40055" name="Group 28"/>
            <p:cNvGrpSpPr>
              <a:grpSpLocks/>
            </p:cNvGrpSpPr>
            <p:nvPr/>
          </p:nvGrpSpPr>
          <p:grpSpPr bwMode="auto">
            <a:xfrm>
              <a:off x="6565545" y="3215599"/>
              <a:ext cx="453121" cy="1056070"/>
              <a:chOff x="6565545" y="3215599"/>
              <a:chExt cx="453121" cy="1056070"/>
            </a:xfrm>
          </p:grpSpPr>
          <p:sp>
            <p:nvSpPr>
              <p:cNvPr id="40057" name="Line 23"/>
              <p:cNvSpPr>
                <a:spLocks noChangeShapeType="1"/>
              </p:cNvSpPr>
              <p:nvPr/>
            </p:nvSpPr>
            <p:spPr bwMode="auto">
              <a:xfrm>
                <a:off x="6565545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8" name="Arc 24"/>
              <p:cNvSpPr>
                <a:spLocks/>
              </p:cNvSpPr>
              <p:nvPr/>
            </p:nvSpPr>
            <p:spPr bwMode="auto">
              <a:xfrm>
                <a:off x="6793357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59" name="Arc 25"/>
              <p:cNvSpPr>
                <a:spLocks/>
              </p:cNvSpPr>
              <p:nvPr/>
            </p:nvSpPr>
            <p:spPr bwMode="auto">
              <a:xfrm flipH="1">
                <a:off x="6565545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60" name="Arc 26"/>
              <p:cNvSpPr>
                <a:spLocks/>
              </p:cNvSpPr>
              <p:nvPr/>
            </p:nvSpPr>
            <p:spPr bwMode="auto">
              <a:xfrm flipV="1">
                <a:off x="6793357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61" name="Arc 27"/>
              <p:cNvSpPr>
                <a:spLocks/>
              </p:cNvSpPr>
              <p:nvPr/>
            </p:nvSpPr>
            <p:spPr bwMode="auto">
              <a:xfrm flipH="1" flipV="1">
                <a:off x="6565545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62" name="Line 28"/>
              <p:cNvSpPr>
                <a:spLocks noChangeShapeType="1"/>
              </p:cNvSpPr>
              <p:nvPr/>
            </p:nvSpPr>
            <p:spPr bwMode="auto">
              <a:xfrm>
                <a:off x="7018666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56" name="Text Box 29"/>
            <p:cNvSpPr txBox="1">
              <a:spLocks noChangeArrowheads="1"/>
            </p:cNvSpPr>
            <p:nvPr/>
          </p:nvSpPr>
          <p:spPr bwMode="auto">
            <a:xfrm>
              <a:off x="6533000" y="3282242"/>
              <a:ext cx="453122" cy="76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M</a:t>
              </a:r>
              <a:b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U </a:t>
              </a:r>
              <a:b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X</a:t>
              </a:r>
              <a:endParaRPr lang="en-AU" altLang="en-US" sz="1100" b="1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40028" name="Group 100"/>
          <p:cNvGrpSpPr>
            <a:grpSpLocks/>
          </p:cNvGrpSpPr>
          <p:nvPr/>
        </p:nvGrpSpPr>
        <p:grpSpPr bwMode="auto">
          <a:xfrm>
            <a:off x="6553200" y="4616450"/>
            <a:ext cx="228600" cy="755650"/>
            <a:chOff x="6533000" y="3215599"/>
            <a:chExt cx="485666" cy="1056070"/>
          </a:xfrm>
        </p:grpSpPr>
        <p:grpSp>
          <p:nvGrpSpPr>
            <p:cNvPr id="40047" name="Group 28"/>
            <p:cNvGrpSpPr>
              <a:grpSpLocks/>
            </p:cNvGrpSpPr>
            <p:nvPr/>
          </p:nvGrpSpPr>
          <p:grpSpPr bwMode="auto">
            <a:xfrm>
              <a:off x="6565545" y="3215599"/>
              <a:ext cx="453121" cy="1056070"/>
              <a:chOff x="6565545" y="3215599"/>
              <a:chExt cx="453121" cy="1056070"/>
            </a:xfrm>
          </p:grpSpPr>
          <p:sp>
            <p:nvSpPr>
              <p:cNvPr id="40049" name="Line 23"/>
              <p:cNvSpPr>
                <a:spLocks noChangeShapeType="1"/>
              </p:cNvSpPr>
              <p:nvPr/>
            </p:nvSpPr>
            <p:spPr bwMode="auto">
              <a:xfrm>
                <a:off x="6565545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0" name="Arc 24"/>
              <p:cNvSpPr>
                <a:spLocks/>
              </p:cNvSpPr>
              <p:nvPr/>
            </p:nvSpPr>
            <p:spPr bwMode="auto">
              <a:xfrm>
                <a:off x="6793357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51" name="Arc 25"/>
              <p:cNvSpPr>
                <a:spLocks/>
              </p:cNvSpPr>
              <p:nvPr/>
            </p:nvSpPr>
            <p:spPr bwMode="auto">
              <a:xfrm flipH="1">
                <a:off x="6565545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52" name="Arc 26"/>
              <p:cNvSpPr>
                <a:spLocks/>
              </p:cNvSpPr>
              <p:nvPr/>
            </p:nvSpPr>
            <p:spPr bwMode="auto">
              <a:xfrm flipV="1">
                <a:off x="6793357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53" name="Arc 27"/>
              <p:cNvSpPr>
                <a:spLocks/>
              </p:cNvSpPr>
              <p:nvPr/>
            </p:nvSpPr>
            <p:spPr bwMode="auto">
              <a:xfrm flipH="1" flipV="1">
                <a:off x="6565545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54" name="Line 28"/>
              <p:cNvSpPr>
                <a:spLocks noChangeShapeType="1"/>
              </p:cNvSpPr>
              <p:nvPr/>
            </p:nvSpPr>
            <p:spPr bwMode="auto">
              <a:xfrm>
                <a:off x="7018666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48" name="Text Box 29"/>
            <p:cNvSpPr txBox="1">
              <a:spLocks noChangeArrowheads="1"/>
            </p:cNvSpPr>
            <p:nvPr/>
          </p:nvSpPr>
          <p:spPr bwMode="auto">
            <a:xfrm>
              <a:off x="6533000" y="3282242"/>
              <a:ext cx="453122" cy="76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M</a:t>
              </a:r>
              <a:b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U </a:t>
              </a:r>
              <a:b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X</a:t>
              </a:r>
              <a:endParaRPr lang="en-AU" altLang="en-US" sz="1100" b="1">
                <a:solidFill>
                  <a:schemeClr val="tx1"/>
                </a:solidFill>
                <a:latin typeface="Calibri" charset="0"/>
              </a:endParaRPr>
            </a:p>
          </p:txBody>
        </p:sp>
      </p:grpSp>
      <p:sp>
        <p:nvSpPr>
          <p:cNvPr id="40029" name="Line 130"/>
          <p:cNvSpPr>
            <a:spLocks noChangeShapeType="1"/>
          </p:cNvSpPr>
          <p:nvPr/>
        </p:nvSpPr>
        <p:spPr bwMode="auto">
          <a:xfrm>
            <a:off x="9601200" y="50292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0" name="Line 130"/>
          <p:cNvSpPr>
            <a:spLocks noChangeShapeType="1"/>
          </p:cNvSpPr>
          <p:nvPr/>
        </p:nvSpPr>
        <p:spPr bwMode="auto">
          <a:xfrm>
            <a:off x="7620000" y="50292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1" name="Line 13"/>
          <p:cNvSpPr>
            <a:spLocks noChangeShapeType="1"/>
          </p:cNvSpPr>
          <p:nvPr/>
        </p:nvSpPr>
        <p:spPr bwMode="auto">
          <a:xfrm>
            <a:off x="4324350" y="5105400"/>
            <a:ext cx="228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173"/>
          <p:cNvGrpSpPr>
            <a:grpSpLocks/>
          </p:cNvGrpSpPr>
          <p:nvPr/>
        </p:nvGrpSpPr>
        <p:grpSpPr bwMode="auto">
          <a:xfrm>
            <a:off x="3784600" y="2925764"/>
            <a:ext cx="508000" cy="2325687"/>
            <a:chOff x="2260856" y="2925850"/>
            <a:chExt cx="508064" cy="2325324"/>
          </a:xfrm>
          <a:solidFill>
            <a:srgbClr val="FF0000"/>
          </a:solidFill>
        </p:grpSpPr>
        <p:sp>
          <p:nvSpPr>
            <p:cNvPr id="151" name="Rectangle 102"/>
            <p:cNvSpPr>
              <a:spLocks noChangeArrowheads="1"/>
            </p:cNvSpPr>
            <p:nvPr/>
          </p:nvSpPr>
          <p:spPr bwMode="auto">
            <a:xfrm>
              <a:off x="2411688" y="3208381"/>
              <a:ext cx="150831" cy="2042793"/>
            </a:xfrm>
            <a:prstGeom prst="rect">
              <a:avLst/>
            </a:prstGeom>
            <a:solidFill>
              <a:srgbClr val="92D05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60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52" name="Text Box 117"/>
            <p:cNvSpPr txBox="1">
              <a:spLocks noChangeArrowheads="1"/>
            </p:cNvSpPr>
            <p:nvPr/>
          </p:nvSpPr>
          <p:spPr bwMode="auto">
            <a:xfrm>
              <a:off x="2260856" y="2925850"/>
              <a:ext cx="508064" cy="2618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1100" b="1" dirty="0">
                  <a:solidFill>
                    <a:srgbClr val="0432FF"/>
                  </a:solidFill>
                  <a:latin typeface="Calibri"/>
                  <a:cs typeface="Calibri"/>
                </a:rPr>
                <a:t>IF/ID</a:t>
              </a:r>
            </a:p>
          </p:txBody>
        </p:sp>
      </p:grpSp>
      <p:grpSp>
        <p:nvGrpSpPr>
          <p:cNvPr id="12" name="Group 174"/>
          <p:cNvGrpSpPr>
            <a:grpSpLocks/>
          </p:cNvGrpSpPr>
          <p:nvPr/>
        </p:nvGrpSpPr>
        <p:grpSpPr bwMode="auto">
          <a:xfrm>
            <a:off x="5816601" y="2925763"/>
            <a:ext cx="550863" cy="3243262"/>
            <a:chOff x="4293113" y="2925850"/>
            <a:chExt cx="550403" cy="3243408"/>
          </a:xfrm>
          <a:solidFill>
            <a:srgbClr val="FF0000"/>
          </a:solidFill>
        </p:grpSpPr>
        <p:sp>
          <p:nvSpPr>
            <p:cNvPr id="154" name="Rectangle 103"/>
            <p:cNvSpPr>
              <a:spLocks noChangeArrowheads="1"/>
            </p:cNvSpPr>
            <p:nvPr/>
          </p:nvSpPr>
          <p:spPr bwMode="auto">
            <a:xfrm>
              <a:off x="4443800" y="3208438"/>
              <a:ext cx="150686" cy="2960820"/>
            </a:xfrm>
            <a:prstGeom prst="rect">
              <a:avLst/>
            </a:prstGeom>
            <a:solidFill>
              <a:srgbClr val="92D05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60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55" name="Text Box 131"/>
            <p:cNvSpPr txBox="1">
              <a:spLocks noChangeArrowheads="1"/>
            </p:cNvSpPr>
            <p:nvPr/>
          </p:nvSpPr>
          <p:spPr bwMode="auto">
            <a:xfrm>
              <a:off x="4293113" y="2925850"/>
              <a:ext cx="550403" cy="2619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1100" b="1" dirty="0">
                  <a:solidFill>
                    <a:srgbClr val="0432FF"/>
                  </a:solidFill>
                  <a:latin typeface="Calibri"/>
                  <a:cs typeface="Calibri"/>
                </a:rPr>
                <a:t>ID/EX</a:t>
              </a:r>
            </a:p>
          </p:txBody>
        </p:sp>
      </p:grpSp>
      <p:grpSp>
        <p:nvGrpSpPr>
          <p:cNvPr id="13" name="Group 175"/>
          <p:cNvGrpSpPr>
            <a:grpSpLocks/>
          </p:cNvGrpSpPr>
          <p:nvPr/>
        </p:nvGrpSpPr>
        <p:grpSpPr bwMode="auto">
          <a:xfrm>
            <a:off x="7362826" y="2925763"/>
            <a:ext cx="714375" cy="3243262"/>
            <a:chOff x="5838147" y="2925850"/>
            <a:chExt cx="715053" cy="3243408"/>
          </a:xfrm>
          <a:solidFill>
            <a:srgbClr val="FF0000"/>
          </a:solidFill>
        </p:grpSpPr>
        <p:sp>
          <p:nvSpPr>
            <p:cNvPr id="157" name="Rectangle 124"/>
            <p:cNvSpPr>
              <a:spLocks noChangeArrowheads="1"/>
            </p:cNvSpPr>
            <p:nvPr/>
          </p:nvSpPr>
          <p:spPr bwMode="auto">
            <a:xfrm>
              <a:off x="6100334" y="3208438"/>
              <a:ext cx="149367" cy="2960820"/>
            </a:xfrm>
            <a:prstGeom prst="rect">
              <a:avLst/>
            </a:prstGeom>
            <a:solidFill>
              <a:srgbClr val="92D05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60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58" name="Text Box 132"/>
            <p:cNvSpPr txBox="1">
              <a:spLocks noChangeArrowheads="1"/>
            </p:cNvSpPr>
            <p:nvPr/>
          </p:nvSpPr>
          <p:spPr bwMode="auto">
            <a:xfrm>
              <a:off x="5838147" y="2925850"/>
              <a:ext cx="715053" cy="2619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1100" b="1" dirty="0">
                  <a:solidFill>
                    <a:srgbClr val="0432FF"/>
                  </a:solidFill>
                  <a:latin typeface="Calibri"/>
                  <a:cs typeface="Calibri"/>
                </a:rPr>
                <a:t>EX/MEM</a:t>
              </a:r>
            </a:p>
          </p:txBody>
        </p:sp>
      </p:grpSp>
      <p:grpSp>
        <p:nvGrpSpPr>
          <p:cNvPr id="14" name="Group 176"/>
          <p:cNvGrpSpPr>
            <a:grpSpLocks/>
          </p:cNvGrpSpPr>
          <p:nvPr/>
        </p:nvGrpSpPr>
        <p:grpSpPr bwMode="auto">
          <a:xfrm>
            <a:off x="9123364" y="3489325"/>
            <a:ext cx="776287" cy="2679700"/>
            <a:chOff x="7598666" y="3489921"/>
            <a:chExt cx="777777" cy="2679336"/>
          </a:xfrm>
          <a:solidFill>
            <a:srgbClr val="FF0000"/>
          </a:solidFill>
        </p:grpSpPr>
        <p:sp>
          <p:nvSpPr>
            <p:cNvPr id="160" name="Rectangle 110"/>
            <p:cNvSpPr>
              <a:spLocks noChangeArrowheads="1"/>
            </p:cNvSpPr>
            <p:nvPr/>
          </p:nvSpPr>
          <p:spPr bwMode="auto">
            <a:xfrm>
              <a:off x="7905641" y="3772458"/>
              <a:ext cx="151102" cy="2396799"/>
            </a:xfrm>
            <a:prstGeom prst="rect">
              <a:avLst/>
            </a:prstGeom>
            <a:solidFill>
              <a:srgbClr val="92D05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60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61" name="Text Box 133"/>
            <p:cNvSpPr txBox="1">
              <a:spLocks noChangeArrowheads="1"/>
            </p:cNvSpPr>
            <p:nvPr/>
          </p:nvSpPr>
          <p:spPr bwMode="auto">
            <a:xfrm>
              <a:off x="7598666" y="3489921"/>
              <a:ext cx="777777" cy="2619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1100" b="1" dirty="0">
                  <a:solidFill>
                    <a:srgbClr val="0432FF"/>
                  </a:solidFill>
                  <a:latin typeface="Calibri"/>
                  <a:cs typeface="Calibri"/>
                </a:rPr>
                <a:t>MEM/WB</a:t>
              </a:r>
            </a:p>
          </p:txBody>
        </p:sp>
      </p:grpSp>
      <p:sp>
        <p:nvSpPr>
          <p:cNvPr id="40036" name="Rectangle 107"/>
          <p:cNvSpPr txBox="1">
            <a:spLocks noChangeArrowheads="1"/>
          </p:cNvSpPr>
          <p:nvPr/>
        </p:nvSpPr>
        <p:spPr bwMode="auto">
          <a:xfrm>
            <a:off x="2320925" y="996039"/>
            <a:ext cx="76962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indent="-3429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Font typeface="Times" charset="0"/>
              <a:buNone/>
            </a:pPr>
            <a:r>
              <a:rPr lang="en-US" altLang="en-US" sz="1800" b="1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Step 2: place state registers between each pipeline stage to isolate them</a:t>
            </a:r>
          </a:p>
        </p:txBody>
      </p:sp>
      <p:sp>
        <p:nvSpPr>
          <p:cNvPr id="178" name="Rectangle 107"/>
          <p:cNvSpPr txBox="1">
            <a:spLocks noChangeArrowheads="1"/>
          </p:cNvSpPr>
          <p:nvPr/>
        </p:nvSpPr>
        <p:spPr bwMode="auto">
          <a:xfrm>
            <a:off x="1766069" y="5359575"/>
            <a:ext cx="2243956" cy="6096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indent="-3429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Font typeface="Times" charset="0"/>
              <a:buNone/>
            </a:pPr>
            <a:r>
              <a:rPr lang="en-US" altLang="en-US" sz="1600">
                <a:solidFill>
                  <a:srgbClr val="C00000"/>
                </a:solidFill>
                <a:latin typeface="Calibri" charset="0"/>
              </a:rPr>
              <a:t>Address comes from “</a:t>
            </a:r>
            <a:r>
              <a:rPr lang="en-US" altLang="ja-JP" sz="1600">
                <a:solidFill>
                  <a:srgbClr val="C00000"/>
                </a:solidFill>
                <a:latin typeface="Calibri" charset="0"/>
              </a:rPr>
              <a:t>current” instruction</a:t>
            </a:r>
            <a:endParaRPr lang="en-US" altLang="en-US" sz="1600">
              <a:solidFill>
                <a:srgbClr val="C00000"/>
              </a:solidFill>
              <a:latin typeface="Calibri" charset="0"/>
            </a:endParaRPr>
          </a:p>
        </p:txBody>
      </p:sp>
      <p:sp>
        <p:nvSpPr>
          <p:cNvPr id="159" name="Rectangle 2"/>
          <p:cNvSpPr txBox="1">
            <a:spLocks noChangeArrowheads="1"/>
          </p:cNvSpPr>
          <p:nvPr/>
        </p:nvSpPr>
        <p:spPr>
          <a:xfrm>
            <a:off x="1143000" y="90143"/>
            <a:ext cx="10058400" cy="7527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dirty="0"/>
              <a:t>Implementing A Pipelined Processor</a:t>
            </a:r>
          </a:p>
        </p:txBody>
      </p:sp>
      <p:sp>
        <p:nvSpPr>
          <p:cNvPr id="162" name="Rectangle 107">
            <a:extLst>
              <a:ext uri="{FF2B5EF4-FFF2-40B4-BE49-F238E27FC236}">
                <a16:creationId xmlns:a16="http://schemas.microsoft.com/office/drawing/2014/main" id="{9E0B308D-B029-F54F-BF06-0F5DBA292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9413" y="2522975"/>
            <a:ext cx="2243956" cy="6096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indent="-3429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Font typeface="Times" charset="0"/>
              <a:buNone/>
            </a:pPr>
            <a:r>
              <a:rPr lang="en-US" altLang="en-US" sz="1600" i="1" dirty="0">
                <a:solidFill>
                  <a:srgbClr val="C00000"/>
                </a:solidFill>
                <a:latin typeface="Calibri" charset="0"/>
              </a:rPr>
              <a:t>What is one problem with this set-up?</a:t>
            </a:r>
          </a:p>
        </p:txBody>
      </p:sp>
      <p:sp>
        <p:nvSpPr>
          <p:cNvPr id="173" name="Oval 172"/>
          <p:cNvSpPr>
            <a:spLocks noChangeAspect="1"/>
          </p:cNvSpPr>
          <p:nvPr/>
        </p:nvSpPr>
        <p:spPr bwMode="auto">
          <a:xfrm>
            <a:off x="3962400" y="4419600"/>
            <a:ext cx="685800" cy="685800"/>
          </a:xfrm>
          <a:prstGeom prst="ellipse">
            <a:avLst/>
          </a:prstGeom>
          <a:solidFill>
            <a:schemeClr val="accent2">
              <a:lumMod val="40000"/>
              <a:lumOff val="60000"/>
              <a:alpha val="31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172" name="Freeform 41">
            <a:extLst>
              <a:ext uri="{FF2B5EF4-FFF2-40B4-BE49-F238E27FC236}">
                <a16:creationId xmlns:a16="http://schemas.microsoft.com/office/drawing/2014/main" id="{779B7B3A-DFB8-4E40-AAD6-C6FE9B09113A}"/>
              </a:ext>
            </a:extLst>
          </p:cNvPr>
          <p:cNvSpPr>
            <a:spLocks/>
          </p:cNvSpPr>
          <p:nvPr/>
        </p:nvSpPr>
        <p:spPr bwMode="auto">
          <a:xfrm>
            <a:off x="6948770" y="4082436"/>
            <a:ext cx="514599" cy="1270004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2147483646 h 1099"/>
              <a:gd name="T4" fmla="*/ 2147483646 w 388"/>
              <a:gd name="T5" fmla="*/ 2147483646 h 1099"/>
              <a:gd name="T6" fmla="*/ 0 w 388"/>
              <a:gd name="T7" fmla="*/ 2147483646 h 1099"/>
              <a:gd name="T8" fmla="*/ 0 w 388"/>
              <a:gd name="T9" fmla="*/ 2147483646 h 1099"/>
              <a:gd name="T10" fmla="*/ 2147483646 w 388"/>
              <a:gd name="T11" fmla="*/ 2147483646 h 1099"/>
              <a:gd name="T12" fmla="*/ 2147483646 w 388"/>
              <a:gd name="T13" fmla="*/ 2147483646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8"/>
              <a:gd name="T25" fmla="*/ 0 h 1099"/>
              <a:gd name="T26" fmla="*/ 388 w 388"/>
              <a:gd name="T27" fmla="*/ 1099 h 109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solidFill>
            <a:srgbClr val="F6A09B"/>
          </a:solidFill>
          <a:ln w="19050" cap="rnd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931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162" grpId="0" animBg="1"/>
      <p:bldP spid="17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336" name="Text Box 112"/>
          <p:cNvSpPr txBox="1">
            <a:spLocks noChangeArrowheads="1"/>
          </p:cNvSpPr>
          <p:nvPr/>
        </p:nvSpPr>
        <p:spPr bwMode="auto">
          <a:xfrm>
            <a:off x="2692400" y="1749426"/>
            <a:ext cx="850900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dirty="0" err="1">
                <a:solidFill>
                  <a:srgbClr val="0432FF"/>
                </a:solidFill>
                <a:latin typeface="Calibri"/>
                <a:cs typeface="Calibri"/>
              </a:rPr>
              <a:t>IF:Fetch</a:t>
            </a:r>
            <a:endParaRPr lang="en-US" sz="1400" b="1" dirty="0">
              <a:solidFill>
                <a:srgbClr val="0432FF"/>
              </a:solidFill>
              <a:latin typeface="Calibri"/>
              <a:cs typeface="Calibri"/>
            </a:endParaRPr>
          </a:p>
        </p:txBody>
      </p:sp>
      <p:sp>
        <p:nvSpPr>
          <p:cNvPr id="1204337" name="Text Box 113"/>
          <p:cNvSpPr txBox="1">
            <a:spLocks noChangeArrowheads="1"/>
          </p:cNvSpPr>
          <p:nvPr/>
        </p:nvSpPr>
        <p:spPr bwMode="auto">
          <a:xfrm>
            <a:off x="4613275" y="1727201"/>
            <a:ext cx="977895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1400" b="1" dirty="0" err="1">
                <a:solidFill>
                  <a:srgbClr val="0432FF"/>
                </a:solidFill>
                <a:latin typeface="Calibri"/>
                <a:cs typeface="Calibri"/>
              </a:rPr>
              <a:t>ID:Decode</a:t>
            </a:r>
            <a:endParaRPr lang="en-US" sz="1400" b="1" dirty="0">
              <a:solidFill>
                <a:srgbClr val="0432FF"/>
              </a:solidFill>
              <a:latin typeface="Calibri"/>
              <a:cs typeface="Calibri"/>
            </a:endParaRPr>
          </a:p>
        </p:txBody>
      </p:sp>
      <p:sp>
        <p:nvSpPr>
          <p:cNvPr id="1204338" name="Text Box 114"/>
          <p:cNvSpPr txBox="1">
            <a:spLocks noChangeArrowheads="1"/>
          </p:cNvSpPr>
          <p:nvPr/>
        </p:nvSpPr>
        <p:spPr bwMode="auto">
          <a:xfrm>
            <a:off x="6240464" y="1727201"/>
            <a:ext cx="1030287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dirty="0" err="1">
                <a:solidFill>
                  <a:srgbClr val="0432FF"/>
                </a:solidFill>
                <a:latin typeface="Calibri"/>
                <a:cs typeface="Calibri"/>
              </a:rPr>
              <a:t>EX:Execute</a:t>
            </a:r>
            <a:endParaRPr lang="en-US" sz="1400" b="1" dirty="0">
              <a:solidFill>
                <a:srgbClr val="0432FF"/>
              </a:solidFill>
              <a:latin typeface="Calibri"/>
              <a:cs typeface="Calibri"/>
            </a:endParaRPr>
          </a:p>
        </p:txBody>
      </p:sp>
      <p:sp>
        <p:nvSpPr>
          <p:cNvPr id="1204339" name="Text Box 115"/>
          <p:cNvSpPr txBox="1">
            <a:spLocks noChangeArrowheads="1"/>
          </p:cNvSpPr>
          <p:nvPr/>
        </p:nvSpPr>
        <p:spPr bwMode="auto">
          <a:xfrm>
            <a:off x="8007350" y="1727201"/>
            <a:ext cx="1100138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0432FF"/>
                </a:solidFill>
                <a:latin typeface="Calibri"/>
                <a:cs typeface="Calibri"/>
              </a:rPr>
              <a:t>MEM:</a:t>
            </a:r>
          </a:p>
          <a:p>
            <a:pPr algn="ctr" eaLnBrk="0" hangingPunct="0">
              <a:defRPr/>
            </a:pPr>
            <a:r>
              <a:rPr lang="en-US" sz="1400" b="1" dirty="0" err="1">
                <a:solidFill>
                  <a:srgbClr val="0432FF"/>
                </a:solidFill>
                <a:latin typeface="Calibri"/>
                <a:cs typeface="Calibri"/>
              </a:rPr>
              <a:t>MemAccess</a:t>
            </a:r>
            <a:endParaRPr lang="en-US" sz="1400" b="1" dirty="0">
              <a:solidFill>
                <a:srgbClr val="0432FF"/>
              </a:solidFill>
              <a:latin typeface="Calibri"/>
              <a:cs typeface="Calibri"/>
            </a:endParaRPr>
          </a:p>
        </p:txBody>
      </p:sp>
      <p:sp>
        <p:nvSpPr>
          <p:cNvPr id="1204340" name="Text Box 116"/>
          <p:cNvSpPr txBox="1">
            <a:spLocks noChangeArrowheads="1"/>
          </p:cNvSpPr>
          <p:nvPr/>
        </p:nvSpPr>
        <p:spPr bwMode="auto">
          <a:xfrm>
            <a:off x="9432926" y="1727201"/>
            <a:ext cx="1006475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>
                <a:solidFill>
                  <a:srgbClr val="0432FF"/>
                </a:solidFill>
                <a:latin typeface="Calibri"/>
                <a:cs typeface="Calibri"/>
              </a:rPr>
              <a:t>WB:</a:t>
            </a:r>
          </a:p>
          <a:p>
            <a:pPr algn="ctr" eaLnBrk="0" hangingPunct="0">
              <a:defRPr/>
            </a:pPr>
            <a:r>
              <a:rPr lang="en-US" sz="1400" b="1">
                <a:solidFill>
                  <a:srgbClr val="0432FF"/>
                </a:solidFill>
                <a:latin typeface="Calibri"/>
                <a:cs typeface="Calibri"/>
              </a:rPr>
              <a:t>WriteBack</a:t>
            </a:r>
          </a:p>
        </p:txBody>
      </p:sp>
      <p:grpSp>
        <p:nvGrpSpPr>
          <p:cNvPr id="41991" name="Group 4"/>
          <p:cNvGrpSpPr>
            <a:grpSpLocks/>
          </p:cNvGrpSpPr>
          <p:nvPr/>
        </p:nvGrpSpPr>
        <p:grpSpPr bwMode="auto">
          <a:xfrm>
            <a:off x="4160839" y="4759325"/>
            <a:ext cx="5570537" cy="1481138"/>
            <a:chOff x="1680" y="2784"/>
            <a:chExt cx="3552" cy="1008"/>
          </a:xfrm>
        </p:grpSpPr>
        <p:sp>
          <p:nvSpPr>
            <p:cNvPr id="42139" name="Line 5"/>
            <p:cNvSpPr>
              <a:spLocks noChangeShapeType="1"/>
            </p:cNvSpPr>
            <p:nvPr/>
          </p:nvSpPr>
          <p:spPr bwMode="auto">
            <a:xfrm flipV="1">
              <a:off x="1728" y="3648"/>
              <a:ext cx="3421" cy="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0" name="Line 8"/>
            <p:cNvSpPr>
              <a:spLocks noChangeShapeType="1"/>
            </p:cNvSpPr>
            <p:nvPr/>
          </p:nvSpPr>
          <p:spPr bwMode="auto">
            <a:xfrm>
              <a:off x="1728" y="3456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1" name="Line 9"/>
            <p:cNvSpPr>
              <a:spLocks noChangeShapeType="1"/>
            </p:cNvSpPr>
            <p:nvPr/>
          </p:nvSpPr>
          <p:spPr bwMode="auto">
            <a:xfrm>
              <a:off x="1680" y="3792"/>
              <a:ext cx="355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2" name="Line 10"/>
            <p:cNvSpPr>
              <a:spLocks noChangeShapeType="1"/>
            </p:cNvSpPr>
            <p:nvPr/>
          </p:nvSpPr>
          <p:spPr bwMode="auto">
            <a:xfrm>
              <a:off x="5136" y="3648"/>
              <a:ext cx="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3" name="Line 11"/>
            <p:cNvSpPr>
              <a:spLocks noChangeShapeType="1"/>
            </p:cNvSpPr>
            <p:nvPr/>
          </p:nvSpPr>
          <p:spPr bwMode="auto">
            <a:xfrm>
              <a:off x="5232" y="3648"/>
              <a:ext cx="0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4" name="Line 12"/>
            <p:cNvSpPr>
              <a:spLocks noChangeShapeType="1"/>
            </p:cNvSpPr>
            <p:nvPr/>
          </p:nvSpPr>
          <p:spPr bwMode="auto">
            <a:xfrm flipV="1">
              <a:off x="1680" y="2784"/>
              <a:ext cx="0" cy="10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5" name="Line 13"/>
            <p:cNvSpPr>
              <a:spLocks noChangeShapeType="1"/>
            </p:cNvSpPr>
            <p:nvPr/>
          </p:nvSpPr>
          <p:spPr bwMode="auto">
            <a:xfrm>
              <a:off x="1680" y="2784"/>
              <a:ext cx="24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992" name="Group 15"/>
          <p:cNvGrpSpPr>
            <a:grpSpLocks/>
          </p:cNvGrpSpPr>
          <p:nvPr/>
        </p:nvGrpSpPr>
        <p:grpSpPr bwMode="auto">
          <a:xfrm>
            <a:off x="3182939" y="3032125"/>
            <a:ext cx="376237" cy="850900"/>
            <a:chOff x="1392" y="2880"/>
            <a:chExt cx="288" cy="480"/>
          </a:xfrm>
        </p:grpSpPr>
        <p:sp>
          <p:nvSpPr>
            <p:cNvPr id="42132" name="Line 16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33" name="Line 17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34" name="Line 18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35" name="Line 19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36" name="Line 20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37" name="Line 21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38" name="Line 22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93" name="Rectangle 23"/>
          <p:cNvSpPr>
            <a:spLocks noChangeArrowheads="1"/>
          </p:cNvSpPr>
          <p:nvPr/>
        </p:nvSpPr>
        <p:spPr bwMode="auto">
          <a:xfrm>
            <a:off x="2505076" y="3913188"/>
            <a:ext cx="1279525" cy="1339850"/>
          </a:xfrm>
          <a:prstGeom prst="rect">
            <a:avLst/>
          </a:prstGeom>
          <a:solidFill>
            <a:srgbClr val="F7F7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600">
              <a:latin typeface="Calibri" charset="0"/>
            </a:endParaRPr>
          </a:p>
        </p:txBody>
      </p:sp>
      <p:sp>
        <p:nvSpPr>
          <p:cNvPr id="41994" name="Rectangle 24"/>
          <p:cNvSpPr>
            <a:spLocks noChangeArrowheads="1"/>
          </p:cNvSpPr>
          <p:nvPr/>
        </p:nvSpPr>
        <p:spPr bwMode="auto">
          <a:xfrm>
            <a:off x="2054226" y="4265614"/>
            <a:ext cx="149225" cy="776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6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1995" name="Line 25"/>
          <p:cNvSpPr>
            <a:spLocks noChangeShapeType="1"/>
          </p:cNvSpPr>
          <p:nvPr/>
        </p:nvSpPr>
        <p:spPr bwMode="auto">
          <a:xfrm>
            <a:off x="2203451" y="4618038"/>
            <a:ext cx="301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Line 26"/>
          <p:cNvSpPr>
            <a:spLocks noChangeShapeType="1"/>
          </p:cNvSpPr>
          <p:nvPr/>
        </p:nvSpPr>
        <p:spPr bwMode="auto">
          <a:xfrm>
            <a:off x="2279650" y="3136900"/>
            <a:ext cx="903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Line 27"/>
          <p:cNvSpPr>
            <a:spLocks noChangeShapeType="1"/>
          </p:cNvSpPr>
          <p:nvPr/>
        </p:nvSpPr>
        <p:spPr bwMode="auto">
          <a:xfrm>
            <a:off x="2806700" y="3702050"/>
            <a:ext cx="376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Text Box 28"/>
          <p:cNvSpPr txBox="1">
            <a:spLocks noChangeArrowheads="1"/>
          </p:cNvSpPr>
          <p:nvPr/>
        </p:nvSpPr>
        <p:spPr bwMode="auto">
          <a:xfrm>
            <a:off x="2430464" y="4406901"/>
            <a:ext cx="6556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>
                <a:solidFill>
                  <a:schemeClr val="tx1"/>
                </a:solidFill>
                <a:latin typeface="Calibri" charset="0"/>
              </a:rPr>
              <a:t>Read</a:t>
            </a:r>
          </a:p>
          <a:p>
            <a:r>
              <a:rPr lang="en-US" altLang="en-US" sz="1100">
                <a:solidFill>
                  <a:schemeClr val="tx1"/>
                </a:solidFill>
                <a:latin typeface="Calibri" charset="0"/>
              </a:rPr>
              <a:t>Address</a:t>
            </a:r>
          </a:p>
        </p:txBody>
      </p:sp>
      <p:sp>
        <p:nvSpPr>
          <p:cNvPr id="41999" name="Text Box 29"/>
          <p:cNvSpPr txBox="1">
            <a:spLocks noChangeArrowheads="1"/>
          </p:cNvSpPr>
          <p:nvPr/>
        </p:nvSpPr>
        <p:spPr bwMode="auto">
          <a:xfrm>
            <a:off x="2757489" y="3962401"/>
            <a:ext cx="909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tx1"/>
                </a:solidFill>
                <a:latin typeface="Calibri" charset="0"/>
              </a:rPr>
              <a:t>Instruction</a:t>
            </a:r>
          </a:p>
          <a:p>
            <a:pPr algn="ctr"/>
            <a:r>
              <a:rPr lang="en-US" altLang="en-US" sz="1200" b="1">
                <a:solidFill>
                  <a:schemeClr val="tx1"/>
                </a:solidFill>
                <a:latin typeface="Calibri" charset="0"/>
              </a:rPr>
              <a:t>Memory</a:t>
            </a:r>
          </a:p>
        </p:txBody>
      </p:sp>
      <p:sp>
        <p:nvSpPr>
          <p:cNvPr id="42000" name="Text Box 31"/>
          <p:cNvSpPr txBox="1">
            <a:spLocks noChangeArrowheads="1"/>
          </p:cNvSpPr>
          <p:nvPr/>
        </p:nvSpPr>
        <p:spPr bwMode="auto">
          <a:xfrm rot="-5400000">
            <a:off x="1948657" y="4495007"/>
            <a:ext cx="330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900" b="1">
                <a:solidFill>
                  <a:srgbClr val="000000"/>
                </a:solidFill>
                <a:latin typeface="Calibri" charset="0"/>
              </a:rPr>
              <a:t>PC</a:t>
            </a:r>
          </a:p>
        </p:txBody>
      </p:sp>
      <p:sp>
        <p:nvSpPr>
          <p:cNvPr id="42001" name="Line 32"/>
          <p:cNvSpPr>
            <a:spLocks noChangeShapeType="1"/>
          </p:cNvSpPr>
          <p:nvPr/>
        </p:nvSpPr>
        <p:spPr bwMode="auto">
          <a:xfrm>
            <a:off x="1752601" y="4618038"/>
            <a:ext cx="301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Text Box 33"/>
          <p:cNvSpPr txBox="1">
            <a:spLocks noChangeArrowheads="1"/>
          </p:cNvSpPr>
          <p:nvPr/>
        </p:nvSpPr>
        <p:spPr bwMode="auto">
          <a:xfrm>
            <a:off x="2581275" y="3560763"/>
            <a:ext cx="2603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1">
                <a:solidFill>
                  <a:schemeClr val="tx1"/>
                </a:solidFill>
                <a:latin typeface="Calibri" charset="0"/>
              </a:rPr>
              <a:t>4</a:t>
            </a:r>
          </a:p>
        </p:txBody>
      </p:sp>
      <p:sp>
        <p:nvSpPr>
          <p:cNvPr id="42003" name="Line 34"/>
          <p:cNvSpPr>
            <a:spLocks noChangeShapeType="1"/>
          </p:cNvSpPr>
          <p:nvPr/>
        </p:nvSpPr>
        <p:spPr bwMode="auto">
          <a:xfrm>
            <a:off x="1752600" y="2362200"/>
            <a:ext cx="0" cy="2255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4" name="Line 36"/>
          <p:cNvSpPr>
            <a:spLocks noChangeShapeType="1"/>
          </p:cNvSpPr>
          <p:nvPr/>
        </p:nvSpPr>
        <p:spPr bwMode="auto">
          <a:xfrm flipH="1">
            <a:off x="1752601" y="2362200"/>
            <a:ext cx="8413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Rectangle 37"/>
          <p:cNvSpPr>
            <a:spLocks noChangeArrowheads="1"/>
          </p:cNvSpPr>
          <p:nvPr/>
        </p:nvSpPr>
        <p:spPr bwMode="auto">
          <a:xfrm flipH="1">
            <a:off x="2670176" y="2432051"/>
            <a:ext cx="150813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en-US" sz="12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42006" name="Rectangle 38"/>
          <p:cNvSpPr>
            <a:spLocks noChangeArrowheads="1"/>
          </p:cNvSpPr>
          <p:nvPr/>
        </p:nvSpPr>
        <p:spPr bwMode="auto">
          <a:xfrm flipH="1">
            <a:off x="2655888" y="2079626"/>
            <a:ext cx="15081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en-US" sz="12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42007" name="Line 39"/>
          <p:cNvSpPr>
            <a:spLocks noChangeShapeType="1"/>
          </p:cNvSpPr>
          <p:nvPr/>
        </p:nvSpPr>
        <p:spPr bwMode="auto">
          <a:xfrm flipH="1">
            <a:off x="2806701" y="2220913"/>
            <a:ext cx="51927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8" name="Line 40"/>
          <p:cNvSpPr>
            <a:spLocks noChangeShapeType="1"/>
          </p:cNvSpPr>
          <p:nvPr/>
        </p:nvSpPr>
        <p:spPr bwMode="auto">
          <a:xfrm flipH="1">
            <a:off x="4311651" y="6380163"/>
            <a:ext cx="5870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Line 42"/>
          <p:cNvSpPr>
            <a:spLocks noChangeShapeType="1"/>
          </p:cNvSpPr>
          <p:nvPr/>
        </p:nvSpPr>
        <p:spPr bwMode="auto">
          <a:xfrm>
            <a:off x="3784600" y="4618038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1" name="Line 43"/>
          <p:cNvSpPr>
            <a:spLocks noChangeShapeType="1"/>
          </p:cNvSpPr>
          <p:nvPr/>
        </p:nvSpPr>
        <p:spPr bwMode="auto">
          <a:xfrm>
            <a:off x="4237039" y="4406900"/>
            <a:ext cx="3000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9" name="Line 51"/>
          <p:cNvSpPr>
            <a:spLocks noChangeShapeType="1"/>
          </p:cNvSpPr>
          <p:nvPr/>
        </p:nvSpPr>
        <p:spPr bwMode="auto">
          <a:xfrm>
            <a:off x="4237039" y="5746750"/>
            <a:ext cx="376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0" name="Line 52"/>
          <p:cNvSpPr>
            <a:spLocks noChangeShapeType="1"/>
          </p:cNvSpPr>
          <p:nvPr/>
        </p:nvSpPr>
        <p:spPr bwMode="auto">
          <a:xfrm>
            <a:off x="4311651" y="5675314"/>
            <a:ext cx="74613" cy="141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1" name="Line 53"/>
          <p:cNvSpPr>
            <a:spLocks noChangeShapeType="1"/>
          </p:cNvSpPr>
          <p:nvPr/>
        </p:nvSpPr>
        <p:spPr bwMode="auto">
          <a:xfrm>
            <a:off x="5516563" y="5675314"/>
            <a:ext cx="74612" cy="141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2" name="Text Box 54"/>
          <p:cNvSpPr txBox="1">
            <a:spLocks noChangeArrowheads="1"/>
          </p:cNvSpPr>
          <p:nvPr/>
        </p:nvSpPr>
        <p:spPr bwMode="auto">
          <a:xfrm>
            <a:off x="4311650" y="5746750"/>
            <a:ext cx="3365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>
                <a:solidFill>
                  <a:schemeClr val="tx1"/>
                </a:solidFill>
                <a:latin typeface="Calibri" charset="0"/>
              </a:rPr>
              <a:t>16</a:t>
            </a:r>
          </a:p>
        </p:txBody>
      </p:sp>
      <p:sp>
        <p:nvSpPr>
          <p:cNvPr id="42023" name="Text Box 55"/>
          <p:cNvSpPr txBox="1">
            <a:spLocks noChangeArrowheads="1"/>
          </p:cNvSpPr>
          <p:nvPr/>
        </p:nvSpPr>
        <p:spPr bwMode="auto">
          <a:xfrm>
            <a:off x="5516563" y="5746750"/>
            <a:ext cx="3365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>
                <a:solidFill>
                  <a:schemeClr val="tx1"/>
                </a:solidFill>
                <a:latin typeface="Calibri" charset="0"/>
              </a:rPr>
              <a:t>32</a:t>
            </a:r>
          </a:p>
        </p:txBody>
      </p:sp>
      <p:sp>
        <p:nvSpPr>
          <p:cNvPr id="42024" name="Line 57"/>
          <p:cNvSpPr>
            <a:spLocks noChangeShapeType="1"/>
          </p:cNvSpPr>
          <p:nvPr/>
        </p:nvSpPr>
        <p:spPr bwMode="auto">
          <a:xfrm>
            <a:off x="6269038" y="5253038"/>
            <a:ext cx="0" cy="493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5" name="Line 58"/>
          <p:cNvSpPr>
            <a:spLocks noChangeShapeType="1"/>
          </p:cNvSpPr>
          <p:nvPr/>
        </p:nvSpPr>
        <p:spPr bwMode="auto">
          <a:xfrm flipV="1">
            <a:off x="5816600" y="4903788"/>
            <a:ext cx="35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6" name="Line 59"/>
          <p:cNvSpPr>
            <a:spLocks noChangeShapeType="1"/>
          </p:cNvSpPr>
          <p:nvPr/>
        </p:nvSpPr>
        <p:spPr bwMode="auto">
          <a:xfrm>
            <a:off x="4237038" y="4054476"/>
            <a:ext cx="0" cy="1692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7" name="Line 60"/>
          <p:cNvSpPr>
            <a:spLocks noChangeShapeType="1"/>
          </p:cNvSpPr>
          <p:nvPr/>
        </p:nvSpPr>
        <p:spPr bwMode="auto">
          <a:xfrm>
            <a:off x="4237039" y="4054475"/>
            <a:ext cx="3000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8" name="Line 61"/>
          <p:cNvSpPr>
            <a:spLocks noChangeShapeType="1"/>
          </p:cNvSpPr>
          <p:nvPr/>
        </p:nvSpPr>
        <p:spPr bwMode="auto">
          <a:xfrm>
            <a:off x="6118225" y="4900613"/>
            <a:ext cx="427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9" name="Line 62"/>
          <p:cNvSpPr>
            <a:spLocks noChangeShapeType="1"/>
          </p:cNvSpPr>
          <p:nvPr/>
        </p:nvSpPr>
        <p:spPr bwMode="auto">
          <a:xfrm>
            <a:off x="7472364" y="4687888"/>
            <a:ext cx="376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0" name="Freeform 63"/>
          <p:cNvSpPr>
            <a:spLocks/>
          </p:cNvSpPr>
          <p:nvPr/>
        </p:nvSpPr>
        <p:spPr bwMode="auto">
          <a:xfrm>
            <a:off x="6946901" y="4054476"/>
            <a:ext cx="525463" cy="1198563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2147483647 h 1099"/>
              <a:gd name="T4" fmla="*/ 2147483647 w 388"/>
              <a:gd name="T5" fmla="*/ 2147483647 h 1099"/>
              <a:gd name="T6" fmla="*/ 0 w 388"/>
              <a:gd name="T7" fmla="*/ 2147483647 h 1099"/>
              <a:gd name="T8" fmla="*/ 0 w 388"/>
              <a:gd name="T9" fmla="*/ 2147483647 h 1099"/>
              <a:gd name="T10" fmla="*/ 2147483647 w 388"/>
              <a:gd name="T11" fmla="*/ 2147483647 h 1099"/>
              <a:gd name="T12" fmla="*/ 2147483647 w 388"/>
              <a:gd name="T13" fmla="*/ 2147483647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8"/>
              <a:gd name="T25" fmla="*/ 0 h 1099"/>
              <a:gd name="T26" fmla="*/ 388 w 388"/>
              <a:gd name="T27" fmla="*/ 1099 h 109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1" name="Rectangle 64"/>
          <p:cNvSpPr>
            <a:spLocks noChangeArrowheads="1"/>
          </p:cNvSpPr>
          <p:nvPr/>
        </p:nvSpPr>
        <p:spPr bwMode="auto">
          <a:xfrm>
            <a:off x="7121526" y="4491038"/>
            <a:ext cx="34607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ts val="1600"/>
              </a:lnSpc>
            </a:pPr>
            <a:r>
              <a:rPr lang="en-US" altLang="en-US" sz="1100" b="1">
                <a:solidFill>
                  <a:srgbClr val="000000"/>
                </a:solidFill>
                <a:latin typeface="Calibri" charset="0"/>
              </a:rPr>
              <a:t>ALU</a:t>
            </a:r>
          </a:p>
        </p:txBody>
      </p:sp>
      <p:sp>
        <p:nvSpPr>
          <p:cNvPr id="42032" name="Line 66"/>
          <p:cNvSpPr>
            <a:spLocks noChangeShapeType="1"/>
          </p:cNvSpPr>
          <p:nvPr/>
        </p:nvSpPr>
        <p:spPr bwMode="auto">
          <a:xfrm flipV="1">
            <a:off x="6781801" y="5041900"/>
            <a:ext cx="1889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3" name="Rectangle 67"/>
          <p:cNvSpPr>
            <a:spLocks noChangeArrowheads="1"/>
          </p:cNvSpPr>
          <p:nvPr/>
        </p:nvSpPr>
        <p:spPr bwMode="auto">
          <a:xfrm>
            <a:off x="6569076" y="5111751"/>
            <a:ext cx="150813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en-US" sz="1200">
              <a:latin typeface="Calibri" charset="0"/>
            </a:endParaRPr>
          </a:p>
        </p:txBody>
      </p:sp>
      <p:sp>
        <p:nvSpPr>
          <p:cNvPr id="42034" name="Rectangle 68"/>
          <p:cNvSpPr>
            <a:spLocks noChangeArrowheads="1"/>
          </p:cNvSpPr>
          <p:nvPr/>
        </p:nvSpPr>
        <p:spPr bwMode="auto">
          <a:xfrm>
            <a:off x="6569076" y="4759326"/>
            <a:ext cx="1508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en-US" sz="1200">
              <a:latin typeface="Calibri" charset="0"/>
            </a:endParaRPr>
          </a:p>
        </p:txBody>
      </p:sp>
      <p:sp>
        <p:nvSpPr>
          <p:cNvPr id="42035" name="Line 69"/>
          <p:cNvSpPr>
            <a:spLocks noChangeShapeType="1"/>
          </p:cNvSpPr>
          <p:nvPr/>
        </p:nvSpPr>
        <p:spPr bwMode="auto">
          <a:xfrm>
            <a:off x="6269039" y="5253038"/>
            <a:ext cx="276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6" name="Line 70"/>
          <p:cNvSpPr>
            <a:spLocks noChangeShapeType="1"/>
          </p:cNvSpPr>
          <p:nvPr/>
        </p:nvSpPr>
        <p:spPr bwMode="auto">
          <a:xfrm>
            <a:off x="6118226" y="4265613"/>
            <a:ext cx="803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7" name="Oval 71"/>
          <p:cNvSpPr>
            <a:spLocks noChangeArrowheads="1"/>
          </p:cNvSpPr>
          <p:nvPr/>
        </p:nvSpPr>
        <p:spPr bwMode="auto">
          <a:xfrm>
            <a:off x="6494464" y="3560763"/>
            <a:ext cx="452437" cy="4937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600">
              <a:latin typeface="Calibri" charset="0"/>
            </a:endParaRPr>
          </a:p>
        </p:txBody>
      </p:sp>
      <p:sp>
        <p:nvSpPr>
          <p:cNvPr id="42038" name="Rectangle 72"/>
          <p:cNvSpPr>
            <a:spLocks noChangeArrowheads="1"/>
          </p:cNvSpPr>
          <p:nvPr/>
        </p:nvSpPr>
        <p:spPr bwMode="auto">
          <a:xfrm>
            <a:off x="6494464" y="3560764"/>
            <a:ext cx="45243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4875" eaLnBrk="0" hangingPunct="0"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ts val="1600"/>
              </a:lnSpc>
            </a:pPr>
            <a:r>
              <a:rPr lang="en-US" altLang="en-US" sz="1100" b="1">
                <a:solidFill>
                  <a:srgbClr val="000000"/>
                </a:solidFill>
                <a:latin typeface="Calibri" charset="0"/>
              </a:rPr>
              <a:t>Shift</a:t>
            </a:r>
          </a:p>
          <a:p>
            <a:pPr algn="ctr">
              <a:lnSpc>
                <a:spcPts val="1600"/>
              </a:lnSpc>
            </a:pPr>
            <a:r>
              <a:rPr lang="en-US" altLang="en-US" sz="1100" b="1">
                <a:solidFill>
                  <a:srgbClr val="000000"/>
                </a:solidFill>
                <a:latin typeface="Calibri" charset="0"/>
              </a:rPr>
              <a:t>left 2</a:t>
            </a:r>
          </a:p>
        </p:txBody>
      </p:sp>
      <p:sp>
        <p:nvSpPr>
          <p:cNvPr id="42039" name="Line 73"/>
          <p:cNvSpPr>
            <a:spLocks noChangeShapeType="1"/>
          </p:cNvSpPr>
          <p:nvPr/>
        </p:nvSpPr>
        <p:spPr bwMode="auto">
          <a:xfrm>
            <a:off x="6269039" y="3841750"/>
            <a:ext cx="225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040" name="Group 74"/>
          <p:cNvGrpSpPr>
            <a:grpSpLocks/>
          </p:cNvGrpSpPr>
          <p:nvPr/>
        </p:nvGrpSpPr>
        <p:grpSpPr bwMode="auto">
          <a:xfrm>
            <a:off x="7172325" y="3243264"/>
            <a:ext cx="300038" cy="852487"/>
            <a:chOff x="1392" y="2880"/>
            <a:chExt cx="288" cy="480"/>
          </a:xfrm>
        </p:grpSpPr>
        <p:sp>
          <p:nvSpPr>
            <p:cNvPr id="42125" name="Line 75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26" name="Line 76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27" name="Line 77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28" name="Line 78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29" name="Line 79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30" name="Line 80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31" name="Line 81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041" name="Line 83"/>
          <p:cNvSpPr>
            <a:spLocks noChangeShapeType="1"/>
          </p:cNvSpPr>
          <p:nvPr/>
        </p:nvSpPr>
        <p:spPr bwMode="auto">
          <a:xfrm>
            <a:off x="6932614" y="3841750"/>
            <a:ext cx="225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2" name="Rectangle 84"/>
          <p:cNvSpPr>
            <a:spLocks noChangeArrowheads="1"/>
          </p:cNvSpPr>
          <p:nvPr/>
        </p:nvSpPr>
        <p:spPr bwMode="auto">
          <a:xfrm>
            <a:off x="7999414" y="3983038"/>
            <a:ext cx="1279525" cy="1339850"/>
          </a:xfrm>
          <a:prstGeom prst="rect">
            <a:avLst/>
          </a:prstGeom>
          <a:solidFill>
            <a:srgbClr val="F7F7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600">
              <a:latin typeface="Calibri" charset="0"/>
            </a:endParaRPr>
          </a:p>
        </p:txBody>
      </p:sp>
      <p:sp>
        <p:nvSpPr>
          <p:cNvPr id="42043" name="Line 85"/>
          <p:cNvSpPr>
            <a:spLocks noChangeShapeType="1"/>
          </p:cNvSpPr>
          <p:nvPr/>
        </p:nvSpPr>
        <p:spPr bwMode="auto">
          <a:xfrm>
            <a:off x="7773989" y="4687888"/>
            <a:ext cx="250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4" name="Text Box 86"/>
          <p:cNvSpPr txBox="1">
            <a:spLocks noChangeArrowheads="1"/>
          </p:cNvSpPr>
          <p:nvPr/>
        </p:nvSpPr>
        <p:spPr bwMode="auto">
          <a:xfrm>
            <a:off x="8509001" y="3983038"/>
            <a:ext cx="741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tx1"/>
                </a:solidFill>
                <a:latin typeface="Calibri" charset="0"/>
              </a:rPr>
              <a:t>Data</a:t>
            </a:r>
          </a:p>
          <a:p>
            <a:pPr algn="ctr"/>
            <a:r>
              <a:rPr lang="en-US" altLang="en-US" sz="1200" b="1">
                <a:solidFill>
                  <a:schemeClr val="tx1"/>
                </a:solidFill>
                <a:latin typeface="Calibri" charset="0"/>
              </a:rPr>
              <a:t>Memory</a:t>
            </a:r>
          </a:p>
        </p:txBody>
      </p:sp>
      <p:sp>
        <p:nvSpPr>
          <p:cNvPr id="42045" name="Text Box 87"/>
          <p:cNvSpPr txBox="1">
            <a:spLocks noChangeArrowheads="1"/>
          </p:cNvSpPr>
          <p:nvPr/>
        </p:nvSpPr>
        <p:spPr bwMode="auto">
          <a:xfrm>
            <a:off x="7924800" y="4548188"/>
            <a:ext cx="6556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>
                <a:solidFill>
                  <a:schemeClr val="tx1"/>
                </a:solidFill>
                <a:latin typeface="Calibri" charset="0"/>
              </a:rPr>
              <a:t>Address</a:t>
            </a:r>
          </a:p>
        </p:txBody>
      </p:sp>
      <p:sp>
        <p:nvSpPr>
          <p:cNvPr id="42046" name="Text Box 88"/>
          <p:cNvSpPr txBox="1">
            <a:spLocks noChangeArrowheads="1"/>
          </p:cNvSpPr>
          <p:nvPr/>
        </p:nvSpPr>
        <p:spPr bwMode="auto">
          <a:xfrm>
            <a:off x="7924800" y="4900613"/>
            <a:ext cx="83978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>
                <a:solidFill>
                  <a:schemeClr val="tx1"/>
                </a:solidFill>
                <a:latin typeface="Calibri" charset="0"/>
              </a:rPr>
              <a:t>Write Data</a:t>
            </a:r>
          </a:p>
        </p:txBody>
      </p:sp>
      <p:sp>
        <p:nvSpPr>
          <p:cNvPr id="42047" name="Text Box 89"/>
          <p:cNvSpPr txBox="1">
            <a:spLocks noChangeArrowheads="1"/>
          </p:cNvSpPr>
          <p:nvPr/>
        </p:nvSpPr>
        <p:spPr bwMode="auto">
          <a:xfrm>
            <a:off x="8751889" y="4476751"/>
            <a:ext cx="4857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>
                <a:solidFill>
                  <a:schemeClr val="tx1"/>
                </a:solidFill>
                <a:latin typeface="Calibri" charset="0"/>
              </a:rPr>
              <a:t>Read</a:t>
            </a:r>
          </a:p>
          <a:p>
            <a:r>
              <a:rPr lang="en-US" altLang="en-US" sz="1100">
                <a:solidFill>
                  <a:schemeClr val="tx1"/>
                </a:solidFill>
                <a:latin typeface="Calibri" charset="0"/>
              </a:rPr>
              <a:t>Data</a:t>
            </a:r>
          </a:p>
        </p:txBody>
      </p:sp>
      <p:sp>
        <p:nvSpPr>
          <p:cNvPr id="42048" name="Line 90"/>
          <p:cNvSpPr>
            <a:spLocks noChangeShapeType="1"/>
          </p:cNvSpPr>
          <p:nvPr/>
        </p:nvSpPr>
        <p:spPr bwMode="auto">
          <a:xfrm>
            <a:off x="7620001" y="5029200"/>
            <a:ext cx="379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9" name="Line 91"/>
          <p:cNvSpPr>
            <a:spLocks noChangeShapeType="1"/>
          </p:cNvSpPr>
          <p:nvPr/>
        </p:nvSpPr>
        <p:spPr bwMode="auto">
          <a:xfrm>
            <a:off x="9580564" y="5041900"/>
            <a:ext cx="225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0" name="Line 93"/>
          <p:cNvSpPr>
            <a:spLocks noChangeShapeType="1"/>
          </p:cNvSpPr>
          <p:nvPr/>
        </p:nvSpPr>
        <p:spPr bwMode="auto">
          <a:xfrm>
            <a:off x="10031413" y="4829175"/>
            <a:ext cx="15081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1" name="Rectangle 94"/>
          <p:cNvSpPr>
            <a:spLocks noChangeArrowheads="1"/>
          </p:cNvSpPr>
          <p:nvPr/>
        </p:nvSpPr>
        <p:spPr bwMode="auto">
          <a:xfrm>
            <a:off x="9805988" y="4548189"/>
            <a:ext cx="1508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en-US" sz="12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42052" name="Line 96"/>
          <p:cNvSpPr>
            <a:spLocks noChangeShapeType="1"/>
          </p:cNvSpPr>
          <p:nvPr/>
        </p:nvSpPr>
        <p:spPr bwMode="auto">
          <a:xfrm>
            <a:off x="5816600" y="4265614"/>
            <a:ext cx="3556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3" name="Line 97"/>
          <p:cNvSpPr>
            <a:spLocks noChangeShapeType="1"/>
          </p:cNvSpPr>
          <p:nvPr/>
        </p:nvSpPr>
        <p:spPr bwMode="auto">
          <a:xfrm>
            <a:off x="4311650" y="5111751"/>
            <a:ext cx="0" cy="1268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4" name="Line 98"/>
          <p:cNvSpPr>
            <a:spLocks noChangeShapeType="1"/>
          </p:cNvSpPr>
          <p:nvPr/>
        </p:nvSpPr>
        <p:spPr bwMode="auto">
          <a:xfrm>
            <a:off x="3559176" y="3419475"/>
            <a:ext cx="2254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5" name="Line 99"/>
          <p:cNvSpPr>
            <a:spLocks noChangeShapeType="1"/>
          </p:cNvSpPr>
          <p:nvPr/>
        </p:nvSpPr>
        <p:spPr bwMode="auto">
          <a:xfrm>
            <a:off x="2806700" y="2503488"/>
            <a:ext cx="903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6" name="Line 101"/>
          <p:cNvSpPr>
            <a:spLocks noChangeShapeType="1"/>
          </p:cNvSpPr>
          <p:nvPr/>
        </p:nvSpPr>
        <p:spPr bwMode="auto">
          <a:xfrm flipV="1">
            <a:off x="9269413" y="4687888"/>
            <a:ext cx="398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7" name="Line 104"/>
          <p:cNvSpPr>
            <a:spLocks noChangeShapeType="1"/>
          </p:cNvSpPr>
          <p:nvPr/>
        </p:nvSpPr>
        <p:spPr bwMode="auto">
          <a:xfrm>
            <a:off x="3709988" y="3419476"/>
            <a:ext cx="2462212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8" name="Line 106"/>
          <p:cNvSpPr>
            <a:spLocks noChangeShapeType="1"/>
          </p:cNvSpPr>
          <p:nvPr/>
        </p:nvSpPr>
        <p:spPr bwMode="auto">
          <a:xfrm>
            <a:off x="7472364" y="3630613"/>
            <a:ext cx="5286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9" name="Line 108"/>
          <p:cNvSpPr>
            <a:spLocks noChangeShapeType="1"/>
          </p:cNvSpPr>
          <p:nvPr/>
        </p:nvSpPr>
        <p:spPr bwMode="auto">
          <a:xfrm>
            <a:off x="6343650" y="4900614"/>
            <a:ext cx="0" cy="846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0" name="Line 109"/>
          <p:cNvSpPr>
            <a:spLocks noChangeShapeType="1"/>
          </p:cNvSpPr>
          <p:nvPr/>
        </p:nvSpPr>
        <p:spPr bwMode="auto">
          <a:xfrm flipV="1">
            <a:off x="6343650" y="5715000"/>
            <a:ext cx="1276350" cy="31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1" name="Line 111"/>
          <p:cNvSpPr>
            <a:spLocks noChangeShapeType="1"/>
          </p:cNvSpPr>
          <p:nvPr/>
        </p:nvSpPr>
        <p:spPr bwMode="auto">
          <a:xfrm flipV="1">
            <a:off x="7848600" y="57150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2" name="Line 112"/>
          <p:cNvSpPr>
            <a:spLocks noChangeShapeType="1"/>
          </p:cNvSpPr>
          <p:nvPr/>
        </p:nvSpPr>
        <p:spPr bwMode="auto">
          <a:xfrm>
            <a:off x="9580564" y="4687889"/>
            <a:ext cx="2254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3" name="Line 113"/>
          <p:cNvSpPr>
            <a:spLocks noChangeShapeType="1"/>
          </p:cNvSpPr>
          <p:nvPr/>
        </p:nvSpPr>
        <p:spPr bwMode="auto">
          <a:xfrm>
            <a:off x="10182225" y="4829175"/>
            <a:ext cx="0" cy="1550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4" name="Line 114"/>
          <p:cNvSpPr>
            <a:spLocks noChangeShapeType="1"/>
          </p:cNvSpPr>
          <p:nvPr/>
        </p:nvSpPr>
        <p:spPr bwMode="auto">
          <a:xfrm>
            <a:off x="7999413" y="2220913"/>
            <a:ext cx="0" cy="1409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5" name="Line 118"/>
          <p:cNvSpPr>
            <a:spLocks noChangeShapeType="1"/>
          </p:cNvSpPr>
          <p:nvPr/>
        </p:nvSpPr>
        <p:spPr bwMode="auto">
          <a:xfrm flipV="1">
            <a:off x="6269038" y="3841750"/>
            <a:ext cx="0" cy="1411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6" name="Line 119"/>
          <p:cNvSpPr>
            <a:spLocks noChangeShapeType="1"/>
          </p:cNvSpPr>
          <p:nvPr/>
        </p:nvSpPr>
        <p:spPr bwMode="auto">
          <a:xfrm flipV="1">
            <a:off x="5440364" y="5724525"/>
            <a:ext cx="808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7" name="Line 120"/>
          <p:cNvSpPr>
            <a:spLocks noChangeShapeType="1"/>
          </p:cNvSpPr>
          <p:nvPr/>
        </p:nvSpPr>
        <p:spPr bwMode="auto">
          <a:xfrm>
            <a:off x="6118225" y="3429000"/>
            <a:ext cx="1054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8" name="Line 121"/>
          <p:cNvSpPr>
            <a:spLocks noChangeShapeType="1"/>
          </p:cNvSpPr>
          <p:nvPr/>
        </p:nvSpPr>
        <p:spPr bwMode="auto">
          <a:xfrm>
            <a:off x="3709988" y="2503489"/>
            <a:ext cx="0" cy="915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9" name="Line 123"/>
          <p:cNvSpPr>
            <a:spLocks noChangeShapeType="1"/>
          </p:cNvSpPr>
          <p:nvPr/>
        </p:nvSpPr>
        <p:spPr bwMode="auto">
          <a:xfrm>
            <a:off x="2279650" y="3136900"/>
            <a:ext cx="0" cy="1481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0" name="Oval 125"/>
          <p:cNvSpPr>
            <a:spLocks noChangeArrowheads="1"/>
          </p:cNvSpPr>
          <p:nvPr/>
        </p:nvSpPr>
        <p:spPr bwMode="auto">
          <a:xfrm>
            <a:off x="4613275" y="5534026"/>
            <a:ext cx="801688" cy="4238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600">
              <a:latin typeface="Calibri" charset="0"/>
            </a:endParaRPr>
          </a:p>
        </p:txBody>
      </p:sp>
      <p:sp>
        <p:nvSpPr>
          <p:cNvPr id="42071" name="Rectangle 126"/>
          <p:cNvSpPr>
            <a:spLocks noChangeArrowheads="1"/>
          </p:cNvSpPr>
          <p:nvPr/>
        </p:nvSpPr>
        <p:spPr bwMode="auto">
          <a:xfrm>
            <a:off x="4764088" y="5534026"/>
            <a:ext cx="52546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100" b="1">
                <a:solidFill>
                  <a:srgbClr val="000000"/>
                </a:solidFill>
                <a:latin typeface="Calibri" charset="0"/>
              </a:rPr>
              <a:t>Sign</a:t>
            </a:r>
          </a:p>
          <a:p>
            <a:pPr algn="ctr"/>
            <a:r>
              <a:rPr lang="en-US" altLang="en-US" sz="1100" b="1">
                <a:solidFill>
                  <a:srgbClr val="000000"/>
                </a:solidFill>
                <a:latin typeface="Calibri" charset="0"/>
              </a:rPr>
              <a:t>Extend</a:t>
            </a:r>
          </a:p>
        </p:txBody>
      </p:sp>
      <p:sp>
        <p:nvSpPr>
          <p:cNvPr id="42072" name="Line 130"/>
          <p:cNvSpPr>
            <a:spLocks noChangeShapeType="1"/>
          </p:cNvSpPr>
          <p:nvPr/>
        </p:nvSpPr>
        <p:spPr bwMode="auto">
          <a:xfrm>
            <a:off x="7848600" y="4687888"/>
            <a:ext cx="0" cy="1058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073" name="Group 386"/>
          <p:cNvGrpSpPr>
            <a:grpSpLocks/>
          </p:cNvGrpSpPr>
          <p:nvPr/>
        </p:nvGrpSpPr>
        <p:grpSpPr bwMode="auto">
          <a:xfrm>
            <a:off x="2128838" y="5029200"/>
            <a:ext cx="7377112" cy="1524000"/>
            <a:chOff x="609600" y="4933074"/>
            <a:chExt cx="7468371" cy="1647908"/>
          </a:xfrm>
        </p:grpSpPr>
        <p:sp>
          <p:nvSpPr>
            <p:cNvPr id="42118" name="Text Box 124"/>
            <p:cNvSpPr txBox="1">
              <a:spLocks noChangeArrowheads="1"/>
            </p:cNvSpPr>
            <p:nvPr/>
          </p:nvSpPr>
          <p:spPr bwMode="auto">
            <a:xfrm>
              <a:off x="825713" y="6248400"/>
              <a:ext cx="1236236" cy="33258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b="1">
                  <a:solidFill>
                    <a:srgbClr val="0432FF"/>
                  </a:solidFill>
                  <a:latin typeface="Calibri" charset="0"/>
                </a:rPr>
                <a:t>System Clock</a:t>
              </a:r>
            </a:p>
          </p:txBody>
        </p:sp>
        <p:sp>
          <p:nvSpPr>
            <p:cNvPr id="42119" name="Line 125"/>
            <p:cNvSpPr>
              <a:spLocks noChangeShapeType="1"/>
            </p:cNvSpPr>
            <p:nvPr/>
          </p:nvSpPr>
          <p:spPr bwMode="auto">
            <a:xfrm>
              <a:off x="609600" y="6553200"/>
              <a:ext cx="7467600" cy="0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20" name="Line 126"/>
            <p:cNvSpPr>
              <a:spLocks noChangeShapeType="1"/>
            </p:cNvSpPr>
            <p:nvPr/>
          </p:nvSpPr>
          <p:spPr bwMode="auto">
            <a:xfrm flipH="1">
              <a:off x="8077200" y="6169006"/>
              <a:ext cx="771" cy="384197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21" name="Line 127"/>
            <p:cNvSpPr>
              <a:spLocks noChangeShapeType="1"/>
            </p:cNvSpPr>
            <p:nvPr/>
          </p:nvSpPr>
          <p:spPr bwMode="auto">
            <a:xfrm>
              <a:off x="6245252" y="6169006"/>
              <a:ext cx="0" cy="384196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22" name="Line 128"/>
            <p:cNvSpPr>
              <a:spLocks noChangeShapeType="1"/>
            </p:cNvSpPr>
            <p:nvPr/>
          </p:nvSpPr>
          <p:spPr bwMode="auto">
            <a:xfrm>
              <a:off x="4548289" y="6169006"/>
              <a:ext cx="0" cy="384194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23" name="Line 129"/>
            <p:cNvSpPr>
              <a:spLocks noChangeShapeType="1"/>
            </p:cNvSpPr>
            <p:nvPr/>
          </p:nvSpPr>
          <p:spPr bwMode="auto">
            <a:xfrm flipH="1">
              <a:off x="2514600" y="5180259"/>
              <a:ext cx="419" cy="1372941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24" name="Line 130"/>
            <p:cNvSpPr>
              <a:spLocks noChangeShapeType="1"/>
            </p:cNvSpPr>
            <p:nvPr/>
          </p:nvSpPr>
          <p:spPr bwMode="auto">
            <a:xfrm flipH="1">
              <a:off x="609600" y="4933074"/>
              <a:ext cx="4820" cy="1620127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074" name="Group 100"/>
          <p:cNvGrpSpPr>
            <a:grpSpLocks/>
          </p:cNvGrpSpPr>
          <p:nvPr/>
        </p:nvGrpSpPr>
        <p:grpSpPr bwMode="auto">
          <a:xfrm>
            <a:off x="2590800" y="1905000"/>
            <a:ext cx="228600" cy="755650"/>
            <a:chOff x="6533000" y="3215599"/>
            <a:chExt cx="485666" cy="1056070"/>
          </a:xfrm>
        </p:grpSpPr>
        <p:grpSp>
          <p:nvGrpSpPr>
            <p:cNvPr id="42110" name="Group 28"/>
            <p:cNvGrpSpPr>
              <a:grpSpLocks/>
            </p:cNvGrpSpPr>
            <p:nvPr/>
          </p:nvGrpSpPr>
          <p:grpSpPr bwMode="auto">
            <a:xfrm>
              <a:off x="6565545" y="3215599"/>
              <a:ext cx="453121" cy="1056070"/>
              <a:chOff x="6565545" y="3215599"/>
              <a:chExt cx="453121" cy="1056070"/>
            </a:xfrm>
          </p:grpSpPr>
          <p:sp>
            <p:nvSpPr>
              <p:cNvPr id="42112" name="Line 23"/>
              <p:cNvSpPr>
                <a:spLocks noChangeShapeType="1"/>
              </p:cNvSpPr>
              <p:nvPr/>
            </p:nvSpPr>
            <p:spPr bwMode="auto">
              <a:xfrm>
                <a:off x="6565545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3" name="Arc 24"/>
              <p:cNvSpPr>
                <a:spLocks/>
              </p:cNvSpPr>
              <p:nvPr/>
            </p:nvSpPr>
            <p:spPr bwMode="auto">
              <a:xfrm>
                <a:off x="6793357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14" name="Arc 25"/>
              <p:cNvSpPr>
                <a:spLocks/>
              </p:cNvSpPr>
              <p:nvPr/>
            </p:nvSpPr>
            <p:spPr bwMode="auto">
              <a:xfrm flipH="1">
                <a:off x="6565545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15" name="Arc 26"/>
              <p:cNvSpPr>
                <a:spLocks/>
              </p:cNvSpPr>
              <p:nvPr/>
            </p:nvSpPr>
            <p:spPr bwMode="auto">
              <a:xfrm flipV="1">
                <a:off x="6793357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16" name="Arc 27"/>
              <p:cNvSpPr>
                <a:spLocks/>
              </p:cNvSpPr>
              <p:nvPr/>
            </p:nvSpPr>
            <p:spPr bwMode="auto">
              <a:xfrm flipH="1" flipV="1">
                <a:off x="6565545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17" name="Line 28"/>
              <p:cNvSpPr>
                <a:spLocks noChangeShapeType="1"/>
              </p:cNvSpPr>
              <p:nvPr/>
            </p:nvSpPr>
            <p:spPr bwMode="auto">
              <a:xfrm>
                <a:off x="7018666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11" name="Text Box 29"/>
            <p:cNvSpPr txBox="1">
              <a:spLocks noChangeArrowheads="1"/>
            </p:cNvSpPr>
            <p:nvPr/>
          </p:nvSpPr>
          <p:spPr bwMode="auto">
            <a:xfrm>
              <a:off x="6533000" y="3282242"/>
              <a:ext cx="453122" cy="76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M</a:t>
              </a:r>
              <a:b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U </a:t>
              </a:r>
              <a:b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X</a:t>
              </a:r>
              <a:endParaRPr lang="en-AU" altLang="en-US" sz="1100" b="1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42075" name="Group 100"/>
          <p:cNvGrpSpPr>
            <a:grpSpLocks/>
          </p:cNvGrpSpPr>
          <p:nvPr/>
        </p:nvGrpSpPr>
        <p:grpSpPr bwMode="auto">
          <a:xfrm>
            <a:off x="9788525" y="4425950"/>
            <a:ext cx="228600" cy="755650"/>
            <a:chOff x="6533000" y="3215599"/>
            <a:chExt cx="485666" cy="1056070"/>
          </a:xfrm>
        </p:grpSpPr>
        <p:grpSp>
          <p:nvGrpSpPr>
            <p:cNvPr id="42102" name="Group 28"/>
            <p:cNvGrpSpPr>
              <a:grpSpLocks/>
            </p:cNvGrpSpPr>
            <p:nvPr/>
          </p:nvGrpSpPr>
          <p:grpSpPr bwMode="auto">
            <a:xfrm>
              <a:off x="6565545" y="3215599"/>
              <a:ext cx="453121" cy="1056070"/>
              <a:chOff x="6565545" y="3215599"/>
              <a:chExt cx="453121" cy="1056070"/>
            </a:xfrm>
          </p:grpSpPr>
          <p:sp>
            <p:nvSpPr>
              <p:cNvPr id="42104" name="Line 23"/>
              <p:cNvSpPr>
                <a:spLocks noChangeShapeType="1"/>
              </p:cNvSpPr>
              <p:nvPr/>
            </p:nvSpPr>
            <p:spPr bwMode="auto">
              <a:xfrm>
                <a:off x="6565545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05" name="Arc 24"/>
              <p:cNvSpPr>
                <a:spLocks/>
              </p:cNvSpPr>
              <p:nvPr/>
            </p:nvSpPr>
            <p:spPr bwMode="auto">
              <a:xfrm>
                <a:off x="6793357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06" name="Arc 25"/>
              <p:cNvSpPr>
                <a:spLocks/>
              </p:cNvSpPr>
              <p:nvPr/>
            </p:nvSpPr>
            <p:spPr bwMode="auto">
              <a:xfrm flipH="1">
                <a:off x="6565545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07" name="Arc 26"/>
              <p:cNvSpPr>
                <a:spLocks/>
              </p:cNvSpPr>
              <p:nvPr/>
            </p:nvSpPr>
            <p:spPr bwMode="auto">
              <a:xfrm flipV="1">
                <a:off x="6793357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08" name="Arc 27"/>
              <p:cNvSpPr>
                <a:spLocks/>
              </p:cNvSpPr>
              <p:nvPr/>
            </p:nvSpPr>
            <p:spPr bwMode="auto">
              <a:xfrm flipH="1" flipV="1">
                <a:off x="6565545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09" name="Line 28"/>
              <p:cNvSpPr>
                <a:spLocks noChangeShapeType="1"/>
              </p:cNvSpPr>
              <p:nvPr/>
            </p:nvSpPr>
            <p:spPr bwMode="auto">
              <a:xfrm>
                <a:off x="7018666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03" name="Text Box 29"/>
            <p:cNvSpPr txBox="1">
              <a:spLocks noChangeArrowheads="1"/>
            </p:cNvSpPr>
            <p:nvPr/>
          </p:nvSpPr>
          <p:spPr bwMode="auto">
            <a:xfrm>
              <a:off x="6533000" y="3282242"/>
              <a:ext cx="453122" cy="76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M</a:t>
              </a:r>
              <a:b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U </a:t>
              </a:r>
              <a:b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X</a:t>
              </a:r>
              <a:endParaRPr lang="en-AU" altLang="en-US" sz="1100" b="1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42076" name="Group 100"/>
          <p:cNvGrpSpPr>
            <a:grpSpLocks/>
          </p:cNvGrpSpPr>
          <p:nvPr/>
        </p:nvGrpSpPr>
        <p:grpSpPr bwMode="auto">
          <a:xfrm>
            <a:off x="6553200" y="4616450"/>
            <a:ext cx="228600" cy="755650"/>
            <a:chOff x="6533000" y="3215599"/>
            <a:chExt cx="485666" cy="1056070"/>
          </a:xfrm>
        </p:grpSpPr>
        <p:grpSp>
          <p:nvGrpSpPr>
            <p:cNvPr id="42094" name="Group 28"/>
            <p:cNvGrpSpPr>
              <a:grpSpLocks/>
            </p:cNvGrpSpPr>
            <p:nvPr/>
          </p:nvGrpSpPr>
          <p:grpSpPr bwMode="auto">
            <a:xfrm>
              <a:off x="6565545" y="3215599"/>
              <a:ext cx="453121" cy="1056070"/>
              <a:chOff x="6565545" y="3215599"/>
              <a:chExt cx="453121" cy="1056070"/>
            </a:xfrm>
          </p:grpSpPr>
          <p:sp>
            <p:nvSpPr>
              <p:cNvPr id="42096" name="Line 23"/>
              <p:cNvSpPr>
                <a:spLocks noChangeShapeType="1"/>
              </p:cNvSpPr>
              <p:nvPr/>
            </p:nvSpPr>
            <p:spPr bwMode="auto">
              <a:xfrm>
                <a:off x="6565545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7" name="Arc 24"/>
              <p:cNvSpPr>
                <a:spLocks/>
              </p:cNvSpPr>
              <p:nvPr/>
            </p:nvSpPr>
            <p:spPr bwMode="auto">
              <a:xfrm>
                <a:off x="6793357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98" name="Arc 25"/>
              <p:cNvSpPr>
                <a:spLocks/>
              </p:cNvSpPr>
              <p:nvPr/>
            </p:nvSpPr>
            <p:spPr bwMode="auto">
              <a:xfrm flipH="1">
                <a:off x="6565545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99" name="Arc 26"/>
              <p:cNvSpPr>
                <a:spLocks/>
              </p:cNvSpPr>
              <p:nvPr/>
            </p:nvSpPr>
            <p:spPr bwMode="auto">
              <a:xfrm flipV="1">
                <a:off x="6793357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00" name="Arc 27"/>
              <p:cNvSpPr>
                <a:spLocks/>
              </p:cNvSpPr>
              <p:nvPr/>
            </p:nvSpPr>
            <p:spPr bwMode="auto">
              <a:xfrm flipH="1" flipV="1">
                <a:off x="6565545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01" name="Line 28"/>
              <p:cNvSpPr>
                <a:spLocks noChangeShapeType="1"/>
              </p:cNvSpPr>
              <p:nvPr/>
            </p:nvSpPr>
            <p:spPr bwMode="auto">
              <a:xfrm>
                <a:off x="7018666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095" name="Text Box 29"/>
            <p:cNvSpPr txBox="1">
              <a:spLocks noChangeArrowheads="1"/>
            </p:cNvSpPr>
            <p:nvPr/>
          </p:nvSpPr>
          <p:spPr bwMode="auto">
            <a:xfrm>
              <a:off x="6533000" y="3282242"/>
              <a:ext cx="453122" cy="76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M</a:t>
              </a:r>
              <a:b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U </a:t>
              </a:r>
              <a:b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</a:br>
              <a:r>
                <a:rPr lang="en-US" altLang="en-US" sz="1100" b="1">
                  <a:solidFill>
                    <a:schemeClr val="tx1"/>
                  </a:solidFill>
                  <a:latin typeface="Calibri" charset="0"/>
                </a:rPr>
                <a:t> X</a:t>
              </a:r>
              <a:endParaRPr lang="en-AU" altLang="en-US" sz="1100" b="1">
                <a:solidFill>
                  <a:schemeClr val="tx1"/>
                </a:solidFill>
                <a:latin typeface="Calibri" charset="0"/>
              </a:endParaRPr>
            </a:p>
          </p:txBody>
        </p:sp>
      </p:grpSp>
      <p:sp>
        <p:nvSpPr>
          <p:cNvPr id="42077" name="Line 130"/>
          <p:cNvSpPr>
            <a:spLocks noChangeShapeType="1"/>
          </p:cNvSpPr>
          <p:nvPr/>
        </p:nvSpPr>
        <p:spPr bwMode="auto">
          <a:xfrm>
            <a:off x="9601200" y="50292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8" name="Line 130"/>
          <p:cNvSpPr>
            <a:spLocks noChangeShapeType="1"/>
          </p:cNvSpPr>
          <p:nvPr/>
        </p:nvSpPr>
        <p:spPr bwMode="auto">
          <a:xfrm>
            <a:off x="7620000" y="50292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9" name="Line 13"/>
          <p:cNvSpPr>
            <a:spLocks noChangeShapeType="1"/>
          </p:cNvSpPr>
          <p:nvPr/>
        </p:nvSpPr>
        <p:spPr bwMode="auto">
          <a:xfrm>
            <a:off x="4324350" y="5105400"/>
            <a:ext cx="228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080" name="Group 173"/>
          <p:cNvGrpSpPr>
            <a:grpSpLocks/>
          </p:cNvGrpSpPr>
          <p:nvPr/>
        </p:nvGrpSpPr>
        <p:grpSpPr bwMode="auto">
          <a:xfrm>
            <a:off x="3784600" y="2925764"/>
            <a:ext cx="508000" cy="2325687"/>
            <a:chOff x="2260856" y="2925850"/>
            <a:chExt cx="508064" cy="2325324"/>
          </a:xfrm>
        </p:grpSpPr>
        <p:sp>
          <p:nvSpPr>
            <p:cNvPr id="151" name="Rectangle 102"/>
            <p:cNvSpPr>
              <a:spLocks noChangeArrowheads="1"/>
            </p:cNvSpPr>
            <p:nvPr/>
          </p:nvSpPr>
          <p:spPr bwMode="auto">
            <a:xfrm>
              <a:off x="2411688" y="3208381"/>
              <a:ext cx="150831" cy="2042793"/>
            </a:xfrm>
            <a:prstGeom prst="rect">
              <a:avLst/>
            </a:prstGeom>
            <a:solidFill>
              <a:srgbClr val="92D05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60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52" name="Text Box 117"/>
            <p:cNvSpPr txBox="1">
              <a:spLocks noChangeArrowheads="1"/>
            </p:cNvSpPr>
            <p:nvPr/>
          </p:nvSpPr>
          <p:spPr bwMode="auto">
            <a:xfrm>
              <a:off x="2260856" y="2925850"/>
              <a:ext cx="508064" cy="2618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1100" b="1" dirty="0">
                  <a:solidFill>
                    <a:schemeClr val="bg1">
                      <a:lumMod val="50000"/>
                    </a:schemeClr>
                  </a:solidFill>
                  <a:latin typeface="Calibri"/>
                  <a:cs typeface="Calibri"/>
                </a:rPr>
                <a:t>IF/ID</a:t>
              </a:r>
            </a:p>
          </p:txBody>
        </p:sp>
      </p:grpSp>
      <p:grpSp>
        <p:nvGrpSpPr>
          <p:cNvPr id="42081" name="Group 174"/>
          <p:cNvGrpSpPr>
            <a:grpSpLocks/>
          </p:cNvGrpSpPr>
          <p:nvPr/>
        </p:nvGrpSpPr>
        <p:grpSpPr bwMode="auto">
          <a:xfrm>
            <a:off x="5816601" y="2925763"/>
            <a:ext cx="550863" cy="3243262"/>
            <a:chOff x="4293113" y="2925850"/>
            <a:chExt cx="550403" cy="3243408"/>
          </a:xfrm>
        </p:grpSpPr>
        <p:sp>
          <p:nvSpPr>
            <p:cNvPr id="154" name="Rectangle 103"/>
            <p:cNvSpPr>
              <a:spLocks noChangeArrowheads="1"/>
            </p:cNvSpPr>
            <p:nvPr/>
          </p:nvSpPr>
          <p:spPr bwMode="auto">
            <a:xfrm>
              <a:off x="4443800" y="3208438"/>
              <a:ext cx="150686" cy="2960820"/>
            </a:xfrm>
            <a:prstGeom prst="rect">
              <a:avLst/>
            </a:prstGeom>
            <a:solidFill>
              <a:srgbClr val="92D05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60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55" name="Text Box 131"/>
            <p:cNvSpPr txBox="1">
              <a:spLocks noChangeArrowheads="1"/>
            </p:cNvSpPr>
            <p:nvPr/>
          </p:nvSpPr>
          <p:spPr bwMode="auto">
            <a:xfrm>
              <a:off x="4293113" y="2925850"/>
              <a:ext cx="550403" cy="2619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1100" b="1" dirty="0">
                  <a:solidFill>
                    <a:schemeClr val="bg1">
                      <a:lumMod val="50000"/>
                    </a:schemeClr>
                  </a:solidFill>
                  <a:latin typeface="Calibri"/>
                  <a:cs typeface="Calibri"/>
                </a:rPr>
                <a:t>ID/EX</a:t>
              </a:r>
            </a:p>
          </p:txBody>
        </p:sp>
      </p:grpSp>
      <p:grpSp>
        <p:nvGrpSpPr>
          <p:cNvPr id="42082" name="Group 175"/>
          <p:cNvGrpSpPr>
            <a:grpSpLocks/>
          </p:cNvGrpSpPr>
          <p:nvPr/>
        </p:nvGrpSpPr>
        <p:grpSpPr bwMode="auto">
          <a:xfrm>
            <a:off x="7362826" y="2925763"/>
            <a:ext cx="714375" cy="3243262"/>
            <a:chOff x="5838147" y="2925850"/>
            <a:chExt cx="715053" cy="3243408"/>
          </a:xfrm>
        </p:grpSpPr>
        <p:sp>
          <p:nvSpPr>
            <p:cNvPr id="157" name="Rectangle 124"/>
            <p:cNvSpPr>
              <a:spLocks noChangeArrowheads="1"/>
            </p:cNvSpPr>
            <p:nvPr/>
          </p:nvSpPr>
          <p:spPr bwMode="auto">
            <a:xfrm>
              <a:off x="6100334" y="3208438"/>
              <a:ext cx="149367" cy="2960820"/>
            </a:xfrm>
            <a:prstGeom prst="rect">
              <a:avLst/>
            </a:prstGeom>
            <a:solidFill>
              <a:srgbClr val="92D05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60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58" name="Text Box 132"/>
            <p:cNvSpPr txBox="1">
              <a:spLocks noChangeArrowheads="1"/>
            </p:cNvSpPr>
            <p:nvPr/>
          </p:nvSpPr>
          <p:spPr bwMode="auto">
            <a:xfrm>
              <a:off x="5838147" y="2925850"/>
              <a:ext cx="715053" cy="2619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1100" b="1" dirty="0">
                  <a:solidFill>
                    <a:schemeClr val="bg1">
                      <a:lumMod val="50000"/>
                    </a:schemeClr>
                  </a:solidFill>
                  <a:latin typeface="Calibri"/>
                  <a:cs typeface="Calibri"/>
                </a:rPr>
                <a:t>EX/MEM</a:t>
              </a:r>
            </a:p>
          </p:txBody>
        </p:sp>
      </p:grpSp>
      <p:grpSp>
        <p:nvGrpSpPr>
          <p:cNvPr id="42083" name="Group 176"/>
          <p:cNvGrpSpPr>
            <a:grpSpLocks/>
          </p:cNvGrpSpPr>
          <p:nvPr/>
        </p:nvGrpSpPr>
        <p:grpSpPr bwMode="auto">
          <a:xfrm>
            <a:off x="9123364" y="3489325"/>
            <a:ext cx="776287" cy="2679700"/>
            <a:chOff x="7598666" y="3489921"/>
            <a:chExt cx="777777" cy="2679336"/>
          </a:xfrm>
        </p:grpSpPr>
        <p:sp>
          <p:nvSpPr>
            <p:cNvPr id="160" name="Rectangle 110"/>
            <p:cNvSpPr>
              <a:spLocks noChangeArrowheads="1"/>
            </p:cNvSpPr>
            <p:nvPr/>
          </p:nvSpPr>
          <p:spPr bwMode="auto">
            <a:xfrm>
              <a:off x="7905641" y="3772458"/>
              <a:ext cx="151102" cy="2396799"/>
            </a:xfrm>
            <a:prstGeom prst="rect">
              <a:avLst/>
            </a:prstGeom>
            <a:solidFill>
              <a:srgbClr val="92D05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60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61" name="Text Box 133"/>
            <p:cNvSpPr txBox="1">
              <a:spLocks noChangeArrowheads="1"/>
            </p:cNvSpPr>
            <p:nvPr/>
          </p:nvSpPr>
          <p:spPr bwMode="auto">
            <a:xfrm>
              <a:off x="7598666" y="3489921"/>
              <a:ext cx="777777" cy="2619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1100" b="1" dirty="0">
                  <a:solidFill>
                    <a:schemeClr val="bg1">
                      <a:lumMod val="50000"/>
                    </a:schemeClr>
                  </a:solidFill>
                  <a:latin typeface="Calibri"/>
                  <a:cs typeface="Calibri"/>
                </a:rPr>
                <a:t>MEM/WB</a:t>
              </a:r>
            </a:p>
          </p:txBody>
        </p:sp>
      </p:grpSp>
      <p:sp>
        <p:nvSpPr>
          <p:cNvPr id="42084" name="Rectangle 107"/>
          <p:cNvSpPr txBox="1">
            <a:spLocks noChangeArrowheads="1"/>
          </p:cNvSpPr>
          <p:nvPr/>
        </p:nvSpPr>
        <p:spPr bwMode="auto">
          <a:xfrm>
            <a:off x="2131999" y="1087891"/>
            <a:ext cx="78486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indent="-3429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Font typeface="Times" charset="0"/>
              <a:buNone/>
            </a:pPr>
            <a:r>
              <a:rPr lang="en-US" altLang="en-US" sz="1600" b="1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Step 2: place state registers between each pipeline stage to isolate them</a:t>
            </a:r>
          </a:p>
        </p:txBody>
      </p:sp>
      <p:sp>
        <p:nvSpPr>
          <p:cNvPr id="164" name="Rectangle 107"/>
          <p:cNvSpPr txBox="1">
            <a:spLocks noChangeArrowheads="1"/>
          </p:cNvSpPr>
          <p:nvPr/>
        </p:nvSpPr>
        <p:spPr bwMode="auto">
          <a:xfrm>
            <a:off x="1905000" y="5562600"/>
            <a:ext cx="17526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indent="-3429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Font typeface="Times" charset="0"/>
              <a:buNone/>
            </a:pPr>
            <a:r>
              <a:rPr lang="en-US" altLang="en-US" sz="1400" i="1">
                <a:solidFill>
                  <a:srgbClr val="C00000"/>
                </a:solidFill>
                <a:latin typeface="Calibri" charset="0"/>
              </a:rPr>
              <a:t>Propagate write addr through each stage</a:t>
            </a:r>
          </a:p>
        </p:txBody>
      </p:sp>
      <p:sp>
        <p:nvSpPr>
          <p:cNvPr id="165" name="Rectangle 2"/>
          <p:cNvSpPr txBox="1">
            <a:spLocks noChangeArrowheads="1"/>
          </p:cNvSpPr>
          <p:nvPr/>
        </p:nvSpPr>
        <p:spPr>
          <a:xfrm>
            <a:off x="1143000" y="163172"/>
            <a:ext cx="10058400" cy="7527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/>
              <a:t>Implementing A Pipelined Processor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59640B9-27A2-0645-A3DB-818E670D78C2}"/>
              </a:ext>
            </a:extLst>
          </p:cNvPr>
          <p:cNvGrpSpPr/>
          <p:nvPr/>
        </p:nvGrpSpPr>
        <p:grpSpPr>
          <a:xfrm>
            <a:off x="4514030" y="3833840"/>
            <a:ext cx="1383078" cy="1447745"/>
            <a:chOff x="4859226" y="3128976"/>
            <a:chExt cx="1383078" cy="1447745"/>
          </a:xfrm>
        </p:grpSpPr>
        <p:sp>
          <p:nvSpPr>
            <p:cNvPr id="166" name="Rectangle 40">
              <a:extLst>
                <a:ext uri="{FF2B5EF4-FFF2-40B4-BE49-F238E27FC236}">
                  <a16:creationId xmlns:a16="http://schemas.microsoft.com/office/drawing/2014/main" id="{8CC8701B-C394-554E-9769-06308F851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9226" y="3128976"/>
              <a:ext cx="1381704" cy="1447745"/>
            </a:xfrm>
            <a:prstGeom prst="rect">
              <a:avLst/>
            </a:prstGeom>
            <a:solidFill>
              <a:srgbClr val="D7EB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1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Text Box 48">
              <a:extLst>
                <a:ext uri="{FF2B5EF4-FFF2-40B4-BE49-F238E27FC236}">
                  <a16:creationId xmlns:a16="http://schemas.microsoft.com/office/drawing/2014/main" id="{0A255E9C-1FE0-A147-82DB-EAAB0F4C1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914" y="4300284"/>
              <a:ext cx="694421" cy="2308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Write Data</a:t>
              </a:r>
            </a:p>
          </p:txBody>
        </p:sp>
        <p:sp>
          <p:nvSpPr>
            <p:cNvPr id="168" name="Text Box 49">
              <a:extLst>
                <a:ext uri="{FF2B5EF4-FFF2-40B4-BE49-F238E27FC236}">
                  <a16:creationId xmlns:a16="http://schemas.microsoft.com/office/drawing/2014/main" id="{A9FEDD9B-30EB-7143-936E-551F8BAAA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474" y="3140676"/>
              <a:ext cx="470129" cy="369332"/>
            </a:xfrm>
            <a:prstGeom prst="rect">
              <a:avLst/>
            </a:prstGeom>
            <a:solidFill>
              <a:srgbClr val="D7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Read Reg 1</a:t>
              </a:r>
            </a:p>
          </p:txBody>
        </p:sp>
        <p:sp>
          <p:nvSpPr>
            <p:cNvPr id="169" name="Text Box 50">
              <a:extLst>
                <a:ext uri="{FF2B5EF4-FFF2-40B4-BE49-F238E27FC236}">
                  <a16:creationId xmlns:a16="http://schemas.microsoft.com/office/drawing/2014/main" id="{22C954FB-500E-E447-8130-408691D6D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474" y="3521661"/>
              <a:ext cx="470129" cy="369332"/>
            </a:xfrm>
            <a:prstGeom prst="rect">
              <a:avLst/>
            </a:prstGeom>
            <a:solidFill>
              <a:srgbClr val="D7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Read Reg 2</a:t>
              </a:r>
            </a:p>
          </p:txBody>
        </p:sp>
        <p:sp>
          <p:nvSpPr>
            <p:cNvPr id="170" name="Text Box 51">
              <a:extLst>
                <a:ext uri="{FF2B5EF4-FFF2-40B4-BE49-F238E27FC236}">
                  <a16:creationId xmlns:a16="http://schemas.microsoft.com/office/drawing/2014/main" id="{B126AD0E-3DE1-8747-A972-E47F34E21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223" y="3885347"/>
              <a:ext cx="511680" cy="369332"/>
            </a:xfrm>
            <a:prstGeom prst="rect">
              <a:avLst/>
            </a:prstGeom>
            <a:solidFill>
              <a:srgbClr val="D7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Write Reg</a:t>
              </a:r>
            </a:p>
          </p:txBody>
        </p:sp>
        <p:sp>
          <p:nvSpPr>
            <p:cNvPr id="171" name="Text Box 52">
              <a:extLst>
                <a:ext uri="{FF2B5EF4-FFF2-40B4-BE49-F238E27FC236}">
                  <a16:creationId xmlns:a16="http://schemas.microsoft.com/office/drawing/2014/main" id="{BB953EA8-7288-9444-ACFA-2DBB8372B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3710" y="3613140"/>
              <a:ext cx="633691" cy="369332"/>
            </a:xfrm>
            <a:prstGeom prst="rect">
              <a:avLst/>
            </a:prstGeom>
            <a:solidFill>
              <a:srgbClr val="D7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b="1" dirty="0">
                  <a:latin typeface="Calibri" panose="020F0502020204030204" pitchFamily="34" charset="0"/>
                  <a:cs typeface="Calibri" panose="020F0502020204030204" pitchFamily="34" charset="0"/>
                </a:rPr>
                <a:t>File</a:t>
              </a:r>
            </a:p>
          </p:txBody>
        </p:sp>
        <p:sp>
          <p:nvSpPr>
            <p:cNvPr id="172" name="Text Box 53">
              <a:extLst>
                <a:ext uri="{FF2B5EF4-FFF2-40B4-BE49-F238E27FC236}">
                  <a16:creationId xmlns:a16="http://schemas.microsoft.com/office/drawing/2014/main" id="{1751595D-FF36-2144-BE0F-049ED4AD1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0625" y="3306011"/>
              <a:ext cx="511679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Read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 Data 1</a:t>
              </a:r>
            </a:p>
          </p:txBody>
        </p:sp>
        <p:sp>
          <p:nvSpPr>
            <p:cNvPr id="173" name="Text Box 54">
              <a:extLst>
                <a:ext uri="{FF2B5EF4-FFF2-40B4-BE49-F238E27FC236}">
                  <a16:creationId xmlns:a16="http://schemas.microsoft.com/office/drawing/2014/main" id="{FE310F9A-DD76-3148-87AE-06D0D7D28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8007" y="3981320"/>
              <a:ext cx="511679" cy="369332"/>
            </a:xfrm>
            <a:prstGeom prst="rect">
              <a:avLst/>
            </a:prstGeom>
            <a:solidFill>
              <a:srgbClr val="D7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Read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 Data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7440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278"/>
          <p:cNvGrpSpPr>
            <a:grpSpLocks/>
          </p:cNvGrpSpPr>
          <p:nvPr/>
        </p:nvGrpSpPr>
        <p:grpSpPr bwMode="auto">
          <a:xfrm>
            <a:off x="1828800" y="1524000"/>
            <a:ext cx="8534400" cy="5029200"/>
            <a:chOff x="304800" y="1283494"/>
            <a:chExt cx="8610600" cy="5422106"/>
          </a:xfrm>
        </p:grpSpPr>
        <p:grpSp>
          <p:nvGrpSpPr>
            <p:cNvPr id="44078" name="Group 333"/>
            <p:cNvGrpSpPr>
              <a:grpSpLocks/>
            </p:cNvGrpSpPr>
            <p:nvPr/>
          </p:nvGrpSpPr>
          <p:grpSpPr bwMode="auto">
            <a:xfrm>
              <a:off x="304800" y="1828799"/>
              <a:ext cx="8534400" cy="4876801"/>
              <a:chOff x="228600" y="1981199"/>
              <a:chExt cx="8534400" cy="4876801"/>
            </a:xfrm>
          </p:grpSpPr>
          <p:sp>
            <p:nvSpPr>
              <p:cNvPr id="44128" name="Rectangle 124"/>
              <p:cNvSpPr>
                <a:spLocks noChangeArrowheads="1"/>
              </p:cNvSpPr>
              <p:nvPr/>
            </p:nvSpPr>
            <p:spPr bwMode="auto">
              <a:xfrm>
                <a:off x="6172200" y="2895600"/>
                <a:ext cx="152400" cy="3429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600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29" name="Line 5"/>
              <p:cNvSpPr>
                <a:spLocks noChangeShapeType="1"/>
              </p:cNvSpPr>
              <p:nvPr/>
            </p:nvSpPr>
            <p:spPr bwMode="auto">
              <a:xfrm>
                <a:off x="2743200" y="6019800"/>
                <a:ext cx="1752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30" name="Line 6"/>
              <p:cNvSpPr>
                <a:spLocks noChangeShapeType="1"/>
              </p:cNvSpPr>
              <p:nvPr/>
            </p:nvSpPr>
            <p:spPr bwMode="auto">
              <a:xfrm>
                <a:off x="4648200" y="6019800"/>
                <a:ext cx="304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31" name="Line 7"/>
              <p:cNvSpPr>
                <a:spLocks noChangeShapeType="1"/>
              </p:cNvSpPr>
              <p:nvPr/>
            </p:nvSpPr>
            <p:spPr bwMode="auto">
              <a:xfrm>
                <a:off x="6324600" y="6096000"/>
                <a:ext cx="1676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32" name="Line 8"/>
              <p:cNvSpPr>
                <a:spLocks noChangeShapeType="1"/>
              </p:cNvSpPr>
              <p:nvPr/>
            </p:nvSpPr>
            <p:spPr bwMode="auto">
              <a:xfrm>
                <a:off x="2743200" y="5638800"/>
                <a:ext cx="0" cy="685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33" name="Line 9"/>
              <p:cNvSpPr>
                <a:spLocks noChangeShapeType="1"/>
              </p:cNvSpPr>
              <p:nvPr/>
            </p:nvSpPr>
            <p:spPr bwMode="auto">
              <a:xfrm>
                <a:off x="2667000" y="6705600"/>
                <a:ext cx="5638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34" name="Line 10"/>
              <p:cNvSpPr>
                <a:spLocks noChangeShapeType="1"/>
              </p:cNvSpPr>
              <p:nvPr/>
            </p:nvSpPr>
            <p:spPr bwMode="auto">
              <a:xfrm>
                <a:off x="8153400" y="6096000"/>
                <a:ext cx="152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35" name="Line 11"/>
              <p:cNvSpPr>
                <a:spLocks noChangeShapeType="1"/>
              </p:cNvSpPr>
              <p:nvPr/>
            </p:nvSpPr>
            <p:spPr bwMode="auto">
              <a:xfrm>
                <a:off x="8305800" y="6096000"/>
                <a:ext cx="0" cy="609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36" name="Line 12"/>
              <p:cNvSpPr>
                <a:spLocks noChangeShapeType="1"/>
              </p:cNvSpPr>
              <p:nvPr/>
            </p:nvSpPr>
            <p:spPr bwMode="auto">
              <a:xfrm flipV="1">
                <a:off x="2667000" y="4572000"/>
                <a:ext cx="0" cy="2133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37" name="Line 13"/>
              <p:cNvSpPr>
                <a:spLocks noChangeShapeType="1"/>
              </p:cNvSpPr>
              <p:nvPr/>
            </p:nvSpPr>
            <p:spPr bwMode="auto">
              <a:xfrm>
                <a:off x="2667000" y="4572000"/>
                <a:ext cx="381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grpSp>
            <p:nvGrpSpPr>
              <p:cNvPr id="44138" name="Group 15"/>
              <p:cNvGrpSpPr>
                <a:grpSpLocks/>
              </p:cNvGrpSpPr>
              <p:nvPr/>
            </p:nvGrpSpPr>
            <p:grpSpPr bwMode="auto">
              <a:xfrm>
                <a:off x="1676400" y="2667000"/>
                <a:ext cx="381000" cy="914400"/>
                <a:chOff x="1392" y="2880"/>
                <a:chExt cx="288" cy="480"/>
              </a:xfrm>
            </p:grpSpPr>
            <p:sp>
              <p:nvSpPr>
                <p:cNvPr id="44239" name="Line 16"/>
                <p:cNvSpPr>
                  <a:spLocks noChangeShapeType="1"/>
                </p:cNvSpPr>
                <p:nvPr/>
              </p:nvSpPr>
              <p:spPr bwMode="auto">
                <a:xfrm>
                  <a:off x="1392" y="3072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Calibri Light" charset="0"/>
                    <a:ea typeface="Calibri Light" charset="0"/>
                    <a:cs typeface="Calibri Light" charset="0"/>
                  </a:endParaRPr>
                </a:p>
              </p:txBody>
            </p:sp>
            <p:sp>
              <p:nvSpPr>
                <p:cNvPr id="44240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392" y="3120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Calibri Light" charset="0"/>
                    <a:ea typeface="Calibri Light" charset="0"/>
                    <a:cs typeface="Calibri Light" charset="0"/>
                  </a:endParaRPr>
                </a:p>
              </p:txBody>
            </p:sp>
            <p:sp>
              <p:nvSpPr>
                <p:cNvPr id="44241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392" y="2880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Calibri Light" charset="0"/>
                    <a:ea typeface="Calibri Light" charset="0"/>
                    <a:cs typeface="Calibri Light" charset="0"/>
                  </a:endParaRPr>
                </a:p>
              </p:txBody>
            </p:sp>
            <p:sp>
              <p:nvSpPr>
                <p:cNvPr id="4424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392" y="316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Calibri Light" charset="0"/>
                    <a:ea typeface="Calibri Light" charset="0"/>
                    <a:cs typeface="Calibri Light" charset="0"/>
                  </a:endParaRPr>
                </a:p>
              </p:txBody>
            </p:sp>
            <p:sp>
              <p:nvSpPr>
                <p:cNvPr id="44243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392" y="3216"/>
                  <a:ext cx="28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Calibri Light" charset="0"/>
                    <a:ea typeface="Calibri Light" charset="0"/>
                    <a:cs typeface="Calibri Light" charset="0"/>
                  </a:endParaRPr>
                </a:p>
              </p:txBody>
            </p:sp>
            <p:sp>
              <p:nvSpPr>
                <p:cNvPr id="44244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680" y="3024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Calibri Light" charset="0"/>
                    <a:ea typeface="Calibri Light" charset="0"/>
                    <a:cs typeface="Calibri Light" charset="0"/>
                  </a:endParaRPr>
                </a:p>
              </p:txBody>
            </p:sp>
            <p:sp>
              <p:nvSpPr>
                <p:cNvPr id="44245" name="Line 22"/>
                <p:cNvSpPr>
                  <a:spLocks noChangeShapeType="1"/>
                </p:cNvSpPr>
                <p:nvPr/>
              </p:nvSpPr>
              <p:spPr bwMode="auto">
                <a:xfrm>
                  <a:off x="1392" y="2880"/>
                  <a:ext cx="28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Calibri Light" charset="0"/>
                    <a:ea typeface="Calibri Light" charset="0"/>
                    <a:cs typeface="Calibri Light" charset="0"/>
                  </a:endParaRPr>
                </a:p>
              </p:txBody>
            </p:sp>
          </p:grpSp>
          <p:sp>
            <p:nvSpPr>
              <p:cNvPr id="44139" name="Rectangle 23"/>
              <p:cNvSpPr>
                <a:spLocks noChangeArrowheads="1"/>
              </p:cNvSpPr>
              <p:nvPr/>
            </p:nvSpPr>
            <p:spPr bwMode="auto">
              <a:xfrm>
                <a:off x="990600" y="3657600"/>
                <a:ext cx="1295400" cy="1447800"/>
              </a:xfrm>
              <a:prstGeom prst="rect">
                <a:avLst/>
              </a:prstGeom>
              <a:solidFill>
                <a:srgbClr val="F7F7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600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40" name="Rectangle 24"/>
              <p:cNvSpPr>
                <a:spLocks noChangeArrowheads="1"/>
              </p:cNvSpPr>
              <p:nvPr/>
            </p:nvSpPr>
            <p:spPr bwMode="auto">
              <a:xfrm>
                <a:off x="533400" y="4038600"/>
                <a:ext cx="152400" cy="838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600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41" name="Line 25"/>
              <p:cNvSpPr>
                <a:spLocks noChangeShapeType="1"/>
              </p:cNvSpPr>
              <p:nvPr/>
            </p:nvSpPr>
            <p:spPr bwMode="auto">
              <a:xfrm>
                <a:off x="685800" y="4419600"/>
                <a:ext cx="304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42" name="Line 26"/>
              <p:cNvSpPr>
                <a:spLocks noChangeShapeType="1"/>
              </p:cNvSpPr>
              <p:nvPr/>
            </p:nvSpPr>
            <p:spPr bwMode="auto">
              <a:xfrm>
                <a:off x="762000" y="2819400"/>
                <a:ext cx="914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43" name="Line 27"/>
              <p:cNvSpPr>
                <a:spLocks noChangeShapeType="1"/>
              </p:cNvSpPr>
              <p:nvPr/>
            </p:nvSpPr>
            <p:spPr bwMode="auto">
              <a:xfrm>
                <a:off x="1295400" y="3429000"/>
                <a:ext cx="381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44" name="Text Box 28"/>
              <p:cNvSpPr txBox="1">
                <a:spLocks noChangeArrowheads="1"/>
              </p:cNvSpPr>
              <p:nvPr/>
            </p:nvSpPr>
            <p:spPr bwMode="auto">
              <a:xfrm>
                <a:off x="914400" y="4191000"/>
                <a:ext cx="741363" cy="464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10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Read</a:t>
                </a:r>
              </a:p>
              <a:p>
                <a:r>
                  <a:rPr lang="en-US" altLang="en-US" sz="110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Address</a:t>
                </a:r>
              </a:p>
            </p:txBody>
          </p:sp>
          <p:sp>
            <p:nvSpPr>
              <p:cNvPr id="44145" name="Text Box 29"/>
              <p:cNvSpPr txBox="1">
                <a:spLocks noChangeArrowheads="1"/>
              </p:cNvSpPr>
              <p:nvPr/>
            </p:nvSpPr>
            <p:spPr bwMode="auto">
              <a:xfrm>
                <a:off x="1104225" y="3708460"/>
                <a:ext cx="1098550" cy="497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200" b="1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Instruction</a:t>
                </a:r>
              </a:p>
              <a:p>
                <a:pPr algn="ctr"/>
                <a:r>
                  <a:rPr lang="en-US" altLang="en-US" sz="1200" b="1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Memory</a:t>
                </a:r>
              </a:p>
            </p:txBody>
          </p:sp>
          <p:sp>
            <p:nvSpPr>
              <p:cNvPr id="44146" name="Text Box 30"/>
              <p:cNvSpPr txBox="1">
                <a:spLocks noChangeArrowheads="1"/>
              </p:cNvSpPr>
              <p:nvPr/>
            </p:nvSpPr>
            <p:spPr bwMode="auto">
              <a:xfrm>
                <a:off x="1676400" y="2971799"/>
                <a:ext cx="481013" cy="28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10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Add</a:t>
                </a:r>
              </a:p>
            </p:txBody>
          </p:sp>
          <p:sp>
            <p:nvSpPr>
              <p:cNvPr id="44147" name="Text Box 31"/>
              <p:cNvSpPr txBox="1">
                <a:spLocks noChangeArrowheads="1"/>
              </p:cNvSpPr>
              <p:nvPr/>
            </p:nvSpPr>
            <p:spPr bwMode="auto">
              <a:xfrm rot="-5400000">
                <a:off x="396875" y="4256670"/>
                <a:ext cx="395290" cy="2639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10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PC</a:t>
                </a:r>
              </a:p>
            </p:txBody>
          </p:sp>
          <p:sp>
            <p:nvSpPr>
              <p:cNvPr id="44148" name="Line 32"/>
              <p:cNvSpPr>
                <a:spLocks noChangeShapeType="1"/>
              </p:cNvSpPr>
              <p:nvPr/>
            </p:nvSpPr>
            <p:spPr bwMode="auto">
              <a:xfrm>
                <a:off x="228600" y="4419600"/>
                <a:ext cx="304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49" name="Text Box 33"/>
              <p:cNvSpPr txBox="1">
                <a:spLocks noChangeArrowheads="1"/>
              </p:cNvSpPr>
              <p:nvPr/>
            </p:nvSpPr>
            <p:spPr bwMode="auto">
              <a:xfrm>
                <a:off x="1066800" y="3276600"/>
                <a:ext cx="268288" cy="28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10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4</a:t>
                </a:r>
              </a:p>
            </p:txBody>
          </p:sp>
          <p:sp>
            <p:nvSpPr>
              <p:cNvPr id="44150" name="Line 34"/>
              <p:cNvSpPr>
                <a:spLocks noChangeShapeType="1"/>
              </p:cNvSpPr>
              <p:nvPr/>
            </p:nvSpPr>
            <p:spPr bwMode="auto">
              <a:xfrm>
                <a:off x="228600" y="1981200"/>
                <a:ext cx="0" cy="2438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51" name="Line 36"/>
              <p:cNvSpPr>
                <a:spLocks noChangeShapeType="1"/>
              </p:cNvSpPr>
              <p:nvPr/>
            </p:nvSpPr>
            <p:spPr bwMode="auto">
              <a:xfrm flipH="1">
                <a:off x="228600" y="1981200"/>
                <a:ext cx="8524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52" name="Line 40"/>
              <p:cNvSpPr>
                <a:spLocks noChangeShapeType="1"/>
              </p:cNvSpPr>
              <p:nvPr/>
            </p:nvSpPr>
            <p:spPr bwMode="auto">
              <a:xfrm flipH="1">
                <a:off x="2819400" y="6858000"/>
                <a:ext cx="59436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54" name="Line 42"/>
              <p:cNvSpPr>
                <a:spLocks noChangeShapeType="1"/>
              </p:cNvSpPr>
              <p:nvPr/>
            </p:nvSpPr>
            <p:spPr bwMode="auto">
              <a:xfrm>
                <a:off x="2286000" y="4419600"/>
                <a:ext cx="152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55" name="Line 43"/>
              <p:cNvSpPr>
                <a:spLocks noChangeShapeType="1"/>
              </p:cNvSpPr>
              <p:nvPr/>
            </p:nvSpPr>
            <p:spPr bwMode="auto">
              <a:xfrm>
                <a:off x="2743200" y="4191000"/>
                <a:ext cx="304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63" name="Line 51"/>
              <p:cNvSpPr>
                <a:spLocks noChangeShapeType="1"/>
              </p:cNvSpPr>
              <p:nvPr/>
            </p:nvSpPr>
            <p:spPr bwMode="auto">
              <a:xfrm>
                <a:off x="2743200" y="5638800"/>
                <a:ext cx="381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64" name="Line 52"/>
              <p:cNvSpPr>
                <a:spLocks noChangeShapeType="1"/>
              </p:cNvSpPr>
              <p:nvPr/>
            </p:nvSpPr>
            <p:spPr bwMode="auto">
              <a:xfrm>
                <a:off x="2819400" y="5562600"/>
                <a:ext cx="76200" cy="152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65" name="Line 53"/>
              <p:cNvSpPr>
                <a:spLocks noChangeShapeType="1"/>
              </p:cNvSpPr>
              <p:nvPr/>
            </p:nvSpPr>
            <p:spPr bwMode="auto">
              <a:xfrm>
                <a:off x="4038600" y="5562600"/>
                <a:ext cx="76200" cy="152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66" name="Text Box 54"/>
              <p:cNvSpPr txBox="1">
                <a:spLocks noChangeArrowheads="1"/>
              </p:cNvSpPr>
              <p:nvPr/>
            </p:nvSpPr>
            <p:spPr bwMode="auto">
              <a:xfrm>
                <a:off x="2819400" y="5638800"/>
                <a:ext cx="352425" cy="28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10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16</a:t>
                </a:r>
              </a:p>
            </p:txBody>
          </p:sp>
          <p:sp>
            <p:nvSpPr>
              <p:cNvPr id="44167" name="Text Box 55"/>
              <p:cNvSpPr txBox="1">
                <a:spLocks noChangeArrowheads="1"/>
              </p:cNvSpPr>
              <p:nvPr/>
            </p:nvSpPr>
            <p:spPr bwMode="auto">
              <a:xfrm>
                <a:off x="4038600" y="5638800"/>
                <a:ext cx="352425" cy="28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10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32</a:t>
                </a:r>
              </a:p>
            </p:txBody>
          </p:sp>
          <p:sp>
            <p:nvSpPr>
              <p:cNvPr id="44168" name="Line 56"/>
              <p:cNvSpPr>
                <a:spLocks noChangeShapeType="1"/>
              </p:cNvSpPr>
              <p:nvPr/>
            </p:nvSpPr>
            <p:spPr bwMode="auto">
              <a:xfrm>
                <a:off x="2819400" y="4953000"/>
                <a:ext cx="2540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69" name="Line 57"/>
              <p:cNvSpPr>
                <a:spLocks noChangeShapeType="1"/>
              </p:cNvSpPr>
              <p:nvPr/>
            </p:nvSpPr>
            <p:spPr bwMode="auto">
              <a:xfrm>
                <a:off x="4800600" y="5105400"/>
                <a:ext cx="0" cy="533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70" name="Line 58"/>
              <p:cNvSpPr>
                <a:spLocks noChangeShapeType="1"/>
              </p:cNvSpPr>
              <p:nvPr/>
            </p:nvSpPr>
            <p:spPr bwMode="auto">
              <a:xfrm>
                <a:off x="4343400" y="4724400"/>
                <a:ext cx="152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71" name="Line 59"/>
              <p:cNvSpPr>
                <a:spLocks noChangeShapeType="1"/>
              </p:cNvSpPr>
              <p:nvPr/>
            </p:nvSpPr>
            <p:spPr bwMode="auto">
              <a:xfrm>
                <a:off x="2743200" y="3810000"/>
                <a:ext cx="0" cy="1828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72" name="Line 60"/>
              <p:cNvSpPr>
                <a:spLocks noChangeShapeType="1"/>
              </p:cNvSpPr>
              <p:nvPr/>
            </p:nvSpPr>
            <p:spPr bwMode="auto">
              <a:xfrm>
                <a:off x="2743200" y="3810000"/>
                <a:ext cx="304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73" name="Line 61"/>
              <p:cNvSpPr>
                <a:spLocks noChangeShapeType="1"/>
              </p:cNvSpPr>
              <p:nvPr/>
            </p:nvSpPr>
            <p:spPr bwMode="auto">
              <a:xfrm>
                <a:off x="4648200" y="4724400"/>
                <a:ext cx="431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74" name="Line 62"/>
              <p:cNvSpPr>
                <a:spLocks noChangeShapeType="1"/>
              </p:cNvSpPr>
              <p:nvPr/>
            </p:nvSpPr>
            <p:spPr bwMode="auto">
              <a:xfrm>
                <a:off x="6019800" y="4495800"/>
                <a:ext cx="177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75" name="Freeform 63"/>
              <p:cNvSpPr>
                <a:spLocks/>
              </p:cNvSpPr>
              <p:nvPr/>
            </p:nvSpPr>
            <p:spPr bwMode="auto">
              <a:xfrm>
                <a:off x="5486400" y="3810000"/>
                <a:ext cx="533400" cy="1295400"/>
              </a:xfrm>
              <a:custGeom>
                <a:avLst/>
                <a:gdLst>
                  <a:gd name="T0" fmla="*/ 0 w 388"/>
                  <a:gd name="T1" fmla="*/ 0 h 1099"/>
                  <a:gd name="T2" fmla="*/ 0 w 388"/>
                  <a:gd name="T3" fmla="*/ 2147483647 h 1099"/>
                  <a:gd name="T4" fmla="*/ 2147483647 w 388"/>
                  <a:gd name="T5" fmla="*/ 2147483647 h 1099"/>
                  <a:gd name="T6" fmla="*/ 0 w 388"/>
                  <a:gd name="T7" fmla="*/ 2147483647 h 1099"/>
                  <a:gd name="T8" fmla="*/ 0 w 388"/>
                  <a:gd name="T9" fmla="*/ 2147483647 h 1099"/>
                  <a:gd name="T10" fmla="*/ 2147483647 w 388"/>
                  <a:gd name="T11" fmla="*/ 2147483647 h 1099"/>
                  <a:gd name="T12" fmla="*/ 2147483647 w 388"/>
                  <a:gd name="T13" fmla="*/ 2147483647 h 1099"/>
                  <a:gd name="T14" fmla="*/ 0 w 388"/>
                  <a:gd name="T15" fmla="*/ 0 h 109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8"/>
                  <a:gd name="T25" fmla="*/ 0 h 1099"/>
                  <a:gd name="T26" fmla="*/ 388 w 388"/>
                  <a:gd name="T27" fmla="*/ 1099 h 109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8" h="1099">
                    <a:moveTo>
                      <a:pt x="0" y="0"/>
                    </a:moveTo>
                    <a:lnTo>
                      <a:pt x="0" y="427"/>
                    </a:lnTo>
                    <a:lnTo>
                      <a:pt x="111" y="553"/>
                    </a:lnTo>
                    <a:lnTo>
                      <a:pt x="0" y="671"/>
                    </a:lnTo>
                    <a:lnTo>
                      <a:pt x="0" y="1098"/>
                    </a:lnTo>
                    <a:lnTo>
                      <a:pt x="387" y="790"/>
                    </a:lnTo>
                    <a:lnTo>
                      <a:pt x="387" y="30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76" name="Rectangle 64"/>
              <p:cNvSpPr>
                <a:spLocks noChangeArrowheads="1"/>
              </p:cNvSpPr>
              <p:nvPr/>
            </p:nvSpPr>
            <p:spPr bwMode="auto">
              <a:xfrm>
                <a:off x="5588000" y="4419600"/>
                <a:ext cx="504825" cy="333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defTabSz="904875" eaLnBrk="0" hangingPunct="0"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904875" eaLnBrk="0" hangingPunct="0"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904875" eaLnBrk="0" hangingPunct="0"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904875" eaLnBrk="0" hangingPunct="0"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904875" eaLnBrk="0" hangingPunct="0"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>
                  <a:lnSpc>
                    <a:spcPts val="1600"/>
                  </a:lnSpc>
                </a:pPr>
                <a:r>
                  <a:rPr lang="en-US" altLang="en-US" sz="1100">
                    <a:solidFill>
                      <a:srgbClr val="000000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ALU</a:t>
                </a:r>
              </a:p>
            </p:txBody>
          </p:sp>
          <p:sp>
            <p:nvSpPr>
              <p:cNvPr id="44177" name="Line 66"/>
              <p:cNvSpPr>
                <a:spLocks noChangeShapeType="1"/>
              </p:cNvSpPr>
              <p:nvPr/>
            </p:nvSpPr>
            <p:spPr bwMode="auto">
              <a:xfrm>
                <a:off x="5283200" y="4876800"/>
                <a:ext cx="228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78" name="Line 69"/>
              <p:cNvSpPr>
                <a:spLocks noChangeShapeType="1"/>
              </p:cNvSpPr>
              <p:nvPr/>
            </p:nvSpPr>
            <p:spPr bwMode="auto">
              <a:xfrm>
                <a:off x="4800600" y="5105400"/>
                <a:ext cx="279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79" name="Line 70"/>
              <p:cNvSpPr>
                <a:spLocks noChangeShapeType="1"/>
              </p:cNvSpPr>
              <p:nvPr/>
            </p:nvSpPr>
            <p:spPr bwMode="auto">
              <a:xfrm>
                <a:off x="4648200" y="4038600"/>
                <a:ext cx="812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80" name="Oval 71"/>
              <p:cNvSpPr>
                <a:spLocks noChangeArrowheads="1"/>
              </p:cNvSpPr>
              <p:nvPr/>
            </p:nvSpPr>
            <p:spPr bwMode="auto">
              <a:xfrm>
                <a:off x="5029200" y="3276600"/>
                <a:ext cx="457200" cy="533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600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81" name="Rectangle 72"/>
              <p:cNvSpPr>
                <a:spLocks noChangeArrowheads="1"/>
              </p:cNvSpPr>
              <p:nvPr/>
            </p:nvSpPr>
            <p:spPr bwMode="auto">
              <a:xfrm>
                <a:off x="5029200" y="3276600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defTabSz="904875" eaLnBrk="0" hangingPunct="0"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904875" eaLnBrk="0" hangingPunct="0"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904875" eaLnBrk="0" hangingPunct="0"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904875" eaLnBrk="0" hangingPunct="0"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904875" eaLnBrk="0" hangingPunct="0"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ts val="1600"/>
                  </a:lnSpc>
                </a:pPr>
                <a:r>
                  <a:rPr lang="en-US" altLang="en-US" sz="1100">
                    <a:solidFill>
                      <a:srgbClr val="000000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Shift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en-US" sz="1100">
                    <a:solidFill>
                      <a:srgbClr val="000000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left 2</a:t>
                </a:r>
              </a:p>
            </p:txBody>
          </p:sp>
          <p:sp>
            <p:nvSpPr>
              <p:cNvPr id="44182" name="Line 73"/>
              <p:cNvSpPr>
                <a:spLocks noChangeShapeType="1"/>
              </p:cNvSpPr>
              <p:nvPr/>
            </p:nvSpPr>
            <p:spPr bwMode="auto">
              <a:xfrm>
                <a:off x="4800600" y="3581400"/>
                <a:ext cx="228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grpSp>
            <p:nvGrpSpPr>
              <p:cNvPr id="44183" name="Group 74"/>
              <p:cNvGrpSpPr>
                <a:grpSpLocks/>
              </p:cNvGrpSpPr>
              <p:nvPr/>
            </p:nvGrpSpPr>
            <p:grpSpPr bwMode="auto">
              <a:xfrm>
                <a:off x="5715000" y="2895600"/>
                <a:ext cx="304800" cy="914400"/>
                <a:chOff x="1392" y="2880"/>
                <a:chExt cx="288" cy="480"/>
              </a:xfrm>
            </p:grpSpPr>
            <p:sp>
              <p:nvSpPr>
                <p:cNvPr id="44232" name="Line 75"/>
                <p:cNvSpPr>
                  <a:spLocks noChangeShapeType="1"/>
                </p:cNvSpPr>
                <p:nvPr/>
              </p:nvSpPr>
              <p:spPr bwMode="auto">
                <a:xfrm>
                  <a:off x="1392" y="3072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Calibri Light" charset="0"/>
                    <a:ea typeface="Calibri Light" charset="0"/>
                    <a:cs typeface="Calibri Light" charset="0"/>
                  </a:endParaRPr>
                </a:p>
              </p:txBody>
            </p:sp>
            <p:sp>
              <p:nvSpPr>
                <p:cNvPr id="44233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1392" y="3120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Calibri Light" charset="0"/>
                    <a:ea typeface="Calibri Light" charset="0"/>
                    <a:cs typeface="Calibri Light" charset="0"/>
                  </a:endParaRPr>
                </a:p>
              </p:txBody>
            </p:sp>
            <p:sp>
              <p:nvSpPr>
                <p:cNvPr id="44234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1392" y="2880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Calibri Light" charset="0"/>
                    <a:ea typeface="Calibri Light" charset="0"/>
                    <a:cs typeface="Calibri Light" charset="0"/>
                  </a:endParaRPr>
                </a:p>
              </p:txBody>
            </p:sp>
            <p:sp>
              <p:nvSpPr>
                <p:cNvPr id="44235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1392" y="316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Calibri Light" charset="0"/>
                    <a:ea typeface="Calibri Light" charset="0"/>
                    <a:cs typeface="Calibri Light" charset="0"/>
                  </a:endParaRPr>
                </a:p>
              </p:txBody>
            </p:sp>
            <p:sp>
              <p:nvSpPr>
                <p:cNvPr id="44236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1392" y="3216"/>
                  <a:ext cx="28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Calibri Light" charset="0"/>
                    <a:ea typeface="Calibri Light" charset="0"/>
                    <a:cs typeface="Calibri Light" charset="0"/>
                  </a:endParaRPr>
                </a:p>
              </p:txBody>
            </p:sp>
            <p:sp>
              <p:nvSpPr>
                <p:cNvPr id="44237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680" y="3024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Calibri Light" charset="0"/>
                    <a:ea typeface="Calibri Light" charset="0"/>
                    <a:cs typeface="Calibri Light" charset="0"/>
                  </a:endParaRPr>
                </a:p>
              </p:txBody>
            </p:sp>
            <p:sp>
              <p:nvSpPr>
                <p:cNvPr id="44238" name="Line 81"/>
                <p:cNvSpPr>
                  <a:spLocks noChangeShapeType="1"/>
                </p:cNvSpPr>
                <p:nvPr/>
              </p:nvSpPr>
              <p:spPr bwMode="auto">
                <a:xfrm>
                  <a:off x="1392" y="2880"/>
                  <a:ext cx="28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Calibri Light" charset="0"/>
                    <a:ea typeface="Calibri Light" charset="0"/>
                    <a:cs typeface="Calibri Light" charset="0"/>
                  </a:endParaRPr>
                </a:p>
              </p:txBody>
            </p:sp>
          </p:grpSp>
          <p:sp>
            <p:nvSpPr>
              <p:cNvPr id="44184" name="Text Box 82"/>
              <p:cNvSpPr txBox="1">
                <a:spLocks noChangeArrowheads="1"/>
              </p:cNvSpPr>
              <p:nvPr/>
            </p:nvSpPr>
            <p:spPr bwMode="auto">
              <a:xfrm>
                <a:off x="5638800" y="3200400"/>
                <a:ext cx="481013" cy="28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10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Add</a:t>
                </a:r>
              </a:p>
            </p:txBody>
          </p:sp>
          <p:sp>
            <p:nvSpPr>
              <p:cNvPr id="44185" name="Line 83"/>
              <p:cNvSpPr>
                <a:spLocks noChangeShapeType="1"/>
              </p:cNvSpPr>
              <p:nvPr/>
            </p:nvSpPr>
            <p:spPr bwMode="auto">
              <a:xfrm>
                <a:off x="5472113" y="3581400"/>
                <a:ext cx="228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86" name="Rectangle 84"/>
              <p:cNvSpPr>
                <a:spLocks noChangeArrowheads="1"/>
              </p:cNvSpPr>
              <p:nvPr/>
            </p:nvSpPr>
            <p:spPr bwMode="auto">
              <a:xfrm>
                <a:off x="6553200" y="3733800"/>
                <a:ext cx="1295400" cy="1447800"/>
              </a:xfrm>
              <a:prstGeom prst="rect">
                <a:avLst/>
              </a:prstGeom>
              <a:solidFill>
                <a:srgbClr val="F7F7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600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87" name="Line 85"/>
              <p:cNvSpPr>
                <a:spLocks noChangeShapeType="1"/>
              </p:cNvSpPr>
              <p:nvPr/>
            </p:nvSpPr>
            <p:spPr bwMode="auto">
              <a:xfrm>
                <a:off x="6324600" y="4495800"/>
                <a:ext cx="25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88" name="Text Box 86"/>
              <p:cNvSpPr txBox="1">
                <a:spLocks noChangeArrowheads="1"/>
              </p:cNvSpPr>
              <p:nvPr/>
            </p:nvSpPr>
            <p:spPr bwMode="auto">
              <a:xfrm>
                <a:off x="6730205" y="3771051"/>
                <a:ext cx="865188" cy="497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200" b="1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Data</a:t>
                </a:r>
              </a:p>
              <a:p>
                <a:pPr algn="ctr"/>
                <a:r>
                  <a:rPr lang="en-US" altLang="en-US" sz="1200" b="1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Memory</a:t>
                </a:r>
              </a:p>
            </p:txBody>
          </p:sp>
          <p:sp>
            <p:nvSpPr>
              <p:cNvPr id="44189" name="Text Box 87"/>
              <p:cNvSpPr txBox="1">
                <a:spLocks noChangeArrowheads="1"/>
              </p:cNvSpPr>
              <p:nvPr/>
            </p:nvSpPr>
            <p:spPr bwMode="auto">
              <a:xfrm>
                <a:off x="6477000" y="4343400"/>
                <a:ext cx="741363" cy="28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10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Address</a:t>
                </a:r>
              </a:p>
            </p:txBody>
          </p:sp>
          <p:sp>
            <p:nvSpPr>
              <p:cNvPr id="44190" name="Text Box 88"/>
              <p:cNvSpPr txBox="1">
                <a:spLocks noChangeArrowheads="1"/>
              </p:cNvSpPr>
              <p:nvPr/>
            </p:nvSpPr>
            <p:spPr bwMode="auto">
              <a:xfrm>
                <a:off x="6477000" y="4724400"/>
                <a:ext cx="903288" cy="28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10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Write Data</a:t>
                </a:r>
              </a:p>
            </p:txBody>
          </p:sp>
          <p:sp>
            <p:nvSpPr>
              <p:cNvPr id="44191" name="Text Box 89"/>
              <p:cNvSpPr txBox="1">
                <a:spLocks noChangeArrowheads="1"/>
              </p:cNvSpPr>
              <p:nvPr/>
            </p:nvSpPr>
            <p:spPr bwMode="auto">
              <a:xfrm>
                <a:off x="7315200" y="4267201"/>
                <a:ext cx="546100" cy="464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10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Read</a:t>
                </a:r>
              </a:p>
              <a:p>
                <a:r>
                  <a:rPr lang="en-US" altLang="en-US" sz="110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Data</a:t>
                </a:r>
              </a:p>
            </p:txBody>
          </p:sp>
          <p:sp>
            <p:nvSpPr>
              <p:cNvPr id="44192" name="Line 90"/>
              <p:cNvSpPr>
                <a:spLocks noChangeShapeType="1"/>
              </p:cNvSpPr>
              <p:nvPr/>
            </p:nvSpPr>
            <p:spPr bwMode="auto">
              <a:xfrm>
                <a:off x="6324600" y="4876800"/>
                <a:ext cx="228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93" name="Line 91"/>
              <p:cNvSpPr>
                <a:spLocks noChangeShapeType="1"/>
              </p:cNvSpPr>
              <p:nvPr/>
            </p:nvSpPr>
            <p:spPr bwMode="auto">
              <a:xfrm>
                <a:off x="8153400" y="48768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94" name="Line 93"/>
              <p:cNvSpPr>
                <a:spLocks noChangeShapeType="1"/>
              </p:cNvSpPr>
              <p:nvPr/>
            </p:nvSpPr>
            <p:spPr bwMode="auto">
              <a:xfrm>
                <a:off x="8610600" y="4648200"/>
                <a:ext cx="152400" cy="15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95" name="Line 96"/>
              <p:cNvSpPr>
                <a:spLocks noChangeShapeType="1"/>
              </p:cNvSpPr>
              <p:nvPr/>
            </p:nvSpPr>
            <p:spPr bwMode="auto">
              <a:xfrm>
                <a:off x="4343400" y="4038600"/>
                <a:ext cx="152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96" name="Line 97"/>
              <p:cNvSpPr>
                <a:spLocks noChangeShapeType="1"/>
              </p:cNvSpPr>
              <p:nvPr/>
            </p:nvSpPr>
            <p:spPr bwMode="auto">
              <a:xfrm>
                <a:off x="2819400" y="4953000"/>
                <a:ext cx="0" cy="19050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97" name="Line 98"/>
              <p:cNvSpPr>
                <a:spLocks noChangeShapeType="1"/>
              </p:cNvSpPr>
              <p:nvPr/>
            </p:nvSpPr>
            <p:spPr bwMode="auto">
              <a:xfrm>
                <a:off x="2057400" y="3124200"/>
                <a:ext cx="228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98" name="Line 99"/>
              <p:cNvSpPr>
                <a:spLocks noChangeShapeType="1"/>
              </p:cNvSpPr>
              <p:nvPr/>
            </p:nvSpPr>
            <p:spPr bwMode="auto">
              <a:xfrm>
                <a:off x="1295400" y="2133600"/>
                <a:ext cx="914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99" name="Line 100"/>
              <p:cNvSpPr>
                <a:spLocks noChangeShapeType="1"/>
              </p:cNvSpPr>
              <p:nvPr/>
            </p:nvSpPr>
            <p:spPr bwMode="auto">
              <a:xfrm>
                <a:off x="2590800" y="4419600"/>
                <a:ext cx="152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200" name="Line 101"/>
              <p:cNvSpPr>
                <a:spLocks noChangeShapeType="1"/>
              </p:cNvSpPr>
              <p:nvPr/>
            </p:nvSpPr>
            <p:spPr bwMode="auto">
              <a:xfrm>
                <a:off x="7848600" y="4495800"/>
                <a:ext cx="177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201" name="Rectangle 103"/>
              <p:cNvSpPr>
                <a:spLocks noChangeArrowheads="1"/>
              </p:cNvSpPr>
              <p:nvPr/>
            </p:nvSpPr>
            <p:spPr bwMode="auto">
              <a:xfrm>
                <a:off x="4495800" y="2895600"/>
                <a:ext cx="152400" cy="37338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600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202" name="Line 104"/>
              <p:cNvSpPr>
                <a:spLocks noChangeShapeType="1"/>
              </p:cNvSpPr>
              <p:nvPr/>
            </p:nvSpPr>
            <p:spPr bwMode="auto">
              <a:xfrm>
                <a:off x="2209800" y="3124200"/>
                <a:ext cx="228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203" name="Line 105"/>
              <p:cNvSpPr>
                <a:spLocks noChangeShapeType="1"/>
              </p:cNvSpPr>
              <p:nvPr/>
            </p:nvSpPr>
            <p:spPr bwMode="auto">
              <a:xfrm>
                <a:off x="2590800" y="3124200"/>
                <a:ext cx="1905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204" name="Line 106"/>
              <p:cNvSpPr>
                <a:spLocks noChangeShapeType="1"/>
              </p:cNvSpPr>
              <p:nvPr/>
            </p:nvSpPr>
            <p:spPr bwMode="auto">
              <a:xfrm>
                <a:off x="6019800" y="3352800"/>
                <a:ext cx="15240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205" name="Line 107"/>
              <p:cNvSpPr>
                <a:spLocks noChangeShapeType="1"/>
              </p:cNvSpPr>
              <p:nvPr/>
            </p:nvSpPr>
            <p:spPr bwMode="auto">
              <a:xfrm>
                <a:off x="4648200" y="5638800"/>
                <a:ext cx="152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206" name="Line 108"/>
              <p:cNvSpPr>
                <a:spLocks noChangeShapeType="1"/>
              </p:cNvSpPr>
              <p:nvPr/>
            </p:nvSpPr>
            <p:spPr bwMode="auto">
              <a:xfrm>
                <a:off x="4876800" y="4724400"/>
                <a:ext cx="0" cy="914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207" name="Line 109"/>
              <p:cNvSpPr>
                <a:spLocks noChangeShapeType="1"/>
              </p:cNvSpPr>
              <p:nvPr/>
            </p:nvSpPr>
            <p:spPr bwMode="auto">
              <a:xfrm>
                <a:off x="4876800" y="5638800"/>
                <a:ext cx="1295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208" name="Rectangle 110"/>
              <p:cNvSpPr>
                <a:spLocks noChangeArrowheads="1"/>
              </p:cNvSpPr>
              <p:nvPr/>
            </p:nvSpPr>
            <p:spPr bwMode="auto">
              <a:xfrm>
                <a:off x="8001000" y="3505200"/>
                <a:ext cx="152400" cy="28194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600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209" name="Line 111"/>
              <p:cNvSpPr>
                <a:spLocks noChangeShapeType="1"/>
              </p:cNvSpPr>
              <p:nvPr/>
            </p:nvSpPr>
            <p:spPr bwMode="auto">
              <a:xfrm>
                <a:off x="6400800" y="5638800"/>
                <a:ext cx="1600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210" name="Line 112"/>
              <p:cNvSpPr>
                <a:spLocks noChangeShapeType="1"/>
              </p:cNvSpPr>
              <p:nvPr/>
            </p:nvSpPr>
            <p:spPr bwMode="auto">
              <a:xfrm>
                <a:off x="8153400" y="44958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211" name="Line 113"/>
              <p:cNvSpPr>
                <a:spLocks noChangeShapeType="1"/>
              </p:cNvSpPr>
              <p:nvPr/>
            </p:nvSpPr>
            <p:spPr bwMode="auto">
              <a:xfrm>
                <a:off x="8763000" y="4648200"/>
                <a:ext cx="0" cy="22098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212" name="Line 115"/>
              <p:cNvSpPr>
                <a:spLocks noChangeShapeType="1"/>
              </p:cNvSpPr>
              <p:nvPr/>
            </p:nvSpPr>
            <p:spPr bwMode="auto">
              <a:xfrm flipH="1">
                <a:off x="6172200" y="4876800"/>
                <a:ext cx="152400" cy="762000"/>
              </a:xfrm>
              <a:prstGeom prst="line">
                <a:avLst/>
              </a:prstGeom>
              <a:noFill/>
              <a:ln w="28575" cap="rnd">
                <a:solidFill>
                  <a:schemeClr val="accent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213" name="Line 116"/>
              <p:cNvSpPr>
                <a:spLocks noChangeShapeType="1"/>
              </p:cNvSpPr>
              <p:nvPr/>
            </p:nvSpPr>
            <p:spPr bwMode="auto">
              <a:xfrm flipH="1">
                <a:off x="8001000" y="4876800"/>
                <a:ext cx="152400" cy="762000"/>
              </a:xfrm>
              <a:prstGeom prst="line">
                <a:avLst/>
              </a:prstGeom>
              <a:noFill/>
              <a:ln w="28575" cap="rnd">
                <a:solidFill>
                  <a:schemeClr val="accent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214" name="Line 118"/>
              <p:cNvSpPr>
                <a:spLocks noChangeShapeType="1"/>
              </p:cNvSpPr>
              <p:nvPr/>
            </p:nvSpPr>
            <p:spPr bwMode="auto">
              <a:xfrm flipV="1">
                <a:off x="4800600" y="3581400"/>
                <a:ext cx="0" cy="152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215" name="Line 119"/>
              <p:cNvSpPr>
                <a:spLocks noChangeShapeType="1"/>
              </p:cNvSpPr>
              <p:nvPr/>
            </p:nvSpPr>
            <p:spPr bwMode="auto">
              <a:xfrm>
                <a:off x="3962400" y="5638800"/>
                <a:ext cx="533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216" name="Line 120"/>
              <p:cNvSpPr>
                <a:spLocks noChangeShapeType="1"/>
              </p:cNvSpPr>
              <p:nvPr/>
            </p:nvSpPr>
            <p:spPr bwMode="auto">
              <a:xfrm>
                <a:off x="4648200" y="3124200"/>
                <a:ext cx="1066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217" name="Line 121"/>
              <p:cNvSpPr>
                <a:spLocks noChangeShapeType="1"/>
              </p:cNvSpPr>
              <p:nvPr/>
            </p:nvSpPr>
            <p:spPr bwMode="auto">
              <a:xfrm>
                <a:off x="2209800" y="2133600"/>
                <a:ext cx="0" cy="990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218" name="Line 122"/>
              <p:cNvSpPr>
                <a:spLocks noChangeShapeType="1"/>
              </p:cNvSpPr>
              <p:nvPr/>
            </p:nvSpPr>
            <p:spPr bwMode="auto">
              <a:xfrm flipV="1">
                <a:off x="5943600" y="3657600"/>
                <a:ext cx="0" cy="45720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219" name="Line 123"/>
              <p:cNvSpPr>
                <a:spLocks noChangeShapeType="1"/>
              </p:cNvSpPr>
              <p:nvPr/>
            </p:nvSpPr>
            <p:spPr bwMode="auto">
              <a:xfrm>
                <a:off x="762000" y="2819400"/>
                <a:ext cx="0" cy="1600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220" name="Oval 125"/>
              <p:cNvSpPr>
                <a:spLocks noChangeArrowheads="1"/>
              </p:cNvSpPr>
              <p:nvPr/>
            </p:nvSpPr>
            <p:spPr bwMode="auto">
              <a:xfrm>
                <a:off x="3124200" y="5410200"/>
                <a:ext cx="812800" cy="457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600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221" name="Rectangle 126"/>
              <p:cNvSpPr>
                <a:spLocks noChangeArrowheads="1"/>
              </p:cNvSpPr>
              <p:nvPr/>
            </p:nvSpPr>
            <p:spPr bwMode="auto">
              <a:xfrm>
                <a:off x="3276600" y="5410200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100">
                    <a:solidFill>
                      <a:srgbClr val="000000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Sign</a:t>
                </a:r>
              </a:p>
              <a:p>
                <a:pPr algn="ctr"/>
                <a:r>
                  <a:rPr lang="en-US" altLang="en-US" sz="1100">
                    <a:solidFill>
                      <a:srgbClr val="000000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Extend</a:t>
                </a:r>
              </a:p>
            </p:txBody>
          </p:sp>
          <p:sp>
            <p:nvSpPr>
              <p:cNvPr id="44222" name="Line 127"/>
              <p:cNvSpPr>
                <a:spLocks noChangeShapeType="1"/>
              </p:cNvSpPr>
              <p:nvPr/>
            </p:nvSpPr>
            <p:spPr bwMode="auto">
              <a:xfrm>
                <a:off x="6324600" y="3364677"/>
                <a:ext cx="203201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223" name="Line 128"/>
              <p:cNvSpPr>
                <a:spLocks noChangeShapeType="1"/>
              </p:cNvSpPr>
              <p:nvPr/>
            </p:nvSpPr>
            <p:spPr bwMode="auto">
              <a:xfrm>
                <a:off x="5943600" y="3657600"/>
                <a:ext cx="22860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224" name="Line 129"/>
              <p:cNvSpPr>
                <a:spLocks noChangeShapeType="1"/>
              </p:cNvSpPr>
              <p:nvPr/>
            </p:nvSpPr>
            <p:spPr bwMode="auto">
              <a:xfrm>
                <a:off x="6324600" y="3657600"/>
                <a:ext cx="22860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225" name="Line 130"/>
              <p:cNvSpPr>
                <a:spLocks noChangeShapeType="1"/>
              </p:cNvSpPr>
              <p:nvPr/>
            </p:nvSpPr>
            <p:spPr bwMode="auto">
              <a:xfrm>
                <a:off x="6400800" y="4495800"/>
                <a:ext cx="0" cy="1143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226" name="Text Box 131"/>
              <p:cNvSpPr txBox="1">
                <a:spLocks noChangeArrowheads="1"/>
              </p:cNvSpPr>
              <p:nvPr/>
            </p:nvSpPr>
            <p:spPr bwMode="auto">
              <a:xfrm>
                <a:off x="4267200" y="1981199"/>
                <a:ext cx="582614" cy="28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100" dirty="0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ID/EX</a:t>
                </a:r>
              </a:p>
            </p:txBody>
          </p:sp>
          <p:sp>
            <p:nvSpPr>
              <p:cNvPr id="44227" name="Text Box 132"/>
              <p:cNvSpPr txBox="1">
                <a:spLocks noChangeArrowheads="1"/>
              </p:cNvSpPr>
              <p:nvPr/>
            </p:nvSpPr>
            <p:spPr bwMode="auto">
              <a:xfrm>
                <a:off x="5791200" y="2163763"/>
                <a:ext cx="785813" cy="28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100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EX/MEM</a:t>
                </a:r>
              </a:p>
            </p:txBody>
          </p:sp>
          <p:sp>
            <p:nvSpPr>
              <p:cNvPr id="44228" name="Text Box 133"/>
              <p:cNvSpPr txBox="1">
                <a:spLocks noChangeArrowheads="1"/>
              </p:cNvSpPr>
              <p:nvPr/>
            </p:nvSpPr>
            <p:spPr bwMode="auto">
              <a:xfrm>
                <a:off x="7696200" y="3048000"/>
                <a:ext cx="836613" cy="28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100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MEM/WB</a:t>
                </a:r>
              </a:p>
            </p:txBody>
          </p:sp>
          <p:sp>
            <p:nvSpPr>
              <p:cNvPr id="44229" name="Line 189"/>
              <p:cNvSpPr>
                <a:spLocks noChangeShapeType="1"/>
              </p:cNvSpPr>
              <p:nvPr/>
            </p:nvSpPr>
            <p:spPr bwMode="auto">
              <a:xfrm>
                <a:off x="5181600" y="6096000"/>
                <a:ext cx="990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230" name="Line 190"/>
              <p:cNvSpPr>
                <a:spLocks noChangeShapeType="1"/>
              </p:cNvSpPr>
              <p:nvPr/>
            </p:nvSpPr>
            <p:spPr bwMode="auto">
              <a:xfrm>
                <a:off x="2743200" y="6324600"/>
                <a:ext cx="1752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231" name="Line 191"/>
              <p:cNvSpPr>
                <a:spLocks noChangeShapeType="1"/>
              </p:cNvSpPr>
              <p:nvPr/>
            </p:nvSpPr>
            <p:spPr bwMode="auto">
              <a:xfrm>
                <a:off x="4648200" y="6324600"/>
                <a:ext cx="304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</p:grpSp>
        <p:grpSp>
          <p:nvGrpSpPr>
            <p:cNvPr id="44079" name="Group 334"/>
            <p:cNvGrpSpPr>
              <a:grpSpLocks/>
            </p:cNvGrpSpPr>
            <p:nvPr/>
          </p:nvGrpSpPr>
          <p:grpSpPr bwMode="auto">
            <a:xfrm>
              <a:off x="1304244" y="1283494"/>
              <a:ext cx="7611156" cy="5345906"/>
              <a:chOff x="1228044" y="1435894"/>
              <a:chExt cx="7611156" cy="5345906"/>
            </a:xfrm>
          </p:grpSpPr>
          <p:sp>
            <p:nvSpPr>
              <p:cNvPr id="44080" name="Rectangle 163"/>
              <p:cNvSpPr>
                <a:spLocks noChangeArrowheads="1"/>
              </p:cNvSpPr>
              <p:nvPr/>
            </p:nvSpPr>
            <p:spPr bwMode="auto">
              <a:xfrm>
                <a:off x="4495800" y="2667000"/>
                <a:ext cx="152400" cy="228600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600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81" name="Rectangle 164"/>
              <p:cNvSpPr>
                <a:spLocks noChangeArrowheads="1"/>
              </p:cNvSpPr>
              <p:nvPr/>
            </p:nvSpPr>
            <p:spPr bwMode="auto">
              <a:xfrm>
                <a:off x="4495800" y="2438400"/>
                <a:ext cx="152400" cy="228600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600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82" name="Rectangle 165"/>
              <p:cNvSpPr>
                <a:spLocks noChangeArrowheads="1"/>
              </p:cNvSpPr>
              <p:nvPr/>
            </p:nvSpPr>
            <p:spPr bwMode="auto">
              <a:xfrm>
                <a:off x="4495800" y="2209800"/>
                <a:ext cx="152400" cy="228600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600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83" name="Rectangle 166"/>
              <p:cNvSpPr>
                <a:spLocks noChangeArrowheads="1"/>
              </p:cNvSpPr>
              <p:nvPr/>
            </p:nvSpPr>
            <p:spPr bwMode="auto">
              <a:xfrm>
                <a:off x="6172200" y="2667000"/>
                <a:ext cx="152400" cy="228600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600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84" name="Rectangle 167"/>
              <p:cNvSpPr>
                <a:spLocks noChangeArrowheads="1"/>
              </p:cNvSpPr>
              <p:nvPr/>
            </p:nvSpPr>
            <p:spPr bwMode="auto">
              <a:xfrm>
                <a:off x="6172200" y="2438400"/>
                <a:ext cx="152400" cy="228600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600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85" name="Rectangle 168"/>
              <p:cNvSpPr>
                <a:spLocks noChangeArrowheads="1"/>
              </p:cNvSpPr>
              <p:nvPr/>
            </p:nvSpPr>
            <p:spPr bwMode="auto">
              <a:xfrm>
                <a:off x="8001000" y="3276600"/>
                <a:ext cx="152400" cy="228600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600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86" name="Rectangle 169"/>
              <p:cNvSpPr>
                <a:spLocks noChangeArrowheads="1"/>
              </p:cNvSpPr>
              <p:nvPr/>
            </p:nvSpPr>
            <p:spPr bwMode="auto">
              <a:xfrm>
                <a:off x="3390899" y="2377982"/>
                <a:ext cx="5334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100" dirty="0">
                    <a:solidFill>
                      <a:srgbClr val="FF0000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Control</a:t>
                </a:r>
              </a:p>
            </p:txBody>
          </p:sp>
          <p:sp>
            <p:nvSpPr>
              <p:cNvPr id="44087" name="Oval 170"/>
              <p:cNvSpPr>
                <a:spLocks noChangeArrowheads="1"/>
              </p:cNvSpPr>
              <p:nvPr/>
            </p:nvSpPr>
            <p:spPr bwMode="auto">
              <a:xfrm>
                <a:off x="3276600" y="2057400"/>
                <a:ext cx="762000" cy="99060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600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88" name="Line 171"/>
              <p:cNvSpPr>
                <a:spLocks noChangeShapeType="1"/>
              </p:cNvSpPr>
              <p:nvPr/>
            </p:nvSpPr>
            <p:spPr bwMode="auto">
              <a:xfrm>
                <a:off x="2743200" y="2590800"/>
                <a:ext cx="0" cy="121920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89" name="Line 172"/>
              <p:cNvSpPr>
                <a:spLocks noChangeShapeType="1"/>
              </p:cNvSpPr>
              <p:nvPr/>
            </p:nvSpPr>
            <p:spPr bwMode="auto">
              <a:xfrm>
                <a:off x="2743200" y="2590800"/>
                <a:ext cx="53340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90" name="Line 173"/>
              <p:cNvSpPr>
                <a:spLocks noChangeShapeType="1"/>
              </p:cNvSpPr>
              <p:nvPr/>
            </p:nvSpPr>
            <p:spPr bwMode="auto">
              <a:xfrm>
                <a:off x="3962400" y="2362200"/>
                <a:ext cx="53340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91" name="Line 174"/>
              <p:cNvSpPr>
                <a:spLocks noChangeShapeType="1"/>
              </p:cNvSpPr>
              <p:nvPr/>
            </p:nvSpPr>
            <p:spPr bwMode="auto">
              <a:xfrm>
                <a:off x="4038600" y="2590800"/>
                <a:ext cx="45720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92" name="Line 175"/>
              <p:cNvSpPr>
                <a:spLocks noChangeShapeType="1"/>
              </p:cNvSpPr>
              <p:nvPr/>
            </p:nvSpPr>
            <p:spPr bwMode="auto">
              <a:xfrm>
                <a:off x="3962400" y="2819400"/>
                <a:ext cx="53340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94" name="Line 177"/>
              <p:cNvSpPr>
                <a:spLocks noChangeShapeType="1"/>
              </p:cNvSpPr>
              <p:nvPr/>
            </p:nvSpPr>
            <p:spPr bwMode="auto">
              <a:xfrm>
                <a:off x="4648200" y="2819400"/>
                <a:ext cx="152400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95" name="Line 178"/>
              <p:cNvSpPr>
                <a:spLocks noChangeShapeType="1"/>
              </p:cNvSpPr>
              <p:nvPr/>
            </p:nvSpPr>
            <p:spPr bwMode="auto">
              <a:xfrm>
                <a:off x="4648200" y="2590800"/>
                <a:ext cx="152400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96" name="Line 179"/>
              <p:cNvSpPr>
                <a:spLocks noChangeShapeType="1"/>
              </p:cNvSpPr>
              <p:nvPr/>
            </p:nvSpPr>
            <p:spPr bwMode="auto">
              <a:xfrm>
                <a:off x="4648200" y="2286000"/>
                <a:ext cx="60960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97" name="Line 180"/>
              <p:cNvSpPr>
                <a:spLocks noChangeShapeType="1"/>
              </p:cNvSpPr>
              <p:nvPr/>
            </p:nvSpPr>
            <p:spPr bwMode="auto">
              <a:xfrm>
                <a:off x="8534400" y="3429000"/>
                <a:ext cx="0" cy="30480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98" name="Line 181"/>
              <p:cNvSpPr>
                <a:spLocks noChangeShapeType="1"/>
              </p:cNvSpPr>
              <p:nvPr/>
            </p:nvSpPr>
            <p:spPr bwMode="auto">
              <a:xfrm>
                <a:off x="6324601" y="2590800"/>
                <a:ext cx="3809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99" name="Line 182"/>
              <p:cNvSpPr>
                <a:spLocks noChangeShapeType="1"/>
              </p:cNvSpPr>
              <p:nvPr/>
            </p:nvSpPr>
            <p:spPr bwMode="auto">
              <a:xfrm>
                <a:off x="8153400" y="3429000"/>
                <a:ext cx="38100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00" name="Line 183"/>
              <p:cNvSpPr>
                <a:spLocks noChangeShapeType="1"/>
              </p:cNvSpPr>
              <p:nvPr/>
            </p:nvSpPr>
            <p:spPr bwMode="auto">
              <a:xfrm flipH="1">
                <a:off x="6705597" y="2584833"/>
                <a:ext cx="0" cy="76796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01" name="Line 184"/>
              <p:cNvSpPr>
                <a:spLocks noChangeShapeType="1"/>
              </p:cNvSpPr>
              <p:nvPr/>
            </p:nvSpPr>
            <p:spPr bwMode="auto">
              <a:xfrm>
                <a:off x="5257800" y="2286000"/>
                <a:ext cx="0" cy="22860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02" name="Oval 194"/>
              <p:cNvSpPr>
                <a:spLocks noChangeArrowheads="1"/>
              </p:cNvSpPr>
              <p:nvPr/>
            </p:nvSpPr>
            <p:spPr bwMode="auto">
              <a:xfrm>
                <a:off x="5562600" y="5029200"/>
                <a:ext cx="457200" cy="533400"/>
              </a:xfrm>
              <a:prstGeom prst="ellips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600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03" name="Rectangle 195"/>
              <p:cNvSpPr>
                <a:spLocks noChangeArrowheads="1"/>
              </p:cNvSpPr>
              <p:nvPr/>
            </p:nvSpPr>
            <p:spPr bwMode="auto">
              <a:xfrm>
                <a:off x="5562600" y="5029200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defTabSz="904875" eaLnBrk="0" hangingPunct="0"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904875" eaLnBrk="0" hangingPunct="0"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904875" eaLnBrk="0" hangingPunct="0"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904875" eaLnBrk="0" hangingPunct="0"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904875" eaLnBrk="0" hangingPunct="0"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ts val="1600"/>
                  </a:lnSpc>
                </a:pPr>
                <a:r>
                  <a:rPr lang="en-US" altLang="en-US" sz="1100">
                    <a:solidFill>
                      <a:srgbClr val="FF0000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ALU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en-US" sz="1100" dirty="0" err="1">
                    <a:solidFill>
                      <a:srgbClr val="FF0000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cntrl</a:t>
                </a:r>
                <a:endParaRPr lang="en-US" altLang="en-US" sz="1100" dirty="0">
                  <a:solidFill>
                    <a:srgbClr val="FF0000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04" name="Line 197"/>
              <p:cNvSpPr>
                <a:spLocks noChangeShapeType="1"/>
              </p:cNvSpPr>
              <p:nvPr/>
            </p:nvSpPr>
            <p:spPr bwMode="auto">
              <a:xfrm flipV="1">
                <a:off x="5791200" y="4876800"/>
                <a:ext cx="0" cy="15240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05" name="AutoShape 198"/>
              <p:cNvSpPr>
                <a:spLocks noChangeArrowheads="1"/>
              </p:cNvSpPr>
              <p:nvPr/>
            </p:nvSpPr>
            <p:spPr bwMode="auto">
              <a:xfrm>
                <a:off x="7086600" y="3276600"/>
                <a:ext cx="381000" cy="304800"/>
              </a:xfrm>
              <a:prstGeom prst="flowChartDelay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600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06" name="Line 199"/>
              <p:cNvSpPr>
                <a:spLocks noChangeShapeType="1"/>
              </p:cNvSpPr>
              <p:nvPr/>
            </p:nvSpPr>
            <p:spPr bwMode="auto">
              <a:xfrm>
                <a:off x="6553200" y="3499891"/>
                <a:ext cx="53340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07" name="Line 200"/>
              <p:cNvSpPr>
                <a:spLocks noChangeShapeType="1"/>
              </p:cNvSpPr>
              <p:nvPr/>
            </p:nvSpPr>
            <p:spPr bwMode="auto">
              <a:xfrm>
                <a:off x="6553200" y="3505200"/>
                <a:ext cx="0" cy="15240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08" name="Rectangle 201"/>
              <p:cNvSpPr>
                <a:spLocks noChangeArrowheads="1"/>
              </p:cNvSpPr>
              <p:nvPr/>
            </p:nvSpPr>
            <p:spPr bwMode="auto">
              <a:xfrm>
                <a:off x="3525082" y="3276600"/>
                <a:ext cx="5334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100" dirty="0" err="1">
                    <a:solidFill>
                      <a:srgbClr val="FF0000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RegWrite</a:t>
                </a:r>
                <a:endParaRPr lang="en-US" altLang="en-US" sz="1100" dirty="0">
                  <a:solidFill>
                    <a:srgbClr val="FF0000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09" name="Rectangle 203"/>
              <p:cNvSpPr>
                <a:spLocks noChangeArrowheads="1"/>
              </p:cNvSpPr>
              <p:nvPr/>
            </p:nvSpPr>
            <p:spPr bwMode="auto">
              <a:xfrm>
                <a:off x="7315200" y="5334000"/>
                <a:ext cx="5334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100">
                    <a:solidFill>
                      <a:srgbClr val="FF0000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MemRead</a:t>
                </a:r>
                <a:endParaRPr lang="en-US" altLang="en-US" sz="1100" dirty="0">
                  <a:solidFill>
                    <a:srgbClr val="FF0000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10" name="Rectangle 204"/>
              <p:cNvSpPr>
                <a:spLocks noChangeArrowheads="1"/>
              </p:cNvSpPr>
              <p:nvPr/>
            </p:nvSpPr>
            <p:spPr bwMode="auto">
              <a:xfrm>
                <a:off x="8305800" y="3818334"/>
                <a:ext cx="5334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100" dirty="0" err="1">
                    <a:solidFill>
                      <a:srgbClr val="FF0000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MemtoReg</a:t>
                </a:r>
                <a:endParaRPr lang="en-US" altLang="en-US" sz="1100" dirty="0">
                  <a:solidFill>
                    <a:srgbClr val="FF0000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11" name="Rectangle 205"/>
              <p:cNvSpPr>
                <a:spLocks noChangeArrowheads="1"/>
              </p:cNvSpPr>
              <p:nvPr/>
            </p:nvSpPr>
            <p:spPr bwMode="auto">
              <a:xfrm>
                <a:off x="4800600" y="6477000"/>
                <a:ext cx="5334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100">
                    <a:solidFill>
                      <a:srgbClr val="FF0000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RegDst</a:t>
                </a:r>
                <a:endParaRPr lang="en-US" altLang="en-US" sz="1100" dirty="0">
                  <a:solidFill>
                    <a:srgbClr val="FF0000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12" name="Rectangle 206"/>
              <p:cNvSpPr>
                <a:spLocks noChangeArrowheads="1"/>
              </p:cNvSpPr>
              <p:nvPr/>
            </p:nvSpPr>
            <p:spPr bwMode="auto">
              <a:xfrm>
                <a:off x="5562600" y="5715000"/>
                <a:ext cx="5334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100" dirty="0" err="1">
                    <a:solidFill>
                      <a:srgbClr val="FF0000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ALUOp</a:t>
                </a:r>
                <a:endParaRPr lang="en-US" altLang="en-US" sz="1100" dirty="0">
                  <a:solidFill>
                    <a:srgbClr val="FF0000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13" name="Rectangle 207"/>
              <p:cNvSpPr>
                <a:spLocks noChangeArrowheads="1"/>
              </p:cNvSpPr>
              <p:nvPr/>
            </p:nvSpPr>
            <p:spPr bwMode="auto">
              <a:xfrm>
                <a:off x="4876800" y="4191000"/>
                <a:ext cx="5334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100">
                    <a:solidFill>
                      <a:srgbClr val="FF0000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ALUSrc</a:t>
                </a:r>
                <a:endParaRPr lang="en-US" altLang="en-US" sz="1100" dirty="0">
                  <a:solidFill>
                    <a:srgbClr val="FF0000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14" name="Rectangle 208"/>
              <p:cNvSpPr>
                <a:spLocks noChangeArrowheads="1"/>
              </p:cNvSpPr>
              <p:nvPr/>
            </p:nvSpPr>
            <p:spPr bwMode="auto">
              <a:xfrm>
                <a:off x="6662736" y="3002279"/>
                <a:ext cx="5334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100">
                    <a:latin typeface="Calibri Light" charset="0"/>
                    <a:ea typeface="Calibri Light" charset="0"/>
                    <a:cs typeface="Calibri Light" charset="0"/>
                  </a:rPr>
                  <a:t>Branch</a:t>
                </a:r>
              </a:p>
            </p:txBody>
          </p:sp>
          <p:sp>
            <p:nvSpPr>
              <p:cNvPr id="44115" name="Line 209"/>
              <p:cNvSpPr>
                <a:spLocks noChangeShapeType="1"/>
              </p:cNvSpPr>
              <p:nvPr/>
            </p:nvSpPr>
            <p:spPr bwMode="auto">
              <a:xfrm>
                <a:off x="6705599" y="3352799"/>
                <a:ext cx="381001" cy="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16" name="Line 210"/>
              <p:cNvSpPr>
                <a:spLocks noChangeShapeType="1"/>
              </p:cNvSpPr>
              <p:nvPr/>
            </p:nvSpPr>
            <p:spPr bwMode="auto">
              <a:xfrm>
                <a:off x="7609114" y="1435894"/>
                <a:ext cx="10885" cy="199310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17" name="Line 211"/>
              <p:cNvSpPr>
                <a:spLocks noChangeShapeType="1"/>
              </p:cNvSpPr>
              <p:nvPr/>
            </p:nvSpPr>
            <p:spPr bwMode="auto">
              <a:xfrm>
                <a:off x="7467600" y="3429000"/>
                <a:ext cx="15240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18" name="Line 212"/>
              <p:cNvSpPr>
                <a:spLocks noChangeShapeType="1"/>
              </p:cNvSpPr>
              <p:nvPr/>
            </p:nvSpPr>
            <p:spPr bwMode="auto">
              <a:xfrm>
                <a:off x="1228045" y="1435894"/>
                <a:ext cx="6391955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19" name="Rectangle 213"/>
              <p:cNvSpPr>
                <a:spLocks noChangeArrowheads="1"/>
              </p:cNvSpPr>
              <p:nvPr/>
            </p:nvSpPr>
            <p:spPr bwMode="auto">
              <a:xfrm>
                <a:off x="7620000" y="1752600"/>
                <a:ext cx="5334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100">
                    <a:solidFill>
                      <a:srgbClr val="FF0000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PCSrc</a:t>
                </a:r>
                <a:endParaRPr lang="en-US" altLang="en-US" sz="1100" dirty="0">
                  <a:solidFill>
                    <a:srgbClr val="FF0000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20" name="Line 214"/>
              <p:cNvSpPr>
                <a:spLocks noChangeShapeType="1"/>
              </p:cNvSpPr>
              <p:nvPr/>
            </p:nvSpPr>
            <p:spPr bwMode="auto">
              <a:xfrm>
                <a:off x="1228044" y="1435894"/>
                <a:ext cx="0" cy="24646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21" name="Line 215"/>
              <p:cNvSpPr>
                <a:spLocks noChangeShapeType="1"/>
              </p:cNvSpPr>
              <p:nvPr/>
            </p:nvSpPr>
            <p:spPr bwMode="auto">
              <a:xfrm>
                <a:off x="3753682" y="3505199"/>
                <a:ext cx="0" cy="152401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22" name="Line 216"/>
              <p:cNvSpPr>
                <a:spLocks noChangeShapeType="1"/>
              </p:cNvSpPr>
              <p:nvPr/>
            </p:nvSpPr>
            <p:spPr bwMode="auto">
              <a:xfrm>
                <a:off x="6858000" y="5181600"/>
                <a:ext cx="0" cy="15240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23" name="Line 217"/>
              <p:cNvSpPr>
                <a:spLocks noChangeShapeType="1"/>
              </p:cNvSpPr>
              <p:nvPr/>
            </p:nvSpPr>
            <p:spPr bwMode="auto">
              <a:xfrm>
                <a:off x="7467600" y="5181600"/>
                <a:ext cx="0" cy="15240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24" name="Line 220"/>
              <p:cNvSpPr>
                <a:spLocks noChangeShapeType="1"/>
              </p:cNvSpPr>
              <p:nvPr/>
            </p:nvSpPr>
            <p:spPr bwMode="auto">
              <a:xfrm>
                <a:off x="8531679" y="4064794"/>
                <a:ext cx="0" cy="152401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25" name="Line 221"/>
              <p:cNvSpPr>
                <a:spLocks noChangeShapeType="1"/>
              </p:cNvSpPr>
              <p:nvPr/>
            </p:nvSpPr>
            <p:spPr bwMode="auto">
              <a:xfrm>
                <a:off x="5105400" y="6400800"/>
                <a:ext cx="0" cy="15240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26" name="Line 224"/>
              <p:cNvSpPr>
                <a:spLocks noChangeShapeType="1"/>
              </p:cNvSpPr>
              <p:nvPr/>
            </p:nvSpPr>
            <p:spPr bwMode="auto">
              <a:xfrm>
                <a:off x="5791200" y="5562600"/>
                <a:ext cx="0" cy="15240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127" name="Line 225"/>
              <p:cNvSpPr>
                <a:spLocks noChangeShapeType="1"/>
              </p:cNvSpPr>
              <p:nvPr/>
            </p:nvSpPr>
            <p:spPr bwMode="auto">
              <a:xfrm>
                <a:off x="5181600" y="4419600"/>
                <a:ext cx="0" cy="15240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</p:grpSp>
      </p:grpSp>
      <p:grpSp>
        <p:nvGrpSpPr>
          <p:cNvPr id="44035" name="Group 213"/>
          <p:cNvGrpSpPr>
            <a:grpSpLocks/>
          </p:cNvGrpSpPr>
          <p:nvPr/>
        </p:nvGrpSpPr>
        <p:grpSpPr bwMode="auto">
          <a:xfrm>
            <a:off x="2895600" y="1905001"/>
            <a:ext cx="5194300" cy="1420813"/>
            <a:chOff x="1371600" y="1905000"/>
            <a:chExt cx="5194300" cy="1420813"/>
          </a:xfrm>
        </p:grpSpPr>
        <p:sp>
          <p:nvSpPr>
            <p:cNvPr id="44076" name="Line 39"/>
            <p:cNvSpPr>
              <a:spLocks noChangeShapeType="1"/>
            </p:cNvSpPr>
            <p:nvPr/>
          </p:nvSpPr>
          <p:spPr bwMode="auto">
            <a:xfrm flipH="1">
              <a:off x="1371600" y="1905000"/>
              <a:ext cx="51943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4077" name="Line 114"/>
            <p:cNvSpPr>
              <a:spLocks noChangeShapeType="1"/>
            </p:cNvSpPr>
            <p:nvPr/>
          </p:nvSpPr>
          <p:spPr bwMode="auto">
            <a:xfrm>
              <a:off x="6553200" y="1914525"/>
              <a:ext cx="0" cy="1411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sp>
        <p:nvSpPr>
          <p:cNvPr id="280" name="Rectangle 102"/>
          <p:cNvSpPr>
            <a:spLocks noChangeArrowheads="1"/>
          </p:cNvSpPr>
          <p:nvPr/>
        </p:nvSpPr>
        <p:spPr bwMode="auto">
          <a:xfrm>
            <a:off x="4017963" y="2760663"/>
            <a:ext cx="150812" cy="2044700"/>
          </a:xfrm>
          <a:prstGeom prst="rect">
            <a:avLst/>
          </a:prstGeom>
          <a:solidFill>
            <a:srgbClr val="92D05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600">
              <a:solidFill>
                <a:srgbClr val="92D050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81" name="Text Box 117"/>
          <p:cNvSpPr txBox="1">
            <a:spLocks noChangeArrowheads="1"/>
          </p:cNvSpPr>
          <p:nvPr/>
        </p:nvSpPr>
        <p:spPr bwMode="auto">
          <a:xfrm>
            <a:off x="3868738" y="2478089"/>
            <a:ext cx="508000" cy="261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IF/ID</a:t>
            </a:r>
          </a:p>
        </p:txBody>
      </p:sp>
      <p:grpSp>
        <p:nvGrpSpPr>
          <p:cNvPr id="44039" name="Group 100"/>
          <p:cNvGrpSpPr>
            <a:grpSpLocks/>
          </p:cNvGrpSpPr>
          <p:nvPr/>
        </p:nvGrpSpPr>
        <p:grpSpPr bwMode="auto">
          <a:xfrm>
            <a:off x="6503988" y="5486400"/>
            <a:ext cx="228600" cy="755650"/>
            <a:chOff x="6533000" y="3215599"/>
            <a:chExt cx="485666" cy="1056070"/>
          </a:xfrm>
        </p:grpSpPr>
        <p:grpSp>
          <p:nvGrpSpPr>
            <p:cNvPr id="44068" name="Group 28"/>
            <p:cNvGrpSpPr>
              <a:grpSpLocks/>
            </p:cNvGrpSpPr>
            <p:nvPr/>
          </p:nvGrpSpPr>
          <p:grpSpPr bwMode="auto">
            <a:xfrm>
              <a:off x="6565545" y="3215599"/>
              <a:ext cx="453121" cy="1056070"/>
              <a:chOff x="6565545" y="3215599"/>
              <a:chExt cx="453121" cy="1056070"/>
            </a:xfrm>
          </p:grpSpPr>
          <p:sp>
            <p:nvSpPr>
              <p:cNvPr id="44070" name="Line 23"/>
              <p:cNvSpPr>
                <a:spLocks noChangeShapeType="1"/>
              </p:cNvSpPr>
              <p:nvPr/>
            </p:nvSpPr>
            <p:spPr bwMode="auto">
              <a:xfrm>
                <a:off x="6565545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71" name="Arc 24"/>
              <p:cNvSpPr>
                <a:spLocks/>
              </p:cNvSpPr>
              <p:nvPr/>
            </p:nvSpPr>
            <p:spPr bwMode="auto">
              <a:xfrm>
                <a:off x="6793357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72" name="Arc 25"/>
              <p:cNvSpPr>
                <a:spLocks/>
              </p:cNvSpPr>
              <p:nvPr/>
            </p:nvSpPr>
            <p:spPr bwMode="auto">
              <a:xfrm flipH="1">
                <a:off x="6565545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73" name="Arc 26"/>
              <p:cNvSpPr>
                <a:spLocks/>
              </p:cNvSpPr>
              <p:nvPr/>
            </p:nvSpPr>
            <p:spPr bwMode="auto">
              <a:xfrm flipV="1">
                <a:off x="6793357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74" name="Arc 27"/>
              <p:cNvSpPr>
                <a:spLocks/>
              </p:cNvSpPr>
              <p:nvPr/>
            </p:nvSpPr>
            <p:spPr bwMode="auto">
              <a:xfrm flipH="1" flipV="1">
                <a:off x="6565545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75" name="Line 28"/>
              <p:cNvSpPr>
                <a:spLocks noChangeShapeType="1"/>
              </p:cNvSpPr>
              <p:nvPr/>
            </p:nvSpPr>
            <p:spPr bwMode="auto">
              <a:xfrm>
                <a:off x="7018666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</p:grpSp>
        <p:sp>
          <p:nvSpPr>
            <p:cNvPr id="44069" name="Text Box 29"/>
            <p:cNvSpPr txBox="1">
              <a:spLocks noChangeArrowheads="1"/>
            </p:cNvSpPr>
            <p:nvPr/>
          </p:nvSpPr>
          <p:spPr bwMode="auto">
            <a:xfrm>
              <a:off x="6533000" y="3282242"/>
              <a:ext cx="453122" cy="76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10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rPr>
                <a:t> M</a:t>
              </a:r>
              <a:br>
                <a:rPr lang="en-US" altLang="en-US" sz="110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rPr>
              </a:br>
              <a:r>
                <a:rPr lang="en-US" altLang="en-US" sz="110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rPr>
                <a:t> U </a:t>
              </a:r>
              <a:br>
                <a:rPr lang="en-US" altLang="en-US" sz="110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rPr>
              </a:br>
              <a:r>
                <a:rPr lang="en-US" altLang="en-US" sz="110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rPr>
                <a:t> X</a:t>
              </a:r>
              <a:endParaRPr lang="en-AU" altLang="en-US" sz="11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44040" name="Group 100"/>
          <p:cNvGrpSpPr>
            <a:grpSpLocks/>
          </p:cNvGrpSpPr>
          <p:nvPr/>
        </p:nvGrpSpPr>
        <p:grpSpPr bwMode="auto">
          <a:xfrm>
            <a:off x="6629400" y="4419600"/>
            <a:ext cx="228600" cy="755650"/>
            <a:chOff x="6533000" y="3215599"/>
            <a:chExt cx="485666" cy="1056070"/>
          </a:xfrm>
        </p:grpSpPr>
        <p:grpSp>
          <p:nvGrpSpPr>
            <p:cNvPr id="44060" name="Group 28"/>
            <p:cNvGrpSpPr>
              <a:grpSpLocks/>
            </p:cNvGrpSpPr>
            <p:nvPr/>
          </p:nvGrpSpPr>
          <p:grpSpPr bwMode="auto">
            <a:xfrm>
              <a:off x="6565545" y="3215599"/>
              <a:ext cx="453121" cy="1056070"/>
              <a:chOff x="6565545" y="3215599"/>
              <a:chExt cx="453121" cy="1056070"/>
            </a:xfrm>
          </p:grpSpPr>
          <p:sp>
            <p:nvSpPr>
              <p:cNvPr id="44062" name="Line 23"/>
              <p:cNvSpPr>
                <a:spLocks noChangeShapeType="1"/>
              </p:cNvSpPr>
              <p:nvPr/>
            </p:nvSpPr>
            <p:spPr bwMode="auto">
              <a:xfrm>
                <a:off x="6565545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63" name="Arc 24"/>
              <p:cNvSpPr>
                <a:spLocks/>
              </p:cNvSpPr>
              <p:nvPr/>
            </p:nvSpPr>
            <p:spPr bwMode="auto">
              <a:xfrm>
                <a:off x="6793357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64" name="Arc 25"/>
              <p:cNvSpPr>
                <a:spLocks/>
              </p:cNvSpPr>
              <p:nvPr/>
            </p:nvSpPr>
            <p:spPr bwMode="auto">
              <a:xfrm flipH="1">
                <a:off x="6565545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65" name="Arc 26"/>
              <p:cNvSpPr>
                <a:spLocks/>
              </p:cNvSpPr>
              <p:nvPr/>
            </p:nvSpPr>
            <p:spPr bwMode="auto">
              <a:xfrm flipV="1">
                <a:off x="6793357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66" name="Arc 27"/>
              <p:cNvSpPr>
                <a:spLocks/>
              </p:cNvSpPr>
              <p:nvPr/>
            </p:nvSpPr>
            <p:spPr bwMode="auto">
              <a:xfrm flipH="1" flipV="1">
                <a:off x="6565545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67" name="Line 28"/>
              <p:cNvSpPr>
                <a:spLocks noChangeShapeType="1"/>
              </p:cNvSpPr>
              <p:nvPr/>
            </p:nvSpPr>
            <p:spPr bwMode="auto">
              <a:xfrm>
                <a:off x="7018666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</p:grpSp>
        <p:sp>
          <p:nvSpPr>
            <p:cNvPr id="44061" name="Text Box 29"/>
            <p:cNvSpPr txBox="1">
              <a:spLocks noChangeArrowheads="1"/>
            </p:cNvSpPr>
            <p:nvPr/>
          </p:nvSpPr>
          <p:spPr bwMode="auto">
            <a:xfrm>
              <a:off x="6533000" y="3282242"/>
              <a:ext cx="453122" cy="76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10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rPr>
                <a:t> M</a:t>
              </a:r>
              <a:br>
                <a:rPr lang="en-US" altLang="en-US" sz="110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rPr>
              </a:br>
              <a:r>
                <a:rPr lang="en-US" altLang="en-US" sz="110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rPr>
                <a:t> U </a:t>
              </a:r>
              <a:br>
                <a:rPr lang="en-US" altLang="en-US" sz="110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rPr>
              </a:br>
              <a:r>
                <a:rPr lang="en-US" altLang="en-US" sz="110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rPr>
                <a:t> X</a:t>
              </a:r>
              <a:endParaRPr lang="en-AU" altLang="en-US" sz="11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44041" name="Group 100"/>
          <p:cNvGrpSpPr>
            <a:grpSpLocks/>
          </p:cNvGrpSpPr>
          <p:nvPr/>
        </p:nvGrpSpPr>
        <p:grpSpPr bwMode="auto">
          <a:xfrm>
            <a:off x="9891713" y="4124325"/>
            <a:ext cx="228600" cy="755650"/>
            <a:chOff x="6533000" y="3215599"/>
            <a:chExt cx="485666" cy="1056070"/>
          </a:xfrm>
        </p:grpSpPr>
        <p:grpSp>
          <p:nvGrpSpPr>
            <p:cNvPr id="44052" name="Group 28"/>
            <p:cNvGrpSpPr>
              <a:grpSpLocks/>
            </p:cNvGrpSpPr>
            <p:nvPr/>
          </p:nvGrpSpPr>
          <p:grpSpPr bwMode="auto">
            <a:xfrm>
              <a:off x="6565545" y="3215599"/>
              <a:ext cx="453121" cy="1056070"/>
              <a:chOff x="6565545" y="3215599"/>
              <a:chExt cx="453121" cy="1056070"/>
            </a:xfrm>
          </p:grpSpPr>
          <p:sp>
            <p:nvSpPr>
              <p:cNvPr id="44054" name="Line 23"/>
              <p:cNvSpPr>
                <a:spLocks noChangeShapeType="1"/>
              </p:cNvSpPr>
              <p:nvPr/>
            </p:nvSpPr>
            <p:spPr bwMode="auto">
              <a:xfrm>
                <a:off x="6565545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55" name="Arc 24"/>
              <p:cNvSpPr>
                <a:spLocks/>
              </p:cNvSpPr>
              <p:nvPr/>
            </p:nvSpPr>
            <p:spPr bwMode="auto">
              <a:xfrm>
                <a:off x="6793357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56" name="Arc 25"/>
              <p:cNvSpPr>
                <a:spLocks/>
              </p:cNvSpPr>
              <p:nvPr/>
            </p:nvSpPr>
            <p:spPr bwMode="auto">
              <a:xfrm flipH="1">
                <a:off x="6565545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57" name="Arc 26"/>
              <p:cNvSpPr>
                <a:spLocks/>
              </p:cNvSpPr>
              <p:nvPr/>
            </p:nvSpPr>
            <p:spPr bwMode="auto">
              <a:xfrm flipV="1">
                <a:off x="6793357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58" name="Arc 27"/>
              <p:cNvSpPr>
                <a:spLocks/>
              </p:cNvSpPr>
              <p:nvPr/>
            </p:nvSpPr>
            <p:spPr bwMode="auto">
              <a:xfrm flipH="1" flipV="1">
                <a:off x="6565545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59" name="Line 28"/>
              <p:cNvSpPr>
                <a:spLocks noChangeShapeType="1"/>
              </p:cNvSpPr>
              <p:nvPr/>
            </p:nvSpPr>
            <p:spPr bwMode="auto">
              <a:xfrm>
                <a:off x="7018666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</p:grpSp>
        <p:sp>
          <p:nvSpPr>
            <p:cNvPr id="44053" name="Text Box 29"/>
            <p:cNvSpPr txBox="1">
              <a:spLocks noChangeArrowheads="1"/>
            </p:cNvSpPr>
            <p:nvPr/>
          </p:nvSpPr>
          <p:spPr bwMode="auto">
            <a:xfrm>
              <a:off x="6533000" y="3282242"/>
              <a:ext cx="453122" cy="76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10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rPr>
                <a:t> M</a:t>
              </a:r>
              <a:br>
                <a:rPr lang="en-US" altLang="en-US" sz="110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rPr>
              </a:br>
              <a:r>
                <a:rPr lang="en-US" altLang="en-US" sz="110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rPr>
                <a:t> U </a:t>
              </a:r>
              <a:br>
                <a:rPr lang="en-US" altLang="en-US" sz="110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rPr>
              </a:br>
              <a:r>
                <a:rPr lang="en-US" altLang="en-US" sz="110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rPr>
                <a:t> X</a:t>
              </a:r>
              <a:endParaRPr lang="en-AU" altLang="en-US" sz="11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44042" name="Group 100"/>
          <p:cNvGrpSpPr>
            <a:grpSpLocks/>
          </p:cNvGrpSpPr>
          <p:nvPr/>
        </p:nvGrpSpPr>
        <p:grpSpPr bwMode="auto">
          <a:xfrm>
            <a:off x="2667000" y="1752600"/>
            <a:ext cx="228600" cy="755650"/>
            <a:chOff x="6533000" y="3215599"/>
            <a:chExt cx="485666" cy="1056070"/>
          </a:xfrm>
        </p:grpSpPr>
        <p:grpSp>
          <p:nvGrpSpPr>
            <p:cNvPr id="44044" name="Group 28"/>
            <p:cNvGrpSpPr>
              <a:grpSpLocks/>
            </p:cNvGrpSpPr>
            <p:nvPr/>
          </p:nvGrpSpPr>
          <p:grpSpPr bwMode="auto">
            <a:xfrm>
              <a:off x="6565545" y="3215599"/>
              <a:ext cx="453121" cy="1056070"/>
              <a:chOff x="6565545" y="3215599"/>
              <a:chExt cx="453121" cy="1056070"/>
            </a:xfrm>
          </p:grpSpPr>
          <p:sp>
            <p:nvSpPr>
              <p:cNvPr id="44046" name="Line 23"/>
              <p:cNvSpPr>
                <a:spLocks noChangeShapeType="1"/>
              </p:cNvSpPr>
              <p:nvPr/>
            </p:nvSpPr>
            <p:spPr bwMode="auto">
              <a:xfrm>
                <a:off x="6565545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47" name="Arc 24"/>
              <p:cNvSpPr>
                <a:spLocks/>
              </p:cNvSpPr>
              <p:nvPr/>
            </p:nvSpPr>
            <p:spPr bwMode="auto">
              <a:xfrm>
                <a:off x="6793357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48" name="Arc 25"/>
              <p:cNvSpPr>
                <a:spLocks/>
              </p:cNvSpPr>
              <p:nvPr/>
            </p:nvSpPr>
            <p:spPr bwMode="auto">
              <a:xfrm flipH="1">
                <a:off x="6565545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49" name="Arc 26"/>
              <p:cNvSpPr>
                <a:spLocks/>
              </p:cNvSpPr>
              <p:nvPr/>
            </p:nvSpPr>
            <p:spPr bwMode="auto">
              <a:xfrm flipV="1">
                <a:off x="6793357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50" name="Arc 27"/>
              <p:cNvSpPr>
                <a:spLocks/>
              </p:cNvSpPr>
              <p:nvPr/>
            </p:nvSpPr>
            <p:spPr bwMode="auto">
              <a:xfrm flipH="1" flipV="1">
                <a:off x="6565545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44051" name="Line 28"/>
              <p:cNvSpPr>
                <a:spLocks noChangeShapeType="1"/>
              </p:cNvSpPr>
              <p:nvPr/>
            </p:nvSpPr>
            <p:spPr bwMode="auto">
              <a:xfrm>
                <a:off x="7018666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</p:grpSp>
        <p:sp>
          <p:nvSpPr>
            <p:cNvPr id="44045" name="Text Box 29"/>
            <p:cNvSpPr txBox="1">
              <a:spLocks noChangeArrowheads="1"/>
            </p:cNvSpPr>
            <p:nvPr/>
          </p:nvSpPr>
          <p:spPr bwMode="auto">
            <a:xfrm>
              <a:off x="6533000" y="3282242"/>
              <a:ext cx="453122" cy="76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10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rPr>
                <a:t> M</a:t>
              </a:r>
              <a:br>
                <a:rPr lang="en-US" altLang="en-US" sz="110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rPr>
              </a:br>
              <a:r>
                <a:rPr lang="en-US" altLang="en-US" sz="110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rPr>
                <a:t> U </a:t>
              </a:r>
              <a:br>
                <a:rPr lang="en-US" altLang="en-US" sz="110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rPr>
              </a:br>
              <a:r>
                <a:rPr lang="en-US" altLang="en-US" sz="110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rPr>
                <a:t> X</a:t>
              </a:r>
              <a:endParaRPr lang="en-AU" altLang="en-US" sz="11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sp>
        <p:nvSpPr>
          <p:cNvPr id="44043" name="Rectangle 107"/>
          <p:cNvSpPr txBox="1">
            <a:spLocks noChangeArrowheads="1"/>
          </p:cNvSpPr>
          <p:nvPr/>
        </p:nvSpPr>
        <p:spPr bwMode="auto">
          <a:xfrm>
            <a:off x="2170688" y="981214"/>
            <a:ext cx="80772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indent="-3429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Font typeface="Times" charset="0"/>
              <a:buNone/>
            </a:pPr>
            <a:r>
              <a:rPr lang="en-US" altLang="en-US" sz="1600" b="1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Step 3: adjust control signals</a:t>
            </a:r>
          </a:p>
        </p:txBody>
      </p:sp>
      <p:sp>
        <p:nvSpPr>
          <p:cNvPr id="217" name="Rectangle 2"/>
          <p:cNvSpPr txBox="1">
            <a:spLocks noChangeArrowheads="1"/>
          </p:cNvSpPr>
          <p:nvPr/>
        </p:nvSpPr>
        <p:spPr>
          <a:xfrm>
            <a:off x="1180088" y="126037"/>
            <a:ext cx="10058400" cy="7527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>
                <a:latin typeface="Calibri Light" charset="0"/>
                <a:ea typeface="Calibri Light" charset="0"/>
                <a:cs typeface="Calibri Light" charset="0"/>
              </a:rPr>
              <a:t>Implementing A Pipelined Processor</a:t>
            </a:r>
          </a:p>
        </p:txBody>
      </p:sp>
      <p:sp>
        <p:nvSpPr>
          <p:cNvPr id="4" name="Rectangle 3"/>
          <p:cNvSpPr/>
          <p:nvPr/>
        </p:nvSpPr>
        <p:spPr>
          <a:xfrm>
            <a:off x="393639" y="5394425"/>
            <a:ext cx="312813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i="1">
                <a:solidFill>
                  <a:srgbClr val="C00000"/>
                </a:solidFill>
                <a:ea typeface="Calibri Light" charset="0"/>
                <a:cs typeface="Calibri Light" charset="0"/>
              </a:rPr>
              <a:t>All control signals can be determined during decode and held in the state registers between pipeline stages</a:t>
            </a:r>
            <a:endParaRPr lang="en-US" altLang="en-US" i="1" dirty="0">
              <a:solidFill>
                <a:srgbClr val="C00000"/>
              </a:solidFill>
              <a:ea typeface="Calibri Light" charset="0"/>
              <a:cs typeface="Calibri Light" charset="0"/>
            </a:endParaRPr>
          </a:p>
        </p:txBody>
      </p:sp>
      <p:cxnSp>
        <p:nvCxnSpPr>
          <p:cNvPr id="6" name="Straight Arrow Connector 5"/>
          <p:cNvCxnSpPr>
            <a:endCxn id="44085" idx="1"/>
          </p:cNvCxnSpPr>
          <p:nvPr/>
        </p:nvCxnSpPr>
        <p:spPr>
          <a:xfrm>
            <a:off x="7870851" y="2643410"/>
            <a:ext cx="1661567" cy="693930"/>
          </a:xfrm>
          <a:prstGeom prst="bentConnector3">
            <a:avLst>
              <a:gd name="adj1" fmla="val 828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11711826-8DF3-DD4A-917D-4C3CF5446F97}"/>
              </a:ext>
            </a:extLst>
          </p:cNvPr>
          <p:cNvGrpSpPr/>
          <p:nvPr/>
        </p:nvGrpSpPr>
        <p:grpSpPr>
          <a:xfrm>
            <a:off x="4621606" y="3605241"/>
            <a:ext cx="1383078" cy="1447745"/>
            <a:chOff x="4859226" y="3128976"/>
            <a:chExt cx="1383078" cy="1447745"/>
          </a:xfrm>
        </p:grpSpPr>
        <p:sp>
          <p:nvSpPr>
            <p:cNvPr id="216" name="Rectangle 40">
              <a:extLst>
                <a:ext uri="{FF2B5EF4-FFF2-40B4-BE49-F238E27FC236}">
                  <a16:creationId xmlns:a16="http://schemas.microsoft.com/office/drawing/2014/main" id="{9D0C79C5-B2EB-3C43-B3BE-331EACA6B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9226" y="3128976"/>
              <a:ext cx="1381704" cy="1447745"/>
            </a:xfrm>
            <a:prstGeom prst="rect">
              <a:avLst/>
            </a:prstGeom>
            <a:solidFill>
              <a:srgbClr val="D7EB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1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8" name="Text Box 48">
              <a:extLst>
                <a:ext uri="{FF2B5EF4-FFF2-40B4-BE49-F238E27FC236}">
                  <a16:creationId xmlns:a16="http://schemas.microsoft.com/office/drawing/2014/main" id="{84B6AB8E-9FF0-AA49-B8DE-2AC50852E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914" y="4300284"/>
              <a:ext cx="694421" cy="2308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Write Data</a:t>
              </a:r>
            </a:p>
          </p:txBody>
        </p:sp>
        <p:sp>
          <p:nvSpPr>
            <p:cNvPr id="219" name="Text Box 49">
              <a:extLst>
                <a:ext uri="{FF2B5EF4-FFF2-40B4-BE49-F238E27FC236}">
                  <a16:creationId xmlns:a16="http://schemas.microsoft.com/office/drawing/2014/main" id="{5A4A0693-371F-1443-9E72-D6B20C97B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474" y="3140676"/>
              <a:ext cx="470129" cy="369332"/>
            </a:xfrm>
            <a:prstGeom prst="rect">
              <a:avLst/>
            </a:prstGeom>
            <a:solidFill>
              <a:srgbClr val="D7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Read Reg 1</a:t>
              </a:r>
            </a:p>
          </p:txBody>
        </p:sp>
        <p:sp>
          <p:nvSpPr>
            <p:cNvPr id="220" name="Text Box 50">
              <a:extLst>
                <a:ext uri="{FF2B5EF4-FFF2-40B4-BE49-F238E27FC236}">
                  <a16:creationId xmlns:a16="http://schemas.microsoft.com/office/drawing/2014/main" id="{AA17F7CC-FE41-A646-B1F5-371F36F33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474" y="3521661"/>
              <a:ext cx="470129" cy="369332"/>
            </a:xfrm>
            <a:prstGeom prst="rect">
              <a:avLst/>
            </a:prstGeom>
            <a:solidFill>
              <a:srgbClr val="D7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Read Reg 2</a:t>
              </a:r>
            </a:p>
          </p:txBody>
        </p:sp>
        <p:sp>
          <p:nvSpPr>
            <p:cNvPr id="221" name="Text Box 51">
              <a:extLst>
                <a:ext uri="{FF2B5EF4-FFF2-40B4-BE49-F238E27FC236}">
                  <a16:creationId xmlns:a16="http://schemas.microsoft.com/office/drawing/2014/main" id="{794040A6-ED94-484B-80E8-CA666C18A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223" y="3885347"/>
              <a:ext cx="511680" cy="369332"/>
            </a:xfrm>
            <a:prstGeom prst="rect">
              <a:avLst/>
            </a:prstGeom>
            <a:solidFill>
              <a:srgbClr val="D7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Write Reg</a:t>
              </a:r>
            </a:p>
          </p:txBody>
        </p:sp>
        <p:sp>
          <p:nvSpPr>
            <p:cNvPr id="222" name="Text Box 52">
              <a:extLst>
                <a:ext uri="{FF2B5EF4-FFF2-40B4-BE49-F238E27FC236}">
                  <a16:creationId xmlns:a16="http://schemas.microsoft.com/office/drawing/2014/main" id="{E47D33FF-8BFB-8842-A08F-9CFD494EF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3710" y="3613140"/>
              <a:ext cx="633691" cy="369332"/>
            </a:xfrm>
            <a:prstGeom prst="rect">
              <a:avLst/>
            </a:prstGeom>
            <a:solidFill>
              <a:srgbClr val="D7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b="1" dirty="0">
                  <a:latin typeface="Calibri" panose="020F0502020204030204" pitchFamily="34" charset="0"/>
                  <a:cs typeface="Calibri" panose="020F0502020204030204" pitchFamily="34" charset="0"/>
                </a:rPr>
                <a:t>File</a:t>
              </a:r>
            </a:p>
          </p:txBody>
        </p:sp>
        <p:sp>
          <p:nvSpPr>
            <p:cNvPr id="223" name="Text Box 53">
              <a:extLst>
                <a:ext uri="{FF2B5EF4-FFF2-40B4-BE49-F238E27FC236}">
                  <a16:creationId xmlns:a16="http://schemas.microsoft.com/office/drawing/2014/main" id="{ED7FCA11-D7E2-D347-AE17-0C400136A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0625" y="3306011"/>
              <a:ext cx="511679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Read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 Data 1</a:t>
              </a:r>
            </a:p>
          </p:txBody>
        </p:sp>
        <p:sp>
          <p:nvSpPr>
            <p:cNvPr id="224" name="Text Box 54">
              <a:extLst>
                <a:ext uri="{FF2B5EF4-FFF2-40B4-BE49-F238E27FC236}">
                  <a16:creationId xmlns:a16="http://schemas.microsoft.com/office/drawing/2014/main" id="{052144BB-4DB1-2A4B-9A6E-F17CEA2AD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8007" y="3981320"/>
              <a:ext cx="511679" cy="369332"/>
            </a:xfrm>
            <a:prstGeom prst="rect">
              <a:avLst/>
            </a:prstGeom>
            <a:solidFill>
              <a:srgbClr val="D7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Read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 Data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135997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Pipeline Control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1800" dirty="0"/>
              <a:t>The control bit values remain the same as the single cycle </a:t>
            </a:r>
            <a:r>
              <a:rPr lang="en-US" altLang="en-US" sz="1800" dirty="0" err="1"/>
              <a:t>datapath</a:t>
            </a:r>
            <a:endParaRPr lang="en-US" altLang="en-US" sz="1800" dirty="0"/>
          </a:p>
          <a:p>
            <a:r>
              <a:rPr lang="en-US" altLang="en-US" sz="1800" dirty="0"/>
              <a:t>Need to set the values at every pipeline stage</a:t>
            </a:r>
          </a:p>
          <a:p>
            <a:pPr lvl="1"/>
            <a:r>
              <a:rPr lang="en-US" altLang="en-US" sz="1600" dirty="0"/>
              <a:t>When in EX stage, could be executing </a:t>
            </a:r>
            <a:r>
              <a:rPr lang="en-US" altLang="en-US" sz="1600" dirty="0" err="1"/>
              <a:t>lw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sw</a:t>
            </a:r>
            <a:r>
              <a:rPr lang="en-US" altLang="en-US" sz="1600" dirty="0"/>
              <a:t>, ALU or </a:t>
            </a:r>
            <a:r>
              <a:rPr lang="en-US" altLang="en-US" sz="1600" dirty="0" err="1"/>
              <a:t>beq</a:t>
            </a:r>
            <a:endParaRPr lang="en-US" altLang="en-US" sz="1600" dirty="0"/>
          </a:p>
          <a:p>
            <a:r>
              <a:rPr lang="en-US" altLang="en-US" sz="1800" dirty="0"/>
              <a:t>IF Stage</a:t>
            </a:r>
          </a:p>
          <a:p>
            <a:pPr lvl="1"/>
            <a:r>
              <a:rPr lang="en-US" altLang="en-US" sz="1600" dirty="0"/>
              <a:t>read Instruction Memory (always asserted) and write PC (on System Clock)</a:t>
            </a:r>
          </a:p>
          <a:p>
            <a:pPr lvl="1"/>
            <a:r>
              <a:rPr lang="en-US" altLang="en-US" sz="1600" dirty="0" err="1"/>
              <a:t>PCSrc</a:t>
            </a:r>
            <a:r>
              <a:rPr lang="en-US" altLang="en-US" sz="1600" dirty="0"/>
              <a:t> control is set</a:t>
            </a:r>
          </a:p>
          <a:p>
            <a:r>
              <a:rPr lang="en-US" altLang="en-US" sz="1800" dirty="0"/>
              <a:t>ID Stage</a:t>
            </a:r>
          </a:p>
          <a:p>
            <a:pPr lvl="1"/>
            <a:r>
              <a:rPr lang="en-US" altLang="en-US" sz="1600" dirty="0"/>
              <a:t>no optional control signals to set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880629"/>
              </p:ext>
            </p:extLst>
          </p:nvPr>
        </p:nvGraphicFramePr>
        <p:xfrm>
          <a:off x="2232838" y="4253069"/>
          <a:ext cx="7965557" cy="1896142"/>
        </p:xfrm>
        <a:graphic>
          <a:graphicData uri="http://schemas.openxmlformats.org/drawingml/2006/table">
            <a:tbl>
              <a:tblPr/>
              <a:tblGrid>
                <a:gridCol w="69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19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99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14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74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6862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EX Stage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MEM Stage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WB Stage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RegDst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ALUOp1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ALUOp0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ALUSrc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Brch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MemRead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MemWrite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RegWrite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Mem </a:t>
                      </a:r>
                      <a:r>
                        <a:rPr kumimoji="0" lang="en-US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toReg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ALU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4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beq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6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Times" charset="0"/>
                        <a:defRPr sz="1400">
                          <a:solidFill>
                            <a:schemeClr val="tx1"/>
                          </a:solidFill>
                          <a:latin typeface="Opti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26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B9DCBC-55AF-B043-961C-041DFB2A268E}"/>
              </a:ext>
            </a:extLst>
          </p:cNvPr>
          <p:cNvSpPr txBox="1"/>
          <p:nvPr/>
        </p:nvSpPr>
        <p:spPr>
          <a:xfrm>
            <a:off x="9367904" y="3477710"/>
            <a:ext cx="2247025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</a:rPr>
              <a:t>X means, don’t care</a:t>
            </a:r>
          </a:p>
        </p:txBody>
      </p:sp>
    </p:spTree>
    <p:extLst>
      <p:ext uri="{BB962C8B-B14F-4D97-AF65-F5344CB8AC3E}">
        <p14:creationId xmlns:p14="http://schemas.microsoft.com/office/powerpoint/2010/main" val="1858382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Graphically Representing A Pipelined Datapath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Label stages with resources</a:t>
            </a:r>
          </a:p>
          <a:p>
            <a:r>
              <a:rPr lang="en-US" altLang="en-US" dirty="0"/>
              <a:t>Some arrows are implicit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Helps us answers 	questions like the following</a:t>
            </a:r>
          </a:p>
          <a:p>
            <a:pPr lvl="1"/>
            <a:r>
              <a:rPr lang="en-US" altLang="en-US" dirty="0"/>
              <a:t>How many cycles does it take to execute this code?</a:t>
            </a:r>
          </a:p>
          <a:p>
            <a:pPr lvl="1"/>
            <a:r>
              <a:rPr lang="en-US" altLang="en-US" dirty="0"/>
              <a:t>What is the ALU doing during cycle 4?</a:t>
            </a:r>
          </a:p>
          <a:p>
            <a:pPr lvl="1"/>
            <a:r>
              <a:rPr lang="en-US" altLang="en-US" dirty="0"/>
              <a:t>Is there a hazard, why does it occur, and how can it be fixed?</a:t>
            </a:r>
          </a:p>
        </p:txBody>
      </p:sp>
      <p:grpSp>
        <p:nvGrpSpPr>
          <p:cNvPr id="48131" name="Group 4"/>
          <p:cNvGrpSpPr>
            <a:grpSpLocks/>
          </p:cNvGrpSpPr>
          <p:nvPr/>
        </p:nvGrpSpPr>
        <p:grpSpPr bwMode="auto">
          <a:xfrm>
            <a:off x="3926997" y="2410672"/>
            <a:ext cx="4398963" cy="1295400"/>
            <a:chOff x="1571" y="1152"/>
            <a:chExt cx="2088" cy="528"/>
          </a:xfrm>
        </p:grpSpPr>
        <p:grpSp>
          <p:nvGrpSpPr>
            <p:cNvPr id="48132" name="Group 5"/>
            <p:cNvGrpSpPr>
              <a:grpSpLocks/>
            </p:cNvGrpSpPr>
            <p:nvPr/>
          </p:nvGrpSpPr>
          <p:grpSpPr bwMode="auto">
            <a:xfrm>
              <a:off x="2497" y="1152"/>
              <a:ext cx="213" cy="481"/>
              <a:chOff x="2217" y="1413"/>
              <a:chExt cx="213" cy="481"/>
            </a:xfrm>
          </p:grpSpPr>
          <p:sp>
            <p:nvSpPr>
              <p:cNvPr id="48162" name="Freeform 6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481"/>
                  <a:gd name="T26" fmla="*/ 213 w 213"/>
                  <a:gd name="T27" fmla="*/ 481 h 48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63" name="Rectangle 7"/>
              <p:cNvSpPr>
                <a:spLocks noChangeArrowheads="1"/>
              </p:cNvSpPr>
              <p:nvPr/>
            </p:nvSpPr>
            <p:spPr bwMode="auto">
              <a:xfrm rot="5400000">
                <a:off x="2157" y="1568"/>
                <a:ext cx="376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>
                    <a:solidFill>
                      <a:schemeClr val="tx1"/>
                    </a:solidFill>
                    <a:latin typeface="Calibri" charset="0"/>
                  </a:rPr>
                  <a:t>ALU</a:t>
                </a:r>
              </a:p>
            </p:txBody>
          </p:sp>
        </p:grpSp>
        <p:grpSp>
          <p:nvGrpSpPr>
            <p:cNvPr id="48133" name="Group 8"/>
            <p:cNvGrpSpPr>
              <a:grpSpLocks/>
            </p:cNvGrpSpPr>
            <p:nvPr/>
          </p:nvGrpSpPr>
          <p:grpSpPr bwMode="auto">
            <a:xfrm>
              <a:off x="1571" y="1248"/>
              <a:ext cx="340" cy="289"/>
              <a:chOff x="1291" y="1509"/>
              <a:chExt cx="340" cy="289"/>
            </a:xfrm>
          </p:grpSpPr>
          <p:sp>
            <p:nvSpPr>
              <p:cNvPr id="48158" name="Rectangle 9"/>
              <p:cNvSpPr>
                <a:spLocks noChangeArrowheads="1"/>
              </p:cNvSpPr>
              <p:nvPr/>
            </p:nvSpPr>
            <p:spPr bwMode="auto">
              <a:xfrm>
                <a:off x="1334" y="1587"/>
                <a:ext cx="257" cy="137"/>
              </a:xfrm>
              <a:prstGeom prst="rect">
                <a:avLst/>
              </a:prstGeom>
              <a:noFill/>
              <a:ln w="1905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>
                    <a:solidFill>
                      <a:schemeClr val="tx1"/>
                    </a:solidFill>
                    <a:latin typeface="Calibri" charset="0"/>
                  </a:rPr>
                  <a:t>IM</a:t>
                </a:r>
              </a:p>
            </p:txBody>
          </p:sp>
          <p:grpSp>
            <p:nvGrpSpPr>
              <p:cNvPr id="48159" name="Group 10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48160" name="Freeform 11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289"/>
                    <a:gd name="T14" fmla="*/ 170 w 170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1905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61" name="Freeform 12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1"/>
                    <a:gd name="T13" fmla="*/ 0 h 289"/>
                    <a:gd name="T14" fmla="*/ 171 w 171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1905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8134" name="Rectangle 13"/>
            <p:cNvSpPr>
              <a:spLocks noChangeArrowheads="1"/>
            </p:cNvSpPr>
            <p:nvPr/>
          </p:nvSpPr>
          <p:spPr bwMode="auto">
            <a:xfrm>
              <a:off x="1996" y="1326"/>
              <a:ext cx="355" cy="137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Calibri" charset="0"/>
                </a:rPr>
                <a:t>Reg</a:t>
              </a:r>
            </a:p>
          </p:txBody>
        </p:sp>
        <p:grpSp>
          <p:nvGrpSpPr>
            <p:cNvPr id="48135" name="Group 14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48156" name="Freeform 15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9"/>
                  <a:gd name="T13" fmla="*/ 0 h 289"/>
                  <a:gd name="T14" fmla="*/ 149 w 149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7" name="Freeform 16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289"/>
                  <a:gd name="T14" fmla="*/ 148 w 148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136" name="Line 17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7" name="Freeform 18"/>
            <p:cNvSpPr>
              <a:spLocks/>
            </p:cNvSpPr>
            <p:nvPr/>
          </p:nvSpPr>
          <p:spPr bwMode="auto">
            <a:xfrm>
              <a:off x="1960" y="1296"/>
              <a:ext cx="72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31467 w 48"/>
                <a:gd name="T5" fmla="*/ 0 h 97"/>
                <a:gd name="T6" fmla="*/ 31467 w 48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7"/>
                <a:gd name="T14" fmla="*/ 48 w 48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8" name="Line 19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9" name="Rectangle 20"/>
            <p:cNvSpPr>
              <a:spLocks noChangeArrowheads="1"/>
            </p:cNvSpPr>
            <p:nvPr/>
          </p:nvSpPr>
          <p:spPr bwMode="auto">
            <a:xfrm>
              <a:off x="2884" y="1307"/>
              <a:ext cx="313" cy="137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Calibri" charset="0"/>
                </a:rPr>
                <a:t>DM</a:t>
              </a:r>
            </a:p>
          </p:txBody>
        </p:sp>
        <p:grpSp>
          <p:nvGrpSpPr>
            <p:cNvPr id="48140" name="Group 21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48154" name="Freeform 22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2"/>
                  <a:gd name="T13" fmla="*/ 0 h 289"/>
                  <a:gd name="T14" fmla="*/ 162 w 16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5" name="Freeform 23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4"/>
                  <a:gd name="T13" fmla="*/ 0 h 289"/>
                  <a:gd name="T14" fmla="*/ 164 w 164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141" name="Rectangle 24"/>
            <p:cNvSpPr>
              <a:spLocks noChangeArrowheads="1"/>
            </p:cNvSpPr>
            <p:nvPr/>
          </p:nvSpPr>
          <p:spPr bwMode="auto">
            <a:xfrm>
              <a:off x="3304" y="1307"/>
              <a:ext cx="355" cy="137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Calibri" charset="0"/>
                </a:rPr>
                <a:t>Reg</a:t>
              </a:r>
            </a:p>
          </p:txBody>
        </p:sp>
        <p:grpSp>
          <p:nvGrpSpPr>
            <p:cNvPr id="48142" name="Group 25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48152" name="Freeform 26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289"/>
                  <a:gd name="T14" fmla="*/ 142 w 14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3" name="Freeform 27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3"/>
                  <a:gd name="T13" fmla="*/ 0 h 289"/>
                  <a:gd name="T14" fmla="*/ 143 w 143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143" name="Line 28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4" name="Line 29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5" name="Line 30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6" name="Line 31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7" name="Line 32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8" name="Line 33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9" name="Line 34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0" name="Line 35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1" name="Line 36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4835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298" name="Rectangle 2" descr="20%"/>
          <p:cNvSpPr>
            <a:spLocks noChangeArrowheads="1"/>
          </p:cNvSpPr>
          <p:nvPr/>
        </p:nvSpPr>
        <p:spPr bwMode="auto">
          <a:xfrm>
            <a:off x="6148388" y="2117725"/>
            <a:ext cx="711200" cy="42672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6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97040" y="301273"/>
            <a:ext cx="10058400" cy="808830"/>
          </a:xfrm>
        </p:spPr>
        <p:txBody>
          <a:bodyPr/>
          <a:lstStyle/>
          <a:p>
            <a:r>
              <a:rPr lang="en-US" altLang="en-US"/>
              <a:t>Pipeline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880725" y="6459538"/>
            <a:ext cx="1311275" cy="365125"/>
          </a:xfrm>
        </p:spPr>
        <p:txBody>
          <a:bodyPr/>
          <a:lstStyle/>
          <a:p>
            <a:fld id="{1BD72A7C-CD32-D543-9541-5D4E9CD9F017}" type="slidenum">
              <a:rPr lang="en-US" smtClean="0"/>
              <a:t>28</a:t>
            </a:fld>
            <a:endParaRPr lang="en-US"/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 rot="-5400000">
            <a:off x="1120775" y="3679825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600">
                <a:solidFill>
                  <a:schemeClr val="tx1"/>
                </a:solidFill>
                <a:latin typeface="Calibri" charset="0"/>
              </a:rPr>
              <a:t>instructions</a:t>
            </a:r>
          </a:p>
        </p:txBody>
      </p:sp>
      <p:sp>
        <p:nvSpPr>
          <p:cNvPr id="50180" name="Line 5"/>
          <p:cNvSpPr>
            <a:spLocks noChangeShapeType="1"/>
          </p:cNvSpPr>
          <p:nvPr/>
        </p:nvSpPr>
        <p:spPr bwMode="auto">
          <a:xfrm>
            <a:off x="2909888" y="1774825"/>
            <a:ext cx="65452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5043488" y="1312863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600">
                <a:solidFill>
                  <a:schemeClr val="tx1"/>
                </a:solidFill>
                <a:latin typeface="Calibri" charset="0"/>
              </a:rPr>
              <a:t>time (clock cycles)</a:t>
            </a:r>
          </a:p>
        </p:txBody>
      </p:sp>
      <p:sp>
        <p:nvSpPr>
          <p:cNvPr id="50182" name="Line 11"/>
          <p:cNvSpPr>
            <a:spLocks noChangeShapeType="1"/>
          </p:cNvSpPr>
          <p:nvPr/>
        </p:nvSpPr>
        <p:spPr bwMode="auto">
          <a:xfrm>
            <a:off x="3962400" y="1901825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Line 12"/>
          <p:cNvSpPr>
            <a:spLocks noChangeShapeType="1"/>
          </p:cNvSpPr>
          <p:nvPr/>
        </p:nvSpPr>
        <p:spPr bwMode="auto">
          <a:xfrm>
            <a:off x="4694238" y="1901825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Line 13"/>
          <p:cNvSpPr>
            <a:spLocks noChangeShapeType="1"/>
          </p:cNvSpPr>
          <p:nvPr/>
        </p:nvSpPr>
        <p:spPr bwMode="auto">
          <a:xfrm>
            <a:off x="5416550" y="1901825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14"/>
          <p:cNvSpPr>
            <a:spLocks noChangeShapeType="1"/>
          </p:cNvSpPr>
          <p:nvPr/>
        </p:nvSpPr>
        <p:spPr bwMode="auto">
          <a:xfrm>
            <a:off x="6138863" y="1901825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15"/>
          <p:cNvSpPr>
            <a:spLocks noChangeShapeType="1"/>
          </p:cNvSpPr>
          <p:nvPr/>
        </p:nvSpPr>
        <p:spPr bwMode="auto">
          <a:xfrm>
            <a:off x="6834188" y="1901825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Line 16"/>
          <p:cNvSpPr>
            <a:spLocks noChangeShapeType="1"/>
          </p:cNvSpPr>
          <p:nvPr/>
        </p:nvSpPr>
        <p:spPr bwMode="auto">
          <a:xfrm>
            <a:off x="7519988" y="1901825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17"/>
          <p:cNvSpPr>
            <a:spLocks noChangeShapeType="1"/>
          </p:cNvSpPr>
          <p:nvPr/>
        </p:nvSpPr>
        <p:spPr bwMode="auto">
          <a:xfrm>
            <a:off x="8205788" y="1901825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Line 18"/>
          <p:cNvSpPr>
            <a:spLocks noChangeShapeType="1"/>
          </p:cNvSpPr>
          <p:nvPr/>
        </p:nvSpPr>
        <p:spPr bwMode="auto">
          <a:xfrm>
            <a:off x="8891588" y="1901825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Line 20"/>
          <p:cNvSpPr>
            <a:spLocks noChangeShapeType="1"/>
          </p:cNvSpPr>
          <p:nvPr/>
        </p:nvSpPr>
        <p:spPr bwMode="auto">
          <a:xfrm>
            <a:off x="2057400" y="1905001"/>
            <a:ext cx="0" cy="4284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93"/>
          <p:cNvGrpSpPr>
            <a:grpSpLocks/>
          </p:cNvGrpSpPr>
          <p:nvPr/>
        </p:nvGrpSpPr>
        <p:grpSpPr bwMode="auto">
          <a:xfrm>
            <a:off x="2057401" y="2151063"/>
            <a:ext cx="4733925" cy="838200"/>
            <a:chOff x="700158" y="2151062"/>
            <a:chExt cx="4733336" cy="838200"/>
          </a:xfrm>
        </p:grpSpPr>
        <p:sp>
          <p:nvSpPr>
            <p:cNvPr id="50333" name="Rectangle 7"/>
            <p:cNvSpPr>
              <a:spLocks noChangeArrowheads="1"/>
            </p:cNvSpPr>
            <p:nvPr/>
          </p:nvSpPr>
          <p:spPr bwMode="auto">
            <a:xfrm>
              <a:off x="700158" y="2227262"/>
              <a:ext cx="883349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solidFill>
                    <a:schemeClr val="tx1"/>
                  </a:solidFill>
                  <a:latin typeface="Calibri" charset="0"/>
                </a:rPr>
                <a:t>Inst 0</a:t>
              </a:r>
            </a:p>
          </p:txBody>
        </p:sp>
        <p:grpSp>
          <p:nvGrpSpPr>
            <p:cNvPr id="50334" name="Group 21"/>
            <p:cNvGrpSpPr>
              <a:grpSpLocks/>
            </p:cNvGrpSpPr>
            <p:nvPr/>
          </p:nvGrpSpPr>
          <p:grpSpPr bwMode="auto">
            <a:xfrm>
              <a:off x="1982857" y="2151062"/>
              <a:ext cx="3450637" cy="838200"/>
              <a:chOff x="1554" y="1152"/>
              <a:chExt cx="2096" cy="528"/>
            </a:xfrm>
          </p:grpSpPr>
          <p:grpSp>
            <p:nvGrpSpPr>
              <p:cNvPr id="50335" name="Group 22"/>
              <p:cNvGrpSpPr>
                <a:grpSpLocks/>
              </p:cNvGrpSpPr>
              <p:nvPr/>
            </p:nvGrpSpPr>
            <p:grpSpPr bwMode="auto">
              <a:xfrm>
                <a:off x="2496" y="1152"/>
                <a:ext cx="214" cy="481"/>
                <a:chOff x="2216" y="1413"/>
                <a:chExt cx="214" cy="481"/>
              </a:xfrm>
            </p:grpSpPr>
            <p:sp>
              <p:nvSpPr>
                <p:cNvPr id="50364" name="Freeform 23"/>
                <p:cNvSpPr>
                  <a:spLocks/>
                </p:cNvSpPr>
                <p:nvPr/>
              </p:nvSpPr>
              <p:spPr bwMode="auto">
                <a:xfrm>
                  <a:off x="2217" y="1413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3"/>
                    <a:gd name="T25" fmla="*/ 0 h 481"/>
                    <a:gd name="T26" fmla="*/ 213 w 213"/>
                    <a:gd name="T27" fmla="*/ 481 h 4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65" name="Rectangle 24"/>
                <p:cNvSpPr>
                  <a:spLocks noChangeArrowheads="1"/>
                </p:cNvSpPr>
                <p:nvPr/>
              </p:nvSpPr>
              <p:spPr bwMode="auto">
                <a:xfrm rot="5400000">
                  <a:off x="2129" y="1541"/>
                  <a:ext cx="36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400" b="1">
                      <a:solidFill>
                        <a:schemeClr val="tx1"/>
                      </a:solidFill>
                      <a:latin typeface="Calibri" charset="0"/>
                    </a:rPr>
                    <a:t>ALU</a:t>
                  </a:r>
                </a:p>
              </p:txBody>
            </p:sp>
          </p:grpSp>
          <p:grpSp>
            <p:nvGrpSpPr>
              <p:cNvPr id="50336" name="Group 25"/>
              <p:cNvGrpSpPr>
                <a:grpSpLocks/>
              </p:cNvGrpSpPr>
              <p:nvPr/>
            </p:nvGrpSpPr>
            <p:grpSpPr bwMode="auto">
              <a:xfrm>
                <a:off x="1554" y="1248"/>
                <a:ext cx="357" cy="289"/>
                <a:chOff x="1274" y="1509"/>
                <a:chExt cx="357" cy="289"/>
              </a:xfrm>
            </p:grpSpPr>
            <p:sp>
              <p:nvSpPr>
                <p:cNvPr id="50360" name="Rectangle 26"/>
                <p:cNvSpPr>
                  <a:spLocks noChangeArrowheads="1"/>
                </p:cNvSpPr>
                <p:nvPr/>
              </p:nvSpPr>
              <p:spPr bwMode="auto">
                <a:xfrm>
                  <a:off x="1274" y="1511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400" b="1">
                      <a:solidFill>
                        <a:schemeClr val="tx1"/>
                      </a:solidFill>
                      <a:latin typeface="Calibri" charset="0"/>
                    </a:rPr>
                    <a:t>IM</a:t>
                  </a:r>
                </a:p>
              </p:txBody>
            </p:sp>
            <p:grpSp>
              <p:nvGrpSpPr>
                <p:cNvPr id="50361" name="Group 27"/>
                <p:cNvGrpSpPr>
                  <a:grpSpLocks/>
                </p:cNvGrpSpPr>
                <p:nvPr/>
              </p:nvGrpSpPr>
              <p:grpSpPr bwMode="auto">
                <a:xfrm>
                  <a:off x="1291" y="1509"/>
                  <a:ext cx="340" cy="289"/>
                  <a:chOff x="1291" y="1509"/>
                  <a:chExt cx="340" cy="289"/>
                </a:xfrm>
              </p:grpSpPr>
              <p:sp>
                <p:nvSpPr>
                  <p:cNvPr id="50362" name="Freeform 28"/>
                  <p:cNvSpPr>
                    <a:spLocks/>
                  </p:cNvSpPr>
                  <p:nvPr/>
                </p:nvSpPr>
                <p:spPr bwMode="auto">
                  <a:xfrm>
                    <a:off x="1291" y="1509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289"/>
                      <a:gd name="T14" fmla="*/ 170 w 170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363" name="Freeform 29"/>
                  <p:cNvSpPr>
                    <a:spLocks/>
                  </p:cNvSpPr>
                  <p:nvPr/>
                </p:nvSpPr>
                <p:spPr bwMode="auto">
                  <a:xfrm>
                    <a:off x="1460" y="1509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1"/>
                      <a:gd name="T13" fmla="*/ 0 h 289"/>
                      <a:gd name="T14" fmla="*/ 171 w 171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0337" name="Rectangle 30"/>
              <p:cNvSpPr>
                <a:spLocks noChangeArrowheads="1"/>
              </p:cNvSpPr>
              <p:nvPr/>
            </p:nvSpPr>
            <p:spPr bwMode="auto">
              <a:xfrm>
                <a:off x="2012" y="1255"/>
                <a:ext cx="32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1">
                    <a:solidFill>
                      <a:schemeClr val="tx1"/>
                    </a:solidFill>
                    <a:latin typeface="Calibri" charset="0"/>
                  </a:rPr>
                  <a:t>Reg</a:t>
                </a:r>
              </a:p>
            </p:txBody>
          </p:sp>
          <p:grpSp>
            <p:nvGrpSpPr>
              <p:cNvPr id="50338" name="Group 31"/>
              <p:cNvGrpSpPr>
                <a:grpSpLocks/>
              </p:cNvGrpSpPr>
              <p:nvPr/>
            </p:nvGrpSpPr>
            <p:grpSpPr bwMode="auto">
              <a:xfrm>
                <a:off x="2031" y="1248"/>
                <a:ext cx="296" cy="289"/>
                <a:chOff x="1751" y="1509"/>
                <a:chExt cx="296" cy="289"/>
              </a:xfrm>
            </p:grpSpPr>
            <p:sp>
              <p:nvSpPr>
                <p:cNvPr id="50358" name="Freeform 32"/>
                <p:cNvSpPr>
                  <a:spLocks/>
                </p:cNvSpPr>
                <p:nvPr/>
              </p:nvSpPr>
              <p:spPr bwMode="auto">
                <a:xfrm>
                  <a:off x="1751" y="1509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9"/>
                    <a:gd name="T13" fmla="*/ 0 h 289"/>
                    <a:gd name="T14" fmla="*/ 149 w 149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59" name="Freeform 33"/>
                <p:cNvSpPr>
                  <a:spLocks/>
                </p:cNvSpPr>
                <p:nvPr/>
              </p:nvSpPr>
              <p:spPr bwMode="auto">
                <a:xfrm>
                  <a:off x="1899" y="1509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8"/>
                    <a:gd name="T13" fmla="*/ 0 h 289"/>
                    <a:gd name="T14" fmla="*/ 148 w 148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339" name="Line 34"/>
              <p:cNvSpPr>
                <a:spLocks noChangeShapeType="1"/>
              </p:cNvSpPr>
              <p:nvPr/>
            </p:nvSpPr>
            <p:spPr bwMode="auto">
              <a:xfrm>
                <a:off x="1916" y="1392"/>
                <a:ext cx="1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40" name="Line 36"/>
              <p:cNvSpPr>
                <a:spLocks noChangeShapeType="1"/>
              </p:cNvSpPr>
              <p:nvPr/>
            </p:nvSpPr>
            <p:spPr bwMode="auto">
              <a:xfrm>
                <a:off x="2332" y="129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41" name="Rectangle 37"/>
              <p:cNvSpPr>
                <a:spLocks noChangeArrowheads="1"/>
              </p:cNvSpPr>
              <p:nvPr/>
            </p:nvSpPr>
            <p:spPr bwMode="auto">
              <a:xfrm>
                <a:off x="2829" y="1250"/>
                <a:ext cx="33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1">
                    <a:solidFill>
                      <a:schemeClr val="tx1"/>
                    </a:solidFill>
                    <a:latin typeface="Calibri" charset="0"/>
                  </a:rPr>
                  <a:t>DM</a:t>
                </a:r>
              </a:p>
            </p:txBody>
          </p:sp>
          <p:grpSp>
            <p:nvGrpSpPr>
              <p:cNvPr id="50342" name="Group 38"/>
              <p:cNvGrpSpPr>
                <a:grpSpLocks/>
              </p:cNvGrpSpPr>
              <p:nvPr/>
            </p:nvGrpSpPr>
            <p:grpSpPr bwMode="auto">
              <a:xfrm>
                <a:off x="2880" y="1248"/>
                <a:ext cx="325" cy="289"/>
                <a:chOff x="2600" y="1509"/>
                <a:chExt cx="325" cy="289"/>
              </a:xfrm>
            </p:grpSpPr>
            <p:sp>
              <p:nvSpPr>
                <p:cNvPr id="50356" name="Freeform 39"/>
                <p:cNvSpPr>
                  <a:spLocks/>
                </p:cNvSpPr>
                <p:nvPr/>
              </p:nvSpPr>
              <p:spPr bwMode="auto">
                <a:xfrm>
                  <a:off x="2600" y="1509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2"/>
                    <a:gd name="T13" fmla="*/ 0 h 289"/>
                    <a:gd name="T14" fmla="*/ 162 w 16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57" name="Freeform 40"/>
                <p:cNvSpPr>
                  <a:spLocks/>
                </p:cNvSpPr>
                <p:nvPr/>
              </p:nvSpPr>
              <p:spPr bwMode="auto">
                <a:xfrm>
                  <a:off x="2761" y="1509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"/>
                    <a:gd name="T13" fmla="*/ 0 h 289"/>
                    <a:gd name="T14" fmla="*/ 164 w 164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343" name="Rectangle 41"/>
              <p:cNvSpPr>
                <a:spLocks noChangeArrowheads="1"/>
              </p:cNvSpPr>
              <p:nvPr/>
            </p:nvSpPr>
            <p:spPr bwMode="auto">
              <a:xfrm>
                <a:off x="3321" y="1250"/>
                <a:ext cx="32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1">
                    <a:solidFill>
                      <a:schemeClr val="tx1"/>
                    </a:solidFill>
                    <a:latin typeface="Calibri" charset="0"/>
                  </a:rPr>
                  <a:t>Reg</a:t>
                </a:r>
              </a:p>
            </p:txBody>
          </p:sp>
          <p:grpSp>
            <p:nvGrpSpPr>
              <p:cNvPr id="50344" name="Group 42"/>
              <p:cNvGrpSpPr>
                <a:grpSpLocks/>
              </p:cNvGrpSpPr>
              <p:nvPr/>
            </p:nvGrpSpPr>
            <p:grpSpPr bwMode="auto">
              <a:xfrm>
                <a:off x="3348" y="1248"/>
                <a:ext cx="284" cy="289"/>
                <a:chOff x="3068" y="1509"/>
                <a:chExt cx="284" cy="289"/>
              </a:xfrm>
            </p:grpSpPr>
            <p:sp>
              <p:nvSpPr>
                <p:cNvPr id="50354" name="Freeform 43"/>
                <p:cNvSpPr>
                  <a:spLocks/>
                </p:cNvSpPr>
                <p:nvPr/>
              </p:nvSpPr>
              <p:spPr bwMode="auto">
                <a:xfrm>
                  <a:off x="3068" y="1509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289"/>
                    <a:gd name="T14" fmla="*/ 142 w 14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55" name="Freeform 44"/>
                <p:cNvSpPr>
                  <a:spLocks/>
                </p:cNvSpPr>
                <p:nvPr/>
              </p:nvSpPr>
              <p:spPr bwMode="auto">
                <a:xfrm>
                  <a:off x="3209" y="1509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289"/>
                    <a:gd name="T14" fmla="*/ 143 w 143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345" name="Line 45"/>
              <p:cNvSpPr>
                <a:spLocks noChangeShapeType="1"/>
              </p:cNvSpPr>
              <p:nvPr/>
            </p:nvSpPr>
            <p:spPr bwMode="auto">
              <a:xfrm>
                <a:off x="3201" y="1392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46" name="Line 46"/>
              <p:cNvSpPr>
                <a:spLocks noChangeShapeType="1"/>
              </p:cNvSpPr>
              <p:nvPr/>
            </p:nvSpPr>
            <p:spPr bwMode="auto">
              <a:xfrm>
                <a:off x="2717" y="1392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47" name="Line 47"/>
              <p:cNvSpPr>
                <a:spLocks noChangeShapeType="1"/>
              </p:cNvSpPr>
              <p:nvPr/>
            </p:nvSpPr>
            <p:spPr bwMode="auto">
              <a:xfrm>
                <a:off x="2332" y="14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48" name="Line 48"/>
              <p:cNvSpPr>
                <a:spLocks noChangeShapeType="1"/>
              </p:cNvSpPr>
              <p:nvPr/>
            </p:nvSpPr>
            <p:spPr bwMode="auto">
              <a:xfrm>
                <a:off x="2416" y="148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49" name="Line 49"/>
              <p:cNvSpPr>
                <a:spLocks noChangeShapeType="1"/>
              </p:cNvSpPr>
              <p:nvPr/>
            </p:nvSpPr>
            <p:spPr bwMode="auto">
              <a:xfrm>
                <a:off x="2416" y="16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50" name="Line 50"/>
              <p:cNvSpPr>
                <a:spLocks noChangeShapeType="1"/>
              </p:cNvSpPr>
              <p:nvPr/>
            </p:nvSpPr>
            <p:spPr bwMode="auto">
              <a:xfrm>
                <a:off x="2752" y="13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51" name="Line 51"/>
              <p:cNvSpPr>
                <a:spLocks noChangeShapeType="1"/>
              </p:cNvSpPr>
              <p:nvPr/>
            </p:nvSpPr>
            <p:spPr bwMode="auto">
              <a:xfrm flipH="1">
                <a:off x="2832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52" name="Line 52"/>
              <p:cNvSpPr>
                <a:spLocks noChangeShapeType="1"/>
              </p:cNvSpPr>
              <p:nvPr/>
            </p:nvSpPr>
            <p:spPr bwMode="auto">
              <a:xfrm>
                <a:off x="2832" y="1632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53" name="Line 53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" name="Group 189"/>
          <p:cNvGrpSpPr>
            <a:grpSpLocks/>
          </p:cNvGrpSpPr>
          <p:nvPr/>
        </p:nvGrpSpPr>
        <p:grpSpPr bwMode="auto">
          <a:xfrm>
            <a:off x="2057401" y="2989263"/>
            <a:ext cx="5419725" cy="838200"/>
            <a:chOff x="700158" y="2989262"/>
            <a:chExt cx="5419136" cy="838200"/>
          </a:xfrm>
        </p:grpSpPr>
        <p:sp>
          <p:nvSpPr>
            <p:cNvPr id="50300" name="Rectangle 8"/>
            <p:cNvSpPr>
              <a:spLocks noChangeArrowheads="1"/>
            </p:cNvSpPr>
            <p:nvPr/>
          </p:nvSpPr>
          <p:spPr bwMode="auto">
            <a:xfrm>
              <a:off x="700158" y="3065462"/>
              <a:ext cx="883349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solidFill>
                    <a:schemeClr val="tx1"/>
                  </a:solidFill>
                  <a:latin typeface="Calibri" charset="0"/>
                </a:rPr>
                <a:t>Inst 1</a:t>
              </a:r>
            </a:p>
          </p:txBody>
        </p:sp>
        <p:grpSp>
          <p:nvGrpSpPr>
            <p:cNvPr id="50301" name="Group 54"/>
            <p:cNvGrpSpPr>
              <a:grpSpLocks/>
            </p:cNvGrpSpPr>
            <p:nvPr/>
          </p:nvGrpSpPr>
          <p:grpSpPr bwMode="auto">
            <a:xfrm>
              <a:off x="2668657" y="2989262"/>
              <a:ext cx="3450637" cy="838200"/>
              <a:chOff x="1554" y="1152"/>
              <a:chExt cx="2096" cy="528"/>
            </a:xfrm>
          </p:grpSpPr>
          <p:grpSp>
            <p:nvGrpSpPr>
              <p:cNvPr id="50302" name="Group 55"/>
              <p:cNvGrpSpPr>
                <a:grpSpLocks/>
              </p:cNvGrpSpPr>
              <p:nvPr/>
            </p:nvGrpSpPr>
            <p:grpSpPr bwMode="auto">
              <a:xfrm>
                <a:off x="2496" y="1152"/>
                <a:ext cx="214" cy="481"/>
                <a:chOff x="2216" y="1413"/>
                <a:chExt cx="214" cy="481"/>
              </a:xfrm>
            </p:grpSpPr>
            <p:sp>
              <p:nvSpPr>
                <p:cNvPr id="50331" name="Freeform 56"/>
                <p:cNvSpPr>
                  <a:spLocks/>
                </p:cNvSpPr>
                <p:nvPr/>
              </p:nvSpPr>
              <p:spPr bwMode="auto">
                <a:xfrm>
                  <a:off x="2217" y="1413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3"/>
                    <a:gd name="T25" fmla="*/ 0 h 481"/>
                    <a:gd name="T26" fmla="*/ 213 w 213"/>
                    <a:gd name="T27" fmla="*/ 481 h 4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32" name="Rectangle 57"/>
                <p:cNvSpPr>
                  <a:spLocks noChangeArrowheads="1"/>
                </p:cNvSpPr>
                <p:nvPr/>
              </p:nvSpPr>
              <p:spPr bwMode="auto">
                <a:xfrm rot="5400000">
                  <a:off x="2129" y="1541"/>
                  <a:ext cx="36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400" b="1">
                      <a:solidFill>
                        <a:schemeClr val="tx1"/>
                      </a:solidFill>
                      <a:latin typeface="Calibri" charset="0"/>
                    </a:rPr>
                    <a:t>ALU</a:t>
                  </a:r>
                </a:p>
              </p:txBody>
            </p:sp>
          </p:grpSp>
          <p:grpSp>
            <p:nvGrpSpPr>
              <p:cNvPr id="50303" name="Group 58"/>
              <p:cNvGrpSpPr>
                <a:grpSpLocks/>
              </p:cNvGrpSpPr>
              <p:nvPr/>
            </p:nvGrpSpPr>
            <p:grpSpPr bwMode="auto">
              <a:xfrm>
                <a:off x="1554" y="1248"/>
                <a:ext cx="357" cy="289"/>
                <a:chOff x="1274" y="1509"/>
                <a:chExt cx="357" cy="289"/>
              </a:xfrm>
            </p:grpSpPr>
            <p:sp>
              <p:nvSpPr>
                <p:cNvPr id="50327" name="Rectangle 59"/>
                <p:cNvSpPr>
                  <a:spLocks noChangeArrowheads="1"/>
                </p:cNvSpPr>
                <p:nvPr/>
              </p:nvSpPr>
              <p:spPr bwMode="auto">
                <a:xfrm>
                  <a:off x="1274" y="1511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400" b="1">
                      <a:solidFill>
                        <a:schemeClr val="tx1"/>
                      </a:solidFill>
                      <a:latin typeface="Calibri" charset="0"/>
                    </a:rPr>
                    <a:t>IM</a:t>
                  </a:r>
                </a:p>
              </p:txBody>
            </p:sp>
            <p:grpSp>
              <p:nvGrpSpPr>
                <p:cNvPr id="50328" name="Group 60"/>
                <p:cNvGrpSpPr>
                  <a:grpSpLocks/>
                </p:cNvGrpSpPr>
                <p:nvPr/>
              </p:nvGrpSpPr>
              <p:grpSpPr bwMode="auto">
                <a:xfrm>
                  <a:off x="1291" y="1509"/>
                  <a:ext cx="340" cy="289"/>
                  <a:chOff x="1291" y="1509"/>
                  <a:chExt cx="340" cy="289"/>
                </a:xfrm>
              </p:grpSpPr>
              <p:sp>
                <p:nvSpPr>
                  <p:cNvPr id="50329" name="Freeform 61"/>
                  <p:cNvSpPr>
                    <a:spLocks/>
                  </p:cNvSpPr>
                  <p:nvPr/>
                </p:nvSpPr>
                <p:spPr bwMode="auto">
                  <a:xfrm>
                    <a:off x="1291" y="1509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289"/>
                      <a:gd name="T14" fmla="*/ 170 w 170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330" name="Freeform 62"/>
                  <p:cNvSpPr>
                    <a:spLocks/>
                  </p:cNvSpPr>
                  <p:nvPr/>
                </p:nvSpPr>
                <p:spPr bwMode="auto">
                  <a:xfrm>
                    <a:off x="1460" y="1509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1"/>
                      <a:gd name="T13" fmla="*/ 0 h 289"/>
                      <a:gd name="T14" fmla="*/ 171 w 171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0304" name="Rectangle 63"/>
              <p:cNvSpPr>
                <a:spLocks noChangeArrowheads="1"/>
              </p:cNvSpPr>
              <p:nvPr/>
            </p:nvSpPr>
            <p:spPr bwMode="auto">
              <a:xfrm>
                <a:off x="2012" y="1255"/>
                <a:ext cx="32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1">
                    <a:solidFill>
                      <a:schemeClr val="tx1"/>
                    </a:solidFill>
                    <a:latin typeface="Calibri" charset="0"/>
                  </a:rPr>
                  <a:t>Reg</a:t>
                </a:r>
              </a:p>
            </p:txBody>
          </p:sp>
          <p:grpSp>
            <p:nvGrpSpPr>
              <p:cNvPr id="50305" name="Group 64"/>
              <p:cNvGrpSpPr>
                <a:grpSpLocks/>
              </p:cNvGrpSpPr>
              <p:nvPr/>
            </p:nvGrpSpPr>
            <p:grpSpPr bwMode="auto">
              <a:xfrm>
                <a:off x="2031" y="1248"/>
                <a:ext cx="296" cy="289"/>
                <a:chOff x="1751" y="1509"/>
                <a:chExt cx="296" cy="289"/>
              </a:xfrm>
            </p:grpSpPr>
            <p:sp>
              <p:nvSpPr>
                <p:cNvPr id="50325" name="Freeform 65"/>
                <p:cNvSpPr>
                  <a:spLocks/>
                </p:cNvSpPr>
                <p:nvPr/>
              </p:nvSpPr>
              <p:spPr bwMode="auto">
                <a:xfrm>
                  <a:off x="1751" y="1509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9"/>
                    <a:gd name="T13" fmla="*/ 0 h 289"/>
                    <a:gd name="T14" fmla="*/ 149 w 149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26" name="Freeform 66"/>
                <p:cNvSpPr>
                  <a:spLocks/>
                </p:cNvSpPr>
                <p:nvPr/>
              </p:nvSpPr>
              <p:spPr bwMode="auto">
                <a:xfrm>
                  <a:off x="1899" y="1509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8"/>
                    <a:gd name="T13" fmla="*/ 0 h 289"/>
                    <a:gd name="T14" fmla="*/ 148 w 148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306" name="Line 67"/>
              <p:cNvSpPr>
                <a:spLocks noChangeShapeType="1"/>
              </p:cNvSpPr>
              <p:nvPr/>
            </p:nvSpPr>
            <p:spPr bwMode="auto">
              <a:xfrm>
                <a:off x="1916" y="1392"/>
                <a:ext cx="1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7" name="Line 69"/>
              <p:cNvSpPr>
                <a:spLocks noChangeShapeType="1"/>
              </p:cNvSpPr>
              <p:nvPr/>
            </p:nvSpPr>
            <p:spPr bwMode="auto">
              <a:xfrm>
                <a:off x="2332" y="129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8" name="Rectangle 70"/>
              <p:cNvSpPr>
                <a:spLocks noChangeArrowheads="1"/>
              </p:cNvSpPr>
              <p:nvPr/>
            </p:nvSpPr>
            <p:spPr bwMode="auto">
              <a:xfrm>
                <a:off x="2829" y="1250"/>
                <a:ext cx="33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1">
                    <a:solidFill>
                      <a:schemeClr val="tx1"/>
                    </a:solidFill>
                    <a:latin typeface="Calibri" charset="0"/>
                  </a:rPr>
                  <a:t>DM</a:t>
                </a:r>
              </a:p>
            </p:txBody>
          </p:sp>
          <p:grpSp>
            <p:nvGrpSpPr>
              <p:cNvPr id="50309" name="Group 71"/>
              <p:cNvGrpSpPr>
                <a:grpSpLocks/>
              </p:cNvGrpSpPr>
              <p:nvPr/>
            </p:nvGrpSpPr>
            <p:grpSpPr bwMode="auto">
              <a:xfrm>
                <a:off x="2880" y="1248"/>
                <a:ext cx="325" cy="289"/>
                <a:chOff x="2600" y="1509"/>
                <a:chExt cx="325" cy="289"/>
              </a:xfrm>
            </p:grpSpPr>
            <p:sp>
              <p:nvSpPr>
                <p:cNvPr id="50323" name="Freeform 72"/>
                <p:cNvSpPr>
                  <a:spLocks/>
                </p:cNvSpPr>
                <p:nvPr/>
              </p:nvSpPr>
              <p:spPr bwMode="auto">
                <a:xfrm>
                  <a:off x="2600" y="1509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2"/>
                    <a:gd name="T13" fmla="*/ 0 h 289"/>
                    <a:gd name="T14" fmla="*/ 162 w 16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24" name="Freeform 73"/>
                <p:cNvSpPr>
                  <a:spLocks/>
                </p:cNvSpPr>
                <p:nvPr/>
              </p:nvSpPr>
              <p:spPr bwMode="auto">
                <a:xfrm>
                  <a:off x="2761" y="1509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"/>
                    <a:gd name="T13" fmla="*/ 0 h 289"/>
                    <a:gd name="T14" fmla="*/ 164 w 164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310" name="Rectangle 74"/>
              <p:cNvSpPr>
                <a:spLocks noChangeArrowheads="1"/>
              </p:cNvSpPr>
              <p:nvPr/>
            </p:nvSpPr>
            <p:spPr bwMode="auto">
              <a:xfrm>
                <a:off x="3321" y="1250"/>
                <a:ext cx="32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1">
                    <a:solidFill>
                      <a:schemeClr val="tx1"/>
                    </a:solidFill>
                    <a:latin typeface="Calibri" charset="0"/>
                  </a:rPr>
                  <a:t>Reg</a:t>
                </a:r>
              </a:p>
            </p:txBody>
          </p:sp>
          <p:grpSp>
            <p:nvGrpSpPr>
              <p:cNvPr id="50311" name="Group 75"/>
              <p:cNvGrpSpPr>
                <a:grpSpLocks/>
              </p:cNvGrpSpPr>
              <p:nvPr/>
            </p:nvGrpSpPr>
            <p:grpSpPr bwMode="auto">
              <a:xfrm>
                <a:off x="3348" y="1248"/>
                <a:ext cx="284" cy="289"/>
                <a:chOff x="3068" y="1509"/>
                <a:chExt cx="284" cy="289"/>
              </a:xfrm>
            </p:grpSpPr>
            <p:sp>
              <p:nvSpPr>
                <p:cNvPr id="50321" name="Freeform 76"/>
                <p:cNvSpPr>
                  <a:spLocks/>
                </p:cNvSpPr>
                <p:nvPr/>
              </p:nvSpPr>
              <p:spPr bwMode="auto">
                <a:xfrm>
                  <a:off x="3068" y="1509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289"/>
                    <a:gd name="T14" fmla="*/ 142 w 14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22" name="Freeform 77"/>
                <p:cNvSpPr>
                  <a:spLocks/>
                </p:cNvSpPr>
                <p:nvPr/>
              </p:nvSpPr>
              <p:spPr bwMode="auto">
                <a:xfrm>
                  <a:off x="3209" y="1509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289"/>
                    <a:gd name="T14" fmla="*/ 143 w 143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312" name="Line 78"/>
              <p:cNvSpPr>
                <a:spLocks noChangeShapeType="1"/>
              </p:cNvSpPr>
              <p:nvPr/>
            </p:nvSpPr>
            <p:spPr bwMode="auto">
              <a:xfrm>
                <a:off x="3201" y="1392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3" name="Line 79"/>
              <p:cNvSpPr>
                <a:spLocks noChangeShapeType="1"/>
              </p:cNvSpPr>
              <p:nvPr/>
            </p:nvSpPr>
            <p:spPr bwMode="auto">
              <a:xfrm>
                <a:off x="2717" y="1392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4" name="Line 80"/>
              <p:cNvSpPr>
                <a:spLocks noChangeShapeType="1"/>
              </p:cNvSpPr>
              <p:nvPr/>
            </p:nvSpPr>
            <p:spPr bwMode="auto">
              <a:xfrm>
                <a:off x="2332" y="14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5" name="Line 81"/>
              <p:cNvSpPr>
                <a:spLocks noChangeShapeType="1"/>
              </p:cNvSpPr>
              <p:nvPr/>
            </p:nvSpPr>
            <p:spPr bwMode="auto">
              <a:xfrm>
                <a:off x="2416" y="148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16" name="Line 82"/>
              <p:cNvSpPr>
                <a:spLocks noChangeShapeType="1"/>
              </p:cNvSpPr>
              <p:nvPr/>
            </p:nvSpPr>
            <p:spPr bwMode="auto">
              <a:xfrm>
                <a:off x="2416" y="16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17" name="Line 83"/>
              <p:cNvSpPr>
                <a:spLocks noChangeShapeType="1"/>
              </p:cNvSpPr>
              <p:nvPr/>
            </p:nvSpPr>
            <p:spPr bwMode="auto">
              <a:xfrm>
                <a:off x="2752" y="13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18" name="Line 84"/>
              <p:cNvSpPr>
                <a:spLocks noChangeShapeType="1"/>
              </p:cNvSpPr>
              <p:nvPr/>
            </p:nvSpPr>
            <p:spPr bwMode="auto">
              <a:xfrm flipH="1">
                <a:off x="2832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19" name="Line 85"/>
              <p:cNvSpPr>
                <a:spLocks noChangeShapeType="1"/>
              </p:cNvSpPr>
              <p:nvPr/>
            </p:nvSpPr>
            <p:spPr bwMode="auto">
              <a:xfrm>
                <a:off x="2832" y="1632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20" name="Line 86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" name="Group 190"/>
          <p:cNvGrpSpPr>
            <a:grpSpLocks/>
          </p:cNvGrpSpPr>
          <p:nvPr/>
        </p:nvGrpSpPr>
        <p:grpSpPr bwMode="auto">
          <a:xfrm>
            <a:off x="2047876" y="3827463"/>
            <a:ext cx="6105525" cy="838200"/>
            <a:chOff x="700158" y="3827462"/>
            <a:chExt cx="6104936" cy="838200"/>
          </a:xfrm>
        </p:grpSpPr>
        <p:sp>
          <p:nvSpPr>
            <p:cNvPr id="50267" name="Rectangle 9"/>
            <p:cNvSpPr>
              <a:spLocks noChangeArrowheads="1"/>
            </p:cNvSpPr>
            <p:nvPr/>
          </p:nvSpPr>
          <p:spPr bwMode="auto">
            <a:xfrm>
              <a:off x="700158" y="3946525"/>
              <a:ext cx="883349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solidFill>
                    <a:schemeClr val="tx1"/>
                  </a:solidFill>
                  <a:latin typeface="Calibri" charset="0"/>
                </a:rPr>
                <a:t>Inst 2</a:t>
              </a:r>
            </a:p>
          </p:txBody>
        </p:sp>
        <p:grpSp>
          <p:nvGrpSpPr>
            <p:cNvPr id="50268" name="Group 87"/>
            <p:cNvGrpSpPr>
              <a:grpSpLocks/>
            </p:cNvGrpSpPr>
            <p:nvPr/>
          </p:nvGrpSpPr>
          <p:grpSpPr bwMode="auto">
            <a:xfrm>
              <a:off x="3354457" y="3827462"/>
              <a:ext cx="3450637" cy="838200"/>
              <a:chOff x="1554" y="1152"/>
              <a:chExt cx="2096" cy="528"/>
            </a:xfrm>
          </p:grpSpPr>
          <p:grpSp>
            <p:nvGrpSpPr>
              <p:cNvPr id="50269" name="Group 88"/>
              <p:cNvGrpSpPr>
                <a:grpSpLocks/>
              </p:cNvGrpSpPr>
              <p:nvPr/>
            </p:nvGrpSpPr>
            <p:grpSpPr bwMode="auto">
              <a:xfrm>
                <a:off x="2496" y="1152"/>
                <a:ext cx="214" cy="481"/>
                <a:chOff x="2216" y="1413"/>
                <a:chExt cx="214" cy="481"/>
              </a:xfrm>
            </p:grpSpPr>
            <p:sp>
              <p:nvSpPr>
                <p:cNvPr id="50298" name="Freeform 89"/>
                <p:cNvSpPr>
                  <a:spLocks/>
                </p:cNvSpPr>
                <p:nvPr/>
              </p:nvSpPr>
              <p:spPr bwMode="auto">
                <a:xfrm>
                  <a:off x="2217" y="1413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3"/>
                    <a:gd name="T25" fmla="*/ 0 h 481"/>
                    <a:gd name="T26" fmla="*/ 213 w 213"/>
                    <a:gd name="T27" fmla="*/ 481 h 4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99" name="Rectangle 90"/>
                <p:cNvSpPr>
                  <a:spLocks noChangeArrowheads="1"/>
                </p:cNvSpPr>
                <p:nvPr/>
              </p:nvSpPr>
              <p:spPr bwMode="auto">
                <a:xfrm rot="5400000">
                  <a:off x="2129" y="1541"/>
                  <a:ext cx="36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400" b="1">
                      <a:solidFill>
                        <a:schemeClr val="tx1"/>
                      </a:solidFill>
                      <a:latin typeface="Calibri" charset="0"/>
                    </a:rPr>
                    <a:t>ALU</a:t>
                  </a:r>
                </a:p>
              </p:txBody>
            </p:sp>
          </p:grpSp>
          <p:grpSp>
            <p:nvGrpSpPr>
              <p:cNvPr id="50270" name="Group 91"/>
              <p:cNvGrpSpPr>
                <a:grpSpLocks/>
              </p:cNvGrpSpPr>
              <p:nvPr/>
            </p:nvGrpSpPr>
            <p:grpSpPr bwMode="auto">
              <a:xfrm>
                <a:off x="1554" y="1248"/>
                <a:ext cx="357" cy="289"/>
                <a:chOff x="1274" y="1509"/>
                <a:chExt cx="357" cy="289"/>
              </a:xfrm>
            </p:grpSpPr>
            <p:sp>
              <p:nvSpPr>
                <p:cNvPr id="50294" name="Rectangle 92"/>
                <p:cNvSpPr>
                  <a:spLocks noChangeArrowheads="1"/>
                </p:cNvSpPr>
                <p:nvPr/>
              </p:nvSpPr>
              <p:spPr bwMode="auto">
                <a:xfrm>
                  <a:off x="1274" y="1511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400" b="1">
                      <a:solidFill>
                        <a:schemeClr val="tx1"/>
                      </a:solidFill>
                      <a:latin typeface="Calibri" charset="0"/>
                    </a:rPr>
                    <a:t>IM</a:t>
                  </a:r>
                </a:p>
              </p:txBody>
            </p:sp>
            <p:grpSp>
              <p:nvGrpSpPr>
                <p:cNvPr id="50295" name="Group 93"/>
                <p:cNvGrpSpPr>
                  <a:grpSpLocks/>
                </p:cNvGrpSpPr>
                <p:nvPr/>
              </p:nvGrpSpPr>
              <p:grpSpPr bwMode="auto">
                <a:xfrm>
                  <a:off x="1291" y="1509"/>
                  <a:ext cx="340" cy="289"/>
                  <a:chOff x="1291" y="1509"/>
                  <a:chExt cx="340" cy="289"/>
                </a:xfrm>
              </p:grpSpPr>
              <p:sp>
                <p:nvSpPr>
                  <p:cNvPr id="50296" name="Freeform 94"/>
                  <p:cNvSpPr>
                    <a:spLocks/>
                  </p:cNvSpPr>
                  <p:nvPr/>
                </p:nvSpPr>
                <p:spPr bwMode="auto">
                  <a:xfrm>
                    <a:off x="1291" y="1509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289"/>
                      <a:gd name="T14" fmla="*/ 170 w 170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97" name="Freeform 95"/>
                  <p:cNvSpPr>
                    <a:spLocks/>
                  </p:cNvSpPr>
                  <p:nvPr/>
                </p:nvSpPr>
                <p:spPr bwMode="auto">
                  <a:xfrm>
                    <a:off x="1460" y="1509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1"/>
                      <a:gd name="T13" fmla="*/ 0 h 289"/>
                      <a:gd name="T14" fmla="*/ 171 w 171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0271" name="Rectangle 96"/>
              <p:cNvSpPr>
                <a:spLocks noChangeArrowheads="1"/>
              </p:cNvSpPr>
              <p:nvPr/>
            </p:nvSpPr>
            <p:spPr bwMode="auto">
              <a:xfrm>
                <a:off x="2012" y="1255"/>
                <a:ext cx="32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1">
                    <a:solidFill>
                      <a:schemeClr val="tx1"/>
                    </a:solidFill>
                    <a:latin typeface="Calibri" charset="0"/>
                  </a:rPr>
                  <a:t>Reg</a:t>
                </a:r>
              </a:p>
            </p:txBody>
          </p:sp>
          <p:grpSp>
            <p:nvGrpSpPr>
              <p:cNvPr id="50272" name="Group 97"/>
              <p:cNvGrpSpPr>
                <a:grpSpLocks/>
              </p:cNvGrpSpPr>
              <p:nvPr/>
            </p:nvGrpSpPr>
            <p:grpSpPr bwMode="auto">
              <a:xfrm>
                <a:off x="2031" y="1248"/>
                <a:ext cx="296" cy="289"/>
                <a:chOff x="1751" y="1509"/>
                <a:chExt cx="296" cy="289"/>
              </a:xfrm>
            </p:grpSpPr>
            <p:sp>
              <p:nvSpPr>
                <p:cNvPr id="50292" name="Freeform 98"/>
                <p:cNvSpPr>
                  <a:spLocks/>
                </p:cNvSpPr>
                <p:nvPr/>
              </p:nvSpPr>
              <p:spPr bwMode="auto">
                <a:xfrm>
                  <a:off x="1751" y="1509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9"/>
                    <a:gd name="T13" fmla="*/ 0 h 289"/>
                    <a:gd name="T14" fmla="*/ 149 w 149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93" name="Freeform 99"/>
                <p:cNvSpPr>
                  <a:spLocks/>
                </p:cNvSpPr>
                <p:nvPr/>
              </p:nvSpPr>
              <p:spPr bwMode="auto">
                <a:xfrm>
                  <a:off x="1899" y="1509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8"/>
                    <a:gd name="T13" fmla="*/ 0 h 289"/>
                    <a:gd name="T14" fmla="*/ 148 w 148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273" name="Line 100"/>
              <p:cNvSpPr>
                <a:spLocks noChangeShapeType="1"/>
              </p:cNvSpPr>
              <p:nvPr/>
            </p:nvSpPr>
            <p:spPr bwMode="auto">
              <a:xfrm>
                <a:off x="1916" y="1392"/>
                <a:ext cx="1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4" name="Line 102"/>
              <p:cNvSpPr>
                <a:spLocks noChangeShapeType="1"/>
              </p:cNvSpPr>
              <p:nvPr/>
            </p:nvSpPr>
            <p:spPr bwMode="auto">
              <a:xfrm>
                <a:off x="2332" y="129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5" name="Rectangle 103"/>
              <p:cNvSpPr>
                <a:spLocks noChangeArrowheads="1"/>
              </p:cNvSpPr>
              <p:nvPr/>
            </p:nvSpPr>
            <p:spPr bwMode="auto">
              <a:xfrm>
                <a:off x="2829" y="1250"/>
                <a:ext cx="33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1">
                    <a:solidFill>
                      <a:schemeClr val="tx1"/>
                    </a:solidFill>
                    <a:latin typeface="Calibri" charset="0"/>
                  </a:rPr>
                  <a:t>DM</a:t>
                </a:r>
              </a:p>
            </p:txBody>
          </p:sp>
          <p:grpSp>
            <p:nvGrpSpPr>
              <p:cNvPr id="50276" name="Group 104"/>
              <p:cNvGrpSpPr>
                <a:grpSpLocks/>
              </p:cNvGrpSpPr>
              <p:nvPr/>
            </p:nvGrpSpPr>
            <p:grpSpPr bwMode="auto">
              <a:xfrm>
                <a:off x="2880" y="1248"/>
                <a:ext cx="325" cy="289"/>
                <a:chOff x="2600" y="1509"/>
                <a:chExt cx="325" cy="289"/>
              </a:xfrm>
            </p:grpSpPr>
            <p:sp>
              <p:nvSpPr>
                <p:cNvPr id="50290" name="Freeform 105"/>
                <p:cNvSpPr>
                  <a:spLocks/>
                </p:cNvSpPr>
                <p:nvPr/>
              </p:nvSpPr>
              <p:spPr bwMode="auto">
                <a:xfrm>
                  <a:off x="2600" y="1509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2"/>
                    <a:gd name="T13" fmla="*/ 0 h 289"/>
                    <a:gd name="T14" fmla="*/ 162 w 16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91" name="Freeform 106"/>
                <p:cNvSpPr>
                  <a:spLocks/>
                </p:cNvSpPr>
                <p:nvPr/>
              </p:nvSpPr>
              <p:spPr bwMode="auto">
                <a:xfrm>
                  <a:off x="2761" y="1509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"/>
                    <a:gd name="T13" fmla="*/ 0 h 289"/>
                    <a:gd name="T14" fmla="*/ 164 w 164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277" name="Rectangle 107"/>
              <p:cNvSpPr>
                <a:spLocks noChangeArrowheads="1"/>
              </p:cNvSpPr>
              <p:nvPr/>
            </p:nvSpPr>
            <p:spPr bwMode="auto">
              <a:xfrm>
                <a:off x="3321" y="1250"/>
                <a:ext cx="32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1">
                    <a:solidFill>
                      <a:schemeClr val="tx1"/>
                    </a:solidFill>
                    <a:latin typeface="Calibri" charset="0"/>
                  </a:rPr>
                  <a:t>Reg</a:t>
                </a:r>
              </a:p>
            </p:txBody>
          </p:sp>
          <p:grpSp>
            <p:nvGrpSpPr>
              <p:cNvPr id="50278" name="Group 108"/>
              <p:cNvGrpSpPr>
                <a:grpSpLocks/>
              </p:cNvGrpSpPr>
              <p:nvPr/>
            </p:nvGrpSpPr>
            <p:grpSpPr bwMode="auto">
              <a:xfrm>
                <a:off x="3348" y="1248"/>
                <a:ext cx="284" cy="289"/>
                <a:chOff x="3068" y="1509"/>
                <a:chExt cx="284" cy="289"/>
              </a:xfrm>
            </p:grpSpPr>
            <p:sp>
              <p:nvSpPr>
                <p:cNvPr id="50288" name="Freeform 109"/>
                <p:cNvSpPr>
                  <a:spLocks/>
                </p:cNvSpPr>
                <p:nvPr/>
              </p:nvSpPr>
              <p:spPr bwMode="auto">
                <a:xfrm>
                  <a:off x="3068" y="1509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289"/>
                    <a:gd name="T14" fmla="*/ 142 w 14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89" name="Freeform 110"/>
                <p:cNvSpPr>
                  <a:spLocks/>
                </p:cNvSpPr>
                <p:nvPr/>
              </p:nvSpPr>
              <p:spPr bwMode="auto">
                <a:xfrm>
                  <a:off x="3209" y="1509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289"/>
                    <a:gd name="T14" fmla="*/ 143 w 143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279" name="Line 111"/>
              <p:cNvSpPr>
                <a:spLocks noChangeShapeType="1"/>
              </p:cNvSpPr>
              <p:nvPr/>
            </p:nvSpPr>
            <p:spPr bwMode="auto">
              <a:xfrm>
                <a:off x="3201" y="1392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0" name="Line 112"/>
              <p:cNvSpPr>
                <a:spLocks noChangeShapeType="1"/>
              </p:cNvSpPr>
              <p:nvPr/>
            </p:nvSpPr>
            <p:spPr bwMode="auto">
              <a:xfrm>
                <a:off x="2717" y="1392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1" name="Line 113"/>
              <p:cNvSpPr>
                <a:spLocks noChangeShapeType="1"/>
              </p:cNvSpPr>
              <p:nvPr/>
            </p:nvSpPr>
            <p:spPr bwMode="auto">
              <a:xfrm>
                <a:off x="2332" y="14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2" name="Line 114"/>
              <p:cNvSpPr>
                <a:spLocks noChangeShapeType="1"/>
              </p:cNvSpPr>
              <p:nvPr/>
            </p:nvSpPr>
            <p:spPr bwMode="auto">
              <a:xfrm>
                <a:off x="2416" y="148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83" name="Line 115"/>
              <p:cNvSpPr>
                <a:spLocks noChangeShapeType="1"/>
              </p:cNvSpPr>
              <p:nvPr/>
            </p:nvSpPr>
            <p:spPr bwMode="auto">
              <a:xfrm>
                <a:off x="2416" y="16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84" name="Line 116"/>
              <p:cNvSpPr>
                <a:spLocks noChangeShapeType="1"/>
              </p:cNvSpPr>
              <p:nvPr/>
            </p:nvSpPr>
            <p:spPr bwMode="auto">
              <a:xfrm>
                <a:off x="2752" y="13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85" name="Line 117"/>
              <p:cNvSpPr>
                <a:spLocks noChangeShapeType="1"/>
              </p:cNvSpPr>
              <p:nvPr/>
            </p:nvSpPr>
            <p:spPr bwMode="auto">
              <a:xfrm flipH="1">
                <a:off x="2832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86" name="Line 118"/>
              <p:cNvSpPr>
                <a:spLocks noChangeShapeType="1"/>
              </p:cNvSpPr>
              <p:nvPr/>
            </p:nvSpPr>
            <p:spPr bwMode="auto">
              <a:xfrm>
                <a:off x="2832" y="1632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87" name="Line 119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" name="Group 191"/>
          <p:cNvGrpSpPr>
            <a:grpSpLocks/>
          </p:cNvGrpSpPr>
          <p:nvPr/>
        </p:nvGrpSpPr>
        <p:grpSpPr bwMode="auto">
          <a:xfrm>
            <a:off x="2057401" y="4665663"/>
            <a:ext cx="6791325" cy="838200"/>
            <a:chOff x="700158" y="4665662"/>
            <a:chExt cx="6790736" cy="838200"/>
          </a:xfrm>
        </p:grpSpPr>
        <p:sp>
          <p:nvSpPr>
            <p:cNvPr id="50234" name="Rectangle 19"/>
            <p:cNvSpPr>
              <a:spLocks noChangeArrowheads="1"/>
            </p:cNvSpPr>
            <p:nvPr/>
          </p:nvSpPr>
          <p:spPr bwMode="auto">
            <a:xfrm>
              <a:off x="700158" y="4784725"/>
              <a:ext cx="883349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solidFill>
                    <a:schemeClr val="tx1"/>
                  </a:solidFill>
                  <a:latin typeface="Calibri" charset="0"/>
                </a:rPr>
                <a:t>Inst 3</a:t>
              </a:r>
            </a:p>
          </p:txBody>
        </p:sp>
        <p:grpSp>
          <p:nvGrpSpPr>
            <p:cNvPr id="50235" name="Group 120"/>
            <p:cNvGrpSpPr>
              <a:grpSpLocks/>
            </p:cNvGrpSpPr>
            <p:nvPr/>
          </p:nvGrpSpPr>
          <p:grpSpPr bwMode="auto">
            <a:xfrm>
              <a:off x="4040257" y="4665662"/>
              <a:ext cx="3450637" cy="838200"/>
              <a:chOff x="1554" y="1152"/>
              <a:chExt cx="2096" cy="528"/>
            </a:xfrm>
          </p:grpSpPr>
          <p:grpSp>
            <p:nvGrpSpPr>
              <p:cNvPr id="50236" name="Group 121"/>
              <p:cNvGrpSpPr>
                <a:grpSpLocks/>
              </p:cNvGrpSpPr>
              <p:nvPr/>
            </p:nvGrpSpPr>
            <p:grpSpPr bwMode="auto">
              <a:xfrm>
                <a:off x="2496" y="1152"/>
                <a:ext cx="214" cy="481"/>
                <a:chOff x="2216" y="1413"/>
                <a:chExt cx="214" cy="481"/>
              </a:xfrm>
            </p:grpSpPr>
            <p:sp>
              <p:nvSpPr>
                <p:cNvPr id="50265" name="Freeform 122"/>
                <p:cNvSpPr>
                  <a:spLocks/>
                </p:cNvSpPr>
                <p:nvPr/>
              </p:nvSpPr>
              <p:spPr bwMode="auto">
                <a:xfrm>
                  <a:off x="2217" y="1413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3"/>
                    <a:gd name="T25" fmla="*/ 0 h 481"/>
                    <a:gd name="T26" fmla="*/ 213 w 213"/>
                    <a:gd name="T27" fmla="*/ 481 h 4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66" name="Rectangle 123"/>
                <p:cNvSpPr>
                  <a:spLocks noChangeArrowheads="1"/>
                </p:cNvSpPr>
                <p:nvPr/>
              </p:nvSpPr>
              <p:spPr bwMode="auto">
                <a:xfrm rot="5400000">
                  <a:off x="2129" y="1541"/>
                  <a:ext cx="36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400" b="1">
                      <a:solidFill>
                        <a:schemeClr val="tx1"/>
                      </a:solidFill>
                      <a:latin typeface="Calibri" charset="0"/>
                    </a:rPr>
                    <a:t>ALU</a:t>
                  </a:r>
                </a:p>
              </p:txBody>
            </p:sp>
          </p:grpSp>
          <p:grpSp>
            <p:nvGrpSpPr>
              <p:cNvPr id="50237" name="Group 124"/>
              <p:cNvGrpSpPr>
                <a:grpSpLocks/>
              </p:cNvGrpSpPr>
              <p:nvPr/>
            </p:nvGrpSpPr>
            <p:grpSpPr bwMode="auto">
              <a:xfrm>
                <a:off x="1554" y="1248"/>
                <a:ext cx="357" cy="289"/>
                <a:chOff x="1274" y="1509"/>
                <a:chExt cx="357" cy="289"/>
              </a:xfrm>
            </p:grpSpPr>
            <p:sp>
              <p:nvSpPr>
                <p:cNvPr id="50261" name="Rectangle 125"/>
                <p:cNvSpPr>
                  <a:spLocks noChangeArrowheads="1"/>
                </p:cNvSpPr>
                <p:nvPr/>
              </p:nvSpPr>
              <p:spPr bwMode="auto">
                <a:xfrm>
                  <a:off x="1274" y="1511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400" b="1">
                      <a:solidFill>
                        <a:schemeClr val="tx1"/>
                      </a:solidFill>
                      <a:latin typeface="Calibri" charset="0"/>
                    </a:rPr>
                    <a:t>IM</a:t>
                  </a:r>
                </a:p>
              </p:txBody>
            </p:sp>
            <p:grpSp>
              <p:nvGrpSpPr>
                <p:cNvPr id="50262" name="Group 126"/>
                <p:cNvGrpSpPr>
                  <a:grpSpLocks/>
                </p:cNvGrpSpPr>
                <p:nvPr/>
              </p:nvGrpSpPr>
              <p:grpSpPr bwMode="auto">
                <a:xfrm>
                  <a:off x="1291" y="1509"/>
                  <a:ext cx="340" cy="289"/>
                  <a:chOff x="1291" y="1509"/>
                  <a:chExt cx="340" cy="289"/>
                </a:xfrm>
              </p:grpSpPr>
              <p:sp>
                <p:nvSpPr>
                  <p:cNvPr id="50263" name="Freeform 127"/>
                  <p:cNvSpPr>
                    <a:spLocks/>
                  </p:cNvSpPr>
                  <p:nvPr/>
                </p:nvSpPr>
                <p:spPr bwMode="auto">
                  <a:xfrm>
                    <a:off x="1291" y="1509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289"/>
                      <a:gd name="T14" fmla="*/ 170 w 170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64" name="Freeform 128"/>
                  <p:cNvSpPr>
                    <a:spLocks/>
                  </p:cNvSpPr>
                  <p:nvPr/>
                </p:nvSpPr>
                <p:spPr bwMode="auto">
                  <a:xfrm>
                    <a:off x="1460" y="1509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1"/>
                      <a:gd name="T13" fmla="*/ 0 h 289"/>
                      <a:gd name="T14" fmla="*/ 171 w 171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0238" name="Rectangle 129"/>
              <p:cNvSpPr>
                <a:spLocks noChangeArrowheads="1"/>
              </p:cNvSpPr>
              <p:nvPr/>
            </p:nvSpPr>
            <p:spPr bwMode="auto">
              <a:xfrm>
                <a:off x="2012" y="1255"/>
                <a:ext cx="32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1">
                    <a:solidFill>
                      <a:schemeClr val="tx1"/>
                    </a:solidFill>
                    <a:latin typeface="Calibri" charset="0"/>
                  </a:rPr>
                  <a:t>Reg</a:t>
                </a:r>
              </a:p>
            </p:txBody>
          </p:sp>
          <p:grpSp>
            <p:nvGrpSpPr>
              <p:cNvPr id="50239" name="Group 130"/>
              <p:cNvGrpSpPr>
                <a:grpSpLocks/>
              </p:cNvGrpSpPr>
              <p:nvPr/>
            </p:nvGrpSpPr>
            <p:grpSpPr bwMode="auto">
              <a:xfrm>
                <a:off x="2031" y="1248"/>
                <a:ext cx="296" cy="289"/>
                <a:chOff x="1751" y="1509"/>
                <a:chExt cx="296" cy="289"/>
              </a:xfrm>
            </p:grpSpPr>
            <p:sp>
              <p:nvSpPr>
                <p:cNvPr id="50259" name="Freeform 131"/>
                <p:cNvSpPr>
                  <a:spLocks/>
                </p:cNvSpPr>
                <p:nvPr/>
              </p:nvSpPr>
              <p:spPr bwMode="auto">
                <a:xfrm>
                  <a:off x="1751" y="1509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9"/>
                    <a:gd name="T13" fmla="*/ 0 h 289"/>
                    <a:gd name="T14" fmla="*/ 149 w 149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60" name="Freeform 132"/>
                <p:cNvSpPr>
                  <a:spLocks/>
                </p:cNvSpPr>
                <p:nvPr/>
              </p:nvSpPr>
              <p:spPr bwMode="auto">
                <a:xfrm>
                  <a:off x="1899" y="1509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8"/>
                    <a:gd name="T13" fmla="*/ 0 h 289"/>
                    <a:gd name="T14" fmla="*/ 148 w 148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240" name="Line 133"/>
              <p:cNvSpPr>
                <a:spLocks noChangeShapeType="1"/>
              </p:cNvSpPr>
              <p:nvPr/>
            </p:nvSpPr>
            <p:spPr bwMode="auto">
              <a:xfrm>
                <a:off x="1916" y="1392"/>
                <a:ext cx="1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1" name="Line 135"/>
              <p:cNvSpPr>
                <a:spLocks noChangeShapeType="1"/>
              </p:cNvSpPr>
              <p:nvPr/>
            </p:nvSpPr>
            <p:spPr bwMode="auto">
              <a:xfrm>
                <a:off x="2332" y="129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2" name="Rectangle 136"/>
              <p:cNvSpPr>
                <a:spLocks noChangeArrowheads="1"/>
              </p:cNvSpPr>
              <p:nvPr/>
            </p:nvSpPr>
            <p:spPr bwMode="auto">
              <a:xfrm>
                <a:off x="2829" y="1250"/>
                <a:ext cx="33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1">
                    <a:solidFill>
                      <a:schemeClr val="tx1"/>
                    </a:solidFill>
                    <a:latin typeface="Calibri" charset="0"/>
                  </a:rPr>
                  <a:t>DM</a:t>
                </a:r>
              </a:p>
            </p:txBody>
          </p:sp>
          <p:grpSp>
            <p:nvGrpSpPr>
              <p:cNvPr id="50243" name="Group 137"/>
              <p:cNvGrpSpPr>
                <a:grpSpLocks/>
              </p:cNvGrpSpPr>
              <p:nvPr/>
            </p:nvGrpSpPr>
            <p:grpSpPr bwMode="auto">
              <a:xfrm>
                <a:off x="2880" y="1248"/>
                <a:ext cx="325" cy="289"/>
                <a:chOff x="2600" y="1509"/>
                <a:chExt cx="325" cy="289"/>
              </a:xfrm>
            </p:grpSpPr>
            <p:sp>
              <p:nvSpPr>
                <p:cNvPr id="50257" name="Freeform 138"/>
                <p:cNvSpPr>
                  <a:spLocks/>
                </p:cNvSpPr>
                <p:nvPr/>
              </p:nvSpPr>
              <p:spPr bwMode="auto">
                <a:xfrm>
                  <a:off x="2600" y="1509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2"/>
                    <a:gd name="T13" fmla="*/ 0 h 289"/>
                    <a:gd name="T14" fmla="*/ 162 w 16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58" name="Freeform 139"/>
                <p:cNvSpPr>
                  <a:spLocks/>
                </p:cNvSpPr>
                <p:nvPr/>
              </p:nvSpPr>
              <p:spPr bwMode="auto">
                <a:xfrm>
                  <a:off x="2761" y="1509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"/>
                    <a:gd name="T13" fmla="*/ 0 h 289"/>
                    <a:gd name="T14" fmla="*/ 164 w 164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244" name="Rectangle 140"/>
              <p:cNvSpPr>
                <a:spLocks noChangeArrowheads="1"/>
              </p:cNvSpPr>
              <p:nvPr/>
            </p:nvSpPr>
            <p:spPr bwMode="auto">
              <a:xfrm>
                <a:off x="3321" y="1250"/>
                <a:ext cx="32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1">
                    <a:solidFill>
                      <a:schemeClr val="tx1"/>
                    </a:solidFill>
                    <a:latin typeface="Calibri" charset="0"/>
                  </a:rPr>
                  <a:t>Reg</a:t>
                </a:r>
              </a:p>
            </p:txBody>
          </p:sp>
          <p:grpSp>
            <p:nvGrpSpPr>
              <p:cNvPr id="50245" name="Group 141"/>
              <p:cNvGrpSpPr>
                <a:grpSpLocks/>
              </p:cNvGrpSpPr>
              <p:nvPr/>
            </p:nvGrpSpPr>
            <p:grpSpPr bwMode="auto">
              <a:xfrm>
                <a:off x="3348" y="1248"/>
                <a:ext cx="284" cy="289"/>
                <a:chOff x="3068" y="1509"/>
                <a:chExt cx="284" cy="289"/>
              </a:xfrm>
            </p:grpSpPr>
            <p:sp>
              <p:nvSpPr>
                <p:cNvPr id="50255" name="Freeform 142"/>
                <p:cNvSpPr>
                  <a:spLocks/>
                </p:cNvSpPr>
                <p:nvPr/>
              </p:nvSpPr>
              <p:spPr bwMode="auto">
                <a:xfrm>
                  <a:off x="3068" y="1509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289"/>
                    <a:gd name="T14" fmla="*/ 142 w 14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56" name="Freeform 143"/>
                <p:cNvSpPr>
                  <a:spLocks/>
                </p:cNvSpPr>
                <p:nvPr/>
              </p:nvSpPr>
              <p:spPr bwMode="auto">
                <a:xfrm>
                  <a:off x="3209" y="1509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289"/>
                    <a:gd name="T14" fmla="*/ 143 w 143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246" name="Line 144"/>
              <p:cNvSpPr>
                <a:spLocks noChangeShapeType="1"/>
              </p:cNvSpPr>
              <p:nvPr/>
            </p:nvSpPr>
            <p:spPr bwMode="auto">
              <a:xfrm>
                <a:off x="3201" y="1392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7" name="Line 145"/>
              <p:cNvSpPr>
                <a:spLocks noChangeShapeType="1"/>
              </p:cNvSpPr>
              <p:nvPr/>
            </p:nvSpPr>
            <p:spPr bwMode="auto">
              <a:xfrm>
                <a:off x="2717" y="1392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8" name="Line 146"/>
              <p:cNvSpPr>
                <a:spLocks noChangeShapeType="1"/>
              </p:cNvSpPr>
              <p:nvPr/>
            </p:nvSpPr>
            <p:spPr bwMode="auto">
              <a:xfrm>
                <a:off x="2332" y="14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9" name="Line 147"/>
              <p:cNvSpPr>
                <a:spLocks noChangeShapeType="1"/>
              </p:cNvSpPr>
              <p:nvPr/>
            </p:nvSpPr>
            <p:spPr bwMode="auto">
              <a:xfrm>
                <a:off x="2416" y="148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50" name="Line 148"/>
              <p:cNvSpPr>
                <a:spLocks noChangeShapeType="1"/>
              </p:cNvSpPr>
              <p:nvPr/>
            </p:nvSpPr>
            <p:spPr bwMode="auto">
              <a:xfrm>
                <a:off x="2416" y="16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51" name="Line 149"/>
              <p:cNvSpPr>
                <a:spLocks noChangeShapeType="1"/>
              </p:cNvSpPr>
              <p:nvPr/>
            </p:nvSpPr>
            <p:spPr bwMode="auto">
              <a:xfrm>
                <a:off x="2752" y="13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52" name="Line 150"/>
              <p:cNvSpPr>
                <a:spLocks noChangeShapeType="1"/>
              </p:cNvSpPr>
              <p:nvPr/>
            </p:nvSpPr>
            <p:spPr bwMode="auto">
              <a:xfrm flipH="1">
                <a:off x="2832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53" name="Line 151"/>
              <p:cNvSpPr>
                <a:spLocks noChangeShapeType="1"/>
              </p:cNvSpPr>
              <p:nvPr/>
            </p:nvSpPr>
            <p:spPr bwMode="auto">
              <a:xfrm>
                <a:off x="2832" y="1632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54" name="Line 152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5058" name="Group 192"/>
          <p:cNvGrpSpPr>
            <a:grpSpLocks/>
          </p:cNvGrpSpPr>
          <p:nvPr/>
        </p:nvGrpSpPr>
        <p:grpSpPr bwMode="auto">
          <a:xfrm>
            <a:off x="2057401" y="5503863"/>
            <a:ext cx="7553325" cy="838200"/>
            <a:chOff x="623964" y="5503862"/>
            <a:chExt cx="7552730" cy="838200"/>
          </a:xfrm>
        </p:grpSpPr>
        <p:sp>
          <p:nvSpPr>
            <p:cNvPr id="50200" name="Rectangle 10"/>
            <p:cNvSpPr>
              <a:spLocks noChangeArrowheads="1"/>
            </p:cNvSpPr>
            <p:nvPr/>
          </p:nvSpPr>
          <p:spPr bwMode="auto">
            <a:xfrm>
              <a:off x="623964" y="5656262"/>
              <a:ext cx="883349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solidFill>
                    <a:schemeClr val="tx1"/>
                  </a:solidFill>
                  <a:latin typeface="Calibri" charset="0"/>
                </a:rPr>
                <a:t>Inst 4</a:t>
              </a:r>
            </a:p>
          </p:txBody>
        </p:sp>
        <p:grpSp>
          <p:nvGrpSpPr>
            <p:cNvPr id="50201" name="Group 153"/>
            <p:cNvGrpSpPr>
              <a:grpSpLocks/>
            </p:cNvGrpSpPr>
            <p:nvPr/>
          </p:nvGrpSpPr>
          <p:grpSpPr bwMode="auto">
            <a:xfrm>
              <a:off x="4726057" y="5503862"/>
              <a:ext cx="3450637" cy="838200"/>
              <a:chOff x="1554" y="1152"/>
              <a:chExt cx="2096" cy="528"/>
            </a:xfrm>
          </p:grpSpPr>
          <p:grpSp>
            <p:nvGrpSpPr>
              <p:cNvPr id="50202" name="Group 154"/>
              <p:cNvGrpSpPr>
                <a:grpSpLocks/>
              </p:cNvGrpSpPr>
              <p:nvPr/>
            </p:nvGrpSpPr>
            <p:grpSpPr bwMode="auto">
              <a:xfrm>
                <a:off x="2496" y="1152"/>
                <a:ext cx="214" cy="481"/>
                <a:chOff x="2216" y="1413"/>
                <a:chExt cx="214" cy="481"/>
              </a:xfrm>
            </p:grpSpPr>
            <p:sp>
              <p:nvSpPr>
                <p:cNvPr id="50232" name="Freeform 155"/>
                <p:cNvSpPr>
                  <a:spLocks/>
                </p:cNvSpPr>
                <p:nvPr/>
              </p:nvSpPr>
              <p:spPr bwMode="auto">
                <a:xfrm>
                  <a:off x="2217" y="1413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3"/>
                    <a:gd name="T25" fmla="*/ 0 h 481"/>
                    <a:gd name="T26" fmla="*/ 213 w 213"/>
                    <a:gd name="T27" fmla="*/ 481 h 4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33" name="Rectangle 156"/>
                <p:cNvSpPr>
                  <a:spLocks noChangeArrowheads="1"/>
                </p:cNvSpPr>
                <p:nvPr/>
              </p:nvSpPr>
              <p:spPr bwMode="auto">
                <a:xfrm rot="5400000">
                  <a:off x="2129" y="1541"/>
                  <a:ext cx="36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400" b="1">
                      <a:solidFill>
                        <a:schemeClr val="tx1"/>
                      </a:solidFill>
                      <a:latin typeface="Calibri" charset="0"/>
                    </a:rPr>
                    <a:t>ALU</a:t>
                  </a:r>
                </a:p>
              </p:txBody>
            </p:sp>
          </p:grpSp>
          <p:grpSp>
            <p:nvGrpSpPr>
              <p:cNvPr id="50203" name="Group 157"/>
              <p:cNvGrpSpPr>
                <a:grpSpLocks/>
              </p:cNvGrpSpPr>
              <p:nvPr/>
            </p:nvGrpSpPr>
            <p:grpSpPr bwMode="auto">
              <a:xfrm>
                <a:off x="1554" y="1248"/>
                <a:ext cx="357" cy="289"/>
                <a:chOff x="1274" y="1509"/>
                <a:chExt cx="357" cy="289"/>
              </a:xfrm>
            </p:grpSpPr>
            <p:sp>
              <p:nvSpPr>
                <p:cNvPr id="50228" name="Rectangle 158"/>
                <p:cNvSpPr>
                  <a:spLocks noChangeArrowheads="1"/>
                </p:cNvSpPr>
                <p:nvPr/>
              </p:nvSpPr>
              <p:spPr bwMode="auto">
                <a:xfrm>
                  <a:off x="1274" y="1511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400" b="1">
                      <a:solidFill>
                        <a:schemeClr val="tx1"/>
                      </a:solidFill>
                      <a:latin typeface="Calibri" charset="0"/>
                    </a:rPr>
                    <a:t>IM</a:t>
                  </a:r>
                </a:p>
              </p:txBody>
            </p:sp>
            <p:grpSp>
              <p:nvGrpSpPr>
                <p:cNvPr id="50229" name="Group 159"/>
                <p:cNvGrpSpPr>
                  <a:grpSpLocks/>
                </p:cNvGrpSpPr>
                <p:nvPr/>
              </p:nvGrpSpPr>
              <p:grpSpPr bwMode="auto">
                <a:xfrm>
                  <a:off x="1291" y="1509"/>
                  <a:ext cx="340" cy="289"/>
                  <a:chOff x="1291" y="1509"/>
                  <a:chExt cx="340" cy="289"/>
                </a:xfrm>
              </p:grpSpPr>
              <p:sp>
                <p:nvSpPr>
                  <p:cNvPr id="50230" name="Freeform 160"/>
                  <p:cNvSpPr>
                    <a:spLocks/>
                  </p:cNvSpPr>
                  <p:nvPr/>
                </p:nvSpPr>
                <p:spPr bwMode="auto">
                  <a:xfrm>
                    <a:off x="1291" y="1509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289"/>
                      <a:gd name="T14" fmla="*/ 170 w 170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31" name="Freeform 161"/>
                  <p:cNvSpPr>
                    <a:spLocks/>
                  </p:cNvSpPr>
                  <p:nvPr/>
                </p:nvSpPr>
                <p:spPr bwMode="auto">
                  <a:xfrm>
                    <a:off x="1460" y="1509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1"/>
                      <a:gd name="T13" fmla="*/ 0 h 289"/>
                      <a:gd name="T14" fmla="*/ 171 w 171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0204" name="Rectangle 162"/>
              <p:cNvSpPr>
                <a:spLocks noChangeArrowheads="1"/>
              </p:cNvSpPr>
              <p:nvPr/>
            </p:nvSpPr>
            <p:spPr bwMode="auto">
              <a:xfrm>
                <a:off x="2012" y="1255"/>
                <a:ext cx="32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1">
                    <a:solidFill>
                      <a:schemeClr val="tx1"/>
                    </a:solidFill>
                    <a:latin typeface="Calibri" charset="0"/>
                  </a:rPr>
                  <a:t>Reg</a:t>
                </a:r>
              </a:p>
            </p:txBody>
          </p:sp>
          <p:grpSp>
            <p:nvGrpSpPr>
              <p:cNvPr id="50205" name="Group 163"/>
              <p:cNvGrpSpPr>
                <a:grpSpLocks/>
              </p:cNvGrpSpPr>
              <p:nvPr/>
            </p:nvGrpSpPr>
            <p:grpSpPr bwMode="auto">
              <a:xfrm>
                <a:off x="2031" y="1248"/>
                <a:ext cx="296" cy="289"/>
                <a:chOff x="1751" y="1509"/>
                <a:chExt cx="296" cy="289"/>
              </a:xfrm>
            </p:grpSpPr>
            <p:sp>
              <p:nvSpPr>
                <p:cNvPr id="50226" name="Freeform 164"/>
                <p:cNvSpPr>
                  <a:spLocks/>
                </p:cNvSpPr>
                <p:nvPr/>
              </p:nvSpPr>
              <p:spPr bwMode="auto">
                <a:xfrm>
                  <a:off x="1751" y="1509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9"/>
                    <a:gd name="T13" fmla="*/ 0 h 289"/>
                    <a:gd name="T14" fmla="*/ 149 w 149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27" name="Freeform 165"/>
                <p:cNvSpPr>
                  <a:spLocks/>
                </p:cNvSpPr>
                <p:nvPr/>
              </p:nvSpPr>
              <p:spPr bwMode="auto">
                <a:xfrm>
                  <a:off x="1899" y="1509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8"/>
                    <a:gd name="T13" fmla="*/ 0 h 289"/>
                    <a:gd name="T14" fmla="*/ 148 w 148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206" name="Line 166"/>
              <p:cNvSpPr>
                <a:spLocks noChangeShapeType="1"/>
              </p:cNvSpPr>
              <p:nvPr/>
            </p:nvSpPr>
            <p:spPr bwMode="auto">
              <a:xfrm>
                <a:off x="1916" y="1392"/>
                <a:ext cx="1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7" name="Freeform 167"/>
              <p:cNvSpPr>
                <a:spLocks/>
              </p:cNvSpPr>
              <p:nvPr/>
            </p:nvSpPr>
            <p:spPr bwMode="auto">
              <a:xfrm>
                <a:off x="1984" y="1296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97"/>
                  <a:gd name="T14" fmla="*/ 48 w 48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08" name="Line 168"/>
              <p:cNvSpPr>
                <a:spLocks noChangeShapeType="1"/>
              </p:cNvSpPr>
              <p:nvPr/>
            </p:nvSpPr>
            <p:spPr bwMode="auto">
              <a:xfrm>
                <a:off x="2332" y="129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9" name="Rectangle 169"/>
              <p:cNvSpPr>
                <a:spLocks noChangeArrowheads="1"/>
              </p:cNvSpPr>
              <p:nvPr/>
            </p:nvSpPr>
            <p:spPr bwMode="auto">
              <a:xfrm>
                <a:off x="2829" y="1250"/>
                <a:ext cx="33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1">
                    <a:solidFill>
                      <a:schemeClr val="tx1"/>
                    </a:solidFill>
                    <a:latin typeface="Calibri" charset="0"/>
                  </a:rPr>
                  <a:t>DM</a:t>
                </a:r>
              </a:p>
            </p:txBody>
          </p:sp>
          <p:grpSp>
            <p:nvGrpSpPr>
              <p:cNvPr id="50210" name="Group 170"/>
              <p:cNvGrpSpPr>
                <a:grpSpLocks/>
              </p:cNvGrpSpPr>
              <p:nvPr/>
            </p:nvGrpSpPr>
            <p:grpSpPr bwMode="auto">
              <a:xfrm>
                <a:off x="2880" y="1248"/>
                <a:ext cx="325" cy="289"/>
                <a:chOff x="2600" y="1509"/>
                <a:chExt cx="325" cy="289"/>
              </a:xfrm>
            </p:grpSpPr>
            <p:sp>
              <p:nvSpPr>
                <p:cNvPr id="50224" name="Freeform 171"/>
                <p:cNvSpPr>
                  <a:spLocks/>
                </p:cNvSpPr>
                <p:nvPr/>
              </p:nvSpPr>
              <p:spPr bwMode="auto">
                <a:xfrm>
                  <a:off x="2600" y="1509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2"/>
                    <a:gd name="T13" fmla="*/ 0 h 289"/>
                    <a:gd name="T14" fmla="*/ 162 w 16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25" name="Freeform 172"/>
                <p:cNvSpPr>
                  <a:spLocks/>
                </p:cNvSpPr>
                <p:nvPr/>
              </p:nvSpPr>
              <p:spPr bwMode="auto">
                <a:xfrm>
                  <a:off x="2761" y="1509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"/>
                    <a:gd name="T13" fmla="*/ 0 h 289"/>
                    <a:gd name="T14" fmla="*/ 164 w 164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211" name="Rectangle 173"/>
              <p:cNvSpPr>
                <a:spLocks noChangeArrowheads="1"/>
              </p:cNvSpPr>
              <p:nvPr/>
            </p:nvSpPr>
            <p:spPr bwMode="auto">
              <a:xfrm>
                <a:off x="3321" y="1250"/>
                <a:ext cx="32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400" b="1">
                    <a:solidFill>
                      <a:schemeClr val="tx1"/>
                    </a:solidFill>
                    <a:latin typeface="Calibri" charset="0"/>
                  </a:rPr>
                  <a:t>Reg</a:t>
                </a:r>
              </a:p>
            </p:txBody>
          </p:sp>
          <p:grpSp>
            <p:nvGrpSpPr>
              <p:cNvPr id="50212" name="Group 174"/>
              <p:cNvGrpSpPr>
                <a:grpSpLocks/>
              </p:cNvGrpSpPr>
              <p:nvPr/>
            </p:nvGrpSpPr>
            <p:grpSpPr bwMode="auto">
              <a:xfrm>
                <a:off x="3348" y="1248"/>
                <a:ext cx="284" cy="289"/>
                <a:chOff x="3068" y="1509"/>
                <a:chExt cx="284" cy="289"/>
              </a:xfrm>
            </p:grpSpPr>
            <p:sp>
              <p:nvSpPr>
                <p:cNvPr id="50222" name="Freeform 175"/>
                <p:cNvSpPr>
                  <a:spLocks/>
                </p:cNvSpPr>
                <p:nvPr/>
              </p:nvSpPr>
              <p:spPr bwMode="auto">
                <a:xfrm>
                  <a:off x="3068" y="1509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289"/>
                    <a:gd name="T14" fmla="*/ 142 w 14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23" name="Freeform 176"/>
                <p:cNvSpPr>
                  <a:spLocks/>
                </p:cNvSpPr>
                <p:nvPr/>
              </p:nvSpPr>
              <p:spPr bwMode="auto">
                <a:xfrm>
                  <a:off x="3209" y="1509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289"/>
                    <a:gd name="T14" fmla="*/ 143 w 143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213" name="Line 177"/>
              <p:cNvSpPr>
                <a:spLocks noChangeShapeType="1"/>
              </p:cNvSpPr>
              <p:nvPr/>
            </p:nvSpPr>
            <p:spPr bwMode="auto">
              <a:xfrm>
                <a:off x="3201" y="1392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4" name="Line 178"/>
              <p:cNvSpPr>
                <a:spLocks noChangeShapeType="1"/>
              </p:cNvSpPr>
              <p:nvPr/>
            </p:nvSpPr>
            <p:spPr bwMode="auto">
              <a:xfrm>
                <a:off x="2717" y="1392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5" name="Line 179"/>
              <p:cNvSpPr>
                <a:spLocks noChangeShapeType="1"/>
              </p:cNvSpPr>
              <p:nvPr/>
            </p:nvSpPr>
            <p:spPr bwMode="auto">
              <a:xfrm>
                <a:off x="2332" y="14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6" name="Line 180"/>
              <p:cNvSpPr>
                <a:spLocks noChangeShapeType="1"/>
              </p:cNvSpPr>
              <p:nvPr/>
            </p:nvSpPr>
            <p:spPr bwMode="auto">
              <a:xfrm>
                <a:off x="2416" y="148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7" name="Line 181"/>
              <p:cNvSpPr>
                <a:spLocks noChangeShapeType="1"/>
              </p:cNvSpPr>
              <p:nvPr/>
            </p:nvSpPr>
            <p:spPr bwMode="auto">
              <a:xfrm>
                <a:off x="2416" y="16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8" name="Line 182"/>
              <p:cNvSpPr>
                <a:spLocks noChangeShapeType="1"/>
              </p:cNvSpPr>
              <p:nvPr/>
            </p:nvSpPr>
            <p:spPr bwMode="auto">
              <a:xfrm>
                <a:off x="2752" y="13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9" name="Line 183"/>
              <p:cNvSpPr>
                <a:spLocks noChangeShapeType="1"/>
              </p:cNvSpPr>
              <p:nvPr/>
            </p:nvSpPr>
            <p:spPr bwMode="auto">
              <a:xfrm flipH="1">
                <a:off x="2832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0" name="Line 184"/>
              <p:cNvSpPr>
                <a:spLocks noChangeShapeType="1"/>
              </p:cNvSpPr>
              <p:nvPr/>
            </p:nvSpPr>
            <p:spPr bwMode="auto">
              <a:xfrm>
                <a:off x="2832" y="1632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1" name="Line 185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07482" name="Rectangle 186"/>
          <p:cNvSpPr>
            <a:spLocks noChangeArrowheads="1"/>
          </p:cNvSpPr>
          <p:nvPr/>
        </p:nvSpPr>
        <p:spPr bwMode="auto">
          <a:xfrm>
            <a:off x="9347298" y="2464119"/>
            <a:ext cx="1981200" cy="10747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600">
                <a:solidFill>
                  <a:srgbClr val="C00000"/>
                </a:solidFill>
                <a:latin typeface="Calibri" charset="0"/>
              </a:rPr>
              <a:t>Once the pipeline is full, one instruction is completed every cycle, so CPI = 1</a:t>
            </a:r>
          </a:p>
        </p:txBody>
      </p:sp>
      <p:grpSp>
        <p:nvGrpSpPr>
          <p:cNvPr id="45082" name="Group 187"/>
          <p:cNvGrpSpPr>
            <a:grpSpLocks/>
          </p:cNvGrpSpPr>
          <p:nvPr/>
        </p:nvGrpSpPr>
        <p:grpSpPr bwMode="auto">
          <a:xfrm>
            <a:off x="3352801" y="6172200"/>
            <a:ext cx="2765425" cy="471488"/>
            <a:chOff x="1248" y="3456"/>
            <a:chExt cx="1680" cy="297"/>
          </a:xfrm>
        </p:grpSpPr>
        <p:sp>
          <p:nvSpPr>
            <p:cNvPr id="50198" name="Line 188"/>
            <p:cNvSpPr>
              <a:spLocks noChangeShapeType="1"/>
            </p:cNvSpPr>
            <p:nvPr/>
          </p:nvSpPr>
          <p:spPr bwMode="auto">
            <a:xfrm>
              <a:off x="1248" y="3456"/>
              <a:ext cx="168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9" name="Rectangle 189"/>
            <p:cNvSpPr>
              <a:spLocks noChangeArrowheads="1"/>
            </p:cNvSpPr>
            <p:nvPr/>
          </p:nvSpPr>
          <p:spPr bwMode="auto">
            <a:xfrm>
              <a:off x="1409" y="3541"/>
              <a:ext cx="14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1">
                  <a:solidFill>
                    <a:schemeClr val="tx1"/>
                  </a:solidFill>
                  <a:latin typeface="Calibri" charset="0"/>
                </a:rPr>
                <a:t>Time to fill the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0318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7298" grpId="0" animBg="1"/>
      <p:bldP spid="120748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All modern day processors use pipelining</a:t>
            </a:r>
          </a:p>
          <a:p>
            <a:r>
              <a:rPr lang="en-US" altLang="en-US"/>
              <a:t>Pipelining doesn’</a:t>
            </a:r>
            <a:r>
              <a:rPr lang="en-US" altLang="ja-JP"/>
              <a:t>t help latency of single task, it helps throughput of entire workload</a:t>
            </a:r>
          </a:p>
          <a:p>
            <a:r>
              <a:rPr lang="en-US" altLang="en-US"/>
              <a:t>Potential speedup:  a CPI of 1 and fast CC</a:t>
            </a:r>
          </a:p>
          <a:p>
            <a:r>
              <a:rPr lang="en-US" altLang="en-US"/>
              <a:t>Pipeline rate limited by slowest pipeline stage</a:t>
            </a:r>
          </a:p>
          <a:p>
            <a:pPr lvl="1"/>
            <a:r>
              <a:rPr lang="en-US" altLang="en-US"/>
              <a:t>Unbalanced pipe stages makes for inefficiencies</a:t>
            </a:r>
          </a:p>
          <a:p>
            <a:pPr lvl="1"/>
            <a:r>
              <a:rPr lang="en-US" altLang="en-US"/>
              <a:t>The time to “</a:t>
            </a:r>
            <a:r>
              <a:rPr lang="en-US" altLang="ja-JP"/>
              <a:t>fill” pipeline and time to “drain” it can impact speedup for deep pipelines and short code runs</a:t>
            </a:r>
          </a:p>
          <a:p>
            <a:r>
              <a:rPr lang="en-US" altLang="en-US"/>
              <a:t>Must detect and resolve hazards</a:t>
            </a:r>
          </a:p>
          <a:p>
            <a:pPr lvl="1"/>
            <a:r>
              <a:rPr lang="en-US" altLang="en-US"/>
              <a:t>Stalling negatively affects CPI (makes CPI less than the ideal of 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2110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Line 75"/>
          <p:cNvSpPr>
            <a:spLocks noChangeShapeType="1"/>
          </p:cNvSpPr>
          <p:nvPr/>
        </p:nvSpPr>
        <p:spPr bwMode="auto">
          <a:xfrm>
            <a:off x="6635190" y="4846448"/>
            <a:ext cx="171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9201AF-86AF-1544-BFBD-70FD0C125D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879138" y="6361113"/>
            <a:ext cx="1312862" cy="365125"/>
          </a:xfrm>
        </p:spPr>
        <p:txBody>
          <a:bodyPr/>
          <a:lstStyle/>
          <a:p>
            <a:fld id="{062A1EAB-8175-5F4B-9B00-9B55FA20704B}" type="slidenum">
              <a:rPr lang="en-US" smtClean="0"/>
              <a:t>3</a:t>
            </a:fld>
            <a:endParaRPr lang="en-US"/>
          </a:p>
        </p:txBody>
      </p:sp>
      <p:grpSp>
        <p:nvGrpSpPr>
          <p:cNvPr id="71683" name="Group 3"/>
          <p:cNvGrpSpPr>
            <a:grpSpLocks/>
          </p:cNvGrpSpPr>
          <p:nvPr/>
        </p:nvGrpSpPr>
        <p:grpSpPr bwMode="auto">
          <a:xfrm>
            <a:off x="3322078" y="890398"/>
            <a:ext cx="368300" cy="969962"/>
            <a:chOff x="1392" y="2880"/>
            <a:chExt cx="288" cy="480"/>
          </a:xfrm>
        </p:grpSpPr>
        <p:sp>
          <p:nvSpPr>
            <p:cNvPr id="71898" name="Line 4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99" name="Line 5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00" name="Line 6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01" name="Line 7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02" name="Line 8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03" name="Line 9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04" name="Line 10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684" name="Rectangle 11"/>
          <p:cNvSpPr>
            <a:spLocks noChangeArrowheads="1"/>
          </p:cNvSpPr>
          <p:nvPr/>
        </p:nvSpPr>
        <p:spPr bwMode="auto">
          <a:xfrm>
            <a:off x="2647390" y="3503424"/>
            <a:ext cx="1397000" cy="1417637"/>
          </a:xfrm>
          <a:prstGeom prst="rect">
            <a:avLst/>
          </a:prstGeom>
          <a:solidFill>
            <a:srgbClr val="FDFCE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Calibri" charset="0"/>
            </a:endParaRPr>
          </a:p>
        </p:txBody>
      </p:sp>
      <p:sp>
        <p:nvSpPr>
          <p:cNvPr id="71685" name="Rectangle 12"/>
          <p:cNvSpPr>
            <a:spLocks noChangeArrowheads="1"/>
          </p:cNvSpPr>
          <p:nvPr/>
        </p:nvSpPr>
        <p:spPr bwMode="auto">
          <a:xfrm>
            <a:off x="2131453" y="3876485"/>
            <a:ext cx="220662" cy="8207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Calibri" charset="0"/>
            </a:endParaRPr>
          </a:p>
        </p:txBody>
      </p:sp>
      <p:sp>
        <p:nvSpPr>
          <p:cNvPr id="71686" name="Line 13"/>
          <p:cNvSpPr>
            <a:spLocks noChangeShapeType="1"/>
          </p:cNvSpPr>
          <p:nvPr/>
        </p:nvSpPr>
        <p:spPr bwMode="auto">
          <a:xfrm>
            <a:off x="2352116" y="4249548"/>
            <a:ext cx="295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7" name="Line 14"/>
          <p:cNvSpPr>
            <a:spLocks noChangeShapeType="1"/>
          </p:cNvSpPr>
          <p:nvPr/>
        </p:nvSpPr>
        <p:spPr bwMode="auto">
          <a:xfrm>
            <a:off x="2439428" y="1039623"/>
            <a:ext cx="882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8" name="Line 15"/>
          <p:cNvSpPr>
            <a:spLocks noChangeShapeType="1"/>
          </p:cNvSpPr>
          <p:nvPr/>
        </p:nvSpPr>
        <p:spPr bwMode="auto">
          <a:xfrm>
            <a:off x="2955366" y="1711135"/>
            <a:ext cx="3667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9" name="Text Box 16"/>
          <p:cNvSpPr txBox="1">
            <a:spLocks noChangeArrowheads="1"/>
          </p:cNvSpPr>
          <p:nvPr/>
        </p:nvSpPr>
        <p:spPr bwMode="auto">
          <a:xfrm>
            <a:off x="2599765" y="4027298"/>
            <a:ext cx="442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>
                <a:latin typeface="Calibri" charset="0"/>
              </a:rPr>
              <a:t>Read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>
                <a:latin typeface="Calibri" charset="0"/>
              </a:rPr>
              <a:t>Addr.</a:t>
            </a:r>
          </a:p>
        </p:txBody>
      </p:sp>
      <p:sp>
        <p:nvSpPr>
          <p:cNvPr id="71690" name="Text Box 17"/>
          <p:cNvSpPr txBox="1">
            <a:spLocks noChangeArrowheads="1"/>
          </p:cNvSpPr>
          <p:nvPr/>
        </p:nvSpPr>
        <p:spPr bwMode="auto">
          <a:xfrm>
            <a:off x="3657041" y="4027299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>
                <a:latin typeface="Calibri" charset="0"/>
              </a:rPr>
              <a:t>Instr.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>
                <a:latin typeface="Calibri" charset="0"/>
              </a:rPr>
              <a:t>[31-0]</a:t>
            </a:r>
          </a:p>
        </p:txBody>
      </p:sp>
      <p:sp>
        <p:nvSpPr>
          <p:cNvPr id="986130" name="Text Box 18"/>
          <p:cNvSpPr txBox="1">
            <a:spLocks noChangeArrowheads="1"/>
          </p:cNvSpPr>
          <p:nvPr/>
        </p:nvSpPr>
        <p:spPr bwMode="auto">
          <a:xfrm>
            <a:off x="2955365" y="3711386"/>
            <a:ext cx="800100" cy="415925"/>
          </a:xfrm>
          <a:prstGeom prst="rect">
            <a:avLst/>
          </a:prstGeom>
          <a:solidFill>
            <a:srgbClr val="FDFCEA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050" b="1" dirty="0">
                <a:latin typeface="Calibri"/>
                <a:cs typeface="Calibri"/>
              </a:rPr>
              <a:t>Instruction</a:t>
            </a:r>
          </a:p>
          <a:p>
            <a:pPr algn="ctr">
              <a:defRPr/>
            </a:pPr>
            <a:r>
              <a:rPr lang="en-US" sz="1050" b="1" dirty="0">
                <a:latin typeface="Calibri"/>
                <a:cs typeface="Calibri"/>
              </a:rPr>
              <a:t>Memory</a:t>
            </a:r>
          </a:p>
        </p:txBody>
      </p:sp>
      <p:sp>
        <p:nvSpPr>
          <p:cNvPr id="986131" name="Text Box 19"/>
          <p:cNvSpPr txBox="1">
            <a:spLocks noChangeArrowheads="1"/>
          </p:cNvSpPr>
          <p:nvPr/>
        </p:nvSpPr>
        <p:spPr bwMode="auto">
          <a:xfrm>
            <a:off x="3322078" y="1263460"/>
            <a:ext cx="411162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>
                <a:latin typeface="Calibri"/>
                <a:cs typeface="Calibri"/>
              </a:rPr>
              <a:t>Add</a:t>
            </a:r>
          </a:p>
        </p:txBody>
      </p:sp>
      <p:sp>
        <p:nvSpPr>
          <p:cNvPr id="986132" name="Text Box 20"/>
          <p:cNvSpPr txBox="1">
            <a:spLocks noChangeArrowheads="1"/>
          </p:cNvSpPr>
          <p:nvPr/>
        </p:nvSpPr>
        <p:spPr bwMode="auto">
          <a:xfrm>
            <a:off x="2058429" y="4100323"/>
            <a:ext cx="32702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>
                <a:latin typeface="Calibri"/>
                <a:cs typeface="Calibri"/>
              </a:rPr>
              <a:t>PC</a:t>
            </a:r>
          </a:p>
        </p:txBody>
      </p:sp>
      <p:sp>
        <p:nvSpPr>
          <p:cNvPr id="986135" name="Text Box 23"/>
          <p:cNvSpPr txBox="1">
            <a:spLocks noChangeArrowheads="1"/>
          </p:cNvSpPr>
          <p:nvPr/>
        </p:nvSpPr>
        <p:spPr bwMode="auto">
          <a:xfrm>
            <a:off x="2734703" y="1561910"/>
            <a:ext cx="252412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>
                <a:latin typeface="Calibri"/>
                <a:cs typeface="Calibri"/>
              </a:rPr>
              <a:t>4</a:t>
            </a:r>
          </a:p>
        </p:txBody>
      </p:sp>
      <p:sp>
        <p:nvSpPr>
          <p:cNvPr id="71696" name="Line 25"/>
          <p:cNvSpPr>
            <a:spLocks noChangeShapeType="1"/>
          </p:cNvSpPr>
          <p:nvPr/>
        </p:nvSpPr>
        <p:spPr bwMode="auto">
          <a:xfrm>
            <a:off x="4044390" y="4249548"/>
            <a:ext cx="147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7" name="Line 26"/>
          <p:cNvSpPr>
            <a:spLocks noChangeShapeType="1"/>
          </p:cNvSpPr>
          <p:nvPr/>
        </p:nvSpPr>
        <p:spPr bwMode="auto">
          <a:xfrm>
            <a:off x="4192029" y="4025710"/>
            <a:ext cx="822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8" name="Line 28"/>
          <p:cNvSpPr>
            <a:spLocks noChangeShapeType="1"/>
          </p:cNvSpPr>
          <p:nvPr/>
        </p:nvSpPr>
        <p:spPr bwMode="auto">
          <a:xfrm>
            <a:off x="9721291" y="4622610"/>
            <a:ext cx="2206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9" name="Line 29"/>
          <p:cNvSpPr>
            <a:spLocks noChangeShapeType="1"/>
          </p:cNvSpPr>
          <p:nvPr/>
        </p:nvSpPr>
        <p:spPr bwMode="auto">
          <a:xfrm>
            <a:off x="4192029" y="3652648"/>
            <a:ext cx="822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0" name="Line 32"/>
          <p:cNvSpPr>
            <a:spLocks noChangeShapeType="1"/>
          </p:cNvSpPr>
          <p:nvPr/>
        </p:nvSpPr>
        <p:spPr bwMode="auto">
          <a:xfrm>
            <a:off x="7882966" y="5594160"/>
            <a:ext cx="1863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1" name="Line 33"/>
          <p:cNvSpPr>
            <a:spLocks noChangeShapeType="1"/>
          </p:cNvSpPr>
          <p:nvPr/>
        </p:nvSpPr>
        <p:spPr bwMode="auto">
          <a:xfrm>
            <a:off x="7735328" y="4249548"/>
            <a:ext cx="171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0" name="Rectangle 43"/>
          <p:cNvSpPr>
            <a:spLocks noChangeArrowheads="1"/>
          </p:cNvSpPr>
          <p:nvPr/>
        </p:nvSpPr>
        <p:spPr bwMode="auto">
          <a:xfrm>
            <a:off x="7348325" y="3340256"/>
            <a:ext cx="4413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altLang="en-US" sz="1100" dirty="0" err="1">
                <a:solidFill>
                  <a:srgbClr val="7F7F7F"/>
                </a:solidFill>
                <a:latin typeface="Calibri" charset="0"/>
              </a:rPr>
              <a:t>ovf</a:t>
            </a:r>
            <a:endParaRPr lang="en-US" altLang="en-US" sz="1100" dirty="0">
              <a:solidFill>
                <a:srgbClr val="7F7F7F"/>
              </a:solidFill>
              <a:latin typeface="Calibri" charset="0"/>
            </a:endParaRPr>
          </a:p>
        </p:txBody>
      </p:sp>
      <p:sp>
        <p:nvSpPr>
          <p:cNvPr id="71711" name="Rectangle 44"/>
          <p:cNvSpPr>
            <a:spLocks noChangeArrowheads="1"/>
          </p:cNvSpPr>
          <p:nvPr/>
        </p:nvSpPr>
        <p:spPr bwMode="auto">
          <a:xfrm>
            <a:off x="7676590" y="3363723"/>
            <a:ext cx="5143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altLang="en-US" sz="1100">
                <a:solidFill>
                  <a:srgbClr val="000000"/>
                </a:solidFill>
                <a:latin typeface="Calibri" charset="0"/>
              </a:rPr>
              <a:t>zero</a:t>
            </a:r>
          </a:p>
        </p:txBody>
      </p:sp>
      <p:sp>
        <p:nvSpPr>
          <p:cNvPr id="71712" name="Line 48"/>
          <p:cNvSpPr>
            <a:spLocks noChangeShapeType="1"/>
          </p:cNvSpPr>
          <p:nvPr/>
        </p:nvSpPr>
        <p:spPr bwMode="auto">
          <a:xfrm flipV="1">
            <a:off x="7467386" y="3614607"/>
            <a:ext cx="0" cy="223838"/>
          </a:xfrm>
          <a:prstGeom prst="line">
            <a:avLst/>
          </a:prstGeom>
          <a:noFill/>
          <a:ln w="12700">
            <a:solidFill>
              <a:srgbClr val="595959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3" name="Line 50"/>
          <p:cNvSpPr>
            <a:spLocks noChangeShapeType="1"/>
          </p:cNvSpPr>
          <p:nvPr/>
        </p:nvSpPr>
        <p:spPr bwMode="auto">
          <a:xfrm>
            <a:off x="10310253" y="4398773"/>
            <a:ext cx="0" cy="19415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4" name="Rectangle 51"/>
          <p:cNvSpPr>
            <a:spLocks noChangeArrowheads="1"/>
          </p:cNvSpPr>
          <p:nvPr/>
        </p:nvSpPr>
        <p:spPr bwMode="auto">
          <a:xfrm>
            <a:off x="8251265" y="3503424"/>
            <a:ext cx="1397000" cy="1417637"/>
          </a:xfrm>
          <a:prstGeom prst="rect">
            <a:avLst/>
          </a:prstGeom>
          <a:solidFill>
            <a:srgbClr val="FDFCE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Calibri" charset="0"/>
            </a:endParaRPr>
          </a:p>
        </p:txBody>
      </p:sp>
      <p:sp>
        <p:nvSpPr>
          <p:cNvPr id="71715" name="Line 52"/>
          <p:cNvSpPr>
            <a:spLocks noChangeShapeType="1"/>
          </p:cNvSpPr>
          <p:nvPr/>
        </p:nvSpPr>
        <p:spPr bwMode="auto">
          <a:xfrm>
            <a:off x="9648265" y="4249548"/>
            <a:ext cx="293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6" name="Line 53"/>
          <p:cNvSpPr>
            <a:spLocks noChangeShapeType="1"/>
          </p:cNvSpPr>
          <p:nvPr/>
        </p:nvSpPr>
        <p:spPr bwMode="auto">
          <a:xfrm>
            <a:off x="7882966" y="3801873"/>
            <a:ext cx="3921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7" name="Line 54"/>
          <p:cNvSpPr>
            <a:spLocks noChangeShapeType="1"/>
          </p:cNvSpPr>
          <p:nvPr/>
        </p:nvSpPr>
        <p:spPr bwMode="auto">
          <a:xfrm>
            <a:off x="8030603" y="4622610"/>
            <a:ext cx="0" cy="298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6167" name="Text Box 55"/>
          <p:cNvSpPr txBox="1">
            <a:spLocks noChangeArrowheads="1"/>
          </p:cNvSpPr>
          <p:nvPr/>
        </p:nvSpPr>
        <p:spPr bwMode="auto">
          <a:xfrm>
            <a:off x="8844991" y="3600261"/>
            <a:ext cx="665163" cy="415925"/>
          </a:xfrm>
          <a:prstGeom prst="rect">
            <a:avLst/>
          </a:prstGeom>
          <a:solidFill>
            <a:srgbClr val="FDFCEA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050" b="1" dirty="0">
                <a:latin typeface="Calibri"/>
                <a:cs typeface="Calibri"/>
              </a:rPr>
              <a:t>Data</a:t>
            </a:r>
          </a:p>
          <a:p>
            <a:pPr algn="ctr">
              <a:defRPr/>
            </a:pPr>
            <a:r>
              <a:rPr lang="en-US" sz="1050" b="1" dirty="0">
                <a:latin typeface="Calibri"/>
                <a:cs typeface="Calibri"/>
              </a:rPr>
              <a:t>Memory</a:t>
            </a:r>
          </a:p>
        </p:txBody>
      </p:sp>
      <p:sp>
        <p:nvSpPr>
          <p:cNvPr id="986168" name="Text Box 56"/>
          <p:cNvSpPr txBox="1">
            <a:spLocks noChangeArrowheads="1"/>
          </p:cNvSpPr>
          <p:nvPr/>
        </p:nvSpPr>
        <p:spPr bwMode="auto">
          <a:xfrm>
            <a:off x="8176653" y="3652648"/>
            <a:ext cx="6223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Calibri"/>
                <a:cs typeface="Calibri"/>
              </a:rPr>
              <a:t>Address</a:t>
            </a:r>
          </a:p>
        </p:txBody>
      </p:sp>
      <p:sp>
        <p:nvSpPr>
          <p:cNvPr id="986169" name="Text Box 57"/>
          <p:cNvSpPr txBox="1">
            <a:spLocks noChangeArrowheads="1"/>
          </p:cNvSpPr>
          <p:nvPr/>
        </p:nvSpPr>
        <p:spPr bwMode="auto">
          <a:xfrm>
            <a:off x="8176653" y="4473385"/>
            <a:ext cx="7747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Calibri"/>
                <a:cs typeface="Calibri"/>
              </a:rPr>
              <a:t>Write Data</a:t>
            </a:r>
          </a:p>
        </p:txBody>
      </p:sp>
      <p:sp>
        <p:nvSpPr>
          <p:cNvPr id="986170" name="Text Box 58"/>
          <p:cNvSpPr txBox="1">
            <a:spLocks noChangeArrowheads="1"/>
          </p:cNvSpPr>
          <p:nvPr/>
        </p:nvSpPr>
        <p:spPr bwMode="auto">
          <a:xfrm>
            <a:off x="8838641" y="4100323"/>
            <a:ext cx="741363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Calibri"/>
                <a:cs typeface="Calibri"/>
              </a:rPr>
              <a:t>Read Data</a:t>
            </a:r>
          </a:p>
        </p:txBody>
      </p:sp>
      <p:sp>
        <p:nvSpPr>
          <p:cNvPr id="71722" name="Line 63"/>
          <p:cNvSpPr>
            <a:spLocks noChangeShapeType="1"/>
          </p:cNvSpPr>
          <p:nvPr/>
        </p:nvSpPr>
        <p:spPr bwMode="auto">
          <a:xfrm>
            <a:off x="4793691" y="6340285"/>
            <a:ext cx="55165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3" name="Line 64"/>
          <p:cNvSpPr>
            <a:spLocks noChangeShapeType="1"/>
          </p:cNvSpPr>
          <p:nvPr/>
        </p:nvSpPr>
        <p:spPr bwMode="auto">
          <a:xfrm>
            <a:off x="6509779" y="4930585"/>
            <a:ext cx="15446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4" name="Line 65"/>
          <p:cNvSpPr>
            <a:spLocks noChangeShapeType="1"/>
          </p:cNvSpPr>
          <p:nvPr/>
        </p:nvSpPr>
        <p:spPr bwMode="auto">
          <a:xfrm>
            <a:off x="6274828" y="5444935"/>
            <a:ext cx="36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6179" name="Rectangle 67"/>
          <p:cNvSpPr>
            <a:spLocks noChangeArrowheads="1"/>
          </p:cNvSpPr>
          <p:nvPr/>
        </p:nvSpPr>
        <p:spPr bwMode="auto">
          <a:xfrm>
            <a:off x="5736665" y="5221099"/>
            <a:ext cx="514350" cy="447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>
              <a:defRPr/>
            </a:pPr>
            <a:r>
              <a:rPr lang="en-US" sz="1050" b="1">
                <a:solidFill>
                  <a:srgbClr val="000000"/>
                </a:solidFill>
                <a:latin typeface="Calibri"/>
                <a:cs typeface="Calibri"/>
              </a:rPr>
              <a:t>Sign</a:t>
            </a:r>
          </a:p>
          <a:p>
            <a:pPr algn="ctr">
              <a:defRPr/>
            </a:pPr>
            <a:r>
              <a:rPr lang="en-US" sz="1050" b="1">
                <a:solidFill>
                  <a:srgbClr val="000000"/>
                </a:solidFill>
                <a:latin typeface="Calibri"/>
                <a:cs typeface="Calibri"/>
              </a:rPr>
              <a:t>Extend</a:t>
            </a:r>
          </a:p>
        </p:txBody>
      </p:sp>
      <p:sp>
        <p:nvSpPr>
          <p:cNvPr id="71726" name="Line 68"/>
          <p:cNvSpPr>
            <a:spLocks noChangeShapeType="1"/>
          </p:cNvSpPr>
          <p:nvPr/>
        </p:nvSpPr>
        <p:spPr bwMode="auto">
          <a:xfrm>
            <a:off x="4204729" y="5444935"/>
            <a:ext cx="1482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1727" name="Line 73"/>
          <p:cNvSpPr>
            <a:spLocks noChangeShapeType="1"/>
          </p:cNvSpPr>
          <p:nvPr/>
        </p:nvSpPr>
        <p:spPr bwMode="auto">
          <a:xfrm>
            <a:off x="6509778" y="447338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8" name="Line 74"/>
          <p:cNvSpPr>
            <a:spLocks noChangeShapeType="1"/>
          </p:cNvSpPr>
          <p:nvPr/>
        </p:nvSpPr>
        <p:spPr bwMode="auto">
          <a:xfrm>
            <a:off x="9721290" y="4622610"/>
            <a:ext cx="0" cy="971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9" name="Line 76"/>
          <p:cNvSpPr>
            <a:spLocks noChangeShapeType="1"/>
          </p:cNvSpPr>
          <p:nvPr/>
        </p:nvSpPr>
        <p:spPr bwMode="auto">
          <a:xfrm>
            <a:off x="4793691" y="4771835"/>
            <a:ext cx="244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0" name="Line 78"/>
          <p:cNvSpPr>
            <a:spLocks noChangeShapeType="1"/>
          </p:cNvSpPr>
          <p:nvPr/>
        </p:nvSpPr>
        <p:spPr bwMode="auto">
          <a:xfrm>
            <a:off x="10162615" y="4398773"/>
            <a:ext cx="147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1" name="Line 81"/>
          <p:cNvSpPr>
            <a:spLocks noChangeShapeType="1"/>
          </p:cNvSpPr>
          <p:nvPr/>
        </p:nvSpPr>
        <p:spPr bwMode="auto">
          <a:xfrm>
            <a:off x="4793690" y="4771835"/>
            <a:ext cx="0" cy="1568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2" name="Line 100"/>
          <p:cNvSpPr>
            <a:spLocks noChangeShapeType="1"/>
          </p:cNvSpPr>
          <p:nvPr/>
        </p:nvSpPr>
        <p:spPr bwMode="auto">
          <a:xfrm>
            <a:off x="2439428" y="1039624"/>
            <a:ext cx="0" cy="3209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3" name="Line 107"/>
          <p:cNvSpPr>
            <a:spLocks noChangeShapeType="1"/>
          </p:cNvSpPr>
          <p:nvPr/>
        </p:nvSpPr>
        <p:spPr bwMode="auto">
          <a:xfrm>
            <a:off x="8030603" y="4622610"/>
            <a:ext cx="2206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4" name="Rectangle 129"/>
          <p:cNvSpPr>
            <a:spLocks noChangeArrowheads="1"/>
          </p:cNvSpPr>
          <p:nvPr/>
        </p:nvSpPr>
        <p:spPr bwMode="auto">
          <a:xfrm>
            <a:off x="4204729" y="5159185"/>
            <a:ext cx="8096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altLang="en-US" sz="1000">
                <a:latin typeface="Calibri" charset="0"/>
              </a:rPr>
              <a:t>[15-0]</a:t>
            </a:r>
          </a:p>
        </p:txBody>
      </p:sp>
      <p:sp>
        <p:nvSpPr>
          <p:cNvPr id="71735" name="Rectangle 130"/>
          <p:cNvSpPr>
            <a:spLocks noChangeArrowheads="1"/>
          </p:cNvSpPr>
          <p:nvPr/>
        </p:nvSpPr>
        <p:spPr bwMode="auto">
          <a:xfrm>
            <a:off x="4199965" y="3363724"/>
            <a:ext cx="808038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altLang="en-US" sz="1000">
                <a:latin typeface="Calibri" charset="0"/>
              </a:rPr>
              <a:t>[25-21]</a:t>
            </a:r>
          </a:p>
        </p:txBody>
      </p:sp>
      <p:sp>
        <p:nvSpPr>
          <p:cNvPr id="71736" name="Rectangle 131"/>
          <p:cNvSpPr>
            <a:spLocks noChangeArrowheads="1"/>
          </p:cNvSpPr>
          <p:nvPr/>
        </p:nvSpPr>
        <p:spPr bwMode="auto">
          <a:xfrm>
            <a:off x="4199966" y="3771711"/>
            <a:ext cx="8096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altLang="en-US" sz="1000">
                <a:latin typeface="Calibri" charset="0"/>
              </a:rPr>
              <a:t>[20-16]</a:t>
            </a:r>
          </a:p>
        </p:txBody>
      </p:sp>
      <p:grpSp>
        <p:nvGrpSpPr>
          <p:cNvPr id="71737" name="Group 157"/>
          <p:cNvGrpSpPr>
            <a:grpSpLocks/>
          </p:cNvGrpSpPr>
          <p:nvPr/>
        </p:nvGrpSpPr>
        <p:grpSpPr bwMode="auto">
          <a:xfrm>
            <a:off x="1837766" y="795148"/>
            <a:ext cx="7000875" cy="3454400"/>
            <a:chOff x="304800" y="893528"/>
            <a:chExt cx="7001409" cy="3455020"/>
          </a:xfrm>
        </p:grpSpPr>
        <p:sp>
          <p:nvSpPr>
            <p:cNvPr id="71893" name="Line 21"/>
            <p:cNvSpPr>
              <a:spLocks noChangeShapeType="1"/>
            </p:cNvSpPr>
            <p:nvPr/>
          </p:nvSpPr>
          <p:spPr bwMode="auto">
            <a:xfrm>
              <a:off x="318591" y="914400"/>
              <a:ext cx="6987618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94" name="Line 22"/>
            <p:cNvSpPr>
              <a:spLocks noChangeShapeType="1"/>
            </p:cNvSpPr>
            <p:nvPr/>
          </p:nvSpPr>
          <p:spPr bwMode="auto">
            <a:xfrm>
              <a:off x="304800" y="4348548"/>
              <a:ext cx="2942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95" name="Line 99"/>
            <p:cNvSpPr>
              <a:spLocks noChangeShapeType="1"/>
            </p:cNvSpPr>
            <p:nvPr/>
          </p:nvSpPr>
          <p:spPr bwMode="auto">
            <a:xfrm>
              <a:off x="6350009" y="1660954"/>
              <a:ext cx="392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96" name="Line 133"/>
            <p:cNvSpPr>
              <a:spLocks noChangeShapeType="1"/>
            </p:cNvSpPr>
            <p:nvPr/>
          </p:nvSpPr>
          <p:spPr bwMode="auto">
            <a:xfrm>
              <a:off x="318591" y="914400"/>
              <a:ext cx="0" cy="34341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97" name="Line 134"/>
            <p:cNvSpPr>
              <a:spLocks noChangeShapeType="1"/>
            </p:cNvSpPr>
            <p:nvPr/>
          </p:nvSpPr>
          <p:spPr bwMode="auto">
            <a:xfrm>
              <a:off x="7306209" y="893528"/>
              <a:ext cx="0" cy="4837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38" name="Line 135"/>
          <p:cNvSpPr>
            <a:spLocks noChangeShapeType="1"/>
          </p:cNvSpPr>
          <p:nvPr/>
        </p:nvSpPr>
        <p:spPr bwMode="auto">
          <a:xfrm>
            <a:off x="6632015" y="4846449"/>
            <a:ext cx="0" cy="598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9" name="Line 138"/>
          <p:cNvSpPr>
            <a:spLocks noChangeShapeType="1"/>
          </p:cNvSpPr>
          <p:nvPr/>
        </p:nvSpPr>
        <p:spPr bwMode="auto">
          <a:xfrm>
            <a:off x="4204728" y="2949385"/>
            <a:ext cx="0" cy="2495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740" name="Group 160"/>
          <p:cNvGrpSpPr>
            <a:grpSpLocks/>
          </p:cNvGrpSpPr>
          <p:nvPr/>
        </p:nvGrpSpPr>
        <p:grpSpPr bwMode="auto">
          <a:xfrm>
            <a:off x="6411354" y="3876486"/>
            <a:ext cx="833437" cy="746125"/>
            <a:chOff x="4878931" y="3975272"/>
            <a:chExt cx="833611" cy="746553"/>
          </a:xfrm>
        </p:grpSpPr>
        <p:sp>
          <p:nvSpPr>
            <p:cNvPr id="71889" name="Line 30"/>
            <p:cNvSpPr>
              <a:spLocks noChangeShapeType="1"/>
            </p:cNvSpPr>
            <p:nvPr/>
          </p:nvSpPr>
          <p:spPr bwMode="auto">
            <a:xfrm>
              <a:off x="4878931" y="3975272"/>
              <a:ext cx="8336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90" name="Line 31"/>
            <p:cNvSpPr>
              <a:spLocks noChangeShapeType="1"/>
            </p:cNvSpPr>
            <p:nvPr/>
          </p:nvSpPr>
          <p:spPr bwMode="auto">
            <a:xfrm>
              <a:off x="5026039" y="4572515"/>
              <a:ext cx="2696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91" name="Line 80"/>
            <p:cNvSpPr>
              <a:spLocks noChangeShapeType="1"/>
            </p:cNvSpPr>
            <p:nvPr/>
          </p:nvSpPr>
          <p:spPr bwMode="auto">
            <a:xfrm>
              <a:off x="5491880" y="4721825"/>
              <a:ext cx="2206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92" name="Line 162"/>
            <p:cNvSpPr>
              <a:spLocks noChangeShapeType="1"/>
            </p:cNvSpPr>
            <p:nvPr/>
          </p:nvSpPr>
          <p:spPr bwMode="auto">
            <a:xfrm>
              <a:off x="4878931" y="4572515"/>
              <a:ext cx="1471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41" name="Line 163"/>
          <p:cNvSpPr>
            <a:spLocks noChangeShapeType="1"/>
          </p:cNvSpPr>
          <p:nvPr/>
        </p:nvSpPr>
        <p:spPr bwMode="auto">
          <a:xfrm>
            <a:off x="7882965" y="3801874"/>
            <a:ext cx="0" cy="447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2" name="Line 164"/>
          <p:cNvSpPr>
            <a:spLocks noChangeShapeType="1"/>
          </p:cNvSpPr>
          <p:nvPr/>
        </p:nvSpPr>
        <p:spPr bwMode="auto">
          <a:xfrm>
            <a:off x="7882965" y="4249548"/>
            <a:ext cx="0" cy="1344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6183" name="Text Box 71"/>
          <p:cNvSpPr txBox="1">
            <a:spLocks noChangeArrowheads="1"/>
          </p:cNvSpPr>
          <p:nvPr/>
        </p:nvSpPr>
        <p:spPr bwMode="auto">
          <a:xfrm>
            <a:off x="5368366" y="5444935"/>
            <a:ext cx="3206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Calibri"/>
                <a:cs typeface="Calibri"/>
              </a:rPr>
              <a:t>16</a:t>
            </a:r>
          </a:p>
        </p:txBody>
      </p:sp>
      <p:sp>
        <p:nvSpPr>
          <p:cNvPr id="986184" name="Text Box 72"/>
          <p:cNvSpPr txBox="1">
            <a:spLocks noChangeArrowheads="1"/>
          </p:cNvSpPr>
          <p:nvPr/>
        </p:nvSpPr>
        <p:spPr bwMode="auto">
          <a:xfrm>
            <a:off x="6349441" y="5444935"/>
            <a:ext cx="3206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Calibri"/>
                <a:cs typeface="Calibri"/>
              </a:rPr>
              <a:t>32</a:t>
            </a:r>
          </a:p>
        </p:txBody>
      </p:sp>
      <p:grpSp>
        <p:nvGrpSpPr>
          <p:cNvPr id="71745" name="Group 159"/>
          <p:cNvGrpSpPr>
            <a:grpSpLocks/>
          </p:cNvGrpSpPr>
          <p:nvPr/>
        </p:nvGrpSpPr>
        <p:grpSpPr bwMode="auto">
          <a:xfrm>
            <a:off x="3690378" y="1044386"/>
            <a:ext cx="4235450" cy="4778375"/>
            <a:chOff x="2157438" y="1213022"/>
            <a:chExt cx="4234803" cy="4777944"/>
          </a:xfrm>
        </p:grpSpPr>
        <p:sp>
          <p:nvSpPr>
            <p:cNvPr id="71865" name="Rectangle 86"/>
            <p:cNvSpPr>
              <a:spLocks noChangeArrowheads="1"/>
            </p:cNvSpPr>
            <p:nvPr/>
          </p:nvSpPr>
          <p:spPr bwMode="auto">
            <a:xfrm>
              <a:off x="5319255" y="1660657"/>
              <a:ext cx="441258" cy="44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defTabSz="904875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tabLst>
                  <a:tab pos="452438" algn="l"/>
                  <a:tab pos="904875" algn="l"/>
                  <a:tab pos="1357313" algn="l"/>
                </a:tabLst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 defTabSz="904875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 defTabSz="904875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 defTabSz="904875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 defTabSz="904875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algn="ctr">
                <a:lnSpc>
                  <a:spcPts val="1600"/>
                </a:lnSpc>
                <a:spcBef>
                  <a:spcPct val="0"/>
                </a:spcBef>
                <a:buClrTx/>
                <a:buNone/>
              </a:pPr>
              <a:r>
                <a:rPr lang="en-US" altLang="en-US" sz="1000" b="1">
                  <a:solidFill>
                    <a:srgbClr val="000000"/>
                  </a:solidFill>
                  <a:latin typeface="Calibri" charset="0"/>
                </a:rPr>
                <a:t>Shift</a:t>
              </a:r>
            </a:p>
            <a:p>
              <a:pPr algn="ctr">
                <a:lnSpc>
                  <a:spcPts val="1600"/>
                </a:lnSpc>
                <a:spcBef>
                  <a:spcPct val="0"/>
                </a:spcBef>
                <a:buClrTx/>
                <a:buNone/>
              </a:pPr>
              <a:r>
                <a:rPr lang="en-US" altLang="en-US" sz="1000" b="1">
                  <a:solidFill>
                    <a:srgbClr val="000000"/>
                  </a:solidFill>
                  <a:latin typeface="Calibri" charset="0"/>
                </a:rPr>
                <a:t>left 2</a:t>
              </a:r>
            </a:p>
          </p:txBody>
        </p:sp>
        <p:grpSp>
          <p:nvGrpSpPr>
            <p:cNvPr id="71866" name="Group 158"/>
            <p:cNvGrpSpPr>
              <a:grpSpLocks/>
            </p:cNvGrpSpPr>
            <p:nvPr/>
          </p:nvGrpSpPr>
          <p:grpSpPr bwMode="auto">
            <a:xfrm>
              <a:off x="2157438" y="1213022"/>
              <a:ext cx="4234803" cy="4777944"/>
              <a:chOff x="2157438" y="1213022"/>
              <a:chExt cx="4234803" cy="4777944"/>
            </a:xfrm>
          </p:grpSpPr>
          <p:grpSp>
            <p:nvGrpSpPr>
              <p:cNvPr id="71867" name="Group 156"/>
              <p:cNvGrpSpPr>
                <a:grpSpLocks/>
              </p:cNvGrpSpPr>
              <p:nvPr/>
            </p:nvGrpSpPr>
            <p:grpSpPr bwMode="auto">
              <a:xfrm>
                <a:off x="2157438" y="1213022"/>
                <a:ext cx="4234803" cy="3732769"/>
                <a:chOff x="2157438" y="1213022"/>
                <a:chExt cx="4234803" cy="3732769"/>
              </a:xfrm>
            </p:grpSpPr>
            <p:sp>
              <p:nvSpPr>
                <p:cNvPr id="71873" name="Line 88"/>
                <p:cNvSpPr>
                  <a:spLocks noChangeShapeType="1"/>
                </p:cNvSpPr>
                <p:nvPr/>
              </p:nvSpPr>
              <p:spPr bwMode="auto">
                <a:xfrm>
                  <a:off x="5099593" y="1511643"/>
                  <a:ext cx="8964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209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5981141" y="1511445"/>
                  <a:ext cx="411100" cy="25397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050" b="1" dirty="0">
                      <a:latin typeface="Calibri"/>
                      <a:cs typeface="Calibri"/>
                    </a:rPr>
                    <a:t>Add</a:t>
                  </a:r>
                </a:p>
              </p:txBody>
            </p:sp>
            <p:grpSp>
              <p:nvGrpSpPr>
                <p:cNvPr id="71875" name="Group 152"/>
                <p:cNvGrpSpPr>
                  <a:grpSpLocks/>
                </p:cNvGrpSpPr>
                <p:nvPr/>
              </p:nvGrpSpPr>
              <p:grpSpPr bwMode="auto">
                <a:xfrm>
                  <a:off x="2157438" y="1213022"/>
                  <a:ext cx="4192571" cy="3732769"/>
                  <a:chOff x="2157438" y="1213022"/>
                  <a:chExt cx="4192571" cy="3732769"/>
                </a:xfrm>
              </p:grpSpPr>
              <p:sp>
                <p:nvSpPr>
                  <p:cNvPr id="71876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5320255" y="1660954"/>
                    <a:ext cx="441323" cy="522588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Times" charset="0"/>
                      <a:buChar char="•"/>
                      <a:defRPr sz="2800">
                        <a:solidFill>
                          <a:schemeClr val="tx1"/>
                        </a:solidFill>
                        <a:latin typeface="Optima" charset="0"/>
                        <a:ea typeface="ＭＳ Ｐゴシック" charset="-128"/>
                        <a:cs typeface="Optima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Font typeface="Times" charset="0"/>
                      <a:buChar char="•"/>
                      <a:defRPr sz="2400">
                        <a:solidFill>
                          <a:schemeClr val="tx1"/>
                        </a:solidFill>
                        <a:latin typeface="Optima" charset="0"/>
                        <a:ea typeface="ＭＳ Ｐゴシック" charset="-128"/>
                        <a:cs typeface="Optima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Times" charset="0"/>
                      <a:buChar char="•"/>
                      <a:defRPr sz="2000">
                        <a:solidFill>
                          <a:schemeClr val="tx1"/>
                        </a:solidFill>
                        <a:latin typeface="Optima" charset="0"/>
                        <a:ea typeface="ＭＳ Ｐゴシック" charset="-128"/>
                        <a:cs typeface="Optima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Times" charset="0"/>
                      <a:buChar char="•"/>
                      <a:defRPr>
                        <a:solidFill>
                          <a:schemeClr val="tx1"/>
                        </a:solidFill>
                        <a:latin typeface="Optima" charset="0"/>
                        <a:ea typeface="ＭＳ Ｐゴシック" charset="-128"/>
                        <a:cs typeface="Optima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Times" charset="0"/>
                      <a:buChar char="•"/>
                      <a:defRPr sz="1600">
                        <a:solidFill>
                          <a:schemeClr val="tx1"/>
                        </a:solidFill>
                        <a:latin typeface="Optima" charset="0"/>
                        <a:ea typeface="ＭＳ Ｐゴシック" charset="-128"/>
                        <a:cs typeface="Optima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Times" charset="0"/>
                      <a:buChar char="•"/>
                      <a:defRPr sz="1600">
                        <a:solidFill>
                          <a:schemeClr val="tx1"/>
                        </a:solidFill>
                        <a:latin typeface="Optima" charset="0"/>
                        <a:ea typeface="ＭＳ Ｐゴシック" charset="-128"/>
                        <a:cs typeface="Optima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Times" charset="0"/>
                      <a:buChar char="•"/>
                      <a:defRPr sz="1600">
                        <a:solidFill>
                          <a:schemeClr val="tx1"/>
                        </a:solidFill>
                        <a:latin typeface="Optima" charset="0"/>
                        <a:ea typeface="ＭＳ Ｐゴシック" charset="-128"/>
                        <a:cs typeface="Optima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Times" charset="0"/>
                      <a:buChar char="•"/>
                      <a:defRPr sz="1600">
                        <a:solidFill>
                          <a:schemeClr val="tx1"/>
                        </a:solidFill>
                        <a:latin typeface="Optima" charset="0"/>
                        <a:ea typeface="ＭＳ Ｐゴシック" charset="-128"/>
                        <a:cs typeface="Optima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Times" charset="0"/>
                      <a:buChar char="•"/>
                      <a:defRPr sz="1600">
                        <a:solidFill>
                          <a:schemeClr val="tx1"/>
                        </a:solidFill>
                        <a:latin typeface="Optima" charset="0"/>
                        <a:ea typeface="ＭＳ Ｐゴシック" charset="-128"/>
                        <a:cs typeface="Optima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1400">
                      <a:latin typeface="Calibri" charset="0"/>
                    </a:endParaRPr>
                  </a:p>
                </p:txBody>
              </p:sp>
              <p:sp>
                <p:nvSpPr>
                  <p:cNvPr id="71877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5099593" y="1959575"/>
                    <a:ext cx="22066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71878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5982240" y="1213022"/>
                    <a:ext cx="367769" cy="895865"/>
                    <a:chOff x="1392" y="2880"/>
                    <a:chExt cx="288" cy="480"/>
                  </a:xfrm>
                </p:grpSpPr>
                <p:sp>
                  <p:nvSpPr>
                    <p:cNvPr id="71882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2" y="3072"/>
                      <a:ext cx="48" cy="4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883" name="Line 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392" y="3120"/>
                      <a:ext cx="48" cy="4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884" name="Line 9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2880"/>
                      <a:ext cx="0" cy="19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885" name="Line 9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3168"/>
                      <a:ext cx="0" cy="19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886" name="Line 9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3216"/>
                      <a:ext cx="288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887" name="Line 9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80" y="3024"/>
                      <a:ext cx="0" cy="19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888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2" y="2880"/>
                      <a:ext cx="288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1879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5747787" y="1959575"/>
                    <a:ext cx="22066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80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2157438" y="1511643"/>
                    <a:ext cx="294215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81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5099593" y="1959575"/>
                    <a:ext cx="0" cy="298621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1868" name="Group 155"/>
              <p:cNvGrpSpPr>
                <a:grpSpLocks/>
              </p:cNvGrpSpPr>
              <p:nvPr/>
            </p:nvGrpSpPr>
            <p:grpSpPr bwMode="auto">
              <a:xfrm>
                <a:off x="3835386" y="4936523"/>
                <a:ext cx="1264208" cy="1054443"/>
                <a:chOff x="3835386" y="4936523"/>
                <a:chExt cx="1264208" cy="1054443"/>
              </a:xfrm>
            </p:grpSpPr>
            <p:sp>
              <p:nvSpPr>
                <p:cNvPr id="71869" name="Line 69"/>
                <p:cNvSpPr>
                  <a:spLocks noChangeShapeType="1"/>
                </p:cNvSpPr>
                <p:nvPr/>
              </p:nvSpPr>
              <p:spPr bwMode="auto">
                <a:xfrm>
                  <a:off x="3835386" y="5480222"/>
                  <a:ext cx="73554" cy="1493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870" name="Line 70"/>
                <p:cNvSpPr>
                  <a:spLocks noChangeShapeType="1"/>
                </p:cNvSpPr>
                <p:nvPr/>
              </p:nvSpPr>
              <p:spPr bwMode="auto">
                <a:xfrm>
                  <a:off x="4816105" y="5559511"/>
                  <a:ext cx="73554" cy="1493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871" name="Oval 66"/>
                <p:cNvSpPr>
                  <a:spLocks noChangeArrowheads="1"/>
                </p:cNvSpPr>
                <p:nvPr/>
              </p:nvSpPr>
              <p:spPr bwMode="auto">
                <a:xfrm>
                  <a:off x="4154121" y="5169757"/>
                  <a:ext cx="588431" cy="82120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Times" charset="0"/>
                    <a:buChar char="•"/>
                    <a:defRPr sz="2800">
                      <a:solidFill>
                        <a:schemeClr val="tx1"/>
                      </a:solidFill>
                      <a:latin typeface="Optima" charset="0"/>
                      <a:ea typeface="ＭＳ Ｐゴシック" charset="-128"/>
                      <a:cs typeface="Optima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Times" charset="0"/>
                    <a:buChar char="•"/>
                    <a:defRPr sz="2400">
                      <a:solidFill>
                        <a:schemeClr val="tx1"/>
                      </a:solidFill>
                      <a:latin typeface="Optima" charset="0"/>
                      <a:ea typeface="ＭＳ Ｐゴシック" charset="-128"/>
                      <a:cs typeface="Optima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Times" charset="0"/>
                    <a:buChar char="•"/>
                    <a:defRPr sz="2000">
                      <a:solidFill>
                        <a:schemeClr val="tx1"/>
                      </a:solidFill>
                      <a:latin typeface="Optima" charset="0"/>
                      <a:ea typeface="ＭＳ Ｐゴシック" charset="-128"/>
                      <a:cs typeface="Optima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Times" charset="0"/>
                    <a:buChar char="•"/>
                    <a:defRPr>
                      <a:solidFill>
                        <a:schemeClr val="tx1"/>
                      </a:solidFill>
                      <a:latin typeface="Optima" charset="0"/>
                      <a:ea typeface="ＭＳ Ｐゴシック" charset="-128"/>
                      <a:cs typeface="Optima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Times" charset="0"/>
                    <a:buChar char="•"/>
                    <a:defRPr sz="1600">
                      <a:solidFill>
                        <a:schemeClr val="tx1"/>
                      </a:solidFill>
                      <a:latin typeface="Optima" charset="0"/>
                      <a:ea typeface="ＭＳ Ｐゴシック" charset="-128"/>
                      <a:cs typeface="Optima" charset="0"/>
                    </a:defRPr>
                  </a:lvl5pPr>
                  <a:lvl6pPr marL="25146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Times" charset="0"/>
                    <a:buChar char="•"/>
                    <a:defRPr sz="1600">
                      <a:solidFill>
                        <a:schemeClr val="tx1"/>
                      </a:solidFill>
                      <a:latin typeface="Optima" charset="0"/>
                      <a:ea typeface="ＭＳ Ｐゴシック" charset="-128"/>
                      <a:cs typeface="Optima" charset="0"/>
                    </a:defRPr>
                  </a:lvl6pPr>
                  <a:lvl7pPr marL="29718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Times" charset="0"/>
                    <a:buChar char="•"/>
                    <a:defRPr sz="1600">
                      <a:solidFill>
                        <a:schemeClr val="tx1"/>
                      </a:solidFill>
                      <a:latin typeface="Optima" charset="0"/>
                      <a:ea typeface="ＭＳ Ｐゴシック" charset="-128"/>
                      <a:cs typeface="Optima" charset="0"/>
                    </a:defRPr>
                  </a:lvl7pPr>
                  <a:lvl8pPr marL="34290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Times" charset="0"/>
                    <a:buChar char="•"/>
                    <a:defRPr sz="1600">
                      <a:solidFill>
                        <a:schemeClr val="tx1"/>
                      </a:solidFill>
                      <a:latin typeface="Optima" charset="0"/>
                      <a:ea typeface="ＭＳ Ｐゴシック" charset="-128"/>
                      <a:cs typeface="Optima" charset="0"/>
                    </a:defRPr>
                  </a:lvl8pPr>
                  <a:lvl9pPr marL="38862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Times" charset="0"/>
                    <a:buChar char="•"/>
                    <a:defRPr sz="1600">
                      <a:solidFill>
                        <a:schemeClr val="tx1"/>
                      </a:solidFill>
                      <a:latin typeface="Optima" charset="0"/>
                      <a:ea typeface="ＭＳ Ｐゴシック" charset="-128"/>
                      <a:cs typeface="Optima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400">
                    <a:latin typeface="Calibri" charset="0"/>
                  </a:endParaRPr>
                </a:p>
              </p:txBody>
            </p:sp>
            <p:sp>
              <p:nvSpPr>
                <p:cNvPr id="71872" name="Line 135"/>
                <p:cNvSpPr>
                  <a:spLocks noChangeShapeType="1"/>
                </p:cNvSpPr>
                <p:nvPr/>
              </p:nvSpPr>
              <p:spPr bwMode="auto">
                <a:xfrm>
                  <a:off x="5099594" y="4936523"/>
                  <a:ext cx="0" cy="59724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1746" name="Group 100"/>
          <p:cNvGrpSpPr>
            <a:grpSpLocks/>
          </p:cNvGrpSpPr>
          <p:nvPr/>
        </p:nvGrpSpPr>
        <p:grpSpPr bwMode="auto">
          <a:xfrm>
            <a:off x="6790765" y="4328923"/>
            <a:ext cx="228600" cy="601662"/>
            <a:chOff x="6533000" y="3190811"/>
            <a:chExt cx="485666" cy="1080858"/>
          </a:xfrm>
        </p:grpSpPr>
        <p:grpSp>
          <p:nvGrpSpPr>
            <p:cNvPr id="71857" name="Group 28"/>
            <p:cNvGrpSpPr>
              <a:grpSpLocks/>
            </p:cNvGrpSpPr>
            <p:nvPr/>
          </p:nvGrpSpPr>
          <p:grpSpPr bwMode="auto">
            <a:xfrm>
              <a:off x="6565545" y="3215599"/>
              <a:ext cx="453121" cy="1056070"/>
              <a:chOff x="6565545" y="3215599"/>
              <a:chExt cx="453121" cy="1056070"/>
            </a:xfrm>
          </p:grpSpPr>
          <p:sp>
            <p:nvSpPr>
              <p:cNvPr id="71859" name="Line 23"/>
              <p:cNvSpPr>
                <a:spLocks noChangeShapeType="1"/>
              </p:cNvSpPr>
              <p:nvPr/>
            </p:nvSpPr>
            <p:spPr bwMode="auto">
              <a:xfrm>
                <a:off x="6565545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60" name="Arc 24"/>
              <p:cNvSpPr>
                <a:spLocks/>
              </p:cNvSpPr>
              <p:nvPr/>
            </p:nvSpPr>
            <p:spPr bwMode="auto">
              <a:xfrm>
                <a:off x="6793357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61" name="Arc 25"/>
              <p:cNvSpPr>
                <a:spLocks/>
              </p:cNvSpPr>
              <p:nvPr/>
            </p:nvSpPr>
            <p:spPr bwMode="auto">
              <a:xfrm flipH="1">
                <a:off x="6565545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62" name="Arc 26"/>
              <p:cNvSpPr>
                <a:spLocks/>
              </p:cNvSpPr>
              <p:nvPr/>
            </p:nvSpPr>
            <p:spPr bwMode="auto">
              <a:xfrm flipV="1">
                <a:off x="6793357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63" name="Arc 27"/>
              <p:cNvSpPr>
                <a:spLocks/>
              </p:cNvSpPr>
              <p:nvPr/>
            </p:nvSpPr>
            <p:spPr bwMode="auto">
              <a:xfrm flipH="1" flipV="1">
                <a:off x="6565545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64" name="Line 28"/>
              <p:cNvSpPr>
                <a:spLocks noChangeShapeType="1"/>
              </p:cNvSpPr>
              <p:nvPr/>
            </p:nvSpPr>
            <p:spPr bwMode="auto">
              <a:xfrm>
                <a:off x="7018666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858" name="Text Box 29"/>
            <p:cNvSpPr txBox="1">
              <a:spLocks noChangeArrowheads="1"/>
            </p:cNvSpPr>
            <p:nvPr/>
          </p:nvSpPr>
          <p:spPr bwMode="auto">
            <a:xfrm>
              <a:off x="6533000" y="3190811"/>
              <a:ext cx="453123" cy="97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100" b="1">
                  <a:latin typeface="Calibri" charset="0"/>
                </a:rPr>
                <a:t> M</a:t>
              </a:r>
              <a:br>
                <a:rPr lang="en-US" altLang="en-US" sz="1100" b="1">
                  <a:latin typeface="Calibri" charset="0"/>
                </a:rPr>
              </a:br>
              <a:r>
                <a:rPr lang="en-US" altLang="en-US" sz="1100" b="1">
                  <a:latin typeface="Calibri" charset="0"/>
                </a:rPr>
                <a:t> U </a:t>
              </a:r>
              <a:br>
                <a:rPr lang="en-US" altLang="en-US" sz="1100" b="1">
                  <a:latin typeface="Calibri" charset="0"/>
                </a:rPr>
              </a:br>
              <a:r>
                <a:rPr lang="en-US" altLang="en-US" sz="1100" b="1">
                  <a:latin typeface="Calibri" charset="0"/>
                </a:rPr>
                <a:t> X</a:t>
              </a:r>
              <a:endParaRPr lang="en-AU" altLang="en-US" sz="1100" b="1">
                <a:latin typeface="Calibri" charset="0"/>
              </a:endParaRPr>
            </a:p>
          </p:txBody>
        </p:sp>
      </p:grpSp>
      <p:grpSp>
        <p:nvGrpSpPr>
          <p:cNvPr id="71747" name="Group 100"/>
          <p:cNvGrpSpPr>
            <a:grpSpLocks/>
          </p:cNvGrpSpPr>
          <p:nvPr/>
        </p:nvGrpSpPr>
        <p:grpSpPr bwMode="auto">
          <a:xfrm>
            <a:off x="9934015" y="4092386"/>
            <a:ext cx="228600" cy="601663"/>
            <a:chOff x="6533000" y="3190811"/>
            <a:chExt cx="485666" cy="1080858"/>
          </a:xfrm>
        </p:grpSpPr>
        <p:grpSp>
          <p:nvGrpSpPr>
            <p:cNvPr id="71849" name="Group 28"/>
            <p:cNvGrpSpPr>
              <a:grpSpLocks/>
            </p:cNvGrpSpPr>
            <p:nvPr/>
          </p:nvGrpSpPr>
          <p:grpSpPr bwMode="auto">
            <a:xfrm>
              <a:off x="6565545" y="3215599"/>
              <a:ext cx="453121" cy="1056070"/>
              <a:chOff x="6565545" y="3215599"/>
              <a:chExt cx="453121" cy="1056070"/>
            </a:xfrm>
          </p:grpSpPr>
          <p:sp>
            <p:nvSpPr>
              <p:cNvPr id="71851" name="Line 23"/>
              <p:cNvSpPr>
                <a:spLocks noChangeShapeType="1"/>
              </p:cNvSpPr>
              <p:nvPr/>
            </p:nvSpPr>
            <p:spPr bwMode="auto">
              <a:xfrm>
                <a:off x="6565545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52" name="Arc 24"/>
              <p:cNvSpPr>
                <a:spLocks/>
              </p:cNvSpPr>
              <p:nvPr/>
            </p:nvSpPr>
            <p:spPr bwMode="auto">
              <a:xfrm>
                <a:off x="6793357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53" name="Arc 25"/>
              <p:cNvSpPr>
                <a:spLocks/>
              </p:cNvSpPr>
              <p:nvPr/>
            </p:nvSpPr>
            <p:spPr bwMode="auto">
              <a:xfrm flipH="1">
                <a:off x="6565545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54" name="Arc 26"/>
              <p:cNvSpPr>
                <a:spLocks/>
              </p:cNvSpPr>
              <p:nvPr/>
            </p:nvSpPr>
            <p:spPr bwMode="auto">
              <a:xfrm flipV="1">
                <a:off x="6793357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55" name="Arc 27"/>
              <p:cNvSpPr>
                <a:spLocks/>
              </p:cNvSpPr>
              <p:nvPr/>
            </p:nvSpPr>
            <p:spPr bwMode="auto">
              <a:xfrm flipH="1" flipV="1">
                <a:off x="6565545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56" name="Line 28"/>
              <p:cNvSpPr>
                <a:spLocks noChangeShapeType="1"/>
              </p:cNvSpPr>
              <p:nvPr/>
            </p:nvSpPr>
            <p:spPr bwMode="auto">
              <a:xfrm>
                <a:off x="7018666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850" name="Text Box 29"/>
            <p:cNvSpPr txBox="1">
              <a:spLocks noChangeArrowheads="1"/>
            </p:cNvSpPr>
            <p:nvPr/>
          </p:nvSpPr>
          <p:spPr bwMode="auto">
            <a:xfrm>
              <a:off x="6533000" y="3190811"/>
              <a:ext cx="453123" cy="977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100" b="1">
                  <a:latin typeface="Calibri" charset="0"/>
                </a:rPr>
                <a:t> M</a:t>
              </a:r>
              <a:br>
                <a:rPr lang="en-US" altLang="en-US" sz="1100" b="1">
                  <a:latin typeface="Calibri" charset="0"/>
                </a:rPr>
              </a:br>
              <a:r>
                <a:rPr lang="en-US" altLang="en-US" sz="1100" b="1">
                  <a:latin typeface="Calibri" charset="0"/>
                </a:rPr>
                <a:t> U </a:t>
              </a:r>
              <a:br>
                <a:rPr lang="en-US" altLang="en-US" sz="1100" b="1">
                  <a:latin typeface="Calibri" charset="0"/>
                </a:rPr>
              </a:br>
              <a:r>
                <a:rPr lang="en-US" altLang="en-US" sz="1100" b="1">
                  <a:latin typeface="Calibri" charset="0"/>
                </a:rPr>
                <a:t> X</a:t>
              </a:r>
              <a:endParaRPr lang="en-AU" altLang="en-US" sz="1100" b="1">
                <a:latin typeface="Calibri" charset="0"/>
              </a:endParaRPr>
            </a:p>
          </p:txBody>
        </p:sp>
      </p:grpSp>
      <p:grpSp>
        <p:nvGrpSpPr>
          <p:cNvPr id="71844" name="Group 171"/>
          <p:cNvGrpSpPr>
            <a:grpSpLocks/>
          </p:cNvGrpSpPr>
          <p:nvPr/>
        </p:nvGrpSpPr>
        <p:grpSpPr bwMode="auto">
          <a:xfrm>
            <a:off x="6409766" y="3880408"/>
            <a:ext cx="833162" cy="747058"/>
            <a:chOff x="4878931" y="3975272"/>
            <a:chExt cx="833611" cy="746553"/>
          </a:xfrm>
        </p:grpSpPr>
        <p:sp>
          <p:nvSpPr>
            <p:cNvPr id="71845" name="Line 30"/>
            <p:cNvSpPr>
              <a:spLocks noChangeShapeType="1"/>
            </p:cNvSpPr>
            <p:nvPr/>
          </p:nvSpPr>
          <p:spPr bwMode="auto">
            <a:xfrm>
              <a:off x="4878931" y="3975272"/>
              <a:ext cx="8336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46" name="Line 31"/>
            <p:cNvSpPr>
              <a:spLocks noChangeShapeType="1"/>
            </p:cNvSpPr>
            <p:nvPr/>
          </p:nvSpPr>
          <p:spPr bwMode="auto">
            <a:xfrm>
              <a:off x="5026039" y="4572515"/>
              <a:ext cx="2696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47" name="Line 80"/>
            <p:cNvSpPr>
              <a:spLocks noChangeShapeType="1"/>
            </p:cNvSpPr>
            <p:nvPr/>
          </p:nvSpPr>
          <p:spPr bwMode="auto">
            <a:xfrm>
              <a:off x="5491880" y="4721825"/>
              <a:ext cx="2206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48" name="Line 162"/>
            <p:cNvSpPr>
              <a:spLocks noChangeShapeType="1"/>
            </p:cNvSpPr>
            <p:nvPr/>
          </p:nvSpPr>
          <p:spPr bwMode="auto">
            <a:xfrm>
              <a:off x="4878931" y="4572515"/>
              <a:ext cx="147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50" name="Line 27"/>
          <p:cNvSpPr>
            <a:spLocks noChangeShapeType="1"/>
          </p:cNvSpPr>
          <p:nvPr/>
        </p:nvSpPr>
        <p:spPr bwMode="auto">
          <a:xfrm flipV="1">
            <a:off x="4204729" y="4538473"/>
            <a:ext cx="473075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1" name="Line 109"/>
          <p:cNvSpPr>
            <a:spLocks noChangeShapeType="1"/>
          </p:cNvSpPr>
          <p:nvPr/>
        </p:nvSpPr>
        <p:spPr bwMode="auto">
          <a:xfrm>
            <a:off x="4890529" y="4389248"/>
            <a:ext cx="1476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2" name="Line 110"/>
          <p:cNvSpPr>
            <a:spLocks noChangeShapeType="1"/>
          </p:cNvSpPr>
          <p:nvPr/>
        </p:nvSpPr>
        <p:spPr bwMode="auto">
          <a:xfrm>
            <a:off x="4433328" y="4016185"/>
            <a:ext cx="0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3" name="Line 111"/>
          <p:cNvSpPr>
            <a:spLocks noChangeShapeType="1"/>
          </p:cNvSpPr>
          <p:nvPr/>
        </p:nvSpPr>
        <p:spPr bwMode="auto">
          <a:xfrm>
            <a:off x="4433329" y="4240023"/>
            <a:ext cx="244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754" name="Group 100"/>
          <p:cNvGrpSpPr>
            <a:grpSpLocks/>
          </p:cNvGrpSpPr>
          <p:nvPr/>
        </p:nvGrpSpPr>
        <p:grpSpPr bwMode="auto">
          <a:xfrm>
            <a:off x="4661928" y="4092386"/>
            <a:ext cx="228600" cy="601663"/>
            <a:chOff x="6533000" y="3190811"/>
            <a:chExt cx="485666" cy="1080858"/>
          </a:xfrm>
        </p:grpSpPr>
        <p:grpSp>
          <p:nvGrpSpPr>
            <p:cNvPr id="71835" name="Group 28"/>
            <p:cNvGrpSpPr>
              <a:grpSpLocks/>
            </p:cNvGrpSpPr>
            <p:nvPr/>
          </p:nvGrpSpPr>
          <p:grpSpPr bwMode="auto">
            <a:xfrm>
              <a:off x="6565545" y="3215599"/>
              <a:ext cx="453121" cy="1056070"/>
              <a:chOff x="6565545" y="3215599"/>
              <a:chExt cx="453121" cy="1056070"/>
            </a:xfrm>
          </p:grpSpPr>
          <p:sp>
            <p:nvSpPr>
              <p:cNvPr id="71837" name="Line 23"/>
              <p:cNvSpPr>
                <a:spLocks noChangeShapeType="1"/>
              </p:cNvSpPr>
              <p:nvPr/>
            </p:nvSpPr>
            <p:spPr bwMode="auto">
              <a:xfrm>
                <a:off x="6565545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38" name="Arc 24"/>
              <p:cNvSpPr>
                <a:spLocks/>
              </p:cNvSpPr>
              <p:nvPr/>
            </p:nvSpPr>
            <p:spPr bwMode="auto">
              <a:xfrm>
                <a:off x="6793357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39" name="Arc 25"/>
              <p:cNvSpPr>
                <a:spLocks/>
              </p:cNvSpPr>
              <p:nvPr/>
            </p:nvSpPr>
            <p:spPr bwMode="auto">
              <a:xfrm flipH="1">
                <a:off x="6565545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40" name="Arc 26"/>
              <p:cNvSpPr>
                <a:spLocks/>
              </p:cNvSpPr>
              <p:nvPr/>
            </p:nvSpPr>
            <p:spPr bwMode="auto">
              <a:xfrm flipV="1">
                <a:off x="6793357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41" name="Arc 27"/>
              <p:cNvSpPr>
                <a:spLocks/>
              </p:cNvSpPr>
              <p:nvPr/>
            </p:nvSpPr>
            <p:spPr bwMode="auto">
              <a:xfrm flipH="1" flipV="1">
                <a:off x="6565545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42" name="Line 28"/>
              <p:cNvSpPr>
                <a:spLocks noChangeShapeType="1"/>
              </p:cNvSpPr>
              <p:nvPr/>
            </p:nvSpPr>
            <p:spPr bwMode="auto">
              <a:xfrm>
                <a:off x="7018666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836" name="Text Box 29"/>
            <p:cNvSpPr txBox="1">
              <a:spLocks noChangeArrowheads="1"/>
            </p:cNvSpPr>
            <p:nvPr/>
          </p:nvSpPr>
          <p:spPr bwMode="auto">
            <a:xfrm>
              <a:off x="6533000" y="3190811"/>
              <a:ext cx="453122" cy="812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b="1">
                  <a:latin typeface="Calibri" charset="0"/>
                </a:rPr>
                <a:t> M</a:t>
              </a:r>
              <a:br>
                <a:rPr lang="en-US" altLang="en-US" sz="900" b="1">
                  <a:latin typeface="Calibri" charset="0"/>
                </a:rPr>
              </a:br>
              <a:r>
                <a:rPr lang="en-US" altLang="en-US" sz="900" b="1">
                  <a:latin typeface="Calibri" charset="0"/>
                </a:rPr>
                <a:t> U </a:t>
              </a:r>
              <a:br>
                <a:rPr lang="en-US" altLang="en-US" sz="900" b="1">
                  <a:latin typeface="Calibri" charset="0"/>
                </a:rPr>
              </a:br>
              <a:r>
                <a:rPr lang="en-US" altLang="en-US" sz="900" b="1">
                  <a:latin typeface="Calibri" charset="0"/>
                </a:rPr>
                <a:t> X</a:t>
              </a:r>
              <a:endParaRPr lang="en-AU" altLang="en-US" sz="900" b="1">
                <a:latin typeface="Calibri" charset="0"/>
              </a:endParaRPr>
            </a:p>
          </p:txBody>
        </p:sp>
      </p:grpSp>
      <p:grpSp>
        <p:nvGrpSpPr>
          <p:cNvPr id="71755" name="Group 196"/>
          <p:cNvGrpSpPr>
            <a:grpSpLocks/>
          </p:cNvGrpSpPr>
          <p:nvPr/>
        </p:nvGrpSpPr>
        <p:grpSpPr bwMode="auto">
          <a:xfrm>
            <a:off x="1833003" y="815786"/>
            <a:ext cx="2062162" cy="3433763"/>
            <a:chOff x="304800" y="914399"/>
            <a:chExt cx="2062703" cy="3434148"/>
          </a:xfrm>
        </p:grpSpPr>
        <p:sp>
          <p:nvSpPr>
            <p:cNvPr id="71832" name="Line 133"/>
            <p:cNvSpPr>
              <a:spLocks noChangeShapeType="1"/>
            </p:cNvSpPr>
            <p:nvPr/>
          </p:nvSpPr>
          <p:spPr bwMode="auto">
            <a:xfrm>
              <a:off x="318591" y="914399"/>
              <a:ext cx="0" cy="34341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33" name="Line 21"/>
            <p:cNvSpPr>
              <a:spLocks noChangeShapeType="1"/>
            </p:cNvSpPr>
            <p:nvPr/>
          </p:nvSpPr>
          <p:spPr bwMode="auto">
            <a:xfrm flipV="1">
              <a:off x="304800" y="914399"/>
              <a:ext cx="20627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34" name="Line 22"/>
            <p:cNvSpPr>
              <a:spLocks noChangeShapeType="1"/>
            </p:cNvSpPr>
            <p:nvPr/>
          </p:nvSpPr>
          <p:spPr bwMode="auto">
            <a:xfrm>
              <a:off x="304800" y="4343400"/>
              <a:ext cx="294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56" name="Line 103"/>
          <p:cNvSpPr>
            <a:spLocks noChangeShapeType="1"/>
          </p:cNvSpPr>
          <p:nvPr/>
        </p:nvSpPr>
        <p:spPr bwMode="auto">
          <a:xfrm flipV="1">
            <a:off x="6181165" y="968185"/>
            <a:ext cx="0" cy="3762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7" name="Line 21"/>
          <p:cNvSpPr>
            <a:spLocks noChangeShapeType="1"/>
          </p:cNvSpPr>
          <p:nvPr/>
        </p:nvSpPr>
        <p:spPr bwMode="auto">
          <a:xfrm>
            <a:off x="6181166" y="968185"/>
            <a:ext cx="20939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758" name="Group 100"/>
          <p:cNvGrpSpPr>
            <a:grpSpLocks/>
          </p:cNvGrpSpPr>
          <p:nvPr/>
        </p:nvGrpSpPr>
        <p:grpSpPr bwMode="auto">
          <a:xfrm>
            <a:off x="8275078" y="891985"/>
            <a:ext cx="228600" cy="755650"/>
            <a:chOff x="6533000" y="3215599"/>
            <a:chExt cx="485666" cy="1056070"/>
          </a:xfrm>
        </p:grpSpPr>
        <p:grpSp>
          <p:nvGrpSpPr>
            <p:cNvPr id="71824" name="Group 28"/>
            <p:cNvGrpSpPr>
              <a:grpSpLocks/>
            </p:cNvGrpSpPr>
            <p:nvPr/>
          </p:nvGrpSpPr>
          <p:grpSpPr bwMode="auto">
            <a:xfrm>
              <a:off x="6565545" y="3215599"/>
              <a:ext cx="453121" cy="1056070"/>
              <a:chOff x="6565545" y="3215599"/>
              <a:chExt cx="453121" cy="1056070"/>
            </a:xfrm>
          </p:grpSpPr>
          <p:sp>
            <p:nvSpPr>
              <p:cNvPr id="71826" name="Line 23"/>
              <p:cNvSpPr>
                <a:spLocks noChangeShapeType="1"/>
              </p:cNvSpPr>
              <p:nvPr/>
            </p:nvSpPr>
            <p:spPr bwMode="auto">
              <a:xfrm>
                <a:off x="6565545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27" name="Arc 24"/>
              <p:cNvSpPr>
                <a:spLocks/>
              </p:cNvSpPr>
              <p:nvPr/>
            </p:nvSpPr>
            <p:spPr bwMode="auto">
              <a:xfrm>
                <a:off x="6793357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28" name="Arc 25"/>
              <p:cNvSpPr>
                <a:spLocks/>
              </p:cNvSpPr>
              <p:nvPr/>
            </p:nvSpPr>
            <p:spPr bwMode="auto">
              <a:xfrm flipH="1">
                <a:off x="6565545" y="3215599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29" name="Arc 26"/>
              <p:cNvSpPr>
                <a:spLocks/>
              </p:cNvSpPr>
              <p:nvPr/>
            </p:nvSpPr>
            <p:spPr bwMode="auto">
              <a:xfrm flipV="1">
                <a:off x="6793357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30" name="Arc 27"/>
              <p:cNvSpPr>
                <a:spLocks/>
              </p:cNvSpPr>
              <p:nvPr/>
            </p:nvSpPr>
            <p:spPr bwMode="auto">
              <a:xfrm flipH="1" flipV="1">
                <a:off x="6565545" y="4061854"/>
                <a:ext cx="225309" cy="20981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31" name="Line 28"/>
              <p:cNvSpPr>
                <a:spLocks noChangeShapeType="1"/>
              </p:cNvSpPr>
              <p:nvPr/>
            </p:nvSpPr>
            <p:spPr bwMode="auto">
              <a:xfrm>
                <a:off x="7018666" y="3427745"/>
                <a:ext cx="0" cy="634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825" name="Text Box 29"/>
            <p:cNvSpPr txBox="1">
              <a:spLocks noChangeArrowheads="1"/>
            </p:cNvSpPr>
            <p:nvPr/>
          </p:nvSpPr>
          <p:spPr bwMode="auto">
            <a:xfrm>
              <a:off x="6533000" y="3282242"/>
              <a:ext cx="453122" cy="76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100" b="1">
                  <a:latin typeface="Calibri" charset="0"/>
                </a:rPr>
                <a:t> M</a:t>
              </a:r>
              <a:br>
                <a:rPr lang="en-US" altLang="en-US" sz="1100" b="1">
                  <a:latin typeface="Calibri" charset="0"/>
                </a:rPr>
              </a:br>
              <a:r>
                <a:rPr lang="en-US" altLang="en-US" sz="1100" b="1">
                  <a:latin typeface="Calibri" charset="0"/>
                </a:rPr>
                <a:t> U </a:t>
              </a:r>
              <a:br>
                <a:rPr lang="en-US" altLang="en-US" sz="1100" b="1">
                  <a:latin typeface="Calibri" charset="0"/>
                </a:rPr>
              </a:br>
              <a:r>
                <a:rPr lang="en-US" altLang="en-US" sz="1100" b="1">
                  <a:latin typeface="Calibri" charset="0"/>
                </a:rPr>
                <a:t> X</a:t>
              </a:r>
              <a:endParaRPr lang="en-AU" altLang="en-US" sz="1100" b="1">
                <a:latin typeface="Calibri" charset="0"/>
              </a:endParaRPr>
            </a:p>
          </p:txBody>
        </p:sp>
      </p:grpSp>
      <p:sp>
        <p:nvSpPr>
          <p:cNvPr id="71759" name="Line 99"/>
          <p:cNvSpPr>
            <a:spLocks noChangeShapeType="1"/>
          </p:cNvSpPr>
          <p:nvPr/>
        </p:nvSpPr>
        <p:spPr bwMode="auto">
          <a:xfrm>
            <a:off x="8503678" y="1279335"/>
            <a:ext cx="3349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0" name="TextBox 205"/>
          <p:cNvSpPr txBox="1">
            <a:spLocks noChangeArrowheads="1"/>
          </p:cNvSpPr>
          <p:nvPr/>
        </p:nvSpPr>
        <p:spPr bwMode="auto">
          <a:xfrm>
            <a:off x="4533340" y="2796985"/>
            <a:ext cx="9715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>
                <a:latin typeface="Calibri" charset="0"/>
              </a:rPr>
              <a:t>RegDst</a:t>
            </a:r>
          </a:p>
        </p:txBody>
      </p:sp>
      <p:sp>
        <p:nvSpPr>
          <p:cNvPr id="71761" name="Rectangle 47"/>
          <p:cNvSpPr>
            <a:spLocks noChangeArrowheads="1"/>
          </p:cNvSpPr>
          <p:nvPr/>
        </p:nvSpPr>
        <p:spPr bwMode="auto">
          <a:xfrm>
            <a:off x="5581091" y="2731899"/>
            <a:ext cx="8937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 algn="ctr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altLang="en-US" sz="1000">
                <a:latin typeface="Calibri" charset="0"/>
              </a:rPr>
              <a:t>RegWrite</a:t>
            </a:r>
          </a:p>
        </p:txBody>
      </p:sp>
      <p:sp>
        <p:nvSpPr>
          <p:cNvPr id="71762" name="Rectangle 61"/>
          <p:cNvSpPr>
            <a:spLocks noChangeArrowheads="1"/>
          </p:cNvSpPr>
          <p:nvPr/>
        </p:nvSpPr>
        <p:spPr bwMode="auto">
          <a:xfrm rot="5400000">
            <a:off x="10087209" y="3482238"/>
            <a:ext cx="8937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altLang="en-US" sz="1000" dirty="0" err="1">
                <a:latin typeface="Calibri" charset="0"/>
              </a:rPr>
              <a:t>MemRead</a:t>
            </a:r>
            <a:endParaRPr lang="en-US" altLang="en-US" sz="1000" dirty="0">
              <a:latin typeface="Calibri" charset="0"/>
            </a:endParaRPr>
          </a:p>
        </p:txBody>
      </p:sp>
      <p:sp>
        <p:nvSpPr>
          <p:cNvPr id="71763" name="Rectangle 83"/>
          <p:cNvSpPr>
            <a:spLocks noChangeArrowheads="1"/>
          </p:cNvSpPr>
          <p:nvPr/>
        </p:nvSpPr>
        <p:spPr bwMode="auto">
          <a:xfrm rot="5400000">
            <a:off x="9487135" y="3094642"/>
            <a:ext cx="8937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altLang="en-US" sz="1000">
                <a:latin typeface="Calibri" charset="0"/>
              </a:rPr>
              <a:t>MemtoReg</a:t>
            </a:r>
          </a:p>
        </p:txBody>
      </p:sp>
      <p:sp>
        <p:nvSpPr>
          <p:cNvPr id="71764" name="Rectangle 83"/>
          <p:cNvSpPr>
            <a:spLocks noChangeArrowheads="1"/>
          </p:cNvSpPr>
          <p:nvPr/>
        </p:nvSpPr>
        <p:spPr bwMode="auto">
          <a:xfrm>
            <a:off x="8314766" y="2400111"/>
            <a:ext cx="8937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altLang="en-US" sz="1000">
                <a:latin typeface="Calibri" charset="0"/>
              </a:rPr>
              <a:t>MemWrite</a:t>
            </a:r>
          </a:p>
        </p:txBody>
      </p:sp>
      <p:sp>
        <p:nvSpPr>
          <p:cNvPr id="71765" name="Rectangle 83"/>
          <p:cNvSpPr>
            <a:spLocks noChangeArrowheads="1"/>
          </p:cNvSpPr>
          <p:nvPr/>
        </p:nvSpPr>
        <p:spPr bwMode="auto">
          <a:xfrm>
            <a:off x="7933766" y="2003236"/>
            <a:ext cx="8937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altLang="en-US" sz="1000">
                <a:latin typeface="Calibri" charset="0"/>
              </a:rPr>
              <a:t>PC Src</a:t>
            </a:r>
          </a:p>
        </p:txBody>
      </p:sp>
      <p:sp>
        <p:nvSpPr>
          <p:cNvPr id="71766" name="Rectangle 84"/>
          <p:cNvSpPr>
            <a:spLocks noChangeArrowheads="1"/>
          </p:cNvSpPr>
          <p:nvPr/>
        </p:nvSpPr>
        <p:spPr bwMode="auto">
          <a:xfrm>
            <a:off x="6814579" y="2720786"/>
            <a:ext cx="6619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 algn="ctr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altLang="en-US" sz="1000">
                <a:latin typeface="Calibri" charset="0"/>
              </a:rPr>
              <a:t>ALUSrc</a:t>
            </a:r>
          </a:p>
        </p:txBody>
      </p:sp>
      <p:grpSp>
        <p:nvGrpSpPr>
          <p:cNvPr id="71767" name="Group 228"/>
          <p:cNvGrpSpPr>
            <a:grpSpLocks/>
          </p:cNvGrpSpPr>
          <p:nvPr/>
        </p:nvGrpSpPr>
        <p:grpSpPr bwMode="auto">
          <a:xfrm>
            <a:off x="4552391" y="1592074"/>
            <a:ext cx="747713" cy="985837"/>
            <a:chOff x="2819400" y="1596074"/>
            <a:chExt cx="762000" cy="1219200"/>
          </a:xfrm>
        </p:grpSpPr>
        <p:sp>
          <p:nvSpPr>
            <p:cNvPr id="71822" name="Oval 136"/>
            <p:cNvSpPr>
              <a:spLocks noChangeArrowheads="1"/>
            </p:cNvSpPr>
            <p:nvPr/>
          </p:nvSpPr>
          <p:spPr bwMode="auto">
            <a:xfrm>
              <a:off x="2819400" y="1596074"/>
              <a:ext cx="762000" cy="1219200"/>
            </a:xfrm>
            <a:prstGeom prst="ellipse">
              <a:avLst/>
            </a:prstGeom>
            <a:noFill/>
            <a:ln w="28575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600">
                <a:latin typeface="Calibri" charset="0"/>
              </a:endParaRPr>
            </a:p>
          </p:txBody>
        </p:sp>
        <p:sp>
          <p:nvSpPr>
            <p:cNvPr id="71823" name="Rectangle 137"/>
            <p:cNvSpPr>
              <a:spLocks noChangeArrowheads="1"/>
            </p:cNvSpPr>
            <p:nvPr/>
          </p:nvSpPr>
          <p:spPr bwMode="auto">
            <a:xfrm>
              <a:off x="2927956" y="1959575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100" b="1">
                  <a:latin typeface="Calibri" charset="0"/>
                </a:rPr>
                <a:t>Control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100" b="1">
                  <a:latin typeface="Calibri" charset="0"/>
                </a:rPr>
                <a:t>Unit</a:t>
              </a:r>
            </a:p>
          </p:txBody>
        </p:sp>
      </p:grpSp>
      <p:sp>
        <p:nvSpPr>
          <p:cNvPr id="71768" name="Line 138"/>
          <p:cNvSpPr>
            <a:spLocks noChangeShapeType="1"/>
          </p:cNvSpPr>
          <p:nvPr/>
        </p:nvSpPr>
        <p:spPr bwMode="auto">
          <a:xfrm>
            <a:off x="4199965" y="2009585"/>
            <a:ext cx="0" cy="939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9" name="Line 138"/>
          <p:cNvSpPr>
            <a:spLocks noChangeShapeType="1"/>
          </p:cNvSpPr>
          <p:nvPr/>
        </p:nvSpPr>
        <p:spPr bwMode="auto">
          <a:xfrm>
            <a:off x="4204728" y="2009585"/>
            <a:ext cx="3476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0" name="Rectangle 130"/>
          <p:cNvSpPr>
            <a:spLocks noChangeArrowheads="1"/>
          </p:cNvSpPr>
          <p:nvPr/>
        </p:nvSpPr>
        <p:spPr bwMode="auto">
          <a:xfrm>
            <a:off x="4199966" y="2095311"/>
            <a:ext cx="8096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altLang="en-US" sz="1000">
                <a:latin typeface="Calibri" charset="0"/>
              </a:rPr>
              <a:t>[31-26]</a:t>
            </a:r>
          </a:p>
        </p:txBody>
      </p:sp>
      <p:grpSp>
        <p:nvGrpSpPr>
          <p:cNvPr id="23" name="Group 233"/>
          <p:cNvGrpSpPr>
            <a:grpSpLocks/>
          </p:cNvGrpSpPr>
          <p:nvPr/>
        </p:nvGrpSpPr>
        <p:grpSpPr bwMode="auto">
          <a:xfrm>
            <a:off x="4079315" y="1882585"/>
            <a:ext cx="3702050" cy="4191000"/>
            <a:chOff x="2546953" y="1981200"/>
            <a:chExt cx="3701447" cy="4191000"/>
          </a:xfrm>
        </p:grpSpPr>
        <p:sp>
          <p:nvSpPr>
            <p:cNvPr id="71815" name="Line 45"/>
            <p:cNvSpPr>
              <a:spLocks noChangeShapeType="1"/>
            </p:cNvSpPr>
            <p:nvPr/>
          </p:nvSpPr>
          <p:spPr bwMode="auto">
            <a:xfrm>
              <a:off x="5979355" y="4721824"/>
              <a:ext cx="0" cy="383575"/>
            </a:xfrm>
            <a:prstGeom prst="line">
              <a:avLst/>
            </a:prstGeom>
            <a:noFill/>
            <a:ln w="19050">
              <a:solidFill>
                <a:srgbClr val="0432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16" name="Oval 114"/>
            <p:cNvSpPr>
              <a:spLocks noChangeArrowheads="1"/>
            </p:cNvSpPr>
            <p:nvPr/>
          </p:nvSpPr>
          <p:spPr bwMode="auto">
            <a:xfrm>
              <a:off x="5638800" y="5105400"/>
              <a:ext cx="609600" cy="762000"/>
            </a:xfrm>
            <a:prstGeom prst="ellips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Calibri" charset="0"/>
              </a:endParaRPr>
            </a:p>
          </p:txBody>
        </p:sp>
        <p:sp>
          <p:nvSpPr>
            <p:cNvPr id="71817" name="Rectangle 115"/>
            <p:cNvSpPr>
              <a:spLocks noChangeArrowheads="1"/>
            </p:cNvSpPr>
            <p:nvPr/>
          </p:nvSpPr>
          <p:spPr bwMode="auto">
            <a:xfrm>
              <a:off x="5677654" y="5248461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>
                  <a:latin typeface="Calibri" charset="0"/>
                </a:rPr>
                <a:t>ALU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>
                  <a:latin typeface="Calibri" charset="0"/>
                </a:rPr>
                <a:t>control</a:t>
              </a:r>
            </a:p>
          </p:txBody>
        </p:sp>
        <p:sp>
          <p:nvSpPr>
            <p:cNvPr id="71818" name="Line 127"/>
            <p:cNvSpPr>
              <a:spLocks noChangeShapeType="1"/>
            </p:cNvSpPr>
            <p:nvPr/>
          </p:nvSpPr>
          <p:spPr bwMode="auto">
            <a:xfrm>
              <a:off x="5943600" y="5867400"/>
              <a:ext cx="0" cy="304800"/>
            </a:xfrm>
            <a:prstGeom prst="line">
              <a:avLst/>
            </a:prstGeom>
            <a:noFill/>
            <a:ln w="19050">
              <a:solidFill>
                <a:srgbClr val="0432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19" name="Line 154"/>
            <p:cNvSpPr>
              <a:spLocks noChangeShapeType="1"/>
            </p:cNvSpPr>
            <p:nvPr/>
          </p:nvSpPr>
          <p:spPr bwMode="auto">
            <a:xfrm>
              <a:off x="2546956" y="6172200"/>
              <a:ext cx="3396644" cy="0"/>
            </a:xfrm>
            <a:prstGeom prst="line">
              <a:avLst/>
            </a:prstGeom>
            <a:noFill/>
            <a:ln w="1905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20" name="Line 155"/>
            <p:cNvSpPr>
              <a:spLocks noChangeShapeType="1"/>
            </p:cNvSpPr>
            <p:nvPr/>
          </p:nvSpPr>
          <p:spPr bwMode="auto">
            <a:xfrm>
              <a:off x="2546956" y="1981200"/>
              <a:ext cx="0" cy="4191000"/>
            </a:xfrm>
            <a:prstGeom prst="line">
              <a:avLst/>
            </a:prstGeom>
            <a:noFill/>
            <a:ln w="1905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21" name="Line 156"/>
            <p:cNvSpPr>
              <a:spLocks noChangeShapeType="1"/>
            </p:cNvSpPr>
            <p:nvPr/>
          </p:nvSpPr>
          <p:spPr bwMode="auto">
            <a:xfrm>
              <a:off x="2546953" y="1981200"/>
              <a:ext cx="528059" cy="3412"/>
            </a:xfrm>
            <a:prstGeom prst="line">
              <a:avLst/>
            </a:prstGeom>
            <a:noFill/>
            <a:ln w="1905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301" name="Line 112"/>
          <p:cNvSpPr>
            <a:spLocks noChangeShapeType="1"/>
          </p:cNvSpPr>
          <p:nvPr/>
        </p:nvSpPr>
        <p:spPr bwMode="auto">
          <a:xfrm flipH="1">
            <a:off x="4782578" y="2558861"/>
            <a:ext cx="0" cy="1546225"/>
          </a:xfrm>
          <a:prstGeom prst="line">
            <a:avLst/>
          </a:prstGeom>
          <a:noFill/>
          <a:ln w="12700">
            <a:solidFill>
              <a:srgbClr val="0432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" name="Group 235"/>
          <p:cNvGrpSpPr>
            <a:grpSpLocks/>
          </p:cNvGrpSpPr>
          <p:nvPr/>
        </p:nvGrpSpPr>
        <p:grpSpPr bwMode="auto">
          <a:xfrm>
            <a:off x="5114365" y="2512823"/>
            <a:ext cx="609600" cy="990600"/>
            <a:chOff x="3597578" y="2590800"/>
            <a:chExt cx="609600" cy="990600"/>
          </a:xfrm>
        </p:grpSpPr>
        <p:sp>
          <p:nvSpPr>
            <p:cNvPr id="71813" name="Line 46"/>
            <p:cNvSpPr>
              <a:spLocks noChangeShapeType="1"/>
            </p:cNvSpPr>
            <p:nvPr/>
          </p:nvSpPr>
          <p:spPr bwMode="auto">
            <a:xfrm flipH="1">
              <a:off x="4195979" y="2590800"/>
              <a:ext cx="0" cy="99060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14" name="Line 151"/>
            <p:cNvSpPr>
              <a:spLocks noChangeShapeType="1"/>
            </p:cNvSpPr>
            <p:nvPr/>
          </p:nvSpPr>
          <p:spPr bwMode="auto">
            <a:xfrm>
              <a:off x="3597578" y="2590800"/>
              <a:ext cx="609600" cy="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37"/>
          <p:cNvGrpSpPr>
            <a:grpSpLocks/>
          </p:cNvGrpSpPr>
          <p:nvPr/>
        </p:nvGrpSpPr>
        <p:grpSpPr bwMode="auto">
          <a:xfrm>
            <a:off x="5190565" y="2415986"/>
            <a:ext cx="1720850" cy="1908175"/>
            <a:chOff x="3767574" y="2377797"/>
            <a:chExt cx="1721111" cy="1908435"/>
          </a:xfrm>
        </p:grpSpPr>
        <p:sp>
          <p:nvSpPr>
            <p:cNvPr id="71811" name="Line 152"/>
            <p:cNvSpPr>
              <a:spLocks noChangeShapeType="1"/>
            </p:cNvSpPr>
            <p:nvPr/>
          </p:nvSpPr>
          <p:spPr bwMode="auto">
            <a:xfrm>
              <a:off x="3767574" y="2377797"/>
              <a:ext cx="1721111" cy="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12" name="Line 153"/>
            <p:cNvSpPr>
              <a:spLocks noChangeShapeType="1"/>
            </p:cNvSpPr>
            <p:nvPr/>
          </p:nvSpPr>
          <p:spPr bwMode="auto">
            <a:xfrm>
              <a:off x="5488685" y="2377797"/>
              <a:ext cx="0" cy="1908435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41"/>
          <p:cNvGrpSpPr>
            <a:grpSpLocks/>
          </p:cNvGrpSpPr>
          <p:nvPr/>
        </p:nvGrpSpPr>
        <p:grpSpPr bwMode="auto">
          <a:xfrm>
            <a:off x="5308041" y="2187385"/>
            <a:ext cx="4754563" cy="1885950"/>
            <a:chOff x="3775101" y="2286000"/>
            <a:chExt cx="4754319" cy="1885583"/>
          </a:xfrm>
        </p:grpSpPr>
        <p:sp>
          <p:nvSpPr>
            <p:cNvPr id="71809" name="Line 82"/>
            <p:cNvSpPr>
              <a:spLocks noChangeShapeType="1"/>
            </p:cNvSpPr>
            <p:nvPr/>
          </p:nvSpPr>
          <p:spPr bwMode="auto">
            <a:xfrm>
              <a:off x="8522950" y="2286000"/>
              <a:ext cx="6470" cy="1885583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10" name="Line 149"/>
            <p:cNvSpPr>
              <a:spLocks noChangeShapeType="1"/>
            </p:cNvSpPr>
            <p:nvPr/>
          </p:nvSpPr>
          <p:spPr bwMode="auto">
            <a:xfrm>
              <a:off x="3775101" y="2286000"/>
              <a:ext cx="4754319" cy="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243"/>
          <p:cNvGrpSpPr>
            <a:grpSpLocks/>
          </p:cNvGrpSpPr>
          <p:nvPr/>
        </p:nvGrpSpPr>
        <p:grpSpPr bwMode="auto">
          <a:xfrm>
            <a:off x="5315979" y="1647635"/>
            <a:ext cx="3081337" cy="2368548"/>
            <a:chOff x="3782474" y="1822392"/>
            <a:chExt cx="3082370" cy="2368791"/>
          </a:xfrm>
        </p:grpSpPr>
        <p:sp>
          <p:nvSpPr>
            <p:cNvPr id="71801" name="Line 49"/>
            <p:cNvSpPr>
              <a:spLocks noChangeShapeType="1"/>
            </p:cNvSpPr>
            <p:nvPr/>
          </p:nvSpPr>
          <p:spPr bwMode="auto">
            <a:xfrm flipV="1">
              <a:off x="6135937" y="2210808"/>
              <a:ext cx="3907" cy="1980375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02" name="Line 105"/>
            <p:cNvSpPr>
              <a:spLocks noChangeShapeType="1"/>
            </p:cNvSpPr>
            <p:nvPr/>
          </p:nvSpPr>
          <p:spPr bwMode="auto">
            <a:xfrm flipH="1">
              <a:off x="6857999" y="1822392"/>
              <a:ext cx="6845" cy="311207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03" name="AutoShape 141"/>
            <p:cNvSpPr>
              <a:spLocks noChangeArrowheads="1"/>
            </p:cNvSpPr>
            <p:nvPr/>
          </p:nvSpPr>
          <p:spPr bwMode="auto">
            <a:xfrm>
              <a:off x="6400800" y="1981200"/>
              <a:ext cx="304800" cy="304800"/>
            </a:xfrm>
            <a:prstGeom prst="flowChartDelay">
              <a:avLst/>
            </a:prstGeom>
            <a:noFill/>
            <a:ln w="12700">
              <a:solidFill>
                <a:srgbClr val="0432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Calibri" charset="0"/>
              </a:endParaRPr>
            </a:p>
          </p:txBody>
        </p:sp>
        <p:sp>
          <p:nvSpPr>
            <p:cNvPr id="71804" name="Line 142"/>
            <p:cNvSpPr>
              <a:spLocks noChangeShapeType="1"/>
            </p:cNvSpPr>
            <p:nvPr/>
          </p:nvSpPr>
          <p:spPr bwMode="auto">
            <a:xfrm>
              <a:off x="6705600" y="2133600"/>
              <a:ext cx="152400" cy="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05" name="Line 143"/>
            <p:cNvSpPr>
              <a:spLocks noChangeShapeType="1"/>
            </p:cNvSpPr>
            <p:nvPr/>
          </p:nvSpPr>
          <p:spPr bwMode="auto">
            <a:xfrm flipV="1">
              <a:off x="6143361" y="2209800"/>
              <a:ext cx="257439" cy="1008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06" name="Line 144"/>
            <p:cNvSpPr>
              <a:spLocks noChangeShapeType="1"/>
            </p:cNvSpPr>
            <p:nvPr/>
          </p:nvSpPr>
          <p:spPr bwMode="auto">
            <a:xfrm>
              <a:off x="3782474" y="2286000"/>
              <a:ext cx="2313526" cy="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07" name="Line 159"/>
            <p:cNvSpPr>
              <a:spLocks noChangeShapeType="1"/>
            </p:cNvSpPr>
            <p:nvPr/>
          </p:nvSpPr>
          <p:spPr bwMode="auto">
            <a:xfrm>
              <a:off x="6096000" y="2057400"/>
              <a:ext cx="304800" cy="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08" name="Line 160"/>
            <p:cNvSpPr>
              <a:spLocks noChangeShapeType="1"/>
            </p:cNvSpPr>
            <p:nvPr/>
          </p:nvSpPr>
          <p:spPr bwMode="auto">
            <a:xfrm flipV="1">
              <a:off x="6096000" y="2057400"/>
              <a:ext cx="0" cy="22860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26"/>
          <p:cNvGrpSpPr>
            <a:grpSpLocks/>
          </p:cNvGrpSpPr>
          <p:nvPr/>
        </p:nvGrpSpPr>
        <p:grpSpPr bwMode="auto">
          <a:xfrm>
            <a:off x="5266765" y="2263585"/>
            <a:ext cx="5181600" cy="2971800"/>
            <a:chOff x="3733800" y="2362200"/>
            <a:chExt cx="5181600" cy="2971800"/>
          </a:xfrm>
        </p:grpSpPr>
        <p:sp>
          <p:nvSpPr>
            <p:cNvPr id="94306" name="Line 62"/>
            <p:cNvSpPr>
              <a:spLocks noChangeShapeType="1"/>
            </p:cNvSpPr>
            <p:nvPr/>
          </p:nvSpPr>
          <p:spPr bwMode="auto">
            <a:xfrm>
              <a:off x="7543800" y="5029200"/>
              <a:ext cx="0" cy="30480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4307" name="Line 146"/>
            <p:cNvSpPr>
              <a:spLocks noChangeShapeType="1"/>
            </p:cNvSpPr>
            <p:nvPr/>
          </p:nvSpPr>
          <p:spPr bwMode="auto">
            <a:xfrm>
              <a:off x="3733800" y="2362200"/>
              <a:ext cx="5181600" cy="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4308" name="Line 147"/>
            <p:cNvSpPr>
              <a:spLocks noChangeShapeType="1"/>
            </p:cNvSpPr>
            <p:nvPr/>
          </p:nvSpPr>
          <p:spPr bwMode="auto">
            <a:xfrm>
              <a:off x="7543800" y="5334000"/>
              <a:ext cx="1371600" cy="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4309" name="Line 148"/>
            <p:cNvSpPr>
              <a:spLocks noChangeShapeType="1"/>
            </p:cNvSpPr>
            <p:nvPr/>
          </p:nvSpPr>
          <p:spPr bwMode="auto">
            <a:xfrm>
              <a:off x="8915400" y="2362200"/>
              <a:ext cx="0" cy="2971800"/>
            </a:xfrm>
            <a:prstGeom prst="line">
              <a:avLst/>
            </a:prstGeom>
            <a:noFill/>
            <a:ln w="12700">
              <a:solidFill>
                <a:srgbClr val="0432FF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Calibri"/>
                <a:cs typeface="Calibri"/>
              </a:endParaRPr>
            </a:p>
          </p:txBody>
        </p:sp>
      </p:grpSp>
      <p:grpSp>
        <p:nvGrpSpPr>
          <p:cNvPr id="29" name="Group 225"/>
          <p:cNvGrpSpPr>
            <a:grpSpLocks/>
          </p:cNvGrpSpPr>
          <p:nvPr/>
        </p:nvGrpSpPr>
        <p:grpSpPr bwMode="auto">
          <a:xfrm>
            <a:off x="5266765" y="2339785"/>
            <a:ext cx="3810000" cy="1143000"/>
            <a:chOff x="3733800" y="2438400"/>
            <a:chExt cx="3810000" cy="1143000"/>
          </a:xfrm>
        </p:grpSpPr>
        <p:sp>
          <p:nvSpPr>
            <p:cNvPr id="71795" name="Line 59"/>
            <p:cNvSpPr>
              <a:spLocks noChangeShapeType="1"/>
            </p:cNvSpPr>
            <p:nvPr/>
          </p:nvSpPr>
          <p:spPr bwMode="auto">
            <a:xfrm>
              <a:off x="7543800" y="2438400"/>
              <a:ext cx="0" cy="1143000"/>
            </a:xfrm>
            <a:prstGeom prst="line">
              <a:avLst/>
            </a:prstGeom>
            <a:noFill/>
            <a:ln w="12700">
              <a:solidFill>
                <a:srgbClr val="2368A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96" name="Line 150"/>
            <p:cNvSpPr>
              <a:spLocks noChangeShapeType="1"/>
            </p:cNvSpPr>
            <p:nvPr/>
          </p:nvSpPr>
          <p:spPr bwMode="auto">
            <a:xfrm>
              <a:off x="3733800" y="2438400"/>
              <a:ext cx="3810000" cy="0"/>
            </a:xfrm>
            <a:prstGeom prst="line">
              <a:avLst/>
            </a:prstGeom>
            <a:noFill/>
            <a:ln w="12700">
              <a:solidFill>
                <a:srgbClr val="2368A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79" name="Rectangle 130"/>
          <p:cNvSpPr>
            <a:spLocks noChangeArrowheads="1"/>
          </p:cNvSpPr>
          <p:nvPr/>
        </p:nvSpPr>
        <p:spPr bwMode="auto">
          <a:xfrm>
            <a:off x="4519053" y="4451161"/>
            <a:ext cx="2032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 algn="ctr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altLang="en-US" sz="1000">
                <a:solidFill>
                  <a:srgbClr val="FF0000"/>
                </a:solidFill>
                <a:latin typeface="Calibri" charset="0"/>
              </a:rPr>
              <a:t>1</a:t>
            </a:r>
          </a:p>
        </p:txBody>
      </p:sp>
      <p:sp>
        <p:nvSpPr>
          <p:cNvPr id="71780" name="Rectangle 130"/>
          <p:cNvSpPr>
            <a:spLocks noChangeArrowheads="1"/>
          </p:cNvSpPr>
          <p:nvPr/>
        </p:nvSpPr>
        <p:spPr bwMode="auto">
          <a:xfrm>
            <a:off x="4519053" y="4168586"/>
            <a:ext cx="2032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 algn="ctr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altLang="en-US" sz="1000">
                <a:solidFill>
                  <a:srgbClr val="FF0000"/>
                </a:solidFill>
                <a:latin typeface="Calibri" charset="0"/>
              </a:rPr>
              <a:t>0</a:t>
            </a:r>
          </a:p>
        </p:txBody>
      </p:sp>
      <p:sp>
        <p:nvSpPr>
          <p:cNvPr id="71781" name="Rectangle 130"/>
          <p:cNvSpPr>
            <a:spLocks noChangeArrowheads="1"/>
          </p:cNvSpPr>
          <p:nvPr/>
        </p:nvSpPr>
        <p:spPr bwMode="auto">
          <a:xfrm>
            <a:off x="6589153" y="4603561"/>
            <a:ext cx="2016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 algn="ctr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altLang="en-US" sz="1000">
                <a:solidFill>
                  <a:srgbClr val="FF0000"/>
                </a:solidFill>
                <a:latin typeface="Calibri" charset="0"/>
              </a:rPr>
              <a:t>1</a:t>
            </a:r>
          </a:p>
        </p:txBody>
      </p:sp>
      <p:sp>
        <p:nvSpPr>
          <p:cNvPr id="71782" name="Rectangle 130"/>
          <p:cNvSpPr>
            <a:spLocks noChangeArrowheads="1"/>
          </p:cNvSpPr>
          <p:nvPr/>
        </p:nvSpPr>
        <p:spPr bwMode="auto">
          <a:xfrm>
            <a:off x="6589153" y="4222561"/>
            <a:ext cx="2016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 algn="ctr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altLang="en-US" sz="1000">
                <a:solidFill>
                  <a:srgbClr val="FF0000"/>
                </a:solidFill>
                <a:latin typeface="Calibri" charset="0"/>
              </a:rPr>
              <a:t>0</a:t>
            </a:r>
          </a:p>
        </p:txBody>
      </p:sp>
      <p:sp>
        <p:nvSpPr>
          <p:cNvPr id="71783" name="Rectangle 130"/>
          <p:cNvSpPr>
            <a:spLocks noChangeArrowheads="1"/>
          </p:cNvSpPr>
          <p:nvPr/>
        </p:nvSpPr>
        <p:spPr bwMode="auto">
          <a:xfrm>
            <a:off x="8036953" y="1479361"/>
            <a:ext cx="2016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 algn="ctr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altLang="en-US" sz="1000">
                <a:solidFill>
                  <a:srgbClr val="FF0000"/>
                </a:solidFill>
                <a:latin typeface="Calibri" charset="0"/>
              </a:rPr>
              <a:t>1</a:t>
            </a:r>
          </a:p>
        </p:txBody>
      </p:sp>
      <p:sp>
        <p:nvSpPr>
          <p:cNvPr id="71784" name="Rectangle 130"/>
          <p:cNvSpPr>
            <a:spLocks noChangeArrowheads="1"/>
          </p:cNvSpPr>
          <p:nvPr/>
        </p:nvSpPr>
        <p:spPr bwMode="auto">
          <a:xfrm>
            <a:off x="8036953" y="968186"/>
            <a:ext cx="2016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 algn="ctr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altLang="en-US" sz="1000">
                <a:solidFill>
                  <a:srgbClr val="FF0000"/>
                </a:solidFill>
                <a:latin typeface="Calibri" charset="0"/>
              </a:rPr>
              <a:t>0</a:t>
            </a:r>
          </a:p>
        </p:txBody>
      </p:sp>
      <p:sp>
        <p:nvSpPr>
          <p:cNvPr id="71785" name="Rectangle 130"/>
          <p:cNvSpPr>
            <a:spLocks noChangeArrowheads="1"/>
          </p:cNvSpPr>
          <p:nvPr/>
        </p:nvSpPr>
        <p:spPr bwMode="auto">
          <a:xfrm>
            <a:off x="9713353" y="4549586"/>
            <a:ext cx="2016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 algn="ctr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altLang="en-US" sz="1000">
                <a:solidFill>
                  <a:srgbClr val="FF0000"/>
                </a:solidFill>
                <a:latin typeface="Calibri" charset="0"/>
              </a:rPr>
              <a:t>1</a:t>
            </a:r>
          </a:p>
        </p:txBody>
      </p:sp>
      <p:sp>
        <p:nvSpPr>
          <p:cNvPr id="71786" name="Rectangle 130"/>
          <p:cNvSpPr>
            <a:spLocks noChangeArrowheads="1"/>
          </p:cNvSpPr>
          <p:nvPr/>
        </p:nvSpPr>
        <p:spPr bwMode="auto">
          <a:xfrm>
            <a:off x="9713353" y="4168586"/>
            <a:ext cx="2016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>
            <a:lvl1pPr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 algn="ctr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altLang="en-US" sz="1000">
                <a:solidFill>
                  <a:srgbClr val="FF0000"/>
                </a:solidFill>
                <a:latin typeface="Calibri" charset="0"/>
              </a:rPr>
              <a:t>0</a:t>
            </a:r>
          </a:p>
        </p:txBody>
      </p:sp>
      <p:sp>
        <p:nvSpPr>
          <p:cNvPr id="71794" name="Rectangle 129"/>
          <p:cNvSpPr>
            <a:spLocks noChangeArrowheads="1"/>
          </p:cNvSpPr>
          <p:nvPr/>
        </p:nvSpPr>
        <p:spPr bwMode="auto">
          <a:xfrm>
            <a:off x="4192029" y="4459099"/>
            <a:ext cx="8096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8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1pPr>
            <a:lvl2pPr marL="742950" indent="-28575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2pPr>
            <a:lvl3pPr marL="11430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3pPr>
            <a:lvl4pPr marL="16002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4pPr>
            <a:lvl5pPr marL="2057400" indent="-228600" defTabSz="904875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Optima" charset="0"/>
                <a:ea typeface="ＭＳ Ｐゴシック" charset="-128"/>
                <a:cs typeface="Optima" charset="0"/>
              </a:defRPr>
            </a:lvl9pPr>
          </a:lstStyle>
          <a:p>
            <a:pPr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altLang="en-US" sz="1000">
                <a:latin typeface="Calibri" charset="0"/>
              </a:rPr>
              <a:t>[15-11]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28D231-DBB9-5747-BBBA-C802609A48FF}"/>
              </a:ext>
            </a:extLst>
          </p:cNvPr>
          <p:cNvSpPr txBox="1"/>
          <p:nvPr/>
        </p:nvSpPr>
        <p:spPr>
          <a:xfrm>
            <a:off x="4855335" y="17644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21" name="Rectangle 2">
            <a:extLst>
              <a:ext uri="{FF2B5EF4-FFF2-40B4-BE49-F238E27FC236}">
                <a16:creationId xmlns:a16="http://schemas.microsoft.com/office/drawing/2014/main" id="{8677C2EC-8283-7D4F-893D-859A7E03D8FB}"/>
              </a:ext>
            </a:extLst>
          </p:cNvPr>
          <p:cNvSpPr txBox="1">
            <a:spLocks noChangeArrowheads="1"/>
          </p:cNvSpPr>
          <p:nvPr/>
        </p:nvSpPr>
        <p:spPr>
          <a:xfrm>
            <a:off x="1989372" y="154592"/>
            <a:ext cx="8077200" cy="422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kern="0" dirty="0">
                <a:cs typeface="Optima"/>
              </a:rPr>
              <a:t>The MIPS Single-cycle Datapath</a:t>
            </a:r>
            <a:endParaRPr lang="en-US" altLang="en-US" sz="2400" dirty="0"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40B1125-20F8-C243-9EB4-91D9DB86B9D3}"/>
              </a:ext>
            </a:extLst>
          </p:cNvPr>
          <p:cNvGrpSpPr/>
          <p:nvPr/>
        </p:nvGrpSpPr>
        <p:grpSpPr>
          <a:xfrm>
            <a:off x="5032604" y="3492546"/>
            <a:ext cx="1383078" cy="1447745"/>
            <a:chOff x="4859226" y="3128976"/>
            <a:chExt cx="1383078" cy="1447745"/>
          </a:xfrm>
        </p:grpSpPr>
        <p:sp>
          <p:nvSpPr>
            <p:cNvPr id="223" name="Rectangle 40">
              <a:extLst>
                <a:ext uri="{FF2B5EF4-FFF2-40B4-BE49-F238E27FC236}">
                  <a16:creationId xmlns:a16="http://schemas.microsoft.com/office/drawing/2014/main" id="{31840F55-C4A4-CB4D-B36D-34929DF9E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9226" y="3128976"/>
              <a:ext cx="1381704" cy="1447745"/>
            </a:xfrm>
            <a:prstGeom prst="rect">
              <a:avLst/>
            </a:prstGeom>
            <a:solidFill>
              <a:srgbClr val="D7EB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1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 Box 48">
              <a:extLst>
                <a:ext uri="{FF2B5EF4-FFF2-40B4-BE49-F238E27FC236}">
                  <a16:creationId xmlns:a16="http://schemas.microsoft.com/office/drawing/2014/main" id="{C5C446B7-FA3A-2A4B-9F81-18973E23C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914" y="4300284"/>
              <a:ext cx="694421" cy="230832"/>
            </a:xfrm>
            <a:prstGeom prst="rect">
              <a:avLst/>
            </a:prstGeom>
            <a:solidFill>
              <a:srgbClr val="D7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Write Data</a:t>
              </a:r>
            </a:p>
          </p:txBody>
        </p:sp>
        <p:sp>
          <p:nvSpPr>
            <p:cNvPr id="225" name="Text Box 49">
              <a:extLst>
                <a:ext uri="{FF2B5EF4-FFF2-40B4-BE49-F238E27FC236}">
                  <a16:creationId xmlns:a16="http://schemas.microsoft.com/office/drawing/2014/main" id="{59E1358F-1B08-C944-9490-B4C95FB5F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474" y="3140676"/>
              <a:ext cx="470129" cy="369332"/>
            </a:xfrm>
            <a:prstGeom prst="rect">
              <a:avLst/>
            </a:prstGeom>
            <a:solidFill>
              <a:srgbClr val="D7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Read Reg 1</a:t>
              </a:r>
            </a:p>
          </p:txBody>
        </p:sp>
        <p:sp>
          <p:nvSpPr>
            <p:cNvPr id="226" name="Text Box 50">
              <a:extLst>
                <a:ext uri="{FF2B5EF4-FFF2-40B4-BE49-F238E27FC236}">
                  <a16:creationId xmlns:a16="http://schemas.microsoft.com/office/drawing/2014/main" id="{2E5FDC8B-B71B-B548-84F1-DF384E9EA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474" y="3521661"/>
              <a:ext cx="470129" cy="369332"/>
            </a:xfrm>
            <a:prstGeom prst="rect">
              <a:avLst/>
            </a:prstGeom>
            <a:solidFill>
              <a:srgbClr val="D7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Read Reg 2</a:t>
              </a:r>
            </a:p>
          </p:txBody>
        </p:sp>
        <p:sp>
          <p:nvSpPr>
            <p:cNvPr id="227" name="Text Box 51">
              <a:extLst>
                <a:ext uri="{FF2B5EF4-FFF2-40B4-BE49-F238E27FC236}">
                  <a16:creationId xmlns:a16="http://schemas.microsoft.com/office/drawing/2014/main" id="{331F5114-1794-6D47-91BA-EAF379C0E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935" y="3885347"/>
              <a:ext cx="511680" cy="369332"/>
            </a:xfrm>
            <a:prstGeom prst="rect">
              <a:avLst/>
            </a:prstGeom>
            <a:solidFill>
              <a:srgbClr val="D7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Write Reg</a:t>
              </a:r>
            </a:p>
          </p:txBody>
        </p:sp>
        <p:sp>
          <p:nvSpPr>
            <p:cNvPr id="228" name="Text Box 52">
              <a:extLst>
                <a:ext uri="{FF2B5EF4-FFF2-40B4-BE49-F238E27FC236}">
                  <a16:creationId xmlns:a16="http://schemas.microsoft.com/office/drawing/2014/main" id="{DCB16122-F650-6A41-9F31-59277DB35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3710" y="3613140"/>
              <a:ext cx="633691" cy="369332"/>
            </a:xfrm>
            <a:prstGeom prst="rect">
              <a:avLst/>
            </a:prstGeom>
            <a:solidFill>
              <a:srgbClr val="D7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b="1" dirty="0">
                  <a:latin typeface="Calibri" panose="020F0502020204030204" pitchFamily="34" charset="0"/>
                  <a:cs typeface="Calibri" panose="020F0502020204030204" pitchFamily="34" charset="0"/>
                </a:rPr>
                <a:t>File</a:t>
              </a:r>
            </a:p>
          </p:txBody>
        </p:sp>
        <p:sp>
          <p:nvSpPr>
            <p:cNvPr id="229" name="Text Box 53">
              <a:extLst>
                <a:ext uri="{FF2B5EF4-FFF2-40B4-BE49-F238E27FC236}">
                  <a16:creationId xmlns:a16="http://schemas.microsoft.com/office/drawing/2014/main" id="{BC74ED2B-9C0A-B04A-A9C7-9E1830E71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0625" y="3306011"/>
              <a:ext cx="511679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Read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 Data 1</a:t>
              </a:r>
            </a:p>
          </p:txBody>
        </p:sp>
        <p:sp>
          <p:nvSpPr>
            <p:cNvPr id="230" name="Text Box 54">
              <a:extLst>
                <a:ext uri="{FF2B5EF4-FFF2-40B4-BE49-F238E27FC236}">
                  <a16:creationId xmlns:a16="http://schemas.microsoft.com/office/drawing/2014/main" id="{E09E78E0-A564-9A43-9855-2235A3E67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8007" y="3981320"/>
              <a:ext cx="511679" cy="369332"/>
            </a:xfrm>
            <a:prstGeom prst="rect">
              <a:avLst/>
            </a:prstGeom>
            <a:solidFill>
              <a:srgbClr val="D7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8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Optima" charset="0"/>
                  <a:ea typeface="ＭＳ Ｐゴシック" charset="-128"/>
                  <a:cs typeface="Optima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Read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 Data 2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0735DAFF-B933-DE4F-9A0F-9C5A775E0F77}"/>
              </a:ext>
            </a:extLst>
          </p:cNvPr>
          <p:cNvGrpSpPr/>
          <p:nvPr/>
        </p:nvGrpSpPr>
        <p:grpSpPr>
          <a:xfrm>
            <a:off x="7224714" y="3667125"/>
            <a:ext cx="515937" cy="1270000"/>
            <a:chOff x="7224714" y="3667125"/>
            <a:chExt cx="515937" cy="1270000"/>
          </a:xfrm>
        </p:grpSpPr>
        <p:sp>
          <p:nvSpPr>
            <p:cNvPr id="232" name="Freeform 41">
              <a:extLst>
                <a:ext uri="{FF2B5EF4-FFF2-40B4-BE49-F238E27FC236}">
                  <a16:creationId xmlns:a16="http://schemas.microsoft.com/office/drawing/2014/main" id="{635A6EAF-E8D7-CD4D-9716-BE7DB73F9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4714" y="3667125"/>
              <a:ext cx="515937" cy="1270000"/>
            </a:xfrm>
            <a:custGeom>
              <a:avLst/>
              <a:gdLst>
                <a:gd name="T0" fmla="*/ 0 w 388"/>
                <a:gd name="T1" fmla="*/ 0 h 1099"/>
                <a:gd name="T2" fmla="*/ 0 w 388"/>
                <a:gd name="T3" fmla="*/ 2147483646 h 1099"/>
                <a:gd name="T4" fmla="*/ 2147483646 w 388"/>
                <a:gd name="T5" fmla="*/ 2147483646 h 1099"/>
                <a:gd name="T6" fmla="*/ 0 w 388"/>
                <a:gd name="T7" fmla="*/ 2147483646 h 1099"/>
                <a:gd name="T8" fmla="*/ 0 w 388"/>
                <a:gd name="T9" fmla="*/ 2147483646 h 1099"/>
                <a:gd name="T10" fmla="*/ 2147483646 w 388"/>
                <a:gd name="T11" fmla="*/ 2147483646 h 1099"/>
                <a:gd name="T12" fmla="*/ 2147483646 w 388"/>
                <a:gd name="T13" fmla="*/ 2147483646 h 1099"/>
                <a:gd name="T14" fmla="*/ 0 w 388"/>
                <a:gd name="T15" fmla="*/ 0 h 10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8"/>
                <a:gd name="T25" fmla="*/ 0 h 1099"/>
                <a:gd name="T26" fmla="*/ 388 w 388"/>
                <a:gd name="T27" fmla="*/ 1099 h 109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solidFill>
              <a:srgbClr val="F6A0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ABD54FDC-8C4D-D94A-9146-925F7AD3B2DC}"/>
                </a:ext>
              </a:extLst>
            </p:cNvPr>
            <p:cNvSpPr txBox="1"/>
            <p:nvPr/>
          </p:nvSpPr>
          <p:spPr>
            <a:xfrm>
              <a:off x="7303141" y="4178793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ALU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653942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Pipelining is Natural 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097280" y="1453243"/>
            <a:ext cx="6140428" cy="4415851"/>
          </a:xfrm>
        </p:spPr>
        <p:txBody>
          <a:bodyPr>
            <a:noAutofit/>
          </a:bodyPr>
          <a:lstStyle/>
          <a:p>
            <a:endParaRPr lang="en-US" altLang="en-US" dirty="0"/>
          </a:p>
          <a:p>
            <a:r>
              <a:rPr lang="en-US" altLang="en-US" dirty="0"/>
              <a:t>Alice, Bob, Cathy, Dave each have one load of clothes  to wash, dry, and fold</a:t>
            </a:r>
          </a:p>
          <a:p>
            <a:pPr marL="137160" indent="0">
              <a:buNone/>
            </a:pPr>
            <a:endParaRPr lang="en-US" altLang="en-US" dirty="0"/>
          </a:p>
          <a:p>
            <a:r>
              <a:rPr lang="en-US" altLang="en-US" dirty="0"/>
              <a:t>Laundromat has one washer, one dryer and folding table</a:t>
            </a:r>
          </a:p>
          <a:p>
            <a:pPr lvl="1"/>
            <a:r>
              <a:rPr lang="en-US" altLang="en-US" dirty="0"/>
              <a:t>Washer takes 30 minutes</a:t>
            </a:r>
          </a:p>
          <a:p>
            <a:pPr lvl="1"/>
            <a:r>
              <a:rPr lang="en-US" altLang="en-US" dirty="0"/>
              <a:t>Dryer takes 30 minutes</a:t>
            </a:r>
          </a:p>
          <a:p>
            <a:pPr lvl="1"/>
            <a:r>
              <a:rPr lang="en-US" altLang="ja-JP" dirty="0"/>
              <a:t>Folding takes 30 minutes</a:t>
            </a:r>
          </a:p>
          <a:p>
            <a:endParaRPr lang="en-US" altLang="en-US" dirty="0"/>
          </a:p>
          <a:p>
            <a:r>
              <a:rPr lang="en-US" altLang="en-US" dirty="0"/>
              <a:t>Everyone arrives at the Laundromat at exactly the same time</a:t>
            </a:r>
          </a:p>
          <a:p>
            <a:endParaRPr lang="en-US" altLang="en-US" dirty="0"/>
          </a:p>
        </p:txBody>
      </p:sp>
      <p:grpSp>
        <p:nvGrpSpPr>
          <p:cNvPr id="18435" name="Group 4"/>
          <p:cNvGrpSpPr>
            <a:grpSpLocks/>
          </p:cNvGrpSpPr>
          <p:nvPr/>
        </p:nvGrpSpPr>
        <p:grpSpPr bwMode="auto">
          <a:xfrm>
            <a:off x="9268959" y="3835263"/>
            <a:ext cx="673100" cy="800100"/>
            <a:chOff x="4012" y="2316"/>
            <a:chExt cx="424" cy="504"/>
          </a:xfrm>
          <a:solidFill>
            <a:schemeClr val="bg2"/>
          </a:solidFill>
        </p:grpSpPr>
        <p:grpSp>
          <p:nvGrpSpPr>
            <p:cNvPr id="18446" name="Group 5"/>
            <p:cNvGrpSpPr>
              <a:grpSpLocks/>
            </p:cNvGrpSpPr>
            <p:nvPr/>
          </p:nvGrpSpPr>
          <p:grpSpPr bwMode="auto">
            <a:xfrm>
              <a:off x="4012" y="2316"/>
              <a:ext cx="424" cy="504"/>
              <a:chOff x="4012" y="2316"/>
              <a:chExt cx="424" cy="504"/>
            </a:xfrm>
            <a:grpFill/>
          </p:grpSpPr>
          <p:sp>
            <p:nvSpPr>
              <p:cNvPr id="18449" name="AutoShape 6"/>
              <p:cNvSpPr>
                <a:spLocks noChangeArrowheads="1"/>
              </p:cNvSpPr>
              <p:nvPr/>
            </p:nvSpPr>
            <p:spPr bwMode="auto">
              <a:xfrm>
                <a:off x="4012" y="2396"/>
                <a:ext cx="424" cy="424"/>
              </a:xfrm>
              <a:prstGeom prst="cube">
                <a:avLst>
                  <a:gd name="adj" fmla="val 24995"/>
                </a:avLst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8450" name="AutoShape 7"/>
              <p:cNvSpPr>
                <a:spLocks noChangeArrowheads="1"/>
              </p:cNvSpPr>
              <p:nvPr/>
            </p:nvSpPr>
            <p:spPr bwMode="auto">
              <a:xfrm>
                <a:off x="4108" y="2316"/>
                <a:ext cx="328" cy="88"/>
              </a:xfrm>
              <a:prstGeom prst="cube">
                <a:avLst>
                  <a:gd name="adj" fmla="val 24995"/>
                </a:avLst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18447" name="Oval 8"/>
            <p:cNvSpPr>
              <a:spLocks noChangeArrowheads="1"/>
            </p:cNvSpPr>
            <p:nvPr/>
          </p:nvSpPr>
          <p:spPr bwMode="auto">
            <a:xfrm>
              <a:off x="4140" y="2356"/>
              <a:ext cx="56" cy="3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8448" name="AutoShape 9"/>
            <p:cNvSpPr>
              <a:spLocks noChangeArrowheads="1"/>
            </p:cNvSpPr>
            <p:nvPr/>
          </p:nvSpPr>
          <p:spPr bwMode="auto">
            <a:xfrm>
              <a:off x="4064" y="2592"/>
              <a:ext cx="224" cy="96"/>
            </a:xfrm>
            <a:prstGeom prst="octagon">
              <a:avLst>
                <a:gd name="adj" fmla="val 29282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17412" name="Group 10"/>
          <p:cNvGrpSpPr>
            <a:grpSpLocks/>
          </p:cNvGrpSpPr>
          <p:nvPr/>
        </p:nvGrpSpPr>
        <p:grpSpPr bwMode="auto">
          <a:xfrm>
            <a:off x="10493692" y="3910669"/>
            <a:ext cx="661988" cy="649288"/>
            <a:chOff x="4007" y="2964"/>
            <a:chExt cx="417" cy="409"/>
          </a:xfrm>
          <a:solidFill>
            <a:srgbClr val="00B050"/>
          </a:solidFill>
        </p:grpSpPr>
        <p:grpSp>
          <p:nvGrpSpPr>
            <p:cNvPr id="17428" name="Group 11"/>
            <p:cNvGrpSpPr>
              <a:grpSpLocks/>
            </p:cNvGrpSpPr>
            <p:nvPr/>
          </p:nvGrpSpPr>
          <p:grpSpPr bwMode="auto">
            <a:xfrm>
              <a:off x="4009" y="3157"/>
              <a:ext cx="415" cy="216"/>
              <a:chOff x="4009" y="3157"/>
              <a:chExt cx="415" cy="216"/>
            </a:xfrm>
            <a:grpFill/>
          </p:grpSpPr>
          <p:sp>
            <p:nvSpPr>
              <p:cNvPr id="17432" name="Freeform 12"/>
              <p:cNvSpPr>
                <a:spLocks/>
              </p:cNvSpPr>
              <p:nvPr/>
            </p:nvSpPr>
            <p:spPr bwMode="auto">
              <a:xfrm>
                <a:off x="4211" y="3158"/>
                <a:ext cx="96" cy="215"/>
              </a:xfrm>
              <a:custGeom>
                <a:avLst/>
                <a:gdLst>
                  <a:gd name="T0" fmla="*/ 69 w 96"/>
                  <a:gd name="T1" fmla="*/ 0 h 215"/>
                  <a:gd name="T2" fmla="*/ 95 w 96"/>
                  <a:gd name="T3" fmla="*/ 0 h 215"/>
                  <a:gd name="T4" fmla="*/ 26 w 96"/>
                  <a:gd name="T5" fmla="*/ 214 h 215"/>
                  <a:gd name="T6" fmla="*/ 0 w 96"/>
                  <a:gd name="T7" fmla="*/ 214 h 215"/>
                  <a:gd name="T8" fmla="*/ 69 w 96"/>
                  <a:gd name="T9" fmla="*/ 0 h 2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215"/>
                  <a:gd name="T17" fmla="*/ 96 w 96"/>
                  <a:gd name="T18" fmla="*/ 215 h 2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215">
                    <a:moveTo>
                      <a:pt x="69" y="0"/>
                    </a:moveTo>
                    <a:lnTo>
                      <a:pt x="95" y="0"/>
                    </a:lnTo>
                    <a:lnTo>
                      <a:pt x="26" y="214"/>
                    </a:lnTo>
                    <a:lnTo>
                      <a:pt x="0" y="214"/>
                    </a:lnTo>
                    <a:lnTo>
                      <a:pt x="69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433" name="Rectangle 13"/>
              <p:cNvSpPr>
                <a:spLocks noChangeArrowheads="1"/>
              </p:cNvSpPr>
              <p:nvPr/>
            </p:nvSpPr>
            <p:spPr bwMode="auto">
              <a:xfrm>
                <a:off x="4206" y="3157"/>
                <a:ext cx="218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434" name="Rectangle 14"/>
              <p:cNvSpPr>
                <a:spLocks noChangeArrowheads="1"/>
              </p:cNvSpPr>
              <p:nvPr/>
            </p:nvSpPr>
            <p:spPr bwMode="auto">
              <a:xfrm>
                <a:off x="4205" y="3248"/>
                <a:ext cx="218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435" name="Rectangle 15"/>
              <p:cNvSpPr>
                <a:spLocks noChangeArrowheads="1"/>
              </p:cNvSpPr>
              <p:nvPr/>
            </p:nvSpPr>
            <p:spPr bwMode="auto">
              <a:xfrm>
                <a:off x="4009" y="3248"/>
                <a:ext cx="116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7429" name="Group 16"/>
            <p:cNvGrpSpPr>
              <a:grpSpLocks/>
            </p:cNvGrpSpPr>
            <p:nvPr/>
          </p:nvGrpSpPr>
          <p:grpSpPr bwMode="auto">
            <a:xfrm>
              <a:off x="4007" y="2964"/>
              <a:ext cx="217" cy="409"/>
              <a:chOff x="4007" y="2964"/>
              <a:chExt cx="217" cy="409"/>
            </a:xfrm>
            <a:grpFill/>
          </p:grpSpPr>
          <p:sp>
            <p:nvSpPr>
              <p:cNvPr id="17430" name="Oval 17"/>
              <p:cNvSpPr>
                <a:spLocks noChangeArrowheads="1"/>
              </p:cNvSpPr>
              <p:nvPr/>
            </p:nvSpPr>
            <p:spPr bwMode="auto">
              <a:xfrm>
                <a:off x="4091" y="2964"/>
                <a:ext cx="55" cy="55"/>
              </a:xfrm>
              <a:prstGeom prst="ellips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431" name="Freeform 18"/>
              <p:cNvSpPr>
                <a:spLocks/>
              </p:cNvSpPr>
              <p:nvPr/>
            </p:nvSpPr>
            <p:spPr bwMode="auto">
              <a:xfrm>
                <a:off x="4007" y="3041"/>
                <a:ext cx="217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9 w 217"/>
                  <a:gd name="T13" fmla="*/ 183 h 332"/>
                  <a:gd name="T14" fmla="*/ 14 w 217"/>
                  <a:gd name="T15" fmla="*/ 186 h 332"/>
                  <a:gd name="T16" fmla="*/ 17 w 217"/>
                  <a:gd name="T17" fmla="*/ 186 h 332"/>
                  <a:gd name="T18" fmla="*/ 23 w 217"/>
                  <a:gd name="T19" fmla="*/ 186 h 332"/>
                  <a:gd name="T20" fmla="*/ 141 w 217"/>
                  <a:gd name="T21" fmla="*/ 331 h 332"/>
                  <a:gd name="T22" fmla="*/ 178 w 217"/>
                  <a:gd name="T23" fmla="*/ 159 h 332"/>
                  <a:gd name="T24" fmla="*/ 177 w 217"/>
                  <a:gd name="T25" fmla="*/ 155 h 332"/>
                  <a:gd name="T26" fmla="*/ 176 w 217"/>
                  <a:gd name="T27" fmla="*/ 152 h 332"/>
                  <a:gd name="T28" fmla="*/ 173 w 217"/>
                  <a:gd name="T29" fmla="*/ 149 h 332"/>
                  <a:gd name="T30" fmla="*/ 170 w 217"/>
                  <a:gd name="T31" fmla="*/ 147 h 332"/>
                  <a:gd name="T32" fmla="*/ 166 w 217"/>
                  <a:gd name="T33" fmla="*/ 145 h 332"/>
                  <a:gd name="T34" fmla="*/ 161 w 217"/>
                  <a:gd name="T35" fmla="*/ 145 h 332"/>
                  <a:gd name="T36" fmla="*/ 157 w 217"/>
                  <a:gd name="T37" fmla="*/ 145 h 332"/>
                  <a:gd name="T38" fmla="*/ 153 w 217"/>
                  <a:gd name="T39" fmla="*/ 145 h 332"/>
                  <a:gd name="T40" fmla="*/ 104 w 217"/>
                  <a:gd name="T41" fmla="*/ 84 h 332"/>
                  <a:gd name="T42" fmla="*/ 201 w 217"/>
                  <a:gd name="T43" fmla="*/ 104 h 332"/>
                  <a:gd name="T44" fmla="*/ 204 w 217"/>
                  <a:gd name="T45" fmla="*/ 103 h 332"/>
                  <a:gd name="T46" fmla="*/ 207 w 217"/>
                  <a:gd name="T47" fmla="*/ 103 h 332"/>
                  <a:gd name="T48" fmla="*/ 211 w 217"/>
                  <a:gd name="T49" fmla="*/ 100 h 332"/>
                  <a:gd name="T50" fmla="*/ 214 w 217"/>
                  <a:gd name="T51" fmla="*/ 97 h 332"/>
                  <a:gd name="T52" fmla="*/ 215 w 217"/>
                  <a:gd name="T53" fmla="*/ 93 h 332"/>
                  <a:gd name="T54" fmla="*/ 216 w 217"/>
                  <a:gd name="T55" fmla="*/ 88 h 332"/>
                  <a:gd name="T56" fmla="*/ 215 w 217"/>
                  <a:gd name="T57" fmla="*/ 83 h 332"/>
                  <a:gd name="T58" fmla="*/ 213 w 217"/>
                  <a:gd name="T59" fmla="*/ 79 h 332"/>
                  <a:gd name="T60" fmla="*/ 210 w 217"/>
                  <a:gd name="T61" fmla="*/ 76 h 332"/>
                  <a:gd name="T62" fmla="*/ 206 w 217"/>
                  <a:gd name="T63" fmla="*/ 73 h 332"/>
                  <a:gd name="T64" fmla="*/ 203 w 217"/>
                  <a:gd name="T65" fmla="*/ 72 h 332"/>
                  <a:gd name="T66" fmla="*/ 137 w 217"/>
                  <a:gd name="T67" fmla="*/ 72 h 332"/>
                  <a:gd name="T68" fmla="*/ 125 w 217"/>
                  <a:gd name="T69" fmla="*/ 47 h 332"/>
                  <a:gd name="T70" fmla="*/ 126 w 217"/>
                  <a:gd name="T71" fmla="*/ 41 h 332"/>
                  <a:gd name="T72" fmla="*/ 127 w 217"/>
                  <a:gd name="T73" fmla="*/ 34 h 332"/>
                  <a:gd name="T74" fmla="*/ 127 w 217"/>
                  <a:gd name="T75" fmla="*/ 27 h 332"/>
                  <a:gd name="T76" fmla="*/ 125 w 217"/>
                  <a:gd name="T77" fmla="*/ 21 h 332"/>
                  <a:gd name="T78" fmla="*/ 123 w 217"/>
                  <a:gd name="T79" fmla="*/ 17 h 332"/>
                  <a:gd name="T80" fmla="*/ 120 w 217"/>
                  <a:gd name="T81" fmla="*/ 12 h 332"/>
                  <a:gd name="T82" fmla="*/ 115 w 217"/>
                  <a:gd name="T83" fmla="*/ 8 h 332"/>
                  <a:gd name="T84" fmla="*/ 110 w 217"/>
                  <a:gd name="T85" fmla="*/ 4 h 332"/>
                  <a:gd name="T86" fmla="*/ 104 w 217"/>
                  <a:gd name="T87" fmla="*/ 1 h 332"/>
                  <a:gd name="T88" fmla="*/ 97 w 217"/>
                  <a:gd name="T89" fmla="*/ 0 h 332"/>
                  <a:gd name="T90" fmla="*/ 91 w 217"/>
                  <a:gd name="T91" fmla="*/ 0 h 332"/>
                  <a:gd name="T92" fmla="*/ 84 w 217"/>
                  <a:gd name="T93" fmla="*/ 1 h 332"/>
                  <a:gd name="T94" fmla="*/ 77 w 217"/>
                  <a:gd name="T95" fmla="*/ 3 h 332"/>
                  <a:gd name="T96" fmla="*/ 70 w 217"/>
                  <a:gd name="T97" fmla="*/ 7 h 332"/>
                  <a:gd name="T98" fmla="*/ 66 w 217"/>
                  <a:gd name="T99" fmla="*/ 13 h 332"/>
                  <a:gd name="T100" fmla="*/ 62 w 217"/>
                  <a:gd name="T101" fmla="*/ 19 h 332"/>
                  <a:gd name="T102" fmla="*/ 59 w 217"/>
                  <a:gd name="T103" fmla="*/ 25 h 3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17"/>
                  <a:gd name="T157" fmla="*/ 0 h 332"/>
                  <a:gd name="T158" fmla="*/ 217 w 217"/>
                  <a:gd name="T159" fmla="*/ 332 h 33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7413" name="Group 19"/>
          <p:cNvGrpSpPr>
            <a:grpSpLocks/>
          </p:cNvGrpSpPr>
          <p:nvPr/>
        </p:nvGrpSpPr>
        <p:grpSpPr bwMode="auto">
          <a:xfrm>
            <a:off x="8044226" y="3835263"/>
            <a:ext cx="673100" cy="800100"/>
            <a:chOff x="4020" y="1580"/>
            <a:chExt cx="424" cy="504"/>
          </a:xfrm>
          <a:solidFill>
            <a:schemeClr val="accent1"/>
          </a:solidFill>
        </p:grpSpPr>
        <p:grpSp>
          <p:nvGrpSpPr>
            <p:cNvPr id="17422" name="Group 20"/>
            <p:cNvGrpSpPr>
              <a:grpSpLocks/>
            </p:cNvGrpSpPr>
            <p:nvPr/>
          </p:nvGrpSpPr>
          <p:grpSpPr bwMode="auto">
            <a:xfrm>
              <a:off x="4020" y="1580"/>
              <a:ext cx="424" cy="504"/>
              <a:chOff x="4020" y="1580"/>
              <a:chExt cx="424" cy="504"/>
            </a:xfrm>
            <a:grpFill/>
          </p:grpSpPr>
          <p:grpSp>
            <p:nvGrpSpPr>
              <p:cNvPr id="17424" name="Group 21"/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  <a:grpFill/>
            </p:grpSpPr>
            <p:sp>
              <p:nvSpPr>
                <p:cNvPr id="17426" name="AutoShape 22"/>
                <p:cNvSpPr>
                  <a:spLocks noChangeArrowheads="1"/>
                </p:cNvSpPr>
                <p:nvPr/>
              </p:nvSpPr>
              <p:spPr bwMode="auto">
                <a:xfrm>
                  <a:off x="4020" y="1660"/>
                  <a:ext cx="424" cy="424"/>
                </a:xfrm>
                <a:prstGeom prst="cube">
                  <a:avLst>
                    <a:gd name="adj" fmla="val 24995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7427" name="AutoShape 23"/>
                <p:cNvSpPr>
                  <a:spLocks noChangeArrowheads="1"/>
                </p:cNvSpPr>
                <p:nvPr/>
              </p:nvSpPr>
              <p:spPr bwMode="auto">
                <a:xfrm>
                  <a:off x="4116" y="1580"/>
                  <a:ext cx="328" cy="88"/>
                </a:xfrm>
                <a:prstGeom prst="cube">
                  <a:avLst>
                    <a:gd name="adj" fmla="val 24995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7425" name="AutoShape 24"/>
              <p:cNvSpPr>
                <a:spLocks noChangeArrowheads="1"/>
              </p:cNvSpPr>
              <p:nvPr/>
            </p:nvSpPr>
            <p:spPr bwMode="auto">
              <a:xfrm>
                <a:off x="4104" y="1696"/>
                <a:ext cx="224" cy="32"/>
              </a:xfrm>
              <a:prstGeom prst="parallelogram">
                <a:avLst>
                  <a:gd name="adj" fmla="val 174968"/>
                </a:avLst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7423" name="Oval 25"/>
            <p:cNvSpPr>
              <a:spLocks noChangeArrowheads="1"/>
            </p:cNvSpPr>
            <p:nvPr/>
          </p:nvSpPr>
          <p:spPr bwMode="auto">
            <a:xfrm>
              <a:off x="4348" y="1620"/>
              <a:ext cx="56" cy="3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DCC745-464D-3549-8607-BE430BA7648D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29074" r="18632"/>
          <a:stretch/>
        </p:blipFill>
        <p:spPr>
          <a:xfrm>
            <a:off x="7266795" y="1521058"/>
            <a:ext cx="1097280" cy="1188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4032B2-AEA7-BA46-B904-4135962ED09B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6182" r="19596" b="3266"/>
          <a:stretch/>
        </p:blipFill>
        <p:spPr>
          <a:xfrm>
            <a:off x="9568112" y="1521058"/>
            <a:ext cx="1097280" cy="1188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305263-CC1D-D749-84E9-8827BDAA1248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l="29064" t="781" r="16821" b="117"/>
          <a:stretch/>
        </p:blipFill>
        <p:spPr>
          <a:xfrm>
            <a:off x="8426382" y="1521058"/>
            <a:ext cx="1097280" cy="1188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179D7D-AFA6-8C4A-AA10-1CE646686D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671" t="-1589" r="34210" b="-672"/>
          <a:stretch/>
        </p:blipFill>
        <p:spPr>
          <a:xfrm>
            <a:off x="10709842" y="1521058"/>
            <a:ext cx="1097280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9355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Sequential Laundry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5</a:t>
            </a:fld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5696255" y="2271395"/>
            <a:ext cx="409629" cy="33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>
                <a:solidFill>
                  <a:schemeClr val="tx1"/>
                </a:solidFill>
                <a:latin typeface="Calibri" charset="0"/>
              </a:rPr>
              <a:t>30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379938" y="2536808"/>
            <a:ext cx="407019" cy="25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600" i="1" dirty="0">
                <a:solidFill>
                  <a:schemeClr val="tx1"/>
                </a:solidFill>
                <a:latin typeface="Calibri" charset="0"/>
              </a:rPr>
              <a:t>T</a:t>
            </a:r>
          </a:p>
          <a:p>
            <a:pPr algn="ctr"/>
            <a:r>
              <a:rPr lang="en-US" altLang="en-US" sz="1600" i="1" dirty="0">
                <a:solidFill>
                  <a:schemeClr val="tx1"/>
                </a:solidFill>
                <a:latin typeface="Calibri" charset="0"/>
              </a:rPr>
              <a:t>a</a:t>
            </a:r>
          </a:p>
          <a:p>
            <a:pPr algn="ctr"/>
            <a:r>
              <a:rPr lang="en-US" altLang="en-US" sz="1600" i="1" dirty="0">
                <a:solidFill>
                  <a:schemeClr val="tx1"/>
                </a:solidFill>
                <a:latin typeface="Calibri" charset="0"/>
              </a:rPr>
              <a:t>s</a:t>
            </a:r>
          </a:p>
          <a:p>
            <a:pPr algn="ctr"/>
            <a:r>
              <a:rPr lang="en-US" altLang="en-US" sz="1600" i="1" dirty="0">
                <a:solidFill>
                  <a:schemeClr val="tx1"/>
                </a:solidFill>
                <a:latin typeface="Calibri" charset="0"/>
              </a:rPr>
              <a:t>k</a:t>
            </a:r>
          </a:p>
          <a:p>
            <a:pPr algn="ctr"/>
            <a:endParaRPr lang="en-US" altLang="en-US" sz="1600" i="1" dirty="0">
              <a:solidFill>
                <a:schemeClr val="tx1"/>
              </a:solidFill>
              <a:latin typeface="Calibri" charset="0"/>
            </a:endParaRPr>
          </a:p>
          <a:p>
            <a:pPr algn="ctr"/>
            <a:r>
              <a:rPr lang="en-US" altLang="en-US" sz="1600" i="1" dirty="0">
                <a:solidFill>
                  <a:schemeClr val="tx1"/>
                </a:solidFill>
                <a:latin typeface="Calibri" charset="0"/>
              </a:rPr>
              <a:t>O</a:t>
            </a:r>
          </a:p>
          <a:p>
            <a:pPr algn="ctr"/>
            <a:r>
              <a:rPr lang="en-US" altLang="en-US" sz="1600" i="1" dirty="0">
                <a:solidFill>
                  <a:schemeClr val="tx1"/>
                </a:solidFill>
                <a:latin typeface="Calibri" charset="0"/>
              </a:rPr>
              <a:t>r</a:t>
            </a:r>
          </a:p>
          <a:p>
            <a:pPr algn="ctr"/>
            <a:r>
              <a:rPr lang="en-US" altLang="en-US" sz="1600" i="1" dirty="0">
                <a:solidFill>
                  <a:schemeClr val="tx1"/>
                </a:solidFill>
                <a:latin typeface="Calibri" charset="0"/>
              </a:rPr>
              <a:t>d</a:t>
            </a:r>
          </a:p>
          <a:p>
            <a:pPr algn="ctr"/>
            <a:r>
              <a:rPr lang="en-US" altLang="en-US" sz="1600" i="1" dirty="0">
                <a:solidFill>
                  <a:schemeClr val="tx1"/>
                </a:solidFill>
                <a:latin typeface="Calibri" charset="0"/>
              </a:rPr>
              <a:t>e</a:t>
            </a:r>
          </a:p>
          <a:p>
            <a:pPr algn="ctr"/>
            <a:r>
              <a:rPr lang="en-US" altLang="en-US" sz="1600" i="1" dirty="0">
                <a:solidFill>
                  <a:schemeClr val="tx1"/>
                </a:solidFill>
                <a:latin typeface="Calibri" charset="0"/>
              </a:rPr>
              <a:t>r</a:t>
            </a:r>
          </a:p>
        </p:txBody>
      </p:sp>
      <p:sp>
        <p:nvSpPr>
          <p:cNvPr id="20490" name="Line 18"/>
          <p:cNvSpPr>
            <a:spLocks noChangeShapeType="1"/>
          </p:cNvSpPr>
          <p:nvPr/>
        </p:nvSpPr>
        <p:spPr bwMode="auto">
          <a:xfrm flipH="1">
            <a:off x="2842166" y="2685639"/>
            <a:ext cx="4747" cy="218384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Rectangle 19"/>
          <p:cNvSpPr>
            <a:spLocks noChangeArrowheads="1"/>
          </p:cNvSpPr>
          <p:nvPr/>
        </p:nvSpPr>
        <p:spPr bwMode="auto">
          <a:xfrm>
            <a:off x="6128463" y="2538026"/>
            <a:ext cx="657177" cy="33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600" i="1">
                <a:solidFill>
                  <a:schemeClr val="tx1"/>
                </a:solidFill>
                <a:latin typeface="Calibri" charset="0"/>
              </a:rPr>
              <a:t>Time</a:t>
            </a:r>
          </a:p>
        </p:txBody>
      </p:sp>
      <p:grpSp>
        <p:nvGrpSpPr>
          <p:cNvPr id="20492" name="Group 20"/>
          <p:cNvGrpSpPr>
            <a:grpSpLocks/>
          </p:cNvGrpSpPr>
          <p:nvPr/>
        </p:nvGrpSpPr>
        <p:grpSpPr bwMode="auto">
          <a:xfrm>
            <a:off x="3769154" y="2735685"/>
            <a:ext cx="429768" cy="517393"/>
            <a:chOff x="801" y="1458"/>
            <a:chExt cx="218" cy="326"/>
          </a:xfrm>
          <a:solidFill>
            <a:schemeClr val="accent1"/>
          </a:solidFill>
        </p:grpSpPr>
        <p:sp>
          <p:nvSpPr>
            <p:cNvPr id="19580" name="AutoShape 21"/>
            <p:cNvSpPr>
              <a:spLocks noChangeArrowheads="1"/>
            </p:cNvSpPr>
            <p:nvPr/>
          </p:nvSpPr>
          <p:spPr bwMode="auto">
            <a:xfrm>
              <a:off x="801" y="1510"/>
              <a:ext cx="218" cy="274"/>
            </a:xfrm>
            <a:prstGeom prst="cube">
              <a:avLst>
                <a:gd name="adj" fmla="val 24995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200">
                <a:latin typeface="Calibri" charset="0"/>
                <a:ea typeface="ＭＳ Ｐゴシック" charset="0"/>
                <a:cs typeface="Optima" charset="0"/>
              </a:endParaRPr>
            </a:p>
          </p:txBody>
        </p:sp>
        <p:sp>
          <p:nvSpPr>
            <p:cNvPr id="20605" name="AutoShape 22"/>
            <p:cNvSpPr>
              <a:spLocks noChangeArrowheads="1"/>
            </p:cNvSpPr>
            <p:nvPr/>
          </p:nvSpPr>
          <p:spPr bwMode="auto">
            <a:xfrm>
              <a:off x="854" y="1458"/>
              <a:ext cx="165" cy="49"/>
            </a:xfrm>
            <a:prstGeom prst="cube">
              <a:avLst>
                <a:gd name="adj" fmla="val 24995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20606" name="AutoShape 23"/>
            <p:cNvSpPr>
              <a:spLocks noChangeArrowheads="1"/>
            </p:cNvSpPr>
            <p:nvPr/>
          </p:nvSpPr>
          <p:spPr bwMode="auto">
            <a:xfrm>
              <a:off x="845" y="1532"/>
              <a:ext cx="114" cy="18"/>
            </a:xfrm>
            <a:prstGeom prst="parallelogram">
              <a:avLst>
                <a:gd name="adj" fmla="val 158304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</p:grpSp>
      <p:grpSp>
        <p:nvGrpSpPr>
          <p:cNvPr id="20493" name="Group 24"/>
          <p:cNvGrpSpPr>
            <a:grpSpLocks/>
          </p:cNvGrpSpPr>
          <p:nvPr/>
        </p:nvGrpSpPr>
        <p:grpSpPr bwMode="auto">
          <a:xfrm>
            <a:off x="4742360" y="2780917"/>
            <a:ext cx="337084" cy="426929"/>
            <a:chOff x="1345" y="1500"/>
            <a:chExt cx="213" cy="269"/>
          </a:xfrm>
        </p:grpSpPr>
        <p:sp>
          <p:nvSpPr>
            <p:cNvPr id="20598" name="Freeform 25"/>
            <p:cNvSpPr>
              <a:spLocks/>
            </p:cNvSpPr>
            <p:nvPr/>
          </p:nvSpPr>
          <p:spPr bwMode="auto">
            <a:xfrm>
              <a:off x="1483" y="1625"/>
              <a:ext cx="64" cy="144"/>
            </a:xfrm>
            <a:custGeom>
              <a:avLst/>
              <a:gdLst>
                <a:gd name="T0" fmla="*/ 46 w 64"/>
                <a:gd name="T1" fmla="*/ 0 h 144"/>
                <a:gd name="T2" fmla="*/ 63 w 64"/>
                <a:gd name="T3" fmla="*/ 0 h 144"/>
                <a:gd name="T4" fmla="*/ 17 w 64"/>
                <a:gd name="T5" fmla="*/ 143 h 144"/>
                <a:gd name="T6" fmla="*/ 0 w 64"/>
                <a:gd name="T7" fmla="*/ 143 h 144"/>
                <a:gd name="T8" fmla="*/ 46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46" y="0"/>
                  </a:moveTo>
                  <a:lnTo>
                    <a:pt x="63" y="0"/>
                  </a:lnTo>
                  <a:lnTo>
                    <a:pt x="17" y="143"/>
                  </a:lnTo>
                  <a:lnTo>
                    <a:pt x="0" y="143"/>
                  </a:lnTo>
                  <a:lnTo>
                    <a:pt x="46" y="0"/>
                  </a:lnTo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9" name="Rectangle 26"/>
            <p:cNvSpPr>
              <a:spLocks noChangeArrowheads="1"/>
            </p:cNvSpPr>
            <p:nvPr/>
          </p:nvSpPr>
          <p:spPr bwMode="auto">
            <a:xfrm>
              <a:off x="1478" y="1625"/>
              <a:ext cx="80" cy="1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20600" name="Rectangle 27"/>
            <p:cNvSpPr>
              <a:spLocks noChangeArrowheads="1"/>
            </p:cNvSpPr>
            <p:nvPr/>
          </p:nvSpPr>
          <p:spPr bwMode="auto">
            <a:xfrm>
              <a:off x="1486" y="1683"/>
              <a:ext cx="60" cy="14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20601" name="Rectangle 28"/>
            <p:cNvSpPr>
              <a:spLocks noChangeArrowheads="1"/>
            </p:cNvSpPr>
            <p:nvPr/>
          </p:nvSpPr>
          <p:spPr bwMode="auto">
            <a:xfrm>
              <a:off x="1347" y="1683"/>
              <a:ext cx="79" cy="1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20602" name="Oval 29"/>
            <p:cNvSpPr>
              <a:spLocks noChangeArrowheads="1"/>
            </p:cNvSpPr>
            <p:nvPr/>
          </p:nvSpPr>
          <p:spPr bwMode="auto">
            <a:xfrm>
              <a:off x="1409" y="1500"/>
              <a:ext cx="24" cy="27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20603" name="Freeform 30"/>
            <p:cNvSpPr>
              <a:spLocks/>
            </p:cNvSpPr>
            <p:nvPr/>
          </p:nvSpPr>
          <p:spPr bwMode="auto">
            <a:xfrm>
              <a:off x="1345" y="1547"/>
              <a:ext cx="146" cy="222"/>
            </a:xfrm>
            <a:custGeom>
              <a:avLst/>
              <a:gdLst>
                <a:gd name="T0" fmla="*/ 1 w 146"/>
                <a:gd name="T1" fmla="*/ 102 h 222"/>
                <a:gd name="T2" fmla="*/ 1 w 146"/>
                <a:gd name="T3" fmla="*/ 105 h 222"/>
                <a:gd name="T4" fmla="*/ 0 w 146"/>
                <a:gd name="T5" fmla="*/ 109 h 222"/>
                <a:gd name="T6" fmla="*/ 0 w 146"/>
                <a:gd name="T7" fmla="*/ 112 h 222"/>
                <a:gd name="T8" fmla="*/ 1 w 146"/>
                <a:gd name="T9" fmla="*/ 116 h 222"/>
                <a:gd name="T10" fmla="*/ 3 w 146"/>
                <a:gd name="T11" fmla="*/ 119 h 222"/>
                <a:gd name="T12" fmla="*/ 6 w 146"/>
                <a:gd name="T13" fmla="*/ 122 h 222"/>
                <a:gd name="T14" fmla="*/ 9 w 146"/>
                <a:gd name="T15" fmla="*/ 124 h 222"/>
                <a:gd name="T16" fmla="*/ 12 w 146"/>
                <a:gd name="T17" fmla="*/ 125 h 222"/>
                <a:gd name="T18" fmla="*/ 16 w 146"/>
                <a:gd name="T19" fmla="*/ 125 h 222"/>
                <a:gd name="T20" fmla="*/ 95 w 146"/>
                <a:gd name="T21" fmla="*/ 221 h 222"/>
                <a:gd name="T22" fmla="*/ 120 w 146"/>
                <a:gd name="T23" fmla="*/ 106 h 222"/>
                <a:gd name="T24" fmla="*/ 119 w 146"/>
                <a:gd name="T25" fmla="*/ 104 h 222"/>
                <a:gd name="T26" fmla="*/ 118 w 146"/>
                <a:gd name="T27" fmla="*/ 102 h 222"/>
                <a:gd name="T28" fmla="*/ 116 w 146"/>
                <a:gd name="T29" fmla="*/ 100 h 222"/>
                <a:gd name="T30" fmla="*/ 114 w 146"/>
                <a:gd name="T31" fmla="*/ 98 h 222"/>
                <a:gd name="T32" fmla="*/ 111 w 146"/>
                <a:gd name="T33" fmla="*/ 97 h 222"/>
                <a:gd name="T34" fmla="*/ 108 w 146"/>
                <a:gd name="T35" fmla="*/ 96 h 222"/>
                <a:gd name="T36" fmla="*/ 106 w 146"/>
                <a:gd name="T37" fmla="*/ 96 h 222"/>
                <a:gd name="T38" fmla="*/ 103 w 146"/>
                <a:gd name="T39" fmla="*/ 96 h 222"/>
                <a:gd name="T40" fmla="*/ 70 w 146"/>
                <a:gd name="T41" fmla="*/ 56 h 222"/>
                <a:gd name="T42" fmla="*/ 135 w 146"/>
                <a:gd name="T43" fmla="*/ 70 h 222"/>
                <a:gd name="T44" fmla="*/ 137 w 146"/>
                <a:gd name="T45" fmla="*/ 69 h 222"/>
                <a:gd name="T46" fmla="*/ 139 w 146"/>
                <a:gd name="T47" fmla="*/ 68 h 222"/>
                <a:gd name="T48" fmla="*/ 142 w 146"/>
                <a:gd name="T49" fmla="*/ 66 h 222"/>
                <a:gd name="T50" fmla="*/ 144 w 146"/>
                <a:gd name="T51" fmla="*/ 65 h 222"/>
                <a:gd name="T52" fmla="*/ 144 w 146"/>
                <a:gd name="T53" fmla="*/ 62 h 222"/>
                <a:gd name="T54" fmla="*/ 145 w 146"/>
                <a:gd name="T55" fmla="*/ 59 h 222"/>
                <a:gd name="T56" fmla="*/ 144 w 146"/>
                <a:gd name="T57" fmla="*/ 55 h 222"/>
                <a:gd name="T58" fmla="*/ 143 w 146"/>
                <a:gd name="T59" fmla="*/ 53 h 222"/>
                <a:gd name="T60" fmla="*/ 141 w 146"/>
                <a:gd name="T61" fmla="*/ 51 h 222"/>
                <a:gd name="T62" fmla="*/ 139 w 146"/>
                <a:gd name="T63" fmla="*/ 49 h 222"/>
                <a:gd name="T64" fmla="*/ 136 w 146"/>
                <a:gd name="T65" fmla="*/ 48 h 222"/>
                <a:gd name="T66" fmla="*/ 92 w 146"/>
                <a:gd name="T67" fmla="*/ 48 h 222"/>
                <a:gd name="T68" fmla="*/ 84 w 146"/>
                <a:gd name="T69" fmla="*/ 31 h 222"/>
                <a:gd name="T70" fmla="*/ 85 w 146"/>
                <a:gd name="T71" fmla="*/ 27 h 222"/>
                <a:gd name="T72" fmla="*/ 85 w 146"/>
                <a:gd name="T73" fmla="*/ 23 h 222"/>
                <a:gd name="T74" fmla="*/ 85 w 146"/>
                <a:gd name="T75" fmla="*/ 18 h 222"/>
                <a:gd name="T76" fmla="*/ 84 w 146"/>
                <a:gd name="T77" fmla="*/ 14 h 222"/>
                <a:gd name="T78" fmla="*/ 83 w 146"/>
                <a:gd name="T79" fmla="*/ 11 h 222"/>
                <a:gd name="T80" fmla="*/ 80 w 146"/>
                <a:gd name="T81" fmla="*/ 8 h 222"/>
                <a:gd name="T82" fmla="*/ 77 w 146"/>
                <a:gd name="T83" fmla="*/ 5 h 222"/>
                <a:gd name="T84" fmla="*/ 74 w 146"/>
                <a:gd name="T85" fmla="*/ 3 h 222"/>
                <a:gd name="T86" fmla="*/ 70 w 146"/>
                <a:gd name="T87" fmla="*/ 1 h 222"/>
                <a:gd name="T88" fmla="*/ 65 w 146"/>
                <a:gd name="T89" fmla="*/ 0 h 222"/>
                <a:gd name="T90" fmla="*/ 61 w 146"/>
                <a:gd name="T91" fmla="*/ 0 h 222"/>
                <a:gd name="T92" fmla="*/ 56 w 146"/>
                <a:gd name="T93" fmla="*/ 1 h 222"/>
                <a:gd name="T94" fmla="*/ 52 w 146"/>
                <a:gd name="T95" fmla="*/ 2 h 222"/>
                <a:gd name="T96" fmla="*/ 47 w 146"/>
                <a:gd name="T97" fmla="*/ 5 h 222"/>
                <a:gd name="T98" fmla="*/ 44 w 146"/>
                <a:gd name="T99" fmla="*/ 8 h 222"/>
                <a:gd name="T100" fmla="*/ 41 w 146"/>
                <a:gd name="T101" fmla="*/ 12 h 222"/>
                <a:gd name="T102" fmla="*/ 39 w 146"/>
                <a:gd name="T103" fmla="*/ 17 h 22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46"/>
                <a:gd name="T157" fmla="*/ 0 h 222"/>
                <a:gd name="T158" fmla="*/ 146 w 146"/>
                <a:gd name="T159" fmla="*/ 222 h 22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46" h="222">
                  <a:moveTo>
                    <a:pt x="39" y="17"/>
                  </a:moveTo>
                  <a:lnTo>
                    <a:pt x="1" y="102"/>
                  </a:lnTo>
                  <a:lnTo>
                    <a:pt x="1" y="104"/>
                  </a:lnTo>
                  <a:lnTo>
                    <a:pt x="1" y="105"/>
                  </a:lnTo>
                  <a:lnTo>
                    <a:pt x="0" y="106"/>
                  </a:lnTo>
                  <a:lnTo>
                    <a:pt x="0" y="109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1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9"/>
                  </a:lnTo>
                  <a:lnTo>
                    <a:pt x="5" y="121"/>
                  </a:lnTo>
                  <a:lnTo>
                    <a:pt x="6" y="122"/>
                  </a:lnTo>
                  <a:lnTo>
                    <a:pt x="8" y="123"/>
                  </a:lnTo>
                  <a:lnTo>
                    <a:pt x="9" y="124"/>
                  </a:lnTo>
                  <a:lnTo>
                    <a:pt x="10" y="124"/>
                  </a:lnTo>
                  <a:lnTo>
                    <a:pt x="12" y="125"/>
                  </a:lnTo>
                  <a:lnTo>
                    <a:pt x="14" y="125"/>
                  </a:lnTo>
                  <a:lnTo>
                    <a:pt x="16" y="125"/>
                  </a:lnTo>
                  <a:lnTo>
                    <a:pt x="95" y="125"/>
                  </a:lnTo>
                  <a:lnTo>
                    <a:pt x="95" y="221"/>
                  </a:lnTo>
                  <a:lnTo>
                    <a:pt x="120" y="221"/>
                  </a:lnTo>
                  <a:lnTo>
                    <a:pt x="120" y="106"/>
                  </a:lnTo>
                  <a:lnTo>
                    <a:pt x="120" y="105"/>
                  </a:lnTo>
                  <a:lnTo>
                    <a:pt x="119" y="104"/>
                  </a:lnTo>
                  <a:lnTo>
                    <a:pt x="118" y="102"/>
                  </a:lnTo>
                  <a:lnTo>
                    <a:pt x="117" y="101"/>
                  </a:lnTo>
                  <a:lnTo>
                    <a:pt x="116" y="100"/>
                  </a:lnTo>
                  <a:lnTo>
                    <a:pt x="115" y="99"/>
                  </a:lnTo>
                  <a:lnTo>
                    <a:pt x="114" y="98"/>
                  </a:lnTo>
                  <a:lnTo>
                    <a:pt x="113" y="98"/>
                  </a:lnTo>
                  <a:lnTo>
                    <a:pt x="111" y="97"/>
                  </a:lnTo>
                  <a:lnTo>
                    <a:pt x="110" y="97"/>
                  </a:lnTo>
                  <a:lnTo>
                    <a:pt x="108" y="96"/>
                  </a:lnTo>
                  <a:lnTo>
                    <a:pt x="107" y="96"/>
                  </a:lnTo>
                  <a:lnTo>
                    <a:pt x="106" y="96"/>
                  </a:lnTo>
                  <a:lnTo>
                    <a:pt x="104" y="96"/>
                  </a:lnTo>
                  <a:lnTo>
                    <a:pt x="103" y="96"/>
                  </a:lnTo>
                  <a:lnTo>
                    <a:pt x="57" y="94"/>
                  </a:lnTo>
                  <a:lnTo>
                    <a:pt x="70" y="56"/>
                  </a:lnTo>
                  <a:lnTo>
                    <a:pt x="79" y="70"/>
                  </a:lnTo>
                  <a:lnTo>
                    <a:pt x="135" y="70"/>
                  </a:lnTo>
                  <a:lnTo>
                    <a:pt x="136" y="69"/>
                  </a:lnTo>
                  <a:lnTo>
                    <a:pt x="137" y="69"/>
                  </a:lnTo>
                  <a:lnTo>
                    <a:pt x="139" y="68"/>
                  </a:lnTo>
                  <a:lnTo>
                    <a:pt x="140" y="67"/>
                  </a:lnTo>
                  <a:lnTo>
                    <a:pt x="142" y="66"/>
                  </a:lnTo>
                  <a:lnTo>
                    <a:pt x="142" y="65"/>
                  </a:lnTo>
                  <a:lnTo>
                    <a:pt x="144" y="65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5" y="61"/>
                  </a:lnTo>
                  <a:lnTo>
                    <a:pt x="145" y="59"/>
                  </a:lnTo>
                  <a:lnTo>
                    <a:pt x="145" y="57"/>
                  </a:lnTo>
                  <a:lnTo>
                    <a:pt x="144" y="55"/>
                  </a:lnTo>
                  <a:lnTo>
                    <a:pt x="144" y="54"/>
                  </a:lnTo>
                  <a:lnTo>
                    <a:pt x="143" y="53"/>
                  </a:lnTo>
                  <a:lnTo>
                    <a:pt x="142" y="52"/>
                  </a:lnTo>
                  <a:lnTo>
                    <a:pt x="141" y="51"/>
                  </a:lnTo>
                  <a:lnTo>
                    <a:pt x="140" y="50"/>
                  </a:lnTo>
                  <a:lnTo>
                    <a:pt x="139" y="49"/>
                  </a:lnTo>
                  <a:lnTo>
                    <a:pt x="138" y="48"/>
                  </a:lnTo>
                  <a:lnTo>
                    <a:pt x="136" y="48"/>
                  </a:lnTo>
                  <a:lnTo>
                    <a:pt x="135" y="48"/>
                  </a:lnTo>
                  <a:lnTo>
                    <a:pt x="92" y="48"/>
                  </a:lnTo>
                  <a:lnTo>
                    <a:pt x="83" y="33"/>
                  </a:lnTo>
                  <a:lnTo>
                    <a:pt x="84" y="31"/>
                  </a:lnTo>
                  <a:lnTo>
                    <a:pt x="85" y="29"/>
                  </a:lnTo>
                  <a:lnTo>
                    <a:pt x="85" y="27"/>
                  </a:lnTo>
                  <a:lnTo>
                    <a:pt x="85" y="25"/>
                  </a:lnTo>
                  <a:lnTo>
                    <a:pt x="85" y="23"/>
                  </a:lnTo>
                  <a:lnTo>
                    <a:pt x="85" y="21"/>
                  </a:lnTo>
                  <a:lnTo>
                    <a:pt x="85" y="18"/>
                  </a:lnTo>
                  <a:lnTo>
                    <a:pt x="85" y="16"/>
                  </a:lnTo>
                  <a:lnTo>
                    <a:pt x="84" y="14"/>
                  </a:lnTo>
                  <a:lnTo>
                    <a:pt x="84" y="13"/>
                  </a:lnTo>
                  <a:lnTo>
                    <a:pt x="83" y="11"/>
                  </a:lnTo>
                  <a:lnTo>
                    <a:pt x="82" y="10"/>
                  </a:lnTo>
                  <a:lnTo>
                    <a:pt x="80" y="8"/>
                  </a:lnTo>
                  <a:lnTo>
                    <a:pt x="79" y="7"/>
                  </a:lnTo>
                  <a:lnTo>
                    <a:pt x="77" y="5"/>
                  </a:lnTo>
                  <a:lnTo>
                    <a:pt x="76" y="4"/>
                  </a:lnTo>
                  <a:lnTo>
                    <a:pt x="74" y="3"/>
                  </a:lnTo>
                  <a:lnTo>
                    <a:pt x="72" y="2"/>
                  </a:lnTo>
                  <a:lnTo>
                    <a:pt x="70" y="1"/>
                  </a:lnTo>
                  <a:lnTo>
                    <a:pt x="67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6" y="1"/>
                  </a:lnTo>
                  <a:lnTo>
                    <a:pt x="54" y="1"/>
                  </a:lnTo>
                  <a:lnTo>
                    <a:pt x="52" y="2"/>
                  </a:lnTo>
                  <a:lnTo>
                    <a:pt x="50" y="3"/>
                  </a:lnTo>
                  <a:lnTo>
                    <a:pt x="47" y="5"/>
                  </a:lnTo>
                  <a:lnTo>
                    <a:pt x="46" y="7"/>
                  </a:lnTo>
                  <a:lnTo>
                    <a:pt x="44" y="8"/>
                  </a:lnTo>
                  <a:lnTo>
                    <a:pt x="43" y="10"/>
                  </a:lnTo>
                  <a:lnTo>
                    <a:pt x="41" y="12"/>
                  </a:lnTo>
                  <a:lnTo>
                    <a:pt x="40" y="14"/>
                  </a:lnTo>
                  <a:lnTo>
                    <a:pt x="39" y="17"/>
                  </a:lnTo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94" name="Group 32"/>
          <p:cNvGrpSpPr>
            <a:grpSpLocks/>
          </p:cNvGrpSpPr>
          <p:nvPr/>
        </p:nvGrpSpPr>
        <p:grpSpPr bwMode="auto">
          <a:xfrm>
            <a:off x="4256205" y="2735685"/>
            <a:ext cx="428873" cy="517393"/>
            <a:chOff x="1026" y="1458"/>
            <a:chExt cx="271" cy="326"/>
          </a:xfrm>
          <a:solidFill>
            <a:schemeClr val="bg2"/>
          </a:solidFill>
        </p:grpSpPr>
        <p:grpSp>
          <p:nvGrpSpPr>
            <p:cNvPr id="20593" name="Group 33"/>
            <p:cNvGrpSpPr>
              <a:grpSpLocks/>
            </p:cNvGrpSpPr>
            <p:nvPr/>
          </p:nvGrpSpPr>
          <p:grpSpPr bwMode="auto">
            <a:xfrm>
              <a:off x="1026" y="1458"/>
              <a:ext cx="271" cy="326"/>
              <a:chOff x="1026" y="1458"/>
              <a:chExt cx="271" cy="326"/>
            </a:xfrm>
            <a:grpFill/>
          </p:grpSpPr>
          <p:sp>
            <p:nvSpPr>
              <p:cNvPr id="20596" name="AutoShape 34"/>
              <p:cNvSpPr>
                <a:spLocks noChangeArrowheads="1"/>
              </p:cNvSpPr>
              <p:nvPr/>
            </p:nvSpPr>
            <p:spPr bwMode="auto">
              <a:xfrm>
                <a:off x="1026" y="1510"/>
                <a:ext cx="271" cy="274"/>
              </a:xfrm>
              <a:prstGeom prst="cube">
                <a:avLst>
                  <a:gd name="adj" fmla="val 24995"/>
                </a:avLst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200">
                  <a:latin typeface="Calibri" charset="0"/>
                </a:endParaRPr>
              </a:p>
            </p:txBody>
          </p:sp>
          <p:sp>
            <p:nvSpPr>
              <p:cNvPr id="20597" name="AutoShape 35"/>
              <p:cNvSpPr>
                <a:spLocks noChangeArrowheads="1"/>
              </p:cNvSpPr>
              <p:nvPr/>
            </p:nvSpPr>
            <p:spPr bwMode="auto">
              <a:xfrm>
                <a:off x="1090" y="1458"/>
                <a:ext cx="207" cy="49"/>
              </a:xfrm>
              <a:prstGeom prst="cube">
                <a:avLst>
                  <a:gd name="adj" fmla="val 24995"/>
                </a:avLst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200">
                  <a:latin typeface="Calibri" charset="0"/>
                </a:endParaRPr>
              </a:p>
            </p:txBody>
          </p:sp>
        </p:grpSp>
        <p:sp>
          <p:nvSpPr>
            <p:cNvPr id="20594" name="Oval 36"/>
            <p:cNvSpPr>
              <a:spLocks noChangeArrowheads="1"/>
            </p:cNvSpPr>
            <p:nvPr/>
          </p:nvSpPr>
          <p:spPr bwMode="auto">
            <a:xfrm>
              <a:off x="1112" y="1486"/>
              <a:ext cx="27" cy="8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20595" name="AutoShape 37"/>
            <p:cNvSpPr>
              <a:spLocks noChangeArrowheads="1"/>
            </p:cNvSpPr>
            <p:nvPr/>
          </p:nvSpPr>
          <p:spPr bwMode="auto">
            <a:xfrm>
              <a:off x="1058" y="1640"/>
              <a:ext cx="145" cy="59"/>
            </a:xfrm>
            <a:prstGeom prst="octagon">
              <a:avLst>
                <a:gd name="adj" fmla="val 29282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</p:grpSp>
      <p:sp>
        <p:nvSpPr>
          <p:cNvPr id="20495" name="Line 38"/>
          <p:cNvSpPr>
            <a:spLocks noChangeShapeType="1"/>
          </p:cNvSpPr>
          <p:nvPr/>
        </p:nvSpPr>
        <p:spPr bwMode="auto">
          <a:xfrm>
            <a:off x="3778366" y="2307899"/>
            <a:ext cx="444699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Rectangle 39"/>
          <p:cNvSpPr>
            <a:spLocks noChangeArrowheads="1"/>
          </p:cNvSpPr>
          <p:nvPr/>
        </p:nvSpPr>
        <p:spPr bwMode="auto">
          <a:xfrm>
            <a:off x="3819631" y="2271395"/>
            <a:ext cx="409629" cy="33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 dirty="0">
                <a:solidFill>
                  <a:schemeClr val="tx1"/>
                </a:solidFill>
                <a:latin typeface="Calibri" charset="0"/>
              </a:rPr>
              <a:t>30</a:t>
            </a:r>
          </a:p>
        </p:txBody>
      </p:sp>
      <p:sp>
        <p:nvSpPr>
          <p:cNvPr id="20497" name="Rectangle 40"/>
          <p:cNvSpPr>
            <a:spLocks noChangeArrowheads="1"/>
          </p:cNvSpPr>
          <p:nvPr/>
        </p:nvSpPr>
        <p:spPr bwMode="auto">
          <a:xfrm>
            <a:off x="4288787" y="2271395"/>
            <a:ext cx="409629" cy="33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 dirty="0">
                <a:solidFill>
                  <a:schemeClr val="tx1"/>
                </a:solidFill>
                <a:latin typeface="Calibri" charset="0"/>
              </a:rPr>
              <a:t>30</a:t>
            </a:r>
          </a:p>
        </p:txBody>
      </p:sp>
      <p:sp>
        <p:nvSpPr>
          <p:cNvPr id="20498" name="Line 41"/>
          <p:cNvSpPr>
            <a:spLocks noChangeShapeType="1"/>
          </p:cNvSpPr>
          <p:nvPr/>
        </p:nvSpPr>
        <p:spPr bwMode="auto">
          <a:xfrm>
            <a:off x="4249968" y="2307899"/>
            <a:ext cx="46369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42"/>
          <p:cNvSpPr>
            <a:spLocks noChangeShapeType="1"/>
          </p:cNvSpPr>
          <p:nvPr/>
        </p:nvSpPr>
        <p:spPr bwMode="auto">
          <a:xfrm>
            <a:off x="4242056" y="2149189"/>
            <a:ext cx="0" cy="32694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Rectangle 43"/>
          <p:cNvSpPr>
            <a:spLocks noChangeArrowheads="1"/>
          </p:cNvSpPr>
          <p:nvPr/>
        </p:nvSpPr>
        <p:spPr bwMode="auto">
          <a:xfrm>
            <a:off x="5227099" y="2271395"/>
            <a:ext cx="409629" cy="33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 dirty="0">
                <a:solidFill>
                  <a:schemeClr val="tx1"/>
                </a:solidFill>
                <a:latin typeface="Calibri" charset="0"/>
              </a:rPr>
              <a:t>30</a:t>
            </a:r>
          </a:p>
        </p:txBody>
      </p:sp>
      <p:sp>
        <p:nvSpPr>
          <p:cNvPr id="20501" name="Rectangle 44"/>
          <p:cNvSpPr>
            <a:spLocks noChangeArrowheads="1"/>
          </p:cNvSpPr>
          <p:nvPr/>
        </p:nvSpPr>
        <p:spPr bwMode="auto">
          <a:xfrm>
            <a:off x="4757943" y="2271395"/>
            <a:ext cx="409629" cy="33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>
                <a:solidFill>
                  <a:schemeClr val="tx1"/>
                </a:solidFill>
                <a:latin typeface="Calibri" charset="0"/>
              </a:rPr>
              <a:t>30</a:t>
            </a:r>
          </a:p>
        </p:txBody>
      </p:sp>
      <p:sp>
        <p:nvSpPr>
          <p:cNvPr id="20502" name="Line 45"/>
          <p:cNvSpPr>
            <a:spLocks noChangeShapeType="1"/>
          </p:cNvSpPr>
          <p:nvPr/>
        </p:nvSpPr>
        <p:spPr bwMode="auto">
          <a:xfrm>
            <a:off x="4713658" y="2149189"/>
            <a:ext cx="0" cy="32694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3" name="Line 46"/>
          <p:cNvSpPr>
            <a:spLocks noChangeShapeType="1"/>
          </p:cNvSpPr>
          <p:nvPr/>
        </p:nvSpPr>
        <p:spPr bwMode="auto">
          <a:xfrm>
            <a:off x="5653697" y="2149189"/>
            <a:ext cx="0" cy="32694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4" name="Line 47"/>
          <p:cNvSpPr>
            <a:spLocks noChangeShapeType="1"/>
          </p:cNvSpPr>
          <p:nvPr/>
        </p:nvSpPr>
        <p:spPr bwMode="auto">
          <a:xfrm>
            <a:off x="4724735" y="2307899"/>
            <a:ext cx="439951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5" name="Line 48"/>
          <p:cNvSpPr>
            <a:spLocks noChangeShapeType="1"/>
          </p:cNvSpPr>
          <p:nvPr/>
        </p:nvSpPr>
        <p:spPr bwMode="auto">
          <a:xfrm>
            <a:off x="5191590" y="2307899"/>
            <a:ext cx="443116" cy="3174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7" name="Line 68"/>
          <p:cNvSpPr>
            <a:spLocks noChangeShapeType="1"/>
          </p:cNvSpPr>
          <p:nvPr/>
        </p:nvSpPr>
        <p:spPr bwMode="auto">
          <a:xfrm>
            <a:off x="5661609" y="2307899"/>
            <a:ext cx="446281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8" name="Rectangle 69"/>
          <p:cNvSpPr>
            <a:spLocks noChangeArrowheads="1"/>
          </p:cNvSpPr>
          <p:nvPr/>
        </p:nvSpPr>
        <p:spPr bwMode="auto">
          <a:xfrm>
            <a:off x="6165411" y="2271395"/>
            <a:ext cx="409629" cy="33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>
                <a:solidFill>
                  <a:schemeClr val="tx1"/>
                </a:solidFill>
                <a:latin typeface="Calibri" charset="0"/>
              </a:rPr>
              <a:t>30</a:t>
            </a:r>
          </a:p>
        </p:txBody>
      </p:sp>
      <p:sp>
        <p:nvSpPr>
          <p:cNvPr id="20509" name="Line 70"/>
          <p:cNvSpPr>
            <a:spLocks noChangeShapeType="1"/>
          </p:cNvSpPr>
          <p:nvPr/>
        </p:nvSpPr>
        <p:spPr bwMode="auto">
          <a:xfrm>
            <a:off x="6134793" y="2307899"/>
            <a:ext cx="460524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0" name="Line 71"/>
          <p:cNvSpPr>
            <a:spLocks noChangeShapeType="1"/>
          </p:cNvSpPr>
          <p:nvPr/>
        </p:nvSpPr>
        <p:spPr bwMode="auto">
          <a:xfrm>
            <a:off x="6125299" y="2149189"/>
            <a:ext cx="0" cy="32694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1" name="Rectangle 72"/>
          <p:cNvSpPr>
            <a:spLocks noChangeArrowheads="1"/>
          </p:cNvSpPr>
          <p:nvPr/>
        </p:nvSpPr>
        <p:spPr bwMode="auto">
          <a:xfrm>
            <a:off x="7103723" y="2271395"/>
            <a:ext cx="409629" cy="33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>
                <a:solidFill>
                  <a:schemeClr val="tx1"/>
                </a:solidFill>
                <a:latin typeface="Calibri" charset="0"/>
              </a:rPr>
              <a:t>30</a:t>
            </a:r>
          </a:p>
        </p:txBody>
      </p:sp>
      <p:sp>
        <p:nvSpPr>
          <p:cNvPr id="20512" name="Rectangle 73"/>
          <p:cNvSpPr>
            <a:spLocks noChangeArrowheads="1"/>
          </p:cNvSpPr>
          <p:nvPr/>
        </p:nvSpPr>
        <p:spPr bwMode="auto">
          <a:xfrm>
            <a:off x="6634567" y="2271395"/>
            <a:ext cx="409629" cy="33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 dirty="0">
                <a:solidFill>
                  <a:schemeClr val="tx1"/>
                </a:solidFill>
                <a:latin typeface="Calibri" charset="0"/>
              </a:rPr>
              <a:t>30</a:t>
            </a:r>
          </a:p>
        </p:txBody>
      </p:sp>
      <p:sp>
        <p:nvSpPr>
          <p:cNvPr id="20513" name="Line 74"/>
          <p:cNvSpPr>
            <a:spLocks noChangeShapeType="1"/>
          </p:cNvSpPr>
          <p:nvPr/>
        </p:nvSpPr>
        <p:spPr bwMode="auto">
          <a:xfrm>
            <a:off x="6595317" y="2149189"/>
            <a:ext cx="0" cy="32694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4" name="Line 75"/>
          <p:cNvSpPr>
            <a:spLocks noChangeShapeType="1"/>
          </p:cNvSpPr>
          <p:nvPr/>
        </p:nvSpPr>
        <p:spPr bwMode="auto">
          <a:xfrm>
            <a:off x="7538521" y="2149189"/>
            <a:ext cx="0" cy="32694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5" name="Line 76"/>
          <p:cNvSpPr>
            <a:spLocks noChangeShapeType="1"/>
          </p:cNvSpPr>
          <p:nvPr/>
        </p:nvSpPr>
        <p:spPr bwMode="auto">
          <a:xfrm>
            <a:off x="6607977" y="2307899"/>
            <a:ext cx="436786" cy="0"/>
          </a:xfrm>
          <a:prstGeom prst="line">
            <a:avLst/>
          </a:prstGeom>
          <a:noFill/>
          <a:ln w="25400">
            <a:solidFill>
              <a:srgbClr val="043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6" name="Line 77"/>
          <p:cNvSpPr>
            <a:spLocks noChangeShapeType="1"/>
          </p:cNvSpPr>
          <p:nvPr/>
        </p:nvSpPr>
        <p:spPr bwMode="auto">
          <a:xfrm>
            <a:off x="7076414" y="2307899"/>
            <a:ext cx="441534" cy="3174"/>
          </a:xfrm>
          <a:prstGeom prst="line">
            <a:avLst/>
          </a:prstGeom>
          <a:noFill/>
          <a:ln w="25400">
            <a:solidFill>
              <a:srgbClr val="043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8" name="Line 97"/>
          <p:cNvSpPr>
            <a:spLocks noChangeShapeType="1"/>
          </p:cNvSpPr>
          <p:nvPr/>
        </p:nvSpPr>
        <p:spPr bwMode="auto">
          <a:xfrm>
            <a:off x="7544851" y="2307899"/>
            <a:ext cx="444699" cy="0"/>
          </a:xfrm>
          <a:prstGeom prst="line">
            <a:avLst/>
          </a:prstGeom>
          <a:noFill/>
          <a:ln w="25400">
            <a:solidFill>
              <a:srgbClr val="043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9" name="Rectangle 98"/>
          <p:cNvSpPr>
            <a:spLocks noChangeArrowheads="1"/>
          </p:cNvSpPr>
          <p:nvPr/>
        </p:nvSpPr>
        <p:spPr bwMode="auto">
          <a:xfrm>
            <a:off x="7572879" y="2271395"/>
            <a:ext cx="409629" cy="33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>
                <a:solidFill>
                  <a:schemeClr val="tx1"/>
                </a:solidFill>
                <a:latin typeface="Calibri" charset="0"/>
              </a:rPr>
              <a:t>30</a:t>
            </a:r>
          </a:p>
        </p:txBody>
      </p:sp>
      <p:sp>
        <p:nvSpPr>
          <p:cNvPr id="20520" name="Rectangle 99"/>
          <p:cNvSpPr>
            <a:spLocks noChangeArrowheads="1"/>
          </p:cNvSpPr>
          <p:nvPr/>
        </p:nvSpPr>
        <p:spPr bwMode="auto">
          <a:xfrm>
            <a:off x="8042035" y="2271395"/>
            <a:ext cx="409629" cy="33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 dirty="0">
                <a:solidFill>
                  <a:schemeClr val="tx1"/>
                </a:solidFill>
                <a:latin typeface="Calibri" charset="0"/>
              </a:rPr>
              <a:t>30</a:t>
            </a:r>
          </a:p>
        </p:txBody>
      </p:sp>
      <p:sp>
        <p:nvSpPr>
          <p:cNvPr id="20521" name="Line 100"/>
          <p:cNvSpPr>
            <a:spLocks noChangeShapeType="1"/>
          </p:cNvSpPr>
          <p:nvPr/>
        </p:nvSpPr>
        <p:spPr bwMode="auto">
          <a:xfrm>
            <a:off x="8018036" y="2307899"/>
            <a:ext cx="46210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2" name="Line 101"/>
          <p:cNvSpPr>
            <a:spLocks noChangeShapeType="1"/>
          </p:cNvSpPr>
          <p:nvPr/>
        </p:nvSpPr>
        <p:spPr bwMode="auto">
          <a:xfrm>
            <a:off x="8008541" y="2149189"/>
            <a:ext cx="0" cy="32694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3" name="Rectangle 102"/>
          <p:cNvSpPr>
            <a:spLocks noChangeArrowheads="1"/>
          </p:cNvSpPr>
          <p:nvPr/>
        </p:nvSpPr>
        <p:spPr bwMode="auto">
          <a:xfrm>
            <a:off x="8980349" y="2271395"/>
            <a:ext cx="409629" cy="33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>
                <a:solidFill>
                  <a:schemeClr val="tx1"/>
                </a:solidFill>
                <a:latin typeface="Calibri" charset="0"/>
              </a:rPr>
              <a:t>30</a:t>
            </a:r>
          </a:p>
        </p:txBody>
      </p:sp>
      <p:sp>
        <p:nvSpPr>
          <p:cNvPr id="20524" name="Rectangle 103"/>
          <p:cNvSpPr>
            <a:spLocks noChangeArrowheads="1"/>
          </p:cNvSpPr>
          <p:nvPr/>
        </p:nvSpPr>
        <p:spPr bwMode="auto">
          <a:xfrm>
            <a:off x="8511191" y="2271395"/>
            <a:ext cx="409629" cy="33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>
                <a:solidFill>
                  <a:schemeClr val="tx1"/>
                </a:solidFill>
                <a:latin typeface="Calibri" charset="0"/>
              </a:rPr>
              <a:t>30</a:t>
            </a:r>
          </a:p>
        </p:txBody>
      </p:sp>
      <p:sp>
        <p:nvSpPr>
          <p:cNvPr id="20525" name="Line 104"/>
          <p:cNvSpPr>
            <a:spLocks noChangeShapeType="1"/>
          </p:cNvSpPr>
          <p:nvPr/>
        </p:nvSpPr>
        <p:spPr bwMode="auto">
          <a:xfrm>
            <a:off x="8480143" y="2149189"/>
            <a:ext cx="0" cy="32694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6" name="Line 105"/>
          <p:cNvSpPr>
            <a:spLocks noChangeShapeType="1"/>
          </p:cNvSpPr>
          <p:nvPr/>
        </p:nvSpPr>
        <p:spPr bwMode="auto">
          <a:xfrm>
            <a:off x="9421764" y="2149189"/>
            <a:ext cx="0" cy="32694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7" name="Line 106"/>
          <p:cNvSpPr>
            <a:spLocks noChangeShapeType="1"/>
          </p:cNvSpPr>
          <p:nvPr/>
        </p:nvSpPr>
        <p:spPr bwMode="auto">
          <a:xfrm>
            <a:off x="8492803" y="2307899"/>
            <a:ext cx="43836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8" name="Line 107"/>
          <p:cNvSpPr>
            <a:spLocks noChangeShapeType="1"/>
          </p:cNvSpPr>
          <p:nvPr/>
        </p:nvSpPr>
        <p:spPr bwMode="auto">
          <a:xfrm>
            <a:off x="8959657" y="2307899"/>
            <a:ext cx="441534" cy="317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0" name="Rectangle 138"/>
          <p:cNvSpPr>
            <a:spLocks noChangeArrowheads="1"/>
          </p:cNvSpPr>
          <p:nvPr/>
        </p:nvSpPr>
        <p:spPr bwMode="auto">
          <a:xfrm>
            <a:off x="3442864" y="1495307"/>
            <a:ext cx="648335" cy="33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6 PM</a:t>
            </a:r>
          </a:p>
        </p:txBody>
      </p:sp>
      <p:sp>
        <p:nvSpPr>
          <p:cNvPr id="20531" name="Line 139"/>
          <p:cNvSpPr>
            <a:spLocks noChangeShapeType="1"/>
          </p:cNvSpPr>
          <p:nvPr/>
        </p:nvSpPr>
        <p:spPr bwMode="auto">
          <a:xfrm>
            <a:off x="3778366" y="1844467"/>
            <a:ext cx="0" cy="290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2" name="Rectangle 140"/>
          <p:cNvSpPr>
            <a:spLocks noChangeArrowheads="1"/>
          </p:cNvSpPr>
          <p:nvPr/>
        </p:nvSpPr>
        <p:spPr bwMode="auto">
          <a:xfrm>
            <a:off x="4646115" y="1495307"/>
            <a:ext cx="297232" cy="33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7</a:t>
            </a:r>
          </a:p>
        </p:txBody>
      </p:sp>
      <p:sp>
        <p:nvSpPr>
          <p:cNvPr id="20533" name="Rectangle 141"/>
          <p:cNvSpPr>
            <a:spLocks noChangeArrowheads="1"/>
          </p:cNvSpPr>
          <p:nvPr/>
        </p:nvSpPr>
        <p:spPr bwMode="auto">
          <a:xfrm>
            <a:off x="5498263" y="1495307"/>
            <a:ext cx="295902" cy="33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8</a:t>
            </a:r>
          </a:p>
        </p:txBody>
      </p:sp>
      <p:sp>
        <p:nvSpPr>
          <p:cNvPr id="20534" name="Rectangle 142"/>
          <p:cNvSpPr>
            <a:spLocks noChangeArrowheads="1"/>
          </p:cNvSpPr>
          <p:nvPr/>
        </p:nvSpPr>
        <p:spPr bwMode="auto">
          <a:xfrm>
            <a:off x="6349081" y="1495307"/>
            <a:ext cx="295902" cy="33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9</a:t>
            </a:r>
          </a:p>
        </p:txBody>
      </p:sp>
      <p:sp>
        <p:nvSpPr>
          <p:cNvPr id="20535" name="Rectangle 143"/>
          <p:cNvSpPr>
            <a:spLocks noChangeArrowheads="1"/>
          </p:cNvSpPr>
          <p:nvPr/>
        </p:nvSpPr>
        <p:spPr bwMode="auto">
          <a:xfrm>
            <a:off x="7199899" y="1495307"/>
            <a:ext cx="409629" cy="33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10</a:t>
            </a:r>
          </a:p>
        </p:txBody>
      </p:sp>
      <p:sp>
        <p:nvSpPr>
          <p:cNvPr id="20536" name="Rectangle 144"/>
          <p:cNvSpPr>
            <a:spLocks noChangeArrowheads="1"/>
          </p:cNvSpPr>
          <p:nvPr/>
        </p:nvSpPr>
        <p:spPr bwMode="auto">
          <a:xfrm>
            <a:off x="8164444" y="1495307"/>
            <a:ext cx="409629" cy="33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11</a:t>
            </a:r>
          </a:p>
        </p:txBody>
      </p:sp>
      <p:sp>
        <p:nvSpPr>
          <p:cNvPr id="20537" name="Rectangle 145"/>
          <p:cNvSpPr>
            <a:spLocks noChangeArrowheads="1"/>
          </p:cNvSpPr>
          <p:nvPr/>
        </p:nvSpPr>
        <p:spPr bwMode="auto">
          <a:xfrm>
            <a:off x="9128991" y="1495307"/>
            <a:ext cx="409629" cy="33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12</a:t>
            </a:r>
          </a:p>
        </p:txBody>
      </p:sp>
      <p:sp>
        <p:nvSpPr>
          <p:cNvPr id="20538" name="Line 147"/>
          <p:cNvSpPr>
            <a:spLocks noChangeShapeType="1"/>
          </p:cNvSpPr>
          <p:nvPr/>
        </p:nvSpPr>
        <p:spPr bwMode="auto">
          <a:xfrm flipV="1">
            <a:off x="3778367" y="1984259"/>
            <a:ext cx="57771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9" name="Line 149"/>
          <p:cNvSpPr>
            <a:spLocks noChangeShapeType="1"/>
          </p:cNvSpPr>
          <p:nvPr/>
        </p:nvSpPr>
        <p:spPr bwMode="auto">
          <a:xfrm>
            <a:off x="5182095" y="2149189"/>
            <a:ext cx="0" cy="32694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0" name="Line 150"/>
          <p:cNvSpPr>
            <a:spLocks noChangeShapeType="1"/>
          </p:cNvSpPr>
          <p:nvPr/>
        </p:nvSpPr>
        <p:spPr bwMode="auto">
          <a:xfrm>
            <a:off x="8950162" y="2149189"/>
            <a:ext cx="0" cy="32694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1" name="Line 151"/>
          <p:cNvSpPr>
            <a:spLocks noChangeShapeType="1"/>
          </p:cNvSpPr>
          <p:nvPr/>
        </p:nvSpPr>
        <p:spPr bwMode="auto">
          <a:xfrm>
            <a:off x="7066920" y="2149190"/>
            <a:ext cx="0" cy="32694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599019" y="2677652"/>
            <a:ext cx="34418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C00000"/>
                </a:solidFill>
                <a:latin typeface="Chalkduster" charset="0"/>
                <a:ea typeface="Chalkduster" charset="0"/>
                <a:cs typeface="Chalkduster" charset="0"/>
              </a:rPr>
              <a:t>Sequential laundry takes 6 hours for 4 loads!</a:t>
            </a:r>
          </a:p>
          <a:p>
            <a:endParaRPr lang="en-US" altLang="en-US" dirty="0">
              <a:solidFill>
                <a:srgbClr val="C00000"/>
              </a:solidFill>
              <a:latin typeface="Chalkduster" charset="0"/>
              <a:ea typeface="Chalkduster" charset="0"/>
              <a:cs typeface="Chalkduster" charset="0"/>
            </a:endParaRPr>
          </a:p>
          <a:p>
            <a:r>
              <a:rPr lang="en-US" altLang="en-US" dirty="0">
                <a:solidFill>
                  <a:srgbClr val="C00000"/>
                </a:solidFill>
                <a:latin typeface="Chalkduster" charset="0"/>
                <a:ea typeface="Chalkduster" charset="0"/>
                <a:cs typeface="Chalkduster" charset="0"/>
              </a:rPr>
              <a:t>In reality, the laundry would get done much faster …</a:t>
            </a:r>
          </a:p>
        </p:txBody>
      </p:sp>
      <p:grpSp>
        <p:nvGrpSpPr>
          <p:cNvPr id="148" name="Group 20"/>
          <p:cNvGrpSpPr>
            <a:grpSpLocks/>
          </p:cNvGrpSpPr>
          <p:nvPr/>
        </p:nvGrpSpPr>
        <p:grpSpPr bwMode="auto">
          <a:xfrm>
            <a:off x="5196447" y="3528794"/>
            <a:ext cx="429768" cy="517393"/>
            <a:chOff x="801" y="1458"/>
            <a:chExt cx="218" cy="326"/>
          </a:xfrm>
          <a:solidFill>
            <a:schemeClr val="accent1"/>
          </a:solidFill>
        </p:grpSpPr>
        <p:sp>
          <p:nvSpPr>
            <p:cNvPr id="149" name="AutoShape 21"/>
            <p:cNvSpPr>
              <a:spLocks noChangeArrowheads="1"/>
            </p:cNvSpPr>
            <p:nvPr/>
          </p:nvSpPr>
          <p:spPr bwMode="auto">
            <a:xfrm>
              <a:off x="801" y="1510"/>
              <a:ext cx="218" cy="274"/>
            </a:xfrm>
            <a:prstGeom prst="cube">
              <a:avLst>
                <a:gd name="adj" fmla="val 24995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200">
                <a:latin typeface="Calibri" charset="0"/>
                <a:ea typeface="ＭＳ Ｐゴシック" charset="0"/>
                <a:cs typeface="Optima" charset="0"/>
              </a:endParaRPr>
            </a:p>
          </p:txBody>
        </p:sp>
        <p:sp>
          <p:nvSpPr>
            <p:cNvPr id="150" name="AutoShape 22"/>
            <p:cNvSpPr>
              <a:spLocks noChangeArrowheads="1"/>
            </p:cNvSpPr>
            <p:nvPr/>
          </p:nvSpPr>
          <p:spPr bwMode="auto">
            <a:xfrm>
              <a:off x="854" y="1458"/>
              <a:ext cx="165" cy="49"/>
            </a:xfrm>
            <a:prstGeom prst="cube">
              <a:avLst>
                <a:gd name="adj" fmla="val 24995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51" name="AutoShape 23"/>
            <p:cNvSpPr>
              <a:spLocks noChangeArrowheads="1"/>
            </p:cNvSpPr>
            <p:nvPr/>
          </p:nvSpPr>
          <p:spPr bwMode="auto">
            <a:xfrm>
              <a:off x="845" y="1532"/>
              <a:ext cx="114" cy="18"/>
            </a:xfrm>
            <a:prstGeom prst="parallelogram">
              <a:avLst>
                <a:gd name="adj" fmla="val 158304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</p:grpSp>
      <p:grpSp>
        <p:nvGrpSpPr>
          <p:cNvPr id="152" name="Group 24"/>
          <p:cNvGrpSpPr>
            <a:grpSpLocks/>
          </p:cNvGrpSpPr>
          <p:nvPr/>
        </p:nvGrpSpPr>
        <p:grpSpPr bwMode="auto">
          <a:xfrm>
            <a:off x="6169653" y="3574026"/>
            <a:ext cx="337084" cy="426929"/>
            <a:chOff x="1345" y="1500"/>
            <a:chExt cx="213" cy="269"/>
          </a:xfrm>
        </p:grpSpPr>
        <p:sp>
          <p:nvSpPr>
            <p:cNvPr id="153" name="Freeform 25"/>
            <p:cNvSpPr>
              <a:spLocks/>
            </p:cNvSpPr>
            <p:nvPr/>
          </p:nvSpPr>
          <p:spPr bwMode="auto">
            <a:xfrm>
              <a:off x="1483" y="1625"/>
              <a:ext cx="64" cy="144"/>
            </a:xfrm>
            <a:custGeom>
              <a:avLst/>
              <a:gdLst>
                <a:gd name="T0" fmla="*/ 46 w 64"/>
                <a:gd name="T1" fmla="*/ 0 h 144"/>
                <a:gd name="T2" fmla="*/ 63 w 64"/>
                <a:gd name="T3" fmla="*/ 0 h 144"/>
                <a:gd name="T4" fmla="*/ 17 w 64"/>
                <a:gd name="T5" fmla="*/ 143 h 144"/>
                <a:gd name="T6" fmla="*/ 0 w 64"/>
                <a:gd name="T7" fmla="*/ 143 h 144"/>
                <a:gd name="T8" fmla="*/ 46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46" y="0"/>
                  </a:moveTo>
                  <a:lnTo>
                    <a:pt x="63" y="0"/>
                  </a:lnTo>
                  <a:lnTo>
                    <a:pt x="17" y="143"/>
                  </a:lnTo>
                  <a:lnTo>
                    <a:pt x="0" y="143"/>
                  </a:lnTo>
                  <a:lnTo>
                    <a:pt x="46" y="0"/>
                  </a:lnTo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Rectangle 26"/>
            <p:cNvSpPr>
              <a:spLocks noChangeArrowheads="1"/>
            </p:cNvSpPr>
            <p:nvPr/>
          </p:nvSpPr>
          <p:spPr bwMode="auto">
            <a:xfrm>
              <a:off x="1478" y="1625"/>
              <a:ext cx="80" cy="1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55" name="Rectangle 27"/>
            <p:cNvSpPr>
              <a:spLocks noChangeArrowheads="1"/>
            </p:cNvSpPr>
            <p:nvPr/>
          </p:nvSpPr>
          <p:spPr bwMode="auto">
            <a:xfrm>
              <a:off x="1486" y="1683"/>
              <a:ext cx="60" cy="14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56" name="Rectangle 28"/>
            <p:cNvSpPr>
              <a:spLocks noChangeArrowheads="1"/>
            </p:cNvSpPr>
            <p:nvPr/>
          </p:nvSpPr>
          <p:spPr bwMode="auto">
            <a:xfrm>
              <a:off x="1347" y="1683"/>
              <a:ext cx="79" cy="1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57" name="Oval 29"/>
            <p:cNvSpPr>
              <a:spLocks noChangeArrowheads="1"/>
            </p:cNvSpPr>
            <p:nvPr/>
          </p:nvSpPr>
          <p:spPr bwMode="auto">
            <a:xfrm>
              <a:off x="1409" y="1500"/>
              <a:ext cx="24" cy="27"/>
            </a:xfrm>
            <a:prstGeom prst="ellipse">
              <a:avLst/>
            </a:prstGeom>
            <a:solidFill>
              <a:srgbClr val="F39FD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58" name="Freeform 30"/>
            <p:cNvSpPr>
              <a:spLocks/>
            </p:cNvSpPr>
            <p:nvPr/>
          </p:nvSpPr>
          <p:spPr bwMode="auto">
            <a:xfrm>
              <a:off x="1345" y="1547"/>
              <a:ext cx="146" cy="222"/>
            </a:xfrm>
            <a:custGeom>
              <a:avLst/>
              <a:gdLst>
                <a:gd name="T0" fmla="*/ 1 w 146"/>
                <a:gd name="T1" fmla="*/ 102 h 222"/>
                <a:gd name="T2" fmla="*/ 1 w 146"/>
                <a:gd name="T3" fmla="*/ 105 h 222"/>
                <a:gd name="T4" fmla="*/ 0 w 146"/>
                <a:gd name="T5" fmla="*/ 109 h 222"/>
                <a:gd name="T6" fmla="*/ 0 w 146"/>
                <a:gd name="T7" fmla="*/ 112 h 222"/>
                <a:gd name="T8" fmla="*/ 1 w 146"/>
                <a:gd name="T9" fmla="*/ 116 h 222"/>
                <a:gd name="T10" fmla="*/ 3 w 146"/>
                <a:gd name="T11" fmla="*/ 119 h 222"/>
                <a:gd name="T12" fmla="*/ 6 w 146"/>
                <a:gd name="T13" fmla="*/ 122 h 222"/>
                <a:gd name="T14" fmla="*/ 9 w 146"/>
                <a:gd name="T15" fmla="*/ 124 h 222"/>
                <a:gd name="T16" fmla="*/ 12 w 146"/>
                <a:gd name="T17" fmla="*/ 125 h 222"/>
                <a:gd name="T18" fmla="*/ 16 w 146"/>
                <a:gd name="T19" fmla="*/ 125 h 222"/>
                <a:gd name="T20" fmla="*/ 95 w 146"/>
                <a:gd name="T21" fmla="*/ 221 h 222"/>
                <a:gd name="T22" fmla="*/ 120 w 146"/>
                <a:gd name="T23" fmla="*/ 106 h 222"/>
                <a:gd name="T24" fmla="*/ 119 w 146"/>
                <a:gd name="T25" fmla="*/ 104 h 222"/>
                <a:gd name="T26" fmla="*/ 118 w 146"/>
                <a:gd name="T27" fmla="*/ 102 h 222"/>
                <a:gd name="T28" fmla="*/ 116 w 146"/>
                <a:gd name="T29" fmla="*/ 100 h 222"/>
                <a:gd name="T30" fmla="*/ 114 w 146"/>
                <a:gd name="T31" fmla="*/ 98 h 222"/>
                <a:gd name="T32" fmla="*/ 111 w 146"/>
                <a:gd name="T33" fmla="*/ 97 h 222"/>
                <a:gd name="T34" fmla="*/ 108 w 146"/>
                <a:gd name="T35" fmla="*/ 96 h 222"/>
                <a:gd name="T36" fmla="*/ 106 w 146"/>
                <a:gd name="T37" fmla="*/ 96 h 222"/>
                <a:gd name="T38" fmla="*/ 103 w 146"/>
                <a:gd name="T39" fmla="*/ 96 h 222"/>
                <a:gd name="T40" fmla="*/ 70 w 146"/>
                <a:gd name="T41" fmla="*/ 56 h 222"/>
                <a:gd name="T42" fmla="*/ 135 w 146"/>
                <a:gd name="T43" fmla="*/ 70 h 222"/>
                <a:gd name="T44" fmla="*/ 137 w 146"/>
                <a:gd name="T45" fmla="*/ 69 h 222"/>
                <a:gd name="T46" fmla="*/ 139 w 146"/>
                <a:gd name="T47" fmla="*/ 68 h 222"/>
                <a:gd name="T48" fmla="*/ 142 w 146"/>
                <a:gd name="T49" fmla="*/ 66 h 222"/>
                <a:gd name="T50" fmla="*/ 144 w 146"/>
                <a:gd name="T51" fmla="*/ 65 h 222"/>
                <a:gd name="T52" fmla="*/ 144 w 146"/>
                <a:gd name="T53" fmla="*/ 62 h 222"/>
                <a:gd name="T54" fmla="*/ 145 w 146"/>
                <a:gd name="T55" fmla="*/ 59 h 222"/>
                <a:gd name="T56" fmla="*/ 144 w 146"/>
                <a:gd name="T57" fmla="*/ 55 h 222"/>
                <a:gd name="T58" fmla="*/ 143 w 146"/>
                <a:gd name="T59" fmla="*/ 53 h 222"/>
                <a:gd name="T60" fmla="*/ 141 w 146"/>
                <a:gd name="T61" fmla="*/ 51 h 222"/>
                <a:gd name="T62" fmla="*/ 139 w 146"/>
                <a:gd name="T63" fmla="*/ 49 h 222"/>
                <a:gd name="T64" fmla="*/ 136 w 146"/>
                <a:gd name="T65" fmla="*/ 48 h 222"/>
                <a:gd name="T66" fmla="*/ 92 w 146"/>
                <a:gd name="T67" fmla="*/ 48 h 222"/>
                <a:gd name="T68" fmla="*/ 84 w 146"/>
                <a:gd name="T69" fmla="*/ 31 h 222"/>
                <a:gd name="T70" fmla="*/ 85 w 146"/>
                <a:gd name="T71" fmla="*/ 27 h 222"/>
                <a:gd name="T72" fmla="*/ 85 w 146"/>
                <a:gd name="T73" fmla="*/ 23 h 222"/>
                <a:gd name="T74" fmla="*/ 85 w 146"/>
                <a:gd name="T75" fmla="*/ 18 h 222"/>
                <a:gd name="T76" fmla="*/ 84 w 146"/>
                <a:gd name="T77" fmla="*/ 14 h 222"/>
                <a:gd name="T78" fmla="*/ 83 w 146"/>
                <a:gd name="T79" fmla="*/ 11 h 222"/>
                <a:gd name="T80" fmla="*/ 80 w 146"/>
                <a:gd name="T81" fmla="*/ 8 h 222"/>
                <a:gd name="T82" fmla="*/ 77 w 146"/>
                <a:gd name="T83" fmla="*/ 5 h 222"/>
                <a:gd name="T84" fmla="*/ 74 w 146"/>
                <a:gd name="T85" fmla="*/ 3 h 222"/>
                <a:gd name="T86" fmla="*/ 70 w 146"/>
                <a:gd name="T87" fmla="*/ 1 h 222"/>
                <a:gd name="T88" fmla="*/ 65 w 146"/>
                <a:gd name="T89" fmla="*/ 0 h 222"/>
                <a:gd name="T90" fmla="*/ 61 w 146"/>
                <a:gd name="T91" fmla="*/ 0 h 222"/>
                <a:gd name="T92" fmla="*/ 56 w 146"/>
                <a:gd name="T93" fmla="*/ 1 h 222"/>
                <a:gd name="T94" fmla="*/ 52 w 146"/>
                <a:gd name="T95" fmla="*/ 2 h 222"/>
                <a:gd name="T96" fmla="*/ 47 w 146"/>
                <a:gd name="T97" fmla="*/ 5 h 222"/>
                <a:gd name="T98" fmla="*/ 44 w 146"/>
                <a:gd name="T99" fmla="*/ 8 h 222"/>
                <a:gd name="T100" fmla="*/ 41 w 146"/>
                <a:gd name="T101" fmla="*/ 12 h 222"/>
                <a:gd name="T102" fmla="*/ 39 w 146"/>
                <a:gd name="T103" fmla="*/ 17 h 22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46"/>
                <a:gd name="T157" fmla="*/ 0 h 222"/>
                <a:gd name="T158" fmla="*/ 146 w 146"/>
                <a:gd name="T159" fmla="*/ 222 h 22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46" h="222">
                  <a:moveTo>
                    <a:pt x="39" y="17"/>
                  </a:moveTo>
                  <a:lnTo>
                    <a:pt x="1" y="102"/>
                  </a:lnTo>
                  <a:lnTo>
                    <a:pt x="1" y="104"/>
                  </a:lnTo>
                  <a:lnTo>
                    <a:pt x="1" y="105"/>
                  </a:lnTo>
                  <a:lnTo>
                    <a:pt x="0" y="106"/>
                  </a:lnTo>
                  <a:lnTo>
                    <a:pt x="0" y="109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1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9"/>
                  </a:lnTo>
                  <a:lnTo>
                    <a:pt x="5" y="121"/>
                  </a:lnTo>
                  <a:lnTo>
                    <a:pt x="6" y="122"/>
                  </a:lnTo>
                  <a:lnTo>
                    <a:pt x="8" y="123"/>
                  </a:lnTo>
                  <a:lnTo>
                    <a:pt x="9" y="124"/>
                  </a:lnTo>
                  <a:lnTo>
                    <a:pt x="10" y="124"/>
                  </a:lnTo>
                  <a:lnTo>
                    <a:pt x="12" y="125"/>
                  </a:lnTo>
                  <a:lnTo>
                    <a:pt x="14" y="125"/>
                  </a:lnTo>
                  <a:lnTo>
                    <a:pt x="16" y="125"/>
                  </a:lnTo>
                  <a:lnTo>
                    <a:pt x="95" y="125"/>
                  </a:lnTo>
                  <a:lnTo>
                    <a:pt x="95" y="221"/>
                  </a:lnTo>
                  <a:lnTo>
                    <a:pt x="120" y="221"/>
                  </a:lnTo>
                  <a:lnTo>
                    <a:pt x="120" y="106"/>
                  </a:lnTo>
                  <a:lnTo>
                    <a:pt x="120" y="105"/>
                  </a:lnTo>
                  <a:lnTo>
                    <a:pt x="119" y="104"/>
                  </a:lnTo>
                  <a:lnTo>
                    <a:pt x="118" y="102"/>
                  </a:lnTo>
                  <a:lnTo>
                    <a:pt x="117" y="101"/>
                  </a:lnTo>
                  <a:lnTo>
                    <a:pt x="116" y="100"/>
                  </a:lnTo>
                  <a:lnTo>
                    <a:pt x="115" y="99"/>
                  </a:lnTo>
                  <a:lnTo>
                    <a:pt x="114" y="98"/>
                  </a:lnTo>
                  <a:lnTo>
                    <a:pt x="113" y="98"/>
                  </a:lnTo>
                  <a:lnTo>
                    <a:pt x="111" y="97"/>
                  </a:lnTo>
                  <a:lnTo>
                    <a:pt x="110" y="97"/>
                  </a:lnTo>
                  <a:lnTo>
                    <a:pt x="108" y="96"/>
                  </a:lnTo>
                  <a:lnTo>
                    <a:pt x="107" y="96"/>
                  </a:lnTo>
                  <a:lnTo>
                    <a:pt x="106" y="96"/>
                  </a:lnTo>
                  <a:lnTo>
                    <a:pt x="104" y="96"/>
                  </a:lnTo>
                  <a:lnTo>
                    <a:pt x="103" y="96"/>
                  </a:lnTo>
                  <a:lnTo>
                    <a:pt x="57" y="94"/>
                  </a:lnTo>
                  <a:lnTo>
                    <a:pt x="70" y="56"/>
                  </a:lnTo>
                  <a:lnTo>
                    <a:pt x="79" y="70"/>
                  </a:lnTo>
                  <a:lnTo>
                    <a:pt x="135" y="70"/>
                  </a:lnTo>
                  <a:lnTo>
                    <a:pt x="136" y="69"/>
                  </a:lnTo>
                  <a:lnTo>
                    <a:pt x="137" y="69"/>
                  </a:lnTo>
                  <a:lnTo>
                    <a:pt x="139" y="68"/>
                  </a:lnTo>
                  <a:lnTo>
                    <a:pt x="140" y="67"/>
                  </a:lnTo>
                  <a:lnTo>
                    <a:pt x="142" y="66"/>
                  </a:lnTo>
                  <a:lnTo>
                    <a:pt x="142" y="65"/>
                  </a:lnTo>
                  <a:lnTo>
                    <a:pt x="144" y="65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5" y="61"/>
                  </a:lnTo>
                  <a:lnTo>
                    <a:pt x="145" y="59"/>
                  </a:lnTo>
                  <a:lnTo>
                    <a:pt x="145" y="57"/>
                  </a:lnTo>
                  <a:lnTo>
                    <a:pt x="144" y="55"/>
                  </a:lnTo>
                  <a:lnTo>
                    <a:pt x="144" y="54"/>
                  </a:lnTo>
                  <a:lnTo>
                    <a:pt x="143" y="53"/>
                  </a:lnTo>
                  <a:lnTo>
                    <a:pt x="142" y="52"/>
                  </a:lnTo>
                  <a:lnTo>
                    <a:pt x="141" y="51"/>
                  </a:lnTo>
                  <a:lnTo>
                    <a:pt x="140" y="50"/>
                  </a:lnTo>
                  <a:lnTo>
                    <a:pt x="139" y="49"/>
                  </a:lnTo>
                  <a:lnTo>
                    <a:pt x="138" y="48"/>
                  </a:lnTo>
                  <a:lnTo>
                    <a:pt x="136" y="48"/>
                  </a:lnTo>
                  <a:lnTo>
                    <a:pt x="135" y="48"/>
                  </a:lnTo>
                  <a:lnTo>
                    <a:pt x="92" y="48"/>
                  </a:lnTo>
                  <a:lnTo>
                    <a:pt x="83" y="33"/>
                  </a:lnTo>
                  <a:lnTo>
                    <a:pt x="84" y="31"/>
                  </a:lnTo>
                  <a:lnTo>
                    <a:pt x="85" y="29"/>
                  </a:lnTo>
                  <a:lnTo>
                    <a:pt x="85" y="27"/>
                  </a:lnTo>
                  <a:lnTo>
                    <a:pt x="85" y="25"/>
                  </a:lnTo>
                  <a:lnTo>
                    <a:pt x="85" y="23"/>
                  </a:lnTo>
                  <a:lnTo>
                    <a:pt x="85" y="21"/>
                  </a:lnTo>
                  <a:lnTo>
                    <a:pt x="85" y="18"/>
                  </a:lnTo>
                  <a:lnTo>
                    <a:pt x="85" y="16"/>
                  </a:lnTo>
                  <a:lnTo>
                    <a:pt x="84" y="14"/>
                  </a:lnTo>
                  <a:lnTo>
                    <a:pt x="84" y="13"/>
                  </a:lnTo>
                  <a:lnTo>
                    <a:pt x="83" y="11"/>
                  </a:lnTo>
                  <a:lnTo>
                    <a:pt x="82" y="10"/>
                  </a:lnTo>
                  <a:lnTo>
                    <a:pt x="80" y="8"/>
                  </a:lnTo>
                  <a:lnTo>
                    <a:pt x="79" y="7"/>
                  </a:lnTo>
                  <a:lnTo>
                    <a:pt x="77" y="5"/>
                  </a:lnTo>
                  <a:lnTo>
                    <a:pt x="76" y="4"/>
                  </a:lnTo>
                  <a:lnTo>
                    <a:pt x="74" y="3"/>
                  </a:lnTo>
                  <a:lnTo>
                    <a:pt x="72" y="2"/>
                  </a:lnTo>
                  <a:lnTo>
                    <a:pt x="70" y="1"/>
                  </a:lnTo>
                  <a:lnTo>
                    <a:pt x="67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6" y="1"/>
                  </a:lnTo>
                  <a:lnTo>
                    <a:pt x="54" y="1"/>
                  </a:lnTo>
                  <a:lnTo>
                    <a:pt x="52" y="2"/>
                  </a:lnTo>
                  <a:lnTo>
                    <a:pt x="50" y="3"/>
                  </a:lnTo>
                  <a:lnTo>
                    <a:pt x="47" y="5"/>
                  </a:lnTo>
                  <a:lnTo>
                    <a:pt x="46" y="7"/>
                  </a:lnTo>
                  <a:lnTo>
                    <a:pt x="44" y="8"/>
                  </a:lnTo>
                  <a:lnTo>
                    <a:pt x="43" y="10"/>
                  </a:lnTo>
                  <a:lnTo>
                    <a:pt x="41" y="12"/>
                  </a:lnTo>
                  <a:lnTo>
                    <a:pt x="40" y="14"/>
                  </a:lnTo>
                  <a:lnTo>
                    <a:pt x="39" y="17"/>
                  </a:lnTo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" name="Group 32"/>
          <p:cNvGrpSpPr>
            <a:grpSpLocks/>
          </p:cNvGrpSpPr>
          <p:nvPr/>
        </p:nvGrpSpPr>
        <p:grpSpPr bwMode="auto">
          <a:xfrm>
            <a:off x="5683498" y="3528794"/>
            <a:ext cx="428873" cy="517393"/>
            <a:chOff x="1026" y="1458"/>
            <a:chExt cx="271" cy="326"/>
          </a:xfrm>
          <a:solidFill>
            <a:schemeClr val="bg2"/>
          </a:solidFill>
        </p:grpSpPr>
        <p:grpSp>
          <p:nvGrpSpPr>
            <p:cNvPr id="160" name="Group 33"/>
            <p:cNvGrpSpPr>
              <a:grpSpLocks/>
            </p:cNvGrpSpPr>
            <p:nvPr/>
          </p:nvGrpSpPr>
          <p:grpSpPr bwMode="auto">
            <a:xfrm>
              <a:off x="1026" y="1458"/>
              <a:ext cx="271" cy="326"/>
              <a:chOff x="1026" y="1458"/>
              <a:chExt cx="271" cy="326"/>
            </a:xfrm>
            <a:grpFill/>
          </p:grpSpPr>
          <p:sp>
            <p:nvSpPr>
              <p:cNvPr id="163" name="AutoShape 34"/>
              <p:cNvSpPr>
                <a:spLocks noChangeArrowheads="1"/>
              </p:cNvSpPr>
              <p:nvPr/>
            </p:nvSpPr>
            <p:spPr bwMode="auto">
              <a:xfrm>
                <a:off x="1026" y="1510"/>
                <a:ext cx="271" cy="274"/>
              </a:xfrm>
              <a:prstGeom prst="cube">
                <a:avLst>
                  <a:gd name="adj" fmla="val 24995"/>
                </a:avLst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200">
                  <a:latin typeface="Calibri" charset="0"/>
                </a:endParaRPr>
              </a:p>
            </p:txBody>
          </p:sp>
          <p:sp>
            <p:nvSpPr>
              <p:cNvPr id="164" name="AutoShape 35"/>
              <p:cNvSpPr>
                <a:spLocks noChangeArrowheads="1"/>
              </p:cNvSpPr>
              <p:nvPr/>
            </p:nvSpPr>
            <p:spPr bwMode="auto">
              <a:xfrm>
                <a:off x="1090" y="1458"/>
                <a:ext cx="207" cy="49"/>
              </a:xfrm>
              <a:prstGeom prst="cube">
                <a:avLst>
                  <a:gd name="adj" fmla="val 24995"/>
                </a:avLst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200">
                  <a:latin typeface="Calibri" charset="0"/>
                </a:endParaRPr>
              </a:p>
            </p:txBody>
          </p:sp>
        </p:grpSp>
        <p:sp>
          <p:nvSpPr>
            <p:cNvPr id="161" name="Oval 36"/>
            <p:cNvSpPr>
              <a:spLocks noChangeArrowheads="1"/>
            </p:cNvSpPr>
            <p:nvPr/>
          </p:nvSpPr>
          <p:spPr bwMode="auto">
            <a:xfrm>
              <a:off x="1112" y="1486"/>
              <a:ext cx="27" cy="8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62" name="AutoShape 37"/>
            <p:cNvSpPr>
              <a:spLocks noChangeArrowheads="1"/>
            </p:cNvSpPr>
            <p:nvPr/>
          </p:nvSpPr>
          <p:spPr bwMode="auto">
            <a:xfrm>
              <a:off x="1058" y="1640"/>
              <a:ext cx="145" cy="59"/>
            </a:xfrm>
            <a:prstGeom prst="octagon">
              <a:avLst>
                <a:gd name="adj" fmla="val 29282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</p:grpSp>
      <p:grpSp>
        <p:nvGrpSpPr>
          <p:cNvPr id="165" name="Group 20"/>
          <p:cNvGrpSpPr>
            <a:grpSpLocks/>
          </p:cNvGrpSpPr>
          <p:nvPr/>
        </p:nvGrpSpPr>
        <p:grpSpPr bwMode="auto">
          <a:xfrm>
            <a:off x="6663434" y="4291075"/>
            <a:ext cx="429768" cy="517393"/>
            <a:chOff x="801" y="1458"/>
            <a:chExt cx="218" cy="326"/>
          </a:xfrm>
          <a:solidFill>
            <a:schemeClr val="accent1"/>
          </a:solidFill>
        </p:grpSpPr>
        <p:sp>
          <p:nvSpPr>
            <p:cNvPr id="166" name="AutoShape 21"/>
            <p:cNvSpPr>
              <a:spLocks noChangeArrowheads="1"/>
            </p:cNvSpPr>
            <p:nvPr/>
          </p:nvSpPr>
          <p:spPr bwMode="auto">
            <a:xfrm>
              <a:off x="801" y="1510"/>
              <a:ext cx="218" cy="274"/>
            </a:xfrm>
            <a:prstGeom prst="cube">
              <a:avLst>
                <a:gd name="adj" fmla="val 24995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200">
                <a:latin typeface="Calibri" charset="0"/>
                <a:ea typeface="ＭＳ Ｐゴシック" charset="0"/>
                <a:cs typeface="Optima" charset="0"/>
              </a:endParaRPr>
            </a:p>
          </p:txBody>
        </p:sp>
        <p:sp>
          <p:nvSpPr>
            <p:cNvPr id="167" name="AutoShape 22"/>
            <p:cNvSpPr>
              <a:spLocks noChangeArrowheads="1"/>
            </p:cNvSpPr>
            <p:nvPr/>
          </p:nvSpPr>
          <p:spPr bwMode="auto">
            <a:xfrm>
              <a:off x="854" y="1458"/>
              <a:ext cx="165" cy="49"/>
            </a:xfrm>
            <a:prstGeom prst="cube">
              <a:avLst>
                <a:gd name="adj" fmla="val 24995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68" name="AutoShape 23"/>
            <p:cNvSpPr>
              <a:spLocks noChangeArrowheads="1"/>
            </p:cNvSpPr>
            <p:nvPr/>
          </p:nvSpPr>
          <p:spPr bwMode="auto">
            <a:xfrm>
              <a:off x="845" y="1532"/>
              <a:ext cx="114" cy="18"/>
            </a:xfrm>
            <a:prstGeom prst="parallelogram">
              <a:avLst>
                <a:gd name="adj" fmla="val 158304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</p:grpSp>
      <p:grpSp>
        <p:nvGrpSpPr>
          <p:cNvPr id="169" name="Group 24"/>
          <p:cNvGrpSpPr>
            <a:grpSpLocks/>
          </p:cNvGrpSpPr>
          <p:nvPr/>
        </p:nvGrpSpPr>
        <p:grpSpPr bwMode="auto">
          <a:xfrm>
            <a:off x="7636640" y="4336307"/>
            <a:ext cx="337084" cy="426929"/>
            <a:chOff x="1345" y="1500"/>
            <a:chExt cx="213" cy="269"/>
          </a:xfrm>
        </p:grpSpPr>
        <p:sp>
          <p:nvSpPr>
            <p:cNvPr id="170" name="Freeform 25"/>
            <p:cNvSpPr>
              <a:spLocks/>
            </p:cNvSpPr>
            <p:nvPr/>
          </p:nvSpPr>
          <p:spPr bwMode="auto">
            <a:xfrm>
              <a:off x="1483" y="1625"/>
              <a:ext cx="64" cy="144"/>
            </a:xfrm>
            <a:custGeom>
              <a:avLst/>
              <a:gdLst>
                <a:gd name="T0" fmla="*/ 46 w 64"/>
                <a:gd name="T1" fmla="*/ 0 h 144"/>
                <a:gd name="T2" fmla="*/ 63 w 64"/>
                <a:gd name="T3" fmla="*/ 0 h 144"/>
                <a:gd name="T4" fmla="*/ 17 w 64"/>
                <a:gd name="T5" fmla="*/ 143 h 144"/>
                <a:gd name="T6" fmla="*/ 0 w 64"/>
                <a:gd name="T7" fmla="*/ 143 h 144"/>
                <a:gd name="T8" fmla="*/ 46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46" y="0"/>
                  </a:moveTo>
                  <a:lnTo>
                    <a:pt x="63" y="0"/>
                  </a:lnTo>
                  <a:lnTo>
                    <a:pt x="17" y="143"/>
                  </a:lnTo>
                  <a:lnTo>
                    <a:pt x="0" y="143"/>
                  </a:lnTo>
                  <a:lnTo>
                    <a:pt x="46" y="0"/>
                  </a:lnTo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Rectangle 26"/>
            <p:cNvSpPr>
              <a:spLocks noChangeArrowheads="1"/>
            </p:cNvSpPr>
            <p:nvPr/>
          </p:nvSpPr>
          <p:spPr bwMode="auto">
            <a:xfrm>
              <a:off x="1478" y="1625"/>
              <a:ext cx="80" cy="1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72" name="Rectangle 27"/>
            <p:cNvSpPr>
              <a:spLocks noChangeArrowheads="1"/>
            </p:cNvSpPr>
            <p:nvPr/>
          </p:nvSpPr>
          <p:spPr bwMode="auto">
            <a:xfrm>
              <a:off x="1486" y="1683"/>
              <a:ext cx="60" cy="14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73" name="Rectangle 28"/>
            <p:cNvSpPr>
              <a:spLocks noChangeArrowheads="1"/>
            </p:cNvSpPr>
            <p:nvPr/>
          </p:nvSpPr>
          <p:spPr bwMode="auto">
            <a:xfrm>
              <a:off x="1347" y="1683"/>
              <a:ext cx="79" cy="1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74" name="Oval 29"/>
            <p:cNvSpPr>
              <a:spLocks noChangeArrowheads="1"/>
            </p:cNvSpPr>
            <p:nvPr/>
          </p:nvSpPr>
          <p:spPr bwMode="auto">
            <a:xfrm>
              <a:off x="1409" y="1500"/>
              <a:ext cx="24" cy="27"/>
            </a:xfrm>
            <a:prstGeom prst="ellipse">
              <a:avLst/>
            </a:prstGeom>
            <a:solidFill>
              <a:srgbClr val="F39FD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auto">
            <a:xfrm>
              <a:off x="1345" y="1547"/>
              <a:ext cx="146" cy="222"/>
            </a:xfrm>
            <a:custGeom>
              <a:avLst/>
              <a:gdLst>
                <a:gd name="T0" fmla="*/ 1 w 146"/>
                <a:gd name="T1" fmla="*/ 102 h 222"/>
                <a:gd name="T2" fmla="*/ 1 w 146"/>
                <a:gd name="T3" fmla="*/ 105 h 222"/>
                <a:gd name="T4" fmla="*/ 0 w 146"/>
                <a:gd name="T5" fmla="*/ 109 h 222"/>
                <a:gd name="T6" fmla="*/ 0 w 146"/>
                <a:gd name="T7" fmla="*/ 112 h 222"/>
                <a:gd name="T8" fmla="*/ 1 w 146"/>
                <a:gd name="T9" fmla="*/ 116 h 222"/>
                <a:gd name="T10" fmla="*/ 3 w 146"/>
                <a:gd name="T11" fmla="*/ 119 h 222"/>
                <a:gd name="T12" fmla="*/ 6 w 146"/>
                <a:gd name="T13" fmla="*/ 122 h 222"/>
                <a:gd name="T14" fmla="*/ 9 w 146"/>
                <a:gd name="T15" fmla="*/ 124 h 222"/>
                <a:gd name="T16" fmla="*/ 12 w 146"/>
                <a:gd name="T17" fmla="*/ 125 h 222"/>
                <a:gd name="T18" fmla="*/ 16 w 146"/>
                <a:gd name="T19" fmla="*/ 125 h 222"/>
                <a:gd name="T20" fmla="*/ 95 w 146"/>
                <a:gd name="T21" fmla="*/ 221 h 222"/>
                <a:gd name="T22" fmla="*/ 120 w 146"/>
                <a:gd name="T23" fmla="*/ 106 h 222"/>
                <a:gd name="T24" fmla="*/ 119 w 146"/>
                <a:gd name="T25" fmla="*/ 104 h 222"/>
                <a:gd name="T26" fmla="*/ 118 w 146"/>
                <a:gd name="T27" fmla="*/ 102 h 222"/>
                <a:gd name="T28" fmla="*/ 116 w 146"/>
                <a:gd name="T29" fmla="*/ 100 h 222"/>
                <a:gd name="T30" fmla="*/ 114 w 146"/>
                <a:gd name="T31" fmla="*/ 98 h 222"/>
                <a:gd name="T32" fmla="*/ 111 w 146"/>
                <a:gd name="T33" fmla="*/ 97 h 222"/>
                <a:gd name="T34" fmla="*/ 108 w 146"/>
                <a:gd name="T35" fmla="*/ 96 h 222"/>
                <a:gd name="T36" fmla="*/ 106 w 146"/>
                <a:gd name="T37" fmla="*/ 96 h 222"/>
                <a:gd name="T38" fmla="*/ 103 w 146"/>
                <a:gd name="T39" fmla="*/ 96 h 222"/>
                <a:gd name="T40" fmla="*/ 70 w 146"/>
                <a:gd name="T41" fmla="*/ 56 h 222"/>
                <a:gd name="T42" fmla="*/ 135 w 146"/>
                <a:gd name="T43" fmla="*/ 70 h 222"/>
                <a:gd name="T44" fmla="*/ 137 w 146"/>
                <a:gd name="T45" fmla="*/ 69 h 222"/>
                <a:gd name="T46" fmla="*/ 139 w 146"/>
                <a:gd name="T47" fmla="*/ 68 h 222"/>
                <a:gd name="T48" fmla="*/ 142 w 146"/>
                <a:gd name="T49" fmla="*/ 66 h 222"/>
                <a:gd name="T50" fmla="*/ 144 w 146"/>
                <a:gd name="T51" fmla="*/ 65 h 222"/>
                <a:gd name="T52" fmla="*/ 144 w 146"/>
                <a:gd name="T53" fmla="*/ 62 h 222"/>
                <a:gd name="T54" fmla="*/ 145 w 146"/>
                <a:gd name="T55" fmla="*/ 59 h 222"/>
                <a:gd name="T56" fmla="*/ 144 w 146"/>
                <a:gd name="T57" fmla="*/ 55 h 222"/>
                <a:gd name="T58" fmla="*/ 143 w 146"/>
                <a:gd name="T59" fmla="*/ 53 h 222"/>
                <a:gd name="T60" fmla="*/ 141 w 146"/>
                <a:gd name="T61" fmla="*/ 51 h 222"/>
                <a:gd name="T62" fmla="*/ 139 w 146"/>
                <a:gd name="T63" fmla="*/ 49 h 222"/>
                <a:gd name="T64" fmla="*/ 136 w 146"/>
                <a:gd name="T65" fmla="*/ 48 h 222"/>
                <a:gd name="T66" fmla="*/ 92 w 146"/>
                <a:gd name="T67" fmla="*/ 48 h 222"/>
                <a:gd name="T68" fmla="*/ 84 w 146"/>
                <a:gd name="T69" fmla="*/ 31 h 222"/>
                <a:gd name="T70" fmla="*/ 85 w 146"/>
                <a:gd name="T71" fmla="*/ 27 h 222"/>
                <a:gd name="T72" fmla="*/ 85 w 146"/>
                <a:gd name="T73" fmla="*/ 23 h 222"/>
                <a:gd name="T74" fmla="*/ 85 w 146"/>
                <a:gd name="T75" fmla="*/ 18 h 222"/>
                <a:gd name="T76" fmla="*/ 84 w 146"/>
                <a:gd name="T77" fmla="*/ 14 h 222"/>
                <a:gd name="T78" fmla="*/ 83 w 146"/>
                <a:gd name="T79" fmla="*/ 11 h 222"/>
                <a:gd name="T80" fmla="*/ 80 w 146"/>
                <a:gd name="T81" fmla="*/ 8 h 222"/>
                <a:gd name="T82" fmla="*/ 77 w 146"/>
                <a:gd name="T83" fmla="*/ 5 h 222"/>
                <a:gd name="T84" fmla="*/ 74 w 146"/>
                <a:gd name="T85" fmla="*/ 3 h 222"/>
                <a:gd name="T86" fmla="*/ 70 w 146"/>
                <a:gd name="T87" fmla="*/ 1 h 222"/>
                <a:gd name="T88" fmla="*/ 65 w 146"/>
                <a:gd name="T89" fmla="*/ 0 h 222"/>
                <a:gd name="T90" fmla="*/ 61 w 146"/>
                <a:gd name="T91" fmla="*/ 0 h 222"/>
                <a:gd name="T92" fmla="*/ 56 w 146"/>
                <a:gd name="T93" fmla="*/ 1 h 222"/>
                <a:gd name="T94" fmla="*/ 52 w 146"/>
                <a:gd name="T95" fmla="*/ 2 h 222"/>
                <a:gd name="T96" fmla="*/ 47 w 146"/>
                <a:gd name="T97" fmla="*/ 5 h 222"/>
                <a:gd name="T98" fmla="*/ 44 w 146"/>
                <a:gd name="T99" fmla="*/ 8 h 222"/>
                <a:gd name="T100" fmla="*/ 41 w 146"/>
                <a:gd name="T101" fmla="*/ 12 h 222"/>
                <a:gd name="T102" fmla="*/ 39 w 146"/>
                <a:gd name="T103" fmla="*/ 17 h 22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46"/>
                <a:gd name="T157" fmla="*/ 0 h 222"/>
                <a:gd name="T158" fmla="*/ 146 w 146"/>
                <a:gd name="T159" fmla="*/ 222 h 22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46" h="222">
                  <a:moveTo>
                    <a:pt x="39" y="17"/>
                  </a:moveTo>
                  <a:lnTo>
                    <a:pt x="1" y="102"/>
                  </a:lnTo>
                  <a:lnTo>
                    <a:pt x="1" y="104"/>
                  </a:lnTo>
                  <a:lnTo>
                    <a:pt x="1" y="105"/>
                  </a:lnTo>
                  <a:lnTo>
                    <a:pt x="0" y="106"/>
                  </a:lnTo>
                  <a:lnTo>
                    <a:pt x="0" y="109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1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9"/>
                  </a:lnTo>
                  <a:lnTo>
                    <a:pt x="5" y="121"/>
                  </a:lnTo>
                  <a:lnTo>
                    <a:pt x="6" y="122"/>
                  </a:lnTo>
                  <a:lnTo>
                    <a:pt x="8" y="123"/>
                  </a:lnTo>
                  <a:lnTo>
                    <a:pt x="9" y="124"/>
                  </a:lnTo>
                  <a:lnTo>
                    <a:pt x="10" y="124"/>
                  </a:lnTo>
                  <a:lnTo>
                    <a:pt x="12" y="125"/>
                  </a:lnTo>
                  <a:lnTo>
                    <a:pt x="14" y="125"/>
                  </a:lnTo>
                  <a:lnTo>
                    <a:pt x="16" y="125"/>
                  </a:lnTo>
                  <a:lnTo>
                    <a:pt x="95" y="125"/>
                  </a:lnTo>
                  <a:lnTo>
                    <a:pt x="95" y="221"/>
                  </a:lnTo>
                  <a:lnTo>
                    <a:pt x="120" y="221"/>
                  </a:lnTo>
                  <a:lnTo>
                    <a:pt x="120" y="106"/>
                  </a:lnTo>
                  <a:lnTo>
                    <a:pt x="120" y="105"/>
                  </a:lnTo>
                  <a:lnTo>
                    <a:pt x="119" y="104"/>
                  </a:lnTo>
                  <a:lnTo>
                    <a:pt x="118" y="102"/>
                  </a:lnTo>
                  <a:lnTo>
                    <a:pt x="117" y="101"/>
                  </a:lnTo>
                  <a:lnTo>
                    <a:pt x="116" y="100"/>
                  </a:lnTo>
                  <a:lnTo>
                    <a:pt x="115" y="99"/>
                  </a:lnTo>
                  <a:lnTo>
                    <a:pt x="114" y="98"/>
                  </a:lnTo>
                  <a:lnTo>
                    <a:pt x="113" y="98"/>
                  </a:lnTo>
                  <a:lnTo>
                    <a:pt x="111" y="97"/>
                  </a:lnTo>
                  <a:lnTo>
                    <a:pt x="110" y="97"/>
                  </a:lnTo>
                  <a:lnTo>
                    <a:pt x="108" y="96"/>
                  </a:lnTo>
                  <a:lnTo>
                    <a:pt x="107" y="96"/>
                  </a:lnTo>
                  <a:lnTo>
                    <a:pt x="106" y="96"/>
                  </a:lnTo>
                  <a:lnTo>
                    <a:pt x="104" y="96"/>
                  </a:lnTo>
                  <a:lnTo>
                    <a:pt x="103" y="96"/>
                  </a:lnTo>
                  <a:lnTo>
                    <a:pt x="57" y="94"/>
                  </a:lnTo>
                  <a:lnTo>
                    <a:pt x="70" y="56"/>
                  </a:lnTo>
                  <a:lnTo>
                    <a:pt x="79" y="70"/>
                  </a:lnTo>
                  <a:lnTo>
                    <a:pt x="135" y="70"/>
                  </a:lnTo>
                  <a:lnTo>
                    <a:pt x="136" y="69"/>
                  </a:lnTo>
                  <a:lnTo>
                    <a:pt x="137" y="69"/>
                  </a:lnTo>
                  <a:lnTo>
                    <a:pt x="139" y="68"/>
                  </a:lnTo>
                  <a:lnTo>
                    <a:pt x="140" y="67"/>
                  </a:lnTo>
                  <a:lnTo>
                    <a:pt x="142" y="66"/>
                  </a:lnTo>
                  <a:lnTo>
                    <a:pt x="142" y="65"/>
                  </a:lnTo>
                  <a:lnTo>
                    <a:pt x="144" y="65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5" y="61"/>
                  </a:lnTo>
                  <a:lnTo>
                    <a:pt x="145" y="59"/>
                  </a:lnTo>
                  <a:lnTo>
                    <a:pt x="145" y="57"/>
                  </a:lnTo>
                  <a:lnTo>
                    <a:pt x="144" y="55"/>
                  </a:lnTo>
                  <a:lnTo>
                    <a:pt x="144" y="54"/>
                  </a:lnTo>
                  <a:lnTo>
                    <a:pt x="143" y="53"/>
                  </a:lnTo>
                  <a:lnTo>
                    <a:pt x="142" y="52"/>
                  </a:lnTo>
                  <a:lnTo>
                    <a:pt x="141" y="51"/>
                  </a:lnTo>
                  <a:lnTo>
                    <a:pt x="140" y="50"/>
                  </a:lnTo>
                  <a:lnTo>
                    <a:pt x="139" y="49"/>
                  </a:lnTo>
                  <a:lnTo>
                    <a:pt x="138" y="48"/>
                  </a:lnTo>
                  <a:lnTo>
                    <a:pt x="136" y="48"/>
                  </a:lnTo>
                  <a:lnTo>
                    <a:pt x="135" y="48"/>
                  </a:lnTo>
                  <a:lnTo>
                    <a:pt x="92" y="48"/>
                  </a:lnTo>
                  <a:lnTo>
                    <a:pt x="83" y="33"/>
                  </a:lnTo>
                  <a:lnTo>
                    <a:pt x="84" y="31"/>
                  </a:lnTo>
                  <a:lnTo>
                    <a:pt x="85" y="29"/>
                  </a:lnTo>
                  <a:lnTo>
                    <a:pt x="85" y="27"/>
                  </a:lnTo>
                  <a:lnTo>
                    <a:pt x="85" y="25"/>
                  </a:lnTo>
                  <a:lnTo>
                    <a:pt x="85" y="23"/>
                  </a:lnTo>
                  <a:lnTo>
                    <a:pt x="85" y="21"/>
                  </a:lnTo>
                  <a:lnTo>
                    <a:pt x="85" y="18"/>
                  </a:lnTo>
                  <a:lnTo>
                    <a:pt x="85" y="16"/>
                  </a:lnTo>
                  <a:lnTo>
                    <a:pt x="84" y="14"/>
                  </a:lnTo>
                  <a:lnTo>
                    <a:pt x="84" y="13"/>
                  </a:lnTo>
                  <a:lnTo>
                    <a:pt x="83" y="11"/>
                  </a:lnTo>
                  <a:lnTo>
                    <a:pt x="82" y="10"/>
                  </a:lnTo>
                  <a:lnTo>
                    <a:pt x="80" y="8"/>
                  </a:lnTo>
                  <a:lnTo>
                    <a:pt x="79" y="7"/>
                  </a:lnTo>
                  <a:lnTo>
                    <a:pt x="77" y="5"/>
                  </a:lnTo>
                  <a:lnTo>
                    <a:pt x="76" y="4"/>
                  </a:lnTo>
                  <a:lnTo>
                    <a:pt x="74" y="3"/>
                  </a:lnTo>
                  <a:lnTo>
                    <a:pt x="72" y="2"/>
                  </a:lnTo>
                  <a:lnTo>
                    <a:pt x="70" y="1"/>
                  </a:lnTo>
                  <a:lnTo>
                    <a:pt x="67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6" y="1"/>
                  </a:lnTo>
                  <a:lnTo>
                    <a:pt x="54" y="1"/>
                  </a:lnTo>
                  <a:lnTo>
                    <a:pt x="52" y="2"/>
                  </a:lnTo>
                  <a:lnTo>
                    <a:pt x="50" y="3"/>
                  </a:lnTo>
                  <a:lnTo>
                    <a:pt x="47" y="5"/>
                  </a:lnTo>
                  <a:lnTo>
                    <a:pt x="46" y="7"/>
                  </a:lnTo>
                  <a:lnTo>
                    <a:pt x="44" y="8"/>
                  </a:lnTo>
                  <a:lnTo>
                    <a:pt x="43" y="10"/>
                  </a:lnTo>
                  <a:lnTo>
                    <a:pt x="41" y="12"/>
                  </a:lnTo>
                  <a:lnTo>
                    <a:pt x="40" y="14"/>
                  </a:lnTo>
                  <a:lnTo>
                    <a:pt x="39" y="17"/>
                  </a:lnTo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6" name="Group 32"/>
          <p:cNvGrpSpPr>
            <a:grpSpLocks/>
          </p:cNvGrpSpPr>
          <p:nvPr/>
        </p:nvGrpSpPr>
        <p:grpSpPr bwMode="auto">
          <a:xfrm>
            <a:off x="7150485" y="4291075"/>
            <a:ext cx="428873" cy="517393"/>
            <a:chOff x="1026" y="1458"/>
            <a:chExt cx="271" cy="326"/>
          </a:xfrm>
          <a:solidFill>
            <a:schemeClr val="bg2"/>
          </a:solidFill>
        </p:grpSpPr>
        <p:grpSp>
          <p:nvGrpSpPr>
            <p:cNvPr id="177" name="Group 33"/>
            <p:cNvGrpSpPr>
              <a:grpSpLocks/>
            </p:cNvGrpSpPr>
            <p:nvPr/>
          </p:nvGrpSpPr>
          <p:grpSpPr bwMode="auto">
            <a:xfrm>
              <a:off x="1026" y="1458"/>
              <a:ext cx="271" cy="326"/>
              <a:chOff x="1026" y="1458"/>
              <a:chExt cx="271" cy="326"/>
            </a:xfrm>
            <a:grpFill/>
          </p:grpSpPr>
          <p:sp>
            <p:nvSpPr>
              <p:cNvPr id="180" name="AutoShape 34"/>
              <p:cNvSpPr>
                <a:spLocks noChangeArrowheads="1"/>
              </p:cNvSpPr>
              <p:nvPr/>
            </p:nvSpPr>
            <p:spPr bwMode="auto">
              <a:xfrm>
                <a:off x="1026" y="1510"/>
                <a:ext cx="271" cy="274"/>
              </a:xfrm>
              <a:prstGeom prst="cube">
                <a:avLst>
                  <a:gd name="adj" fmla="val 24995"/>
                </a:avLst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200">
                  <a:latin typeface="Calibri" charset="0"/>
                </a:endParaRPr>
              </a:p>
            </p:txBody>
          </p:sp>
          <p:sp>
            <p:nvSpPr>
              <p:cNvPr id="181" name="AutoShape 35"/>
              <p:cNvSpPr>
                <a:spLocks noChangeArrowheads="1"/>
              </p:cNvSpPr>
              <p:nvPr/>
            </p:nvSpPr>
            <p:spPr bwMode="auto">
              <a:xfrm>
                <a:off x="1090" y="1458"/>
                <a:ext cx="207" cy="49"/>
              </a:xfrm>
              <a:prstGeom prst="cube">
                <a:avLst>
                  <a:gd name="adj" fmla="val 24995"/>
                </a:avLst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200">
                  <a:latin typeface="Calibri" charset="0"/>
                </a:endParaRPr>
              </a:p>
            </p:txBody>
          </p:sp>
        </p:grpSp>
        <p:sp>
          <p:nvSpPr>
            <p:cNvPr id="178" name="Oval 36"/>
            <p:cNvSpPr>
              <a:spLocks noChangeArrowheads="1"/>
            </p:cNvSpPr>
            <p:nvPr/>
          </p:nvSpPr>
          <p:spPr bwMode="auto">
            <a:xfrm>
              <a:off x="1112" y="1486"/>
              <a:ext cx="27" cy="8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79" name="AutoShape 37"/>
            <p:cNvSpPr>
              <a:spLocks noChangeArrowheads="1"/>
            </p:cNvSpPr>
            <p:nvPr/>
          </p:nvSpPr>
          <p:spPr bwMode="auto">
            <a:xfrm>
              <a:off x="1058" y="1640"/>
              <a:ext cx="145" cy="59"/>
            </a:xfrm>
            <a:prstGeom prst="octagon">
              <a:avLst>
                <a:gd name="adj" fmla="val 29282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</p:grpSp>
      <p:grpSp>
        <p:nvGrpSpPr>
          <p:cNvPr id="182" name="Group 20"/>
          <p:cNvGrpSpPr>
            <a:grpSpLocks/>
          </p:cNvGrpSpPr>
          <p:nvPr/>
        </p:nvGrpSpPr>
        <p:grpSpPr bwMode="auto">
          <a:xfrm>
            <a:off x="8090005" y="5035790"/>
            <a:ext cx="429768" cy="517393"/>
            <a:chOff x="801" y="1458"/>
            <a:chExt cx="218" cy="326"/>
          </a:xfrm>
          <a:solidFill>
            <a:schemeClr val="accent1"/>
          </a:solidFill>
        </p:grpSpPr>
        <p:sp>
          <p:nvSpPr>
            <p:cNvPr id="183" name="AutoShape 21"/>
            <p:cNvSpPr>
              <a:spLocks noChangeArrowheads="1"/>
            </p:cNvSpPr>
            <p:nvPr/>
          </p:nvSpPr>
          <p:spPr bwMode="auto">
            <a:xfrm>
              <a:off x="801" y="1510"/>
              <a:ext cx="218" cy="274"/>
            </a:xfrm>
            <a:prstGeom prst="cube">
              <a:avLst>
                <a:gd name="adj" fmla="val 24995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200">
                <a:latin typeface="Calibri" charset="0"/>
                <a:ea typeface="ＭＳ Ｐゴシック" charset="0"/>
                <a:cs typeface="Optima" charset="0"/>
              </a:endParaRPr>
            </a:p>
          </p:txBody>
        </p:sp>
        <p:sp>
          <p:nvSpPr>
            <p:cNvPr id="184" name="AutoShape 22"/>
            <p:cNvSpPr>
              <a:spLocks noChangeArrowheads="1"/>
            </p:cNvSpPr>
            <p:nvPr/>
          </p:nvSpPr>
          <p:spPr bwMode="auto">
            <a:xfrm>
              <a:off x="854" y="1458"/>
              <a:ext cx="165" cy="49"/>
            </a:xfrm>
            <a:prstGeom prst="cube">
              <a:avLst>
                <a:gd name="adj" fmla="val 24995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85" name="AutoShape 23"/>
            <p:cNvSpPr>
              <a:spLocks noChangeArrowheads="1"/>
            </p:cNvSpPr>
            <p:nvPr/>
          </p:nvSpPr>
          <p:spPr bwMode="auto">
            <a:xfrm>
              <a:off x="845" y="1532"/>
              <a:ext cx="114" cy="18"/>
            </a:xfrm>
            <a:prstGeom prst="parallelogram">
              <a:avLst>
                <a:gd name="adj" fmla="val 158304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</p:grpSp>
      <p:grpSp>
        <p:nvGrpSpPr>
          <p:cNvPr id="186" name="Group 24"/>
          <p:cNvGrpSpPr>
            <a:grpSpLocks/>
          </p:cNvGrpSpPr>
          <p:nvPr/>
        </p:nvGrpSpPr>
        <p:grpSpPr bwMode="auto">
          <a:xfrm>
            <a:off x="9063211" y="5081022"/>
            <a:ext cx="337084" cy="426929"/>
            <a:chOff x="1345" y="1500"/>
            <a:chExt cx="213" cy="269"/>
          </a:xfrm>
        </p:grpSpPr>
        <p:sp>
          <p:nvSpPr>
            <p:cNvPr id="187" name="Freeform 25"/>
            <p:cNvSpPr>
              <a:spLocks/>
            </p:cNvSpPr>
            <p:nvPr/>
          </p:nvSpPr>
          <p:spPr bwMode="auto">
            <a:xfrm>
              <a:off x="1483" y="1625"/>
              <a:ext cx="64" cy="144"/>
            </a:xfrm>
            <a:custGeom>
              <a:avLst/>
              <a:gdLst>
                <a:gd name="T0" fmla="*/ 46 w 64"/>
                <a:gd name="T1" fmla="*/ 0 h 144"/>
                <a:gd name="T2" fmla="*/ 63 w 64"/>
                <a:gd name="T3" fmla="*/ 0 h 144"/>
                <a:gd name="T4" fmla="*/ 17 w 64"/>
                <a:gd name="T5" fmla="*/ 143 h 144"/>
                <a:gd name="T6" fmla="*/ 0 w 64"/>
                <a:gd name="T7" fmla="*/ 143 h 144"/>
                <a:gd name="T8" fmla="*/ 46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46" y="0"/>
                  </a:moveTo>
                  <a:lnTo>
                    <a:pt x="63" y="0"/>
                  </a:lnTo>
                  <a:lnTo>
                    <a:pt x="17" y="143"/>
                  </a:lnTo>
                  <a:lnTo>
                    <a:pt x="0" y="143"/>
                  </a:lnTo>
                  <a:lnTo>
                    <a:pt x="46" y="0"/>
                  </a:lnTo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Rectangle 26"/>
            <p:cNvSpPr>
              <a:spLocks noChangeArrowheads="1"/>
            </p:cNvSpPr>
            <p:nvPr/>
          </p:nvSpPr>
          <p:spPr bwMode="auto">
            <a:xfrm>
              <a:off x="1478" y="1625"/>
              <a:ext cx="80" cy="1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89" name="Rectangle 27"/>
            <p:cNvSpPr>
              <a:spLocks noChangeArrowheads="1"/>
            </p:cNvSpPr>
            <p:nvPr/>
          </p:nvSpPr>
          <p:spPr bwMode="auto">
            <a:xfrm>
              <a:off x="1486" y="1683"/>
              <a:ext cx="60" cy="14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90" name="Rectangle 28"/>
            <p:cNvSpPr>
              <a:spLocks noChangeArrowheads="1"/>
            </p:cNvSpPr>
            <p:nvPr/>
          </p:nvSpPr>
          <p:spPr bwMode="auto">
            <a:xfrm>
              <a:off x="1347" y="1683"/>
              <a:ext cx="79" cy="1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91" name="Oval 29"/>
            <p:cNvSpPr>
              <a:spLocks noChangeArrowheads="1"/>
            </p:cNvSpPr>
            <p:nvPr/>
          </p:nvSpPr>
          <p:spPr bwMode="auto">
            <a:xfrm>
              <a:off x="1409" y="1500"/>
              <a:ext cx="24" cy="27"/>
            </a:xfrm>
            <a:prstGeom prst="ellipse">
              <a:avLst/>
            </a:prstGeom>
            <a:solidFill>
              <a:srgbClr val="F39FD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92" name="Freeform 30"/>
            <p:cNvSpPr>
              <a:spLocks/>
            </p:cNvSpPr>
            <p:nvPr/>
          </p:nvSpPr>
          <p:spPr bwMode="auto">
            <a:xfrm>
              <a:off x="1345" y="1547"/>
              <a:ext cx="146" cy="222"/>
            </a:xfrm>
            <a:custGeom>
              <a:avLst/>
              <a:gdLst>
                <a:gd name="T0" fmla="*/ 1 w 146"/>
                <a:gd name="T1" fmla="*/ 102 h 222"/>
                <a:gd name="T2" fmla="*/ 1 w 146"/>
                <a:gd name="T3" fmla="*/ 105 h 222"/>
                <a:gd name="T4" fmla="*/ 0 w 146"/>
                <a:gd name="T5" fmla="*/ 109 h 222"/>
                <a:gd name="T6" fmla="*/ 0 w 146"/>
                <a:gd name="T7" fmla="*/ 112 h 222"/>
                <a:gd name="T8" fmla="*/ 1 w 146"/>
                <a:gd name="T9" fmla="*/ 116 h 222"/>
                <a:gd name="T10" fmla="*/ 3 w 146"/>
                <a:gd name="T11" fmla="*/ 119 h 222"/>
                <a:gd name="T12" fmla="*/ 6 w 146"/>
                <a:gd name="T13" fmla="*/ 122 h 222"/>
                <a:gd name="T14" fmla="*/ 9 w 146"/>
                <a:gd name="T15" fmla="*/ 124 h 222"/>
                <a:gd name="T16" fmla="*/ 12 w 146"/>
                <a:gd name="T17" fmla="*/ 125 h 222"/>
                <a:gd name="T18" fmla="*/ 16 w 146"/>
                <a:gd name="T19" fmla="*/ 125 h 222"/>
                <a:gd name="T20" fmla="*/ 95 w 146"/>
                <a:gd name="T21" fmla="*/ 221 h 222"/>
                <a:gd name="T22" fmla="*/ 120 w 146"/>
                <a:gd name="T23" fmla="*/ 106 h 222"/>
                <a:gd name="T24" fmla="*/ 119 w 146"/>
                <a:gd name="T25" fmla="*/ 104 h 222"/>
                <a:gd name="T26" fmla="*/ 118 w 146"/>
                <a:gd name="T27" fmla="*/ 102 h 222"/>
                <a:gd name="T28" fmla="*/ 116 w 146"/>
                <a:gd name="T29" fmla="*/ 100 h 222"/>
                <a:gd name="T30" fmla="*/ 114 w 146"/>
                <a:gd name="T31" fmla="*/ 98 h 222"/>
                <a:gd name="T32" fmla="*/ 111 w 146"/>
                <a:gd name="T33" fmla="*/ 97 h 222"/>
                <a:gd name="T34" fmla="*/ 108 w 146"/>
                <a:gd name="T35" fmla="*/ 96 h 222"/>
                <a:gd name="T36" fmla="*/ 106 w 146"/>
                <a:gd name="T37" fmla="*/ 96 h 222"/>
                <a:gd name="T38" fmla="*/ 103 w 146"/>
                <a:gd name="T39" fmla="*/ 96 h 222"/>
                <a:gd name="T40" fmla="*/ 70 w 146"/>
                <a:gd name="T41" fmla="*/ 56 h 222"/>
                <a:gd name="T42" fmla="*/ 135 w 146"/>
                <a:gd name="T43" fmla="*/ 70 h 222"/>
                <a:gd name="T44" fmla="*/ 137 w 146"/>
                <a:gd name="T45" fmla="*/ 69 h 222"/>
                <a:gd name="T46" fmla="*/ 139 w 146"/>
                <a:gd name="T47" fmla="*/ 68 h 222"/>
                <a:gd name="T48" fmla="*/ 142 w 146"/>
                <a:gd name="T49" fmla="*/ 66 h 222"/>
                <a:gd name="T50" fmla="*/ 144 w 146"/>
                <a:gd name="T51" fmla="*/ 65 h 222"/>
                <a:gd name="T52" fmla="*/ 144 w 146"/>
                <a:gd name="T53" fmla="*/ 62 h 222"/>
                <a:gd name="T54" fmla="*/ 145 w 146"/>
                <a:gd name="T55" fmla="*/ 59 h 222"/>
                <a:gd name="T56" fmla="*/ 144 w 146"/>
                <a:gd name="T57" fmla="*/ 55 h 222"/>
                <a:gd name="T58" fmla="*/ 143 w 146"/>
                <a:gd name="T59" fmla="*/ 53 h 222"/>
                <a:gd name="T60" fmla="*/ 141 w 146"/>
                <a:gd name="T61" fmla="*/ 51 h 222"/>
                <a:gd name="T62" fmla="*/ 139 w 146"/>
                <a:gd name="T63" fmla="*/ 49 h 222"/>
                <a:gd name="T64" fmla="*/ 136 w 146"/>
                <a:gd name="T65" fmla="*/ 48 h 222"/>
                <a:gd name="T66" fmla="*/ 92 w 146"/>
                <a:gd name="T67" fmla="*/ 48 h 222"/>
                <a:gd name="T68" fmla="*/ 84 w 146"/>
                <a:gd name="T69" fmla="*/ 31 h 222"/>
                <a:gd name="T70" fmla="*/ 85 w 146"/>
                <a:gd name="T71" fmla="*/ 27 h 222"/>
                <a:gd name="T72" fmla="*/ 85 w 146"/>
                <a:gd name="T73" fmla="*/ 23 h 222"/>
                <a:gd name="T74" fmla="*/ 85 w 146"/>
                <a:gd name="T75" fmla="*/ 18 h 222"/>
                <a:gd name="T76" fmla="*/ 84 w 146"/>
                <a:gd name="T77" fmla="*/ 14 h 222"/>
                <a:gd name="T78" fmla="*/ 83 w 146"/>
                <a:gd name="T79" fmla="*/ 11 h 222"/>
                <a:gd name="T80" fmla="*/ 80 w 146"/>
                <a:gd name="T81" fmla="*/ 8 h 222"/>
                <a:gd name="T82" fmla="*/ 77 w 146"/>
                <a:gd name="T83" fmla="*/ 5 h 222"/>
                <a:gd name="T84" fmla="*/ 74 w 146"/>
                <a:gd name="T85" fmla="*/ 3 h 222"/>
                <a:gd name="T86" fmla="*/ 70 w 146"/>
                <a:gd name="T87" fmla="*/ 1 h 222"/>
                <a:gd name="T88" fmla="*/ 65 w 146"/>
                <a:gd name="T89" fmla="*/ 0 h 222"/>
                <a:gd name="T90" fmla="*/ 61 w 146"/>
                <a:gd name="T91" fmla="*/ 0 h 222"/>
                <a:gd name="T92" fmla="*/ 56 w 146"/>
                <a:gd name="T93" fmla="*/ 1 h 222"/>
                <a:gd name="T94" fmla="*/ 52 w 146"/>
                <a:gd name="T95" fmla="*/ 2 h 222"/>
                <a:gd name="T96" fmla="*/ 47 w 146"/>
                <a:gd name="T97" fmla="*/ 5 h 222"/>
                <a:gd name="T98" fmla="*/ 44 w 146"/>
                <a:gd name="T99" fmla="*/ 8 h 222"/>
                <a:gd name="T100" fmla="*/ 41 w 146"/>
                <a:gd name="T101" fmla="*/ 12 h 222"/>
                <a:gd name="T102" fmla="*/ 39 w 146"/>
                <a:gd name="T103" fmla="*/ 17 h 22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46"/>
                <a:gd name="T157" fmla="*/ 0 h 222"/>
                <a:gd name="T158" fmla="*/ 146 w 146"/>
                <a:gd name="T159" fmla="*/ 222 h 22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46" h="222">
                  <a:moveTo>
                    <a:pt x="39" y="17"/>
                  </a:moveTo>
                  <a:lnTo>
                    <a:pt x="1" y="102"/>
                  </a:lnTo>
                  <a:lnTo>
                    <a:pt x="1" y="104"/>
                  </a:lnTo>
                  <a:lnTo>
                    <a:pt x="1" y="105"/>
                  </a:lnTo>
                  <a:lnTo>
                    <a:pt x="0" y="106"/>
                  </a:lnTo>
                  <a:lnTo>
                    <a:pt x="0" y="109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1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9"/>
                  </a:lnTo>
                  <a:lnTo>
                    <a:pt x="5" y="121"/>
                  </a:lnTo>
                  <a:lnTo>
                    <a:pt x="6" y="122"/>
                  </a:lnTo>
                  <a:lnTo>
                    <a:pt x="8" y="123"/>
                  </a:lnTo>
                  <a:lnTo>
                    <a:pt x="9" y="124"/>
                  </a:lnTo>
                  <a:lnTo>
                    <a:pt x="10" y="124"/>
                  </a:lnTo>
                  <a:lnTo>
                    <a:pt x="12" y="125"/>
                  </a:lnTo>
                  <a:lnTo>
                    <a:pt x="14" y="125"/>
                  </a:lnTo>
                  <a:lnTo>
                    <a:pt x="16" y="125"/>
                  </a:lnTo>
                  <a:lnTo>
                    <a:pt x="95" y="125"/>
                  </a:lnTo>
                  <a:lnTo>
                    <a:pt x="95" y="221"/>
                  </a:lnTo>
                  <a:lnTo>
                    <a:pt x="120" y="221"/>
                  </a:lnTo>
                  <a:lnTo>
                    <a:pt x="120" y="106"/>
                  </a:lnTo>
                  <a:lnTo>
                    <a:pt x="120" y="105"/>
                  </a:lnTo>
                  <a:lnTo>
                    <a:pt x="119" y="104"/>
                  </a:lnTo>
                  <a:lnTo>
                    <a:pt x="118" y="102"/>
                  </a:lnTo>
                  <a:lnTo>
                    <a:pt x="117" y="101"/>
                  </a:lnTo>
                  <a:lnTo>
                    <a:pt x="116" y="100"/>
                  </a:lnTo>
                  <a:lnTo>
                    <a:pt x="115" y="99"/>
                  </a:lnTo>
                  <a:lnTo>
                    <a:pt x="114" y="98"/>
                  </a:lnTo>
                  <a:lnTo>
                    <a:pt x="113" y="98"/>
                  </a:lnTo>
                  <a:lnTo>
                    <a:pt x="111" y="97"/>
                  </a:lnTo>
                  <a:lnTo>
                    <a:pt x="110" y="97"/>
                  </a:lnTo>
                  <a:lnTo>
                    <a:pt x="108" y="96"/>
                  </a:lnTo>
                  <a:lnTo>
                    <a:pt x="107" y="96"/>
                  </a:lnTo>
                  <a:lnTo>
                    <a:pt x="106" y="96"/>
                  </a:lnTo>
                  <a:lnTo>
                    <a:pt x="104" y="96"/>
                  </a:lnTo>
                  <a:lnTo>
                    <a:pt x="103" y="96"/>
                  </a:lnTo>
                  <a:lnTo>
                    <a:pt x="57" y="94"/>
                  </a:lnTo>
                  <a:lnTo>
                    <a:pt x="70" y="56"/>
                  </a:lnTo>
                  <a:lnTo>
                    <a:pt x="79" y="70"/>
                  </a:lnTo>
                  <a:lnTo>
                    <a:pt x="135" y="70"/>
                  </a:lnTo>
                  <a:lnTo>
                    <a:pt x="136" y="69"/>
                  </a:lnTo>
                  <a:lnTo>
                    <a:pt x="137" y="69"/>
                  </a:lnTo>
                  <a:lnTo>
                    <a:pt x="139" y="68"/>
                  </a:lnTo>
                  <a:lnTo>
                    <a:pt x="140" y="67"/>
                  </a:lnTo>
                  <a:lnTo>
                    <a:pt x="142" y="66"/>
                  </a:lnTo>
                  <a:lnTo>
                    <a:pt x="142" y="65"/>
                  </a:lnTo>
                  <a:lnTo>
                    <a:pt x="144" y="65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5" y="61"/>
                  </a:lnTo>
                  <a:lnTo>
                    <a:pt x="145" y="59"/>
                  </a:lnTo>
                  <a:lnTo>
                    <a:pt x="145" y="57"/>
                  </a:lnTo>
                  <a:lnTo>
                    <a:pt x="144" y="55"/>
                  </a:lnTo>
                  <a:lnTo>
                    <a:pt x="144" y="54"/>
                  </a:lnTo>
                  <a:lnTo>
                    <a:pt x="143" y="53"/>
                  </a:lnTo>
                  <a:lnTo>
                    <a:pt x="142" y="52"/>
                  </a:lnTo>
                  <a:lnTo>
                    <a:pt x="141" y="51"/>
                  </a:lnTo>
                  <a:lnTo>
                    <a:pt x="140" y="50"/>
                  </a:lnTo>
                  <a:lnTo>
                    <a:pt x="139" y="49"/>
                  </a:lnTo>
                  <a:lnTo>
                    <a:pt x="138" y="48"/>
                  </a:lnTo>
                  <a:lnTo>
                    <a:pt x="136" y="48"/>
                  </a:lnTo>
                  <a:lnTo>
                    <a:pt x="135" y="48"/>
                  </a:lnTo>
                  <a:lnTo>
                    <a:pt x="92" y="48"/>
                  </a:lnTo>
                  <a:lnTo>
                    <a:pt x="83" y="33"/>
                  </a:lnTo>
                  <a:lnTo>
                    <a:pt x="84" y="31"/>
                  </a:lnTo>
                  <a:lnTo>
                    <a:pt x="85" y="29"/>
                  </a:lnTo>
                  <a:lnTo>
                    <a:pt x="85" y="27"/>
                  </a:lnTo>
                  <a:lnTo>
                    <a:pt x="85" y="25"/>
                  </a:lnTo>
                  <a:lnTo>
                    <a:pt x="85" y="23"/>
                  </a:lnTo>
                  <a:lnTo>
                    <a:pt x="85" y="21"/>
                  </a:lnTo>
                  <a:lnTo>
                    <a:pt x="85" y="18"/>
                  </a:lnTo>
                  <a:lnTo>
                    <a:pt x="85" y="16"/>
                  </a:lnTo>
                  <a:lnTo>
                    <a:pt x="84" y="14"/>
                  </a:lnTo>
                  <a:lnTo>
                    <a:pt x="84" y="13"/>
                  </a:lnTo>
                  <a:lnTo>
                    <a:pt x="83" y="11"/>
                  </a:lnTo>
                  <a:lnTo>
                    <a:pt x="82" y="10"/>
                  </a:lnTo>
                  <a:lnTo>
                    <a:pt x="80" y="8"/>
                  </a:lnTo>
                  <a:lnTo>
                    <a:pt x="79" y="7"/>
                  </a:lnTo>
                  <a:lnTo>
                    <a:pt x="77" y="5"/>
                  </a:lnTo>
                  <a:lnTo>
                    <a:pt x="76" y="4"/>
                  </a:lnTo>
                  <a:lnTo>
                    <a:pt x="74" y="3"/>
                  </a:lnTo>
                  <a:lnTo>
                    <a:pt x="72" y="2"/>
                  </a:lnTo>
                  <a:lnTo>
                    <a:pt x="70" y="1"/>
                  </a:lnTo>
                  <a:lnTo>
                    <a:pt x="67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6" y="1"/>
                  </a:lnTo>
                  <a:lnTo>
                    <a:pt x="54" y="1"/>
                  </a:lnTo>
                  <a:lnTo>
                    <a:pt x="52" y="2"/>
                  </a:lnTo>
                  <a:lnTo>
                    <a:pt x="50" y="3"/>
                  </a:lnTo>
                  <a:lnTo>
                    <a:pt x="47" y="5"/>
                  </a:lnTo>
                  <a:lnTo>
                    <a:pt x="46" y="7"/>
                  </a:lnTo>
                  <a:lnTo>
                    <a:pt x="44" y="8"/>
                  </a:lnTo>
                  <a:lnTo>
                    <a:pt x="43" y="10"/>
                  </a:lnTo>
                  <a:lnTo>
                    <a:pt x="41" y="12"/>
                  </a:lnTo>
                  <a:lnTo>
                    <a:pt x="40" y="14"/>
                  </a:lnTo>
                  <a:lnTo>
                    <a:pt x="39" y="17"/>
                  </a:lnTo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3" name="Group 32"/>
          <p:cNvGrpSpPr>
            <a:grpSpLocks/>
          </p:cNvGrpSpPr>
          <p:nvPr/>
        </p:nvGrpSpPr>
        <p:grpSpPr bwMode="auto">
          <a:xfrm>
            <a:off x="8577056" y="5035790"/>
            <a:ext cx="428873" cy="517393"/>
            <a:chOff x="1026" y="1458"/>
            <a:chExt cx="271" cy="326"/>
          </a:xfrm>
          <a:solidFill>
            <a:schemeClr val="bg2"/>
          </a:solidFill>
        </p:grpSpPr>
        <p:grpSp>
          <p:nvGrpSpPr>
            <p:cNvPr id="194" name="Group 33"/>
            <p:cNvGrpSpPr>
              <a:grpSpLocks/>
            </p:cNvGrpSpPr>
            <p:nvPr/>
          </p:nvGrpSpPr>
          <p:grpSpPr bwMode="auto">
            <a:xfrm>
              <a:off x="1026" y="1458"/>
              <a:ext cx="271" cy="326"/>
              <a:chOff x="1026" y="1458"/>
              <a:chExt cx="271" cy="326"/>
            </a:xfrm>
            <a:grpFill/>
          </p:grpSpPr>
          <p:sp>
            <p:nvSpPr>
              <p:cNvPr id="197" name="AutoShape 34"/>
              <p:cNvSpPr>
                <a:spLocks noChangeArrowheads="1"/>
              </p:cNvSpPr>
              <p:nvPr/>
            </p:nvSpPr>
            <p:spPr bwMode="auto">
              <a:xfrm>
                <a:off x="1026" y="1510"/>
                <a:ext cx="271" cy="274"/>
              </a:xfrm>
              <a:prstGeom prst="cube">
                <a:avLst>
                  <a:gd name="adj" fmla="val 24995"/>
                </a:avLst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200">
                  <a:latin typeface="Calibri" charset="0"/>
                </a:endParaRPr>
              </a:p>
            </p:txBody>
          </p:sp>
          <p:sp>
            <p:nvSpPr>
              <p:cNvPr id="198" name="AutoShape 35"/>
              <p:cNvSpPr>
                <a:spLocks noChangeArrowheads="1"/>
              </p:cNvSpPr>
              <p:nvPr/>
            </p:nvSpPr>
            <p:spPr bwMode="auto">
              <a:xfrm>
                <a:off x="1090" y="1458"/>
                <a:ext cx="207" cy="49"/>
              </a:xfrm>
              <a:prstGeom prst="cube">
                <a:avLst>
                  <a:gd name="adj" fmla="val 24995"/>
                </a:avLst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200">
                  <a:latin typeface="Calibri" charset="0"/>
                </a:endParaRPr>
              </a:p>
            </p:txBody>
          </p:sp>
        </p:grpSp>
        <p:sp>
          <p:nvSpPr>
            <p:cNvPr id="195" name="Oval 36"/>
            <p:cNvSpPr>
              <a:spLocks noChangeArrowheads="1"/>
            </p:cNvSpPr>
            <p:nvPr/>
          </p:nvSpPr>
          <p:spPr bwMode="auto">
            <a:xfrm>
              <a:off x="1112" y="1486"/>
              <a:ext cx="27" cy="8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96" name="AutoShape 37"/>
            <p:cNvSpPr>
              <a:spLocks noChangeArrowheads="1"/>
            </p:cNvSpPr>
            <p:nvPr/>
          </p:nvSpPr>
          <p:spPr bwMode="auto">
            <a:xfrm>
              <a:off x="1058" y="1640"/>
              <a:ext cx="145" cy="59"/>
            </a:xfrm>
            <a:prstGeom prst="octagon">
              <a:avLst>
                <a:gd name="adj" fmla="val 29282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</p:grpSp>
      <p:pic>
        <p:nvPicPr>
          <p:cNvPr id="135" name="Picture 134">
            <a:extLst>
              <a:ext uri="{FF2B5EF4-FFF2-40B4-BE49-F238E27FC236}">
                <a16:creationId xmlns:a16="http://schemas.microsoft.com/office/drawing/2014/main" id="{C939E877-A64D-904E-85F2-C685A08002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74" r="18632"/>
          <a:stretch/>
        </p:blipFill>
        <p:spPr>
          <a:xfrm>
            <a:off x="2999504" y="2628621"/>
            <a:ext cx="675250" cy="731520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BC5FD3F-0AF8-3B41-997A-5F34BC3BE9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82" r="19596" b="3266"/>
          <a:stretch/>
        </p:blipFill>
        <p:spPr>
          <a:xfrm>
            <a:off x="2987409" y="4184011"/>
            <a:ext cx="675250" cy="731520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97EB73EB-C57C-E84E-89CB-E30ADB0C6E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064" t="781" r="16821" b="117"/>
          <a:stretch/>
        </p:blipFill>
        <p:spPr>
          <a:xfrm>
            <a:off x="2987584" y="3421730"/>
            <a:ext cx="675250" cy="731520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0D0166E4-71AD-E64A-9D44-18026F94E7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671" t="-1589" r="34210" b="-672"/>
          <a:stretch/>
        </p:blipFill>
        <p:spPr>
          <a:xfrm>
            <a:off x="2969011" y="4928726"/>
            <a:ext cx="67525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94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Pipelined Laundry: Start work ASAP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521082" y="2419156"/>
            <a:ext cx="351059" cy="31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T</a:t>
            </a:r>
          </a:p>
          <a:p>
            <a:r>
              <a:rPr lang="en-US" altLang="en-US" sz="20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a</a:t>
            </a:r>
          </a:p>
          <a:p>
            <a:r>
              <a:rPr lang="en-US" altLang="en-US" sz="20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s</a:t>
            </a:r>
          </a:p>
          <a:p>
            <a:r>
              <a:rPr lang="en-US" altLang="en-US" sz="20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k</a:t>
            </a:r>
          </a:p>
          <a:p>
            <a:endParaRPr lang="en-US" altLang="en-US" sz="2000">
              <a:solidFill>
                <a:schemeClr val="tx1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r>
              <a:rPr lang="en-US" altLang="en-US" sz="20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O</a:t>
            </a:r>
          </a:p>
          <a:p>
            <a:r>
              <a:rPr lang="en-US" altLang="en-US" sz="20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r</a:t>
            </a:r>
          </a:p>
          <a:p>
            <a:r>
              <a:rPr lang="en-US" altLang="en-US" sz="20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d</a:t>
            </a:r>
          </a:p>
          <a:p>
            <a:r>
              <a:rPr lang="en-US" altLang="en-US" sz="20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e</a:t>
            </a:r>
          </a:p>
          <a:p>
            <a:r>
              <a:rPr lang="en-US" altLang="en-US" sz="20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r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8140204" y="1554149"/>
            <a:ext cx="442698" cy="39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12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9732271" y="1544626"/>
            <a:ext cx="750253" cy="39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2 AM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2703686" y="1560498"/>
            <a:ext cx="731343" cy="39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6 PM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3027497" y="1896978"/>
            <a:ext cx="0" cy="27775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3789403" y="1581130"/>
            <a:ext cx="312715" cy="39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7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4660832" y="1571607"/>
            <a:ext cx="312715" cy="39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8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5573533" y="1598590"/>
            <a:ext cx="312715" cy="39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9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397344" y="1584305"/>
            <a:ext cx="442698" cy="39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10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7298933" y="1581130"/>
            <a:ext cx="442698" cy="39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11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9138619" y="1570021"/>
            <a:ext cx="312715" cy="39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1</a:t>
            </a: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3027497" y="2057281"/>
            <a:ext cx="719049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H="1">
            <a:off x="1929423" y="2703260"/>
            <a:ext cx="23405" cy="284057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8361553" y="2021611"/>
            <a:ext cx="69249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i="1">
                <a:solidFill>
                  <a:schemeClr val="tx1"/>
                </a:solidFill>
                <a:latin typeface="Calibri" charset="0"/>
              </a:rPr>
              <a:t>Time</a:t>
            </a:r>
          </a:p>
        </p:txBody>
      </p:sp>
      <p:sp>
        <p:nvSpPr>
          <p:cNvPr id="22551" name="Line 31"/>
          <p:cNvSpPr>
            <a:spLocks noChangeShapeType="1"/>
          </p:cNvSpPr>
          <p:nvPr/>
        </p:nvSpPr>
        <p:spPr bwMode="auto">
          <a:xfrm flipH="1">
            <a:off x="3921149" y="2160448"/>
            <a:ext cx="4762" cy="295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2" name="Line 32"/>
          <p:cNvSpPr>
            <a:spLocks noChangeShapeType="1"/>
          </p:cNvSpPr>
          <p:nvPr/>
        </p:nvSpPr>
        <p:spPr bwMode="auto">
          <a:xfrm flipH="1">
            <a:off x="4373531" y="2160448"/>
            <a:ext cx="4762" cy="295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3" name="Line 33"/>
          <p:cNvSpPr>
            <a:spLocks noChangeShapeType="1"/>
          </p:cNvSpPr>
          <p:nvPr/>
        </p:nvSpPr>
        <p:spPr bwMode="auto">
          <a:xfrm flipH="1">
            <a:off x="4824326" y="2160448"/>
            <a:ext cx="4762" cy="295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9" name="Line 51"/>
          <p:cNvSpPr>
            <a:spLocks noChangeShapeType="1"/>
          </p:cNvSpPr>
          <p:nvPr/>
        </p:nvSpPr>
        <p:spPr bwMode="auto">
          <a:xfrm>
            <a:off x="3924324" y="2287421"/>
            <a:ext cx="441271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0" name="Line 52"/>
          <p:cNvSpPr>
            <a:spLocks noChangeShapeType="1"/>
          </p:cNvSpPr>
          <p:nvPr/>
        </p:nvSpPr>
        <p:spPr bwMode="auto">
          <a:xfrm flipH="1">
            <a:off x="4373531" y="2160448"/>
            <a:ext cx="4762" cy="295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1" name="Line 53"/>
          <p:cNvSpPr>
            <a:spLocks noChangeShapeType="1"/>
          </p:cNvSpPr>
          <p:nvPr/>
        </p:nvSpPr>
        <p:spPr bwMode="auto">
          <a:xfrm flipH="1">
            <a:off x="4824326" y="2160448"/>
            <a:ext cx="4762" cy="295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2" name="Rectangle 54"/>
          <p:cNvSpPr>
            <a:spLocks noChangeArrowheads="1"/>
          </p:cNvSpPr>
          <p:nvPr/>
        </p:nvSpPr>
        <p:spPr bwMode="auto">
          <a:xfrm>
            <a:off x="4805278" y="2349321"/>
            <a:ext cx="442858" cy="39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  <a:latin typeface="Calibri" charset="0"/>
              </a:rPr>
              <a:t>30</a:t>
            </a:r>
          </a:p>
        </p:txBody>
      </p:sp>
      <p:sp>
        <p:nvSpPr>
          <p:cNvPr id="22563" name="Line 55"/>
          <p:cNvSpPr>
            <a:spLocks noChangeShapeType="1"/>
          </p:cNvSpPr>
          <p:nvPr/>
        </p:nvSpPr>
        <p:spPr bwMode="auto">
          <a:xfrm flipH="1">
            <a:off x="5273533" y="2160448"/>
            <a:ext cx="4762" cy="295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9" name="Line 73"/>
          <p:cNvSpPr>
            <a:spLocks noChangeShapeType="1"/>
          </p:cNvSpPr>
          <p:nvPr/>
        </p:nvSpPr>
        <p:spPr bwMode="auto">
          <a:xfrm>
            <a:off x="4373531" y="2287421"/>
            <a:ext cx="444445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0" name="Line 74"/>
          <p:cNvSpPr>
            <a:spLocks noChangeShapeType="1"/>
          </p:cNvSpPr>
          <p:nvPr/>
        </p:nvSpPr>
        <p:spPr bwMode="auto">
          <a:xfrm flipH="1">
            <a:off x="4824326" y="2160448"/>
            <a:ext cx="4762" cy="295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1" name="Line 75"/>
          <p:cNvSpPr>
            <a:spLocks noChangeShapeType="1"/>
          </p:cNvSpPr>
          <p:nvPr/>
        </p:nvSpPr>
        <p:spPr bwMode="auto">
          <a:xfrm flipH="1">
            <a:off x="5273533" y="2160448"/>
            <a:ext cx="4762" cy="295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8" name="Line 94"/>
          <p:cNvSpPr>
            <a:spLocks noChangeShapeType="1"/>
          </p:cNvSpPr>
          <p:nvPr/>
        </p:nvSpPr>
        <p:spPr bwMode="auto">
          <a:xfrm>
            <a:off x="3930673" y="2215999"/>
            <a:ext cx="425398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1" name="Line 115"/>
          <p:cNvSpPr>
            <a:spLocks noChangeShapeType="1"/>
          </p:cNvSpPr>
          <p:nvPr/>
        </p:nvSpPr>
        <p:spPr bwMode="auto">
          <a:xfrm>
            <a:off x="3027497" y="2215999"/>
            <a:ext cx="428572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2" name="Rectangle 116"/>
          <p:cNvSpPr>
            <a:spLocks noChangeArrowheads="1"/>
          </p:cNvSpPr>
          <p:nvPr/>
        </p:nvSpPr>
        <p:spPr bwMode="auto">
          <a:xfrm>
            <a:off x="3021147" y="2349321"/>
            <a:ext cx="442858" cy="39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>
                <a:solidFill>
                  <a:schemeClr val="tx1"/>
                </a:solidFill>
                <a:latin typeface="Calibri" charset="0"/>
              </a:rPr>
              <a:t>30</a:t>
            </a:r>
          </a:p>
        </p:txBody>
      </p:sp>
      <p:sp>
        <p:nvSpPr>
          <p:cNvPr id="22583" name="Rectangle 117"/>
          <p:cNvSpPr>
            <a:spLocks noChangeArrowheads="1"/>
          </p:cNvSpPr>
          <p:nvPr/>
        </p:nvSpPr>
        <p:spPr bwMode="auto">
          <a:xfrm>
            <a:off x="3427497" y="2349321"/>
            <a:ext cx="442858" cy="39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  <a:latin typeface="Calibri" charset="0"/>
              </a:rPr>
              <a:t>30</a:t>
            </a:r>
          </a:p>
        </p:txBody>
      </p:sp>
      <p:sp>
        <p:nvSpPr>
          <p:cNvPr id="22584" name="Line 118"/>
          <p:cNvSpPr>
            <a:spLocks noChangeShapeType="1"/>
          </p:cNvSpPr>
          <p:nvPr/>
        </p:nvSpPr>
        <p:spPr bwMode="auto">
          <a:xfrm>
            <a:off x="3471942" y="2287421"/>
            <a:ext cx="442858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5" name="Rectangle 119"/>
          <p:cNvSpPr>
            <a:spLocks noChangeArrowheads="1"/>
          </p:cNvSpPr>
          <p:nvPr/>
        </p:nvSpPr>
        <p:spPr bwMode="auto">
          <a:xfrm>
            <a:off x="4356071" y="2349321"/>
            <a:ext cx="442858" cy="39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  <a:latin typeface="Calibri" charset="0"/>
              </a:rPr>
              <a:t>30</a:t>
            </a:r>
          </a:p>
        </p:txBody>
      </p:sp>
      <p:sp>
        <p:nvSpPr>
          <p:cNvPr id="22586" name="Rectangle 120"/>
          <p:cNvSpPr>
            <a:spLocks noChangeArrowheads="1"/>
          </p:cNvSpPr>
          <p:nvPr/>
        </p:nvSpPr>
        <p:spPr bwMode="auto">
          <a:xfrm>
            <a:off x="3895753" y="2349321"/>
            <a:ext cx="442858" cy="39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  <a:latin typeface="Calibri" charset="0"/>
              </a:rPr>
              <a:t>30</a:t>
            </a:r>
          </a:p>
        </p:txBody>
      </p:sp>
      <p:sp>
        <p:nvSpPr>
          <p:cNvPr id="22587" name="Line 121"/>
          <p:cNvSpPr>
            <a:spLocks noChangeShapeType="1"/>
          </p:cNvSpPr>
          <p:nvPr/>
        </p:nvSpPr>
        <p:spPr bwMode="auto">
          <a:xfrm>
            <a:off x="3935435" y="2366780"/>
            <a:ext cx="419049" cy="0"/>
          </a:xfrm>
          <a:prstGeom prst="line">
            <a:avLst/>
          </a:prstGeom>
          <a:noFill/>
          <a:ln w="25400">
            <a:solidFill>
              <a:srgbClr val="043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8" name="Line 122"/>
          <p:cNvSpPr>
            <a:spLocks noChangeShapeType="1"/>
          </p:cNvSpPr>
          <p:nvPr/>
        </p:nvSpPr>
        <p:spPr bwMode="auto">
          <a:xfrm>
            <a:off x="4383055" y="2436615"/>
            <a:ext cx="422223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9" name="Line 123"/>
          <p:cNvSpPr>
            <a:spLocks noChangeShapeType="1"/>
          </p:cNvSpPr>
          <p:nvPr/>
        </p:nvSpPr>
        <p:spPr bwMode="auto">
          <a:xfrm>
            <a:off x="4383055" y="2368367"/>
            <a:ext cx="422223" cy="0"/>
          </a:xfrm>
          <a:prstGeom prst="line">
            <a:avLst/>
          </a:prstGeom>
          <a:noFill/>
          <a:ln w="25400">
            <a:solidFill>
              <a:srgbClr val="043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0" name="Line 124"/>
          <p:cNvSpPr>
            <a:spLocks noChangeShapeType="1"/>
          </p:cNvSpPr>
          <p:nvPr/>
        </p:nvSpPr>
        <p:spPr bwMode="auto">
          <a:xfrm>
            <a:off x="4835437" y="2366780"/>
            <a:ext cx="422223" cy="0"/>
          </a:xfrm>
          <a:prstGeom prst="line">
            <a:avLst/>
          </a:prstGeom>
          <a:noFill/>
          <a:ln w="25400">
            <a:solidFill>
              <a:srgbClr val="043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1" name="Line 125"/>
          <p:cNvSpPr>
            <a:spLocks noChangeShapeType="1"/>
          </p:cNvSpPr>
          <p:nvPr/>
        </p:nvSpPr>
        <p:spPr bwMode="auto">
          <a:xfrm>
            <a:off x="4833850" y="2436615"/>
            <a:ext cx="42381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3" name="Line 127"/>
          <p:cNvSpPr>
            <a:spLocks noChangeShapeType="1"/>
          </p:cNvSpPr>
          <p:nvPr/>
        </p:nvSpPr>
        <p:spPr bwMode="auto">
          <a:xfrm>
            <a:off x="5284645" y="2436615"/>
            <a:ext cx="42381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5" name="Line 129"/>
          <p:cNvSpPr>
            <a:spLocks noChangeShapeType="1"/>
          </p:cNvSpPr>
          <p:nvPr/>
        </p:nvSpPr>
        <p:spPr bwMode="auto">
          <a:xfrm>
            <a:off x="3479879" y="2215999"/>
            <a:ext cx="42698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6" name="Rectangle 130"/>
          <p:cNvSpPr>
            <a:spLocks noChangeArrowheads="1"/>
          </p:cNvSpPr>
          <p:nvPr/>
        </p:nvSpPr>
        <p:spPr bwMode="auto">
          <a:xfrm>
            <a:off x="5240200" y="2358844"/>
            <a:ext cx="442858" cy="39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  <a:latin typeface="Calibri" charset="0"/>
              </a:rPr>
              <a:t>30</a:t>
            </a:r>
          </a:p>
        </p:txBody>
      </p:sp>
      <p:sp>
        <p:nvSpPr>
          <p:cNvPr id="22598" name="Line 132"/>
          <p:cNvSpPr>
            <a:spLocks noChangeShapeType="1"/>
          </p:cNvSpPr>
          <p:nvPr/>
        </p:nvSpPr>
        <p:spPr bwMode="auto">
          <a:xfrm flipH="1">
            <a:off x="5273533" y="2160448"/>
            <a:ext cx="4762" cy="295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9" name="Line 133"/>
          <p:cNvSpPr>
            <a:spLocks noChangeShapeType="1"/>
          </p:cNvSpPr>
          <p:nvPr/>
        </p:nvSpPr>
        <p:spPr bwMode="auto">
          <a:xfrm>
            <a:off x="3471942" y="2160448"/>
            <a:ext cx="0" cy="3110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0" name="Line 134"/>
          <p:cNvSpPr>
            <a:spLocks noChangeShapeType="1"/>
          </p:cNvSpPr>
          <p:nvPr/>
        </p:nvSpPr>
        <p:spPr bwMode="auto">
          <a:xfrm>
            <a:off x="3924324" y="2160448"/>
            <a:ext cx="0" cy="3110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1" name="Line 135"/>
          <p:cNvSpPr>
            <a:spLocks noChangeShapeType="1"/>
          </p:cNvSpPr>
          <p:nvPr/>
        </p:nvSpPr>
        <p:spPr bwMode="auto">
          <a:xfrm>
            <a:off x="4375119" y="2160448"/>
            <a:ext cx="0" cy="3110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2" name="Line 136"/>
          <p:cNvSpPr>
            <a:spLocks noChangeShapeType="1"/>
          </p:cNvSpPr>
          <p:nvPr/>
        </p:nvSpPr>
        <p:spPr bwMode="auto">
          <a:xfrm>
            <a:off x="4825913" y="2160448"/>
            <a:ext cx="0" cy="3110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3" name="Line 137"/>
          <p:cNvSpPr>
            <a:spLocks noChangeShapeType="1"/>
          </p:cNvSpPr>
          <p:nvPr/>
        </p:nvSpPr>
        <p:spPr bwMode="auto">
          <a:xfrm flipH="1">
            <a:off x="5724328" y="2160448"/>
            <a:ext cx="4762" cy="295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25244" y="5808523"/>
            <a:ext cx="6368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00000"/>
                </a:solidFill>
                <a:latin typeface="Chalkduster" charset="0"/>
                <a:ea typeface="Chalkduster" charset="0"/>
                <a:cs typeface="Chalkduster" charset="0"/>
              </a:rPr>
              <a:t>Pipelined laundry takes 3 hours for 4 loads! </a:t>
            </a:r>
            <a:endParaRPr lang="en-US" altLang="en-US" dirty="0">
              <a:solidFill>
                <a:srgbClr val="C00000"/>
              </a:solidFill>
              <a:latin typeface="Chalkduster" charset="0"/>
              <a:ea typeface="Chalkduster" charset="0"/>
              <a:cs typeface="Chalkduster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6</a:t>
            </a:fld>
            <a:endParaRPr lang="en-US"/>
          </a:p>
        </p:txBody>
      </p:sp>
      <p:grpSp>
        <p:nvGrpSpPr>
          <p:cNvPr id="141" name="Group 20"/>
          <p:cNvGrpSpPr>
            <a:grpSpLocks/>
          </p:cNvGrpSpPr>
          <p:nvPr/>
        </p:nvGrpSpPr>
        <p:grpSpPr bwMode="auto">
          <a:xfrm>
            <a:off x="3017497" y="2773750"/>
            <a:ext cx="429768" cy="517393"/>
            <a:chOff x="801" y="1458"/>
            <a:chExt cx="218" cy="326"/>
          </a:xfrm>
          <a:solidFill>
            <a:schemeClr val="accent1"/>
          </a:solidFill>
        </p:grpSpPr>
        <p:sp>
          <p:nvSpPr>
            <p:cNvPr id="142" name="AutoShape 21"/>
            <p:cNvSpPr>
              <a:spLocks noChangeArrowheads="1"/>
            </p:cNvSpPr>
            <p:nvPr/>
          </p:nvSpPr>
          <p:spPr bwMode="auto">
            <a:xfrm>
              <a:off x="801" y="1510"/>
              <a:ext cx="218" cy="274"/>
            </a:xfrm>
            <a:prstGeom prst="cube">
              <a:avLst>
                <a:gd name="adj" fmla="val 24995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200">
                <a:latin typeface="Calibri" charset="0"/>
                <a:ea typeface="ＭＳ Ｐゴシック" charset="0"/>
                <a:cs typeface="Optima" charset="0"/>
              </a:endParaRPr>
            </a:p>
          </p:txBody>
        </p:sp>
        <p:sp>
          <p:nvSpPr>
            <p:cNvPr id="143" name="AutoShape 22"/>
            <p:cNvSpPr>
              <a:spLocks noChangeArrowheads="1"/>
            </p:cNvSpPr>
            <p:nvPr/>
          </p:nvSpPr>
          <p:spPr bwMode="auto">
            <a:xfrm>
              <a:off x="854" y="1458"/>
              <a:ext cx="165" cy="49"/>
            </a:xfrm>
            <a:prstGeom prst="cube">
              <a:avLst>
                <a:gd name="adj" fmla="val 24995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44" name="AutoShape 23"/>
            <p:cNvSpPr>
              <a:spLocks noChangeArrowheads="1"/>
            </p:cNvSpPr>
            <p:nvPr/>
          </p:nvSpPr>
          <p:spPr bwMode="auto">
            <a:xfrm>
              <a:off x="845" y="1532"/>
              <a:ext cx="114" cy="18"/>
            </a:xfrm>
            <a:prstGeom prst="parallelogram">
              <a:avLst>
                <a:gd name="adj" fmla="val 158304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</p:grpSp>
      <p:grpSp>
        <p:nvGrpSpPr>
          <p:cNvPr id="145" name="Group 24"/>
          <p:cNvGrpSpPr>
            <a:grpSpLocks/>
          </p:cNvGrpSpPr>
          <p:nvPr/>
        </p:nvGrpSpPr>
        <p:grpSpPr bwMode="auto">
          <a:xfrm>
            <a:off x="3990703" y="2818982"/>
            <a:ext cx="337084" cy="426929"/>
            <a:chOff x="1345" y="1500"/>
            <a:chExt cx="213" cy="269"/>
          </a:xfrm>
        </p:grpSpPr>
        <p:sp>
          <p:nvSpPr>
            <p:cNvPr id="146" name="Freeform 25"/>
            <p:cNvSpPr>
              <a:spLocks/>
            </p:cNvSpPr>
            <p:nvPr/>
          </p:nvSpPr>
          <p:spPr bwMode="auto">
            <a:xfrm>
              <a:off x="1483" y="1625"/>
              <a:ext cx="64" cy="144"/>
            </a:xfrm>
            <a:custGeom>
              <a:avLst/>
              <a:gdLst>
                <a:gd name="T0" fmla="*/ 46 w 64"/>
                <a:gd name="T1" fmla="*/ 0 h 144"/>
                <a:gd name="T2" fmla="*/ 63 w 64"/>
                <a:gd name="T3" fmla="*/ 0 h 144"/>
                <a:gd name="T4" fmla="*/ 17 w 64"/>
                <a:gd name="T5" fmla="*/ 143 h 144"/>
                <a:gd name="T6" fmla="*/ 0 w 64"/>
                <a:gd name="T7" fmla="*/ 143 h 144"/>
                <a:gd name="T8" fmla="*/ 46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46" y="0"/>
                  </a:moveTo>
                  <a:lnTo>
                    <a:pt x="63" y="0"/>
                  </a:lnTo>
                  <a:lnTo>
                    <a:pt x="17" y="143"/>
                  </a:lnTo>
                  <a:lnTo>
                    <a:pt x="0" y="143"/>
                  </a:lnTo>
                  <a:lnTo>
                    <a:pt x="46" y="0"/>
                  </a:lnTo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Rectangle 26"/>
            <p:cNvSpPr>
              <a:spLocks noChangeArrowheads="1"/>
            </p:cNvSpPr>
            <p:nvPr/>
          </p:nvSpPr>
          <p:spPr bwMode="auto">
            <a:xfrm>
              <a:off x="1478" y="1625"/>
              <a:ext cx="80" cy="1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48" name="Rectangle 27"/>
            <p:cNvSpPr>
              <a:spLocks noChangeArrowheads="1"/>
            </p:cNvSpPr>
            <p:nvPr/>
          </p:nvSpPr>
          <p:spPr bwMode="auto">
            <a:xfrm>
              <a:off x="1486" y="1683"/>
              <a:ext cx="60" cy="14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49" name="Rectangle 28"/>
            <p:cNvSpPr>
              <a:spLocks noChangeArrowheads="1"/>
            </p:cNvSpPr>
            <p:nvPr/>
          </p:nvSpPr>
          <p:spPr bwMode="auto">
            <a:xfrm>
              <a:off x="1347" y="1683"/>
              <a:ext cx="79" cy="1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50" name="Oval 29"/>
            <p:cNvSpPr>
              <a:spLocks noChangeArrowheads="1"/>
            </p:cNvSpPr>
            <p:nvPr/>
          </p:nvSpPr>
          <p:spPr bwMode="auto">
            <a:xfrm>
              <a:off x="1409" y="1500"/>
              <a:ext cx="24" cy="27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51" name="Freeform 30"/>
            <p:cNvSpPr>
              <a:spLocks/>
            </p:cNvSpPr>
            <p:nvPr/>
          </p:nvSpPr>
          <p:spPr bwMode="auto">
            <a:xfrm>
              <a:off x="1345" y="1547"/>
              <a:ext cx="146" cy="222"/>
            </a:xfrm>
            <a:custGeom>
              <a:avLst/>
              <a:gdLst>
                <a:gd name="T0" fmla="*/ 1 w 146"/>
                <a:gd name="T1" fmla="*/ 102 h 222"/>
                <a:gd name="T2" fmla="*/ 1 w 146"/>
                <a:gd name="T3" fmla="*/ 105 h 222"/>
                <a:gd name="T4" fmla="*/ 0 w 146"/>
                <a:gd name="T5" fmla="*/ 109 h 222"/>
                <a:gd name="T6" fmla="*/ 0 w 146"/>
                <a:gd name="T7" fmla="*/ 112 h 222"/>
                <a:gd name="T8" fmla="*/ 1 w 146"/>
                <a:gd name="T9" fmla="*/ 116 h 222"/>
                <a:gd name="T10" fmla="*/ 3 w 146"/>
                <a:gd name="T11" fmla="*/ 119 h 222"/>
                <a:gd name="T12" fmla="*/ 6 w 146"/>
                <a:gd name="T13" fmla="*/ 122 h 222"/>
                <a:gd name="T14" fmla="*/ 9 w 146"/>
                <a:gd name="T15" fmla="*/ 124 h 222"/>
                <a:gd name="T16" fmla="*/ 12 w 146"/>
                <a:gd name="T17" fmla="*/ 125 h 222"/>
                <a:gd name="T18" fmla="*/ 16 w 146"/>
                <a:gd name="T19" fmla="*/ 125 h 222"/>
                <a:gd name="T20" fmla="*/ 95 w 146"/>
                <a:gd name="T21" fmla="*/ 221 h 222"/>
                <a:gd name="T22" fmla="*/ 120 w 146"/>
                <a:gd name="T23" fmla="*/ 106 h 222"/>
                <a:gd name="T24" fmla="*/ 119 w 146"/>
                <a:gd name="T25" fmla="*/ 104 h 222"/>
                <a:gd name="T26" fmla="*/ 118 w 146"/>
                <a:gd name="T27" fmla="*/ 102 h 222"/>
                <a:gd name="T28" fmla="*/ 116 w 146"/>
                <a:gd name="T29" fmla="*/ 100 h 222"/>
                <a:gd name="T30" fmla="*/ 114 w 146"/>
                <a:gd name="T31" fmla="*/ 98 h 222"/>
                <a:gd name="T32" fmla="*/ 111 w 146"/>
                <a:gd name="T33" fmla="*/ 97 h 222"/>
                <a:gd name="T34" fmla="*/ 108 w 146"/>
                <a:gd name="T35" fmla="*/ 96 h 222"/>
                <a:gd name="T36" fmla="*/ 106 w 146"/>
                <a:gd name="T37" fmla="*/ 96 h 222"/>
                <a:gd name="T38" fmla="*/ 103 w 146"/>
                <a:gd name="T39" fmla="*/ 96 h 222"/>
                <a:gd name="T40" fmla="*/ 70 w 146"/>
                <a:gd name="T41" fmla="*/ 56 h 222"/>
                <a:gd name="T42" fmla="*/ 135 w 146"/>
                <a:gd name="T43" fmla="*/ 70 h 222"/>
                <a:gd name="T44" fmla="*/ 137 w 146"/>
                <a:gd name="T45" fmla="*/ 69 h 222"/>
                <a:gd name="T46" fmla="*/ 139 w 146"/>
                <a:gd name="T47" fmla="*/ 68 h 222"/>
                <a:gd name="T48" fmla="*/ 142 w 146"/>
                <a:gd name="T49" fmla="*/ 66 h 222"/>
                <a:gd name="T50" fmla="*/ 144 w 146"/>
                <a:gd name="T51" fmla="*/ 65 h 222"/>
                <a:gd name="T52" fmla="*/ 144 w 146"/>
                <a:gd name="T53" fmla="*/ 62 h 222"/>
                <a:gd name="T54" fmla="*/ 145 w 146"/>
                <a:gd name="T55" fmla="*/ 59 h 222"/>
                <a:gd name="T56" fmla="*/ 144 w 146"/>
                <a:gd name="T57" fmla="*/ 55 h 222"/>
                <a:gd name="T58" fmla="*/ 143 w 146"/>
                <a:gd name="T59" fmla="*/ 53 h 222"/>
                <a:gd name="T60" fmla="*/ 141 w 146"/>
                <a:gd name="T61" fmla="*/ 51 h 222"/>
                <a:gd name="T62" fmla="*/ 139 w 146"/>
                <a:gd name="T63" fmla="*/ 49 h 222"/>
                <a:gd name="T64" fmla="*/ 136 w 146"/>
                <a:gd name="T65" fmla="*/ 48 h 222"/>
                <a:gd name="T66" fmla="*/ 92 w 146"/>
                <a:gd name="T67" fmla="*/ 48 h 222"/>
                <a:gd name="T68" fmla="*/ 84 w 146"/>
                <a:gd name="T69" fmla="*/ 31 h 222"/>
                <a:gd name="T70" fmla="*/ 85 w 146"/>
                <a:gd name="T71" fmla="*/ 27 h 222"/>
                <a:gd name="T72" fmla="*/ 85 w 146"/>
                <a:gd name="T73" fmla="*/ 23 h 222"/>
                <a:gd name="T74" fmla="*/ 85 w 146"/>
                <a:gd name="T75" fmla="*/ 18 h 222"/>
                <a:gd name="T76" fmla="*/ 84 w 146"/>
                <a:gd name="T77" fmla="*/ 14 h 222"/>
                <a:gd name="T78" fmla="*/ 83 w 146"/>
                <a:gd name="T79" fmla="*/ 11 h 222"/>
                <a:gd name="T80" fmla="*/ 80 w 146"/>
                <a:gd name="T81" fmla="*/ 8 h 222"/>
                <a:gd name="T82" fmla="*/ 77 w 146"/>
                <a:gd name="T83" fmla="*/ 5 h 222"/>
                <a:gd name="T84" fmla="*/ 74 w 146"/>
                <a:gd name="T85" fmla="*/ 3 h 222"/>
                <a:gd name="T86" fmla="*/ 70 w 146"/>
                <a:gd name="T87" fmla="*/ 1 h 222"/>
                <a:gd name="T88" fmla="*/ 65 w 146"/>
                <a:gd name="T89" fmla="*/ 0 h 222"/>
                <a:gd name="T90" fmla="*/ 61 w 146"/>
                <a:gd name="T91" fmla="*/ 0 h 222"/>
                <a:gd name="T92" fmla="*/ 56 w 146"/>
                <a:gd name="T93" fmla="*/ 1 h 222"/>
                <a:gd name="T94" fmla="*/ 52 w 146"/>
                <a:gd name="T95" fmla="*/ 2 h 222"/>
                <a:gd name="T96" fmla="*/ 47 w 146"/>
                <a:gd name="T97" fmla="*/ 5 h 222"/>
                <a:gd name="T98" fmla="*/ 44 w 146"/>
                <a:gd name="T99" fmla="*/ 8 h 222"/>
                <a:gd name="T100" fmla="*/ 41 w 146"/>
                <a:gd name="T101" fmla="*/ 12 h 222"/>
                <a:gd name="T102" fmla="*/ 39 w 146"/>
                <a:gd name="T103" fmla="*/ 17 h 22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46"/>
                <a:gd name="T157" fmla="*/ 0 h 222"/>
                <a:gd name="T158" fmla="*/ 146 w 146"/>
                <a:gd name="T159" fmla="*/ 222 h 22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46" h="222">
                  <a:moveTo>
                    <a:pt x="39" y="17"/>
                  </a:moveTo>
                  <a:lnTo>
                    <a:pt x="1" y="102"/>
                  </a:lnTo>
                  <a:lnTo>
                    <a:pt x="1" y="104"/>
                  </a:lnTo>
                  <a:lnTo>
                    <a:pt x="1" y="105"/>
                  </a:lnTo>
                  <a:lnTo>
                    <a:pt x="0" y="106"/>
                  </a:lnTo>
                  <a:lnTo>
                    <a:pt x="0" y="109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1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9"/>
                  </a:lnTo>
                  <a:lnTo>
                    <a:pt x="5" y="121"/>
                  </a:lnTo>
                  <a:lnTo>
                    <a:pt x="6" y="122"/>
                  </a:lnTo>
                  <a:lnTo>
                    <a:pt x="8" y="123"/>
                  </a:lnTo>
                  <a:lnTo>
                    <a:pt x="9" y="124"/>
                  </a:lnTo>
                  <a:lnTo>
                    <a:pt x="10" y="124"/>
                  </a:lnTo>
                  <a:lnTo>
                    <a:pt x="12" y="125"/>
                  </a:lnTo>
                  <a:lnTo>
                    <a:pt x="14" y="125"/>
                  </a:lnTo>
                  <a:lnTo>
                    <a:pt x="16" y="125"/>
                  </a:lnTo>
                  <a:lnTo>
                    <a:pt x="95" y="125"/>
                  </a:lnTo>
                  <a:lnTo>
                    <a:pt x="95" y="221"/>
                  </a:lnTo>
                  <a:lnTo>
                    <a:pt x="120" y="221"/>
                  </a:lnTo>
                  <a:lnTo>
                    <a:pt x="120" y="106"/>
                  </a:lnTo>
                  <a:lnTo>
                    <a:pt x="120" y="105"/>
                  </a:lnTo>
                  <a:lnTo>
                    <a:pt x="119" y="104"/>
                  </a:lnTo>
                  <a:lnTo>
                    <a:pt x="118" y="102"/>
                  </a:lnTo>
                  <a:lnTo>
                    <a:pt x="117" y="101"/>
                  </a:lnTo>
                  <a:lnTo>
                    <a:pt x="116" y="100"/>
                  </a:lnTo>
                  <a:lnTo>
                    <a:pt x="115" y="99"/>
                  </a:lnTo>
                  <a:lnTo>
                    <a:pt x="114" y="98"/>
                  </a:lnTo>
                  <a:lnTo>
                    <a:pt x="113" y="98"/>
                  </a:lnTo>
                  <a:lnTo>
                    <a:pt x="111" y="97"/>
                  </a:lnTo>
                  <a:lnTo>
                    <a:pt x="110" y="97"/>
                  </a:lnTo>
                  <a:lnTo>
                    <a:pt x="108" y="96"/>
                  </a:lnTo>
                  <a:lnTo>
                    <a:pt x="107" y="96"/>
                  </a:lnTo>
                  <a:lnTo>
                    <a:pt x="106" y="96"/>
                  </a:lnTo>
                  <a:lnTo>
                    <a:pt x="104" y="96"/>
                  </a:lnTo>
                  <a:lnTo>
                    <a:pt x="103" y="96"/>
                  </a:lnTo>
                  <a:lnTo>
                    <a:pt x="57" y="94"/>
                  </a:lnTo>
                  <a:lnTo>
                    <a:pt x="70" y="56"/>
                  </a:lnTo>
                  <a:lnTo>
                    <a:pt x="79" y="70"/>
                  </a:lnTo>
                  <a:lnTo>
                    <a:pt x="135" y="70"/>
                  </a:lnTo>
                  <a:lnTo>
                    <a:pt x="136" y="69"/>
                  </a:lnTo>
                  <a:lnTo>
                    <a:pt x="137" y="69"/>
                  </a:lnTo>
                  <a:lnTo>
                    <a:pt x="139" y="68"/>
                  </a:lnTo>
                  <a:lnTo>
                    <a:pt x="140" y="67"/>
                  </a:lnTo>
                  <a:lnTo>
                    <a:pt x="142" y="66"/>
                  </a:lnTo>
                  <a:lnTo>
                    <a:pt x="142" y="65"/>
                  </a:lnTo>
                  <a:lnTo>
                    <a:pt x="144" y="65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5" y="61"/>
                  </a:lnTo>
                  <a:lnTo>
                    <a:pt x="145" y="59"/>
                  </a:lnTo>
                  <a:lnTo>
                    <a:pt x="145" y="57"/>
                  </a:lnTo>
                  <a:lnTo>
                    <a:pt x="144" y="55"/>
                  </a:lnTo>
                  <a:lnTo>
                    <a:pt x="144" y="54"/>
                  </a:lnTo>
                  <a:lnTo>
                    <a:pt x="143" y="53"/>
                  </a:lnTo>
                  <a:lnTo>
                    <a:pt x="142" y="52"/>
                  </a:lnTo>
                  <a:lnTo>
                    <a:pt x="141" y="51"/>
                  </a:lnTo>
                  <a:lnTo>
                    <a:pt x="140" y="50"/>
                  </a:lnTo>
                  <a:lnTo>
                    <a:pt x="139" y="49"/>
                  </a:lnTo>
                  <a:lnTo>
                    <a:pt x="138" y="48"/>
                  </a:lnTo>
                  <a:lnTo>
                    <a:pt x="136" y="48"/>
                  </a:lnTo>
                  <a:lnTo>
                    <a:pt x="135" y="48"/>
                  </a:lnTo>
                  <a:lnTo>
                    <a:pt x="92" y="48"/>
                  </a:lnTo>
                  <a:lnTo>
                    <a:pt x="83" y="33"/>
                  </a:lnTo>
                  <a:lnTo>
                    <a:pt x="84" y="31"/>
                  </a:lnTo>
                  <a:lnTo>
                    <a:pt x="85" y="29"/>
                  </a:lnTo>
                  <a:lnTo>
                    <a:pt x="85" y="27"/>
                  </a:lnTo>
                  <a:lnTo>
                    <a:pt x="85" y="25"/>
                  </a:lnTo>
                  <a:lnTo>
                    <a:pt x="85" y="23"/>
                  </a:lnTo>
                  <a:lnTo>
                    <a:pt x="85" y="21"/>
                  </a:lnTo>
                  <a:lnTo>
                    <a:pt x="85" y="18"/>
                  </a:lnTo>
                  <a:lnTo>
                    <a:pt x="85" y="16"/>
                  </a:lnTo>
                  <a:lnTo>
                    <a:pt x="84" y="14"/>
                  </a:lnTo>
                  <a:lnTo>
                    <a:pt x="84" y="13"/>
                  </a:lnTo>
                  <a:lnTo>
                    <a:pt x="83" y="11"/>
                  </a:lnTo>
                  <a:lnTo>
                    <a:pt x="82" y="10"/>
                  </a:lnTo>
                  <a:lnTo>
                    <a:pt x="80" y="8"/>
                  </a:lnTo>
                  <a:lnTo>
                    <a:pt x="79" y="7"/>
                  </a:lnTo>
                  <a:lnTo>
                    <a:pt x="77" y="5"/>
                  </a:lnTo>
                  <a:lnTo>
                    <a:pt x="76" y="4"/>
                  </a:lnTo>
                  <a:lnTo>
                    <a:pt x="74" y="3"/>
                  </a:lnTo>
                  <a:lnTo>
                    <a:pt x="72" y="2"/>
                  </a:lnTo>
                  <a:lnTo>
                    <a:pt x="70" y="1"/>
                  </a:lnTo>
                  <a:lnTo>
                    <a:pt x="67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6" y="1"/>
                  </a:lnTo>
                  <a:lnTo>
                    <a:pt x="54" y="1"/>
                  </a:lnTo>
                  <a:lnTo>
                    <a:pt x="52" y="2"/>
                  </a:lnTo>
                  <a:lnTo>
                    <a:pt x="50" y="3"/>
                  </a:lnTo>
                  <a:lnTo>
                    <a:pt x="47" y="5"/>
                  </a:lnTo>
                  <a:lnTo>
                    <a:pt x="46" y="7"/>
                  </a:lnTo>
                  <a:lnTo>
                    <a:pt x="44" y="8"/>
                  </a:lnTo>
                  <a:lnTo>
                    <a:pt x="43" y="10"/>
                  </a:lnTo>
                  <a:lnTo>
                    <a:pt x="41" y="12"/>
                  </a:lnTo>
                  <a:lnTo>
                    <a:pt x="40" y="14"/>
                  </a:lnTo>
                  <a:lnTo>
                    <a:pt x="39" y="17"/>
                  </a:lnTo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" name="Group 32"/>
          <p:cNvGrpSpPr>
            <a:grpSpLocks/>
          </p:cNvGrpSpPr>
          <p:nvPr/>
        </p:nvGrpSpPr>
        <p:grpSpPr bwMode="auto">
          <a:xfrm>
            <a:off x="3504548" y="2773750"/>
            <a:ext cx="428873" cy="517393"/>
            <a:chOff x="1026" y="1458"/>
            <a:chExt cx="271" cy="326"/>
          </a:xfrm>
          <a:solidFill>
            <a:schemeClr val="bg2"/>
          </a:solidFill>
        </p:grpSpPr>
        <p:grpSp>
          <p:nvGrpSpPr>
            <p:cNvPr id="153" name="Group 33"/>
            <p:cNvGrpSpPr>
              <a:grpSpLocks/>
            </p:cNvGrpSpPr>
            <p:nvPr/>
          </p:nvGrpSpPr>
          <p:grpSpPr bwMode="auto">
            <a:xfrm>
              <a:off x="1026" y="1458"/>
              <a:ext cx="271" cy="326"/>
              <a:chOff x="1026" y="1458"/>
              <a:chExt cx="271" cy="326"/>
            </a:xfrm>
            <a:grpFill/>
          </p:grpSpPr>
          <p:sp>
            <p:nvSpPr>
              <p:cNvPr id="156" name="AutoShape 34"/>
              <p:cNvSpPr>
                <a:spLocks noChangeArrowheads="1"/>
              </p:cNvSpPr>
              <p:nvPr/>
            </p:nvSpPr>
            <p:spPr bwMode="auto">
              <a:xfrm>
                <a:off x="1026" y="1510"/>
                <a:ext cx="271" cy="274"/>
              </a:xfrm>
              <a:prstGeom prst="cube">
                <a:avLst>
                  <a:gd name="adj" fmla="val 24995"/>
                </a:avLst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200">
                  <a:latin typeface="Calibri" charset="0"/>
                </a:endParaRPr>
              </a:p>
            </p:txBody>
          </p:sp>
          <p:sp>
            <p:nvSpPr>
              <p:cNvPr id="157" name="AutoShape 35"/>
              <p:cNvSpPr>
                <a:spLocks noChangeArrowheads="1"/>
              </p:cNvSpPr>
              <p:nvPr/>
            </p:nvSpPr>
            <p:spPr bwMode="auto">
              <a:xfrm>
                <a:off x="1090" y="1458"/>
                <a:ext cx="207" cy="49"/>
              </a:xfrm>
              <a:prstGeom prst="cube">
                <a:avLst>
                  <a:gd name="adj" fmla="val 24995"/>
                </a:avLst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200">
                  <a:latin typeface="Calibri" charset="0"/>
                </a:endParaRPr>
              </a:p>
            </p:txBody>
          </p:sp>
        </p:grpSp>
        <p:sp>
          <p:nvSpPr>
            <p:cNvPr id="154" name="Oval 36"/>
            <p:cNvSpPr>
              <a:spLocks noChangeArrowheads="1"/>
            </p:cNvSpPr>
            <p:nvPr/>
          </p:nvSpPr>
          <p:spPr bwMode="auto">
            <a:xfrm>
              <a:off x="1112" y="1486"/>
              <a:ext cx="27" cy="8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55" name="AutoShape 37"/>
            <p:cNvSpPr>
              <a:spLocks noChangeArrowheads="1"/>
            </p:cNvSpPr>
            <p:nvPr/>
          </p:nvSpPr>
          <p:spPr bwMode="auto">
            <a:xfrm>
              <a:off x="1058" y="1640"/>
              <a:ext cx="145" cy="59"/>
            </a:xfrm>
            <a:prstGeom prst="octagon">
              <a:avLst>
                <a:gd name="adj" fmla="val 29282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</p:grpSp>
      <p:grpSp>
        <p:nvGrpSpPr>
          <p:cNvPr id="158" name="Group 20"/>
          <p:cNvGrpSpPr>
            <a:grpSpLocks/>
          </p:cNvGrpSpPr>
          <p:nvPr/>
        </p:nvGrpSpPr>
        <p:grpSpPr bwMode="auto">
          <a:xfrm>
            <a:off x="3462618" y="3566859"/>
            <a:ext cx="429768" cy="517393"/>
            <a:chOff x="801" y="1458"/>
            <a:chExt cx="218" cy="326"/>
          </a:xfrm>
          <a:solidFill>
            <a:schemeClr val="accent1"/>
          </a:solidFill>
        </p:grpSpPr>
        <p:sp>
          <p:nvSpPr>
            <p:cNvPr id="159" name="AutoShape 21"/>
            <p:cNvSpPr>
              <a:spLocks noChangeArrowheads="1"/>
            </p:cNvSpPr>
            <p:nvPr/>
          </p:nvSpPr>
          <p:spPr bwMode="auto">
            <a:xfrm>
              <a:off x="801" y="1510"/>
              <a:ext cx="218" cy="274"/>
            </a:xfrm>
            <a:prstGeom prst="cube">
              <a:avLst>
                <a:gd name="adj" fmla="val 24995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200">
                <a:latin typeface="Calibri" charset="0"/>
                <a:ea typeface="ＭＳ Ｐゴシック" charset="0"/>
                <a:cs typeface="Optima" charset="0"/>
              </a:endParaRPr>
            </a:p>
          </p:txBody>
        </p:sp>
        <p:sp>
          <p:nvSpPr>
            <p:cNvPr id="160" name="AutoShape 22"/>
            <p:cNvSpPr>
              <a:spLocks noChangeArrowheads="1"/>
            </p:cNvSpPr>
            <p:nvPr/>
          </p:nvSpPr>
          <p:spPr bwMode="auto">
            <a:xfrm>
              <a:off x="854" y="1458"/>
              <a:ext cx="165" cy="49"/>
            </a:xfrm>
            <a:prstGeom prst="cube">
              <a:avLst>
                <a:gd name="adj" fmla="val 24995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61" name="AutoShape 23"/>
            <p:cNvSpPr>
              <a:spLocks noChangeArrowheads="1"/>
            </p:cNvSpPr>
            <p:nvPr/>
          </p:nvSpPr>
          <p:spPr bwMode="auto">
            <a:xfrm>
              <a:off x="845" y="1532"/>
              <a:ext cx="114" cy="18"/>
            </a:xfrm>
            <a:prstGeom prst="parallelogram">
              <a:avLst>
                <a:gd name="adj" fmla="val 158304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</p:grpSp>
      <p:grpSp>
        <p:nvGrpSpPr>
          <p:cNvPr id="162" name="Group 24"/>
          <p:cNvGrpSpPr>
            <a:grpSpLocks/>
          </p:cNvGrpSpPr>
          <p:nvPr/>
        </p:nvGrpSpPr>
        <p:grpSpPr bwMode="auto">
          <a:xfrm>
            <a:off x="4435824" y="3612091"/>
            <a:ext cx="337084" cy="426929"/>
            <a:chOff x="1345" y="1500"/>
            <a:chExt cx="213" cy="269"/>
          </a:xfrm>
        </p:grpSpPr>
        <p:sp>
          <p:nvSpPr>
            <p:cNvPr id="163" name="Freeform 25"/>
            <p:cNvSpPr>
              <a:spLocks/>
            </p:cNvSpPr>
            <p:nvPr/>
          </p:nvSpPr>
          <p:spPr bwMode="auto">
            <a:xfrm>
              <a:off x="1483" y="1625"/>
              <a:ext cx="64" cy="144"/>
            </a:xfrm>
            <a:custGeom>
              <a:avLst/>
              <a:gdLst>
                <a:gd name="T0" fmla="*/ 46 w 64"/>
                <a:gd name="T1" fmla="*/ 0 h 144"/>
                <a:gd name="T2" fmla="*/ 63 w 64"/>
                <a:gd name="T3" fmla="*/ 0 h 144"/>
                <a:gd name="T4" fmla="*/ 17 w 64"/>
                <a:gd name="T5" fmla="*/ 143 h 144"/>
                <a:gd name="T6" fmla="*/ 0 w 64"/>
                <a:gd name="T7" fmla="*/ 143 h 144"/>
                <a:gd name="T8" fmla="*/ 46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46" y="0"/>
                  </a:moveTo>
                  <a:lnTo>
                    <a:pt x="63" y="0"/>
                  </a:lnTo>
                  <a:lnTo>
                    <a:pt x="17" y="143"/>
                  </a:lnTo>
                  <a:lnTo>
                    <a:pt x="0" y="143"/>
                  </a:lnTo>
                  <a:lnTo>
                    <a:pt x="46" y="0"/>
                  </a:lnTo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Rectangle 26"/>
            <p:cNvSpPr>
              <a:spLocks noChangeArrowheads="1"/>
            </p:cNvSpPr>
            <p:nvPr/>
          </p:nvSpPr>
          <p:spPr bwMode="auto">
            <a:xfrm>
              <a:off x="1478" y="1625"/>
              <a:ext cx="80" cy="1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65" name="Rectangle 27"/>
            <p:cNvSpPr>
              <a:spLocks noChangeArrowheads="1"/>
            </p:cNvSpPr>
            <p:nvPr/>
          </p:nvSpPr>
          <p:spPr bwMode="auto">
            <a:xfrm>
              <a:off x="1486" y="1683"/>
              <a:ext cx="60" cy="14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66" name="Rectangle 28"/>
            <p:cNvSpPr>
              <a:spLocks noChangeArrowheads="1"/>
            </p:cNvSpPr>
            <p:nvPr/>
          </p:nvSpPr>
          <p:spPr bwMode="auto">
            <a:xfrm>
              <a:off x="1347" y="1683"/>
              <a:ext cx="79" cy="1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67" name="Oval 29"/>
            <p:cNvSpPr>
              <a:spLocks noChangeArrowheads="1"/>
            </p:cNvSpPr>
            <p:nvPr/>
          </p:nvSpPr>
          <p:spPr bwMode="auto">
            <a:xfrm>
              <a:off x="1409" y="1500"/>
              <a:ext cx="24" cy="27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68" name="Freeform 30"/>
            <p:cNvSpPr>
              <a:spLocks/>
            </p:cNvSpPr>
            <p:nvPr/>
          </p:nvSpPr>
          <p:spPr bwMode="auto">
            <a:xfrm>
              <a:off x="1345" y="1547"/>
              <a:ext cx="146" cy="222"/>
            </a:xfrm>
            <a:custGeom>
              <a:avLst/>
              <a:gdLst>
                <a:gd name="T0" fmla="*/ 1 w 146"/>
                <a:gd name="T1" fmla="*/ 102 h 222"/>
                <a:gd name="T2" fmla="*/ 1 w 146"/>
                <a:gd name="T3" fmla="*/ 105 h 222"/>
                <a:gd name="T4" fmla="*/ 0 w 146"/>
                <a:gd name="T5" fmla="*/ 109 h 222"/>
                <a:gd name="T6" fmla="*/ 0 w 146"/>
                <a:gd name="T7" fmla="*/ 112 h 222"/>
                <a:gd name="T8" fmla="*/ 1 w 146"/>
                <a:gd name="T9" fmla="*/ 116 h 222"/>
                <a:gd name="T10" fmla="*/ 3 w 146"/>
                <a:gd name="T11" fmla="*/ 119 h 222"/>
                <a:gd name="T12" fmla="*/ 6 w 146"/>
                <a:gd name="T13" fmla="*/ 122 h 222"/>
                <a:gd name="T14" fmla="*/ 9 w 146"/>
                <a:gd name="T15" fmla="*/ 124 h 222"/>
                <a:gd name="T16" fmla="*/ 12 w 146"/>
                <a:gd name="T17" fmla="*/ 125 h 222"/>
                <a:gd name="T18" fmla="*/ 16 w 146"/>
                <a:gd name="T19" fmla="*/ 125 h 222"/>
                <a:gd name="T20" fmla="*/ 95 w 146"/>
                <a:gd name="T21" fmla="*/ 221 h 222"/>
                <a:gd name="T22" fmla="*/ 120 w 146"/>
                <a:gd name="T23" fmla="*/ 106 h 222"/>
                <a:gd name="T24" fmla="*/ 119 w 146"/>
                <a:gd name="T25" fmla="*/ 104 h 222"/>
                <a:gd name="T26" fmla="*/ 118 w 146"/>
                <a:gd name="T27" fmla="*/ 102 h 222"/>
                <a:gd name="T28" fmla="*/ 116 w 146"/>
                <a:gd name="T29" fmla="*/ 100 h 222"/>
                <a:gd name="T30" fmla="*/ 114 w 146"/>
                <a:gd name="T31" fmla="*/ 98 h 222"/>
                <a:gd name="T32" fmla="*/ 111 w 146"/>
                <a:gd name="T33" fmla="*/ 97 h 222"/>
                <a:gd name="T34" fmla="*/ 108 w 146"/>
                <a:gd name="T35" fmla="*/ 96 h 222"/>
                <a:gd name="T36" fmla="*/ 106 w 146"/>
                <a:gd name="T37" fmla="*/ 96 h 222"/>
                <a:gd name="T38" fmla="*/ 103 w 146"/>
                <a:gd name="T39" fmla="*/ 96 h 222"/>
                <a:gd name="T40" fmla="*/ 70 w 146"/>
                <a:gd name="T41" fmla="*/ 56 h 222"/>
                <a:gd name="T42" fmla="*/ 135 w 146"/>
                <a:gd name="T43" fmla="*/ 70 h 222"/>
                <a:gd name="T44" fmla="*/ 137 w 146"/>
                <a:gd name="T45" fmla="*/ 69 h 222"/>
                <a:gd name="T46" fmla="*/ 139 w 146"/>
                <a:gd name="T47" fmla="*/ 68 h 222"/>
                <a:gd name="T48" fmla="*/ 142 w 146"/>
                <a:gd name="T49" fmla="*/ 66 h 222"/>
                <a:gd name="T50" fmla="*/ 144 w 146"/>
                <a:gd name="T51" fmla="*/ 65 h 222"/>
                <a:gd name="T52" fmla="*/ 144 w 146"/>
                <a:gd name="T53" fmla="*/ 62 h 222"/>
                <a:gd name="T54" fmla="*/ 145 w 146"/>
                <a:gd name="T55" fmla="*/ 59 h 222"/>
                <a:gd name="T56" fmla="*/ 144 w 146"/>
                <a:gd name="T57" fmla="*/ 55 h 222"/>
                <a:gd name="T58" fmla="*/ 143 w 146"/>
                <a:gd name="T59" fmla="*/ 53 h 222"/>
                <a:gd name="T60" fmla="*/ 141 w 146"/>
                <a:gd name="T61" fmla="*/ 51 h 222"/>
                <a:gd name="T62" fmla="*/ 139 w 146"/>
                <a:gd name="T63" fmla="*/ 49 h 222"/>
                <a:gd name="T64" fmla="*/ 136 w 146"/>
                <a:gd name="T65" fmla="*/ 48 h 222"/>
                <a:gd name="T66" fmla="*/ 92 w 146"/>
                <a:gd name="T67" fmla="*/ 48 h 222"/>
                <a:gd name="T68" fmla="*/ 84 w 146"/>
                <a:gd name="T69" fmla="*/ 31 h 222"/>
                <a:gd name="T70" fmla="*/ 85 w 146"/>
                <a:gd name="T71" fmla="*/ 27 h 222"/>
                <a:gd name="T72" fmla="*/ 85 w 146"/>
                <a:gd name="T73" fmla="*/ 23 h 222"/>
                <a:gd name="T74" fmla="*/ 85 w 146"/>
                <a:gd name="T75" fmla="*/ 18 h 222"/>
                <a:gd name="T76" fmla="*/ 84 w 146"/>
                <a:gd name="T77" fmla="*/ 14 h 222"/>
                <a:gd name="T78" fmla="*/ 83 w 146"/>
                <a:gd name="T79" fmla="*/ 11 h 222"/>
                <a:gd name="T80" fmla="*/ 80 w 146"/>
                <a:gd name="T81" fmla="*/ 8 h 222"/>
                <a:gd name="T82" fmla="*/ 77 w 146"/>
                <a:gd name="T83" fmla="*/ 5 h 222"/>
                <a:gd name="T84" fmla="*/ 74 w 146"/>
                <a:gd name="T85" fmla="*/ 3 h 222"/>
                <a:gd name="T86" fmla="*/ 70 w 146"/>
                <a:gd name="T87" fmla="*/ 1 h 222"/>
                <a:gd name="T88" fmla="*/ 65 w 146"/>
                <a:gd name="T89" fmla="*/ 0 h 222"/>
                <a:gd name="T90" fmla="*/ 61 w 146"/>
                <a:gd name="T91" fmla="*/ 0 h 222"/>
                <a:gd name="T92" fmla="*/ 56 w 146"/>
                <a:gd name="T93" fmla="*/ 1 h 222"/>
                <a:gd name="T94" fmla="*/ 52 w 146"/>
                <a:gd name="T95" fmla="*/ 2 h 222"/>
                <a:gd name="T96" fmla="*/ 47 w 146"/>
                <a:gd name="T97" fmla="*/ 5 h 222"/>
                <a:gd name="T98" fmla="*/ 44 w 146"/>
                <a:gd name="T99" fmla="*/ 8 h 222"/>
                <a:gd name="T100" fmla="*/ 41 w 146"/>
                <a:gd name="T101" fmla="*/ 12 h 222"/>
                <a:gd name="T102" fmla="*/ 39 w 146"/>
                <a:gd name="T103" fmla="*/ 17 h 22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46"/>
                <a:gd name="T157" fmla="*/ 0 h 222"/>
                <a:gd name="T158" fmla="*/ 146 w 146"/>
                <a:gd name="T159" fmla="*/ 222 h 22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46" h="222">
                  <a:moveTo>
                    <a:pt x="39" y="17"/>
                  </a:moveTo>
                  <a:lnTo>
                    <a:pt x="1" y="102"/>
                  </a:lnTo>
                  <a:lnTo>
                    <a:pt x="1" y="104"/>
                  </a:lnTo>
                  <a:lnTo>
                    <a:pt x="1" y="105"/>
                  </a:lnTo>
                  <a:lnTo>
                    <a:pt x="0" y="106"/>
                  </a:lnTo>
                  <a:lnTo>
                    <a:pt x="0" y="109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1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9"/>
                  </a:lnTo>
                  <a:lnTo>
                    <a:pt x="5" y="121"/>
                  </a:lnTo>
                  <a:lnTo>
                    <a:pt x="6" y="122"/>
                  </a:lnTo>
                  <a:lnTo>
                    <a:pt x="8" y="123"/>
                  </a:lnTo>
                  <a:lnTo>
                    <a:pt x="9" y="124"/>
                  </a:lnTo>
                  <a:lnTo>
                    <a:pt x="10" y="124"/>
                  </a:lnTo>
                  <a:lnTo>
                    <a:pt x="12" y="125"/>
                  </a:lnTo>
                  <a:lnTo>
                    <a:pt x="14" y="125"/>
                  </a:lnTo>
                  <a:lnTo>
                    <a:pt x="16" y="125"/>
                  </a:lnTo>
                  <a:lnTo>
                    <a:pt x="95" y="125"/>
                  </a:lnTo>
                  <a:lnTo>
                    <a:pt x="95" y="221"/>
                  </a:lnTo>
                  <a:lnTo>
                    <a:pt x="120" y="221"/>
                  </a:lnTo>
                  <a:lnTo>
                    <a:pt x="120" y="106"/>
                  </a:lnTo>
                  <a:lnTo>
                    <a:pt x="120" y="105"/>
                  </a:lnTo>
                  <a:lnTo>
                    <a:pt x="119" y="104"/>
                  </a:lnTo>
                  <a:lnTo>
                    <a:pt x="118" y="102"/>
                  </a:lnTo>
                  <a:lnTo>
                    <a:pt x="117" y="101"/>
                  </a:lnTo>
                  <a:lnTo>
                    <a:pt x="116" y="100"/>
                  </a:lnTo>
                  <a:lnTo>
                    <a:pt x="115" y="99"/>
                  </a:lnTo>
                  <a:lnTo>
                    <a:pt x="114" y="98"/>
                  </a:lnTo>
                  <a:lnTo>
                    <a:pt x="113" y="98"/>
                  </a:lnTo>
                  <a:lnTo>
                    <a:pt x="111" y="97"/>
                  </a:lnTo>
                  <a:lnTo>
                    <a:pt x="110" y="97"/>
                  </a:lnTo>
                  <a:lnTo>
                    <a:pt x="108" y="96"/>
                  </a:lnTo>
                  <a:lnTo>
                    <a:pt x="107" y="96"/>
                  </a:lnTo>
                  <a:lnTo>
                    <a:pt x="106" y="96"/>
                  </a:lnTo>
                  <a:lnTo>
                    <a:pt x="104" y="96"/>
                  </a:lnTo>
                  <a:lnTo>
                    <a:pt x="103" y="96"/>
                  </a:lnTo>
                  <a:lnTo>
                    <a:pt x="57" y="94"/>
                  </a:lnTo>
                  <a:lnTo>
                    <a:pt x="70" y="56"/>
                  </a:lnTo>
                  <a:lnTo>
                    <a:pt x="79" y="70"/>
                  </a:lnTo>
                  <a:lnTo>
                    <a:pt x="135" y="70"/>
                  </a:lnTo>
                  <a:lnTo>
                    <a:pt x="136" y="69"/>
                  </a:lnTo>
                  <a:lnTo>
                    <a:pt x="137" y="69"/>
                  </a:lnTo>
                  <a:lnTo>
                    <a:pt x="139" y="68"/>
                  </a:lnTo>
                  <a:lnTo>
                    <a:pt x="140" y="67"/>
                  </a:lnTo>
                  <a:lnTo>
                    <a:pt x="142" y="66"/>
                  </a:lnTo>
                  <a:lnTo>
                    <a:pt x="142" y="65"/>
                  </a:lnTo>
                  <a:lnTo>
                    <a:pt x="144" y="65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5" y="61"/>
                  </a:lnTo>
                  <a:lnTo>
                    <a:pt x="145" y="59"/>
                  </a:lnTo>
                  <a:lnTo>
                    <a:pt x="145" y="57"/>
                  </a:lnTo>
                  <a:lnTo>
                    <a:pt x="144" y="55"/>
                  </a:lnTo>
                  <a:lnTo>
                    <a:pt x="144" y="54"/>
                  </a:lnTo>
                  <a:lnTo>
                    <a:pt x="143" y="53"/>
                  </a:lnTo>
                  <a:lnTo>
                    <a:pt x="142" y="52"/>
                  </a:lnTo>
                  <a:lnTo>
                    <a:pt x="141" y="51"/>
                  </a:lnTo>
                  <a:lnTo>
                    <a:pt x="140" y="50"/>
                  </a:lnTo>
                  <a:lnTo>
                    <a:pt x="139" y="49"/>
                  </a:lnTo>
                  <a:lnTo>
                    <a:pt x="138" y="48"/>
                  </a:lnTo>
                  <a:lnTo>
                    <a:pt x="136" y="48"/>
                  </a:lnTo>
                  <a:lnTo>
                    <a:pt x="135" y="48"/>
                  </a:lnTo>
                  <a:lnTo>
                    <a:pt x="92" y="48"/>
                  </a:lnTo>
                  <a:lnTo>
                    <a:pt x="83" y="33"/>
                  </a:lnTo>
                  <a:lnTo>
                    <a:pt x="84" y="31"/>
                  </a:lnTo>
                  <a:lnTo>
                    <a:pt x="85" y="29"/>
                  </a:lnTo>
                  <a:lnTo>
                    <a:pt x="85" y="27"/>
                  </a:lnTo>
                  <a:lnTo>
                    <a:pt x="85" y="25"/>
                  </a:lnTo>
                  <a:lnTo>
                    <a:pt x="85" y="23"/>
                  </a:lnTo>
                  <a:lnTo>
                    <a:pt x="85" y="21"/>
                  </a:lnTo>
                  <a:lnTo>
                    <a:pt x="85" y="18"/>
                  </a:lnTo>
                  <a:lnTo>
                    <a:pt x="85" y="16"/>
                  </a:lnTo>
                  <a:lnTo>
                    <a:pt x="84" y="14"/>
                  </a:lnTo>
                  <a:lnTo>
                    <a:pt x="84" y="13"/>
                  </a:lnTo>
                  <a:lnTo>
                    <a:pt x="83" y="11"/>
                  </a:lnTo>
                  <a:lnTo>
                    <a:pt x="82" y="10"/>
                  </a:lnTo>
                  <a:lnTo>
                    <a:pt x="80" y="8"/>
                  </a:lnTo>
                  <a:lnTo>
                    <a:pt x="79" y="7"/>
                  </a:lnTo>
                  <a:lnTo>
                    <a:pt x="77" y="5"/>
                  </a:lnTo>
                  <a:lnTo>
                    <a:pt x="76" y="4"/>
                  </a:lnTo>
                  <a:lnTo>
                    <a:pt x="74" y="3"/>
                  </a:lnTo>
                  <a:lnTo>
                    <a:pt x="72" y="2"/>
                  </a:lnTo>
                  <a:lnTo>
                    <a:pt x="70" y="1"/>
                  </a:lnTo>
                  <a:lnTo>
                    <a:pt x="67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6" y="1"/>
                  </a:lnTo>
                  <a:lnTo>
                    <a:pt x="54" y="1"/>
                  </a:lnTo>
                  <a:lnTo>
                    <a:pt x="52" y="2"/>
                  </a:lnTo>
                  <a:lnTo>
                    <a:pt x="50" y="3"/>
                  </a:lnTo>
                  <a:lnTo>
                    <a:pt x="47" y="5"/>
                  </a:lnTo>
                  <a:lnTo>
                    <a:pt x="46" y="7"/>
                  </a:lnTo>
                  <a:lnTo>
                    <a:pt x="44" y="8"/>
                  </a:lnTo>
                  <a:lnTo>
                    <a:pt x="43" y="10"/>
                  </a:lnTo>
                  <a:lnTo>
                    <a:pt x="41" y="12"/>
                  </a:lnTo>
                  <a:lnTo>
                    <a:pt x="40" y="14"/>
                  </a:lnTo>
                  <a:lnTo>
                    <a:pt x="39" y="17"/>
                  </a:lnTo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9" name="Group 32"/>
          <p:cNvGrpSpPr>
            <a:grpSpLocks/>
          </p:cNvGrpSpPr>
          <p:nvPr/>
        </p:nvGrpSpPr>
        <p:grpSpPr bwMode="auto">
          <a:xfrm>
            <a:off x="3949669" y="3566859"/>
            <a:ext cx="428873" cy="517393"/>
            <a:chOff x="1026" y="1458"/>
            <a:chExt cx="271" cy="326"/>
          </a:xfrm>
          <a:solidFill>
            <a:schemeClr val="bg2"/>
          </a:solidFill>
        </p:grpSpPr>
        <p:grpSp>
          <p:nvGrpSpPr>
            <p:cNvPr id="170" name="Group 33"/>
            <p:cNvGrpSpPr>
              <a:grpSpLocks/>
            </p:cNvGrpSpPr>
            <p:nvPr/>
          </p:nvGrpSpPr>
          <p:grpSpPr bwMode="auto">
            <a:xfrm>
              <a:off x="1026" y="1458"/>
              <a:ext cx="271" cy="326"/>
              <a:chOff x="1026" y="1458"/>
              <a:chExt cx="271" cy="326"/>
            </a:xfrm>
            <a:grpFill/>
          </p:grpSpPr>
          <p:sp>
            <p:nvSpPr>
              <p:cNvPr id="173" name="AutoShape 34"/>
              <p:cNvSpPr>
                <a:spLocks noChangeArrowheads="1"/>
              </p:cNvSpPr>
              <p:nvPr/>
            </p:nvSpPr>
            <p:spPr bwMode="auto">
              <a:xfrm>
                <a:off x="1026" y="1510"/>
                <a:ext cx="271" cy="274"/>
              </a:xfrm>
              <a:prstGeom prst="cube">
                <a:avLst>
                  <a:gd name="adj" fmla="val 24995"/>
                </a:avLst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200">
                  <a:latin typeface="Calibri" charset="0"/>
                </a:endParaRPr>
              </a:p>
            </p:txBody>
          </p:sp>
          <p:sp>
            <p:nvSpPr>
              <p:cNvPr id="174" name="AutoShape 35"/>
              <p:cNvSpPr>
                <a:spLocks noChangeArrowheads="1"/>
              </p:cNvSpPr>
              <p:nvPr/>
            </p:nvSpPr>
            <p:spPr bwMode="auto">
              <a:xfrm>
                <a:off x="1090" y="1458"/>
                <a:ext cx="207" cy="49"/>
              </a:xfrm>
              <a:prstGeom prst="cube">
                <a:avLst>
                  <a:gd name="adj" fmla="val 24995"/>
                </a:avLst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200">
                  <a:latin typeface="Calibri" charset="0"/>
                </a:endParaRPr>
              </a:p>
            </p:txBody>
          </p:sp>
        </p:grpSp>
        <p:sp>
          <p:nvSpPr>
            <p:cNvPr id="171" name="Oval 36"/>
            <p:cNvSpPr>
              <a:spLocks noChangeArrowheads="1"/>
            </p:cNvSpPr>
            <p:nvPr/>
          </p:nvSpPr>
          <p:spPr bwMode="auto">
            <a:xfrm>
              <a:off x="1112" y="1486"/>
              <a:ext cx="27" cy="8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72" name="AutoShape 37"/>
            <p:cNvSpPr>
              <a:spLocks noChangeArrowheads="1"/>
            </p:cNvSpPr>
            <p:nvPr/>
          </p:nvSpPr>
          <p:spPr bwMode="auto">
            <a:xfrm>
              <a:off x="1058" y="1640"/>
              <a:ext cx="145" cy="59"/>
            </a:xfrm>
            <a:prstGeom prst="octagon">
              <a:avLst>
                <a:gd name="adj" fmla="val 29282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</p:grpSp>
      <p:grpSp>
        <p:nvGrpSpPr>
          <p:cNvPr id="175" name="Group 20"/>
          <p:cNvGrpSpPr>
            <a:grpSpLocks/>
          </p:cNvGrpSpPr>
          <p:nvPr/>
        </p:nvGrpSpPr>
        <p:grpSpPr bwMode="auto">
          <a:xfrm>
            <a:off x="3924927" y="4329140"/>
            <a:ext cx="429768" cy="517393"/>
            <a:chOff x="801" y="1458"/>
            <a:chExt cx="218" cy="326"/>
          </a:xfrm>
          <a:solidFill>
            <a:schemeClr val="accent1"/>
          </a:solidFill>
        </p:grpSpPr>
        <p:sp>
          <p:nvSpPr>
            <p:cNvPr id="176" name="AutoShape 21"/>
            <p:cNvSpPr>
              <a:spLocks noChangeArrowheads="1"/>
            </p:cNvSpPr>
            <p:nvPr/>
          </p:nvSpPr>
          <p:spPr bwMode="auto">
            <a:xfrm>
              <a:off x="801" y="1510"/>
              <a:ext cx="218" cy="274"/>
            </a:xfrm>
            <a:prstGeom prst="cube">
              <a:avLst>
                <a:gd name="adj" fmla="val 24995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200">
                <a:latin typeface="Calibri" charset="0"/>
                <a:ea typeface="ＭＳ Ｐゴシック" charset="0"/>
                <a:cs typeface="Optima" charset="0"/>
              </a:endParaRPr>
            </a:p>
          </p:txBody>
        </p:sp>
        <p:sp>
          <p:nvSpPr>
            <p:cNvPr id="177" name="AutoShape 22"/>
            <p:cNvSpPr>
              <a:spLocks noChangeArrowheads="1"/>
            </p:cNvSpPr>
            <p:nvPr/>
          </p:nvSpPr>
          <p:spPr bwMode="auto">
            <a:xfrm>
              <a:off x="854" y="1458"/>
              <a:ext cx="165" cy="49"/>
            </a:xfrm>
            <a:prstGeom prst="cube">
              <a:avLst>
                <a:gd name="adj" fmla="val 24995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78" name="AutoShape 23"/>
            <p:cNvSpPr>
              <a:spLocks noChangeArrowheads="1"/>
            </p:cNvSpPr>
            <p:nvPr/>
          </p:nvSpPr>
          <p:spPr bwMode="auto">
            <a:xfrm>
              <a:off x="845" y="1532"/>
              <a:ext cx="114" cy="18"/>
            </a:xfrm>
            <a:prstGeom prst="parallelogram">
              <a:avLst>
                <a:gd name="adj" fmla="val 158304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</p:grpSp>
      <p:grpSp>
        <p:nvGrpSpPr>
          <p:cNvPr id="179" name="Group 24"/>
          <p:cNvGrpSpPr>
            <a:grpSpLocks/>
          </p:cNvGrpSpPr>
          <p:nvPr/>
        </p:nvGrpSpPr>
        <p:grpSpPr bwMode="auto">
          <a:xfrm>
            <a:off x="4898133" y="4374372"/>
            <a:ext cx="337084" cy="426929"/>
            <a:chOff x="1345" y="1500"/>
            <a:chExt cx="213" cy="269"/>
          </a:xfrm>
        </p:grpSpPr>
        <p:sp>
          <p:nvSpPr>
            <p:cNvPr id="180" name="Freeform 25"/>
            <p:cNvSpPr>
              <a:spLocks/>
            </p:cNvSpPr>
            <p:nvPr/>
          </p:nvSpPr>
          <p:spPr bwMode="auto">
            <a:xfrm>
              <a:off x="1483" y="1625"/>
              <a:ext cx="64" cy="144"/>
            </a:xfrm>
            <a:custGeom>
              <a:avLst/>
              <a:gdLst>
                <a:gd name="T0" fmla="*/ 46 w 64"/>
                <a:gd name="T1" fmla="*/ 0 h 144"/>
                <a:gd name="T2" fmla="*/ 63 w 64"/>
                <a:gd name="T3" fmla="*/ 0 h 144"/>
                <a:gd name="T4" fmla="*/ 17 w 64"/>
                <a:gd name="T5" fmla="*/ 143 h 144"/>
                <a:gd name="T6" fmla="*/ 0 w 64"/>
                <a:gd name="T7" fmla="*/ 143 h 144"/>
                <a:gd name="T8" fmla="*/ 46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46" y="0"/>
                  </a:moveTo>
                  <a:lnTo>
                    <a:pt x="63" y="0"/>
                  </a:lnTo>
                  <a:lnTo>
                    <a:pt x="17" y="143"/>
                  </a:lnTo>
                  <a:lnTo>
                    <a:pt x="0" y="143"/>
                  </a:lnTo>
                  <a:lnTo>
                    <a:pt x="46" y="0"/>
                  </a:lnTo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Rectangle 26"/>
            <p:cNvSpPr>
              <a:spLocks noChangeArrowheads="1"/>
            </p:cNvSpPr>
            <p:nvPr/>
          </p:nvSpPr>
          <p:spPr bwMode="auto">
            <a:xfrm>
              <a:off x="1478" y="1625"/>
              <a:ext cx="80" cy="1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82" name="Rectangle 27"/>
            <p:cNvSpPr>
              <a:spLocks noChangeArrowheads="1"/>
            </p:cNvSpPr>
            <p:nvPr/>
          </p:nvSpPr>
          <p:spPr bwMode="auto">
            <a:xfrm>
              <a:off x="1486" y="1683"/>
              <a:ext cx="60" cy="14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83" name="Rectangle 28"/>
            <p:cNvSpPr>
              <a:spLocks noChangeArrowheads="1"/>
            </p:cNvSpPr>
            <p:nvPr/>
          </p:nvSpPr>
          <p:spPr bwMode="auto">
            <a:xfrm>
              <a:off x="1347" y="1683"/>
              <a:ext cx="79" cy="1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84" name="Oval 29"/>
            <p:cNvSpPr>
              <a:spLocks noChangeArrowheads="1"/>
            </p:cNvSpPr>
            <p:nvPr/>
          </p:nvSpPr>
          <p:spPr bwMode="auto">
            <a:xfrm>
              <a:off x="1409" y="1500"/>
              <a:ext cx="24" cy="27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85" name="Freeform 30"/>
            <p:cNvSpPr>
              <a:spLocks/>
            </p:cNvSpPr>
            <p:nvPr/>
          </p:nvSpPr>
          <p:spPr bwMode="auto">
            <a:xfrm>
              <a:off x="1345" y="1547"/>
              <a:ext cx="146" cy="222"/>
            </a:xfrm>
            <a:custGeom>
              <a:avLst/>
              <a:gdLst>
                <a:gd name="T0" fmla="*/ 1 w 146"/>
                <a:gd name="T1" fmla="*/ 102 h 222"/>
                <a:gd name="T2" fmla="*/ 1 w 146"/>
                <a:gd name="T3" fmla="*/ 105 h 222"/>
                <a:gd name="T4" fmla="*/ 0 w 146"/>
                <a:gd name="T5" fmla="*/ 109 h 222"/>
                <a:gd name="T6" fmla="*/ 0 w 146"/>
                <a:gd name="T7" fmla="*/ 112 h 222"/>
                <a:gd name="T8" fmla="*/ 1 w 146"/>
                <a:gd name="T9" fmla="*/ 116 h 222"/>
                <a:gd name="T10" fmla="*/ 3 w 146"/>
                <a:gd name="T11" fmla="*/ 119 h 222"/>
                <a:gd name="T12" fmla="*/ 6 w 146"/>
                <a:gd name="T13" fmla="*/ 122 h 222"/>
                <a:gd name="T14" fmla="*/ 9 w 146"/>
                <a:gd name="T15" fmla="*/ 124 h 222"/>
                <a:gd name="T16" fmla="*/ 12 w 146"/>
                <a:gd name="T17" fmla="*/ 125 h 222"/>
                <a:gd name="T18" fmla="*/ 16 w 146"/>
                <a:gd name="T19" fmla="*/ 125 h 222"/>
                <a:gd name="T20" fmla="*/ 95 w 146"/>
                <a:gd name="T21" fmla="*/ 221 h 222"/>
                <a:gd name="T22" fmla="*/ 120 w 146"/>
                <a:gd name="T23" fmla="*/ 106 h 222"/>
                <a:gd name="T24" fmla="*/ 119 w 146"/>
                <a:gd name="T25" fmla="*/ 104 h 222"/>
                <a:gd name="T26" fmla="*/ 118 w 146"/>
                <a:gd name="T27" fmla="*/ 102 h 222"/>
                <a:gd name="T28" fmla="*/ 116 w 146"/>
                <a:gd name="T29" fmla="*/ 100 h 222"/>
                <a:gd name="T30" fmla="*/ 114 w 146"/>
                <a:gd name="T31" fmla="*/ 98 h 222"/>
                <a:gd name="T32" fmla="*/ 111 w 146"/>
                <a:gd name="T33" fmla="*/ 97 h 222"/>
                <a:gd name="T34" fmla="*/ 108 w 146"/>
                <a:gd name="T35" fmla="*/ 96 h 222"/>
                <a:gd name="T36" fmla="*/ 106 w 146"/>
                <a:gd name="T37" fmla="*/ 96 h 222"/>
                <a:gd name="T38" fmla="*/ 103 w 146"/>
                <a:gd name="T39" fmla="*/ 96 h 222"/>
                <a:gd name="T40" fmla="*/ 70 w 146"/>
                <a:gd name="T41" fmla="*/ 56 h 222"/>
                <a:gd name="T42" fmla="*/ 135 w 146"/>
                <a:gd name="T43" fmla="*/ 70 h 222"/>
                <a:gd name="T44" fmla="*/ 137 w 146"/>
                <a:gd name="T45" fmla="*/ 69 h 222"/>
                <a:gd name="T46" fmla="*/ 139 w 146"/>
                <a:gd name="T47" fmla="*/ 68 h 222"/>
                <a:gd name="T48" fmla="*/ 142 w 146"/>
                <a:gd name="T49" fmla="*/ 66 h 222"/>
                <a:gd name="T50" fmla="*/ 144 w 146"/>
                <a:gd name="T51" fmla="*/ 65 h 222"/>
                <a:gd name="T52" fmla="*/ 144 w 146"/>
                <a:gd name="T53" fmla="*/ 62 h 222"/>
                <a:gd name="T54" fmla="*/ 145 w 146"/>
                <a:gd name="T55" fmla="*/ 59 h 222"/>
                <a:gd name="T56" fmla="*/ 144 w 146"/>
                <a:gd name="T57" fmla="*/ 55 h 222"/>
                <a:gd name="T58" fmla="*/ 143 w 146"/>
                <a:gd name="T59" fmla="*/ 53 h 222"/>
                <a:gd name="T60" fmla="*/ 141 w 146"/>
                <a:gd name="T61" fmla="*/ 51 h 222"/>
                <a:gd name="T62" fmla="*/ 139 w 146"/>
                <a:gd name="T63" fmla="*/ 49 h 222"/>
                <a:gd name="T64" fmla="*/ 136 w 146"/>
                <a:gd name="T65" fmla="*/ 48 h 222"/>
                <a:gd name="T66" fmla="*/ 92 w 146"/>
                <a:gd name="T67" fmla="*/ 48 h 222"/>
                <a:gd name="T68" fmla="*/ 84 w 146"/>
                <a:gd name="T69" fmla="*/ 31 h 222"/>
                <a:gd name="T70" fmla="*/ 85 w 146"/>
                <a:gd name="T71" fmla="*/ 27 h 222"/>
                <a:gd name="T72" fmla="*/ 85 w 146"/>
                <a:gd name="T73" fmla="*/ 23 h 222"/>
                <a:gd name="T74" fmla="*/ 85 w 146"/>
                <a:gd name="T75" fmla="*/ 18 h 222"/>
                <a:gd name="T76" fmla="*/ 84 w 146"/>
                <a:gd name="T77" fmla="*/ 14 h 222"/>
                <a:gd name="T78" fmla="*/ 83 w 146"/>
                <a:gd name="T79" fmla="*/ 11 h 222"/>
                <a:gd name="T80" fmla="*/ 80 w 146"/>
                <a:gd name="T81" fmla="*/ 8 h 222"/>
                <a:gd name="T82" fmla="*/ 77 w 146"/>
                <a:gd name="T83" fmla="*/ 5 h 222"/>
                <a:gd name="T84" fmla="*/ 74 w 146"/>
                <a:gd name="T85" fmla="*/ 3 h 222"/>
                <a:gd name="T86" fmla="*/ 70 w 146"/>
                <a:gd name="T87" fmla="*/ 1 h 222"/>
                <a:gd name="T88" fmla="*/ 65 w 146"/>
                <a:gd name="T89" fmla="*/ 0 h 222"/>
                <a:gd name="T90" fmla="*/ 61 w 146"/>
                <a:gd name="T91" fmla="*/ 0 h 222"/>
                <a:gd name="T92" fmla="*/ 56 w 146"/>
                <a:gd name="T93" fmla="*/ 1 h 222"/>
                <a:gd name="T94" fmla="*/ 52 w 146"/>
                <a:gd name="T95" fmla="*/ 2 h 222"/>
                <a:gd name="T96" fmla="*/ 47 w 146"/>
                <a:gd name="T97" fmla="*/ 5 h 222"/>
                <a:gd name="T98" fmla="*/ 44 w 146"/>
                <a:gd name="T99" fmla="*/ 8 h 222"/>
                <a:gd name="T100" fmla="*/ 41 w 146"/>
                <a:gd name="T101" fmla="*/ 12 h 222"/>
                <a:gd name="T102" fmla="*/ 39 w 146"/>
                <a:gd name="T103" fmla="*/ 17 h 22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46"/>
                <a:gd name="T157" fmla="*/ 0 h 222"/>
                <a:gd name="T158" fmla="*/ 146 w 146"/>
                <a:gd name="T159" fmla="*/ 222 h 22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46" h="222">
                  <a:moveTo>
                    <a:pt x="39" y="17"/>
                  </a:moveTo>
                  <a:lnTo>
                    <a:pt x="1" y="102"/>
                  </a:lnTo>
                  <a:lnTo>
                    <a:pt x="1" y="104"/>
                  </a:lnTo>
                  <a:lnTo>
                    <a:pt x="1" y="105"/>
                  </a:lnTo>
                  <a:lnTo>
                    <a:pt x="0" y="106"/>
                  </a:lnTo>
                  <a:lnTo>
                    <a:pt x="0" y="109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1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9"/>
                  </a:lnTo>
                  <a:lnTo>
                    <a:pt x="5" y="121"/>
                  </a:lnTo>
                  <a:lnTo>
                    <a:pt x="6" y="122"/>
                  </a:lnTo>
                  <a:lnTo>
                    <a:pt x="8" y="123"/>
                  </a:lnTo>
                  <a:lnTo>
                    <a:pt x="9" y="124"/>
                  </a:lnTo>
                  <a:lnTo>
                    <a:pt x="10" y="124"/>
                  </a:lnTo>
                  <a:lnTo>
                    <a:pt x="12" y="125"/>
                  </a:lnTo>
                  <a:lnTo>
                    <a:pt x="14" y="125"/>
                  </a:lnTo>
                  <a:lnTo>
                    <a:pt x="16" y="125"/>
                  </a:lnTo>
                  <a:lnTo>
                    <a:pt x="95" y="125"/>
                  </a:lnTo>
                  <a:lnTo>
                    <a:pt x="95" y="221"/>
                  </a:lnTo>
                  <a:lnTo>
                    <a:pt x="120" y="221"/>
                  </a:lnTo>
                  <a:lnTo>
                    <a:pt x="120" y="106"/>
                  </a:lnTo>
                  <a:lnTo>
                    <a:pt x="120" y="105"/>
                  </a:lnTo>
                  <a:lnTo>
                    <a:pt x="119" y="104"/>
                  </a:lnTo>
                  <a:lnTo>
                    <a:pt x="118" y="102"/>
                  </a:lnTo>
                  <a:lnTo>
                    <a:pt x="117" y="101"/>
                  </a:lnTo>
                  <a:lnTo>
                    <a:pt x="116" y="100"/>
                  </a:lnTo>
                  <a:lnTo>
                    <a:pt x="115" y="99"/>
                  </a:lnTo>
                  <a:lnTo>
                    <a:pt x="114" y="98"/>
                  </a:lnTo>
                  <a:lnTo>
                    <a:pt x="113" y="98"/>
                  </a:lnTo>
                  <a:lnTo>
                    <a:pt x="111" y="97"/>
                  </a:lnTo>
                  <a:lnTo>
                    <a:pt x="110" y="97"/>
                  </a:lnTo>
                  <a:lnTo>
                    <a:pt x="108" y="96"/>
                  </a:lnTo>
                  <a:lnTo>
                    <a:pt x="107" y="96"/>
                  </a:lnTo>
                  <a:lnTo>
                    <a:pt x="106" y="96"/>
                  </a:lnTo>
                  <a:lnTo>
                    <a:pt x="104" y="96"/>
                  </a:lnTo>
                  <a:lnTo>
                    <a:pt x="103" y="96"/>
                  </a:lnTo>
                  <a:lnTo>
                    <a:pt x="57" y="94"/>
                  </a:lnTo>
                  <a:lnTo>
                    <a:pt x="70" y="56"/>
                  </a:lnTo>
                  <a:lnTo>
                    <a:pt x="79" y="70"/>
                  </a:lnTo>
                  <a:lnTo>
                    <a:pt x="135" y="70"/>
                  </a:lnTo>
                  <a:lnTo>
                    <a:pt x="136" y="69"/>
                  </a:lnTo>
                  <a:lnTo>
                    <a:pt x="137" y="69"/>
                  </a:lnTo>
                  <a:lnTo>
                    <a:pt x="139" y="68"/>
                  </a:lnTo>
                  <a:lnTo>
                    <a:pt x="140" y="67"/>
                  </a:lnTo>
                  <a:lnTo>
                    <a:pt x="142" y="66"/>
                  </a:lnTo>
                  <a:lnTo>
                    <a:pt x="142" y="65"/>
                  </a:lnTo>
                  <a:lnTo>
                    <a:pt x="144" y="65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5" y="61"/>
                  </a:lnTo>
                  <a:lnTo>
                    <a:pt x="145" y="59"/>
                  </a:lnTo>
                  <a:lnTo>
                    <a:pt x="145" y="57"/>
                  </a:lnTo>
                  <a:lnTo>
                    <a:pt x="144" y="55"/>
                  </a:lnTo>
                  <a:lnTo>
                    <a:pt x="144" y="54"/>
                  </a:lnTo>
                  <a:lnTo>
                    <a:pt x="143" y="53"/>
                  </a:lnTo>
                  <a:lnTo>
                    <a:pt x="142" y="52"/>
                  </a:lnTo>
                  <a:lnTo>
                    <a:pt x="141" y="51"/>
                  </a:lnTo>
                  <a:lnTo>
                    <a:pt x="140" y="50"/>
                  </a:lnTo>
                  <a:lnTo>
                    <a:pt x="139" y="49"/>
                  </a:lnTo>
                  <a:lnTo>
                    <a:pt x="138" y="48"/>
                  </a:lnTo>
                  <a:lnTo>
                    <a:pt x="136" y="48"/>
                  </a:lnTo>
                  <a:lnTo>
                    <a:pt x="135" y="48"/>
                  </a:lnTo>
                  <a:lnTo>
                    <a:pt x="92" y="48"/>
                  </a:lnTo>
                  <a:lnTo>
                    <a:pt x="83" y="33"/>
                  </a:lnTo>
                  <a:lnTo>
                    <a:pt x="84" y="31"/>
                  </a:lnTo>
                  <a:lnTo>
                    <a:pt x="85" y="29"/>
                  </a:lnTo>
                  <a:lnTo>
                    <a:pt x="85" y="27"/>
                  </a:lnTo>
                  <a:lnTo>
                    <a:pt x="85" y="25"/>
                  </a:lnTo>
                  <a:lnTo>
                    <a:pt x="85" y="23"/>
                  </a:lnTo>
                  <a:lnTo>
                    <a:pt x="85" y="21"/>
                  </a:lnTo>
                  <a:lnTo>
                    <a:pt x="85" y="18"/>
                  </a:lnTo>
                  <a:lnTo>
                    <a:pt x="85" y="16"/>
                  </a:lnTo>
                  <a:lnTo>
                    <a:pt x="84" y="14"/>
                  </a:lnTo>
                  <a:lnTo>
                    <a:pt x="84" y="13"/>
                  </a:lnTo>
                  <a:lnTo>
                    <a:pt x="83" y="11"/>
                  </a:lnTo>
                  <a:lnTo>
                    <a:pt x="82" y="10"/>
                  </a:lnTo>
                  <a:lnTo>
                    <a:pt x="80" y="8"/>
                  </a:lnTo>
                  <a:lnTo>
                    <a:pt x="79" y="7"/>
                  </a:lnTo>
                  <a:lnTo>
                    <a:pt x="77" y="5"/>
                  </a:lnTo>
                  <a:lnTo>
                    <a:pt x="76" y="4"/>
                  </a:lnTo>
                  <a:lnTo>
                    <a:pt x="74" y="3"/>
                  </a:lnTo>
                  <a:lnTo>
                    <a:pt x="72" y="2"/>
                  </a:lnTo>
                  <a:lnTo>
                    <a:pt x="70" y="1"/>
                  </a:lnTo>
                  <a:lnTo>
                    <a:pt x="67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6" y="1"/>
                  </a:lnTo>
                  <a:lnTo>
                    <a:pt x="54" y="1"/>
                  </a:lnTo>
                  <a:lnTo>
                    <a:pt x="52" y="2"/>
                  </a:lnTo>
                  <a:lnTo>
                    <a:pt x="50" y="3"/>
                  </a:lnTo>
                  <a:lnTo>
                    <a:pt x="47" y="5"/>
                  </a:lnTo>
                  <a:lnTo>
                    <a:pt x="46" y="7"/>
                  </a:lnTo>
                  <a:lnTo>
                    <a:pt x="44" y="8"/>
                  </a:lnTo>
                  <a:lnTo>
                    <a:pt x="43" y="10"/>
                  </a:lnTo>
                  <a:lnTo>
                    <a:pt x="41" y="12"/>
                  </a:lnTo>
                  <a:lnTo>
                    <a:pt x="40" y="14"/>
                  </a:lnTo>
                  <a:lnTo>
                    <a:pt x="39" y="17"/>
                  </a:lnTo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6" name="Group 32"/>
          <p:cNvGrpSpPr>
            <a:grpSpLocks/>
          </p:cNvGrpSpPr>
          <p:nvPr/>
        </p:nvGrpSpPr>
        <p:grpSpPr bwMode="auto">
          <a:xfrm>
            <a:off x="4411978" y="4329140"/>
            <a:ext cx="428873" cy="517393"/>
            <a:chOff x="1026" y="1458"/>
            <a:chExt cx="271" cy="326"/>
          </a:xfrm>
          <a:solidFill>
            <a:schemeClr val="bg2"/>
          </a:solidFill>
        </p:grpSpPr>
        <p:grpSp>
          <p:nvGrpSpPr>
            <p:cNvPr id="187" name="Group 33"/>
            <p:cNvGrpSpPr>
              <a:grpSpLocks/>
            </p:cNvGrpSpPr>
            <p:nvPr/>
          </p:nvGrpSpPr>
          <p:grpSpPr bwMode="auto">
            <a:xfrm>
              <a:off x="1026" y="1458"/>
              <a:ext cx="271" cy="326"/>
              <a:chOff x="1026" y="1458"/>
              <a:chExt cx="271" cy="326"/>
            </a:xfrm>
            <a:grpFill/>
          </p:grpSpPr>
          <p:sp>
            <p:nvSpPr>
              <p:cNvPr id="190" name="AutoShape 34"/>
              <p:cNvSpPr>
                <a:spLocks noChangeArrowheads="1"/>
              </p:cNvSpPr>
              <p:nvPr/>
            </p:nvSpPr>
            <p:spPr bwMode="auto">
              <a:xfrm>
                <a:off x="1026" y="1510"/>
                <a:ext cx="271" cy="274"/>
              </a:xfrm>
              <a:prstGeom prst="cube">
                <a:avLst>
                  <a:gd name="adj" fmla="val 24995"/>
                </a:avLst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200">
                  <a:latin typeface="Calibri" charset="0"/>
                </a:endParaRPr>
              </a:p>
            </p:txBody>
          </p:sp>
          <p:sp>
            <p:nvSpPr>
              <p:cNvPr id="191" name="AutoShape 35"/>
              <p:cNvSpPr>
                <a:spLocks noChangeArrowheads="1"/>
              </p:cNvSpPr>
              <p:nvPr/>
            </p:nvSpPr>
            <p:spPr bwMode="auto">
              <a:xfrm>
                <a:off x="1090" y="1458"/>
                <a:ext cx="207" cy="49"/>
              </a:xfrm>
              <a:prstGeom prst="cube">
                <a:avLst>
                  <a:gd name="adj" fmla="val 24995"/>
                </a:avLst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200">
                  <a:latin typeface="Calibri" charset="0"/>
                </a:endParaRPr>
              </a:p>
            </p:txBody>
          </p:sp>
        </p:grpSp>
        <p:sp>
          <p:nvSpPr>
            <p:cNvPr id="188" name="Oval 36"/>
            <p:cNvSpPr>
              <a:spLocks noChangeArrowheads="1"/>
            </p:cNvSpPr>
            <p:nvPr/>
          </p:nvSpPr>
          <p:spPr bwMode="auto">
            <a:xfrm>
              <a:off x="1112" y="1486"/>
              <a:ext cx="27" cy="8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89" name="AutoShape 37"/>
            <p:cNvSpPr>
              <a:spLocks noChangeArrowheads="1"/>
            </p:cNvSpPr>
            <p:nvPr/>
          </p:nvSpPr>
          <p:spPr bwMode="auto">
            <a:xfrm>
              <a:off x="1058" y="1640"/>
              <a:ext cx="145" cy="59"/>
            </a:xfrm>
            <a:prstGeom prst="octagon">
              <a:avLst>
                <a:gd name="adj" fmla="val 29282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</p:grpSp>
      <p:grpSp>
        <p:nvGrpSpPr>
          <p:cNvPr id="192" name="Group 20"/>
          <p:cNvGrpSpPr>
            <a:grpSpLocks/>
          </p:cNvGrpSpPr>
          <p:nvPr/>
        </p:nvGrpSpPr>
        <p:grpSpPr bwMode="auto">
          <a:xfrm>
            <a:off x="4372768" y="5086907"/>
            <a:ext cx="429768" cy="517393"/>
            <a:chOff x="801" y="1458"/>
            <a:chExt cx="218" cy="326"/>
          </a:xfrm>
          <a:solidFill>
            <a:schemeClr val="accent1"/>
          </a:solidFill>
        </p:grpSpPr>
        <p:sp>
          <p:nvSpPr>
            <p:cNvPr id="193" name="AutoShape 21"/>
            <p:cNvSpPr>
              <a:spLocks noChangeArrowheads="1"/>
            </p:cNvSpPr>
            <p:nvPr/>
          </p:nvSpPr>
          <p:spPr bwMode="auto">
            <a:xfrm>
              <a:off x="801" y="1510"/>
              <a:ext cx="218" cy="274"/>
            </a:xfrm>
            <a:prstGeom prst="cube">
              <a:avLst>
                <a:gd name="adj" fmla="val 24995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200">
                <a:latin typeface="Calibri" charset="0"/>
                <a:ea typeface="ＭＳ Ｐゴシック" charset="0"/>
                <a:cs typeface="Optima" charset="0"/>
              </a:endParaRPr>
            </a:p>
          </p:txBody>
        </p:sp>
        <p:sp>
          <p:nvSpPr>
            <p:cNvPr id="194" name="AutoShape 22"/>
            <p:cNvSpPr>
              <a:spLocks noChangeArrowheads="1"/>
            </p:cNvSpPr>
            <p:nvPr/>
          </p:nvSpPr>
          <p:spPr bwMode="auto">
            <a:xfrm>
              <a:off x="854" y="1458"/>
              <a:ext cx="165" cy="49"/>
            </a:xfrm>
            <a:prstGeom prst="cube">
              <a:avLst>
                <a:gd name="adj" fmla="val 24995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95" name="AutoShape 23"/>
            <p:cNvSpPr>
              <a:spLocks noChangeArrowheads="1"/>
            </p:cNvSpPr>
            <p:nvPr/>
          </p:nvSpPr>
          <p:spPr bwMode="auto">
            <a:xfrm>
              <a:off x="845" y="1532"/>
              <a:ext cx="114" cy="18"/>
            </a:xfrm>
            <a:prstGeom prst="parallelogram">
              <a:avLst>
                <a:gd name="adj" fmla="val 158304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</p:grpSp>
      <p:grpSp>
        <p:nvGrpSpPr>
          <p:cNvPr id="196" name="Group 24"/>
          <p:cNvGrpSpPr>
            <a:grpSpLocks/>
          </p:cNvGrpSpPr>
          <p:nvPr/>
        </p:nvGrpSpPr>
        <p:grpSpPr bwMode="auto">
          <a:xfrm>
            <a:off x="5345974" y="5132139"/>
            <a:ext cx="337084" cy="426929"/>
            <a:chOff x="1345" y="1500"/>
            <a:chExt cx="213" cy="269"/>
          </a:xfrm>
        </p:grpSpPr>
        <p:sp>
          <p:nvSpPr>
            <p:cNvPr id="197" name="Freeform 25"/>
            <p:cNvSpPr>
              <a:spLocks/>
            </p:cNvSpPr>
            <p:nvPr/>
          </p:nvSpPr>
          <p:spPr bwMode="auto">
            <a:xfrm>
              <a:off x="1483" y="1625"/>
              <a:ext cx="64" cy="144"/>
            </a:xfrm>
            <a:custGeom>
              <a:avLst/>
              <a:gdLst>
                <a:gd name="T0" fmla="*/ 46 w 64"/>
                <a:gd name="T1" fmla="*/ 0 h 144"/>
                <a:gd name="T2" fmla="*/ 63 w 64"/>
                <a:gd name="T3" fmla="*/ 0 h 144"/>
                <a:gd name="T4" fmla="*/ 17 w 64"/>
                <a:gd name="T5" fmla="*/ 143 h 144"/>
                <a:gd name="T6" fmla="*/ 0 w 64"/>
                <a:gd name="T7" fmla="*/ 143 h 144"/>
                <a:gd name="T8" fmla="*/ 46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46" y="0"/>
                  </a:moveTo>
                  <a:lnTo>
                    <a:pt x="63" y="0"/>
                  </a:lnTo>
                  <a:lnTo>
                    <a:pt x="17" y="143"/>
                  </a:lnTo>
                  <a:lnTo>
                    <a:pt x="0" y="143"/>
                  </a:lnTo>
                  <a:lnTo>
                    <a:pt x="46" y="0"/>
                  </a:lnTo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Rectangle 26"/>
            <p:cNvSpPr>
              <a:spLocks noChangeArrowheads="1"/>
            </p:cNvSpPr>
            <p:nvPr/>
          </p:nvSpPr>
          <p:spPr bwMode="auto">
            <a:xfrm>
              <a:off x="1478" y="1625"/>
              <a:ext cx="80" cy="1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199" name="Rectangle 27"/>
            <p:cNvSpPr>
              <a:spLocks noChangeArrowheads="1"/>
            </p:cNvSpPr>
            <p:nvPr/>
          </p:nvSpPr>
          <p:spPr bwMode="auto">
            <a:xfrm>
              <a:off x="1486" y="1683"/>
              <a:ext cx="60" cy="14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200" name="Rectangle 28"/>
            <p:cNvSpPr>
              <a:spLocks noChangeArrowheads="1"/>
            </p:cNvSpPr>
            <p:nvPr/>
          </p:nvSpPr>
          <p:spPr bwMode="auto">
            <a:xfrm>
              <a:off x="1347" y="1683"/>
              <a:ext cx="79" cy="1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201" name="Oval 29"/>
            <p:cNvSpPr>
              <a:spLocks noChangeArrowheads="1"/>
            </p:cNvSpPr>
            <p:nvPr/>
          </p:nvSpPr>
          <p:spPr bwMode="auto">
            <a:xfrm>
              <a:off x="1409" y="1500"/>
              <a:ext cx="24" cy="27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202" name="Freeform 30"/>
            <p:cNvSpPr>
              <a:spLocks/>
            </p:cNvSpPr>
            <p:nvPr/>
          </p:nvSpPr>
          <p:spPr bwMode="auto">
            <a:xfrm>
              <a:off x="1345" y="1547"/>
              <a:ext cx="146" cy="222"/>
            </a:xfrm>
            <a:custGeom>
              <a:avLst/>
              <a:gdLst>
                <a:gd name="T0" fmla="*/ 1 w 146"/>
                <a:gd name="T1" fmla="*/ 102 h 222"/>
                <a:gd name="T2" fmla="*/ 1 w 146"/>
                <a:gd name="T3" fmla="*/ 105 h 222"/>
                <a:gd name="T4" fmla="*/ 0 w 146"/>
                <a:gd name="T5" fmla="*/ 109 h 222"/>
                <a:gd name="T6" fmla="*/ 0 w 146"/>
                <a:gd name="T7" fmla="*/ 112 h 222"/>
                <a:gd name="T8" fmla="*/ 1 w 146"/>
                <a:gd name="T9" fmla="*/ 116 h 222"/>
                <a:gd name="T10" fmla="*/ 3 w 146"/>
                <a:gd name="T11" fmla="*/ 119 h 222"/>
                <a:gd name="T12" fmla="*/ 6 w 146"/>
                <a:gd name="T13" fmla="*/ 122 h 222"/>
                <a:gd name="T14" fmla="*/ 9 w 146"/>
                <a:gd name="T15" fmla="*/ 124 h 222"/>
                <a:gd name="T16" fmla="*/ 12 w 146"/>
                <a:gd name="T17" fmla="*/ 125 h 222"/>
                <a:gd name="T18" fmla="*/ 16 w 146"/>
                <a:gd name="T19" fmla="*/ 125 h 222"/>
                <a:gd name="T20" fmla="*/ 95 w 146"/>
                <a:gd name="T21" fmla="*/ 221 h 222"/>
                <a:gd name="T22" fmla="*/ 120 w 146"/>
                <a:gd name="T23" fmla="*/ 106 h 222"/>
                <a:gd name="T24" fmla="*/ 119 w 146"/>
                <a:gd name="T25" fmla="*/ 104 h 222"/>
                <a:gd name="T26" fmla="*/ 118 w 146"/>
                <a:gd name="T27" fmla="*/ 102 h 222"/>
                <a:gd name="T28" fmla="*/ 116 w 146"/>
                <a:gd name="T29" fmla="*/ 100 h 222"/>
                <a:gd name="T30" fmla="*/ 114 w 146"/>
                <a:gd name="T31" fmla="*/ 98 h 222"/>
                <a:gd name="T32" fmla="*/ 111 w 146"/>
                <a:gd name="T33" fmla="*/ 97 h 222"/>
                <a:gd name="T34" fmla="*/ 108 w 146"/>
                <a:gd name="T35" fmla="*/ 96 h 222"/>
                <a:gd name="T36" fmla="*/ 106 w 146"/>
                <a:gd name="T37" fmla="*/ 96 h 222"/>
                <a:gd name="T38" fmla="*/ 103 w 146"/>
                <a:gd name="T39" fmla="*/ 96 h 222"/>
                <a:gd name="T40" fmla="*/ 70 w 146"/>
                <a:gd name="T41" fmla="*/ 56 h 222"/>
                <a:gd name="T42" fmla="*/ 135 w 146"/>
                <a:gd name="T43" fmla="*/ 70 h 222"/>
                <a:gd name="T44" fmla="*/ 137 w 146"/>
                <a:gd name="T45" fmla="*/ 69 h 222"/>
                <a:gd name="T46" fmla="*/ 139 w 146"/>
                <a:gd name="T47" fmla="*/ 68 h 222"/>
                <a:gd name="T48" fmla="*/ 142 w 146"/>
                <a:gd name="T49" fmla="*/ 66 h 222"/>
                <a:gd name="T50" fmla="*/ 144 w 146"/>
                <a:gd name="T51" fmla="*/ 65 h 222"/>
                <a:gd name="T52" fmla="*/ 144 w 146"/>
                <a:gd name="T53" fmla="*/ 62 h 222"/>
                <a:gd name="T54" fmla="*/ 145 w 146"/>
                <a:gd name="T55" fmla="*/ 59 h 222"/>
                <a:gd name="T56" fmla="*/ 144 w 146"/>
                <a:gd name="T57" fmla="*/ 55 h 222"/>
                <a:gd name="T58" fmla="*/ 143 w 146"/>
                <a:gd name="T59" fmla="*/ 53 h 222"/>
                <a:gd name="T60" fmla="*/ 141 w 146"/>
                <a:gd name="T61" fmla="*/ 51 h 222"/>
                <a:gd name="T62" fmla="*/ 139 w 146"/>
                <a:gd name="T63" fmla="*/ 49 h 222"/>
                <a:gd name="T64" fmla="*/ 136 w 146"/>
                <a:gd name="T65" fmla="*/ 48 h 222"/>
                <a:gd name="T66" fmla="*/ 92 w 146"/>
                <a:gd name="T67" fmla="*/ 48 h 222"/>
                <a:gd name="T68" fmla="*/ 84 w 146"/>
                <a:gd name="T69" fmla="*/ 31 h 222"/>
                <a:gd name="T70" fmla="*/ 85 w 146"/>
                <a:gd name="T71" fmla="*/ 27 h 222"/>
                <a:gd name="T72" fmla="*/ 85 w 146"/>
                <a:gd name="T73" fmla="*/ 23 h 222"/>
                <a:gd name="T74" fmla="*/ 85 w 146"/>
                <a:gd name="T75" fmla="*/ 18 h 222"/>
                <a:gd name="T76" fmla="*/ 84 w 146"/>
                <a:gd name="T77" fmla="*/ 14 h 222"/>
                <a:gd name="T78" fmla="*/ 83 w 146"/>
                <a:gd name="T79" fmla="*/ 11 h 222"/>
                <a:gd name="T80" fmla="*/ 80 w 146"/>
                <a:gd name="T81" fmla="*/ 8 h 222"/>
                <a:gd name="T82" fmla="*/ 77 w 146"/>
                <a:gd name="T83" fmla="*/ 5 h 222"/>
                <a:gd name="T84" fmla="*/ 74 w 146"/>
                <a:gd name="T85" fmla="*/ 3 h 222"/>
                <a:gd name="T86" fmla="*/ 70 w 146"/>
                <a:gd name="T87" fmla="*/ 1 h 222"/>
                <a:gd name="T88" fmla="*/ 65 w 146"/>
                <a:gd name="T89" fmla="*/ 0 h 222"/>
                <a:gd name="T90" fmla="*/ 61 w 146"/>
                <a:gd name="T91" fmla="*/ 0 h 222"/>
                <a:gd name="T92" fmla="*/ 56 w 146"/>
                <a:gd name="T93" fmla="*/ 1 h 222"/>
                <a:gd name="T94" fmla="*/ 52 w 146"/>
                <a:gd name="T95" fmla="*/ 2 h 222"/>
                <a:gd name="T96" fmla="*/ 47 w 146"/>
                <a:gd name="T97" fmla="*/ 5 h 222"/>
                <a:gd name="T98" fmla="*/ 44 w 146"/>
                <a:gd name="T99" fmla="*/ 8 h 222"/>
                <a:gd name="T100" fmla="*/ 41 w 146"/>
                <a:gd name="T101" fmla="*/ 12 h 222"/>
                <a:gd name="T102" fmla="*/ 39 w 146"/>
                <a:gd name="T103" fmla="*/ 17 h 22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46"/>
                <a:gd name="T157" fmla="*/ 0 h 222"/>
                <a:gd name="T158" fmla="*/ 146 w 146"/>
                <a:gd name="T159" fmla="*/ 222 h 22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46" h="222">
                  <a:moveTo>
                    <a:pt x="39" y="17"/>
                  </a:moveTo>
                  <a:lnTo>
                    <a:pt x="1" y="102"/>
                  </a:lnTo>
                  <a:lnTo>
                    <a:pt x="1" y="104"/>
                  </a:lnTo>
                  <a:lnTo>
                    <a:pt x="1" y="105"/>
                  </a:lnTo>
                  <a:lnTo>
                    <a:pt x="0" y="106"/>
                  </a:lnTo>
                  <a:lnTo>
                    <a:pt x="0" y="109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1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9"/>
                  </a:lnTo>
                  <a:lnTo>
                    <a:pt x="5" y="121"/>
                  </a:lnTo>
                  <a:lnTo>
                    <a:pt x="6" y="122"/>
                  </a:lnTo>
                  <a:lnTo>
                    <a:pt x="8" y="123"/>
                  </a:lnTo>
                  <a:lnTo>
                    <a:pt x="9" y="124"/>
                  </a:lnTo>
                  <a:lnTo>
                    <a:pt x="10" y="124"/>
                  </a:lnTo>
                  <a:lnTo>
                    <a:pt x="12" y="125"/>
                  </a:lnTo>
                  <a:lnTo>
                    <a:pt x="14" y="125"/>
                  </a:lnTo>
                  <a:lnTo>
                    <a:pt x="16" y="125"/>
                  </a:lnTo>
                  <a:lnTo>
                    <a:pt x="95" y="125"/>
                  </a:lnTo>
                  <a:lnTo>
                    <a:pt x="95" y="221"/>
                  </a:lnTo>
                  <a:lnTo>
                    <a:pt x="120" y="221"/>
                  </a:lnTo>
                  <a:lnTo>
                    <a:pt x="120" y="106"/>
                  </a:lnTo>
                  <a:lnTo>
                    <a:pt x="120" y="105"/>
                  </a:lnTo>
                  <a:lnTo>
                    <a:pt x="119" y="104"/>
                  </a:lnTo>
                  <a:lnTo>
                    <a:pt x="118" y="102"/>
                  </a:lnTo>
                  <a:lnTo>
                    <a:pt x="117" y="101"/>
                  </a:lnTo>
                  <a:lnTo>
                    <a:pt x="116" y="100"/>
                  </a:lnTo>
                  <a:lnTo>
                    <a:pt x="115" y="99"/>
                  </a:lnTo>
                  <a:lnTo>
                    <a:pt x="114" y="98"/>
                  </a:lnTo>
                  <a:lnTo>
                    <a:pt x="113" y="98"/>
                  </a:lnTo>
                  <a:lnTo>
                    <a:pt x="111" y="97"/>
                  </a:lnTo>
                  <a:lnTo>
                    <a:pt x="110" y="97"/>
                  </a:lnTo>
                  <a:lnTo>
                    <a:pt x="108" y="96"/>
                  </a:lnTo>
                  <a:lnTo>
                    <a:pt x="107" y="96"/>
                  </a:lnTo>
                  <a:lnTo>
                    <a:pt x="106" y="96"/>
                  </a:lnTo>
                  <a:lnTo>
                    <a:pt x="104" y="96"/>
                  </a:lnTo>
                  <a:lnTo>
                    <a:pt x="103" y="96"/>
                  </a:lnTo>
                  <a:lnTo>
                    <a:pt x="57" y="94"/>
                  </a:lnTo>
                  <a:lnTo>
                    <a:pt x="70" y="56"/>
                  </a:lnTo>
                  <a:lnTo>
                    <a:pt x="79" y="70"/>
                  </a:lnTo>
                  <a:lnTo>
                    <a:pt x="135" y="70"/>
                  </a:lnTo>
                  <a:lnTo>
                    <a:pt x="136" y="69"/>
                  </a:lnTo>
                  <a:lnTo>
                    <a:pt x="137" y="69"/>
                  </a:lnTo>
                  <a:lnTo>
                    <a:pt x="139" y="68"/>
                  </a:lnTo>
                  <a:lnTo>
                    <a:pt x="140" y="67"/>
                  </a:lnTo>
                  <a:lnTo>
                    <a:pt x="142" y="66"/>
                  </a:lnTo>
                  <a:lnTo>
                    <a:pt x="142" y="65"/>
                  </a:lnTo>
                  <a:lnTo>
                    <a:pt x="144" y="65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5" y="61"/>
                  </a:lnTo>
                  <a:lnTo>
                    <a:pt x="145" y="59"/>
                  </a:lnTo>
                  <a:lnTo>
                    <a:pt x="145" y="57"/>
                  </a:lnTo>
                  <a:lnTo>
                    <a:pt x="144" y="55"/>
                  </a:lnTo>
                  <a:lnTo>
                    <a:pt x="144" y="54"/>
                  </a:lnTo>
                  <a:lnTo>
                    <a:pt x="143" y="53"/>
                  </a:lnTo>
                  <a:lnTo>
                    <a:pt x="142" y="52"/>
                  </a:lnTo>
                  <a:lnTo>
                    <a:pt x="141" y="51"/>
                  </a:lnTo>
                  <a:lnTo>
                    <a:pt x="140" y="50"/>
                  </a:lnTo>
                  <a:lnTo>
                    <a:pt x="139" y="49"/>
                  </a:lnTo>
                  <a:lnTo>
                    <a:pt x="138" y="48"/>
                  </a:lnTo>
                  <a:lnTo>
                    <a:pt x="136" y="48"/>
                  </a:lnTo>
                  <a:lnTo>
                    <a:pt x="135" y="48"/>
                  </a:lnTo>
                  <a:lnTo>
                    <a:pt x="92" y="48"/>
                  </a:lnTo>
                  <a:lnTo>
                    <a:pt x="83" y="33"/>
                  </a:lnTo>
                  <a:lnTo>
                    <a:pt x="84" y="31"/>
                  </a:lnTo>
                  <a:lnTo>
                    <a:pt x="85" y="29"/>
                  </a:lnTo>
                  <a:lnTo>
                    <a:pt x="85" y="27"/>
                  </a:lnTo>
                  <a:lnTo>
                    <a:pt x="85" y="25"/>
                  </a:lnTo>
                  <a:lnTo>
                    <a:pt x="85" y="23"/>
                  </a:lnTo>
                  <a:lnTo>
                    <a:pt x="85" y="21"/>
                  </a:lnTo>
                  <a:lnTo>
                    <a:pt x="85" y="18"/>
                  </a:lnTo>
                  <a:lnTo>
                    <a:pt x="85" y="16"/>
                  </a:lnTo>
                  <a:lnTo>
                    <a:pt x="84" y="14"/>
                  </a:lnTo>
                  <a:lnTo>
                    <a:pt x="84" y="13"/>
                  </a:lnTo>
                  <a:lnTo>
                    <a:pt x="83" y="11"/>
                  </a:lnTo>
                  <a:lnTo>
                    <a:pt x="82" y="10"/>
                  </a:lnTo>
                  <a:lnTo>
                    <a:pt x="80" y="8"/>
                  </a:lnTo>
                  <a:lnTo>
                    <a:pt x="79" y="7"/>
                  </a:lnTo>
                  <a:lnTo>
                    <a:pt x="77" y="5"/>
                  </a:lnTo>
                  <a:lnTo>
                    <a:pt x="76" y="4"/>
                  </a:lnTo>
                  <a:lnTo>
                    <a:pt x="74" y="3"/>
                  </a:lnTo>
                  <a:lnTo>
                    <a:pt x="72" y="2"/>
                  </a:lnTo>
                  <a:lnTo>
                    <a:pt x="70" y="1"/>
                  </a:lnTo>
                  <a:lnTo>
                    <a:pt x="67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6" y="1"/>
                  </a:lnTo>
                  <a:lnTo>
                    <a:pt x="54" y="1"/>
                  </a:lnTo>
                  <a:lnTo>
                    <a:pt x="52" y="2"/>
                  </a:lnTo>
                  <a:lnTo>
                    <a:pt x="50" y="3"/>
                  </a:lnTo>
                  <a:lnTo>
                    <a:pt x="47" y="5"/>
                  </a:lnTo>
                  <a:lnTo>
                    <a:pt x="46" y="7"/>
                  </a:lnTo>
                  <a:lnTo>
                    <a:pt x="44" y="8"/>
                  </a:lnTo>
                  <a:lnTo>
                    <a:pt x="43" y="10"/>
                  </a:lnTo>
                  <a:lnTo>
                    <a:pt x="41" y="12"/>
                  </a:lnTo>
                  <a:lnTo>
                    <a:pt x="40" y="14"/>
                  </a:lnTo>
                  <a:lnTo>
                    <a:pt x="39" y="17"/>
                  </a:lnTo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3" name="Group 32"/>
          <p:cNvGrpSpPr>
            <a:grpSpLocks/>
          </p:cNvGrpSpPr>
          <p:nvPr/>
        </p:nvGrpSpPr>
        <p:grpSpPr bwMode="auto">
          <a:xfrm>
            <a:off x="4859819" y="5086907"/>
            <a:ext cx="428873" cy="517393"/>
            <a:chOff x="1026" y="1458"/>
            <a:chExt cx="271" cy="326"/>
          </a:xfrm>
          <a:solidFill>
            <a:schemeClr val="bg2"/>
          </a:solidFill>
        </p:grpSpPr>
        <p:grpSp>
          <p:nvGrpSpPr>
            <p:cNvPr id="204" name="Group 33"/>
            <p:cNvGrpSpPr>
              <a:grpSpLocks/>
            </p:cNvGrpSpPr>
            <p:nvPr/>
          </p:nvGrpSpPr>
          <p:grpSpPr bwMode="auto">
            <a:xfrm>
              <a:off x="1026" y="1458"/>
              <a:ext cx="271" cy="326"/>
              <a:chOff x="1026" y="1458"/>
              <a:chExt cx="271" cy="326"/>
            </a:xfrm>
            <a:grpFill/>
          </p:grpSpPr>
          <p:sp>
            <p:nvSpPr>
              <p:cNvPr id="207" name="AutoShape 34"/>
              <p:cNvSpPr>
                <a:spLocks noChangeArrowheads="1"/>
              </p:cNvSpPr>
              <p:nvPr/>
            </p:nvSpPr>
            <p:spPr bwMode="auto">
              <a:xfrm>
                <a:off x="1026" y="1510"/>
                <a:ext cx="271" cy="274"/>
              </a:xfrm>
              <a:prstGeom prst="cube">
                <a:avLst>
                  <a:gd name="adj" fmla="val 24995"/>
                </a:avLst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200">
                  <a:latin typeface="Calibri" charset="0"/>
                </a:endParaRPr>
              </a:p>
            </p:txBody>
          </p:sp>
          <p:sp>
            <p:nvSpPr>
              <p:cNvPr id="208" name="AutoShape 35"/>
              <p:cNvSpPr>
                <a:spLocks noChangeArrowheads="1"/>
              </p:cNvSpPr>
              <p:nvPr/>
            </p:nvSpPr>
            <p:spPr bwMode="auto">
              <a:xfrm>
                <a:off x="1090" y="1458"/>
                <a:ext cx="207" cy="49"/>
              </a:xfrm>
              <a:prstGeom prst="cube">
                <a:avLst>
                  <a:gd name="adj" fmla="val 24995"/>
                </a:avLst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200">
                  <a:latin typeface="Calibri" charset="0"/>
                </a:endParaRPr>
              </a:p>
            </p:txBody>
          </p:sp>
        </p:grpSp>
        <p:sp>
          <p:nvSpPr>
            <p:cNvPr id="205" name="Oval 36"/>
            <p:cNvSpPr>
              <a:spLocks noChangeArrowheads="1"/>
            </p:cNvSpPr>
            <p:nvPr/>
          </p:nvSpPr>
          <p:spPr bwMode="auto">
            <a:xfrm>
              <a:off x="1112" y="1486"/>
              <a:ext cx="27" cy="8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  <p:sp>
          <p:nvSpPr>
            <p:cNvPr id="206" name="AutoShape 37"/>
            <p:cNvSpPr>
              <a:spLocks noChangeArrowheads="1"/>
            </p:cNvSpPr>
            <p:nvPr/>
          </p:nvSpPr>
          <p:spPr bwMode="auto">
            <a:xfrm>
              <a:off x="1058" y="1640"/>
              <a:ext cx="145" cy="59"/>
            </a:xfrm>
            <a:prstGeom prst="octagon">
              <a:avLst>
                <a:gd name="adj" fmla="val 29282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200">
                <a:latin typeface="Calibri" charset="0"/>
              </a:endParaRPr>
            </a:p>
          </p:txBody>
        </p:sp>
      </p:grpSp>
      <p:pic>
        <p:nvPicPr>
          <p:cNvPr id="131" name="Picture 130">
            <a:extLst>
              <a:ext uri="{FF2B5EF4-FFF2-40B4-BE49-F238E27FC236}">
                <a16:creationId xmlns:a16="http://schemas.microsoft.com/office/drawing/2014/main" id="{C572136E-27E7-E54A-ACD3-B82E9545CB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74" r="18632"/>
          <a:stretch/>
        </p:blipFill>
        <p:spPr>
          <a:xfrm>
            <a:off x="2180416" y="2666686"/>
            <a:ext cx="675250" cy="731520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F24AD4F0-7951-2449-A51D-73C8AEEA36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82" r="19596" b="3266"/>
          <a:stretch/>
        </p:blipFill>
        <p:spPr>
          <a:xfrm>
            <a:off x="2168321" y="4222076"/>
            <a:ext cx="675250" cy="73152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564876F2-A711-4943-904D-DDF582B242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064" t="781" r="16821" b="117"/>
          <a:stretch/>
        </p:blipFill>
        <p:spPr>
          <a:xfrm>
            <a:off x="2168496" y="3459795"/>
            <a:ext cx="675250" cy="731520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ED19309B-17DA-3D46-8EC8-E9DB223989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671" t="-1589" r="34210" b="-672"/>
          <a:stretch/>
        </p:blipFill>
        <p:spPr>
          <a:xfrm>
            <a:off x="2149923" y="4979843"/>
            <a:ext cx="67525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76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781D-5B83-2DF0-6704-2A068782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in 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5D44A-1F7C-7EE5-3818-2E727FD1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Pipelining principles are applied to many areas CS</a:t>
            </a:r>
          </a:p>
          <a:p>
            <a:pPr lvl="1"/>
            <a:r>
              <a:rPr lang="en-US" dirty="0"/>
              <a:t>Pipelined algorithms [ algorithms ]</a:t>
            </a:r>
          </a:p>
          <a:p>
            <a:pPr lvl="1"/>
            <a:r>
              <a:rPr lang="en-US" dirty="0"/>
              <a:t>Pipelined parallelism [ parallel computing ]</a:t>
            </a:r>
          </a:p>
          <a:p>
            <a:pPr lvl="1"/>
            <a:r>
              <a:rPr lang="en-US" dirty="0"/>
              <a:t>Software pipelining  [ compiler optimization ]</a:t>
            </a:r>
          </a:p>
          <a:p>
            <a:pPr lvl="1"/>
            <a:r>
              <a:rPr lang="en-US" dirty="0"/>
              <a:t>Process scheduling  [ OS ]</a:t>
            </a:r>
          </a:p>
          <a:p>
            <a:pPr lvl="1"/>
            <a:endParaRPr lang="en-US" dirty="0"/>
          </a:p>
          <a:p>
            <a:r>
              <a:rPr lang="en-US" altLang="en-US" dirty="0"/>
              <a:t>Key idea</a:t>
            </a:r>
          </a:p>
          <a:p>
            <a:pPr lvl="1"/>
            <a:r>
              <a:rPr lang="en-US" altLang="en-US" dirty="0"/>
              <a:t>Break up tasks into smaller subtasks </a:t>
            </a:r>
          </a:p>
          <a:p>
            <a:pPr lvl="1"/>
            <a:r>
              <a:rPr lang="en-US" altLang="en-US" dirty="0"/>
              <a:t>Bind subtasks to available resources </a:t>
            </a:r>
          </a:p>
          <a:p>
            <a:pPr lvl="1"/>
            <a:r>
              <a:rPr lang="en-US" altLang="en-US" dirty="0"/>
              <a:t>When a subtask completes, release the resource to whichever subtask may need it next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C8D30-C5F0-50F5-D93E-52850B2C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6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097280" y="288885"/>
            <a:ext cx="10058400" cy="1034920"/>
          </a:xfrm>
        </p:spPr>
        <p:txBody>
          <a:bodyPr/>
          <a:lstStyle/>
          <a:p>
            <a:r>
              <a:rPr lang="en-US" altLang="en-US" dirty="0"/>
              <a:t>Pipelining Checklist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en-US" sz="2800" dirty="0"/>
              <a:t>Can we break up our task into </a:t>
            </a:r>
            <a:r>
              <a:rPr lang="en-US" altLang="en-US" sz="2800" b="1" dirty="0">
                <a:solidFill>
                  <a:srgbClr val="C00000"/>
                </a:solidFill>
              </a:rPr>
              <a:t>subtasks</a:t>
            </a:r>
            <a:r>
              <a:rPr lang="en-US" altLang="en-US" sz="2800" dirty="0"/>
              <a:t>?</a:t>
            </a:r>
          </a:p>
          <a:p>
            <a:pPr lvl="2"/>
            <a:r>
              <a:rPr lang="en-US" altLang="en-US" sz="2000" dirty="0"/>
              <a:t>Yes, washing, drying, folding</a:t>
            </a:r>
          </a:p>
          <a:p>
            <a:pPr lvl="1"/>
            <a:r>
              <a:rPr lang="en-US" altLang="en-US" sz="2800" dirty="0"/>
              <a:t>What </a:t>
            </a:r>
            <a:r>
              <a:rPr lang="en-US" altLang="en-US" sz="2800" b="1" dirty="0">
                <a:solidFill>
                  <a:srgbClr val="C00000"/>
                </a:solidFill>
              </a:rPr>
              <a:t>resources</a:t>
            </a:r>
            <a:r>
              <a:rPr lang="en-US" altLang="en-US" sz="2800" dirty="0"/>
              <a:t> do we need in each subtask?</a:t>
            </a:r>
          </a:p>
          <a:p>
            <a:pPr lvl="2"/>
            <a:r>
              <a:rPr lang="en-US" altLang="en-US" sz="2000" dirty="0"/>
              <a:t>Washer, dryer, folding table</a:t>
            </a:r>
          </a:p>
          <a:p>
            <a:pPr lvl="1"/>
            <a:r>
              <a:rPr lang="en-US" altLang="en-US" sz="2800" dirty="0"/>
              <a:t>Are there </a:t>
            </a:r>
            <a:r>
              <a:rPr lang="en-US" altLang="en-US" sz="2800" b="1" dirty="0">
                <a:solidFill>
                  <a:srgbClr val="C00000"/>
                </a:solidFill>
              </a:rPr>
              <a:t>dependencies</a:t>
            </a:r>
            <a:r>
              <a:rPr lang="en-US" altLang="en-US" sz="2800" dirty="0"/>
              <a:t> in the subtasks?</a:t>
            </a:r>
          </a:p>
          <a:p>
            <a:pPr lvl="2"/>
            <a:r>
              <a:rPr lang="en-US" altLang="en-US" sz="2000" dirty="0"/>
              <a:t>Yes, can’</a:t>
            </a:r>
            <a:r>
              <a:rPr lang="en-US" altLang="ja-JP" sz="2000" dirty="0"/>
              <a:t>t dry without washing   </a:t>
            </a:r>
          </a:p>
          <a:p>
            <a:endParaRPr lang="en-US" altLang="en-US" sz="3200" dirty="0"/>
          </a:p>
          <a:p>
            <a:endParaRPr lang="en-US" altLang="en-US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949244" y="4202431"/>
            <a:ext cx="4924679" cy="66684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63500" tIns="25400" rIns="63500" bIns="25400">
            <a:spAutoFit/>
          </a:bodyPr>
          <a:lstStyle>
            <a:lvl1pPr marL="203200" indent="-2032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Font typeface="Times" charset="0"/>
              <a:buNone/>
            </a:pPr>
            <a:r>
              <a:rPr lang="en-US" altLang="en-US" sz="2000" i="1" dirty="0">
                <a:solidFill>
                  <a:srgbClr val="C00000"/>
                </a:solidFill>
                <a:latin typeface="Chalkduster" panose="03050602040202020205" pitchFamily="66" charset="77"/>
              </a:rPr>
              <a:t>What if there is no dependence between subtasks?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6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Laundry and Pipelined Processors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2021913" y="2193854"/>
            <a:ext cx="3742045" cy="3128824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US" alt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Laundromat</a:t>
            </a:r>
          </a:p>
          <a:p>
            <a:pPr marL="137160" indent="0">
              <a:buNone/>
            </a:pPr>
            <a:endParaRPr lang="en-US" alt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37160" indent="0">
              <a:buNone/>
            </a:pPr>
            <a:r>
              <a:rPr lang="en-US" alt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Washer, Dryer, Folding Table</a:t>
            </a:r>
          </a:p>
          <a:p>
            <a:pPr marL="137160" indent="0">
              <a:buNone/>
            </a:pPr>
            <a:endParaRPr lang="en-US" alt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37160" indent="0">
              <a:buNone/>
            </a:pPr>
            <a:r>
              <a:rPr lang="en-US" alt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Load of laundry</a:t>
            </a:r>
          </a:p>
          <a:p>
            <a:pPr marL="137160" indent="0">
              <a:buNone/>
            </a:pPr>
            <a:endParaRPr lang="en-US" alt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37160" indent="0">
              <a:buNone/>
            </a:pPr>
            <a:r>
              <a:rPr lang="en-US" alt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90 minutes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9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BEC42C-8E5A-994D-9CDB-FD71F61DB571}"/>
              </a:ext>
            </a:extLst>
          </p:cNvPr>
          <p:cNvSpPr/>
          <p:nvPr/>
        </p:nvSpPr>
        <p:spPr>
          <a:xfrm>
            <a:off x="6622941" y="3895035"/>
            <a:ext cx="15225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Instruction</a:t>
            </a:r>
            <a:endParaRPr lang="en-US" sz="2400" b="1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5C841-04D2-A044-B332-C1DCC9265A7C}"/>
              </a:ext>
            </a:extLst>
          </p:cNvPr>
          <p:cNvSpPr/>
          <p:nvPr/>
        </p:nvSpPr>
        <p:spPr>
          <a:xfrm>
            <a:off x="6622941" y="2113670"/>
            <a:ext cx="138589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Processor</a:t>
            </a:r>
            <a:endParaRPr lang="en-US" sz="2400" b="1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EC4093-866F-304A-85CF-845C92A92C56}"/>
              </a:ext>
            </a:extLst>
          </p:cNvPr>
          <p:cNvSpPr/>
          <p:nvPr/>
        </p:nvSpPr>
        <p:spPr>
          <a:xfrm>
            <a:off x="6622941" y="3000021"/>
            <a:ext cx="4570547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Resources : Memory, ALU, Registers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1D1C1F-8B0D-A543-B0ED-84F7A40805A8}"/>
              </a:ext>
            </a:extLst>
          </p:cNvPr>
          <p:cNvSpPr/>
          <p:nvPr/>
        </p:nvSpPr>
        <p:spPr>
          <a:xfrm>
            <a:off x="6622941" y="4861013"/>
            <a:ext cx="2162195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Clock cycle time</a:t>
            </a:r>
            <a:endParaRPr lang="en-US" sz="2400" b="1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15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conftalk_wid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59FD4662-63D9-3C47-9775-B9A5678EC05F}" vid="{22D0575D-9A57-3648-B168-B28F719E0F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conf_talk_wide</Template>
  <TotalTime>1207</TotalTime>
  <Words>2279</Words>
  <Application>Microsoft Macintosh PowerPoint</Application>
  <PresentationFormat>Widescreen</PresentationFormat>
  <Paragraphs>880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ＭＳ Ｐゴシック</vt:lpstr>
      <vt:lpstr>Arial</vt:lpstr>
      <vt:lpstr>Calibri</vt:lpstr>
      <vt:lpstr>Calibri Light</vt:lpstr>
      <vt:lpstr>Chalkduster</vt:lpstr>
      <vt:lpstr>Marker Felt</vt:lpstr>
      <vt:lpstr>Optima</vt:lpstr>
      <vt:lpstr>Times</vt:lpstr>
      <vt:lpstr>Wingdings</vt:lpstr>
      <vt:lpstr>conftalk_wide</vt:lpstr>
      <vt:lpstr>Pipelining I : Introduction</vt:lpstr>
      <vt:lpstr>Announcements</vt:lpstr>
      <vt:lpstr>PowerPoint Presentation</vt:lpstr>
      <vt:lpstr>Pipelining is Natural </vt:lpstr>
      <vt:lpstr>Sequential Laundry</vt:lpstr>
      <vt:lpstr>Pipelined Laundry: Start work ASAP</vt:lpstr>
      <vt:lpstr>Pipelining in CS</vt:lpstr>
      <vt:lpstr>Pipelining Checklist</vt:lpstr>
      <vt:lpstr>Laundry and Pipelined Processors</vt:lpstr>
      <vt:lpstr>Pipelining Checklist</vt:lpstr>
      <vt:lpstr>PowerPoint Presentation</vt:lpstr>
      <vt:lpstr>Five Stages of the MIPS Pipeline</vt:lpstr>
      <vt:lpstr>Pipelining Checklist</vt:lpstr>
      <vt:lpstr>PowerPoint Presentation</vt:lpstr>
      <vt:lpstr>Pipeline Diagram</vt:lpstr>
      <vt:lpstr>Pipelining Checklist</vt:lpstr>
      <vt:lpstr>Performance Improvements With Pipelining</vt:lpstr>
      <vt:lpstr>Pipelining and Clock Cycle Time</vt:lpstr>
      <vt:lpstr>Single Cycle vs. Pipelining</vt:lpstr>
      <vt:lpstr>Pipelining in MIPS</vt:lpstr>
      <vt:lpstr>Single-cycle Datapath</vt:lpstr>
      <vt:lpstr>Implementing A Pipelined Processor</vt:lpstr>
      <vt:lpstr>PowerPoint Presentation</vt:lpstr>
      <vt:lpstr>PowerPoint Presentation</vt:lpstr>
      <vt:lpstr>PowerPoint Presentation</vt:lpstr>
      <vt:lpstr>Pipeline Control</vt:lpstr>
      <vt:lpstr>Graphically Representing A Pipelined Datapath</vt:lpstr>
      <vt:lpstr>Pipeline Diagram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Pipelining I : Introduction</dc:title>
  <dc:creator>Apan Qasem</dc:creator>
  <cp:lastModifiedBy>Qasem, Apan M</cp:lastModifiedBy>
  <cp:revision>109</cp:revision>
  <dcterms:created xsi:type="dcterms:W3CDTF">2018-02-28T02:11:15Z</dcterms:created>
  <dcterms:modified xsi:type="dcterms:W3CDTF">2024-03-29T00:56:52Z</dcterms:modified>
</cp:coreProperties>
</file>