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7" r:id="rId12"/>
    <p:sldId id="268" r:id="rId13"/>
    <p:sldId id="270" r:id="rId14"/>
    <p:sldId id="271" r:id="rId15"/>
    <p:sldId id="282" r:id="rId16"/>
    <p:sldId id="286" r:id="rId17"/>
    <p:sldId id="269" r:id="rId18"/>
    <p:sldId id="284" r:id="rId19"/>
    <p:sldId id="272" r:id="rId20"/>
    <p:sldId id="274" r:id="rId21"/>
    <p:sldId id="275" r:id="rId22"/>
    <p:sldId id="277" r:id="rId23"/>
    <p:sldId id="278" r:id="rId24"/>
    <p:sldId id="276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951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54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9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AB4-E993-4BD6-A138-CF9C13F855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FC40D-AE6B-47CB-899C-880877F7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wnload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wnload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C005E-E2AE-4F2C-AFC6-41F45D6BB556}"/>
              </a:ext>
            </a:extLst>
          </p:cNvPr>
          <p:cNvSpPr txBox="1"/>
          <p:nvPr/>
        </p:nvSpPr>
        <p:spPr>
          <a:xfrm>
            <a:off x="4509856" y="168676"/>
            <a:ext cx="122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SPARK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55CAE-7F64-499A-897C-D74C198703E7}"/>
              </a:ext>
            </a:extLst>
          </p:cNvPr>
          <p:cNvSpPr txBox="1"/>
          <p:nvPr/>
        </p:nvSpPr>
        <p:spPr>
          <a:xfrm>
            <a:off x="1080169" y="691896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B3672-E551-4E28-92E5-6727A9243C4E}"/>
              </a:ext>
            </a:extLst>
          </p:cNvPr>
          <p:cNvSpPr txBox="1"/>
          <p:nvPr/>
        </p:nvSpPr>
        <p:spPr>
          <a:xfrm>
            <a:off x="1080169" y="1094155"/>
            <a:ext cx="81230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Apache Spark is a fast and general-purpose cluster computing system. It provides high-level APIs in Java, Scala, and Python. In general, it is a powerful open source and an optimized Processing Engine that is compatible with Apache Hadoop.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Developer:</a:t>
            </a:r>
          </a:p>
          <a:p>
            <a:r>
              <a:rPr lang="en-US" dirty="0"/>
              <a:t>UC Berkeley </a:t>
            </a:r>
            <a:r>
              <a:rPr lang="en-US" dirty="0" err="1"/>
              <a:t>AMPLab</a:t>
            </a:r>
            <a:r>
              <a:rPr lang="en-US" dirty="0"/>
              <a:t> and later donated to Apache Software Foundation.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r>
              <a:rPr lang="en-US" dirty="0"/>
              <a:t>Improves </a:t>
            </a:r>
            <a:r>
              <a:rPr lang="en-US" b="1" dirty="0"/>
              <a:t>efficiency</a:t>
            </a:r>
            <a:r>
              <a:rPr lang="en-US" dirty="0"/>
              <a:t> through: </a:t>
            </a:r>
          </a:p>
          <a:p>
            <a:r>
              <a:rPr lang="en-US" dirty="0"/>
              <a:t> - In-memory computing primitive</a:t>
            </a:r>
          </a:p>
          <a:p>
            <a:r>
              <a:rPr lang="en-US" dirty="0"/>
              <a:t> - General computation graphs</a:t>
            </a:r>
          </a:p>
          <a:p>
            <a:r>
              <a:rPr lang="en-US" dirty="0"/>
              <a:t>Improves </a:t>
            </a:r>
            <a:r>
              <a:rPr lang="en-US" b="1" dirty="0"/>
              <a:t>usability</a:t>
            </a:r>
            <a:r>
              <a:rPr lang="en-US" dirty="0"/>
              <a:t> through:</a:t>
            </a:r>
          </a:p>
          <a:p>
            <a:r>
              <a:rPr lang="en-US" dirty="0"/>
              <a:t> - Rich APIs in Java, Scala, Python</a:t>
            </a:r>
          </a:p>
          <a:p>
            <a:r>
              <a:rPr lang="en-US" dirty="0"/>
              <a:t> - Interactive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EC48DB-9D50-4539-9D60-4B77F8937F1C}"/>
              </a:ext>
            </a:extLst>
          </p:cNvPr>
          <p:cNvCxnSpPr>
            <a:cxnSpLocks/>
          </p:cNvCxnSpPr>
          <p:nvPr/>
        </p:nvCxnSpPr>
        <p:spPr>
          <a:xfrm>
            <a:off x="4696288" y="3771811"/>
            <a:ext cx="890830" cy="0"/>
          </a:xfrm>
          <a:prstGeom prst="straightConnector1">
            <a:avLst/>
          </a:prstGeom>
          <a:ln w="76200" cmpd="sng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E8237F-CDC1-4803-B36F-3C4611B0AE90}"/>
              </a:ext>
            </a:extLst>
          </p:cNvPr>
          <p:cNvSpPr txBox="1"/>
          <p:nvPr/>
        </p:nvSpPr>
        <p:spPr>
          <a:xfrm>
            <a:off x="5734975" y="3587145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Up to 100× faster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5C4E9B-0217-4218-9ED9-9F3C6BC94705}"/>
              </a:ext>
            </a:extLst>
          </p:cNvPr>
          <p:cNvCxnSpPr>
            <a:cxnSpLocks/>
          </p:cNvCxnSpPr>
          <p:nvPr/>
        </p:nvCxnSpPr>
        <p:spPr>
          <a:xfrm flipV="1">
            <a:off x="4696288" y="4638679"/>
            <a:ext cx="890830" cy="14326"/>
          </a:xfrm>
          <a:prstGeom prst="straightConnector1">
            <a:avLst/>
          </a:prstGeom>
          <a:ln w="76200" cmpd="sng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CC9FF3-9F5C-4D93-9A7E-F35A2883FF01}"/>
              </a:ext>
            </a:extLst>
          </p:cNvPr>
          <p:cNvSpPr txBox="1"/>
          <p:nvPr/>
        </p:nvSpPr>
        <p:spPr>
          <a:xfrm>
            <a:off x="5734975" y="446833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Often 2 - 10x less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8FC1D-8824-4E59-A7BE-13E103F83B87}"/>
              </a:ext>
            </a:extLst>
          </p:cNvPr>
          <p:cNvSpPr txBox="1"/>
          <p:nvPr/>
        </p:nvSpPr>
        <p:spPr>
          <a:xfrm>
            <a:off x="9742290" y="648866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©Aswin Ramakrishnan</a:t>
            </a:r>
          </a:p>
        </p:txBody>
      </p:sp>
    </p:spTree>
    <p:extLst>
      <p:ext uri="{BB962C8B-B14F-4D97-AF65-F5344CB8AC3E}">
        <p14:creationId xmlns:p14="http://schemas.microsoft.com/office/powerpoint/2010/main" val="390480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462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We can do basic data analysis in spark-shell using 3 different ways.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RDD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Data Frames and Datasets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SPARK 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Spark Stack: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3316275" y="307578"/>
            <a:ext cx="358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SPARK COLLECTIONS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B398-40F6-47C0-90D7-39775515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87" y="3381329"/>
            <a:ext cx="6505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4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8088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Spark - RDD is a fault-tolerant collection of elements that can be operated on in parallel.</a:t>
            </a:r>
          </a:p>
          <a:p>
            <a:endParaRPr lang="en-US" dirty="0"/>
          </a:p>
          <a:p>
            <a:pPr algn="just"/>
            <a:r>
              <a:rPr lang="en-US" dirty="0"/>
              <a:t>There are three ways of creating RDDs: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From an in-memory collection of objects (known as </a:t>
            </a:r>
            <a:r>
              <a:rPr lang="en-US" i="1" dirty="0"/>
              <a:t>parallelizing </a:t>
            </a:r>
            <a:r>
              <a:rPr lang="en-US" dirty="0"/>
              <a:t>a collection)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Using a dataset from external storage (such as HDFS)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RDD Operations - Transforming an existing RDD.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Parallelize: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n-NO" dirty="0"/>
              <a:t> val data = Array(1, 2, 3, 4, 5)</a:t>
            </a:r>
          </a:p>
          <a:p>
            <a:r>
              <a:rPr lang="en-US" dirty="0"/>
              <a:t>data: Array[</a:t>
            </a:r>
            <a:r>
              <a:rPr lang="en-US" dirty="0" err="1"/>
              <a:t>Int</a:t>
            </a:r>
            <a:r>
              <a:rPr lang="en-US" dirty="0"/>
              <a:t>] = Array(1, 2, 3, 4,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distData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(data)</a:t>
            </a:r>
          </a:p>
          <a:p>
            <a:r>
              <a:rPr lang="en-US" dirty="0" err="1"/>
              <a:t>distData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err="1"/>
              <a:t>ParallelCollectionRDD</a:t>
            </a:r>
            <a:r>
              <a:rPr lang="en-US" dirty="0"/>
              <a:t>[0] at parallelize at &lt;console&gt;:29</a:t>
            </a:r>
          </a:p>
          <a:p>
            <a:endParaRPr lang="en-US" dirty="0"/>
          </a:p>
          <a:p>
            <a:r>
              <a:rPr lang="en-US" dirty="0" err="1"/>
              <a:t>TextFile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sc.textFile</a:t>
            </a:r>
            <a:r>
              <a:rPr lang="en-US" dirty="0"/>
              <a:t>("file:///home/cloudera/text")</a:t>
            </a:r>
          </a:p>
          <a:p>
            <a:r>
              <a:rPr lang="en-US" dirty="0"/>
              <a:t>a1: </a:t>
            </a:r>
            <a:r>
              <a:rPr lang="en-US" dirty="0" err="1"/>
              <a:t>org.apache.spark.rdd.RDD</a:t>
            </a:r>
            <a:r>
              <a:rPr lang="en-US" dirty="0"/>
              <a:t>[String] = file:///home/cloudera/text </a:t>
            </a:r>
            <a:r>
              <a:rPr lang="en-US" dirty="0" err="1"/>
              <a:t>MapPartitionsRDD</a:t>
            </a:r>
            <a:r>
              <a:rPr lang="en-US" dirty="0"/>
              <a:t>[6] at </a:t>
            </a:r>
            <a:r>
              <a:rPr lang="en-US" dirty="0" err="1"/>
              <a:t>textFile</a:t>
            </a:r>
            <a:r>
              <a:rPr lang="en-US" dirty="0"/>
              <a:t> at &lt;console&gt;:27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23618-39BB-43E5-A008-5E7BD476CC3E}"/>
              </a:ext>
            </a:extLst>
          </p:cNvPr>
          <p:cNvSpPr txBox="1"/>
          <p:nvPr/>
        </p:nvSpPr>
        <p:spPr>
          <a:xfrm>
            <a:off x="2388093" y="168676"/>
            <a:ext cx="578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– 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401385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6056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RDDs support two types of operations: </a:t>
            </a:r>
          </a:p>
          <a:p>
            <a:endParaRPr lang="en-US" i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dirty="0"/>
              <a:t>Transformations 	-&gt;</a:t>
            </a:r>
            <a:r>
              <a:rPr lang="en-US" dirty="0"/>
              <a:t> Create a new dataset from an existing one.(map, </a:t>
            </a:r>
            <a:r>
              <a:rPr lang="en-US" dirty="0" err="1"/>
              <a:t>flatMap</a:t>
            </a:r>
            <a:r>
              <a:rPr lang="en-US" dirty="0"/>
              <a:t>, filter,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join, etc..)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dirty="0"/>
              <a:t>Actions 			-&gt; R</a:t>
            </a:r>
            <a:r>
              <a:rPr lang="en-US" dirty="0"/>
              <a:t>eturn a value to the driver program after running a computation on the dataset.(</a:t>
            </a:r>
            <a:r>
              <a:rPr lang="en-US" dirty="0">
                <a:ea typeface="ＭＳ Ｐゴシック" charset="-128"/>
                <a:cs typeface="ＭＳ Ｐゴシック" charset="-128"/>
              </a:rPr>
              <a:t>count, collect, etc..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TRANSFORMATIONS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Map Transformation:</a:t>
            </a:r>
          </a:p>
          <a:p>
            <a:r>
              <a:rPr lang="en-US" dirty="0"/>
              <a:t>		Return a new distributed dataset formed by passing each element of the source through a function </a:t>
            </a:r>
            <a:r>
              <a:rPr lang="en-US" i="1" dirty="0" err="1"/>
              <a:t>func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List&gt;&gt;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(0 to 100).</a:t>
            </a:r>
            <a:r>
              <a:rPr lang="en-US" dirty="0" err="1"/>
              <a:t>toList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a.map</a:t>
            </a:r>
            <a:r>
              <a:rPr lang="en-US" dirty="0"/>
              <a:t>(x =&gt; x+1)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a1.size</a:t>
            </a:r>
          </a:p>
          <a:p>
            <a:r>
              <a:rPr lang="en-US" dirty="0"/>
              <a:t>res37: </a:t>
            </a:r>
            <a:r>
              <a:rPr lang="en-US" dirty="0" err="1"/>
              <a:t>Int</a:t>
            </a:r>
            <a:r>
              <a:rPr lang="en-US" dirty="0"/>
              <a:t> = 101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 = List((1,"hi"),(2, "how"),(3, "are"),(4, "you")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n-NO" dirty="0"/>
              <a:t>val c = b.map(x =&gt; x._1)</a:t>
            </a:r>
            <a:endParaRPr lang="en-US" dirty="0"/>
          </a:p>
          <a:p>
            <a:r>
              <a:rPr lang="en-US" dirty="0"/>
              <a:t>res39: List[</a:t>
            </a:r>
            <a:r>
              <a:rPr lang="en-US" dirty="0" err="1"/>
              <a:t>Int</a:t>
            </a:r>
            <a:r>
              <a:rPr lang="en-US" dirty="0"/>
              <a:t>] = List(1, 2, 3, 4)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1651247" y="168676"/>
            <a:ext cx="632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904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23434" y="772357"/>
            <a:ext cx="82761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RDD 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sc.textFile</a:t>
            </a:r>
            <a:r>
              <a:rPr lang="en-US" dirty="0"/>
              <a:t>("file:///home/cloudera/text")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a1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how are </a:t>
            </a:r>
            <a:r>
              <a:rPr lang="en-US" b="1" dirty="0"/>
              <a:t>You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b1 = a1.map(_.</a:t>
            </a:r>
            <a:r>
              <a:rPr lang="en-US" dirty="0" err="1"/>
              <a:t>toLowerCase</a:t>
            </a:r>
            <a:r>
              <a:rPr lang="en-US" dirty="0"/>
              <a:t>())</a:t>
            </a:r>
            <a:endParaRPr lang="nn-NO" dirty="0"/>
          </a:p>
          <a:p>
            <a:r>
              <a:rPr lang="en-US" dirty="0"/>
              <a:t>hello world</a:t>
            </a:r>
          </a:p>
          <a:p>
            <a:r>
              <a:rPr lang="en-US" dirty="0"/>
              <a:t>how are </a:t>
            </a:r>
            <a:r>
              <a:rPr lang="en-US" b="1" dirty="0"/>
              <a:t>you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flatMap</a:t>
            </a:r>
            <a:r>
              <a:rPr lang="en-US" dirty="0"/>
              <a:t> Transformation:</a:t>
            </a:r>
          </a:p>
          <a:p>
            <a:r>
              <a:rPr lang="en-US" dirty="0"/>
              <a:t>		Similar to map, each input item can be mapped to 0 or more output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a3 = </a:t>
            </a:r>
            <a:r>
              <a:rPr lang="en-US" dirty="0" err="1"/>
              <a:t>sc.textFile</a:t>
            </a:r>
            <a:r>
              <a:rPr lang="en-US" dirty="0"/>
              <a:t>("file:///home/vagrant/text3")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a3</a:t>
            </a:r>
          </a:p>
          <a:p>
            <a:r>
              <a:rPr lang="en-US" dirty="0"/>
              <a:t>hello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b3 = a3.flatMap(_.</a:t>
            </a:r>
            <a:r>
              <a:rPr lang="en-US" dirty="0" err="1"/>
              <a:t>toLowerCase</a:t>
            </a:r>
            <a:r>
              <a:rPr lang="en-US" dirty="0"/>
              <a:t>())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b3.collect().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0C583-B2BF-48EE-AA57-289F6A194640}"/>
              </a:ext>
            </a:extLst>
          </p:cNvPr>
          <p:cNvSpPr txBox="1"/>
          <p:nvPr/>
        </p:nvSpPr>
        <p:spPr>
          <a:xfrm>
            <a:off x="1651247" y="168676"/>
            <a:ext cx="632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5643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416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filter Transformation:</a:t>
            </a:r>
          </a:p>
          <a:p>
            <a:r>
              <a:rPr lang="en-US" dirty="0"/>
              <a:t>		Return a new dataset formed by selecting those elements of the source on which </a:t>
            </a:r>
            <a:r>
              <a:rPr lang="en-US" i="1" dirty="0" err="1"/>
              <a:t>func</a:t>
            </a:r>
            <a:r>
              <a:rPr lang="en-US" dirty="0"/>
              <a:t> returns true</a:t>
            </a:r>
          </a:p>
          <a:p>
            <a:endParaRPr lang="en-US" dirty="0"/>
          </a:p>
          <a:p>
            <a:r>
              <a:rPr lang="en-US" dirty="0"/>
              <a:t>List&gt;&gt;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(0 to 100).</a:t>
            </a:r>
            <a:r>
              <a:rPr lang="en-US" dirty="0" err="1"/>
              <a:t>toList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n-NO" dirty="0"/>
              <a:t>val b = a.filter(x =&gt; (x)&lt;=20)</a:t>
            </a:r>
          </a:p>
          <a:p>
            <a:r>
              <a:rPr lang="en-US" dirty="0"/>
              <a:t>b: List[</a:t>
            </a:r>
            <a:r>
              <a:rPr lang="en-US" dirty="0" err="1"/>
              <a:t>Int</a:t>
            </a:r>
            <a:r>
              <a:rPr lang="en-US" dirty="0"/>
              <a:t>] = List(0, 1, 2, 3, 4, 5, 6, 7, 8, 9, 10, 11, 12, 13, 14, 15, 16, 17, 18, 19, 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n-NO" dirty="0"/>
              <a:t>val b = a.filter(x =&gt; (x%2)==0)</a:t>
            </a:r>
          </a:p>
          <a:p>
            <a:r>
              <a:rPr lang="en-US" dirty="0"/>
              <a:t>b: List[</a:t>
            </a:r>
            <a:r>
              <a:rPr lang="en-US" dirty="0" err="1"/>
              <a:t>Int</a:t>
            </a:r>
            <a:r>
              <a:rPr lang="en-US" dirty="0"/>
              <a:t>] = List(0, 2, 4, 6, 8, 10, 12, 14, 16, 18, 20, 22, 24, 26, 28, 30, 32, 34, 36, 38, 40, 42, 44, 46, 48, 50, 52, 54, 56, 58, 60, 62, 64, 66, 68, 70, 72, 74, 76, 78, 80, 82, 84, 86, 88, 90, 92, 94, 96, 98, 100)</a:t>
            </a:r>
          </a:p>
          <a:p>
            <a:endParaRPr lang="en-US" dirty="0"/>
          </a:p>
          <a:p>
            <a:r>
              <a:rPr lang="en-US" dirty="0"/>
              <a:t>RDD&gt;&gt;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sc.textFile</a:t>
            </a:r>
            <a:r>
              <a:rPr lang="en-US" dirty="0"/>
              <a:t>("file:///home/vagrant/text")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b1 = a1.filter(x =&gt; </a:t>
            </a:r>
            <a:r>
              <a:rPr lang="en-US" dirty="0" err="1"/>
              <a:t>x.contains</a:t>
            </a:r>
            <a:r>
              <a:rPr lang="en-US" dirty="0"/>
              <a:t>("hello"))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b1.collect().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hello again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7F0CC-433D-4C09-8CA5-D7D062E0A1B6}"/>
              </a:ext>
            </a:extLst>
          </p:cNvPr>
          <p:cNvSpPr txBox="1"/>
          <p:nvPr/>
        </p:nvSpPr>
        <p:spPr>
          <a:xfrm>
            <a:off x="1651247" y="168676"/>
            <a:ext cx="632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011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416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reduceByKey</a:t>
            </a:r>
            <a:r>
              <a:rPr lang="en-US" dirty="0"/>
              <a:t> Transformation:</a:t>
            </a:r>
          </a:p>
          <a:p>
            <a:r>
              <a:rPr lang="en-US" dirty="0"/>
              <a:t>		Dataset needs to be in (K,V) pairs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		Then when called, it returns a dataset of (K, V) pairs where the values for each key are aggregated using the given reduce function </a:t>
            </a:r>
            <a:r>
              <a:rPr lang="en-US" altLang="en-US" dirty="0" err="1"/>
              <a:t>func</a:t>
            </a:r>
            <a:r>
              <a:rPr lang="en-US" altLang="en-US" dirty="0"/>
              <a:t>, which must be of type (V,V) =&gt; V. Like in </a:t>
            </a:r>
            <a:r>
              <a:rPr lang="en-US" altLang="en-US" dirty="0" err="1"/>
              <a:t>groupByKey</a:t>
            </a:r>
            <a:r>
              <a:rPr lang="en-US" altLang="en-US" dirty="0"/>
              <a:t>, the number of reduce tasks is configurable through an optional second argument </a:t>
            </a:r>
          </a:p>
          <a:p>
            <a:endParaRPr lang="en-US" dirty="0"/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</a:t>
            </a:r>
            <a:r>
              <a:rPr lang="en-US" dirty="0" err="1"/>
              <a:t>sc.textFile</a:t>
            </a:r>
            <a:r>
              <a:rPr lang="en-US" dirty="0"/>
              <a:t>("file:///home/vagrant/text")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 = </a:t>
            </a:r>
            <a:r>
              <a:rPr lang="en-US" dirty="0" err="1"/>
              <a:t>a.flatMap</a:t>
            </a:r>
            <a:r>
              <a:rPr lang="en-US" dirty="0"/>
              <a:t>(x =&gt; </a:t>
            </a:r>
            <a:r>
              <a:rPr lang="en-US" dirty="0" err="1"/>
              <a:t>x.split</a:t>
            </a:r>
            <a:r>
              <a:rPr lang="en-US" dirty="0"/>
              <a:t>(" ") 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c = </a:t>
            </a:r>
            <a:r>
              <a:rPr lang="en-US" dirty="0" err="1"/>
              <a:t>b.map</a:t>
            </a:r>
            <a:r>
              <a:rPr lang="en-US" dirty="0"/>
              <a:t>(x =&gt; (x,1))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d = </a:t>
            </a:r>
            <a:r>
              <a:rPr lang="en-US" dirty="0" err="1"/>
              <a:t>c.reduceByKey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 =&gt; (</a:t>
            </a:r>
            <a:r>
              <a:rPr lang="en-US" dirty="0" err="1"/>
              <a:t>x+y</a:t>
            </a:r>
            <a:r>
              <a:rPr lang="en-US" dirty="0"/>
              <a:t>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d.collect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(are,1)</a:t>
            </a:r>
          </a:p>
          <a:p>
            <a:r>
              <a:rPr lang="en-US" dirty="0"/>
              <a:t>(how,1)</a:t>
            </a:r>
          </a:p>
          <a:p>
            <a:r>
              <a:rPr lang="en-US" dirty="0"/>
              <a:t>(hello,2)</a:t>
            </a:r>
          </a:p>
          <a:p>
            <a:r>
              <a:rPr lang="en-US" dirty="0"/>
              <a:t>(again,1)</a:t>
            </a:r>
          </a:p>
          <a:p>
            <a:r>
              <a:rPr lang="en-US" dirty="0"/>
              <a:t>(world,1)</a:t>
            </a:r>
          </a:p>
          <a:p>
            <a:r>
              <a:rPr lang="en-US" dirty="0"/>
              <a:t>(You,1)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7F0CC-433D-4C09-8CA5-D7D062E0A1B6}"/>
              </a:ext>
            </a:extLst>
          </p:cNvPr>
          <p:cNvSpPr txBox="1"/>
          <p:nvPr/>
        </p:nvSpPr>
        <p:spPr>
          <a:xfrm>
            <a:off x="1651247" y="168676"/>
            <a:ext cx="632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98308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416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Transformation:</a:t>
            </a:r>
          </a:p>
          <a:p>
            <a:r>
              <a:rPr lang="en-US" dirty="0"/>
              <a:t>		Dataset needs to be in (K,V) pairs</a:t>
            </a:r>
            <a:r>
              <a:rPr lang="en-US" altLang="en-US" dirty="0"/>
              <a:t>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	When called on datasets of type (K, V) and (K, W), returns a dataset of (K, (V, W)) pairs with all pairs of elements for each key. Outer joins are supported through </a:t>
            </a:r>
            <a:r>
              <a:rPr lang="en-US" altLang="en-US" dirty="0" err="1"/>
              <a:t>leftOuterJoin</a:t>
            </a:r>
            <a:r>
              <a:rPr lang="en-US" altLang="en-US" dirty="0"/>
              <a:t>, </a:t>
            </a:r>
            <a:r>
              <a:rPr lang="en-US" altLang="en-US" dirty="0" err="1"/>
              <a:t>rightOuterJoin</a:t>
            </a:r>
            <a:r>
              <a:rPr lang="en-US" altLang="en-US" dirty="0"/>
              <a:t>, and </a:t>
            </a:r>
            <a:r>
              <a:rPr lang="en-US" altLang="en-US" dirty="0" err="1"/>
              <a:t>fullOuterJoin</a:t>
            </a:r>
            <a:r>
              <a:rPr lang="en-US" altLang="en-US" dirty="0"/>
              <a:t>. 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e = </a:t>
            </a:r>
            <a:r>
              <a:rPr lang="en-US" dirty="0" err="1"/>
              <a:t>sc.textFile</a:t>
            </a:r>
            <a:r>
              <a:rPr lang="en-US" dirty="0"/>
              <a:t>("file:///home/vagrant/text3")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f = </a:t>
            </a:r>
            <a:r>
              <a:rPr lang="en-US" dirty="0" err="1"/>
              <a:t>sc.textFile</a:t>
            </a:r>
            <a:r>
              <a:rPr lang="en-US" dirty="0"/>
              <a:t>("file:///home/vagrant/text4")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erdd</a:t>
            </a:r>
            <a:r>
              <a:rPr lang="en-US" dirty="0"/>
              <a:t> = </a:t>
            </a:r>
            <a:r>
              <a:rPr lang="en-US" dirty="0" err="1"/>
              <a:t>e.map</a:t>
            </a:r>
            <a:r>
              <a:rPr lang="en-US" dirty="0"/>
              <a:t>(x =&gt; (</a:t>
            </a:r>
            <a:r>
              <a:rPr lang="en-US" dirty="0" err="1"/>
              <a:t>x.split</a:t>
            </a:r>
            <a:r>
              <a:rPr lang="en-US" dirty="0"/>
              <a:t>(',')(3).</a:t>
            </a:r>
            <a:r>
              <a:rPr lang="en-US" dirty="0" err="1"/>
              <a:t>toInt</a:t>
            </a:r>
            <a:r>
              <a:rPr lang="en-US" dirty="0"/>
              <a:t>, (</a:t>
            </a:r>
            <a:r>
              <a:rPr lang="en-US" dirty="0" err="1"/>
              <a:t>x.split</a:t>
            </a:r>
            <a:r>
              <a:rPr lang="en-US" dirty="0"/>
              <a:t>(',')(0).</a:t>
            </a:r>
            <a:r>
              <a:rPr lang="en-US" dirty="0" err="1"/>
              <a:t>toInt,x.split</a:t>
            </a:r>
            <a:r>
              <a:rPr lang="en-US" dirty="0"/>
              <a:t>(',')(1).</a:t>
            </a:r>
            <a:r>
              <a:rPr lang="en-US" dirty="0" err="1"/>
              <a:t>toString,x.split</a:t>
            </a:r>
            <a:r>
              <a:rPr lang="en-US" dirty="0"/>
              <a:t>(',')(2).</a:t>
            </a:r>
            <a:r>
              <a:rPr lang="en-US" dirty="0" err="1"/>
              <a:t>toInt</a:t>
            </a:r>
            <a:r>
              <a:rPr lang="en-US" dirty="0"/>
              <a:t> )))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frdd</a:t>
            </a:r>
            <a:r>
              <a:rPr lang="en-US" dirty="0"/>
              <a:t> = </a:t>
            </a:r>
            <a:r>
              <a:rPr lang="en-US" dirty="0" err="1"/>
              <a:t>f.map</a:t>
            </a:r>
            <a:r>
              <a:rPr lang="en-US" dirty="0"/>
              <a:t>(x =&gt; (</a:t>
            </a:r>
            <a:r>
              <a:rPr lang="en-US" dirty="0" err="1"/>
              <a:t>x.split</a:t>
            </a:r>
            <a:r>
              <a:rPr lang="en-US" dirty="0"/>
              <a:t>(",")(0).</a:t>
            </a:r>
            <a:r>
              <a:rPr lang="en-US" dirty="0" err="1"/>
              <a:t>toInt,x.split</a:t>
            </a:r>
            <a:r>
              <a:rPr lang="en-US" dirty="0"/>
              <a:t>(",")(1).</a:t>
            </a:r>
            <a:r>
              <a:rPr lang="en-US" dirty="0" err="1"/>
              <a:t>toString</a:t>
            </a:r>
            <a:r>
              <a:rPr lang="en-US" dirty="0"/>
              <a:t>   ))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efjoin</a:t>
            </a:r>
            <a:r>
              <a:rPr lang="en-US" dirty="0"/>
              <a:t> = </a:t>
            </a:r>
            <a:r>
              <a:rPr lang="en-US" dirty="0" err="1"/>
              <a:t>erdd.join</a:t>
            </a:r>
            <a:r>
              <a:rPr lang="en-US" dirty="0"/>
              <a:t>(</a:t>
            </a:r>
            <a:r>
              <a:rPr lang="en-US" dirty="0" err="1"/>
              <a:t>frdd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efjoin.take</a:t>
            </a:r>
            <a:r>
              <a:rPr lang="en-US" dirty="0"/>
              <a:t>(5).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(2,((2,keyboard,100),Laptop))</a:t>
            </a:r>
          </a:p>
          <a:p>
            <a:r>
              <a:rPr lang="en-US" dirty="0"/>
              <a:t>(2,((3,Mouse,10),Laptop))</a:t>
            </a:r>
          </a:p>
          <a:p>
            <a:r>
              <a:rPr lang="en-US" dirty="0"/>
              <a:t>(1,((1,Laptop,900),</a:t>
            </a:r>
            <a:r>
              <a:rPr lang="en-US" dirty="0" err="1"/>
              <a:t>Laptop_Accessories</a:t>
            </a:r>
            <a:r>
              <a:rPr lang="en-US" dirty="0"/>
              <a:t>))</a:t>
            </a:r>
          </a:p>
          <a:p>
            <a:r>
              <a:rPr lang="en-US" dirty="0"/>
              <a:t>(3,((4,Samsung_tab,200),Tablets))</a:t>
            </a:r>
          </a:p>
          <a:p>
            <a:r>
              <a:rPr lang="sv-SE" dirty="0"/>
              <a:t>(3,((5,Ipad,250),Tablets))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7F0CC-433D-4C09-8CA5-D7D062E0A1B6}"/>
              </a:ext>
            </a:extLst>
          </p:cNvPr>
          <p:cNvSpPr txBox="1"/>
          <p:nvPr/>
        </p:nvSpPr>
        <p:spPr>
          <a:xfrm>
            <a:off x="1651247" y="168676"/>
            <a:ext cx="632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99087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4867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collect() :</a:t>
            </a:r>
          </a:p>
          <a:p>
            <a:endParaRPr lang="en-US" dirty="0"/>
          </a:p>
          <a:p>
            <a:r>
              <a:rPr lang="en-US" dirty="0"/>
              <a:t>		Return all the elements of the dataset as an array at the driver program. This is usually useful after a filter or other operation that returns a sufficiently small subset of the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sc.textFile</a:t>
            </a:r>
            <a:r>
              <a:rPr lang="en-US" dirty="0"/>
              <a:t>("file:///home/vagrant/text")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b1 = a1.filter(x =&gt; </a:t>
            </a:r>
            <a:r>
              <a:rPr lang="en-US" dirty="0" err="1"/>
              <a:t>x.contains</a:t>
            </a:r>
            <a:r>
              <a:rPr lang="en-US" dirty="0"/>
              <a:t>("hello"))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b1.</a:t>
            </a:r>
            <a:r>
              <a:rPr lang="en-US" b="1" dirty="0"/>
              <a:t>collect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hello again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count() :</a:t>
            </a:r>
          </a:p>
          <a:p>
            <a:r>
              <a:rPr lang="en-US" dirty="0"/>
              <a:t>		Return the number of elements in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t = (0 to 100).</a:t>
            </a:r>
            <a:r>
              <a:rPr lang="en-US" dirty="0" err="1"/>
              <a:t>toList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t.count</a:t>
            </a:r>
            <a:r>
              <a:rPr lang="en-US" dirty="0"/>
              <a:t>(_ %2 == 0)</a:t>
            </a:r>
          </a:p>
          <a:p>
            <a:r>
              <a:rPr lang="en-US" dirty="0"/>
              <a:t>res89: </a:t>
            </a:r>
            <a:r>
              <a:rPr lang="en-US" dirty="0" err="1"/>
              <a:t>Int</a:t>
            </a:r>
            <a:r>
              <a:rPr lang="en-US" dirty="0"/>
              <a:t> = 51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saveAsTextFile</a:t>
            </a:r>
            <a:r>
              <a:rPr lang="en-US" dirty="0"/>
              <a:t>(</a:t>
            </a:r>
            <a:r>
              <a:rPr lang="en-US" i="1" dirty="0"/>
              <a:t>path</a:t>
            </a:r>
            <a:r>
              <a:rPr lang="en-US" dirty="0"/>
              <a:t>):</a:t>
            </a:r>
          </a:p>
          <a:p>
            <a:r>
              <a:rPr lang="en-US" dirty="0"/>
              <a:t>		Write the elements of the dataset as a text file in Hadoop File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sc.textFile</a:t>
            </a:r>
            <a:r>
              <a:rPr lang="en-US" dirty="0"/>
              <a:t>("file:///home/vagrant/text")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b1.saveAsTextFile("/user/</a:t>
            </a:r>
            <a:r>
              <a:rPr lang="en-US" dirty="0" err="1"/>
              <a:t>cloudera</a:t>
            </a:r>
            <a:r>
              <a:rPr lang="en-US" dirty="0"/>
              <a:t>/test")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B04BA-9062-485B-A879-E5C7C93C3DD9}"/>
              </a:ext>
            </a:extLst>
          </p:cNvPr>
          <p:cNvSpPr txBox="1"/>
          <p:nvPr/>
        </p:nvSpPr>
        <p:spPr>
          <a:xfrm>
            <a:off x="2818658" y="177554"/>
            <a:ext cx="460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11007-16E9-4B8A-9C30-FA4495757588}"/>
              </a:ext>
            </a:extLst>
          </p:cNvPr>
          <p:cNvSpPr txBox="1"/>
          <p:nvPr/>
        </p:nvSpPr>
        <p:spPr>
          <a:xfrm>
            <a:off x="9742290" y="648866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©Aswin Ramakrishnan</a:t>
            </a:r>
          </a:p>
        </p:txBody>
      </p:sp>
    </p:spTree>
    <p:extLst>
      <p:ext uri="{BB962C8B-B14F-4D97-AF65-F5344CB8AC3E}">
        <p14:creationId xmlns:p14="http://schemas.microsoft.com/office/powerpoint/2010/main" val="376852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9035" y="700774"/>
            <a:ext cx="84867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takeOrdered</a:t>
            </a:r>
            <a:r>
              <a:rPr lang="en-US" dirty="0"/>
              <a:t>(n, [ordering]) :</a:t>
            </a:r>
          </a:p>
          <a:p>
            <a:endParaRPr lang="en-US" dirty="0"/>
          </a:p>
          <a:p>
            <a:r>
              <a:rPr lang="en-US" dirty="0"/>
              <a:t>		Return the first </a:t>
            </a:r>
            <a:r>
              <a:rPr lang="en-US" i="1" dirty="0"/>
              <a:t>n</a:t>
            </a:r>
            <a:r>
              <a:rPr lang="en-US" dirty="0"/>
              <a:t> elements of the RDD using either their natural order or a custom comparator.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d = </a:t>
            </a:r>
            <a:r>
              <a:rPr lang="en-US" dirty="0" err="1"/>
              <a:t>sc.textFile</a:t>
            </a:r>
            <a:r>
              <a:rPr lang="en-US" dirty="0"/>
              <a:t>("file:///home/vagrant/text2")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n-NO" dirty="0"/>
              <a:t>val d1 = d.flatMap(x =&gt; x.split(" ")).map(x =&gt; (x,1)).</a:t>
            </a:r>
            <a:r>
              <a:rPr lang="en-US" dirty="0" err="1"/>
              <a:t>reduceByKey</a:t>
            </a:r>
            <a:r>
              <a:rPr lang="en-US" dirty="0"/>
              <a:t>(_+_)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d2 = d1.takeOrdered(10)(Ordering[Float].</a:t>
            </a:r>
            <a:r>
              <a:rPr lang="en-US" dirty="0" err="1"/>
              <a:t>reverse.on</a:t>
            </a:r>
            <a:r>
              <a:rPr lang="en-US" dirty="0"/>
              <a:t>(x =&gt; x._2))</a:t>
            </a:r>
          </a:p>
          <a:p>
            <a:r>
              <a:rPr lang="en-US" dirty="0"/>
              <a:t>d2.take(3).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(,76)</a:t>
            </a:r>
          </a:p>
          <a:p>
            <a:r>
              <a:rPr lang="en-US" dirty="0"/>
              <a:t>(of,21)</a:t>
            </a:r>
          </a:p>
          <a:p>
            <a:r>
              <a:rPr lang="en-US" dirty="0"/>
              <a:t>(the,18)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count() :</a:t>
            </a:r>
          </a:p>
          <a:p>
            <a:r>
              <a:rPr lang="en-US" dirty="0"/>
              <a:t>		Return the number of elements in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t = (0 to 100).</a:t>
            </a:r>
            <a:r>
              <a:rPr lang="en-US" dirty="0" err="1"/>
              <a:t>toList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t.count</a:t>
            </a:r>
            <a:r>
              <a:rPr lang="en-US" dirty="0"/>
              <a:t>(_ %2 == 0)</a:t>
            </a:r>
          </a:p>
          <a:p>
            <a:r>
              <a:rPr lang="en-US" dirty="0"/>
              <a:t>res89: </a:t>
            </a:r>
            <a:r>
              <a:rPr lang="en-US" dirty="0" err="1"/>
              <a:t>Int</a:t>
            </a:r>
            <a:r>
              <a:rPr lang="en-US" dirty="0"/>
              <a:t> = 51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saveAsTextFile</a:t>
            </a:r>
            <a:r>
              <a:rPr lang="en-US" dirty="0"/>
              <a:t>(</a:t>
            </a:r>
            <a:r>
              <a:rPr lang="en-US" i="1" dirty="0"/>
              <a:t>path</a:t>
            </a:r>
            <a:r>
              <a:rPr lang="en-US" dirty="0"/>
              <a:t>):</a:t>
            </a:r>
          </a:p>
          <a:p>
            <a:r>
              <a:rPr lang="en-US" dirty="0"/>
              <a:t>		Write the elements of the dataset as a text file in Hadoop File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a1 = </a:t>
            </a:r>
            <a:r>
              <a:rPr lang="en-US" dirty="0" err="1"/>
              <a:t>sc.textFile</a:t>
            </a:r>
            <a:r>
              <a:rPr lang="en-US" dirty="0"/>
              <a:t>("file:///home/vagrant/text")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b1.saveAsTextFile("/user/vagrant/test")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B04BA-9062-485B-A879-E5C7C93C3DD9}"/>
              </a:ext>
            </a:extLst>
          </p:cNvPr>
          <p:cNvSpPr txBox="1"/>
          <p:nvPr/>
        </p:nvSpPr>
        <p:spPr>
          <a:xfrm>
            <a:off x="2818658" y="177554"/>
            <a:ext cx="460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RDD OPERATIONS - ACTIONS</a:t>
            </a:r>
          </a:p>
        </p:txBody>
      </p:sp>
    </p:spTree>
    <p:extLst>
      <p:ext uri="{BB962C8B-B14F-4D97-AF65-F5344CB8AC3E}">
        <p14:creationId xmlns:p14="http://schemas.microsoft.com/office/powerpoint/2010/main" val="108656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2" y="878889"/>
            <a:ext cx="8515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>
              <a:hlinkClick r:id="rId2"/>
            </a:endParaRPr>
          </a:p>
          <a:p>
            <a:r>
              <a:rPr lang="en-US" dirty="0"/>
              <a:t>	A Dataset is a distributed collection of data. Dataset is a new interface added in Spark 1.6 that provides the benefits of RDDs (strong typing, ability to use powerful lambda functions) with the benefits of Spark SQL’s optimized execution engine.</a:t>
            </a:r>
            <a:endParaRPr lang="en-US" u="sng" dirty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r>
              <a:rPr lang="en-US" dirty="0"/>
              <a:t>	A </a:t>
            </a:r>
            <a:r>
              <a:rPr lang="en-US" dirty="0" err="1"/>
              <a:t>DataFrame</a:t>
            </a:r>
            <a:r>
              <a:rPr lang="en-US" dirty="0"/>
              <a:t> is a </a:t>
            </a:r>
            <a:r>
              <a:rPr lang="en-US" i="1" dirty="0"/>
              <a:t>Dataset</a:t>
            </a:r>
            <a:r>
              <a:rPr lang="en-US" dirty="0"/>
              <a:t> organized into named columns. It is conceptually equivalent to a table in a relational database or a data frame in R/Python, but with richer optimizations under the hood. </a:t>
            </a:r>
          </a:p>
          <a:p>
            <a:endParaRPr lang="en-US" dirty="0"/>
          </a:p>
          <a:p>
            <a:r>
              <a:rPr lang="en-US" dirty="0" err="1"/>
              <a:t>DataFrames</a:t>
            </a:r>
            <a:r>
              <a:rPr lang="en-US" dirty="0"/>
              <a:t> can be constructed from a wide array of sources such as: structured data files, tables in Hive, external databases, or existing RDDs.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API is available in Scala, Java, Python, and R. 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4128117" y="168676"/>
            <a:ext cx="226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8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49142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Site: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2"/>
              </a:rPr>
              <a:t>http://spark.apache.org/downloads.html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Configuration: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spark-x.y.z-bin-distro.tgz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mv spark-x.y.z-bin-distro.tgz spark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export SPARK_HOME=~/home/vagrant/spark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export PATH=$PATH:$SPARK_HOME/bin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Perfect Installation: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$spark-shell</a:t>
            </a:r>
          </a:p>
          <a:p>
            <a:pPr lvl="0"/>
            <a:r>
              <a:rPr lang="en-US" dirty="0" err="1"/>
              <a:t>scala</a:t>
            </a:r>
            <a:r>
              <a:rPr lang="en-US" dirty="0"/>
              <a:t>&gt;</a:t>
            </a:r>
          </a:p>
          <a:p>
            <a:pPr lvl="0"/>
            <a:r>
              <a:rPr lang="en-US" dirty="0" err="1"/>
              <a:t>scala</a:t>
            </a:r>
            <a:r>
              <a:rPr lang="en-US" dirty="0"/>
              <a:t>&gt;</a:t>
            </a:r>
            <a:r>
              <a:rPr lang="en-US" dirty="0" err="1"/>
              <a:t>sc</a:t>
            </a:r>
            <a:endParaRPr lang="en-US" dirty="0"/>
          </a:p>
          <a:p>
            <a:r>
              <a:rPr lang="en-US" dirty="0"/>
              <a:t>res0:org.apache.spark.SparkContext=org.apache.spark.SparkContext@1d0dc1b3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4509856" y="168676"/>
            <a:ext cx="122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32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960070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Constructing </a:t>
            </a:r>
            <a:r>
              <a:rPr lang="en-US" dirty="0" err="1"/>
              <a:t>DataFrames</a:t>
            </a:r>
            <a:r>
              <a:rPr lang="en-US" dirty="0"/>
              <a:t> from an RDD: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("file:///home/vagrant/data/retail_db/departments/p*")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ardd.toDF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rdf</a:t>
            </a:r>
            <a:r>
              <a:rPr lang="en-US" dirty="0"/>
              <a:t> = </a:t>
            </a:r>
            <a:r>
              <a:rPr lang="en-US" dirty="0" err="1"/>
              <a:t>ardd.map</a:t>
            </a:r>
            <a:r>
              <a:rPr lang="en-US" dirty="0"/>
              <a:t>(x =&gt; (</a:t>
            </a:r>
            <a:r>
              <a:rPr lang="en-US" dirty="0" err="1"/>
              <a:t>x.split</a:t>
            </a:r>
            <a:r>
              <a:rPr lang="en-US" dirty="0"/>
              <a:t>(",")(0),</a:t>
            </a:r>
            <a:r>
              <a:rPr lang="en-US" dirty="0" err="1"/>
              <a:t>x.split</a:t>
            </a:r>
            <a:r>
              <a:rPr lang="en-US" dirty="0"/>
              <a:t>(",")(1) )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rdf.take</a:t>
            </a:r>
            <a:r>
              <a:rPr lang="en-US" dirty="0"/>
              <a:t>(5).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(2,Fitness)</a:t>
            </a:r>
          </a:p>
          <a:p>
            <a:r>
              <a:rPr lang="en-US" dirty="0"/>
              <a:t>(3,Footwear)</a:t>
            </a:r>
          </a:p>
          <a:p>
            <a:r>
              <a:rPr lang="en-US" dirty="0"/>
              <a:t>(4,Apparel)</a:t>
            </a:r>
          </a:p>
          <a:p>
            <a:r>
              <a:rPr lang="en-US" dirty="0"/>
              <a:t>(5,Golf)</a:t>
            </a:r>
          </a:p>
          <a:p>
            <a:r>
              <a:rPr lang="en-US" dirty="0"/>
              <a:t>(6,Outdoors)</a:t>
            </a:r>
          </a:p>
          <a:p>
            <a:endParaRPr lang="en-US" dirty="0"/>
          </a:p>
          <a:p>
            <a:r>
              <a:rPr lang="en-US" dirty="0"/>
              <a:t>Constructing </a:t>
            </a:r>
            <a:r>
              <a:rPr lang="en-US" dirty="0" err="1"/>
              <a:t>DataFrames</a:t>
            </a:r>
            <a:r>
              <a:rPr lang="en-US" dirty="0"/>
              <a:t> from a File:</a:t>
            </a:r>
          </a:p>
          <a:p>
            <a:r>
              <a:rPr lang="en-US" dirty="0"/>
              <a:t>	In Spark, some file formats like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avro</a:t>
            </a:r>
            <a:r>
              <a:rPr lang="en-US" dirty="0"/>
              <a:t>, etc. can be read in </a:t>
            </a:r>
            <a:r>
              <a:rPr lang="en-US" dirty="0" err="1"/>
              <a:t>Dataframes</a:t>
            </a:r>
            <a:r>
              <a:rPr lang="en-US" dirty="0"/>
              <a:t> by default.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bdf</a:t>
            </a:r>
            <a:r>
              <a:rPr lang="en-US" dirty="0"/>
              <a:t> = </a:t>
            </a:r>
            <a:r>
              <a:rPr lang="en-US" dirty="0" err="1"/>
              <a:t>sqlContext.read.json</a:t>
            </a:r>
            <a:r>
              <a:rPr lang="en-US" dirty="0"/>
              <a:t>("file:///home/vagrant/data/json-no-compress/p*")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bdf.printSchema</a:t>
            </a:r>
            <a:r>
              <a:rPr lang="en-US" dirty="0"/>
              <a:t>()</a:t>
            </a:r>
          </a:p>
          <a:p>
            <a:r>
              <a:rPr lang="en-US" dirty="0"/>
              <a:t>root</a:t>
            </a:r>
          </a:p>
          <a:p>
            <a:r>
              <a:rPr lang="en-US" dirty="0"/>
              <a:t> |-- </a:t>
            </a:r>
            <a:r>
              <a:rPr lang="en-US" dirty="0" err="1"/>
              <a:t>order_customer_id</a:t>
            </a:r>
            <a:r>
              <a:rPr lang="en-US" dirty="0"/>
              <a:t>: long (nullable = true)</a:t>
            </a:r>
          </a:p>
          <a:p>
            <a:r>
              <a:rPr lang="en-US" dirty="0"/>
              <a:t> |-- </a:t>
            </a:r>
            <a:r>
              <a:rPr lang="en-US" dirty="0" err="1"/>
              <a:t>order_date</a:t>
            </a:r>
            <a:r>
              <a:rPr lang="en-US" dirty="0"/>
              <a:t>: long (nullable = true)</a:t>
            </a:r>
          </a:p>
          <a:p>
            <a:r>
              <a:rPr lang="en-US" dirty="0"/>
              <a:t> |-- </a:t>
            </a:r>
            <a:r>
              <a:rPr lang="en-US" dirty="0" err="1"/>
              <a:t>order_id</a:t>
            </a:r>
            <a:r>
              <a:rPr lang="en-US" dirty="0"/>
              <a:t>: long (nullable = true)</a:t>
            </a:r>
          </a:p>
          <a:p>
            <a:r>
              <a:rPr lang="en-US" dirty="0"/>
              <a:t> |-- </a:t>
            </a:r>
            <a:r>
              <a:rPr lang="en-US" dirty="0" err="1"/>
              <a:t>order_status</a:t>
            </a:r>
            <a:r>
              <a:rPr lang="en-US" dirty="0"/>
              <a:t>: string (nullable = true)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07865-77B6-43E4-87D3-368A5CBF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6" y="2769831"/>
            <a:ext cx="5304648" cy="1704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FAC35-C868-4C45-96BF-4D18BF583DCE}"/>
              </a:ext>
            </a:extLst>
          </p:cNvPr>
          <p:cNvSpPr txBox="1"/>
          <p:nvPr/>
        </p:nvSpPr>
        <p:spPr>
          <a:xfrm>
            <a:off x="4128117" y="168676"/>
            <a:ext cx="226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2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781496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Select():</a:t>
            </a:r>
          </a:p>
          <a:p>
            <a:pPr lvl="0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rdf.select</a:t>
            </a:r>
            <a:r>
              <a:rPr lang="en-US" dirty="0"/>
              <a:t>("</a:t>
            </a:r>
            <a:r>
              <a:rPr lang="en-US" dirty="0" err="1"/>
              <a:t>dept_id</a:t>
            </a:r>
            <a:r>
              <a:rPr lang="en-US" dirty="0"/>
              <a:t>")</a:t>
            </a:r>
          </a:p>
          <a:p>
            <a:r>
              <a:rPr lang="en-US" dirty="0"/>
              <a:t>res21: </a:t>
            </a:r>
            <a:r>
              <a:rPr lang="en-US" dirty="0" err="1"/>
              <a:t>org.apache.spark.sql.DataFrame</a:t>
            </a:r>
            <a:r>
              <a:rPr lang="en-US" dirty="0"/>
              <a:t> = [</a:t>
            </a:r>
            <a:r>
              <a:rPr lang="en-US" dirty="0" err="1"/>
              <a:t>dept_id</a:t>
            </a:r>
            <a:r>
              <a:rPr lang="en-US" dirty="0"/>
              <a:t>: string]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res21.show()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Filter():</a:t>
            </a:r>
          </a:p>
          <a:p>
            <a:pPr lvl="0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s = </a:t>
            </a:r>
            <a:r>
              <a:rPr lang="en-US" dirty="0" err="1"/>
              <a:t>rdf.filter</a:t>
            </a:r>
            <a:r>
              <a:rPr lang="en-US" dirty="0"/>
              <a:t>($"</a:t>
            </a:r>
            <a:r>
              <a:rPr lang="en-US" dirty="0" err="1"/>
              <a:t>dept_id</a:t>
            </a:r>
            <a:r>
              <a:rPr lang="en-US" dirty="0"/>
              <a:t>" &lt; 4)</a:t>
            </a:r>
          </a:p>
          <a:p>
            <a:r>
              <a:rPr lang="en-US" dirty="0"/>
              <a:t>s: </a:t>
            </a:r>
            <a:r>
              <a:rPr lang="en-US" dirty="0" err="1"/>
              <a:t>org.apache.spark.sql.DataFrame</a:t>
            </a:r>
            <a:r>
              <a:rPr lang="en-US" dirty="0"/>
              <a:t> = [</a:t>
            </a:r>
            <a:r>
              <a:rPr lang="en-US" dirty="0" err="1"/>
              <a:t>dept_id</a:t>
            </a:r>
            <a:r>
              <a:rPr lang="en-US" dirty="0"/>
              <a:t>: string, </a:t>
            </a:r>
            <a:r>
              <a:rPr lang="en-US" dirty="0" err="1"/>
              <a:t>dept_name</a:t>
            </a:r>
            <a:r>
              <a:rPr lang="en-US" dirty="0"/>
              <a:t>: string]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s.show</a:t>
            </a:r>
            <a:r>
              <a:rPr lang="en-US" dirty="0"/>
              <a:t>()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D504B-6156-4291-89F3-A96749087235}"/>
              </a:ext>
            </a:extLst>
          </p:cNvPr>
          <p:cNvSpPr txBox="1"/>
          <p:nvPr/>
        </p:nvSpPr>
        <p:spPr>
          <a:xfrm>
            <a:off x="2831975" y="124287"/>
            <a:ext cx="458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DATAFRAMES - OPERATIONS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F27EA-3D46-492F-93C6-BB0A195B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53" y="1033967"/>
            <a:ext cx="1362075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D305F-5CF8-46A6-8EF4-D61DC08E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01" y="4794378"/>
            <a:ext cx="2733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4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0" y="878889"/>
            <a:ext cx="8276177" cy="14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GroupBy</a:t>
            </a:r>
            <a:r>
              <a:rPr lang="en-US" altLang="en-US" dirty="0"/>
              <a:t>() :</a:t>
            </a:r>
          </a:p>
          <a:p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bdf.groupBy</a:t>
            </a:r>
            <a:r>
              <a:rPr lang="en-US" dirty="0"/>
              <a:t>("</a:t>
            </a:r>
            <a:r>
              <a:rPr lang="en-US" dirty="0" err="1"/>
              <a:t>order_customer_id</a:t>
            </a:r>
            <a:r>
              <a:rPr lang="en-US" dirty="0"/>
              <a:t>").count().show()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bdf.groupBy</a:t>
            </a:r>
            <a:r>
              <a:rPr lang="en-US" dirty="0"/>
              <a:t>(col("</a:t>
            </a:r>
            <a:r>
              <a:rPr lang="en-US" dirty="0" err="1"/>
              <a:t>order_customer_id</a:t>
            </a:r>
            <a:r>
              <a:rPr lang="en-US" dirty="0"/>
              <a:t>")).count().show()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84B1-D0B9-4F06-91E1-2A0425BF9A6E}"/>
              </a:ext>
            </a:extLst>
          </p:cNvPr>
          <p:cNvSpPr txBox="1"/>
          <p:nvPr/>
        </p:nvSpPr>
        <p:spPr>
          <a:xfrm>
            <a:off x="2831975" y="124287"/>
            <a:ext cx="458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DATAFRAMES - OPERATIONS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2AA80-A799-4C21-9CD5-5D076A6F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18" y="2495534"/>
            <a:ext cx="4576948" cy="30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4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0" y="878888"/>
            <a:ext cx="84182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SPARK_SQL is used to Run SQL Queries as it is – Mainly for Data analysts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n-NO" dirty="0"/>
              <a:t> val aas  = bdf.registerTempTable("ordersss")</a:t>
            </a:r>
          </a:p>
          <a:p>
            <a:r>
              <a:rPr lang="en-US" dirty="0" err="1"/>
              <a:t>aas</a:t>
            </a:r>
            <a:r>
              <a:rPr lang="en-US" dirty="0"/>
              <a:t>: Unit = ()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aad</a:t>
            </a:r>
            <a:r>
              <a:rPr lang="en-US" dirty="0"/>
              <a:t> = </a:t>
            </a:r>
            <a:r>
              <a:rPr lang="en-US" dirty="0" err="1"/>
              <a:t>sqlContext.sql</a:t>
            </a:r>
            <a:r>
              <a:rPr lang="en-US" dirty="0"/>
              <a:t>("select * from </a:t>
            </a:r>
            <a:r>
              <a:rPr lang="en-US" dirty="0" err="1"/>
              <a:t>ordersss</a:t>
            </a:r>
            <a:r>
              <a:rPr lang="en-US" dirty="0"/>
              <a:t>")</a:t>
            </a:r>
          </a:p>
          <a:p>
            <a:r>
              <a:rPr lang="en-US" dirty="0" err="1"/>
              <a:t>aad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</a:t>
            </a:r>
            <a:r>
              <a:rPr lang="en-US" dirty="0" err="1"/>
              <a:t>order_customer_id</a:t>
            </a:r>
            <a:r>
              <a:rPr lang="en-US" dirty="0"/>
              <a:t>: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: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: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order_status</a:t>
            </a:r>
            <a:r>
              <a:rPr lang="en-US" dirty="0"/>
              <a:t>: string]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4074849" y="186431"/>
            <a:ext cx="209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SPARK - SQL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EC0C4-A8AE-4476-9AD6-840F1D5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34" y="3352291"/>
            <a:ext cx="7524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732427" y="1005260"/>
            <a:ext cx="8944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Avro</a:t>
            </a:r>
            <a:r>
              <a:rPr lang="en-US" dirty="0"/>
              <a:t> stores the data definition in JSON </a:t>
            </a:r>
            <a:r>
              <a:rPr lang="en-US" b="1" dirty="0"/>
              <a:t>format</a:t>
            </a:r>
            <a:r>
              <a:rPr lang="en-US" dirty="0"/>
              <a:t> making it easy to read and interpret, the data itself is stored in binary </a:t>
            </a:r>
            <a:r>
              <a:rPr lang="en-US" b="1" dirty="0"/>
              <a:t>format</a:t>
            </a:r>
            <a:r>
              <a:rPr lang="en-US" dirty="0"/>
              <a:t> making it compact and efficient. </a:t>
            </a:r>
          </a:p>
          <a:p>
            <a:endParaRPr lang="en-US" dirty="0"/>
          </a:p>
          <a:p>
            <a:r>
              <a:rPr lang="en-US" dirty="0"/>
              <a:t>To get schema: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avro</a:t>
            </a:r>
            <a:r>
              <a:rPr lang="en-US" dirty="0"/>
              <a:t>-tools </a:t>
            </a:r>
            <a:r>
              <a:rPr lang="en-US" dirty="0" err="1"/>
              <a:t>getschema</a:t>
            </a:r>
            <a:r>
              <a:rPr lang="en-US" dirty="0"/>
              <a:t> ./part-r-00000-f1472bbc-6e8c-4a8c-a12a-013bd1953e27.avro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3612538" y="119814"/>
            <a:ext cx="332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ASSIGNMENT - AVRO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DE66-9FFE-47D2-ACA1-E88AECF7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05" y="2842461"/>
            <a:ext cx="8239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6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925D93-72D9-484D-9851-BC3909E63D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6396" y="0"/>
            <a:ext cx="3135444" cy="6858000"/>
          </a:xfrm>
          <a:custGeom>
            <a:avLst/>
            <a:gdLst>
              <a:gd name="connsiteX0" fmla="*/ 0 w 3135444"/>
              <a:gd name="connsiteY0" fmla="*/ 0 h 6858000"/>
              <a:gd name="connsiteX1" fmla="*/ 3135444 w 3135444"/>
              <a:gd name="connsiteY1" fmla="*/ 0 h 6858000"/>
              <a:gd name="connsiteX2" fmla="*/ 3135444 w 3135444"/>
              <a:gd name="connsiteY2" fmla="*/ 6858000 h 6858000"/>
              <a:gd name="connsiteX3" fmla="*/ 915794 w 3135444"/>
              <a:gd name="connsiteY3" fmla="*/ 6858000 h 6858000"/>
              <a:gd name="connsiteX4" fmla="*/ 1527283 w 3135444"/>
              <a:gd name="connsiteY4" fmla="*/ 37265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444" h="6858000">
                <a:moveTo>
                  <a:pt x="0" y="0"/>
                </a:moveTo>
                <a:lnTo>
                  <a:pt x="3135444" y="0"/>
                </a:lnTo>
                <a:lnTo>
                  <a:pt x="3135444" y="6858000"/>
                </a:lnTo>
                <a:lnTo>
                  <a:pt x="915794" y="6858000"/>
                </a:lnTo>
                <a:lnTo>
                  <a:pt x="1527283" y="3726569"/>
                </a:lnTo>
                <a:close/>
              </a:path>
            </a:pathLst>
          </a:custGeom>
          <a:solidFill>
            <a:srgbClr val="FFFFFF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22CC54-5B23-4468-9930-09BB9FB702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6555" y="0"/>
            <a:ext cx="3135338" cy="6858000"/>
          </a:xfrm>
          <a:custGeom>
            <a:avLst/>
            <a:gdLst>
              <a:gd name="connsiteX0" fmla="*/ 0 w 3135338"/>
              <a:gd name="connsiteY0" fmla="*/ 0 h 6858000"/>
              <a:gd name="connsiteX1" fmla="*/ 3116445 w 3135338"/>
              <a:gd name="connsiteY1" fmla="*/ 0 h 6858000"/>
              <a:gd name="connsiteX2" fmla="*/ 3135338 w 3135338"/>
              <a:gd name="connsiteY2" fmla="*/ 6858000 h 6858000"/>
              <a:gd name="connsiteX3" fmla="*/ 2810656 w 31353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5338" h="6858000">
                <a:moveTo>
                  <a:pt x="0" y="0"/>
                </a:moveTo>
                <a:lnTo>
                  <a:pt x="3116445" y="0"/>
                </a:lnTo>
                <a:lnTo>
                  <a:pt x="3135338" y="6858000"/>
                </a:lnTo>
                <a:lnTo>
                  <a:pt x="2810656" y="6858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6AB0AA-C6E5-4776-83BE-056E77A113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72349" y="0"/>
            <a:ext cx="2219651" cy="6858000"/>
          </a:xfrm>
          <a:custGeom>
            <a:avLst/>
            <a:gdLst>
              <a:gd name="connsiteX0" fmla="*/ 1339193 w 2219651"/>
              <a:gd name="connsiteY0" fmla="*/ 0 h 6858000"/>
              <a:gd name="connsiteX1" fmla="*/ 2219651 w 2219651"/>
              <a:gd name="connsiteY1" fmla="*/ 0 h 6858000"/>
              <a:gd name="connsiteX2" fmla="*/ 2219651 w 2219651"/>
              <a:gd name="connsiteY2" fmla="*/ 6858000 h 6858000"/>
              <a:gd name="connsiteX3" fmla="*/ 0 w 22196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51" h="6858000">
                <a:moveTo>
                  <a:pt x="1339193" y="0"/>
                </a:moveTo>
                <a:lnTo>
                  <a:pt x="2219651" y="0"/>
                </a:lnTo>
                <a:lnTo>
                  <a:pt x="22196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5A2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C38EF5-A6C5-4237-80F7-390FACF8D7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8241" y="0"/>
            <a:ext cx="2083757" cy="6858000"/>
          </a:xfrm>
          <a:custGeom>
            <a:avLst/>
            <a:gdLst>
              <a:gd name="connsiteX0" fmla="*/ 0 w 2083757"/>
              <a:gd name="connsiteY0" fmla="*/ 0 h 6858000"/>
              <a:gd name="connsiteX1" fmla="*/ 2083757 w 2083757"/>
              <a:gd name="connsiteY1" fmla="*/ 0 h 6858000"/>
              <a:gd name="connsiteX2" fmla="*/ 2083757 w 2083757"/>
              <a:gd name="connsiteY2" fmla="*/ 6858000 h 6858000"/>
              <a:gd name="connsiteX3" fmla="*/ 1409178 w 20837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757" h="6858000">
                <a:moveTo>
                  <a:pt x="0" y="0"/>
                </a:moveTo>
                <a:lnTo>
                  <a:pt x="2083757" y="0"/>
                </a:lnTo>
                <a:lnTo>
                  <a:pt x="2083757" y="6858000"/>
                </a:lnTo>
                <a:lnTo>
                  <a:pt x="1409178" y="6858000"/>
                </a:lnTo>
                <a:close/>
              </a:path>
            </a:pathLst>
          </a:custGeom>
          <a:solidFill>
            <a:srgbClr val="4EA248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F52D5-6A44-4D1B-B5C4-F372EC33E16B}"/>
              </a:ext>
            </a:extLst>
          </p:cNvPr>
          <p:cNvSpPr txBox="1"/>
          <p:nvPr/>
        </p:nvSpPr>
        <p:spPr>
          <a:xfrm>
            <a:off x="3612538" y="119814"/>
            <a:ext cx="381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ASSIGNMENT - SCHEME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0B46F8-A06B-4346-9485-F3DB62D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1" y="734580"/>
            <a:ext cx="9260852" cy="60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6330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Introduction:</a:t>
            </a:r>
          </a:p>
          <a:p>
            <a:endParaRPr lang="en-US" dirty="0"/>
          </a:p>
          <a:p>
            <a:pPr algn="just"/>
            <a:r>
              <a:rPr lang="en-US" dirty="0"/>
              <a:t>	Scala is a general-purpose programming language providing support for functional programming and a strong static type system. Apache Spark is primarily written in Scala. Also, it has many features like lazy evaluation, immutability, less complexity and its scalability on JVM.</a:t>
            </a:r>
          </a:p>
          <a:p>
            <a:endParaRPr lang="en-US" dirty="0"/>
          </a:p>
          <a:p>
            <a:r>
              <a:rPr lang="en-US" dirty="0"/>
              <a:t>REPL – Read Evaluate Print Loop:</a:t>
            </a:r>
          </a:p>
          <a:p>
            <a:endParaRPr lang="en-US" dirty="0"/>
          </a:p>
          <a:p>
            <a:r>
              <a:rPr lang="en-US" dirty="0"/>
              <a:t>	REPL starts expressions at the prompt, wraps them in executable template and compiles then show the results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1+2</a:t>
            </a:r>
          </a:p>
          <a:p>
            <a:r>
              <a:rPr lang="en-US" dirty="0"/>
              <a:t>res1: </a:t>
            </a:r>
            <a:r>
              <a:rPr lang="en-US" dirty="0" err="1"/>
              <a:t>Int</a:t>
            </a:r>
            <a:r>
              <a:rPr lang="en-US" dirty="0"/>
              <a:t> = 3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2/3.0</a:t>
            </a:r>
          </a:p>
          <a:p>
            <a:r>
              <a:rPr lang="en-US" dirty="0"/>
              <a:t>res2: Double = 0.6666666666666666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1==2</a:t>
            </a:r>
          </a:p>
          <a:p>
            <a:r>
              <a:rPr lang="en-US" dirty="0"/>
              <a:t>res0: Boolean = false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"</a:t>
            </a:r>
            <a:r>
              <a:rPr lang="en-US" dirty="0" err="1"/>
              <a:t>aswin</a:t>
            </a:r>
            <a:r>
              <a:rPr lang="en-US" dirty="0"/>
              <a:t>" == "</a:t>
            </a:r>
            <a:r>
              <a:rPr lang="en-US" dirty="0" err="1"/>
              <a:t>aswin</a:t>
            </a:r>
            <a:r>
              <a:rPr lang="en-US" dirty="0"/>
              <a:t>“  (or) "</a:t>
            </a:r>
            <a:r>
              <a:rPr lang="en-US" dirty="0" err="1"/>
              <a:t>aswin</a:t>
            </a:r>
            <a:r>
              <a:rPr lang="en-US" dirty="0"/>
              <a:t>".equals("</a:t>
            </a:r>
            <a:r>
              <a:rPr lang="en-US" dirty="0" err="1"/>
              <a:t>aswin</a:t>
            </a:r>
            <a:r>
              <a:rPr lang="en-US" dirty="0"/>
              <a:t>")</a:t>
            </a:r>
          </a:p>
          <a:p>
            <a:r>
              <a:rPr lang="en-US" dirty="0"/>
              <a:t>res1: Boolean = true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4509856" y="168676"/>
            <a:ext cx="122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1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233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are 2 ways to store the values in the reserved memory. One is Var(Mutable) and other is Val (Immutable ~ Final in java).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 = 1		(or) </a:t>
            </a:r>
            <a:r>
              <a:rPr lang="en-US" dirty="0" err="1"/>
              <a:t>val</a:t>
            </a:r>
            <a:r>
              <a:rPr lang="en-US" dirty="0"/>
              <a:t> b:Int = 1</a:t>
            </a:r>
          </a:p>
          <a:p>
            <a:r>
              <a:rPr lang="en-US" dirty="0"/>
              <a:t>b: </a:t>
            </a:r>
            <a:r>
              <a:rPr lang="en-US" dirty="0" err="1"/>
              <a:t>Int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b="1" dirty="0"/>
              <a:t>Immutable</a:t>
            </a:r>
            <a:r>
              <a:rPr lang="en-US" dirty="0"/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"hello" 	</a:t>
            </a:r>
          </a:p>
          <a:p>
            <a:r>
              <a:rPr lang="en-US" dirty="0"/>
              <a:t>a: String = hello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 = "change"</a:t>
            </a:r>
          </a:p>
          <a:p>
            <a:r>
              <a:rPr lang="en-US" dirty="0"/>
              <a:t>&lt;console&gt;:27: error: reassignment to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         a = "change"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Mutable</a:t>
            </a:r>
            <a:r>
              <a:rPr lang="en-US" dirty="0"/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var</a:t>
            </a:r>
            <a:r>
              <a:rPr lang="en-US" dirty="0"/>
              <a:t> a = "hello"</a:t>
            </a:r>
          </a:p>
          <a:p>
            <a:r>
              <a:rPr lang="en-US" dirty="0"/>
              <a:t>a: String = hello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 = "change"</a:t>
            </a:r>
          </a:p>
          <a:p>
            <a:r>
              <a:rPr lang="en-US" dirty="0"/>
              <a:t>a: String = change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2778712" y="159798"/>
            <a:ext cx="490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REPL -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221351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780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is a building block of an Object-oriented language.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class Animal(name: String){</a:t>
            </a:r>
          </a:p>
          <a:p>
            <a:r>
              <a:rPr lang="en-US" dirty="0"/>
              <a:t>      </a:t>
            </a:r>
            <a:r>
              <a:rPr lang="en-US" dirty="0" err="1"/>
              <a:t>println</a:t>
            </a:r>
            <a:r>
              <a:rPr lang="en-US" dirty="0"/>
              <a:t>("my name : "+name)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new Animal("horse")</a:t>
            </a:r>
          </a:p>
          <a:p>
            <a:r>
              <a:rPr lang="en-US" dirty="0"/>
              <a:t>my name : horse</a:t>
            </a:r>
          </a:p>
          <a:p>
            <a:r>
              <a:rPr lang="en-US" dirty="0"/>
              <a:t>a: Animal = $</a:t>
            </a:r>
            <a:r>
              <a:rPr lang="en-US" dirty="0" err="1"/>
              <a:t>iwC</a:t>
            </a:r>
            <a:r>
              <a:rPr lang="en-US" dirty="0"/>
              <a:t>$$iwC$Animal@f00adef</a:t>
            </a:r>
          </a:p>
          <a:p>
            <a:endParaRPr lang="en-US" dirty="0"/>
          </a:p>
          <a:p>
            <a:r>
              <a:rPr lang="en-US" dirty="0"/>
              <a:t>In order to check the details of the class we can use </a:t>
            </a:r>
            <a:r>
              <a:rPr lang="en-US" dirty="0" err="1"/>
              <a:t>Javap</a:t>
            </a:r>
            <a:r>
              <a:rPr lang="en-US" dirty="0"/>
              <a:t> command as below to see the constructors, setters, getters, etc..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class </a:t>
            </a:r>
            <a:r>
              <a:rPr lang="en-US" dirty="0" err="1"/>
              <a:t>aswin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 I: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Javap</a:t>
            </a:r>
            <a:r>
              <a:rPr lang="en-US" dirty="0"/>
              <a:t> -p &lt;</a:t>
            </a:r>
            <a:r>
              <a:rPr lang="en-US" dirty="0" err="1"/>
              <a:t>classname</a:t>
            </a:r>
            <a:r>
              <a:rPr lang="en-US" dirty="0"/>
              <a:t>=</a:t>
            </a:r>
            <a:r>
              <a:rPr lang="en-US" dirty="0" err="1"/>
              <a:t>aswin</a:t>
            </a:r>
            <a:r>
              <a:rPr lang="en-US" dirty="0"/>
              <a:t>&gt;</a:t>
            </a:r>
          </a:p>
          <a:p>
            <a:r>
              <a:rPr lang="en-US" dirty="0"/>
              <a:t>Public class </a:t>
            </a:r>
            <a:r>
              <a:rPr lang="en-US" dirty="0" err="1"/>
              <a:t>aswin</a:t>
            </a:r>
            <a:r>
              <a:rPr lang="en-US" dirty="0"/>
              <a:t>{</a:t>
            </a:r>
          </a:p>
          <a:p>
            <a:r>
              <a:rPr lang="en-US" dirty="0"/>
              <a:t>Private final 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I();</a:t>
            </a:r>
          </a:p>
          <a:p>
            <a:r>
              <a:rPr lang="en-US" dirty="0"/>
              <a:t>Public </a:t>
            </a:r>
            <a:r>
              <a:rPr lang="en-US" dirty="0" err="1"/>
              <a:t>aswin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4509856" y="168676"/>
            <a:ext cx="122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62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78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is a group of statements that perform a task.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def </a:t>
            </a:r>
            <a:r>
              <a:rPr lang="en-US" dirty="0" err="1"/>
              <a:t>methodname</a:t>
            </a:r>
            <a:r>
              <a:rPr lang="en-US" dirty="0"/>
              <a:t>(arg1: arg1Type , arg2: arg2Type) : </a:t>
            </a:r>
            <a:r>
              <a:rPr lang="en-US" dirty="0" err="1"/>
              <a:t>ReturnType</a:t>
            </a:r>
            <a:r>
              <a:rPr lang="en-US" dirty="0"/>
              <a:t> = {expressions}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def m1(a: </a:t>
            </a:r>
            <a:r>
              <a:rPr lang="en-US" dirty="0" err="1"/>
              <a:t>Int,b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={</a:t>
            </a:r>
          </a:p>
          <a:p>
            <a:r>
              <a:rPr lang="en-US" dirty="0"/>
              <a:t>      a + b</a:t>
            </a:r>
          </a:p>
          <a:p>
            <a:r>
              <a:rPr lang="en-US" dirty="0"/>
              <a:t>      }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temp = m1(2,3)</a:t>
            </a:r>
          </a:p>
          <a:p>
            <a:r>
              <a:rPr lang="en-US" dirty="0"/>
              <a:t>temp: </a:t>
            </a:r>
            <a:r>
              <a:rPr lang="en-US" dirty="0" err="1"/>
              <a:t>Int</a:t>
            </a:r>
            <a:r>
              <a:rPr lang="en-US" dirty="0"/>
              <a:t> = 5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def m1(</a:t>
            </a:r>
            <a:r>
              <a:rPr lang="en-US" dirty="0" err="1"/>
              <a:t>a:Int,b:Int</a:t>
            </a:r>
            <a:r>
              <a:rPr lang="en-US" dirty="0"/>
              <a:t>) 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m1: 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Int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c = m1(2,3)</a:t>
            </a:r>
          </a:p>
          <a:p>
            <a:r>
              <a:rPr lang="en-US" dirty="0"/>
              <a:t>c: </a:t>
            </a:r>
            <a:r>
              <a:rPr lang="en-US" dirty="0" err="1"/>
              <a:t>Int</a:t>
            </a:r>
            <a:r>
              <a:rPr lang="en-US" dirty="0"/>
              <a:t> = 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4127022" y="186431"/>
            <a:ext cx="207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59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32312" y="1410355"/>
            <a:ext cx="8862103" cy="1089529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l = List(1,2,3)</a:t>
            </a:r>
          </a:p>
          <a:p>
            <a:r>
              <a:rPr lang="en-US" dirty="0"/>
              <a:t>l: List[</a:t>
            </a:r>
            <a:r>
              <a:rPr lang="en-US" dirty="0" err="1"/>
              <a:t>Int</a:t>
            </a:r>
            <a:r>
              <a:rPr lang="en-US" dirty="0"/>
              <a:t>] = List(1, 2, 3)</a:t>
            </a:r>
          </a:p>
          <a:p>
            <a:r>
              <a:rPr lang="en-US" dirty="0"/>
              <a:t>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l = List(1,"aswin",2)</a:t>
            </a:r>
          </a:p>
          <a:p>
            <a:r>
              <a:rPr lang="en-US" dirty="0"/>
              <a:t>l: List[Any] = List(1, </a:t>
            </a:r>
            <a:r>
              <a:rPr lang="en-US" dirty="0" err="1"/>
              <a:t>aswin</a:t>
            </a:r>
            <a:r>
              <a:rPr lang="en-US" dirty="0"/>
              <a:t>, 2)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l:List[Float] = List(1,2,3)</a:t>
            </a:r>
          </a:p>
          <a:p>
            <a:r>
              <a:rPr lang="en-US" dirty="0"/>
              <a:t>l: List[Float] = List(1.0, 2.0, 3.0)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l = List(1,2,3)</a:t>
            </a:r>
          </a:p>
          <a:p>
            <a:r>
              <a:rPr lang="en-US" dirty="0" err="1"/>
              <a:t>l.head</a:t>
            </a:r>
            <a:endParaRPr lang="en-US" dirty="0"/>
          </a:p>
          <a:p>
            <a:r>
              <a:rPr lang="en-US" dirty="0"/>
              <a:t>res7: </a:t>
            </a:r>
            <a:r>
              <a:rPr lang="en-US" dirty="0" err="1"/>
              <a:t>Int</a:t>
            </a:r>
            <a:r>
              <a:rPr lang="en-US" dirty="0"/>
              <a:t> = 1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l.tail</a:t>
            </a:r>
            <a:endParaRPr lang="en-US" dirty="0"/>
          </a:p>
          <a:p>
            <a:r>
              <a:rPr lang="en-US" dirty="0"/>
              <a:t>res8: List[</a:t>
            </a:r>
            <a:r>
              <a:rPr lang="en-US" dirty="0" err="1"/>
              <a:t>Int</a:t>
            </a:r>
            <a:r>
              <a:rPr lang="en-US" dirty="0"/>
              <a:t>] = List(2, 3)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l.take</a:t>
            </a:r>
            <a:r>
              <a:rPr lang="en-US" dirty="0"/>
              <a:t>(2)</a:t>
            </a:r>
          </a:p>
          <a:p>
            <a:r>
              <a:rPr lang="en-US" dirty="0"/>
              <a:t>res9: List[</a:t>
            </a:r>
            <a:r>
              <a:rPr lang="en-US" dirty="0" err="1"/>
              <a:t>Int</a:t>
            </a:r>
            <a:r>
              <a:rPr lang="en-US" dirty="0"/>
              <a:t>] = List(1, 2)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l.zip(List(4,5,6))</a:t>
            </a:r>
          </a:p>
          <a:p>
            <a:r>
              <a:rPr lang="en-US" dirty="0"/>
              <a:t>res10: List[(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)] = List((1,4), (2,5), (3,6))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(0 to 10).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res11: List[</a:t>
            </a:r>
            <a:r>
              <a:rPr lang="en-US" dirty="0" err="1"/>
              <a:t>Int</a:t>
            </a:r>
            <a:r>
              <a:rPr lang="en-US" dirty="0"/>
              <a:t>] = List(0, 1, 2, 3, 4, 5, 6, 7, 8, 9, 10)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List.apply</a:t>
            </a:r>
            <a:r>
              <a:rPr lang="en-US" dirty="0"/>
              <a:t>(0 to 10)</a:t>
            </a:r>
          </a:p>
          <a:p>
            <a:r>
              <a:rPr lang="en-US" dirty="0"/>
              <a:t>res20: List[</a:t>
            </a:r>
            <a:r>
              <a:rPr lang="en-US" dirty="0" err="1"/>
              <a:t>scala.collection.immutable.Range.Inclusive</a:t>
            </a:r>
            <a:r>
              <a:rPr lang="en-US" dirty="0"/>
              <a:t>] = List(Range(0, 1, 2, 3, 4, 5, 6, 7, 8, 9, 10))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0::l</a:t>
            </a:r>
          </a:p>
          <a:p>
            <a:r>
              <a:rPr lang="en-US" dirty="0"/>
              <a:t>res13: List[</a:t>
            </a:r>
            <a:r>
              <a:rPr lang="en-US" dirty="0" err="1"/>
              <a:t>Int</a:t>
            </a:r>
            <a:r>
              <a:rPr lang="en-US" dirty="0"/>
              <a:t>] = List(0, 1, 2, 3)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3409025" y="186432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COLLECTIONS - LIST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677B8-48EB-4914-9E2A-0AE6AE65B750}"/>
              </a:ext>
            </a:extLst>
          </p:cNvPr>
          <p:cNvSpPr txBox="1"/>
          <p:nvPr/>
        </p:nvSpPr>
        <p:spPr>
          <a:xfrm>
            <a:off x="832312" y="958789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is a collection of homogeneous elements</a:t>
            </a:r>
          </a:p>
        </p:txBody>
      </p:sp>
    </p:spTree>
    <p:extLst>
      <p:ext uri="{BB962C8B-B14F-4D97-AF65-F5344CB8AC3E}">
        <p14:creationId xmlns:p14="http://schemas.microsoft.com/office/powerpoint/2010/main" val="42928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8578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is an unsorted collection of objects in which duplicate values cannot be stored. 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Set(1,2,3,4,5,2)</a:t>
            </a:r>
          </a:p>
          <a:p>
            <a:r>
              <a:rPr lang="en-US" dirty="0"/>
              <a:t>a: </a:t>
            </a:r>
            <a:r>
              <a:rPr lang="en-US" dirty="0" err="1"/>
              <a:t>scala.collection.immutable.Set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Set(5, 1, 2, 3, 4)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a+2</a:t>
            </a:r>
          </a:p>
          <a:p>
            <a:r>
              <a:rPr lang="en-US" dirty="0"/>
              <a:t>res14: </a:t>
            </a:r>
            <a:r>
              <a:rPr lang="en-US" dirty="0" err="1"/>
              <a:t>scala.collection.immutable.Set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Set(5, 1, 2, 3, 4)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a+6</a:t>
            </a:r>
          </a:p>
          <a:p>
            <a:r>
              <a:rPr lang="en-US" dirty="0"/>
              <a:t>res14: </a:t>
            </a:r>
            <a:r>
              <a:rPr lang="en-US" dirty="0" err="1"/>
              <a:t>scala.collection.immutable.Set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Set(5, 1,6, 2, 3, 4)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a-2</a:t>
            </a:r>
          </a:p>
          <a:p>
            <a:r>
              <a:rPr lang="en-US" dirty="0"/>
              <a:t>res14: </a:t>
            </a:r>
            <a:r>
              <a:rPr lang="en-US" dirty="0" err="1"/>
              <a:t>scala.collection.immutable.Set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Set(5, 1, 3, 4)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3329127" y="168676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COLLECTIONS -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4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253CF-DCD4-4BCC-B3ED-CF577E14DF85}"/>
              </a:ext>
            </a:extLst>
          </p:cNvPr>
          <p:cNvSpPr txBox="1"/>
          <p:nvPr/>
        </p:nvSpPr>
        <p:spPr>
          <a:xfrm>
            <a:off x="876701" y="878889"/>
            <a:ext cx="90088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is a Collection of heterogenous elements. There is no definite keyword to use. 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a = (1,"hello")</a:t>
            </a:r>
          </a:p>
          <a:p>
            <a:r>
              <a:rPr lang="en-US" dirty="0"/>
              <a:t>a: (</a:t>
            </a:r>
            <a:r>
              <a:rPr lang="en-US" dirty="0" err="1"/>
              <a:t>Int</a:t>
            </a:r>
            <a:r>
              <a:rPr lang="en-US" dirty="0"/>
              <a:t>, String) = (1,hello)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b = ("</a:t>
            </a:r>
            <a:r>
              <a:rPr lang="en-US" dirty="0" err="1"/>
              <a:t>hello","how","are","you</a:t>
            </a:r>
            <a:r>
              <a:rPr lang="en-US" dirty="0"/>
              <a:t>")</a:t>
            </a:r>
          </a:p>
          <a:p>
            <a:r>
              <a:rPr lang="en-US" dirty="0"/>
              <a:t>b: (String, String, String, String) = (</a:t>
            </a:r>
            <a:r>
              <a:rPr lang="en-US" dirty="0" err="1"/>
              <a:t>hello,how,are,you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List of Tuples: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val</a:t>
            </a:r>
            <a:r>
              <a:rPr lang="en-US" dirty="0"/>
              <a:t> c = List((1,"hello"),("</a:t>
            </a:r>
            <a:r>
              <a:rPr lang="en-US" dirty="0" err="1"/>
              <a:t>asc</a:t>
            </a:r>
            <a:r>
              <a:rPr lang="en-US" dirty="0"/>
              <a:t>","</a:t>
            </a:r>
            <a:r>
              <a:rPr lang="en-US" dirty="0" err="1"/>
              <a:t>abc</a:t>
            </a:r>
            <a:r>
              <a:rPr lang="en-US" dirty="0"/>
              <a:t>"))</a:t>
            </a:r>
          </a:p>
          <a:p>
            <a:r>
              <a:rPr lang="en-US" dirty="0"/>
              <a:t>c: List[(Any, String)] = List((1,hello), (</a:t>
            </a:r>
            <a:r>
              <a:rPr lang="en-US" dirty="0" err="1"/>
              <a:t>asc,abc</a:t>
            </a:r>
            <a:r>
              <a:rPr lang="en-US" dirty="0"/>
              <a:t>))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c(1)</a:t>
            </a:r>
          </a:p>
          <a:p>
            <a:r>
              <a:rPr lang="en-US" dirty="0"/>
              <a:t>res4: (Any, String) = (</a:t>
            </a:r>
            <a:r>
              <a:rPr lang="en-US" dirty="0" err="1"/>
              <a:t>asc,abc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c(0)._1</a:t>
            </a:r>
          </a:p>
          <a:p>
            <a:r>
              <a:rPr lang="en-US" dirty="0"/>
              <a:t>res9: Any = 1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1A2E-7660-4F72-A061-CA67A6F77603}"/>
              </a:ext>
            </a:extLst>
          </p:cNvPr>
          <p:cNvSpPr txBox="1"/>
          <p:nvPr/>
        </p:nvSpPr>
        <p:spPr>
          <a:xfrm>
            <a:off x="3142696" y="168676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COLLECTIONS - TUPLE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623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992</TotalTime>
  <Words>590</Words>
  <Application>Microsoft Office PowerPoint</Application>
  <PresentationFormat>Widescreen</PresentationFormat>
  <Paragraphs>424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aramakrishnan@hawk.iit.edu</dc:creator>
  <cp:lastModifiedBy>pradeep raja mohan</cp:lastModifiedBy>
  <cp:revision>182</cp:revision>
  <dcterms:created xsi:type="dcterms:W3CDTF">2017-11-08T05:03:00Z</dcterms:created>
  <dcterms:modified xsi:type="dcterms:W3CDTF">2017-11-18T05:49:36Z</dcterms:modified>
</cp:coreProperties>
</file>