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5"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D5D1C4-96E3-41DF-91E0-7C5971EF4726}" type="datetimeFigureOut">
              <a:rPr lang="en-IN" smtClean="0"/>
              <a:t>23-09-2024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66E233-EE91-417F-806F-AD01F82AD5CD}" type="slidenum">
              <a:rPr lang="en-IN" smtClean="0"/>
              <a:t>‹#›</a:t>
            </a:fld>
            <a:endParaRPr lang="en-IN"/>
          </a:p>
        </p:txBody>
      </p:sp>
    </p:spTree>
    <p:extLst>
      <p:ext uri="{BB962C8B-B14F-4D97-AF65-F5344CB8AC3E}">
        <p14:creationId xmlns:p14="http://schemas.microsoft.com/office/powerpoint/2010/main" val="235824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5BAD235-F28D-4039-85E2-2D5A0E8514BC}" type="datetime1">
              <a:rPr lang="en-IN" smtClean="0"/>
              <a:t>23-09-2024</a:t>
            </a:fld>
            <a:endParaRPr lang="en-IN"/>
          </a:p>
        </p:txBody>
      </p:sp>
      <p:sp>
        <p:nvSpPr>
          <p:cNvPr id="8" name="Footer Placeholder 7"/>
          <p:cNvSpPr>
            <a:spLocks noGrp="1"/>
          </p:cNvSpPr>
          <p:nvPr>
            <p:ph type="ftr" sz="quarter" idx="11"/>
          </p:nvPr>
        </p:nvSpPr>
        <p:spPr/>
        <p:txBody>
          <a:bodyPr/>
          <a:lstStyle/>
          <a:p>
            <a:r>
              <a:rPr lang="en-US"/>
              <a:t>OCI Interview QnA by Prafull Malviya</a:t>
            </a:r>
            <a:endParaRPr lang="en-IN"/>
          </a:p>
        </p:txBody>
      </p:sp>
      <p:sp>
        <p:nvSpPr>
          <p:cNvPr id="9" name="Slide Number Placeholder 8"/>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6428751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85E31-28E7-4466-B7F3-252CC17C2C47}" type="datetime1">
              <a:rPr lang="en-IN" smtClean="0"/>
              <a:t>23-09-2024</a:t>
            </a:fld>
            <a:endParaRPr lang="en-IN"/>
          </a:p>
        </p:txBody>
      </p:sp>
      <p:sp>
        <p:nvSpPr>
          <p:cNvPr id="5" name="Footer Placeholder 4"/>
          <p:cNvSpPr>
            <a:spLocks noGrp="1"/>
          </p:cNvSpPr>
          <p:nvPr>
            <p:ph type="ftr" sz="quarter" idx="11"/>
          </p:nvPr>
        </p:nvSpPr>
        <p:spPr/>
        <p:txBody>
          <a:bodyPr/>
          <a:lstStyle/>
          <a:p>
            <a:r>
              <a:rPr lang="en-US"/>
              <a:t>OCI Interview QnA by Prafull Malviya</a:t>
            </a:r>
            <a:endParaRPr lang="en-IN"/>
          </a:p>
        </p:txBody>
      </p:sp>
      <p:sp>
        <p:nvSpPr>
          <p:cNvPr id="6" name="Slide Number Placeholder 5"/>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247511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E0C47-C607-4C5E-BEE1-D980604B0B8F}" type="datetime1">
              <a:rPr lang="en-IN" smtClean="0"/>
              <a:t>23-09-2024</a:t>
            </a:fld>
            <a:endParaRPr lang="en-IN"/>
          </a:p>
        </p:txBody>
      </p:sp>
      <p:sp>
        <p:nvSpPr>
          <p:cNvPr id="5" name="Footer Placeholder 4"/>
          <p:cNvSpPr>
            <a:spLocks noGrp="1"/>
          </p:cNvSpPr>
          <p:nvPr>
            <p:ph type="ftr" sz="quarter" idx="11"/>
          </p:nvPr>
        </p:nvSpPr>
        <p:spPr/>
        <p:txBody>
          <a:bodyPr/>
          <a:lstStyle/>
          <a:p>
            <a:r>
              <a:rPr lang="en-US"/>
              <a:t>OCI Interview QnA by Prafull Malviya</a:t>
            </a:r>
            <a:endParaRPr lang="en-IN"/>
          </a:p>
        </p:txBody>
      </p:sp>
      <p:sp>
        <p:nvSpPr>
          <p:cNvPr id="6" name="Slide Number Placeholder 5"/>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49650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B35AE-5FB7-41DC-B7A4-2A9300031BD3}" type="datetime1">
              <a:rPr lang="en-IN" smtClean="0"/>
              <a:t>23-09-2024</a:t>
            </a:fld>
            <a:endParaRPr lang="en-IN"/>
          </a:p>
        </p:txBody>
      </p:sp>
      <p:sp>
        <p:nvSpPr>
          <p:cNvPr id="8" name="Footer Placeholder 7"/>
          <p:cNvSpPr>
            <a:spLocks noGrp="1"/>
          </p:cNvSpPr>
          <p:nvPr>
            <p:ph type="ftr" sz="quarter" idx="11"/>
          </p:nvPr>
        </p:nvSpPr>
        <p:spPr/>
        <p:txBody>
          <a:bodyPr/>
          <a:lstStyle/>
          <a:p>
            <a:r>
              <a:rPr lang="en-US"/>
              <a:t>OCI Interview QnA by Prafull Malviya</a:t>
            </a:r>
            <a:endParaRPr lang="en-IN"/>
          </a:p>
        </p:txBody>
      </p:sp>
      <p:sp>
        <p:nvSpPr>
          <p:cNvPr id="9" name="Slide Number Placeholder 8"/>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302345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7751541-4632-4283-A874-F07C52E77358}" type="datetime1">
              <a:rPr lang="en-IN" smtClean="0"/>
              <a:t>23-09-2024</a:t>
            </a:fld>
            <a:endParaRPr lang="en-IN"/>
          </a:p>
        </p:txBody>
      </p:sp>
      <p:sp>
        <p:nvSpPr>
          <p:cNvPr id="8" name="Footer Placeholder 7"/>
          <p:cNvSpPr>
            <a:spLocks noGrp="1"/>
          </p:cNvSpPr>
          <p:nvPr>
            <p:ph type="ftr" sz="quarter" idx="11"/>
          </p:nvPr>
        </p:nvSpPr>
        <p:spPr/>
        <p:txBody>
          <a:bodyPr/>
          <a:lstStyle/>
          <a:p>
            <a:r>
              <a:rPr lang="en-US"/>
              <a:t>OCI Interview QnA by Prafull Malviya</a:t>
            </a:r>
            <a:endParaRPr lang="en-IN"/>
          </a:p>
        </p:txBody>
      </p:sp>
      <p:sp>
        <p:nvSpPr>
          <p:cNvPr id="9" name="Slide Number Placeholder 8"/>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130084283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62B5FC5-27FD-4A47-9CD9-10C73169B69A}" type="datetime1">
              <a:rPr lang="en-IN" smtClean="0"/>
              <a:t>23-09-2024</a:t>
            </a:fld>
            <a:endParaRPr lang="en-IN"/>
          </a:p>
        </p:txBody>
      </p:sp>
      <p:sp>
        <p:nvSpPr>
          <p:cNvPr id="9" name="Footer Placeholder 8"/>
          <p:cNvSpPr>
            <a:spLocks noGrp="1"/>
          </p:cNvSpPr>
          <p:nvPr>
            <p:ph type="ftr" sz="quarter" idx="11"/>
          </p:nvPr>
        </p:nvSpPr>
        <p:spPr/>
        <p:txBody>
          <a:bodyPr/>
          <a:lstStyle/>
          <a:p>
            <a:r>
              <a:rPr lang="en-US"/>
              <a:t>OCI Interview QnA by Prafull Malviya</a:t>
            </a:r>
            <a:endParaRPr lang="en-IN"/>
          </a:p>
        </p:txBody>
      </p:sp>
      <p:sp>
        <p:nvSpPr>
          <p:cNvPr id="10" name="Slide Number Placeholder 9"/>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273881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C6990FE-1FE7-4358-BC00-3730F2468908}" type="datetime1">
              <a:rPr lang="en-IN" smtClean="0"/>
              <a:t>23-09-2024</a:t>
            </a:fld>
            <a:endParaRPr lang="en-IN"/>
          </a:p>
        </p:txBody>
      </p:sp>
      <p:sp>
        <p:nvSpPr>
          <p:cNvPr id="8" name="Footer Placeholder 7"/>
          <p:cNvSpPr>
            <a:spLocks noGrp="1"/>
          </p:cNvSpPr>
          <p:nvPr>
            <p:ph type="ftr" sz="quarter" idx="11"/>
          </p:nvPr>
        </p:nvSpPr>
        <p:spPr/>
        <p:txBody>
          <a:bodyPr/>
          <a:lstStyle/>
          <a:p>
            <a:r>
              <a:rPr lang="en-US"/>
              <a:t>OCI Interview QnA by Prafull Malviya</a:t>
            </a:r>
            <a:endParaRPr lang="en-IN"/>
          </a:p>
        </p:txBody>
      </p:sp>
      <p:sp>
        <p:nvSpPr>
          <p:cNvPr id="9" name="Slide Number Placeholder 8"/>
          <p:cNvSpPr>
            <a:spLocks noGrp="1"/>
          </p:cNvSpPr>
          <p:nvPr>
            <p:ph type="sldNum" sz="quarter" idx="12"/>
          </p:nvPr>
        </p:nvSpPr>
        <p:spPr/>
        <p:txBody>
          <a:bodyPr/>
          <a:lstStyle/>
          <a:p>
            <a:fld id="{5C02AAF1-B7EC-43ED-8590-491D0E35CA5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9433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BB206B-E9B2-4B69-A165-7995748402D8}" type="datetime1">
              <a:rPr lang="en-IN" smtClean="0"/>
              <a:t>23-09-2024</a:t>
            </a:fld>
            <a:endParaRPr lang="en-IN"/>
          </a:p>
        </p:txBody>
      </p:sp>
      <p:sp>
        <p:nvSpPr>
          <p:cNvPr id="4" name="Footer Placeholder 3"/>
          <p:cNvSpPr>
            <a:spLocks noGrp="1"/>
          </p:cNvSpPr>
          <p:nvPr>
            <p:ph type="ftr" sz="quarter" idx="11"/>
          </p:nvPr>
        </p:nvSpPr>
        <p:spPr/>
        <p:txBody>
          <a:bodyPr/>
          <a:lstStyle/>
          <a:p>
            <a:r>
              <a:rPr lang="en-US"/>
              <a:t>OCI Interview QnA by Prafull Malviya</a:t>
            </a:r>
            <a:endParaRPr lang="en-IN"/>
          </a:p>
        </p:txBody>
      </p:sp>
      <p:sp>
        <p:nvSpPr>
          <p:cNvPr id="5" name="Slide Number Placeholder 4"/>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238072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C9AD5-80C5-4AE6-8651-64D0BC6BEB46}" type="datetime1">
              <a:rPr lang="en-IN" smtClean="0"/>
              <a:t>23-09-2024</a:t>
            </a:fld>
            <a:endParaRPr lang="en-IN"/>
          </a:p>
        </p:txBody>
      </p:sp>
      <p:sp>
        <p:nvSpPr>
          <p:cNvPr id="3" name="Footer Placeholder 2"/>
          <p:cNvSpPr>
            <a:spLocks noGrp="1"/>
          </p:cNvSpPr>
          <p:nvPr>
            <p:ph type="ftr" sz="quarter" idx="11"/>
          </p:nvPr>
        </p:nvSpPr>
        <p:spPr/>
        <p:txBody>
          <a:bodyPr/>
          <a:lstStyle/>
          <a:p>
            <a:r>
              <a:rPr lang="en-US"/>
              <a:t>OCI Interview QnA by Prafull Malviya</a:t>
            </a:r>
            <a:endParaRPr lang="en-IN"/>
          </a:p>
        </p:txBody>
      </p:sp>
      <p:sp>
        <p:nvSpPr>
          <p:cNvPr id="4" name="Slide Number Placeholder 3"/>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241241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B362FB5-CDF2-4C7A-8239-99AB09272BAA}" type="datetime1">
              <a:rPr lang="en-IN" smtClean="0"/>
              <a:t>23-09-2024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OCI Interview QnA by Prafull Malviya</a:t>
            </a:r>
            <a:endParaRPr lang="en-IN"/>
          </a:p>
        </p:txBody>
      </p:sp>
      <p:sp>
        <p:nvSpPr>
          <p:cNvPr id="11" name="Slide Number Placeholder 10"/>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2724498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48A2A57-DE87-44B1-9201-571E207D918C}" type="datetime1">
              <a:rPr lang="en-IN" smtClean="0"/>
              <a:t>23-09-2024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a:t>OCI Interview QnA by Prafull Malviya</a:t>
            </a:r>
            <a:endParaRPr lang="en-IN"/>
          </a:p>
        </p:txBody>
      </p:sp>
      <p:sp>
        <p:nvSpPr>
          <p:cNvPr id="10" name="Slide Number Placeholder 9"/>
          <p:cNvSpPr>
            <a:spLocks noGrp="1"/>
          </p:cNvSpPr>
          <p:nvPr>
            <p:ph type="sldNum" sz="quarter" idx="12"/>
          </p:nvPr>
        </p:nvSpPr>
        <p:spPr/>
        <p:txBody>
          <a:bodyPr/>
          <a:lstStyle/>
          <a:p>
            <a:fld id="{5C02AAF1-B7EC-43ED-8590-491D0E35CA58}" type="slidenum">
              <a:rPr lang="en-IN" smtClean="0"/>
              <a:t>‹#›</a:t>
            </a:fld>
            <a:endParaRPr lang="en-IN"/>
          </a:p>
        </p:txBody>
      </p:sp>
    </p:spTree>
    <p:extLst>
      <p:ext uri="{BB962C8B-B14F-4D97-AF65-F5344CB8AC3E}">
        <p14:creationId xmlns:p14="http://schemas.microsoft.com/office/powerpoint/2010/main" val="1700129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DDDB73F-9D64-43FD-A0BB-B5F6C786A797}" type="datetime1">
              <a:rPr lang="en-IN" smtClean="0"/>
              <a:t>23-09-2024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a:t>OCI Interview QnA by Prafull Malviya</a:t>
            </a:r>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C02AAF1-B7EC-43ED-8590-491D0E35CA58}" type="slidenum">
              <a:rPr lang="en-IN" smtClean="0"/>
              <a:t>‹#›</a:t>
            </a:fld>
            <a:endParaRPr lang="en-IN"/>
          </a:p>
        </p:txBody>
      </p:sp>
    </p:spTree>
    <p:extLst>
      <p:ext uri="{BB962C8B-B14F-4D97-AF65-F5344CB8AC3E}">
        <p14:creationId xmlns:p14="http://schemas.microsoft.com/office/powerpoint/2010/main" val="126572431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hd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455A-1F15-438E-AFCE-D647C1F3A28B}"/>
              </a:ext>
            </a:extLst>
          </p:cNvPr>
          <p:cNvSpPr>
            <a:spLocks noGrp="1"/>
          </p:cNvSpPr>
          <p:nvPr>
            <p:ph type="ctrTitle"/>
          </p:nvPr>
        </p:nvSpPr>
        <p:spPr/>
        <p:txBody>
          <a:bodyPr/>
          <a:lstStyle/>
          <a:p>
            <a:r>
              <a:rPr lang="en-IN" dirty="0"/>
              <a:t>OCI 100 Interview questions and </a:t>
            </a:r>
            <a:r>
              <a:rPr lang="en-IN" dirty="0" err="1"/>
              <a:t>Answerwers</a:t>
            </a:r>
            <a:endParaRPr lang="en-IN" dirty="0"/>
          </a:p>
        </p:txBody>
      </p:sp>
      <p:sp>
        <p:nvSpPr>
          <p:cNvPr id="3" name="Subtitle 2">
            <a:extLst>
              <a:ext uri="{FF2B5EF4-FFF2-40B4-BE49-F238E27FC236}">
                <a16:creationId xmlns:a16="http://schemas.microsoft.com/office/drawing/2014/main" id="{590622B5-C9A8-4CC0-8EAB-CAA3B2E10116}"/>
              </a:ext>
            </a:extLst>
          </p:cNvPr>
          <p:cNvSpPr>
            <a:spLocks noGrp="1"/>
          </p:cNvSpPr>
          <p:nvPr>
            <p:ph type="subTitle" idx="1"/>
          </p:nvPr>
        </p:nvSpPr>
        <p:spPr/>
        <p:txBody>
          <a:bodyPr/>
          <a:lstStyle/>
          <a:p>
            <a:r>
              <a:rPr lang="en-IN" dirty="0"/>
              <a:t>By </a:t>
            </a:r>
            <a:r>
              <a:rPr lang="en-IN" dirty="0" err="1"/>
              <a:t>Prafull</a:t>
            </a:r>
            <a:r>
              <a:rPr lang="en-IN" dirty="0"/>
              <a:t> Malviya</a:t>
            </a:r>
          </a:p>
        </p:txBody>
      </p:sp>
    </p:spTree>
    <p:extLst>
      <p:ext uri="{BB962C8B-B14F-4D97-AF65-F5344CB8AC3E}">
        <p14:creationId xmlns:p14="http://schemas.microsoft.com/office/powerpoint/2010/main" val="1820835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FF78-ED91-432B-8142-CFB8D8C829B7}"/>
              </a:ext>
            </a:extLst>
          </p:cNvPr>
          <p:cNvSpPr>
            <a:spLocks noGrp="1"/>
          </p:cNvSpPr>
          <p:nvPr>
            <p:ph type="title"/>
          </p:nvPr>
        </p:nvSpPr>
        <p:spPr>
          <a:xfrm>
            <a:off x="2231136" y="178879"/>
            <a:ext cx="7729728" cy="578359"/>
          </a:xfrm>
        </p:spPr>
        <p:txBody>
          <a:bodyPr>
            <a:normAutofit fontScale="90000"/>
          </a:bodyPr>
          <a:lstStyle/>
          <a:p>
            <a:r>
              <a:rPr lang="en-IN" sz="2700" b="1" dirty="0">
                <a:effectLst/>
                <a:latin typeface="Calibri" panose="020F0502020204030204" pitchFamily="34" charset="0"/>
                <a:ea typeface="Calibri" panose="020F0502020204030204" pitchFamily="34" charset="0"/>
                <a:cs typeface="Times New Roman" panose="02020603050405020304" pitchFamily="18" charset="0"/>
              </a:rPr>
              <a:t>Cost Management</a:t>
            </a:r>
            <a:endParaRPr lang="en-IN" dirty="0"/>
          </a:p>
        </p:txBody>
      </p:sp>
      <p:sp>
        <p:nvSpPr>
          <p:cNvPr id="3" name="Content Placeholder 2">
            <a:extLst>
              <a:ext uri="{FF2B5EF4-FFF2-40B4-BE49-F238E27FC236}">
                <a16:creationId xmlns:a16="http://schemas.microsoft.com/office/drawing/2014/main" id="{46DC24EA-E894-4292-8D60-0746C84AF5BE}"/>
              </a:ext>
            </a:extLst>
          </p:cNvPr>
          <p:cNvSpPr>
            <a:spLocks noGrp="1"/>
          </p:cNvSpPr>
          <p:nvPr>
            <p:ph idx="1"/>
          </p:nvPr>
        </p:nvSpPr>
        <p:spPr>
          <a:xfrm>
            <a:off x="114299" y="885825"/>
            <a:ext cx="11815763" cy="5793295"/>
          </a:xfrm>
        </p:spPr>
        <p:txBody>
          <a:bodyPr>
            <a:normAutofit fontScale="925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41. Q: How can you optimize cost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Cost can be optimized by using cost-effective instance shapes, reserving capacity, monitoring usage with Cost Analysis tools, and applying budget limits.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42. Q: What is the difference between Pay As You Go and Reserved Pricing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Pay As You Go charges you based on usage, while Reserved Pricing offers discounts for committing to use specific resources for a set period.</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43. Q: How do you track and manage costs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Costs can be tracked using the Cost Analysis tool, and you can manage them by setting budgets, alerts, and using Resource Tags for cost allocation.</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44. Q: What are Resource Tags, and how do they help with cost management?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Resource Tags are metadata assigned to resources, allowing you to categorize and track spending across different projects or departments.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45. Q: Explain how to implement a cost control strategy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cost control strategy involves monitoring usage, setting budgets and alerts, using Resource Tags, and choosing the most cost-effective resources and services.</a:t>
            </a:r>
          </a:p>
        </p:txBody>
      </p:sp>
      <p:sp>
        <p:nvSpPr>
          <p:cNvPr id="5" name="Slide Number Placeholder 4">
            <a:extLst>
              <a:ext uri="{FF2B5EF4-FFF2-40B4-BE49-F238E27FC236}">
                <a16:creationId xmlns:a16="http://schemas.microsoft.com/office/drawing/2014/main" id="{81480BCF-4059-41CE-B14E-47D40CE9A801}"/>
              </a:ext>
            </a:extLst>
          </p:cNvPr>
          <p:cNvSpPr>
            <a:spLocks noGrp="1"/>
          </p:cNvSpPr>
          <p:nvPr>
            <p:ph type="sldNum" sz="quarter" idx="12"/>
          </p:nvPr>
        </p:nvSpPr>
        <p:spPr/>
        <p:txBody>
          <a:bodyPr/>
          <a:lstStyle/>
          <a:p>
            <a:fld id="{5C02AAF1-B7EC-43ED-8590-491D0E35CA58}" type="slidenum">
              <a:rPr lang="en-IN" smtClean="0"/>
              <a:t>10</a:t>
            </a:fld>
            <a:endParaRPr lang="en-IN"/>
          </a:p>
        </p:txBody>
      </p:sp>
      <p:sp>
        <p:nvSpPr>
          <p:cNvPr id="4" name="Footer Placeholder 3">
            <a:extLst>
              <a:ext uri="{FF2B5EF4-FFF2-40B4-BE49-F238E27FC236}">
                <a16:creationId xmlns:a16="http://schemas.microsoft.com/office/drawing/2014/main" id="{BEF72B6F-E2E1-451A-9F0D-057F969D7076}"/>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07583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7122-F61D-424C-9E15-542B44E7C95D}"/>
              </a:ext>
            </a:extLst>
          </p:cNvPr>
          <p:cNvSpPr>
            <a:spLocks noGrp="1"/>
          </p:cNvSpPr>
          <p:nvPr>
            <p:ph type="title"/>
          </p:nvPr>
        </p:nvSpPr>
        <p:spPr>
          <a:xfrm>
            <a:off x="2231136" y="221742"/>
            <a:ext cx="7729728" cy="578358"/>
          </a:xfrm>
        </p:spPr>
        <p:txBody>
          <a:bodyPr>
            <a:no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Load Balancing and Traffic Management</a:t>
            </a:r>
            <a:endParaRPr lang="en-IN" sz="2000" dirty="0"/>
          </a:p>
        </p:txBody>
      </p:sp>
      <p:sp>
        <p:nvSpPr>
          <p:cNvPr id="3" name="Content Placeholder 2">
            <a:extLst>
              <a:ext uri="{FF2B5EF4-FFF2-40B4-BE49-F238E27FC236}">
                <a16:creationId xmlns:a16="http://schemas.microsoft.com/office/drawing/2014/main" id="{E316F37F-5447-430C-B2CB-18EDB1C062E3}"/>
              </a:ext>
            </a:extLst>
          </p:cNvPr>
          <p:cNvSpPr>
            <a:spLocks noGrp="1"/>
          </p:cNvSpPr>
          <p:nvPr>
            <p:ph idx="1"/>
          </p:nvPr>
        </p:nvSpPr>
        <p:spPr>
          <a:xfrm>
            <a:off x="185738" y="1014414"/>
            <a:ext cx="11772900" cy="5621844"/>
          </a:xfrm>
        </p:spPr>
        <p:txBody>
          <a:bodyPr>
            <a:normAutofit fontScale="925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46. Q: What is the OCI Load Balancer, and how does it work?</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The OCI Load Balancer distributes incoming traffic across multiple compute instances, ensuring availability and reliability.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47. Q: What is a Public Load Balancer, and when should you use it?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Public Load Balancer handles internet-facing traffic and should be used for applications that need to be accessible from the internet.</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48. Q: What is a Private Load Balancer, and when is it appropriate?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Private Load Balancer handles traffic within a VCN and is appropriate for internal applications that do not need internet exposure.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49. Q: Explain the difference between Layer 4 and Layer 7 load balancing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Layer 4 load balancing operates at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transrport</a:t>
            </a:r>
            <a:r>
              <a:rPr lang="en-IN" sz="1800" dirty="0">
                <a:effectLst/>
                <a:latin typeface="Calibri" panose="020F0502020204030204" pitchFamily="34" charset="0"/>
                <a:ea typeface="Calibri" panose="020F0502020204030204" pitchFamily="34" charset="0"/>
                <a:cs typeface="Times New Roman" panose="02020603050405020304" pitchFamily="18" charset="0"/>
              </a:rPr>
              <a:t> layer, routing traffic based on IP and port, while Layer 7 operates at the application layer, routing traffic based on HTTP headers and content.</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50. Q: How does OCI’s Traffic Management work?</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Traffic Management provides DNS-based traffic routing and load balancing across multiple endpoints, allowing you to route traffic based on geographic location, health status, or performance.</a:t>
            </a:r>
            <a:endParaRPr lang="en-IN" dirty="0"/>
          </a:p>
        </p:txBody>
      </p:sp>
      <p:sp>
        <p:nvSpPr>
          <p:cNvPr id="5" name="Slide Number Placeholder 4">
            <a:extLst>
              <a:ext uri="{FF2B5EF4-FFF2-40B4-BE49-F238E27FC236}">
                <a16:creationId xmlns:a16="http://schemas.microsoft.com/office/drawing/2014/main" id="{9F6DEBF5-0909-4C76-8C7A-C3296C1406C2}"/>
              </a:ext>
            </a:extLst>
          </p:cNvPr>
          <p:cNvSpPr>
            <a:spLocks noGrp="1"/>
          </p:cNvSpPr>
          <p:nvPr>
            <p:ph type="sldNum" sz="quarter" idx="12"/>
          </p:nvPr>
        </p:nvSpPr>
        <p:spPr/>
        <p:txBody>
          <a:bodyPr/>
          <a:lstStyle/>
          <a:p>
            <a:fld id="{5C02AAF1-B7EC-43ED-8590-491D0E35CA58}" type="slidenum">
              <a:rPr lang="en-IN" smtClean="0"/>
              <a:t>11</a:t>
            </a:fld>
            <a:endParaRPr lang="en-IN"/>
          </a:p>
        </p:txBody>
      </p:sp>
      <p:sp>
        <p:nvSpPr>
          <p:cNvPr id="4" name="Footer Placeholder 3">
            <a:extLst>
              <a:ext uri="{FF2B5EF4-FFF2-40B4-BE49-F238E27FC236}">
                <a16:creationId xmlns:a16="http://schemas.microsoft.com/office/drawing/2014/main" id="{11E9CCCB-396B-4C9A-8D43-CF9FB7F0E2F5}"/>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661798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C773-5A8E-4A2F-9192-6116F2FE1505}"/>
              </a:ext>
            </a:extLst>
          </p:cNvPr>
          <p:cNvSpPr>
            <a:spLocks noGrp="1"/>
          </p:cNvSpPr>
          <p:nvPr>
            <p:ph type="title"/>
          </p:nvPr>
        </p:nvSpPr>
        <p:spPr>
          <a:xfrm>
            <a:off x="2231136" y="264605"/>
            <a:ext cx="7729728" cy="635508"/>
          </a:xfrm>
        </p:spPr>
        <p:txBody>
          <a:bodyPr>
            <a:normAutofit fontScale="90000"/>
          </a:bodyPr>
          <a:lstStyle/>
          <a:p>
            <a:r>
              <a:rPr lang="en-IN" sz="2200" b="1" dirty="0">
                <a:effectLst/>
                <a:latin typeface="Calibri" panose="020F0502020204030204" pitchFamily="34" charset="0"/>
                <a:ea typeface="Calibri" panose="020F0502020204030204" pitchFamily="34" charset="0"/>
                <a:cs typeface="Times New Roman" panose="02020603050405020304" pitchFamily="18" charset="0"/>
              </a:rPr>
              <a:t>Monitoring and Logging</a:t>
            </a:r>
            <a:endParaRPr lang="en-IN" dirty="0"/>
          </a:p>
        </p:txBody>
      </p:sp>
      <p:sp>
        <p:nvSpPr>
          <p:cNvPr id="3" name="Content Placeholder 2">
            <a:extLst>
              <a:ext uri="{FF2B5EF4-FFF2-40B4-BE49-F238E27FC236}">
                <a16:creationId xmlns:a16="http://schemas.microsoft.com/office/drawing/2014/main" id="{DCD2DDAA-4FA9-431A-8EBD-3DE8734EAD60}"/>
              </a:ext>
            </a:extLst>
          </p:cNvPr>
          <p:cNvSpPr>
            <a:spLocks noGrp="1"/>
          </p:cNvSpPr>
          <p:nvPr>
            <p:ph idx="1"/>
          </p:nvPr>
        </p:nvSpPr>
        <p:spPr>
          <a:xfrm>
            <a:off x="214313" y="1143000"/>
            <a:ext cx="11658600" cy="5450395"/>
          </a:xfrm>
        </p:spPr>
        <p:txBody>
          <a:bodyPr>
            <a:normAutofit fontScale="92500"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51. Q: What monitoring tools are available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Monitoring tools include OCI Monitoring, Logging, Events, and Notifications services.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52. Q: How does the OCI Monitoring service work?</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Monitoring collects and stores metrics from various OCI resources, allowing you to visualize and alert on performance and health.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53. Q: What is OCI Logging?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Logging is a fully managed service that collects, stores, and analyses log data from OCI resources.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54. Q: Explain the role of OCI Events.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Events allows you to respond to state changes in OCI resources by triggering actions like notifications, functions, or other services.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55. Q: How do you set up alerts in OCI Monitoring?</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Alerts can be set up by defining alarm rules in OCI Monitoring, which trigger notifications when specific conditions or thresholds are met.</a:t>
            </a:r>
            <a:endParaRPr lang="en-IN" dirty="0"/>
          </a:p>
        </p:txBody>
      </p:sp>
      <p:sp>
        <p:nvSpPr>
          <p:cNvPr id="5" name="Slide Number Placeholder 4">
            <a:extLst>
              <a:ext uri="{FF2B5EF4-FFF2-40B4-BE49-F238E27FC236}">
                <a16:creationId xmlns:a16="http://schemas.microsoft.com/office/drawing/2014/main" id="{CE1316C0-1F61-4D57-B882-8453C0D0F70C}"/>
              </a:ext>
            </a:extLst>
          </p:cNvPr>
          <p:cNvSpPr>
            <a:spLocks noGrp="1"/>
          </p:cNvSpPr>
          <p:nvPr>
            <p:ph type="sldNum" sz="quarter" idx="12"/>
          </p:nvPr>
        </p:nvSpPr>
        <p:spPr/>
        <p:txBody>
          <a:bodyPr/>
          <a:lstStyle/>
          <a:p>
            <a:fld id="{5C02AAF1-B7EC-43ED-8590-491D0E35CA58}" type="slidenum">
              <a:rPr lang="en-IN" smtClean="0"/>
              <a:t>12</a:t>
            </a:fld>
            <a:endParaRPr lang="en-IN"/>
          </a:p>
        </p:txBody>
      </p:sp>
      <p:sp>
        <p:nvSpPr>
          <p:cNvPr id="4" name="Footer Placeholder 3">
            <a:extLst>
              <a:ext uri="{FF2B5EF4-FFF2-40B4-BE49-F238E27FC236}">
                <a16:creationId xmlns:a16="http://schemas.microsoft.com/office/drawing/2014/main" id="{CC6CE350-0DCA-4AF5-B4F1-BABA74084B7C}"/>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357358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F600-EB1A-4022-9755-FB4169D4DE36}"/>
              </a:ext>
            </a:extLst>
          </p:cNvPr>
          <p:cNvSpPr>
            <a:spLocks noGrp="1"/>
          </p:cNvSpPr>
          <p:nvPr>
            <p:ph type="title"/>
          </p:nvPr>
        </p:nvSpPr>
        <p:spPr>
          <a:xfrm>
            <a:off x="2231136" y="236029"/>
            <a:ext cx="7729728" cy="592646"/>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DevOps and Automation</a:t>
            </a:r>
            <a:endParaRPr lang="en-IN" dirty="0"/>
          </a:p>
        </p:txBody>
      </p:sp>
      <p:sp>
        <p:nvSpPr>
          <p:cNvPr id="3" name="Content Placeholder 2">
            <a:extLst>
              <a:ext uri="{FF2B5EF4-FFF2-40B4-BE49-F238E27FC236}">
                <a16:creationId xmlns:a16="http://schemas.microsoft.com/office/drawing/2014/main" id="{EA41D056-8644-41B5-9F97-C2580647D162}"/>
              </a:ext>
            </a:extLst>
          </p:cNvPr>
          <p:cNvSpPr>
            <a:spLocks noGrp="1"/>
          </p:cNvSpPr>
          <p:nvPr>
            <p:ph idx="1"/>
          </p:nvPr>
        </p:nvSpPr>
        <p:spPr>
          <a:xfrm>
            <a:off x="200025" y="985838"/>
            <a:ext cx="11744325" cy="5636133"/>
          </a:xfrm>
        </p:spPr>
        <p:txBody>
          <a:bodyPr>
            <a:normAutofit fontScale="92500"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56. Q: What automation tools are available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Automation tools include OCI Resource Manager, Terraform, OCI CLI, and SDKs.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57. Q: What is OCI Resource Manager?</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Resource Manager is a managed service that allows you to automate the provisioning and management of OCI resources using Terraform.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58. Q: How do you use Terraform with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Terraform scripts can be used with OCI Resource Manager or OCI CLI to automate the creation and management of OCI resources.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59. Q: What is the OCI CLI, and how is it used?</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CLI is a command-line tool for managing OCI resources, allowing you to automate tasks and integrate with other tools.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60. Q: Explain the concept of Infrastructure as Code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IaC</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in OCI.</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IN" sz="1800" dirty="0">
                <a:effectLst/>
                <a:latin typeface="Calibri" panose="020F0502020204030204" pitchFamily="34" charset="0"/>
                <a:ea typeface="Calibri" panose="020F0502020204030204" pitchFamily="34" charset="0"/>
                <a:cs typeface="Times New Roman" panose="02020603050405020304" pitchFamily="18" charset="0"/>
              </a:rPr>
              <a:t> allows you to define and manage OCI infrastructure using code, enabling version control, automation, and consistent deployments.</a:t>
            </a:r>
            <a:endParaRPr lang="en-IN" dirty="0"/>
          </a:p>
        </p:txBody>
      </p:sp>
      <p:sp>
        <p:nvSpPr>
          <p:cNvPr id="5" name="Slide Number Placeholder 4">
            <a:extLst>
              <a:ext uri="{FF2B5EF4-FFF2-40B4-BE49-F238E27FC236}">
                <a16:creationId xmlns:a16="http://schemas.microsoft.com/office/drawing/2014/main" id="{CB2A4C79-1BB1-47C1-90CF-6EAE362B2860}"/>
              </a:ext>
            </a:extLst>
          </p:cNvPr>
          <p:cNvSpPr>
            <a:spLocks noGrp="1"/>
          </p:cNvSpPr>
          <p:nvPr>
            <p:ph type="sldNum" sz="quarter" idx="12"/>
          </p:nvPr>
        </p:nvSpPr>
        <p:spPr/>
        <p:txBody>
          <a:bodyPr/>
          <a:lstStyle/>
          <a:p>
            <a:fld id="{5C02AAF1-B7EC-43ED-8590-491D0E35CA58}" type="slidenum">
              <a:rPr lang="en-IN" smtClean="0"/>
              <a:t>13</a:t>
            </a:fld>
            <a:endParaRPr lang="en-IN"/>
          </a:p>
        </p:txBody>
      </p:sp>
      <p:sp>
        <p:nvSpPr>
          <p:cNvPr id="4" name="Footer Placeholder 3">
            <a:extLst>
              <a:ext uri="{FF2B5EF4-FFF2-40B4-BE49-F238E27FC236}">
                <a16:creationId xmlns:a16="http://schemas.microsoft.com/office/drawing/2014/main" id="{943859F9-F27C-472B-A4A6-5283ABAAFC92}"/>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433427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7E636-9563-4093-B930-CCBA08858930}"/>
              </a:ext>
            </a:extLst>
          </p:cNvPr>
          <p:cNvSpPr>
            <a:spLocks noGrp="1"/>
          </p:cNvSpPr>
          <p:nvPr>
            <p:ph type="title"/>
          </p:nvPr>
        </p:nvSpPr>
        <p:spPr>
          <a:xfrm>
            <a:off x="2231136" y="207454"/>
            <a:ext cx="7729728" cy="549784"/>
          </a:xfrm>
        </p:spPr>
        <p:txBody>
          <a:bodyPr>
            <a:normAutofit fontScale="90000"/>
          </a:bodyPr>
          <a:lstStyle/>
          <a:p>
            <a:r>
              <a:rPr lang="en-IN" sz="2700" b="1" dirty="0">
                <a:effectLst/>
                <a:latin typeface="Calibri" panose="020F0502020204030204" pitchFamily="34" charset="0"/>
                <a:ea typeface="Calibri" panose="020F0502020204030204" pitchFamily="34" charset="0"/>
                <a:cs typeface="Times New Roman" panose="02020603050405020304" pitchFamily="18" charset="0"/>
              </a:rPr>
              <a:t>Migration</a:t>
            </a:r>
            <a:endParaRPr lang="en-IN" dirty="0"/>
          </a:p>
        </p:txBody>
      </p:sp>
      <p:sp>
        <p:nvSpPr>
          <p:cNvPr id="3" name="Content Placeholder 2">
            <a:extLst>
              <a:ext uri="{FF2B5EF4-FFF2-40B4-BE49-F238E27FC236}">
                <a16:creationId xmlns:a16="http://schemas.microsoft.com/office/drawing/2014/main" id="{F7614BFC-2C89-4418-B112-EF1663D800D6}"/>
              </a:ext>
            </a:extLst>
          </p:cNvPr>
          <p:cNvSpPr>
            <a:spLocks noGrp="1"/>
          </p:cNvSpPr>
          <p:nvPr>
            <p:ph idx="1"/>
          </p:nvPr>
        </p:nvSpPr>
        <p:spPr>
          <a:xfrm>
            <a:off x="214313" y="957264"/>
            <a:ext cx="11730037" cy="5693282"/>
          </a:xfrm>
        </p:spPr>
        <p:txBody>
          <a:bodyPr>
            <a:noAutofit/>
          </a:bodyPr>
          <a:lstStyle/>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61. Q: What migration tools are available in OCI?</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OCI offers tools like OCI Data Transfer, Oracle Cloud Migrations, and Zero Downtime Migration (ZDM).</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62. Q: What is Zero Downtime Migration (ZDM)?</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ZDM is a tool that enables seamless migration of Oracle databases to OCI with minimal downtime.</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63. Q: How do you migrate on-premises workloads to OCI?</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Workloads can be migrated using OCI Data Transfer, OCI Migrations, or by manually setting up and configuring resources in OCI.</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64. Q: What is the role of OCI </a:t>
            </a:r>
            <a:r>
              <a:rPr lang="en-IN" sz="1700" b="1"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700" b="1" dirty="0">
                <a:effectLst/>
                <a:latin typeface="Calibri" panose="020F0502020204030204" pitchFamily="34" charset="0"/>
                <a:ea typeface="Calibri" panose="020F0502020204030204" pitchFamily="34" charset="0"/>
                <a:cs typeface="Times New Roman" panose="02020603050405020304" pitchFamily="18" charset="0"/>
              </a:rPr>
              <a:t> in migration?</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OCI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700" dirty="0">
                <a:effectLst/>
                <a:latin typeface="Calibri" panose="020F0502020204030204" pitchFamily="34" charset="0"/>
                <a:ea typeface="Calibri" panose="020F0502020204030204" pitchFamily="34" charset="0"/>
                <a:cs typeface="Times New Roman" panose="02020603050405020304" pitchFamily="18" charset="0"/>
              </a:rPr>
              <a:t> provides a dedicated, high-speed connection between your on-premises data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700" dirty="0">
                <a:effectLst/>
                <a:latin typeface="Calibri" panose="020F0502020204030204" pitchFamily="34" charset="0"/>
                <a:ea typeface="Calibri" panose="020F0502020204030204" pitchFamily="34" charset="0"/>
                <a:cs typeface="Times New Roman" panose="02020603050405020304" pitchFamily="18" charset="0"/>
              </a:rPr>
              <a:t> and OCI, facilitating large-scale data migration.</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65. Q: Explain the process of migrating a database to OCI.</a:t>
            </a:r>
          </a:p>
          <a:p>
            <a:pPr marL="0" indent="0">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The process involves assessing the database, choosing the right OCI database service, using ZDM or Data Pump for migration, and validating the migrated database.</a:t>
            </a:r>
            <a:endParaRPr lang="en-IN" sz="1700" dirty="0"/>
          </a:p>
        </p:txBody>
      </p:sp>
      <p:sp>
        <p:nvSpPr>
          <p:cNvPr id="5" name="Slide Number Placeholder 4">
            <a:extLst>
              <a:ext uri="{FF2B5EF4-FFF2-40B4-BE49-F238E27FC236}">
                <a16:creationId xmlns:a16="http://schemas.microsoft.com/office/drawing/2014/main" id="{A6F2B342-8BA9-4285-8E6C-E962E94CDCB8}"/>
              </a:ext>
            </a:extLst>
          </p:cNvPr>
          <p:cNvSpPr>
            <a:spLocks noGrp="1"/>
          </p:cNvSpPr>
          <p:nvPr>
            <p:ph type="sldNum" sz="quarter" idx="12"/>
          </p:nvPr>
        </p:nvSpPr>
        <p:spPr/>
        <p:txBody>
          <a:bodyPr/>
          <a:lstStyle/>
          <a:p>
            <a:fld id="{5C02AAF1-B7EC-43ED-8590-491D0E35CA58}" type="slidenum">
              <a:rPr lang="en-IN" smtClean="0"/>
              <a:t>14</a:t>
            </a:fld>
            <a:endParaRPr lang="en-IN"/>
          </a:p>
        </p:txBody>
      </p:sp>
      <p:sp>
        <p:nvSpPr>
          <p:cNvPr id="4" name="Footer Placeholder 3">
            <a:extLst>
              <a:ext uri="{FF2B5EF4-FFF2-40B4-BE49-F238E27FC236}">
                <a16:creationId xmlns:a16="http://schemas.microsoft.com/office/drawing/2014/main" id="{FDEFB9D2-EEB5-46D0-9942-CFF137B4DB57}"/>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12359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B568-0610-4ACA-B4F4-E16448D6E5C2}"/>
              </a:ext>
            </a:extLst>
          </p:cNvPr>
          <p:cNvSpPr>
            <a:spLocks noGrp="1"/>
          </p:cNvSpPr>
          <p:nvPr>
            <p:ph type="title"/>
          </p:nvPr>
        </p:nvSpPr>
        <p:spPr>
          <a:xfrm>
            <a:off x="2388298" y="264604"/>
            <a:ext cx="7729728" cy="735521"/>
          </a:xfrm>
        </p:spPr>
        <p:txBody>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Data Integration and Analytics</a:t>
            </a:r>
            <a:endParaRPr lang="en-IN" dirty="0"/>
          </a:p>
        </p:txBody>
      </p:sp>
      <p:sp>
        <p:nvSpPr>
          <p:cNvPr id="3" name="Content Placeholder 2">
            <a:extLst>
              <a:ext uri="{FF2B5EF4-FFF2-40B4-BE49-F238E27FC236}">
                <a16:creationId xmlns:a16="http://schemas.microsoft.com/office/drawing/2014/main" id="{FF0A6EF7-6CE2-4960-BC61-912B0B080743}"/>
              </a:ext>
            </a:extLst>
          </p:cNvPr>
          <p:cNvSpPr>
            <a:spLocks noGrp="1"/>
          </p:cNvSpPr>
          <p:nvPr>
            <p:ph idx="1"/>
          </p:nvPr>
        </p:nvSpPr>
        <p:spPr>
          <a:xfrm>
            <a:off x="228600" y="1228726"/>
            <a:ext cx="11615738" cy="5364670"/>
          </a:xfrm>
        </p:spPr>
        <p:txBody>
          <a:bodyPr>
            <a:normAutofit fontScale="925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66. Q: What data integration tools are available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offers Data Integration, Data Flow, Oracle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Catalog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67. Q: What is Oracle Data Integration?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Oracle Data Integration is a fully managed ETL service that allows you to integrate data from various sources into OCI.</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68. Q: How does Oracle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work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Oracle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provides real-time data replication and integration, enabling data synchronization between different databases in OCI.</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69. Q: What is Oracle Data Flow?</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Oracle Data Flow is a fully managed Apache Spark service that allows you to run large-scale data processing and analytics workloads.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70. Q: How do you implement a data warehouse in OCI?</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data warehouse can be implemented using Oracle Autonomous Data Warehouse, integrating it with ETL processes using Data Integration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
        <p:nvSpPr>
          <p:cNvPr id="5" name="Slide Number Placeholder 4">
            <a:extLst>
              <a:ext uri="{FF2B5EF4-FFF2-40B4-BE49-F238E27FC236}">
                <a16:creationId xmlns:a16="http://schemas.microsoft.com/office/drawing/2014/main" id="{4DE5D10F-F760-4DAF-9602-08D046A931E4}"/>
              </a:ext>
            </a:extLst>
          </p:cNvPr>
          <p:cNvSpPr>
            <a:spLocks noGrp="1"/>
          </p:cNvSpPr>
          <p:nvPr>
            <p:ph type="sldNum" sz="quarter" idx="12"/>
          </p:nvPr>
        </p:nvSpPr>
        <p:spPr/>
        <p:txBody>
          <a:bodyPr/>
          <a:lstStyle/>
          <a:p>
            <a:fld id="{5C02AAF1-B7EC-43ED-8590-491D0E35CA58}" type="slidenum">
              <a:rPr lang="en-IN" smtClean="0"/>
              <a:t>15</a:t>
            </a:fld>
            <a:endParaRPr lang="en-IN"/>
          </a:p>
        </p:txBody>
      </p:sp>
      <p:sp>
        <p:nvSpPr>
          <p:cNvPr id="4" name="Footer Placeholder 3">
            <a:extLst>
              <a:ext uri="{FF2B5EF4-FFF2-40B4-BE49-F238E27FC236}">
                <a16:creationId xmlns:a16="http://schemas.microsoft.com/office/drawing/2014/main" id="{ED2FF1AB-C084-4FA4-9853-78302A113A3B}"/>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43391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CE4B9-C8B0-4EFB-80E8-36447CE9A22A}"/>
              </a:ext>
            </a:extLst>
          </p:cNvPr>
          <p:cNvSpPr>
            <a:spLocks noGrp="1"/>
          </p:cNvSpPr>
          <p:nvPr>
            <p:ph type="title"/>
          </p:nvPr>
        </p:nvSpPr>
        <p:spPr>
          <a:xfrm>
            <a:off x="2231136" y="178880"/>
            <a:ext cx="7729728" cy="62122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Hybrid Cloud and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Multicloud</a:t>
            </a:r>
            <a:endParaRPr lang="en-IN" dirty="0"/>
          </a:p>
        </p:txBody>
      </p:sp>
      <p:sp>
        <p:nvSpPr>
          <p:cNvPr id="3" name="Content Placeholder 2">
            <a:extLst>
              <a:ext uri="{FF2B5EF4-FFF2-40B4-BE49-F238E27FC236}">
                <a16:creationId xmlns:a16="http://schemas.microsoft.com/office/drawing/2014/main" id="{AF5A161D-EEC0-4325-A9BC-723DA03182DB}"/>
              </a:ext>
            </a:extLst>
          </p:cNvPr>
          <p:cNvSpPr>
            <a:spLocks noGrp="1"/>
          </p:cNvSpPr>
          <p:nvPr>
            <p:ph idx="1"/>
          </p:nvPr>
        </p:nvSpPr>
        <p:spPr>
          <a:xfrm>
            <a:off x="157163" y="985838"/>
            <a:ext cx="11801475" cy="5693282"/>
          </a:xfrm>
        </p:spPr>
        <p:txBody>
          <a:bodyPr>
            <a:normAutofit fontScale="925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71. Q: What is Oracle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Cloud@Customer</a:t>
            </a:r>
            <a:r>
              <a:rPr lang="en-IN" sz="1800" b="1"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Oracle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Cloud@Customer</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a service that brings Oracle Cloud Infrastructure into your 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providing OCI services on-premises.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72. Q: How do you integrate OCI with other cloud providers?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Integration can be done using VPN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networking, and leveraging cross-cloud tools like Terraform for multi-cloud deployments.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73. Q: What is OCI’s approach to hybrid cloud?</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supports hybrid cloud through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Cloud@Customer</a:t>
            </a:r>
            <a:r>
              <a:rPr lang="en-IN" sz="1800" dirty="0">
                <a:effectLst/>
                <a:latin typeface="Calibri" panose="020F0502020204030204" pitchFamily="34" charset="0"/>
                <a:ea typeface="Calibri" panose="020F0502020204030204" pitchFamily="34" charset="0"/>
                <a:cs typeface="Times New Roman" panose="02020603050405020304" pitchFamily="18" charset="0"/>
              </a:rPr>
              <a:t>, interconnect with Microsoft Azure, and tools for integrating on-premises infrastructure with OCI.</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74. Q: Explain the OCI-Azure Interconnect?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The OCI-Azure Interconnect provides a low-latency, high-bandwidth connection between OCI and Azure, enabling seamless integration of services across both clouds.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75. Q: How do you design a hybrid cloud architecture with OCI?</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hybrid cloud architecture involves connecting on-premises systems to OCI using VPN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integrating with OCI services for workloads that need to remain on-premises.</a:t>
            </a:r>
            <a:endParaRPr lang="en-IN" dirty="0"/>
          </a:p>
        </p:txBody>
      </p:sp>
      <p:sp>
        <p:nvSpPr>
          <p:cNvPr id="5" name="Slide Number Placeholder 4">
            <a:extLst>
              <a:ext uri="{FF2B5EF4-FFF2-40B4-BE49-F238E27FC236}">
                <a16:creationId xmlns:a16="http://schemas.microsoft.com/office/drawing/2014/main" id="{7CFC5F5D-91E0-458A-BE25-B2F447926EF8}"/>
              </a:ext>
            </a:extLst>
          </p:cNvPr>
          <p:cNvSpPr>
            <a:spLocks noGrp="1"/>
          </p:cNvSpPr>
          <p:nvPr>
            <p:ph type="sldNum" sz="quarter" idx="12"/>
          </p:nvPr>
        </p:nvSpPr>
        <p:spPr/>
        <p:txBody>
          <a:bodyPr/>
          <a:lstStyle/>
          <a:p>
            <a:fld id="{5C02AAF1-B7EC-43ED-8590-491D0E35CA58}" type="slidenum">
              <a:rPr lang="en-IN" smtClean="0"/>
              <a:t>16</a:t>
            </a:fld>
            <a:endParaRPr lang="en-IN"/>
          </a:p>
        </p:txBody>
      </p:sp>
      <p:sp>
        <p:nvSpPr>
          <p:cNvPr id="4" name="Footer Placeholder 3">
            <a:extLst>
              <a:ext uri="{FF2B5EF4-FFF2-40B4-BE49-F238E27FC236}">
                <a16:creationId xmlns:a16="http://schemas.microsoft.com/office/drawing/2014/main" id="{CDA3B972-1F19-4CE7-9147-0DD811389B25}"/>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04782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95DAA-A959-495D-87F0-88B8BB013FB4}"/>
              </a:ext>
            </a:extLst>
          </p:cNvPr>
          <p:cNvSpPr>
            <a:spLocks noGrp="1"/>
          </p:cNvSpPr>
          <p:nvPr>
            <p:ph type="title"/>
          </p:nvPr>
        </p:nvSpPr>
        <p:spPr>
          <a:xfrm>
            <a:off x="2231136" y="193167"/>
            <a:ext cx="7729728" cy="678371"/>
          </a:xfrm>
        </p:spPr>
        <p:txBody>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Compliance and Governance</a:t>
            </a:r>
            <a:endParaRPr lang="en-IN" dirty="0"/>
          </a:p>
        </p:txBody>
      </p:sp>
      <p:sp>
        <p:nvSpPr>
          <p:cNvPr id="3" name="Content Placeholder 2">
            <a:extLst>
              <a:ext uri="{FF2B5EF4-FFF2-40B4-BE49-F238E27FC236}">
                <a16:creationId xmlns:a16="http://schemas.microsoft.com/office/drawing/2014/main" id="{13132A4F-0423-4177-90FD-310C7B8F6453}"/>
              </a:ext>
            </a:extLst>
          </p:cNvPr>
          <p:cNvSpPr>
            <a:spLocks noGrp="1"/>
          </p:cNvSpPr>
          <p:nvPr>
            <p:ph idx="1"/>
          </p:nvPr>
        </p:nvSpPr>
        <p:spPr>
          <a:xfrm>
            <a:off x="214313" y="1014413"/>
            <a:ext cx="11687175" cy="5650419"/>
          </a:xfrm>
        </p:spPr>
        <p:txBody>
          <a:bodyPr>
            <a:normAutofit fontScale="92500"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76. Q: What compliance certifications does OCI hold?</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holds certifications such as ISO 27001, SOC 1, SOC 2, SOC 3, GDPR, and HIPAA.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77. Q: How does OCI help with governance?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provides governance tools like IAM, Resource Tags, Compartments, and Cloud Guard to enforce policies and track compliance.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78. Q: What is Cloud Guard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Cloud Guard is a security service that provides continuous monitoring and remediation of security risks across OCI resources.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79. Q: How do you ensure data compliance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Data compliance can be ensured by using encryption, applying IAM policies, auditing access logs, and using tools like Cloud Guard and Logging.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80. Q: Explain the role of Audit Logs in OCI.</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Audit Logs record API calls and user actions, providing a detailed trail for compliance, governance, and troubleshooting purposes.</a:t>
            </a:r>
            <a:endParaRPr lang="en-IN" dirty="0"/>
          </a:p>
        </p:txBody>
      </p:sp>
      <p:sp>
        <p:nvSpPr>
          <p:cNvPr id="5" name="Slide Number Placeholder 4">
            <a:extLst>
              <a:ext uri="{FF2B5EF4-FFF2-40B4-BE49-F238E27FC236}">
                <a16:creationId xmlns:a16="http://schemas.microsoft.com/office/drawing/2014/main" id="{86D3BB7C-2158-4964-A13B-830AF1B60F58}"/>
              </a:ext>
            </a:extLst>
          </p:cNvPr>
          <p:cNvSpPr>
            <a:spLocks noGrp="1"/>
          </p:cNvSpPr>
          <p:nvPr>
            <p:ph type="sldNum" sz="quarter" idx="12"/>
          </p:nvPr>
        </p:nvSpPr>
        <p:spPr/>
        <p:txBody>
          <a:bodyPr/>
          <a:lstStyle/>
          <a:p>
            <a:fld id="{5C02AAF1-B7EC-43ED-8590-491D0E35CA58}" type="slidenum">
              <a:rPr lang="en-IN" smtClean="0"/>
              <a:t>17</a:t>
            </a:fld>
            <a:endParaRPr lang="en-IN"/>
          </a:p>
        </p:txBody>
      </p:sp>
      <p:sp>
        <p:nvSpPr>
          <p:cNvPr id="4" name="Footer Placeholder 3">
            <a:extLst>
              <a:ext uri="{FF2B5EF4-FFF2-40B4-BE49-F238E27FC236}">
                <a16:creationId xmlns:a16="http://schemas.microsoft.com/office/drawing/2014/main" id="{386EB71A-3D4C-4EED-887D-0DF04A15FB2E}"/>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75938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8987-A2AA-4342-A860-0BF7E5CA8A64}"/>
              </a:ext>
            </a:extLst>
          </p:cNvPr>
          <p:cNvSpPr>
            <a:spLocks noGrp="1"/>
          </p:cNvSpPr>
          <p:nvPr>
            <p:ph type="title"/>
          </p:nvPr>
        </p:nvSpPr>
        <p:spPr>
          <a:xfrm>
            <a:off x="2231136" y="193167"/>
            <a:ext cx="7729728" cy="578358"/>
          </a:xfrm>
        </p:spPr>
        <p:txBody>
          <a:bodyPr>
            <a:normAutofit fontScale="90000"/>
          </a:bodyPr>
          <a:lstStyle/>
          <a:p>
            <a:r>
              <a:rPr lang="en-IN" sz="2200" b="1" dirty="0">
                <a:effectLst/>
                <a:latin typeface="Calibri" panose="020F0502020204030204" pitchFamily="34" charset="0"/>
                <a:ea typeface="Calibri" panose="020F0502020204030204" pitchFamily="34" charset="0"/>
                <a:cs typeface="Times New Roman" panose="02020603050405020304" pitchFamily="18" charset="0"/>
              </a:rPr>
              <a:t>Advanced OCI Topics</a:t>
            </a:r>
            <a:endParaRPr lang="en-IN" dirty="0"/>
          </a:p>
        </p:txBody>
      </p:sp>
      <p:sp>
        <p:nvSpPr>
          <p:cNvPr id="3" name="Content Placeholder 2">
            <a:extLst>
              <a:ext uri="{FF2B5EF4-FFF2-40B4-BE49-F238E27FC236}">
                <a16:creationId xmlns:a16="http://schemas.microsoft.com/office/drawing/2014/main" id="{EFA95876-6007-46AE-8B56-4D8DDAA8A8D6}"/>
              </a:ext>
            </a:extLst>
          </p:cNvPr>
          <p:cNvSpPr>
            <a:spLocks noGrp="1"/>
          </p:cNvSpPr>
          <p:nvPr>
            <p:ph idx="1"/>
          </p:nvPr>
        </p:nvSpPr>
        <p:spPr>
          <a:xfrm>
            <a:off x="214313" y="900114"/>
            <a:ext cx="11758612" cy="5614986"/>
          </a:xfrm>
        </p:spPr>
        <p:txBody>
          <a:bodyPr>
            <a:normAutofit fontScale="925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81. Q: What is Oracle Kubernetes Engine (OKE)?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OKE is a managed Kubernetes service that allows you to deploy and manage containerized applications in OCI.</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82. Q: How do you deploy a microservices architecture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Microservices can be deployed using OKE for container orchestration, coupled with OCI services like Load Balancer, Autonomous Database, and Functions for serverless computing.</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83. Q: What is OCI Functions?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Functions is a serverless compute service that lets you run code without provisioning infrastructure, scaling automatically based on demand.</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84. Q: Explain the concept of serverless computing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Serverless computing in OCI allows you to build and run applications without managing infrastructure, using services like OCI Functions and API Gateway.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85. Q: How do you manage multi-region deployments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Multi-region deployments can be managed by replicating resources across regions, using Cross-Region VCN Peering, and ensuring consistency with tools like Terraform.</a:t>
            </a:r>
          </a:p>
        </p:txBody>
      </p:sp>
      <p:sp>
        <p:nvSpPr>
          <p:cNvPr id="5" name="Slide Number Placeholder 4">
            <a:extLst>
              <a:ext uri="{FF2B5EF4-FFF2-40B4-BE49-F238E27FC236}">
                <a16:creationId xmlns:a16="http://schemas.microsoft.com/office/drawing/2014/main" id="{4072302F-88B7-41C6-9A71-DE013EE99DB7}"/>
              </a:ext>
            </a:extLst>
          </p:cNvPr>
          <p:cNvSpPr>
            <a:spLocks noGrp="1"/>
          </p:cNvSpPr>
          <p:nvPr>
            <p:ph type="sldNum" sz="quarter" idx="12"/>
          </p:nvPr>
        </p:nvSpPr>
        <p:spPr/>
        <p:txBody>
          <a:bodyPr/>
          <a:lstStyle/>
          <a:p>
            <a:fld id="{5C02AAF1-B7EC-43ED-8590-491D0E35CA58}" type="slidenum">
              <a:rPr lang="en-IN" smtClean="0"/>
              <a:t>18</a:t>
            </a:fld>
            <a:endParaRPr lang="en-IN"/>
          </a:p>
        </p:txBody>
      </p:sp>
      <p:sp>
        <p:nvSpPr>
          <p:cNvPr id="4" name="Footer Placeholder 3">
            <a:extLst>
              <a:ext uri="{FF2B5EF4-FFF2-40B4-BE49-F238E27FC236}">
                <a16:creationId xmlns:a16="http://schemas.microsoft.com/office/drawing/2014/main" id="{97CA0F41-1AA8-4F0B-B1EB-80FA2B31F8AB}"/>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591220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DD361-593F-4310-8DC1-7265BD9ECE7F}"/>
              </a:ext>
            </a:extLst>
          </p:cNvPr>
          <p:cNvSpPr>
            <a:spLocks noGrp="1"/>
          </p:cNvSpPr>
          <p:nvPr>
            <p:ph type="title"/>
          </p:nvPr>
        </p:nvSpPr>
        <p:spPr>
          <a:xfrm>
            <a:off x="2231136" y="207454"/>
            <a:ext cx="7729728" cy="649796"/>
          </a:xfrm>
        </p:spPr>
        <p:txBody>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Best Practices and Case Studies</a:t>
            </a:r>
            <a:endParaRPr lang="en-IN" dirty="0"/>
          </a:p>
        </p:txBody>
      </p:sp>
      <p:sp>
        <p:nvSpPr>
          <p:cNvPr id="3" name="Content Placeholder 2">
            <a:extLst>
              <a:ext uri="{FF2B5EF4-FFF2-40B4-BE49-F238E27FC236}">
                <a16:creationId xmlns:a16="http://schemas.microsoft.com/office/drawing/2014/main" id="{6C799A75-EE77-4144-B51C-A0CF0B5298DE}"/>
              </a:ext>
            </a:extLst>
          </p:cNvPr>
          <p:cNvSpPr>
            <a:spLocks noGrp="1"/>
          </p:cNvSpPr>
          <p:nvPr>
            <p:ph idx="1"/>
          </p:nvPr>
        </p:nvSpPr>
        <p:spPr>
          <a:xfrm>
            <a:off x="228600" y="1042988"/>
            <a:ext cx="11730038" cy="5500687"/>
          </a:xfrm>
        </p:spPr>
        <p:txBody>
          <a:bodyPr>
            <a:normAutofit fontScale="925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86. Q: What are some best practices for securing OCI environments?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Best practices include using IAM policies, enabling multi-factor authentication, applying security lists and NSGs, encrypting data, and using Cloud Guard for monitoring.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87. Q: How do you design for cost optimization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Design for cost optimization by choosing appropriate instance shapes, using auto-scaling, leveraging reserved pricing, and implementing Resource Tags for cost tracking.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88. Q: What are some common use cases for Oracle Autonomous Database?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Common use cases include transactional applications with Autonomous Transaction Processing, and data warehousing with Autonomous Data Warehouse.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89. Q: Explain a real-world scenario where OCI’s high availability features were critical?</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real-world scenario could involve a global e-commerce platform using OCI’s multi-region deployment and Data Guard to ensure continuous availability and disaster recovery.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90. Q: What are some best practices for hybrid cloud deployments with OCI?</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Best practices include using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secure, low-latency connectivity, leveraging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Cloud@Customer</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on-premises OCI services, and ensuring consistent security policies across environments.</a:t>
            </a:r>
            <a:endParaRPr lang="en-IN" dirty="0"/>
          </a:p>
        </p:txBody>
      </p:sp>
      <p:sp>
        <p:nvSpPr>
          <p:cNvPr id="5" name="Slide Number Placeholder 4">
            <a:extLst>
              <a:ext uri="{FF2B5EF4-FFF2-40B4-BE49-F238E27FC236}">
                <a16:creationId xmlns:a16="http://schemas.microsoft.com/office/drawing/2014/main" id="{E41ED301-801F-49EE-8ECF-F9A53603E476}"/>
              </a:ext>
            </a:extLst>
          </p:cNvPr>
          <p:cNvSpPr>
            <a:spLocks noGrp="1"/>
          </p:cNvSpPr>
          <p:nvPr>
            <p:ph type="sldNum" sz="quarter" idx="12"/>
          </p:nvPr>
        </p:nvSpPr>
        <p:spPr/>
        <p:txBody>
          <a:bodyPr/>
          <a:lstStyle/>
          <a:p>
            <a:fld id="{5C02AAF1-B7EC-43ED-8590-491D0E35CA58}" type="slidenum">
              <a:rPr lang="en-IN" smtClean="0"/>
              <a:t>19</a:t>
            </a:fld>
            <a:endParaRPr lang="en-IN"/>
          </a:p>
        </p:txBody>
      </p:sp>
      <p:sp>
        <p:nvSpPr>
          <p:cNvPr id="4" name="Footer Placeholder 3">
            <a:extLst>
              <a:ext uri="{FF2B5EF4-FFF2-40B4-BE49-F238E27FC236}">
                <a16:creationId xmlns:a16="http://schemas.microsoft.com/office/drawing/2014/main" id="{045D7ECF-30F1-4BC5-B906-871224F79B9C}"/>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69124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5BD0-7C95-4A42-9FA1-789FC220335A}"/>
              </a:ext>
            </a:extLst>
          </p:cNvPr>
          <p:cNvSpPr>
            <a:spLocks noGrp="1"/>
          </p:cNvSpPr>
          <p:nvPr>
            <p:ph type="title"/>
          </p:nvPr>
        </p:nvSpPr>
        <p:spPr>
          <a:xfrm>
            <a:off x="2214466" y="214312"/>
            <a:ext cx="7729728" cy="621221"/>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General OCI Architecture</a:t>
            </a:r>
            <a:endParaRPr lang="en-IN" dirty="0"/>
          </a:p>
        </p:txBody>
      </p:sp>
      <p:sp>
        <p:nvSpPr>
          <p:cNvPr id="3" name="Content Placeholder 2">
            <a:extLst>
              <a:ext uri="{FF2B5EF4-FFF2-40B4-BE49-F238E27FC236}">
                <a16:creationId xmlns:a16="http://schemas.microsoft.com/office/drawing/2014/main" id="{831B0083-BE42-4BFB-BBF3-7CD14CD857C7}"/>
              </a:ext>
            </a:extLst>
          </p:cNvPr>
          <p:cNvSpPr>
            <a:spLocks noGrp="1"/>
          </p:cNvSpPr>
          <p:nvPr>
            <p:ph idx="1"/>
          </p:nvPr>
        </p:nvSpPr>
        <p:spPr>
          <a:xfrm>
            <a:off x="285749" y="1042988"/>
            <a:ext cx="11587163" cy="5600700"/>
          </a:xfrm>
        </p:spPr>
        <p:txBody>
          <a:bodyPr>
            <a:normAutofit fontScale="92500"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Q: What are the key components of Oracle Cloud Infrastructure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Key components include Compute, Networking, Storage, Database, Identity and Access Management (IAM), and Security.</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Q: What is a Compartment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compartment is a logical container used to organize and isolate OCI resources for better access control and management.</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 Q: Explain the concept of Regions and Availability Domains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Regions are geographically distributed 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Each region has one or more Availability Domains (ADs), which are isolated and fault-tolerant 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1800" dirty="0">
                <a:effectLst/>
                <a:latin typeface="Calibri" panose="020F0502020204030204" pitchFamily="34" charset="0"/>
                <a:ea typeface="Calibri" panose="020F0502020204030204" pitchFamily="34" charset="0"/>
                <a:cs typeface="Times New Roman" panose="02020603050405020304" pitchFamily="18" charset="0"/>
              </a:rPr>
              <a:t> within the region.</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Q: What is the purpose of Virtual Cloud Network (VCN)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VCN is a customizable and private network that provides secure communication between OCI resources.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Q: Describe OCI’s approach to security?</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implements security at multiple layers, including physical, network, and infrastructure security, with features like IAM, encryption, and security lists.</a:t>
            </a:r>
          </a:p>
          <a:p>
            <a:endParaRPr lang="en-IN" dirty="0"/>
          </a:p>
        </p:txBody>
      </p:sp>
      <p:sp>
        <p:nvSpPr>
          <p:cNvPr id="5" name="Slide Number Placeholder 4">
            <a:extLst>
              <a:ext uri="{FF2B5EF4-FFF2-40B4-BE49-F238E27FC236}">
                <a16:creationId xmlns:a16="http://schemas.microsoft.com/office/drawing/2014/main" id="{5C94E36D-6A7B-425E-B846-46BB2AF177DF}"/>
              </a:ext>
            </a:extLst>
          </p:cNvPr>
          <p:cNvSpPr>
            <a:spLocks noGrp="1"/>
          </p:cNvSpPr>
          <p:nvPr>
            <p:ph type="sldNum" sz="quarter" idx="12"/>
          </p:nvPr>
        </p:nvSpPr>
        <p:spPr/>
        <p:txBody>
          <a:bodyPr/>
          <a:lstStyle/>
          <a:p>
            <a:fld id="{5C02AAF1-B7EC-43ED-8590-491D0E35CA58}" type="slidenum">
              <a:rPr lang="en-IN" smtClean="0"/>
              <a:t>2</a:t>
            </a:fld>
            <a:endParaRPr lang="en-IN"/>
          </a:p>
        </p:txBody>
      </p:sp>
      <p:sp>
        <p:nvSpPr>
          <p:cNvPr id="4" name="Footer Placeholder 3">
            <a:extLst>
              <a:ext uri="{FF2B5EF4-FFF2-40B4-BE49-F238E27FC236}">
                <a16:creationId xmlns:a16="http://schemas.microsoft.com/office/drawing/2014/main" id="{68D58DC2-4755-452F-BC32-84EA7804F4B6}"/>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03394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F575-ACC2-4DF5-8DCA-B85B02430B9C}"/>
              </a:ext>
            </a:extLst>
          </p:cNvPr>
          <p:cNvSpPr>
            <a:spLocks noGrp="1"/>
          </p:cNvSpPr>
          <p:nvPr>
            <p:ph type="title"/>
          </p:nvPr>
        </p:nvSpPr>
        <p:spPr>
          <a:xfrm>
            <a:off x="2231136" y="278893"/>
            <a:ext cx="7729728" cy="464058"/>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Emerging Trends and Future of OCI</a:t>
            </a:r>
            <a:endParaRPr lang="en-IN" dirty="0"/>
          </a:p>
        </p:txBody>
      </p:sp>
      <p:sp>
        <p:nvSpPr>
          <p:cNvPr id="3" name="Content Placeholder 2">
            <a:extLst>
              <a:ext uri="{FF2B5EF4-FFF2-40B4-BE49-F238E27FC236}">
                <a16:creationId xmlns:a16="http://schemas.microsoft.com/office/drawing/2014/main" id="{0E16457F-7E4B-45B2-B579-614437F0ABE3}"/>
              </a:ext>
            </a:extLst>
          </p:cNvPr>
          <p:cNvSpPr>
            <a:spLocks noGrp="1"/>
          </p:cNvSpPr>
          <p:nvPr>
            <p:ph idx="1"/>
          </p:nvPr>
        </p:nvSpPr>
        <p:spPr>
          <a:xfrm>
            <a:off x="228600" y="885825"/>
            <a:ext cx="11730038" cy="5693283"/>
          </a:xfrm>
        </p:spPr>
        <p:txBody>
          <a:bodyPr>
            <a:noAutofit/>
          </a:bodyPr>
          <a:lstStyle/>
          <a:p>
            <a:pPr marL="0" indent="0">
              <a:lnSpc>
                <a:spcPct val="107000"/>
              </a:lnSpc>
              <a:spcAft>
                <a:spcPts val="800"/>
              </a:spcAft>
              <a:buNone/>
            </a:pPr>
            <a:r>
              <a:rPr lang="en-IN" sz="1450" b="1" dirty="0">
                <a:effectLst/>
                <a:latin typeface="Calibri" panose="020F0502020204030204" pitchFamily="34" charset="0"/>
                <a:ea typeface="Calibri" panose="020F0502020204030204" pitchFamily="34" charset="0"/>
                <a:cs typeface="Times New Roman" panose="02020603050405020304" pitchFamily="18" charset="0"/>
              </a:rPr>
              <a:t>91. Q: How is OCI evolving to support AI and Machine Learning?</a:t>
            </a:r>
          </a:p>
          <a:p>
            <a:pPr marL="0" indent="0">
              <a:lnSpc>
                <a:spcPct val="107000"/>
              </a:lnSpc>
              <a:spcAft>
                <a:spcPts val="800"/>
              </a:spcAft>
              <a:buNone/>
            </a:pPr>
            <a:r>
              <a:rPr lang="en-IN" sz="1450" dirty="0">
                <a:effectLst/>
                <a:latin typeface="Calibri" panose="020F0502020204030204" pitchFamily="34" charset="0"/>
                <a:ea typeface="Calibri" panose="020F0502020204030204" pitchFamily="34" charset="0"/>
                <a:cs typeface="Times New Roman" panose="02020603050405020304" pitchFamily="18" charset="0"/>
              </a:rPr>
              <a:t>Answer: OCI is evolving by offering services like OCI Data Science, AI Services, and GPU instances, which provide the infrastructure and tools needed for AI and ML workloads.</a:t>
            </a:r>
          </a:p>
          <a:p>
            <a:pPr marL="0" indent="0">
              <a:lnSpc>
                <a:spcPct val="107000"/>
              </a:lnSpc>
              <a:spcAft>
                <a:spcPts val="800"/>
              </a:spcAft>
              <a:buNone/>
            </a:pPr>
            <a:r>
              <a:rPr lang="en-IN" sz="1450" b="1" dirty="0">
                <a:effectLst/>
                <a:latin typeface="Calibri" panose="020F0502020204030204" pitchFamily="34" charset="0"/>
                <a:ea typeface="Calibri" panose="020F0502020204030204" pitchFamily="34" charset="0"/>
                <a:cs typeface="Times New Roman" panose="02020603050405020304" pitchFamily="18" charset="0"/>
              </a:rPr>
              <a:t>92. Q: What are Oracle’s future plans for OCI?</a:t>
            </a:r>
          </a:p>
          <a:p>
            <a:pPr marL="0" indent="0">
              <a:lnSpc>
                <a:spcPct val="107000"/>
              </a:lnSpc>
              <a:spcAft>
                <a:spcPts val="800"/>
              </a:spcAft>
              <a:buNone/>
            </a:pPr>
            <a:r>
              <a:rPr lang="en-IN" sz="1450" dirty="0">
                <a:effectLst/>
                <a:latin typeface="Calibri" panose="020F0502020204030204" pitchFamily="34" charset="0"/>
                <a:ea typeface="Calibri" panose="020F0502020204030204" pitchFamily="34" charset="0"/>
                <a:cs typeface="Times New Roman" panose="02020603050405020304" pitchFamily="18" charset="0"/>
              </a:rPr>
              <a:t>Answer: Future plans include expanding global regions, enhancing AI and ML services, integrating more with third-party services, and improving multi-cloud capabilities.</a:t>
            </a:r>
          </a:p>
          <a:p>
            <a:pPr marL="0" indent="0">
              <a:spcAft>
                <a:spcPts val="800"/>
              </a:spcAft>
              <a:buNone/>
            </a:pPr>
            <a:r>
              <a:rPr lang="en-IN" sz="1450" b="1" dirty="0">
                <a:effectLst/>
                <a:latin typeface="Calibri" panose="020F0502020204030204" pitchFamily="34" charset="0"/>
                <a:ea typeface="Calibri" panose="020F0502020204030204" pitchFamily="34" charset="0"/>
                <a:cs typeface="Times New Roman" panose="02020603050405020304" pitchFamily="18" charset="0"/>
              </a:rPr>
              <a:t>93. Q: How does OCI support edge computing?</a:t>
            </a:r>
          </a:p>
          <a:p>
            <a:pPr marL="0" indent="0">
              <a:spcAft>
                <a:spcPts val="800"/>
              </a:spcAft>
              <a:buNone/>
            </a:pPr>
            <a:r>
              <a:rPr lang="en-IN" sz="1450" dirty="0">
                <a:effectLst/>
                <a:latin typeface="Calibri" panose="020F0502020204030204" pitchFamily="34" charset="0"/>
                <a:ea typeface="Calibri" panose="020F0502020204030204" pitchFamily="34" charset="0"/>
                <a:cs typeface="Times New Roman" panose="02020603050405020304" pitchFamily="18" charset="0"/>
              </a:rPr>
              <a:t>Answer: OCI supports edge computing through services like Oracle Roving Edge, which extends OCI services to edge locations with portable, rugged devices.</a:t>
            </a:r>
          </a:p>
          <a:p>
            <a:pPr marL="0" indent="0">
              <a:lnSpc>
                <a:spcPct val="107000"/>
              </a:lnSpc>
              <a:spcAft>
                <a:spcPts val="800"/>
              </a:spcAft>
              <a:buNone/>
            </a:pPr>
            <a:r>
              <a:rPr lang="en-IN" sz="1450" b="1" dirty="0">
                <a:effectLst/>
                <a:latin typeface="Calibri" panose="020F0502020204030204" pitchFamily="34" charset="0"/>
                <a:ea typeface="Calibri" panose="020F0502020204030204" pitchFamily="34" charset="0"/>
                <a:cs typeface="Times New Roman" panose="02020603050405020304" pitchFamily="18" charset="0"/>
              </a:rPr>
              <a:t>94. Q: What role does OCI play in IoT solutions?</a:t>
            </a:r>
          </a:p>
          <a:p>
            <a:pPr marL="0" indent="0">
              <a:lnSpc>
                <a:spcPct val="107000"/>
              </a:lnSpc>
              <a:spcAft>
                <a:spcPts val="800"/>
              </a:spcAft>
              <a:buNone/>
            </a:pPr>
            <a:r>
              <a:rPr lang="en-IN" sz="1450" dirty="0">
                <a:effectLst/>
                <a:latin typeface="Calibri" panose="020F0502020204030204" pitchFamily="34" charset="0"/>
                <a:ea typeface="Calibri" panose="020F0502020204030204" pitchFamily="34" charset="0"/>
                <a:cs typeface="Times New Roman" panose="02020603050405020304" pitchFamily="18" charset="0"/>
              </a:rPr>
              <a:t>Answer: OCI provides infrastructure for IoT solutions, offering services like OCI IoT Cloud for device connectivity, data ingestion, and real-time analytics. </a:t>
            </a:r>
          </a:p>
          <a:p>
            <a:pPr marL="0" indent="0">
              <a:lnSpc>
                <a:spcPct val="107000"/>
              </a:lnSpc>
              <a:spcAft>
                <a:spcPts val="800"/>
              </a:spcAft>
              <a:buNone/>
            </a:pPr>
            <a:r>
              <a:rPr lang="en-IN" sz="1450" b="1" dirty="0">
                <a:effectLst/>
                <a:latin typeface="Calibri" panose="020F0502020204030204" pitchFamily="34" charset="0"/>
                <a:ea typeface="Calibri" panose="020F0502020204030204" pitchFamily="34" charset="0"/>
                <a:cs typeface="Times New Roman" panose="02020603050405020304" pitchFamily="18" charset="0"/>
              </a:rPr>
              <a:t>95. Q: How is OCI adapting to the increasing demand for sustainability?</a:t>
            </a:r>
          </a:p>
          <a:p>
            <a:pPr marL="0" indent="0">
              <a:lnSpc>
                <a:spcPct val="107000"/>
              </a:lnSpc>
              <a:spcAft>
                <a:spcPts val="800"/>
              </a:spcAft>
              <a:buNone/>
            </a:pPr>
            <a:r>
              <a:rPr lang="en-IN" sz="1450" dirty="0">
                <a:effectLst/>
                <a:latin typeface="Calibri" panose="020F0502020204030204" pitchFamily="34" charset="0"/>
                <a:ea typeface="Calibri" panose="020F0502020204030204" pitchFamily="34" charset="0"/>
                <a:cs typeface="Times New Roman" panose="02020603050405020304" pitchFamily="18" charset="0"/>
              </a:rPr>
              <a:t>Answer: OCI is adapting by optimizing data centre efficiency, investing in renewable energy, and offering tools for customers to monitor and reduce their cloud carbon footprint.</a:t>
            </a:r>
          </a:p>
        </p:txBody>
      </p:sp>
      <p:sp>
        <p:nvSpPr>
          <p:cNvPr id="5" name="Slide Number Placeholder 4">
            <a:extLst>
              <a:ext uri="{FF2B5EF4-FFF2-40B4-BE49-F238E27FC236}">
                <a16:creationId xmlns:a16="http://schemas.microsoft.com/office/drawing/2014/main" id="{967E9C2D-CF36-4F30-A68A-AD4B9CDD4F70}"/>
              </a:ext>
            </a:extLst>
          </p:cNvPr>
          <p:cNvSpPr>
            <a:spLocks noGrp="1"/>
          </p:cNvSpPr>
          <p:nvPr>
            <p:ph type="sldNum" sz="quarter" idx="12"/>
          </p:nvPr>
        </p:nvSpPr>
        <p:spPr/>
        <p:txBody>
          <a:bodyPr/>
          <a:lstStyle/>
          <a:p>
            <a:fld id="{5C02AAF1-B7EC-43ED-8590-491D0E35CA58}" type="slidenum">
              <a:rPr lang="en-IN" smtClean="0"/>
              <a:t>20</a:t>
            </a:fld>
            <a:endParaRPr lang="en-IN"/>
          </a:p>
        </p:txBody>
      </p:sp>
      <p:sp>
        <p:nvSpPr>
          <p:cNvPr id="4" name="Footer Placeholder 3">
            <a:extLst>
              <a:ext uri="{FF2B5EF4-FFF2-40B4-BE49-F238E27FC236}">
                <a16:creationId xmlns:a16="http://schemas.microsoft.com/office/drawing/2014/main" id="{98E87522-5D26-4088-B68C-4A30F442F689}"/>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249038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CD284-C7BA-4469-A7C1-2E707873C7E5}"/>
              </a:ext>
            </a:extLst>
          </p:cNvPr>
          <p:cNvSpPr>
            <a:spLocks noGrp="1"/>
          </p:cNvSpPr>
          <p:nvPr>
            <p:ph type="title"/>
          </p:nvPr>
        </p:nvSpPr>
        <p:spPr>
          <a:xfrm>
            <a:off x="2231136" y="178879"/>
            <a:ext cx="7729728" cy="621221"/>
          </a:xfrm>
        </p:spPr>
        <p:txBody>
          <a:bodyPr>
            <a:normAutofit fontScale="90000"/>
          </a:bodyPr>
          <a:lstStyle/>
          <a:p>
            <a:r>
              <a:rPr lang="en-IN" dirty="0"/>
              <a:t>Troubleshooting and Support</a:t>
            </a:r>
          </a:p>
        </p:txBody>
      </p:sp>
      <p:sp>
        <p:nvSpPr>
          <p:cNvPr id="3" name="Content Placeholder 2">
            <a:extLst>
              <a:ext uri="{FF2B5EF4-FFF2-40B4-BE49-F238E27FC236}">
                <a16:creationId xmlns:a16="http://schemas.microsoft.com/office/drawing/2014/main" id="{3CD353EF-547D-4045-8E15-C8E188B9442F}"/>
              </a:ext>
            </a:extLst>
          </p:cNvPr>
          <p:cNvSpPr>
            <a:spLocks noGrp="1"/>
          </p:cNvSpPr>
          <p:nvPr>
            <p:ph idx="1"/>
          </p:nvPr>
        </p:nvSpPr>
        <p:spPr>
          <a:xfrm>
            <a:off x="185738" y="985838"/>
            <a:ext cx="11772900" cy="5557837"/>
          </a:xfrm>
        </p:spPr>
        <p:txBody>
          <a:bodyPr>
            <a:normAutofit/>
          </a:bodyPr>
          <a:lstStyle/>
          <a:p>
            <a:pPr marL="0" indent="0">
              <a:buNone/>
            </a:pPr>
            <a:r>
              <a:rPr lang="en-US" sz="1700" b="1" dirty="0"/>
              <a:t>96 Q: How do you troubleshoot performance issues in OCI?</a:t>
            </a:r>
          </a:p>
          <a:p>
            <a:pPr marL="0" indent="0">
              <a:buNone/>
            </a:pPr>
            <a:r>
              <a:rPr lang="en-US" sz="1700" dirty="0"/>
              <a:t>A: Troubleshoot by monitoring resource metrics, analyzing logs, reviewing network configurations, and using OCI Performance Tuning Advisor.</a:t>
            </a:r>
          </a:p>
          <a:p>
            <a:pPr marL="0" indent="0">
              <a:buNone/>
            </a:pPr>
            <a:r>
              <a:rPr lang="en-US" sz="1700" b="1" dirty="0"/>
              <a:t>97 Q: What are some common issues in OCI, and how do you resolve them?</a:t>
            </a:r>
          </a:p>
          <a:p>
            <a:pPr marL="0" indent="0">
              <a:buNone/>
            </a:pPr>
            <a:r>
              <a:rPr lang="en-US" sz="1700" dirty="0"/>
              <a:t>A: Common issues include network connectivity problems, which can be resolved by checking VCN configurations, and IAM access issues, resolved by reviewing and adjusting policies.</a:t>
            </a:r>
          </a:p>
          <a:p>
            <a:pPr marL="0" indent="0">
              <a:buNone/>
            </a:pPr>
            <a:r>
              <a:rPr lang="en-US" sz="1700" b="1" dirty="0"/>
              <a:t>98 Q: How do you handle service limits in OCI?</a:t>
            </a:r>
          </a:p>
          <a:p>
            <a:pPr marL="0" indent="0">
              <a:buNone/>
            </a:pPr>
            <a:r>
              <a:rPr lang="en-US" sz="1700" dirty="0"/>
              <a:t>A: Service limits can be managed by monitoring usage, optimizing resource allocation, and submitting requests for limit increases if needed.</a:t>
            </a:r>
          </a:p>
          <a:p>
            <a:pPr marL="0" indent="0">
              <a:buNone/>
            </a:pPr>
            <a:r>
              <a:rPr lang="en-US" sz="1700" b="1" dirty="0"/>
              <a:t>99 Q: What support options are available in OCI?</a:t>
            </a:r>
          </a:p>
          <a:p>
            <a:pPr marL="0" indent="0">
              <a:buNone/>
            </a:pPr>
            <a:r>
              <a:rPr lang="en-US" sz="1700" dirty="0"/>
              <a:t>A: OCI offers various support options, including online documentation, community forums, and Oracle Support with different tiers based on customer needs.</a:t>
            </a:r>
          </a:p>
          <a:p>
            <a:pPr marL="0" indent="0">
              <a:buNone/>
            </a:pPr>
            <a:r>
              <a:rPr lang="en-US" sz="1700" b="1" dirty="0"/>
              <a:t>100 Q: How do you prepare for an OCI certification exam?</a:t>
            </a:r>
          </a:p>
          <a:p>
            <a:pPr marL="0" indent="0">
              <a:buNone/>
            </a:pPr>
            <a:r>
              <a:rPr lang="en-US" sz="1700" dirty="0"/>
              <a:t>A: Prepare by studying the official Oracle documentation, using training resources like Oracle University, practicing with hands-on labs, and taking practice exams.</a:t>
            </a:r>
          </a:p>
        </p:txBody>
      </p:sp>
      <p:sp>
        <p:nvSpPr>
          <p:cNvPr id="5" name="Slide Number Placeholder 4">
            <a:extLst>
              <a:ext uri="{FF2B5EF4-FFF2-40B4-BE49-F238E27FC236}">
                <a16:creationId xmlns:a16="http://schemas.microsoft.com/office/drawing/2014/main" id="{5C74FA17-BEA7-492C-8002-604F274635AA}"/>
              </a:ext>
            </a:extLst>
          </p:cNvPr>
          <p:cNvSpPr>
            <a:spLocks noGrp="1"/>
          </p:cNvSpPr>
          <p:nvPr>
            <p:ph type="sldNum" sz="quarter" idx="12"/>
          </p:nvPr>
        </p:nvSpPr>
        <p:spPr/>
        <p:txBody>
          <a:bodyPr/>
          <a:lstStyle/>
          <a:p>
            <a:fld id="{5C02AAF1-B7EC-43ED-8590-491D0E35CA58}" type="slidenum">
              <a:rPr lang="en-IN" smtClean="0"/>
              <a:t>21</a:t>
            </a:fld>
            <a:endParaRPr lang="en-IN"/>
          </a:p>
        </p:txBody>
      </p:sp>
      <p:sp>
        <p:nvSpPr>
          <p:cNvPr id="4" name="Footer Placeholder 3">
            <a:extLst>
              <a:ext uri="{FF2B5EF4-FFF2-40B4-BE49-F238E27FC236}">
                <a16:creationId xmlns:a16="http://schemas.microsoft.com/office/drawing/2014/main" id="{E47A9AD0-903F-498D-A6A3-2BC2C2B8E449}"/>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53477837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3C92-69BC-4527-8634-A377B1DB386E}"/>
              </a:ext>
            </a:extLst>
          </p:cNvPr>
          <p:cNvSpPr>
            <a:spLocks noGrp="1"/>
          </p:cNvSpPr>
          <p:nvPr>
            <p:ph type="title"/>
          </p:nvPr>
        </p:nvSpPr>
        <p:spPr>
          <a:xfrm>
            <a:off x="2088261" y="264604"/>
            <a:ext cx="7729728" cy="778383"/>
          </a:xfrm>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High Availability (HA) on OCI</a:t>
            </a:r>
            <a:endParaRPr lang="en-IN" dirty="0"/>
          </a:p>
        </p:txBody>
      </p:sp>
      <p:sp>
        <p:nvSpPr>
          <p:cNvPr id="3" name="Content Placeholder 2">
            <a:extLst>
              <a:ext uri="{FF2B5EF4-FFF2-40B4-BE49-F238E27FC236}">
                <a16:creationId xmlns:a16="http://schemas.microsoft.com/office/drawing/2014/main" id="{BDB9E082-CB5C-4C58-B7D5-D678B67CF698}"/>
              </a:ext>
            </a:extLst>
          </p:cNvPr>
          <p:cNvSpPr>
            <a:spLocks noGrp="1"/>
          </p:cNvSpPr>
          <p:nvPr>
            <p:ph idx="1"/>
          </p:nvPr>
        </p:nvSpPr>
        <p:spPr>
          <a:xfrm>
            <a:off x="273844" y="1293306"/>
            <a:ext cx="11644312" cy="5036058"/>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 Q: What is High Availability (HA) in the context of Oracle Cloud Infrastructure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High Availability refers to the system's ability to remain operational and accessible in the event of failures. On OCI, this typically involves deploying resources across multiple Availability Domains (ADs) or Fault Domains (FDs) to mitigate the impact of failures.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2. Q: How do Availability Domains (ADs) support High Availability in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Ans - ADs are isolated data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2000" dirty="0">
                <a:effectLst/>
                <a:latin typeface="Calibri" panose="020F0502020204030204" pitchFamily="34" charset="0"/>
                <a:ea typeface="Calibri" panose="020F0502020204030204" pitchFamily="34" charset="0"/>
                <a:cs typeface="Times New Roman" panose="02020603050405020304" pitchFamily="18" charset="0"/>
              </a:rPr>
              <a:t> within a region. Resources deployed across multiple ADs can survive the failure of an entire AD, ensuring that the application remains available.</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3. Q: What is the role of Fault Domains (FDs) in ensuring High Availability?</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Ans - FDs provide logical groupings of hardware within an AD. Deploying resources across multiple FDs reduces the risk of simultaneous hardware failures affecting all resources, improving HA within a single AD.</a:t>
            </a:r>
          </a:p>
        </p:txBody>
      </p:sp>
      <p:sp>
        <p:nvSpPr>
          <p:cNvPr id="4" name="Slide Number Placeholder 3">
            <a:extLst>
              <a:ext uri="{FF2B5EF4-FFF2-40B4-BE49-F238E27FC236}">
                <a16:creationId xmlns:a16="http://schemas.microsoft.com/office/drawing/2014/main" id="{21EB425B-DF0C-42ED-B89A-CF43FCCEE9A9}"/>
              </a:ext>
            </a:extLst>
          </p:cNvPr>
          <p:cNvSpPr>
            <a:spLocks noGrp="1"/>
          </p:cNvSpPr>
          <p:nvPr>
            <p:ph type="sldNum" sz="quarter" idx="12"/>
          </p:nvPr>
        </p:nvSpPr>
        <p:spPr/>
        <p:txBody>
          <a:bodyPr/>
          <a:lstStyle/>
          <a:p>
            <a:fld id="{5C02AAF1-B7EC-43ED-8590-491D0E35CA58}" type="slidenum">
              <a:rPr lang="en-IN" smtClean="0"/>
              <a:t>22</a:t>
            </a:fld>
            <a:endParaRPr lang="en-IN"/>
          </a:p>
        </p:txBody>
      </p:sp>
      <p:sp>
        <p:nvSpPr>
          <p:cNvPr id="5" name="Footer Placeholder 4">
            <a:extLst>
              <a:ext uri="{FF2B5EF4-FFF2-40B4-BE49-F238E27FC236}">
                <a16:creationId xmlns:a16="http://schemas.microsoft.com/office/drawing/2014/main" id="{C6F540C2-6562-4EBD-86CD-6F37B520399B}"/>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462451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3C92-69BC-4527-8634-A377B1DB386E}"/>
              </a:ext>
            </a:extLst>
          </p:cNvPr>
          <p:cNvSpPr>
            <a:spLocks noGrp="1"/>
          </p:cNvSpPr>
          <p:nvPr>
            <p:ph type="title"/>
          </p:nvPr>
        </p:nvSpPr>
        <p:spPr>
          <a:xfrm>
            <a:off x="2088261" y="264605"/>
            <a:ext cx="7729728" cy="478346"/>
          </a:xfrm>
        </p:spPr>
        <p:txBody>
          <a:bodyPr>
            <a:normAutofit fontScale="9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High Availability (HA) on OCI</a:t>
            </a:r>
            <a:endParaRPr lang="en-IN" dirty="0"/>
          </a:p>
        </p:txBody>
      </p:sp>
      <p:sp>
        <p:nvSpPr>
          <p:cNvPr id="3" name="Content Placeholder 2">
            <a:extLst>
              <a:ext uri="{FF2B5EF4-FFF2-40B4-BE49-F238E27FC236}">
                <a16:creationId xmlns:a16="http://schemas.microsoft.com/office/drawing/2014/main" id="{BDB9E082-CB5C-4C58-B7D5-D678B67CF698}"/>
              </a:ext>
            </a:extLst>
          </p:cNvPr>
          <p:cNvSpPr>
            <a:spLocks noGrp="1"/>
          </p:cNvSpPr>
          <p:nvPr>
            <p:ph idx="1"/>
          </p:nvPr>
        </p:nvSpPr>
        <p:spPr>
          <a:xfrm>
            <a:off x="214313" y="1042988"/>
            <a:ext cx="11644312" cy="5550407"/>
          </a:xfrm>
        </p:spPr>
        <p:txBody>
          <a:bodyPr>
            <a:normAutofit/>
          </a:bodyPr>
          <a:lstStyle/>
          <a:p>
            <a:pPr marL="0" indent="0">
              <a:lnSpc>
                <a:spcPct val="107000"/>
              </a:lnSpc>
              <a:spcAft>
                <a:spcPts val="800"/>
              </a:spcAft>
              <a:buNone/>
            </a:pPr>
            <a:r>
              <a:rPr lang="en-IN" sz="1850" b="1" dirty="0">
                <a:effectLst/>
                <a:latin typeface="Calibri" panose="020F0502020204030204" pitchFamily="34" charset="0"/>
                <a:ea typeface="Calibri" panose="020F0502020204030204" pitchFamily="34" charset="0"/>
                <a:cs typeface="Times New Roman" panose="02020603050405020304" pitchFamily="18" charset="0"/>
              </a:rPr>
              <a:t>4. Q: How would you design a highly available database deployment on OCI?</a:t>
            </a:r>
          </a:p>
          <a:p>
            <a:pPr marL="0" indent="0">
              <a:lnSpc>
                <a:spcPct val="107000"/>
              </a:lnSpc>
              <a:spcAft>
                <a:spcPts val="800"/>
              </a:spcAft>
              <a:buNone/>
            </a:pPr>
            <a:r>
              <a:rPr lang="en-IN" sz="1850" dirty="0">
                <a:effectLst/>
                <a:latin typeface="Calibri" panose="020F0502020204030204" pitchFamily="34" charset="0"/>
                <a:ea typeface="Calibri" panose="020F0502020204030204" pitchFamily="34" charset="0"/>
                <a:cs typeface="Times New Roman" panose="02020603050405020304" pitchFamily="18" charset="0"/>
              </a:rPr>
              <a:t>Ans - A highly available database deployment on OCI can use Oracle Autonomous Database or Oracle RAC (Real Application Clusters). These can be deployed across multiple ADs or FDs, with automatic failover and data replication.</a:t>
            </a:r>
          </a:p>
          <a:p>
            <a:pPr marL="0" indent="0">
              <a:lnSpc>
                <a:spcPct val="107000"/>
              </a:lnSpc>
              <a:spcAft>
                <a:spcPts val="800"/>
              </a:spcAft>
              <a:buNone/>
            </a:pPr>
            <a:r>
              <a:rPr lang="en-IN" sz="1850" b="1" dirty="0">
                <a:effectLst/>
                <a:latin typeface="Calibri" panose="020F0502020204030204" pitchFamily="34" charset="0"/>
                <a:ea typeface="Calibri" panose="020F0502020204030204" pitchFamily="34" charset="0"/>
                <a:cs typeface="Times New Roman" panose="02020603050405020304" pitchFamily="18" charset="0"/>
              </a:rPr>
              <a:t>5. Q: What is Oracle RAC, and how does it support High Availability?</a:t>
            </a:r>
          </a:p>
          <a:p>
            <a:pPr marL="0" indent="0">
              <a:lnSpc>
                <a:spcPct val="107000"/>
              </a:lnSpc>
              <a:spcAft>
                <a:spcPts val="800"/>
              </a:spcAft>
              <a:buNone/>
            </a:pPr>
            <a:r>
              <a:rPr lang="en-IN" sz="1850" dirty="0">
                <a:effectLst/>
                <a:latin typeface="Calibri" panose="020F0502020204030204" pitchFamily="34" charset="0"/>
                <a:ea typeface="Calibri" panose="020F0502020204030204" pitchFamily="34" charset="0"/>
                <a:cs typeface="Times New Roman" panose="02020603050405020304" pitchFamily="18" charset="0"/>
              </a:rPr>
              <a:t>Ans - Oracle RAC allows multiple instances of a database to run on different servers (nodes) within a cluster, sharing a single database. This provides redundancy and failover capabilities, ensuring database availability even if one node fails.</a:t>
            </a:r>
          </a:p>
          <a:p>
            <a:pPr marL="0" indent="0">
              <a:lnSpc>
                <a:spcPct val="107000"/>
              </a:lnSpc>
              <a:spcAft>
                <a:spcPts val="800"/>
              </a:spcAft>
              <a:buNone/>
            </a:pPr>
            <a:r>
              <a:rPr lang="en-IN" sz="1850" b="1" dirty="0">
                <a:effectLst/>
                <a:latin typeface="Calibri" panose="020F0502020204030204" pitchFamily="34" charset="0"/>
                <a:ea typeface="Calibri" panose="020F0502020204030204" pitchFamily="34" charset="0"/>
                <a:cs typeface="Times New Roman" panose="02020603050405020304" pitchFamily="18" charset="0"/>
              </a:rPr>
              <a:t>6. Q: How does OCI Load Balancer contribute to High Availability?</a:t>
            </a:r>
          </a:p>
          <a:p>
            <a:pPr marL="0" indent="0">
              <a:lnSpc>
                <a:spcPct val="107000"/>
              </a:lnSpc>
              <a:spcAft>
                <a:spcPts val="800"/>
              </a:spcAft>
              <a:buNone/>
            </a:pPr>
            <a:r>
              <a:rPr lang="en-IN" sz="1850" dirty="0">
                <a:effectLst/>
                <a:latin typeface="Calibri" panose="020F0502020204030204" pitchFamily="34" charset="0"/>
                <a:ea typeface="Calibri" panose="020F0502020204030204" pitchFamily="34" charset="0"/>
                <a:cs typeface="Times New Roman" panose="02020603050405020304" pitchFamily="18" charset="0"/>
              </a:rPr>
              <a:t> Ans - The OCI Load Balancer distributes incoming traffic across multiple backend servers, ensuring that if one server fails, the traffic is rerouted to healthy instances, thus maintaining availability.</a:t>
            </a:r>
          </a:p>
          <a:p>
            <a:pPr marL="0" indent="0">
              <a:lnSpc>
                <a:spcPct val="107000"/>
              </a:lnSpc>
              <a:spcAft>
                <a:spcPts val="800"/>
              </a:spcAft>
              <a:buNone/>
            </a:pPr>
            <a:r>
              <a:rPr lang="en-IN" sz="1850" b="1" dirty="0">
                <a:effectLst/>
                <a:latin typeface="Calibri" panose="020F0502020204030204" pitchFamily="34" charset="0"/>
                <a:ea typeface="Calibri" panose="020F0502020204030204" pitchFamily="34" charset="0"/>
                <a:cs typeface="Times New Roman" panose="02020603050405020304" pitchFamily="18" charset="0"/>
              </a:rPr>
              <a:t>7. Q: What is a multi-region architecture, and how does it enhance High Availability?</a:t>
            </a:r>
          </a:p>
          <a:p>
            <a:pPr marL="0" indent="0">
              <a:lnSpc>
                <a:spcPct val="107000"/>
              </a:lnSpc>
              <a:spcAft>
                <a:spcPts val="800"/>
              </a:spcAft>
              <a:buNone/>
            </a:pPr>
            <a:r>
              <a:rPr lang="en-IN" sz="1850" dirty="0">
                <a:effectLst/>
                <a:latin typeface="Calibri" panose="020F0502020204030204" pitchFamily="34" charset="0"/>
                <a:ea typeface="Calibri" panose="020F0502020204030204" pitchFamily="34" charset="0"/>
                <a:cs typeface="Times New Roman" panose="02020603050405020304" pitchFamily="18" charset="0"/>
              </a:rPr>
              <a:t>Ans - A multi-region architecture involves deploying resources in multiple OCI regions. If one region experiences a failure or outage, services can fail over to another region, ensuring continuous availability.</a:t>
            </a:r>
          </a:p>
        </p:txBody>
      </p:sp>
      <p:sp>
        <p:nvSpPr>
          <p:cNvPr id="4" name="Slide Number Placeholder 3">
            <a:extLst>
              <a:ext uri="{FF2B5EF4-FFF2-40B4-BE49-F238E27FC236}">
                <a16:creationId xmlns:a16="http://schemas.microsoft.com/office/drawing/2014/main" id="{21EB425B-DF0C-42ED-B89A-CF43FCCEE9A9}"/>
              </a:ext>
            </a:extLst>
          </p:cNvPr>
          <p:cNvSpPr>
            <a:spLocks noGrp="1"/>
          </p:cNvSpPr>
          <p:nvPr>
            <p:ph type="sldNum" sz="quarter" idx="12"/>
          </p:nvPr>
        </p:nvSpPr>
        <p:spPr/>
        <p:txBody>
          <a:bodyPr/>
          <a:lstStyle/>
          <a:p>
            <a:fld id="{5C02AAF1-B7EC-43ED-8590-491D0E35CA58}" type="slidenum">
              <a:rPr lang="en-IN" smtClean="0"/>
              <a:t>23</a:t>
            </a:fld>
            <a:endParaRPr lang="en-IN"/>
          </a:p>
        </p:txBody>
      </p:sp>
      <p:sp>
        <p:nvSpPr>
          <p:cNvPr id="5" name="Footer Placeholder 4">
            <a:extLst>
              <a:ext uri="{FF2B5EF4-FFF2-40B4-BE49-F238E27FC236}">
                <a16:creationId xmlns:a16="http://schemas.microsoft.com/office/drawing/2014/main" id="{2F77076E-DF93-4036-AE15-C152FF995DC4}"/>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451666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3C92-69BC-4527-8634-A377B1DB386E}"/>
              </a:ext>
            </a:extLst>
          </p:cNvPr>
          <p:cNvSpPr>
            <a:spLocks noGrp="1"/>
          </p:cNvSpPr>
          <p:nvPr>
            <p:ph type="title"/>
          </p:nvPr>
        </p:nvSpPr>
        <p:spPr>
          <a:xfrm>
            <a:off x="2088261" y="264604"/>
            <a:ext cx="7729728" cy="778383"/>
          </a:xfrm>
        </p:spPr>
        <p:txBody>
          <a:bodyPr>
            <a:normAutofit/>
          </a:bodyPr>
          <a:lstStyle/>
          <a:p>
            <a:r>
              <a:rPr lang="en-IN" sz="2400" b="1" dirty="0">
                <a:effectLst/>
                <a:latin typeface="Calibri" panose="020F0502020204030204" pitchFamily="34" charset="0"/>
                <a:ea typeface="Calibri" panose="020F0502020204030204" pitchFamily="34" charset="0"/>
                <a:cs typeface="Times New Roman" panose="02020603050405020304" pitchFamily="18" charset="0"/>
              </a:rPr>
              <a:t>High Availability (HA) on OCI</a:t>
            </a:r>
            <a:endParaRPr lang="en-IN" dirty="0"/>
          </a:p>
        </p:txBody>
      </p:sp>
      <p:sp>
        <p:nvSpPr>
          <p:cNvPr id="3" name="Content Placeholder 2">
            <a:extLst>
              <a:ext uri="{FF2B5EF4-FFF2-40B4-BE49-F238E27FC236}">
                <a16:creationId xmlns:a16="http://schemas.microsoft.com/office/drawing/2014/main" id="{BDB9E082-CB5C-4C58-B7D5-D678B67CF698}"/>
              </a:ext>
            </a:extLst>
          </p:cNvPr>
          <p:cNvSpPr>
            <a:spLocks noGrp="1"/>
          </p:cNvSpPr>
          <p:nvPr>
            <p:ph idx="1"/>
          </p:nvPr>
        </p:nvSpPr>
        <p:spPr>
          <a:xfrm>
            <a:off x="214313" y="1042988"/>
            <a:ext cx="11644312" cy="5550407"/>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8. Q: How can you achieve High Availability for OCI Virtual Machines (VMs)?</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To achieve HA for VMs, you can deploy instances across multiple FDs or ADs and use an OCI Load Balancer to distribute traffic between them. You can also use VM autoscaling to automatically replace unhealthy instances.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9. Q: What are some best practices for ensuring High Availability in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Best practices include deploying resources across multiple ADs or FDs, using Load Balancers, implementing Oracle RAC for databases, automating failover processes, and using redundant connections for network paths.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10. Q: How does OCI's Service Level Agreement (SLA) support High Availability?</a:t>
            </a: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OCI provides SLAs for uptime and availability, ensuring that Oracle guarantees a certain level of service. If Oracle fails to meet these guarantees, customers may be entitled to service credits, incentivizing Oracle to maintain high availability.</a:t>
            </a:r>
          </a:p>
        </p:txBody>
      </p:sp>
      <p:sp>
        <p:nvSpPr>
          <p:cNvPr id="4" name="Slide Number Placeholder 3">
            <a:extLst>
              <a:ext uri="{FF2B5EF4-FFF2-40B4-BE49-F238E27FC236}">
                <a16:creationId xmlns:a16="http://schemas.microsoft.com/office/drawing/2014/main" id="{21EB425B-DF0C-42ED-B89A-CF43FCCEE9A9}"/>
              </a:ext>
            </a:extLst>
          </p:cNvPr>
          <p:cNvSpPr>
            <a:spLocks noGrp="1"/>
          </p:cNvSpPr>
          <p:nvPr>
            <p:ph type="sldNum" sz="quarter" idx="12"/>
          </p:nvPr>
        </p:nvSpPr>
        <p:spPr/>
        <p:txBody>
          <a:bodyPr/>
          <a:lstStyle/>
          <a:p>
            <a:fld id="{5C02AAF1-B7EC-43ED-8590-491D0E35CA58}" type="slidenum">
              <a:rPr lang="en-IN" smtClean="0"/>
              <a:t>24</a:t>
            </a:fld>
            <a:endParaRPr lang="en-IN"/>
          </a:p>
        </p:txBody>
      </p:sp>
      <p:sp>
        <p:nvSpPr>
          <p:cNvPr id="5" name="Footer Placeholder 4">
            <a:extLst>
              <a:ext uri="{FF2B5EF4-FFF2-40B4-BE49-F238E27FC236}">
                <a16:creationId xmlns:a16="http://schemas.microsoft.com/office/drawing/2014/main" id="{D0BB51CE-630E-49FA-8F42-D12A085943F6}"/>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634482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3C92-69BC-4527-8634-A377B1DB386E}"/>
              </a:ext>
            </a:extLst>
          </p:cNvPr>
          <p:cNvSpPr>
            <a:spLocks noGrp="1"/>
          </p:cNvSpPr>
          <p:nvPr>
            <p:ph type="title"/>
          </p:nvPr>
        </p:nvSpPr>
        <p:spPr>
          <a:xfrm>
            <a:off x="2088261" y="264604"/>
            <a:ext cx="7729728" cy="649795"/>
          </a:xfrm>
        </p:spPr>
        <p:txBody>
          <a:bodyPr>
            <a:normAutofit fontScale="90000"/>
          </a:bodyPr>
          <a:lstStyle/>
          <a:p>
            <a:r>
              <a:rPr lang="en-IN" sz="2700" b="1" dirty="0">
                <a:effectLst/>
                <a:latin typeface="Calibri" panose="020F0502020204030204" pitchFamily="34" charset="0"/>
                <a:ea typeface="Calibri" panose="020F0502020204030204" pitchFamily="34" charset="0"/>
                <a:cs typeface="Times New Roman" panose="02020603050405020304" pitchFamily="18" charset="0"/>
              </a:rPr>
              <a:t>Disaster Recovery (DR) on OCI</a:t>
            </a:r>
            <a:endParaRPr lang="en-IN" b="1" dirty="0"/>
          </a:p>
        </p:txBody>
      </p:sp>
      <p:sp>
        <p:nvSpPr>
          <p:cNvPr id="3" name="Content Placeholder 2">
            <a:extLst>
              <a:ext uri="{FF2B5EF4-FFF2-40B4-BE49-F238E27FC236}">
                <a16:creationId xmlns:a16="http://schemas.microsoft.com/office/drawing/2014/main" id="{BDB9E082-CB5C-4C58-B7D5-D678B67CF698}"/>
              </a:ext>
            </a:extLst>
          </p:cNvPr>
          <p:cNvSpPr>
            <a:spLocks noGrp="1"/>
          </p:cNvSpPr>
          <p:nvPr>
            <p:ph idx="1"/>
          </p:nvPr>
        </p:nvSpPr>
        <p:spPr>
          <a:xfrm>
            <a:off x="214313" y="1042988"/>
            <a:ext cx="11644312" cy="5550407"/>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11. Q: What is Disaster Recovery (DR) in the context of Oracle Cloud Infrastructure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Disaster Recovery involves the strategies and processes to restore services and data in the event of a catastrophic failure, such as natural disasters, power outages, or large-scale infrastructure failures.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12. Q: How can you implement a Disaster Recovery solution on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DR on OCI can be implemented by replicating data and resources to a secondary region, using tools like Oracle Data Guard, Object Storage cross-region replication, and automated scripts to failover applications and databases.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13. Q: What is Oracle Data Guard, and how does it support Disaster Recovery?</a:t>
            </a: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Oracle Data Guard provides data protection and disaster recovery for Oracle Databases by maintaining standby databases that can take over if the primary database fails. Data Guard can be configured for fast failover and minimal data loss.</a:t>
            </a:r>
          </a:p>
        </p:txBody>
      </p:sp>
      <p:sp>
        <p:nvSpPr>
          <p:cNvPr id="4" name="Slide Number Placeholder 3">
            <a:extLst>
              <a:ext uri="{FF2B5EF4-FFF2-40B4-BE49-F238E27FC236}">
                <a16:creationId xmlns:a16="http://schemas.microsoft.com/office/drawing/2014/main" id="{21EB425B-DF0C-42ED-B89A-CF43FCCEE9A9}"/>
              </a:ext>
            </a:extLst>
          </p:cNvPr>
          <p:cNvSpPr>
            <a:spLocks noGrp="1"/>
          </p:cNvSpPr>
          <p:nvPr>
            <p:ph type="sldNum" sz="quarter" idx="12"/>
          </p:nvPr>
        </p:nvSpPr>
        <p:spPr/>
        <p:txBody>
          <a:bodyPr/>
          <a:lstStyle/>
          <a:p>
            <a:fld id="{5C02AAF1-B7EC-43ED-8590-491D0E35CA58}" type="slidenum">
              <a:rPr lang="en-IN" smtClean="0"/>
              <a:t>25</a:t>
            </a:fld>
            <a:endParaRPr lang="en-IN"/>
          </a:p>
        </p:txBody>
      </p:sp>
      <p:sp>
        <p:nvSpPr>
          <p:cNvPr id="5" name="Footer Placeholder 4">
            <a:extLst>
              <a:ext uri="{FF2B5EF4-FFF2-40B4-BE49-F238E27FC236}">
                <a16:creationId xmlns:a16="http://schemas.microsoft.com/office/drawing/2014/main" id="{323EF0CF-666C-4A16-B85D-41E5DC5A4EF0}"/>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065788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3C92-69BC-4527-8634-A377B1DB386E}"/>
              </a:ext>
            </a:extLst>
          </p:cNvPr>
          <p:cNvSpPr>
            <a:spLocks noGrp="1"/>
          </p:cNvSpPr>
          <p:nvPr>
            <p:ph type="title"/>
          </p:nvPr>
        </p:nvSpPr>
        <p:spPr>
          <a:xfrm>
            <a:off x="2088261" y="264605"/>
            <a:ext cx="7729728" cy="478346"/>
          </a:xfrm>
        </p:spPr>
        <p:txBody>
          <a:bodyPr>
            <a:normAutofit fontScale="90000"/>
          </a:bodyPr>
          <a:lstStyle/>
          <a:p>
            <a:r>
              <a:rPr lang="en-IN" sz="2200" b="1" dirty="0">
                <a:effectLst/>
                <a:latin typeface="Calibri" panose="020F0502020204030204" pitchFamily="34" charset="0"/>
                <a:ea typeface="Calibri" panose="020F0502020204030204" pitchFamily="34" charset="0"/>
                <a:cs typeface="Times New Roman" panose="02020603050405020304" pitchFamily="18" charset="0"/>
              </a:rPr>
              <a:t>Disaster Recovery (DR) on OCI</a:t>
            </a:r>
            <a:endParaRPr lang="en-IN" b="1" dirty="0"/>
          </a:p>
        </p:txBody>
      </p:sp>
      <p:sp>
        <p:nvSpPr>
          <p:cNvPr id="3" name="Content Placeholder 2">
            <a:extLst>
              <a:ext uri="{FF2B5EF4-FFF2-40B4-BE49-F238E27FC236}">
                <a16:creationId xmlns:a16="http://schemas.microsoft.com/office/drawing/2014/main" id="{BDB9E082-CB5C-4C58-B7D5-D678B67CF698}"/>
              </a:ext>
            </a:extLst>
          </p:cNvPr>
          <p:cNvSpPr>
            <a:spLocks noGrp="1"/>
          </p:cNvSpPr>
          <p:nvPr>
            <p:ph idx="1"/>
          </p:nvPr>
        </p:nvSpPr>
        <p:spPr>
          <a:xfrm>
            <a:off x="214313" y="1042989"/>
            <a:ext cx="11644312" cy="5259200"/>
          </a:xfrm>
        </p:spPr>
        <p:txBody>
          <a:bodyPr>
            <a:normAutofit fontScale="92500"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14. Q: How does cross-region replication in OCI Object Storage support Disaster Recovery?</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 Cross-region replication automatically copies objects from a bucket in one region to a bucket in another region. In the event of a regional failure, data can be accessed from the secondary region, ensuring continuity.</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15. Q: What are Recovery Time Objective (RTO) and Recovery Point Objective (RPO), and why are they important in DR planning?</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 RTO is the maximum acceptable time to restore services after a disaster, and RPO is the maximum acceptable amount of data loss measured in time. Both are critical for DR planning as they define the DR strategy's targets for downtime and data loss.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16. Q: How would you design a multi-region DR strategy on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 A multi-region DR strategy on OCI involves deploying critical resources in a primary region and replicating them in a secondary region. This includes using Oracle Data Guard for databases, Object Storage replication, and automating failover processes.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17. Q: How can you test your Disaster Recovery plan on OCI?</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 DR plans can be tested by simulating failover scenarios, conducting regular drills, verifying that data replication is functioning correctly, and ensuring that the recovery environment can handle production workloads.</a:t>
            </a:r>
          </a:p>
        </p:txBody>
      </p:sp>
      <p:sp>
        <p:nvSpPr>
          <p:cNvPr id="4" name="Slide Number Placeholder 3">
            <a:extLst>
              <a:ext uri="{FF2B5EF4-FFF2-40B4-BE49-F238E27FC236}">
                <a16:creationId xmlns:a16="http://schemas.microsoft.com/office/drawing/2014/main" id="{21EB425B-DF0C-42ED-B89A-CF43FCCEE9A9}"/>
              </a:ext>
            </a:extLst>
          </p:cNvPr>
          <p:cNvSpPr>
            <a:spLocks noGrp="1"/>
          </p:cNvSpPr>
          <p:nvPr>
            <p:ph type="sldNum" sz="quarter" idx="12"/>
          </p:nvPr>
        </p:nvSpPr>
        <p:spPr/>
        <p:txBody>
          <a:bodyPr/>
          <a:lstStyle/>
          <a:p>
            <a:fld id="{5C02AAF1-B7EC-43ED-8590-491D0E35CA58}" type="slidenum">
              <a:rPr lang="en-IN" smtClean="0"/>
              <a:t>26</a:t>
            </a:fld>
            <a:endParaRPr lang="en-IN"/>
          </a:p>
        </p:txBody>
      </p:sp>
      <p:sp>
        <p:nvSpPr>
          <p:cNvPr id="5" name="Footer Placeholder 4">
            <a:extLst>
              <a:ext uri="{FF2B5EF4-FFF2-40B4-BE49-F238E27FC236}">
                <a16:creationId xmlns:a16="http://schemas.microsoft.com/office/drawing/2014/main" id="{B110B852-71C2-4706-9ACA-EB96CBD786D2}"/>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774156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3C92-69BC-4527-8634-A377B1DB386E}"/>
              </a:ext>
            </a:extLst>
          </p:cNvPr>
          <p:cNvSpPr>
            <a:spLocks noGrp="1"/>
          </p:cNvSpPr>
          <p:nvPr>
            <p:ph type="title"/>
          </p:nvPr>
        </p:nvSpPr>
        <p:spPr>
          <a:xfrm>
            <a:off x="2088261" y="264605"/>
            <a:ext cx="7729728" cy="478346"/>
          </a:xfrm>
        </p:spPr>
        <p:txBody>
          <a:bodyPr>
            <a:normAutofit fontScale="90000"/>
          </a:bodyPr>
          <a:lstStyle/>
          <a:p>
            <a:r>
              <a:rPr lang="en-IN" sz="2200" b="1" dirty="0">
                <a:effectLst/>
                <a:latin typeface="Calibri" panose="020F0502020204030204" pitchFamily="34" charset="0"/>
                <a:ea typeface="Calibri" panose="020F0502020204030204" pitchFamily="34" charset="0"/>
                <a:cs typeface="Times New Roman" panose="02020603050405020304" pitchFamily="18" charset="0"/>
              </a:rPr>
              <a:t>Disaster Recovery (DR) on OCI</a:t>
            </a:r>
            <a:endParaRPr lang="en-IN" b="1" dirty="0"/>
          </a:p>
        </p:txBody>
      </p:sp>
      <p:sp>
        <p:nvSpPr>
          <p:cNvPr id="3" name="Content Placeholder 2">
            <a:extLst>
              <a:ext uri="{FF2B5EF4-FFF2-40B4-BE49-F238E27FC236}">
                <a16:creationId xmlns:a16="http://schemas.microsoft.com/office/drawing/2014/main" id="{BDB9E082-CB5C-4C58-B7D5-D678B67CF698}"/>
              </a:ext>
            </a:extLst>
          </p:cNvPr>
          <p:cNvSpPr>
            <a:spLocks noGrp="1"/>
          </p:cNvSpPr>
          <p:nvPr>
            <p:ph idx="1"/>
          </p:nvPr>
        </p:nvSpPr>
        <p:spPr>
          <a:xfrm>
            <a:off x="214313" y="1042989"/>
            <a:ext cx="11644312" cy="4857750"/>
          </a:xfrm>
        </p:spPr>
        <p:txBody>
          <a:bodyPr>
            <a:normAutofit lnSpcReduction="10000"/>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18. Q: What role do network architectures play in Disaster Recovery on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Network architectures are crucial for DR, as they must support failover to secondary regions without significant reconfiguration. This can involve using redundant network paths, VPNs, and ensuring that DNS can quickly reroute traffic.</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19. Q: How can you ensure that your OCI DR solution meets compliance requirements?</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Ensure that your DR solution meets compliance requirements by adhering to industry standards, documenting your DR processes, regularly testing and auditing your DR setup, and maintaining proper access controls and data encryption.</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20. Q: What is the difference between active-active and active-passive DR configurations on OCI?</a:t>
            </a: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 In an active-active configuration, resources in both regions are active and share the load, providing continuous availability even during a disaster. In an active-passive configuration, the secondary region remains idle until a disaster occurs, at which point it becomes active.</a:t>
            </a:r>
          </a:p>
        </p:txBody>
      </p:sp>
      <p:sp>
        <p:nvSpPr>
          <p:cNvPr id="4" name="Slide Number Placeholder 3">
            <a:extLst>
              <a:ext uri="{FF2B5EF4-FFF2-40B4-BE49-F238E27FC236}">
                <a16:creationId xmlns:a16="http://schemas.microsoft.com/office/drawing/2014/main" id="{21EB425B-DF0C-42ED-B89A-CF43FCCEE9A9}"/>
              </a:ext>
            </a:extLst>
          </p:cNvPr>
          <p:cNvSpPr>
            <a:spLocks noGrp="1"/>
          </p:cNvSpPr>
          <p:nvPr>
            <p:ph type="sldNum" sz="quarter" idx="12"/>
          </p:nvPr>
        </p:nvSpPr>
        <p:spPr/>
        <p:txBody>
          <a:bodyPr/>
          <a:lstStyle/>
          <a:p>
            <a:fld id="{5C02AAF1-B7EC-43ED-8590-491D0E35CA58}" type="slidenum">
              <a:rPr lang="en-IN" smtClean="0"/>
              <a:t>27</a:t>
            </a:fld>
            <a:endParaRPr lang="en-IN"/>
          </a:p>
        </p:txBody>
      </p:sp>
      <p:sp>
        <p:nvSpPr>
          <p:cNvPr id="5" name="Footer Placeholder 4">
            <a:extLst>
              <a:ext uri="{FF2B5EF4-FFF2-40B4-BE49-F238E27FC236}">
                <a16:creationId xmlns:a16="http://schemas.microsoft.com/office/drawing/2014/main" id="{1D420414-E807-41D3-A35F-176691EF2DAB}"/>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4078102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6" y="236030"/>
            <a:ext cx="7729728" cy="749808"/>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Security on Oracle Cloud Infrastructure (OCI)</a:t>
            </a:r>
            <a:endParaRPr lang="en-IN"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257300"/>
            <a:ext cx="11687175" cy="5326380"/>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Q1: What is the purpose of Oracle Cloud Infrastructure Identity and Access Management (IAM)?</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OCI IAM allows you to control who has access to your cloud resources, what they can do with those resources, and which specific resources they can access. This is achieved through policies, compartments, and groups.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Q2: How do you secure network traffic on OCI using a Virtual Cloud Network (VCN)?</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Security of network traffic can be enhanced using security lists, network security groups (NSGs), and route tables. Additionally, you can use private IP addresses, VPN or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2000" dirty="0">
                <a:effectLst/>
                <a:latin typeface="Calibri" panose="020F0502020204030204" pitchFamily="34" charset="0"/>
                <a:ea typeface="Calibri" panose="020F0502020204030204" pitchFamily="34" charset="0"/>
                <a:cs typeface="Times New Roman" panose="02020603050405020304" pitchFamily="18" charset="0"/>
              </a:rPr>
              <a:t> for secure connectivity, and encryption for data in transit.</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Q3: What are Compartments, and how do they contribute to security on OCI?</a:t>
            </a: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Compartments are logical entities that help segregate and isolate cloud resources. They allow you to apply specific IAM policies, manage access control, and organize resources securely according to your organization's structure.</a:t>
            </a:r>
            <a:endParaRPr lang="en-IN" sz="2000" dirty="0"/>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28</a:t>
            </a:fld>
            <a:endParaRPr lang="en-IN"/>
          </a:p>
        </p:txBody>
      </p:sp>
      <p:sp>
        <p:nvSpPr>
          <p:cNvPr id="5" name="Footer Placeholder 4">
            <a:extLst>
              <a:ext uri="{FF2B5EF4-FFF2-40B4-BE49-F238E27FC236}">
                <a16:creationId xmlns:a16="http://schemas.microsoft.com/office/drawing/2014/main" id="{4D59C757-F29C-45C9-81DE-975940778C81}"/>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498394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6" y="236030"/>
            <a:ext cx="7729728" cy="806958"/>
          </a:xfrm>
        </p:spPr>
        <p:txBody>
          <a:bodyPr>
            <a:norm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Security on Oracle Cloud Infrastructure (OCI)</a:t>
            </a:r>
            <a:endParaRPr lang="en-IN" sz="3200"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628776"/>
            <a:ext cx="11687175" cy="4954904"/>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Q4: How does Oracle Cloud Infrastructure Audit service help in maintaining security?</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The OCI Audit service automatically records all API activities and captures key events related to your resources. These logs can be used to monitor activities, detect anomalies, and ensure compliance with security policies.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Q5: What is the role of Data Encryption in securing OCI resources?</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Data encryption ensures that data is protected both at rest and in transit. OCI provides default encryption for data at rest using Oracle-managed keys, and you can also manage your own encryption keys using the OCI Vault service.</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Q6: How can you enforce the principle of least privilege in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To enforce the principle of least privilege, you should create specific IAM policies that grant the minimum necessary permissions required for users or groups to perform their tasks, avoiding broad access permissions.</a:t>
            </a: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29</a:t>
            </a:fld>
            <a:endParaRPr lang="en-IN"/>
          </a:p>
        </p:txBody>
      </p:sp>
      <p:sp>
        <p:nvSpPr>
          <p:cNvPr id="5" name="Footer Placeholder 4">
            <a:extLst>
              <a:ext uri="{FF2B5EF4-FFF2-40B4-BE49-F238E27FC236}">
                <a16:creationId xmlns:a16="http://schemas.microsoft.com/office/drawing/2014/main" id="{76143500-50C3-48BE-A7D8-1B6759CC262C}"/>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40263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1E60-0D93-4A61-A8B6-BD1101312469}"/>
              </a:ext>
            </a:extLst>
          </p:cNvPr>
          <p:cNvSpPr>
            <a:spLocks noGrp="1"/>
          </p:cNvSpPr>
          <p:nvPr>
            <p:ph type="title"/>
          </p:nvPr>
        </p:nvSpPr>
        <p:spPr>
          <a:xfrm>
            <a:off x="2388298" y="321754"/>
            <a:ext cx="7729728" cy="578359"/>
          </a:xfrm>
        </p:spPr>
        <p:txBody>
          <a:bodyPr>
            <a:normAutofit fontScale="90000"/>
          </a:bodyPr>
          <a:lstStyle/>
          <a:p>
            <a:r>
              <a:rPr lang="en-IN" sz="2400" dirty="0"/>
              <a:t>Compute services</a:t>
            </a:r>
            <a:endParaRPr lang="en-IN" dirty="0"/>
          </a:p>
        </p:txBody>
      </p:sp>
      <p:sp>
        <p:nvSpPr>
          <p:cNvPr id="3" name="Content Placeholder 2">
            <a:extLst>
              <a:ext uri="{FF2B5EF4-FFF2-40B4-BE49-F238E27FC236}">
                <a16:creationId xmlns:a16="http://schemas.microsoft.com/office/drawing/2014/main" id="{76765056-F299-4CA4-96B0-45DE7EB6C450}"/>
              </a:ext>
            </a:extLst>
          </p:cNvPr>
          <p:cNvSpPr>
            <a:spLocks noGrp="1"/>
          </p:cNvSpPr>
          <p:nvPr>
            <p:ph idx="1"/>
          </p:nvPr>
        </p:nvSpPr>
        <p:spPr>
          <a:xfrm>
            <a:off x="214313" y="1097851"/>
            <a:ext cx="11772900" cy="5438395"/>
          </a:xfrm>
        </p:spPr>
        <p:txBody>
          <a:bodyPr>
            <a:normAutofit fontScale="92500"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 Q: What are the different types of compute instances available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Types include Bare Metal, Virtual Machine (VM) instances, and GPU instances.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 Q: How do you choose between Bare Metal and Virtual Machine instances?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Bare Metal is ideal for high-performance workloads requiring direct hardware access, while VMs are suitable for general-purpose and flexible workloads.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 Q: What is an Instance Pool?</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An Instance Pool is a group of identical compute instances that can be managed collectively to improve availability and scalability.</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9. Q: Explain the concept of Autoscaling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Autoscaling automatically adjusts the number of compute instances in an instance pool based on predefined rules, ensuring optimal resource utilization.</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 Q: How does OCI support high availability for compute resources?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supports high availability through features like Instance Pools, Regional Subnets, and Load Balancers.</a:t>
            </a:r>
            <a:endParaRPr lang="en-IN" dirty="0"/>
          </a:p>
        </p:txBody>
      </p:sp>
      <p:sp>
        <p:nvSpPr>
          <p:cNvPr id="5" name="Slide Number Placeholder 4">
            <a:extLst>
              <a:ext uri="{FF2B5EF4-FFF2-40B4-BE49-F238E27FC236}">
                <a16:creationId xmlns:a16="http://schemas.microsoft.com/office/drawing/2014/main" id="{CD847DEC-306B-4424-A663-31CD4F0ADC0B}"/>
              </a:ext>
            </a:extLst>
          </p:cNvPr>
          <p:cNvSpPr>
            <a:spLocks noGrp="1"/>
          </p:cNvSpPr>
          <p:nvPr>
            <p:ph type="sldNum" sz="quarter" idx="12"/>
          </p:nvPr>
        </p:nvSpPr>
        <p:spPr/>
        <p:txBody>
          <a:bodyPr/>
          <a:lstStyle/>
          <a:p>
            <a:fld id="{5C02AAF1-B7EC-43ED-8590-491D0E35CA58}" type="slidenum">
              <a:rPr lang="en-IN" smtClean="0"/>
              <a:t>3</a:t>
            </a:fld>
            <a:endParaRPr lang="en-IN"/>
          </a:p>
        </p:txBody>
      </p:sp>
      <p:sp>
        <p:nvSpPr>
          <p:cNvPr id="4" name="Footer Placeholder 3">
            <a:extLst>
              <a:ext uri="{FF2B5EF4-FFF2-40B4-BE49-F238E27FC236}">
                <a16:creationId xmlns:a16="http://schemas.microsoft.com/office/drawing/2014/main" id="{FF75EA57-40FD-420E-A847-6F58037C598D}"/>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447666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6" y="236030"/>
            <a:ext cx="7729728" cy="678370"/>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Security on Oracle Cloud Infrastructure (OCI)</a:t>
            </a:r>
            <a:endParaRPr lang="en-IN"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Q7: What security measures can you take to protect Oracle databases on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Security measures include enabling Transparent Data Encryption (TDE), using Data Safe for database security assessments, enabling auditing and activity logging, applying regular patches, and restricting database access through network security rules.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Q8: How does Oracle Cloud Guard enhance security on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Oracle Cloud Guard provides continuous monitoring of security configurations and activities across your OCI resources. It detects potential security issues and automatically suggests or implements corrective actions.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Q9: What is OCI Web Application Firewall (WAF) and how does it work?</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OCI WAF is a cloud-based security service that protects web applications from common threats such as SQL injection, cross-site scripting (XSS), and DDoS attacks. It filters and monitors HTTP/HTTPS requests and blocks malicious traffic.</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Q10: How would you secure access to your OCI instances?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Secure access by using strong SSH key pairs for authentication, configuring security lists or NSGs to restrict IP addresses, enabling OS-level security features (like firewalls), and regularly updating and patching your instances.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30</a:t>
            </a:fld>
            <a:endParaRPr lang="en-IN"/>
          </a:p>
        </p:txBody>
      </p:sp>
      <p:sp>
        <p:nvSpPr>
          <p:cNvPr id="5" name="Footer Placeholder 4">
            <a:extLst>
              <a:ext uri="{FF2B5EF4-FFF2-40B4-BE49-F238E27FC236}">
                <a16:creationId xmlns:a16="http://schemas.microsoft.com/office/drawing/2014/main" id="{60B6A315-8536-47F3-B6CD-8E011F84ACD2}"/>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099361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6" y="236030"/>
            <a:ext cx="7729728" cy="678370"/>
          </a:xfrm>
        </p:spPr>
        <p:txBody>
          <a:bodyPr>
            <a:norm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Migration to Oracle Cloud Infrastructure (OCI)</a:t>
            </a:r>
            <a:endParaRPr lang="en-IN" b="1"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Q11: What are the key steps involved in migrating workloads to Oracle Cloud Infrastructure?</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Key steps include assessment and planning, selecting the appropriate migration strategy (rehost, re-platform, or refactor), data migration, application migration, testing, optimization, and go-live in the OCI environment.</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Q12: How do you assess whether an application is ready for migration to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Assess readiness by evaluating the application's architecture, dependencies, performance requirements, security needs, compliance considerations, and compatibility with OCI services and features.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Q13: What are the common migration strategies used in OCI?</a:t>
            </a: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Common migration strategies include lift-and-shift (rehosting), where applications are moved with minimal changes; re-platforming, where slight modifications are made to optimize for OCI; and refactoring, where the application is re-architected for the cloud.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31</a:t>
            </a:fld>
            <a:endParaRPr lang="en-IN"/>
          </a:p>
        </p:txBody>
      </p:sp>
      <p:sp>
        <p:nvSpPr>
          <p:cNvPr id="5" name="Footer Placeholder 4">
            <a:extLst>
              <a:ext uri="{FF2B5EF4-FFF2-40B4-BE49-F238E27FC236}">
                <a16:creationId xmlns:a16="http://schemas.microsoft.com/office/drawing/2014/main" id="{0ADF5051-72AE-4D02-BEBC-FEB8F7FACCF1}"/>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4244097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6" y="236030"/>
            <a:ext cx="7729728" cy="678370"/>
          </a:xfrm>
        </p:spPr>
        <p:txBody>
          <a:bodyPr>
            <a:norm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Migration to Oracle Cloud Infrastructure (OCI)</a:t>
            </a:r>
            <a:endParaRPr lang="en-IN" b="1"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Q14: How does the OCI Database Migration Service assist in migrating databases?</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The OCI Database Migration Service provides a fully managed service for migrating Oracle databases to OCI. It supports homogeneous and heterogeneous migrations with minimal downtime and ensures data integrity throughout the process.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Q15: What role does OCI Object Storage play in migration?</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OCI Object Storage is used to securely transfer large amounts of data during migration. You can upload data to Object Storage, which is then accessed by compute instances, databases, or other services in OCI during the migration process.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Q16: How do you ensure data integrity and security during migration to OCI?</a:t>
            </a: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 Ensure data integrity by validating data before and after migration, using checksums and verification processes. For security, encrypt data during transit, use secure connections, and manage access through IAM policies.</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32</a:t>
            </a:fld>
            <a:endParaRPr lang="en-IN"/>
          </a:p>
        </p:txBody>
      </p:sp>
      <p:sp>
        <p:nvSpPr>
          <p:cNvPr id="5" name="Footer Placeholder 4">
            <a:extLst>
              <a:ext uri="{FF2B5EF4-FFF2-40B4-BE49-F238E27FC236}">
                <a16:creationId xmlns:a16="http://schemas.microsoft.com/office/drawing/2014/main" id="{1A237E93-5D1F-4C05-B2F4-944BFB4A5150}"/>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264885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6" y="236030"/>
            <a:ext cx="7729728" cy="678370"/>
          </a:xfrm>
        </p:spPr>
        <p:txBody>
          <a:bodyPr>
            <a:normAutofit/>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Migration to Oracle Cloud Infrastructure (OCI)</a:t>
            </a:r>
            <a:endParaRPr lang="en-IN" b="1"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Q17: What are some challenges you might face during a migration to OCI, and how would you address them?</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Challenges include data transfer speed, compatibility issues, application downtime, and security concerns. Address these by using OCI's fast migration tools, testing thoroughly, scheduling migrations during low-usage periods, and employing encryption.</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Q18: How can OCI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be used in the migration process?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OCI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provides a dedicated, private connection between your on-premises data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OCI, offering high bandwidth, low latency, and secure data transfer, which is crucial for large-scale migrations.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Q19: What is the role of automation in OCI migration projects?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Automation tools, such as Terraform for infrastructure as code, OCI Resource Manager, and Ansible for configuration management, can automate and streamline the deployment of resources, reducing errors and speeding up the migration process.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Q20: How do you plan for disaster recovery during the migration process?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 Plan for disaster recovery by setting up backup strategies, using multi-region deployments, and ensuring that critical data and applications can be quickly restored or failed over in the event of an issue during migration.</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33</a:t>
            </a:fld>
            <a:endParaRPr lang="en-IN"/>
          </a:p>
        </p:txBody>
      </p:sp>
      <p:sp>
        <p:nvSpPr>
          <p:cNvPr id="5" name="Footer Placeholder 4">
            <a:extLst>
              <a:ext uri="{FF2B5EF4-FFF2-40B4-BE49-F238E27FC236}">
                <a16:creationId xmlns:a16="http://schemas.microsoft.com/office/drawing/2014/main" id="{815D269A-5AF0-4075-80D4-5B521F3CCFFB}"/>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829954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6" y="236030"/>
            <a:ext cx="7729728" cy="678370"/>
          </a:xfrm>
        </p:spPr>
        <p:txBody>
          <a:bodyPr>
            <a:normAutofit fontScale="9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Network Migration on Oracle Cloud Infrastructure (OCI)</a:t>
            </a:r>
            <a:endParaRPr lang="en-IN" b="1"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 Q: What is a Virtual Cloud Network (VCN) in OCI, and why is it important for network migration?</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A VCN is a customizable private network in OCI that is logically isolated from other networks. It’s essential for network migration as it provides the foundation for deploying cloud resources and enables secure communication between them.</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2. Q: How do you design a network topology on OCI for a hybrid cloud environment?</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Design a network topology by creating a VCN, setting up subnets (private/public), configuring a VPN or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2000" dirty="0">
                <a:effectLst/>
                <a:latin typeface="Calibri" panose="020F0502020204030204" pitchFamily="34" charset="0"/>
                <a:ea typeface="Calibri" panose="020F0502020204030204" pitchFamily="34" charset="0"/>
                <a:cs typeface="Times New Roman" panose="02020603050405020304" pitchFamily="18" charset="0"/>
              </a:rPr>
              <a:t> for secure on-premises connectivity, and using route tables, security lists, and Network Security Groups (NSGs) to manage traffic and access.</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3. Q: What is OCI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2000" b="1" dirty="0">
                <a:effectLst/>
                <a:latin typeface="Calibri" panose="020F0502020204030204" pitchFamily="34" charset="0"/>
                <a:ea typeface="Calibri" panose="020F0502020204030204" pitchFamily="34" charset="0"/>
                <a:cs typeface="Times New Roman" panose="02020603050405020304" pitchFamily="18" charset="0"/>
              </a:rPr>
              <a:t>, and how does it assist in network migration?</a:t>
            </a: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OCI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2000" dirty="0">
                <a:effectLst/>
                <a:latin typeface="Calibri" panose="020F0502020204030204" pitchFamily="34" charset="0"/>
                <a:ea typeface="Calibri" panose="020F0502020204030204" pitchFamily="34" charset="0"/>
                <a:cs typeface="Times New Roman" panose="02020603050405020304" pitchFamily="18" charset="0"/>
              </a:rPr>
              <a:t> provides a dedicated, private connection between your on-premises data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center</a:t>
            </a:r>
            <a:r>
              <a:rPr lang="en-IN" sz="2000" dirty="0">
                <a:effectLst/>
                <a:latin typeface="Calibri" panose="020F0502020204030204" pitchFamily="34" charset="0"/>
                <a:ea typeface="Calibri" panose="020F0502020204030204" pitchFamily="34" charset="0"/>
                <a:cs typeface="Times New Roman" panose="02020603050405020304" pitchFamily="18" charset="0"/>
              </a:rPr>
              <a:t> and OCI. It ensures secure, high-bandwidth, and low-latency connectivity, making it ideal for large-scale network migrations that require consistent performance.</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34</a:t>
            </a:fld>
            <a:endParaRPr lang="en-IN"/>
          </a:p>
        </p:txBody>
      </p:sp>
      <p:sp>
        <p:nvSpPr>
          <p:cNvPr id="5" name="Footer Placeholder 4">
            <a:extLst>
              <a:ext uri="{FF2B5EF4-FFF2-40B4-BE49-F238E27FC236}">
                <a16:creationId xmlns:a16="http://schemas.microsoft.com/office/drawing/2014/main" id="{2F27B543-DF57-40DB-B16D-3D2438F7A68E}"/>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091120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6" y="236030"/>
            <a:ext cx="7729728" cy="678370"/>
          </a:xfrm>
        </p:spPr>
        <p:txBody>
          <a:bodyPr>
            <a:normAutofit fontScale="9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Network Migration on Oracle Cloud Infrastructure (OCI)</a:t>
            </a:r>
            <a:endParaRPr lang="en-IN" b="1"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4. Q: How do you configure a site-to-site VPN between on-premises and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To configure a site-to-site VPN, create a Dynamic Routing Gateway (DRG) and attach it to your VCN, then configure the VPN connection by setting up a Customer-Premises Equipment (CPE) object, defining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IPSec</a:t>
            </a:r>
            <a:r>
              <a:rPr lang="en-IN" sz="2000" dirty="0">
                <a:effectLst/>
                <a:latin typeface="Calibri" panose="020F0502020204030204" pitchFamily="34" charset="0"/>
                <a:ea typeface="Calibri" panose="020F0502020204030204" pitchFamily="34" charset="0"/>
                <a:cs typeface="Times New Roman" panose="02020603050405020304" pitchFamily="18" charset="0"/>
              </a:rPr>
              <a:t> tunnels, and configuring routing between the CPE and DRG.</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5. Q: What are the benefits of using Network Security Groups (NSGs) in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NSGs provide a flexible and granular way to manage security rules for resources within a VCN. Unlike security lists, NSGs can be applied directly to specific compute instances or other resources, allowing for more precise control of network traffic.</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6. Q: How does OCI handle network traffic routing during a network migration?</a:t>
            </a:r>
          </a:p>
          <a:p>
            <a:pPr marL="0" indent="0">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OCI uses route tables associated with VCNs and subnets to determine the path network traffic takes. During migration, ensure that route tables are correctly configured to direct traffic between on-premises and OCI through VPN or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35</a:t>
            </a:fld>
            <a:endParaRPr lang="en-IN"/>
          </a:p>
        </p:txBody>
      </p:sp>
      <p:sp>
        <p:nvSpPr>
          <p:cNvPr id="5" name="Footer Placeholder 4">
            <a:extLst>
              <a:ext uri="{FF2B5EF4-FFF2-40B4-BE49-F238E27FC236}">
                <a16:creationId xmlns:a16="http://schemas.microsoft.com/office/drawing/2014/main" id="{6F9D09E4-7570-4349-8F3D-224CA0A35F50}"/>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627871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6" y="236030"/>
            <a:ext cx="7729728" cy="678370"/>
          </a:xfrm>
        </p:spPr>
        <p:txBody>
          <a:bodyPr>
            <a:normAutofit fontScale="9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Network Migration on Oracle Cloud Infrastructure (OCI)</a:t>
            </a:r>
            <a:endParaRPr lang="en-IN" b="1"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 Q: How can you ensure high availability and fault tolerance in your OCI network design?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Achieve high availability by deploying resources across multiple Availability Domains (ADs) or Fault Domains (FDs), using multiple subnets and route tables, and setting up redundant VPNs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800" dirty="0">
                <a:effectLst/>
                <a:latin typeface="Calibri" panose="020F0502020204030204" pitchFamily="34" charset="0"/>
                <a:ea typeface="Calibri" panose="020F0502020204030204" pitchFamily="34" charset="0"/>
                <a:cs typeface="Times New Roman" panose="02020603050405020304" pitchFamily="18" charset="0"/>
              </a:rPr>
              <a:t> circuits for failover.</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 Q: What role does a Load Balancer play in network migration to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OCI Load Balancer distributes incoming traffic across multiple backend servers, ensuring even load distribution, redundancy, and high availability during and after migration. It also provides SSL termination and traffic management.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9. Q: How do you manage IP address planning during a network migration to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Plan IP addresses by reserving private CIDR blocks for VCNs that do not overlap with existing on-premises networks, ensuring that subnetting aligns with your organizational structure, and avoiding conflicts during hybrid cloud operations.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 Q: What is a Dynamic Routing Gateway (DRG) and its role in network migration?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Ans- A DRG acts as a virtual router that connects your VCN with on-premises networks via VPN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800" dirty="0">
                <a:effectLst/>
                <a:latin typeface="Calibri" panose="020F0502020204030204" pitchFamily="34" charset="0"/>
                <a:ea typeface="Calibri" panose="020F0502020204030204" pitchFamily="34" charset="0"/>
                <a:cs typeface="Times New Roman" panose="02020603050405020304" pitchFamily="18" charset="0"/>
              </a:rPr>
              <a:t>. It plays a crucial role in facilitating hybrid cloud architectures and enabling seamless network migration to OCI.</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36</a:t>
            </a:fld>
            <a:endParaRPr lang="en-IN"/>
          </a:p>
        </p:txBody>
      </p:sp>
      <p:sp>
        <p:nvSpPr>
          <p:cNvPr id="5" name="Footer Placeholder 4">
            <a:extLst>
              <a:ext uri="{FF2B5EF4-FFF2-40B4-BE49-F238E27FC236}">
                <a16:creationId xmlns:a16="http://schemas.microsoft.com/office/drawing/2014/main" id="{6DE4F382-C5F0-4638-A2DE-EB77898E6427}"/>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1769372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5" y="236030"/>
            <a:ext cx="8098727" cy="678370"/>
          </a:xfrm>
        </p:spPr>
        <p:txBody>
          <a:bodyPr>
            <a:normAutofit fontScale="9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Database (DB) Migration on Oracle Cloud Infrastructure (OCI)</a:t>
            </a:r>
            <a:endParaRPr lang="en-IN" b="1"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11. Q: What are the primary database migration options available on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Ans- Database migration options include Oracle Data Pump for exporting/importing data, Oracle Data Guard for near-zero downtime migration, OCI Database Migration Service for automated migrations, and Oracle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for real-time replication.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12. Q: How does Oracle Data Guard assist in database migration to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Ans- Oracle Data Guard provides disaster recovery and high availability by maintaining standby databases. It allows for seamless migration by setting up a standby database in OCI and switching over to it, minimizing downtime.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13. Q: What are the key considerations when using Oracle </a:t>
            </a:r>
            <a:r>
              <a:rPr lang="en-IN" sz="1800" b="1"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for database migration?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Ans- Consider real-time replication needs, data consistency, network latency, resource allocation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processes, and potential licensing costs.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ideal for complex, heterogeneous migrations requiring minimal downtime.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14. Q: How do you use Oracle Database Migration Service for migrating to OCI?</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Ans- OCI Database Migration Service is a fully managed service that automates the migration of Oracle databases to OCI. It supports both homogeneous (Oracle-to-Oracle) and heterogeneous (non-Oracle to Oracle) migrations, ensuring data integrity and minimal downtime.</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37</a:t>
            </a:fld>
            <a:endParaRPr lang="en-IN"/>
          </a:p>
        </p:txBody>
      </p:sp>
      <p:sp>
        <p:nvSpPr>
          <p:cNvPr id="5" name="Footer Placeholder 4">
            <a:extLst>
              <a:ext uri="{FF2B5EF4-FFF2-40B4-BE49-F238E27FC236}">
                <a16:creationId xmlns:a16="http://schemas.microsoft.com/office/drawing/2014/main" id="{335AC1D3-C127-4FA1-A5C5-0036D7D2FF26}"/>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516866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5" y="236030"/>
            <a:ext cx="8098727" cy="678370"/>
          </a:xfrm>
        </p:spPr>
        <p:txBody>
          <a:bodyPr>
            <a:normAutofit fontScale="9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Database (DB) Migration on Oracle Cloud Infrastructure (OCI)</a:t>
            </a:r>
            <a:endParaRPr lang="en-IN" b="1"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fontScale="92500" lnSpcReduction="20000"/>
          </a:bodyPr>
          <a:lstStyle/>
          <a:p>
            <a:pPr marL="0" indent="0">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15. Q: What are the benefits of using Oracle Data Pump for database migration?</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Ans- Oracle Data Pump provides fast, flexible data movement with the ability to export/import at the schema, table, or tablespace level. It’s highly efficient for migrating large volumes of data and supports parallel processing for faster migrations. </a:t>
            </a:r>
          </a:p>
          <a:p>
            <a:pPr marL="0" indent="0">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16. Q: How do you ensure data security during a database migration to OCI?</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Ans- Ensure data security by encrypting data at rest and in transit, using secure connections (e.g., SSL/TLS) for data transfer, applying IAM policies to control access, and regularly auditing migration activities.</a:t>
            </a:r>
          </a:p>
          <a:p>
            <a:pPr marL="0" indent="0">
              <a:lnSpc>
                <a:spcPct val="107000"/>
              </a:lnSpc>
              <a:spcAft>
                <a:spcPts val="800"/>
              </a:spcAft>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17. Q: What are the key steps in migrating a non-Oracle database to Oracle Autonomous Database on OCI?</a:t>
            </a:r>
          </a:p>
          <a:p>
            <a:pPr marL="0" indent="0">
              <a:lnSpc>
                <a:spcPct val="107000"/>
              </a:lnSpc>
              <a:spcAft>
                <a:spcPts val="800"/>
              </a:spcAft>
              <a:buNone/>
            </a:pPr>
            <a:r>
              <a:rPr lang="en-IN" sz="2400" dirty="0">
                <a:effectLst/>
                <a:latin typeface="Calibri" panose="020F0502020204030204" pitchFamily="34" charset="0"/>
                <a:ea typeface="Calibri" panose="020F0502020204030204" pitchFamily="34" charset="0"/>
                <a:cs typeface="Times New Roman" panose="02020603050405020304" pitchFamily="18" charset="0"/>
              </a:rPr>
              <a:t>Ans- Key steps include assessing compatibility, converting the schema using SQL Developer or Oracle Migration Workbench, using Oracle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2400" dirty="0">
                <a:effectLst/>
                <a:latin typeface="Calibri" panose="020F0502020204030204" pitchFamily="34" charset="0"/>
                <a:ea typeface="Calibri" panose="020F0502020204030204" pitchFamily="34" charset="0"/>
                <a:cs typeface="Times New Roman" panose="02020603050405020304" pitchFamily="18" charset="0"/>
              </a:rPr>
              <a:t> or Data Integration tools for data transfer, and testing the migrated database before go-live.</a:t>
            </a: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38</a:t>
            </a:fld>
            <a:endParaRPr lang="en-IN"/>
          </a:p>
        </p:txBody>
      </p:sp>
      <p:sp>
        <p:nvSpPr>
          <p:cNvPr id="5" name="Footer Placeholder 4">
            <a:extLst>
              <a:ext uri="{FF2B5EF4-FFF2-40B4-BE49-F238E27FC236}">
                <a16:creationId xmlns:a16="http://schemas.microsoft.com/office/drawing/2014/main" id="{FD59508D-2582-4332-8B6E-079E1393AFBD}"/>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1717742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4E918-1A3F-4D3B-8D78-C79B49DE7DDA}"/>
              </a:ext>
            </a:extLst>
          </p:cNvPr>
          <p:cNvSpPr>
            <a:spLocks noGrp="1"/>
          </p:cNvSpPr>
          <p:nvPr>
            <p:ph type="title"/>
          </p:nvPr>
        </p:nvSpPr>
        <p:spPr>
          <a:xfrm>
            <a:off x="2231135" y="236030"/>
            <a:ext cx="8098727" cy="678370"/>
          </a:xfrm>
        </p:spPr>
        <p:txBody>
          <a:bodyPr>
            <a:normAutofit fontScale="90000"/>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Database (DB) Migration on Oracle Cloud Infrastructure (OCI)</a:t>
            </a:r>
            <a:endParaRPr lang="en-IN" b="1" dirty="0"/>
          </a:p>
        </p:txBody>
      </p:sp>
      <p:sp>
        <p:nvSpPr>
          <p:cNvPr id="3" name="Content Placeholder 2">
            <a:extLst>
              <a:ext uri="{FF2B5EF4-FFF2-40B4-BE49-F238E27FC236}">
                <a16:creationId xmlns:a16="http://schemas.microsoft.com/office/drawing/2014/main" id="{62F0E69F-BD60-4285-BFB6-92A49E78C61E}"/>
              </a:ext>
            </a:extLst>
          </p:cNvPr>
          <p:cNvSpPr>
            <a:spLocks noGrp="1"/>
          </p:cNvSpPr>
          <p:nvPr>
            <p:ph idx="1"/>
          </p:nvPr>
        </p:nvSpPr>
        <p:spPr>
          <a:xfrm>
            <a:off x="228599" y="1157288"/>
            <a:ext cx="11687175" cy="5426392"/>
          </a:xfrm>
        </p:spPr>
        <p:txBody>
          <a:bodyPr>
            <a:normAutofit/>
          </a:bodyPr>
          <a:lstStyle/>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18. Q: How do you minimize downtime during a database migration to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Minimize downtime by using tools like Oracle Data Guard for near-zero downtime, Oracle </a:t>
            </a:r>
            <a:r>
              <a:rPr lang="en-IN" sz="2000" dirty="0" err="1">
                <a:effectLst/>
                <a:latin typeface="Calibri" panose="020F0502020204030204" pitchFamily="34" charset="0"/>
                <a:ea typeface="Calibri" panose="020F0502020204030204" pitchFamily="34" charset="0"/>
                <a:cs typeface="Times New Roman" panose="02020603050405020304" pitchFamily="18" charset="0"/>
              </a:rPr>
              <a:t>GoldenGate</a:t>
            </a:r>
            <a:r>
              <a:rPr lang="en-IN" sz="2000" dirty="0">
                <a:effectLst/>
                <a:latin typeface="Calibri" panose="020F0502020204030204" pitchFamily="34" charset="0"/>
                <a:ea typeface="Calibri" panose="020F0502020204030204" pitchFamily="34" charset="0"/>
                <a:cs typeface="Times New Roman" panose="02020603050405020304" pitchFamily="18" charset="0"/>
              </a:rPr>
              <a:t> for continuous data replication, or performing a phased migration where the application gradually switches to the new database.</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19. Q: What are the common challenges in database migration to OCI, and how do you address them?</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Common challenges include data transfer speed, compatibility issues, performance optimization, and downtime management. Address these by careful planning, using the right migration tools, optimizing network bandwidth, and thoroughly testing the migration.</a:t>
            </a:r>
          </a:p>
          <a:p>
            <a:pPr marL="0" indent="0">
              <a:lnSpc>
                <a:spcPct val="107000"/>
              </a:lnSpc>
              <a:spcAft>
                <a:spcPts val="800"/>
              </a:spcAft>
              <a:buNone/>
            </a:pPr>
            <a:r>
              <a:rPr lang="en-IN" sz="2000" b="1" dirty="0">
                <a:effectLst/>
                <a:latin typeface="Calibri" panose="020F0502020204030204" pitchFamily="34" charset="0"/>
                <a:ea typeface="Calibri" panose="020F0502020204030204" pitchFamily="34" charset="0"/>
                <a:cs typeface="Times New Roman" panose="02020603050405020304" pitchFamily="18" charset="0"/>
              </a:rPr>
              <a:t>20. Q: How do you validate the success of a database migration to OCI?</a:t>
            </a: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Ans- Validate the migration by performing data consistency checks, running application performance tests, verifying that all database objects (e.g., triggers, indexes) are correctly migrated, and ensuring that the new environment meets operational and compliance requirements.</a:t>
            </a:r>
          </a:p>
        </p:txBody>
      </p:sp>
      <p:sp>
        <p:nvSpPr>
          <p:cNvPr id="4" name="Slide Number Placeholder 3">
            <a:extLst>
              <a:ext uri="{FF2B5EF4-FFF2-40B4-BE49-F238E27FC236}">
                <a16:creationId xmlns:a16="http://schemas.microsoft.com/office/drawing/2014/main" id="{D92536CE-AB8F-4B67-9CA7-9A873A6DFCCB}"/>
              </a:ext>
            </a:extLst>
          </p:cNvPr>
          <p:cNvSpPr>
            <a:spLocks noGrp="1"/>
          </p:cNvSpPr>
          <p:nvPr>
            <p:ph type="sldNum" sz="quarter" idx="12"/>
          </p:nvPr>
        </p:nvSpPr>
        <p:spPr/>
        <p:txBody>
          <a:bodyPr/>
          <a:lstStyle/>
          <a:p>
            <a:fld id="{5C02AAF1-B7EC-43ED-8590-491D0E35CA58}" type="slidenum">
              <a:rPr lang="en-IN" smtClean="0"/>
              <a:t>39</a:t>
            </a:fld>
            <a:endParaRPr lang="en-IN"/>
          </a:p>
        </p:txBody>
      </p:sp>
      <p:sp>
        <p:nvSpPr>
          <p:cNvPr id="5" name="Footer Placeholder 4">
            <a:extLst>
              <a:ext uri="{FF2B5EF4-FFF2-40B4-BE49-F238E27FC236}">
                <a16:creationId xmlns:a16="http://schemas.microsoft.com/office/drawing/2014/main" id="{CAD3C88B-A4FC-4494-BF5E-AC3A05C7CCB6}"/>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11635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5D02E-F064-4CE3-925E-BA6F9751A7DC}"/>
              </a:ext>
            </a:extLst>
          </p:cNvPr>
          <p:cNvSpPr>
            <a:spLocks noGrp="1"/>
          </p:cNvSpPr>
          <p:nvPr>
            <p:ph type="title"/>
          </p:nvPr>
        </p:nvSpPr>
        <p:spPr>
          <a:xfrm>
            <a:off x="2231136" y="236030"/>
            <a:ext cx="7729728" cy="621220"/>
          </a:xfrm>
        </p:spPr>
        <p:txBody>
          <a:bodyPr>
            <a:normAutofit fontScale="90000"/>
          </a:bodyPr>
          <a:lstStyle/>
          <a:p>
            <a:r>
              <a:rPr lang="en-IN" dirty="0"/>
              <a:t>networking</a:t>
            </a:r>
          </a:p>
        </p:txBody>
      </p:sp>
      <p:sp>
        <p:nvSpPr>
          <p:cNvPr id="3" name="Content Placeholder 2">
            <a:extLst>
              <a:ext uri="{FF2B5EF4-FFF2-40B4-BE49-F238E27FC236}">
                <a16:creationId xmlns:a16="http://schemas.microsoft.com/office/drawing/2014/main" id="{9AF028FF-E725-4B78-8ACE-C46A358B3EFF}"/>
              </a:ext>
            </a:extLst>
          </p:cNvPr>
          <p:cNvSpPr>
            <a:spLocks noGrp="1"/>
          </p:cNvSpPr>
          <p:nvPr>
            <p:ph idx="1"/>
          </p:nvPr>
        </p:nvSpPr>
        <p:spPr>
          <a:xfrm>
            <a:off x="314325" y="1028700"/>
            <a:ext cx="11344275" cy="5593270"/>
          </a:xfrm>
        </p:spPr>
        <p:txBody>
          <a:bodyPr>
            <a:normAutofit fontScale="925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11. Q: What is a DRG (Dynamic Routing Gateway)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DRG is used to connect on-premises networks to VCNs in OCI via VPN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FastConnect</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12. Q: Explain the role of Route Tables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Route Tables determine the path that network traffic follows within a VCN. They define rules for routing traffic to different destinations like DRG, internet, or NAT gateway.</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13. Q: What is an Internet Gateway, and when would you use it?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An Internet Gateway allows instances within a VCN to connect to the internet. It’s used when you need to enable public internet access for your resources.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14. Q: How do Security Lists and Network Security Groups (NSG) differ?</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Security Lists are applied at the subnet level to control traffic, while NSGs are applied to individual instances or VNICs for more granular control.</a:t>
            </a:r>
          </a:p>
          <a:p>
            <a:pPr marL="0" indent="0">
              <a:lnSpc>
                <a:spcPct val="120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15. Q: What is VCN Peering?</a:t>
            </a:r>
          </a:p>
          <a:p>
            <a:pPr marL="0" indent="0">
              <a:lnSpc>
                <a:spcPct val="120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VCN Peering allows you to connect two VCNs within the same or different OCI regions, enabling private communication between them.</a:t>
            </a:r>
            <a:endParaRPr lang="en-IN" dirty="0"/>
          </a:p>
        </p:txBody>
      </p:sp>
      <p:sp>
        <p:nvSpPr>
          <p:cNvPr id="5" name="Slide Number Placeholder 4">
            <a:extLst>
              <a:ext uri="{FF2B5EF4-FFF2-40B4-BE49-F238E27FC236}">
                <a16:creationId xmlns:a16="http://schemas.microsoft.com/office/drawing/2014/main" id="{A1A14F23-D8A1-47B8-91C5-088C48F8A4F3}"/>
              </a:ext>
            </a:extLst>
          </p:cNvPr>
          <p:cNvSpPr>
            <a:spLocks noGrp="1"/>
          </p:cNvSpPr>
          <p:nvPr>
            <p:ph type="sldNum" sz="quarter" idx="12"/>
          </p:nvPr>
        </p:nvSpPr>
        <p:spPr/>
        <p:txBody>
          <a:bodyPr/>
          <a:lstStyle/>
          <a:p>
            <a:fld id="{5C02AAF1-B7EC-43ED-8590-491D0E35CA58}" type="slidenum">
              <a:rPr lang="en-IN" smtClean="0"/>
              <a:t>4</a:t>
            </a:fld>
            <a:endParaRPr lang="en-IN"/>
          </a:p>
        </p:txBody>
      </p:sp>
      <p:sp>
        <p:nvSpPr>
          <p:cNvPr id="4" name="Footer Placeholder 3">
            <a:extLst>
              <a:ext uri="{FF2B5EF4-FFF2-40B4-BE49-F238E27FC236}">
                <a16:creationId xmlns:a16="http://schemas.microsoft.com/office/drawing/2014/main" id="{3C9D744B-5E41-4FC8-990D-54C7CE3FBC1E}"/>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99049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916-8E7D-4C70-81F7-25A411E70B99}"/>
              </a:ext>
            </a:extLst>
          </p:cNvPr>
          <p:cNvSpPr>
            <a:spLocks noGrp="1"/>
          </p:cNvSpPr>
          <p:nvPr>
            <p:ph type="title"/>
          </p:nvPr>
        </p:nvSpPr>
        <p:spPr>
          <a:xfrm>
            <a:off x="2231136" y="236029"/>
            <a:ext cx="7729728" cy="621221"/>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Technical Questions For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Delloitte</a:t>
            </a:r>
            <a:endParaRPr lang="en-IN" sz="3200" b="1" dirty="0"/>
          </a:p>
        </p:txBody>
      </p:sp>
      <p:sp>
        <p:nvSpPr>
          <p:cNvPr id="3" name="Content Placeholder 2">
            <a:extLst>
              <a:ext uri="{FF2B5EF4-FFF2-40B4-BE49-F238E27FC236}">
                <a16:creationId xmlns:a16="http://schemas.microsoft.com/office/drawing/2014/main" id="{1279B9C7-D0AB-4BD7-92C2-E9D90BB420F8}"/>
              </a:ext>
            </a:extLst>
          </p:cNvPr>
          <p:cNvSpPr>
            <a:spLocks noGrp="1"/>
          </p:cNvSpPr>
          <p:nvPr>
            <p:ph idx="1"/>
          </p:nvPr>
        </p:nvSpPr>
        <p:spPr>
          <a:xfrm>
            <a:off x="257175" y="1200150"/>
            <a:ext cx="11587163" cy="5383530"/>
          </a:xfrm>
        </p:spPr>
        <p:txBody>
          <a:bodyPr>
            <a:norm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Q: How do you approach the design and implementation of a large-scale cloud migration project?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Discuss the planning phase, technology stack selection, risk assessment, migration strategy, and post-migration validation.</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Q: Can you explain a complex technical problem you faced in a recent project and how you resolved it?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Provide a detailed explanation of the problem, the steps you took to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resolve it, and the outcome.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 Q: How do you ensure that security is integrated into every phase of the software development lifecycle (SDLC)?</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Discuss secure coding practices, threat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regular security testing, and post-deployment monitoring.</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Q: What is your experience with managing multi-cloud environments, and what challenges have you faced?</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Share your experience with platforms like AWS, Azure, and GCP, and discuss challenges such as interoperability, cost management, and security.</a:t>
            </a:r>
            <a:endParaRPr lang="en-IN" dirty="0"/>
          </a:p>
        </p:txBody>
      </p:sp>
      <p:sp>
        <p:nvSpPr>
          <p:cNvPr id="4" name="Slide Number Placeholder 3">
            <a:extLst>
              <a:ext uri="{FF2B5EF4-FFF2-40B4-BE49-F238E27FC236}">
                <a16:creationId xmlns:a16="http://schemas.microsoft.com/office/drawing/2014/main" id="{A1E02082-56B8-428F-9F1B-B18FE7F83599}"/>
              </a:ext>
            </a:extLst>
          </p:cNvPr>
          <p:cNvSpPr>
            <a:spLocks noGrp="1"/>
          </p:cNvSpPr>
          <p:nvPr>
            <p:ph type="sldNum" sz="quarter" idx="12"/>
          </p:nvPr>
        </p:nvSpPr>
        <p:spPr/>
        <p:txBody>
          <a:bodyPr/>
          <a:lstStyle/>
          <a:p>
            <a:fld id="{5C02AAF1-B7EC-43ED-8590-491D0E35CA58}" type="slidenum">
              <a:rPr lang="en-IN" smtClean="0"/>
              <a:t>40</a:t>
            </a:fld>
            <a:endParaRPr lang="en-IN"/>
          </a:p>
        </p:txBody>
      </p:sp>
      <p:sp>
        <p:nvSpPr>
          <p:cNvPr id="5" name="Footer Placeholder 4">
            <a:extLst>
              <a:ext uri="{FF2B5EF4-FFF2-40B4-BE49-F238E27FC236}">
                <a16:creationId xmlns:a16="http://schemas.microsoft.com/office/drawing/2014/main" id="{BEE1A8C4-ACDE-404C-8F79-94587461EF6C}"/>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4721931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916-8E7D-4C70-81F7-25A411E70B99}"/>
              </a:ext>
            </a:extLst>
          </p:cNvPr>
          <p:cNvSpPr>
            <a:spLocks noGrp="1"/>
          </p:cNvSpPr>
          <p:nvPr>
            <p:ph type="title"/>
          </p:nvPr>
        </p:nvSpPr>
        <p:spPr>
          <a:xfrm>
            <a:off x="2231136" y="236029"/>
            <a:ext cx="7729728" cy="621221"/>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Technical Questions For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Delloitte</a:t>
            </a:r>
            <a:endParaRPr lang="en-IN" sz="3200" b="1" dirty="0"/>
          </a:p>
        </p:txBody>
      </p:sp>
      <p:sp>
        <p:nvSpPr>
          <p:cNvPr id="3" name="Content Placeholder 2">
            <a:extLst>
              <a:ext uri="{FF2B5EF4-FFF2-40B4-BE49-F238E27FC236}">
                <a16:creationId xmlns:a16="http://schemas.microsoft.com/office/drawing/2014/main" id="{1279B9C7-D0AB-4BD7-92C2-E9D90BB420F8}"/>
              </a:ext>
            </a:extLst>
          </p:cNvPr>
          <p:cNvSpPr>
            <a:spLocks noGrp="1"/>
          </p:cNvSpPr>
          <p:nvPr>
            <p:ph idx="1"/>
          </p:nvPr>
        </p:nvSpPr>
        <p:spPr>
          <a:xfrm>
            <a:off x="302418" y="1017269"/>
            <a:ext cx="11587163" cy="5604701"/>
          </a:xfrm>
        </p:spPr>
        <p:txBody>
          <a:bodyPr>
            <a:normAutofit fontScale="925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Q: How do you ensure data integrity and security when handling large datasets in cloud environments?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Talk about encryption, data validation, access controls, and compliance with data protection regulations.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 Q: Describe a time when you had to manage a project with conflicting stakeholder requirements. How did you handle it?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Explain how you balanced the needs, facilitated discussions, and arrived at a solution that satisfied all parties.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 Q: What are the key considerations when implementing DevOps practices in an organization?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Discuss culture change, toolchain integration, CI/CD pipelines, automation, and continuous monitoring.</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 Q: How do you stay updated with emerging technologies, and how do you assess their relevance to your projects?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Explain your methods for staying informed, such as attending conferences, following industry blogs, and experimenting with new technologies.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9. Q: How do you approach performance optimization in cloud-based applications?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Talk about monitoring, scaling strategies, caching mechanisms, and optimizing resource usage.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 Q: Can you provide an example of a successful digital transformation initiative you led?</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Share details about the goals, challenges, technologies used, and the impact on the organization.</a:t>
            </a:r>
            <a:endParaRPr lang="en-IN" dirty="0"/>
          </a:p>
        </p:txBody>
      </p:sp>
      <p:sp>
        <p:nvSpPr>
          <p:cNvPr id="4" name="Slide Number Placeholder 3">
            <a:extLst>
              <a:ext uri="{FF2B5EF4-FFF2-40B4-BE49-F238E27FC236}">
                <a16:creationId xmlns:a16="http://schemas.microsoft.com/office/drawing/2014/main" id="{A1E02082-56B8-428F-9F1B-B18FE7F83599}"/>
              </a:ext>
            </a:extLst>
          </p:cNvPr>
          <p:cNvSpPr>
            <a:spLocks noGrp="1"/>
          </p:cNvSpPr>
          <p:nvPr>
            <p:ph type="sldNum" sz="quarter" idx="12"/>
          </p:nvPr>
        </p:nvSpPr>
        <p:spPr/>
        <p:txBody>
          <a:bodyPr/>
          <a:lstStyle/>
          <a:p>
            <a:fld id="{5C02AAF1-B7EC-43ED-8590-491D0E35CA58}" type="slidenum">
              <a:rPr lang="en-IN" smtClean="0"/>
              <a:t>41</a:t>
            </a:fld>
            <a:endParaRPr lang="en-IN"/>
          </a:p>
        </p:txBody>
      </p:sp>
      <p:sp>
        <p:nvSpPr>
          <p:cNvPr id="5" name="Footer Placeholder 4">
            <a:extLst>
              <a:ext uri="{FF2B5EF4-FFF2-40B4-BE49-F238E27FC236}">
                <a16:creationId xmlns:a16="http://schemas.microsoft.com/office/drawing/2014/main" id="{E397218C-6474-48DB-8130-372637B49574}"/>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210636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916-8E7D-4C70-81F7-25A411E70B99}"/>
              </a:ext>
            </a:extLst>
          </p:cNvPr>
          <p:cNvSpPr>
            <a:spLocks noGrp="1"/>
          </p:cNvSpPr>
          <p:nvPr>
            <p:ph type="title"/>
          </p:nvPr>
        </p:nvSpPr>
        <p:spPr>
          <a:xfrm>
            <a:off x="2231136" y="236029"/>
            <a:ext cx="7729728" cy="621221"/>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Managerial Questions For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Delloitte</a:t>
            </a:r>
            <a:endParaRPr lang="en-IN" sz="3200" b="1" dirty="0"/>
          </a:p>
        </p:txBody>
      </p:sp>
      <p:sp>
        <p:nvSpPr>
          <p:cNvPr id="3" name="Content Placeholder 2">
            <a:extLst>
              <a:ext uri="{FF2B5EF4-FFF2-40B4-BE49-F238E27FC236}">
                <a16:creationId xmlns:a16="http://schemas.microsoft.com/office/drawing/2014/main" id="{1279B9C7-D0AB-4BD7-92C2-E9D90BB420F8}"/>
              </a:ext>
            </a:extLst>
          </p:cNvPr>
          <p:cNvSpPr>
            <a:spLocks noGrp="1"/>
          </p:cNvSpPr>
          <p:nvPr>
            <p:ph idx="1"/>
          </p:nvPr>
        </p:nvSpPr>
        <p:spPr>
          <a:xfrm>
            <a:off x="302418" y="1017269"/>
            <a:ext cx="11587163" cy="5604701"/>
          </a:xfrm>
        </p:spPr>
        <p:txBody>
          <a:bodyPr>
            <a:normAutofit fontScale="925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11. Q: How do you ensure alignment between IT strategies and business objectives?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Discuss your approach to understanding business goals, collaborating with stakeholders, and translating them into IT strategies.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12. Q: What is your approach to managing cross-functional teams in a high-stress, deadline-driven environment?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Talk about communication, setting clear expectations, conflict resolution, and maintaining team morale.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13. Q: How do you prioritize tasks and manage time effectively when overseeing multiple projects?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Explain your methods for prioritization, such as using project management tools, delegating tasks, and setting realistic deadlines.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14. Q: Describe a situation where you had to lead a team through a major organizational change. How did you manage it?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Discuss your change management strategies, communication plan, and how you addressed resistance.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15. Q: How do you handle situations where a project is falling behind schedule or over budget?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Describe your approach to identifying issues early, re-allocating resources, and communicating with stakeholders.</a:t>
            </a:r>
          </a:p>
        </p:txBody>
      </p:sp>
      <p:sp>
        <p:nvSpPr>
          <p:cNvPr id="4" name="Slide Number Placeholder 3">
            <a:extLst>
              <a:ext uri="{FF2B5EF4-FFF2-40B4-BE49-F238E27FC236}">
                <a16:creationId xmlns:a16="http://schemas.microsoft.com/office/drawing/2014/main" id="{A1E02082-56B8-428F-9F1B-B18FE7F83599}"/>
              </a:ext>
            </a:extLst>
          </p:cNvPr>
          <p:cNvSpPr>
            <a:spLocks noGrp="1"/>
          </p:cNvSpPr>
          <p:nvPr>
            <p:ph type="sldNum" sz="quarter" idx="12"/>
          </p:nvPr>
        </p:nvSpPr>
        <p:spPr/>
        <p:txBody>
          <a:bodyPr/>
          <a:lstStyle/>
          <a:p>
            <a:fld id="{5C02AAF1-B7EC-43ED-8590-491D0E35CA58}" type="slidenum">
              <a:rPr lang="en-IN" smtClean="0"/>
              <a:t>42</a:t>
            </a:fld>
            <a:endParaRPr lang="en-IN"/>
          </a:p>
        </p:txBody>
      </p:sp>
      <p:sp>
        <p:nvSpPr>
          <p:cNvPr id="5" name="Footer Placeholder 4">
            <a:extLst>
              <a:ext uri="{FF2B5EF4-FFF2-40B4-BE49-F238E27FC236}">
                <a16:creationId xmlns:a16="http://schemas.microsoft.com/office/drawing/2014/main" id="{B75B4686-0A6D-41E0-AF1A-E721493F5BAF}"/>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295931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916-8E7D-4C70-81F7-25A411E70B99}"/>
              </a:ext>
            </a:extLst>
          </p:cNvPr>
          <p:cNvSpPr>
            <a:spLocks noGrp="1"/>
          </p:cNvSpPr>
          <p:nvPr>
            <p:ph type="title"/>
          </p:nvPr>
        </p:nvSpPr>
        <p:spPr>
          <a:xfrm>
            <a:off x="2231136" y="236029"/>
            <a:ext cx="7729728" cy="621221"/>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Managerial Questions For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Delloitte</a:t>
            </a:r>
            <a:endParaRPr lang="en-IN" sz="3200" b="1" dirty="0"/>
          </a:p>
        </p:txBody>
      </p:sp>
      <p:sp>
        <p:nvSpPr>
          <p:cNvPr id="3" name="Content Placeholder 2">
            <a:extLst>
              <a:ext uri="{FF2B5EF4-FFF2-40B4-BE49-F238E27FC236}">
                <a16:creationId xmlns:a16="http://schemas.microsoft.com/office/drawing/2014/main" id="{1279B9C7-D0AB-4BD7-92C2-E9D90BB420F8}"/>
              </a:ext>
            </a:extLst>
          </p:cNvPr>
          <p:cNvSpPr>
            <a:spLocks noGrp="1"/>
          </p:cNvSpPr>
          <p:nvPr>
            <p:ph idx="1"/>
          </p:nvPr>
        </p:nvSpPr>
        <p:spPr>
          <a:xfrm>
            <a:off x="302418" y="1017269"/>
            <a:ext cx="11587163" cy="5604701"/>
          </a:xfrm>
        </p:spPr>
        <p:txBody>
          <a:bodyPr>
            <a:noAutofit/>
          </a:bodyPr>
          <a:lstStyle/>
          <a:p>
            <a:pPr marL="0" indent="0">
              <a:lnSpc>
                <a:spcPct val="107000"/>
              </a:lnSpc>
              <a:spcAft>
                <a:spcPts val="800"/>
              </a:spcAft>
              <a:buNone/>
            </a:pPr>
            <a:r>
              <a:rPr lang="en-IN" sz="1850" b="1" dirty="0">
                <a:effectLst/>
                <a:latin typeface="Calibri" panose="020F0502020204030204" pitchFamily="34" charset="0"/>
                <a:ea typeface="Calibri" panose="020F0502020204030204" pitchFamily="34" charset="0"/>
                <a:cs typeface="Times New Roman" panose="02020603050405020304" pitchFamily="18" charset="0"/>
              </a:rPr>
              <a:t>16. Q: What is your strategy for fostering innovation within your team?</a:t>
            </a:r>
          </a:p>
          <a:p>
            <a:pPr marL="0" indent="0">
              <a:lnSpc>
                <a:spcPct val="107000"/>
              </a:lnSpc>
              <a:spcAft>
                <a:spcPts val="800"/>
              </a:spcAft>
              <a:buNone/>
            </a:pPr>
            <a:r>
              <a:rPr lang="en-IN" sz="1850" dirty="0">
                <a:effectLst/>
                <a:latin typeface="Calibri" panose="020F0502020204030204" pitchFamily="34" charset="0"/>
                <a:ea typeface="Calibri" panose="020F0502020204030204" pitchFamily="34" charset="0"/>
                <a:cs typeface="Times New Roman" panose="02020603050405020304" pitchFamily="18" charset="0"/>
              </a:rPr>
              <a:t>Ans- Talk about creating an open environment for ideas, encouraging experimentation, and rewarding innovation. </a:t>
            </a:r>
          </a:p>
          <a:p>
            <a:pPr marL="0" indent="0">
              <a:lnSpc>
                <a:spcPct val="107000"/>
              </a:lnSpc>
              <a:spcAft>
                <a:spcPts val="800"/>
              </a:spcAft>
              <a:buNone/>
            </a:pPr>
            <a:r>
              <a:rPr lang="en-IN" sz="1850" b="1" dirty="0">
                <a:effectLst/>
                <a:latin typeface="Calibri" panose="020F0502020204030204" pitchFamily="34" charset="0"/>
                <a:ea typeface="Calibri" panose="020F0502020204030204" pitchFamily="34" charset="0"/>
                <a:cs typeface="Times New Roman" panose="02020603050405020304" pitchFamily="18" charset="0"/>
              </a:rPr>
              <a:t>17. Q: How do you ensure continuous learning and development for your team members?</a:t>
            </a:r>
          </a:p>
          <a:p>
            <a:pPr marL="0" indent="0">
              <a:lnSpc>
                <a:spcPct val="107000"/>
              </a:lnSpc>
              <a:spcAft>
                <a:spcPts val="800"/>
              </a:spcAft>
              <a:buNone/>
            </a:pPr>
            <a:r>
              <a:rPr lang="en-IN" sz="1850" dirty="0">
                <a:effectLst/>
                <a:latin typeface="Calibri" panose="020F0502020204030204" pitchFamily="34" charset="0"/>
                <a:ea typeface="Calibri" panose="020F0502020204030204" pitchFamily="34" charset="0"/>
                <a:cs typeface="Times New Roman" panose="02020603050405020304" pitchFamily="18" charset="0"/>
              </a:rPr>
              <a:t>Ans- Discuss mentoring, providing training opportunities, and creating a culture of continuous improvement.</a:t>
            </a:r>
          </a:p>
          <a:p>
            <a:pPr marL="0" indent="0">
              <a:lnSpc>
                <a:spcPct val="107000"/>
              </a:lnSpc>
              <a:spcAft>
                <a:spcPts val="800"/>
              </a:spcAft>
              <a:buNone/>
            </a:pPr>
            <a:r>
              <a:rPr lang="en-IN" sz="1850" b="1" dirty="0">
                <a:effectLst/>
                <a:latin typeface="Calibri" panose="020F0502020204030204" pitchFamily="34" charset="0"/>
                <a:ea typeface="Calibri" panose="020F0502020204030204" pitchFamily="34" charset="0"/>
                <a:cs typeface="Times New Roman" panose="02020603050405020304" pitchFamily="18" charset="0"/>
              </a:rPr>
              <a:t>18. Q: How do you handle conflicts within your team, especially when they involve technical disagreements?</a:t>
            </a:r>
          </a:p>
          <a:p>
            <a:pPr marL="0" indent="0">
              <a:lnSpc>
                <a:spcPct val="107000"/>
              </a:lnSpc>
              <a:spcAft>
                <a:spcPts val="800"/>
              </a:spcAft>
              <a:buNone/>
            </a:pPr>
            <a:r>
              <a:rPr lang="en-IN" sz="1850" dirty="0">
                <a:effectLst/>
                <a:latin typeface="Calibri" panose="020F0502020204030204" pitchFamily="34" charset="0"/>
                <a:ea typeface="Calibri" panose="020F0502020204030204" pitchFamily="34" charset="0"/>
                <a:cs typeface="Times New Roman" panose="02020603050405020304" pitchFamily="18" charset="0"/>
              </a:rPr>
              <a:t>Ans- Explain your approach to facilitating discussions, finding common ground, and ensuring that decisions are made in the best interest of the project.</a:t>
            </a:r>
          </a:p>
          <a:p>
            <a:pPr marL="0" indent="0">
              <a:lnSpc>
                <a:spcPct val="107000"/>
              </a:lnSpc>
              <a:spcAft>
                <a:spcPts val="800"/>
              </a:spcAft>
              <a:buNone/>
            </a:pPr>
            <a:r>
              <a:rPr lang="en-IN" sz="1850" b="1" dirty="0">
                <a:effectLst/>
                <a:latin typeface="Calibri" panose="020F0502020204030204" pitchFamily="34" charset="0"/>
                <a:ea typeface="Calibri" panose="020F0502020204030204" pitchFamily="34" charset="0"/>
                <a:cs typeface="Times New Roman" panose="02020603050405020304" pitchFamily="18" charset="0"/>
              </a:rPr>
              <a:t>19. Q: What role do you believe a manager should play in employee motivation and engagement?</a:t>
            </a:r>
          </a:p>
          <a:p>
            <a:pPr marL="0" indent="0">
              <a:lnSpc>
                <a:spcPct val="107000"/>
              </a:lnSpc>
              <a:spcAft>
                <a:spcPts val="800"/>
              </a:spcAft>
              <a:buNone/>
            </a:pPr>
            <a:r>
              <a:rPr lang="en-IN" sz="1850" dirty="0">
                <a:effectLst/>
                <a:latin typeface="Calibri" panose="020F0502020204030204" pitchFamily="34" charset="0"/>
                <a:ea typeface="Calibri" panose="020F0502020204030204" pitchFamily="34" charset="0"/>
                <a:cs typeface="Times New Roman" panose="02020603050405020304" pitchFamily="18" charset="0"/>
              </a:rPr>
              <a:t>Ans- Talk about recognizing achievements, providing growth opportunities, and maintaining open communication.</a:t>
            </a:r>
          </a:p>
          <a:p>
            <a:pPr marL="0" indent="0">
              <a:lnSpc>
                <a:spcPct val="107000"/>
              </a:lnSpc>
              <a:spcAft>
                <a:spcPts val="800"/>
              </a:spcAft>
              <a:buNone/>
            </a:pPr>
            <a:r>
              <a:rPr lang="en-IN" sz="1850" b="1" dirty="0">
                <a:effectLst/>
                <a:latin typeface="Calibri" panose="020F0502020204030204" pitchFamily="34" charset="0"/>
                <a:ea typeface="Calibri" panose="020F0502020204030204" pitchFamily="34" charset="0"/>
                <a:cs typeface="Times New Roman" panose="02020603050405020304" pitchFamily="18" charset="0"/>
              </a:rPr>
              <a:t>20. Q: How do you balance the need for technical excellence with the need to meet business deadlines?</a:t>
            </a:r>
          </a:p>
          <a:p>
            <a:pPr marL="0" indent="0">
              <a:buNone/>
            </a:pPr>
            <a:r>
              <a:rPr lang="en-IN" sz="1850" dirty="0">
                <a:effectLst/>
                <a:latin typeface="Calibri" panose="020F0502020204030204" pitchFamily="34" charset="0"/>
                <a:ea typeface="Calibri" panose="020F0502020204030204" pitchFamily="34" charset="0"/>
                <a:cs typeface="Times New Roman" panose="02020603050405020304" pitchFamily="18" charset="0"/>
              </a:rPr>
              <a:t>Ans- Discuss your approach to making trade-offs, setting realistic goals, and ensuring that both quality and timelines are met.</a:t>
            </a:r>
          </a:p>
        </p:txBody>
      </p:sp>
      <p:sp>
        <p:nvSpPr>
          <p:cNvPr id="4" name="Slide Number Placeholder 3">
            <a:extLst>
              <a:ext uri="{FF2B5EF4-FFF2-40B4-BE49-F238E27FC236}">
                <a16:creationId xmlns:a16="http://schemas.microsoft.com/office/drawing/2014/main" id="{A1E02082-56B8-428F-9F1B-B18FE7F83599}"/>
              </a:ext>
            </a:extLst>
          </p:cNvPr>
          <p:cNvSpPr>
            <a:spLocks noGrp="1"/>
          </p:cNvSpPr>
          <p:nvPr>
            <p:ph type="sldNum" sz="quarter" idx="12"/>
          </p:nvPr>
        </p:nvSpPr>
        <p:spPr/>
        <p:txBody>
          <a:bodyPr/>
          <a:lstStyle/>
          <a:p>
            <a:fld id="{5C02AAF1-B7EC-43ED-8590-491D0E35CA58}" type="slidenum">
              <a:rPr lang="en-IN" smtClean="0"/>
              <a:t>43</a:t>
            </a:fld>
            <a:endParaRPr lang="en-IN"/>
          </a:p>
        </p:txBody>
      </p:sp>
      <p:sp>
        <p:nvSpPr>
          <p:cNvPr id="5" name="Footer Placeholder 4">
            <a:extLst>
              <a:ext uri="{FF2B5EF4-FFF2-40B4-BE49-F238E27FC236}">
                <a16:creationId xmlns:a16="http://schemas.microsoft.com/office/drawing/2014/main" id="{6945C003-7F3F-4E2D-8DF5-F405BD94C363}"/>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417860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916-8E7D-4C70-81F7-25A411E70B99}"/>
              </a:ext>
            </a:extLst>
          </p:cNvPr>
          <p:cNvSpPr>
            <a:spLocks noGrp="1"/>
          </p:cNvSpPr>
          <p:nvPr>
            <p:ph type="title"/>
          </p:nvPr>
        </p:nvSpPr>
        <p:spPr>
          <a:xfrm>
            <a:off x="2231136" y="236029"/>
            <a:ext cx="7729728" cy="621221"/>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Managerial Questions For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Delloitte</a:t>
            </a:r>
            <a:endParaRPr lang="en-IN" sz="3200" b="1" dirty="0"/>
          </a:p>
        </p:txBody>
      </p:sp>
      <p:sp>
        <p:nvSpPr>
          <p:cNvPr id="3" name="Content Placeholder 2">
            <a:extLst>
              <a:ext uri="{FF2B5EF4-FFF2-40B4-BE49-F238E27FC236}">
                <a16:creationId xmlns:a16="http://schemas.microsoft.com/office/drawing/2014/main" id="{1279B9C7-D0AB-4BD7-92C2-E9D90BB420F8}"/>
              </a:ext>
            </a:extLst>
          </p:cNvPr>
          <p:cNvSpPr>
            <a:spLocks noGrp="1"/>
          </p:cNvSpPr>
          <p:nvPr>
            <p:ph idx="1"/>
          </p:nvPr>
        </p:nvSpPr>
        <p:spPr>
          <a:xfrm>
            <a:off x="302418" y="1017269"/>
            <a:ext cx="11587163" cy="5604701"/>
          </a:xfrm>
        </p:spPr>
        <p:txBody>
          <a:bodyPr>
            <a:no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 Q: Describe a time when you had to lead a project that involved migrating a complex system to the cloud. What challenges did you face, and how did you overcome them?</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In a previous role, I led a project to migrate a legacy ERP system to Oracle Cloud Infrastructure. The primary challenge was ensuring data integrity and minimizing downtime during the migration. I addressed this by implementing a phased migration approach, where we migrated non-critical components first and monitored performance. We also used Oracle Data Guard for real-time replication to minimize downtime. Regular communication with stakeholders and meticulous testing ensured a smooth transition.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 Q: Tell me about a time when you had to balance competing priorities in a cloud project. How did you ensure all needs were met?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On one project, the client wanted to prioritize both cost savings and high availability, which were sometimes at odds. I conducted a cost-benefit analysis to present different scenarios, showing the trade-offs between cost and uptime. I recommended a solution that balanced both by using a mix of reserved instances and auto-scaling policies. This approach met the client’s needs by optimizing costs while ensuring high availability.</a:t>
            </a:r>
          </a:p>
        </p:txBody>
      </p:sp>
      <p:sp>
        <p:nvSpPr>
          <p:cNvPr id="4" name="Slide Number Placeholder 3">
            <a:extLst>
              <a:ext uri="{FF2B5EF4-FFF2-40B4-BE49-F238E27FC236}">
                <a16:creationId xmlns:a16="http://schemas.microsoft.com/office/drawing/2014/main" id="{A1E02082-56B8-428F-9F1B-B18FE7F83599}"/>
              </a:ext>
            </a:extLst>
          </p:cNvPr>
          <p:cNvSpPr>
            <a:spLocks noGrp="1"/>
          </p:cNvSpPr>
          <p:nvPr>
            <p:ph type="sldNum" sz="quarter" idx="12"/>
          </p:nvPr>
        </p:nvSpPr>
        <p:spPr/>
        <p:txBody>
          <a:bodyPr/>
          <a:lstStyle/>
          <a:p>
            <a:fld id="{5C02AAF1-B7EC-43ED-8590-491D0E35CA58}" type="slidenum">
              <a:rPr lang="en-IN" smtClean="0"/>
              <a:t>44</a:t>
            </a:fld>
            <a:endParaRPr lang="en-IN"/>
          </a:p>
        </p:txBody>
      </p:sp>
      <p:sp>
        <p:nvSpPr>
          <p:cNvPr id="5" name="Footer Placeholder 4">
            <a:extLst>
              <a:ext uri="{FF2B5EF4-FFF2-40B4-BE49-F238E27FC236}">
                <a16:creationId xmlns:a16="http://schemas.microsoft.com/office/drawing/2014/main" id="{DA8A47DE-1F6A-44D8-BB8A-47F32DF50562}"/>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4244653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916-8E7D-4C70-81F7-25A411E70B99}"/>
              </a:ext>
            </a:extLst>
          </p:cNvPr>
          <p:cNvSpPr>
            <a:spLocks noGrp="1"/>
          </p:cNvSpPr>
          <p:nvPr>
            <p:ph type="title"/>
          </p:nvPr>
        </p:nvSpPr>
        <p:spPr>
          <a:xfrm>
            <a:off x="2231136" y="236029"/>
            <a:ext cx="7729728" cy="621221"/>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Managerial Questions For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Delloitte</a:t>
            </a:r>
            <a:endParaRPr lang="en-IN" sz="3200" b="1" dirty="0"/>
          </a:p>
        </p:txBody>
      </p:sp>
      <p:sp>
        <p:nvSpPr>
          <p:cNvPr id="3" name="Content Placeholder 2">
            <a:extLst>
              <a:ext uri="{FF2B5EF4-FFF2-40B4-BE49-F238E27FC236}">
                <a16:creationId xmlns:a16="http://schemas.microsoft.com/office/drawing/2014/main" id="{1279B9C7-D0AB-4BD7-92C2-E9D90BB420F8}"/>
              </a:ext>
            </a:extLst>
          </p:cNvPr>
          <p:cNvSpPr>
            <a:spLocks noGrp="1"/>
          </p:cNvSpPr>
          <p:nvPr>
            <p:ph idx="1"/>
          </p:nvPr>
        </p:nvSpPr>
        <p:spPr>
          <a:xfrm>
            <a:off x="302418" y="1017269"/>
            <a:ext cx="11587163" cy="5604701"/>
          </a:xfrm>
        </p:spPr>
        <p:txBody>
          <a:bodyPr>
            <a:no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 Q: Give an example of how you’ve dealt with a stakeholder who was resistant to adopting cloud technology.</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In a previous role, a key stakeholder was hesitant about migrating to the cloud due to concerns about security. I arranged a series of workshops to educate them on cloud security best practices and the specific security features of the cloud platform we were using, such as encryption and IAM policies. By involving them in the planning process and addressing their concerns head-on, I gained their trust and eventually secured their buy-in.</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 Q: Can you describe a situation where you had to make a quick decision in a cloud project? What was the outcome?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During a cloud deployment, we faced an unexpected issue with the network configuration that was delaying the project. After assessing the situation, I quickly decided to switch to a different VCN configuration that had been tested in a similar environment. This decision allowed the project to move forward without significant delays, and the new configuration proved to be even more efficient than the original plan.</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5. Q: Describe a time when you had to mentor a junior team member on a cloud-related task. How did you approach it?</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A junior architect on my team was struggling with setting up IAM policies on AWS. I took the time to walk them through the process, explaining the underlying principles of access control and the importance of least privilege. We worked on a hands-on example together, which helped them understand the concepts better. Over time, they became proficient and were able to handle similar tasks independently.</a:t>
            </a:r>
          </a:p>
        </p:txBody>
      </p:sp>
      <p:sp>
        <p:nvSpPr>
          <p:cNvPr id="4" name="Slide Number Placeholder 3">
            <a:extLst>
              <a:ext uri="{FF2B5EF4-FFF2-40B4-BE49-F238E27FC236}">
                <a16:creationId xmlns:a16="http://schemas.microsoft.com/office/drawing/2014/main" id="{A1E02082-56B8-428F-9F1B-B18FE7F83599}"/>
              </a:ext>
            </a:extLst>
          </p:cNvPr>
          <p:cNvSpPr>
            <a:spLocks noGrp="1"/>
          </p:cNvSpPr>
          <p:nvPr>
            <p:ph type="sldNum" sz="quarter" idx="12"/>
          </p:nvPr>
        </p:nvSpPr>
        <p:spPr/>
        <p:txBody>
          <a:bodyPr/>
          <a:lstStyle/>
          <a:p>
            <a:fld id="{5C02AAF1-B7EC-43ED-8590-491D0E35CA58}" type="slidenum">
              <a:rPr lang="en-IN" smtClean="0"/>
              <a:t>45</a:t>
            </a:fld>
            <a:endParaRPr lang="en-IN"/>
          </a:p>
        </p:txBody>
      </p:sp>
      <p:sp>
        <p:nvSpPr>
          <p:cNvPr id="5" name="Footer Placeholder 4">
            <a:extLst>
              <a:ext uri="{FF2B5EF4-FFF2-40B4-BE49-F238E27FC236}">
                <a16:creationId xmlns:a16="http://schemas.microsoft.com/office/drawing/2014/main" id="{425BB9A7-307A-401A-ABC6-24627D92574C}"/>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400582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916-8E7D-4C70-81F7-25A411E70B99}"/>
              </a:ext>
            </a:extLst>
          </p:cNvPr>
          <p:cNvSpPr>
            <a:spLocks noGrp="1"/>
          </p:cNvSpPr>
          <p:nvPr>
            <p:ph type="title"/>
          </p:nvPr>
        </p:nvSpPr>
        <p:spPr>
          <a:xfrm>
            <a:off x="2231136" y="236029"/>
            <a:ext cx="7729728" cy="621221"/>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Managerial Questions For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Delloitte</a:t>
            </a:r>
            <a:endParaRPr lang="en-IN" sz="3200" b="1" dirty="0"/>
          </a:p>
        </p:txBody>
      </p:sp>
      <p:sp>
        <p:nvSpPr>
          <p:cNvPr id="3" name="Content Placeholder 2">
            <a:extLst>
              <a:ext uri="{FF2B5EF4-FFF2-40B4-BE49-F238E27FC236}">
                <a16:creationId xmlns:a16="http://schemas.microsoft.com/office/drawing/2014/main" id="{1279B9C7-D0AB-4BD7-92C2-E9D90BB420F8}"/>
              </a:ext>
            </a:extLst>
          </p:cNvPr>
          <p:cNvSpPr>
            <a:spLocks noGrp="1"/>
          </p:cNvSpPr>
          <p:nvPr>
            <p:ph idx="1"/>
          </p:nvPr>
        </p:nvSpPr>
        <p:spPr>
          <a:xfrm>
            <a:off x="302418" y="1017269"/>
            <a:ext cx="11587163" cy="5604701"/>
          </a:xfrm>
        </p:spPr>
        <p:txBody>
          <a:bodyPr>
            <a:no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6. Q: How have you handled a situation where a cloud project did not go as planned?</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In one project, we encountered performance issues after migrating a database to the cloud. The initial configuration was not optimized for the workload. I quickly initiated a root cause analysis and discovered that the issue was related to the instance types we had chosen. I led the team in reconfiguring the database with optimized settings and resizing the instances, which improved performance significantly. We also documented the lessons learned to avoid similar issues in the future.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7. Q: Tell me about a time you had to manage expectations for a cloud project with tight deadlines.</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A client once requested a cloud migration with an unrealistic deadline. I managed their expectations by clearly outlining the necessary steps and the risks of rushing the process. I proposed an adjusted timeline that allowed for thorough testing and risk mitigation. By setting realistic expectations upfront and maintaining transparency throughout the project, we were able to deliver a successful migration within the revised timeframe.</a:t>
            </a:r>
          </a:p>
        </p:txBody>
      </p:sp>
      <p:sp>
        <p:nvSpPr>
          <p:cNvPr id="4" name="Slide Number Placeholder 3">
            <a:extLst>
              <a:ext uri="{FF2B5EF4-FFF2-40B4-BE49-F238E27FC236}">
                <a16:creationId xmlns:a16="http://schemas.microsoft.com/office/drawing/2014/main" id="{A1E02082-56B8-428F-9F1B-B18FE7F83599}"/>
              </a:ext>
            </a:extLst>
          </p:cNvPr>
          <p:cNvSpPr>
            <a:spLocks noGrp="1"/>
          </p:cNvSpPr>
          <p:nvPr>
            <p:ph type="sldNum" sz="quarter" idx="12"/>
          </p:nvPr>
        </p:nvSpPr>
        <p:spPr/>
        <p:txBody>
          <a:bodyPr/>
          <a:lstStyle/>
          <a:p>
            <a:fld id="{5C02AAF1-B7EC-43ED-8590-491D0E35CA58}" type="slidenum">
              <a:rPr lang="en-IN" smtClean="0"/>
              <a:t>46</a:t>
            </a:fld>
            <a:endParaRPr lang="en-IN"/>
          </a:p>
        </p:txBody>
      </p:sp>
      <p:sp>
        <p:nvSpPr>
          <p:cNvPr id="5" name="Footer Placeholder 4">
            <a:extLst>
              <a:ext uri="{FF2B5EF4-FFF2-40B4-BE49-F238E27FC236}">
                <a16:creationId xmlns:a16="http://schemas.microsoft.com/office/drawing/2014/main" id="{AB093CB5-7926-4738-83CF-D738EF932CB0}"/>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473755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916-8E7D-4C70-81F7-25A411E70B99}"/>
              </a:ext>
            </a:extLst>
          </p:cNvPr>
          <p:cNvSpPr>
            <a:spLocks noGrp="1"/>
          </p:cNvSpPr>
          <p:nvPr>
            <p:ph type="title"/>
          </p:nvPr>
        </p:nvSpPr>
        <p:spPr>
          <a:xfrm>
            <a:off x="2231136" y="236030"/>
            <a:ext cx="7729728" cy="478346"/>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Managerial Questions For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Delloitte</a:t>
            </a:r>
            <a:endParaRPr lang="en-IN" sz="3200" b="1" dirty="0"/>
          </a:p>
        </p:txBody>
      </p:sp>
      <p:sp>
        <p:nvSpPr>
          <p:cNvPr id="3" name="Content Placeholder 2">
            <a:extLst>
              <a:ext uri="{FF2B5EF4-FFF2-40B4-BE49-F238E27FC236}">
                <a16:creationId xmlns:a16="http://schemas.microsoft.com/office/drawing/2014/main" id="{1279B9C7-D0AB-4BD7-92C2-E9D90BB420F8}"/>
              </a:ext>
            </a:extLst>
          </p:cNvPr>
          <p:cNvSpPr>
            <a:spLocks noGrp="1"/>
          </p:cNvSpPr>
          <p:nvPr>
            <p:ph idx="1"/>
          </p:nvPr>
        </p:nvSpPr>
        <p:spPr>
          <a:xfrm>
            <a:off x="302418" y="828675"/>
            <a:ext cx="11587163" cy="5679009"/>
          </a:xfrm>
        </p:spPr>
        <p:txBody>
          <a:bodyPr>
            <a:no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 Q: Describe an experience where you had to collaborate with a team from a different department on a cloud project.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I collaborated with the finance department to develop a cloud cost management strategy. Initially, there was a lack of understanding between the technical team and finance. I facilitated several meetings to align both teams on the objectives and explained the technical aspects in financial terms. This collaboration resulted in a cost model that satisfied both the technical requirements and the budget constraints, leading to a more efficient cloud deployment.</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9. Q: How have you dealt with a situation where there was a disagreement among team members about the best cloud solution?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In a project, there was a disagreement about whether to use a multi-cloud strategy or stick with a single cloud provider. I facilitated a discussion where each side presented their arguments, backed by data. We evaluated the pros and cons of each approach, considering factors like cost, vendor lock-in, and flexibility. Ultimately, we reached a consensus on a hybrid approach that combined the strengths of both strategies, satisfying the team and meeting the project’s needs.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 Q: Share an example of how you ensured the continuous learning and improvement of your cloud architecture skills.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I stay updated by regularly attending cloud conferences, participating in online courses, and obtaining certifications. For example, after recognizing a growing need for serverless architecture knowledge, I completed an advanced course on AWS Lambda. I then applied this knowledge to a project, where we implemented a serverless solution that significantly reduced costs and improved scalability.</a:t>
            </a:r>
          </a:p>
        </p:txBody>
      </p:sp>
      <p:sp>
        <p:nvSpPr>
          <p:cNvPr id="4" name="Slide Number Placeholder 3">
            <a:extLst>
              <a:ext uri="{FF2B5EF4-FFF2-40B4-BE49-F238E27FC236}">
                <a16:creationId xmlns:a16="http://schemas.microsoft.com/office/drawing/2014/main" id="{A1E02082-56B8-428F-9F1B-B18FE7F83599}"/>
              </a:ext>
            </a:extLst>
          </p:cNvPr>
          <p:cNvSpPr>
            <a:spLocks noGrp="1"/>
          </p:cNvSpPr>
          <p:nvPr>
            <p:ph type="sldNum" sz="quarter" idx="12"/>
          </p:nvPr>
        </p:nvSpPr>
        <p:spPr/>
        <p:txBody>
          <a:bodyPr/>
          <a:lstStyle/>
          <a:p>
            <a:fld id="{5C02AAF1-B7EC-43ED-8590-491D0E35CA58}" type="slidenum">
              <a:rPr lang="en-IN" smtClean="0"/>
              <a:t>47</a:t>
            </a:fld>
            <a:endParaRPr lang="en-IN"/>
          </a:p>
        </p:txBody>
      </p:sp>
      <p:sp>
        <p:nvSpPr>
          <p:cNvPr id="5" name="Footer Placeholder 4">
            <a:extLst>
              <a:ext uri="{FF2B5EF4-FFF2-40B4-BE49-F238E27FC236}">
                <a16:creationId xmlns:a16="http://schemas.microsoft.com/office/drawing/2014/main" id="{E5F5AB03-2BA4-4E84-B514-2D8A9766D0A0}"/>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519202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4916-8E7D-4C70-81F7-25A411E70B99}"/>
              </a:ext>
            </a:extLst>
          </p:cNvPr>
          <p:cNvSpPr>
            <a:spLocks noGrp="1"/>
          </p:cNvSpPr>
          <p:nvPr>
            <p:ph type="title"/>
          </p:nvPr>
        </p:nvSpPr>
        <p:spPr>
          <a:xfrm>
            <a:off x="2231136" y="236030"/>
            <a:ext cx="7729728" cy="478346"/>
          </a:xfrm>
        </p:spPr>
        <p:txBody>
          <a:bodyPr>
            <a:normAutofit fontScale="90000"/>
          </a:bodyPr>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Managerial Questions For </a:t>
            </a:r>
            <a:r>
              <a:rPr lang="en-IN" sz="2000" b="1" dirty="0" err="1">
                <a:effectLst/>
                <a:latin typeface="Calibri" panose="020F0502020204030204" pitchFamily="34" charset="0"/>
                <a:ea typeface="Calibri" panose="020F0502020204030204" pitchFamily="34" charset="0"/>
                <a:cs typeface="Times New Roman" panose="02020603050405020304" pitchFamily="18" charset="0"/>
              </a:rPr>
              <a:t>Delloitte</a:t>
            </a:r>
            <a:endParaRPr lang="en-IN" sz="3200" b="1" dirty="0"/>
          </a:p>
        </p:txBody>
      </p:sp>
      <p:sp>
        <p:nvSpPr>
          <p:cNvPr id="3" name="Content Placeholder 2">
            <a:extLst>
              <a:ext uri="{FF2B5EF4-FFF2-40B4-BE49-F238E27FC236}">
                <a16:creationId xmlns:a16="http://schemas.microsoft.com/office/drawing/2014/main" id="{1279B9C7-D0AB-4BD7-92C2-E9D90BB420F8}"/>
              </a:ext>
            </a:extLst>
          </p:cNvPr>
          <p:cNvSpPr>
            <a:spLocks noGrp="1"/>
          </p:cNvSpPr>
          <p:nvPr>
            <p:ph idx="1"/>
          </p:nvPr>
        </p:nvSpPr>
        <p:spPr>
          <a:xfrm>
            <a:off x="302418" y="828675"/>
            <a:ext cx="11587163" cy="5679009"/>
          </a:xfrm>
        </p:spPr>
        <p:txBody>
          <a:bodyPr>
            <a:no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8. Q: Describe an experience where you had to collaborate with a team from a different department on a cloud project.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I collaborated with the finance department to develop a cloud cost management strategy. Initially, there was a lack of understanding between the technical team and finance. I facilitated several meetings to align both teams on the objectives and explained the technical aspects in financial terms. This collaboration resulted in a cost model that satisfied both the technical requirements and the budget constraints, leading to a more efficient cloud deployment.</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9. Q: How have you dealt with a situation where there was a disagreement among team members about the best cloud solution?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In a project, there was a disagreement about whether to use a multi-cloud strategy or stick with a single cloud provider. I facilitated a discussion where each side presented their arguments, backed by data. We evaluated the pros and cons of each approach, considering factors like cost, vendor lock-in, and flexibility. Ultimately, we reached a consensus on a hybrid approach that combined the strengths of both strategies, satisfying the team and meeting the project’s needs.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10. Q: Share an example of how you ensured the continuous learning and improvement of your cloud architecture skills.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 I stay updated by regularly attending cloud conferences, participating in online courses, and obtaining certifications. For example, after recognizing a growing need for serverless architecture knowledge, I completed an advanced course on AWS Lambda. I then applied this knowledge to a project, where we implemented a serverless solution that significantly reduced costs and improved scalability.</a:t>
            </a:r>
          </a:p>
        </p:txBody>
      </p:sp>
      <p:sp>
        <p:nvSpPr>
          <p:cNvPr id="4" name="Slide Number Placeholder 3">
            <a:extLst>
              <a:ext uri="{FF2B5EF4-FFF2-40B4-BE49-F238E27FC236}">
                <a16:creationId xmlns:a16="http://schemas.microsoft.com/office/drawing/2014/main" id="{A1E02082-56B8-428F-9F1B-B18FE7F83599}"/>
              </a:ext>
            </a:extLst>
          </p:cNvPr>
          <p:cNvSpPr>
            <a:spLocks noGrp="1"/>
          </p:cNvSpPr>
          <p:nvPr>
            <p:ph type="sldNum" sz="quarter" idx="12"/>
          </p:nvPr>
        </p:nvSpPr>
        <p:spPr/>
        <p:txBody>
          <a:bodyPr/>
          <a:lstStyle/>
          <a:p>
            <a:fld id="{5C02AAF1-B7EC-43ED-8590-491D0E35CA58}" type="slidenum">
              <a:rPr lang="en-IN" smtClean="0"/>
              <a:t>48</a:t>
            </a:fld>
            <a:endParaRPr lang="en-IN"/>
          </a:p>
        </p:txBody>
      </p:sp>
      <p:sp>
        <p:nvSpPr>
          <p:cNvPr id="5" name="Footer Placeholder 4">
            <a:extLst>
              <a:ext uri="{FF2B5EF4-FFF2-40B4-BE49-F238E27FC236}">
                <a16:creationId xmlns:a16="http://schemas.microsoft.com/office/drawing/2014/main" id="{0AD7C2EF-A51F-40AD-8E17-A8BAC6FA8B37}"/>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455678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0E78-525E-4AFB-B167-6102198AB149}"/>
              </a:ext>
            </a:extLst>
          </p:cNvPr>
          <p:cNvSpPr>
            <a:spLocks noGrp="1"/>
          </p:cNvSpPr>
          <p:nvPr>
            <p:ph type="title"/>
          </p:nvPr>
        </p:nvSpPr>
        <p:spPr/>
        <p:txBody>
          <a:bodyPr/>
          <a:lstStyle/>
          <a:p>
            <a:r>
              <a:rPr lang="en-IN" dirty="0"/>
              <a:t>Oracle requirements</a:t>
            </a:r>
          </a:p>
        </p:txBody>
      </p:sp>
      <p:sp>
        <p:nvSpPr>
          <p:cNvPr id="3" name="Content Placeholder 2">
            <a:extLst>
              <a:ext uri="{FF2B5EF4-FFF2-40B4-BE49-F238E27FC236}">
                <a16:creationId xmlns:a16="http://schemas.microsoft.com/office/drawing/2014/main" id="{74779FEF-CBC8-4C3C-9195-56398FC10F91}"/>
              </a:ext>
            </a:extLst>
          </p:cNvPr>
          <p:cNvSpPr>
            <a:spLocks noGrp="1"/>
          </p:cNvSpPr>
          <p:nvPr>
            <p:ph idx="1"/>
          </p:nvPr>
        </p:nvSpPr>
        <p:spPr/>
        <p:txBody>
          <a:bodyPr/>
          <a:lstStyle/>
          <a:p>
            <a:pPr marL="0" indent="0" algn="l" fontAlgn="base">
              <a:buNone/>
            </a:pPr>
            <a:r>
              <a:rPr lang="en-IN" b="1" i="0" dirty="0">
                <a:solidFill>
                  <a:srgbClr val="1D1C1B"/>
                </a:solidFill>
                <a:effectLst/>
                <a:latin typeface="Oracle Sans"/>
              </a:rPr>
              <a:t>Solid understanding of protocols such as MPLS, BGP, TCP, IPv4, IPv6, DNS, and DHCP.</a:t>
            </a:r>
          </a:p>
          <a:p>
            <a:pPr marL="0" indent="0" algn="l" fontAlgn="base">
              <a:buNone/>
            </a:pPr>
            <a:r>
              <a:rPr lang="en-IN" b="1" i="0" dirty="0">
                <a:solidFill>
                  <a:srgbClr val="1D1C1B"/>
                </a:solidFill>
                <a:effectLst/>
                <a:latin typeface="Oracle Sans"/>
              </a:rPr>
              <a:t>Experience with networking protocols such as TCP/IP, VPN, DNS, DHCP, and SSL.</a:t>
            </a:r>
          </a:p>
          <a:p>
            <a:pPr marL="0" indent="0" algn="l" fontAlgn="base">
              <a:buNone/>
            </a:pPr>
            <a:r>
              <a:rPr lang="en-IN" b="1" i="0" dirty="0">
                <a:solidFill>
                  <a:srgbClr val="1D1C1B"/>
                </a:solidFill>
                <a:effectLst/>
                <a:latin typeface="Oracle Sans"/>
              </a:rPr>
              <a:t>Multi-Cloud Deployments: Proven experience in designing and managing large-scale, multi-cloud environments.</a:t>
            </a:r>
          </a:p>
          <a:p>
            <a:pPr marL="0" indent="0">
              <a:buNone/>
            </a:pPr>
            <a:endParaRPr lang="en-IN" b="1" dirty="0"/>
          </a:p>
        </p:txBody>
      </p:sp>
      <p:sp>
        <p:nvSpPr>
          <p:cNvPr id="4" name="Slide Number Placeholder 3">
            <a:extLst>
              <a:ext uri="{FF2B5EF4-FFF2-40B4-BE49-F238E27FC236}">
                <a16:creationId xmlns:a16="http://schemas.microsoft.com/office/drawing/2014/main" id="{4ADBB58B-E41B-499C-8827-5E4CEA7F5E06}"/>
              </a:ext>
            </a:extLst>
          </p:cNvPr>
          <p:cNvSpPr>
            <a:spLocks noGrp="1"/>
          </p:cNvSpPr>
          <p:nvPr>
            <p:ph type="sldNum" sz="quarter" idx="12"/>
          </p:nvPr>
        </p:nvSpPr>
        <p:spPr/>
        <p:txBody>
          <a:bodyPr/>
          <a:lstStyle/>
          <a:p>
            <a:fld id="{5C02AAF1-B7EC-43ED-8590-491D0E35CA58}" type="slidenum">
              <a:rPr lang="en-IN" smtClean="0"/>
              <a:t>49</a:t>
            </a:fld>
            <a:endParaRPr lang="en-IN"/>
          </a:p>
        </p:txBody>
      </p:sp>
      <p:sp>
        <p:nvSpPr>
          <p:cNvPr id="5" name="Footer Placeholder 4">
            <a:extLst>
              <a:ext uri="{FF2B5EF4-FFF2-40B4-BE49-F238E27FC236}">
                <a16:creationId xmlns:a16="http://schemas.microsoft.com/office/drawing/2014/main" id="{C6FE0B4E-E8A8-4DAF-B84D-023749F25821}"/>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60112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A521-3D15-473B-A09B-8548BC63A6E0}"/>
              </a:ext>
            </a:extLst>
          </p:cNvPr>
          <p:cNvSpPr>
            <a:spLocks noGrp="1"/>
          </p:cNvSpPr>
          <p:nvPr>
            <p:ph type="title"/>
          </p:nvPr>
        </p:nvSpPr>
        <p:spPr>
          <a:xfrm>
            <a:off x="2231136" y="221742"/>
            <a:ext cx="7729728" cy="692658"/>
          </a:xfrm>
        </p:spPr>
        <p:txBody>
          <a:bodyPr>
            <a:normAutofit fontScale="90000"/>
          </a:bodyPr>
          <a:lstStyle/>
          <a:p>
            <a:r>
              <a:rPr lang="en-IN" b="1" dirty="0"/>
              <a:t>storage</a:t>
            </a:r>
          </a:p>
        </p:txBody>
      </p:sp>
      <p:sp>
        <p:nvSpPr>
          <p:cNvPr id="3" name="Content Placeholder 2">
            <a:extLst>
              <a:ext uri="{FF2B5EF4-FFF2-40B4-BE49-F238E27FC236}">
                <a16:creationId xmlns:a16="http://schemas.microsoft.com/office/drawing/2014/main" id="{B52AA1A3-534B-48F5-B09D-ADE8AA31B5EA}"/>
              </a:ext>
            </a:extLst>
          </p:cNvPr>
          <p:cNvSpPr>
            <a:spLocks noGrp="1"/>
          </p:cNvSpPr>
          <p:nvPr>
            <p:ph idx="1"/>
          </p:nvPr>
        </p:nvSpPr>
        <p:spPr>
          <a:xfrm>
            <a:off x="271463" y="1257300"/>
            <a:ext cx="11615737" cy="5378958"/>
          </a:xfrm>
        </p:spPr>
        <p:txBody>
          <a:bodyPr>
            <a:normAutofit/>
          </a:bodyPr>
          <a:lstStyle/>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16. Q: What are the different types of storage options available in OCI?</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OCI offers Block Storage, Object Storage, File Storage, and Local </a:t>
            </a:r>
            <a:r>
              <a:rPr lang="en-IN" sz="1700" dirty="0" err="1">
                <a:effectLst/>
                <a:latin typeface="Calibri" panose="020F0502020204030204" pitchFamily="34" charset="0"/>
                <a:ea typeface="Calibri" panose="020F0502020204030204" pitchFamily="34" charset="0"/>
                <a:cs typeface="Times New Roman" panose="02020603050405020304" pitchFamily="18" charset="0"/>
              </a:rPr>
              <a:t>NVMe</a:t>
            </a:r>
            <a:r>
              <a:rPr lang="en-IN" sz="17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17. Q: Explain the difference between Block Storage and Object Storage.</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Block Storage is used for structured data and is similar to traditional hard drives, while Object Storage is used for unstructured data and is ideal for storing large amounts of data.</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18. Q: What is an Object Storage Bucket?</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A bucket is a logical container in Object Storage that stores and organizes objects (files).</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19. Q: How does OCI handle data durability in Object Storage?</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OCI Object Storage automatically replicates data across multiple ADs or fault domains within a region to ensure durability.</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20. Q: What is the maximum size of a single block volume in OCI?</a:t>
            </a:r>
          </a:p>
          <a:p>
            <a:pPr marL="0" indent="0">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The maximum size of a single block volume is 32 TB.</a:t>
            </a:r>
            <a:endParaRPr lang="en-IN" sz="1700" dirty="0"/>
          </a:p>
        </p:txBody>
      </p:sp>
      <p:sp>
        <p:nvSpPr>
          <p:cNvPr id="5" name="Slide Number Placeholder 4">
            <a:extLst>
              <a:ext uri="{FF2B5EF4-FFF2-40B4-BE49-F238E27FC236}">
                <a16:creationId xmlns:a16="http://schemas.microsoft.com/office/drawing/2014/main" id="{4555499A-3809-4E61-87FF-4F9687E07D22}"/>
              </a:ext>
            </a:extLst>
          </p:cNvPr>
          <p:cNvSpPr>
            <a:spLocks noGrp="1"/>
          </p:cNvSpPr>
          <p:nvPr>
            <p:ph type="sldNum" sz="quarter" idx="12"/>
          </p:nvPr>
        </p:nvSpPr>
        <p:spPr/>
        <p:txBody>
          <a:bodyPr/>
          <a:lstStyle/>
          <a:p>
            <a:fld id="{5C02AAF1-B7EC-43ED-8590-491D0E35CA58}" type="slidenum">
              <a:rPr lang="en-IN" smtClean="0"/>
              <a:t>5</a:t>
            </a:fld>
            <a:endParaRPr lang="en-IN"/>
          </a:p>
        </p:txBody>
      </p:sp>
      <p:sp>
        <p:nvSpPr>
          <p:cNvPr id="4" name="Footer Placeholder 3">
            <a:extLst>
              <a:ext uri="{FF2B5EF4-FFF2-40B4-BE49-F238E27FC236}">
                <a16:creationId xmlns:a16="http://schemas.microsoft.com/office/drawing/2014/main" id="{680B124A-9598-49DF-9177-972237470649}"/>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5195415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B4083D-EDCC-4A84-897D-CF0F947454C8}"/>
              </a:ext>
            </a:extLst>
          </p:cNvPr>
          <p:cNvSpPr>
            <a:spLocks noGrp="1"/>
          </p:cNvSpPr>
          <p:nvPr>
            <p:ph idx="1"/>
          </p:nvPr>
        </p:nvSpPr>
        <p:spPr>
          <a:xfrm>
            <a:off x="359473" y="327017"/>
            <a:ext cx="11442002" cy="6256663"/>
          </a:xfrm>
        </p:spPr>
        <p:txBody>
          <a:bodyPr>
            <a:normAutofit fontScale="85000" lnSpcReduction="10000"/>
          </a:bodyPr>
          <a:lstStyle/>
          <a:p>
            <a:pPr marL="0" algn="l" fontAlgn="base"/>
            <a:r>
              <a:rPr lang="en-IN" b="1" i="0" dirty="0">
                <a:solidFill>
                  <a:srgbClr val="1D1C1B"/>
                </a:solidFill>
                <a:effectLst/>
                <a:latin typeface="inherit"/>
              </a:rPr>
              <a:t>Technical Requirements &amp; Essential Skills:</a:t>
            </a:r>
            <a:endParaRPr lang="en-IN" b="0" i="0" dirty="0">
              <a:solidFill>
                <a:srgbClr val="1D1C1B"/>
              </a:solidFill>
              <a:effectLst/>
              <a:latin typeface="Oracle Sans"/>
            </a:endParaRPr>
          </a:p>
          <a:p>
            <a:pPr marL="0" algn="l" fontAlgn="base"/>
            <a:r>
              <a:rPr lang="en-IN" b="0" i="0" u="sng" dirty="0">
                <a:solidFill>
                  <a:srgbClr val="1D1C1B"/>
                </a:solidFill>
                <a:effectLst/>
                <a:latin typeface="Oracle Sans"/>
              </a:rPr>
              <a:t>Cloud Platforms  </a:t>
            </a:r>
            <a:r>
              <a:rPr lang="en-IN" b="0" i="0" dirty="0">
                <a:solidFill>
                  <a:srgbClr val="1D1C1B"/>
                </a:solidFill>
                <a:effectLst/>
                <a:latin typeface="Oracle Sans"/>
              </a:rPr>
              <a:t>Extensive experience with major cloud platforms (</a:t>
            </a:r>
            <a:r>
              <a:rPr lang="en-IN" b="0" i="0" dirty="0" err="1">
                <a:solidFill>
                  <a:srgbClr val="1D1C1B"/>
                </a:solidFill>
                <a:effectLst/>
                <a:latin typeface="Oracle Sans"/>
              </a:rPr>
              <a:t>hyperscalers</a:t>
            </a:r>
            <a:r>
              <a:rPr lang="en-IN" b="0" i="0" dirty="0">
                <a:solidFill>
                  <a:srgbClr val="1D1C1B"/>
                </a:solidFill>
                <a:effectLst/>
                <a:latin typeface="Oracle Sans"/>
              </a:rPr>
              <a:t>) such as Oracle Cloud, AWS, Azure, and Google Cloud.</a:t>
            </a:r>
          </a:p>
          <a:p>
            <a:pPr algn="l" fontAlgn="base">
              <a:buFont typeface="Arial" panose="020B0604020202020204" pitchFamily="34" charset="0"/>
              <a:buChar char="•"/>
            </a:pPr>
            <a:r>
              <a:rPr lang="en-IN" b="0" i="0" dirty="0">
                <a:solidFill>
                  <a:srgbClr val="1D1C1B"/>
                </a:solidFill>
                <a:effectLst/>
                <a:latin typeface="Oracle Sans"/>
              </a:rPr>
              <a:t>Experience and Knowledge of working with GPUs will be an added advantage</a:t>
            </a:r>
          </a:p>
          <a:p>
            <a:pPr marL="0" algn="l" fontAlgn="base"/>
            <a:r>
              <a:rPr lang="en-IN" b="0" i="0" u="sng">
                <a:solidFill>
                  <a:srgbClr val="1D1C1B"/>
                </a:solidFill>
                <a:effectLst/>
                <a:latin typeface="Oracle Sans"/>
              </a:rPr>
              <a:t>Networking</a:t>
            </a:r>
            <a:r>
              <a:rPr lang="en-IN" b="0" i="0">
                <a:solidFill>
                  <a:srgbClr val="1D1C1B"/>
                </a:solidFill>
                <a:effectLst/>
                <a:latin typeface="Oracle Sans"/>
              </a:rPr>
              <a:t>: Solid </a:t>
            </a:r>
            <a:r>
              <a:rPr lang="en-IN" b="0" i="0" dirty="0">
                <a:solidFill>
                  <a:srgbClr val="1D1C1B"/>
                </a:solidFill>
                <a:effectLst/>
                <a:latin typeface="Oracle Sans"/>
              </a:rPr>
              <a:t>understanding of protocols such as MPLS, BGP, TCP, IPv4, IPv6, DNS, and DHCP.</a:t>
            </a:r>
          </a:p>
          <a:p>
            <a:pPr algn="l" fontAlgn="base">
              <a:buFont typeface="Arial" panose="020B0604020202020204" pitchFamily="34" charset="0"/>
              <a:buChar char="•"/>
            </a:pPr>
            <a:r>
              <a:rPr lang="en-IN" b="0" i="0" dirty="0">
                <a:solidFill>
                  <a:srgbClr val="1D1C1B"/>
                </a:solidFill>
                <a:effectLst/>
                <a:latin typeface="Oracle Sans"/>
              </a:rPr>
              <a:t>Experience with networking protocols such as TCP/IP, VPN, DNS, DHCP, and SSL.</a:t>
            </a:r>
          </a:p>
          <a:p>
            <a:pPr algn="l" fontAlgn="base">
              <a:buFont typeface="Arial" panose="020B0604020202020204" pitchFamily="34" charset="0"/>
              <a:buChar char="•"/>
            </a:pPr>
            <a:r>
              <a:rPr lang="en-IN" b="1" i="0" u="sng" dirty="0">
                <a:solidFill>
                  <a:srgbClr val="1D1C1B"/>
                </a:solidFill>
                <a:effectLst/>
                <a:latin typeface="Oracle Sans"/>
              </a:rPr>
              <a:t>Multi-Cloud Deployments</a:t>
            </a:r>
            <a:r>
              <a:rPr lang="en-IN" b="0" i="0" dirty="0">
                <a:solidFill>
                  <a:srgbClr val="1D1C1B"/>
                </a:solidFill>
                <a:effectLst/>
                <a:latin typeface="Oracle Sans"/>
              </a:rPr>
              <a:t>: Proven experience in designing and managing large-scale, multi-cloud environments.</a:t>
            </a:r>
          </a:p>
          <a:p>
            <a:pPr marL="0" algn="l" fontAlgn="base"/>
            <a:r>
              <a:rPr lang="en-IN" b="0" i="0" u="sng" dirty="0">
                <a:solidFill>
                  <a:srgbClr val="1D1C1B"/>
                </a:solidFill>
                <a:effectLst/>
                <a:latin typeface="Oracle Sans"/>
              </a:rPr>
              <a:t>Cloud Security: </a:t>
            </a:r>
            <a:r>
              <a:rPr lang="en-IN" b="0" i="0" dirty="0">
                <a:solidFill>
                  <a:srgbClr val="1D1C1B"/>
                </a:solidFill>
                <a:effectLst/>
                <a:latin typeface="Oracle Sans"/>
              </a:rPr>
              <a:t>Strong knowledge of infrastructure security best practices, including IAM, encryption, firewall, policies and compliance.</a:t>
            </a:r>
          </a:p>
          <a:p>
            <a:pPr marL="0" algn="l" fontAlgn="base"/>
            <a:r>
              <a:rPr lang="en-IN" b="0" i="0" u="sng" dirty="0">
                <a:solidFill>
                  <a:srgbClr val="1D1C1B"/>
                </a:solidFill>
                <a:effectLst/>
                <a:latin typeface="Oracle Sans"/>
              </a:rPr>
              <a:t>Automation &amp; Scripting: </a:t>
            </a:r>
            <a:r>
              <a:rPr lang="en-IN" b="0" i="0" dirty="0">
                <a:solidFill>
                  <a:srgbClr val="1D1C1B"/>
                </a:solidFill>
                <a:effectLst/>
                <a:latin typeface="Oracle Sans"/>
              </a:rPr>
              <a:t>Proficiency in automation tools and scripting languages (e.g., Terraform, Ansible, Python, Shell).</a:t>
            </a:r>
          </a:p>
          <a:p>
            <a:pPr marL="0" algn="l" fontAlgn="base"/>
            <a:r>
              <a:rPr lang="en-IN" b="0" i="0" u="sng" dirty="0">
                <a:solidFill>
                  <a:srgbClr val="1D1C1B"/>
                </a:solidFill>
                <a:effectLst/>
                <a:latin typeface="Oracle Sans"/>
              </a:rPr>
              <a:t>DevOps: </a:t>
            </a:r>
            <a:r>
              <a:rPr lang="en-IN" b="0" i="0" dirty="0">
                <a:solidFill>
                  <a:srgbClr val="1D1C1B"/>
                </a:solidFill>
                <a:effectLst/>
                <a:latin typeface="Oracle Sans"/>
              </a:rPr>
              <a:t>Familiarity with CI/CD pipelines, containerization (Docker, Kubernetes), and infrastructure as code (</a:t>
            </a:r>
            <a:r>
              <a:rPr lang="en-IN" b="0" i="0" dirty="0" err="1">
                <a:solidFill>
                  <a:srgbClr val="1D1C1B"/>
                </a:solidFill>
                <a:effectLst/>
                <a:latin typeface="Oracle Sans"/>
              </a:rPr>
              <a:t>IaC</a:t>
            </a:r>
            <a:r>
              <a:rPr lang="en-IN" b="0" i="0" dirty="0">
                <a:solidFill>
                  <a:srgbClr val="1D1C1B"/>
                </a:solidFill>
                <a:effectLst/>
                <a:latin typeface="Oracle Sans"/>
              </a:rPr>
              <a:t>).</a:t>
            </a:r>
          </a:p>
          <a:p>
            <a:pPr marL="0" algn="l" fontAlgn="base"/>
            <a:r>
              <a:rPr lang="en-IN" b="0" i="0" u="sng" dirty="0">
                <a:solidFill>
                  <a:srgbClr val="1D1C1B"/>
                </a:solidFill>
                <a:effectLst/>
                <a:latin typeface="Oracle Sans"/>
              </a:rPr>
              <a:t>AI Infrastructure: </a:t>
            </a:r>
            <a:r>
              <a:rPr lang="en-IN" b="0" i="0" dirty="0">
                <a:solidFill>
                  <a:srgbClr val="1D1C1B"/>
                </a:solidFill>
                <a:effectLst/>
                <a:latin typeface="Oracle Sans"/>
              </a:rPr>
              <a:t>Experience with AI/ML frameworks and platforms such as TensorFlow, </a:t>
            </a:r>
            <a:r>
              <a:rPr lang="en-IN" b="0" i="0" dirty="0" err="1">
                <a:solidFill>
                  <a:srgbClr val="1D1C1B"/>
                </a:solidFill>
                <a:effectLst/>
                <a:latin typeface="Oracle Sans"/>
              </a:rPr>
              <a:t>PyTorch</a:t>
            </a:r>
            <a:r>
              <a:rPr lang="en-IN" b="0" i="0" dirty="0">
                <a:solidFill>
                  <a:srgbClr val="1D1C1B"/>
                </a:solidFill>
                <a:effectLst/>
                <a:latin typeface="Oracle Sans"/>
              </a:rPr>
              <a:t>, Kubernetes, and Docker.</a:t>
            </a:r>
          </a:p>
          <a:p>
            <a:pPr algn="l" fontAlgn="base">
              <a:buFont typeface="Arial" panose="020B0604020202020204" pitchFamily="34" charset="0"/>
              <a:buChar char="•"/>
            </a:pPr>
            <a:r>
              <a:rPr lang="en-IN" b="0" i="0" dirty="0">
                <a:solidFill>
                  <a:srgbClr val="1D1C1B"/>
                </a:solidFill>
                <a:effectLst/>
                <a:latin typeface="Oracle Sans"/>
              </a:rPr>
              <a:t>Understanding of AI infrastructure components, including GPUs, TPUs, and distributed training environments.</a:t>
            </a:r>
          </a:p>
          <a:p>
            <a:pPr algn="l" fontAlgn="base">
              <a:buFont typeface="Arial" panose="020B0604020202020204" pitchFamily="34" charset="0"/>
              <a:buChar char="•"/>
            </a:pPr>
            <a:r>
              <a:rPr lang="en-IN" b="0" i="0" dirty="0">
                <a:solidFill>
                  <a:srgbClr val="1D1C1B"/>
                </a:solidFill>
                <a:effectLst/>
                <a:latin typeface="Oracle Sans"/>
              </a:rPr>
              <a:t>Knowledge of deploying and managing AI/ML workloads in cloud environments.</a:t>
            </a:r>
          </a:p>
          <a:p>
            <a:pPr marL="0" algn="l" fontAlgn="base"/>
            <a:r>
              <a:rPr lang="en-IN" b="1" i="0" dirty="0">
                <a:solidFill>
                  <a:srgbClr val="1D1C1B"/>
                </a:solidFill>
                <a:effectLst/>
                <a:latin typeface="inherit"/>
              </a:rPr>
              <a:t>Other Desirable Skills:</a:t>
            </a:r>
            <a:endParaRPr lang="en-IN" b="0" i="0" dirty="0">
              <a:solidFill>
                <a:srgbClr val="1D1C1B"/>
              </a:solidFill>
              <a:effectLst/>
              <a:latin typeface="Oracle Sans"/>
            </a:endParaRPr>
          </a:p>
          <a:p>
            <a:pPr marL="0" algn="l" fontAlgn="base"/>
            <a:r>
              <a:rPr lang="en-IN" b="0" i="0" dirty="0">
                <a:solidFill>
                  <a:srgbClr val="1D1C1B"/>
                </a:solidFill>
                <a:effectLst/>
                <a:latin typeface="Oracle Sans"/>
              </a:rPr>
              <a:t>Certifications: Relevant certifications such as Oracle Cloud Infrastructure Architect, AWS Certified Solutions Architect, Microsoft Azure Solutions Architect, or Google Cloud Professional Cloud Architect.</a:t>
            </a:r>
          </a:p>
          <a:p>
            <a:pPr marL="0" algn="l" fontAlgn="base"/>
            <a:r>
              <a:rPr lang="en-IN" b="0" i="0" dirty="0">
                <a:solidFill>
                  <a:srgbClr val="1D1C1B"/>
                </a:solidFill>
                <a:effectLst/>
                <a:latin typeface="Oracle Sans"/>
              </a:rPr>
              <a:t>Performance Optimization: Experience in optimizing cloud performance and cost management.</a:t>
            </a:r>
          </a:p>
          <a:p>
            <a:pPr marL="0" algn="l" fontAlgn="base"/>
            <a:r>
              <a:rPr lang="en-IN" b="0" i="0" dirty="0">
                <a:solidFill>
                  <a:srgbClr val="1D1C1B"/>
                </a:solidFill>
                <a:effectLst/>
                <a:latin typeface="Oracle Sans"/>
              </a:rPr>
              <a:t>Disaster Recovery: Knowledge of disaster recovery planning and implementation in cloud environments.</a:t>
            </a:r>
          </a:p>
          <a:p>
            <a:pPr marL="0" algn="l" fontAlgn="base"/>
            <a:r>
              <a:rPr lang="en-IN" b="0" i="0" dirty="0">
                <a:solidFill>
                  <a:srgbClr val="1D1C1B"/>
                </a:solidFill>
                <a:effectLst/>
                <a:latin typeface="Oracle Sans"/>
              </a:rPr>
              <a:t>Database: Understanding of cloud databases, Open source and both relational and non-relational (e.g., Oracle, SQL Server, NoSQL).</a:t>
            </a:r>
          </a:p>
          <a:p>
            <a:endParaRPr lang="en-IN" dirty="0"/>
          </a:p>
        </p:txBody>
      </p:sp>
      <p:sp>
        <p:nvSpPr>
          <p:cNvPr id="4" name="Slide Number Placeholder 3">
            <a:extLst>
              <a:ext uri="{FF2B5EF4-FFF2-40B4-BE49-F238E27FC236}">
                <a16:creationId xmlns:a16="http://schemas.microsoft.com/office/drawing/2014/main" id="{DF1DC982-C163-4298-B9C3-85B66670447A}"/>
              </a:ext>
            </a:extLst>
          </p:cNvPr>
          <p:cNvSpPr>
            <a:spLocks noGrp="1"/>
          </p:cNvSpPr>
          <p:nvPr>
            <p:ph type="sldNum" sz="quarter" idx="12"/>
          </p:nvPr>
        </p:nvSpPr>
        <p:spPr/>
        <p:txBody>
          <a:bodyPr/>
          <a:lstStyle/>
          <a:p>
            <a:fld id="{5C02AAF1-B7EC-43ED-8590-491D0E35CA58}" type="slidenum">
              <a:rPr lang="en-IN" smtClean="0"/>
              <a:t>50</a:t>
            </a:fld>
            <a:endParaRPr lang="en-IN"/>
          </a:p>
        </p:txBody>
      </p:sp>
      <p:sp>
        <p:nvSpPr>
          <p:cNvPr id="5" name="Footer Placeholder 4">
            <a:extLst>
              <a:ext uri="{FF2B5EF4-FFF2-40B4-BE49-F238E27FC236}">
                <a16:creationId xmlns:a16="http://schemas.microsoft.com/office/drawing/2014/main" id="{43B01A6B-1561-404E-AACE-11EB96EF20CA}"/>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710499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4B47-9BC8-480A-A881-91A664A46BF3}"/>
              </a:ext>
            </a:extLst>
          </p:cNvPr>
          <p:cNvSpPr>
            <a:spLocks noGrp="1"/>
          </p:cNvSpPr>
          <p:nvPr>
            <p:ph type="title"/>
          </p:nvPr>
        </p:nvSpPr>
        <p:spPr>
          <a:xfrm>
            <a:off x="2302853" y="211656"/>
            <a:ext cx="7729728" cy="559308"/>
          </a:xfrm>
        </p:spPr>
        <p:txBody>
          <a:bodyPr>
            <a:normAutofit fontScale="90000"/>
          </a:bodyPr>
          <a:lstStyle/>
          <a:p>
            <a:r>
              <a:rPr lang="en-US" b="1" i="0" dirty="0">
                <a:solidFill>
                  <a:srgbClr val="474D6A"/>
                </a:solidFill>
                <a:effectLst/>
                <a:latin typeface="var(--font-family,&quot;sans-serif&quot;)"/>
              </a:rPr>
              <a:t>Key Responsibilities</a:t>
            </a:r>
            <a:endParaRPr lang="en-IN" dirty="0"/>
          </a:p>
        </p:txBody>
      </p:sp>
      <p:sp>
        <p:nvSpPr>
          <p:cNvPr id="3" name="Content Placeholder 2">
            <a:extLst>
              <a:ext uri="{FF2B5EF4-FFF2-40B4-BE49-F238E27FC236}">
                <a16:creationId xmlns:a16="http://schemas.microsoft.com/office/drawing/2014/main" id="{1358C368-A34D-4ADC-A21C-69D3763765C5}"/>
              </a:ext>
            </a:extLst>
          </p:cNvPr>
          <p:cNvSpPr>
            <a:spLocks noGrp="1"/>
          </p:cNvSpPr>
          <p:nvPr>
            <p:ph idx="1"/>
          </p:nvPr>
        </p:nvSpPr>
        <p:spPr>
          <a:xfrm>
            <a:off x="779929" y="1030942"/>
            <a:ext cx="10892118" cy="5065058"/>
          </a:xfrm>
        </p:spPr>
        <p:txBody>
          <a:bodyPr>
            <a:normAutofit fontScale="92500" lnSpcReduction="20000"/>
          </a:bodyPr>
          <a:lstStyle/>
          <a:p>
            <a:pPr algn="l" fontAlgn="base"/>
            <a:r>
              <a:rPr lang="en-US" sz="2000" b="0" i="0" dirty="0">
                <a:solidFill>
                  <a:srgbClr val="474D6A"/>
                </a:solidFill>
                <a:effectLst/>
                <a:latin typeface="Satoshi"/>
              </a:rPr>
              <a:t>1. </a:t>
            </a:r>
            <a:r>
              <a:rPr lang="en-US" sz="2000" b="1" i="0" dirty="0">
                <a:solidFill>
                  <a:srgbClr val="474D6A"/>
                </a:solidFill>
                <a:effectLst/>
                <a:latin typeface="Satoshi"/>
              </a:rPr>
              <a:t>Solution Design</a:t>
            </a:r>
            <a:r>
              <a:rPr lang="en-US" sz="2000" b="0" i="0" dirty="0">
                <a:solidFill>
                  <a:srgbClr val="474D6A"/>
                </a:solidFill>
                <a:effectLst/>
                <a:latin typeface="Satoshi"/>
              </a:rPr>
              <a:t>: Architect OCI solutions to meet business needs, including compute, storage, networking, and security requirements. Design highly available, scalable, and resilient architectures using OCI services and features.</a:t>
            </a:r>
          </a:p>
          <a:p>
            <a:pPr algn="l" fontAlgn="base"/>
            <a:r>
              <a:rPr lang="en-US" sz="2000" b="0" i="0" dirty="0">
                <a:solidFill>
                  <a:srgbClr val="474D6A"/>
                </a:solidFill>
                <a:effectLst/>
                <a:latin typeface="Satoshi"/>
              </a:rPr>
              <a:t>2. </a:t>
            </a:r>
            <a:r>
              <a:rPr lang="en-US" sz="2000" b="1" i="0" dirty="0">
                <a:solidFill>
                  <a:srgbClr val="474D6A"/>
                </a:solidFill>
                <a:effectLst/>
                <a:latin typeface="Satoshi"/>
              </a:rPr>
              <a:t>Migration and Integration</a:t>
            </a:r>
            <a:r>
              <a:rPr lang="en-US" sz="2000" b="0" i="0" dirty="0">
                <a:solidFill>
                  <a:srgbClr val="474D6A"/>
                </a:solidFill>
                <a:effectLst/>
                <a:latin typeface="Satoshi"/>
              </a:rPr>
              <a:t>: Plan and execute migration projects to move on-premises workloads and applications to OCI. Integrate OCI environments with existing systems and applications, ensuring seamless interoperability and data consistency.</a:t>
            </a:r>
          </a:p>
          <a:p>
            <a:pPr algn="l" fontAlgn="base"/>
            <a:r>
              <a:rPr lang="en-US" sz="2000" b="0" i="0" dirty="0">
                <a:solidFill>
                  <a:srgbClr val="474D6A"/>
                </a:solidFill>
                <a:effectLst/>
                <a:latin typeface="Satoshi"/>
              </a:rPr>
              <a:t>3. </a:t>
            </a:r>
            <a:r>
              <a:rPr lang="en-US" sz="2000" b="1" i="0" dirty="0">
                <a:solidFill>
                  <a:srgbClr val="474D6A"/>
                </a:solidFill>
                <a:effectLst/>
                <a:latin typeface="Satoshi"/>
              </a:rPr>
              <a:t>Security and Compliance</a:t>
            </a:r>
            <a:r>
              <a:rPr lang="en-US" sz="2000" b="0" i="0" dirty="0">
                <a:solidFill>
                  <a:srgbClr val="474D6A"/>
                </a:solidFill>
                <a:effectLst/>
                <a:latin typeface="Satoshi"/>
              </a:rPr>
              <a:t>: Develop and implement comprehensive security architectures and controls to protect OCI environments. Ensure compliance with regulatory requirements, industry standards, and best practices.</a:t>
            </a:r>
          </a:p>
          <a:p>
            <a:pPr algn="l" fontAlgn="base"/>
            <a:r>
              <a:rPr lang="en-US" sz="2000" b="0" i="0" dirty="0">
                <a:solidFill>
                  <a:srgbClr val="474D6A"/>
                </a:solidFill>
                <a:effectLst/>
                <a:latin typeface="Satoshi"/>
              </a:rPr>
              <a:t>4. </a:t>
            </a:r>
            <a:r>
              <a:rPr lang="en-US" sz="2000" b="1" i="0" dirty="0">
                <a:solidFill>
                  <a:srgbClr val="474D6A"/>
                </a:solidFill>
                <a:effectLst/>
                <a:latin typeface="Satoshi"/>
              </a:rPr>
              <a:t>Performance Optimization</a:t>
            </a:r>
            <a:r>
              <a:rPr lang="en-US" sz="2000" b="0" i="0" dirty="0">
                <a:solidFill>
                  <a:srgbClr val="474D6A"/>
                </a:solidFill>
                <a:effectLst/>
                <a:latin typeface="Satoshi"/>
              </a:rPr>
              <a:t>: Optimize OCI architectures for performance, reliability, and cost-efficiency. Implement advanced tuning techniques, such as load balancing, caching, and content delivery, to improve application performance.</a:t>
            </a:r>
          </a:p>
          <a:p>
            <a:pPr algn="l" fontAlgn="base"/>
            <a:r>
              <a:rPr lang="en-US" sz="2000" b="0" i="0" dirty="0">
                <a:solidFill>
                  <a:srgbClr val="474D6A"/>
                </a:solidFill>
                <a:effectLst/>
                <a:latin typeface="Satoshi"/>
              </a:rPr>
              <a:t>5. </a:t>
            </a:r>
            <a:r>
              <a:rPr lang="en-US" sz="2000" b="1" i="0" dirty="0">
                <a:solidFill>
                  <a:srgbClr val="474D6A"/>
                </a:solidFill>
                <a:effectLst/>
                <a:latin typeface="Satoshi"/>
              </a:rPr>
              <a:t>Governance and Cost Management</a:t>
            </a:r>
            <a:r>
              <a:rPr lang="en-US" sz="2000" b="0" i="0" dirty="0">
                <a:solidFill>
                  <a:srgbClr val="474D6A"/>
                </a:solidFill>
                <a:effectLst/>
                <a:latin typeface="Satoshi"/>
              </a:rPr>
              <a:t>: Establish governance frameworks and policies for OCI usage and resource management. Monitor OCI usage and spending, and implement cost optimization strategies to maximize ROI.</a:t>
            </a:r>
          </a:p>
          <a:p>
            <a:pPr algn="l" fontAlgn="base"/>
            <a:r>
              <a:rPr lang="en-US" sz="2000" b="0" i="0" dirty="0">
                <a:solidFill>
                  <a:srgbClr val="474D6A"/>
                </a:solidFill>
                <a:effectLst/>
                <a:latin typeface="Satoshi"/>
              </a:rPr>
              <a:t>6. </a:t>
            </a:r>
            <a:r>
              <a:rPr lang="en-US" sz="2000" b="1" i="0" dirty="0">
                <a:solidFill>
                  <a:srgbClr val="474D6A"/>
                </a:solidFill>
                <a:effectLst/>
                <a:latin typeface="Satoshi"/>
              </a:rPr>
              <a:t>Leadership and Collaboration</a:t>
            </a:r>
            <a:r>
              <a:rPr lang="en-US" sz="2000" b="0" i="0" dirty="0">
                <a:solidFill>
                  <a:srgbClr val="474D6A"/>
                </a:solidFill>
                <a:effectLst/>
                <a:latin typeface="Satoshi"/>
              </a:rPr>
              <a:t>: Lead cross-functional teams, including IT, business operations, and executive leadership, to drive OCI initiatives. Provide technical leadership, guidance, and mentorship to junior team members.</a:t>
            </a:r>
          </a:p>
        </p:txBody>
      </p:sp>
      <p:sp>
        <p:nvSpPr>
          <p:cNvPr id="4" name="Footer Placeholder 3">
            <a:extLst>
              <a:ext uri="{FF2B5EF4-FFF2-40B4-BE49-F238E27FC236}">
                <a16:creationId xmlns:a16="http://schemas.microsoft.com/office/drawing/2014/main" id="{73050BA4-C72F-4784-9ACB-0EA06930F4F9}"/>
              </a:ext>
            </a:extLst>
          </p:cNvPr>
          <p:cNvSpPr>
            <a:spLocks noGrp="1"/>
          </p:cNvSpPr>
          <p:nvPr>
            <p:ph type="ftr" sz="quarter" idx="11"/>
          </p:nvPr>
        </p:nvSpPr>
        <p:spPr/>
        <p:txBody>
          <a:bodyPr/>
          <a:lstStyle/>
          <a:p>
            <a:r>
              <a:rPr lang="en-US" dirty="0"/>
              <a:t>OCI Interview </a:t>
            </a:r>
            <a:r>
              <a:rPr lang="en-US" dirty="0" err="1"/>
              <a:t>QnA</a:t>
            </a:r>
            <a:r>
              <a:rPr lang="en-US" dirty="0"/>
              <a:t> by </a:t>
            </a:r>
            <a:r>
              <a:rPr lang="en-US" dirty="0" err="1"/>
              <a:t>Prafull</a:t>
            </a:r>
            <a:r>
              <a:rPr lang="en-US" dirty="0"/>
              <a:t> Malviya</a:t>
            </a:r>
            <a:endParaRPr lang="en-IN" dirty="0"/>
          </a:p>
        </p:txBody>
      </p:sp>
      <p:sp>
        <p:nvSpPr>
          <p:cNvPr id="5" name="Slide Number Placeholder 4">
            <a:extLst>
              <a:ext uri="{FF2B5EF4-FFF2-40B4-BE49-F238E27FC236}">
                <a16:creationId xmlns:a16="http://schemas.microsoft.com/office/drawing/2014/main" id="{3D85B3B5-249C-4319-BC84-1F305D35BDF4}"/>
              </a:ext>
            </a:extLst>
          </p:cNvPr>
          <p:cNvSpPr>
            <a:spLocks noGrp="1"/>
          </p:cNvSpPr>
          <p:nvPr>
            <p:ph type="sldNum" sz="quarter" idx="12"/>
          </p:nvPr>
        </p:nvSpPr>
        <p:spPr/>
        <p:txBody>
          <a:bodyPr/>
          <a:lstStyle/>
          <a:p>
            <a:fld id="{5C02AAF1-B7EC-43ED-8590-491D0E35CA58}" type="slidenum">
              <a:rPr lang="en-IN" smtClean="0"/>
              <a:t>51</a:t>
            </a:fld>
            <a:endParaRPr lang="en-IN"/>
          </a:p>
        </p:txBody>
      </p:sp>
    </p:spTree>
    <p:extLst>
      <p:ext uri="{BB962C8B-B14F-4D97-AF65-F5344CB8AC3E}">
        <p14:creationId xmlns:p14="http://schemas.microsoft.com/office/powerpoint/2010/main" val="3694440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EE22-CE97-4C8F-B006-A5DCEA2B884C}"/>
              </a:ext>
            </a:extLst>
          </p:cNvPr>
          <p:cNvSpPr>
            <a:spLocks noGrp="1"/>
          </p:cNvSpPr>
          <p:nvPr>
            <p:ph type="title"/>
          </p:nvPr>
        </p:nvSpPr>
        <p:spPr>
          <a:xfrm>
            <a:off x="2374011" y="193167"/>
            <a:ext cx="7729728" cy="706946"/>
          </a:xfrm>
        </p:spPr>
        <p:txBody>
          <a:bodyPr>
            <a:normAutofit fontScale="90000"/>
          </a:bodyPr>
          <a:lstStyle/>
          <a:p>
            <a:r>
              <a:rPr lang="en-IN" dirty="0"/>
              <a:t>Database services</a:t>
            </a:r>
          </a:p>
        </p:txBody>
      </p:sp>
      <p:sp>
        <p:nvSpPr>
          <p:cNvPr id="3" name="Content Placeholder 2">
            <a:extLst>
              <a:ext uri="{FF2B5EF4-FFF2-40B4-BE49-F238E27FC236}">
                <a16:creationId xmlns:a16="http://schemas.microsoft.com/office/drawing/2014/main" id="{5DEE46BC-F3D5-4FB5-BF36-09615E75E31B}"/>
              </a:ext>
            </a:extLst>
          </p:cNvPr>
          <p:cNvSpPr>
            <a:spLocks noGrp="1"/>
          </p:cNvSpPr>
          <p:nvPr>
            <p:ph idx="1"/>
          </p:nvPr>
        </p:nvSpPr>
        <p:spPr>
          <a:xfrm>
            <a:off x="242888" y="1057275"/>
            <a:ext cx="11544300" cy="5607557"/>
          </a:xfrm>
        </p:spPr>
        <p:txBody>
          <a:bodyPr>
            <a:normAutofit fontScale="92500" lnSpcReduction="2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21. Q: What database services does OCI offer?</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offers Oracle Autonomous Database, Oracle Database Cloud Service, and Exadata Cloud Service.</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22. Q: What is Oracle Autonomous Database?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Oracle Autonomous Database is a fully managed database service that uses machine learning to automate tasks such as tuning, patching, and scaling.</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23. Q: How do you choose between Oracle Autonomous Transaction Processing (ATP) and Autonomous Data Warehouse (ADW)?</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ATP is optimized for transactional workloads, while ADW is optimized for analytical workloads.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24. Q: What is Data Guard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Data Guard provides disaster recovery by maintaining standby databases that can take over in case the primary database fails.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25. Q: Explain the difference between BYOL and License Included in OCI Database Services.</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BYOL (Bring Your Own License) allows customers to use their existing Oracle database licenses, while License Included provides licensing as part of the OCI service.</a:t>
            </a:r>
            <a:endParaRPr lang="en-IN" dirty="0"/>
          </a:p>
        </p:txBody>
      </p:sp>
      <p:sp>
        <p:nvSpPr>
          <p:cNvPr id="5" name="Slide Number Placeholder 4">
            <a:extLst>
              <a:ext uri="{FF2B5EF4-FFF2-40B4-BE49-F238E27FC236}">
                <a16:creationId xmlns:a16="http://schemas.microsoft.com/office/drawing/2014/main" id="{9CA12D08-E42F-4F88-918E-E28527032B0E}"/>
              </a:ext>
            </a:extLst>
          </p:cNvPr>
          <p:cNvSpPr>
            <a:spLocks noGrp="1"/>
          </p:cNvSpPr>
          <p:nvPr>
            <p:ph type="sldNum" sz="quarter" idx="12"/>
          </p:nvPr>
        </p:nvSpPr>
        <p:spPr/>
        <p:txBody>
          <a:bodyPr/>
          <a:lstStyle/>
          <a:p>
            <a:fld id="{5C02AAF1-B7EC-43ED-8590-491D0E35CA58}" type="slidenum">
              <a:rPr lang="en-IN" smtClean="0"/>
              <a:t>6</a:t>
            </a:fld>
            <a:endParaRPr lang="en-IN"/>
          </a:p>
        </p:txBody>
      </p:sp>
      <p:sp>
        <p:nvSpPr>
          <p:cNvPr id="4" name="Footer Placeholder 3">
            <a:extLst>
              <a:ext uri="{FF2B5EF4-FFF2-40B4-BE49-F238E27FC236}">
                <a16:creationId xmlns:a16="http://schemas.microsoft.com/office/drawing/2014/main" id="{BB6633D1-BD72-426E-9CF6-6964E9BD3453}"/>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3491836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0617F-B9D7-4A59-B125-F6837116712D}"/>
              </a:ext>
            </a:extLst>
          </p:cNvPr>
          <p:cNvSpPr>
            <a:spLocks noGrp="1"/>
          </p:cNvSpPr>
          <p:nvPr>
            <p:ph type="title"/>
          </p:nvPr>
        </p:nvSpPr>
        <p:spPr>
          <a:xfrm>
            <a:off x="2359723" y="207455"/>
            <a:ext cx="7729728" cy="664083"/>
          </a:xfrm>
        </p:spPr>
        <p:txBody>
          <a:bodyPr>
            <a:normAutofit fontScale="90000"/>
          </a:bodyPr>
          <a:lstStyle/>
          <a:p>
            <a:r>
              <a:rPr lang="en-IN" sz="2700" b="1" dirty="0">
                <a:effectLst/>
                <a:latin typeface="Calibri" panose="020F0502020204030204" pitchFamily="34" charset="0"/>
                <a:ea typeface="Calibri" panose="020F0502020204030204" pitchFamily="34" charset="0"/>
                <a:cs typeface="Times New Roman" panose="02020603050405020304" pitchFamily="18" charset="0"/>
              </a:rPr>
              <a:t>Identity and Access Management (IAM)</a:t>
            </a:r>
            <a:endParaRPr lang="en-IN" dirty="0"/>
          </a:p>
        </p:txBody>
      </p:sp>
      <p:sp>
        <p:nvSpPr>
          <p:cNvPr id="3" name="Content Placeholder 2">
            <a:extLst>
              <a:ext uri="{FF2B5EF4-FFF2-40B4-BE49-F238E27FC236}">
                <a16:creationId xmlns:a16="http://schemas.microsoft.com/office/drawing/2014/main" id="{CC43828A-C2A3-41C6-9AAE-193DCDABBB66}"/>
              </a:ext>
            </a:extLst>
          </p:cNvPr>
          <p:cNvSpPr>
            <a:spLocks noGrp="1"/>
          </p:cNvSpPr>
          <p:nvPr>
            <p:ph idx="1"/>
          </p:nvPr>
        </p:nvSpPr>
        <p:spPr>
          <a:xfrm>
            <a:off x="200025" y="1028700"/>
            <a:ext cx="11672888" cy="5621845"/>
          </a:xfrm>
        </p:spPr>
        <p:txBody>
          <a:bodyPr>
            <a:normAutofit/>
          </a:bodyPr>
          <a:lstStyle/>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26. Q: What is the role of IAM in OCI?</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IAM manages access to OCI resources by defining users, groups, policies, and compartments.</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27. Q: What are IAM Policies?</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IAM Policies are rules that specify who can access what OCI resources and what actions they can perform.</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28. Q: Explain the difference between User, Group, and Policy in IAM.</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Users are individual accounts, Groups are collections of users, and Policies define permissions granted to groups.</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29. Q: What is an OCI Federation?</a:t>
            </a:r>
          </a:p>
          <a:p>
            <a:pPr marL="0" indent="0">
              <a:lnSpc>
                <a:spcPct val="107000"/>
              </a:lnSpc>
              <a:spcAft>
                <a:spcPts val="800"/>
              </a:spcAft>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Federation allows you to integrate OCI with external identity providers (e.g., Microsoft Azure AD) to enable single sign-on (SSO) and centralized identity management.</a:t>
            </a:r>
          </a:p>
          <a:p>
            <a:pPr marL="0" indent="0">
              <a:lnSpc>
                <a:spcPct val="107000"/>
              </a:lnSpc>
              <a:spcAft>
                <a:spcPts val="800"/>
              </a:spcAft>
              <a:buNone/>
            </a:pPr>
            <a:r>
              <a:rPr lang="en-IN" sz="1700" b="1" dirty="0">
                <a:effectLst/>
                <a:latin typeface="Calibri" panose="020F0502020204030204" pitchFamily="34" charset="0"/>
                <a:ea typeface="Calibri" panose="020F0502020204030204" pitchFamily="34" charset="0"/>
                <a:cs typeface="Times New Roman" panose="02020603050405020304" pitchFamily="18" charset="0"/>
              </a:rPr>
              <a:t>30. Q: How can you implement multi-factor authentication (MFA) in OCI?</a:t>
            </a:r>
          </a:p>
          <a:p>
            <a:pPr marL="0" indent="0">
              <a:buNone/>
            </a:pPr>
            <a:r>
              <a:rPr lang="en-IN" sz="1700" dirty="0">
                <a:effectLst/>
                <a:latin typeface="Calibri" panose="020F0502020204030204" pitchFamily="34" charset="0"/>
                <a:ea typeface="Calibri" panose="020F0502020204030204" pitchFamily="34" charset="0"/>
                <a:cs typeface="Times New Roman" panose="02020603050405020304" pitchFamily="18" charset="0"/>
              </a:rPr>
              <a:t>Answer: MFA can be enabled for OCI user accounts to add an additional layer of security by requiring a second form of authentication, such as a code from an authenticator app.</a:t>
            </a:r>
            <a:endParaRPr lang="en-IN" sz="1700" dirty="0"/>
          </a:p>
        </p:txBody>
      </p:sp>
      <p:sp>
        <p:nvSpPr>
          <p:cNvPr id="5" name="Slide Number Placeholder 4">
            <a:extLst>
              <a:ext uri="{FF2B5EF4-FFF2-40B4-BE49-F238E27FC236}">
                <a16:creationId xmlns:a16="http://schemas.microsoft.com/office/drawing/2014/main" id="{CB1F9CE1-4C16-4CE2-A794-0C55B582D7B4}"/>
              </a:ext>
            </a:extLst>
          </p:cNvPr>
          <p:cNvSpPr>
            <a:spLocks noGrp="1"/>
          </p:cNvSpPr>
          <p:nvPr>
            <p:ph type="sldNum" sz="quarter" idx="12"/>
          </p:nvPr>
        </p:nvSpPr>
        <p:spPr/>
        <p:txBody>
          <a:bodyPr/>
          <a:lstStyle/>
          <a:p>
            <a:fld id="{5C02AAF1-B7EC-43ED-8590-491D0E35CA58}" type="slidenum">
              <a:rPr lang="en-IN" smtClean="0"/>
              <a:t>7</a:t>
            </a:fld>
            <a:endParaRPr lang="en-IN"/>
          </a:p>
        </p:txBody>
      </p:sp>
      <p:sp>
        <p:nvSpPr>
          <p:cNvPr id="4" name="Footer Placeholder 3">
            <a:extLst>
              <a:ext uri="{FF2B5EF4-FFF2-40B4-BE49-F238E27FC236}">
                <a16:creationId xmlns:a16="http://schemas.microsoft.com/office/drawing/2014/main" id="{4728828C-A00C-4879-A98D-5071D8CADBA8}"/>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83483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91CF-B9B8-4C20-B3B3-633772B15AA7}"/>
              </a:ext>
            </a:extLst>
          </p:cNvPr>
          <p:cNvSpPr>
            <a:spLocks noGrp="1"/>
          </p:cNvSpPr>
          <p:nvPr>
            <p:ph type="title"/>
          </p:nvPr>
        </p:nvSpPr>
        <p:spPr>
          <a:xfrm>
            <a:off x="2231136" y="321755"/>
            <a:ext cx="7729728" cy="796218"/>
          </a:xfrm>
        </p:spPr>
        <p:txBody>
          <a:bodyPr/>
          <a:lstStyle/>
          <a:p>
            <a:r>
              <a:rPr lang="en-IN" dirty="0"/>
              <a:t>security</a:t>
            </a:r>
          </a:p>
        </p:txBody>
      </p:sp>
      <p:sp>
        <p:nvSpPr>
          <p:cNvPr id="3" name="Content Placeholder 2">
            <a:extLst>
              <a:ext uri="{FF2B5EF4-FFF2-40B4-BE49-F238E27FC236}">
                <a16:creationId xmlns:a16="http://schemas.microsoft.com/office/drawing/2014/main" id="{31E569A7-FF49-4E91-9BE6-73D655E0A720}"/>
              </a:ext>
            </a:extLst>
          </p:cNvPr>
          <p:cNvSpPr>
            <a:spLocks noGrp="1"/>
          </p:cNvSpPr>
          <p:nvPr>
            <p:ph idx="1"/>
          </p:nvPr>
        </p:nvSpPr>
        <p:spPr>
          <a:xfrm>
            <a:off x="271463" y="1357314"/>
            <a:ext cx="11630025" cy="5329236"/>
          </a:xfrm>
        </p:spPr>
        <p:txBody>
          <a:bodyPr>
            <a:normAutofit fontScale="92500" lnSpcReduction="10000"/>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31. Q: What are some key security features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Key security features include IAM, Data Encryption, Security Lists, Network Security Groups, Vault, and Web Application Firewall (WAF).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32. Q: Explain how encryption works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provides encryption for data at rest using AES-256, and data in transit can be encrypted using SSL/TLS. </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33. Q: What is OCI Vault?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Vault is a service that provides secure storage for encryption keys, secrets, and certificates.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34. Q: How does OCI implement DDoS protection?</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OCI includes DDoS protection at the network level to detect and mitigate large-scale attacks automatically.</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35. Q: What is Web Application Firewall (WAF)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WAF protects web applications from common web exploits by filtering and monitoring HTTP traffic between a web application and the internet.</a:t>
            </a:r>
          </a:p>
        </p:txBody>
      </p:sp>
      <p:sp>
        <p:nvSpPr>
          <p:cNvPr id="5" name="Slide Number Placeholder 4">
            <a:extLst>
              <a:ext uri="{FF2B5EF4-FFF2-40B4-BE49-F238E27FC236}">
                <a16:creationId xmlns:a16="http://schemas.microsoft.com/office/drawing/2014/main" id="{84077BBE-1E2A-4C8F-ACB8-24E8B1B76F15}"/>
              </a:ext>
            </a:extLst>
          </p:cNvPr>
          <p:cNvSpPr>
            <a:spLocks noGrp="1"/>
          </p:cNvSpPr>
          <p:nvPr>
            <p:ph type="sldNum" sz="quarter" idx="12"/>
          </p:nvPr>
        </p:nvSpPr>
        <p:spPr/>
        <p:txBody>
          <a:bodyPr/>
          <a:lstStyle/>
          <a:p>
            <a:fld id="{5C02AAF1-B7EC-43ED-8590-491D0E35CA58}" type="slidenum">
              <a:rPr lang="en-IN" smtClean="0"/>
              <a:t>8</a:t>
            </a:fld>
            <a:endParaRPr lang="en-IN"/>
          </a:p>
        </p:txBody>
      </p:sp>
      <p:sp>
        <p:nvSpPr>
          <p:cNvPr id="4" name="Footer Placeholder 3">
            <a:extLst>
              <a:ext uri="{FF2B5EF4-FFF2-40B4-BE49-F238E27FC236}">
                <a16:creationId xmlns:a16="http://schemas.microsoft.com/office/drawing/2014/main" id="{E2775FE0-B1A1-4A20-9434-FF16A4A09DC1}"/>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156118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E443-53B7-4296-B29E-E5055535C6A5}"/>
              </a:ext>
            </a:extLst>
          </p:cNvPr>
          <p:cNvSpPr>
            <a:spLocks noGrp="1"/>
          </p:cNvSpPr>
          <p:nvPr>
            <p:ph type="title"/>
          </p:nvPr>
        </p:nvSpPr>
        <p:spPr>
          <a:xfrm>
            <a:off x="2231136" y="193167"/>
            <a:ext cx="7729728" cy="792671"/>
          </a:xfrm>
        </p:spPr>
        <p:txBody>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High Availability and Disaster Recovery</a:t>
            </a:r>
            <a:endParaRPr lang="en-IN" dirty="0"/>
          </a:p>
        </p:txBody>
      </p:sp>
      <p:sp>
        <p:nvSpPr>
          <p:cNvPr id="3" name="Content Placeholder 2">
            <a:extLst>
              <a:ext uri="{FF2B5EF4-FFF2-40B4-BE49-F238E27FC236}">
                <a16:creationId xmlns:a16="http://schemas.microsoft.com/office/drawing/2014/main" id="{5EC2F0C9-0DA3-49F1-A958-618C74AB2CBC}"/>
              </a:ext>
            </a:extLst>
          </p:cNvPr>
          <p:cNvSpPr>
            <a:spLocks noGrp="1"/>
          </p:cNvSpPr>
          <p:nvPr>
            <p:ph idx="1"/>
          </p:nvPr>
        </p:nvSpPr>
        <p:spPr>
          <a:xfrm>
            <a:off x="171450" y="1214438"/>
            <a:ext cx="11787188" cy="5450395"/>
          </a:xfrm>
        </p:spPr>
        <p:txBody>
          <a:bodyPr>
            <a:normAutofit/>
          </a:bodyPr>
          <a:lstStyle/>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36. Q: How does OCI ensure high availability?</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High availability is ensured through the use of multiple ADs, Regional Subnets, Load Balancers, and Fault Domains.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37. Q: What is a Fault Domain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Fault Domain is a grouping of hardware and infrastructure within an AD that provides failure isolation.</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38. Q: How would you design a highly available architecture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A highly available architecture would use multiple ADs, regional subnets, load balancing, and database replication with Data Guard.</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39. Q: What are the disaster recovery options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Options include Data Guard for databases, Cross-Region VCN Peering, and using Object Storage for off-site backups.</a:t>
            </a:r>
          </a:p>
          <a:p>
            <a:pPr marL="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40. Q: What is Cross-Region Replication in OCI?</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Answer: Cross-Region Replication allows you to replicate Object Storage data across regions for disaster recovery purposes.</a:t>
            </a:r>
          </a:p>
        </p:txBody>
      </p:sp>
      <p:sp>
        <p:nvSpPr>
          <p:cNvPr id="5" name="Slide Number Placeholder 4">
            <a:extLst>
              <a:ext uri="{FF2B5EF4-FFF2-40B4-BE49-F238E27FC236}">
                <a16:creationId xmlns:a16="http://schemas.microsoft.com/office/drawing/2014/main" id="{609E4CF6-65AC-43FA-A403-2EA68F6551D3}"/>
              </a:ext>
            </a:extLst>
          </p:cNvPr>
          <p:cNvSpPr>
            <a:spLocks noGrp="1"/>
          </p:cNvSpPr>
          <p:nvPr>
            <p:ph type="sldNum" sz="quarter" idx="12"/>
          </p:nvPr>
        </p:nvSpPr>
        <p:spPr/>
        <p:txBody>
          <a:bodyPr/>
          <a:lstStyle/>
          <a:p>
            <a:fld id="{5C02AAF1-B7EC-43ED-8590-491D0E35CA58}" type="slidenum">
              <a:rPr lang="en-IN" smtClean="0"/>
              <a:t>9</a:t>
            </a:fld>
            <a:endParaRPr lang="en-IN"/>
          </a:p>
        </p:txBody>
      </p:sp>
      <p:sp>
        <p:nvSpPr>
          <p:cNvPr id="4" name="Footer Placeholder 3">
            <a:extLst>
              <a:ext uri="{FF2B5EF4-FFF2-40B4-BE49-F238E27FC236}">
                <a16:creationId xmlns:a16="http://schemas.microsoft.com/office/drawing/2014/main" id="{5561BBA8-0A10-4436-A9D1-545C8361271F}"/>
              </a:ext>
            </a:extLst>
          </p:cNvPr>
          <p:cNvSpPr>
            <a:spLocks noGrp="1"/>
          </p:cNvSpPr>
          <p:nvPr>
            <p:ph type="ftr" sz="quarter" idx="11"/>
          </p:nvPr>
        </p:nvSpPr>
        <p:spPr/>
        <p:txBody>
          <a:bodyPr/>
          <a:lstStyle/>
          <a:p>
            <a:r>
              <a:rPr lang="en-US"/>
              <a:t>OCI Interview QnA by Prafull Malviya</a:t>
            </a:r>
            <a:endParaRPr lang="en-IN"/>
          </a:p>
        </p:txBody>
      </p:sp>
    </p:spTree>
    <p:extLst>
      <p:ext uri="{BB962C8B-B14F-4D97-AF65-F5344CB8AC3E}">
        <p14:creationId xmlns:p14="http://schemas.microsoft.com/office/powerpoint/2010/main" val="278512675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docProps/app.xml><?xml version="1.0" encoding="utf-8"?>
<Properties xmlns="http://schemas.openxmlformats.org/officeDocument/2006/extended-properties" xmlns:vt="http://schemas.openxmlformats.org/officeDocument/2006/docPropsVTypes">
  <Template/>
  <TotalTime>16935</TotalTime>
  <Words>10451</Words>
  <Application>Microsoft Office PowerPoint</Application>
  <PresentationFormat>Widescreen</PresentationFormat>
  <Paragraphs>563</Paragraphs>
  <Slides>51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Calibri</vt:lpstr>
      <vt:lpstr>Gill Sans MT</vt:lpstr>
      <vt:lpstr>inherit</vt:lpstr>
      <vt:lpstr>Oracle Sans</vt:lpstr>
      <vt:lpstr>Satoshi</vt:lpstr>
      <vt:lpstr>var(--font-family,"sans-serif")</vt:lpstr>
      <vt:lpstr>Parcel</vt:lpstr>
      <vt:lpstr>OCI 100 Interview questions and Answerwers</vt:lpstr>
      <vt:lpstr>General OCI Architecture</vt:lpstr>
      <vt:lpstr>Compute services</vt:lpstr>
      <vt:lpstr>networking</vt:lpstr>
      <vt:lpstr>storage</vt:lpstr>
      <vt:lpstr>Database services</vt:lpstr>
      <vt:lpstr>Identity and Access Management (IAM)</vt:lpstr>
      <vt:lpstr>security</vt:lpstr>
      <vt:lpstr>High Availability and Disaster Recovery</vt:lpstr>
      <vt:lpstr>Cost Management</vt:lpstr>
      <vt:lpstr>Load Balancing and Traffic Management</vt:lpstr>
      <vt:lpstr>Monitoring and Logging</vt:lpstr>
      <vt:lpstr>DevOps and Automation</vt:lpstr>
      <vt:lpstr>Migration</vt:lpstr>
      <vt:lpstr>Data Integration and Analytics</vt:lpstr>
      <vt:lpstr>Hybrid Cloud and Multicloud</vt:lpstr>
      <vt:lpstr>Compliance and Governance</vt:lpstr>
      <vt:lpstr>Advanced OCI Topics</vt:lpstr>
      <vt:lpstr>Best Practices and Case Studies</vt:lpstr>
      <vt:lpstr>Emerging Trends and Future of OCI</vt:lpstr>
      <vt:lpstr>Troubleshooting and Support</vt:lpstr>
      <vt:lpstr>High Availability (HA) on OCI</vt:lpstr>
      <vt:lpstr>High Availability (HA) on OCI</vt:lpstr>
      <vt:lpstr>High Availability (HA) on OCI</vt:lpstr>
      <vt:lpstr>Disaster Recovery (DR) on OCI</vt:lpstr>
      <vt:lpstr>Disaster Recovery (DR) on OCI</vt:lpstr>
      <vt:lpstr>Disaster Recovery (DR) on OCI</vt:lpstr>
      <vt:lpstr>Security on Oracle Cloud Infrastructure (OCI)</vt:lpstr>
      <vt:lpstr>Security on Oracle Cloud Infrastructure (OCI)</vt:lpstr>
      <vt:lpstr>Security on Oracle Cloud Infrastructure (OCI)</vt:lpstr>
      <vt:lpstr>Migration to Oracle Cloud Infrastructure (OCI)</vt:lpstr>
      <vt:lpstr>Migration to Oracle Cloud Infrastructure (OCI)</vt:lpstr>
      <vt:lpstr>Migration to Oracle Cloud Infrastructure (OCI)</vt:lpstr>
      <vt:lpstr>Network Migration on Oracle Cloud Infrastructure (OCI)</vt:lpstr>
      <vt:lpstr>Network Migration on Oracle Cloud Infrastructure (OCI)</vt:lpstr>
      <vt:lpstr>Network Migration on Oracle Cloud Infrastructure (OCI)</vt:lpstr>
      <vt:lpstr>Database (DB) Migration on Oracle Cloud Infrastructure (OCI)</vt:lpstr>
      <vt:lpstr>Database (DB) Migration on Oracle Cloud Infrastructure (OCI)</vt:lpstr>
      <vt:lpstr>Database (DB) Migration on Oracle Cloud Infrastructure (OCI)</vt:lpstr>
      <vt:lpstr>Technical Questions For Delloitte</vt:lpstr>
      <vt:lpstr>Technical Questions For Delloitte</vt:lpstr>
      <vt:lpstr>Managerial Questions For Delloitte</vt:lpstr>
      <vt:lpstr>Managerial Questions For Delloitte</vt:lpstr>
      <vt:lpstr>Managerial Questions For Delloitte</vt:lpstr>
      <vt:lpstr>Managerial Questions For Delloitte</vt:lpstr>
      <vt:lpstr>Managerial Questions For Delloitte</vt:lpstr>
      <vt:lpstr>Managerial Questions For Delloitte</vt:lpstr>
      <vt:lpstr>Managerial Questions For Delloitte</vt:lpstr>
      <vt:lpstr>Oracle requirements</vt:lpstr>
      <vt:lpstr>PowerPoint Presentation</vt:lpstr>
      <vt:lpstr>Key 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OCI 100 Interview questions and answers</dc:title>
  <dc:creator>User</dc:creator>
  <cp:lastModifiedBy>User</cp:lastModifiedBy>
  <cp:revision>33</cp:revision>
  <dcterms:created xsi:type="dcterms:W3CDTF">2024-08-25T08:50:09Z</dcterms:created>
  <dcterms:modified xsi:type="dcterms:W3CDTF">2024-09-30T03:43:55Z</dcterms:modified>
</cp:coreProperties>
</file>