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90" r:id="rId29"/>
    <p:sldId id="283" r:id="rId30"/>
    <p:sldId id="284" r:id="rId31"/>
    <p:sldId id="285" r:id="rId32"/>
    <p:sldId id="286" r:id="rId33"/>
    <p:sldId id="287" r:id="rId34"/>
    <p:sldId id="288" r:id="rId35"/>
    <p:sldId id="28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showGuides="1">
      <p:cViewPr varScale="1">
        <p:scale>
          <a:sx n="26" d="100"/>
          <a:sy n="26" d="100"/>
        </p:scale>
        <p:origin x="34" y="12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11/19/2017</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11/19/2017</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11/19/2017</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11/19/2017</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4CD5-BEA0-48D8-BCC3-D5E772A32938}"/>
              </a:ext>
            </a:extLst>
          </p:cNvPr>
          <p:cNvSpPr>
            <a:spLocks noGrp="1"/>
          </p:cNvSpPr>
          <p:nvPr>
            <p:ph type="ctrTitle"/>
          </p:nvPr>
        </p:nvSpPr>
        <p:spPr>
          <a:xfrm>
            <a:off x="1128403" y="945913"/>
            <a:ext cx="9391815" cy="2618554"/>
          </a:xfrm>
        </p:spPr>
        <p:txBody>
          <a:bodyPr>
            <a:normAutofit fontScale="90000"/>
          </a:bodyPr>
          <a:lstStyle/>
          <a:p>
            <a:r>
              <a:rPr lang="en-US" b="1" dirty="0"/>
              <a:t>INFO 7390 Assignment 2  Lending Club Dataset</a:t>
            </a:r>
            <a:endParaRPr lang="en-US" dirty="0"/>
          </a:p>
        </p:txBody>
      </p:sp>
      <p:sp>
        <p:nvSpPr>
          <p:cNvPr id="3" name="Subtitle 2">
            <a:extLst>
              <a:ext uri="{FF2B5EF4-FFF2-40B4-BE49-F238E27FC236}">
                <a16:creationId xmlns:a16="http://schemas.microsoft.com/office/drawing/2014/main" id="{8B49E32D-18F9-4A5F-9425-F23026E95800}"/>
              </a:ext>
            </a:extLst>
          </p:cNvPr>
          <p:cNvSpPr>
            <a:spLocks noGrp="1"/>
          </p:cNvSpPr>
          <p:nvPr>
            <p:ph type="subTitle" idx="1"/>
          </p:nvPr>
        </p:nvSpPr>
        <p:spPr>
          <a:xfrm>
            <a:off x="1128404" y="3564467"/>
            <a:ext cx="8637072" cy="1478588"/>
          </a:xfrm>
        </p:spPr>
        <p:txBody>
          <a:bodyPr>
            <a:normAutofit fontScale="92500" lnSpcReduction="10000"/>
          </a:bodyPr>
          <a:lstStyle/>
          <a:p>
            <a:r>
              <a:rPr lang="en-US" b="1" dirty="0"/>
              <a:t>By - TEAM 03</a:t>
            </a:r>
            <a:br>
              <a:rPr lang="en-US" dirty="0"/>
            </a:br>
            <a:r>
              <a:rPr lang="en-US" b="1" dirty="0"/>
              <a:t>Sonali Chaudhari</a:t>
            </a:r>
            <a:br>
              <a:rPr lang="en-US" dirty="0"/>
            </a:br>
            <a:r>
              <a:rPr lang="en-US" b="1" dirty="0"/>
              <a:t>Madhumathi Prakash</a:t>
            </a:r>
          </a:p>
          <a:p>
            <a:r>
              <a:rPr lang="en-US" b="1" dirty="0"/>
              <a:t>Professor - Sri Krishnamurthy</a:t>
            </a:r>
            <a:endParaRPr lang="en-US" dirty="0"/>
          </a:p>
        </p:txBody>
      </p:sp>
    </p:spTree>
    <p:extLst>
      <p:ext uri="{BB962C8B-B14F-4D97-AF65-F5344CB8AC3E}">
        <p14:creationId xmlns:p14="http://schemas.microsoft.com/office/powerpoint/2010/main" val="2466995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7CB5E-FC59-4119-91E1-705FD1D9F9CE}"/>
              </a:ext>
            </a:extLst>
          </p:cNvPr>
          <p:cNvSpPr>
            <a:spLocks noGrp="1"/>
          </p:cNvSpPr>
          <p:nvPr>
            <p:ph type="ctrTitle"/>
          </p:nvPr>
        </p:nvSpPr>
        <p:spPr/>
        <p:txBody>
          <a:bodyPr/>
          <a:lstStyle/>
          <a:p>
            <a:r>
              <a:rPr lang="en-US" dirty="0"/>
              <a:t>Part 2</a:t>
            </a:r>
          </a:p>
        </p:txBody>
      </p:sp>
    </p:spTree>
    <p:extLst>
      <p:ext uri="{BB962C8B-B14F-4D97-AF65-F5344CB8AC3E}">
        <p14:creationId xmlns:p14="http://schemas.microsoft.com/office/powerpoint/2010/main" val="269593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2E9C-1155-4874-882D-FE412E6EF2A4}"/>
              </a:ext>
            </a:extLst>
          </p:cNvPr>
          <p:cNvSpPr>
            <a:spLocks noGrp="1"/>
          </p:cNvSpPr>
          <p:nvPr>
            <p:ph type="title"/>
          </p:nvPr>
        </p:nvSpPr>
        <p:spPr/>
        <p:txBody>
          <a:bodyPr/>
          <a:lstStyle/>
          <a:p>
            <a:r>
              <a:rPr lang="en-US" b="1" u="sng" dirty="0"/>
              <a:t>Classification- Models Implemented</a:t>
            </a:r>
            <a:br>
              <a:rPr lang="en-US" dirty="0"/>
            </a:br>
            <a:endParaRPr lang="en-US" dirty="0"/>
          </a:p>
        </p:txBody>
      </p:sp>
      <p:sp>
        <p:nvSpPr>
          <p:cNvPr id="3" name="Content Placeholder 2">
            <a:extLst>
              <a:ext uri="{FF2B5EF4-FFF2-40B4-BE49-F238E27FC236}">
                <a16:creationId xmlns:a16="http://schemas.microsoft.com/office/drawing/2014/main" id="{829CB820-FCC0-442C-9D70-CEC7383915BD}"/>
              </a:ext>
            </a:extLst>
          </p:cNvPr>
          <p:cNvSpPr>
            <a:spLocks noGrp="1"/>
          </p:cNvSpPr>
          <p:nvPr>
            <p:ph idx="1"/>
          </p:nvPr>
        </p:nvSpPr>
        <p:spPr/>
        <p:txBody>
          <a:bodyPr/>
          <a:lstStyle/>
          <a:p>
            <a:r>
              <a:rPr lang="en-US" dirty="0"/>
              <a:t>We implement </a:t>
            </a:r>
            <a:r>
              <a:rPr lang="en-US" b="1" dirty="0"/>
              <a:t>Logistic regression, Random Forest, Neural Network</a:t>
            </a:r>
            <a:r>
              <a:rPr lang="en-US" dirty="0"/>
              <a:t> models algorithms.</a:t>
            </a:r>
          </a:p>
          <a:p>
            <a:endParaRPr lang="en-US" dirty="0"/>
          </a:p>
        </p:txBody>
      </p:sp>
    </p:spTree>
    <p:extLst>
      <p:ext uri="{BB962C8B-B14F-4D97-AF65-F5344CB8AC3E}">
        <p14:creationId xmlns:p14="http://schemas.microsoft.com/office/powerpoint/2010/main" val="339869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1DE69F-569C-4A49-8E50-4093C135AEC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2" name="Rectangle 11">
            <a:extLst>
              <a:ext uri="{FF2B5EF4-FFF2-40B4-BE49-F238E27FC236}">
                <a16:creationId xmlns:a16="http://schemas.microsoft.com/office/drawing/2014/main" id="{50B488F5-9CE4-4346-B22F-600286ED4D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F76596F-57DF-4A0C-96D9-046DC3B30E9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16176A8D-754E-4699-9AAC-A833466A201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8" name="Rectangle 17">
            <a:extLst>
              <a:ext uri="{FF2B5EF4-FFF2-40B4-BE49-F238E27FC236}">
                <a16:creationId xmlns:a16="http://schemas.microsoft.com/office/drawing/2014/main" id="{C6B75F5B-2AF8-453A-8B98-2B6B206FACB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10FFC047-6928-40E8-86D8-A5F6F18F570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22" name="Rectangle 21">
            <a:extLst>
              <a:ext uri="{FF2B5EF4-FFF2-40B4-BE49-F238E27FC236}">
                <a16:creationId xmlns:a16="http://schemas.microsoft.com/office/drawing/2014/main" id="{70039E87-FAC9-466E-8DCF-B75E2C991B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AD5A711-0D6A-46C8-823C-E1684AA8229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D5CEB4E1-73AB-43FA-A3AF-86F2FE318D5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6577770" y="643464"/>
            <a:ext cx="4526280" cy="155448"/>
          </a:xfrm>
          <a:prstGeom prst="rect">
            <a:avLst/>
          </a:prstGeom>
          <a:noFill/>
          <a:ln>
            <a:noFill/>
          </a:ln>
        </p:spPr>
      </p:pic>
      <p:pic>
        <p:nvPicPr>
          <p:cNvPr id="7" name="officeArt object" descr="A screenshot of a map&#10;&#10;Description generated with high confidence">
            <a:extLst>
              <a:ext uri="{FF2B5EF4-FFF2-40B4-BE49-F238E27FC236}">
                <a16:creationId xmlns:a16="http://schemas.microsoft.com/office/drawing/2014/main" id="{3DAF4DB2-7167-4B94-B0C0-9ACFB7D3DE89}"/>
              </a:ext>
            </a:extLst>
          </p:cNvPr>
          <p:cNvPicPr>
            <a:picLocks noGrp="1"/>
          </p:cNvPicPr>
          <p:nvPr>
            <p:ph idx="1"/>
          </p:nvPr>
        </p:nvPicPr>
        <p:blipFill>
          <a:blip r:embed="rId4">
            <a:extLst/>
          </a:blip>
          <a:stretch>
            <a:fillRect/>
          </a:stretch>
        </p:blipFill>
        <p:spPr>
          <a:xfrm>
            <a:off x="1130029" y="940968"/>
            <a:ext cx="4960442" cy="4389991"/>
          </a:xfrm>
          <a:prstGeom prst="rect">
            <a:avLst/>
          </a:prstGeom>
        </p:spPr>
      </p:pic>
      <p:sp>
        <p:nvSpPr>
          <p:cNvPr id="2" name="Title 1">
            <a:extLst>
              <a:ext uri="{FF2B5EF4-FFF2-40B4-BE49-F238E27FC236}">
                <a16:creationId xmlns:a16="http://schemas.microsoft.com/office/drawing/2014/main" id="{EC6F95AB-E057-4B1D-9407-186EEE48A12D}"/>
              </a:ext>
            </a:extLst>
          </p:cNvPr>
          <p:cNvSpPr>
            <a:spLocks noGrp="1"/>
          </p:cNvSpPr>
          <p:nvPr>
            <p:ph type="title"/>
          </p:nvPr>
        </p:nvSpPr>
        <p:spPr>
          <a:xfrm>
            <a:off x="6577772" y="977827"/>
            <a:ext cx="4488868" cy="2423474"/>
          </a:xfrm>
        </p:spPr>
        <p:txBody>
          <a:bodyPr vert="horz" lIns="91440" tIns="45720" rIns="91440" bIns="0" rtlCol="0" anchor="b">
            <a:normAutofit/>
          </a:bodyPr>
          <a:lstStyle/>
          <a:p>
            <a:r>
              <a:rPr lang="en-US" sz="4800"/>
              <a:t>Logistic Regression</a:t>
            </a:r>
          </a:p>
        </p:txBody>
      </p:sp>
    </p:spTree>
    <p:extLst>
      <p:ext uri="{BB962C8B-B14F-4D97-AF65-F5344CB8AC3E}">
        <p14:creationId xmlns:p14="http://schemas.microsoft.com/office/powerpoint/2010/main" val="300988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CB1DE69F-569C-4A49-8E50-4093C135AEC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34" name="Rectangle 33">
            <a:extLst>
              <a:ext uri="{FF2B5EF4-FFF2-40B4-BE49-F238E27FC236}">
                <a16:creationId xmlns:a16="http://schemas.microsoft.com/office/drawing/2014/main" id="{50B488F5-9CE4-4346-B22F-600286ED4D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6" name="Straight Connector 35">
            <a:extLst>
              <a:ext uri="{FF2B5EF4-FFF2-40B4-BE49-F238E27FC236}">
                <a16:creationId xmlns:a16="http://schemas.microsoft.com/office/drawing/2014/main" id="{5F76596F-57DF-4A0C-96D9-046DC3B30E9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16176A8D-754E-4699-9AAC-A833466A201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40" name="Rectangle 39">
            <a:extLst>
              <a:ext uri="{FF2B5EF4-FFF2-40B4-BE49-F238E27FC236}">
                <a16:creationId xmlns:a16="http://schemas.microsoft.com/office/drawing/2014/main" id="{C6B75F5B-2AF8-453A-8B98-2B6B206FACB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10FFC047-6928-40E8-86D8-A5F6F18F570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44" name="Rectangle 43">
            <a:extLst>
              <a:ext uri="{FF2B5EF4-FFF2-40B4-BE49-F238E27FC236}">
                <a16:creationId xmlns:a16="http://schemas.microsoft.com/office/drawing/2014/main" id="{70039E87-FAC9-466E-8DCF-B75E2C991B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9AD5A711-0D6A-46C8-823C-E1684AA8229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8" name="Picture 47">
            <a:extLst>
              <a:ext uri="{FF2B5EF4-FFF2-40B4-BE49-F238E27FC236}">
                <a16:creationId xmlns:a16="http://schemas.microsoft.com/office/drawing/2014/main" id="{D5CEB4E1-73AB-43FA-A3AF-86F2FE318D5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6577770" y="643464"/>
            <a:ext cx="4526280" cy="155448"/>
          </a:xfrm>
          <a:prstGeom prst="rect">
            <a:avLst/>
          </a:prstGeom>
          <a:noFill/>
          <a:ln>
            <a:noFill/>
          </a:ln>
        </p:spPr>
      </p:pic>
      <p:pic>
        <p:nvPicPr>
          <p:cNvPr id="29" name="officeArt object" descr="A screenshot of a map&#10;&#10;Description generated with high confidence">
            <a:extLst>
              <a:ext uri="{FF2B5EF4-FFF2-40B4-BE49-F238E27FC236}">
                <a16:creationId xmlns:a16="http://schemas.microsoft.com/office/drawing/2014/main" id="{661896CE-F198-4B6D-A98A-2273055719C8}"/>
              </a:ext>
            </a:extLst>
          </p:cNvPr>
          <p:cNvPicPr>
            <a:picLocks noGrp="1"/>
          </p:cNvPicPr>
          <p:nvPr>
            <p:ph idx="1"/>
          </p:nvPr>
        </p:nvPicPr>
        <p:blipFill>
          <a:blip r:embed="rId4">
            <a:extLst/>
          </a:blip>
          <a:stretch>
            <a:fillRect/>
          </a:stretch>
        </p:blipFill>
        <p:spPr>
          <a:xfrm>
            <a:off x="1130029" y="847961"/>
            <a:ext cx="4960442" cy="4576006"/>
          </a:xfrm>
          <a:prstGeom prst="rect">
            <a:avLst/>
          </a:prstGeom>
        </p:spPr>
      </p:pic>
      <p:sp>
        <p:nvSpPr>
          <p:cNvPr id="2" name="Title 1">
            <a:extLst>
              <a:ext uri="{FF2B5EF4-FFF2-40B4-BE49-F238E27FC236}">
                <a16:creationId xmlns:a16="http://schemas.microsoft.com/office/drawing/2014/main" id="{D4AC7D46-053B-4788-B849-7C074AF6807E}"/>
              </a:ext>
            </a:extLst>
          </p:cNvPr>
          <p:cNvSpPr>
            <a:spLocks noGrp="1"/>
          </p:cNvSpPr>
          <p:nvPr>
            <p:ph type="title"/>
          </p:nvPr>
        </p:nvSpPr>
        <p:spPr>
          <a:xfrm>
            <a:off x="6577772" y="977827"/>
            <a:ext cx="4488868" cy="2423474"/>
          </a:xfrm>
        </p:spPr>
        <p:txBody>
          <a:bodyPr vert="horz" lIns="91440" tIns="45720" rIns="91440" bIns="0" rtlCol="0" anchor="b">
            <a:normAutofit/>
          </a:bodyPr>
          <a:lstStyle/>
          <a:p>
            <a:r>
              <a:rPr lang="en-US" sz="4800"/>
              <a:t>Random Forest</a:t>
            </a:r>
          </a:p>
        </p:txBody>
      </p:sp>
    </p:spTree>
    <p:extLst>
      <p:ext uri="{BB962C8B-B14F-4D97-AF65-F5344CB8AC3E}">
        <p14:creationId xmlns:p14="http://schemas.microsoft.com/office/powerpoint/2010/main" val="1957600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1DE69F-569C-4A49-8E50-4093C135AEC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2" name="Rectangle 11">
            <a:extLst>
              <a:ext uri="{FF2B5EF4-FFF2-40B4-BE49-F238E27FC236}">
                <a16:creationId xmlns:a16="http://schemas.microsoft.com/office/drawing/2014/main" id="{50B488F5-9CE4-4346-B22F-600286ED4D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F76596F-57DF-4A0C-96D9-046DC3B30E9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16176A8D-754E-4699-9AAC-A833466A201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8" name="Rectangle 17">
            <a:extLst>
              <a:ext uri="{FF2B5EF4-FFF2-40B4-BE49-F238E27FC236}">
                <a16:creationId xmlns:a16="http://schemas.microsoft.com/office/drawing/2014/main" id="{C6B75F5B-2AF8-453A-8B98-2B6B206FACB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10FFC047-6928-40E8-86D8-A5F6F18F570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22" name="Rectangle 21">
            <a:extLst>
              <a:ext uri="{FF2B5EF4-FFF2-40B4-BE49-F238E27FC236}">
                <a16:creationId xmlns:a16="http://schemas.microsoft.com/office/drawing/2014/main" id="{70039E87-FAC9-466E-8DCF-B75E2C991B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AD5A711-0D6A-46C8-823C-E1684AA8229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D5CEB4E1-73AB-43FA-A3AF-86F2FE318D5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6577770" y="643464"/>
            <a:ext cx="4526280" cy="155448"/>
          </a:xfrm>
          <a:prstGeom prst="rect">
            <a:avLst/>
          </a:prstGeom>
          <a:noFill/>
          <a:ln>
            <a:noFill/>
          </a:ln>
        </p:spPr>
      </p:pic>
      <p:pic>
        <p:nvPicPr>
          <p:cNvPr id="7" name="officeArt object" descr="A close up of a map&#10;&#10;Description generated with high confidence">
            <a:extLst>
              <a:ext uri="{FF2B5EF4-FFF2-40B4-BE49-F238E27FC236}">
                <a16:creationId xmlns:a16="http://schemas.microsoft.com/office/drawing/2014/main" id="{9C6F776E-EDD3-4BDD-9DE3-9988403CA7A0}"/>
              </a:ext>
            </a:extLst>
          </p:cNvPr>
          <p:cNvPicPr>
            <a:picLocks noGrp="1"/>
          </p:cNvPicPr>
          <p:nvPr>
            <p:ph idx="1"/>
          </p:nvPr>
        </p:nvPicPr>
        <p:blipFill>
          <a:blip r:embed="rId4">
            <a:extLst/>
          </a:blip>
          <a:stretch>
            <a:fillRect/>
          </a:stretch>
        </p:blipFill>
        <p:spPr>
          <a:xfrm>
            <a:off x="1130029" y="1157988"/>
            <a:ext cx="4960442" cy="3955951"/>
          </a:xfrm>
          <a:prstGeom prst="rect">
            <a:avLst/>
          </a:prstGeom>
        </p:spPr>
      </p:pic>
      <p:sp>
        <p:nvSpPr>
          <p:cNvPr id="2" name="Title 1">
            <a:extLst>
              <a:ext uri="{FF2B5EF4-FFF2-40B4-BE49-F238E27FC236}">
                <a16:creationId xmlns:a16="http://schemas.microsoft.com/office/drawing/2014/main" id="{23051642-77AF-4D07-B31A-00388CBF785C}"/>
              </a:ext>
            </a:extLst>
          </p:cNvPr>
          <p:cNvSpPr>
            <a:spLocks noGrp="1"/>
          </p:cNvSpPr>
          <p:nvPr>
            <p:ph type="title"/>
          </p:nvPr>
        </p:nvSpPr>
        <p:spPr>
          <a:xfrm>
            <a:off x="6577772" y="977827"/>
            <a:ext cx="4488868" cy="2423474"/>
          </a:xfrm>
        </p:spPr>
        <p:txBody>
          <a:bodyPr vert="horz" lIns="91440" tIns="45720" rIns="91440" bIns="0" rtlCol="0" anchor="b">
            <a:normAutofit/>
          </a:bodyPr>
          <a:lstStyle/>
          <a:p>
            <a:r>
              <a:rPr lang="en-US" sz="4800"/>
              <a:t>Neural Network</a:t>
            </a:r>
          </a:p>
        </p:txBody>
      </p:sp>
    </p:spTree>
    <p:extLst>
      <p:ext uri="{BB962C8B-B14F-4D97-AF65-F5344CB8AC3E}">
        <p14:creationId xmlns:p14="http://schemas.microsoft.com/office/powerpoint/2010/main" val="160071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802D-EB1D-491D-8366-0F7A651D4985}"/>
              </a:ext>
            </a:extLst>
          </p:cNvPr>
          <p:cNvSpPr>
            <a:spLocks noGrp="1"/>
          </p:cNvSpPr>
          <p:nvPr>
            <p:ph type="title"/>
          </p:nvPr>
        </p:nvSpPr>
        <p:spPr/>
        <p:txBody>
          <a:bodyPr/>
          <a:lstStyle/>
          <a:p>
            <a:r>
              <a:rPr lang="en-US" dirty="0"/>
              <a:t>Clustering: No Cluster</a:t>
            </a:r>
          </a:p>
        </p:txBody>
      </p:sp>
      <p:sp>
        <p:nvSpPr>
          <p:cNvPr id="3" name="Content Placeholder 2">
            <a:extLst>
              <a:ext uri="{FF2B5EF4-FFF2-40B4-BE49-F238E27FC236}">
                <a16:creationId xmlns:a16="http://schemas.microsoft.com/office/drawing/2014/main" id="{57387ADC-06E8-4B92-A070-A5F122E47CC9}"/>
              </a:ext>
            </a:extLst>
          </p:cNvPr>
          <p:cNvSpPr>
            <a:spLocks noGrp="1"/>
          </p:cNvSpPr>
          <p:nvPr>
            <p:ph idx="1"/>
          </p:nvPr>
        </p:nvSpPr>
        <p:spPr/>
        <p:txBody>
          <a:bodyPr/>
          <a:lstStyle/>
          <a:p>
            <a:r>
              <a:rPr lang="en-US" dirty="0"/>
              <a:t>We just used the feature selected docs for this.</a:t>
            </a:r>
          </a:p>
        </p:txBody>
      </p:sp>
    </p:spTree>
    <p:extLst>
      <p:ext uri="{BB962C8B-B14F-4D97-AF65-F5344CB8AC3E}">
        <p14:creationId xmlns:p14="http://schemas.microsoft.com/office/powerpoint/2010/main" val="871296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1DE69F-569C-4A49-8E50-4093C135AEC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2" name="Rectangle 11">
            <a:extLst>
              <a:ext uri="{FF2B5EF4-FFF2-40B4-BE49-F238E27FC236}">
                <a16:creationId xmlns:a16="http://schemas.microsoft.com/office/drawing/2014/main" id="{50B488F5-9CE4-4346-B22F-600286ED4D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F76596F-57DF-4A0C-96D9-046DC3B30E9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16176A8D-754E-4699-9AAC-A833466A201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8" name="Rectangle 17">
            <a:extLst>
              <a:ext uri="{FF2B5EF4-FFF2-40B4-BE49-F238E27FC236}">
                <a16:creationId xmlns:a16="http://schemas.microsoft.com/office/drawing/2014/main" id="{C6B75F5B-2AF8-453A-8B98-2B6B206FACB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10FFC047-6928-40E8-86D8-A5F6F18F570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22" name="Rectangle 21">
            <a:extLst>
              <a:ext uri="{FF2B5EF4-FFF2-40B4-BE49-F238E27FC236}">
                <a16:creationId xmlns:a16="http://schemas.microsoft.com/office/drawing/2014/main" id="{70039E87-FAC9-466E-8DCF-B75E2C991B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AD5A711-0D6A-46C8-823C-E1684AA8229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D5CEB4E1-73AB-43FA-A3AF-86F2FE318D5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6577770" y="643464"/>
            <a:ext cx="4526280" cy="155448"/>
          </a:xfrm>
          <a:prstGeom prst="rect">
            <a:avLst/>
          </a:prstGeom>
          <a:noFill/>
          <a:ln>
            <a:noFill/>
          </a:ln>
        </p:spPr>
      </p:pic>
      <p:pic>
        <p:nvPicPr>
          <p:cNvPr id="7" name="officeArt object" descr="A screenshot of a cell phone&#10;&#10;Description generated with very high confidence">
            <a:extLst>
              <a:ext uri="{FF2B5EF4-FFF2-40B4-BE49-F238E27FC236}">
                <a16:creationId xmlns:a16="http://schemas.microsoft.com/office/drawing/2014/main" id="{DDF16F1C-BA65-41DF-B3D1-57A2EB125150}"/>
              </a:ext>
            </a:extLst>
          </p:cNvPr>
          <p:cNvPicPr>
            <a:picLocks noGrp="1"/>
          </p:cNvPicPr>
          <p:nvPr>
            <p:ph idx="1"/>
          </p:nvPr>
        </p:nvPicPr>
        <p:blipFill>
          <a:blip r:embed="rId4">
            <a:extLst/>
          </a:blip>
          <a:stretch>
            <a:fillRect/>
          </a:stretch>
        </p:blipFill>
        <p:spPr>
          <a:xfrm>
            <a:off x="1130029" y="2212081"/>
            <a:ext cx="4960442" cy="1847765"/>
          </a:xfrm>
          <a:prstGeom prst="rect">
            <a:avLst/>
          </a:prstGeom>
        </p:spPr>
      </p:pic>
      <p:sp>
        <p:nvSpPr>
          <p:cNvPr id="2" name="Title 1">
            <a:extLst>
              <a:ext uri="{FF2B5EF4-FFF2-40B4-BE49-F238E27FC236}">
                <a16:creationId xmlns:a16="http://schemas.microsoft.com/office/drawing/2014/main" id="{99659FC2-1157-4A76-90FE-23F9B4CB4458}"/>
              </a:ext>
            </a:extLst>
          </p:cNvPr>
          <p:cNvSpPr>
            <a:spLocks noGrp="1"/>
          </p:cNvSpPr>
          <p:nvPr>
            <p:ph type="title"/>
          </p:nvPr>
        </p:nvSpPr>
        <p:spPr>
          <a:xfrm>
            <a:off x="6577772" y="977827"/>
            <a:ext cx="4488868" cy="2423474"/>
          </a:xfrm>
        </p:spPr>
        <p:txBody>
          <a:bodyPr vert="horz" lIns="91440" tIns="45720" rIns="91440" bIns="0" rtlCol="0" anchor="b">
            <a:normAutofit/>
          </a:bodyPr>
          <a:lstStyle/>
          <a:p>
            <a:r>
              <a:rPr lang="en-US" sz="4800"/>
              <a:t>Manual Clustering </a:t>
            </a:r>
          </a:p>
        </p:txBody>
      </p:sp>
    </p:spTree>
    <p:extLst>
      <p:ext uri="{BB962C8B-B14F-4D97-AF65-F5344CB8AC3E}">
        <p14:creationId xmlns:p14="http://schemas.microsoft.com/office/powerpoint/2010/main" val="2745123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D4CA0-D012-4C3E-8110-F969B27ECE34}"/>
              </a:ext>
            </a:extLst>
          </p:cNvPr>
          <p:cNvSpPr>
            <a:spLocks noGrp="1"/>
          </p:cNvSpPr>
          <p:nvPr>
            <p:ph type="title"/>
          </p:nvPr>
        </p:nvSpPr>
        <p:spPr/>
        <p:txBody>
          <a:bodyPr/>
          <a:lstStyle/>
          <a:p>
            <a:r>
              <a:rPr lang="en-US" b="1" u="sng" dirty="0"/>
              <a:t>K- Means Clustering</a:t>
            </a:r>
            <a:endParaRPr lang="en-US" dirty="0"/>
          </a:p>
        </p:txBody>
      </p:sp>
      <p:pic>
        <p:nvPicPr>
          <p:cNvPr id="4" name="Content Placeholder 3">
            <a:extLst>
              <a:ext uri="{FF2B5EF4-FFF2-40B4-BE49-F238E27FC236}">
                <a16:creationId xmlns:a16="http://schemas.microsoft.com/office/drawing/2014/main" id="{0F87B296-AC1C-4E3B-97D3-2E399E53CFA6}"/>
              </a:ext>
            </a:extLst>
          </p:cNvPr>
          <p:cNvPicPr>
            <a:picLocks noGrp="1"/>
          </p:cNvPicPr>
          <p:nvPr>
            <p:ph idx="1"/>
          </p:nvPr>
        </p:nvPicPr>
        <p:blipFill>
          <a:blip r:embed="rId2"/>
          <a:stretch>
            <a:fillRect/>
          </a:stretch>
        </p:blipFill>
        <p:spPr>
          <a:xfrm>
            <a:off x="859239" y="2098424"/>
            <a:ext cx="4951626" cy="3806252"/>
          </a:xfrm>
          <a:prstGeom prst="rect">
            <a:avLst/>
          </a:prstGeom>
        </p:spPr>
      </p:pic>
      <p:pic>
        <p:nvPicPr>
          <p:cNvPr id="5" name="Picture 4">
            <a:extLst>
              <a:ext uri="{FF2B5EF4-FFF2-40B4-BE49-F238E27FC236}">
                <a16:creationId xmlns:a16="http://schemas.microsoft.com/office/drawing/2014/main" id="{EE407F6D-AF43-4754-8C8E-1D3E8E89542A}"/>
              </a:ext>
            </a:extLst>
          </p:cNvPr>
          <p:cNvPicPr/>
          <p:nvPr/>
        </p:nvPicPr>
        <p:blipFill>
          <a:blip r:embed="rId3"/>
          <a:stretch>
            <a:fillRect/>
          </a:stretch>
        </p:blipFill>
        <p:spPr>
          <a:xfrm>
            <a:off x="5820699" y="2098424"/>
            <a:ext cx="5512062" cy="2757018"/>
          </a:xfrm>
          <a:prstGeom prst="rect">
            <a:avLst/>
          </a:prstGeom>
        </p:spPr>
      </p:pic>
    </p:spTree>
    <p:extLst>
      <p:ext uri="{BB962C8B-B14F-4D97-AF65-F5344CB8AC3E}">
        <p14:creationId xmlns:p14="http://schemas.microsoft.com/office/powerpoint/2010/main" val="1935588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1DE69F-569C-4A49-8E50-4093C135AEC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2" name="Rectangle 11">
            <a:extLst>
              <a:ext uri="{FF2B5EF4-FFF2-40B4-BE49-F238E27FC236}">
                <a16:creationId xmlns:a16="http://schemas.microsoft.com/office/drawing/2014/main" id="{50B488F5-9CE4-4346-B22F-600286ED4D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F76596F-57DF-4A0C-96D9-046DC3B30E9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16176A8D-754E-4699-9AAC-A833466A201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8" name="Rectangle 17">
            <a:extLst>
              <a:ext uri="{FF2B5EF4-FFF2-40B4-BE49-F238E27FC236}">
                <a16:creationId xmlns:a16="http://schemas.microsoft.com/office/drawing/2014/main" id="{C6B75F5B-2AF8-453A-8B98-2B6B206FACB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10FFC047-6928-40E8-86D8-A5F6F18F570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22" name="Rectangle 21">
            <a:extLst>
              <a:ext uri="{FF2B5EF4-FFF2-40B4-BE49-F238E27FC236}">
                <a16:creationId xmlns:a16="http://schemas.microsoft.com/office/drawing/2014/main" id="{70039E87-FAC9-466E-8DCF-B75E2C991B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AD5A711-0D6A-46C8-823C-E1684AA8229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D5CEB4E1-73AB-43FA-A3AF-86F2FE318D5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6577770" y="643464"/>
            <a:ext cx="4526280" cy="155448"/>
          </a:xfrm>
          <a:prstGeom prst="rect">
            <a:avLst/>
          </a:prstGeom>
          <a:noFill/>
          <a:ln>
            <a:noFill/>
          </a:ln>
        </p:spPr>
      </p:pic>
      <p:pic>
        <p:nvPicPr>
          <p:cNvPr id="7" name="Content Placeholder 3" descr="A screenshot of a cell phone&#10;&#10;Description generated with high confidence">
            <a:extLst>
              <a:ext uri="{FF2B5EF4-FFF2-40B4-BE49-F238E27FC236}">
                <a16:creationId xmlns:a16="http://schemas.microsoft.com/office/drawing/2014/main" id="{39C514C9-9395-42C0-B242-6C93C83E1F15}"/>
              </a:ext>
            </a:extLst>
          </p:cNvPr>
          <p:cNvPicPr>
            <a:picLocks noGrp="1"/>
          </p:cNvPicPr>
          <p:nvPr>
            <p:ph idx="1"/>
          </p:nvPr>
        </p:nvPicPr>
        <p:blipFill>
          <a:blip r:embed="rId4"/>
          <a:stretch>
            <a:fillRect/>
          </a:stretch>
        </p:blipFill>
        <p:spPr>
          <a:xfrm>
            <a:off x="1751771" y="805583"/>
            <a:ext cx="3716957" cy="4660762"/>
          </a:xfrm>
          <a:prstGeom prst="rect">
            <a:avLst/>
          </a:prstGeom>
        </p:spPr>
      </p:pic>
      <p:sp>
        <p:nvSpPr>
          <p:cNvPr id="2" name="Title 1">
            <a:extLst>
              <a:ext uri="{FF2B5EF4-FFF2-40B4-BE49-F238E27FC236}">
                <a16:creationId xmlns:a16="http://schemas.microsoft.com/office/drawing/2014/main" id="{361DFC90-BAC6-4AB4-9FDE-B86429E646C1}"/>
              </a:ext>
            </a:extLst>
          </p:cNvPr>
          <p:cNvSpPr>
            <a:spLocks noGrp="1"/>
          </p:cNvSpPr>
          <p:nvPr>
            <p:ph type="title"/>
          </p:nvPr>
        </p:nvSpPr>
        <p:spPr>
          <a:xfrm>
            <a:off x="6577772" y="977827"/>
            <a:ext cx="4488868" cy="2423474"/>
          </a:xfrm>
        </p:spPr>
        <p:txBody>
          <a:bodyPr vert="horz" lIns="91440" tIns="45720" rIns="91440" bIns="0" rtlCol="0" anchor="b">
            <a:normAutofit/>
          </a:bodyPr>
          <a:lstStyle/>
          <a:p>
            <a:r>
              <a:rPr lang="en-US" sz="4800"/>
              <a:t>T-sne</a:t>
            </a:r>
          </a:p>
        </p:txBody>
      </p:sp>
    </p:spTree>
    <p:extLst>
      <p:ext uri="{BB962C8B-B14F-4D97-AF65-F5344CB8AC3E}">
        <p14:creationId xmlns:p14="http://schemas.microsoft.com/office/powerpoint/2010/main" val="3752013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645F-592F-41FB-A1FE-D618A45B1B08}"/>
              </a:ext>
            </a:extLst>
          </p:cNvPr>
          <p:cNvSpPr>
            <a:spLocks noGrp="1"/>
          </p:cNvSpPr>
          <p:nvPr>
            <p:ph type="ctrTitle"/>
          </p:nvPr>
        </p:nvSpPr>
        <p:spPr/>
        <p:txBody>
          <a:bodyPr/>
          <a:lstStyle/>
          <a:p>
            <a:r>
              <a:rPr lang="en-US" dirty="0"/>
              <a:t>Prediction</a:t>
            </a:r>
          </a:p>
        </p:txBody>
      </p:sp>
      <p:sp>
        <p:nvSpPr>
          <p:cNvPr id="3" name="Subtitle 2">
            <a:extLst>
              <a:ext uri="{FF2B5EF4-FFF2-40B4-BE49-F238E27FC236}">
                <a16:creationId xmlns:a16="http://schemas.microsoft.com/office/drawing/2014/main" id="{8C2A5718-5C76-41CA-B5C5-7A50781ECAF4}"/>
              </a:ext>
            </a:extLst>
          </p:cNvPr>
          <p:cNvSpPr>
            <a:spLocks noGrp="1"/>
          </p:cNvSpPr>
          <p:nvPr>
            <p:ph type="subTitle" idx="1"/>
          </p:nvPr>
        </p:nvSpPr>
        <p:spPr/>
        <p:txBody>
          <a:bodyPr>
            <a:normAutofit fontScale="85000" lnSpcReduction="10000"/>
          </a:bodyPr>
          <a:lstStyle/>
          <a:p>
            <a:r>
              <a:rPr lang="en-US" dirty="0"/>
              <a:t>We have a file that is created for regression and in that we have run all 13 clusters. </a:t>
            </a:r>
          </a:p>
          <a:p>
            <a:r>
              <a:rPr lang="en-US" dirty="0"/>
              <a:t>So a model for no cluster with below result:</a:t>
            </a:r>
          </a:p>
          <a:p>
            <a:endParaRPr lang="en-US" dirty="0"/>
          </a:p>
        </p:txBody>
      </p:sp>
    </p:spTree>
    <p:extLst>
      <p:ext uri="{BB962C8B-B14F-4D97-AF65-F5344CB8AC3E}">
        <p14:creationId xmlns:p14="http://schemas.microsoft.com/office/powerpoint/2010/main" val="56438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E4D5E-1DE9-4256-A4FA-F829E374CF4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C844DCA-7977-408A-A20B-FBEA7311D343}"/>
              </a:ext>
            </a:extLst>
          </p:cNvPr>
          <p:cNvSpPr>
            <a:spLocks noGrp="1"/>
          </p:cNvSpPr>
          <p:nvPr>
            <p:ph idx="1"/>
          </p:nvPr>
        </p:nvSpPr>
        <p:spPr/>
        <p:txBody>
          <a:bodyPr/>
          <a:lstStyle/>
          <a:p>
            <a:r>
              <a:rPr lang="en-US" dirty="0"/>
              <a:t>You are working at a bank and you are considering investing in Lending club. Since there are no standard models, you are expected to build prediction models that will help you predict the interest rates based on various parameters users would input. </a:t>
            </a:r>
          </a:p>
        </p:txBody>
      </p:sp>
    </p:spTree>
    <p:extLst>
      <p:ext uri="{BB962C8B-B14F-4D97-AF65-F5344CB8AC3E}">
        <p14:creationId xmlns:p14="http://schemas.microsoft.com/office/powerpoint/2010/main" val="968915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1DE69F-569C-4A49-8E50-4093C135AEC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2" name="Rectangle 11">
            <a:extLst>
              <a:ext uri="{FF2B5EF4-FFF2-40B4-BE49-F238E27FC236}">
                <a16:creationId xmlns:a16="http://schemas.microsoft.com/office/drawing/2014/main" id="{50B488F5-9CE4-4346-B22F-600286ED4D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F76596F-57DF-4A0C-96D9-046DC3B30E9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16176A8D-754E-4699-9AAC-A833466A201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8" name="Rectangle 17">
            <a:extLst>
              <a:ext uri="{FF2B5EF4-FFF2-40B4-BE49-F238E27FC236}">
                <a16:creationId xmlns:a16="http://schemas.microsoft.com/office/drawing/2014/main" id="{C6B75F5B-2AF8-453A-8B98-2B6B206FACB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10FFC047-6928-40E8-86D8-A5F6F18F570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22" name="Rectangle 21">
            <a:extLst>
              <a:ext uri="{FF2B5EF4-FFF2-40B4-BE49-F238E27FC236}">
                <a16:creationId xmlns:a16="http://schemas.microsoft.com/office/drawing/2014/main" id="{70039E87-FAC9-466E-8DCF-B75E2C991B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AD5A711-0D6A-46C8-823C-E1684AA8229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D5CEB4E1-73AB-43FA-A3AF-86F2FE318D5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6577770" y="643464"/>
            <a:ext cx="4526280" cy="155448"/>
          </a:xfrm>
          <a:prstGeom prst="rect">
            <a:avLst/>
          </a:prstGeom>
          <a:noFill/>
          <a:ln>
            <a:noFill/>
          </a:ln>
        </p:spPr>
      </p:pic>
      <p:pic>
        <p:nvPicPr>
          <p:cNvPr id="7" name="Content Placeholder 3" descr="A screen shot of a computer&#10;&#10;Description generated with very high confidence">
            <a:extLst>
              <a:ext uri="{FF2B5EF4-FFF2-40B4-BE49-F238E27FC236}">
                <a16:creationId xmlns:a16="http://schemas.microsoft.com/office/drawing/2014/main" id="{63A5556A-B187-4323-A015-F05F911F41B9}"/>
              </a:ext>
            </a:extLst>
          </p:cNvPr>
          <p:cNvPicPr>
            <a:picLocks noGrp="1"/>
          </p:cNvPicPr>
          <p:nvPr>
            <p:ph idx="1"/>
          </p:nvPr>
        </p:nvPicPr>
        <p:blipFill>
          <a:blip r:embed="rId4"/>
          <a:stretch>
            <a:fillRect/>
          </a:stretch>
        </p:blipFill>
        <p:spPr>
          <a:xfrm>
            <a:off x="1266628" y="805583"/>
            <a:ext cx="4687243" cy="4660762"/>
          </a:xfrm>
          <a:prstGeom prst="rect">
            <a:avLst/>
          </a:prstGeom>
        </p:spPr>
      </p:pic>
      <p:sp>
        <p:nvSpPr>
          <p:cNvPr id="2" name="Title 1">
            <a:extLst>
              <a:ext uri="{FF2B5EF4-FFF2-40B4-BE49-F238E27FC236}">
                <a16:creationId xmlns:a16="http://schemas.microsoft.com/office/drawing/2014/main" id="{D0C49395-2EF7-4A44-92D0-CE1F3379C184}"/>
              </a:ext>
            </a:extLst>
          </p:cNvPr>
          <p:cNvSpPr>
            <a:spLocks noGrp="1"/>
          </p:cNvSpPr>
          <p:nvPr>
            <p:ph type="title"/>
          </p:nvPr>
        </p:nvSpPr>
        <p:spPr>
          <a:xfrm>
            <a:off x="6577772" y="977827"/>
            <a:ext cx="4488868" cy="2423474"/>
          </a:xfrm>
        </p:spPr>
        <p:txBody>
          <a:bodyPr vert="horz" lIns="91440" tIns="45720" rIns="91440" bIns="0" rtlCol="0" anchor="b">
            <a:normAutofit/>
          </a:bodyPr>
          <a:lstStyle/>
          <a:p>
            <a:r>
              <a:rPr lang="en-US" sz="4800"/>
              <a:t>No Cluster</a:t>
            </a:r>
          </a:p>
        </p:txBody>
      </p:sp>
    </p:spTree>
    <p:extLst>
      <p:ext uri="{BB962C8B-B14F-4D97-AF65-F5344CB8AC3E}">
        <p14:creationId xmlns:p14="http://schemas.microsoft.com/office/powerpoint/2010/main" val="1799491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28" name="Picture 9">
            <a:extLst>
              <a:ext uri="{FF2B5EF4-FFF2-40B4-BE49-F238E27FC236}">
                <a16:creationId xmlns:a16="http://schemas.microsoft.com/office/drawing/2014/main" id="{CB1DE69F-569C-4A49-8E50-4093C135AEC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29" name="Rectangle 11">
            <a:extLst>
              <a:ext uri="{FF2B5EF4-FFF2-40B4-BE49-F238E27FC236}">
                <a16:creationId xmlns:a16="http://schemas.microsoft.com/office/drawing/2014/main" id="{50B488F5-9CE4-4346-B22F-600286ED4D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13">
            <a:extLst>
              <a:ext uri="{FF2B5EF4-FFF2-40B4-BE49-F238E27FC236}">
                <a16:creationId xmlns:a16="http://schemas.microsoft.com/office/drawing/2014/main" id="{5F76596F-57DF-4A0C-96D9-046DC3B30E9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1" name="Picture 15">
            <a:extLst>
              <a:ext uri="{FF2B5EF4-FFF2-40B4-BE49-F238E27FC236}">
                <a16:creationId xmlns:a16="http://schemas.microsoft.com/office/drawing/2014/main" id="{16176A8D-754E-4699-9AAC-A833466A201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32" name="Rectangle 17">
            <a:extLst>
              <a:ext uri="{FF2B5EF4-FFF2-40B4-BE49-F238E27FC236}">
                <a16:creationId xmlns:a16="http://schemas.microsoft.com/office/drawing/2014/main" id="{EB8456C2-9457-404E-8DA7-41BB6630DAB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19">
            <a:extLst>
              <a:ext uri="{FF2B5EF4-FFF2-40B4-BE49-F238E27FC236}">
                <a16:creationId xmlns:a16="http://schemas.microsoft.com/office/drawing/2014/main" id="{CEE4ADBF-AAD6-433C-B72E-C603B9BBB31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34" name="Rectangle 21">
            <a:extLst>
              <a:ext uri="{FF2B5EF4-FFF2-40B4-BE49-F238E27FC236}">
                <a16:creationId xmlns:a16="http://schemas.microsoft.com/office/drawing/2014/main" id="{BFB3493F-F73E-4A1A-89E2-FE1D803D15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23">
            <a:extLst>
              <a:ext uri="{FF2B5EF4-FFF2-40B4-BE49-F238E27FC236}">
                <a16:creationId xmlns:a16="http://schemas.microsoft.com/office/drawing/2014/main" id="{9452C429-B9DA-48BE-B0C7-09AE2487282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6" name="Content Placeholder 3" descr="A screen shot of a smart phone&#10;&#10;Description generated with high confidence">
            <a:extLst>
              <a:ext uri="{FF2B5EF4-FFF2-40B4-BE49-F238E27FC236}">
                <a16:creationId xmlns:a16="http://schemas.microsoft.com/office/drawing/2014/main" id="{F5E94BC3-23C5-460F-B2FF-02AAE32147E5}"/>
              </a:ext>
            </a:extLst>
          </p:cNvPr>
          <p:cNvPicPr>
            <a:picLocks noGrp="1"/>
          </p:cNvPicPr>
          <p:nvPr>
            <p:ph idx="1"/>
          </p:nvPr>
        </p:nvPicPr>
        <p:blipFill>
          <a:blip r:embed="rId4"/>
          <a:stretch>
            <a:fillRect/>
          </a:stretch>
        </p:blipFill>
        <p:spPr>
          <a:xfrm>
            <a:off x="1771137" y="761151"/>
            <a:ext cx="8648601" cy="3417896"/>
          </a:xfrm>
          <a:prstGeom prst="rect">
            <a:avLst/>
          </a:prstGeom>
        </p:spPr>
      </p:pic>
      <p:sp>
        <p:nvSpPr>
          <p:cNvPr id="2" name="Title 1">
            <a:extLst>
              <a:ext uri="{FF2B5EF4-FFF2-40B4-BE49-F238E27FC236}">
                <a16:creationId xmlns:a16="http://schemas.microsoft.com/office/drawing/2014/main" id="{387B6573-1862-4419-99BE-1FF4FF94886A}"/>
              </a:ext>
            </a:extLst>
          </p:cNvPr>
          <p:cNvSpPr>
            <a:spLocks noGrp="1"/>
          </p:cNvSpPr>
          <p:nvPr>
            <p:ph type="title"/>
          </p:nvPr>
        </p:nvSpPr>
        <p:spPr>
          <a:xfrm>
            <a:off x="1776730" y="4459039"/>
            <a:ext cx="7831992" cy="551528"/>
          </a:xfrm>
        </p:spPr>
        <p:txBody>
          <a:bodyPr vert="horz" lIns="91440" tIns="45720" rIns="91440" bIns="0" rtlCol="0" anchor="b">
            <a:normAutofit/>
          </a:bodyPr>
          <a:lstStyle/>
          <a:p>
            <a:r>
              <a:rPr lang="en-US" sz="3600"/>
              <a:t>Manual Cluster</a:t>
            </a:r>
          </a:p>
        </p:txBody>
      </p:sp>
    </p:spTree>
    <p:extLst>
      <p:ext uri="{BB962C8B-B14F-4D97-AF65-F5344CB8AC3E}">
        <p14:creationId xmlns:p14="http://schemas.microsoft.com/office/powerpoint/2010/main" val="3659111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1DE69F-569C-4A49-8E50-4093C135AEC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2" name="Rectangle 11">
            <a:extLst>
              <a:ext uri="{FF2B5EF4-FFF2-40B4-BE49-F238E27FC236}">
                <a16:creationId xmlns:a16="http://schemas.microsoft.com/office/drawing/2014/main" id="{50B488F5-9CE4-4346-B22F-600286ED4D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F76596F-57DF-4A0C-96D9-046DC3B30E9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16176A8D-754E-4699-9AAC-A833466A201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8" name="Rectangle 17">
            <a:extLst>
              <a:ext uri="{FF2B5EF4-FFF2-40B4-BE49-F238E27FC236}">
                <a16:creationId xmlns:a16="http://schemas.microsoft.com/office/drawing/2014/main" id="{EB8456C2-9457-404E-8DA7-41BB6630DAB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EE4ADBF-AAD6-433C-B72E-C603B9BBB31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22" name="Rectangle 21">
            <a:extLst>
              <a:ext uri="{FF2B5EF4-FFF2-40B4-BE49-F238E27FC236}">
                <a16:creationId xmlns:a16="http://schemas.microsoft.com/office/drawing/2014/main" id="{BFB3493F-F73E-4A1A-89E2-FE1D803D15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452C429-B9DA-48BE-B0C7-09AE2487282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 name="Content Placeholder 3" descr="A screenshot of a cell phone&#10;&#10;Description generated with very high confidence">
            <a:extLst>
              <a:ext uri="{FF2B5EF4-FFF2-40B4-BE49-F238E27FC236}">
                <a16:creationId xmlns:a16="http://schemas.microsoft.com/office/drawing/2014/main" id="{EF435DDE-2B64-4995-A6BC-79D707C48021}"/>
              </a:ext>
            </a:extLst>
          </p:cNvPr>
          <p:cNvPicPr>
            <a:picLocks noGrp="1"/>
          </p:cNvPicPr>
          <p:nvPr>
            <p:ph idx="1"/>
          </p:nvPr>
        </p:nvPicPr>
        <p:blipFill>
          <a:blip r:embed="rId4"/>
          <a:stretch>
            <a:fillRect/>
          </a:stretch>
        </p:blipFill>
        <p:spPr>
          <a:xfrm>
            <a:off x="3460033" y="643992"/>
            <a:ext cx="5270808" cy="3652214"/>
          </a:xfrm>
          <a:prstGeom prst="rect">
            <a:avLst/>
          </a:prstGeom>
        </p:spPr>
      </p:pic>
      <p:sp>
        <p:nvSpPr>
          <p:cNvPr id="2" name="Title 1">
            <a:extLst>
              <a:ext uri="{FF2B5EF4-FFF2-40B4-BE49-F238E27FC236}">
                <a16:creationId xmlns:a16="http://schemas.microsoft.com/office/drawing/2014/main" id="{D56C0C01-CA5E-4199-B258-90BB9B7EA0D6}"/>
              </a:ext>
            </a:extLst>
          </p:cNvPr>
          <p:cNvSpPr>
            <a:spLocks noGrp="1"/>
          </p:cNvSpPr>
          <p:nvPr>
            <p:ph type="title"/>
          </p:nvPr>
        </p:nvSpPr>
        <p:spPr>
          <a:xfrm>
            <a:off x="1776730" y="4459039"/>
            <a:ext cx="7831992" cy="551528"/>
          </a:xfrm>
        </p:spPr>
        <p:txBody>
          <a:bodyPr vert="horz" lIns="91440" tIns="45720" rIns="91440" bIns="0" rtlCol="0" anchor="b">
            <a:normAutofit/>
          </a:bodyPr>
          <a:lstStyle/>
          <a:p>
            <a:r>
              <a:rPr lang="en-US" sz="3600"/>
              <a:t>K-Means Cluster</a:t>
            </a:r>
          </a:p>
        </p:txBody>
      </p:sp>
    </p:spTree>
    <p:extLst>
      <p:ext uri="{BB962C8B-B14F-4D97-AF65-F5344CB8AC3E}">
        <p14:creationId xmlns:p14="http://schemas.microsoft.com/office/powerpoint/2010/main" val="4202994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1DE69F-569C-4A49-8E50-4093C135AEC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2" name="Rectangle 11">
            <a:extLst>
              <a:ext uri="{FF2B5EF4-FFF2-40B4-BE49-F238E27FC236}">
                <a16:creationId xmlns:a16="http://schemas.microsoft.com/office/drawing/2014/main" id="{50B488F5-9CE4-4346-B22F-600286ED4D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F76596F-57DF-4A0C-96D9-046DC3B30E9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16176A8D-754E-4699-9AAC-A833466A201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8" name="Rectangle 17">
            <a:extLst>
              <a:ext uri="{FF2B5EF4-FFF2-40B4-BE49-F238E27FC236}">
                <a16:creationId xmlns:a16="http://schemas.microsoft.com/office/drawing/2014/main" id="{C6B75F5B-2AF8-453A-8B98-2B6B206FACB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10FFC047-6928-40E8-86D8-A5F6F18F570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22" name="Rectangle 21">
            <a:extLst>
              <a:ext uri="{FF2B5EF4-FFF2-40B4-BE49-F238E27FC236}">
                <a16:creationId xmlns:a16="http://schemas.microsoft.com/office/drawing/2014/main" id="{70039E87-FAC9-466E-8DCF-B75E2C991B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AD5A711-0D6A-46C8-823C-E1684AA8229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D5CEB4E1-73AB-43FA-A3AF-86F2FE318D5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6577770" y="643464"/>
            <a:ext cx="4526280" cy="155448"/>
          </a:xfrm>
          <a:prstGeom prst="rect">
            <a:avLst/>
          </a:prstGeom>
          <a:noFill/>
          <a:ln>
            <a:noFill/>
          </a:ln>
        </p:spPr>
      </p:pic>
      <p:pic>
        <p:nvPicPr>
          <p:cNvPr id="7" name="Content Placeholder 3" descr="A screenshot of a social media post&#10;&#10;Description generated with very high confidence">
            <a:extLst>
              <a:ext uri="{FF2B5EF4-FFF2-40B4-BE49-F238E27FC236}">
                <a16:creationId xmlns:a16="http://schemas.microsoft.com/office/drawing/2014/main" id="{1FB8AB20-78C2-4383-8F36-D56F2F545794}"/>
              </a:ext>
            </a:extLst>
          </p:cNvPr>
          <p:cNvPicPr>
            <a:picLocks noGrp="1"/>
          </p:cNvPicPr>
          <p:nvPr>
            <p:ph idx="1"/>
          </p:nvPr>
        </p:nvPicPr>
        <p:blipFill>
          <a:blip r:embed="rId4"/>
          <a:stretch>
            <a:fillRect/>
          </a:stretch>
        </p:blipFill>
        <p:spPr>
          <a:xfrm>
            <a:off x="1130029" y="1920656"/>
            <a:ext cx="4960442" cy="2430616"/>
          </a:xfrm>
          <a:prstGeom prst="rect">
            <a:avLst/>
          </a:prstGeom>
        </p:spPr>
      </p:pic>
      <p:sp>
        <p:nvSpPr>
          <p:cNvPr id="2" name="Title 1">
            <a:extLst>
              <a:ext uri="{FF2B5EF4-FFF2-40B4-BE49-F238E27FC236}">
                <a16:creationId xmlns:a16="http://schemas.microsoft.com/office/drawing/2014/main" id="{EDCB3C68-A405-4E20-8EE5-90A24246085D}"/>
              </a:ext>
            </a:extLst>
          </p:cNvPr>
          <p:cNvSpPr>
            <a:spLocks noGrp="1"/>
          </p:cNvSpPr>
          <p:nvPr>
            <p:ph type="title"/>
          </p:nvPr>
        </p:nvSpPr>
        <p:spPr>
          <a:xfrm>
            <a:off x="6577772" y="977827"/>
            <a:ext cx="4488868" cy="2423474"/>
          </a:xfrm>
        </p:spPr>
        <p:txBody>
          <a:bodyPr vert="horz" lIns="91440" tIns="45720" rIns="91440" bIns="0" rtlCol="0" anchor="b">
            <a:normAutofit/>
          </a:bodyPr>
          <a:lstStyle/>
          <a:p>
            <a:r>
              <a:rPr lang="en-US" sz="4800"/>
              <a:t>Regression</a:t>
            </a:r>
          </a:p>
        </p:txBody>
      </p:sp>
    </p:spTree>
    <p:extLst>
      <p:ext uri="{BB962C8B-B14F-4D97-AF65-F5344CB8AC3E}">
        <p14:creationId xmlns:p14="http://schemas.microsoft.com/office/powerpoint/2010/main" val="579560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27" name="Picture 8">
            <a:extLst>
              <a:ext uri="{FF2B5EF4-FFF2-40B4-BE49-F238E27FC236}">
                <a16:creationId xmlns:a16="http://schemas.microsoft.com/office/drawing/2014/main" id="{CB1DE69F-569C-4A49-8E50-4093C135AEC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28" name="Rectangle 10">
            <a:extLst>
              <a:ext uri="{FF2B5EF4-FFF2-40B4-BE49-F238E27FC236}">
                <a16:creationId xmlns:a16="http://schemas.microsoft.com/office/drawing/2014/main" id="{50B488F5-9CE4-4346-B22F-600286ED4D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12">
            <a:extLst>
              <a:ext uri="{FF2B5EF4-FFF2-40B4-BE49-F238E27FC236}">
                <a16:creationId xmlns:a16="http://schemas.microsoft.com/office/drawing/2014/main" id="{5F76596F-57DF-4A0C-96D9-046DC3B30E9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0" name="Picture 14">
            <a:extLst>
              <a:ext uri="{FF2B5EF4-FFF2-40B4-BE49-F238E27FC236}">
                <a16:creationId xmlns:a16="http://schemas.microsoft.com/office/drawing/2014/main" id="{16176A8D-754E-4699-9AAC-A833466A201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31" name="Rectangle 16">
            <a:extLst>
              <a:ext uri="{FF2B5EF4-FFF2-40B4-BE49-F238E27FC236}">
                <a16:creationId xmlns:a16="http://schemas.microsoft.com/office/drawing/2014/main" id="{EB8456C2-9457-404E-8DA7-41BB6630DAB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8">
            <a:extLst>
              <a:ext uri="{FF2B5EF4-FFF2-40B4-BE49-F238E27FC236}">
                <a16:creationId xmlns:a16="http://schemas.microsoft.com/office/drawing/2014/main" id="{CEE4ADBF-AAD6-433C-B72E-C603B9BBB31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33" name="Rectangle 20">
            <a:extLst>
              <a:ext uri="{FF2B5EF4-FFF2-40B4-BE49-F238E27FC236}">
                <a16:creationId xmlns:a16="http://schemas.microsoft.com/office/drawing/2014/main" id="{BFB3493F-F73E-4A1A-89E2-FE1D803D15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22">
            <a:extLst>
              <a:ext uri="{FF2B5EF4-FFF2-40B4-BE49-F238E27FC236}">
                <a16:creationId xmlns:a16="http://schemas.microsoft.com/office/drawing/2014/main" id="{9452C429-B9DA-48BE-B0C7-09AE2487282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social media post&#10;&#10;Description generated with very high confidence">
            <a:extLst>
              <a:ext uri="{FF2B5EF4-FFF2-40B4-BE49-F238E27FC236}">
                <a16:creationId xmlns:a16="http://schemas.microsoft.com/office/drawing/2014/main" id="{163D48FC-80EB-455A-8F77-D272F33BDB33}"/>
              </a:ext>
            </a:extLst>
          </p:cNvPr>
          <p:cNvPicPr>
            <a:picLocks noGrp="1"/>
          </p:cNvPicPr>
          <p:nvPr>
            <p:ph idx="1"/>
          </p:nvPr>
        </p:nvPicPr>
        <p:blipFill>
          <a:blip r:embed="rId4"/>
          <a:stretch>
            <a:fillRect/>
          </a:stretch>
        </p:blipFill>
        <p:spPr>
          <a:xfrm>
            <a:off x="3400076" y="643992"/>
            <a:ext cx="5390722" cy="3652214"/>
          </a:xfrm>
          <a:prstGeom prst="rect">
            <a:avLst/>
          </a:prstGeom>
        </p:spPr>
      </p:pic>
      <p:sp>
        <p:nvSpPr>
          <p:cNvPr id="2" name="Title 1">
            <a:extLst>
              <a:ext uri="{FF2B5EF4-FFF2-40B4-BE49-F238E27FC236}">
                <a16:creationId xmlns:a16="http://schemas.microsoft.com/office/drawing/2014/main" id="{0E8A07FE-F3E2-4F54-8A3A-DE96F7360AED}"/>
              </a:ext>
            </a:extLst>
          </p:cNvPr>
          <p:cNvSpPr>
            <a:spLocks noGrp="1"/>
          </p:cNvSpPr>
          <p:nvPr>
            <p:ph type="title"/>
          </p:nvPr>
        </p:nvSpPr>
        <p:spPr>
          <a:xfrm>
            <a:off x="1776730" y="4459039"/>
            <a:ext cx="7831992" cy="551528"/>
          </a:xfrm>
        </p:spPr>
        <p:txBody>
          <a:bodyPr vert="horz" lIns="91440" tIns="45720" rIns="91440" bIns="0" rtlCol="0" anchor="b">
            <a:normAutofit/>
          </a:bodyPr>
          <a:lstStyle/>
          <a:p>
            <a:r>
              <a:rPr lang="en-US" sz="3600"/>
              <a:t>Neural Network</a:t>
            </a:r>
          </a:p>
        </p:txBody>
      </p:sp>
    </p:spTree>
    <p:extLst>
      <p:ext uri="{BB962C8B-B14F-4D97-AF65-F5344CB8AC3E}">
        <p14:creationId xmlns:p14="http://schemas.microsoft.com/office/powerpoint/2010/main" val="3600345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1DE69F-569C-4A49-8E50-4093C135AEC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2" name="Rectangle 11">
            <a:extLst>
              <a:ext uri="{FF2B5EF4-FFF2-40B4-BE49-F238E27FC236}">
                <a16:creationId xmlns:a16="http://schemas.microsoft.com/office/drawing/2014/main" id="{50B488F5-9CE4-4346-B22F-600286ED4D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F76596F-57DF-4A0C-96D9-046DC3B30E9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16176A8D-754E-4699-9AAC-A833466A201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8" name="Rectangle 17">
            <a:extLst>
              <a:ext uri="{FF2B5EF4-FFF2-40B4-BE49-F238E27FC236}">
                <a16:creationId xmlns:a16="http://schemas.microsoft.com/office/drawing/2014/main" id="{C6B75F5B-2AF8-453A-8B98-2B6B206FACB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10FFC047-6928-40E8-86D8-A5F6F18F570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22" name="Rectangle 21">
            <a:extLst>
              <a:ext uri="{FF2B5EF4-FFF2-40B4-BE49-F238E27FC236}">
                <a16:creationId xmlns:a16="http://schemas.microsoft.com/office/drawing/2014/main" id="{70039E87-FAC9-466E-8DCF-B75E2C991B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AD5A711-0D6A-46C8-823C-E1684AA8229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D5CEB4E1-73AB-43FA-A3AF-86F2FE318D5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6577770" y="643464"/>
            <a:ext cx="4526280" cy="155448"/>
          </a:xfrm>
          <a:prstGeom prst="rect">
            <a:avLst/>
          </a:prstGeom>
          <a:noFill/>
          <a:ln>
            <a:noFill/>
          </a:ln>
        </p:spPr>
      </p:pic>
      <p:pic>
        <p:nvPicPr>
          <p:cNvPr id="7" name="Content Placeholder 3" descr="A screenshot of a social media post&#10;&#10;Description generated with very high confidence">
            <a:extLst>
              <a:ext uri="{FF2B5EF4-FFF2-40B4-BE49-F238E27FC236}">
                <a16:creationId xmlns:a16="http://schemas.microsoft.com/office/drawing/2014/main" id="{E5AEA007-67B0-4A4B-A75B-5AF864D8CC24}"/>
              </a:ext>
            </a:extLst>
          </p:cNvPr>
          <p:cNvPicPr>
            <a:picLocks noGrp="1"/>
          </p:cNvPicPr>
          <p:nvPr>
            <p:ph idx="1"/>
          </p:nvPr>
        </p:nvPicPr>
        <p:blipFill>
          <a:blip r:embed="rId4"/>
          <a:stretch>
            <a:fillRect/>
          </a:stretch>
        </p:blipFill>
        <p:spPr>
          <a:xfrm>
            <a:off x="1130029" y="824515"/>
            <a:ext cx="4960442" cy="4622897"/>
          </a:xfrm>
          <a:prstGeom prst="rect">
            <a:avLst/>
          </a:prstGeom>
        </p:spPr>
      </p:pic>
      <p:sp>
        <p:nvSpPr>
          <p:cNvPr id="2" name="Title 1">
            <a:extLst>
              <a:ext uri="{FF2B5EF4-FFF2-40B4-BE49-F238E27FC236}">
                <a16:creationId xmlns:a16="http://schemas.microsoft.com/office/drawing/2014/main" id="{D6604993-83A2-4581-A7DA-039B5039165B}"/>
              </a:ext>
            </a:extLst>
          </p:cNvPr>
          <p:cNvSpPr>
            <a:spLocks noGrp="1"/>
          </p:cNvSpPr>
          <p:nvPr>
            <p:ph type="title"/>
          </p:nvPr>
        </p:nvSpPr>
        <p:spPr>
          <a:xfrm>
            <a:off x="6577772" y="977827"/>
            <a:ext cx="4488868" cy="2423474"/>
          </a:xfrm>
        </p:spPr>
        <p:txBody>
          <a:bodyPr vert="horz" lIns="91440" tIns="45720" rIns="91440" bIns="0" rtlCol="0" anchor="b">
            <a:normAutofit/>
          </a:bodyPr>
          <a:lstStyle/>
          <a:p>
            <a:r>
              <a:rPr lang="en-US" sz="4800"/>
              <a:t>KNN</a:t>
            </a:r>
          </a:p>
        </p:txBody>
      </p:sp>
    </p:spTree>
    <p:extLst>
      <p:ext uri="{BB962C8B-B14F-4D97-AF65-F5344CB8AC3E}">
        <p14:creationId xmlns:p14="http://schemas.microsoft.com/office/powerpoint/2010/main" val="722514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28" name="Picture 9">
            <a:extLst>
              <a:ext uri="{FF2B5EF4-FFF2-40B4-BE49-F238E27FC236}">
                <a16:creationId xmlns:a16="http://schemas.microsoft.com/office/drawing/2014/main" id="{907B27AF-AFED-4FF4-8065-09E2ECD4315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29" name="Rectangle 11">
            <a:extLst>
              <a:ext uri="{FF2B5EF4-FFF2-40B4-BE49-F238E27FC236}">
                <a16:creationId xmlns:a16="http://schemas.microsoft.com/office/drawing/2014/main" id="{45B2D936-4E08-4928-90A3-EB1B6784A5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13">
            <a:extLst>
              <a:ext uri="{FF2B5EF4-FFF2-40B4-BE49-F238E27FC236}">
                <a16:creationId xmlns:a16="http://schemas.microsoft.com/office/drawing/2014/main" id="{9E1CD25F-9744-41BE-A5C7-B2A5C98507E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1" name="Picture 15">
            <a:extLst>
              <a:ext uri="{FF2B5EF4-FFF2-40B4-BE49-F238E27FC236}">
                <a16:creationId xmlns:a16="http://schemas.microsoft.com/office/drawing/2014/main" id="{AAFAFBB4-6847-45A2-97CE-8853D99697A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32" name="Rectangle 17">
            <a:extLst>
              <a:ext uri="{FF2B5EF4-FFF2-40B4-BE49-F238E27FC236}">
                <a16:creationId xmlns:a16="http://schemas.microsoft.com/office/drawing/2014/main" id="{FF9B3DB0-E8A0-437A-A85C-87DD7EEE775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19">
            <a:extLst>
              <a:ext uri="{FF2B5EF4-FFF2-40B4-BE49-F238E27FC236}">
                <a16:creationId xmlns:a16="http://schemas.microsoft.com/office/drawing/2014/main" id="{C2FA680A-B916-4597-AB19-52368738121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34" name="Rectangle 21">
            <a:extLst>
              <a:ext uri="{FF2B5EF4-FFF2-40B4-BE49-F238E27FC236}">
                <a16:creationId xmlns:a16="http://schemas.microsoft.com/office/drawing/2014/main" id="{FA0FD68A-F93F-4F0D-AD32-371350BD233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23">
            <a:extLst>
              <a:ext uri="{FF2B5EF4-FFF2-40B4-BE49-F238E27FC236}">
                <a16:creationId xmlns:a16="http://schemas.microsoft.com/office/drawing/2014/main" id="{72002D9D-F23F-4FE1-9329-B646FC8DA9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6" name="Picture 25">
            <a:extLst>
              <a:ext uri="{FF2B5EF4-FFF2-40B4-BE49-F238E27FC236}">
                <a16:creationId xmlns:a16="http://schemas.microsoft.com/office/drawing/2014/main" id="{55816A18-7425-4680-B366-A0491535AEB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7" t="474" r="61220" b="36564"/>
          <a:stretch/>
        </p:blipFill>
        <p:spPr>
          <a:xfrm>
            <a:off x="6570747" y="643464"/>
            <a:ext cx="4434840" cy="155448"/>
          </a:xfrm>
          <a:prstGeom prst="rect">
            <a:avLst/>
          </a:prstGeom>
          <a:noFill/>
          <a:ln>
            <a:noFill/>
          </a:ln>
        </p:spPr>
      </p:pic>
      <p:pic>
        <p:nvPicPr>
          <p:cNvPr id="37" name="Content Placeholder 3" descr="A screenshot of a social media post&#10;&#10;Description generated with very high confidence">
            <a:extLst>
              <a:ext uri="{FF2B5EF4-FFF2-40B4-BE49-F238E27FC236}">
                <a16:creationId xmlns:a16="http://schemas.microsoft.com/office/drawing/2014/main" id="{ACDE60D8-B6AE-4A5A-8E42-E3C4D5A2E00D}"/>
              </a:ext>
            </a:extLst>
          </p:cNvPr>
          <p:cNvPicPr>
            <a:picLocks noGrp="1"/>
          </p:cNvPicPr>
          <p:nvPr>
            <p:ph idx="1"/>
          </p:nvPr>
        </p:nvPicPr>
        <p:blipFill>
          <a:blip r:embed="rId4"/>
          <a:stretch>
            <a:fillRect/>
          </a:stretch>
        </p:blipFill>
        <p:spPr>
          <a:xfrm>
            <a:off x="1130029" y="1046378"/>
            <a:ext cx="4960442" cy="4179172"/>
          </a:xfrm>
          <a:prstGeom prst="rect">
            <a:avLst/>
          </a:prstGeom>
        </p:spPr>
      </p:pic>
      <p:sp>
        <p:nvSpPr>
          <p:cNvPr id="2" name="Title 1">
            <a:extLst>
              <a:ext uri="{FF2B5EF4-FFF2-40B4-BE49-F238E27FC236}">
                <a16:creationId xmlns:a16="http://schemas.microsoft.com/office/drawing/2014/main" id="{E2BD9100-5347-49DC-8F9B-A5F347B18A46}"/>
              </a:ext>
            </a:extLst>
          </p:cNvPr>
          <p:cNvSpPr>
            <a:spLocks noGrp="1"/>
          </p:cNvSpPr>
          <p:nvPr>
            <p:ph type="title"/>
          </p:nvPr>
        </p:nvSpPr>
        <p:spPr>
          <a:xfrm>
            <a:off x="6570747" y="1474970"/>
            <a:ext cx="4491387" cy="3152742"/>
          </a:xfrm>
        </p:spPr>
        <p:txBody>
          <a:bodyPr vert="horz" lIns="91440" tIns="45720" rIns="91440" bIns="45720" rtlCol="0" anchor="ctr">
            <a:normAutofit/>
          </a:bodyPr>
          <a:lstStyle/>
          <a:p>
            <a:r>
              <a:rPr lang="en-US"/>
              <a:t>Random Forest</a:t>
            </a:r>
            <a:endParaRPr lang="en-US" dirty="0"/>
          </a:p>
        </p:txBody>
      </p:sp>
    </p:spTree>
    <p:extLst>
      <p:ext uri="{BB962C8B-B14F-4D97-AF65-F5344CB8AC3E}">
        <p14:creationId xmlns:p14="http://schemas.microsoft.com/office/powerpoint/2010/main" val="2635036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50C9-7050-49CF-8058-D202F4D678B9}"/>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99CCFA27-B153-4E07-83FD-3995FE9592CD}"/>
              </a:ext>
            </a:extLst>
          </p:cNvPr>
          <p:cNvSpPr>
            <a:spLocks noGrp="1"/>
          </p:cNvSpPr>
          <p:nvPr>
            <p:ph idx="1"/>
          </p:nvPr>
        </p:nvSpPr>
        <p:spPr/>
        <p:txBody>
          <a:bodyPr/>
          <a:lstStyle/>
          <a:p>
            <a:r>
              <a:rPr lang="en-US" dirty="0"/>
              <a:t>We did all the deployment in Microsoft Azur </a:t>
            </a:r>
          </a:p>
          <a:p>
            <a:endParaRPr lang="en-US" dirty="0"/>
          </a:p>
          <a:p>
            <a:r>
              <a:rPr lang="en-US" dirty="0"/>
              <a:t>We have selected RANDOM FOREST to deploy as the best model for all 13 clusters (1 0-cluster, 4 manual clusters, and 8 K-means cluster)</a:t>
            </a:r>
          </a:p>
          <a:p>
            <a:endParaRPr lang="en-US" dirty="0"/>
          </a:p>
        </p:txBody>
      </p:sp>
    </p:spTree>
    <p:extLst>
      <p:ext uri="{BB962C8B-B14F-4D97-AF65-F5344CB8AC3E}">
        <p14:creationId xmlns:p14="http://schemas.microsoft.com/office/powerpoint/2010/main" val="2790290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1DE69F-569C-4A49-8E50-4093C135AEC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2" name="Rectangle 11">
            <a:extLst>
              <a:ext uri="{FF2B5EF4-FFF2-40B4-BE49-F238E27FC236}">
                <a16:creationId xmlns:a16="http://schemas.microsoft.com/office/drawing/2014/main" id="{50B488F5-9CE4-4346-B22F-600286ED4D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F76596F-57DF-4A0C-96D9-046DC3B30E9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16176A8D-754E-4699-9AAC-A833466A201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8" name="Rectangle 17">
            <a:extLst>
              <a:ext uri="{FF2B5EF4-FFF2-40B4-BE49-F238E27FC236}">
                <a16:creationId xmlns:a16="http://schemas.microsoft.com/office/drawing/2014/main" id="{C6B75F5B-2AF8-453A-8B98-2B6B206FACB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10FFC047-6928-40E8-86D8-A5F6F18F570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22" name="Rectangle 21">
            <a:extLst>
              <a:ext uri="{FF2B5EF4-FFF2-40B4-BE49-F238E27FC236}">
                <a16:creationId xmlns:a16="http://schemas.microsoft.com/office/drawing/2014/main" id="{70039E87-FAC9-466E-8DCF-B75E2C991B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AD5A711-0D6A-46C8-823C-E1684AA8229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D5CEB4E1-73AB-43FA-A3AF-86F2FE318D5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6577770" y="643464"/>
            <a:ext cx="4526280" cy="155448"/>
          </a:xfrm>
          <a:prstGeom prst="rect">
            <a:avLst/>
          </a:prstGeom>
          <a:noFill/>
          <a:ln>
            <a:noFill/>
          </a:ln>
        </p:spPr>
      </p:pic>
      <p:pic>
        <p:nvPicPr>
          <p:cNvPr id="7" name="Content Placeholder 3">
            <a:extLst>
              <a:ext uri="{FF2B5EF4-FFF2-40B4-BE49-F238E27FC236}">
                <a16:creationId xmlns:a16="http://schemas.microsoft.com/office/drawing/2014/main" id="{D7BD1B55-5508-4A1F-AB8F-5DF6847095F3}"/>
              </a:ext>
            </a:extLs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130029" y="1585826"/>
            <a:ext cx="4960442" cy="3100276"/>
          </a:xfrm>
          <a:prstGeom prst="rect">
            <a:avLst/>
          </a:prstGeom>
          <a:noFill/>
        </p:spPr>
      </p:pic>
      <p:sp>
        <p:nvSpPr>
          <p:cNvPr id="2" name="Title 1">
            <a:extLst>
              <a:ext uri="{FF2B5EF4-FFF2-40B4-BE49-F238E27FC236}">
                <a16:creationId xmlns:a16="http://schemas.microsoft.com/office/drawing/2014/main" id="{7E4148DF-402E-4A77-91C2-2A8FCCA54932}"/>
              </a:ext>
            </a:extLst>
          </p:cNvPr>
          <p:cNvSpPr>
            <a:spLocks noGrp="1"/>
          </p:cNvSpPr>
          <p:nvPr>
            <p:ph type="title"/>
          </p:nvPr>
        </p:nvSpPr>
        <p:spPr>
          <a:xfrm>
            <a:off x="6577772" y="977827"/>
            <a:ext cx="4488868" cy="2423474"/>
          </a:xfrm>
        </p:spPr>
        <p:txBody>
          <a:bodyPr vert="horz" lIns="91440" tIns="45720" rIns="91440" bIns="0" rtlCol="0" anchor="b">
            <a:normAutofit fontScale="90000"/>
          </a:bodyPr>
          <a:lstStyle/>
          <a:p>
            <a:r>
              <a:rPr lang="en-US" sz="4800" dirty="0"/>
              <a:t>Classification Deployment</a:t>
            </a:r>
            <a:br>
              <a:rPr lang="en-US" sz="4800" dirty="0"/>
            </a:br>
            <a:br>
              <a:rPr lang="en-US" sz="4800" dirty="0"/>
            </a:br>
            <a:r>
              <a:rPr lang="en-US" sz="4800" dirty="0"/>
              <a:t>Random Forest</a:t>
            </a:r>
          </a:p>
        </p:txBody>
      </p:sp>
    </p:spTree>
    <p:extLst>
      <p:ext uri="{BB962C8B-B14F-4D97-AF65-F5344CB8AC3E}">
        <p14:creationId xmlns:p14="http://schemas.microsoft.com/office/powerpoint/2010/main" val="2304645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1DE69F-569C-4A49-8E50-4093C135AEC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2" name="Rectangle 11">
            <a:extLst>
              <a:ext uri="{FF2B5EF4-FFF2-40B4-BE49-F238E27FC236}">
                <a16:creationId xmlns:a16="http://schemas.microsoft.com/office/drawing/2014/main" id="{50B488F5-9CE4-4346-B22F-600286ED4D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F76596F-57DF-4A0C-96D9-046DC3B30E9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16176A8D-754E-4699-9AAC-A833466A201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8" name="Rectangle 17">
            <a:extLst>
              <a:ext uri="{FF2B5EF4-FFF2-40B4-BE49-F238E27FC236}">
                <a16:creationId xmlns:a16="http://schemas.microsoft.com/office/drawing/2014/main" id="{C6B75F5B-2AF8-453A-8B98-2B6B206FACB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10FFC047-6928-40E8-86D8-A5F6F18F570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22" name="Rectangle 21">
            <a:extLst>
              <a:ext uri="{FF2B5EF4-FFF2-40B4-BE49-F238E27FC236}">
                <a16:creationId xmlns:a16="http://schemas.microsoft.com/office/drawing/2014/main" id="{70039E87-FAC9-466E-8DCF-B75E2C991B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AD5A711-0D6A-46C8-823C-E1684AA8229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D5CEB4E1-73AB-43FA-A3AF-86F2FE318D5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6577770" y="643464"/>
            <a:ext cx="4526280" cy="155448"/>
          </a:xfrm>
          <a:prstGeom prst="rect">
            <a:avLst/>
          </a:prstGeom>
          <a:noFill/>
          <a:ln>
            <a:noFill/>
          </a:ln>
        </p:spPr>
      </p:pic>
      <p:pic>
        <p:nvPicPr>
          <p:cNvPr id="7" name="Content Placeholder 3" descr="A screenshot of a social media post&#10;&#10;Description generated with very high confidence">
            <a:extLst>
              <a:ext uri="{FF2B5EF4-FFF2-40B4-BE49-F238E27FC236}">
                <a16:creationId xmlns:a16="http://schemas.microsoft.com/office/drawing/2014/main" id="{675EB79B-5886-4A27-ADE7-0D45FFD61657}"/>
              </a:ext>
            </a:extLst>
          </p:cNvPr>
          <p:cNvPicPr>
            <a:picLocks noGrp="1"/>
          </p:cNvPicPr>
          <p:nvPr>
            <p:ph idx="1"/>
          </p:nvPr>
        </p:nvPicPr>
        <p:blipFill>
          <a:blip r:embed="rId4"/>
          <a:stretch>
            <a:fillRect/>
          </a:stretch>
        </p:blipFill>
        <p:spPr>
          <a:xfrm>
            <a:off x="1130029" y="1443213"/>
            <a:ext cx="4960442" cy="3385501"/>
          </a:xfrm>
          <a:prstGeom prst="rect">
            <a:avLst/>
          </a:prstGeom>
        </p:spPr>
      </p:pic>
      <p:sp>
        <p:nvSpPr>
          <p:cNvPr id="2" name="Title 1">
            <a:extLst>
              <a:ext uri="{FF2B5EF4-FFF2-40B4-BE49-F238E27FC236}">
                <a16:creationId xmlns:a16="http://schemas.microsoft.com/office/drawing/2014/main" id="{87C2202E-6639-4C06-9F89-C90B9645CD1B}"/>
              </a:ext>
            </a:extLst>
          </p:cNvPr>
          <p:cNvSpPr>
            <a:spLocks noGrp="1"/>
          </p:cNvSpPr>
          <p:nvPr>
            <p:ph type="title"/>
          </p:nvPr>
        </p:nvSpPr>
        <p:spPr>
          <a:xfrm>
            <a:off x="6577772" y="977827"/>
            <a:ext cx="4488868" cy="2423474"/>
          </a:xfrm>
        </p:spPr>
        <p:txBody>
          <a:bodyPr vert="horz" lIns="91440" tIns="45720" rIns="91440" bIns="0" rtlCol="0" anchor="b">
            <a:normAutofit/>
          </a:bodyPr>
          <a:lstStyle/>
          <a:p>
            <a:r>
              <a:rPr lang="en-US" sz="4800"/>
              <a:t>Experiments</a:t>
            </a:r>
          </a:p>
        </p:txBody>
      </p:sp>
    </p:spTree>
    <p:extLst>
      <p:ext uri="{BB962C8B-B14F-4D97-AF65-F5344CB8AC3E}">
        <p14:creationId xmlns:p14="http://schemas.microsoft.com/office/powerpoint/2010/main" val="255550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DA00-9A3D-49F9-8BD0-4D56E599D7CB}"/>
              </a:ext>
            </a:extLst>
          </p:cNvPr>
          <p:cNvSpPr>
            <a:spLocks noGrp="1"/>
          </p:cNvSpPr>
          <p:nvPr>
            <p:ph type="ctrTitle"/>
          </p:nvPr>
        </p:nvSpPr>
        <p:spPr>
          <a:xfrm>
            <a:off x="518803" y="1714568"/>
            <a:ext cx="10687079" cy="3428863"/>
          </a:xfrm>
        </p:spPr>
        <p:txBody>
          <a:bodyPr>
            <a:normAutofit/>
          </a:bodyPr>
          <a:lstStyle/>
          <a:p>
            <a:r>
              <a:rPr lang="en-US" dirty="0"/>
              <a:t>Part 1 : Data Scraping, missing data, EDA, Feature selection, Luigi</a:t>
            </a:r>
          </a:p>
        </p:txBody>
      </p:sp>
    </p:spTree>
    <p:extLst>
      <p:ext uri="{BB962C8B-B14F-4D97-AF65-F5344CB8AC3E}">
        <p14:creationId xmlns:p14="http://schemas.microsoft.com/office/powerpoint/2010/main" val="3170348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1DE69F-569C-4A49-8E50-4093C135AEC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2" name="Rectangle 11">
            <a:extLst>
              <a:ext uri="{FF2B5EF4-FFF2-40B4-BE49-F238E27FC236}">
                <a16:creationId xmlns:a16="http://schemas.microsoft.com/office/drawing/2014/main" id="{50B488F5-9CE4-4346-B22F-600286ED4D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F76596F-57DF-4A0C-96D9-046DC3B30E9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16176A8D-754E-4699-9AAC-A833466A201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8" name="Rectangle 17">
            <a:extLst>
              <a:ext uri="{FF2B5EF4-FFF2-40B4-BE49-F238E27FC236}">
                <a16:creationId xmlns:a16="http://schemas.microsoft.com/office/drawing/2014/main" id="{C6B75F5B-2AF8-453A-8B98-2B6B206FACB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10FFC047-6928-40E8-86D8-A5F6F18F570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22" name="Rectangle 21">
            <a:extLst>
              <a:ext uri="{FF2B5EF4-FFF2-40B4-BE49-F238E27FC236}">
                <a16:creationId xmlns:a16="http://schemas.microsoft.com/office/drawing/2014/main" id="{70039E87-FAC9-466E-8DCF-B75E2C991B5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AD5A711-0D6A-46C8-823C-E1684AA8229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D5CEB4E1-73AB-43FA-A3AF-86F2FE318D5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6577770" y="643464"/>
            <a:ext cx="4526280" cy="155448"/>
          </a:xfrm>
          <a:prstGeom prst="rect">
            <a:avLst/>
          </a:prstGeom>
          <a:noFill/>
          <a:ln>
            <a:noFill/>
          </a:ln>
        </p:spPr>
      </p:pic>
      <p:pic>
        <p:nvPicPr>
          <p:cNvPr id="7" name="Content Placeholder 3" descr="A picture containing screenshot&#10;&#10;Description generated with very high confidence">
            <a:extLst>
              <a:ext uri="{FF2B5EF4-FFF2-40B4-BE49-F238E27FC236}">
                <a16:creationId xmlns:a16="http://schemas.microsoft.com/office/drawing/2014/main" id="{8B5831C3-5FC4-4BBE-89A7-E0F4DE12ACEC}"/>
              </a:ext>
            </a:extLst>
          </p:cNvPr>
          <p:cNvPicPr>
            <a:picLocks noGrp="1"/>
          </p:cNvPicPr>
          <p:nvPr>
            <p:ph idx="1"/>
          </p:nvPr>
        </p:nvPicPr>
        <p:blipFill>
          <a:blip r:embed="rId4"/>
          <a:stretch>
            <a:fillRect/>
          </a:stretch>
        </p:blipFill>
        <p:spPr>
          <a:xfrm>
            <a:off x="1130029" y="1449414"/>
            <a:ext cx="4960442" cy="3373100"/>
          </a:xfrm>
          <a:prstGeom prst="rect">
            <a:avLst/>
          </a:prstGeom>
        </p:spPr>
      </p:pic>
      <p:sp>
        <p:nvSpPr>
          <p:cNvPr id="2" name="Title 1">
            <a:extLst>
              <a:ext uri="{FF2B5EF4-FFF2-40B4-BE49-F238E27FC236}">
                <a16:creationId xmlns:a16="http://schemas.microsoft.com/office/drawing/2014/main" id="{5EA4BD07-5D8A-4018-B61C-67DD58F4CCCA}"/>
              </a:ext>
            </a:extLst>
          </p:cNvPr>
          <p:cNvSpPr>
            <a:spLocks noGrp="1"/>
          </p:cNvSpPr>
          <p:nvPr>
            <p:ph type="title"/>
          </p:nvPr>
        </p:nvSpPr>
        <p:spPr>
          <a:xfrm>
            <a:off x="6577772" y="977827"/>
            <a:ext cx="4488868" cy="2423474"/>
          </a:xfrm>
        </p:spPr>
        <p:txBody>
          <a:bodyPr vert="horz" lIns="91440" tIns="45720" rIns="91440" bIns="0" rtlCol="0" anchor="b">
            <a:normAutofit/>
          </a:bodyPr>
          <a:lstStyle/>
          <a:p>
            <a:r>
              <a:rPr lang="en-US" sz="4800"/>
              <a:t>Cluster Prediction Models</a:t>
            </a:r>
          </a:p>
        </p:txBody>
      </p:sp>
    </p:spTree>
    <p:extLst>
      <p:ext uri="{BB962C8B-B14F-4D97-AF65-F5344CB8AC3E}">
        <p14:creationId xmlns:p14="http://schemas.microsoft.com/office/powerpoint/2010/main" val="3910299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EE97DD-2CB6-41D4-9F34-E64E3274DF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7060F49-53A3-4601-BA9A-617F15EAC8E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a:extLst>
              <a:ext uri="{FF2B5EF4-FFF2-40B4-BE49-F238E27FC236}">
                <a16:creationId xmlns:a16="http://schemas.microsoft.com/office/drawing/2014/main" id="{9A305388-3EDD-428F-9929-76B2B25B5A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80122F5-DBF9-45E5-B46A-499C6E912CD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3FFB7F1-B6BA-4C8E-8057-6D4A18A85CD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6579647" y="643464"/>
            <a:ext cx="4526280" cy="155448"/>
          </a:xfrm>
          <a:prstGeom prst="rect">
            <a:avLst/>
          </a:prstGeom>
          <a:noFill/>
          <a:ln>
            <a:noFill/>
          </a:ln>
        </p:spPr>
      </p:pic>
      <p:pic>
        <p:nvPicPr>
          <p:cNvPr id="4" name="Picture 3">
            <a:extLst>
              <a:ext uri="{FF2B5EF4-FFF2-40B4-BE49-F238E27FC236}">
                <a16:creationId xmlns:a16="http://schemas.microsoft.com/office/drawing/2014/main" id="{D4E76DCE-AA14-4370-851D-8C71F6EB2194}"/>
              </a:ext>
            </a:extLst>
          </p:cNvPr>
          <p:cNvPicPr/>
          <p:nvPr/>
        </p:nvPicPr>
        <p:blipFill>
          <a:blip r:embed="rId4"/>
          <a:stretch>
            <a:fillRect/>
          </a:stretch>
        </p:blipFill>
        <p:spPr>
          <a:xfrm>
            <a:off x="1130029" y="1040178"/>
            <a:ext cx="4960442" cy="4191572"/>
          </a:xfrm>
          <a:prstGeom prst="rect">
            <a:avLst/>
          </a:prstGeom>
        </p:spPr>
      </p:pic>
      <p:sp>
        <p:nvSpPr>
          <p:cNvPr id="2" name="Title 1">
            <a:extLst>
              <a:ext uri="{FF2B5EF4-FFF2-40B4-BE49-F238E27FC236}">
                <a16:creationId xmlns:a16="http://schemas.microsoft.com/office/drawing/2014/main" id="{6F1A5BBE-A1EE-498C-AADC-9F4DE4902827}"/>
              </a:ext>
            </a:extLst>
          </p:cNvPr>
          <p:cNvSpPr>
            <a:spLocks noGrp="1"/>
          </p:cNvSpPr>
          <p:nvPr>
            <p:ph type="title"/>
          </p:nvPr>
        </p:nvSpPr>
        <p:spPr>
          <a:xfrm>
            <a:off x="6579649" y="957219"/>
            <a:ext cx="4486991" cy="1049235"/>
          </a:xfrm>
        </p:spPr>
        <p:txBody>
          <a:bodyPr>
            <a:normAutofit/>
          </a:bodyPr>
          <a:lstStyle/>
          <a:p>
            <a:r>
              <a:rPr lang="en-US" dirty="0"/>
              <a:t>Set-up Web service</a:t>
            </a:r>
          </a:p>
        </p:txBody>
      </p:sp>
      <p:sp>
        <p:nvSpPr>
          <p:cNvPr id="3" name="Content Placeholder 2">
            <a:extLst>
              <a:ext uri="{FF2B5EF4-FFF2-40B4-BE49-F238E27FC236}">
                <a16:creationId xmlns:a16="http://schemas.microsoft.com/office/drawing/2014/main" id="{99622483-27E4-4EAF-BC90-B33342EB7E23}"/>
              </a:ext>
            </a:extLst>
          </p:cNvPr>
          <p:cNvSpPr>
            <a:spLocks noGrp="1"/>
          </p:cNvSpPr>
          <p:nvPr>
            <p:ph idx="1"/>
          </p:nvPr>
        </p:nvSpPr>
        <p:spPr>
          <a:xfrm>
            <a:off x="6579648" y="2164761"/>
            <a:ext cx="4486992" cy="3301584"/>
          </a:xfrm>
        </p:spPr>
        <p:txBody>
          <a:bodyPr>
            <a:normAutofit/>
          </a:bodyPr>
          <a:lstStyle/>
          <a:p>
            <a:r>
              <a:rPr lang="en-US" dirty="0"/>
              <a:t>We then setup web service. In this step we change the “selected column” and take out the interest rate as we are calculating that, and any other columns that we do not want</a:t>
            </a:r>
          </a:p>
        </p:txBody>
      </p:sp>
    </p:spTree>
    <p:extLst>
      <p:ext uri="{BB962C8B-B14F-4D97-AF65-F5344CB8AC3E}">
        <p14:creationId xmlns:p14="http://schemas.microsoft.com/office/powerpoint/2010/main" val="2459227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EE97DD-2CB6-41D4-9F34-E64E3274DF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7060F49-53A3-4601-BA9A-617F15EAC8E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a:extLst>
              <a:ext uri="{FF2B5EF4-FFF2-40B4-BE49-F238E27FC236}">
                <a16:creationId xmlns:a16="http://schemas.microsoft.com/office/drawing/2014/main" id="{9A305388-3EDD-428F-9929-76B2B25B5A8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80122F5-DBF9-45E5-B46A-499C6E912CD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3FFB7F1-B6BA-4C8E-8057-6D4A18A85CD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60419" b="36564"/>
          <a:stretch/>
        </p:blipFill>
        <p:spPr>
          <a:xfrm>
            <a:off x="6579647" y="643464"/>
            <a:ext cx="4526280" cy="155448"/>
          </a:xfrm>
          <a:prstGeom prst="rect">
            <a:avLst/>
          </a:prstGeom>
          <a:noFill/>
          <a:ln>
            <a:noFill/>
          </a:ln>
        </p:spPr>
      </p:pic>
      <p:pic>
        <p:nvPicPr>
          <p:cNvPr id="4" name="Picture 3" descr="A screenshot of a social media post&#10;&#10;Description generated with very high confidence">
            <a:extLst>
              <a:ext uri="{FF2B5EF4-FFF2-40B4-BE49-F238E27FC236}">
                <a16:creationId xmlns:a16="http://schemas.microsoft.com/office/drawing/2014/main" id="{BFE55BE5-1C39-441D-BBF8-602832F043E7}"/>
              </a:ext>
            </a:extLst>
          </p:cNvPr>
          <p:cNvPicPr/>
          <p:nvPr/>
        </p:nvPicPr>
        <p:blipFill>
          <a:blip r:embed="rId4"/>
          <a:stretch>
            <a:fillRect/>
          </a:stretch>
        </p:blipFill>
        <p:spPr>
          <a:xfrm>
            <a:off x="1130029" y="940968"/>
            <a:ext cx="4960442" cy="4389991"/>
          </a:xfrm>
          <a:prstGeom prst="rect">
            <a:avLst/>
          </a:prstGeom>
        </p:spPr>
      </p:pic>
      <p:sp>
        <p:nvSpPr>
          <p:cNvPr id="2" name="Title 1">
            <a:extLst>
              <a:ext uri="{FF2B5EF4-FFF2-40B4-BE49-F238E27FC236}">
                <a16:creationId xmlns:a16="http://schemas.microsoft.com/office/drawing/2014/main" id="{473B87C3-9E02-475F-892C-BF7C0705FBE1}"/>
              </a:ext>
            </a:extLst>
          </p:cNvPr>
          <p:cNvSpPr>
            <a:spLocks noGrp="1"/>
          </p:cNvSpPr>
          <p:nvPr>
            <p:ph type="title"/>
          </p:nvPr>
        </p:nvSpPr>
        <p:spPr>
          <a:xfrm>
            <a:off x="6579649" y="957219"/>
            <a:ext cx="4486991" cy="1049235"/>
          </a:xfrm>
        </p:spPr>
        <p:txBody>
          <a:bodyPr>
            <a:normAutofit/>
          </a:bodyPr>
          <a:lstStyle/>
          <a:p>
            <a:r>
              <a:rPr lang="en-US" dirty="0"/>
              <a:t>Deployed API</a:t>
            </a:r>
          </a:p>
        </p:txBody>
      </p:sp>
      <p:sp>
        <p:nvSpPr>
          <p:cNvPr id="3" name="Content Placeholder 2">
            <a:extLst>
              <a:ext uri="{FF2B5EF4-FFF2-40B4-BE49-F238E27FC236}">
                <a16:creationId xmlns:a16="http://schemas.microsoft.com/office/drawing/2014/main" id="{C86F278A-AE42-4366-B1F4-7A95928273CA}"/>
              </a:ext>
            </a:extLst>
          </p:cNvPr>
          <p:cNvSpPr>
            <a:spLocks noGrp="1"/>
          </p:cNvSpPr>
          <p:nvPr>
            <p:ph idx="1"/>
          </p:nvPr>
        </p:nvSpPr>
        <p:spPr>
          <a:xfrm>
            <a:off x="6579648" y="2164761"/>
            <a:ext cx="4486992" cy="3301584"/>
          </a:xfrm>
        </p:spPr>
        <p:txBody>
          <a:bodyPr>
            <a:normAutofit/>
          </a:bodyPr>
          <a:lstStyle/>
          <a:p>
            <a:r>
              <a:rPr lang="en-US" dirty="0"/>
              <a:t>After that we deploy and get API and we go to “Test” and go to config to get python 3+ code. We have 13 AIP and below we can see the code for python. </a:t>
            </a:r>
          </a:p>
          <a:p>
            <a:endParaRPr lang="en-US" dirty="0"/>
          </a:p>
        </p:txBody>
      </p:sp>
    </p:spTree>
    <p:extLst>
      <p:ext uri="{BB962C8B-B14F-4D97-AF65-F5344CB8AC3E}">
        <p14:creationId xmlns:p14="http://schemas.microsoft.com/office/powerpoint/2010/main" val="863947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746A-33DE-45E7-AF40-6976CF5DA1C9}"/>
              </a:ext>
            </a:extLst>
          </p:cNvPr>
          <p:cNvSpPr>
            <a:spLocks noGrp="1"/>
          </p:cNvSpPr>
          <p:nvPr>
            <p:ph type="title"/>
          </p:nvPr>
        </p:nvSpPr>
        <p:spPr/>
        <p:txBody>
          <a:bodyPr/>
          <a:lstStyle/>
          <a:p>
            <a:r>
              <a:rPr lang="en-US" dirty="0"/>
              <a:t>Final Deployment Testing</a:t>
            </a:r>
          </a:p>
        </p:txBody>
      </p:sp>
      <p:sp>
        <p:nvSpPr>
          <p:cNvPr id="3" name="Content Placeholder 2">
            <a:extLst>
              <a:ext uri="{FF2B5EF4-FFF2-40B4-BE49-F238E27FC236}">
                <a16:creationId xmlns:a16="http://schemas.microsoft.com/office/drawing/2014/main" id="{3D78E92F-B646-40EF-877C-6F6BF5E2F70D}"/>
              </a:ext>
            </a:extLst>
          </p:cNvPr>
          <p:cNvSpPr>
            <a:spLocks noGrp="1"/>
          </p:cNvSpPr>
          <p:nvPr>
            <p:ph idx="1"/>
          </p:nvPr>
        </p:nvSpPr>
        <p:spPr>
          <a:xfrm>
            <a:off x="835742" y="1477941"/>
            <a:ext cx="10225988" cy="4817416"/>
          </a:xfrm>
        </p:spPr>
        <p:txBody>
          <a:bodyPr>
            <a:normAutofit fontScale="62500" lnSpcReduction="20000"/>
          </a:bodyPr>
          <a:lstStyle/>
          <a:p>
            <a:pPr lvl="0"/>
            <a:r>
              <a:rPr lang="en-US" dirty="0"/>
              <a:t>There are bunch of input values a user has to give like </a:t>
            </a:r>
          </a:p>
          <a:p>
            <a:pPr lvl="1"/>
            <a:r>
              <a:rPr lang="en-US" dirty="0"/>
              <a:t>Loan Amount</a:t>
            </a:r>
          </a:p>
          <a:p>
            <a:pPr lvl="1"/>
            <a:r>
              <a:rPr lang="en-US" dirty="0"/>
              <a:t>Income</a:t>
            </a:r>
          </a:p>
          <a:p>
            <a:pPr lvl="1"/>
            <a:r>
              <a:rPr lang="en-US" dirty="0"/>
              <a:t>Debt to Income Ratio</a:t>
            </a:r>
          </a:p>
          <a:p>
            <a:pPr lvl="1"/>
            <a:r>
              <a:rPr lang="en-US" dirty="0" err="1"/>
              <a:t>Zipcode</a:t>
            </a:r>
            <a:endParaRPr lang="en-US" dirty="0"/>
          </a:p>
          <a:p>
            <a:pPr lvl="1"/>
            <a:r>
              <a:rPr lang="en-US" dirty="0"/>
              <a:t>State</a:t>
            </a:r>
          </a:p>
          <a:p>
            <a:pPr lvl="1"/>
            <a:r>
              <a:rPr lang="en-US" dirty="0"/>
              <a:t>Year</a:t>
            </a:r>
          </a:p>
          <a:p>
            <a:pPr lvl="1"/>
            <a:r>
              <a:rPr lang="en-US" dirty="0"/>
              <a:t>Month</a:t>
            </a:r>
          </a:p>
          <a:p>
            <a:pPr lvl="1"/>
            <a:r>
              <a:rPr lang="en-US" dirty="0"/>
              <a:t>Length of Employment</a:t>
            </a:r>
          </a:p>
          <a:p>
            <a:r>
              <a:rPr lang="en-US" b="1" dirty="0"/>
              <a:t> </a:t>
            </a:r>
            <a:endParaRPr lang="en-US" dirty="0"/>
          </a:p>
          <a:p>
            <a:pPr lvl="0"/>
            <a:r>
              <a:rPr lang="en-US" dirty="0"/>
              <a:t>No Cluster: First we pass these parameters and pass to the No Cluster deployment code inputs and get the predicted interest rate after parsing the result and store it in ‘rate1’</a:t>
            </a:r>
          </a:p>
          <a:p>
            <a:pPr lvl="0"/>
            <a:r>
              <a:rPr lang="en-US" dirty="0"/>
              <a:t>Manual Cluster: Then we check for the fico score the user entered and get the cluster which it belongs to. The we pass those inputs to those cluster deployment code and get the interest rate predicted and store it on ‘rate2’.</a:t>
            </a:r>
          </a:p>
          <a:p>
            <a:pPr lvl="0"/>
            <a:r>
              <a:rPr lang="en-US" dirty="0"/>
              <a:t>K-Means: We pass the input parameters to all the 8 clusters we have and get the interest rates predicted for each cluster. We get the max of all the resulted predicted interest rates for K-Means clusters and store it in ‘rate3’.</a:t>
            </a:r>
          </a:p>
          <a:p>
            <a:pPr lvl="0"/>
            <a:r>
              <a:rPr lang="en-US" dirty="0"/>
              <a:t>Finally we have 3 interest rates predicted for our 3 clustering methods.</a:t>
            </a:r>
          </a:p>
          <a:p>
            <a:pPr lvl="0"/>
            <a:r>
              <a:rPr lang="en-US" dirty="0"/>
              <a:t>We get the best interest rate by taking the max of the rate1, rate2, rate3.</a:t>
            </a:r>
          </a:p>
          <a:p>
            <a:endParaRPr lang="en-US" dirty="0"/>
          </a:p>
        </p:txBody>
      </p:sp>
    </p:spTree>
    <p:extLst>
      <p:ext uri="{BB962C8B-B14F-4D97-AF65-F5344CB8AC3E}">
        <p14:creationId xmlns:p14="http://schemas.microsoft.com/office/powerpoint/2010/main" val="2253875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7B27AF-AFED-4FF4-8065-09E2ECD4315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2" name="Rectangle 11">
            <a:extLst>
              <a:ext uri="{FF2B5EF4-FFF2-40B4-BE49-F238E27FC236}">
                <a16:creationId xmlns:a16="http://schemas.microsoft.com/office/drawing/2014/main" id="{45B2D936-4E08-4928-90A3-EB1B6784A5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9E1CD25F-9744-41BE-A5C7-B2A5C98507E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AAFAFBB4-6847-45A2-97CE-8853D99697A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8" name="Rectangle 17">
            <a:extLst>
              <a:ext uri="{FF2B5EF4-FFF2-40B4-BE49-F238E27FC236}">
                <a16:creationId xmlns:a16="http://schemas.microsoft.com/office/drawing/2014/main" id="{58E71A42-735C-4B6C-B33E-2C6C4524FAC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74B8D65C-04A6-4FBA-9ED5-6DDA9164B95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22" name="Rectangle 21">
            <a:extLst>
              <a:ext uri="{FF2B5EF4-FFF2-40B4-BE49-F238E27FC236}">
                <a16:creationId xmlns:a16="http://schemas.microsoft.com/office/drawing/2014/main" id="{A3770139-E9E2-4DBA-A4D5-3126C95C461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8D78C720-BA84-4AFD-9259-FB528B60ECB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79189BAE-FC19-442F-BA0B-5D73E74D2AA2}"/>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2" y="323838"/>
            <a:ext cx="9299965" cy="3652791"/>
            <a:chOff x="1445672" y="323838"/>
            <a:chExt cx="9299965" cy="3652791"/>
          </a:xfrm>
        </p:grpSpPr>
        <p:sp>
          <p:nvSpPr>
            <p:cNvPr id="27" name="Rectangle 26">
              <a:extLst>
                <a:ext uri="{FF2B5EF4-FFF2-40B4-BE49-F238E27FC236}">
                  <a16:creationId xmlns:a16="http://schemas.microsoft.com/office/drawing/2014/main" id="{239FA85B-8027-46E4-A374-5D6E76DE9ADE}"/>
                </a:ext>
              </a:extLst>
            </p:cNvPr>
            <p:cNvSpPr/>
            <p:nvPr>
              <p:extLst>
                <p:ext uri="{386F3935-93C4-4BCD-93E2-E3B085C9AB24}">
                  <p16:designElem xmlns:p16="http://schemas.microsoft.com/office/powerpoint/2015/main" val="1"/>
                </p:ext>
              </p:extLst>
            </p:nvPr>
          </p:nvSpPr>
          <p:spPr>
            <a:xfrm>
              <a:off x="1445672" y="323838"/>
              <a:ext cx="9299965" cy="365279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E251CAC-483D-4490-A2D9-807810DCECD3}"/>
                </a:ext>
              </a:extLst>
            </p:cNvPr>
            <p:cNvSpPr/>
            <p:nvPr>
              <p:extLst>
                <p:ext uri="{386F3935-93C4-4BCD-93E2-E3B085C9AB24}">
                  <p16:designElem xmlns:p16="http://schemas.microsoft.com/office/powerpoint/2015/main" val="1"/>
                </p:ext>
              </p:extLst>
            </p:nvPr>
          </p:nvSpPr>
          <p:spPr>
            <a:xfrm>
              <a:off x="1758238" y="647445"/>
              <a:ext cx="8673013" cy="3002215"/>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Content Placeholder 3" descr="A screenshot of a cell phone&#10;&#10;Description generated with very high confidence">
            <a:extLst>
              <a:ext uri="{FF2B5EF4-FFF2-40B4-BE49-F238E27FC236}">
                <a16:creationId xmlns:a16="http://schemas.microsoft.com/office/drawing/2014/main" id="{65ECEDD8-498D-467A-9E53-4CD892E64A1D}"/>
              </a:ext>
            </a:extLst>
          </p:cNvPr>
          <p:cNvPicPr>
            <a:picLocks noGrp="1"/>
          </p:cNvPicPr>
          <p:nvPr>
            <p:ph idx="1"/>
          </p:nvPr>
        </p:nvPicPr>
        <p:blipFill>
          <a:blip r:embed="rId4"/>
          <a:stretch>
            <a:fillRect/>
          </a:stretch>
        </p:blipFill>
        <p:spPr>
          <a:xfrm>
            <a:off x="2079933" y="1346285"/>
            <a:ext cx="8020655" cy="1604130"/>
          </a:xfrm>
          <a:prstGeom prst="rect">
            <a:avLst/>
          </a:prstGeom>
        </p:spPr>
      </p:pic>
      <p:sp>
        <p:nvSpPr>
          <p:cNvPr id="2" name="Title 1">
            <a:extLst>
              <a:ext uri="{FF2B5EF4-FFF2-40B4-BE49-F238E27FC236}">
                <a16:creationId xmlns:a16="http://schemas.microsoft.com/office/drawing/2014/main" id="{FF8DDCDC-D2A5-4B4F-86CF-05591358085E}"/>
              </a:ext>
            </a:extLst>
          </p:cNvPr>
          <p:cNvSpPr>
            <a:spLocks noGrp="1"/>
          </p:cNvSpPr>
          <p:nvPr>
            <p:ph type="title"/>
          </p:nvPr>
        </p:nvSpPr>
        <p:spPr>
          <a:xfrm>
            <a:off x="1776728" y="4613198"/>
            <a:ext cx="7846933" cy="844697"/>
          </a:xfrm>
        </p:spPr>
        <p:txBody>
          <a:bodyPr vert="horz" lIns="91440" tIns="45720" rIns="91440" bIns="45720" rtlCol="0" anchor="b">
            <a:normAutofit/>
          </a:bodyPr>
          <a:lstStyle/>
          <a:p>
            <a:r>
              <a:rPr lang="en-US" dirty="0"/>
              <a:t>Result</a:t>
            </a:r>
          </a:p>
        </p:txBody>
      </p:sp>
    </p:spTree>
    <p:extLst>
      <p:ext uri="{BB962C8B-B14F-4D97-AF65-F5344CB8AC3E}">
        <p14:creationId xmlns:p14="http://schemas.microsoft.com/office/powerpoint/2010/main" val="1798966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0AA2-3292-4482-936B-61522D2CC17F}"/>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C1CFE584-8BCE-4189-A3D9-C4FBF64DC36C}"/>
              </a:ext>
            </a:extLst>
          </p:cNvPr>
          <p:cNvSpPr>
            <a:spLocks noGrp="1"/>
          </p:cNvSpPr>
          <p:nvPr>
            <p:ph idx="1"/>
          </p:nvPr>
        </p:nvSpPr>
        <p:spPr/>
        <p:txBody>
          <a:bodyPr>
            <a:normAutofit fontScale="55000" lnSpcReduction="20000"/>
          </a:bodyPr>
          <a:lstStyle/>
          <a:p>
            <a:r>
              <a:rPr lang="en-US" dirty="0"/>
              <a:t>While looking at the data we realized that there were 157 columns. We have removed everything about 70% missing. When analyzing this data, we realized that there in decline data, there was a lot of risk score data missing. There was no point of filling in the data as it has no basis of what to fill it o since there was only 9 columns and second we will change the data a lot if we do so. We therefore took a look at the data and removed 1/3</a:t>
            </a:r>
            <a:r>
              <a:rPr lang="en-US" baseline="30000" dirty="0"/>
              <a:t>rd</a:t>
            </a:r>
            <a:r>
              <a:rPr lang="en-US" dirty="0"/>
              <a:t> of the decline data on that basis.</a:t>
            </a:r>
          </a:p>
          <a:p>
            <a:r>
              <a:rPr lang="en-US" dirty="0"/>
              <a:t>Also in loan data we realized a fico score below 660 is not correct as it was mentioned in the lending club site. A person must have at least that to get a loan. Also, anything below 330 in decline for risk score was removed, since someone cannot have that as a possible fico score.</a:t>
            </a:r>
          </a:p>
          <a:p>
            <a:r>
              <a:rPr lang="en-US" dirty="0"/>
              <a:t>We have also looked at the relationships between the columns to input the data using </a:t>
            </a:r>
            <a:r>
              <a:rPr lang="en-US" dirty="0" err="1"/>
              <a:t>knn</a:t>
            </a:r>
            <a:r>
              <a:rPr lang="en-US" dirty="0"/>
              <a:t> like annual income and interest rate. Also, there were 2 states when looking into the site that would have to be removed since lending club is illegal there. </a:t>
            </a:r>
          </a:p>
          <a:p>
            <a:r>
              <a:rPr lang="en-US" dirty="0"/>
              <a:t> </a:t>
            </a:r>
          </a:p>
          <a:p>
            <a:r>
              <a:rPr lang="en-US" dirty="0"/>
              <a:t>Looking at accuracy between classification and prediction, we can see that classification is much better. This would be mostly be because there is a strong distinction as to what kind of data combination will cause someone to get interest rate or not. Also lending club probably only really uses these 9 columns to determine whether to give a loan or not. However, prediction gives an interest rate and we are only considering a certain number of fields. In real life though lending club would be taking into consideration way more than what we did.</a:t>
            </a:r>
          </a:p>
          <a:p>
            <a:endParaRPr lang="en-US" dirty="0"/>
          </a:p>
        </p:txBody>
      </p:sp>
    </p:spTree>
    <p:extLst>
      <p:ext uri="{BB962C8B-B14F-4D97-AF65-F5344CB8AC3E}">
        <p14:creationId xmlns:p14="http://schemas.microsoft.com/office/powerpoint/2010/main" val="384722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3" name="Picture 8">
            <a:extLst>
              <a:ext uri="{FF2B5EF4-FFF2-40B4-BE49-F238E27FC236}">
                <a16:creationId xmlns:a16="http://schemas.microsoft.com/office/drawing/2014/main" id="{907B27AF-AFED-4FF4-8065-09E2ECD4315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34" name="Rectangle 10">
            <a:extLst>
              <a:ext uri="{FF2B5EF4-FFF2-40B4-BE49-F238E27FC236}">
                <a16:creationId xmlns:a16="http://schemas.microsoft.com/office/drawing/2014/main" id="{45B2D936-4E08-4928-90A3-EB1B6784A5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12">
            <a:extLst>
              <a:ext uri="{FF2B5EF4-FFF2-40B4-BE49-F238E27FC236}">
                <a16:creationId xmlns:a16="http://schemas.microsoft.com/office/drawing/2014/main" id="{9E1CD25F-9744-41BE-A5C7-B2A5C98507E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6" name="Picture 14">
            <a:extLst>
              <a:ext uri="{FF2B5EF4-FFF2-40B4-BE49-F238E27FC236}">
                <a16:creationId xmlns:a16="http://schemas.microsoft.com/office/drawing/2014/main" id="{AAFAFBB4-6847-45A2-97CE-8853D99697AC}"/>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pic>
        <p:nvPicPr>
          <p:cNvPr id="4" name="Picture 3" descr="A screenshot of a cell phone&#10;&#10;Description generated with very high confidence">
            <a:extLst>
              <a:ext uri="{FF2B5EF4-FFF2-40B4-BE49-F238E27FC236}">
                <a16:creationId xmlns:a16="http://schemas.microsoft.com/office/drawing/2014/main" id="{BA22BFE2-B71B-4F40-8714-CC40B15E2B82}"/>
              </a:ext>
            </a:extLst>
          </p:cNvPr>
          <p:cNvPicPr/>
          <p:nvPr/>
        </p:nvPicPr>
        <p:blipFill>
          <a:blip r:embed="rId4"/>
          <a:stretch>
            <a:fillRect/>
          </a:stretch>
        </p:blipFill>
        <p:spPr>
          <a:xfrm>
            <a:off x="1130270" y="1828800"/>
            <a:ext cx="9179142" cy="3637545"/>
          </a:xfrm>
          <a:prstGeom prst="rect">
            <a:avLst/>
          </a:prstGeom>
        </p:spPr>
      </p:pic>
      <p:sp>
        <p:nvSpPr>
          <p:cNvPr id="2" name="Title 1">
            <a:extLst>
              <a:ext uri="{FF2B5EF4-FFF2-40B4-BE49-F238E27FC236}">
                <a16:creationId xmlns:a16="http://schemas.microsoft.com/office/drawing/2014/main" id="{A38EE31E-3278-4E4D-9B18-251142B5FFF1}"/>
              </a:ext>
            </a:extLst>
          </p:cNvPr>
          <p:cNvSpPr>
            <a:spLocks noGrp="1"/>
          </p:cNvSpPr>
          <p:nvPr>
            <p:ph type="title"/>
          </p:nvPr>
        </p:nvSpPr>
        <p:spPr>
          <a:xfrm>
            <a:off x="1130270" y="953324"/>
            <a:ext cx="9603275" cy="1049235"/>
          </a:xfrm>
        </p:spPr>
        <p:txBody>
          <a:bodyPr vert="horz" lIns="91440" tIns="45720" rIns="91440" bIns="45720" rtlCol="0" anchor="t">
            <a:normAutofit/>
          </a:bodyPr>
          <a:lstStyle/>
          <a:p>
            <a:r>
              <a:rPr lang="en-US" u="sng" dirty="0"/>
              <a:t>Scraping Data from lending Club</a:t>
            </a:r>
            <a:endParaRPr lang="en-US" dirty="0"/>
          </a:p>
        </p:txBody>
      </p:sp>
    </p:spTree>
    <p:extLst>
      <p:ext uri="{BB962C8B-B14F-4D97-AF65-F5344CB8AC3E}">
        <p14:creationId xmlns:p14="http://schemas.microsoft.com/office/powerpoint/2010/main" val="804633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0F5DE-E610-4F29-92AA-E8AAD6BD3D8F}"/>
              </a:ext>
            </a:extLst>
          </p:cNvPr>
          <p:cNvSpPr>
            <a:spLocks noGrp="1"/>
          </p:cNvSpPr>
          <p:nvPr>
            <p:ph type="title"/>
          </p:nvPr>
        </p:nvSpPr>
        <p:spPr/>
        <p:txBody>
          <a:bodyPr/>
          <a:lstStyle/>
          <a:p>
            <a:r>
              <a:rPr lang="en-US" u="sng" dirty="0" err="1"/>
              <a:t>RejectedState</a:t>
            </a:r>
            <a:r>
              <a:rPr lang="en-US" u="sng" dirty="0"/>
              <a:t> from lending Club</a:t>
            </a:r>
            <a:endParaRPr lang="en-US" dirty="0"/>
          </a:p>
        </p:txBody>
      </p:sp>
      <p:sp>
        <p:nvSpPr>
          <p:cNvPr id="3" name="Content Placeholder 2">
            <a:extLst>
              <a:ext uri="{FF2B5EF4-FFF2-40B4-BE49-F238E27FC236}">
                <a16:creationId xmlns:a16="http://schemas.microsoft.com/office/drawing/2014/main" id="{E22103EB-9FF8-43D5-A58B-1DC8349BAD38}"/>
              </a:ext>
            </a:extLst>
          </p:cNvPr>
          <p:cNvSpPr>
            <a:spLocks noGrp="1"/>
          </p:cNvSpPr>
          <p:nvPr>
            <p:ph idx="1"/>
          </p:nvPr>
        </p:nvSpPr>
        <p:spPr>
          <a:xfrm>
            <a:off x="1130270" y="1477941"/>
            <a:ext cx="9430154" cy="1049235"/>
          </a:xfrm>
        </p:spPr>
        <p:txBody>
          <a:bodyPr/>
          <a:lstStyle/>
          <a:p>
            <a:r>
              <a:rPr lang="en-US" dirty="0"/>
              <a:t>We used beautiful soap to find the hidden class with id of </a:t>
            </a:r>
            <a:r>
              <a:rPr lang="en-US" dirty="0" err="1"/>
              <a:t>loanStatsFileNameJS</a:t>
            </a:r>
            <a:r>
              <a:rPr lang="en-US" dirty="0"/>
              <a:t> and same thing but with </a:t>
            </a:r>
            <a:r>
              <a:rPr lang="en-US" dirty="0" err="1"/>
              <a:t>rejectedStateFileNameJS</a:t>
            </a:r>
            <a:r>
              <a:rPr lang="en-US" dirty="0"/>
              <a:t>.</a:t>
            </a:r>
          </a:p>
          <a:p>
            <a:endParaRPr lang="en-US" dirty="0"/>
          </a:p>
        </p:txBody>
      </p:sp>
      <p:pic>
        <p:nvPicPr>
          <p:cNvPr id="4" name="Picture 3">
            <a:extLst>
              <a:ext uri="{FF2B5EF4-FFF2-40B4-BE49-F238E27FC236}">
                <a16:creationId xmlns:a16="http://schemas.microsoft.com/office/drawing/2014/main" id="{F97921D3-6461-4DFE-8776-DF9A414D6E50}"/>
              </a:ext>
            </a:extLst>
          </p:cNvPr>
          <p:cNvPicPr/>
          <p:nvPr/>
        </p:nvPicPr>
        <p:blipFill>
          <a:blip r:embed="rId2"/>
          <a:stretch>
            <a:fillRect/>
          </a:stretch>
        </p:blipFill>
        <p:spPr>
          <a:xfrm>
            <a:off x="1130269" y="2572089"/>
            <a:ext cx="9430153" cy="2807970"/>
          </a:xfrm>
          <a:prstGeom prst="rect">
            <a:avLst/>
          </a:prstGeom>
        </p:spPr>
      </p:pic>
    </p:spTree>
    <p:extLst>
      <p:ext uri="{BB962C8B-B14F-4D97-AF65-F5344CB8AC3E}">
        <p14:creationId xmlns:p14="http://schemas.microsoft.com/office/powerpoint/2010/main" val="3106370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B997-7479-4A88-8BFF-343EDD0684A7}"/>
              </a:ext>
            </a:extLst>
          </p:cNvPr>
          <p:cNvSpPr>
            <a:spLocks noGrp="1"/>
          </p:cNvSpPr>
          <p:nvPr>
            <p:ph type="title"/>
          </p:nvPr>
        </p:nvSpPr>
        <p:spPr/>
        <p:txBody>
          <a:bodyPr/>
          <a:lstStyle/>
          <a:p>
            <a:r>
              <a:rPr lang="en-US" b="1" u="sng" dirty="0"/>
              <a:t>Data Preprocessing:</a:t>
            </a:r>
            <a:br>
              <a:rPr lang="en-US" dirty="0"/>
            </a:br>
            <a:r>
              <a:rPr lang="en-US" b="1" u="sng" dirty="0"/>
              <a:t>Loan Data –part 1</a:t>
            </a:r>
            <a:endParaRPr lang="en-US" dirty="0"/>
          </a:p>
        </p:txBody>
      </p:sp>
      <p:sp>
        <p:nvSpPr>
          <p:cNvPr id="3" name="Content Placeholder 2">
            <a:extLst>
              <a:ext uri="{FF2B5EF4-FFF2-40B4-BE49-F238E27FC236}">
                <a16:creationId xmlns:a16="http://schemas.microsoft.com/office/drawing/2014/main" id="{5FE2DE2F-68E0-466C-B89D-266F5C603C12}"/>
              </a:ext>
            </a:extLst>
          </p:cNvPr>
          <p:cNvSpPr>
            <a:spLocks noGrp="1"/>
          </p:cNvSpPr>
          <p:nvPr>
            <p:ph idx="1"/>
          </p:nvPr>
        </p:nvSpPr>
        <p:spPr/>
        <p:txBody>
          <a:bodyPr>
            <a:normAutofit fontScale="77500" lnSpcReduction="20000"/>
          </a:bodyPr>
          <a:lstStyle/>
          <a:p>
            <a:r>
              <a:rPr lang="en-US" dirty="0"/>
              <a:t>Steps:</a:t>
            </a:r>
          </a:p>
          <a:p>
            <a:pPr lvl="0" fontAlgn="base"/>
            <a:r>
              <a:rPr lang="en-US" dirty="0"/>
              <a:t>Loaded each programmatically downloaded CSVs in separate </a:t>
            </a:r>
            <a:r>
              <a:rPr lang="en-US" dirty="0" err="1"/>
              <a:t>dataframe</a:t>
            </a:r>
            <a:r>
              <a:rPr lang="en-US" dirty="0"/>
              <a:t>.</a:t>
            </a:r>
          </a:p>
          <a:p>
            <a:r>
              <a:rPr lang="en-US" dirty="0"/>
              <a:t>Concatenated each </a:t>
            </a:r>
            <a:r>
              <a:rPr lang="en-US" dirty="0" err="1"/>
              <a:t>dataframe</a:t>
            </a:r>
            <a:r>
              <a:rPr lang="en-US" dirty="0"/>
              <a:t> in a single </a:t>
            </a:r>
            <a:r>
              <a:rPr lang="en-US" dirty="0" err="1"/>
              <a:t>dataframe</a:t>
            </a:r>
            <a:r>
              <a:rPr lang="en-US" dirty="0"/>
              <a:t> ‘</a:t>
            </a:r>
            <a:r>
              <a:rPr lang="en-US" dirty="0" err="1"/>
              <a:t>loan_data</a:t>
            </a:r>
            <a:r>
              <a:rPr lang="en-US" dirty="0"/>
              <a:t>’.</a:t>
            </a:r>
          </a:p>
          <a:p>
            <a:pPr lvl="0" fontAlgn="base"/>
            <a:r>
              <a:rPr lang="en-US" dirty="0"/>
              <a:t>Going through each column and understanding the meaning of each column through the dictionary provided on the LC website ‘LCDataDictionary.xlsx’</a:t>
            </a:r>
          </a:p>
          <a:p>
            <a:r>
              <a:rPr lang="en-US" dirty="0"/>
              <a:t>Getting rid of the columns have more than 70% missing data. During this process we get rid of the column ‘id’ which has all rows null.</a:t>
            </a:r>
          </a:p>
          <a:p>
            <a:r>
              <a:rPr lang="en-US" dirty="0"/>
              <a:t>Out of the 151 columns most of the columns are generated after the loans application procedure has taken place. So these columns leak data from the future. We need columns data that potential customer provided to LC during their application.</a:t>
            </a:r>
          </a:p>
          <a:p>
            <a:endParaRPr lang="en-US" dirty="0"/>
          </a:p>
          <a:p>
            <a:endParaRPr lang="en-US" dirty="0"/>
          </a:p>
          <a:p>
            <a:endParaRPr lang="en-US" dirty="0"/>
          </a:p>
        </p:txBody>
      </p:sp>
    </p:spTree>
    <p:extLst>
      <p:ext uri="{BB962C8B-B14F-4D97-AF65-F5344CB8AC3E}">
        <p14:creationId xmlns:p14="http://schemas.microsoft.com/office/powerpoint/2010/main" val="48980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A4770-8BB3-41E7-8EDD-43BD43C9AE30}"/>
              </a:ext>
            </a:extLst>
          </p:cNvPr>
          <p:cNvSpPr>
            <a:spLocks noGrp="1"/>
          </p:cNvSpPr>
          <p:nvPr>
            <p:ph type="title"/>
          </p:nvPr>
        </p:nvSpPr>
        <p:spPr/>
        <p:txBody>
          <a:bodyPr/>
          <a:lstStyle/>
          <a:p>
            <a:r>
              <a:rPr lang="en-US" b="1" u="sng" dirty="0"/>
              <a:t>Part 2</a:t>
            </a:r>
          </a:p>
        </p:txBody>
      </p:sp>
      <p:sp>
        <p:nvSpPr>
          <p:cNvPr id="3" name="Content Placeholder 2">
            <a:extLst>
              <a:ext uri="{FF2B5EF4-FFF2-40B4-BE49-F238E27FC236}">
                <a16:creationId xmlns:a16="http://schemas.microsoft.com/office/drawing/2014/main" id="{70C61DB3-E944-44C3-848C-0424E974EF13}"/>
              </a:ext>
            </a:extLst>
          </p:cNvPr>
          <p:cNvSpPr>
            <a:spLocks noGrp="1"/>
          </p:cNvSpPr>
          <p:nvPr>
            <p:ph idx="1"/>
          </p:nvPr>
        </p:nvSpPr>
        <p:spPr/>
        <p:txBody>
          <a:bodyPr>
            <a:normAutofit fontScale="92500" lnSpcReduction="20000"/>
          </a:bodyPr>
          <a:lstStyle/>
          <a:p>
            <a:r>
              <a:rPr lang="en-US" dirty="0"/>
              <a:t>Created a list ‘f’ a features that are important for and received during initial borrower’s application.</a:t>
            </a:r>
          </a:p>
          <a:p>
            <a:r>
              <a:rPr lang="en-US" dirty="0"/>
              <a:t>Created a </a:t>
            </a:r>
            <a:r>
              <a:rPr lang="en-US" dirty="0" err="1"/>
              <a:t>dataframe</a:t>
            </a:r>
            <a:r>
              <a:rPr lang="en-US" dirty="0"/>
              <a:t> ‘</a:t>
            </a:r>
            <a:r>
              <a:rPr lang="en-US" dirty="0" err="1"/>
              <a:t>df</a:t>
            </a:r>
            <a:r>
              <a:rPr lang="en-US" dirty="0"/>
              <a:t>’ consisting of all the features in the list ‘f’ and generated a column ‘id’ for uniquely identifying each entry.</a:t>
            </a:r>
          </a:p>
          <a:p>
            <a:r>
              <a:rPr lang="en-US" dirty="0"/>
              <a:t>Retrieved the count of nulls in each column in ‘</a:t>
            </a:r>
            <a:r>
              <a:rPr lang="en-US" dirty="0" err="1"/>
              <a:t>df</a:t>
            </a:r>
            <a:r>
              <a:rPr lang="en-US" dirty="0"/>
              <a:t>’ to deal with missing data in every </a:t>
            </a:r>
          </a:p>
          <a:p>
            <a:r>
              <a:rPr lang="en-US" dirty="0"/>
              <a:t>Getting rid of the row having most of the columns null.</a:t>
            </a:r>
          </a:p>
          <a:p>
            <a:r>
              <a:rPr lang="en-US" dirty="0"/>
              <a:t>Getting the </a:t>
            </a:r>
            <a:r>
              <a:rPr lang="en-US" dirty="0" err="1"/>
              <a:t>dataframe</a:t>
            </a:r>
            <a:r>
              <a:rPr lang="en-US" dirty="0"/>
              <a:t> to have consistent formats for each column entry and logically </a:t>
            </a:r>
          </a:p>
        </p:txBody>
      </p:sp>
    </p:spTree>
    <p:extLst>
      <p:ext uri="{BB962C8B-B14F-4D97-AF65-F5344CB8AC3E}">
        <p14:creationId xmlns:p14="http://schemas.microsoft.com/office/powerpoint/2010/main" val="3436148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4A69-460E-44B6-A3AE-E5C8FDDE9624}"/>
              </a:ext>
            </a:extLst>
          </p:cNvPr>
          <p:cNvSpPr>
            <a:spLocks noGrp="1"/>
          </p:cNvSpPr>
          <p:nvPr>
            <p:ph type="title"/>
          </p:nvPr>
        </p:nvSpPr>
        <p:spPr/>
        <p:txBody>
          <a:bodyPr/>
          <a:lstStyle/>
          <a:p>
            <a:r>
              <a:rPr lang="en-US" b="1" u="sng" dirty="0"/>
              <a:t>Part 3</a:t>
            </a:r>
          </a:p>
        </p:txBody>
      </p:sp>
      <p:sp>
        <p:nvSpPr>
          <p:cNvPr id="3" name="Content Placeholder 2">
            <a:extLst>
              <a:ext uri="{FF2B5EF4-FFF2-40B4-BE49-F238E27FC236}">
                <a16:creationId xmlns:a16="http://schemas.microsoft.com/office/drawing/2014/main" id="{50C5315F-2AEC-41EF-961C-E8B65CAC3AAB}"/>
              </a:ext>
            </a:extLst>
          </p:cNvPr>
          <p:cNvSpPr>
            <a:spLocks noGrp="1"/>
          </p:cNvSpPr>
          <p:nvPr>
            <p:ph idx="1"/>
          </p:nvPr>
        </p:nvSpPr>
        <p:spPr>
          <a:xfrm>
            <a:off x="1130270" y="1631576"/>
            <a:ext cx="9603275" cy="3834769"/>
          </a:xfrm>
        </p:spPr>
        <p:txBody>
          <a:bodyPr>
            <a:normAutofit fontScale="85000" lnSpcReduction="10000"/>
          </a:bodyPr>
          <a:lstStyle/>
          <a:p>
            <a:pPr marL="457200" lvl="1" indent="0" fontAlgn="base">
              <a:buNone/>
            </a:pPr>
            <a:r>
              <a:rPr lang="en-US" dirty="0"/>
              <a:t>Replacing the </a:t>
            </a:r>
            <a:r>
              <a:rPr lang="en-US" dirty="0" err="1"/>
              <a:t>NaN</a:t>
            </a:r>
            <a:r>
              <a:rPr lang="en-US" dirty="0"/>
              <a:t> values for some categorial columns</a:t>
            </a:r>
          </a:p>
          <a:p>
            <a:pPr lvl="1" fontAlgn="base"/>
            <a:r>
              <a:rPr lang="en-US" dirty="0"/>
              <a:t>The columns like </a:t>
            </a:r>
            <a:r>
              <a:rPr lang="en-US" dirty="0" err="1"/>
              <a:t>emp_length</a:t>
            </a:r>
            <a:r>
              <a:rPr lang="en-US" dirty="0"/>
              <a:t>, </a:t>
            </a:r>
            <a:r>
              <a:rPr lang="en-US" dirty="0" err="1"/>
              <a:t>int_rates</a:t>
            </a:r>
            <a:r>
              <a:rPr lang="en-US" dirty="0"/>
              <a:t>, </a:t>
            </a:r>
            <a:r>
              <a:rPr lang="en-US" dirty="0" err="1"/>
              <a:t>zipcode</a:t>
            </a:r>
            <a:r>
              <a:rPr lang="en-US" dirty="0"/>
              <a:t>, </a:t>
            </a:r>
            <a:r>
              <a:rPr lang="en-US" dirty="0" err="1"/>
              <a:t>dti</a:t>
            </a:r>
            <a:r>
              <a:rPr lang="en-US" dirty="0"/>
              <a:t>… are of type object and has no consistent format</a:t>
            </a:r>
            <a:endParaRPr lang="en-US" sz="1600" dirty="0"/>
          </a:p>
          <a:p>
            <a:pPr lvl="1" fontAlgn="base"/>
            <a:r>
              <a:rPr lang="en-US" dirty="0"/>
              <a:t>Replaced </a:t>
            </a:r>
            <a:r>
              <a:rPr lang="en-US" dirty="0" err="1"/>
              <a:t>dti_joint</a:t>
            </a:r>
            <a:r>
              <a:rPr lang="en-US" dirty="0"/>
              <a:t>, </a:t>
            </a:r>
            <a:r>
              <a:rPr lang="en-US" dirty="0" err="1"/>
              <a:t>annual_inc_joint</a:t>
            </a:r>
            <a:r>
              <a:rPr lang="en-US" dirty="0"/>
              <a:t> null values to ‘0’ for the </a:t>
            </a:r>
            <a:r>
              <a:rPr lang="en-US" dirty="0" err="1"/>
              <a:t>application_type</a:t>
            </a:r>
            <a:r>
              <a:rPr lang="en-US" dirty="0"/>
              <a:t> ‘Individual’ since those application has no co-borrower and hence </a:t>
            </a:r>
            <a:r>
              <a:rPr lang="en-US" dirty="0" err="1"/>
              <a:t>dti_joint</a:t>
            </a:r>
            <a:r>
              <a:rPr lang="en-US" dirty="0"/>
              <a:t>, </a:t>
            </a:r>
            <a:r>
              <a:rPr lang="en-US" dirty="0" err="1"/>
              <a:t>annual_inc_joint</a:t>
            </a:r>
            <a:r>
              <a:rPr lang="en-US" dirty="0"/>
              <a:t> becomes 0.</a:t>
            </a:r>
            <a:endParaRPr lang="en-US" sz="1600" dirty="0"/>
          </a:p>
          <a:p>
            <a:pPr lvl="1" fontAlgn="base"/>
            <a:r>
              <a:rPr lang="en-US" dirty="0"/>
              <a:t>Filled the remaining null values for </a:t>
            </a:r>
            <a:r>
              <a:rPr lang="en-US" dirty="0" err="1"/>
              <a:t>annual_inc</a:t>
            </a:r>
            <a:r>
              <a:rPr lang="en-US" dirty="0"/>
              <a:t> with the mode </a:t>
            </a:r>
            <a:r>
              <a:rPr lang="en-US" dirty="0" err="1"/>
              <a:t>annual_inc</a:t>
            </a:r>
            <a:r>
              <a:rPr lang="en-US" dirty="0"/>
              <a:t> value in a particular </a:t>
            </a:r>
            <a:r>
              <a:rPr lang="en-US" dirty="0" err="1"/>
              <a:t>sub_grade</a:t>
            </a:r>
            <a:r>
              <a:rPr lang="en-US" dirty="0"/>
              <a:t> column that the row belongs to.</a:t>
            </a:r>
            <a:endParaRPr lang="en-US" sz="1600" dirty="0"/>
          </a:p>
          <a:p>
            <a:pPr lvl="1" fontAlgn="base"/>
            <a:r>
              <a:rPr lang="en-US" dirty="0"/>
              <a:t>Similarly for </a:t>
            </a:r>
            <a:r>
              <a:rPr lang="en-US" dirty="0" err="1"/>
              <a:t>dti_joint</a:t>
            </a:r>
            <a:r>
              <a:rPr lang="en-US" dirty="0"/>
              <a:t> column</a:t>
            </a:r>
            <a:endParaRPr lang="en-US" sz="1600" dirty="0"/>
          </a:p>
          <a:p>
            <a:pPr lvl="1" fontAlgn="base"/>
            <a:r>
              <a:rPr lang="en-US" dirty="0"/>
              <a:t>There are columns ‘</a:t>
            </a:r>
            <a:r>
              <a:rPr lang="en-US" dirty="0" err="1"/>
              <a:t>fico_range_high</a:t>
            </a:r>
            <a:r>
              <a:rPr lang="en-US" dirty="0"/>
              <a:t>’ and ‘</a:t>
            </a:r>
            <a:r>
              <a:rPr lang="en-US" dirty="0" err="1"/>
              <a:t>fico_range_low</a:t>
            </a:r>
            <a:r>
              <a:rPr lang="en-US" dirty="0"/>
              <a:t>’; so generated a new column ‘</a:t>
            </a:r>
            <a:r>
              <a:rPr lang="en-US" dirty="0" err="1"/>
              <a:t>fico_avg</a:t>
            </a:r>
            <a:r>
              <a:rPr lang="en-US" dirty="0"/>
              <a:t>’ having the average of both the column values</a:t>
            </a:r>
            <a:endParaRPr lang="en-US" sz="1600" dirty="0"/>
          </a:p>
          <a:p>
            <a:r>
              <a:rPr lang="en-US" dirty="0"/>
              <a:t>Change the datatype of necessary columns and adding new column approval having </a:t>
            </a:r>
          </a:p>
          <a:p>
            <a:r>
              <a:rPr lang="en-US" b="1" dirty="0"/>
              <a:t>Similarly we handed decline data</a:t>
            </a:r>
          </a:p>
        </p:txBody>
      </p:sp>
    </p:spTree>
    <p:extLst>
      <p:ext uri="{BB962C8B-B14F-4D97-AF65-F5344CB8AC3E}">
        <p14:creationId xmlns:p14="http://schemas.microsoft.com/office/powerpoint/2010/main" val="1287766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72552-FCF7-4FEE-8AE7-1992B9D63BC0}"/>
              </a:ext>
            </a:extLst>
          </p:cNvPr>
          <p:cNvSpPr>
            <a:spLocks noGrp="1"/>
          </p:cNvSpPr>
          <p:nvPr>
            <p:ph type="title"/>
          </p:nvPr>
        </p:nvSpPr>
        <p:spPr/>
        <p:txBody>
          <a:bodyPr/>
          <a:lstStyle/>
          <a:p>
            <a:r>
              <a:rPr lang="en-US" dirty="0"/>
              <a:t>EDA: </a:t>
            </a:r>
          </a:p>
        </p:txBody>
      </p:sp>
      <p:sp>
        <p:nvSpPr>
          <p:cNvPr id="3" name="Content Placeholder 2">
            <a:extLst>
              <a:ext uri="{FF2B5EF4-FFF2-40B4-BE49-F238E27FC236}">
                <a16:creationId xmlns:a16="http://schemas.microsoft.com/office/drawing/2014/main" id="{867006DB-BF7B-41FC-B931-8AC9B1844BF4}"/>
              </a:ext>
            </a:extLst>
          </p:cNvPr>
          <p:cNvSpPr>
            <a:spLocks noGrp="1"/>
          </p:cNvSpPr>
          <p:nvPr>
            <p:ph idx="1"/>
          </p:nvPr>
        </p:nvSpPr>
        <p:spPr/>
        <p:txBody>
          <a:bodyPr/>
          <a:lstStyle/>
          <a:p>
            <a:r>
              <a:rPr lang="en-US" dirty="0"/>
              <a:t>We performed exploratory data analysis the loan data and decline data separately and few EDAs for combine data.</a:t>
            </a:r>
          </a:p>
          <a:p>
            <a:endParaRPr lang="en-US" dirty="0"/>
          </a:p>
        </p:txBody>
      </p:sp>
    </p:spTree>
    <p:extLst>
      <p:ext uri="{BB962C8B-B14F-4D97-AF65-F5344CB8AC3E}">
        <p14:creationId xmlns:p14="http://schemas.microsoft.com/office/powerpoint/2010/main" val="171919450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89</TotalTime>
  <Words>960</Words>
  <Application>Microsoft Office PowerPoint</Application>
  <PresentationFormat>Widescreen</PresentationFormat>
  <Paragraphs>89</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Century Gothic</vt:lpstr>
      <vt:lpstr>Gallery</vt:lpstr>
      <vt:lpstr>INFO 7390 Assignment 2  Lending Club Dataset</vt:lpstr>
      <vt:lpstr>Problem Statement</vt:lpstr>
      <vt:lpstr>Part 1 : Data Scraping, missing data, EDA, Feature selection, Luigi</vt:lpstr>
      <vt:lpstr>Scraping Data from lending Club</vt:lpstr>
      <vt:lpstr>RejectedState from lending Club</vt:lpstr>
      <vt:lpstr>Data Preprocessing: Loan Data –part 1</vt:lpstr>
      <vt:lpstr>Part 2</vt:lpstr>
      <vt:lpstr>Part 3</vt:lpstr>
      <vt:lpstr>EDA: </vt:lpstr>
      <vt:lpstr>Part 2</vt:lpstr>
      <vt:lpstr>Classification- Models Implemented </vt:lpstr>
      <vt:lpstr>Logistic Regression</vt:lpstr>
      <vt:lpstr>Random Forest</vt:lpstr>
      <vt:lpstr>Neural Network</vt:lpstr>
      <vt:lpstr>Clustering: No Cluster</vt:lpstr>
      <vt:lpstr>Manual Clustering </vt:lpstr>
      <vt:lpstr>K- Means Clustering</vt:lpstr>
      <vt:lpstr>T-sne</vt:lpstr>
      <vt:lpstr>Prediction</vt:lpstr>
      <vt:lpstr>No Cluster</vt:lpstr>
      <vt:lpstr>Manual Cluster</vt:lpstr>
      <vt:lpstr>K-Means Cluster</vt:lpstr>
      <vt:lpstr>Regression</vt:lpstr>
      <vt:lpstr>Neural Network</vt:lpstr>
      <vt:lpstr>KNN</vt:lpstr>
      <vt:lpstr>Random Forest</vt:lpstr>
      <vt:lpstr>DEPLOYMENT</vt:lpstr>
      <vt:lpstr>Classification Deployment  Random Forest</vt:lpstr>
      <vt:lpstr>Experiments</vt:lpstr>
      <vt:lpstr>Cluster Prediction Models</vt:lpstr>
      <vt:lpstr>Set-up Web service</vt:lpstr>
      <vt:lpstr>Deployed API</vt:lpstr>
      <vt:lpstr>Final Deployment Testing</vt:lpstr>
      <vt:lpstr>Result</vt:lpstr>
      <vt:lpstr>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7390 Assignment 2  Lending Club Dataset</dc:title>
  <dc:creator>madhu prakash</dc:creator>
  <cp:lastModifiedBy>madhu prakash</cp:lastModifiedBy>
  <cp:revision>12</cp:revision>
  <dcterms:created xsi:type="dcterms:W3CDTF">2017-11-20T03:12:27Z</dcterms:created>
  <dcterms:modified xsi:type="dcterms:W3CDTF">2017-11-20T04:42:19Z</dcterms:modified>
</cp:coreProperties>
</file>