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 b="def" i="def"/>
      <a:tcStyle>
        <a:tcBdr/>
        <a:fill>
          <a:solidFill>
            <a:srgbClr val="F3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 b="def" i="def"/>
      <a:tcStyle>
        <a:tcBdr/>
        <a:fill>
          <a:solidFill>
            <a:srgbClr val="F3EB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 b="def" i="def"/>
      <a:tcStyle>
        <a:tcBdr/>
        <a:fill>
          <a:solidFill>
            <a:srgbClr val="EA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5" name="image1.jp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2417778" y="802297"/>
            <a:ext cx="8637074" cy="25414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sz="6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cap="all" sz="1800"/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9" name="Shape 19"/>
          <p:cNvSpPr/>
          <p:nvPr/>
        </p:nvSpPr>
        <p:spPr>
          <a:xfrm>
            <a:off x="2417779" y="3528541"/>
            <a:ext cx="863707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1749007" y="798972"/>
            <a:ext cx="499676" cy="523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1" name="image1.jp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5" name="Shape 135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44" name="image1.jp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Shape 146"/>
          <p:cNvSpPr/>
          <p:nvPr>
            <p:ph type="title"/>
          </p:nvPr>
        </p:nvSpPr>
        <p:spPr>
          <a:xfrm>
            <a:off x="9439110" y="798972"/>
            <a:ext cx="1615743" cy="46598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1444671" y="798972"/>
            <a:ext cx="7828831" cy="46598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48" name="Shape 148"/>
          <p:cNvSpPr/>
          <p:nvPr/>
        </p:nvSpPr>
        <p:spPr>
          <a:xfrm flipH="1">
            <a:off x="9439110" y="798973"/>
            <a:ext cx="1" cy="4659889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8" name="image1.jp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1" name="Shape 31"/>
          <p:cNvSpPr/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2" name="Shape 32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1" name="image1.jp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1454239" y="1756130"/>
            <a:ext cx="8643154" cy="1887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sz="3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1454239" y="3806195"/>
            <a:ext cx="8630447" cy="10129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</a:lstStyle>
          <a:p>
            <a:pPr/>
            <a:r>
              <a:t>Edit Master text styles</a:t>
            </a:r>
          </a:p>
        </p:txBody>
      </p:sp>
      <p:sp>
        <p:nvSpPr>
          <p:cNvPr id="45" name="Shape 45"/>
          <p:cNvSpPr/>
          <p:nvPr/>
        </p:nvSpPr>
        <p:spPr>
          <a:xfrm>
            <a:off x="1454239" y="3804985"/>
            <a:ext cx="8630447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4" name="image1.jp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Shape 56"/>
          <p:cNvSpPr/>
          <p:nvPr>
            <p:ph type="title"/>
          </p:nvPr>
        </p:nvSpPr>
        <p:spPr>
          <a:xfrm>
            <a:off x="1449216" y="804889"/>
            <a:ext cx="9605636" cy="1059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8" name="Shape 58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7" name="image1.jp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69"/>
          <p:cNvSpPr/>
          <p:nvPr>
            <p:ph type="title"/>
          </p:nvPr>
        </p:nvSpPr>
        <p:spPr>
          <a:xfrm>
            <a:off x="1447191" y="804162"/>
            <a:ext cx="9607661" cy="1056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1pPr>
          </a:lstStyle>
          <a:p>
            <a:pPr/>
            <a:r>
              <a:t>Edit Master text styles</a:t>
            </a:r>
          </a:p>
        </p:txBody>
      </p:sp>
      <p:sp>
        <p:nvSpPr>
          <p:cNvPr id="71" name="Shape 71"/>
          <p:cNvSpPr/>
          <p:nvPr>
            <p:ph type="body" sz="quarter" idx="13"/>
          </p:nvPr>
        </p:nvSpPr>
        <p:spPr>
          <a:xfrm>
            <a:off x="6412362" y="2023003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image1.jp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84" name="Shape 8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0" name="image1.jp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Shape 102"/>
          <p:cNvSpPr/>
          <p:nvPr>
            <p:ph type="title"/>
          </p:nvPr>
        </p:nvSpPr>
        <p:spPr>
          <a:xfrm>
            <a:off x="1444671" y="798972"/>
            <a:ext cx="3273100" cy="22471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sz="24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03" name="Shape 103"/>
          <p:cNvSpPr/>
          <p:nvPr>
            <p:ph type="body" sz="half" idx="1"/>
          </p:nvPr>
        </p:nvSpPr>
        <p:spPr>
          <a:xfrm>
            <a:off x="5043713" y="798974"/>
            <a:ext cx="6012471" cy="46588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4" name="Shape 104"/>
          <p:cNvSpPr/>
          <p:nvPr>
            <p:ph type="body" sz="quarter" idx="13"/>
          </p:nvPr>
        </p:nvSpPr>
        <p:spPr>
          <a:xfrm>
            <a:off x="1444671" y="3205490"/>
            <a:ext cx="3275013" cy="224818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105" name="Shape 105"/>
          <p:cNvSpPr/>
          <p:nvPr/>
        </p:nvSpPr>
        <p:spPr>
          <a:xfrm>
            <a:off x="1448280" y="3205490"/>
            <a:ext cx="3269491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4" name="image1.jp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8" name="Group 118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Shape 116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228600" dir="474000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9" name="Shape 119"/>
          <p:cNvSpPr/>
          <p:nvPr>
            <p:ph type="title"/>
          </p:nvPr>
        </p:nvSpPr>
        <p:spPr>
          <a:xfrm>
            <a:off x="1451205" y="1129513"/>
            <a:ext cx="5532329" cy="18305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r>
              <a:t>Click to edit Master title style</a:t>
            </a:r>
          </a:p>
        </p:txBody>
      </p:sp>
      <p:sp>
        <p:nvSpPr>
          <p:cNvPr id="120" name="Shape 120"/>
          <p:cNvSpPr/>
          <p:nvPr>
            <p:ph type="pic" sz="quarter" idx="13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1450329" y="3145992"/>
            <a:ext cx="5524404" cy="20037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</a:lstStyle>
          <a:p>
            <a:pPr/>
            <a:r>
              <a:t>Edit Master text styles</a:t>
            </a:r>
          </a:p>
        </p:txBody>
      </p:sp>
      <p:sp>
        <p:nvSpPr>
          <p:cNvPr id="122" name="Shape 122"/>
          <p:cNvSpPr/>
          <p:nvPr/>
        </p:nvSpPr>
        <p:spPr>
          <a:xfrm>
            <a:off x="1447382" y="3143605"/>
            <a:ext cx="5527352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image1.jpg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/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/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791403" y="798972"/>
            <a:ext cx="49967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ctrTitle"/>
          </p:nvPr>
        </p:nvSpPr>
        <p:spPr>
          <a:xfrm>
            <a:off x="2417779" y="802297"/>
            <a:ext cx="8637073" cy="2541433"/>
          </a:xfrm>
          <a:prstGeom prst="rect">
            <a:avLst/>
          </a:prstGeom>
        </p:spPr>
        <p:txBody>
          <a:bodyPr/>
          <a:lstStyle/>
          <a:p>
            <a:pPr/>
            <a:r>
              <a:t>Recommendation Systems</a:t>
            </a:r>
          </a:p>
        </p:txBody>
      </p:sp>
      <p:sp>
        <p:nvSpPr>
          <p:cNvPr id="159" name="Shape 159"/>
          <p:cNvSpPr/>
          <p:nvPr>
            <p:ph type="subTitle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/>
          <a:lstStyle/>
          <a:p>
            <a:pPr/>
            <a:r>
              <a:t>Madhumathi Prakash &amp; SonaLI Chaudhari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Types of Memory based collaborative filtering</a:t>
            </a:r>
          </a:p>
        </p:txBody>
      </p:sp>
      <p:sp>
        <p:nvSpPr>
          <p:cNvPr id="212" name="Shape 212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User-User filtering: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Finding alike customers based on similarity and suggest based on users past.</a:t>
            </a:r>
          </a:p>
          <a:p>
            <a:pPr lvl="2" marL="1143000" indent="-228600">
              <a:spcBef>
                <a:spcPts val="500"/>
              </a:spcBef>
              <a:defRPr sz="1600"/>
            </a:pPr>
            <a:r>
              <a:t>Effective but takes lot of time and effort </a:t>
            </a:r>
          </a:p>
          <a:p>
            <a:pPr/>
            <a:r>
              <a:t>Item-Item filtering: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Similar but looks item and item look alike with matrix.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Recommends based on alike items to customers who purchased items in past.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Needs less resources than user-user.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1454239" y="1756129"/>
            <a:ext cx="8643154" cy="1887952"/>
          </a:xfrm>
          <a:prstGeom prst="rect">
            <a:avLst/>
          </a:prstGeom>
        </p:spPr>
        <p:txBody>
          <a:bodyPr/>
          <a:lstStyle/>
          <a:p>
            <a:pPr/>
            <a:r>
              <a:t>DEMO CollaboRative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What is a recommendation System?</a:t>
            </a:r>
          </a:p>
        </p:txBody>
      </p:sp>
      <p:sp>
        <p:nvSpPr>
          <p:cNvPr id="162" name="Shape 162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The ability for machines to predict things for users in a personal level.</a:t>
            </a:r>
          </a:p>
          <a:p>
            <a:pPr/>
            <a:r>
              <a:t>Filters vital information according to user preferences</a:t>
            </a:r>
          </a:p>
          <a:p>
            <a:pPr/>
            <a:r>
              <a:t>Useful for service providers as well: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Improve decision making process: : e-commerce setting- enhances revenues.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CEAE7"/>
              </a:gs>
              <a:gs pos="100000">
                <a:srgbClr val="C9C6C0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Shape 165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6" name="image1.jpg" descr="A picture containing indoor, furniture&#10;&#10;Description generated with high confidence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2417779" y="3528541"/>
            <a:ext cx="863707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Shape 169"/>
          <p:cNvSpPr/>
          <p:nvPr/>
        </p:nvSpPr>
        <p:spPr>
          <a:xfrm>
            <a:off x="1" y="0"/>
            <a:ext cx="12191697" cy="68580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1" name="image1.jpg" descr="A picture containing indoor, furniture&#10;&#10;Description generated with high confidence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hape 173"/>
          <p:cNvSpPr/>
          <p:nvPr/>
        </p:nvSpPr>
        <p:spPr>
          <a:xfrm>
            <a:off x="8680960" y="3526495"/>
            <a:ext cx="2844425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6" name="Group 176"/>
          <p:cNvGrpSpPr/>
          <p:nvPr/>
        </p:nvGrpSpPr>
        <p:grpSpPr>
          <a:xfrm>
            <a:off x="649418" y="477854"/>
            <a:ext cx="3690924" cy="1899399"/>
            <a:chOff x="0" y="0"/>
            <a:chExt cx="3690923" cy="1899398"/>
          </a:xfrm>
        </p:grpSpPr>
        <p:sp>
          <p:nvSpPr>
            <p:cNvPr id="174" name="Shape 174"/>
            <p:cNvSpPr/>
            <p:nvPr/>
          </p:nvSpPr>
          <p:spPr>
            <a:xfrm>
              <a:off x="0" y="-1"/>
              <a:ext cx="3690924" cy="1899400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190500" dir="474000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" y="7319"/>
              <a:ext cx="3690922" cy="1888604"/>
            </a:xfrm>
            <a:prstGeom prst="rect">
              <a:avLst/>
            </a:prstGeom>
            <a:solidFill>
              <a:srgbClr val="FFFFFE"/>
            </a:solidFill>
            <a:ln w="762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7" name="Shape 177"/>
          <p:cNvSpPr/>
          <p:nvPr/>
        </p:nvSpPr>
        <p:spPr>
          <a:xfrm>
            <a:off x="645131" y="5447610"/>
            <a:ext cx="163727" cy="164593"/>
          </a:xfrm>
          <a:prstGeom prst="rect">
            <a:avLst/>
          </a:prstGeom>
          <a:solidFill>
            <a:srgbClr val="FF26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8" name="image2.png" descr="Image result for facebook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9756" y="637524"/>
            <a:ext cx="1578295" cy="15782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1" name="Group 181"/>
          <p:cNvGrpSpPr/>
          <p:nvPr/>
        </p:nvGrpSpPr>
        <p:grpSpPr>
          <a:xfrm>
            <a:off x="639509" y="2542318"/>
            <a:ext cx="3690924" cy="3074979"/>
            <a:chOff x="0" y="0"/>
            <a:chExt cx="3690923" cy="3074978"/>
          </a:xfrm>
        </p:grpSpPr>
        <p:sp>
          <p:nvSpPr>
            <p:cNvPr id="179" name="Shape 179"/>
            <p:cNvSpPr/>
            <p:nvPr/>
          </p:nvSpPr>
          <p:spPr>
            <a:xfrm>
              <a:off x="0" y="-1"/>
              <a:ext cx="3690924" cy="3074980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190500" dir="474000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" y="11848"/>
              <a:ext cx="3690922" cy="3057504"/>
            </a:xfrm>
            <a:prstGeom prst="rect">
              <a:avLst/>
            </a:prstGeom>
            <a:solidFill>
              <a:srgbClr val="FFFFFE"/>
            </a:solidFill>
            <a:ln w="762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82" name="image3.jpg" descr="Image result for netflix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432" y="2706909"/>
            <a:ext cx="2740700" cy="2740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5" name="Group 185"/>
          <p:cNvGrpSpPr/>
          <p:nvPr/>
        </p:nvGrpSpPr>
        <p:grpSpPr>
          <a:xfrm>
            <a:off x="4501429" y="472933"/>
            <a:ext cx="3690925" cy="3074979"/>
            <a:chOff x="0" y="0"/>
            <a:chExt cx="3690923" cy="3074978"/>
          </a:xfrm>
        </p:grpSpPr>
        <p:sp>
          <p:nvSpPr>
            <p:cNvPr id="183" name="Shape 183"/>
            <p:cNvSpPr/>
            <p:nvPr/>
          </p:nvSpPr>
          <p:spPr>
            <a:xfrm>
              <a:off x="0" y="-1"/>
              <a:ext cx="3690924" cy="3074980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190500" dir="474000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" y="11848"/>
              <a:ext cx="3690922" cy="3057504"/>
            </a:xfrm>
            <a:prstGeom prst="rect">
              <a:avLst/>
            </a:prstGeom>
            <a:solidFill>
              <a:srgbClr val="FFFFFE"/>
            </a:solidFill>
            <a:ln w="762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86" name="image4.jpg" descr="Image result for pandora music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79353" y="637524"/>
            <a:ext cx="2740700" cy="2740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Group 189"/>
          <p:cNvGrpSpPr/>
          <p:nvPr/>
        </p:nvGrpSpPr>
        <p:grpSpPr>
          <a:xfrm>
            <a:off x="4496017" y="3709644"/>
            <a:ext cx="3690925" cy="1899399"/>
            <a:chOff x="0" y="0"/>
            <a:chExt cx="3690923" cy="1899398"/>
          </a:xfrm>
        </p:grpSpPr>
        <p:sp>
          <p:nvSpPr>
            <p:cNvPr id="187" name="Shape 187"/>
            <p:cNvSpPr/>
            <p:nvPr/>
          </p:nvSpPr>
          <p:spPr>
            <a:xfrm>
              <a:off x="0" y="-1"/>
              <a:ext cx="3690924" cy="1899400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190500" dir="474000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" y="7319"/>
              <a:ext cx="3690922" cy="1888604"/>
            </a:xfrm>
            <a:prstGeom prst="rect">
              <a:avLst/>
            </a:prstGeom>
            <a:solidFill>
              <a:srgbClr val="FFFFFE"/>
            </a:solidFill>
            <a:ln w="762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90" name="image5.png" descr="Image result for amazon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57523" y="3869314"/>
            <a:ext cx="2555960" cy="157829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>
            <p:ph type="title"/>
          </p:nvPr>
        </p:nvSpPr>
        <p:spPr>
          <a:xfrm>
            <a:off x="8673476" y="1468463"/>
            <a:ext cx="2858836" cy="187322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600"/>
            </a:lvl1pPr>
          </a:lstStyle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Overview of whole filtering</a:t>
            </a:r>
          </a:p>
        </p:txBody>
      </p:sp>
      <p:pic>
        <p:nvPicPr>
          <p:cNvPr id="194" name="image6.jpg" descr="Recommendation technique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979295"/>
            <a:ext cx="6126480" cy="4529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Utility Matrix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Users and items represented in a form of matrix</a:t>
            </a:r>
          </a:p>
          <a:p>
            <a:pPr/>
            <a:r>
              <a:t>Example: user can rate movie 1-5 and blanks means users have not rated 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HP is harry potter movies and SW is Star Wars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Recommender system predicts the blanks</a:t>
            </a:r>
          </a:p>
          <a:p>
            <a:pPr lvl="2" marL="1143000" indent="-228600">
              <a:spcBef>
                <a:spcPts val="500"/>
              </a:spcBef>
              <a:defRPr sz="1600"/>
            </a:pPr>
            <a:r>
              <a:t>Will account for properties of movies</a:t>
            </a:r>
          </a:p>
        </p:txBody>
      </p:sp>
      <p:pic>
        <p:nvPicPr>
          <p:cNvPr id="198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6010" y="4256404"/>
            <a:ext cx="6362701" cy="1352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Content based system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Idea is that if you like an item you will also like a similar item</a:t>
            </a:r>
          </a:p>
          <a:p>
            <a:pPr/>
            <a:r>
              <a:t>It is based on similarity of items being recommended</a:t>
            </a:r>
          </a:p>
          <a:p>
            <a:pPr/>
            <a:r>
              <a:t>Works well with movie or song recommendations: has properties for each item</a:t>
            </a:r>
          </a:p>
          <a:p>
            <a:pPr/>
            <a:r>
              <a:t>For images uses and documents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Identify common words and compute the TF.IDF score for each word.</a:t>
            </a:r>
          </a:p>
          <a:p>
            <a:pPr lvl="2" marL="1143000" indent="-228600">
              <a:spcBef>
                <a:spcPts val="500"/>
              </a:spcBef>
              <a:defRPr sz="1600"/>
            </a:pPr>
            <a:r>
              <a:t>Higher the score = the more it describes the document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If other documents have TF.IDF score above certain threshold, then they are similar.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1454239" y="1756129"/>
            <a:ext cx="8643154" cy="1887952"/>
          </a:xfrm>
          <a:prstGeom prst="rect">
            <a:avLst/>
          </a:prstGeom>
        </p:spPr>
        <p:txBody>
          <a:bodyPr/>
          <a:lstStyle/>
          <a:p>
            <a:pPr/>
            <a:r>
              <a:t>DEMO Content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Most common models</a:t>
            </a:r>
          </a:p>
        </p:txBody>
      </p:sp>
      <p:sp>
        <p:nvSpPr>
          <p:cNvPr id="206" name="Shape 206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Jaccard distance</a:t>
            </a:r>
          </a:p>
          <a:p>
            <a:pPr/>
            <a:r>
              <a:t>Cosine Similarity – vector space model</a:t>
            </a:r>
          </a:p>
          <a:p>
            <a:pPr lvl="1" marL="685800" indent="-228600">
              <a:spcBef>
                <a:spcPts val="500"/>
              </a:spcBef>
              <a:defRPr sz="1800"/>
            </a:pPr>
            <a:r>
              <a:t>Uses linear algebra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Collaborative Filtering</a:t>
            </a:r>
          </a:p>
        </p:txBody>
      </p:sp>
      <p:sp>
        <p:nvSpPr>
          <p:cNvPr id="209" name="Shape 209"/>
          <p:cNvSpPr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If person 1 likes A, B, C and person 2 likes B, C, D then they have similar interests so person 1 should like item D and person 2 will like A.</a:t>
            </a:r>
          </a:p>
          <a:p>
            <a:pPr/>
            <a:r>
              <a:t>Algorithm is based on past. </a:t>
            </a:r>
          </a:p>
          <a:p>
            <a:pPr/>
            <a:r>
              <a:t>Example: e-commerce like Amazon and American Express</a:t>
            </a:r>
          </a:p>
          <a:p>
            <a:pPr/>
            <a:r>
              <a:t>Can have model based filtering techniques or memory based filtering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