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2417778" y="802297"/>
            <a:ext cx="8637075" cy="254143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2417778" y="3531203"/>
            <a:ext cx="8637074" cy="977623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>
              <a:buClrTx/>
              <a:buSzTx/>
              <a:buFontTx/>
              <a:buNone/>
              <a:defRPr cap="all" sz="1800"/>
            </a:lvl1pPr>
            <a:lvl2pPr marL="685800" indent="-228600">
              <a:buClrTx/>
              <a:buFontTx/>
              <a:defRPr cap="all" sz="1800"/>
            </a:lvl2pPr>
            <a:lvl3pPr marL="1171575" indent="-257175">
              <a:buClrTx/>
              <a:buFontTx/>
              <a:defRPr cap="all" sz="1800"/>
            </a:lvl3pPr>
            <a:lvl4pPr marL="1665513" indent="-293913">
              <a:buClrTx/>
              <a:buFontTx/>
              <a:defRPr cap="all" sz="1800"/>
            </a:lvl4pPr>
            <a:lvl5pPr marL="2171700" indent="-342900">
              <a:buClrTx/>
              <a:buFontTx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/>
        </p:nvSpPr>
        <p:spPr>
          <a:xfrm>
            <a:off x="2417778" y="3528541"/>
            <a:ext cx="8637076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1749009" y="798972"/>
            <a:ext cx="499674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1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4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9439109" y="798972"/>
            <a:ext cx="1615744" cy="4659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444671" y="798972"/>
            <a:ext cx="7828831" cy="46598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9439110" y="798972"/>
            <a:ext cx="1" cy="4659890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hape 161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half" idx="1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2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1454239" y="1756130"/>
            <a:ext cx="8643154" cy="188795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1454239" y="3806195"/>
            <a:ext cx="8630447" cy="101293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685800" indent="-228600">
              <a:buClrTx/>
              <a:buFontTx/>
              <a:defRPr sz="1800"/>
            </a:lvl2pPr>
            <a:lvl3pPr marL="1171575" indent="-257175">
              <a:buClrTx/>
              <a:buFontTx/>
              <a:defRPr sz="1800"/>
            </a:lvl3pPr>
            <a:lvl4pPr marL="1665513" indent="-293913">
              <a:buClrTx/>
              <a:buFontTx/>
              <a:defRPr sz="1800"/>
            </a:lvl4pPr>
            <a:lvl5pPr marL="2171700" indent="-342900">
              <a:buClrTx/>
              <a:buFontTx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5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1449215" y="804889"/>
            <a:ext cx="9605638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8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447191" y="804162"/>
            <a:ext cx="9607661" cy="10563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736600" indent="-279400">
              <a:lnSpc>
                <a:spcPct val="100000"/>
              </a:lnSpc>
              <a:buClrTx/>
              <a:buFontTx/>
              <a:defRPr cap="all" sz="2200">
                <a:solidFill>
                  <a:schemeClr val="accent1"/>
                </a:solidFill>
              </a:defRPr>
            </a:lvl2pPr>
            <a:lvl3pPr marL="1228725" indent="-314325">
              <a:lnSpc>
                <a:spcPct val="100000"/>
              </a:lnSpc>
              <a:buClrTx/>
              <a:buFontTx/>
              <a:defRPr cap="all" sz="2200">
                <a:solidFill>
                  <a:schemeClr val="accent1"/>
                </a:solidFill>
              </a:defRPr>
            </a:lvl3pPr>
            <a:lvl4pPr marL="1730828" indent="-359228">
              <a:lnSpc>
                <a:spcPct val="100000"/>
              </a:lnSpc>
              <a:buClrTx/>
              <a:buFontTx/>
              <a:defRPr cap="all" sz="2200">
                <a:solidFill>
                  <a:schemeClr val="accent1"/>
                </a:solidFill>
              </a:defRPr>
            </a:lvl4pPr>
            <a:lvl5pPr marL="2247900" indent="-419100">
              <a:lnSpc>
                <a:spcPct val="100000"/>
              </a:lnSpc>
              <a:buClrTx/>
              <a:buFontTx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body" sz="quarter" idx="13"/>
          </p:nvPr>
        </p:nvSpPr>
        <p:spPr>
          <a:xfrm>
            <a:off x="6412362" y="2023003"/>
            <a:ext cx="4645153" cy="80223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3" name="Shape 73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0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0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Shape 102"/>
          <p:cNvSpPr/>
          <p:nvPr>
            <p:ph type="title"/>
          </p:nvPr>
        </p:nvSpPr>
        <p:spPr>
          <a:xfrm>
            <a:off x="1444671" y="798972"/>
            <a:ext cx="3273100" cy="224711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body" sz="half" idx="1"/>
          </p:nvPr>
        </p:nvSpPr>
        <p:spPr>
          <a:xfrm>
            <a:off x="5043713" y="798974"/>
            <a:ext cx="6012472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1444671" y="3205489"/>
            <a:ext cx="3275014" cy="22481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/>
        </p:nvSpPr>
        <p:spPr>
          <a:xfrm>
            <a:off x="1448280" y="3205489"/>
            <a:ext cx="3269491" cy="3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4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" name="Group 118"/>
          <p:cNvGrpSpPr/>
          <p:nvPr/>
        </p:nvGrpSpPr>
        <p:grpSpPr>
          <a:xfrm>
            <a:off x="7477385" y="482169"/>
            <a:ext cx="4074538" cy="5149103"/>
            <a:chOff x="0" y="0"/>
            <a:chExt cx="4074536" cy="5149101"/>
          </a:xfrm>
        </p:grpSpPr>
        <p:sp>
          <p:nvSpPr>
            <p:cNvPr id="116" name="Shape 116"/>
            <p:cNvSpPr/>
            <p:nvPr/>
          </p:nvSpPr>
          <p:spPr>
            <a:xfrm>
              <a:off x="-1" y="-1"/>
              <a:ext cx="4074538" cy="5149103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13059" y="330335"/>
              <a:ext cx="3450292" cy="4466454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Shape 119"/>
          <p:cNvSpPr/>
          <p:nvPr>
            <p:ph type="title"/>
          </p:nvPr>
        </p:nvSpPr>
        <p:spPr>
          <a:xfrm>
            <a:off x="1451205" y="1129513"/>
            <a:ext cx="5532330" cy="183058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pic" sz="quarter" idx="13"/>
          </p:nvPr>
        </p:nvSpPr>
        <p:spPr>
          <a:xfrm>
            <a:off x="8124389" y="1122542"/>
            <a:ext cx="2791173" cy="3866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1450329" y="3145992"/>
            <a:ext cx="5524404" cy="20037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685800" indent="-228600">
              <a:buClrTx/>
              <a:buFontTx/>
              <a:defRPr sz="1800"/>
            </a:lvl2pPr>
            <a:lvl3pPr marL="1171575" indent="-257175">
              <a:buClrTx/>
              <a:buFontTx/>
              <a:defRPr sz="1800"/>
            </a:lvl3pPr>
            <a:lvl4pPr marL="1665513" indent="-293913">
              <a:buClrTx/>
              <a:buFontTx/>
              <a:defRPr sz="1800"/>
            </a:lvl4pPr>
            <a:lvl5pPr marL="2171700" indent="-342900">
              <a:buClrTx/>
              <a:buFontTx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/>
        </p:nvSpPr>
        <p:spPr>
          <a:xfrm>
            <a:off x="1447381" y="3143605"/>
            <a:ext cx="552735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0" marR="0" indent="-3265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2417779" y="802296"/>
            <a:ext cx="8637073" cy="2541435"/>
          </a:xfrm>
          <a:prstGeom prst="rect">
            <a:avLst/>
          </a:prstGeom>
        </p:spPr>
        <p:txBody>
          <a:bodyPr/>
          <a:lstStyle/>
          <a:p>
            <a:pPr/>
            <a:r>
              <a:t>Recommendation Systems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2417779" y="3531203"/>
            <a:ext cx="8637073" cy="977623"/>
          </a:xfrm>
          <a:prstGeom prst="rect">
            <a:avLst/>
          </a:prstGeom>
        </p:spPr>
        <p:txBody>
          <a:bodyPr/>
          <a:lstStyle/>
          <a:p>
            <a:pPr/>
            <a:r>
              <a:t>Madhumathi Prakash &amp; SonaLI Chaudhari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454239" y="1756129"/>
            <a:ext cx="8643154" cy="1887953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What is a recommendation System?</a:t>
            </a:r>
          </a:p>
        </p:txBody>
      </p:sp>
      <p:sp>
        <p:nvSpPr>
          <p:cNvPr id="175" name="Shape 175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The ability for machines to predict things for users in a personal level.</a:t>
            </a:r>
          </a:p>
          <a:p>
            <a:pPr/>
            <a:r>
              <a:t>Filters vital information according to user preferences</a:t>
            </a:r>
          </a:p>
          <a:p>
            <a:pPr/>
            <a:r>
              <a:t>Useful for service providers as well: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Improve decision making process: : e-commerce setting- enhances revenues.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The Long Tail Effect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Physical delivery systems are characterized by a scarcity of resources.</a:t>
            </a:r>
          </a:p>
          <a:p>
            <a:pPr/>
            <a:r>
              <a:t>On-line stores can make anything that exists available to the customer</a:t>
            </a:r>
          </a:p>
          <a:p>
            <a:pPr/>
            <a:r>
              <a:t>Distinction between the physical and on-line worlds is known as the long tail phenomenon</a:t>
            </a:r>
          </a:p>
        </p:txBody>
      </p:sp>
      <p:pic>
        <p:nvPicPr>
          <p:cNvPr id="179" name="Screen Shot 2017-09-29 at 11.10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838" y="3533750"/>
            <a:ext cx="4484261" cy="3230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CEAE7"/>
              </a:gs>
              <a:gs pos="100000">
                <a:srgbClr val="C9C6C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3" name="image1.jpeg" descr="A picture containing indoor, furniture&#10;&#10;Description generated with high confidence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2417778" y="3528541"/>
            <a:ext cx="8637076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image1.jpeg" descr="A picture containing indoor, furniture&#10;&#10;Description generated with high confidence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-1" y="6128413"/>
            <a:ext cx="12192003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8680960" y="3526494"/>
            <a:ext cx="2844426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2" name="Group 192"/>
          <p:cNvGrpSpPr/>
          <p:nvPr/>
        </p:nvGrpSpPr>
        <p:grpSpPr>
          <a:xfrm>
            <a:off x="649417" y="477853"/>
            <a:ext cx="3690926" cy="1899401"/>
            <a:chOff x="0" y="0"/>
            <a:chExt cx="3690925" cy="1899399"/>
          </a:xfrm>
        </p:grpSpPr>
        <p:sp>
          <p:nvSpPr>
            <p:cNvPr id="190" name="Shape 190"/>
            <p:cNvSpPr/>
            <p:nvPr/>
          </p:nvSpPr>
          <p:spPr>
            <a:xfrm>
              <a:off x="-1" y="-1"/>
              <a:ext cx="3690926" cy="18994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7319"/>
              <a:ext cx="3690924" cy="1888605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3" name="Shape 193"/>
          <p:cNvSpPr/>
          <p:nvPr/>
        </p:nvSpPr>
        <p:spPr>
          <a:xfrm>
            <a:off x="645131" y="5447610"/>
            <a:ext cx="163728" cy="164594"/>
          </a:xfrm>
          <a:prstGeom prst="rect">
            <a:avLst/>
          </a:prstGeom>
          <a:solidFill>
            <a:srgbClr val="FF265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image1.png" descr="Image result for faceboo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9755" y="637524"/>
            <a:ext cx="1578296" cy="15782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7" name="Group 197"/>
          <p:cNvGrpSpPr/>
          <p:nvPr/>
        </p:nvGrpSpPr>
        <p:grpSpPr>
          <a:xfrm>
            <a:off x="639508" y="2542317"/>
            <a:ext cx="3690926" cy="3074982"/>
            <a:chOff x="0" y="-1"/>
            <a:chExt cx="3690925" cy="3074981"/>
          </a:xfrm>
        </p:grpSpPr>
        <p:sp>
          <p:nvSpPr>
            <p:cNvPr id="195" name="Shape 195"/>
            <p:cNvSpPr/>
            <p:nvPr/>
          </p:nvSpPr>
          <p:spPr>
            <a:xfrm>
              <a:off x="-1" y="-2"/>
              <a:ext cx="3690926" cy="3074983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11848"/>
              <a:ext cx="3690924" cy="3057505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8" name="image2.jpeg" descr="Image result for netflix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431" y="2706908"/>
            <a:ext cx="2740701" cy="2740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Group 201"/>
          <p:cNvGrpSpPr/>
          <p:nvPr/>
        </p:nvGrpSpPr>
        <p:grpSpPr>
          <a:xfrm>
            <a:off x="4501429" y="472931"/>
            <a:ext cx="3690926" cy="3074983"/>
            <a:chOff x="0" y="-1"/>
            <a:chExt cx="3690925" cy="3074981"/>
          </a:xfrm>
        </p:grpSpPr>
        <p:sp>
          <p:nvSpPr>
            <p:cNvPr id="199" name="Shape 199"/>
            <p:cNvSpPr/>
            <p:nvPr/>
          </p:nvSpPr>
          <p:spPr>
            <a:xfrm>
              <a:off x="-1" y="-2"/>
              <a:ext cx="3690927" cy="3074983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" y="11848"/>
              <a:ext cx="3690925" cy="3057505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02" name="image3.jpeg" descr="Image result for pandora music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9353" y="637524"/>
            <a:ext cx="2740701" cy="2740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4496017" y="3709643"/>
            <a:ext cx="3690926" cy="1899401"/>
            <a:chOff x="0" y="0"/>
            <a:chExt cx="3690925" cy="1899399"/>
          </a:xfrm>
        </p:grpSpPr>
        <p:sp>
          <p:nvSpPr>
            <p:cNvPr id="203" name="Shape 203"/>
            <p:cNvSpPr/>
            <p:nvPr/>
          </p:nvSpPr>
          <p:spPr>
            <a:xfrm>
              <a:off x="-1" y="-1"/>
              <a:ext cx="3690927" cy="18994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" y="7319"/>
              <a:ext cx="3690925" cy="1888605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06" name="image2.png" descr="Image result for amazo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57523" y="3869313"/>
            <a:ext cx="2555961" cy="157829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title"/>
          </p:nvPr>
        </p:nvSpPr>
        <p:spPr>
          <a:xfrm>
            <a:off x="8673476" y="1468462"/>
            <a:ext cx="2858836" cy="187322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600"/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Overview of whole filtering</a:t>
            </a:r>
          </a:p>
        </p:txBody>
      </p:sp>
      <p:pic>
        <p:nvPicPr>
          <p:cNvPr id="210" name="image4.jpeg" descr="Recommendation technique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979295"/>
            <a:ext cx="6126480" cy="4529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Utility Matrix</a:t>
            </a:r>
          </a:p>
        </p:txBody>
      </p:sp>
      <p:sp>
        <p:nvSpPr>
          <p:cNvPr id="213" name="Shape 213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Users and items represented in a form of matrix</a:t>
            </a:r>
          </a:p>
          <a:p>
            <a:pPr/>
            <a:r>
              <a:t>Example: user can rate movie 1-5 and blanks means users have not rated 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HP is harry potter movies and SW is Star Wars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Recommender system predicts the blanks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Will account for properties of movies</a:t>
            </a:r>
          </a:p>
        </p:txBody>
      </p:sp>
      <p:pic>
        <p:nvPicPr>
          <p:cNvPr id="21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010" y="4256404"/>
            <a:ext cx="6362702" cy="135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Content based system</a:t>
            </a:r>
          </a:p>
        </p:txBody>
      </p:sp>
      <p:sp>
        <p:nvSpPr>
          <p:cNvPr id="217" name="Shape 217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Idea is that if you like an item you will also like a similar item</a:t>
            </a:r>
          </a:p>
          <a:p>
            <a:pPr/>
            <a:r>
              <a:t>It is based on similarity of items being recommended</a:t>
            </a:r>
          </a:p>
          <a:p>
            <a:pPr/>
            <a:r>
              <a:t>Works well with movie or song recommendations: has properties for each item</a:t>
            </a:r>
          </a:p>
          <a:p>
            <a:pPr/>
            <a:r>
              <a:t>For images uses and documents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Identify common words and compute the TF.IDF score for each word.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Higher the score = the more it describes the document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If other documents have TF.IDF score above certain threshold, then they are similar.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Collaborative Filtering</a:t>
            </a:r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If person 1 likes A, B, C and person 2 likes B, C, D then they have similar interests so person 1 should like item D and person 2 will like A.</a:t>
            </a:r>
          </a:p>
          <a:p>
            <a:pPr/>
            <a:r>
              <a:t>Algorithm is based on past. </a:t>
            </a:r>
          </a:p>
          <a:p>
            <a:pPr/>
            <a:r>
              <a:t>Example: e-commerce like Amazon and American Express</a:t>
            </a:r>
          </a:p>
          <a:p>
            <a:pPr/>
            <a:r>
              <a:t>Can have model based filtering techniques or memory based filtering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Types of Memory based collaborative filtering</a:t>
            </a:r>
          </a:p>
        </p:txBody>
      </p:sp>
      <p:sp>
        <p:nvSpPr>
          <p:cNvPr id="223" name="Shape 223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User-User filtering: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Finding alike customers based on similarity and suggest based on users past.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Effective but takes lot of time and effort </a:t>
            </a:r>
          </a:p>
          <a:p>
            <a:pPr/>
            <a:r>
              <a:t>Item-Item filtering: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Similar but looks item and item look alike with matrix.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Recommends based on alike items to customers who purchased items in past.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Needs less resources than user-user.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