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61" r:id="rId5"/>
    <p:sldId id="265" r:id="rId6"/>
    <p:sldId id="360" r:id="rId7"/>
    <p:sldId id="284" r:id="rId8"/>
    <p:sldId id="287" r:id="rId9"/>
    <p:sldId id="289" r:id="rId10"/>
    <p:sldId id="290" r:id="rId11"/>
    <p:sldId id="291" r:id="rId12"/>
    <p:sldId id="329" r:id="rId13"/>
    <p:sldId id="361" r:id="rId14"/>
    <p:sldId id="293" r:id="rId15"/>
    <p:sldId id="356" r:id="rId16"/>
    <p:sldId id="348" r:id="rId17"/>
    <p:sldId id="349" r:id="rId18"/>
    <p:sldId id="351" r:id="rId19"/>
    <p:sldId id="363" r:id="rId20"/>
    <p:sldId id="295" r:id="rId21"/>
    <p:sldId id="334" r:id="rId22"/>
    <p:sldId id="335"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265"/>
            <p14:sldId id="360"/>
            <p14:sldId id="284"/>
          </p14:sldIdLst>
        </p14:section>
        <p14:section name="Cloud Computing" id="{DB1761B0-DEC8-4366-9E2F-32BB0D226DBC}">
          <p14:sldIdLst>
            <p14:sldId id="287"/>
            <p14:sldId id="289"/>
            <p14:sldId id="290"/>
            <p14:sldId id="291"/>
          </p14:sldIdLst>
        </p14:section>
        <p14:section name="Windows Azure" id="{C6A154F5-95D3-41BB-8A57-C722E567EF23}">
          <p14:sldIdLst>
            <p14:sldId id="329"/>
            <p14:sldId id="361"/>
            <p14:sldId id="293"/>
            <p14:sldId id="356"/>
            <p14:sldId id="348"/>
            <p14:sldId id="349"/>
            <p14:sldId id="351"/>
            <p14:sldId id="363"/>
          </p14:sldIdLst>
        </p14:section>
        <p14:section name="Portal Demo" id="{5C127AFE-E0E7-4F0D-9987-E1EBAC208D38}">
          <p14:sldIdLst>
            <p14:sldId id="295"/>
            <p14:sldId id="334"/>
            <p14:sldId id="335"/>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5" autoAdjust="0"/>
    <p:restoredTop sz="54428" autoAdjust="0"/>
  </p:normalViewPr>
  <p:slideViewPr>
    <p:cSldViewPr snapToGrid="0">
      <p:cViewPr varScale="1">
        <p:scale>
          <a:sx n="39" d="100"/>
          <a:sy n="39" d="100"/>
        </p:scale>
        <p:origin x="2232" y="54"/>
      </p:cViewPr>
      <p:guideLst>
        <p:guide orient="horz" pos="2160"/>
        <p:guide pos="3840"/>
      </p:guideLst>
    </p:cSldViewPr>
  </p:slideViewPr>
  <p:notesTextViewPr>
    <p:cViewPr>
      <p:scale>
        <a:sx n="1" d="1"/>
        <a:sy n="1" d="1"/>
      </p:scale>
      <p:origin x="0" y="0"/>
    </p:cViewPr>
  </p:notesTextViewPr>
  <p:notesViewPr>
    <p:cSldViewPr snapToGrid="0">
      <p:cViewPr>
        <p:scale>
          <a:sx n="75" d="100"/>
          <a:sy n="75" d="100"/>
        </p:scale>
        <p:origin x="-4008" y="-3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28-Sep-16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
        <p:nvSpPr>
          <p:cNvPr id="9" name="TextBox 8"/>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2013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114000"/>
      </a:lnSpc>
      <a:spcBef>
        <a:spcPts val="300"/>
      </a:spcBef>
      <a:spcAft>
        <a:spcPts val="600"/>
      </a:spcAft>
      <a:buSzPct val="116000"/>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1pPr>
    <a:lvl2pPr marL="344488" indent="-171450" algn="l" defTabSz="914400" rtl="0" eaLnBrk="1" latinLnBrk="0" hangingPunct="1">
      <a:lnSpc>
        <a:spcPct val="114000"/>
      </a:lnSpc>
      <a:spcBef>
        <a:spcPts val="300"/>
      </a:spcBef>
      <a:spcAft>
        <a:spcPts val="60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2pPr>
    <a:lvl3pPr marL="515938" indent="-171450" algn="l" defTabSz="914400" rtl="0" eaLnBrk="1" latinLnBrk="0" hangingPunct="1">
      <a:lnSpc>
        <a:spcPct val="114000"/>
      </a:lnSpc>
      <a:spcBef>
        <a:spcPts val="300"/>
      </a:spcBef>
      <a:spcAft>
        <a:spcPts val="600"/>
      </a:spcAft>
      <a:buFont typeface="Wingdings" panose="05000000000000000000" pitchFamily="2" charset="2"/>
      <a:buChar char="§"/>
      <a:defRPr sz="1050" kern="1200">
        <a:solidFill>
          <a:schemeClr val="tx1"/>
        </a:solidFill>
        <a:latin typeface="Segoe UI" panose="020B0502040204020203" pitchFamily="34" charset="0"/>
        <a:ea typeface="+mn-ea"/>
        <a:cs typeface="Segoe UI" panose="020B0502040204020203" pitchFamily="34" charset="0"/>
      </a:defRPr>
    </a:lvl3pPr>
    <a:lvl4pPr marL="688975" indent="-171450" algn="l" defTabSz="914400" rtl="0" eaLnBrk="1" latinLnBrk="0" hangingPunct="1">
      <a:lnSpc>
        <a:spcPct val="114000"/>
      </a:lnSpc>
      <a:spcBef>
        <a:spcPts val="300"/>
      </a:spcBef>
      <a:spcAft>
        <a:spcPts val="600"/>
      </a:spcAft>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4pPr>
    <a:lvl5pPr marL="857250" indent="-171450" algn="l" defTabSz="914400" rtl="0" eaLnBrk="1" latinLnBrk="0" hangingPunct="1">
      <a:lnSpc>
        <a:spcPct val="114000"/>
      </a:lnSpc>
      <a:spcBef>
        <a:spcPts val="300"/>
      </a:spcBef>
      <a:spcAft>
        <a:spcPts val="60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pPr lvl="0"/>
            <a:r>
              <a:rPr lang="en-US" sz="1200" b="1" kern="1200" dirty="0">
                <a:solidFill>
                  <a:schemeClr val="tx1"/>
                </a:solidFill>
                <a:effectLst/>
                <a:latin typeface="Segoe UI Light" pitchFamily="34" charset="0"/>
                <a:ea typeface="ＭＳ Ｐゴシック" charset="0"/>
                <a:cs typeface="ＭＳ Ｐゴシック" charset="0"/>
              </a:rPr>
              <a:t>This slide was taken from Azure EBC Deck FY16 v1.3.pptx</a:t>
            </a:r>
          </a:p>
          <a:p>
            <a:pPr marL="0" indent="0">
              <a:buNone/>
            </a:pPr>
            <a:r>
              <a:rPr lang="en-US" b="1" dirty="0"/>
              <a:t>Speaker Notes</a:t>
            </a:r>
            <a:endParaRPr lang="en-US" dirty="0"/>
          </a:p>
          <a:p>
            <a:pPr lvl="0"/>
            <a:r>
              <a:rPr lang="en-US" dirty="0"/>
              <a:t>Microsoft Azure itself is deployed around the world</a:t>
            </a:r>
          </a:p>
          <a:p>
            <a:pPr lvl="0"/>
            <a:r>
              <a:rPr lang="en-US" dirty="0"/>
              <a:t>Microsoft Azure involves the concept of regions, which is where you select to place and run your code</a:t>
            </a:r>
          </a:p>
          <a:p>
            <a:pPr lvl="0"/>
            <a:r>
              <a:rPr lang="en-US" dirty="0"/>
              <a:t>Each region has a </a:t>
            </a:r>
            <a:r>
              <a:rPr lang="en-US" dirty="0">
                <a:solidFill>
                  <a:srgbClr val="FF0000"/>
                </a:solidFill>
              </a:rPr>
              <a:t>Microsoft Azure data center</a:t>
            </a:r>
          </a:p>
          <a:p>
            <a:pPr lvl="0"/>
            <a:r>
              <a:rPr lang="en-US" dirty="0"/>
              <a:t>These data centers are massive facilities that host tens of thousands or, in some cases, hundreds of thousands of servers</a:t>
            </a:r>
          </a:p>
          <a:p>
            <a:pPr lvl="0"/>
            <a:r>
              <a:rPr lang="en-US" dirty="0"/>
              <a:t>As shown on this slide, we also have a number of Content Delivery Network (CDN) edge points. They can be used to cache your content and deliver it even faster to customers</a:t>
            </a:r>
          </a:p>
          <a:p>
            <a:pPr lvl="0"/>
            <a:r>
              <a:rPr lang="en-US" dirty="0">
                <a:solidFill>
                  <a:srgbClr val="FF0000"/>
                </a:solidFill>
              </a:rPr>
              <a:t>What you are</a:t>
            </a:r>
          </a:p>
          <a:p>
            <a:r>
              <a:rPr lang="en-US" sz="1100" dirty="0">
                <a:solidFill>
                  <a:srgbClr val="FF0000"/>
                </a:solidFill>
              </a:rPr>
              <a:t>Once you build an application, you can choose any location in the world where you want to run it and you can move your workloads from region to region.</a:t>
            </a:r>
          </a:p>
          <a:p>
            <a:pPr lvl="0"/>
            <a:r>
              <a:rPr lang="en-US" sz="1100" dirty="0"/>
              <a:t>You can also:</a:t>
            </a:r>
          </a:p>
          <a:p>
            <a:pPr lvl="1"/>
            <a:r>
              <a:rPr lang="en-US" sz="1100" dirty="0"/>
              <a:t>Run your application in multiple regions simultaneously</a:t>
            </a:r>
          </a:p>
          <a:p>
            <a:pPr lvl="1"/>
            <a:r>
              <a:rPr lang="en-US" sz="1100" dirty="0"/>
              <a:t>Just direct traffic and customers to whichever version of the app is closest to them</a:t>
            </a:r>
          </a:p>
          <a:p>
            <a:pPr lvl="0"/>
            <a:r>
              <a:rPr lang="en-US" sz="1100" dirty="0">
                <a:solidFill>
                  <a:srgbClr val="FF0000"/>
                </a:solidFill>
              </a:rPr>
              <a:t>That gives you a</a:t>
            </a:r>
          </a:p>
          <a:p>
            <a:pPr marL="0" indent="0">
              <a:buNone/>
            </a:pPr>
            <a:r>
              <a:rPr lang="en-US" sz="1100" b="1" dirty="0"/>
              <a:t>Notes</a:t>
            </a:r>
            <a:endParaRPr lang="en-US" sz="1100" dirty="0"/>
          </a:p>
          <a:p>
            <a:pPr lvl="0"/>
            <a:r>
              <a:rPr lang="en-US" sz="1100" dirty="0"/>
              <a:t>Microsoft Azure services, such as compute and storage are now available in eight worldwide data centers with an additional 24 CDN endpoints</a:t>
            </a:r>
          </a:p>
          <a:p>
            <a:pPr lvl="0"/>
            <a:r>
              <a:rPr lang="en-US" sz="1100" dirty="0"/>
              <a:t>You cannot have a real cloud without a data center global footprint and a chance to reach a bigger customer base or audience in new markets</a:t>
            </a:r>
          </a:p>
          <a:p>
            <a:pPr lvl="0"/>
            <a:r>
              <a:rPr lang="en-US" dirty="0">
                <a:solidFill>
                  <a:srgbClr val="FF0000"/>
                </a:solidFill>
              </a:rPr>
              <a:t> going to see in the next couple months and years is that</a:t>
            </a:r>
            <a:r>
              <a:rPr lang="en-US" dirty="0"/>
              <a:t> we will rapidly expand our data center footprint around the world. As a result, you will have more options for running your applications</a:t>
            </a:r>
          </a:p>
          <a:p>
            <a:pPr lvl="0"/>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3313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7" name="Notes Placeholder 6"/>
          <p:cNvSpPr>
            <a:spLocks noGrp="1"/>
          </p:cNvSpPr>
          <p:nvPr>
            <p:ph type="body" idx="1"/>
          </p:nvPr>
        </p:nvSpPr>
        <p:spPr/>
        <p:txBody>
          <a:bodyPr/>
          <a:lstStyle/>
          <a:p>
            <a:pPr marL="0" indent="0">
              <a:buNone/>
            </a:pPr>
            <a:r>
              <a:rPr lang="en-US" b="1" dirty="0"/>
              <a:t>Speaker Notes</a:t>
            </a:r>
            <a:endParaRPr lang="en-US" dirty="0"/>
          </a:p>
          <a:p>
            <a:pPr lvl="0"/>
            <a:r>
              <a:rPr lang="en-US" dirty="0"/>
              <a:t>Before we dive into the tour of services is the approach we are taking with paying for services</a:t>
            </a:r>
          </a:p>
          <a:p>
            <a:pPr lvl="0"/>
            <a:r>
              <a:rPr lang="en-US" dirty="0"/>
              <a:t>This may be different for many of you who are familiar with hosting providers and on-premises systems</a:t>
            </a:r>
          </a:p>
          <a:p>
            <a:pPr lvl="0"/>
            <a:r>
              <a:rPr lang="en-US" dirty="0"/>
              <a:t>With Microsoft Azure, you pay only for what you use</a:t>
            </a:r>
          </a:p>
          <a:p>
            <a:pPr lvl="0"/>
            <a:r>
              <a:rPr lang="en-US" dirty="0"/>
              <a:t>There are no upfront costs</a:t>
            </a:r>
          </a:p>
          <a:p>
            <a:pPr lvl="0"/>
            <a:r>
              <a:rPr lang="en-US" dirty="0"/>
              <a:t>There is no need to buy any upfront server licenses; this is included in the price</a:t>
            </a:r>
          </a:p>
          <a:p>
            <a:pPr lvl="0"/>
            <a:r>
              <a:rPr lang="en-US" dirty="0"/>
              <a:t>Likewise, if you use a SQL database, through our SQL Database feature in Microsoft Azure, you do not have to buy a SQL Server license—this is also included in the price</a:t>
            </a:r>
          </a:p>
          <a:p>
            <a:pPr lvl="0"/>
            <a:r>
              <a:rPr lang="en-US" dirty="0"/>
              <a:t>For </a:t>
            </a:r>
            <a:r>
              <a:rPr lang="en-US" dirty="0">
                <a:solidFill>
                  <a:srgbClr val="FF0000"/>
                </a:solidFill>
              </a:rPr>
              <a:t>compute services</a:t>
            </a:r>
            <a:r>
              <a:rPr lang="en-US" dirty="0"/>
              <a:t>, such as VMs and websites you only pay by the hour</a:t>
            </a:r>
          </a:p>
          <a:p>
            <a:pPr lvl="0"/>
            <a:r>
              <a:rPr lang="en-US" dirty="0"/>
              <a:t>This gives you the flexibility to run your applications very cost effectively</a:t>
            </a:r>
          </a:p>
          <a:p>
            <a:pPr lvl="0"/>
            <a:r>
              <a:rPr lang="en-US" dirty="0"/>
              <a:t>You can scale up and scale down your solutions or even turn them on and off as necessary</a:t>
            </a:r>
          </a:p>
          <a:p>
            <a:pPr lvl="0"/>
            <a:r>
              <a:rPr lang="en-US" dirty="0"/>
              <a:t>This also opens up a wide range of possibilities in terms of the new types of apps you can build</a:t>
            </a:r>
          </a:p>
          <a:p>
            <a:r>
              <a:rPr lang="en-US" dirty="0"/>
              <a:t>As of </a:t>
            </a:r>
            <a:r>
              <a:rPr lang="en-US" dirty="0">
                <a:solidFill>
                  <a:srgbClr val="FF0000"/>
                </a:solidFill>
              </a:rPr>
              <a:t>6/3</a:t>
            </a:r>
            <a:r>
              <a:rPr lang="en-US" dirty="0"/>
              <a:t> charges are by the minute and stopped VMs do not incur charges</a:t>
            </a:r>
          </a:p>
          <a:p>
            <a:pPr lvl="0"/>
            <a:r>
              <a:rPr lang="en-US" dirty="0"/>
              <a:t>Pay only for what you use — The asterisk pertains to the fact that if you have a Microsoft Azure Enterprise Agreement (EA), charges are applied differently because you are purchasing a set number of Microsoft Azure hours per month ahead of the usage.</a:t>
            </a:r>
          </a:p>
        </p:txBody>
      </p:sp>
      <p:sp>
        <p:nvSpPr>
          <p:cNvPr id="10" name="Slide Image Placeholder 9"/>
          <p:cNvSpPr>
            <a:spLocks noGrp="1" noRot="1" noChangeAspect="1"/>
          </p:cNvSpPr>
          <p:nvPr>
            <p:ph type="sldImg"/>
          </p:nvPr>
        </p:nvSpPr>
        <p:spPr>
          <a:xfrm>
            <a:off x="381000" y="482600"/>
            <a:ext cx="6096000" cy="3429000"/>
          </a:xfrm>
        </p:spPr>
      </p:sp>
      <p:sp>
        <p:nvSpPr>
          <p:cNvPr id="2" name="Rectangle 1"/>
          <p:cNvSpPr/>
          <p:nvPr/>
        </p:nvSpPr>
        <p:spPr>
          <a:xfrm>
            <a:off x="-3164268" y="5583198"/>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Should “compute services” be changed to “cloud services” as per the guidelines for Microsoft Azure in </a:t>
            </a:r>
            <a:r>
              <a:rPr lang="en-US" sz="1100" dirty="0" err="1">
                <a:latin typeface="Calibri"/>
              </a:rPr>
              <a:t>MSStyle</a:t>
            </a:r>
            <a:r>
              <a:rPr lang="en-US" sz="1100" dirty="0">
                <a:latin typeface="Calibri"/>
              </a:rPr>
              <a:t>?</a:t>
            </a:r>
          </a:p>
        </p:txBody>
      </p:sp>
      <p:sp>
        <p:nvSpPr>
          <p:cNvPr id="6" name="Rectangle 5"/>
          <p:cNvSpPr/>
          <p:nvPr/>
        </p:nvSpPr>
        <p:spPr>
          <a:xfrm>
            <a:off x="-3175000" y="7108588"/>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Kindly change this date reference to mmm-</a:t>
            </a:r>
            <a:r>
              <a:rPr lang="en-US" sz="1100" dirty="0" err="1">
                <a:latin typeface="Calibri"/>
              </a:rPr>
              <a:t>dd</a:t>
            </a:r>
            <a:r>
              <a:rPr lang="en-US" sz="1100" dirty="0">
                <a:latin typeface="Calibri"/>
              </a:rPr>
              <a:t>-</a:t>
            </a:r>
            <a:r>
              <a:rPr lang="en-US" sz="1100" dirty="0" err="1">
                <a:latin typeface="Calibri"/>
              </a:rPr>
              <a:t>yyyy</a:t>
            </a:r>
            <a:r>
              <a:rPr lang="en-US" sz="1100" dirty="0">
                <a:latin typeface="Calibri"/>
              </a:rPr>
              <a:t>. Depending on the audience of the training, this date format may be interpreted incorrectly.</a:t>
            </a: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t>This is just the header slide for the three sections that we will discuss next.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45433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purpose</a:t>
            </a:r>
            <a:r>
              <a:rPr lang="en-US" baseline="0" dirty="0"/>
              <a:t> of this slide is NOT to do a demo, either functional or through the portal of all these features. You only need to give a brief description of what each piece does, reminding the students that we are focused on </a:t>
            </a:r>
            <a:r>
              <a:rPr lang="en-US" baseline="0" dirty="0" err="1"/>
              <a:t>IaaS</a:t>
            </a:r>
            <a:r>
              <a:rPr lang="en-US" baseline="0" dirty="0"/>
              <a:t>, nothing else</a:t>
            </a:r>
          </a:p>
          <a:p>
            <a:pPr marL="0" indent="0">
              <a:buNone/>
            </a:pPr>
            <a:endParaRPr lang="en-US" dirty="0"/>
          </a:p>
          <a:p>
            <a:r>
              <a:rPr lang="en-US" dirty="0"/>
              <a:t>Web Apps Overview – Video http://azure.microsoft.com/en-us/services/app-service/web/, other info http://azure.microsoft.com/en-us/documentation/articles/app-service-web-overview/</a:t>
            </a:r>
          </a:p>
          <a:p>
            <a:r>
              <a:rPr lang="en-US" dirty="0"/>
              <a:t>Azure App Service and existing Azure services http://azure.microsoft.com/en-us/documentation/articles/app-service-changes-existing-services/</a:t>
            </a:r>
          </a:p>
          <a:p>
            <a:r>
              <a:rPr lang="en-US" dirty="0"/>
              <a:t>Mobile Apps – Video http://azure.microsoft.com/en-us/services/app-service/mobile/, other info</a:t>
            </a:r>
            <a:r>
              <a:rPr lang="en-US" baseline="0" dirty="0"/>
              <a:t> </a:t>
            </a:r>
            <a:r>
              <a:rPr lang="en-US" dirty="0"/>
              <a:t>http://azure.microsoft.com/en-us/documentation/articles/app-service-mobile-value-prop-preview/</a:t>
            </a:r>
          </a:p>
          <a:p>
            <a:r>
              <a:rPr lang="en-US" dirty="0"/>
              <a:t>API Apps – Video http://azure.microsoft.com/en-us/services/app-service/api/, other info http://azure.microsoft.com/en-us/documentation/articles/app-service-api-apps-why-best-platform/</a:t>
            </a:r>
          </a:p>
          <a:p>
            <a:r>
              <a:rPr lang="en-US" dirty="0"/>
              <a:t>Logic apps – Video - http://azure.microsoft.com/en-us/services/app-service/logic/, other info http://azure.microsoft.com/en-us/documentation/articles/app-service-logic-what-are-logic-apps/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389255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These are the basic points of what a Cloud Service is and what it does. General questions people want to know are about how does it compare to App Service Web Apps (typically limited to less VMs).</a:t>
            </a:r>
          </a:p>
          <a:p>
            <a:pPr marL="0" indent="0">
              <a:buNone/>
            </a:pPr>
            <a:endParaRPr lang="en-US" dirty="0"/>
          </a:p>
          <a:p>
            <a:pPr marL="0" indent="0">
              <a:buNone/>
            </a:pPr>
            <a:r>
              <a:rPr lang="en-US" dirty="0"/>
              <a:t>Cloud Services are also used to contain IaaS virtual machines </a:t>
            </a:r>
            <a:r>
              <a:rPr lang="en-US" i="1" dirty="0"/>
              <a:t>(V1- Classic) – we will explain more about ‘classic</a:t>
            </a:r>
            <a:r>
              <a:rPr lang="en-US" i="1" baseline="0" dirty="0"/>
              <a:t>’ and V2 later in the workshop</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51131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This is the</a:t>
            </a:r>
            <a:r>
              <a:rPr lang="en-US" baseline="0" dirty="0"/>
              <a:t> 10,000 </a:t>
            </a:r>
            <a:r>
              <a:rPr lang="en-US" baseline="0" dirty="0" err="1"/>
              <a:t>ft</a:t>
            </a:r>
            <a:r>
              <a:rPr lang="en-US" baseline="0" dirty="0"/>
              <a:t> view of IaaS. You do not need to go in to detail for these items, this will all be performed as you progress through the workshop.</a:t>
            </a:r>
          </a:p>
          <a:p>
            <a:r>
              <a:rPr lang="en-US" baseline="0" dirty="0"/>
              <a:t>A. The IaaS machines are compute resources. In these compute resources you can deploy extensions</a:t>
            </a:r>
          </a:p>
          <a:p>
            <a:r>
              <a:rPr lang="en-US" baseline="0" dirty="0"/>
              <a:t>B. VMs are stored in Azure storage blobs in a storage account. There are both standard and premium storage accounts</a:t>
            </a:r>
          </a:p>
          <a:p>
            <a:r>
              <a:rPr lang="en-US" baseline="0" dirty="0"/>
              <a:t>C. VMs can be put into networks and the virtual machines have NICs that communicate on the network. Machines can be secured by Network security groups. V1-Classic VMs do not require a virtual network</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112985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Purpose of Slide</a:t>
            </a:r>
          </a:p>
          <a:p>
            <a:pPr marL="0" indent="0">
              <a:buNone/>
            </a:pPr>
            <a:r>
              <a:rPr lang="en-US" dirty="0"/>
              <a:t>This slide is used to discuss at a high level the different management model</a:t>
            </a:r>
            <a:r>
              <a:rPr lang="en-US" baseline="0" dirty="0"/>
              <a:t> for PaaS/IaaS</a:t>
            </a:r>
          </a:p>
          <a:p>
            <a:pPr marL="0" indent="0">
              <a:buNone/>
            </a:pPr>
            <a:r>
              <a:rPr lang="en-US" baseline="0" dirty="0"/>
              <a:t>NOTES:</a:t>
            </a:r>
          </a:p>
          <a:p>
            <a:pPr marL="171450" indent="-171450"/>
            <a:r>
              <a:rPr lang="en-US" baseline="0" dirty="0"/>
              <a:t>The new Resource Group management method</a:t>
            </a:r>
          </a:p>
          <a:p>
            <a:pPr marL="344488" lvl="1" indent="-171450"/>
            <a:r>
              <a:rPr lang="en-US" baseline="0" dirty="0"/>
              <a:t>VMs reside in a storage account</a:t>
            </a:r>
          </a:p>
          <a:p>
            <a:pPr marL="344488" lvl="1" indent="-171450"/>
            <a:r>
              <a:rPr lang="en-US" baseline="0" dirty="0"/>
              <a:t>You MUST have a virtual network</a:t>
            </a:r>
          </a:p>
          <a:p>
            <a:pPr marL="344488" lvl="1" indent="-171450"/>
            <a:r>
              <a:rPr lang="en-US" baseline="0" dirty="0"/>
              <a:t>All resources are logically part of a group, unlike in the classic model</a:t>
            </a:r>
          </a:p>
          <a:p>
            <a:pPr marL="344488" lvl="1" indent="-171450"/>
            <a:r>
              <a:rPr lang="en-US" baseline="0" dirty="0"/>
              <a:t>SRP </a:t>
            </a:r>
            <a:r>
              <a:rPr lang="en-US" baseline="0"/>
              <a:t>– Storage </a:t>
            </a:r>
            <a:r>
              <a:rPr lang="en-US" baseline="0" dirty="0"/>
              <a:t>Resource Provider</a:t>
            </a:r>
          </a:p>
          <a:p>
            <a:pPr marL="344488" lvl="1" indent="-171450"/>
            <a:r>
              <a:rPr lang="en-US" baseline="0" dirty="0"/>
              <a:t>CRP – Compute Resource Provider</a:t>
            </a:r>
          </a:p>
          <a:p>
            <a:pPr marL="344488" lvl="1" indent="-171450"/>
            <a:r>
              <a:rPr lang="en-US" baseline="0" dirty="0"/>
              <a:t>NRP – Network Resource Provider</a:t>
            </a:r>
          </a:p>
          <a:p>
            <a:pPr marL="344488" lvl="1" indent="-171450"/>
            <a:endParaRPr lang="en-US" baseline="0" dirty="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29977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r>
              <a:rPr lang="en-US" b="1" dirty="0"/>
              <a:t>Speaker Notes</a:t>
            </a:r>
            <a:endParaRPr lang="en-US" dirty="0"/>
          </a:p>
          <a:p>
            <a:pPr lvl="0"/>
            <a:r>
              <a:rPr lang="en-US" dirty="0"/>
              <a:t>Browse to the Current Microsoft Azure Management Portal</a:t>
            </a:r>
          </a:p>
          <a:p>
            <a:pPr lvl="0"/>
            <a:r>
              <a:rPr lang="en-US" dirty="0"/>
              <a:t>For developers, we have a rich set of developer centers</a:t>
            </a:r>
          </a:p>
          <a:p>
            <a:pPr lvl="0"/>
            <a:r>
              <a:rPr lang="en-US" dirty="0"/>
              <a:t>We offer development centers in multiple languages</a:t>
            </a:r>
          </a:p>
          <a:p>
            <a:pPr lvl="0"/>
            <a:r>
              <a:rPr lang="en-US" dirty="0">
                <a:solidFill>
                  <a:srgbClr val="FF0000"/>
                </a:solidFill>
              </a:rPr>
              <a:t>If you are a .NET developer </a:t>
            </a:r>
          </a:p>
          <a:p>
            <a:pPr lvl="0"/>
            <a:r>
              <a:rPr lang="en-US" dirty="0">
                <a:solidFill>
                  <a:srgbClr val="FF0000"/>
                </a:solidFill>
              </a:rPr>
              <a:t>If you are a Node developer, you can do the same thing</a:t>
            </a:r>
          </a:p>
          <a:p>
            <a:pPr lvl="0"/>
            <a:r>
              <a:rPr lang="en-US" dirty="0"/>
              <a:t>All of the SDKs are released as an open source under an </a:t>
            </a:r>
            <a:r>
              <a:rPr lang="en-US" dirty="0">
                <a:solidFill>
                  <a:srgbClr val="FF0000"/>
                </a:solidFill>
              </a:rPr>
              <a:t>Apache 2 license </a:t>
            </a:r>
          </a:p>
          <a:p>
            <a:pPr lvl="0"/>
            <a:r>
              <a:rPr lang="en-US" dirty="0"/>
              <a:t>Sign up for a free trial </a:t>
            </a:r>
          </a:p>
          <a:p>
            <a:r>
              <a:rPr lang="en-US" dirty="0"/>
              <a:t>Navigate to different portal areas, focusing on the dashboard</a:t>
            </a:r>
          </a:p>
          <a:p>
            <a:endParaRPr lang="en-US" dirty="0"/>
          </a:p>
          <a:p>
            <a:pPr marL="0" indent="0">
              <a:buNone/>
            </a:pPr>
            <a:r>
              <a:rPr lang="en-US" dirty="0"/>
              <a:t>Next, go to the new Azure portal to show pre-existing resource groups or to create a resource group</a:t>
            </a:r>
          </a:p>
        </p:txBody>
      </p:sp>
      <p:sp>
        <p:nvSpPr>
          <p:cNvPr id="3" name="Rectangle 2"/>
          <p:cNvSpPr/>
          <p:nvPr/>
        </p:nvSpPr>
        <p:spPr>
          <a:xfrm>
            <a:off x="-2913555" y="4572000"/>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Content seems to be missing from the bullet about .NET developers. Please update.</a:t>
            </a:r>
          </a:p>
        </p:txBody>
      </p:sp>
      <p:sp>
        <p:nvSpPr>
          <p:cNvPr id="9" name="Rectangle 8"/>
          <p:cNvSpPr/>
          <p:nvPr/>
        </p:nvSpPr>
        <p:spPr>
          <a:xfrm>
            <a:off x="-3175000" y="5650959"/>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Kindly follow LCA guidelines on usage of the  term “Free” and the claim made against third-party software.</a:t>
            </a:r>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a:p>
        </p:txBody>
      </p:sp>
    </p:spTree>
    <p:extLst>
      <p:ext uri="{BB962C8B-B14F-4D97-AF65-F5344CB8AC3E}">
        <p14:creationId xmlns:p14="http://schemas.microsoft.com/office/powerpoint/2010/main" val="182309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32691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lvl="0" indent="0">
              <a:buNone/>
            </a:pPr>
            <a:r>
              <a:rPr lang="en-US" b="1" dirty="0"/>
              <a:t>Overview</a:t>
            </a:r>
          </a:p>
          <a:p>
            <a:pPr marL="0" lvl="0" indent="0">
              <a:buNone/>
            </a:pPr>
            <a:r>
              <a:rPr lang="en-US" dirty="0"/>
              <a:t>This module includes the following sections:</a:t>
            </a:r>
            <a:endParaRPr lang="en-US" sz="1100" dirty="0"/>
          </a:p>
          <a:p>
            <a:r>
              <a:rPr lang="en-US" dirty="0"/>
              <a:t>Overview of Cloud Computing</a:t>
            </a:r>
            <a:endParaRPr lang="en-US" sz="1100" dirty="0"/>
          </a:p>
          <a:p>
            <a:r>
              <a:rPr lang="en-US" dirty="0"/>
              <a:t>Cloud Computing Patterns</a:t>
            </a:r>
            <a:endParaRPr lang="en-US" sz="1100" dirty="0"/>
          </a:p>
          <a:p>
            <a:r>
              <a:rPr lang="en-US" dirty="0"/>
              <a:t>Compute Components of Microsoft Azure</a:t>
            </a:r>
            <a:endParaRPr lang="en-US" sz="1100" dirty="0"/>
          </a:p>
          <a:p>
            <a:r>
              <a:rPr lang="en-US" dirty="0"/>
              <a:t>Other Microsoft Azure services</a:t>
            </a:r>
            <a:endParaRPr lang="en-US" sz="1100" dirty="0"/>
          </a:p>
          <a:p>
            <a:pPr marL="0" indent="0">
              <a:buNone/>
            </a:pPr>
            <a:endParaRPr lang="en-US" dirty="0">
              <a:solidFill>
                <a:srgbClr val="FF0000"/>
              </a:solidFill>
            </a:endParaRPr>
          </a:p>
          <a:p>
            <a:pPr marL="0" indent="0">
              <a:buNone/>
            </a:pPr>
            <a:r>
              <a:rPr lang="en-US" b="1" dirty="0">
                <a:solidFill>
                  <a:srgbClr val="FF0000"/>
                </a:solidFill>
              </a:rPr>
              <a:t>Objective</a:t>
            </a:r>
          </a:p>
          <a:p>
            <a:pPr marL="0" indent="0">
              <a:buNone/>
            </a:pPr>
            <a:r>
              <a:rPr lang="en-US" dirty="0">
                <a:solidFill>
                  <a:srgbClr val="FF0000"/>
                </a:solidFill>
              </a:rPr>
              <a:t>After this module, you will be able to:</a:t>
            </a:r>
            <a:endParaRPr lang="en-US" sz="1100" dirty="0">
              <a:solidFill>
                <a:srgbClr val="FF0000"/>
              </a:solidFill>
            </a:endParaRPr>
          </a:p>
          <a:p>
            <a:pPr lvl="0"/>
            <a:r>
              <a:rPr lang="en-US" dirty="0">
                <a:solidFill>
                  <a:srgbClr val="FF0000"/>
                </a:solidFill>
              </a:rPr>
              <a:t>Objective 1:</a:t>
            </a:r>
            <a:endParaRPr lang="en-US" sz="1100" dirty="0">
              <a:solidFill>
                <a:srgbClr val="FF0000"/>
              </a:solidFill>
            </a:endParaRPr>
          </a:p>
          <a:p>
            <a:pPr lvl="0"/>
            <a:r>
              <a:rPr lang="en-US" dirty="0">
                <a:solidFill>
                  <a:srgbClr val="FF0000"/>
                </a:solidFill>
              </a:rPr>
              <a:t>Objective 2: </a:t>
            </a:r>
            <a:endParaRPr lang="en-US" sz="1100" dirty="0">
              <a:solidFill>
                <a:srgbClr val="FF0000"/>
              </a:solidFill>
            </a:endParaRPr>
          </a:p>
          <a:p>
            <a:r>
              <a:rPr lang="en-US" sz="1100" dirty="0">
                <a:solidFill>
                  <a:srgbClr val="FF0000"/>
                </a:solidFill>
              </a:rPr>
              <a:t>Objective 3:</a:t>
            </a: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After this lesson, you will be able to:</a:t>
            </a:r>
          </a:p>
          <a:p>
            <a:pPr marL="171450" indent="-171450">
              <a:buFont typeface="Arial" panose="020B0604020202020204" pitchFamily="34" charset="0"/>
              <a:buChar char="•"/>
            </a:pPr>
            <a:r>
              <a:rPr lang="en-US" dirty="0">
                <a:solidFill>
                  <a:srgbClr val="FF0000"/>
                </a:solidFill>
              </a:rPr>
              <a:t>Objective</a:t>
            </a:r>
          </a:p>
          <a:p>
            <a:pPr marL="171450" indent="-171450">
              <a:buFont typeface="Arial" panose="020B0604020202020204" pitchFamily="34" charset="0"/>
              <a:buChar char="•"/>
            </a:pPr>
            <a:r>
              <a:rPr lang="en-US" dirty="0">
                <a:solidFill>
                  <a:srgbClr val="FF0000"/>
                </a:solidFill>
              </a:rPr>
              <a:t>Objective</a:t>
            </a:r>
          </a:p>
          <a:p>
            <a:pPr marL="0" indent="0">
              <a:buFont typeface="Arial" panose="020B0604020202020204" pitchFamily="34" charset="0"/>
              <a:buNone/>
            </a:pPr>
            <a:r>
              <a:rPr lang="en-US" b="1" dirty="0">
                <a:solidFill>
                  <a:srgbClr val="FF0000"/>
                </a:solidFill>
              </a:rPr>
              <a:t>Why should you learn this material?</a:t>
            </a:r>
          </a:p>
          <a:p>
            <a:pPr marL="0" indent="0">
              <a:buFont typeface="Arial" panose="020B0604020202020204" pitchFamily="34" charset="0"/>
              <a:buNone/>
            </a:pPr>
            <a:r>
              <a:rPr lang="en-US" dirty="0">
                <a:solidFill>
                  <a:srgbClr val="FF0000"/>
                </a:solidFill>
              </a:rPr>
              <a:t>&lt;Insert</a:t>
            </a:r>
            <a:r>
              <a:rPr lang="en-US" baseline="0" dirty="0">
                <a:solidFill>
                  <a:srgbClr val="FF0000"/>
                </a:solidFill>
              </a:rPr>
              <a:t> a paragraph explaining why it is useful to learn this material.&gt;</a:t>
            </a:r>
            <a:endParaRPr lang="en-US" dirty="0">
              <a:solidFill>
                <a:srgbClr val="FF0000"/>
              </a:solidFil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2</a:t>
            </a:fld>
            <a:endParaRPr lang="en-US"/>
          </a:p>
        </p:txBody>
      </p:sp>
      <p:sp>
        <p:nvSpPr>
          <p:cNvPr id="5" name="Rectangle 4"/>
          <p:cNvSpPr/>
          <p:nvPr/>
        </p:nvSpPr>
        <p:spPr>
          <a:xfrm>
            <a:off x="-2857500" y="4037611"/>
            <a:ext cx="3175000" cy="769441"/>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TWB_Shalini:</a:t>
            </a:r>
          </a:p>
          <a:p>
            <a:r>
              <a:rPr lang="en-US" sz="1100" i="1" dirty="0">
                <a:latin typeface="Calibri"/>
              </a:rPr>
              <a:t>Thursday, October 03, 2013
</a:t>
            </a:r>
            <a:r>
              <a:rPr lang="en-US" sz="1100" dirty="0"/>
              <a:t>Please update the placeholder content.</a:t>
            </a:r>
            <a:endParaRPr lang="en-US" sz="1100" dirty="0">
              <a:latin typeface="Calibri"/>
            </a:endParaRPr>
          </a:p>
        </p:txBody>
      </p:sp>
    </p:spTree>
    <p:extLst>
      <p:ext uri="{BB962C8B-B14F-4D97-AF65-F5344CB8AC3E}">
        <p14:creationId xmlns:p14="http://schemas.microsoft.com/office/powerpoint/2010/main" val="3667376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63969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206835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r>
              <a:rPr lang="en-US" b="1" dirty="0"/>
              <a:t>Slide Objectives</a:t>
            </a:r>
            <a:endParaRPr lang="en-US" dirty="0"/>
          </a:p>
          <a:p>
            <a:pPr lvl="0"/>
            <a:r>
              <a:rPr lang="en-US" dirty="0"/>
              <a:t>To understand what is required to develop with Microsoft Azure</a:t>
            </a:r>
          </a:p>
          <a:p>
            <a:pPr lvl="0"/>
            <a:r>
              <a:rPr lang="en-US" dirty="0"/>
              <a:t>Since this slide is used for all of our Microsoft Azure workshops, you have to adjust the conversation with the amount of developer focus you may have. Infrastructure as a Service (</a:t>
            </a:r>
            <a:r>
              <a:rPr lang="en-US" dirty="0" err="1"/>
              <a:t>IaaS</a:t>
            </a:r>
            <a:r>
              <a:rPr lang="en-US" dirty="0"/>
              <a:t>), for example, may be less developer-focused and more IT-focused</a:t>
            </a:r>
          </a:p>
          <a:p>
            <a:pPr marL="0" indent="0">
              <a:buNone/>
            </a:pPr>
            <a:r>
              <a:rPr lang="en-US" b="1" dirty="0"/>
              <a:t>Speaker Notes</a:t>
            </a:r>
            <a:endParaRPr lang="en-US" dirty="0"/>
          </a:p>
          <a:p>
            <a:pPr lvl="0"/>
            <a:r>
              <a:rPr lang="en-US" dirty="0"/>
              <a:t>To perform Microsoft Azure development, first install the latest version of the Software Development Kit (SDK)</a:t>
            </a:r>
          </a:p>
          <a:p>
            <a:r>
              <a:rPr lang="en-US" dirty="0"/>
              <a:t>The training kit is essential, but you need to pick the right </a:t>
            </a:r>
            <a:r>
              <a:rPr lang="en-US" dirty="0">
                <a:solidFill>
                  <a:srgbClr val="FF0000"/>
                </a:solidFill>
              </a:rPr>
              <a:t>labs</a:t>
            </a:r>
            <a:r>
              <a:rPr lang="en-US" dirty="0"/>
              <a:t> according to what you want to learn. </a:t>
            </a:r>
            <a:r>
              <a:rPr lang="en-US" dirty="0">
                <a:solidFill>
                  <a:srgbClr val="FF0000"/>
                </a:solidFill>
              </a:rPr>
              <a:t>You will not have time to learn it</a:t>
            </a:r>
          </a:p>
        </p:txBody>
      </p:sp>
      <p:sp>
        <p:nvSpPr>
          <p:cNvPr id="2" name="Rectangle 1"/>
          <p:cNvSpPr/>
          <p:nvPr/>
        </p:nvSpPr>
        <p:spPr>
          <a:xfrm>
            <a:off x="-2997200" y="5881090"/>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TWB_Shalini:</a:t>
            </a:r>
          </a:p>
          <a:p>
            <a:r>
              <a:rPr lang="en-US" sz="1100" i="1" dirty="0">
                <a:latin typeface="Calibri"/>
              </a:rPr>
              <a:t>Thursday, October 03, 2013
</a:t>
            </a:r>
            <a:r>
              <a:rPr lang="en-US" sz="1100" dirty="0"/>
              <a:t>Should this be:</a:t>
            </a:r>
          </a:p>
          <a:p>
            <a:r>
              <a:rPr lang="en-US" sz="1100" dirty="0"/>
              <a:t>“You may not have time to complete all the labs”?</a:t>
            </a:r>
          </a:p>
          <a:p>
            <a:r>
              <a:rPr lang="en-US" sz="1100" dirty="0"/>
              <a:t>Please confirm.</a:t>
            </a:r>
          </a:p>
        </p:txBody>
      </p:sp>
      <p:sp>
        <p:nvSpPr>
          <p:cNvPr id="9" name="Rectangle 8"/>
          <p:cNvSpPr/>
          <p:nvPr/>
        </p:nvSpPr>
        <p:spPr>
          <a:xfrm>
            <a:off x="6591300" y="5556145"/>
            <a:ext cx="3175000" cy="1277273"/>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Is “labs” here a reference to a supporting document that accompanies this course? Given that no documents have been provided yet, this seems a little out of context.</a:t>
            </a:r>
          </a:p>
        </p:txBody>
      </p:sp>
    </p:spTree>
    <p:extLst>
      <p:ext uri="{BB962C8B-B14F-4D97-AF65-F5344CB8AC3E}">
        <p14:creationId xmlns:p14="http://schemas.microsoft.com/office/powerpoint/2010/main" val="33462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r>
              <a:rPr lang="en-US" dirty="0"/>
              <a:t>The cloud computing patterns about why someone would want to shift from on-premises solutions into Microsoft Azure are self-explanatory. Have customers think about the applications that they currently have, to determine if they fit into this picture.</a:t>
            </a:r>
          </a:p>
          <a:p>
            <a:pPr marL="0" indent="0">
              <a:buNone/>
            </a:pPr>
            <a:r>
              <a:rPr lang="en-US" dirty="0"/>
              <a:t>Understand, though, that just because a customer wants elasticity, it does not mean that their app is built for it.</a:t>
            </a:r>
          </a:p>
        </p:txBody>
      </p:sp>
    </p:spTree>
    <p:extLst>
      <p:ext uri="{BB962C8B-B14F-4D97-AF65-F5344CB8AC3E}">
        <p14:creationId xmlns:p14="http://schemas.microsoft.com/office/powerpoint/2010/main" val="4152214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spcAft>
                <a:spcPts val="500"/>
              </a:spcAft>
              <a:buNone/>
            </a:pPr>
            <a:r>
              <a:rPr lang="en-US" b="1" dirty="0"/>
              <a:t>Slide Objectives</a:t>
            </a:r>
            <a:endParaRPr lang="en-US" sz="1100" dirty="0"/>
          </a:p>
          <a:p>
            <a:pPr lvl="0">
              <a:spcAft>
                <a:spcPts val="500"/>
              </a:spcAft>
            </a:pPr>
            <a:r>
              <a:rPr lang="en-US" dirty="0"/>
              <a:t>Explain the three established terms in the industry for cloud services</a:t>
            </a:r>
            <a:endParaRPr lang="en-US" sz="1100" dirty="0"/>
          </a:p>
          <a:p>
            <a:pPr marL="0" indent="0">
              <a:spcAft>
                <a:spcPts val="500"/>
              </a:spcAft>
              <a:buNone/>
            </a:pPr>
            <a:r>
              <a:rPr lang="en-US" b="1" dirty="0"/>
              <a:t>Speaker Notes</a:t>
            </a:r>
            <a:endParaRPr lang="en-US" sz="1100" dirty="0"/>
          </a:p>
          <a:p>
            <a:pPr lvl="0">
              <a:spcAft>
                <a:spcPts val="500"/>
              </a:spcAft>
            </a:pPr>
            <a:r>
              <a:rPr lang="en-US" dirty="0"/>
              <a:t>There is a lot of discussions in the industry about different terms like PaaS, IaaS, and SaaS</a:t>
            </a:r>
            <a:endParaRPr lang="en-US" sz="1100" dirty="0"/>
          </a:p>
          <a:p>
            <a:pPr lvl="0">
              <a:spcAft>
                <a:spcPts val="500"/>
              </a:spcAft>
            </a:pPr>
            <a:r>
              <a:rPr lang="en-US" dirty="0"/>
              <a:t>Since </a:t>
            </a:r>
            <a:r>
              <a:rPr lang="en-US" dirty="0">
                <a:solidFill>
                  <a:srgbClr val="FF0000"/>
                </a:solidFill>
              </a:rPr>
              <a:t>PDC08</a:t>
            </a:r>
            <a:r>
              <a:rPr lang="en-US" dirty="0"/>
              <a:t>, when we first announced Microsoft Azure, our focus has been on delivering:</a:t>
            </a:r>
            <a:endParaRPr lang="en-US" sz="1100" dirty="0"/>
          </a:p>
          <a:p>
            <a:pPr lvl="1">
              <a:spcAft>
                <a:spcPts val="500"/>
              </a:spcAft>
            </a:pPr>
            <a:r>
              <a:rPr lang="en-US" dirty="0"/>
              <a:t>A </a:t>
            </a:r>
            <a:r>
              <a:rPr lang="en-US" dirty="0" err="1"/>
              <a:t>PaaS</a:t>
            </a:r>
            <a:r>
              <a:rPr lang="en-US" dirty="0"/>
              <a:t> offering with which you can build applications</a:t>
            </a:r>
            <a:endParaRPr lang="en-US" sz="1100" dirty="0"/>
          </a:p>
          <a:p>
            <a:pPr lvl="1">
              <a:spcAft>
                <a:spcPts val="500"/>
              </a:spcAft>
            </a:pPr>
            <a:r>
              <a:rPr lang="en-US" dirty="0"/>
              <a:t>An offering in which the platform abstracts you from the complexities of building and running applications</a:t>
            </a:r>
            <a:endParaRPr lang="en-US" sz="1100" dirty="0"/>
          </a:p>
          <a:p>
            <a:pPr lvl="0">
              <a:spcAft>
                <a:spcPts val="500"/>
              </a:spcAft>
            </a:pPr>
            <a:r>
              <a:rPr lang="en-US" dirty="0"/>
              <a:t>We fundamentally believe that the future path forward for development is by providing a platform. In fact, as you will see in a few minutes, we believe that there are a number of new capabilities that should be delivered as services to the platform</a:t>
            </a:r>
            <a:endParaRPr lang="en-US" sz="1100" dirty="0"/>
          </a:p>
          <a:p>
            <a:pPr marL="0" indent="0">
              <a:spcAft>
                <a:spcPts val="500"/>
              </a:spcAft>
              <a:buNone/>
            </a:pPr>
            <a:r>
              <a:rPr lang="en-US" b="1" dirty="0"/>
              <a:t>Notes</a:t>
            </a:r>
            <a:endParaRPr lang="en-US" sz="1100" dirty="0"/>
          </a:p>
          <a:p>
            <a:pPr lvl="0">
              <a:spcAft>
                <a:spcPts val="500"/>
              </a:spcAft>
            </a:pPr>
            <a:r>
              <a:rPr lang="en-US" dirty="0"/>
              <a:t>There is a lot of uncertainty in the industry when it comes to the cloud</a:t>
            </a:r>
            <a:endParaRPr lang="en-US" sz="1100" dirty="0"/>
          </a:p>
          <a:p>
            <a:pPr lvl="0">
              <a:spcAft>
                <a:spcPts val="500"/>
              </a:spcAft>
            </a:pPr>
            <a:r>
              <a:rPr lang="en-US" dirty="0"/>
              <a:t>It is important that you understand:</a:t>
            </a:r>
            <a:endParaRPr lang="en-US" sz="1100" dirty="0"/>
          </a:p>
          <a:p>
            <a:pPr lvl="1">
              <a:spcAft>
                <a:spcPts val="500"/>
              </a:spcAft>
            </a:pPr>
            <a:r>
              <a:rPr lang="en-US" dirty="0"/>
              <a:t>What is happening in the industry</a:t>
            </a:r>
            <a:endParaRPr lang="en-US" sz="1100" dirty="0"/>
          </a:p>
          <a:p>
            <a:pPr lvl="1">
              <a:spcAft>
                <a:spcPts val="500"/>
              </a:spcAft>
            </a:pPr>
            <a:r>
              <a:rPr lang="en-US" dirty="0"/>
              <a:t>What we think about the cloud</a:t>
            </a:r>
          </a:p>
          <a:p>
            <a:pPr lvl="1">
              <a:spcAft>
                <a:spcPts val="500"/>
              </a:spcAft>
            </a:pPr>
            <a:endParaRPr lang="en-US" sz="1100" dirty="0"/>
          </a:p>
          <a:p>
            <a:r>
              <a:rPr lang="en-US" dirty="0"/>
              <a:t>The industry has defined three categories of services, which is the most commonly used taxonomy for differentiating between the types of cloud services</a:t>
            </a:r>
            <a:endParaRPr lang="en-US" sz="1100" dirty="0"/>
          </a:p>
          <a:p>
            <a:pPr lvl="1"/>
            <a:r>
              <a:rPr lang="en-US" dirty="0" err="1"/>
              <a:t>IaaS</a:t>
            </a:r>
            <a:r>
              <a:rPr lang="en-US" dirty="0"/>
              <a:t>: A set of infrastructure-level capabilities, such as an Operating System (OS) and network connectivity, that are delivered as pay-for-use services and can be used to host applications</a:t>
            </a:r>
            <a:endParaRPr lang="en-US" sz="1100" dirty="0"/>
          </a:p>
          <a:p>
            <a:pPr lvl="1"/>
            <a:r>
              <a:rPr lang="en-US" dirty="0" err="1"/>
              <a:t>PaaS</a:t>
            </a:r>
            <a:r>
              <a:rPr lang="en-US" dirty="0"/>
              <a:t>: Higher-level sets of functionality that are delivered as consumable services for developers who are building applications. </a:t>
            </a:r>
            <a:r>
              <a:rPr lang="en-US" dirty="0" err="1"/>
              <a:t>PaaS</a:t>
            </a:r>
            <a:r>
              <a:rPr lang="en-US" dirty="0"/>
              <a:t> is about abstracting developers from the underlying infrastructure to enable applications to be composed quickly</a:t>
            </a:r>
            <a:endParaRPr lang="en-US" sz="1100" dirty="0"/>
          </a:p>
          <a:p>
            <a:pPr lvl="1"/>
            <a:r>
              <a:rPr lang="en-US" dirty="0"/>
              <a:t>SaaS: Using a service delivery model, applications are delivered for organizations to consume and use. Typically, an organization would pay for the use of the application. Alternately, the application could be monetized through ad revenue</a:t>
            </a:r>
            <a:endParaRPr lang="en-US" sz="1100" dirty="0"/>
          </a:p>
          <a:p>
            <a:pPr lvl="1">
              <a:spcAft>
                <a:spcPts val="500"/>
              </a:spcAft>
            </a:pPr>
            <a:endParaRPr lang="en-US" sz="1100" dirty="0"/>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879287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r>
              <a:rPr lang="en-US" b="1" dirty="0"/>
              <a:t>Slide Objectives</a:t>
            </a:r>
            <a:endParaRPr lang="en-US" sz="1100" dirty="0"/>
          </a:p>
          <a:p>
            <a:pPr lvl="0"/>
            <a:r>
              <a:rPr lang="en-US" dirty="0"/>
              <a:t>Explain the differences and relationship between </a:t>
            </a:r>
            <a:r>
              <a:rPr lang="en-US" dirty="0" err="1"/>
              <a:t>IaaS</a:t>
            </a:r>
            <a:r>
              <a:rPr lang="en-US" dirty="0"/>
              <a:t>, </a:t>
            </a:r>
            <a:r>
              <a:rPr lang="en-US" dirty="0" err="1"/>
              <a:t>PaaS</a:t>
            </a:r>
            <a:r>
              <a:rPr lang="en-US" dirty="0"/>
              <a:t>, and </a:t>
            </a:r>
            <a:r>
              <a:rPr lang="en-US" dirty="0" err="1"/>
              <a:t>SaaS</a:t>
            </a:r>
            <a:r>
              <a:rPr lang="en-US" dirty="0"/>
              <a:t> in more detail</a:t>
            </a:r>
            <a:endParaRPr lang="en-US" sz="1100" dirty="0"/>
          </a:p>
          <a:p>
            <a:pPr marL="0" indent="0">
              <a:buNone/>
            </a:pPr>
            <a:r>
              <a:rPr lang="en-US" b="1" dirty="0"/>
              <a:t>Speaker Notes</a:t>
            </a:r>
            <a:endParaRPr lang="en-US" sz="1100" dirty="0"/>
          </a:p>
          <a:p>
            <a:pPr lvl="0"/>
            <a:r>
              <a:rPr lang="en-US" dirty="0"/>
              <a:t>Another way to look at the cloud services taxonomy and how this taxonomy maps to the components in an IT infrastructure is as follows:</a:t>
            </a:r>
            <a:endParaRPr lang="en-US" sz="1100" dirty="0"/>
          </a:p>
          <a:p>
            <a:pPr lvl="1"/>
            <a:r>
              <a:rPr lang="en-US" dirty="0"/>
              <a:t>Packaged software: With packaged software, a customer would be responsible for managing the entire stack, ranging from the network connectivity to the applications</a:t>
            </a:r>
            <a:endParaRPr lang="en-US" sz="1100" dirty="0"/>
          </a:p>
          <a:p>
            <a:pPr lvl="1"/>
            <a:r>
              <a:rPr lang="en-US" dirty="0" err="1"/>
              <a:t>IaaS</a:t>
            </a:r>
            <a:r>
              <a:rPr lang="en-US" dirty="0"/>
              <a:t>:</a:t>
            </a:r>
          </a:p>
          <a:p>
            <a:pPr lvl="2"/>
            <a:r>
              <a:rPr lang="en-US" dirty="0"/>
              <a:t>With </a:t>
            </a:r>
            <a:r>
              <a:rPr lang="en-US" dirty="0" err="1"/>
              <a:t>IaaS</a:t>
            </a:r>
            <a:r>
              <a:rPr lang="en-US" dirty="0"/>
              <a:t>, the lower levels of the stack are managed by a vendor. Some of these components can be provided by traditional </a:t>
            </a:r>
            <a:r>
              <a:rPr lang="en-US" dirty="0" err="1"/>
              <a:t>hosters</a:t>
            </a:r>
            <a:r>
              <a:rPr lang="en-US" dirty="0"/>
              <a:t>. In fact, most of them have moved to a virtualized offering</a:t>
            </a:r>
            <a:endParaRPr lang="en-US" sz="1100" dirty="0"/>
          </a:p>
          <a:p>
            <a:pPr lvl="3"/>
            <a:r>
              <a:rPr lang="en-US" dirty="0"/>
              <a:t>Very few actually provide an OS</a:t>
            </a:r>
            <a:endParaRPr lang="en-US" sz="1100" dirty="0"/>
          </a:p>
          <a:p>
            <a:pPr lvl="3"/>
            <a:r>
              <a:rPr lang="en-US" dirty="0"/>
              <a:t>The customer is still responsible for managing the OS through the applications</a:t>
            </a:r>
            <a:endParaRPr lang="en-US" sz="1100" dirty="0"/>
          </a:p>
          <a:p>
            <a:pPr lvl="3"/>
            <a:r>
              <a:rPr lang="en-US" dirty="0"/>
              <a:t>An obvious benefit with </a:t>
            </a:r>
            <a:r>
              <a:rPr lang="en-US" dirty="0" err="1"/>
              <a:t>IaaS</a:t>
            </a:r>
            <a:r>
              <a:rPr lang="en-US" dirty="0"/>
              <a:t> is that it frees the developer from many concerns when provisioning physical or Virtual Machines (VMs)</a:t>
            </a:r>
            <a:endParaRPr lang="en-US" sz="1100" dirty="0"/>
          </a:p>
          <a:p>
            <a:pPr lvl="3"/>
            <a:r>
              <a:rPr lang="en-US" dirty="0"/>
              <a:t>This was one of the earliest and primary use cases for Amazon Web Services Elastic Cloud Compute (EC2)</a:t>
            </a:r>
            <a:endParaRPr lang="en-US" sz="1100" dirty="0"/>
          </a:p>
          <a:p>
            <a:pPr lvl="3"/>
            <a:r>
              <a:rPr lang="en-US" dirty="0"/>
              <a:t>Developers were able to readily provision VMs (Amazon Machine Images, abbreviated as AMIs) on EC2, develop and test solutions and, often, run the results in production</a:t>
            </a:r>
            <a:endParaRPr lang="en-US" sz="1100" dirty="0"/>
          </a:p>
          <a:p>
            <a:pPr lvl="3"/>
            <a:r>
              <a:rPr lang="en-US" dirty="0"/>
              <a:t>The only requirement was a credit card to pay for the services</a:t>
            </a:r>
            <a:endParaRPr lang="en-US" sz="1100" dirty="0"/>
          </a:p>
          <a:p>
            <a:pPr lvl="1"/>
            <a:r>
              <a:rPr lang="en-US" dirty="0" err="1"/>
              <a:t>PaaS</a:t>
            </a:r>
            <a:r>
              <a:rPr lang="en-US" dirty="0"/>
              <a:t>:</a:t>
            </a:r>
          </a:p>
          <a:p>
            <a:pPr lvl="2"/>
            <a:r>
              <a:rPr lang="en-US" dirty="0"/>
              <a:t>With </a:t>
            </a:r>
            <a:r>
              <a:rPr lang="en-US" dirty="0" err="1"/>
              <a:t>PaaS</a:t>
            </a:r>
            <a:r>
              <a:rPr lang="en-US" dirty="0"/>
              <a:t>, everything from the network connectivity through the runtime is provided and managed by the platform vendor</a:t>
            </a:r>
            <a:endParaRPr lang="en-US" sz="1100" dirty="0"/>
          </a:p>
          <a:p>
            <a:pPr lvl="3"/>
            <a:r>
              <a:rPr lang="en-US" dirty="0">
                <a:solidFill>
                  <a:srgbClr val="FF0000"/>
                </a:solidFill>
              </a:rPr>
              <a:t>Microsoft Azure fits best in this category today</a:t>
            </a:r>
            <a:endParaRPr lang="en-US" sz="1100" dirty="0">
              <a:solidFill>
                <a:srgbClr val="FF0000"/>
              </a:solidFill>
            </a:endParaRPr>
          </a:p>
          <a:p>
            <a:pPr lvl="3"/>
            <a:r>
              <a:rPr lang="en-US" dirty="0"/>
              <a:t>In fact, because we do not provide access to the underlying virtualization or OS </a:t>
            </a:r>
            <a:r>
              <a:rPr lang="en-US" dirty="0">
                <a:solidFill>
                  <a:srgbClr val="FF0000"/>
                </a:solidFill>
              </a:rPr>
              <a:t>today</a:t>
            </a:r>
            <a:r>
              <a:rPr lang="en-US" dirty="0"/>
              <a:t>, we are often referred to as not providing </a:t>
            </a:r>
            <a:r>
              <a:rPr lang="en-US" dirty="0" err="1"/>
              <a:t>IaaS</a:t>
            </a:r>
            <a:endParaRPr lang="en-US" sz="1100" dirty="0"/>
          </a:p>
          <a:p>
            <a:pPr lvl="3"/>
            <a:r>
              <a:rPr lang="en-US" dirty="0" err="1"/>
              <a:t>PaaS</a:t>
            </a:r>
            <a:r>
              <a:rPr lang="en-US" dirty="0"/>
              <a:t> offerings further reduce the developer burden by additionally supporting the platform runtime and related application services</a:t>
            </a:r>
            <a:endParaRPr lang="en-US" sz="1100" dirty="0"/>
          </a:p>
          <a:p>
            <a:pPr lvl="3"/>
            <a:r>
              <a:rPr lang="en-US" dirty="0"/>
              <a:t>With </a:t>
            </a:r>
            <a:r>
              <a:rPr lang="en-US" dirty="0" err="1"/>
              <a:t>PaaS</a:t>
            </a:r>
            <a:r>
              <a:rPr lang="en-US" dirty="0"/>
              <a:t>, the developer can immediately begin creating the business logic for an application</a:t>
            </a:r>
            <a:endParaRPr lang="en-US" sz="1100" dirty="0"/>
          </a:p>
          <a:p>
            <a:pPr lvl="3"/>
            <a:r>
              <a:rPr lang="en-US" dirty="0"/>
              <a:t>Potentially, the increase in productivity is considerable. In addition, since the hardware and operational aspects of the cloud platform are also managed by the cloud platform provider, applications can quickly be taken from an idea to reality</a:t>
            </a:r>
            <a:endParaRPr lang="en-US" sz="1100" dirty="0"/>
          </a:p>
          <a:p>
            <a:r>
              <a:rPr lang="en-US" dirty="0"/>
              <a:t>SaaS:</a:t>
            </a:r>
          </a:p>
          <a:p>
            <a:pPr lvl="1"/>
            <a:r>
              <a:rPr lang="en-US" dirty="0"/>
              <a:t>Finally, with SaaS, a vendor provides the application and abstracts you from all of the underlying components</a:t>
            </a:r>
            <a:endParaRPr lang="en-US" sz="1100" dirty="0"/>
          </a:p>
          <a:p>
            <a:pPr lvl="3"/>
            <a:endParaRPr lang="en-US" dirty="0"/>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Biju</a:t>
            </a:r>
          </a:p>
          <a:p>
            <a:r>
              <a:rPr lang="en-US" sz="1100" i="1" dirty="0">
                <a:latin typeface="Calibri"/>
              </a:rPr>
              <a:t>04 October 2013
</a:t>
            </a:r>
            <a:r>
              <a:rPr lang="en-US" sz="1100" dirty="0">
                <a:latin typeface="Calibri"/>
              </a:rPr>
              <a:t>Kindly provide substantiation for the claim made against third-party software.</a:t>
            </a:r>
          </a:p>
        </p:txBody>
      </p:sp>
    </p:spTree>
    <p:extLst>
      <p:ext uri="{BB962C8B-B14F-4D97-AF65-F5344CB8AC3E}">
        <p14:creationId xmlns:p14="http://schemas.microsoft.com/office/powerpoint/2010/main" val="16473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197169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87821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66232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6819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34383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t>28-Sep-16</a:t>
            </a:fld>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52865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t>28-Sep-16</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685864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309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t>28-Sep-16</a:t>
            </a:fld>
            <a:endParaRPr lang="en-US" dirty="0"/>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881205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t>28-Sep-16</a:t>
            </a:fld>
            <a:endParaRPr lang="en-US" dirty="0"/>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095347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28-Sep-16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158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28-Sep-16</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59881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942883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t>28-Sep-16</a:t>
            </a:fld>
            <a:endParaRPr lang="en-US" dirty="0"/>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91404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82114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37091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t>28-Sep-16</a:t>
            </a:fld>
            <a:endParaRPr lang="en-US" dirty="0"/>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69628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t>28-Sep-16</a:t>
            </a:fld>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045887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61250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54105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303645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4964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79911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28-Sep-16</a:t>
            </a:fld>
            <a:endParaRPr lang="en-US"/>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48925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071737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28600"/>
            <a:ext cx="11582401" cy="863600"/>
          </a:xfrm>
        </p:spPr>
        <p:txBody>
          <a:bodyPr anchor="t" anchorCtr="0">
            <a:noAutofit/>
          </a:bodyPr>
          <a:lstStyle>
            <a:lvl1pPr>
              <a:defRPr sz="5331" cap="none" spc="-133" baseline="0">
                <a:solidFill>
                  <a:schemeClr val="accent1"/>
                </a:solidFill>
                <a:latin typeface="Segoe UI Light" pitchFamily="34" charset="0"/>
              </a:defRPr>
            </a:lvl1pPr>
          </a:lstStyle>
          <a:p>
            <a:r>
              <a:rPr lang="en-US" dirty="0"/>
              <a:t>Click To Edit Master Title Style</a:t>
            </a:r>
          </a:p>
        </p:txBody>
      </p:sp>
    </p:spTree>
    <p:extLst>
      <p:ext uri="{BB962C8B-B14F-4D97-AF65-F5344CB8AC3E}">
        <p14:creationId xmlns:p14="http://schemas.microsoft.com/office/powerpoint/2010/main" val="324662697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97178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36271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78873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95413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77941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92007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t>28-Sep-16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159501407"/>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689" r:id="rId3"/>
    <p:sldLayoutId id="2147483663" r:id="rId4"/>
    <p:sldLayoutId id="2147483664" r:id="rId5"/>
    <p:sldLayoutId id="2147483665" r:id="rId6"/>
    <p:sldLayoutId id="2147483666" r:id="rId7"/>
    <p:sldLayoutId id="2147483667" r:id="rId8"/>
    <p:sldLayoutId id="2147483668"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03" r:id="rId30"/>
    <p:sldLayoutId id="2147483725"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0" y="1143000"/>
            <a:ext cx="6949440" cy="2286000"/>
          </a:xfrm>
        </p:spPr>
        <p:txBody>
          <a:bodyPr/>
          <a:lstStyle/>
          <a:p>
            <a:r>
              <a:rPr lang="en-US" dirty="0"/>
              <a:t>Microsoft Azure: Infrastructure as a Service (IaaS)</a:t>
            </a:r>
            <a:endParaRPr lang="en-US" sz="3600" dirty="0"/>
          </a:p>
        </p:txBody>
      </p:sp>
    </p:spTree>
    <p:extLst>
      <p:ext uri="{BB962C8B-B14F-4D97-AF65-F5344CB8AC3E}">
        <p14:creationId xmlns:p14="http://schemas.microsoft.com/office/powerpoint/2010/main" val="13193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0875" y="-59723"/>
            <a:ext cx="12746345" cy="6483084"/>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727" y="777617"/>
            <a:ext cx="12180750" cy="6151101"/>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82018" y="2990875"/>
            <a:ext cx="549144" cy="527467"/>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3181" y="104833"/>
            <a:ext cx="11056800" cy="747597"/>
          </a:xfrm>
        </p:spPr>
        <p:txBody>
          <a:bodyPr/>
          <a:lstStyle/>
          <a:p>
            <a:r>
              <a:rPr lang="en-US" sz="4000" spc="-100" dirty="0"/>
              <a:t>Hyper scale Infrastructure </a:t>
            </a:r>
            <a:r>
              <a:rPr lang="en-US" sz="4000" dirty="0">
                <a:solidFill>
                  <a:srgbClr val="0070C0"/>
                </a:solidFill>
              </a:rPr>
              <a:t>is the enabler</a:t>
            </a:r>
          </a:p>
        </p:txBody>
      </p:sp>
      <p:sp>
        <p:nvSpPr>
          <p:cNvPr id="27" name="TextBox 26"/>
          <p:cNvSpPr txBox="1"/>
          <p:nvPr/>
        </p:nvSpPr>
        <p:spPr>
          <a:xfrm>
            <a:off x="401217" y="739755"/>
            <a:ext cx="11564164" cy="468598"/>
          </a:xfrm>
          <a:prstGeom prst="rect">
            <a:avLst/>
          </a:prstGeom>
          <a:ln>
            <a:noFill/>
            <a:tailEnd type="oval" w="med" len="med"/>
          </a:ln>
        </p:spPr>
        <p:style>
          <a:lnRef idx="1">
            <a:schemeClr val="accent1"/>
          </a:lnRef>
          <a:fillRef idx="0">
            <a:schemeClr val="accent1"/>
          </a:fillRef>
          <a:effectRef idx="0">
            <a:schemeClr val="accent1"/>
          </a:effectRef>
          <a:fontRef idx="minor">
            <a:schemeClr val="tx1"/>
          </a:fontRef>
        </p:style>
        <p:txBody>
          <a:bodyPr wrap="square" lIns="91371" tIns="45687" rIns="91371" bIns="45687" rtlCol="0">
            <a:spAutoFit/>
          </a:bodyPr>
          <a:lstStyle/>
          <a:p>
            <a:pPr defTabSz="1218092">
              <a:defRPr/>
            </a:pPr>
            <a:r>
              <a:rPr lang="en-US" sz="2398" spc="-100" dirty="0">
                <a:solidFill>
                  <a:srgbClr val="FFB900">
                    <a:lumMod val="50000"/>
                  </a:srgbClr>
                </a:solidFill>
                <a:latin typeface="Segoe UI Light"/>
              </a:rPr>
              <a:t>27 Regions Worldwide, 22 ONLINE…huge capacity around the world…growing every year</a:t>
            </a:r>
          </a:p>
        </p:txBody>
      </p:sp>
      <p:sp>
        <p:nvSpPr>
          <p:cNvPr id="3" name="Rectangle 2"/>
          <p:cNvSpPr/>
          <p:nvPr/>
        </p:nvSpPr>
        <p:spPr>
          <a:xfrm>
            <a:off x="-61738" y="5645422"/>
            <a:ext cx="7977655" cy="1077218"/>
          </a:xfrm>
          <a:prstGeom prst="rect">
            <a:avLst/>
          </a:prstGeom>
          <a:noFill/>
        </p:spPr>
        <p:txBody>
          <a:bodyPr wrap="square">
            <a:spAutoFit/>
          </a:bodyPr>
          <a:lstStyle/>
          <a:p>
            <a:pPr marL="177766" lvl="1" indent="-177766" defTabSz="913788">
              <a:buSzPct val="60000"/>
              <a:buFont typeface="Wingdings" panose="05000000000000000000" pitchFamily="2" charset="2"/>
              <a:buChar char=""/>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100+ datacenters</a:t>
            </a:r>
          </a:p>
          <a:p>
            <a:pPr marL="177766" lvl="1" indent="-177766" defTabSz="913788">
              <a:buSzPct val="60000"/>
              <a:buFont typeface="Wingdings" panose="05000000000000000000" pitchFamily="2" charset="2"/>
              <a:buChar char=""/>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Top 3 networks in the world</a:t>
            </a:r>
          </a:p>
          <a:p>
            <a:pPr marL="177766" lvl="1" indent="-177766" defTabSz="913788">
              <a:buSzPct val="60000"/>
              <a:buFont typeface="Wingdings" panose="05000000000000000000" pitchFamily="2" charset="2"/>
              <a:buChar char=""/>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2.5x AWS, 7x Google DC Regions</a:t>
            </a:r>
          </a:p>
          <a:p>
            <a:pPr marL="177766" lvl="1" indent="-177766" defTabSz="913788">
              <a:buSzPct val="60000"/>
              <a:buFont typeface="Wingdings" panose="05000000000000000000" pitchFamily="2" charset="2"/>
              <a:buChar char=""/>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G Series – Largest VM in World, 32 cores, 448GB Ram, SSD…</a:t>
            </a:r>
          </a:p>
        </p:txBody>
      </p:sp>
      <p:sp>
        <p:nvSpPr>
          <p:cNvPr id="67" name="Rectangle 66"/>
          <p:cNvSpPr/>
          <p:nvPr/>
        </p:nvSpPr>
        <p:spPr bwMode="auto">
          <a:xfrm>
            <a:off x="6843824" y="6331504"/>
            <a:ext cx="176499" cy="145056"/>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prstTxWarp prst="textNoShape">
              <a:avLst/>
            </a:prstTxWarp>
          </a:bodyPr>
          <a:lstStyle/>
          <a:p>
            <a:pPr algn="ctr" defTabSz="1218092">
              <a:defRPr/>
            </a:pPr>
            <a:endParaRPr lang="en-US" spc="-100" dirty="0">
              <a:solidFill>
                <a:srgbClr val="FFFFFF"/>
              </a:solidFill>
              <a:latin typeface="Segoe UI Light"/>
              <a:cs typeface="Segoe UI" pitchFamily="34" charset="0"/>
            </a:endParaRPr>
          </a:p>
        </p:txBody>
      </p:sp>
      <p:sp>
        <p:nvSpPr>
          <p:cNvPr id="68" name="Rectangle 67"/>
          <p:cNvSpPr/>
          <p:nvPr/>
        </p:nvSpPr>
        <p:spPr bwMode="auto">
          <a:xfrm>
            <a:off x="6849218" y="6065892"/>
            <a:ext cx="176314" cy="143260"/>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prstTxWarp prst="textNoShape">
              <a:avLst/>
            </a:prstTxWarp>
          </a:bodyPr>
          <a:lstStyle/>
          <a:p>
            <a:pPr algn="ctr" defTabSz="1218092">
              <a:defRPr/>
            </a:pPr>
            <a:endParaRPr lang="en-US" sz="784" spc="-100" dirty="0">
              <a:solidFill>
                <a:srgbClr val="FFFFFF"/>
              </a:solidFill>
              <a:latin typeface="Segoe UI"/>
              <a:cs typeface="Segoe UI" pitchFamily="34" charset="0"/>
            </a:endParaRPr>
          </a:p>
        </p:txBody>
      </p:sp>
      <p:sp>
        <p:nvSpPr>
          <p:cNvPr id="4" name="Rectangle 3"/>
          <p:cNvSpPr/>
          <p:nvPr/>
        </p:nvSpPr>
        <p:spPr>
          <a:xfrm>
            <a:off x="6978622" y="5961197"/>
            <a:ext cx="1179323" cy="343443"/>
          </a:xfrm>
          <a:prstGeom prst="rect">
            <a:avLst/>
          </a:prstGeom>
        </p:spPr>
        <p:txBody>
          <a:bodyPr wrap="none">
            <a:spAutoFit/>
          </a:bodyPr>
          <a:lstStyle/>
          <a:p>
            <a:pPr defTabSz="914072">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Operational</a:t>
            </a:r>
            <a:endParaRPr lang="en-US" sz="1600" dirty="0">
              <a:solidFill>
                <a:srgbClr val="505050"/>
              </a:solidFill>
              <a:latin typeface="Segoe UI"/>
            </a:endParaRPr>
          </a:p>
        </p:txBody>
      </p:sp>
      <p:sp>
        <p:nvSpPr>
          <p:cNvPr id="69" name="Rectangle 68"/>
          <p:cNvSpPr/>
          <p:nvPr/>
        </p:nvSpPr>
        <p:spPr>
          <a:xfrm>
            <a:off x="6987146" y="6220809"/>
            <a:ext cx="2601625" cy="343443"/>
          </a:xfrm>
          <a:prstGeom prst="rect">
            <a:avLst/>
          </a:prstGeom>
        </p:spPr>
        <p:txBody>
          <a:bodyPr wrap="none">
            <a:spAutoFit/>
          </a:bodyPr>
          <a:lstStyle/>
          <a:p>
            <a:pPr defTabSz="914072">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Announced/Not Operational</a:t>
            </a:r>
            <a:endParaRPr lang="en-US" sz="1600" dirty="0">
              <a:solidFill>
                <a:srgbClr val="505050"/>
              </a:solidFill>
              <a:latin typeface="Segoe UI"/>
            </a:endParaRPr>
          </a:p>
        </p:txBody>
      </p:sp>
      <p:sp>
        <p:nvSpPr>
          <p:cNvPr id="74" name="Rectangle 73"/>
          <p:cNvSpPr/>
          <p:nvPr/>
        </p:nvSpPr>
        <p:spPr bwMode="auto">
          <a:xfrm>
            <a:off x="1838370" y="2331148"/>
            <a:ext cx="633455"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Central US</a:t>
            </a:r>
          </a:p>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Iowa</a:t>
            </a:r>
          </a:p>
        </p:txBody>
      </p:sp>
      <p:sp>
        <p:nvSpPr>
          <p:cNvPr id="57" name="Rectangle 56"/>
          <p:cNvSpPr/>
          <p:nvPr/>
        </p:nvSpPr>
        <p:spPr bwMode="auto">
          <a:xfrm>
            <a:off x="954817" y="3131748"/>
            <a:ext cx="60357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West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California</a:t>
            </a:r>
          </a:p>
        </p:txBody>
      </p:sp>
      <p:sp>
        <p:nvSpPr>
          <p:cNvPr id="76" name="Rectangle 75"/>
          <p:cNvSpPr/>
          <p:nvPr/>
        </p:nvSpPr>
        <p:spPr bwMode="auto">
          <a:xfrm>
            <a:off x="3989676" y="3109169"/>
            <a:ext cx="568819"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
        <p:nvSpPr>
          <p:cNvPr id="78" name="Rectangle 77"/>
          <p:cNvSpPr/>
          <p:nvPr/>
        </p:nvSpPr>
        <p:spPr bwMode="auto">
          <a:xfrm>
            <a:off x="3439869" y="3725833"/>
            <a:ext cx="66737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US </a:t>
            </a:r>
            <a:r>
              <a:rPr lang="en-US" sz="784" dirty="0" err="1">
                <a:solidFill>
                  <a:srgbClr val="FFFFFF"/>
                </a:solidFill>
                <a:latin typeface="Segoe UI Light"/>
                <a:ea typeface="Verdana" panose="020B0604030504040204" pitchFamily="34" charset="0"/>
                <a:cs typeface="Arial" panose="020B0604020202020204" pitchFamily="34" charset="0"/>
              </a:rPr>
              <a:t>Gov</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
        <p:nvSpPr>
          <p:cNvPr id="85" name="Rectangle 84"/>
          <p:cNvSpPr/>
          <p:nvPr/>
        </p:nvSpPr>
        <p:spPr bwMode="auto">
          <a:xfrm>
            <a:off x="2231162" y="1827587"/>
            <a:ext cx="909246"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North Central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Illinois</a:t>
            </a:r>
          </a:p>
        </p:txBody>
      </p:sp>
      <p:sp>
        <p:nvSpPr>
          <p:cNvPr id="86" name="Rectangle 85"/>
          <p:cNvSpPr/>
          <p:nvPr/>
        </p:nvSpPr>
        <p:spPr bwMode="auto">
          <a:xfrm>
            <a:off x="1232634" y="2597539"/>
            <a:ext cx="525934"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US </a:t>
            </a:r>
            <a:r>
              <a:rPr lang="en-US" sz="784" dirty="0" err="1">
                <a:solidFill>
                  <a:srgbClr val="FFFFFF"/>
                </a:solidFill>
                <a:latin typeface="Segoe UI Light"/>
                <a:ea typeface="Verdana" panose="020B0604030504040204" pitchFamily="34" charset="0"/>
                <a:cs typeface="Arial" panose="020B0604020202020204" pitchFamily="34" charset="0"/>
              </a:rPr>
              <a:t>Gov</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57997" y="3636457"/>
            <a:ext cx="95284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South Central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Texas</a:t>
            </a:r>
          </a:p>
        </p:txBody>
      </p:sp>
      <p:sp>
        <p:nvSpPr>
          <p:cNvPr id="90" name="Rectangle 89"/>
          <p:cNvSpPr/>
          <p:nvPr/>
        </p:nvSpPr>
        <p:spPr bwMode="auto">
          <a:xfrm>
            <a:off x="4859473" y="5397907"/>
            <a:ext cx="84435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Brazil South</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Sao Paulo State</a:t>
            </a:r>
          </a:p>
        </p:txBody>
      </p:sp>
      <p:sp>
        <p:nvSpPr>
          <p:cNvPr id="92" name="Rectangle 91"/>
          <p:cNvSpPr/>
          <p:nvPr/>
        </p:nvSpPr>
        <p:spPr bwMode="auto">
          <a:xfrm>
            <a:off x="6078609" y="2078678"/>
            <a:ext cx="78043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West Europe</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Netherlands</a:t>
            </a:r>
          </a:p>
        </p:txBody>
      </p:sp>
      <p:sp>
        <p:nvSpPr>
          <p:cNvPr id="94" name="Rectangle 93"/>
          <p:cNvSpPr/>
          <p:nvPr/>
        </p:nvSpPr>
        <p:spPr bwMode="auto">
          <a:xfrm>
            <a:off x="9498289" y="2509581"/>
            <a:ext cx="78337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a:solidFill>
                  <a:srgbClr val="FFFFFF"/>
                </a:solidFill>
                <a:latin typeface="Segoe UI Light"/>
                <a:ea typeface="Verdana" panose="020B0604030504040204" pitchFamily="34" charset="0"/>
                <a:cs typeface="Arial" panose="020B0604020202020204" pitchFamily="34" charset="0"/>
              </a:rPr>
              <a:t>China North *</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Beijing</a:t>
            </a:r>
          </a:p>
        </p:txBody>
      </p:sp>
      <p:sp>
        <p:nvSpPr>
          <p:cNvPr id="96" name="Rectangle 95"/>
          <p:cNvSpPr/>
          <p:nvPr/>
        </p:nvSpPr>
        <p:spPr bwMode="auto">
          <a:xfrm>
            <a:off x="8647303" y="2906522"/>
            <a:ext cx="76201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China South *</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Shanghai</a:t>
            </a:r>
          </a:p>
        </p:txBody>
      </p:sp>
      <p:sp>
        <p:nvSpPr>
          <p:cNvPr id="98" name="Rectangle 97"/>
          <p:cNvSpPr/>
          <p:nvPr/>
        </p:nvSpPr>
        <p:spPr bwMode="auto">
          <a:xfrm>
            <a:off x="10862799" y="2820524"/>
            <a:ext cx="88261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Japan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Tokyo, Saitama</a:t>
            </a:r>
          </a:p>
        </p:txBody>
      </p:sp>
      <p:sp>
        <p:nvSpPr>
          <p:cNvPr id="99" name="Rectangle 98"/>
          <p:cNvSpPr/>
          <p:nvPr/>
        </p:nvSpPr>
        <p:spPr bwMode="auto">
          <a:xfrm>
            <a:off x="10862799" y="3277678"/>
            <a:ext cx="72199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Japan West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Osaka</a:t>
            </a:r>
          </a:p>
        </p:txBody>
      </p:sp>
      <p:grpSp>
        <p:nvGrpSpPr>
          <p:cNvPr id="10" name="Group 9"/>
          <p:cNvGrpSpPr/>
          <p:nvPr/>
        </p:nvGrpSpPr>
        <p:grpSpPr>
          <a:xfrm>
            <a:off x="8306484" y="3673741"/>
            <a:ext cx="1065615" cy="735011"/>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effectLst>
              <a:outerShdw blurRad="63500" sx="102000" sy="102000" algn="ctr" rotWithShape="0">
                <a:prstClr val="black">
                  <a:alpha val="40000"/>
                </a:prstClr>
              </a:outerShdw>
            </a:effectLst>
          </p:spPr>
        </p:pic>
        <p:sp>
          <p:nvSpPr>
            <p:cNvPr id="104" name="Rectangle 103"/>
            <p:cNvSpPr/>
            <p:nvPr/>
          </p:nvSpPr>
          <p:spPr bwMode="auto">
            <a:xfrm>
              <a:off x="8820698" y="3746910"/>
              <a:ext cx="739330"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South</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9984656" y="3932621"/>
            <a:ext cx="72171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Asia</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Hong Kong</a:t>
            </a:r>
          </a:p>
        </p:txBody>
      </p:sp>
      <p:sp>
        <p:nvSpPr>
          <p:cNvPr id="113" name="Rectangle 112"/>
          <p:cNvSpPr/>
          <p:nvPr/>
        </p:nvSpPr>
        <p:spPr bwMode="auto">
          <a:xfrm>
            <a:off x="8294853" y="4452450"/>
            <a:ext cx="62145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SE Asia</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Singapore</a:t>
            </a:r>
          </a:p>
        </p:txBody>
      </p:sp>
      <p:sp>
        <p:nvSpPr>
          <p:cNvPr id="118" name="Rectangle 117"/>
          <p:cNvSpPr/>
          <p:nvPr/>
        </p:nvSpPr>
        <p:spPr bwMode="auto">
          <a:xfrm>
            <a:off x="9145442" y="5511719"/>
            <a:ext cx="1016034"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Australia South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Victoria</a:t>
            </a:r>
          </a:p>
        </p:txBody>
      </p:sp>
      <p:sp>
        <p:nvSpPr>
          <p:cNvPr id="119" name="Rectangle 118"/>
          <p:cNvSpPr/>
          <p:nvPr/>
        </p:nvSpPr>
        <p:spPr bwMode="auto">
          <a:xfrm>
            <a:off x="10654637" y="4956028"/>
            <a:ext cx="93015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Australia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New South Wales</a:t>
            </a:r>
          </a:p>
        </p:txBody>
      </p:sp>
      <p:sp>
        <p:nvSpPr>
          <p:cNvPr id="8" name="Rectangle 7"/>
          <p:cNvSpPr/>
          <p:nvPr/>
        </p:nvSpPr>
        <p:spPr>
          <a:xfrm>
            <a:off x="6828733" y="6465877"/>
            <a:ext cx="2146758" cy="343443"/>
          </a:xfrm>
          <a:prstGeom prst="rect">
            <a:avLst/>
          </a:prstGeom>
        </p:spPr>
        <p:txBody>
          <a:bodyPr wrap="none">
            <a:spAutoFit/>
          </a:bodyPr>
          <a:lstStyle/>
          <a:p>
            <a:pPr marL="0" lvl="1" defTabSz="913788">
              <a:buSzPct val="100000"/>
              <a:defRPr/>
            </a:pPr>
            <a:r>
              <a:rPr lang="en-US" sz="1600" spc="-29" dirty="0">
                <a:solidFill>
                  <a:srgbClr val="505050"/>
                </a:solidFill>
                <a:latin typeface="Segoe UI Light" panose="020B0502040204020203" pitchFamily="34" charset="0"/>
                <a:cs typeface="Segoe UI Light" panose="020B0502040204020203" pitchFamily="34" charset="0"/>
              </a:rPr>
              <a:t>* Operated by 21Vianet</a:t>
            </a:r>
          </a:p>
        </p:txBody>
      </p:sp>
      <p:grpSp>
        <p:nvGrpSpPr>
          <p:cNvPr id="9" name="Group 8"/>
          <p:cNvGrpSpPr/>
          <p:nvPr/>
        </p:nvGrpSpPr>
        <p:grpSpPr>
          <a:xfrm>
            <a:off x="8050000" y="3352541"/>
            <a:ext cx="722678" cy="885034"/>
            <a:chOff x="8211418" y="3419269"/>
            <a:chExt cx="737169" cy="902781"/>
          </a:xfrm>
        </p:grpSpPr>
        <p:sp>
          <p:nvSpPr>
            <p:cNvPr id="121" name="Rectangle 120"/>
            <p:cNvSpPr/>
            <p:nvPr/>
          </p:nvSpPr>
          <p:spPr bwMode="auto">
            <a:xfrm>
              <a:off x="8211418" y="3419269"/>
              <a:ext cx="737169"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Central</a:t>
              </a:r>
            </a:p>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69520" y="4222091"/>
            <a:ext cx="549144" cy="527467"/>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72100" y="3581913"/>
            <a:ext cx="549144" cy="527467"/>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42444" y="5540736"/>
            <a:ext cx="549144" cy="527467"/>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7635" y="5414868"/>
            <a:ext cx="549144" cy="527467"/>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76428" y="3303899"/>
            <a:ext cx="549144" cy="527467"/>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42881" y="3009087"/>
            <a:ext cx="549144" cy="527467"/>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62045" y="2989737"/>
            <a:ext cx="549144" cy="527467"/>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73302" y="3131750"/>
            <a:ext cx="549144" cy="527467"/>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8916311" y="4489780"/>
            <a:ext cx="425461" cy="14543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640014" y="3849623"/>
            <a:ext cx="344641" cy="26575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028309" y="3272041"/>
            <a:ext cx="822691" cy="29821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452756" y="3399766"/>
            <a:ext cx="410042" cy="6067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541994" y="3003284"/>
            <a:ext cx="320805" cy="25912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721758" y="2875100"/>
            <a:ext cx="168217" cy="40157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0927893" y="5321548"/>
            <a:ext cx="191821" cy="35911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161476" y="5694479"/>
            <a:ext cx="551791" cy="11432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55653" y="2510191"/>
            <a:ext cx="549144" cy="527467"/>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28515" y="2484218"/>
            <a:ext cx="549144" cy="527467"/>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134343" y="2444197"/>
            <a:ext cx="334481" cy="33423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0"/>
          </p:cNvCxnSpPr>
          <p:nvPr/>
        </p:nvCxnSpPr>
        <p:spPr>
          <a:xfrm flipV="1">
            <a:off x="5211992" y="2752395"/>
            <a:ext cx="491839" cy="12270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58387" y="3260494"/>
            <a:ext cx="394790" cy="5401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0381" y="3413494"/>
            <a:ext cx="549144" cy="527467"/>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32216" y="2879873"/>
            <a:ext cx="549144" cy="527467"/>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61540" y="2959600"/>
            <a:ext cx="549144" cy="527467"/>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061538" y="3084697"/>
            <a:ext cx="549144" cy="527467"/>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16055" y="5045375"/>
            <a:ext cx="549144" cy="527467"/>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333885" y="3291929"/>
            <a:ext cx="655790" cy="6061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00490" y="2289369"/>
            <a:ext cx="1290404" cy="894478"/>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Canada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09366" y="2236716"/>
            <a:ext cx="919008" cy="1082457"/>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Canada Central</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685785" y="2193106"/>
            <a:ext cx="352552" cy="103692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55097" y="2696668"/>
            <a:ext cx="754269" cy="45063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10839" y="3681674"/>
            <a:ext cx="451416" cy="13754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58568" y="2780300"/>
            <a:ext cx="1142115" cy="36700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333885" y="3354903"/>
            <a:ext cx="937962" cy="34506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333887" y="3354903"/>
            <a:ext cx="439668" cy="37093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487796" y="5316612"/>
            <a:ext cx="371677" cy="26405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456939" y="3665524"/>
            <a:ext cx="1164881" cy="527467"/>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effectLst>
              <a:outerShdw blurRad="63500" sx="102000" sy="102000" algn="ctr" rotWithShape="0">
                <a:prstClr val="black">
                  <a:alpha val="40000"/>
                </a:prstClr>
              </a:outerShdw>
            </a:effectLst>
          </p:spPr>
        </p:pic>
        <p:sp>
          <p:nvSpPr>
            <p:cNvPr id="91" name="Rectangle 90"/>
            <p:cNvSpPr/>
            <p:nvPr/>
          </p:nvSpPr>
          <p:spPr bwMode="auto">
            <a:xfrm>
              <a:off x="7606465" y="3913029"/>
              <a:ext cx="693614"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West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bwMode="auto">
          <a:xfrm>
            <a:off x="6900785" y="2410789"/>
            <a:ext cx="1077686"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Germany North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Magdeburg</a:t>
            </a:r>
          </a:p>
        </p:txBody>
      </p:sp>
      <p:pic>
        <p:nvPicPr>
          <p:cNvPr id="97" name="Picture 9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24012" y="2527301"/>
            <a:ext cx="549144" cy="527467"/>
          </a:xfrm>
          <a:prstGeom prst="rect">
            <a:avLst/>
          </a:prstGeom>
          <a:effectLst>
            <a:outerShdw blurRad="63500" sx="102000" sy="102000" algn="ctr" rotWithShape="0">
              <a:prstClr val="black">
                <a:alpha val="40000"/>
              </a:prstClr>
            </a:outerShdw>
          </a:effectLst>
        </p:spPr>
      </p:pic>
      <p:cxnSp>
        <p:nvCxnSpPr>
          <p:cNvPr id="100" name="Straight Connector 99"/>
          <p:cNvCxnSpPr>
            <a:stCxn id="95" idx="1"/>
          </p:cNvCxnSpPr>
          <p:nvPr/>
        </p:nvCxnSpPr>
        <p:spPr>
          <a:xfrm flipH="1">
            <a:off x="6400632" y="2593549"/>
            <a:ext cx="500154" cy="20281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bwMode="auto">
          <a:xfrm>
            <a:off x="6800594" y="2850055"/>
            <a:ext cx="944304"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Germany Central</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Frankfurt</a:t>
            </a:r>
          </a:p>
        </p:txBody>
      </p:sp>
      <p:pic>
        <p:nvPicPr>
          <p:cNvPr id="103" name="Picture 10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82708" y="2616531"/>
            <a:ext cx="549144" cy="527467"/>
          </a:xfrm>
          <a:prstGeom prst="rect">
            <a:avLst/>
          </a:prstGeom>
          <a:effectLst>
            <a:outerShdw blurRad="63500" sx="102000" sy="102000" algn="ctr" rotWithShape="0">
              <a:prstClr val="black">
                <a:alpha val="40000"/>
              </a:prstClr>
            </a:outerShdw>
          </a:effectLst>
        </p:spPr>
      </p:pic>
      <p:cxnSp>
        <p:nvCxnSpPr>
          <p:cNvPr id="102" name="Straight Connector 101"/>
          <p:cNvCxnSpPr>
            <a:stCxn id="101" idx="1"/>
          </p:cNvCxnSpPr>
          <p:nvPr/>
        </p:nvCxnSpPr>
        <p:spPr>
          <a:xfrm flipH="1" flipV="1">
            <a:off x="6261693" y="2879836"/>
            <a:ext cx="538901" cy="15297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5015899" y="2130357"/>
            <a:ext cx="887955"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r>
              <a:rPr lang="en-US" sz="784" dirty="0">
                <a:solidFill>
                  <a:srgbClr val="FFFFFF"/>
                </a:solidFill>
                <a:latin typeface="Segoe UI Light"/>
                <a:ea typeface="Verdana" panose="020B0604030504040204" pitchFamily="34" charset="0"/>
                <a:cs typeface="Arial" panose="020B0604020202020204" pitchFamily="34" charset="0"/>
              </a:rPr>
              <a:t>United Kingdom</a:t>
            </a:r>
          </a:p>
          <a:p>
            <a:pPr algn="ctr" defTabSz="1218092"/>
            <a:r>
              <a:rPr lang="en-US" sz="784" dirty="0">
                <a:solidFill>
                  <a:srgbClr val="FFFFFF"/>
                </a:solidFill>
                <a:latin typeface="Segoe UI Light"/>
                <a:ea typeface="Verdana" panose="020B0604030504040204" pitchFamily="34" charset="0"/>
                <a:cs typeface="Arial" panose="020B0604020202020204" pitchFamily="34" charset="0"/>
              </a:rPr>
              <a:t>Regions</a:t>
            </a:r>
          </a:p>
        </p:txBody>
      </p:sp>
      <p:pic>
        <p:nvPicPr>
          <p:cNvPr id="106" name="Picture 10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38295" y="2473684"/>
            <a:ext cx="549144" cy="527467"/>
          </a:xfrm>
          <a:prstGeom prst="rect">
            <a:avLst/>
          </a:prstGeom>
          <a:effectLst>
            <a:outerShdw blurRad="63500" sx="102000" sy="102000" algn="ctr" rotWithShape="0">
              <a:prstClr val="black">
                <a:alpha val="40000"/>
              </a:prstClr>
            </a:outerShdw>
          </a:effectLst>
        </p:spPr>
      </p:pic>
      <p:cxnSp>
        <p:nvCxnSpPr>
          <p:cNvPr id="111" name="Straight Connector 110"/>
          <p:cNvCxnSpPr/>
          <p:nvPr/>
        </p:nvCxnSpPr>
        <p:spPr>
          <a:xfrm>
            <a:off x="5462778" y="2492976"/>
            <a:ext cx="448518" cy="24661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bwMode="auto">
          <a:xfrm>
            <a:off x="4809346" y="2875100"/>
            <a:ext cx="80529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North Europe</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Ireland</a:t>
            </a:r>
          </a:p>
        </p:txBody>
      </p:sp>
      <p:sp>
        <p:nvSpPr>
          <p:cNvPr id="77" name="Rectangle 76"/>
          <p:cNvSpPr/>
          <p:nvPr/>
        </p:nvSpPr>
        <p:spPr bwMode="auto">
          <a:xfrm>
            <a:off x="4271848" y="3517204"/>
            <a:ext cx="63388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US 2</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Tree>
    <p:extLst>
      <p:ext uri="{BB962C8B-B14F-4D97-AF65-F5344CB8AC3E}">
        <p14:creationId xmlns:p14="http://schemas.microsoft.com/office/powerpoint/2010/main" val="27622367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824" y="1733267"/>
            <a:ext cx="10115625" cy="498599"/>
          </a:xfrm>
          <a:prstGeom prst="rect">
            <a:avLst/>
          </a:prstGeom>
          <a:noFill/>
        </p:spPr>
        <p:txBody>
          <a:bodyPr wrap="square" lIns="0" tIns="0" rIns="0" bIns="0" rtlCol="0">
            <a:spAutoFit/>
          </a:bodyPr>
          <a:lstStyle/>
          <a:p>
            <a:pPr marL="457250" indent="-457250">
              <a:lnSpc>
                <a:spcPct val="90000"/>
              </a:lnSpc>
              <a:spcBef>
                <a:spcPct val="20000"/>
              </a:spcBef>
              <a:buSzPct val="80000"/>
              <a:buFont typeface="Courier New" panose="02070309020205020404" pitchFamily="49" charset="0"/>
              <a:buChar char="o"/>
            </a:pPr>
            <a:endParaRPr lang="en-US" sz="3600" dirty="0">
              <a:gradFill>
                <a:gsLst>
                  <a:gs pos="0">
                    <a:srgbClr val="292929">
                      <a:lumMod val="90000"/>
                      <a:lumOff val="10000"/>
                    </a:srgbClr>
                  </a:gs>
                  <a:gs pos="86000">
                    <a:srgbClr val="292929">
                      <a:lumMod val="90000"/>
                      <a:lumOff val="10000"/>
                    </a:srgbClr>
                  </a:gs>
                </a:gsLst>
                <a:lin ang="5400000" scaled="0"/>
              </a:gradFill>
            </a:endParaRPr>
          </a:p>
        </p:txBody>
      </p:sp>
      <p:sp>
        <p:nvSpPr>
          <p:cNvPr id="5" name="Title 1"/>
          <p:cNvSpPr txBox="1">
            <a:spLocks/>
          </p:cNvSpPr>
          <p:nvPr/>
        </p:nvSpPr>
        <p:spPr>
          <a:xfrm>
            <a:off x="519248" y="228601"/>
            <a:ext cx="11151917" cy="747897"/>
          </a:xfrm>
          <a:prstGeom prst="rect">
            <a:avLst/>
          </a:prstGeom>
        </p:spPr>
        <p:txBody>
          <a:bodyPr lIns="91450" tIns="45726" rIns="91450" bIns="45726"/>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endParaRPr lang="en-US" dirty="0">
              <a:solidFill>
                <a:schemeClr val="accent2">
                  <a:alpha val="99000"/>
                </a:schemeClr>
              </a:solidFill>
            </a:endParaRPr>
          </a:p>
        </p:txBody>
      </p:sp>
      <p:sp>
        <p:nvSpPr>
          <p:cNvPr id="11" name="Title 10"/>
          <p:cNvSpPr>
            <a:spLocks noGrp="1"/>
          </p:cNvSpPr>
          <p:nvPr>
            <p:ph type="title"/>
          </p:nvPr>
        </p:nvSpPr>
        <p:spPr>
          <a:xfrm>
            <a:off x="301752" y="290698"/>
            <a:ext cx="11274552" cy="685800"/>
          </a:xfrm>
        </p:spPr>
        <p:txBody>
          <a:bodyPr/>
          <a:lstStyle/>
          <a:p>
            <a:r>
              <a:rPr lang="en-US" dirty="0"/>
              <a:t>How are Microsoft Azure Charges Incurred?</a:t>
            </a:r>
          </a:p>
        </p:txBody>
      </p:sp>
      <p:sp>
        <p:nvSpPr>
          <p:cNvPr id="12" name="Content Placeholder 11"/>
          <p:cNvSpPr>
            <a:spLocks noGrp="1"/>
          </p:cNvSpPr>
          <p:nvPr>
            <p:ph type="body" sz="quarter" idx="13"/>
          </p:nvPr>
        </p:nvSpPr>
        <p:spPr/>
        <p:txBody>
          <a:bodyPr>
            <a:normAutofit/>
          </a:bodyPr>
          <a:lstStyle/>
          <a:p>
            <a:r>
              <a:rPr lang="en-US" sz="2400" dirty="0"/>
              <a:t>Pay only for what you use*</a:t>
            </a:r>
          </a:p>
          <a:p>
            <a:r>
              <a:rPr lang="en-US" sz="2400" dirty="0"/>
              <a:t>VM usage is by the minute</a:t>
            </a:r>
          </a:p>
          <a:p>
            <a:r>
              <a:rPr lang="en-US" sz="2400" dirty="0"/>
              <a:t>VMs (IaaS only) that are stopped in Microsoft Azure, only storage charges apply</a:t>
            </a:r>
          </a:p>
          <a:p>
            <a:pPr marL="0" indent="0">
              <a:buNone/>
            </a:pPr>
            <a:endParaRPr lang="en-US" sz="2400" dirty="0"/>
          </a:p>
          <a:p>
            <a:pPr marL="0" indent="0">
              <a:buNone/>
            </a:pPr>
            <a:r>
              <a:rPr lang="en-US" sz="2400" dirty="0"/>
              <a:t>*Microsoft Azure Enterprise Agreement (EA) billing process differs</a:t>
            </a:r>
          </a:p>
        </p:txBody>
      </p:sp>
    </p:spTree>
    <p:extLst>
      <p:ext uri="{BB962C8B-B14F-4D97-AF65-F5344CB8AC3E}">
        <p14:creationId xmlns:p14="http://schemas.microsoft.com/office/powerpoint/2010/main" val="64625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301752" y="1680200"/>
            <a:ext cx="10832074" cy="3679200"/>
          </a:xfrm>
          <a:prstGeom prst="round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sp>
        <p:nvSpPr>
          <p:cNvPr id="4" name="Title 3"/>
          <p:cNvSpPr>
            <a:spLocks noGrp="1"/>
          </p:cNvSpPr>
          <p:nvPr>
            <p:ph type="title"/>
          </p:nvPr>
        </p:nvSpPr>
        <p:spPr/>
        <p:txBody>
          <a:bodyPr>
            <a:normAutofit/>
          </a:bodyPr>
          <a:lstStyle/>
          <a:p>
            <a:r>
              <a:rPr lang="en-US" dirty="0"/>
              <a:t>Microsoft Azure Compute</a:t>
            </a:r>
          </a:p>
        </p:txBody>
      </p:sp>
      <p:pic>
        <p:nvPicPr>
          <p:cNvPr id="17" name="CS"/>
          <p:cNvPicPr>
            <a:picLocks noChangeAspect="1"/>
          </p:cNvPicPr>
          <p:nvPr/>
        </p:nvPicPr>
        <p:blipFill>
          <a:blip r:embed="rId3" cstate="print">
            <a:duotone>
              <a:prstClr val="black"/>
              <a:srgbClr val="DDDDDD">
                <a:lumMod val="1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89380" y="2014913"/>
            <a:ext cx="2072043" cy="1929091"/>
          </a:xfrm>
          <a:prstGeom prst="rect">
            <a:avLst/>
          </a:prstGeom>
        </p:spPr>
      </p:pic>
      <p:sp>
        <p:nvSpPr>
          <p:cNvPr id="18" name="CS Text"/>
          <p:cNvSpPr txBox="1">
            <a:spLocks/>
          </p:cNvSpPr>
          <p:nvPr/>
        </p:nvSpPr>
        <p:spPr>
          <a:xfrm>
            <a:off x="4139153" y="4005672"/>
            <a:ext cx="2221396"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defTabSz="1219120">
              <a:tabLst>
                <a:tab pos="936731" algn="l"/>
              </a:tabLst>
              <a:defRPr/>
            </a:pPr>
            <a:r>
              <a:rPr lang="en-US" sz="2800" spc="-133" dirty="0">
                <a:solidFill>
                  <a:srgbClr val="292929">
                    <a:alpha val="99000"/>
                  </a:srgbClr>
                </a:solidFill>
              </a:rPr>
              <a:t>Cloud Services</a:t>
            </a:r>
          </a:p>
        </p:txBody>
      </p:sp>
      <p:sp>
        <p:nvSpPr>
          <p:cNvPr id="19" name="Web Sites Text"/>
          <p:cNvSpPr txBox="1">
            <a:spLocks/>
          </p:cNvSpPr>
          <p:nvPr/>
        </p:nvSpPr>
        <p:spPr>
          <a:xfrm>
            <a:off x="1031214" y="3989787"/>
            <a:ext cx="1746494"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defTabSz="1219120">
              <a:tabLst>
                <a:tab pos="936731" algn="l"/>
              </a:tabLst>
              <a:defRPr/>
            </a:pPr>
            <a:r>
              <a:rPr lang="en-US" sz="2800" spc="-133" dirty="0">
                <a:solidFill>
                  <a:srgbClr val="292929">
                    <a:alpha val="99000"/>
                  </a:srgbClr>
                </a:solidFill>
              </a:rPr>
              <a:t>App Service </a:t>
            </a:r>
          </a:p>
        </p:txBody>
      </p:sp>
      <p:pic>
        <p:nvPicPr>
          <p:cNvPr id="20" name="Web Sites"/>
          <p:cNvPicPr>
            <a:picLocks noChangeAspect="1"/>
          </p:cNvPicPr>
          <p:nvPr/>
        </p:nvPicPr>
        <p:blipFill>
          <a:blip r:embed="rId5" cstate="print">
            <a:duotone>
              <a:prstClr val="black"/>
              <a:srgbClr val="DDDDDD">
                <a:lumMod val="10000"/>
                <a:tint val="45000"/>
                <a:satMod val="400000"/>
              </a:srgb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94602" y="2134181"/>
            <a:ext cx="1642673" cy="1529346"/>
          </a:xfrm>
          <a:prstGeom prst="rect">
            <a:avLst/>
          </a:prstGeom>
        </p:spPr>
      </p:pic>
      <p:sp>
        <p:nvSpPr>
          <p:cNvPr id="21" name="Virtual machines text"/>
          <p:cNvSpPr txBox="1">
            <a:spLocks/>
          </p:cNvSpPr>
          <p:nvPr/>
        </p:nvSpPr>
        <p:spPr>
          <a:xfrm>
            <a:off x="7166224" y="4034426"/>
            <a:ext cx="3556001" cy="7755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defTabSz="1219120">
              <a:tabLst>
                <a:tab pos="936731" algn="l"/>
              </a:tabLst>
              <a:defRPr/>
            </a:pPr>
            <a:r>
              <a:rPr lang="en-US" sz="2800" spc="-133" dirty="0">
                <a:solidFill>
                  <a:srgbClr val="292929">
                    <a:alpha val="99000"/>
                  </a:srgbClr>
                </a:solidFill>
              </a:rPr>
              <a:t>Virtual Machines (VMs - </a:t>
            </a:r>
            <a:r>
              <a:rPr lang="en-US" sz="2800" spc="-133" dirty="0" err="1">
                <a:solidFill>
                  <a:srgbClr val="292929">
                    <a:alpha val="99000"/>
                  </a:srgbClr>
                </a:solidFill>
              </a:rPr>
              <a:t>IaaS</a:t>
            </a:r>
            <a:r>
              <a:rPr lang="en-US" sz="2800" spc="-133" dirty="0">
                <a:solidFill>
                  <a:srgbClr val="292929">
                    <a:alpha val="99000"/>
                  </a:srgbClr>
                </a:solidFill>
              </a:rPr>
              <a:t>)</a:t>
            </a:r>
          </a:p>
        </p:txBody>
      </p:sp>
      <p:pic>
        <p:nvPicPr>
          <p:cNvPr id="22" name="Virtual machines"/>
          <p:cNvPicPr>
            <a:picLocks noChangeAspect="1"/>
          </p:cNvPicPr>
          <p:nvPr/>
        </p:nvPicPr>
        <p:blipFill>
          <a:blip r:embed="rId7" cstate="print">
            <a:duotone>
              <a:prstClr val="black"/>
              <a:srgbClr val="292929">
                <a:lumMod val="50000"/>
                <a:tint val="45000"/>
                <a:satMod val="400000"/>
              </a:srgb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132381" y="2198522"/>
            <a:ext cx="1879291" cy="1749640"/>
          </a:xfrm>
          <a:prstGeom prst="rect">
            <a:avLst/>
          </a:prstGeom>
        </p:spPr>
      </p:pic>
    </p:spTree>
    <p:extLst>
      <p:ext uri="{BB962C8B-B14F-4D97-AF65-F5344CB8AC3E}">
        <p14:creationId xmlns:p14="http://schemas.microsoft.com/office/powerpoint/2010/main" val="176023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50"/>
                                        <p:tgtEl>
                                          <p:spTgt spid="2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50"/>
                                        <p:tgtEl>
                                          <p:spTgt spid="1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50"/>
                                        <p:tgtEl>
                                          <p:spTgt spid="20"/>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App Service</a:t>
            </a:r>
          </a:p>
        </p:txBody>
      </p:sp>
      <p:sp>
        <p:nvSpPr>
          <p:cNvPr id="4" name="Text Placeholder 3"/>
          <p:cNvSpPr>
            <a:spLocks noGrp="1"/>
          </p:cNvSpPr>
          <p:nvPr>
            <p:ph type="body" sz="quarter" idx="13"/>
          </p:nvPr>
        </p:nvSpPr>
        <p:spPr/>
        <p:txBody>
          <a:bodyPr>
            <a:normAutofit/>
          </a:bodyPr>
          <a:lstStyle/>
          <a:p>
            <a:r>
              <a:rPr lang="en-US" sz="2000" dirty="0"/>
              <a:t>App Service – fully managed platform in Azure for web, mobile and integration scenarios. This includes</a:t>
            </a:r>
          </a:p>
          <a:p>
            <a:pPr lvl="1"/>
            <a:r>
              <a:rPr lang="en-US" sz="1800" dirty="0"/>
              <a:t>Web Apps – Enterprise grade web applications</a:t>
            </a:r>
          </a:p>
          <a:p>
            <a:pPr lvl="1"/>
            <a:r>
              <a:rPr lang="en-US" sz="1800" dirty="0"/>
              <a:t>API Apps – API apps in Azure App Service are used to develop, publish, manage, and monetize APIs.</a:t>
            </a:r>
          </a:p>
          <a:p>
            <a:pPr lvl="1"/>
            <a:r>
              <a:rPr lang="en-US" sz="1800" dirty="0"/>
              <a:t>Mobile Apps</a:t>
            </a:r>
            <a:r>
              <a:rPr lang="en-US" sz="1800" i="1" dirty="0"/>
              <a:t> </a:t>
            </a:r>
            <a:r>
              <a:rPr lang="en-US" sz="1800" dirty="0"/>
              <a:t>- Build native and cross platform apps for iOS, Android, and Windows apps or cross-platform </a:t>
            </a:r>
            <a:r>
              <a:rPr lang="en-US" sz="1800" dirty="0" err="1"/>
              <a:t>Xamarin</a:t>
            </a:r>
            <a:r>
              <a:rPr lang="en-US" sz="1800" dirty="0"/>
              <a:t> or Cordova (</a:t>
            </a:r>
            <a:r>
              <a:rPr lang="en-US" sz="1800" dirty="0" err="1"/>
              <a:t>Phonegap</a:t>
            </a:r>
            <a:r>
              <a:rPr lang="en-US" sz="1800" dirty="0"/>
              <a:t>) apps</a:t>
            </a:r>
          </a:p>
          <a:p>
            <a:pPr lvl="1"/>
            <a:r>
              <a:rPr lang="en-US" sz="1800" dirty="0"/>
              <a:t>Logic Apps </a:t>
            </a:r>
            <a:r>
              <a:rPr lang="en-US" sz="1800" i="1" dirty="0"/>
              <a:t>(preview)</a:t>
            </a:r>
            <a:r>
              <a:rPr lang="en-US" sz="1800" dirty="0"/>
              <a:t> - Allows developers to design workflows that articulate intent via a trigger and series of steps, each invoking an App Service API app</a:t>
            </a:r>
          </a:p>
          <a:p>
            <a:pPr lvl="1"/>
            <a:endParaRPr lang="en-US" sz="1800" dirty="0"/>
          </a:p>
        </p:txBody>
      </p:sp>
    </p:spTree>
    <p:extLst>
      <p:ext uri="{BB962C8B-B14F-4D97-AF65-F5344CB8AC3E}">
        <p14:creationId xmlns:p14="http://schemas.microsoft.com/office/powerpoint/2010/main" val="281272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Cloud Services</a:t>
            </a:r>
          </a:p>
        </p:txBody>
      </p:sp>
      <p:sp>
        <p:nvSpPr>
          <p:cNvPr id="4" name="Text Placeholder 3"/>
          <p:cNvSpPr>
            <a:spLocks noGrp="1"/>
          </p:cNvSpPr>
          <p:nvPr>
            <p:ph type="body" sz="quarter" idx="13"/>
          </p:nvPr>
        </p:nvSpPr>
        <p:spPr/>
        <p:txBody>
          <a:bodyPr/>
          <a:lstStyle/>
          <a:p>
            <a:r>
              <a:rPr lang="en-US" dirty="0"/>
              <a:t>Role – a configuration passed to Azure to tell Azure how many machines of which size and configuration to build for you</a:t>
            </a:r>
          </a:p>
          <a:p>
            <a:pPr lvl="1"/>
            <a:r>
              <a:rPr lang="en-US" dirty="0"/>
              <a:t>Web Role – Virtual machine with IIS installed</a:t>
            </a:r>
          </a:p>
          <a:p>
            <a:pPr lvl="1"/>
            <a:r>
              <a:rPr lang="en-US" dirty="0"/>
              <a:t>Worker Role – Virtual machine without IIS installed</a:t>
            </a:r>
          </a:p>
          <a:p>
            <a:pPr lvl="1"/>
            <a:r>
              <a:rPr lang="en-US" dirty="0"/>
              <a:t>Ability to mix together multiple role configurations within a single Cloud Service</a:t>
            </a:r>
          </a:p>
          <a:p>
            <a:r>
              <a:rPr lang="en-US" dirty="0"/>
              <a:t>Package – Source code binaries are packaged and sent with the configuration file to Azure</a:t>
            </a:r>
          </a:p>
          <a:p>
            <a:r>
              <a:rPr lang="en-US" dirty="0"/>
              <a:t>Highly scalable – can exceed number of machines capability of App Service Web Apps</a:t>
            </a:r>
          </a:p>
          <a:p>
            <a:r>
              <a:rPr lang="en-US" dirty="0"/>
              <a:t>Allows RDP into individual VMs</a:t>
            </a:r>
          </a:p>
          <a:p>
            <a:r>
              <a:rPr lang="en-US" dirty="0"/>
              <a:t>Cloud Services are also used to contain IaaS virtual machines </a:t>
            </a:r>
            <a:r>
              <a:rPr lang="en-US" i="1" dirty="0"/>
              <a:t>(Classic)</a:t>
            </a:r>
          </a:p>
        </p:txBody>
      </p:sp>
    </p:spTree>
    <p:extLst>
      <p:ext uri="{BB962C8B-B14F-4D97-AF65-F5344CB8AC3E}">
        <p14:creationId xmlns:p14="http://schemas.microsoft.com/office/powerpoint/2010/main" val="28883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view of Virtual Machine Services</a:t>
            </a:r>
          </a:p>
        </p:txBody>
      </p:sp>
      <p:sp>
        <p:nvSpPr>
          <p:cNvPr id="4" name="Text Placeholder 3"/>
          <p:cNvSpPr>
            <a:spLocks noGrp="1"/>
          </p:cNvSpPr>
          <p:nvPr>
            <p:ph type="body" sz="quarter" idx="13"/>
          </p:nvPr>
        </p:nvSpPr>
        <p:spPr/>
        <p:txBody>
          <a:bodyPr>
            <a:noAutofit/>
          </a:bodyPr>
          <a:lstStyle/>
          <a:p>
            <a:r>
              <a:rPr lang="en-US" dirty="0"/>
              <a:t>Compute resources</a:t>
            </a:r>
          </a:p>
          <a:p>
            <a:pPr lvl="1"/>
            <a:r>
              <a:rPr lang="en-US" dirty="0"/>
              <a:t>Virtual Machines</a:t>
            </a:r>
          </a:p>
          <a:p>
            <a:pPr lvl="1"/>
            <a:r>
              <a:rPr lang="en-US" dirty="0"/>
              <a:t>VM Extensions</a:t>
            </a:r>
          </a:p>
          <a:p>
            <a:r>
              <a:rPr lang="en-US" dirty="0"/>
              <a:t>Storage Resources</a:t>
            </a:r>
          </a:p>
          <a:p>
            <a:pPr lvl="1"/>
            <a:r>
              <a:rPr lang="en-US" dirty="0"/>
              <a:t>Blobs, tables, queues and Files functionality</a:t>
            </a:r>
          </a:p>
          <a:p>
            <a:pPr lvl="1"/>
            <a:r>
              <a:rPr lang="en-US" dirty="0"/>
              <a:t>Storage accounts (blobs) – Standard &amp; Premium Storage</a:t>
            </a:r>
          </a:p>
          <a:p>
            <a:r>
              <a:rPr lang="en-US" dirty="0"/>
              <a:t>Networking Resources</a:t>
            </a:r>
          </a:p>
          <a:p>
            <a:pPr lvl="1"/>
            <a:r>
              <a:rPr lang="en-US" dirty="0"/>
              <a:t>Virtual networks</a:t>
            </a:r>
          </a:p>
          <a:p>
            <a:pPr lvl="1"/>
            <a:r>
              <a:rPr lang="en-US" dirty="0"/>
              <a:t>Network interface cards (NICs)</a:t>
            </a:r>
          </a:p>
          <a:p>
            <a:pPr lvl="1"/>
            <a:r>
              <a:rPr lang="en-US" dirty="0"/>
              <a:t>Load balancers</a:t>
            </a:r>
          </a:p>
          <a:p>
            <a:pPr lvl="1"/>
            <a:r>
              <a:rPr lang="en-US" dirty="0"/>
              <a:t>IP addresses</a:t>
            </a:r>
          </a:p>
          <a:p>
            <a:pPr lvl="1"/>
            <a:r>
              <a:rPr lang="en-US" dirty="0"/>
              <a:t>Network Security Groups</a:t>
            </a:r>
          </a:p>
        </p:txBody>
      </p:sp>
    </p:spTree>
    <p:extLst>
      <p:ext uri="{BB962C8B-B14F-4D97-AF65-F5344CB8AC3E}">
        <p14:creationId xmlns:p14="http://schemas.microsoft.com/office/powerpoint/2010/main" val="281283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model for PaaS/IaaS</a:t>
            </a:r>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158" y="1540382"/>
            <a:ext cx="7835937" cy="4803327"/>
          </a:xfrm>
          <a:prstGeom prst="rect">
            <a:avLst/>
          </a:prstGeom>
        </p:spPr>
      </p:pic>
      <p:sp>
        <p:nvSpPr>
          <p:cNvPr id="55" name="Title 16"/>
          <p:cNvSpPr txBox="1">
            <a:spLocks/>
          </p:cNvSpPr>
          <p:nvPr/>
        </p:nvSpPr>
        <p:spPr>
          <a:xfrm>
            <a:off x="3695315" y="1067748"/>
            <a:ext cx="4133024" cy="6210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chemeClr val="tx1"/>
                </a:solidFill>
                <a:effectLst/>
                <a:uLnTx/>
                <a:uFillTx/>
                <a:latin typeface="Segoe UI Light"/>
                <a:ea typeface="+mn-ea"/>
                <a:cs typeface="Segoe UI" pitchFamily="34" charset="0"/>
              </a:rPr>
              <a:t>ARM with Resource Providers</a:t>
            </a:r>
          </a:p>
        </p:txBody>
      </p:sp>
    </p:spTree>
    <p:extLst>
      <p:ext uri="{BB962C8B-B14F-4D97-AF65-F5344CB8AC3E}">
        <p14:creationId xmlns:p14="http://schemas.microsoft.com/office/powerpoint/2010/main" val="324036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Demo: </a:t>
            </a:r>
            <a:r>
              <a:rPr lang="en-US"/>
              <a:t>Management Portals</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74A398B2-5A34-1A4A-811E-F4027282568C}" type="slidenum">
              <a:rPr lang="en-US" smtClean="0"/>
              <a:pPr/>
              <a:t>17</a:t>
            </a:fld>
            <a:endParaRPr lang="en-US"/>
          </a:p>
        </p:txBody>
      </p:sp>
    </p:spTree>
    <p:extLst>
      <p:ext uri="{BB962C8B-B14F-4D97-AF65-F5344CB8AC3E}">
        <p14:creationId xmlns:p14="http://schemas.microsoft.com/office/powerpoint/2010/main" val="43370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Knowledge Check</a:t>
            </a:r>
          </a:p>
        </p:txBody>
      </p:sp>
      <p:sp>
        <p:nvSpPr>
          <p:cNvPr id="7" name="Content Placeholder 6"/>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8020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Answers – Module Knowledge Check</a:t>
            </a:r>
          </a:p>
        </p:txBody>
      </p:sp>
      <p:sp>
        <p:nvSpPr>
          <p:cNvPr id="7" name="Content Placeholder 6"/>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1349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1371600"/>
            <a:ext cx="5438775" cy="1828800"/>
          </a:xfrm>
        </p:spPr>
        <p:txBody>
          <a:bodyPr/>
          <a:lstStyle/>
          <a:p>
            <a:r>
              <a:rPr lang="en-US" dirty="0"/>
              <a:t>Module 1: Microsoft Azure Overview</a:t>
            </a:r>
          </a:p>
        </p:txBody>
      </p:sp>
      <p:sp>
        <p:nvSpPr>
          <p:cNvPr id="7" name="Text Placeholder 6"/>
          <p:cNvSpPr>
            <a:spLocks noGrp="1"/>
          </p:cNvSpPr>
          <p:nvPr>
            <p:ph type="body" sz="quarter" idx="12"/>
          </p:nvPr>
        </p:nvSpPr>
        <p:spPr/>
        <p:txBody>
          <a:bodyPr/>
          <a:lstStyle/>
          <a:p>
            <a:r>
              <a:rPr lang="en-US" dirty="0"/>
              <a:t>Section 1: Cloud Computing Introduction</a:t>
            </a:r>
          </a:p>
        </p:txBody>
      </p:sp>
    </p:spTree>
    <p:extLst>
      <p:ext uri="{BB962C8B-B14F-4D97-AF65-F5344CB8AC3E}">
        <p14:creationId xmlns:p14="http://schemas.microsoft.com/office/powerpoint/2010/main" val="16487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endParaRPr lang="en-US" dirty="0"/>
          </a:p>
        </p:txBody>
      </p:sp>
      <p:sp>
        <p:nvSpPr>
          <p:cNvPr id="3" name="Content Placeholder 2"/>
          <p:cNvSpPr>
            <a:spLocks noGrp="1"/>
          </p:cNvSpPr>
          <p:nvPr>
            <p:ph type="body" sz="quarter" idx="13"/>
          </p:nvPr>
        </p:nvSpPr>
        <p:spPr/>
        <p:txBody>
          <a:bodyPr/>
          <a:lstStyle/>
          <a:p>
            <a:r>
              <a:rPr lang="en-US" dirty="0"/>
              <a:t>All slides have two styles of PDF documents:</a:t>
            </a:r>
          </a:p>
          <a:p>
            <a:pPr lvl="1"/>
            <a:r>
              <a:rPr lang="en-US" dirty="0"/>
              <a:t>Full View – full page view per slide</a:t>
            </a:r>
          </a:p>
          <a:p>
            <a:pPr lvl="1"/>
            <a:r>
              <a:rPr lang="en-US" dirty="0"/>
              <a:t>Notes View – 3 slides per page with ruled lines used to take notes</a:t>
            </a:r>
          </a:p>
          <a:p>
            <a:r>
              <a:rPr lang="en-US" dirty="0"/>
              <a:t>Use Adobe Reader or other PDF viewing tools to review the PDF slides</a:t>
            </a:r>
          </a:p>
          <a:p>
            <a:r>
              <a:rPr lang="en-US" dirty="0"/>
              <a:t>All PDF slides are located in your AzureIaaSWS.zip file</a:t>
            </a:r>
          </a:p>
          <a:p>
            <a:endParaRPr lang="en-US" dirty="0"/>
          </a:p>
          <a:p>
            <a:endParaRPr lang="en-US" dirty="0"/>
          </a:p>
        </p:txBody>
      </p:sp>
    </p:spTree>
    <p:extLst>
      <p:ext uri="{BB962C8B-B14F-4D97-AF65-F5344CB8AC3E}">
        <p14:creationId xmlns:p14="http://schemas.microsoft.com/office/powerpoint/2010/main" val="335649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Introduction and Logistics</a:t>
            </a:r>
          </a:p>
        </p:txBody>
      </p:sp>
      <p:sp>
        <p:nvSpPr>
          <p:cNvPr id="9" name="Content Placeholder 8"/>
          <p:cNvSpPr>
            <a:spLocks noGrp="1"/>
          </p:cNvSpPr>
          <p:nvPr>
            <p:ph type="body" sz="quarter" idx="13"/>
          </p:nvPr>
        </p:nvSpPr>
        <p:spPr/>
        <p:txBody>
          <a:bodyPr>
            <a:normAutofit lnSpcReduction="10000"/>
          </a:bodyPr>
          <a:lstStyle/>
          <a:p>
            <a:r>
              <a:rPr lang="en-US" dirty="0"/>
              <a:t>Your trainer</a:t>
            </a:r>
          </a:p>
          <a:p>
            <a:r>
              <a:rPr lang="en-US" dirty="0"/>
              <a:t>You</a:t>
            </a:r>
          </a:p>
          <a:p>
            <a:pPr lvl="1"/>
            <a:r>
              <a:rPr lang="en-US" dirty="0"/>
              <a:t>Your role</a:t>
            </a:r>
          </a:p>
          <a:p>
            <a:pPr lvl="1"/>
            <a:r>
              <a:rPr lang="en-US" dirty="0"/>
              <a:t>Your company</a:t>
            </a:r>
          </a:p>
          <a:p>
            <a:pPr lvl="1"/>
            <a:r>
              <a:rPr lang="en-US" dirty="0"/>
              <a:t>Your experience in this technology area</a:t>
            </a:r>
          </a:p>
          <a:p>
            <a:pPr lvl="1"/>
            <a:r>
              <a:rPr lang="en-US" dirty="0"/>
              <a:t>Your goals for this workshop </a:t>
            </a:r>
          </a:p>
          <a:p>
            <a:r>
              <a:rPr lang="en-US" dirty="0"/>
              <a:t>Start and end times</a:t>
            </a:r>
          </a:p>
          <a:p>
            <a:r>
              <a:rPr lang="en-US" dirty="0"/>
              <a:t>Facilities (bathrooms, smoking)</a:t>
            </a:r>
          </a:p>
          <a:p>
            <a:r>
              <a:rPr lang="en-US" dirty="0"/>
              <a:t>Meals</a:t>
            </a:r>
          </a:p>
          <a:p>
            <a:r>
              <a:rPr lang="en-US" dirty="0"/>
              <a:t>Computers, phones, tablets, etc.</a:t>
            </a:r>
          </a:p>
          <a:p>
            <a:r>
              <a:rPr lang="en-US" dirty="0"/>
              <a:t>Please set to vibrate</a:t>
            </a:r>
          </a:p>
          <a:p>
            <a:r>
              <a:rPr lang="en-US" dirty="0"/>
              <a:t>What’s on your desk?</a:t>
            </a:r>
          </a:p>
        </p:txBody>
      </p:sp>
    </p:spTree>
    <p:extLst>
      <p:ext uri="{BB962C8B-B14F-4D97-AF65-F5344CB8AC3E}">
        <p14:creationId xmlns:p14="http://schemas.microsoft.com/office/powerpoint/2010/main" val="151124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type="body" sz="quarter" idx="13"/>
          </p:nvPr>
        </p:nvSpPr>
        <p:spPr/>
        <p:txBody>
          <a:bodyPr/>
          <a:lstStyle/>
          <a:p>
            <a:pPr lvl="0"/>
            <a:r>
              <a:rPr lang="en-NZ" dirty="0"/>
              <a:t>Windows 7 - 10, Windows Server 2008 R2 and Windows </a:t>
            </a:r>
            <a:r>
              <a:rPr lang="en-NZ"/>
              <a:t>Server 2012 (R2)</a:t>
            </a:r>
            <a:endParaRPr lang="en-NZ" dirty="0"/>
          </a:p>
          <a:p>
            <a:pPr lvl="0"/>
            <a:r>
              <a:rPr lang="en-NZ" dirty="0"/>
              <a:t>Microsoft Azure PowerShell</a:t>
            </a:r>
          </a:p>
          <a:p>
            <a:pPr lvl="0"/>
            <a:r>
              <a:rPr lang="en-NZ" dirty="0"/>
              <a:t>Microsoft Visual Studio 2015 Update 2 (for ARM labs)</a:t>
            </a:r>
          </a:p>
          <a:p>
            <a:pPr lvl="0"/>
            <a:r>
              <a:rPr lang="en-NZ" dirty="0"/>
              <a:t>Active Azure Subscription</a:t>
            </a:r>
          </a:p>
        </p:txBody>
      </p:sp>
      <p:sp>
        <p:nvSpPr>
          <p:cNvPr id="7" name="Freeform 83"/>
          <p:cNvSpPr>
            <a:spLocks noEditPoints="1"/>
          </p:cNvSpPr>
          <p:nvPr/>
        </p:nvSpPr>
        <p:spPr bwMode="black">
          <a:xfrm>
            <a:off x="5096452" y="3250300"/>
            <a:ext cx="1999096" cy="211030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109737" tIns="54869" rIns="109737" bIns="54869" numCol="1" anchor="t" anchorCtr="0" compatLnSpc="1">
            <a:prstTxWarp prst="textNoShape">
              <a:avLst/>
            </a:prstTxWarp>
          </a:bodyPr>
          <a:lstStyle/>
          <a:p>
            <a:pPr defTabSz="1219170">
              <a:defRPr/>
            </a:pPr>
            <a:endParaRPr lang="en-US" sz="2100" kern="0" dirty="0">
              <a:solidFill>
                <a:srgbClr val="292929"/>
              </a:solidFill>
            </a:endParaRPr>
          </a:p>
        </p:txBody>
      </p:sp>
    </p:spTree>
    <p:extLst>
      <p:ext uri="{BB962C8B-B14F-4D97-AF65-F5344CB8AC3E}">
        <p14:creationId xmlns:p14="http://schemas.microsoft.com/office/powerpoint/2010/main" val="31997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929362" y="1103421"/>
            <a:ext cx="7174217" cy="522012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sz="2700"/>
          </a:p>
        </p:txBody>
      </p:sp>
      <p:sp>
        <p:nvSpPr>
          <p:cNvPr id="8" name="Title 7"/>
          <p:cNvSpPr>
            <a:spLocks noGrp="1"/>
          </p:cNvSpPr>
          <p:nvPr>
            <p:ph type="title"/>
          </p:nvPr>
        </p:nvSpPr>
        <p:spPr/>
        <p:txBody>
          <a:bodyPr/>
          <a:lstStyle/>
          <a:p>
            <a:r>
              <a:rPr lang="en-US" dirty="0"/>
              <a:t>Cloud Computing Patterns</a:t>
            </a:r>
          </a:p>
        </p:txBody>
      </p:sp>
      <p:cxnSp>
        <p:nvCxnSpPr>
          <p:cNvPr id="50" name="Straight Arrow Connector 49"/>
          <p:cNvCxnSpPr/>
          <p:nvPr/>
        </p:nvCxnSpPr>
        <p:spPr bwMode="auto">
          <a:xfrm rot="16200000" flipV="1">
            <a:off x="3376048" y="1954103"/>
            <a:ext cx="752139" cy="4"/>
          </a:xfrm>
          <a:prstGeom prst="straightConnector1">
            <a:avLst/>
          </a:prstGeom>
          <a:noFill/>
          <a:ln w="25400" cap="flat" cmpd="sng" algn="ctr">
            <a:solidFill>
              <a:srgbClr val="292929"/>
            </a:solidFill>
            <a:prstDash val="solid"/>
            <a:headEnd type="none" w="med" len="med"/>
            <a:tailEnd type="triangle"/>
          </a:ln>
          <a:effectLst/>
        </p:spPr>
      </p:cxnSp>
      <p:cxnSp>
        <p:nvCxnSpPr>
          <p:cNvPr id="55" name="Straight Arrow Connector 54"/>
          <p:cNvCxnSpPr/>
          <p:nvPr/>
        </p:nvCxnSpPr>
        <p:spPr bwMode="auto">
          <a:xfrm>
            <a:off x="3752120" y="2321173"/>
            <a:ext cx="2732209" cy="785"/>
          </a:xfrm>
          <a:prstGeom prst="straightConnector1">
            <a:avLst/>
          </a:prstGeom>
          <a:noFill/>
          <a:ln w="25400" cap="flat" cmpd="sng" algn="ctr">
            <a:solidFill>
              <a:srgbClr val="292929"/>
            </a:solidFill>
            <a:prstDash val="solid"/>
            <a:headEnd type="none" w="med" len="med"/>
            <a:tailEnd type="triangle"/>
          </a:ln>
          <a:effectLst/>
        </p:spPr>
      </p:cxnSp>
      <p:sp>
        <p:nvSpPr>
          <p:cNvPr id="56" name="Text Placeholder 6"/>
          <p:cNvSpPr txBox="1">
            <a:spLocks/>
          </p:cNvSpPr>
          <p:nvPr/>
        </p:nvSpPr>
        <p:spPr bwMode="auto">
          <a:xfrm>
            <a:off x="6532113" y="2238535"/>
            <a:ext cx="990025" cy="1130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83087" eaLnBrk="0" fontAlgn="base" hangingPunct="0">
              <a:spcBef>
                <a:spcPct val="20000"/>
              </a:spcBef>
              <a:spcAft>
                <a:spcPct val="0"/>
              </a:spcAft>
              <a:buClr>
                <a:srgbClr val="000000"/>
              </a:buClr>
              <a:defRPr/>
            </a:pPr>
            <a:r>
              <a:rPr lang="en-US" sz="1200" i="1" kern="0" dirty="0">
                <a:solidFill>
                  <a:srgbClr val="292929">
                    <a:alpha val="99000"/>
                  </a:srgbClr>
                </a:solidFill>
              </a:rPr>
              <a:t>t</a:t>
            </a:r>
          </a:p>
        </p:txBody>
      </p:sp>
      <p:sp>
        <p:nvSpPr>
          <p:cNvPr id="61" name="Rectangle 60"/>
          <p:cNvSpPr/>
          <p:nvPr/>
        </p:nvSpPr>
        <p:spPr>
          <a:xfrm rot="16200000">
            <a:off x="3130103" y="1917458"/>
            <a:ext cx="862923" cy="189880"/>
          </a:xfrm>
          <a:prstGeom prst="rect">
            <a:avLst/>
          </a:prstGeom>
          <a:ln>
            <a:noFill/>
          </a:ln>
        </p:spPr>
        <p:txBody>
          <a:bodyPr wrap="square" lIns="73745" tIns="36872" rIns="73745" bIns="36872">
            <a:spAutoFit/>
          </a:bodyPr>
          <a:lstStyle/>
          <a:p>
            <a:pPr marL="245773" indent="-245773" algn="ctr" defTabSz="983087" eaLnBrk="0" fontAlgn="base" hangingPunct="0">
              <a:lnSpc>
                <a:spcPts val="860"/>
              </a:lnSpc>
              <a:spcBef>
                <a:spcPct val="20000"/>
              </a:spcBef>
              <a:spcAft>
                <a:spcPct val="0"/>
              </a:spcAft>
              <a:buClr>
                <a:srgbClr val="000000"/>
              </a:buClr>
              <a:defRPr/>
            </a:pPr>
            <a:r>
              <a:rPr lang="en-US" sz="1100" kern="0" dirty="0">
                <a:solidFill>
                  <a:srgbClr val="292929">
                    <a:alpha val="99000"/>
                  </a:srgbClr>
                </a:solidFill>
              </a:rPr>
              <a:t>Compute </a:t>
            </a:r>
          </a:p>
        </p:txBody>
      </p:sp>
      <p:cxnSp>
        <p:nvCxnSpPr>
          <p:cNvPr id="62" name="Straight Arrow Connector 61"/>
          <p:cNvCxnSpPr/>
          <p:nvPr/>
        </p:nvCxnSpPr>
        <p:spPr bwMode="auto">
          <a:xfrm flipV="1">
            <a:off x="3752119" y="2040850"/>
            <a:ext cx="882759" cy="54917"/>
          </a:xfrm>
          <a:prstGeom prst="straightConnector1">
            <a:avLst/>
          </a:prstGeom>
          <a:noFill/>
          <a:ln w="25400" cap="flat" cmpd="sng" algn="ctr">
            <a:solidFill>
              <a:srgbClr val="292929"/>
            </a:solidFill>
            <a:prstDash val="solid"/>
            <a:headEnd type="none" w="med" len="med"/>
            <a:tailEnd type="triangle"/>
          </a:ln>
          <a:effectLst/>
        </p:spPr>
      </p:cxnSp>
      <p:cxnSp>
        <p:nvCxnSpPr>
          <p:cNvPr id="65" name="Straight Arrow Connector 64"/>
          <p:cNvCxnSpPr/>
          <p:nvPr/>
        </p:nvCxnSpPr>
        <p:spPr bwMode="auto">
          <a:xfrm flipV="1">
            <a:off x="5506583" y="2023226"/>
            <a:ext cx="924875" cy="72541"/>
          </a:xfrm>
          <a:prstGeom prst="straightConnector1">
            <a:avLst/>
          </a:prstGeom>
          <a:noFill/>
          <a:ln w="25400" cap="flat" cmpd="sng" algn="ctr">
            <a:solidFill>
              <a:srgbClr val="292929"/>
            </a:solidFill>
            <a:prstDash val="solid"/>
            <a:headEnd type="none" w="med" len="med"/>
            <a:tailEnd type="triangle"/>
          </a:ln>
          <a:effectLst/>
        </p:spPr>
      </p:cxnSp>
      <p:cxnSp>
        <p:nvCxnSpPr>
          <p:cNvPr id="66" name="Straight Connector 65"/>
          <p:cNvCxnSpPr/>
          <p:nvPr/>
        </p:nvCxnSpPr>
        <p:spPr bwMode="auto">
          <a:xfrm rot="5400000" flipH="1" flipV="1">
            <a:off x="5149530" y="1963342"/>
            <a:ext cx="716663" cy="1356"/>
          </a:xfrm>
          <a:prstGeom prst="line">
            <a:avLst/>
          </a:prstGeom>
          <a:noFill/>
          <a:ln w="19050" cap="flat" cmpd="sng" algn="ctr">
            <a:solidFill>
              <a:srgbClr val="292929"/>
            </a:solidFill>
            <a:prstDash val="sysDot"/>
            <a:headEnd type="none" w="med" len="med"/>
            <a:tailEnd type="none" w="med" len="med"/>
          </a:ln>
          <a:effectLst/>
        </p:spPr>
      </p:cxnSp>
      <p:sp>
        <p:nvSpPr>
          <p:cNvPr id="67" name="Rectangle 66"/>
          <p:cNvSpPr/>
          <p:nvPr/>
        </p:nvSpPr>
        <p:spPr>
          <a:xfrm>
            <a:off x="4599627" y="1737081"/>
            <a:ext cx="967949" cy="497657"/>
          </a:xfrm>
          <a:prstGeom prst="rect">
            <a:avLst/>
          </a:prstGeom>
          <a:ln>
            <a:noFill/>
          </a:ln>
        </p:spPr>
        <p:txBody>
          <a:bodyPr wrap="square" lIns="73745" tIns="36872" rIns="73745" bIns="36872">
            <a:spAutoFit/>
          </a:bodyPr>
          <a:lstStyle/>
          <a:p>
            <a:pPr marL="245773" indent="-245773" algn="ctr" defTabSz="983087" eaLnBrk="0" fontAlgn="base" hangingPunct="0">
              <a:lnSpc>
                <a:spcPts val="860"/>
              </a:lnSpc>
              <a:spcBef>
                <a:spcPct val="20000"/>
              </a:spcBef>
              <a:spcAft>
                <a:spcPct val="0"/>
              </a:spcAft>
              <a:buClr>
                <a:srgbClr val="000000"/>
              </a:buClr>
              <a:defRPr/>
            </a:pPr>
            <a:endParaRPr lang="en-US" sz="1100" kern="0" dirty="0">
              <a:solidFill>
                <a:srgbClr val="292929">
                  <a:alpha val="99000"/>
                </a:srgbClr>
              </a:solidFill>
            </a:endParaRPr>
          </a:p>
          <a:p>
            <a:pPr marL="245773" indent="-245773" algn="ctr" defTabSz="983087" eaLnBrk="0" fontAlgn="base" hangingPunct="0">
              <a:lnSpc>
                <a:spcPts val="860"/>
              </a:lnSpc>
              <a:spcAft>
                <a:spcPts val="645"/>
              </a:spcAft>
              <a:buClr>
                <a:srgbClr val="000000"/>
              </a:buClr>
              <a:defRPr/>
            </a:pPr>
            <a:r>
              <a:rPr lang="en-US" sz="1100" kern="0" dirty="0">
                <a:solidFill>
                  <a:srgbClr val="292929">
                    <a:alpha val="99000"/>
                  </a:srgbClr>
                </a:solidFill>
              </a:rPr>
              <a:t>Inactivity</a:t>
            </a:r>
          </a:p>
          <a:p>
            <a:pPr marL="245773" indent="-245773" algn="ctr" defTabSz="983087" eaLnBrk="0" fontAlgn="base" hangingPunct="0">
              <a:lnSpc>
                <a:spcPts val="860"/>
              </a:lnSpc>
              <a:spcAft>
                <a:spcPts val="645"/>
              </a:spcAft>
              <a:buClr>
                <a:srgbClr val="000000"/>
              </a:buClr>
              <a:defRPr/>
            </a:pPr>
            <a:r>
              <a:rPr lang="en-US" sz="1100" kern="0" dirty="0">
                <a:solidFill>
                  <a:srgbClr val="292929">
                    <a:alpha val="99000"/>
                  </a:srgbClr>
                </a:solidFill>
              </a:rPr>
              <a:t>Period </a:t>
            </a:r>
          </a:p>
        </p:txBody>
      </p:sp>
      <p:cxnSp>
        <p:nvCxnSpPr>
          <p:cNvPr id="68" name="Straight Connector 67"/>
          <p:cNvCxnSpPr/>
          <p:nvPr/>
        </p:nvCxnSpPr>
        <p:spPr bwMode="auto">
          <a:xfrm rot="5400000" flipH="1" flipV="1">
            <a:off x="4295062" y="1963342"/>
            <a:ext cx="716663" cy="1356"/>
          </a:xfrm>
          <a:prstGeom prst="line">
            <a:avLst/>
          </a:prstGeom>
          <a:noFill/>
          <a:ln w="19050" cap="flat" cmpd="sng" algn="ctr">
            <a:solidFill>
              <a:srgbClr val="292929"/>
            </a:solidFill>
            <a:prstDash val="sysDot"/>
            <a:headEnd type="none" w="med" len="med"/>
            <a:tailEnd type="none" w="med" len="med"/>
          </a:ln>
          <a:effectLst/>
        </p:spPr>
      </p:cxnSp>
      <p:sp>
        <p:nvSpPr>
          <p:cNvPr id="69" name="Text Placeholder 6"/>
          <p:cNvSpPr txBox="1">
            <a:spLocks/>
          </p:cNvSpPr>
          <p:nvPr/>
        </p:nvSpPr>
        <p:spPr bwMode="auto">
          <a:xfrm>
            <a:off x="6532113" y="3498610"/>
            <a:ext cx="990025" cy="1130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83087" eaLnBrk="0" fontAlgn="base" hangingPunct="0">
              <a:spcBef>
                <a:spcPct val="20000"/>
              </a:spcBef>
              <a:spcAft>
                <a:spcPct val="0"/>
              </a:spcAft>
              <a:buClr>
                <a:srgbClr val="000000"/>
              </a:buClr>
              <a:defRPr/>
            </a:pPr>
            <a:r>
              <a:rPr lang="en-US" sz="1200" i="1" kern="0" dirty="0">
                <a:solidFill>
                  <a:srgbClr val="292929">
                    <a:alpha val="99000"/>
                  </a:srgbClr>
                </a:solidFill>
              </a:rPr>
              <a:t>t</a:t>
            </a:r>
          </a:p>
        </p:txBody>
      </p:sp>
      <p:sp>
        <p:nvSpPr>
          <p:cNvPr id="70" name="Text Placeholder 6"/>
          <p:cNvSpPr txBox="1">
            <a:spLocks/>
          </p:cNvSpPr>
          <p:nvPr/>
        </p:nvSpPr>
        <p:spPr bwMode="auto">
          <a:xfrm>
            <a:off x="6532113" y="4689334"/>
            <a:ext cx="990025" cy="1130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83087" eaLnBrk="0" fontAlgn="base" hangingPunct="0">
              <a:spcBef>
                <a:spcPct val="20000"/>
              </a:spcBef>
              <a:spcAft>
                <a:spcPct val="0"/>
              </a:spcAft>
              <a:buClr>
                <a:srgbClr val="000000"/>
              </a:buClr>
              <a:defRPr/>
            </a:pPr>
            <a:r>
              <a:rPr lang="en-US" sz="1200" i="1" kern="0" dirty="0">
                <a:solidFill>
                  <a:srgbClr val="292929">
                    <a:alpha val="99000"/>
                  </a:srgbClr>
                </a:solidFill>
              </a:rPr>
              <a:t>t</a:t>
            </a:r>
          </a:p>
        </p:txBody>
      </p:sp>
      <p:sp>
        <p:nvSpPr>
          <p:cNvPr id="71" name="Text Placeholder 6"/>
          <p:cNvSpPr txBox="1">
            <a:spLocks/>
          </p:cNvSpPr>
          <p:nvPr/>
        </p:nvSpPr>
        <p:spPr bwMode="auto">
          <a:xfrm>
            <a:off x="6532113" y="5899752"/>
            <a:ext cx="990025" cy="15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83087" eaLnBrk="0" fontAlgn="base" hangingPunct="0">
              <a:spcBef>
                <a:spcPct val="20000"/>
              </a:spcBef>
              <a:spcAft>
                <a:spcPct val="0"/>
              </a:spcAft>
              <a:buClr>
                <a:srgbClr val="000000"/>
              </a:buClr>
              <a:defRPr/>
            </a:pPr>
            <a:r>
              <a:rPr lang="en-US" sz="1200" i="1" kern="0" dirty="0">
                <a:solidFill>
                  <a:srgbClr val="292929">
                    <a:alpha val="99000"/>
                  </a:srgbClr>
                </a:solidFill>
              </a:rPr>
              <a:t>t</a:t>
            </a:r>
          </a:p>
        </p:txBody>
      </p:sp>
      <p:grpSp>
        <p:nvGrpSpPr>
          <p:cNvPr id="72" name="Group 71"/>
          <p:cNvGrpSpPr/>
          <p:nvPr/>
        </p:nvGrpSpPr>
        <p:grpSpPr>
          <a:xfrm>
            <a:off x="6805160" y="1455185"/>
            <a:ext cx="2880000" cy="893175"/>
            <a:chOff x="342904" y="1233639"/>
            <a:chExt cx="3613707" cy="1063148"/>
          </a:xfrm>
        </p:grpSpPr>
        <p:sp>
          <p:nvSpPr>
            <p:cNvPr id="73" name="TextBox 72"/>
            <p:cNvSpPr txBox="1"/>
            <p:nvPr/>
          </p:nvSpPr>
          <p:spPr>
            <a:xfrm>
              <a:off x="342904" y="1233639"/>
              <a:ext cx="3045807" cy="406641"/>
            </a:xfrm>
            <a:prstGeom prst="rect">
              <a:avLst/>
            </a:prstGeom>
            <a:noFill/>
            <a:ln>
              <a:noFill/>
            </a:ln>
          </p:spPr>
          <p:txBody>
            <a:bodyPr wrap="square" lIns="0" tIns="45718" rIns="0" bIns="45718" rtlCol="0">
              <a:spAutoFit/>
            </a:bodyPr>
            <a:lstStyle/>
            <a:p>
              <a:pPr defTabSz="1219170">
                <a:lnSpc>
                  <a:spcPct val="90000"/>
                </a:lnSpc>
                <a:spcBef>
                  <a:spcPct val="20000"/>
                </a:spcBef>
                <a:defRPr/>
              </a:pPr>
              <a:r>
                <a:rPr lang="en-US" kern="0" dirty="0">
                  <a:solidFill>
                    <a:srgbClr val="00AEEF">
                      <a:alpha val="99000"/>
                    </a:srgbClr>
                  </a:solidFill>
                  <a:latin typeface="Segoe UI" pitchFamily="34" charset="0"/>
                  <a:ea typeface="Segoe UI" pitchFamily="34" charset="0"/>
                  <a:cs typeface="Segoe UI" pitchFamily="34" charset="0"/>
                </a:rPr>
                <a:t>On and Off</a:t>
              </a:r>
            </a:p>
          </p:txBody>
        </p:sp>
        <p:sp>
          <p:nvSpPr>
            <p:cNvPr id="74" name="Rectangle 73"/>
            <p:cNvSpPr/>
            <p:nvPr/>
          </p:nvSpPr>
          <p:spPr>
            <a:xfrm>
              <a:off x="342906" y="1692315"/>
              <a:ext cx="3613705" cy="604472"/>
            </a:xfrm>
            <a:prstGeom prst="rect">
              <a:avLst/>
            </a:prstGeom>
            <a:ln>
              <a:noFill/>
            </a:ln>
          </p:spPr>
          <p:txBody>
            <a:bodyPr wrap="square" lIns="0" tIns="0" rIns="0" bIns="0">
              <a:spAutoFit/>
            </a:bodyPr>
            <a:lstStyle/>
            <a:p>
              <a:pPr marL="0" lvl="1" defTabSz="983007" fontAlgn="base">
                <a:spcAft>
                  <a:spcPct val="0"/>
                </a:spcAft>
                <a:defRPr/>
              </a:pPr>
              <a:r>
                <a:rPr lang="en-US" sz="1100" kern="0" dirty="0">
                  <a:solidFill>
                    <a:srgbClr val="292929">
                      <a:alpha val="99000"/>
                    </a:srgbClr>
                  </a:solidFill>
                  <a:ea typeface="Kozuka Gothic Pro R" pitchFamily="34" charset="-128"/>
                </a:rPr>
                <a:t>On and off workloads (e.g. batch job)</a:t>
              </a:r>
            </a:p>
            <a:p>
              <a:pPr marL="0" lvl="1" defTabSz="983007" fontAlgn="base">
                <a:spcAft>
                  <a:spcPct val="0"/>
                </a:spcAft>
                <a:defRPr/>
              </a:pPr>
              <a:r>
                <a:rPr lang="en-US" sz="1100" kern="0" dirty="0">
                  <a:solidFill>
                    <a:srgbClr val="292929">
                      <a:alpha val="99000"/>
                    </a:srgbClr>
                  </a:solidFill>
                  <a:ea typeface="Kozuka Gothic Pro R" pitchFamily="34" charset="-128"/>
                </a:rPr>
                <a:t>Over provisioned capacity is wasted </a:t>
              </a:r>
            </a:p>
            <a:p>
              <a:pPr marL="0" lvl="1" defTabSz="983007" fontAlgn="base">
                <a:spcAft>
                  <a:spcPct val="0"/>
                </a:spcAft>
                <a:defRPr/>
              </a:pPr>
              <a:r>
                <a:rPr lang="en-US" sz="1100" kern="0" dirty="0">
                  <a:solidFill>
                    <a:srgbClr val="292929">
                      <a:alpha val="99000"/>
                    </a:srgbClr>
                  </a:solidFill>
                  <a:ea typeface="Kozuka Gothic Pro R" pitchFamily="34" charset="-128"/>
                </a:rPr>
                <a:t>Time to market can be cumbersome </a:t>
              </a:r>
            </a:p>
          </p:txBody>
        </p:sp>
      </p:grpSp>
      <p:grpSp>
        <p:nvGrpSpPr>
          <p:cNvPr id="75" name="Group 74"/>
          <p:cNvGrpSpPr/>
          <p:nvPr/>
        </p:nvGrpSpPr>
        <p:grpSpPr>
          <a:xfrm>
            <a:off x="6805164" y="3874608"/>
            <a:ext cx="3096000" cy="939947"/>
            <a:chOff x="342905" y="3877806"/>
            <a:chExt cx="3821938" cy="1118819"/>
          </a:xfrm>
        </p:grpSpPr>
        <p:sp>
          <p:nvSpPr>
            <p:cNvPr id="76" name="TextBox 75"/>
            <p:cNvSpPr txBox="1"/>
            <p:nvPr/>
          </p:nvSpPr>
          <p:spPr>
            <a:xfrm>
              <a:off x="342905" y="3877806"/>
              <a:ext cx="3821938" cy="406640"/>
            </a:xfrm>
            <a:prstGeom prst="rect">
              <a:avLst/>
            </a:prstGeom>
            <a:noFill/>
            <a:ln>
              <a:noFill/>
            </a:ln>
          </p:spPr>
          <p:txBody>
            <a:bodyPr wrap="square" lIns="0" tIns="45718" rIns="0" bIns="45718" rtlCol="0">
              <a:spAutoFit/>
            </a:bodyPr>
            <a:lstStyle/>
            <a:p>
              <a:pPr defTabSz="1219170">
                <a:lnSpc>
                  <a:spcPct val="90000"/>
                </a:lnSpc>
                <a:spcBef>
                  <a:spcPct val="20000"/>
                </a:spcBef>
                <a:defRPr/>
              </a:pPr>
              <a:r>
                <a:rPr lang="en-US" kern="0" dirty="0">
                  <a:solidFill>
                    <a:srgbClr val="00AEEF">
                      <a:alpha val="99000"/>
                    </a:srgbClr>
                  </a:solidFill>
                  <a:latin typeface="Segoe UI" pitchFamily="34" charset="0"/>
                  <a:ea typeface="Segoe UI" pitchFamily="34" charset="0"/>
                  <a:cs typeface="Segoe UI" pitchFamily="34" charset="0"/>
                </a:rPr>
                <a:t>Unpredictable Bursting</a:t>
              </a:r>
            </a:p>
          </p:txBody>
        </p:sp>
        <p:sp>
          <p:nvSpPr>
            <p:cNvPr id="77" name="Rectangle 76"/>
            <p:cNvSpPr/>
            <p:nvPr/>
          </p:nvSpPr>
          <p:spPr>
            <a:xfrm>
              <a:off x="342905" y="4392154"/>
              <a:ext cx="3045807" cy="604471"/>
            </a:xfrm>
            <a:prstGeom prst="rect">
              <a:avLst/>
            </a:prstGeom>
            <a:ln>
              <a:noFill/>
            </a:ln>
          </p:spPr>
          <p:txBody>
            <a:bodyPr wrap="square" lIns="0" tIns="0" rIns="0" bIns="0">
              <a:spAutoFit/>
            </a:bodyPr>
            <a:lstStyle/>
            <a:p>
              <a:pPr marL="0" lvl="1" defTabSz="983007" fontAlgn="base">
                <a:spcAft>
                  <a:spcPct val="0"/>
                </a:spcAft>
                <a:defRPr/>
              </a:pPr>
              <a:r>
                <a:rPr lang="en-US" sz="1100" kern="0" dirty="0">
                  <a:solidFill>
                    <a:srgbClr val="292929">
                      <a:alpha val="99000"/>
                    </a:srgbClr>
                  </a:solidFill>
                  <a:ea typeface="Kozuka Gothic Pro R" pitchFamily="34" charset="-128"/>
                </a:rPr>
                <a:t>Unexpected/unplanned peak in demand  </a:t>
              </a:r>
            </a:p>
            <a:p>
              <a:pPr marL="0" lvl="1" defTabSz="983007" fontAlgn="base">
                <a:spcAft>
                  <a:spcPct val="0"/>
                </a:spcAft>
                <a:defRPr/>
              </a:pPr>
              <a:r>
                <a:rPr lang="en-US" sz="1100" kern="0" dirty="0">
                  <a:solidFill>
                    <a:srgbClr val="292929">
                      <a:alpha val="99000"/>
                    </a:srgbClr>
                  </a:solidFill>
                  <a:ea typeface="Kozuka Gothic Pro R" pitchFamily="34" charset="-128"/>
                </a:rPr>
                <a:t>Sudden spike impacts performance </a:t>
              </a:r>
            </a:p>
            <a:p>
              <a:pPr marL="0" lvl="1" defTabSz="983007" fontAlgn="base">
                <a:spcAft>
                  <a:spcPct val="0"/>
                </a:spcAft>
                <a:defRPr/>
              </a:pPr>
              <a:r>
                <a:rPr lang="en-US" sz="1100" kern="0" dirty="0">
                  <a:solidFill>
                    <a:srgbClr val="292929">
                      <a:alpha val="99000"/>
                    </a:srgbClr>
                  </a:solidFill>
                  <a:ea typeface="Kozuka Gothic Pro R" pitchFamily="34" charset="-128"/>
                </a:rPr>
                <a:t>Cannot over provision for extreme cases </a:t>
              </a:r>
            </a:p>
          </p:txBody>
        </p:sp>
      </p:grpSp>
      <p:cxnSp>
        <p:nvCxnSpPr>
          <p:cNvPr id="78" name="Straight Arrow Connector 77"/>
          <p:cNvCxnSpPr/>
          <p:nvPr/>
        </p:nvCxnSpPr>
        <p:spPr bwMode="auto">
          <a:xfrm flipH="1" flipV="1">
            <a:off x="3760286" y="4007382"/>
            <a:ext cx="4" cy="753965"/>
          </a:xfrm>
          <a:prstGeom prst="straightConnector1">
            <a:avLst/>
          </a:prstGeom>
          <a:noFill/>
          <a:ln w="25400" cap="flat" cmpd="sng" algn="ctr">
            <a:solidFill>
              <a:srgbClr val="292929"/>
            </a:solidFill>
            <a:prstDash val="solid"/>
            <a:headEnd type="none" w="med" len="med"/>
            <a:tailEnd type="triangle"/>
          </a:ln>
          <a:effectLst/>
        </p:spPr>
      </p:cxnSp>
      <p:cxnSp>
        <p:nvCxnSpPr>
          <p:cNvPr id="79" name="Straight Arrow Connector 78"/>
          <p:cNvCxnSpPr/>
          <p:nvPr/>
        </p:nvCxnSpPr>
        <p:spPr bwMode="auto">
          <a:xfrm>
            <a:off x="3760286" y="4752282"/>
            <a:ext cx="2732209" cy="785"/>
          </a:xfrm>
          <a:prstGeom prst="straightConnector1">
            <a:avLst/>
          </a:prstGeom>
          <a:noFill/>
          <a:ln w="25400" cap="flat" cmpd="sng" algn="ctr">
            <a:solidFill>
              <a:srgbClr val="292929"/>
            </a:solidFill>
            <a:prstDash val="solid"/>
            <a:headEnd type="none" w="med" len="med"/>
            <a:tailEnd type="triangle"/>
          </a:ln>
          <a:effectLst/>
        </p:spPr>
      </p:cxnSp>
      <p:sp>
        <p:nvSpPr>
          <p:cNvPr id="80" name="Rectangle 79"/>
          <p:cNvSpPr/>
          <p:nvPr/>
        </p:nvSpPr>
        <p:spPr>
          <a:xfrm rot="16200000">
            <a:off x="3141468" y="4335855"/>
            <a:ext cx="856528" cy="189880"/>
          </a:xfrm>
          <a:prstGeom prst="rect">
            <a:avLst/>
          </a:prstGeom>
          <a:ln>
            <a:noFill/>
          </a:ln>
        </p:spPr>
        <p:txBody>
          <a:bodyPr wrap="square" lIns="73745" tIns="36872" rIns="73745" bIns="36872">
            <a:spAutoFit/>
          </a:bodyPr>
          <a:lstStyle/>
          <a:p>
            <a:pPr marL="245773" indent="-245773" algn="ctr" defTabSz="983087" eaLnBrk="0" fontAlgn="base" hangingPunct="0">
              <a:lnSpc>
                <a:spcPts val="860"/>
              </a:lnSpc>
              <a:spcBef>
                <a:spcPct val="20000"/>
              </a:spcBef>
              <a:spcAft>
                <a:spcPct val="0"/>
              </a:spcAft>
              <a:buClr>
                <a:srgbClr val="000000"/>
              </a:buClr>
              <a:defRPr/>
            </a:pPr>
            <a:r>
              <a:rPr lang="en-US" sz="1100" kern="0" dirty="0">
                <a:solidFill>
                  <a:srgbClr val="292929">
                    <a:alpha val="99000"/>
                  </a:srgbClr>
                </a:solidFill>
              </a:rPr>
              <a:t>Compute </a:t>
            </a:r>
          </a:p>
        </p:txBody>
      </p:sp>
      <p:grpSp>
        <p:nvGrpSpPr>
          <p:cNvPr id="81" name="Group 80"/>
          <p:cNvGrpSpPr/>
          <p:nvPr/>
        </p:nvGrpSpPr>
        <p:grpSpPr>
          <a:xfrm>
            <a:off x="3755133" y="4094690"/>
            <a:ext cx="2731564" cy="413657"/>
            <a:chOff x="5520892" y="5257417"/>
            <a:chExt cx="3307216" cy="721360"/>
          </a:xfrm>
        </p:grpSpPr>
        <p:cxnSp>
          <p:nvCxnSpPr>
            <p:cNvPr id="82" name="Straight Arrow Connector 81"/>
            <p:cNvCxnSpPr/>
            <p:nvPr/>
          </p:nvCxnSpPr>
          <p:spPr bwMode="auto">
            <a:xfrm>
              <a:off x="7600265" y="5975286"/>
              <a:ext cx="1227843" cy="2508"/>
            </a:xfrm>
            <a:prstGeom prst="straightConnector1">
              <a:avLst/>
            </a:prstGeom>
            <a:noFill/>
            <a:ln w="25400" cap="flat" cmpd="sng" algn="ctr">
              <a:solidFill>
                <a:srgbClr val="292929"/>
              </a:solidFill>
              <a:prstDash val="solid"/>
              <a:headEnd type="none" w="med" len="med"/>
              <a:tailEnd type="triangle"/>
            </a:ln>
            <a:effectLst/>
          </p:spPr>
        </p:cxnSp>
        <p:cxnSp>
          <p:nvCxnSpPr>
            <p:cNvPr id="83" name="Straight Connector 82"/>
            <p:cNvCxnSpPr>
              <a:endCxn id="84" idx="0"/>
            </p:cNvCxnSpPr>
            <p:nvPr/>
          </p:nvCxnSpPr>
          <p:spPr bwMode="auto">
            <a:xfrm>
              <a:off x="5520892" y="5967876"/>
              <a:ext cx="1168667" cy="0"/>
            </a:xfrm>
            <a:prstGeom prst="line">
              <a:avLst/>
            </a:prstGeom>
            <a:noFill/>
            <a:ln w="25400" cap="flat" cmpd="sng" algn="ctr">
              <a:solidFill>
                <a:srgbClr val="292929"/>
              </a:solidFill>
              <a:prstDash val="solid"/>
              <a:headEnd type="none" w="med" len="med"/>
              <a:tailEnd type="triangle"/>
            </a:ln>
            <a:effectLst/>
          </p:spPr>
        </p:cxnSp>
        <p:sp>
          <p:nvSpPr>
            <p:cNvPr id="84" name="Freeform 83"/>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5400" cap="flat" cmpd="sng" algn="ctr">
              <a:solidFill>
                <a:srgbClr val="292929"/>
              </a:solidFill>
              <a:prstDash val="solid"/>
              <a:headEnd type="none" w="med" len="med"/>
              <a:tailEnd type="triangle"/>
            </a:ln>
            <a:effectLst/>
          </p:spPr>
          <p:txBody>
            <a:bodyPr rtlCol="0" anchor="ctr"/>
            <a:lstStyle/>
            <a:p>
              <a:pPr algn="ctr" defTabSz="1219170">
                <a:defRPr/>
              </a:pPr>
              <a:endParaRPr lang="en-US" sz="2700" kern="0" dirty="0">
                <a:solidFill>
                  <a:srgbClr val="292929"/>
                </a:solidFill>
                <a:latin typeface="Segoe UI"/>
              </a:endParaRPr>
            </a:p>
          </p:txBody>
        </p:sp>
      </p:grpSp>
      <p:grpSp>
        <p:nvGrpSpPr>
          <p:cNvPr id="85" name="Group 84"/>
          <p:cNvGrpSpPr/>
          <p:nvPr/>
        </p:nvGrpSpPr>
        <p:grpSpPr>
          <a:xfrm>
            <a:off x="6805163" y="2681207"/>
            <a:ext cx="2702799" cy="900062"/>
            <a:chOff x="342905" y="2485579"/>
            <a:chExt cx="3119051" cy="1071345"/>
          </a:xfrm>
        </p:grpSpPr>
        <p:sp>
          <p:nvSpPr>
            <p:cNvPr id="86" name="TextBox 85"/>
            <p:cNvSpPr txBox="1"/>
            <p:nvPr/>
          </p:nvSpPr>
          <p:spPr>
            <a:xfrm>
              <a:off x="342905" y="2485579"/>
              <a:ext cx="3119051" cy="406640"/>
            </a:xfrm>
            <a:prstGeom prst="rect">
              <a:avLst/>
            </a:prstGeom>
            <a:noFill/>
            <a:ln>
              <a:noFill/>
            </a:ln>
          </p:spPr>
          <p:txBody>
            <a:bodyPr wrap="square" lIns="0" tIns="45718" rIns="0" bIns="45718" rtlCol="0">
              <a:spAutoFit/>
            </a:bodyPr>
            <a:lstStyle/>
            <a:p>
              <a:pPr defTabSz="1219170">
                <a:lnSpc>
                  <a:spcPct val="90000"/>
                </a:lnSpc>
                <a:spcBef>
                  <a:spcPct val="20000"/>
                </a:spcBef>
                <a:defRPr/>
              </a:pPr>
              <a:r>
                <a:rPr lang="en-US" kern="0" dirty="0">
                  <a:solidFill>
                    <a:srgbClr val="00AEEF">
                      <a:alpha val="99000"/>
                    </a:srgbClr>
                  </a:solidFill>
                  <a:latin typeface="Segoe UI" pitchFamily="34" charset="0"/>
                  <a:ea typeface="Segoe UI" pitchFamily="34" charset="0"/>
                  <a:cs typeface="Segoe UI" pitchFamily="34" charset="0"/>
                </a:rPr>
                <a:t>Growing Fast</a:t>
              </a:r>
            </a:p>
          </p:txBody>
        </p:sp>
        <p:sp>
          <p:nvSpPr>
            <p:cNvPr id="87" name="Rectangle 86"/>
            <p:cNvSpPr/>
            <p:nvPr/>
          </p:nvSpPr>
          <p:spPr>
            <a:xfrm>
              <a:off x="342905" y="2952452"/>
              <a:ext cx="3119051" cy="604472"/>
            </a:xfrm>
            <a:prstGeom prst="rect">
              <a:avLst/>
            </a:prstGeom>
            <a:ln>
              <a:noFill/>
            </a:ln>
          </p:spPr>
          <p:txBody>
            <a:bodyPr wrap="square" lIns="0" tIns="0" rIns="0" bIns="0">
              <a:spAutoFit/>
            </a:bodyPr>
            <a:lstStyle/>
            <a:p>
              <a:pPr marL="0" lvl="1" defTabSz="983007" fontAlgn="base">
                <a:spcAft>
                  <a:spcPct val="0"/>
                </a:spcAft>
                <a:defRPr/>
              </a:pPr>
              <a:r>
                <a:rPr lang="en-US" sz="1100" kern="0" dirty="0">
                  <a:solidFill>
                    <a:srgbClr val="292929">
                      <a:alpha val="99000"/>
                    </a:srgbClr>
                  </a:solidFill>
                  <a:ea typeface="Kozuka Gothic Pro R" pitchFamily="34" charset="-128"/>
                </a:rPr>
                <a:t>Successful services needs to grow/scale   </a:t>
              </a:r>
            </a:p>
            <a:p>
              <a:pPr marL="0" lvl="1" defTabSz="983007" fontAlgn="base">
                <a:spcAft>
                  <a:spcPct val="0"/>
                </a:spcAft>
                <a:defRPr/>
              </a:pPr>
              <a:r>
                <a:rPr lang="en-US" sz="1100" kern="0" dirty="0">
                  <a:solidFill>
                    <a:srgbClr val="292929">
                      <a:alpha val="99000"/>
                    </a:srgbClr>
                  </a:solidFill>
                  <a:ea typeface="Kozuka Gothic Pro R" pitchFamily="34" charset="-128"/>
                </a:rPr>
                <a:t>Keeping up with growth is a big IT challenge </a:t>
              </a:r>
            </a:p>
            <a:p>
              <a:pPr marL="0" lvl="1" defTabSz="983007" fontAlgn="base">
                <a:spcAft>
                  <a:spcPct val="0"/>
                </a:spcAft>
                <a:defRPr/>
              </a:pPr>
              <a:r>
                <a:rPr lang="en-US" sz="1100" kern="0" dirty="0">
                  <a:solidFill>
                    <a:srgbClr val="292929">
                      <a:alpha val="99000"/>
                    </a:srgbClr>
                  </a:solidFill>
                  <a:ea typeface="Kozuka Gothic Pro R" pitchFamily="34" charset="-128"/>
                </a:rPr>
                <a:t>Cannot provision hardware fast enough</a:t>
              </a:r>
            </a:p>
          </p:txBody>
        </p:sp>
      </p:grpSp>
      <p:cxnSp>
        <p:nvCxnSpPr>
          <p:cNvPr id="88" name="Straight Arrow Connector 87"/>
          <p:cNvCxnSpPr/>
          <p:nvPr/>
        </p:nvCxnSpPr>
        <p:spPr bwMode="auto">
          <a:xfrm flipH="1" flipV="1">
            <a:off x="3752116" y="2784534"/>
            <a:ext cx="3013" cy="781751"/>
          </a:xfrm>
          <a:prstGeom prst="straightConnector1">
            <a:avLst/>
          </a:prstGeom>
          <a:noFill/>
          <a:ln w="25400" cap="flat" cmpd="sng" algn="ctr">
            <a:solidFill>
              <a:srgbClr val="292929"/>
            </a:solidFill>
            <a:prstDash val="solid"/>
            <a:headEnd type="none" w="med" len="med"/>
            <a:tailEnd type="triangle"/>
          </a:ln>
          <a:effectLst/>
        </p:spPr>
      </p:cxnSp>
      <p:cxnSp>
        <p:nvCxnSpPr>
          <p:cNvPr id="89" name="Straight Arrow Connector 88"/>
          <p:cNvCxnSpPr/>
          <p:nvPr/>
        </p:nvCxnSpPr>
        <p:spPr bwMode="auto">
          <a:xfrm>
            <a:off x="3755133" y="3554788"/>
            <a:ext cx="2732209" cy="785"/>
          </a:xfrm>
          <a:prstGeom prst="straightConnector1">
            <a:avLst/>
          </a:prstGeom>
          <a:noFill/>
          <a:ln w="25400" cap="flat" cmpd="sng" algn="ctr">
            <a:solidFill>
              <a:srgbClr val="292929"/>
            </a:solidFill>
            <a:prstDash val="solid"/>
            <a:headEnd type="none" w="med" len="med"/>
            <a:tailEnd type="triangle"/>
          </a:ln>
          <a:effectLst/>
        </p:spPr>
      </p:cxnSp>
      <p:sp>
        <p:nvSpPr>
          <p:cNvPr id="90" name="Rectangle 89"/>
          <p:cNvSpPr/>
          <p:nvPr/>
        </p:nvSpPr>
        <p:spPr>
          <a:xfrm rot="16200000">
            <a:off x="3135223" y="3156194"/>
            <a:ext cx="852683" cy="189880"/>
          </a:xfrm>
          <a:prstGeom prst="rect">
            <a:avLst/>
          </a:prstGeom>
          <a:ln>
            <a:noFill/>
          </a:ln>
        </p:spPr>
        <p:txBody>
          <a:bodyPr wrap="square" lIns="73745" tIns="36872" rIns="73745" bIns="36872">
            <a:spAutoFit/>
          </a:bodyPr>
          <a:lstStyle/>
          <a:p>
            <a:pPr marL="245773" indent="-245773" algn="ctr" defTabSz="983087" eaLnBrk="0" fontAlgn="base" hangingPunct="0">
              <a:lnSpc>
                <a:spcPts val="860"/>
              </a:lnSpc>
              <a:spcBef>
                <a:spcPct val="20000"/>
              </a:spcBef>
              <a:spcAft>
                <a:spcPct val="0"/>
              </a:spcAft>
              <a:buClr>
                <a:srgbClr val="000000"/>
              </a:buClr>
              <a:defRPr/>
            </a:pPr>
            <a:r>
              <a:rPr lang="en-US" sz="1100" kern="0" dirty="0">
                <a:solidFill>
                  <a:srgbClr val="292929">
                    <a:alpha val="99000"/>
                  </a:srgbClr>
                </a:solidFill>
              </a:rPr>
              <a:t>Compute </a:t>
            </a:r>
          </a:p>
        </p:txBody>
      </p:sp>
      <p:sp>
        <p:nvSpPr>
          <p:cNvPr id="91" name="Freeform 90"/>
          <p:cNvSpPr/>
          <p:nvPr/>
        </p:nvSpPr>
        <p:spPr>
          <a:xfrm>
            <a:off x="3747058" y="2829485"/>
            <a:ext cx="2673900" cy="72304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rgbClr val="292929"/>
            </a:solidFill>
            <a:headEnd type="none" w="med" len="med"/>
            <a:tailEnd type="triangle"/>
          </a:ln>
          <a:effectLst/>
        </p:spPr>
        <p:txBody>
          <a:bodyPr lIns="73745" tIns="36872" rIns="73745" bIns="36872" rtlCol="0" anchor="ctr"/>
          <a:lstStyle/>
          <a:p>
            <a:pPr algn="ctr" defTabSz="1219170">
              <a:defRPr/>
            </a:pPr>
            <a:endParaRPr lang="en-US" sz="2700" kern="0" dirty="0">
              <a:solidFill>
                <a:sysClr val="windowText" lastClr="000000"/>
              </a:solidFill>
            </a:endParaRPr>
          </a:p>
        </p:txBody>
      </p:sp>
      <p:grpSp>
        <p:nvGrpSpPr>
          <p:cNvPr id="92" name="Group 91"/>
          <p:cNvGrpSpPr/>
          <p:nvPr/>
        </p:nvGrpSpPr>
        <p:grpSpPr>
          <a:xfrm>
            <a:off x="6805162" y="5114525"/>
            <a:ext cx="2916000" cy="904977"/>
            <a:chOff x="342905" y="5150364"/>
            <a:chExt cx="3941859" cy="1077195"/>
          </a:xfrm>
        </p:grpSpPr>
        <p:sp>
          <p:nvSpPr>
            <p:cNvPr id="93" name="TextBox 92"/>
            <p:cNvSpPr txBox="1"/>
            <p:nvPr/>
          </p:nvSpPr>
          <p:spPr>
            <a:xfrm>
              <a:off x="342905" y="5150364"/>
              <a:ext cx="3941859" cy="406640"/>
            </a:xfrm>
            <a:prstGeom prst="rect">
              <a:avLst/>
            </a:prstGeom>
            <a:noFill/>
            <a:ln>
              <a:noFill/>
            </a:ln>
          </p:spPr>
          <p:txBody>
            <a:bodyPr wrap="square" lIns="0" tIns="45718" rIns="0" bIns="45718" rtlCol="0">
              <a:spAutoFit/>
            </a:bodyPr>
            <a:lstStyle/>
            <a:p>
              <a:pPr defTabSz="1219170">
                <a:lnSpc>
                  <a:spcPct val="90000"/>
                </a:lnSpc>
                <a:spcBef>
                  <a:spcPct val="20000"/>
                </a:spcBef>
                <a:defRPr/>
              </a:pPr>
              <a:r>
                <a:rPr lang="en-US" kern="0" dirty="0">
                  <a:solidFill>
                    <a:srgbClr val="00AEEF">
                      <a:alpha val="99000"/>
                    </a:srgbClr>
                  </a:solidFill>
                  <a:latin typeface="Segoe UI" pitchFamily="34" charset="0"/>
                  <a:ea typeface="Segoe UI" pitchFamily="34" charset="0"/>
                  <a:cs typeface="Segoe UI" pitchFamily="34" charset="0"/>
                </a:rPr>
                <a:t>Predictable Bursting</a:t>
              </a:r>
            </a:p>
          </p:txBody>
        </p:sp>
        <p:sp>
          <p:nvSpPr>
            <p:cNvPr id="94" name="Rectangle 93"/>
            <p:cNvSpPr/>
            <p:nvPr/>
          </p:nvSpPr>
          <p:spPr>
            <a:xfrm>
              <a:off x="342905" y="5623087"/>
              <a:ext cx="3190658" cy="604472"/>
            </a:xfrm>
            <a:prstGeom prst="rect">
              <a:avLst/>
            </a:prstGeom>
            <a:ln>
              <a:noFill/>
            </a:ln>
          </p:spPr>
          <p:txBody>
            <a:bodyPr wrap="square" lIns="0" tIns="0" rIns="0" bIns="0">
              <a:spAutoFit/>
            </a:bodyPr>
            <a:lstStyle/>
            <a:p>
              <a:pPr marL="0" lvl="1" defTabSz="983007" fontAlgn="base">
                <a:spcAft>
                  <a:spcPct val="0"/>
                </a:spcAft>
                <a:defRPr/>
              </a:pPr>
              <a:r>
                <a:rPr lang="en-US" sz="1100" kern="0" dirty="0">
                  <a:solidFill>
                    <a:srgbClr val="292929">
                      <a:alpha val="99000"/>
                    </a:srgbClr>
                  </a:solidFill>
                  <a:ea typeface="Kozuka Gothic Pro R" pitchFamily="34" charset="-128"/>
                </a:rPr>
                <a:t>Services with micro seasonality trends   </a:t>
              </a:r>
            </a:p>
            <a:p>
              <a:pPr marL="0" lvl="1" defTabSz="983007" fontAlgn="base">
                <a:spcAft>
                  <a:spcPct val="0"/>
                </a:spcAft>
                <a:defRPr/>
              </a:pPr>
              <a:r>
                <a:rPr lang="en-US" sz="1100" kern="0" dirty="0">
                  <a:solidFill>
                    <a:srgbClr val="292929">
                      <a:alpha val="99000"/>
                    </a:srgbClr>
                  </a:solidFill>
                  <a:ea typeface="Kozuka Gothic Pro R" pitchFamily="34" charset="-128"/>
                </a:rPr>
                <a:t>Peaks due to periodic increased demand</a:t>
              </a:r>
            </a:p>
            <a:p>
              <a:pPr marL="0" lvl="1" defTabSz="983007" fontAlgn="base">
                <a:spcAft>
                  <a:spcPct val="0"/>
                </a:spcAft>
                <a:defRPr/>
              </a:pPr>
              <a:r>
                <a:rPr lang="en-US" sz="1100" kern="0" dirty="0">
                  <a:solidFill>
                    <a:srgbClr val="292929">
                      <a:alpha val="99000"/>
                    </a:srgbClr>
                  </a:solidFill>
                  <a:ea typeface="Kozuka Gothic Pro R" pitchFamily="34" charset="-128"/>
                </a:rPr>
                <a:t>IT complexity and wasted capacity</a:t>
              </a:r>
            </a:p>
          </p:txBody>
        </p:sp>
      </p:grpSp>
      <p:cxnSp>
        <p:nvCxnSpPr>
          <p:cNvPr id="95" name="Straight Arrow Connector 94"/>
          <p:cNvCxnSpPr/>
          <p:nvPr/>
        </p:nvCxnSpPr>
        <p:spPr bwMode="auto">
          <a:xfrm flipV="1">
            <a:off x="3773220" y="5242039"/>
            <a:ext cx="0" cy="753967"/>
          </a:xfrm>
          <a:prstGeom prst="straightConnector1">
            <a:avLst/>
          </a:prstGeom>
          <a:noFill/>
          <a:ln w="25400" cap="flat" cmpd="sng" algn="ctr">
            <a:solidFill>
              <a:srgbClr val="292929"/>
            </a:solidFill>
            <a:prstDash val="solid"/>
            <a:headEnd type="none" w="med" len="med"/>
            <a:tailEnd type="triangle"/>
          </a:ln>
          <a:effectLst/>
        </p:spPr>
      </p:cxnSp>
      <p:cxnSp>
        <p:nvCxnSpPr>
          <p:cNvPr id="96" name="Straight Arrow Connector 95"/>
          <p:cNvCxnSpPr/>
          <p:nvPr/>
        </p:nvCxnSpPr>
        <p:spPr bwMode="auto">
          <a:xfrm>
            <a:off x="3760015" y="5985465"/>
            <a:ext cx="2732208" cy="785"/>
          </a:xfrm>
          <a:prstGeom prst="straightConnector1">
            <a:avLst/>
          </a:prstGeom>
          <a:noFill/>
          <a:ln w="25400" cap="flat" cmpd="sng" algn="ctr">
            <a:solidFill>
              <a:srgbClr val="292929"/>
            </a:solidFill>
            <a:prstDash val="solid"/>
            <a:headEnd type="none" w="med" len="med"/>
            <a:tailEnd type="triangle"/>
          </a:ln>
          <a:effectLst/>
        </p:spPr>
      </p:cxnSp>
      <p:sp>
        <p:nvSpPr>
          <p:cNvPr id="97" name="Rectangle 96"/>
          <p:cNvSpPr/>
          <p:nvPr/>
        </p:nvSpPr>
        <p:spPr>
          <a:xfrm rot="16200000">
            <a:off x="3152296" y="5392695"/>
            <a:ext cx="860741" cy="189880"/>
          </a:xfrm>
          <a:prstGeom prst="rect">
            <a:avLst/>
          </a:prstGeom>
          <a:ln>
            <a:noFill/>
          </a:ln>
        </p:spPr>
        <p:txBody>
          <a:bodyPr wrap="square" lIns="73745" tIns="36872" rIns="73745" bIns="36872">
            <a:spAutoFit/>
          </a:bodyPr>
          <a:lstStyle/>
          <a:p>
            <a:pPr marL="245773" indent="-245773" algn="ctr" defTabSz="983087" eaLnBrk="0" fontAlgn="base" hangingPunct="0">
              <a:lnSpc>
                <a:spcPts val="860"/>
              </a:lnSpc>
              <a:spcBef>
                <a:spcPct val="20000"/>
              </a:spcBef>
              <a:spcAft>
                <a:spcPct val="0"/>
              </a:spcAft>
              <a:buClr>
                <a:srgbClr val="000000"/>
              </a:buClr>
              <a:defRPr/>
            </a:pPr>
            <a:r>
              <a:rPr lang="en-US" sz="1100" kern="0" dirty="0">
                <a:solidFill>
                  <a:srgbClr val="292929">
                    <a:alpha val="99000"/>
                  </a:srgbClr>
                </a:solidFill>
              </a:rPr>
              <a:t>Compute </a:t>
            </a:r>
          </a:p>
        </p:txBody>
      </p:sp>
      <p:sp>
        <p:nvSpPr>
          <p:cNvPr id="98" name="Freeform 97"/>
          <p:cNvSpPr/>
          <p:nvPr/>
        </p:nvSpPr>
        <p:spPr>
          <a:xfrm>
            <a:off x="3771407" y="5289379"/>
            <a:ext cx="2530003" cy="489808"/>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noFill/>
          <a:ln w="25400" cap="flat" cmpd="sng" algn="ctr">
            <a:solidFill>
              <a:srgbClr val="292929"/>
            </a:solidFill>
            <a:prstDash val="solid"/>
            <a:headEnd type="none" w="med" len="med"/>
            <a:tailEnd type="triangle"/>
          </a:ln>
          <a:effectLst/>
        </p:spPr>
        <p:txBody>
          <a:bodyPr lIns="73747" tIns="36874" rIns="73747" bIns="36874" rtlCol="0" anchor="ctr"/>
          <a:lstStyle/>
          <a:p>
            <a:pPr algn="ctr" defTabSz="1219170">
              <a:defRPr/>
            </a:pPr>
            <a:endParaRPr lang="en-US" sz="2700" kern="0" dirty="0">
              <a:solidFill>
                <a:srgbClr val="292929"/>
              </a:solidFill>
              <a:latin typeface="Segoe UI"/>
            </a:endParaRPr>
          </a:p>
        </p:txBody>
      </p:sp>
      <p:cxnSp>
        <p:nvCxnSpPr>
          <p:cNvPr id="99" name="Straight Connector 98"/>
          <p:cNvCxnSpPr/>
          <p:nvPr/>
        </p:nvCxnSpPr>
        <p:spPr bwMode="auto">
          <a:xfrm>
            <a:off x="3794055" y="5604141"/>
            <a:ext cx="2567663" cy="20879"/>
          </a:xfrm>
          <a:prstGeom prst="line">
            <a:avLst/>
          </a:prstGeom>
          <a:noFill/>
          <a:ln w="19050" cap="flat" cmpd="sng" algn="ctr">
            <a:solidFill>
              <a:srgbClr val="292929"/>
            </a:solidFill>
            <a:prstDash val="sysDot"/>
            <a:headEnd type="none" w="med" len="med"/>
            <a:tailEnd type="none" w="med" len="med"/>
          </a:ln>
          <a:effectLst/>
        </p:spPr>
      </p:cxnSp>
      <p:cxnSp>
        <p:nvCxnSpPr>
          <p:cNvPr id="100" name="Straight Connector 99"/>
          <p:cNvCxnSpPr/>
          <p:nvPr/>
        </p:nvCxnSpPr>
        <p:spPr>
          <a:xfrm>
            <a:off x="3102632" y="3729355"/>
            <a:ext cx="6249065" cy="0"/>
          </a:xfrm>
          <a:prstGeom prst="line">
            <a:avLst/>
          </a:prstGeom>
          <a:noFill/>
          <a:ln w="9525" cap="flat" cmpd="sng" algn="ctr">
            <a:solidFill>
              <a:srgbClr val="0071BC">
                <a:lumMod val="40000"/>
                <a:lumOff val="60000"/>
              </a:srgbClr>
            </a:solidFill>
            <a:prstDash val="solid"/>
          </a:ln>
          <a:effectLst/>
        </p:spPr>
      </p:cxnSp>
      <p:cxnSp>
        <p:nvCxnSpPr>
          <p:cNvPr id="101" name="Straight Connector 100"/>
          <p:cNvCxnSpPr/>
          <p:nvPr/>
        </p:nvCxnSpPr>
        <p:spPr>
          <a:xfrm>
            <a:off x="3102632" y="4945685"/>
            <a:ext cx="6249065" cy="0"/>
          </a:xfrm>
          <a:prstGeom prst="line">
            <a:avLst/>
          </a:prstGeom>
          <a:noFill/>
          <a:ln w="9525" cap="flat" cmpd="sng" algn="ctr">
            <a:solidFill>
              <a:srgbClr val="0071BC">
                <a:lumMod val="40000"/>
                <a:lumOff val="60000"/>
              </a:srgbClr>
            </a:solidFill>
            <a:prstDash val="solid"/>
          </a:ln>
          <a:effectLst/>
        </p:spPr>
      </p:cxnSp>
      <p:cxnSp>
        <p:nvCxnSpPr>
          <p:cNvPr id="102" name="Straight Connector 101"/>
          <p:cNvCxnSpPr/>
          <p:nvPr/>
        </p:nvCxnSpPr>
        <p:spPr>
          <a:xfrm>
            <a:off x="3102632" y="2529203"/>
            <a:ext cx="6249065" cy="0"/>
          </a:xfrm>
          <a:prstGeom prst="line">
            <a:avLst/>
          </a:prstGeom>
          <a:noFill/>
          <a:ln w="9525" cap="flat" cmpd="sng" algn="ctr">
            <a:solidFill>
              <a:srgbClr val="0071BC">
                <a:lumMod val="40000"/>
                <a:lumOff val="60000"/>
              </a:srgbClr>
            </a:solidFill>
            <a:prstDash val="solid"/>
          </a:ln>
          <a:effectLst/>
        </p:spPr>
      </p:cxnSp>
    </p:spTree>
    <p:extLst>
      <p:ext uri="{BB962C8B-B14F-4D97-AF65-F5344CB8AC3E}">
        <p14:creationId xmlns:p14="http://schemas.microsoft.com/office/powerpoint/2010/main" val="51210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0567" y="1784090"/>
            <a:ext cx="8856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p:cNvSpPr>
            <a:spLocks noGrp="1"/>
          </p:cNvSpPr>
          <p:nvPr>
            <p:ph type="title"/>
          </p:nvPr>
        </p:nvSpPr>
        <p:spPr/>
        <p:txBody>
          <a:bodyPr>
            <a:normAutofit/>
          </a:bodyPr>
          <a:lstStyle/>
          <a:p>
            <a:r>
              <a:rPr lang="en-US" dirty="0"/>
              <a:t>Cloud Computing</a:t>
            </a:r>
            <a:endParaRPr lang="en-US" dirty="0">
              <a:solidFill>
                <a:schemeClr val="accent2">
                  <a:alpha val="99000"/>
                </a:schemeClr>
              </a:solidFill>
            </a:endParaRPr>
          </a:p>
        </p:txBody>
      </p:sp>
      <p:grpSp>
        <p:nvGrpSpPr>
          <p:cNvPr id="62" name="Group 61"/>
          <p:cNvGrpSpPr/>
          <p:nvPr/>
        </p:nvGrpSpPr>
        <p:grpSpPr>
          <a:xfrm>
            <a:off x="7752675" y="1831388"/>
            <a:ext cx="2804828" cy="2790917"/>
            <a:chOff x="8115303" y="1446213"/>
            <a:chExt cx="3560760" cy="3987024"/>
          </a:xfrm>
        </p:grpSpPr>
        <p:sp>
          <p:nvSpPr>
            <p:cNvPr id="63" name="Rectangle 62"/>
            <p:cNvSpPr/>
            <p:nvPr/>
          </p:nvSpPr>
          <p:spPr bwMode="auto">
            <a:xfrm>
              <a:off x="8115303"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ln>
              <a:noFill/>
            </a:ln>
            <a:effectLst/>
          </p:spPr>
        </p:pic>
        <p:sp>
          <p:nvSpPr>
            <p:cNvPr id="66" name="Rectangle 65"/>
            <p:cNvSpPr/>
            <p:nvPr/>
          </p:nvSpPr>
          <p:spPr>
            <a:xfrm>
              <a:off x="8234183" y="4158734"/>
              <a:ext cx="3322996" cy="389117"/>
            </a:xfrm>
            <a:prstGeom prst="rect">
              <a:avLst/>
            </a:prstGeom>
            <a:ln>
              <a:noFill/>
            </a:ln>
          </p:spPr>
          <p:txBody>
            <a:bodyPr wrap="square">
              <a:spAutoFit/>
            </a:bodyPr>
            <a:lstStyle/>
            <a:p>
              <a:pPr algn="ctr" defTabSz="982875">
                <a:lnSpc>
                  <a:spcPct val="90000"/>
                </a:lnSpc>
                <a:defRPr/>
              </a:pPr>
              <a:r>
                <a:rPr lang="en-US" sz="1300" kern="0" dirty="0">
                  <a:solidFill>
                    <a:srgbClr val="DDDDDD">
                      <a:lumMod val="50000"/>
                      <a:alpha val="99000"/>
                    </a:srgbClr>
                  </a:solidFill>
                </a:rPr>
                <a:t>Software as a Service</a:t>
              </a:r>
            </a:p>
          </p:txBody>
        </p:sp>
        <p:sp>
          <p:nvSpPr>
            <p:cNvPr id="67" name="TextBox 66"/>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3200" kern="0" dirty="0">
                  <a:solidFill>
                    <a:srgbClr val="FFFFFF">
                      <a:alpha val="99000"/>
                    </a:srgbClr>
                  </a:solidFill>
                </a:rPr>
                <a:t>C</a:t>
              </a:r>
              <a:r>
                <a:rPr lang="en-US" sz="3200" kern="0" dirty="0" err="1">
                  <a:solidFill>
                    <a:srgbClr val="FFFFFF">
                      <a:alpha val="99000"/>
                    </a:srgbClr>
                  </a:solidFill>
                </a:rPr>
                <a:t>onsume</a:t>
              </a:r>
              <a:endParaRPr lang="en-US" sz="3200" kern="0" dirty="0">
                <a:solidFill>
                  <a:srgbClr val="FFFFFF">
                    <a:alpha val="99000"/>
                  </a:srgbClr>
                </a:solidFill>
              </a:endParaRPr>
            </a:p>
          </p:txBody>
        </p:sp>
        <p:sp>
          <p:nvSpPr>
            <p:cNvPr id="68" name="TextBox 67"/>
            <p:cNvSpPr txBox="1"/>
            <p:nvPr/>
          </p:nvSpPr>
          <p:spPr>
            <a:xfrm>
              <a:off x="9197986" y="3342039"/>
              <a:ext cx="1346321" cy="87933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200" kern="0" dirty="0" err="1">
                  <a:solidFill>
                    <a:srgbClr val="00AEEF">
                      <a:alpha val="99000"/>
                    </a:srgbClr>
                  </a:solidFill>
                  <a:latin typeface="Segoe UI Light" pitchFamily="34" charset="0"/>
                </a:rPr>
                <a:t>SaaS</a:t>
              </a:r>
              <a:endParaRPr lang="en-US" sz="3200" kern="0" dirty="0">
                <a:solidFill>
                  <a:srgbClr val="00AEEF">
                    <a:alpha val="99000"/>
                  </a:srgbClr>
                </a:solidFill>
                <a:latin typeface="Segoe UI Light" pitchFamily="34" charset="0"/>
              </a:endParaRPr>
            </a:p>
          </p:txBody>
        </p:sp>
      </p:grpSp>
      <p:grpSp>
        <p:nvGrpSpPr>
          <p:cNvPr id="69" name="Group 68"/>
          <p:cNvGrpSpPr/>
          <p:nvPr/>
        </p:nvGrpSpPr>
        <p:grpSpPr>
          <a:xfrm>
            <a:off x="4760269" y="1831388"/>
            <a:ext cx="2804828" cy="2790917"/>
            <a:chOff x="4316414" y="1446213"/>
            <a:chExt cx="3560760" cy="3987024"/>
          </a:xfrm>
        </p:grpSpPr>
        <p:sp>
          <p:nvSpPr>
            <p:cNvPr id="70" name="Rectangle 69"/>
            <p:cNvSpPr/>
            <p:nvPr/>
          </p:nvSpPr>
          <p:spPr bwMode="auto">
            <a:xfrm>
              <a:off x="4316414"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a:ln>
              <a:noFill/>
            </a:ln>
          </p:spPr>
        </p:pic>
        <p:sp>
          <p:nvSpPr>
            <p:cNvPr id="73" name="Rectangle 72"/>
            <p:cNvSpPr/>
            <p:nvPr/>
          </p:nvSpPr>
          <p:spPr>
            <a:xfrm>
              <a:off x="4430162" y="4158734"/>
              <a:ext cx="3333264" cy="389117"/>
            </a:xfrm>
            <a:prstGeom prst="rect">
              <a:avLst/>
            </a:prstGeom>
            <a:ln>
              <a:noFill/>
            </a:ln>
          </p:spPr>
          <p:txBody>
            <a:bodyPr wrap="square">
              <a:spAutoFit/>
            </a:bodyPr>
            <a:lstStyle/>
            <a:p>
              <a:pPr algn="ctr" defTabSz="982875">
                <a:lnSpc>
                  <a:spcPct val="90000"/>
                </a:lnSpc>
                <a:defRPr/>
              </a:pPr>
              <a:r>
                <a:rPr lang="en-US" sz="1300" kern="0" dirty="0">
                  <a:solidFill>
                    <a:srgbClr val="DDDDDD">
                      <a:lumMod val="50000"/>
                      <a:alpha val="99000"/>
                    </a:srgbClr>
                  </a:solidFill>
                </a:rPr>
                <a:t>Platform as a Service</a:t>
              </a:r>
            </a:p>
          </p:txBody>
        </p:sp>
        <p:sp>
          <p:nvSpPr>
            <p:cNvPr id="74" name="TextBox 73"/>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3200" kern="0" dirty="0">
                  <a:solidFill>
                    <a:srgbClr val="FFFFFF">
                      <a:alpha val="99000"/>
                    </a:srgbClr>
                  </a:solidFill>
                </a:rPr>
                <a:t>B</a:t>
              </a:r>
              <a:r>
                <a:rPr lang="en-US" sz="3200" kern="0" dirty="0" err="1">
                  <a:solidFill>
                    <a:srgbClr val="FFFFFF">
                      <a:alpha val="99000"/>
                    </a:srgbClr>
                  </a:solidFill>
                </a:rPr>
                <a:t>uild</a:t>
              </a:r>
              <a:endParaRPr lang="en-US" sz="3200" kern="0" dirty="0">
                <a:solidFill>
                  <a:srgbClr val="FFFFFF">
                    <a:alpha val="99000"/>
                  </a:srgbClr>
                </a:solidFill>
              </a:endParaRPr>
            </a:p>
          </p:txBody>
        </p:sp>
        <p:sp>
          <p:nvSpPr>
            <p:cNvPr id="75" name="TextBox 74"/>
            <p:cNvSpPr txBox="1"/>
            <p:nvPr/>
          </p:nvSpPr>
          <p:spPr>
            <a:xfrm>
              <a:off x="5267224" y="3144444"/>
              <a:ext cx="1533545" cy="98925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700" kern="0" dirty="0" err="1">
                  <a:solidFill>
                    <a:srgbClr val="00AEEF">
                      <a:alpha val="99000"/>
                    </a:srgbClr>
                  </a:solidFill>
                  <a:latin typeface="Segoe UI Light" pitchFamily="34" charset="0"/>
                </a:rPr>
                <a:t>PaaS</a:t>
              </a:r>
              <a:endParaRPr lang="en-US" sz="3700" kern="0" dirty="0">
                <a:solidFill>
                  <a:srgbClr val="00AEEF">
                    <a:alpha val="99000"/>
                  </a:srgbClr>
                </a:solidFill>
                <a:latin typeface="Segoe UI Light" pitchFamily="34" charset="0"/>
              </a:endParaRPr>
            </a:p>
          </p:txBody>
        </p:sp>
      </p:grpSp>
      <p:grpSp>
        <p:nvGrpSpPr>
          <p:cNvPr id="76" name="Group 75"/>
          <p:cNvGrpSpPr/>
          <p:nvPr/>
        </p:nvGrpSpPr>
        <p:grpSpPr>
          <a:xfrm>
            <a:off x="1767866" y="1831388"/>
            <a:ext cx="2804828" cy="2790917"/>
            <a:chOff x="517525" y="1446213"/>
            <a:chExt cx="3560760" cy="3987024"/>
          </a:xfrm>
        </p:grpSpPr>
        <p:sp>
          <p:nvSpPr>
            <p:cNvPr id="77" name="Rectangle 76"/>
            <p:cNvSpPr/>
            <p:nvPr/>
          </p:nvSpPr>
          <p:spPr bwMode="auto">
            <a:xfrm>
              <a:off x="517525"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368089" y="2184050"/>
              <a:ext cx="1859633" cy="1027297"/>
            </a:xfrm>
            <a:prstGeom prst="rect">
              <a:avLst/>
            </a:prstGeom>
            <a:noFill/>
            <a:ln>
              <a:noFill/>
            </a:ln>
          </p:spPr>
        </p:pic>
        <p:sp>
          <p:nvSpPr>
            <p:cNvPr id="80" name="Rectangle 79"/>
            <p:cNvSpPr/>
            <p:nvPr/>
          </p:nvSpPr>
          <p:spPr>
            <a:xfrm>
              <a:off x="675858" y="4158734"/>
              <a:ext cx="3244093" cy="428689"/>
            </a:xfrm>
            <a:prstGeom prst="rect">
              <a:avLst/>
            </a:prstGeom>
            <a:ln>
              <a:noFill/>
            </a:ln>
          </p:spPr>
          <p:txBody>
            <a:bodyPr wrap="square">
              <a:spAutoFit/>
            </a:bodyPr>
            <a:lstStyle/>
            <a:p>
              <a:pPr algn="ctr" defTabSz="982875">
                <a:lnSpc>
                  <a:spcPct val="90000"/>
                </a:lnSpc>
                <a:defRPr/>
              </a:pPr>
              <a:r>
                <a:rPr lang="en-US" sz="1500" kern="0" dirty="0">
                  <a:solidFill>
                    <a:srgbClr val="DDDDDD">
                      <a:lumMod val="50000"/>
                      <a:alpha val="99000"/>
                    </a:srgbClr>
                  </a:solidFill>
                </a:rPr>
                <a:t>Infrastructure as a Service</a:t>
              </a: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1219170">
                <a:defRPr/>
              </a:pPr>
              <a:r>
                <a:rPr lang="en-US" sz="3200" kern="0" dirty="0">
                  <a:solidFill>
                    <a:srgbClr val="FFFFFF">
                      <a:alpha val="99000"/>
                    </a:srgbClr>
                  </a:solidFill>
                </a:rPr>
                <a:t>H</a:t>
              </a:r>
              <a:r>
                <a:rPr lang="en-US" sz="3200" kern="0" dirty="0" err="1">
                  <a:solidFill>
                    <a:srgbClr val="FFFFFF">
                      <a:alpha val="99000"/>
                    </a:srgbClr>
                  </a:solidFill>
                </a:rPr>
                <a:t>ost</a:t>
              </a:r>
              <a:endParaRPr lang="en-US" sz="1300" kern="0" dirty="0">
                <a:solidFill>
                  <a:srgbClr val="FFFFFF">
                    <a:alpha val="99000"/>
                  </a:srgbClr>
                </a:solidFill>
              </a:endParaRPr>
            </a:p>
          </p:txBody>
        </p:sp>
        <p:sp>
          <p:nvSpPr>
            <p:cNvPr id="82" name="TextBox 81"/>
            <p:cNvSpPr txBox="1"/>
            <p:nvPr/>
          </p:nvSpPr>
          <p:spPr>
            <a:xfrm>
              <a:off x="1566806" y="3337070"/>
              <a:ext cx="1205906" cy="879330"/>
            </a:xfrm>
            <a:prstGeom prst="rect">
              <a:avLst/>
            </a:prstGeom>
            <a:noFill/>
            <a:ln>
              <a:noFill/>
            </a:ln>
          </p:spPr>
          <p:txBody>
            <a:bodyPr wrap="none" lIns="121899" tIns="60949" rIns="121899" bIns="60949" rtlCol="0">
              <a:spAutoFit/>
            </a:bodyPr>
            <a:lstStyle/>
            <a:p>
              <a:pPr defTabSz="1219170">
                <a:defRPr/>
              </a:pPr>
              <a:r>
                <a:rPr lang="en-US" sz="3200" kern="0" dirty="0" err="1">
                  <a:solidFill>
                    <a:srgbClr val="00AEEF">
                      <a:alpha val="99000"/>
                    </a:srgbClr>
                  </a:solidFill>
                  <a:latin typeface="Segoe UI Light" pitchFamily="34" charset="0"/>
                </a:rPr>
                <a:t>IaaS</a:t>
              </a:r>
              <a:endParaRPr lang="en-US" sz="3200" kern="0" dirty="0">
                <a:solidFill>
                  <a:srgbClr val="00AEEF">
                    <a:alpha val="99000"/>
                  </a:srgbClr>
                </a:solidFill>
                <a:latin typeface="Segoe UI Light" pitchFamily="34" charset="0"/>
              </a:endParaRPr>
            </a:p>
          </p:txBody>
        </p:sp>
      </p:gr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25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2" name="Title 1"/>
          <p:cNvSpPr>
            <a:spLocks noGrp="1"/>
          </p:cNvSpPr>
          <p:nvPr>
            <p:ph type="title"/>
          </p:nvPr>
        </p:nvSpPr>
        <p:spPr/>
        <p:txBody>
          <a:bodyPr/>
          <a:lstStyle/>
          <a:p>
            <a:r>
              <a:rPr lang="en-US" dirty="0"/>
              <a:t>Cloud Computing (continued)</a:t>
            </a:r>
          </a:p>
        </p:txBody>
      </p:sp>
      <p:sp>
        <p:nvSpPr>
          <p:cNvPr id="62" name="Rectangle 61"/>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4" name="Group 63"/>
          <p:cNvGrpSpPr/>
          <p:nvPr/>
        </p:nvGrpSpPr>
        <p:grpSpPr>
          <a:xfrm>
            <a:off x="2064619" y="1690423"/>
            <a:ext cx="1912480" cy="3353301"/>
            <a:chOff x="855665" y="1583373"/>
            <a:chExt cx="2427913" cy="4790431"/>
          </a:xfrm>
        </p:grpSpPr>
        <p:sp>
          <p:nvSpPr>
            <p:cNvPr id="68" name="Rectangle 67"/>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rgbClr val="595959">
                      <a:alpha val="99000"/>
                    </a:srgbClr>
                  </a:solidFill>
                  <a:latin typeface="Segoe UI"/>
                  <a:ea typeface="Kozuka Gothic Pro R" pitchFamily="34" charset="-128"/>
                </a:rPr>
                <a:t>Packaged Software</a:t>
              </a:r>
            </a:p>
          </p:txBody>
        </p:sp>
        <p:sp>
          <p:nvSpPr>
            <p:cNvPr id="69" name="Rectangle 68"/>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70" name="Rectangle 69"/>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71" name="Rectangle 70"/>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72" name="Rectangle 71"/>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73" name="Rectangle 72"/>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74" name="Rectangle 73"/>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75" name="Rectangle 74"/>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76" name="Rectangle 75"/>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77" name="Rectangle 76"/>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78" name="Left Brace 77"/>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79"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grpSp>
      <p:sp>
        <p:nvSpPr>
          <p:cNvPr id="80" name="Rectangle 79"/>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81" name="Rectangle 80"/>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82" name="Rectangle 81"/>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83" name="Rectangle 82"/>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84" name="Rectangle 83"/>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85" name="Rectangle 84"/>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86" name="Rectangle 85"/>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87" name="Rectangle 86"/>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88" name="Rectangle 87"/>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89" name="Rectangle 88"/>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90" name="Left Brace 89"/>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91"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92" name="Left Brace 91"/>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93"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94" name="Group 93"/>
          <p:cNvGrpSpPr/>
          <p:nvPr/>
        </p:nvGrpSpPr>
        <p:grpSpPr>
          <a:xfrm>
            <a:off x="6528035" y="1690425"/>
            <a:ext cx="2131860" cy="3359095"/>
            <a:chOff x="5979422" y="1583373"/>
            <a:chExt cx="2706420" cy="4798706"/>
          </a:xfrm>
        </p:grpSpPr>
        <p:sp>
          <p:nvSpPr>
            <p:cNvPr id="95" name="Rectangle 94"/>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101" name="Rectangle 100"/>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102" name="Rectangle 101"/>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103" name="Rectangle 102"/>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104" name="Rectangle 103"/>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105" name="Rectangle 104"/>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106" name="Rectangle 105"/>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107" name="Rectangle 106"/>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108" name="Rectangle 107"/>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109" name="Group 108"/>
          <p:cNvGrpSpPr/>
          <p:nvPr/>
        </p:nvGrpSpPr>
        <p:grpSpPr>
          <a:xfrm>
            <a:off x="8892259" y="1690426"/>
            <a:ext cx="1829915" cy="3359092"/>
            <a:chOff x="8980831" y="1583373"/>
            <a:chExt cx="2323096" cy="4798703"/>
          </a:xfrm>
        </p:grpSpPr>
        <p:sp>
          <p:nvSpPr>
            <p:cNvPr id="110" name="Rectangle 10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111" name="Left Brace 110"/>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112"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113" name="Rectangle 112"/>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114" name="Rectangle 113"/>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115" name="Rectangle 114"/>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116" name="Rectangle 115"/>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117" name="Rectangle 116"/>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118" name="Rectangle 117"/>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119" name="Rectangle 118"/>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120" name="Rectangle 119"/>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121" name="Rectangle 120"/>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122" name="Picture 11" descr="Cloud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12" descr="Gift 512x512.png"/>
          <p:cNvPicPr>
            <a:picLocks noChangeAspect="1"/>
          </p:cNvPicPr>
          <p:nvPr/>
        </p:nvPicPr>
        <p:blipFill>
          <a:blip r:embed="rId4"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5" name="Rectangle 124"/>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55660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fade">
                                      <p:cBhvr>
                                        <p:cTn id="11" dur="250"/>
                                        <p:tgtEl>
                                          <p:spTgt spid="123"/>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wipe(down)">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fade">
                                      <p:cBhvr>
                                        <p:cTn id="24" dur="250"/>
                                        <p:tgtEl>
                                          <p:spTgt spid="122"/>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371600"/>
            <a:ext cx="6905625" cy="1828800"/>
          </a:xfrm>
        </p:spPr>
        <p:txBody>
          <a:bodyPr/>
          <a:lstStyle/>
          <a:p>
            <a:r>
              <a:rPr lang="en-US" dirty="0"/>
              <a:t>Module 1: Microsoft Azure Overview</a:t>
            </a:r>
          </a:p>
        </p:txBody>
      </p:sp>
      <p:sp>
        <p:nvSpPr>
          <p:cNvPr id="6" name="Text Placeholder 5"/>
          <p:cNvSpPr>
            <a:spLocks noGrp="1"/>
          </p:cNvSpPr>
          <p:nvPr>
            <p:ph type="body" sz="quarter" idx="12"/>
          </p:nvPr>
        </p:nvSpPr>
        <p:spPr/>
        <p:txBody>
          <a:bodyPr/>
          <a:lstStyle/>
          <a:p>
            <a:r>
              <a:rPr lang="en-US" dirty="0"/>
              <a:t>Section 2: Microsoft Azure</a:t>
            </a:r>
          </a:p>
        </p:txBody>
      </p:sp>
    </p:spTree>
    <p:extLst>
      <p:ext uri="{BB962C8B-B14F-4D97-AF65-F5344CB8AC3E}">
        <p14:creationId xmlns:p14="http://schemas.microsoft.com/office/powerpoint/2010/main" val="284643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DE3C0D148D1F4DB888C64D6B0E129F" ma:contentTypeVersion="0" ma:contentTypeDescription="Create a new document." ma:contentTypeScope="" ma:versionID="c9bbac06d1472bc435fb97d088133d1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ED8A4E-D10F-465B-A33C-DD7FC191A8CD}">
  <ds:schemaRefs>
    <ds:schemaRef ds:uri="http://schemas.microsoft.com/sharepoint/v3/contenttype/forms"/>
  </ds:schemaRefs>
</ds:datastoreItem>
</file>

<file path=customXml/itemProps2.xml><?xml version="1.0" encoding="utf-8"?>
<ds:datastoreItem xmlns:ds="http://schemas.openxmlformats.org/officeDocument/2006/customXml" ds:itemID="{132B0F21-66F7-47CA-B818-CE573096B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9896733-15D4-4950-9D64-541D762A2FB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1890</TotalTime>
  <Words>2760</Words>
  <Application>Microsoft Office PowerPoint</Application>
  <PresentationFormat>Widescreen</PresentationFormat>
  <Paragraphs>398</Paragraphs>
  <Slides>20</Slides>
  <Notes>20</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ＭＳ Ｐゴシック</vt:lpstr>
      <vt:lpstr>Arial</vt:lpstr>
      <vt:lpstr>Calibri</vt:lpstr>
      <vt:lpstr>Courier New</vt:lpstr>
      <vt:lpstr>Kozuka Gothic Pro R</vt:lpstr>
      <vt:lpstr>Segoe Pro Light</vt:lpstr>
      <vt:lpstr>Segoe Pro Semibold</vt:lpstr>
      <vt:lpstr>Segoe UI</vt:lpstr>
      <vt:lpstr>Segoe UI Light</vt:lpstr>
      <vt:lpstr>Verdana</vt:lpstr>
      <vt:lpstr>Wingdings</vt:lpstr>
      <vt:lpstr>Office Theme</vt:lpstr>
      <vt:lpstr>PowerPoint Presentation</vt:lpstr>
      <vt:lpstr>Module 1: Microsoft Azure Overview</vt:lpstr>
      <vt:lpstr>How to View This Presentation</vt:lpstr>
      <vt:lpstr>Introduction and Logistics</vt:lpstr>
      <vt:lpstr>Prerequisites</vt:lpstr>
      <vt:lpstr>Cloud Computing Patterns</vt:lpstr>
      <vt:lpstr>Cloud Computing</vt:lpstr>
      <vt:lpstr>Cloud Computing (continued)</vt:lpstr>
      <vt:lpstr>Module 1: Microsoft Azure Overview</vt:lpstr>
      <vt:lpstr>Hyper scale Infrastructure is the enabler</vt:lpstr>
      <vt:lpstr>How are Microsoft Azure Charges Incurred?</vt:lpstr>
      <vt:lpstr>Microsoft Azure Compute</vt:lpstr>
      <vt:lpstr>Microsoft Azure App Service</vt:lpstr>
      <vt:lpstr>Microsoft Azure Cloud Services</vt:lpstr>
      <vt:lpstr>High Level view of Virtual Machine Services</vt:lpstr>
      <vt:lpstr>Management model for PaaS/IaaS</vt:lpstr>
      <vt:lpstr>PowerPoint Presentation</vt:lpstr>
      <vt:lpstr>Module Knowledge Check</vt:lpstr>
      <vt:lpstr>Answers – Module Knowledge Check</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K (Spectrum Consultants India Pvt)</dc:creator>
  <cp:lastModifiedBy>Yateen Hinge</cp:lastModifiedBy>
  <cp:revision>697</cp:revision>
  <dcterms:created xsi:type="dcterms:W3CDTF">2013-09-16T15:58:20Z</dcterms:created>
  <dcterms:modified xsi:type="dcterms:W3CDTF">2016-09-28T10:33:50Z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0x010100EFDE3C0D148D1F4DB888C64D6B0E129F</vt:lpwstr>
  </property>
</Properties>
</file>