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6" r:id="rId11"/>
    <p:sldId id="265"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jpeg"/><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EXPENSE TRACKER BY USING PYTHON BASIC FUNCTIONALITIES</a:t>
            </a:r>
            <a:endParaRPr lang="en-US"/>
          </a:p>
        </p:txBody>
      </p:sp>
      <p:sp>
        <p:nvSpPr>
          <p:cNvPr id="3" name="Subtitle 2"/>
          <p:cNvSpPr>
            <a:spLocks noGrp="1"/>
          </p:cNvSpPr>
          <p:nvPr>
            <p:ph type="subTitle" idx="1"/>
          </p:nvPr>
        </p:nvSpPr>
        <p:spPr>
          <a:xfrm>
            <a:off x="2625090" y="5060950"/>
            <a:ext cx="8650605" cy="1124585"/>
          </a:xfrm>
        </p:spPr>
        <p:txBody>
          <a:bodyPr/>
          <a:lstStyle/>
          <a:p>
            <a:pPr algn="just"/>
            <a:r>
              <a:rPr lang="en-US">
                <a:solidFill>
                  <a:schemeClr val="tx1"/>
                </a:solidFill>
              </a:rPr>
              <a:t>NAME					: PRASANTH M</a:t>
            </a:r>
            <a:endParaRPr lang="en-US">
              <a:solidFill>
                <a:schemeClr val="tx1"/>
              </a:solidFill>
            </a:endParaRPr>
          </a:p>
          <a:p>
            <a:pPr algn="just"/>
            <a:r>
              <a:rPr lang="en-US">
                <a:solidFill>
                  <a:schemeClr val="tx1"/>
                </a:solidFill>
              </a:rPr>
              <a:t>DATE OF SUBMISSION		: 29/05/2024</a:t>
            </a:r>
            <a:endParaRPr lang="en-US">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just"/>
            <a:r>
              <a:rPr lang="en-US" sz="3000" b="1"/>
              <a:t>7.Results and Outcomes</a:t>
            </a:r>
            <a:endParaRPr lang="en-US" sz="3000" b="1"/>
          </a:p>
        </p:txBody>
      </p:sp>
      <p:sp>
        <p:nvSpPr>
          <p:cNvPr id="3" name="Content Placeholder 2"/>
          <p:cNvSpPr>
            <a:spLocks noGrp="1"/>
          </p:cNvSpPr>
          <p:nvPr>
            <p:ph idx="1"/>
          </p:nvPr>
        </p:nvSpPr>
        <p:spPr>
          <a:xfrm>
            <a:off x="609600" y="1281430"/>
            <a:ext cx="10972800" cy="4525963"/>
          </a:xfrm>
        </p:spPr>
        <p:txBody>
          <a:bodyPr/>
          <a:p>
            <a:pPr marL="0" indent="0">
              <a:buNone/>
            </a:pPr>
            <a:r>
              <a:rPr lang="en-US" sz="1800"/>
              <a:t>1. Enhanced User Experience : The program's ability to handle various input formats and validate user inputs ensures smoother interactions.</a:t>
            </a:r>
            <a:endParaRPr lang="en-US" sz="1800"/>
          </a:p>
          <a:p>
            <a:endParaRPr lang="en-US" sz="1800"/>
          </a:p>
          <a:p>
            <a:pPr marL="0" indent="0">
              <a:buNone/>
            </a:pPr>
            <a:r>
              <a:rPr lang="en-US" sz="1800"/>
              <a:t>2. Improved Financial Management : With the Expense Tracker, users can efficiently track their expenses by category. </a:t>
            </a:r>
            <a:endParaRPr lang="en-US" sz="1800"/>
          </a:p>
          <a:p>
            <a:pPr marL="0" indent="0">
              <a:buNone/>
            </a:pPr>
            <a:endParaRPr lang="en-US" sz="1800"/>
          </a:p>
          <a:p>
            <a:pPr marL="0" indent="0">
              <a:buNone/>
            </a:pPr>
            <a:r>
              <a:rPr lang="en-US" sz="1800"/>
              <a:t>3. Error Prevention : Robust error handling and exception management prevent crashes and ensure the program's stability. Users are guided through the input process, reducing the likelihood of input-related errors.</a:t>
            </a:r>
            <a:endParaRPr lang="en-US" sz="1800"/>
          </a:p>
          <a:p>
            <a:endParaRPr lang="en-US" sz="1800"/>
          </a:p>
          <a:p>
            <a:pPr marL="0" indent="0">
              <a:buNone/>
            </a:pPr>
            <a:r>
              <a:rPr lang="en-US" sz="1800"/>
              <a:t>4.Time Savings : The program's efficiency in tracking and managing expenses saves users time and effort.</a:t>
            </a:r>
            <a:endParaRPr lang="en-US" sz="1800"/>
          </a:p>
          <a:p>
            <a:pPr marL="0" indent="0">
              <a:buNone/>
            </a:pPr>
            <a:endParaRPr lang="en-US" sz="1800"/>
          </a:p>
          <a:p>
            <a:pPr marL="0" indent="0">
              <a:buNone/>
            </a:pPr>
            <a:r>
              <a:rPr lang="en-US" sz="1800"/>
              <a:t>5.Reliability : The implementation's robustness instills confidence in users regarding the accuracy and reliability of expense tracking. Users can trust the program to accurately record and manage their expenses over time.</a:t>
            </a:r>
            <a:endParaRPr lang="en-US"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just"/>
            <a:r>
              <a:rPr lang="en-US"/>
              <a:t>8. Conclusion</a:t>
            </a:r>
            <a:endParaRPr lang="en-US"/>
          </a:p>
        </p:txBody>
      </p:sp>
      <p:sp>
        <p:nvSpPr>
          <p:cNvPr id="3" name="Content Placeholder 2"/>
          <p:cNvSpPr>
            <a:spLocks noGrp="1"/>
          </p:cNvSpPr>
          <p:nvPr>
            <p:ph idx="1"/>
          </p:nvPr>
        </p:nvSpPr>
        <p:spPr/>
        <p:txBody>
          <a:bodyPr/>
          <a:p>
            <a:pPr marL="0" indent="457200">
              <a:buNone/>
            </a:pPr>
            <a:r>
              <a:rPr lang="en-US" sz="2500"/>
              <a:t>The Expense Tracker project presents a robust solution for managing personal finances, offering users a user-friendly interface with versatile input handling and error management capabilities</a:t>
            </a:r>
            <a:endParaRPr lang="en-US" sz="2500"/>
          </a:p>
          <a:p>
            <a:endParaRPr lang="en-US" sz="2500"/>
          </a:p>
          <a:p>
            <a:r>
              <a:rPr lang="en-US" sz="2500"/>
              <a:t>Future Developments : Potential future developments include adding features such as expense categorization, budget tracking, and data visualization for deeper financial analysis. Integration with cloud storage for data backup and synchronization could further enhance usability and accessibility.</a:t>
            </a:r>
            <a:endParaRPr lang="en-US" sz="25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19785" y="2988628"/>
            <a:ext cx="10972800" cy="1143000"/>
          </a:xfrm>
        </p:spPr>
        <p:txBody>
          <a:bodyPr/>
          <a:p>
            <a:r>
              <a:rPr lang="en-US"/>
              <a:t>THANK YOU.</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tx1"/>
                </a:solidFill>
                <a:effectLst>
                  <a:outerShdw blurRad="38100" dist="19050" dir="2700000" algn="tl" rotWithShape="0">
                    <a:schemeClr val="dk1">
                      <a:alpha val="40000"/>
                    </a:schemeClr>
                  </a:outerShdw>
                </a:effectLst>
              </a:rPr>
              <a:t>1. AIM OF THE PROJECT</a:t>
            </a:r>
            <a:endParaRPr lang="en-US">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p:txBody>
          <a:bodyPr/>
          <a:p>
            <a:pPr algn="just">
              <a:lnSpc>
                <a:spcPct val="100000"/>
              </a:lnSpc>
            </a:pPr>
            <a:r>
              <a:rPr lang="en-US" sz="2500"/>
              <a:t>The primary objective of the project typically revolve around creating a code to help users manage their expenses efficiently.</a:t>
            </a:r>
            <a:endParaRPr lang="en-US" sz="2500"/>
          </a:p>
          <a:p>
            <a:pPr algn="just">
              <a:lnSpc>
                <a:spcPct val="150000"/>
              </a:lnSpc>
            </a:pPr>
            <a:r>
              <a:rPr lang="en-US" sz="2500"/>
              <a:t>The user might be a person or a small business firms.</a:t>
            </a:r>
            <a:endParaRPr lang="en-US" sz="2500"/>
          </a:p>
          <a:p>
            <a:pPr algn="just">
              <a:lnSpc>
                <a:spcPct val="150000"/>
              </a:lnSpc>
            </a:pPr>
            <a:r>
              <a:rPr lang="en-US" sz="2500">
                <a:solidFill>
                  <a:schemeClr val="tx1"/>
                </a:solidFill>
                <a:effectLst>
                  <a:outerShdw blurRad="38100" dist="19050" dir="2700000" algn="tl" rotWithShape="0">
                    <a:schemeClr val="dk1">
                      <a:alpha val="40000"/>
                    </a:schemeClr>
                  </a:outerShdw>
                </a:effectLst>
              </a:rPr>
              <a:t>Focuses </a:t>
            </a:r>
            <a:r>
              <a:rPr lang="en-US" sz="2500"/>
              <a:t>on fundamental concepts like data input, manipulation, and basic user interface in python.</a:t>
            </a:r>
            <a:endParaRPr lang="en-US" sz="2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 PROBLEM STATEMENT</a:t>
            </a:r>
            <a:endParaRPr lang="en-US"/>
          </a:p>
        </p:txBody>
      </p:sp>
      <p:sp>
        <p:nvSpPr>
          <p:cNvPr id="3" name="Content Placeholder 2"/>
          <p:cNvSpPr>
            <a:spLocks noGrp="1"/>
          </p:cNvSpPr>
          <p:nvPr>
            <p:ph idx="1"/>
          </p:nvPr>
        </p:nvSpPr>
        <p:spPr/>
        <p:txBody>
          <a:bodyPr/>
          <a:p>
            <a:pPr marL="0" indent="457200" algn="just">
              <a:buNone/>
            </a:pPr>
            <a:r>
              <a:rPr lang="en-US" sz="2500"/>
              <a:t>The business problem addressed by an expense tracker Python project is </a:t>
            </a:r>
            <a:r>
              <a:rPr lang="en-US" sz="2500" b="1">
                <a:solidFill>
                  <a:schemeClr val="tx1"/>
                </a:solidFill>
                <a:effectLst>
                  <a:outerShdw blurRad="38100" dist="19050" dir="2700000" algn="tl" rotWithShape="0">
                    <a:schemeClr val="dk1">
                      <a:alpha val="40000"/>
                    </a:schemeClr>
                  </a:outerShdw>
                </a:effectLst>
              </a:rPr>
              <a:t>the need for individuals or small businesses to effectively manage their finances.</a:t>
            </a:r>
            <a:endParaRPr lang="en-US" sz="2500" b="1">
              <a:solidFill>
                <a:schemeClr val="tx1"/>
              </a:solidFill>
              <a:effectLst>
                <a:outerShdw blurRad="38100" dist="19050" dir="2700000" algn="tl" rotWithShape="0">
                  <a:schemeClr val="dk1">
                    <a:alpha val="40000"/>
                  </a:schemeClr>
                </a:outerShdw>
              </a:effectLst>
            </a:endParaRPr>
          </a:p>
          <a:p>
            <a:pPr marL="0" indent="457200" algn="just">
              <a:buNone/>
            </a:pPr>
            <a:endParaRPr lang="en-US" sz="2500">
              <a:solidFill>
                <a:schemeClr val="tx1"/>
              </a:solidFill>
              <a:effectLst>
                <a:outerShdw blurRad="38100" dist="19050" dir="2700000" algn="tl" rotWithShape="0">
                  <a:schemeClr val="dk1">
                    <a:alpha val="40000"/>
                  </a:schemeClr>
                </a:outerShdw>
              </a:effectLst>
            </a:endParaRPr>
          </a:p>
          <a:p>
            <a:pPr algn="just"/>
            <a:r>
              <a:rPr lang="en-US" sz="2500">
                <a:solidFill>
                  <a:schemeClr val="tx1"/>
                </a:solidFill>
                <a:effectLst>
                  <a:outerShdw blurRad="38100" dist="19050" dir="2700000" algn="tl" rotWithShape="0">
                    <a:schemeClr val="dk1">
                      <a:alpha val="40000"/>
                    </a:schemeClr>
                  </a:outerShdw>
                </a:effectLst>
              </a:rPr>
              <a:t>This project aims to alleviate these issues by providing a user-friendly solution for recording and categorizing expenses</a:t>
            </a:r>
            <a:endParaRPr lang="en-US" sz="2500">
              <a:solidFill>
                <a:schemeClr val="tx1"/>
              </a:solidFill>
              <a:effectLst>
                <a:outerShdw blurRad="38100" dist="19050" dir="2700000" algn="tl" rotWithShape="0">
                  <a:schemeClr val="dk1">
                    <a:alpha val="40000"/>
                  </a:schemeClr>
                </a:outerShdw>
              </a:effectLst>
            </a:endParaRPr>
          </a:p>
          <a:p>
            <a:pPr algn="just"/>
            <a:r>
              <a:rPr lang="en-US" sz="2500">
                <a:solidFill>
                  <a:schemeClr val="tx1"/>
                </a:solidFill>
                <a:effectLst>
                  <a:outerShdw blurRad="38100" dist="19050" dir="2700000" algn="tl" rotWithShape="0">
                    <a:schemeClr val="dk1">
                      <a:alpha val="40000"/>
                    </a:schemeClr>
                  </a:outerShdw>
                </a:effectLst>
              </a:rPr>
              <a:t>In a business context, this expense tracker can be particularly beneficial for small businesses or freelancers who need to monitor their expenses for tax purposes or client billing..</a:t>
            </a:r>
            <a:endParaRPr lang="en-US" sz="250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 Project Description</a:t>
            </a:r>
            <a:endParaRPr lang="en-US"/>
          </a:p>
        </p:txBody>
      </p:sp>
      <p:sp>
        <p:nvSpPr>
          <p:cNvPr id="3" name="Content Placeholder 2"/>
          <p:cNvSpPr>
            <a:spLocks noGrp="1"/>
          </p:cNvSpPr>
          <p:nvPr>
            <p:ph idx="1"/>
          </p:nvPr>
        </p:nvSpPr>
        <p:spPr/>
        <p:txBody>
          <a:bodyPr/>
          <a:p>
            <a:r>
              <a:rPr lang="en-US" sz="2500"/>
              <a:t>The Expense Tracker Python project aims to provide individuals and small businesses with a user-friendly solution for managing their finances efficiently.</a:t>
            </a:r>
            <a:endParaRPr lang="en-US" sz="2500"/>
          </a:p>
          <a:p>
            <a:endParaRPr lang="en-US" sz="2500"/>
          </a:p>
          <a:p>
            <a:pPr marL="0" indent="0">
              <a:buNone/>
            </a:pPr>
            <a:r>
              <a:rPr lang="en-US" sz="2500" b="1"/>
              <a:t>Scope Limitation:</a:t>
            </a:r>
            <a:endParaRPr lang="en-US" sz="2500" b="1"/>
          </a:p>
          <a:p>
            <a:pPr algn="just"/>
            <a:r>
              <a:rPr lang="en-US" sz="2500"/>
              <a:t>This code will focus on basic expense tracking functionality and will not include advanced features such as budgeting or forecasting.</a:t>
            </a:r>
            <a:endParaRPr lang="en-US" sz="2500"/>
          </a:p>
          <a:p>
            <a:pPr algn="just"/>
            <a:r>
              <a:rPr lang="en-US" sz="2500"/>
              <a:t>This code will allow one user at a time to tracking their expenses.</a:t>
            </a:r>
            <a:endParaRPr lang="en-US" sz="2500"/>
          </a:p>
          <a:p>
            <a:pPr algn="just"/>
            <a:r>
              <a:rPr lang="en-US" sz="2500"/>
              <a:t>User will manually input their expenses data into the function. </a:t>
            </a:r>
            <a:endParaRPr lang="en-US" sz="2500"/>
          </a:p>
          <a:p>
            <a:pPr algn="just"/>
            <a:endParaRPr lang="en-US" sz="2000"/>
          </a:p>
          <a:p>
            <a:pPr marL="0" indent="0" algn="just">
              <a:buNone/>
            </a:pPr>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1165860"/>
            <a:ext cx="10972800" cy="4525963"/>
          </a:xfrm>
        </p:spPr>
        <p:txBody>
          <a:bodyPr/>
          <a:p>
            <a:pPr marL="0" indent="0" algn="just">
              <a:buNone/>
            </a:pPr>
            <a:r>
              <a:rPr lang="en-US" sz="2500" b="1">
                <a:sym typeface="+mn-ea"/>
              </a:rPr>
              <a:t>Methodology :</a:t>
            </a:r>
            <a:endParaRPr lang="en-US" sz="2500" b="1"/>
          </a:p>
          <a:p>
            <a:pPr marL="0" indent="457200" algn="just">
              <a:lnSpc>
                <a:spcPct val="150000"/>
              </a:lnSpc>
              <a:buNone/>
            </a:pPr>
            <a:r>
              <a:rPr lang="en-US" sz="2500">
                <a:sym typeface="+mn-ea"/>
              </a:rPr>
              <a:t>The methodology used in the provided code follows object-oriented programming (OOP) principles and procedural programming paradigms.</a:t>
            </a:r>
            <a:endParaRPr lang="en-US" sz="2500"/>
          </a:p>
          <a:p>
            <a:pPr marL="457200" indent="-457200" algn="just">
              <a:lnSpc>
                <a:spcPct val="150000"/>
              </a:lnSpc>
              <a:buFont typeface="+mj-lt"/>
              <a:buAutoNum type="alphaLcPeriod"/>
            </a:pPr>
            <a:r>
              <a:rPr lang="en-US" sz="2500"/>
              <a:t>Object-Oriented Programming (OOP) </a:t>
            </a:r>
            <a:endParaRPr lang="en-US" sz="2500"/>
          </a:p>
          <a:p>
            <a:pPr marL="457200" indent="-457200" algn="just">
              <a:lnSpc>
                <a:spcPct val="150000"/>
              </a:lnSpc>
              <a:buFont typeface="+mj-lt"/>
              <a:buAutoNum type="alphaLcPeriod"/>
            </a:pPr>
            <a:r>
              <a:rPr lang="en-US" sz="2500"/>
              <a:t>Procedural Programming</a:t>
            </a:r>
            <a:endParaRPr lang="en-US" sz="2500"/>
          </a:p>
          <a:p>
            <a:pPr marL="457200" indent="-457200" algn="just">
              <a:lnSpc>
                <a:spcPct val="150000"/>
              </a:lnSpc>
              <a:buFont typeface="+mj-lt"/>
              <a:buAutoNum type="alphaLcPeriod"/>
            </a:pPr>
            <a:r>
              <a:rPr lang="en-US" sz="2500"/>
              <a:t>User Interaction</a:t>
            </a:r>
            <a:endParaRPr lang="en-US" sz="2500"/>
          </a:p>
          <a:p>
            <a:pPr marL="457200" indent="-457200" algn="just">
              <a:lnSpc>
                <a:spcPct val="150000"/>
              </a:lnSpc>
              <a:buFont typeface="+mj-lt"/>
              <a:buAutoNum type="alphaLcPeriod"/>
            </a:pPr>
            <a:r>
              <a:rPr lang="en-US" sz="2500"/>
              <a:t>Data Management </a:t>
            </a:r>
            <a:endParaRPr lang="en-US" sz="25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391160"/>
            <a:ext cx="10972800" cy="6082665"/>
          </a:xfrm>
        </p:spPr>
        <p:txBody>
          <a:bodyPr/>
          <a:p>
            <a:pPr marL="0" indent="0">
              <a:buNone/>
            </a:pPr>
            <a:r>
              <a:rPr lang="en-US" b="1" u="sng">
                <a:sym typeface="+mn-ea"/>
              </a:rPr>
              <a:t>4. Functionality:</a:t>
            </a:r>
            <a:endParaRPr lang="en-US" b="1" u="sng">
              <a:sym typeface="+mn-ea"/>
            </a:endParaRPr>
          </a:p>
          <a:p>
            <a:pPr marL="0" indent="0">
              <a:buNone/>
            </a:pPr>
            <a:endParaRPr lang="en-US" b="1" u="sng">
              <a:sym typeface="+mn-ea"/>
            </a:endParaRPr>
          </a:p>
          <a:p>
            <a:r>
              <a:rPr lang="en-US" sz="2500"/>
              <a:t>ExpenseTracker Class: It serves as a blueprint for creating expense tracker objects.</a:t>
            </a:r>
            <a:endParaRPr lang="en-US" sz="2500"/>
          </a:p>
          <a:p>
            <a:r>
              <a:rPr lang="en-US" sz="2500"/>
              <a:t>`add_expense` method</a:t>
            </a:r>
            <a:endParaRPr lang="en-US" sz="2500"/>
          </a:p>
          <a:p>
            <a:r>
              <a:rPr lang="en-US" sz="2500"/>
              <a:t>`view_expenses` method</a:t>
            </a:r>
            <a:endParaRPr lang="en-US" sz="2500"/>
          </a:p>
          <a:p>
            <a:r>
              <a:rPr lang="en-US" sz="2500"/>
              <a:t>`delete_expense` method</a:t>
            </a:r>
            <a:endParaRPr lang="en-US" sz="2500"/>
          </a:p>
          <a:p>
            <a:pPr marL="0" indent="0">
              <a:buNone/>
            </a:pPr>
            <a:endParaRPr lang="en-US" sz="2500"/>
          </a:p>
          <a:p>
            <a:pPr marL="0" indent="0">
              <a:buNone/>
            </a:pPr>
            <a:r>
              <a:rPr lang="en-US" sz="2500"/>
              <a:t>Main Function :</a:t>
            </a:r>
            <a:endParaRPr lang="en-US" sz="2500"/>
          </a:p>
          <a:p>
            <a:r>
              <a:rPr lang="en-US" sz="2500"/>
              <a:t>The `main` function serves as the entry point of the program.</a:t>
            </a:r>
            <a:endParaRPr lang="en-US" sz="2500"/>
          </a:p>
          <a:p>
            <a:r>
              <a:rPr lang="en-US" sz="2500"/>
              <a:t>The</a:t>
            </a:r>
            <a:r>
              <a:rPr lang="en-US" sz="2500" b="1"/>
              <a:t> while loop</a:t>
            </a:r>
            <a:r>
              <a:rPr lang="en-US" sz="2500"/>
              <a:t> is a control flow statement that repeatedly executes a block of code as long as a specified condition is true.</a:t>
            </a:r>
            <a:endParaRPr lang="en-US" sz="25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000" b="1">
                <a:sym typeface="+mn-ea"/>
              </a:rPr>
              <a:t>5. Input Versatility with Error Handling and Exception Handling</a:t>
            </a:r>
            <a:r>
              <a:rPr lang="en-US" sz="3000">
                <a:sym typeface="+mn-ea"/>
              </a:rPr>
              <a:t> </a:t>
            </a:r>
            <a:endParaRPr lang="en-US" sz="3000"/>
          </a:p>
        </p:txBody>
      </p:sp>
      <p:sp>
        <p:nvSpPr>
          <p:cNvPr id="3" name="Content Placeholder 2"/>
          <p:cNvSpPr>
            <a:spLocks noGrp="1"/>
          </p:cNvSpPr>
          <p:nvPr>
            <p:ph idx="1"/>
          </p:nvPr>
        </p:nvSpPr>
        <p:spPr>
          <a:xfrm>
            <a:off x="462280" y="1165860"/>
            <a:ext cx="11435715" cy="5252085"/>
          </a:xfrm>
        </p:spPr>
        <p:txBody>
          <a:bodyPr/>
          <a:p>
            <a:pPr marL="0" indent="0">
              <a:buNone/>
            </a:pPr>
            <a:endParaRPr lang="en-US" sz="1600"/>
          </a:p>
          <a:p>
            <a:pPr marL="0" indent="0">
              <a:buNone/>
            </a:pPr>
            <a:r>
              <a:rPr lang="en-US" sz="1800"/>
              <a:t>This Expense Tracker program showcases robust input handling mechanisms. It ensures user-friendly interactions by accepting one types of input and implementing error handling to prevent crashes. </a:t>
            </a:r>
            <a:endParaRPr lang="en-US" sz="1800"/>
          </a:p>
          <a:p>
            <a:pPr algn="just"/>
            <a:endParaRPr lang="en-US" sz="1800"/>
          </a:p>
          <a:p>
            <a:pPr algn="just"/>
            <a:r>
              <a:rPr lang="en-US" sz="1800"/>
              <a:t>1. </a:t>
            </a:r>
            <a:r>
              <a:rPr lang="en-US" sz="1800" b="1"/>
              <a:t>Input Validation</a:t>
            </a:r>
            <a:r>
              <a:rPr lang="en-US" sz="1800"/>
              <a:t> : When adding an expense, the program prompts users to input the category and amount. It employs error handling mechanisms to validate user input for the amount, ensuring it's a valid number. If an invalid input is detected, the program prompts the user to enter a valid number, preventing runtime errors.</a:t>
            </a:r>
            <a:endParaRPr lang="en-US" sz="1800"/>
          </a:p>
          <a:p>
            <a:pPr algn="just"/>
            <a:endParaRPr lang="en-US" sz="1800"/>
          </a:p>
          <a:p>
            <a:pPr algn="just"/>
            <a:r>
              <a:rPr lang="en-US" sz="1800"/>
              <a:t>2.</a:t>
            </a:r>
            <a:r>
              <a:rPr lang="en-US" sz="1800" b="1"/>
              <a:t> Category Flexibility</a:t>
            </a:r>
            <a:r>
              <a:rPr lang="en-US" sz="1800"/>
              <a:t> : The program converts the expense category input to uppercase, allowing users to input categories in any case format they prefer. This enhances user experience by providing flexibility in category naming.</a:t>
            </a:r>
            <a:endParaRPr lang="en-US" sz="1800"/>
          </a:p>
          <a:p>
            <a:pPr algn="just"/>
            <a:endParaRPr lang="en-US" sz="1800"/>
          </a:p>
          <a:p>
            <a:pPr algn="just"/>
            <a:r>
              <a:rPr lang="en-US" sz="1800"/>
              <a:t>3. </a:t>
            </a:r>
            <a:r>
              <a:rPr lang="en-US" sz="1800" b="1"/>
              <a:t>Exception Handling</a:t>
            </a:r>
            <a:r>
              <a:rPr lang="en-US" sz="1800"/>
              <a:t> : The program utilizes exception handling to gracefully manage unexpected errors. For instance, if a user tries to delete an expense category that doesn't exist, the program catches this exception and provides a user-friendly error message, preventing program termination due to unhandled exceptions.</a:t>
            </a:r>
            <a:endParaRPr lang="en-US" sz="1800"/>
          </a:p>
          <a:p>
            <a:endParaRPr lang="en-US" sz="1600"/>
          </a:p>
          <a:p>
            <a:pPr marL="0" indent="0">
              <a:buNone/>
            </a:pPr>
            <a:endParaRPr lang="en-US"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59385"/>
            <a:ext cx="10972800" cy="922655"/>
          </a:xfrm>
        </p:spPr>
        <p:txBody>
          <a:bodyPr/>
          <a:p>
            <a:r>
              <a:rPr lang="en-US" sz="3200" b="1"/>
              <a:t>6. Code Implementation</a:t>
            </a:r>
            <a:r>
              <a:rPr lang="en-US" sz="3200"/>
              <a:t> </a:t>
            </a:r>
            <a:endParaRPr lang="en-US" sz="3200"/>
          </a:p>
        </p:txBody>
      </p:sp>
      <p:sp>
        <p:nvSpPr>
          <p:cNvPr id="3" name="Content Placeholder 2"/>
          <p:cNvSpPr>
            <a:spLocks noGrp="1"/>
          </p:cNvSpPr>
          <p:nvPr>
            <p:ph idx="1"/>
          </p:nvPr>
        </p:nvSpPr>
        <p:spPr>
          <a:xfrm>
            <a:off x="609600" y="1252855"/>
            <a:ext cx="10972800" cy="4525963"/>
          </a:xfrm>
        </p:spPr>
        <p:txBody>
          <a:bodyPr/>
          <a:p>
            <a:pPr algn="just"/>
            <a:r>
              <a:rPr lang="en-US" sz="2000" b="1"/>
              <a:t>Input Handling :</a:t>
            </a:r>
            <a:r>
              <a:rPr lang="en-US" sz="2000"/>
              <a:t> The program accepts user input for expense categories and amounts. It ensures flexibility by converting category inputs to uppercase, allowing users to input categories in any case format they prefer.</a:t>
            </a:r>
            <a:endParaRPr lang="en-US" sz="2000"/>
          </a:p>
          <a:p>
            <a:pPr algn="just"/>
            <a:endParaRPr lang="en-US" sz="2000"/>
          </a:p>
          <a:p>
            <a:pPr algn="just"/>
            <a:r>
              <a:rPr lang="en-US" sz="2000" b="1"/>
              <a:t>Expense Management :</a:t>
            </a:r>
            <a:r>
              <a:rPr lang="en-US" sz="2000"/>
              <a:t> Users can add, view, and delete expenses by category. The program maintains a dictionary to store expenses, allowing efficient tracking.</a:t>
            </a:r>
            <a:endParaRPr lang="en-US" sz="2000"/>
          </a:p>
          <a:p>
            <a:pPr algn="just"/>
            <a:endParaRPr lang="en-US" sz="2000"/>
          </a:p>
          <a:p>
            <a:pPr algn="just"/>
            <a:r>
              <a:rPr lang="en-US" sz="2000" b="1"/>
              <a:t>Exception Handling :</a:t>
            </a:r>
            <a:r>
              <a:rPr lang="en-US" sz="2000"/>
              <a:t> Exception handling is implemented to gracefully manage unexpected errors. For instance, when attempting to delete a nonexistent expense category, the program catches the exception and provides a user-friendly error message.</a:t>
            </a:r>
            <a:endParaRPr lang="en-US" sz="2000"/>
          </a:p>
          <a:p>
            <a:pPr marL="0" indent="0">
              <a:buNone/>
            </a:pPr>
            <a:endParaRPr lang="en-US" sz="2000"/>
          </a:p>
          <a:p>
            <a:endParaRPr 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 name="Content Placeholder 11" descr="ss1q"/>
          <p:cNvPicPr>
            <a:picLocks noChangeAspect="1"/>
          </p:cNvPicPr>
          <p:nvPr>
            <p:ph sz="half" idx="1"/>
          </p:nvPr>
        </p:nvPicPr>
        <p:blipFill>
          <a:blip r:embed="rId1"/>
          <a:stretch>
            <a:fillRect/>
          </a:stretch>
        </p:blipFill>
        <p:spPr>
          <a:xfrm>
            <a:off x="55245" y="341630"/>
            <a:ext cx="6026150" cy="6329680"/>
          </a:xfrm>
          <a:prstGeom prst="rect">
            <a:avLst/>
          </a:prstGeom>
        </p:spPr>
      </p:pic>
      <p:pic>
        <p:nvPicPr>
          <p:cNvPr id="13" name="Content Placeholder 12" descr="Screenshot 2024-05-29 174216"/>
          <p:cNvPicPr>
            <a:picLocks noChangeAspect="1"/>
          </p:cNvPicPr>
          <p:nvPr>
            <p:ph sz="half" idx="2"/>
          </p:nvPr>
        </p:nvPicPr>
        <p:blipFill>
          <a:blip r:embed="rId2"/>
          <a:stretch>
            <a:fillRect/>
          </a:stretch>
        </p:blipFill>
        <p:spPr>
          <a:xfrm>
            <a:off x="5795010" y="341630"/>
            <a:ext cx="6705600" cy="6329045"/>
          </a:xfrm>
          <a:prstGeom prst="rect">
            <a:avLst/>
          </a:prstGeom>
        </p:spPr>
      </p:pic>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5041</Words>
  <Application>WPS Presentation</Application>
  <PresentationFormat>Widescreen</PresentationFormat>
  <Paragraphs>89</Paragraphs>
  <Slides>12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Arial</vt:lpstr>
      <vt:lpstr>SimSun</vt:lpstr>
      <vt:lpstr>Wingdings</vt:lpstr>
      <vt:lpstr>Microsoft YaHei</vt:lpstr>
      <vt:lpstr>Arial Unicode MS</vt:lpstr>
      <vt:lpstr>Calibri</vt:lpstr>
      <vt:lpstr>Blue Waves</vt:lpstr>
      <vt:lpstr>EXPENSE TRACKER BY USING PYTHON BASIC FUNCTIONALITIES</vt:lpstr>
      <vt:lpstr>1. AIM OF THE PROJECT</vt:lpstr>
      <vt:lpstr>2. PROBLEM STATEMENT</vt:lpstr>
      <vt:lpstr>3. Project Description</vt:lpstr>
      <vt:lpstr>PowerPoint 演示文稿</vt:lpstr>
      <vt:lpstr>PowerPoint 演示文稿</vt:lpstr>
      <vt:lpstr>5. Input Versatility with Error Handling and Exception Handling </vt:lpstr>
      <vt:lpstr>6. Code Implementation </vt:lpstr>
      <vt:lpstr>PowerPoint 演示文稿</vt:lpstr>
      <vt:lpstr>7.Results and Outcomes</vt:lpstr>
      <vt:lpstr>8. 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EXPENSE TRACKER BY USING PYTHON BASIC FUNCTIONALITIES</dc:title>
  <dc:creator/>
  <cp:lastModifiedBy>dell</cp:lastModifiedBy>
  <cp:revision>2</cp:revision>
  <dcterms:created xsi:type="dcterms:W3CDTF">2024-05-29T12:25:00Z</dcterms:created>
  <dcterms:modified xsi:type="dcterms:W3CDTF">2024-05-29T17:38:34Z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55D6C39AB62C47E6BCD08C14DB55628E_11</vt:lpwstr>
  </property>
  <property fmtid="{D5CDD505-2E9C-101B-9397-08002B2CF9AE}" pid="3" name="KSOProductBuildVer">
    <vt:lpwstr>1033-12.2.0.13472</vt:lpwstr>
  </property>
</Properties>
</file>