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77" r:id="rId4"/>
    <p:sldId id="261" r:id="rId5"/>
    <p:sldId id="307" r:id="rId6"/>
    <p:sldId id="310" r:id="rId7"/>
    <p:sldId id="311" r:id="rId8"/>
    <p:sldId id="312" r:id="rId9"/>
    <p:sldId id="313" r:id="rId10"/>
    <p:sldId id="314" r:id="rId11"/>
    <p:sldId id="309" r:id="rId12"/>
    <p:sldId id="315" r:id="rId13"/>
    <p:sldId id="262" r:id="rId14"/>
    <p:sldId id="306" r:id="rId15"/>
    <p:sldId id="317" r:id="rId16"/>
    <p:sldId id="289" r:id="rId17"/>
    <p:sldId id="318" r:id="rId18"/>
    <p:sldId id="264" r:id="rId19"/>
    <p:sldId id="319" r:id="rId20"/>
    <p:sldId id="258" r:id="rId21"/>
    <p:sldId id="278" r:id="rId22"/>
    <p:sldId id="320" r:id="rId23"/>
    <p:sldId id="275" r:id="rId24"/>
    <p:sldId id="321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46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 showGuides="1">
      <p:cViewPr>
        <p:scale>
          <a:sx n="100" d="100"/>
          <a:sy n="100" d="100"/>
        </p:scale>
        <p:origin x="-53" y="-538"/>
      </p:cViewPr>
      <p:guideLst>
        <p:guide orient="horz" pos="3346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ustomXml" Target="../customXml/item3.xml"/><Relationship Id="rId34" Type="http://schemas.openxmlformats.org/officeDocument/2006/relationships/customXml" Target="../customXml/item2.xml"/><Relationship Id="rId33" Type="http://schemas.openxmlformats.org/officeDocument/2006/relationships/customXml" Target="../customXml/item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Content Placeholder 3"/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  <a:endParaRPr lang="en-US"/>
          </a:p>
        </p:txBody>
      </p:sp>
      <p:cxnSp>
        <p:nvCxnSpPr>
          <p:cNvPr id="24" name="Straight Connector 23"/>
          <p:cNvCxnSpPr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  <a:endParaRPr lang="en-US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  <a:endParaRPr lang="en-US" noProof="0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  <a:endParaRPr lang="en-US" noProof="0" dirty="0"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  <a:endParaRPr lang="en-US" noProof="0" dirty="0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/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Content Placeholder 10"/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  <a:endParaRPr lang="en-US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  <a:endParaRPr lang="en-US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505" y="3292475"/>
            <a:ext cx="6646545" cy="1319530"/>
          </a:xfrm>
        </p:spPr>
        <p:txBody>
          <a:bodyPr>
            <a:normAutofit fontScale="90000"/>
          </a:bodyPr>
          <a:lstStyle/>
          <a:p>
            <a:r>
              <a:rPr lang="en-US" sz="3335" b="1" dirty="0">
                <a:latin typeface="Times New Roman" panose="02020603050405020304" charset="0"/>
                <a:cs typeface="Times New Roman" panose="02020603050405020304" charset="0"/>
              </a:rPr>
              <a:t>Data Analysis</a:t>
            </a:r>
            <a:b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000" dirty="0">
                <a:latin typeface="Times New Roman" panose="02020603050405020304" charset="0"/>
                <a:cs typeface="Times New Roman" panose="02020603050405020304" charset="0"/>
              </a:rPr>
              <a:t>of Hotel Reservations Dataset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67295" y="5770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913849" y="1361938"/>
            <a:ext cx="6765925" cy="496888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Booking status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Chart Placeholder 19"/>
          <p:cNvGraphicFramePr/>
          <p:nvPr>
            <p:ph type="chart" sz="quarter" idx="13"/>
          </p:nvPr>
        </p:nvGraphicFramePr>
        <p:xfrm>
          <a:off x="838200" y="2286002"/>
          <a:ext cx="6094270" cy="3542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>
          <a:xfrm>
            <a:off x="7858125" y="2779713"/>
            <a:ext cx="3148013" cy="3095625"/>
          </a:xfrm>
        </p:spPr>
        <p:txBody>
          <a:bodyPr/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Cancelation rate is pretty high.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11,885 of 36,275 bookings or 32.8% bookings is cancelled.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2207260"/>
            <a:ext cx="6248400" cy="3444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35" y="2808605"/>
            <a:ext cx="1739265" cy="75311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1450340" y="4933950"/>
            <a:ext cx="2865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BOOKING STATUS</a:t>
            </a:r>
            <a:endParaRPr lang="en-US" sz="140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384290" y="2875280"/>
            <a:ext cx="1130300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24390          11885</a:t>
            </a:r>
            <a:endParaRPr lang="en-US" sz="1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2525"/>
            <a:ext cx="6703695" cy="440309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258560" y="2932430"/>
            <a:ext cx="5095240" cy="558165"/>
          </a:xfrm>
        </p:spPr>
        <p:txBody>
          <a:bodyPr>
            <a:normAutofit lnSpcReduction="20000"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Canceled average price per room 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mean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is higher than Not canceled average price per room mean.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2365" y="1370330"/>
            <a:ext cx="3538855" cy="1158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092200"/>
            <a:ext cx="6545580" cy="454215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6708775" y="2539365"/>
            <a:ext cx="4742180" cy="150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plot helps you understand how the number of previous cancellations relates to booking statuses, providing insights into customer behavior and potential risk factors in booking patterns.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3160" y="1373505"/>
            <a:ext cx="7136130" cy="411162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47700" y="1943735"/>
            <a:ext cx="4578350" cy="329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cancelation rate is higher for the guests who reserved Room type 6 and type 2 compare to others.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Room type 1,4,2 are highly booked and canceled. this might be about room condition.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Room type 1 is booked most number of times.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532765"/>
            <a:ext cx="8441690" cy="544322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662670" y="1910715"/>
            <a:ext cx="3096260" cy="341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cancelation rate is higher for the guests who don't have a special request compare to others.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Special Request is More than 2, booking_status Will not be Canceled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1129665"/>
            <a:ext cx="9623425" cy="4574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263140" y="1170305"/>
            <a:ext cx="8466455" cy="60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Market segmentation type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028690" y="167513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Online                 23214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Offline                10528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Corporate              2017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Complementary      391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Aviation                  125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277485" y="3999230"/>
            <a:ext cx="525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Highlighting the dominance of the "Online" segment compared to the others.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462280"/>
            <a:ext cx="6050280" cy="4352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08100" y="4815205"/>
            <a:ext cx="4165600" cy="1942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booking_status            market_segment_type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Canceled 	            Aviation                   37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	            Corporate               220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	            Offline                 3153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	            Online                  8475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Not_Canceled              Aviation                   88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	            Complementary      391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	            Corporate              1797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	            Offline                 7375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	            Online                 14739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68390" y="916940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Online market segment has the highest cancellations (8,475), suggesting potential issues with customer satisfaction or booking processes in this channel.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Stable Corporate Bookings: The Corporate segment shows a healthy ratio of cancellations (220) to active bookings (1,797), indicating reliability among corporate clients.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Offline bookings also show substantial counts, but with lower cancellations compared to Online (3,153 vs. 7,375), suggesting that customers may prefer direct engagement.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Both Canceled (37) and Not_Canceled (88) for Aviation are low, indicating limited demand or niche market characteristics.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Moderate Cancellations: The Complementary segment has a cancellation count of 391, which could reflect non-essential bookings.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1059815"/>
            <a:ext cx="6533515" cy="47390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903720" y="1794510"/>
            <a:ext cx="52882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Dominance of Meal Plan 1.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Minimal Adoption: Meal Plan 3 has very low counts (only 1 canceled and 4 not canceled), suggesting it may not meet customer needs or expectations.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Cancellations Across Meal Plans: The Not Selected option shows a significant number of cancellations (1,699), which may indicate that customers who do not select a meal plan are more likely to cancel their bookings.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1745" y="910590"/>
            <a:ext cx="6845300" cy="4975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1640" y="1870710"/>
            <a:ext cx="477393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High Cancellations Among First-Time Guests: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>
              <a:buFont typeface="Arial" panose="020B0604020202020204" pitchFamily="34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This suggests that first-time guests may be less committed to their bookings.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Strong Commitment from Returning Guests: The numbers for Not_Canceled show that repeated guests are far more reliable compared to first-time guests reflecting the potential value of loyalty programs.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STATISTICAL ANALYSIS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10" y="1174750"/>
            <a:ext cx="3430905" cy="557530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18540" y="2313940"/>
            <a:ext cx="4739005" cy="2385695"/>
          </a:xfrm>
        </p:spPr>
        <p:txBody>
          <a:bodyPr>
            <a:noAutofit/>
          </a:bodyPr>
          <a:lstStyle/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file contains the different attributes of customers' reservation details. 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booking status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avg_price_per_room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market_segment_type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ext.......</a:t>
            </a: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1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Dictionary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20XX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Pitch Deck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76"/>
          <p:cNvSpPr txBox="1"/>
          <p:nvPr/>
        </p:nvSpPr>
        <p:spPr>
          <a:xfrm>
            <a:off x="3745230" y="1869440"/>
            <a:ext cx="8292465" cy="4871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Statistical analysis means investigating trends, patterns, and relationships using quantitative data. It is an important research tool used by scientists, governments, businesses, and other organizations.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1)Two sample Independent T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2)Two way ANOVA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3)CHI - SQUARE TEST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93165" y="786130"/>
            <a:ext cx="102990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Two sample Independent T test: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H0 : mean1 = mean2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 :mean1 =! mean2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Fail to reject the null hypothesis at alpha = 0.05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CHI - SQUARE TEST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H0 : no significant link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HA : significant link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Low p-value, we can conclude that there is a significant association between room type reserved and Booking status. In other words, the distribution of one variable depends on the levels of the other variable.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1428750" y="448945"/>
            <a:ext cx="949579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u="sng">
                <a:latin typeface="Times New Roman" panose="02020603050405020304" charset="0"/>
                <a:cs typeface="Times New Roman" panose="02020603050405020304" charset="0"/>
              </a:rPr>
              <a:t>Two way ANOVA</a:t>
            </a:r>
            <a:endParaRPr lang="en-US" sz="16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I.The interaction among "no_of_adults", "no_of_children", "avg_price_per_room"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p-value (PR(&gt;F)): 0.402471, which is greater than 0.05. This suggests that the interaction between the number of adults and children does not significantly impact avg_price_per_room.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II.The interaction among “room type”, “average price per room” and “booking status”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p_value &lt; significant value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The interaction between room type and booking status is significant, suggesting that the effect of room type on average price varies by booking status.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III.The interaction among "market_segment_type", "booking_status", "avg_price_per_room"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Significant Effects: Both market segment type and booking status significantly affect avg_price_per_room.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Interaction Effect: There is a significant interaction effect, indicating that the impact of market segment type on price depends on the booking status.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Title 30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9795" y="2667296"/>
            <a:ext cx="4179570" cy="152473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86420" y="4756150"/>
            <a:ext cx="1205230" cy="641985"/>
          </a:xfrm>
        </p:spPr>
        <p:txBody>
          <a:bodyPr>
            <a:normAutofit/>
          </a:bodyPr>
          <a:lstStyle/>
          <a:p>
            <a:pPr>
              <a:lnSpc>
                <a:spcPct val="3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Prasanth 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3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17 July 2024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681355" y="836930"/>
            <a:ext cx="110128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Booking_ID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no_of_adults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no_of_children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no_of_weekend_nights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no_of_week_nights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type_of_meal_plan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required_car_parking_space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room_type_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reserved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lead_time    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arrival_year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arrival_month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arrival_date 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market_segment_type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repeated_guest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no_of_previous_cancellations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no_of_previous_bookings_not_canceled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avg_price_per_room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no_of_special_requests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booking_status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Importing Libraries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/>
          </a:bodyPr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0000"/>
          </a:bodyPr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0000"/>
          </a:bodyPr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4569460" y="2152650"/>
            <a:ext cx="7418705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Read file and Data Checks to Perform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p>
            <a:pPr marL="0" indent="0" algn="l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 = pd.read_csv("Hotel Reservations.csv")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MANIPULATION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Checking outliers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2653665"/>
            <a:ext cx="5250180" cy="35909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1522730"/>
            <a:ext cx="9110345" cy="11315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6393180" y="2827020"/>
            <a:ext cx="5398135" cy="3213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median is 99.45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standard deviation of 103.42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variance of 35.09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price range 0.0 to 540.0.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minimum value of 0.0 may indicate a potential data entry error or special cases that could skew the analysis. It might be worth investigating further.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REPLACING OUTLIERS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19" name="Chart Placeholder 18"/>
          <p:cNvPicPr>
            <a:picLocks noChangeAspect="1"/>
          </p:cNvPicPr>
          <p:nvPr>
            <p:ph type="chart" sz="quarter" idx="13"/>
          </p:nvPr>
        </p:nvPicPr>
        <p:blipFill>
          <a:blip r:embed="rId1"/>
          <a:stretch>
            <a:fillRect/>
          </a:stretch>
        </p:blipFill>
        <p:spPr>
          <a:xfrm>
            <a:off x="2212340" y="1549400"/>
            <a:ext cx="6846570" cy="4159250"/>
          </a:xfrm>
          <a:prstGeom prst="rect">
            <a:avLst/>
          </a:prstGeom>
        </p:spPr>
      </p:pic>
      <p:pic>
        <p:nvPicPr>
          <p:cNvPr id="22" name="Content Placeholder 21"/>
          <p:cNvPicPr>
            <a:picLocks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12340" y="5622290"/>
            <a:ext cx="6846570" cy="244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748749" y="1361303"/>
            <a:ext cx="6765925" cy="496888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MEDIAN VALUE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14185" y="3211195"/>
            <a:ext cx="4441190" cy="251333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Ensure that replacing outliers with the median is appropriate for the analysis, as it may affect other statistical insights.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After this, visualizing the data again with a box plot to confirm that outliers have been addressed.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957705"/>
            <a:ext cx="5761990" cy="4132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6343015" y="2571115"/>
            <a:ext cx="4827905" cy="1715770"/>
          </a:xfrm>
        </p:spPr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Analysis and Visualization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294967295"/>
          </p:nvPr>
        </p:nvSpPr>
        <p:spPr>
          <a:xfrm>
            <a:off x="10382885" y="6356350"/>
            <a:ext cx="1809115" cy="365125"/>
          </a:xfrm>
        </p:spPr>
        <p:txBody>
          <a:bodyPr/>
          <a:p>
            <a:r>
              <a:rPr lang="en-US" dirty="0"/>
              <a:t>Pitch Deck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49075" y="6356350"/>
            <a:ext cx="542925" cy="365125"/>
          </a:xfrm>
        </p:spPr>
        <p:txBody>
          <a:bodyPr/>
          <a:p>
            <a:fld id="{B5CEABB6-07DC-46E8-9B57-56EC44A396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7 "   m a : c o n t e n t T y p e D e s c r i p t i o n = " C r e a t e   a   n e w   d o c u m e n t . "   m a : c o n t e n t T y p e S c o p e = " "   m a : v e r s i o n I D = " c 6 f 9 a 8 4 f 6 6 a 9 c 8 b 9 a 2 1 7 5 5 b 9 f f a f b 9 4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2 7 d f 3 9 e 3 e 7 0 3 6 d f f 5 4 f 8 9 d d d 5 8 0 5 c e 7 2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15BFCE94-6EC9-4D8E-89B6-C22DE7AD70CB}">
  <ds:schemaRefs/>
</ds:datastoreItem>
</file>

<file path=customXml/itemProps2.xml><?xml version="1.0" encoding="utf-8"?>
<ds:datastoreItem xmlns:ds="http://schemas.openxmlformats.org/officeDocument/2006/customXml" ds:itemID="{6C8B084D-D430-4822-B3CB-DEADB2E7A5FC}">
  <ds:schemaRefs/>
</ds:datastoreItem>
</file>

<file path=customXml/itemProps3.xml><?xml version="1.0" encoding="utf-8"?>
<ds:datastoreItem xmlns:ds="http://schemas.openxmlformats.org/officeDocument/2006/customXml" ds:itemID="{211845F9-C5F4-4AA5-BA9E-EC2182E9148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6411</Words>
  <Application>WPS Presentation</Application>
  <PresentationFormat>Widescreen</PresentationFormat>
  <Paragraphs>237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Tenorite</vt:lpstr>
      <vt:lpstr>Segoe Print</vt:lpstr>
      <vt:lpstr>Microsoft YaHei</vt:lpstr>
      <vt:lpstr>Arial Unicode MS</vt:lpstr>
      <vt:lpstr>Calibri</vt:lpstr>
      <vt:lpstr>Monoline</vt:lpstr>
      <vt:lpstr>Data Analysis of Hotel Reservations Dataset</vt:lpstr>
      <vt:lpstr>introduction</vt:lpstr>
      <vt:lpstr>About this file  </vt:lpstr>
      <vt:lpstr>Importing Libraries</vt:lpstr>
      <vt:lpstr>Read file and Data Checks to Perform</vt:lpstr>
      <vt:lpstr>Checking outliers</vt:lpstr>
      <vt:lpstr>REPLACING OUTLIERS</vt:lpstr>
      <vt:lpstr>PowerPoint 演示文稿</vt:lpstr>
      <vt:lpstr>Data Analysis and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STATISTICAL ANALYSIS</vt:lpstr>
      <vt:lpstr>PowerPoint 演示文稿</vt:lpstr>
      <vt:lpstr>PowerPoint 演示文稿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Prasanth Madheswaran</cp:lastModifiedBy>
  <cp:revision>8</cp:revision>
  <dcterms:created xsi:type="dcterms:W3CDTF">2023-07-24T01:11:00Z</dcterms:created>
  <dcterms:modified xsi:type="dcterms:W3CDTF">2024-07-17T05:22:29Z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9BE3688FDDD047DC80D8B2A23530AED1_12</vt:lpwstr>
  </property>
  <property fmtid="{D5CDD505-2E9C-101B-9397-08002B2CF9AE}" pid="5" name="KSOProductBuildVer">
    <vt:lpwstr>1033-12.2.0.13472</vt:lpwstr>
  </property>
</Properties>
</file>