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4155" r:id="rId2"/>
  </p:sldMasterIdLst>
  <p:notesMasterIdLst>
    <p:notesMasterId r:id="rId31"/>
  </p:notesMasterIdLst>
  <p:handoutMasterIdLst>
    <p:handoutMasterId r:id="rId32"/>
  </p:handoutMasterIdLst>
  <p:sldIdLst>
    <p:sldId id="258" r:id="rId3"/>
    <p:sldId id="302" r:id="rId4"/>
    <p:sldId id="335" r:id="rId5"/>
    <p:sldId id="313" r:id="rId6"/>
    <p:sldId id="333" r:id="rId7"/>
    <p:sldId id="327" r:id="rId8"/>
    <p:sldId id="326" r:id="rId9"/>
    <p:sldId id="308" r:id="rId10"/>
    <p:sldId id="322" r:id="rId11"/>
    <p:sldId id="323" r:id="rId12"/>
    <p:sldId id="325" r:id="rId13"/>
    <p:sldId id="304" r:id="rId14"/>
    <p:sldId id="307" r:id="rId15"/>
    <p:sldId id="527" r:id="rId16"/>
    <p:sldId id="532" r:id="rId17"/>
    <p:sldId id="529" r:id="rId18"/>
    <p:sldId id="336" r:id="rId19"/>
    <p:sldId id="528" r:id="rId20"/>
    <p:sldId id="339" r:id="rId21"/>
    <p:sldId id="531" r:id="rId22"/>
    <p:sldId id="342" r:id="rId23"/>
    <p:sldId id="337" r:id="rId24"/>
    <p:sldId id="317" r:id="rId25"/>
    <p:sldId id="318" r:id="rId26"/>
    <p:sldId id="319" r:id="rId27"/>
    <p:sldId id="321" r:id="rId28"/>
    <p:sldId id="320" r:id="rId29"/>
    <p:sldId id="256" r:id="rId30"/>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990000"/>
    <a:srgbClr val="FFFFCC"/>
    <a:srgbClr val="FFFFFF"/>
    <a:srgbClr val="00CC99"/>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3939" autoAdjust="0"/>
  </p:normalViewPr>
  <p:slideViewPr>
    <p:cSldViewPr>
      <p:cViewPr varScale="1">
        <p:scale>
          <a:sx n="110" d="100"/>
          <a:sy n="110" d="100"/>
        </p:scale>
        <p:origin x="1680" y="96"/>
      </p:cViewPr>
      <p:guideLst>
        <p:guide orient="horz" pos="2160"/>
        <p:guide pos="283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D0DF2EBE-18B4-4A6E-A780-8F835B8EC18C}" type="slidenum">
              <a:rPr lang="en-US"/>
              <a:pPr>
                <a:defRPr/>
              </a:pPr>
              <a:t>‹#›</a:t>
            </a:fld>
            <a:endParaRPr lang="en-US"/>
          </a:p>
        </p:txBody>
      </p:sp>
    </p:spTree>
    <p:extLst>
      <p:ext uri="{BB962C8B-B14F-4D97-AF65-F5344CB8AC3E}">
        <p14:creationId xmlns:p14="http://schemas.microsoft.com/office/powerpoint/2010/main" val="334419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AB780824-087D-4B80-81B5-A783F7B3A13E}" type="slidenum">
              <a:rPr lang="en-US"/>
              <a:pPr>
                <a:defRPr/>
              </a:pPr>
              <a:t>‹#›</a:t>
            </a:fld>
            <a:endParaRPr lang="en-US"/>
          </a:p>
        </p:txBody>
      </p:sp>
    </p:spTree>
    <p:extLst>
      <p:ext uri="{BB962C8B-B14F-4D97-AF65-F5344CB8AC3E}">
        <p14:creationId xmlns:p14="http://schemas.microsoft.com/office/powerpoint/2010/main" val="1981616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64DF5A8F-22EE-4677-8805-960F290FF481}" type="slidenum">
              <a:rPr lang="en-US" b="0" smtClean="0">
                <a:latin typeface="Times New Roman" pitchFamily="18" charset="0"/>
              </a:rPr>
              <a:pPr eaLnBrk="1" hangingPunct="1"/>
              <a:t>1</a:t>
            </a:fld>
            <a:endParaRPr lang="en-US" b="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Zoom Key – P#J3+!EM</a:t>
            </a:r>
          </a:p>
        </p:txBody>
      </p:sp>
    </p:spTree>
    <p:extLst>
      <p:ext uri="{BB962C8B-B14F-4D97-AF65-F5344CB8AC3E}">
        <p14:creationId xmlns:p14="http://schemas.microsoft.com/office/powerpoint/2010/main" val="304811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E57D01A3-1045-47AC-974C-B4BEEB7B1465}" type="slidenum">
              <a:rPr lang="en-US" b="0" smtClean="0">
                <a:latin typeface="Times New Roman" pitchFamily="18" charset="0"/>
              </a:rPr>
              <a:pPr eaLnBrk="1" hangingPunct="1"/>
              <a:t>10</a:t>
            </a:fld>
            <a:endParaRPr lang="en-US" b="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6720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E1F850E2-A244-4E04-B873-5916AC77A8FE}" type="slidenum">
              <a:rPr lang="en-US" b="0" smtClean="0">
                <a:latin typeface="Times New Roman" pitchFamily="18" charset="0"/>
              </a:rPr>
              <a:pPr eaLnBrk="1" hangingPunct="1"/>
              <a:t>11</a:t>
            </a:fld>
            <a:endParaRPr lang="en-US" b="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83264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9AF8EF8A-0D9A-4B6B-967D-2BB966554021}" type="slidenum">
              <a:rPr lang="en-US" b="0" smtClean="0">
                <a:latin typeface="Times New Roman" pitchFamily="18" charset="0"/>
              </a:rPr>
              <a:pPr eaLnBrk="1" hangingPunct="1"/>
              <a:t>12</a:t>
            </a:fld>
            <a:endParaRPr lang="en-US" b="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862466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13</a:t>
            </a:fld>
            <a:endParaRPr lang="en-US" b="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04058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18</a:t>
            </a:fld>
            <a:endParaRPr lang="en-US" b="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37918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19</a:t>
            </a:fld>
            <a:endParaRPr lang="en-US" b="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67370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20</a:t>
            </a:fld>
            <a:endParaRPr lang="en-US" b="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997092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21</a:t>
            </a:fld>
            <a:endParaRPr lang="en-US" b="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10697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70DAFC6A-2B95-48D7-9582-4A90F4C16F3E}" type="slidenum">
              <a:rPr lang="en-US" b="0" smtClean="0">
                <a:latin typeface="Times New Roman" pitchFamily="18" charset="0"/>
              </a:rPr>
              <a:pPr eaLnBrk="1" hangingPunct="1"/>
              <a:t>23</a:t>
            </a:fld>
            <a:endParaRPr lang="en-US" b="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741616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45C45250-6200-4AF8-9231-5FB2C5B24DC1}" type="slidenum">
              <a:rPr lang="en-US" b="0" smtClean="0">
                <a:latin typeface="Times New Roman" pitchFamily="18" charset="0"/>
              </a:rPr>
              <a:pPr eaLnBrk="1" hangingPunct="1"/>
              <a:t>24</a:t>
            </a:fld>
            <a:endParaRPr lang="en-US" b="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29203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B2C6D8D5-4205-4D22-BB1B-654D8517D1D3}" type="slidenum">
              <a:rPr lang="en-US" b="0" smtClean="0">
                <a:latin typeface="Times New Roman" pitchFamily="18" charset="0"/>
              </a:rPr>
              <a:pPr eaLnBrk="1" hangingPunct="1"/>
              <a:t>2</a:t>
            </a:fld>
            <a:endParaRPr lang="en-US" b="0">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0488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85FF46E1-1090-4820-A83F-C8EE35725244}" type="slidenum">
              <a:rPr lang="en-US" b="0" smtClean="0">
                <a:latin typeface="Times New Roman" pitchFamily="18" charset="0"/>
              </a:rPr>
              <a:pPr eaLnBrk="1" hangingPunct="1"/>
              <a:t>25</a:t>
            </a:fld>
            <a:endParaRPr lang="en-US" b="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15630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2021B31-3EAC-4FBB-9755-170F33871D08}" type="slidenum">
              <a:rPr lang="en-US" b="0" smtClean="0">
                <a:latin typeface="Times New Roman" pitchFamily="18" charset="0"/>
              </a:rPr>
              <a:pPr eaLnBrk="1" hangingPunct="1"/>
              <a:t>26</a:t>
            </a:fld>
            <a:endParaRPr lang="en-US" b="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7220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442E9821-F3C5-49B9-BDBA-75FEC944D7A8}" type="slidenum">
              <a:rPr lang="en-US" b="0" smtClean="0">
                <a:latin typeface="Times New Roman" pitchFamily="18" charset="0"/>
              </a:rPr>
              <a:pPr eaLnBrk="1" hangingPunct="1"/>
              <a:t>27</a:t>
            </a:fld>
            <a:endParaRPr lang="en-US" b="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64005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EC0B17C-CBCC-4714-8B69-80CF02152100}" type="slidenum">
              <a:rPr kumimoji="0" lang="en-US" sz="13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65200" rtl="0" eaLnBrk="1" fontAlgn="base" latinLnBrk="0" hangingPunct="1">
                <a:lnSpc>
                  <a:spcPct val="100000"/>
                </a:lnSpc>
                <a:spcBef>
                  <a:spcPct val="0"/>
                </a:spcBef>
                <a:spcAft>
                  <a:spcPct val="0"/>
                </a:spcAft>
                <a:buClrTx/>
                <a:buSzTx/>
                <a:buFontTx/>
                <a:buNone/>
                <a:tabLst/>
                <a:defRPr/>
              </a:pPr>
              <a:t>28</a:t>
            </a:fld>
            <a:endParaRPr kumimoji="0" lang="en-US" sz="13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extLst>
      <p:ext uri="{BB962C8B-B14F-4D97-AF65-F5344CB8AC3E}">
        <p14:creationId xmlns:p14="http://schemas.microsoft.com/office/powerpoint/2010/main" val="2110762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E7F3B2AE-5904-4D11-85EB-DDD798024AF3}" type="slidenum">
              <a:rPr lang="en-US" b="0" smtClean="0">
                <a:latin typeface="Times New Roman" pitchFamily="18" charset="0"/>
              </a:rPr>
              <a:pPr eaLnBrk="1" hangingPunct="1"/>
              <a:t>3</a:t>
            </a:fld>
            <a:endParaRPr lang="en-US" b="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9870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347AF4C-DD93-4665-B8F6-C177EF1D2C67}" type="slidenum">
              <a:rPr lang="en-US" b="0" smtClean="0">
                <a:latin typeface="Times New Roman" pitchFamily="18" charset="0"/>
              </a:rPr>
              <a:pPr eaLnBrk="1" hangingPunct="1"/>
              <a:t>4</a:t>
            </a:fld>
            <a:endParaRPr lang="en-US" b="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7349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eaLnBrk="0" hangingPunct="0">
              <a:defRPr b="1">
                <a:solidFill>
                  <a:schemeClr val="tx1"/>
                </a:solidFill>
                <a:latin typeface="Arial" pitchFamily="34" charset="0"/>
              </a:defRPr>
            </a:lvl1pPr>
            <a:lvl2pPr marL="742883" indent="-285725" defTabSz="966702" eaLnBrk="0" hangingPunct="0">
              <a:defRPr b="1">
                <a:solidFill>
                  <a:schemeClr val="tx1"/>
                </a:solidFill>
                <a:latin typeface="Arial" pitchFamily="34" charset="0"/>
              </a:defRPr>
            </a:lvl2pPr>
            <a:lvl3pPr marL="1142898" indent="-228580" defTabSz="966702" eaLnBrk="0" hangingPunct="0">
              <a:defRPr b="1">
                <a:solidFill>
                  <a:schemeClr val="tx1"/>
                </a:solidFill>
                <a:latin typeface="Arial" pitchFamily="34" charset="0"/>
              </a:defRPr>
            </a:lvl3pPr>
            <a:lvl4pPr marL="1600057" indent="-228580" defTabSz="966702" eaLnBrk="0" hangingPunct="0">
              <a:defRPr b="1">
                <a:solidFill>
                  <a:schemeClr val="tx1"/>
                </a:solidFill>
                <a:latin typeface="Arial" pitchFamily="34" charset="0"/>
              </a:defRPr>
            </a:lvl4pPr>
            <a:lvl5pPr marL="2057217" indent="-228580" defTabSz="966702" eaLnBrk="0" hangingPunct="0">
              <a:defRPr b="1">
                <a:solidFill>
                  <a:schemeClr val="tx1"/>
                </a:solidFill>
                <a:latin typeface="Arial" pitchFamily="34" charset="0"/>
              </a:defRPr>
            </a:lvl5pPr>
            <a:lvl6pPr marL="2514376" indent="-228580" defTabSz="966702" eaLnBrk="0" fontAlgn="base" hangingPunct="0">
              <a:spcBef>
                <a:spcPct val="0"/>
              </a:spcBef>
              <a:spcAft>
                <a:spcPct val="0"/>
              </a:spcAft>
              <a:defRPr b="1">
                <a:solidFill>
                  <a:schemeClr val="tx1"/>
                </a:solidFill>
                <a:latin typeface="Arial" pitchFamily="34" charset="0"/>
              </a:defRPr>
            </a:lvl6pPr>
            <a:lvl7pPr marL="2971536" indent="-228580" defTabSz="966702" eaLnBrk="0" fontAlgn="base" hangingPunct="0">
              <a:spcBef>
                <a:spcPct val="0"/>
              </a:spcBef>
              <a:spcAft>
                <a:spcPct val="0"/>
              </a:spcAft>
              <a:defRPr b="1">
                <a:solidFill>
                  <a:schemeClr val="tx1"/>
                </a:solidFill>
                <a:latin typeface="Arial" pitchFamily="34" charset="0"/>
              </a:defRPr>
            </a:lvl7pPr>
            <a:lvl8pPr marL="3428694" indent="-228580" defTabSz="966702" eaLnBrk="0" fontAlgn="base" hangingPunct="0">
              <a:spcBef>
                <a:spcPct val="0"/>
              </a:spcBef>
              <a:spcAft>
                <a:spcPct val="0"/>
              </a:spcAft>
              <a:defRPr b="1">
                <a:solidFill>
                  <a:schemeClr val="tx1"/>
                </a:solidFill>
                <a:latin typeface="Arial" pitchFamily="34" charset="0"/>
              </a:defRPr>
            </a:lvl8pPr>
            <a:lvl9pPr marL="3885854" indent="-228580" defTabSz="966702" eaLnBrk="0" fontAlgn="base" hangingPunct="0">
              <a:spcBef>
                <a:spcPct val="0"/>
              </a:spcBef>
              <a:spcAft>
                <a:spcPct val="0"/>
              </a:spcAft>
              <a:defRPr b="1">
                <a:solidFill>
                  <a:schemeClr val="tx1"/>
                </a:solidFill>
                <a:latin typeface="Arial" pitchFamily="34" charset="0"/>
              </a:defRPr>
            </a:lvl9pPr>
          </a:lstStyle>
          <a:p>
            <a:pPr eaLnBrk="1" hangingPunct="1"/>
            <a:fld id="{15D6C5DC-3C6B-4E0B-99AD-27025095333E}" type="slidenum">
              <a:rPr lang="en-US" b="0" smtClean="0">
                <a:latin typeface="Times New Roman" pitchFamily="18" charset="0"/>
              </a:rPr>
              <a:pPr eaLnBrk="1" hangingPunct="1"/>
              <a:t>5</a:t>
            </a:fld>
            <a:endParaRPr lang="en-US" b="0">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15817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A0056DA-C8BB-4300-A175-FC9D8F639328}" type="slidenum">
              <a:rPr lang="en-US" b="0" smtClean="0"/>
              <a:pPr eaLnBrk="1" hangingPunct="1"/>
              <a:t>6</a:t>
            </a:fld>
            <a:endParaRPr lang="en-US" b="0"/>
          </a:p>
        </p:txBody>
      </p:sp>
    </p:spTree>
    <p:extLst>
      <p:ext uri="{BB962C8B-B14F-4D97-AF65-F5344CB8AC3E}">
        <p14:creationId xmlns:p14="http://schemas.microsoft.com/office/powerpoint/2010/main" val="53564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E2C1785-870F-4676-BC5B-FAF96794EEF9}" type="slidenum">
              <a:rPr lang="en-US" b="0" smtClean="0"/>
              <a:pPr eaLnBrk="1" hangingPunct="1"/>
              <a:t>7</a:t>
            </a:fld>
            <a:endParaRPr lang="en-US" b="0"/>
          </a:p>
        </p:txBody>
      </p:sp>
    </p:spTree>
    <p:extLst>
      <p:ext uri="{BB962C8B-B14F-4D97-AF65-F5344CB8AC3E}">
        <p14:creationId xmlns:p14="http://schemas.microsoft.com/office/powerpoint/2010/main" val="131644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55D1AEFA-9D3E-4613-8489-2E3C5EA33C14}" type="slidenum">
              <a:rPr lang="en-US" b="0" smtClean="0">
                <a:latin typeface="Times New Roman" pitchFamily="18" charset="0"/>
              </a:rPr>
              <a:pPr eaLnBrk="1" hangingPunct="1"/>
              <a:t>8</a:t>
            </a:fld>
            <a:endParaRPr lang="en-US" b="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0644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C04FDF0-1CD8-4FEE-8E7B-1FFD8532633D}" type="slidenum">
              <a:rPr lang="en-US" b="0" smtClean="0">
                <a:latin typeface="Times New Roman" pitchFamily="18" charset="0"/>
              </a:rPr>
              <a:pPr eaLnBrk="1" hangingPunct="1"/>
              <a:t>9</a:t>
            </a:fld>
            <a:endParaRPr lang="en-US" b="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9026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kumimoji="1" lang="en-US" sz="2400" b="0">
                <a:latin typeface="Times New Roman" pitchFamily="18" charset="0"/>
              </a:endParaRPr>
            </a:p>
          </p:txBody>
        </p:sp>
      </p:grpSp>
      <p:grpSp>
        <p:nvGrpSpPr>
          <p:cNvPr id="7" name="Group 5"/>
          <p:cNvGrpSpPr>
            <a:grpSpLocks/>
          </p:cNvGrpSpPr>
          <p:nvPr/>
        </p:nvGrpSpPr>
        <p:grpSpPr bwMode="auto">
          <a:xfrm>
            <a:off x="4572000" y="3886200"/>
            <a:ext cx="3937000" cy="319088"/>
            <a:chOff x="2288" y="3080"/>
            <a:chExt cx="3072" cy="201"/>
          </a:xfrm>
        </p:grpSpPr>
        <p:sp>
          <p:nvSpPr>
            <p:cNvPr id="8" name="AutoShape 6"/>
            <p:cNvSpPr>
              <a:spLocks noChangeArrowheads="1"/>
            </p:cNvSpPr>
            <p:nvPr/>
          </p:nvSpPr>
          <p:spPr bwMode="auto">
            <a:xfrm flipH="1">
              <a:off x="2288" y="3080"/>
              <a:ext cx="2913"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6808" name="Rectangle 8"/>
          <p:cNvSpPr>
            <a:spLocks noGrp="1" noChangeArrowheads="1"/>
          </p:cNvSpPr>
          <p:nvPr>
            <p:ph type="subTitle" idx="1"/>
          </p:nvPr>
        </p:nvSpPr>
        <p:spPr>
          <a:xfrm>
            <a:off x="4572000" y="426720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681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pPr>
              <a:defRPr/>
            </a:pPr>
            <a:fld id="{5886EE46-B856-4009-95A3-EB80FFAAE99C}" type="datetime3">
              <a:rPr lang="en-US"/>
              <a:pPr>
                <a:defRPr/>
              </a:pPr>
              <a:t>13 January 2024</a:t>
            </a:fld>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Computer Science and Engineering Summer Camp, ASU.</a:t>
            </a: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z="2600"/>
            </a:lvl1pPr>
          </a:lstStyle>
          <a:p>
            <a:pPr>
              <a:defRPr/>
            </a:pPr>
            <a:endParaRPr lang="en-US"/>
          </a:p>
        </p:txBody>
      </p:sp>
    </p:spTree>
    <p:extLst>
      <p:ext uri="{BB962C8B-B14F-4D97-AF65-F5344CB8AC3E}">
        <p14:creationId xmlns:p14="http://schemas.microsoft.com/office/powerpoint/2010/main" val="148377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0A250A3E-00C1-49DF-A809-EC04A6497C5C}" type="datetime3">
              <a:rPr lang="en-US"/>
              <a:pPr>
                <a:defRPr/>
              </a:pPr>
              <a:t>13 January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B3A197E-66EA-4B57-A060-182D07313E36}" type="slidenum">
              <a:rPr lang="en-US"/>
              <a:pPr>
                <a:defRPr/>
              </a:pPr>
              <a:t>‹#›</a:t>
            </a:fld>
            <a:endParaRPr lang="en-US"/>
          </a:p>
        </p:txBody>
      </p:sp>
    </p:spTree>
    <p:extLst>
      <p:ext uri="{BB962C8B-B14F-4D97-AF65-F5344CB8AC3E}">
        <p14:creationId xmlns:p14="http://schemas.microsoft.com/office/powerpoint/2010/main" val="359497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20764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
            <a:ext cx="60769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86DE8294-83EE-4080-ACA0-74D10E70DD21}" type="datetime3">
              <a:rPr lang="en-US"/>
              <a:pPr>
                <a:defRPr/>
              </a:pPr>
              <a:t>13 January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8102DB-FB54-4B4A-94C6-7B64ACA34CA2}" type="slidenum">
              <a:rPr lang="en-US"/>
              <a:pPr>
                <a:defRPr/>
              </a:pPr>
              <a:t>‹#›</a:t>
            </a:fld>
            <a:endParaRPr lang="en-US"/>
          </a:p>
        </p:txBody>
      </p:sp>
    </p:spTree>
    <p:extLst>
      <p:ext uri="{BB962C8B-B14F-4D97-AF65-F5344CB8AC3E}">
        <p14:creationId xmlns:p14="http://schemas.microsoft.com/office/powerpoint/2010/main" val="253483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11539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E3318D1-2237-4BC8-8956-A2561B1FDF5E}" type="slidenum">
              <a:rPr lang="en-US"/>
              <a:pPr>
                <a:defRPr/>
              </a:pPr>
              <a:t>‹#›</a:t>
            </a:fld>
            <a:endParaRPr lang="en-US"/>
          </a:p>
        </p:txBody>
      </p:sp>
    </p:spTree>
    <p:extLst>
      <p:ext uri="{BB962C8B-B14F-4D97-AF65-F5344CB8AC3E}">
        <p14:creationId xmlns:p14="http://schemas.microsoft.com/office/powerpoint/2010/main" val="2714407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EB55927-BDE2-465D-A1BB-E8F216DCE020}" type="slidenum">
              <a:rPr lang="en-US"/>
              <a:pPr>
                <a:defRPr/>
              </a:pPr>
              <a:t>‹#›</a:t>
            </a:fld>
            <a:endParaRPr lang="en-US"/>
          </a:p>
        </p:txBody>
      </p:sp>
    </p:spTree>
    <p:extLst>
      <p:ext uri="{BB962C8B-B14F-4D97-AF65-F5344CB8AC3E}">
        <p14:creationId xmlns:p14="http://schemas.microsoft.com/office/powerpoint/2010/main" val="853712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03240D6-FB14-4DB5-BBBC-77C5C5A5AB6A}" type="slidenum">
              <a:rPr lang="en-US"/>
              <a:pPr>
                <a:defRPr/>
              </a:pPr>
              <a:t>‹#›</a:t>
            </a:fld>
            <a:endParaRPr lang="en-US"/>
          </a:p>
        </p:txBody>
      </p:sp>
    </p:spTree>
    <p:extLst>
      <p:ext uri="{BB962C8B-B14F-4D97-AF65-F5344CB8AC3E}">
        <p14:creationId xmlns:p14="http://schemas.microsoft.com/office/powerpoint/2010/main" val="4323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B1AEB3E0-0FE6-49A4-A47C-1EE83496D573}" type="slidenum">
              <a:rPr lang="en-US"/>
              <a:pPr>
                <a:defRPr/>
              </a:pPr>
              <a:t>‹#›</a:t>
            </a:fld>
            <a:endParaRPr lang="en-US"/>
          </a:p>
        </p:txBody>
      </p:sp>
    </p:spTree>
    <p:extLst>
      <p:ext uri="{BB962C8B-B14F-4D97-AF65-F5344CB8AC3E}">
        <p14:creationId xmlns:p14="http://schemas.microsoft.com/office/powerpoint/2010/main" val="152051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A90B678-9685-48DF-83BC-1F1229F71401}" type="slidenum">
              <a:rPr lang="en-US"/>
              <a:pPr>
                <a:defRPr/>
              </a:pPr>
              <a:t>‹#›</a:t>
            </a:fld>
            <a:endParaRPr lang="en-US"/>
          </a:p>
        </p:txBody>
      </p:sp>
    </p:spTree>
    <p:extLst>
      <p:ext uri="{BB962C8B-B14F-4D97-AF65-F5344CB8AC3E}">
        <p14:creationId xmlns:p14="http://schemas.microsoft.com/office/powerpoint/2010/main" val="1030167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6D001B5-2898-4299-B16F-4BDBCBCF5DFA}" type="slidenum">
              <a:rPr lang="en-US"/>
              <a:pPr>
                <a:defRPr/>
              </a:pPr>
              <a:t>‹#›</a:t>
            </a:fld>
            <a:endParaRPr lang="en-US"/>
          </a:p>
        </p:txBody>
      </p:sp>
    </p:spTree>
    <p:extLst>
      <p:ext uri="{BB962C8B-B14F-4D97-AF65-F5344CB8AC3E}">
        <p14:creationId xmlns:p14="http://schemas.microsoft.com/office/powerpoint/2010/main" val="2621413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E3645DC-2CBF-4FCF-B102-8390B8A89349}" type="slidenum">
              <a:rPr lang="en-US"/>
              <a:pPr>
                <a:defRPr/>
              </a:pPr>
              <a:t>‹#›</a:t>
            </a:fld>
            <a:endParaRPr lang="en-US"/>
          </a:p>
        </p:txBody>
      </p:sp>
    </p:spTree>
    <p:extLst>
      <p:ext uri="{BB962C8B-B14F-4D97-AF65-F5344CB8AC3E}">
        <p14:creationId xmlns:p14="http://schemas.microsoft.com/office/powerpoint/2010/main" val="30242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723A53F5-98EC-48AB-BE2B-1E18987F44B5}" type="datetime3">
              <a:rPr lang="en-US"/>
              <a:pPr>
                <a:defRPr/>
              </a:pPr>
              <a:t>13 January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F549BC9-85BB-44EF-A78E-5EE9931602A0}" type="slidenum">
              <a:rPr lang="en-US"/>
              <a:pPr>
                <a:defRPr/>
              </a:pPr>
              <a:t>‹#›</a:t>
            </a:fld>
            <a:endParaRPr lang="en-US"/>
          </a:p>
        </p:txBody>
      </p:sp>
    </p:spTree>
    <p:extLst>
      <p:ext uri="{BB962C8B-B14F-4D97-AF65-F5344CB8AC3E}">
        <p14:creationId xmlns:p14="http://schemas.microsoft.com/office/powerpoint/2010/main" val="381491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C1DB08A-5A61-4B7E-B2A6-BD4128B9262E}" type="slidenum">
              <a:rPr lang="en-US"/>
              <a:pPr>
                <a:defRPr/>
              </a:pPr>
              <a:t>‹#›</a:t>
            </a:fld>
            <a:endParaRPr lang="en-US"/>
          </a:p>
        </p:txBody>
      </p:sp>
    </p:spTree>
    <p:extLst>
      <p:ext uri="{BB962C8B-B14F-4D97-AF65-F5344CB8AC3E}">
        <p14:creationId xmlns:p14="http://schemas.microsoft.com/office/powerpoint/2010/main" val="2810459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0F076AD-BEAF-4A4C-9759-5909984597CD}" type="slidenum">
              <a:rPr lang="en-US"/>
              <a:pPr>
                <a:defRPr/>
              </a:pPr>
              <a:t>‹#›</a:t>
            </a:fld>
            <a:endParaRPr lang="en-US"/>
          </a:p>
        </p:txBody>
      </p:sp>
    </p:spTree>
    <p:extLst>
      <p:ext uri="{BB962C8B-B14F-4D97-AF65-F5344CB8AC3E}">
        <p14:creationId xmlns:p14="http://schemas.microsoft.com/office/powerpoint/2010/main" val="4230822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C35DD31-D538-4BAD-9C5C-3143E1738359}" type="slidenum">
              <a:rPr lang="en-US"/>
              <a:pPr>
                <a:defRPr/>
              </a:pPr>
              <a:t>‹#›</a:t>
            </a:fld>
            <a:endParaRPr lang="en-US"/>
          </a:p>
        </p:txBody>
      </p:sp>
    </p:spTree>
    <p:extLst>
      <p:ext uri="{BB962C8B-B14F-4D97-AF65-F5344CB8AC3E}">
        <p14:creationId xmlns:p14="http://schemas.microsoft.com/office/powerpoint/2010/main" val="1773880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52400"/>
            <a:ext cx="8382000" cy="5980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0618506-9E6F-4360-A7D0-0DBD5554B907}" type="slidenum">
              <a:rPr lang="en-US"/>
              <a:pPr>
                <a:defRPr/>
              </a:pPr>
              <a:t>‹#›</a:t>
            </a:fld>
            <a:endParaRPr lang="en-US"/>
          </a:p>
        </p:txBody>
      </p:sp>
    </p:spTree>
    <p:extLst>
      <p:ext uri="{BB962C8B-B14F-4D97-AF65-F5344CB8AC3E}">
        <p14:creationId xmlns:p14="http://schemas.microsoft.com/office/powerpoint/2010/main" val="315650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able Placeholder 2"/>
          <p:cNvSpPr>
            <a:spLocks noGrp="1"/>
          </p:cNvSpPr>
          <p:nvPr>
            <p:ph type="tbl" idx="1"/>
          </p:nvPr>
        </p:nvSpPr>
        <p:spPr>
          <a:xfrm>
            <a:off x="685800" y="1524000"/>
            <a:ext cx="8269288" cy="46085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F2E9400-2B67-4666-B847-AA9480A58429}" type="slidenum">
              <a:rPr lang="en-US"/>
              <a:pPr>
                <a:defRPr/>
              </a:pPr>
              <a:t>‹#›</a:t>
            </a:fld>
            <a:endParaRPr lang="en-US"/>
          </a:p>
        </p:txBody>
      </p:sp>
    </p:spTree>
    <p:extLst>
      <p:ext uri="{BB962C8B-B14F-4D97-AF65-F5344CB8AC3E}">
        <p14:creationId xmlns:p14="http://schemas.microsoft.com/office/powerpoint/2010/main" val="6274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D54CF69D-F438-4F56-8A19-7E6B78CF98E3}" type="datetime3">
              <a:rPr lang="en-US"/>
              <a:pPr>
                <a:defRPr/>
              </a:pPr>
              <a:t>13 January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46B704F-C8FE-4F16-BCEC-585BD918BD02}" type="slidenum">
              <a:rPr lang="en-US"/>
              <a:pPr>
                <a:defRPr/>
              </a:pPr>
              <a:t>‹#›</a:t>
            </a:fld>
            <a:endParaRPr lang="en-US"/>
          </a:p>
        </p:txBody>
      </p:sp>
    </p:spTree>
    <p:extLst>
      <p:ext uri="{BB962C8B-B14F-4D97-AF65-F5344CB8AC3E}">
        <p14:creationId xmlns:p14="http://schemas.microsoft.com/office/powerpoint/2010/main" val="23436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914400"/>
            <a:ext cx="37703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914400"/>
            <a:ext cx="3770312"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A6E27BC-F14F-4131-99B2-9334D8E59177}" type="datetime3">
              <a:rPr lang="en-US"/>
              <a:pPr>
                <a:defRPr/>
              </a:pPr>
              <a:t>13 January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14EAE67-9337-4307-97E5-0C53104DA26E}" type="slidenum">
              <a:rPr lang="en-US"/>
              <a:pPr>
                <a:defRPr/>
              </a:pPr>
              <a:t>‹#›</a:t>
            </a:fld>
            <a:endParaRPr lang="en-US"/>
          </a:p>
        </p:txBody>
      </p:sp>
    </p:spTree>
    <p:extLst>
      <p:ext uri="{BB962C8B-B14F-4D97-AF65-F5344CB8AC3E}">
        <p14:creationId xmlns:p14="http://schemas.microsoft.com/office/powerpoint/2010/main" val="133326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C24ACA66-2F18-4458-B2EE-21A4A5162C28}" type="datetime3">
              <a:rPr lang="en-US"/>
              <a:pPr>
                <a:defRPr/>
              </a:pPr>
              <a:t>13 January 2024</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F61815C1-26AA-465B-9AD9-43B45AE15CE0}" type="slidenum">
              <a:rPr lang="en-US"/>
              <a:pPr>
                <a:defRPr/>
              </a:pPr>
              <a:t>‹#›</a:t>
            </a:fld>
            <a:endParaRPr lang="en-US"/>
          </a:p>
        </p:txBody>
      </p:sp>
    </p:spTree>
    <p:extLst>
      <p:ext uri="{BB962C8B-B14F-4D97-AF65-F5344CB8AC3E}">
        <p14:creationId xmlns:p14="http://schemas.microsoft.com/office/powerpoint/2010/main" val="66188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838CBE9-F850-443D-9F4B-8FB1DC990B99}" type="datetime3">
              <a:rPr lang="en-US"/>
              <a:pPr>
                <a:defRPr/>
              </a:pPr>
              <a:t>13 January 2024</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D108C29D-E670-48F6-8A98-DC6A8DD6F7FD}" type="slidenum">
              <a:rPr lang="en-US"/>
              <a:pPr>
                <a:defRPr/>
              </a:pPr>
              <a:t>‹#›</a:t>
            </a:fld>
            <a:endParaRPr lang="en-US"/>
          </a:p>
        </p:txBody>
      </p:sp>
    </p:spTree>
    <p:extLst>
      <p:ext uri="{BB962C8B-B14F-4D97-AF65-F5344CB8AC3E}">
        <p14:creationId xmlns:p14="http://schemas.microsoft.com/office/powerpoint/2010/main" val="1105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783C558-B4D2-4ACA-B0E1-9A18670343C5}" type="datetime3">
              <a:rPr lang="en-US"/>
              <a:pPr>
                <a:defRPr/>
              </a:pPr>
              <a:t>13 January 2024</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D3F40E21-FF66-4A49-B1B0-421723DD83B2}" type="slidenum">
              <a:rPr lang="en-US"/>
              <a:pPr>
                <a:defRPr/>
              </a:pPr>
              <a:t>‹#›</a:t>
            </a:fld>
            <a:endParaRPr lang="en-US"/>
          </a:p>
        </p:txBody>
      </p:sp>
    </p:spTree>
    <p:extLst>
      <p:ext uri="{BB962C8B-B14F-4D97-AF65-F5344CB8AC3E}">
        <p14:creationId xmlns:p14="http://schemas.microsoft.com/office/powerpoint/2010/main" val="77985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7486909-C48B-47C1-AA5A-7F5C02C21D30}" type="datetime3">
              <a:rPr lang="en-US"/>
              <a:pPr>
                <a:defRPr/>
              </a:pPr>
              <a:t>13 January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8ECDED9-1E77-4FAE-9FF3-530BBC60CC31}" type="slidenum">
              <a:rPr lang="en-US"/>
              <a:pPr>
                <a:defRPr/>
              </a:pPr>
              <a:t>‹#›</a:t>
            </a:fld>
            <a:endParaRPr lang="en-US"/>
          </a:p>
        </p:txBody>
      </p:sp>
    </p:spTree>
    <p:extLst>
      <p:ext uri="{BB962C8B-B14F-4D97-AF65-F5344CB8AC3E}">
        <p14:creationId xmlns:p14="http://schemas.microsoft.com/office/powerpoint/2010/main" val="203170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B97363F-0C90-4A7B-8CEF-98E0DFAF9600}" type="datetime3">
              <a:rPr lang="en-US"/>
              <a:pPr>
                <a:defRPr/>
              </a:pPr>
              <a:t>13 January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6B2461A-D0BA-4C80-A05B-09933D7D06A4}" type="slidenum">
              <a:rPr lang="en-US"/>
              <a:pPr>
                <a:defRPr/>
              </a:pPr>
              <a:t>‹#›</a:t>
            </a:fld>
            <a:endParaRPr lang="en-US"/>
          </a:p>
        </p:txBody>
      </p:sp>
    </p:spTree>
    <p:extLst>
      <p:ext uri="{BB962C8B-B14F-4D97-AF65-F5344CB8AC3E}">
        <p14:creationId xmlns:p14="http://schemas.microsoft.com/office/powerpoint/2010/main" val="308684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5"/>
          <p:cNvSpPr>
            <a:spLocks noChangeArrowheads="1"/>
          </p:cNvSpPr>
          <p:nvPr userDrawn="1"/>
        </p:nvSpPr>
        <p:spPr bwMode="auto">
          <a:xfrm flipH="1">
            <a:off x="457200" y="6477000"/>
            <a:ext cx="2568916" cy="3175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1600" b="0" dirty="0">
                <a:solidFill>
                  <a:schemeClr val="bg1"/>
                </a:solidFill>
              </a:rPr>
              <a:t>CSE445/598 Dr. Y. Chen</a:t>
            </a:r>
          </a:p>
        </p:txBody>
      </p:sp>
      <p:sp>
        <p:nvSpPr>
          <p:cNvPr id="1027" name="AutoShape 16"/>
          <p:cNvSpPr>
            <a:spLocks noChangeArrowheads="1"/>
          </p:cNvSpPr>
          <p:nvPr userDrawn="1"/>
        </p:nvSpPr>
        <p:spPr bwMode="auto">
          <a:xfrm>
            <a:off x="2971800" y="6477000"/>
            <a:ext cx="165100" cy="319088"/>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028" name="Group 3"/>
          <p:cNvGrpSpPr>
            <a:grpSpLocks/>
          </p:cNvGrpSpPr>
          <p:nvPr/>
        </p:nvGrpSpPr>
        <p:grpSpPr bwMode="auto">
          <a:xfrm>
            <a:off x="0" y="0"/>
            <a:ext cx="2057400" cy="6858000"/>
            <a:chOff x="0" y="0"/>
            <a:chExt cx="2016" cy="4320"/>
          </a:xfrm>
        </p:grpSpPr>
        <p:sp>
          <p:nvSpPr>
            <p:cNvPr id="1034" name="Rectangle 4"/>
            <p:cNvSpPr>
              <a:spLocks noChangeArrowheads="1"/>
            </p:cNvSpPr>
            <p:nvPr userDrawn="1"/>
          </p:nvSpPr>
          <p:spPr bwMode="auto">
            <a:xfrm>
              <a:off x="0" y="0"/>
              <a:ext cx="481"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sp>
        <p:nvSpPr>
          <p:cNvPr id="1029" name="AutoShape 9"/>
          <p:cNvSpPr>
            <a:spLocks noGrp="1" noChangeArrowheads="1"/>
          </p:cNvSpPr>
          <p:nvPr>
            <p:ph type="title"/>
          </p:nvPr>
        </p:nvSpPr>
        <p:spPr bwMode="auto">
          <a:xfrm>
            <a:off x="2057400" y="76200"/>
            <a:ext cx="70866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Rectangle 10"/>
          <p:cNvSpPr>
            <a:spLocks noGrp="1" noChangeArrowheads="1"/>
          </p:cNvSpPr>
          <p:nvPr>
            <p:ph type="body" idx="1"/>
          </p:nvPr>
        </p:nvSpPr>
        <p:spPr bwMode="auto">
          <a:xfrm>
            <a:off x="838200" y="914400"/>
            <a:ext cx="76930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5787" name="Rectangle 11"/>
          <p:cNvSpPr>
            <a:spLocks noGrp="1" noChangeArrowheads="1"/>
          </p:cNvSpPr>
          <p:nvPr>
            <p:ph type="dt" sz="half" idx="2"/>
          </p:nvPr>
        </p:nvSpPr>
        <p:spPr bwMode="auto">
          <a:xfrm>
            <a:off x="6705600" y="6400800"/>
            <a:ext cx="2130425"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Arial" pitchFamily="34" charset="0"/>
              </a:defRPr>
            </a:lvl1pPr>
          </a:lstStyle>
          <a:p>
            <a:pPr>
              <a:defRPr/>
            </a:pPr>
            <a:fld id="{26E64530-0767-4EA8-891A-FDE2579B653D}" type="datetime3">
              <a:rPr lang="en-US"/>
              <a:pPr>
                <a:defRPr/>
              </a:pPr>
              <a:t>13 January 2024</a:t>
            </a:fld>
            <a:endParaRPr lang="en-US"/>
          </a:p>
        </p:txBody>
      </p:sp>
      <p:sp>
        <p:nvSpPr>
          <p:cNvPr id="75788" name="Rectangle 12"/>
          <p:cNvSpPr>
            <a:spLocks noGrp="1" noChangeArrowheads="1"/>
          </p:cNvSpPr>
          <p:nvPr>
            <p:ph type="ftr" sz="quarter" idx="3"/>
          </p:nvPr>
        </p:nvSpPr>
        <p:spPr bwMode="auto">
          <a:xfrm>
            <a:off x="3122613" y="6383338"/>
            <a:ext cx="2897187"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Arial" pitchFamily="34" charset="0"/>
              </a:defRPr>
            </a:lvl1pPr>
          </a:lstStyle>
          <a:p>
            <a:pPr>
              <a:defRPr/>
            </a:pPr>
            <a:endParaRPr lang="en-US" dirty="0"/>
          </a:p>
        </p:txBody>
      </p:sp>
      <p:sp>
        <p:nvSpPr>
          <p:cNvPr id="75789" name="Rectangle 13"/>
          <p:cNvSpPr>
            <a:spLocks noGrp="1" noChangeArrowheads="1"/>
          </p:cNvSpPr>
          <p:nvPr>
            <p:ph type="sldNum" sz="quarter" idx="4"/>
          </p:nvPr>
        </p:nvSpPr>
        <p:spPr bwMode="auto">
          <a:xfrm>
            <a:off x="0" y="63246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a:solidFill>
                  <a:schemeClr val="bg1"/>
                </a:solidFill>
                <a:latin typeface="Arial" pitchFamily="34" charset="0"/>
              </a:defRPr>
            </a:lvl1pPr>
          </a:lstStyle>
          <a:p>
            <a:pPr>
              <a:defRPr/>
            </a:pPr>
            <a:fld id="{10E5D033-387F-4F4E-8BCB-A864566E0D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54"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Times New Roman" pitchFamily="18" charset="0"/>
        </a:defRPr>
      </a:lvl2pPr>
      <a:lvl3pPr algn="l" rtl="0" eaLnBrk="0" fontAlgn="base" hangingPunct="0">
        <a:lnSpc>
          <a:spcPct val="90000"/>
        </a:lnSpc>
        <a:spcBef>
          <a:spcPct val="0"/>
        </a:spcBef>
        <a:spcAft>
          <a:spcPct val="0"/>
        </a:spcAft>
        <a:defRPr sz="3600" b="1">
          <a:solidFill>
            <a:schemeClr val="tx2"/>
          </a:solidFill>
          <a:latin typeface="Times New Roman" pitchFamily="18" charset="0"/>
        </a:defRPr>
      </a:lvl3pPr>
      <a:lvl4pPr algn="l" rtl="0" eaLnBrk="0" fontAlgn="base" hangingPunct="0">
        <a:lnSpc>
          <a:spcPct val="90000"/>
        </a:lnSpc>
        <a:spcBef>
          <a:spcPct val="0"/>
        </a:spcBef>
        <a:spcAft>
          <a:spcPct val="0"/>
        </a:spcAft>
        <a:defRPr sz="3600" b="1">
          <a:solidFill>
            <a:schemeClr val="tx2"/>
          </a:solidFill>
          <a:latin typeface="Times New Roman" pitchFamily="18" charset="0"/>
        </a:defRPr>
      </a:lvl4pPr>
      <a:lvl5pPr algn="l"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l" rtl="0" fontAlgn="base">
        <a:lnSpc>
          <a:spcPct val="90000"/>
        </a:lnSpc>
        <a:spcBef>
          <a:spcPct val="0"/>
        </a:spcBef>
        <a:spcAft>
          <a:spcPct val="0"/>
        </a:spcAft>
        <a:defRPr sz="3600" b="1">
          <a:solidFill>
            <a:schemeClr val="tx2"/>
          </a:solidFill>
          <a:latin typeface="Times New Roman" pitchFamily="18" charset="0"/>
        </a:defRPr>
      </a:lvl6pPr>
      <a:lvl7pPr marL="914400" algn="l" rtl="0" fontAlgn="base">
        <a:lnSpc>
          <a:spcPct val="90000"/>
        </a:lnSpc>
        <a:spcBef>
          <a:spcPct val="0"/>
        </a:spcBef>
        <a:spcAft>
          <a:spcPct val="0"/>
        </a:spcAft>
        <a:defRPr sz="3600" b="1">
          <a:solidFill>
            <a:schemeClr val="tx2"/>
          </a:solidFill>
          <a:latin typeface="Times New Roman" pitchFamily="18" charset="0"/>
        </a:defRPr>
      </a:lvl7pPr>
      <a:lvl8pPr marL="1371600" algn="l" rtl="0" fontAlgn="base">
        <a:lnSpc>
          <a:spcPct val="90000"/>
        </a:lnSpc>
        <a:spcBef>
          <a:spcPct val="0"/>
        </a:spcBef>
        <a:spcAft>
          <a:spcPct val="0"/>
        </a:spcAft>
        <a:defRPr sz="3600" b="1">
          <a:solidFill>
            <a:schemeClr val="tx2"/>
          </a:solidFill>
          <a:latin typeface="Times New Roman" pitchFamily="18" charset="0"/>
        </a:defRPr>
      </a:lvl8pPr>
      <a:lvl9pPr marL="1828800" algn="l" rtl="0" fontAlgn="base">
        <a:lnSpc>
          <a:spcPct val="90000"/>
        </a:lnSpc>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8A20DDB7-9653-4E62-9988-E712A1692FF3}" type="slidenum">
              <a:rPr lang="en-US"/>
              <a:pPr>
                <a:defRPr/>
              </a:pPr>
              <a:t>‹#›</a:t>
            </a:fld>
            <a:endParaRPr lang="en-US"/>
          </a:p>
        </p:txBody>
      </p:sp>
      <p:pic>
        <p:nvPicPr>
          <p:cNvPr id="1038"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a:solidFill>
                  <a:schemeClr val="folHlink"/>
                </a:solidFill>
              </a:rPr>
              <a:t>Y. Chen</a:t>
            </a:r>
          </a:p>
        </p:txBody>
      </p:sp>
    </p:spTree>
    <p:extLst>
      <p:ext uri="{BB962C8B-B14F-4D97-AF65-F5344CB8AC3E}">
        <p14:creationId xmlns:p14="http://schemas.microsoft.com/office/powerpoint/2010/main" val="2511777733"/>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990600" y="914400"/>
            <a:ext cx="6934200" cy="2057400"/>
          </a:xfrm>
        </p:spPr>
        <p:txBody>
          <a:bodyPr/>
          <a:lstStyle/>
          <a:p>
            <a:pPr eaLnBrk="1" hangingPunct="1">
              <a:lnSpc>
                <a:spcPct val="130000"/>
              </a:lnSpc>
            </a:pPr>
            <a:r>
              <a:rPr lang="en-US" sz="3200" dirty="0">
                <a:solidFill>
                  <a:schemeClr val="tx2"/>
                </a:solidFill>
              </a:rPr>
              <a:t>CSE 445/598</a:t>
            </a:r>
            <a:br>
              <a:rPr lang="en-US" sz="3200" dirty="0">
                <a:solidFill>
                  <a:schemeClr val="tx2"/>
                </a:solidFill>
              </a:rPr>
            </a:br>
            <a:r>
              <a:rPr lang="en-US" sz="3200" dirty="0">
                <a:solidFill>
                  <a:schemeClr val="tx2"/>
                </a:solidFill>
              </a:rPr>
              <a:t>Distributed Software Development</a:t>
            </a:r>
            <a:br>
              <a:rPr lang="en-US" sz="3200" dirty="0">
                <a:solidFill>
                  <a:schemeClr val="tx2"/>
                </a:solidFill>
              </a:rPr>
            </a:br>
            <a:r>
              <a:rPr lang="en-US" dirty="0">
                <a:solidFill>
                  <a:schemeClr val="tx2"/>
                </a:solidFill>
              </a:rPr>
              <a:t>Day One Itinerary </a:t>
            </a:r>
          </a:p>
        </p:txBody>
      </p:sp>
      <p:sp>
        <p:nvSpPr>
          <p:cNvPr id="3075" name="Rectangle 3"/>
          <p:cNvSpPr>
            <a:spLocks noGrp="1" noChangeArrowheads="1"/>
          </p:cNvSpPr>
          <p:nvPr>
            <p:ph type="subTitle" idx="1"/>
          </p:nvPr>
        </p:nvSpPr>
        <p:spPr>
          <a:xfrm>
            <a:off x="3352800" y="4191000"/>
            <a:ext cx="5257800" cy="685800"/>
          </a:xfrm>
        </p:spPr>
        <p:txBody>
          <a:bodyPr/>
          <a:lstStyle/>
          <a:p>
            <a:pPr algn="r" eaLnBrk="1" hangingPunct="1"/>
            <a:r>
              <a:rPr lang="en-US" sz="3200" dirty="0">
                <a:solidFill>
                  <a:srgbClr val="003399"/>
                </a:solidFill>
              </a:rPr>
              <a:t>Dr. Yinong Chen</a:t>
            </a:r>
          </a:p>
        </p:txBody>
      </p:sp>
      <p:pic>
        <p:nvPicPr>
          <p:cNvPr id="3076" name="Picture 10" descr="MCj009731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057400"/>
            <a:ext cx="15335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38800" y="5511225"/>
            <a:ext cx="2292615" cy="584775"/>
          </a:xfrm>
          <a:prstGeom prst="rect">
            <a:avLst/>
          </a:prstGeom>
        </p:spPr>
        <p:txBody>
          <a:bodyPr wrap="none">
            <a:spAutoFit/>
          </a:bodyPr>
          <a:lstStyle/>
          <a:p>
            <a:r>
              <a:rPr lang="en-US" sz="3200" dirty="0">
                <a:solidFill>
                  <a:srgbClr val="003399"/>
                </a:solidFill>
                <a:latin typeface="+mn-lt"/>
              </a:rPr>
              <a:t>Spring 2024</a:t>
            </a:r>
          </a:p>
        </p:txBody>
      </p:sp>
      <p:grpSp>
        <p:nvGrpSpPr>
          <p:cNvPr id="9" name="Group 8">
            <a:extLst>
              <a:ext uri="{FF2B5EF4-FFF2-40B4-BE49-F238E27FC236}">
                <a16:creationId xmlns:a16="http://schemas.microsoft.com/office/drawing/2014/main" id="{C4A1BB9B-E470-43BE-9AF9-2BD6C6B6F089}"/>
              </a:ext>
            </a:extLst>
          </p:cNvPr>
          <p:cNvGrpSpPr/>
          <p:nvPr/>
        </p:nvGrpSpPr>
        <p:grpSpPr>
          <a:xfrm>
            <a:off x="4644681" y="175662"/>
            <a:ext cx="4152726" cy="623244"/>
            <a:chOff x="436902" y="327583"/>
            <a:chExt cx="4562475" cy="611635"/>
          </a:xfrm>
        </p:grpSpPr>
        <p:pic>
          <p:nvPicPr>
            <p:cNvPr id="13" name="Picture 12">
              <a:extLst>
                <a:ext uri="{FF2B5EF4-FFF2-40B4-BE49-F238E27FC236}">
                  <a16:creationId xmlns:a16="http://schemas.microsoft.com/office/drawing/2014/main" id="{6A146224-BF1B-4222-8C5B-4E5D4AFDD940}"/>
                </a:ext>
              </a:extLst>
            </p:cNvPr>
            <p:cNvPicPr>
              <a:picLocks noChangeAspect="1"/>
            </p:cNvPicPr>
            <p:nvPr/>
          </p:nvPicPr>
          <p:blipFill>
            <a:blip r:embed="rId4"/>
            <a:stretch>
              <a:fillRect/>
            </a:stretch>
          </p:blipFill>
          <p:spPr>
            <a:xfrm>
              <a:off x="437483" y="539168"/>
              <a:ext cx="2124075" cy="400050"/>
            </a:xfrm>
            <a:prstGeom prst="rect">
              <a:avLst/>
            </a:prstGeom>
          </p:spPr>
        </p:pic>
        <p:pic>
          <p:nvPicPr>
            <p:cNvPr id="14" name="Picture 13">
              <a:extLst>
                <a:ext uri="{FF2B5EF4-FFF2-40B4-BE49-F238E27FC236}">
                  <a16:creationId xmlns:a16="http://schemas.microsoft.com/office/drawing/2014/main" id="{2225EDE8-DE62-46B9-B267-B733F681054A}"/>
                </a:ext>
              </a:extLst>
            </p:cNvPr>
            <p:cNvPicPr>
              <a:picLocks noChangeAspect="1"/>
            </p:cNvPicPr>
            <p:nvPr/>
          </p:nvPicPr>
          <p:blipFill>
            <a:blip r:embed="rId5"/>
            <a:stretch>
              <a:fillRect/>
            </a:stretch>
          </p:blipFill>
          <p:spPr>
            <a:xfrm>
              <a:off x="436902" y="327583"/>
              <a:ext cx="4562475" cy="257175"/>
            </a:xfrm>
            <a:prstGeom prst="rect">
              <a:avLst/>
            </a:prstGeom>
          </p:spPr>
        </p:pic>
      </p:grpSp>
      <p:pic>
        <p:nvPicPr>
          <p:cNvPr id="3" name="Picture 2">
            <a:extLst>
              <a:ext uri="{FF2B5EF4-FFF2-40B4-BE49-F238E27FC236}">
                <a16:creationId xmlns:a16="http://schemas.microsoft.com/office/drawing/2014/main" id="{DA914B51-5CBF-1F95-6375-E6E408A24C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901764"/>
            <a:ext cx="3048000" cy="3948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928C669-6DCE-4CAD-8BF4-E0BAB4AEF29C}" type="datetime3">
              <a:rPr lang="en-US" b="0" smtClean="0"/>
              <a:pPr eaLnBrk="1" hangingPunct="1"/>
              <a:t>13 January 2024</a:t>
            </a:fld>
            <a:endParaRPr lang="en-US" b="0"/>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5643D69A-6885-4A3C-B4CD-0AAB482C193F}" type="slidenum">
              <a:rPr lang="en-US" smtClean="0">
                <a:solidFill>
                  <a:schemeClr val="bg1"/>
                </a:solidFill>
              </a:rPr>
              <a:pPr eaLnBrk="1" hangingPunct="1"/>
              <a:t>10</a:t>
            </a:fld>
            <a:endParaRPr lang="en-US">
              <a:solidFill>
                <a:schemeClr val="bg1"/>
              </a:solidFill>
            </a:endParaRPr>
          </a:p>
        </p:txBody>
      </p:sp>
      <p:sp>
        <p:nvSpPr>
          <p:cNvPr id="14340"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4341" name="Rectangle 3"/>
          <p:cNvSpPr>
            <a:spLocks noChangeArrowheads="1"/>
          </p:cNvSpPr>
          <p:nvPr/>
        </p:nvSpPr>
        <p:spPr bwMode="auto">
          <a:xfrm>
            <a:off x="533400" y="1352550"/>
            <a:ext cx="8382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eaLnBrk="0" hangingPunct="0">
              <a:lnSpc>
                <a:spcPct val="105000"/>
              </a:lnSpc>
              <a:spcBef>
                <a:spcPct val="20000"/>
              </a:spcBef>
              <a:buClr>
                <a:srgbClr val="000000"/>
              </a:buClr>
              <a:buSzPct val="75000"/>
              <a:buFont typeface="Wingdings" pitchFamily="2" charset="2"/>
              <a:buNone/>
              <a:tabLst>
                <a:tab pos="914400" algn="l"/>
                <a:tab pos="3386138" algn="l"/>
                <a:tab pos="5321300" algn="l"/>
                <a:tab pos="5803900" algn="l"/>
              </a:tabLst>
            </a:pPr>
            <a:r>
              <a:rPr lang="en-US" sz="3000" b="0" dirty="0">
                <a:latin typeface="Times New Roman" pitchFamily="18" charset="0"/>
                <a:cs typeface="Times New Roman" pitchFamily="18" charset="0"/>
              </a:rPr>
              <a:t>3.	To develop an ability to </a:t>
            </a:r>
            <a:r>
              <a:rPr lang="en-US" sz="3000" dirty="0">
                <a:latin typeface="Times New Roman" pitchFamily="18" charset="0"/>
                <a:cs typeface="Times New Roman" pitchFamily="18" charset="0"/>
              </a:rPr>
              <a:t>design and publish services</a:t>
            </a:r>
            <a:r>
              <a:rPr lang="en-US" sz="3000" b="0" dirty="0">
                <a:latin typeface="Times New Roman" pitchFamily="18" charset="0"/>
                <a:cs typeface="Times New Roman" pitchFamily="18" charset="0"/>
              </a:rPr>
              <a:t> as building blocks of </a:t>
            </a:r>
            <a:r>
              <a:rPr lang="en-US" sz="3000" dirty="0">
                <a:latin typeface="Times New Roman" pitchFamily="18" charset="0"/>
                <a:cs typeface="Times New Roman" pitchFamily="18" charset="0"/>
              </a:rPr>
              <a:t>service-oriented applications</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dirty="0">
                <a:latin typeface="Times New Roman" pitchFamily="18" charset="0"/>
                <a:cs typeface="Times New Roman" pitchFamily="18" charset="0"/>
              </a:rPr>
              <a:t>Students understand the role of </a:t>
            </a:r>
            <a:r>
              <a:rPr lang="en-US" sz="2400" dirty="0">
                <a:latin typeface="Times New Roman" pitchFamily="18" charset="0"/>
                <a:cs typeface="Times New Roman" pitchFamily="18" charset="0"/>
              </a:rPr>
              <a:t>service publication and service directories</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dirty="0">
                <a:latin typeface="Times New Roman" pitchFamily="18" charset="0"/>
                <a:cs typeface="Times New Roman" pitchFamily="18" charset="0"/>
              </a:rPr>
              <a:t>Students can </a:t>
            </a:r>
            <a:r>
              <a:rPr lang="en-US" sz="2400" dirty="0">
                <a:latin typeface="Times New Roman" pitchFamily="18" charset="0"/>
                <a:cs typeface="Times New Roman" pitchFamily="18" charset="0"/>
              </a:rPr>
              <a:t>identify available services in service registries</a:t>
            </a:r>
            <a:r>
              <a:rPr lang="en-US" sz="2400" b="0" dirty="0">
                <a:latin typeface="Times New Roman" pitchFamily="18" charset="0"/>
                <a:cs typeface="Times New Roman" pitchFamily="18" charset="0"/>
              </a:rPr>
              <a:t>.</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dirty="0">
                <a:latin typeface="Times New Roman" pitchFamily="18" charset="0"/>
                <a:cs typeface="Times New Roman" pitchFamily="18" charset="0"/>
              </a:rPr>
              <a:t>Students can </a:t>
            </a:r>
            <a:r>
              <a:rPr lang="en-US" sz="2400" dirty="0">
                <a:latin typeface="Times New Roman" pitchFamily="18" charset="0"/>
                <a:cs typeface="Times New Roman" pitchFamily="18" charset="0"/>
              </a:rPr>
              <a:t>design services in a programming language</a:t>
            </a:r>
            <a:r>
              <a:rPr lang="en-US" sz="2400" b="0" dirty="0">
                <a:latin typeface="Times New Roman" pitchFamily="18" charset="0"/>
                <a:cs typeface="Times New Roman" pitchFamily="18" charset="0"/>
              </a:rPr>
              <a:t> and publish services for the public to use.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FBEA13D-AE2C-456C-90E9-7435E980757E}" type="datetime3">
              <a:rPr lang="en-US" b="0" smtClean="0"/>
              <a:pPr eaLnBrk="1" hangingPunct="1"/>
              <a:t>13 January 2024</a:t>
            </a:fld>
            <a:endParaRPr lang="en-US" b="0"/>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6737B98-F3F1-4383-9C24-54A817925C07}" type="slidenum">
              <a:rPr lang="en-US" smtClean="0">
                <a:solidFill>
                  <a:schemeClr val="bg1"/>
                </a:solidFill>
              </a:rPr>
              <a:pPr eaLnBrk="1" hangingPunct="1"/>
              <a:t>11</a:t>
            </a:fld>
            <a:endParaRPr lang="en-US">
              <a:solidFill>
                <a:schemeClr val="bg1"/>
              </a:solidFill>
            </a:endParaRPr>
          </a:p>
        </p:txBody>
      </p:sp>
      <p:sp>
        <p:nvSpPr>
          <p:cNvPr id="15364"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5365" name="Rectangle 3"/>
          <p:cNvSpPr>
            <a:spLocks noChangeArrowheads="1"/>
          </p:cNvSpPr>
          <p:nvPr/>
        </p:nvSpPr>
        <p:spPr bwMode="auto">
          <a:xfrm>
            <a:off x="533400" y="1428750"/>
            <a:ext cx="8382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eaLnBrk="0" hangingPunct="0">
              <a:lnSpc>
                <a:spcPct val="105000"/>
              </a:lnSpc>
              <a:spcBef>
                <a:spcPct val="20000"/>
              </a:spcBef>
              <a:buClr>
                <a:srgbClr val="000000"/>
              </a:buClr>
              <a:buSzPct val="75000"/>
              <a:buFont typeface="Wingdings" pitchFamily="2" charset="2"/>
              <a:buNone/>
              <a:tabLst>
                <a:tab pos="914400" algn="l"/>
                <a:tab pos="3386138" algn="l"/>
                <a:tab pos="5321300" algn="l"/>
                <a:tab pos="5803900" algn="l"/>
              </a:tabLst>
            </a:pPr>
            <a:r>
              <a:rPr lang="en-US" sz="3000" b="0" dirty="0">
                <a:latin typeface="Times New Roman" pitchFamily="18" charset="0"/>
                <a:cs typeface="Times New Roman" pitchFamily="18" charset="0"/>
              </a:rPr>
              <a:t>4.	To build skills in using a current technology for </a:t>
            </a:r>
            <a:r>
              <a:rPr lang="en-US" sz="3000" dirty="0">
                <a:latin typeface="Times New Roman" pitchFamily="18" charset="0"/>
                <a:cs typeface="Times New Roman" pitchFamily="18" charset="0"/>
              </a:rPr>
              <a:t>developing distributed systems and applications</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dirty="0">
                <a:latin typeface="Times New Roman" pitchFamily="18" charset="0"/>
                <a:cs typeface="Times New Roman" pitchFamily="18" charset="0"/>
              </a:rPr>
              <a:t>Students can develop distributed programs </a:t>
            </a:r>
            <a:r>
              <a:rPr lang="en-US" sz="2400" dirty="0">
                <a:latin typeface="Times New Roman" pitchFamily="18" charset="0"/>
                <a:cs typeface="Times New Roman" pitchFamily="18" charset="0"/>
              </a:rPr>
              <a:t>using the current technology and standards</a:t>
            </a:r>
            <a:r>
              <a:rPr lang="en-US" sz="2400" b="0" dirty="0">
                <a:latin typeface="Times New Roman" pitchFamily="18" charset="0"/>
                <a:cs typeface="Times New Roman" pitchFamily="18" charset="0"/>
              </a:rPr>
              <a:t>.</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dirty="0">
                <a:latin typeface="Times New Roman" pitchFamily="18" charset="0"/>
                <a:cs typeface="Times New Roman" pitchFamily="18" charset="0"/>
              </a:rPr>
              <a:t>Students can use the </a:t>
            </a:r>
            <a:r>
              <a:rPr lang="en-US" sz="2400" dirty="0">
                <a:latin typeface="Times New Roman" pitchFamily="18" charset="0"/>
                <a:cs typeface="Times New Roman" pitchFamily="18" charset="0"/>
              </a:rPr>
              <a:t>current framework </a:t>
            </a:r>
            <a:r>
              <a:rPr lang="en-US" sz="2400" b="0" dirty="0">
                <a:latin typeface="Times New Roman" pitchFamily="18" charset="0"/>
                <a:cs typeface="Times New Roman" pitchFamily="18" charset="0"/>
              </a:rPr>
              <a:t>to </a:t>
            </a:r>
            <a:r>
              <a:rPr lang="en-US" sz="2400" dirty="0">
                <a:latin typeface="Times New Roman" pitchFamily="18" charset="0"/>
                <a:cs typeface="Times New Roman" pitchFamily="18" charset="0"/>
              </a:rPr>
              <a:t>develop programs and web applications</a:t>
            </a:r>
            <a:r>
              <a:rPr lang="en-US" sz="2400" b="0" dirty="0">
                <a:latin typeface="Times New Roman" pitchFamily="18" charset="0"/>
                <a:cs typeface="Times New Roman" pitchFamily="18" charset="0"/>
              </a:rPr>
              <a:t> using graphical user interfaces, remote services, and workflow.</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endParaRPr lang="en-US" sz="2200" b="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xfrm>
            <a:off x="0" y="63690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69EC15-A4A2-4475-97EE-2E0365A0DE06}" type="slidenum">
              <a:rPr lang="en-US" smtClean="0">
                <a:solidFill>
                  <a:schemeClr val="bg1"/>
                </a:solidFill>
              </a:rPr>
              <a:pPr eaLnBrk="1" hangingPunct="1"/>
              <a:t>12</a:t>
            </a:fld>
            <a:endParaRPr lang="en-US" dirty="0">
              <a:solidFill>
                <a:schemeClr val="bg1"/>
              </a:solidFill>
            </a:endParaRPr>
          </a:p>
        </p:txBody>
      </p:sp>
      <p:sp>
        <p:nvSpPr>
          <p:cNvPr id="17411" name="AutoShape 2"/>
          <p:cNvSpPr>
            <a:spLocks noGrp="1" noChangeArrowheads="1"/>
          </p:cNvSpPr>
          <p:nvPr>
            <p:ph type="title"/>
          </p:nvPr>
        </p:nvSpPr>
        <p:spPr>
          <a:xfrm>
            <a:off x="2052320" y="-32087"/>
            <a:ext cx="4953000" cy="660737"/>
          </a:xfrm>
        </p:spPr>
        <p:txBody>
          <a:bodyPr/>
          <a:lstStyle/>
          <a:p>
            <a:pPr eaLnBrk="1" hangingPunct="1"/>
            <a:r>
              <a:rPr lang="en-US" sz="3200" dirty="0"/>
              <a:t>Weight and Grading Scale</a:t>
            </a:r>
          </a:p>
        </p:txBody>
      </p:sp>
      <p:graphicFrame>
        <p:nvGraphicFramePr>
          <p:cNvPr id="81" name="Table 80"/>
          <p:cNvGraphicFramePr>
            <a:graphicFrameLocks noGrp="1"/>
          </p:cNvGraphicFramePr>
          <p:nvPr>
            <p:extLst>
              <p:ext uri="{D42A27DB-BD31-4B8C-83A1-F6EECF244321}">
                <p14:modId xmlns:p14="http://schemas.microsoft.com/office/powerpoint/2010/main" val="3186490952"/>
              </p:ext>
            </p:extLst>
          </p:nvPr>
        </p:nvGraphicFramePr>
        <p:xfrm>
          <a:off x="609600" y="2152134"/>
          <a:ext cx="4191000" cy="3200400"/>
        </p:xfrm>
        <a:graphic>
          <a:graphicData uri="http://schemas.openxmlformats.org/drawingml/2006/table">
            <a:tbl>
              <a:tblPr firstRow="1" bandRow="1">
                <a:tableStyleId>{5C22544A-7EE6-4342-B048-85BDC9FD1C3A}</a:tableStyleId>
              </a:tblPr>
              <a:tblGrid>
                <a:gridCol w="3034862">
                  <a:extLst>
                    <a:ext uri="{9D8B030D-6E8A-4147-A177-3AD203B41FA5}">
                      <a16:colId xmlns:a16="http://schemas.microsoft.com/office/drawing/2014/main" val="20000"/>
                    </a:ext>
                  </a:extLst>
                </a:gridCol>
                <a:gridCol w="1156138">
                  <a:extLst>
                    <a:ext uri="{9D8B030D-6E8A-4147-A177-3AD203B41FA5}">
                      <a16:colId xmlns:a16="http://schemas.microsoft.com/office/drawing/2014/main" val="20001"/>
                    </a:ext>
                  </a:extLst>
                </a:gridCol>
              </a:tblGrid>
              <a:tr h="533400">
                <a:tc>
                  <a:txBody>
                    <a:bodyPr/>
                    <a:lstStyle/>
                    <a:p>
                      <a:r>
                        <a:rPr lang="en-US" sz="2400" dirty="0">
                          <a:latin typeface="Times New Roman" pitchFamily="18" charset="0"/>
                          <a:cs typeface="Times New Roman" pitchFamily="18" charset="0"/>
                        </a:rPr>
                        <a:t>Graded Activity</a:t>
                      </a:r>
                      <a:endParaRPr lang="en-US" sz="2400" dirty="0"/>
                    </a:p>
                  </a:txBody>
                  <a:tcPr/>
                </a:tc>
                <a:tc>
                  <a:txBody>
                    <a:bodyPr/>
                    <a:lstStyle/>
                    <a:p>
                      <a:pPr algn="ctr"/>
                      <a:r>
                        <a:rPr lang="en-US" sz="2400" dirty="0">
                          <a:latin typeface="Times New Roman" pitchFamily="18" charset="0"/>
                          <a:cs typeface="Times New Roman" pitchFamily="18" charset="0"/>
                        </a:rPr>
                        <a:t>Weight</a:t>
                      </a:r>
                      <a:endParaRPr lang="en-US" sz="2400" dirty="0"/>
                    </a:p>
                  </a:txBody>
                  <a:tcPr/>
                </a:tc>
                <a:extLst>
                  <a:ext uri="{0D108BD9-81ED-4DB2-BD59-A6C34878D82A}">
                    <a16:rowId xmlns:a16="http://schemas.microsoft.com/office/drawing/2014/main" val="10000"/>
                  </a:ext>
                </a:extLst>
              </a:tr>
              <a:tr h="533400">
                <a:tc>
                  <a:txBody>
                    <a:bodyPr/>
                    <a:lstStyle/>
                    <a:p>
                      <a:r>
                        <a:rPr lang="en-US" sz="2400" b="0" dirty="0">
                          <a:latin typeface="Times New Roman" pitchFamily="18" charset="0"/>
                          <a:cs typeface="Times New Roman" pitchFamily="18" charset="0"/>
                        </a:rPr>
                        <a:t>Assignments</a:t>
                      </a:r>
                      <a:r>
                        <a:rPr lang="en-US" sz="2400" dirty="0">
                          <a:solidFill>
                            <a:srgbClr val="FF0000"/>
                          </a:solidFill>
                        </a:rPr>
                        <a:t>*</a:t>
                      </a:r>
                      <a:endParaRPr lang="en-US" sz="2400" dirty="0"/>
                    </a:p>
                  </a:txBody>
                  <a:tcPr/>
                </a:tc>
                <a:tc>
                  <a:txBody>
                    <a:bodyPr/>
                    <a:lstStyle/>
                    <a:p>
                      <a:pPr algn="ctr"/>
                      <a:r>
                        <a:rPr lang="en-US" sz="2400" dirty="0"/>
                        <a:t>30%</a:t>
                      </a:r>
                    </a:p>
                  </a:txBody>
                  <a:tcPr/>
                </a:tc>
                <a:extLst>
                  <a:ext uri="{0D108BD9-81ED-4DB2-BD59-A6C34878D82A}">
                    <a16:rowId xmlns:a16="http://schemas.microsoft.com/office/drawing/2014/main" val="10001"/>
                  </a:ext>
                </a:extLst>
              </a:tr>
              <a:tr h="533400">
                <a:tc>
                  <a:txBody>
                    <a:bodyPr/>
                    <a:lstStyle/>
                    <a:p>
                      <a:r>
                        <a:rPr lang="en-US" sz="2000" dirty="0"/>
                        <a:t>Quizzes</a:t>
                      </a:r>
                      <a:r>
                        <a:rPr lang="en-US" sz="2400" dirty="0">
                          <a:solidFill>
                            <a:srgbClr val="FF0000"/>
                          </a:solidFill>
                        </a:rPr>
                        <a:t>**</a:t>
                      </a:r>
                    </a:p>
                  </a:txBody>
                  <a:tcPr/>
                </a:tc>
                <a:tc>
                  <a:txBody>
                    <a:bodyPr/>
                    <a:lstStyle/>
                    <a:p>
                      <a:pPr algn="ctr"/>
                      <a:r>
                        <a:rPr lang="en-US" sz="2400" dirty="0"/>
                        <a:t>11%</a:t>
                      </a:r>
                    </a:p>
                  </a:txBody>
                  <a:tcPr/>
                </a:tc>
                <a:extLst>
                  <a:ext uri="{0D108BD9-81ED-4DB2-BD59-A6C34878D82A}">
                    <a16:rowId xmlns:a16="http://schemas.microsoft.com/office/drawing/2014/main"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rPr>
                        <a:t>Chapter Tests 1, 2, 3, 4</a:t>
                      </a:r>
                      <a:r>
                        <a:rPr lang="en-US" sz="2000" b="0" kern="1200" dirty="0">
                          <a:solidFill>
                            <a:schemeClr val="dk1"/>
                          </a:solidFill>
                          <a:latin typeface="Times New Roman" pitchFamily="18" charset="0"/>
                          <a:ea typeface="+mn-ea"/>
                          <a:cs typeface="+mn-cs"/>
                        </a:rPr>
                        <a:t>, 5</a:t>
                      </a:r>
                      <a:r>
                        <a:rPr lang="en-US" sz="2400" b="0" i="1" kern="1200" dirty="0">
                          <a:solidFill>
                            <a:srgbClr val="FF0000"/>
                          </a:solidFill>
                          <a:latin typeface="Times New Roman" pitchFamily="18" charset="0"/>
                          <a:ea typeface="+mn-ea"/>
                          <a:cs typeface="+mn-cs"/>
                        </a:rPr>
                        <a:t>*</a:t>
                      </a:r>
                      <a:endParaRPr lang="en-US" sz="2400" b="0" i="1" dirty="0">
                        <a:solidFill>
                          <a:srgbClr val="FF0000"/>
                        </a:solidFill>
                        <a:latin typeface="Times New Roman" pitchFamily="18" charset="0"/>
                      </a:endParaRPr>
                    </a:p>
                  </a:txBody>
                  <a:tcPr/>
                </a:tc>
                <a:tc>
                  <a:txBody>
                    <a:bodyPr/>
                    <a:lstStyle/>
                    <a:p>
                      <a:pPr algn="ctr"/>
                      <a:r>
                        <a:rPr lang="en-US" sz="2400" dirty="0"/>
                        <a:t>12%</a:t>
                      </a:r>
                    </a:p>
                  </a:txBody>
                  <a:tcPr/>
                </a:tc>
                <a:extLst>
                  <a:ext uri="{0D108BD9-81ED-4DB2-BD59-A6C34878D82A}">
                    <a16:rowId xmlns:a16="http://schemas.microsoft.com/office/drawing/2014/main"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latin typeface="Times New Roman" pitchFamily="18" charset="0"/>
                        </a:rPr>
                        <a:t>Mid-Term Exam</a:t>
                      </a:r>
                    </a:p>
                  </a:txBody>
                  <a:tcPr/>
                </a:tc>
                <a:tc>
                  <a:txBody>
                    <a:bodyPr/>
                    <a:lstStyle/>
                    <a:p>
                      <a:pPr algn="ctr"/>
                      <a:r>
                        <a:rPr lang="en-US" sz="2400" dirty="0"/>
                        <a:t>22% </a:t>
                      </a:r>
                    </a:p>
                  </a:txBody>
                  <a:tcPr/>
                </a:tc>
                <a:extLst>
                  <a:ext uri="{0D108BD9-81ED-4DB2-BD59-A6C34878D82A}">
                    <a16:rowId xmlns:a16="http://schemas.microsoft.com/office/drawing/2014/main" val="10004"/>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latin typeface="Times New Roman" pitchFamily="18" charset="0"/>
                          <a:cs typeface="Times New Roman" pitchFamily="18" charset="0"/>
                        </a:rPr>
                        <a:t>Final Exam</a:t>
                      </a:r>
                    </a:p>
                  </a:txBody>
                  <a:tcPr/>
                </a:tc>
                <a:tc>
                  <a:txBody>
                    <a:bodyPr/>
                    <a:lstStyle/>
                    <a:p>
                      <a:pPr algn="ctr"/>
                      <a:r>
                        <a:rPr lang="en-US" sz="2400" dirty="0"/>
                        <a:t>25%</a:t>
                      </a:r>
                    </a:p>
                  </a:txBody>
                  <a:tcPr/>
                </a:tc>
                <a:extLst>
                  <a:ext uri="{0D108BD9-81ED-4DB2-BD59-A6C34878D82A}">
                    <a16:rowId xmlns:a16="http://schemas.microsoft.com/office/drawing/2014/main" val="10005"/>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2091693093"/>
              </p:ext>
            </p:extLst>
          </p:nvPr>
        </p:nvGraphicFramePr>
        <p:xfrm>
          <a:off x="5410200" y="533400"/>
          <a:ext cx="3429000" cy="4937628"/>
        </p:xfrm>
        <a:graphic>
          <a:graphicData uri="http://schemas.openxmlformats.org/drawingml/2006/table">
            <a:tbl>
              <a:tblPr/>
              <a:tblGrid>
                <a:gridCol w="1981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FFFF"/>
                          </a:solidFill>
                          <a:effectLst/>
                          <a:latin typeface="Times New Roman" pitchFamily="18" charset="0"/>
                          <a:cs typeface="Times New Roman" pitchFamily="18" charset="0"/>
                        </a:rPr>
                        <a:t>Percentage</a:t>
                      </a:r>
                      <a:endParaRPr kumimoji="0" lang="en-US" sz="2400" b="1" i="0" u="none" strike="noStrike" cap="none" normalizeH="0" baseline="0" dirty="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Times New Roman" pitchFamily="18" charset="0"/>
                          <a:cs typeface="Times New Roman" pitchFamily="18" charset="0"/>
                        </a:rPr>
                        <a:t>Symbol Grade</a:t>
                      </a:r>
                      <a:endParaRPr kumimoji="0" lang="en-US" sz="2400" b="1" i="0" u="none" strike="noStrike" cap="none" normalizeH="0" baseline="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rPr>
                        <a:t>96.5-100%</a:t>
                      </a:r>
                      <a:endParaRPr kumimoji="0" lang="en-US" sz="2400" b="0" i="0" u="none" strike="noStrike" cap="none" normalizeH="0" baseline="0" dirty="0">
                        <a:ln>
                          <a:noFill/>
                        </a:ln>
                        <a:solidFill>
                          <a:srgbClr val="003366"/>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rPr>
                        <a:t>92.5-96.4%</a:t>
                      </a:r>
                      <a:br>
                        <a:rPr kumimoji="0" lang="en-US" sz="2400" b="0" i="0" u="none" strike="noStrike" cap="none" normalizeH="0" baseline="0" dirty="0">
                          <a:ln>
                            <a:noFill/>
                          </a:ln>
                          <a:solidFill>
                            <a:srgbClr val="003366"/>
                          </a:solidFill>
                          <a:effectLst/>
                          <a:latin typeface="Times New Roman" pitchFamily="18" charset="0"/>
                        </a:rPr>
                      </a:br>
                      <a:r>
                        <a:rPr kumimoji="0" lang="en-US" sz="2400" b="0" i="0" u="none" strike="noStrike" cap="none" normalizeH="0" baseline="0" dirty="0">
                          <a:ln>
                            <a:noFill/>
                          </a:ln>
                          <a:solidFill>
                            <a:srgbClr val="003366"/>
                          </a:solidFill>
                          <a:effectLst/>
                          <a:latin typeface="Times New Roman" pitchFamily="18" charset="0"/>
                        </a:rPr>
                        <a:t>89.5-92.4%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A-</a:t>
                      </a:r>
                      <a:endParaRPr kumimoji="0" lang="en-US" sz="2400" b="0" i="0" u="none" strike="noStrike" cap="none" normalizeH="0" baseline="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1"/>
                  </a:ext>
                </a:extLst>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cs typeface="Times New Roman" pitchFamily="18" charset="0"/>
                        </a:rPr>
                        <a:t>86.5-89.4%</a:t>
                      </a:r>
                      <a:endParaRPr kumimoji="0" lang="en-US" sz="2400" b="0" i="0" u="none" strike="noStrike" cap="none" normalizeH="0" baseline="0" dirty="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cs typeface="Times New Roman" pitchFamily="18" charset="0"/>
                        </a:rPr>
                        <a:t>82.5-86.4%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cs typeface="Times New Roman" pitchFamily="18" charset="0"/>
                        </a:rPr>
                        <a:t>79.5-82.4%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B-</a:t>
                      </a:r>
                      <a:endParaRPr kumimoji="0" lang="en-US" sz="2400" b="0" i="0" u="none" strike="noStrike" cap="none" normalizeH="0" baseline="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10002"/>
                  </a:ext>
                </a:extLst>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cs typeface="Times New Roman" pitchFamily="18" charset="0"/>
                        </a:rPr>
                        <a:t>75.5-79.4%</a:t>
                      </a:r>
                      <a:endParaRPr kumimoji="0" lang="en-US" sz="2400" b="0" i="0" u="none" strike="noStrike" cap="none" normalizeH="0" baseline="0" dirty="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cs typeface="Times New Roman" pitchFamily="18" charset="0"/>
                        </a:rPr>
                        <a:t>69.5-75.4%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C</a:t>
                      </a:r>
                      <a:endParaRPr kumimoji="0" lang="en-US" sz="2400" b="0" i="0" u="none" strike="noStrike" cap="none" normalizeH="0" baseline="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3"/>
                  </a:ext>
                </a:extLst>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cs typeface="Times New Roman" pitchFamily="18" charset="0"/>
                        </a:rPr>
                        <a:t>59.5-69.4%</a:t>
                      </a:r>
                      <a:endParaRPr kumimoji="0" lang="en-US" sz="2400" b="0" i="0" u="none" strike="noStrike" cap="none" normalizeH="0" baseline="0" dirty="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rPr>
                        <a:t>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extLst>
                  <a:ext uri="{0D108BD9-81ED-4DB2-BD59-A6C34878D82A}">
                    <a16:rowId xmlns:a16="http://schemas.microsoft.com/office/drawing/2014/main" val="10004"/>
                  </a:ext>
                </a:extLst>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3366"/>
                          </a:solidFill>
                          <a:effectLst/>
                          <a:latin typeface="Times New Roman" pitchFamily="18" charset="0"/>
                          <a:cs typeface="Times New Roman" pitchFamily="18" charset="0"/>
                        </a:rPr>
                        <a:t>Below 60%</a:t>
                      </a:r>
                      <a:endParaRPr kumimoji="0" lang="en-US" sz="2400" b="0" i="0" u="none" strike="noStrike" cap="none" normalizeH="0" baseline="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3366"/>
                          </a:solidFill>
                          <a:effectLst/>
                          <a:latin typeface="Times New Roman" pitchFamily="18" charset="0"/>
                        </a:rPr>
                        <a:t>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5"/>
                  </a:ext>
                </a:extLst>
              </a:tr>
            </a:tbl>
          </a:graphicData>
        </a:graphic>
      </p:graphicFrame>
      <p:sp>
        <p:nvSpPr>
          <p:cNvPr id="3" name="Rounded Rectangular Callout 2"/>
          <p:cNvSpPr/>
          <p:nvPr/>
        </p:nvSpPr>
        <p:spPr bwMode="auto">
          <a:xfrm>
            <a:off x="2209800" y="628650"/>
            <a:ext cx="3048000" cy="1313934"/>
          </a:xfrm>
          <a:prstGeom prst="wedgeRoundRectCallout">
            <a:avLst>
              <a:gd name="adj1" fmla="val -42424"/>
              <a:gd name="adj2" fmla="val 15161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t>Quizzes and chapter tests will be given online for all students. You can take them after the lectures.</a:t>
            </a:r>
            <a:endParaRPr kumimoji="0" lang="en-US" sz="1800" b="0" i="0" u="none" strike="noStrike" cap="none" normalizeH="0" baseline="0" dirty="0">
              <a:ln>
                <a:noFill/>
              </a:ln>
              <a:solidFill>
                <a:schemeClr val="tx1"/>
              </a:solidFill>
              <a:effectLst/>
            </a:endParaRPr>
          </a:p>
        </p:txBody>
      </p:sp>
      <p:sp>
        <p:nvSpPr>
          <p:cNvPr id="4" name="Rounded Rectangle 3"/>
          <p:cNvSpPr/>
          <p:nvPr/>
        </p:nvSpPr>
        <p:spPr bwMode="auto">
          <a:xfrm>
            <a:off x="635000" y="3295134"/>
            <a:ext cx="2870200" cy="1048266"/>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
        <p:nvSpPr>
          <p:cNvPr id="9" name="TextBox 8"/>
          <p:cNvSpPr txBox="1"/>
          <p:nvPr/>
        </p:nvSpPr>
        <p:spPr>
          <a:xfrm>
            <a:off x="665162" y="5403671"/>
            <a:ext cx="8423275" cy="923330"/>
          </a:xfrm>
          <a:prstGeom prst="rect">
            <a:avLst/>
          </a:prstGeom>
          <a:noFill/>
        </p:spPr>
        <p:txBody>
          <a:bodyPr wrap="square" rtlCol="0">
            <a:spAutoFit/>
          </a:bodyPr>
          <a:lstStyle/>
          <a:p>
            <a:pPr marL="233363" indent="-233363"/>
            <a:r>
              <a:rPr lang="en-US" b="0" dirty="0">
                <a:solidFill>
                  <a:srgbClr val="FF0000"/>
                </a:solidFill>
                <a:latin typeface="+mj-lt"/>
              </a:rPr>
              <a:t>*</a:t>
            </a:r>
            <a:r>
              <a:rPr lang="en-US" b="0" dirty="0">
                <a:solidFill>
                  <a:srgbClr val="003399"/>
                </a:solidFill>
                <a:latin typeface="+mj-lt"/>
              </a:rPr>
              <a:t> </a:t>
            </a:r>
            <a:r>
              <a:rPr lang="en-US" b="0" dirty="0">
                <a:solidFill>
                  <a:srgbClr val="003399"/>
                </a:solidFill>
              </a:rPr>
              <a:t>The lowest </a:t>
            </a:r>
            <a:r>
              <a:rPr lang="en-US" b="0" dirty="0">
                <a:solidFill>
                  <a:srgbClr val="990000"/>
                </a:solidFill>
              </a:rPr>
              <a:t>one</a:t>
            </a:r>
            <a:r>
              <a:rPr lang="en-US" b="0" dirty="0">
                <a:solidFill>
                  <a:srgbClr val="003399"/>
                </a:solidFill>
              </a:rPr>
              <a:t> will be dropped, no make up. However, the last project (two assignments) is important and will </a:t>
            </a:r>
            <a:r>
              <a:rPr lang="en-US" b="0" dirty="0">
                <a:solidFill>
                  <a:srgbClr val="FF0000"/>
                </a:solidFill>
              </a:rPr>
              <a:t>not</a:t>
            </a:r>
            <a:r>
              <a:rPr lang="en-US" b="0" dirty="0">
                <a:solidFill>
                  <a:srgbClr val="003399"/>
                </a:solidFill>
              </a:rPr>
              <a:t> be dropped.</a:t>
            </a:r>
          </a:p>
          <a:p>
            <a:pPr marL="233363" indent="-233363"/>
            <a:r>
              <a:rPr lang="en-US" b="0" dirty="0">
                <a:solidFill>
                  <a:srgbClr val="FF0000"/>
                </a:solidFill>
              </a:rPr>
              <a:t>**</a:t>
            </a:r>
            <a:r>
              <a:rPr lang="en-US" b="0" dirty="0">
                <a:solidFill>
                  <a:srgbClr val="003399"/>
                </a:solidFill>
              </a:rPr>
              <a:t> The lowest </a:t>
            </a:r>
            <a:r>
              <a:rPr lang="en-US" b="0" dirty="0">
                <a:solidFill>
                  <a:srgbClr val="990000"/>
                </a:solidFill>
              </a:rPr>
              <a:t>two</a:t>
            </a:r>
            <a:r>
              <a:rPr lang="en-US" b="0" dirty="0">
                <a:solidFill>
                  <a:srgbClr val="003399"/>
                </a:solidFill>
              </a:rPr>
              <a:t> will be dropped, </a:t>
            </a:r>
            <a:r>
              <a:rPr lang="en-US" b="0" dirty="0">
                <a:latin typeface="+mn-lt"/>
              </a:rPr>
              <a:t>to cover all possible situations:</a:t>
            </a:r>
          </a:p>
        </p:txBody>
      </p:sp>
      <p:sp>
        <p:nvSpPr>
          <p:cNvPr id="2" name="Left Arrow 1"/>
          <p:cNvSpPr/>
          <p:nvPr/>
        </p:nvSpPr>
        <p:spPr bwMode="auto">
          <a:xfrm>
            <a:off x="8458200" y="1351236"/>
            <a:ext cx="533400" cy="5519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
        <p:nvSpPr>
          <p:cNvPr id="11" name="TextBox 10">
            <a:extLst>
              <a:ext uri="{FF2B5EF4-FFF2-40B4-BE49-F238E27FC236}">
                <a16:creationId xmlns:a16="http://schemas.microsoft.com/office/drawing/2014/main" id="{752284E2-4071-4B45-A815-05D39101BF4D}"/>
              </a:ext>
            </a:extLst>
          </p:cNvPr>
          <p:cNvSpPr txBox="1"/>
          <p:nvPr/>
        </p:nvSpPr>
        <p:spPr>
          <a:xfrm>
            <a:off x="3505200" y="6211669"/>
            <a:ext cx="5257800" cy="646331"/>
          </a:xfrm>
          <a:prstGeom prst="rect">
            <a:avLst/>
          </a:prstGeom>
          <a:noFill/>
        </p:spPr>
        <p:txBody>
          <a:bodyPr wrap="square">
            <a:spAutoFit/>
          </a:bodyPr>
          <a:lstStyle/>
          <a:p>
            <a:r>
              <a:rPr lang="en-US" b="0" dirty="0">
                <a:solidFill>
                  <a:srgbClr val="FF0000"/>
                </a:solidFill>
                <a:latin typeface="+mn-lt"/>
              </a:rPr>
              <a:t>computer/network problem, minor illness, emergency situations, etc. No re-take or reset for any reason.</a:t>
            </a:r>
            <a:endParaRPr lang="en-US" b="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8" presetClass="emph" presetSubtype="0" fill="hold" grpId="1" nodeType="afterEffect">
                                  <p:stCondLst>
                                    <p:cond delay="0"/>
                                  </p:stCondLst>
                                  <p:childTnLst>
                                    <p:animRot by="21600000">
                                      <p:cBhvr>
                                        <p:cTn id="18" dur="2000" fill="hold"/>
                                        <p:tgtEl>
                                          <p:spTgt spid="4"/>
                                        </p:tgtEl>
                                        <p:attrNameLst>
                                          <p:attrName>r</p:attrName>
                                        </p:attrNameLst>
                                      </p:cBhvr>
                                    </p:animRot>
                                  </p:childTnLst>
                                </p:cTn>
                              </p:par>
                            </p:childTnLst>
                          </p:cTn>
                        </p:par>
                        <p:par>
                          <p:cTn id="19" fill="hold">
                            <p:stCondLst>
                              <p:cond delay="3000"/>
                            </p:stCondLst>
                            <p:childTnLst>
                              <p:par>
                                <p:cTn id="20" presetID="42"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B34A16-2B04-9AD9-F417-75A8B698015A}"/>
              </a:ext>
            </a:extLst>
          </p:cNvPr>
          <p:cNvPicPr>
            <a:picLocks noChangeAspect="1"/>
          </p:cNvPicPr>
          <p:nvPr/>
        </p:nvPicPr>
        <p:blipFill>
          <a:blip r:embed="rId3"/>
          <a:stretch>
            <a:fillRect/>
          </a:stretch>
        </p:blipFill>
        <p:spPr>
          <a:xfrm>
            <a:off x="3193732" y="1220773"/>
            <a:ext cx="4045268" cy="2221331"/>
          </a:xfrm>
          <a:prstGeom prst="rect">
            <a:avLst/>
          </a:prstGeom>
        </p:spPr>
      </p:pic>
      <p:pic>
        <p:nvPicPr>
          <p:cNvPr id="5" name="Picture 4" descr="A picture containing diagram&#10;&#10;Description automatically generated">
            <a:extLst>
              <a:ext uri="{FF2B5EF4-FFF2-40B4-BE49-F238E27FC236}">
                <a16:creationId xmlns:a16="http://schemas.microsoft.com/office/drawing/2014/main" id="{F2DDC39A-89C8-40CE-B769-EB43C8D315F1}"/>
              </a:ext>
            </a:extLst>
          </p:cNvPr>
          <p:cNvPicPr>
            <a:picLocks noChangeAspect="1"/>
          </p:cNvPicPr>
          <p:nvPr/>
        </p:nvPicPr>
        <p:blipFill>
          <a:blip r:embed="rId4"/>
          <a:stretch>
            <a:fillRect/>
          </a:stretch>
        </p:blipFill>
        <p:spPr>
          <a:xfrm>
            <a:off x="515968" y="789221"/>
            <a:ext cx="2095500" cy="5067300"/>
          </a:xfrm>
          <a:prstGeom prst="rect">
            <a:avLst/>
          </a:prstGeom>
        </p:spPr>
      </p:pic>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13</a:t>
            </a:fld>
            <a:endParaRPr lang="en-US" dirty="0">
              <a:solidFill>
                <a:schemeClr val="bg1"/>
              </a:solidFill>
            </a:endParaRPr>
          </a:p>
        </p:txBody>
      </p:sp>
      <p:sp>
        <p:nvSpPr>
          <p:cNvPr id="16388" name="AutoShape 2"/>
          <p:cNvSpPr>
            <a:spLocks noGrp="1" noChangeArrowheads="1"/>
          </p:cNvSpPr>
          <p:nvPr>
            <p:ph type="title"/>
          </p:nvPr>
        </p:nvSpPr>
        <p:spPr>
          <a:xfrm>
            <a:off x="1600200" y="152400"/>
            <a:ext cx="7467600" cy="609600"/>
          </a:xfrm>
        </p:spPr>
        <p:txBody>
          <a:bodyPr/>
          <a:lstStyle/>
          <a:p>
            <a:pPr algn="ctr" eaLnBrk="1" hangingPunct="1"/>
            <a:r>
              <a:rPr lang="en-US" dirty="0"/>
              <a:t>CSE445/598 in ASU Canvas</a:t>
            </a:r>
          </a:p>
        </p:txBody>
      </p:sp>
      <p:sp>
        <p:nvSpPr>
          <p:cNvPr id="11" name="Right Arrow 10"/>
          <p:cNvSpPr/>
          <p:nvPr/>
        </p:nvSpPr>
        <p:spPr bwMode="auto">
          <a:xfrm rot="19823078" flipH="1">
            <a:off x="7231112" y="2368070"/>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2" name="Right Arrow 11"/>
          <p:cNvSpPr/>
          <p:nvPr/>
        </p:nvSpPr>
        <p:spPr bwMode="auto">
          <a:xfrm rot="18761582" flipH="1">
            <a:off x="5937676" y="1588823"/>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6" name="Right Arrow 5"/>
          <p:cNvSpPr/>
          <p:nvPr/>
        </p:nvSpPr>
        <p:spPr bwMode="auto">
          <a:xfrm>
            <a:off x="41146" y="1618147"/>
            <a:ext cx="505082" cy="4747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pic>
        <p:nvPicPr>
          <p:cNvPr id="13" name="Picture 12">
            <a:extLst>
              <a:ext uri="{FF2B5EF4-FFF2-40B4-BE49-F238E27FC236}">
                <a16:creationId xmlns:a16="http://schemas.microsoft.com/office/drawing/2014/main" id="{DC91CC76-1381-6618-8601-BDC9B174CB97}"/>
              </a:ext>
            </a:extLst>
          </p:cNvPr>
          <p:cNvPicPr>
            <a:picLocks noChangeAspect="1"/>
          </p:cNvPicPr>
          <p:nvPr/>
        </p:nvPicPr>
        <p:blipFill>
          <a:blip r:embed="rId5"/>
          <a:stretch>
            <a:fillRect/>
          </a:stretch>
        </p:blipFill>
        <p:spPr>
          <a:xfrm>
            <a:off x="3505200" y="3850262"/>
            <a:ext cx="3429113" cy="21684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1+#ppt_w/2"/>
                                          </p:val>
                                        </p:tav>
                                        <p:tav tm="100000">
                                          <p:val>
                                            <p:strVal val="#ppt_x"/>
                                          </p:val>
                                        </p:tav>
                                      </p:tavLst>
                                    </p:anim>
                                    <p:anim calcmode="lin" valueType="num">
                                      <p:cBhvr additive="base">
                                        <p:cTn id="14" dur="1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500" fill="hold"/>
                                        <p:tgtEl>
                                          <p:spTgt spid="11"/>
                                        </p:tgtEl>
                                        <p:attrNameLst>
                                          <p:attrName>ppt_x</p:attrName>
                                        </p:attrNameLst>
                                      </p:cBhvr>
                                      <p:tavLst>
                                        <p:tav tm="0">
                                          <p:val>
                                            <p:strVal val="1+#ppt_w/2"/>
                                          </p:val>
                                        </p:tav>
                                        <p:tav tm="100000">
                                          <p:val>
                                            <p:strVal val="#ppt_x"/>
                                          </p:val>
                                        </p:tav>
                                      </p:tavLst>
                                    </p:anim>
                                    <p:anim calcmode="lin" valueType="num">
                                      <p:cBhvr additive="base">
                                        <p:cTn id="19"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41E1-A93C-4FD9-938A-0CE03A550EA1}"/>
              </a:ext>
            </a:extLst>
          </p:cNvPr>
          <p:cNvSpPr>
            <a:spLocks noGrp="1"/>
          </p:cNvSpPr>
          <p:nvPr>
            <p:ph type="title"/>
          </p:nvPr>
        </p:nvSpPr>
        <p:spPr>
          <a:xfrm>
            <a:off x="2971800" y="76200"/>
            <a:ext cx="6172200" cy="609600"/>
          </a:xfrm>
        </p:spPr>
        <p:txBody>
          <a:bodyPr/>
          <a:lstStyle/>
          <a:p>
            <a:r>
              <a:rPr lang="en-US" dirty="0"/>
              <a:t>Calendar File (PDF)</a:t>
            </a:r>
          </a:p>
        </p:txBody>
      </p:sp>
      <p:sp>
        <p:nvSpPr>
          <p:cNvPr id="5" name="Slide Number Placeholder 4">
            <a:extLst>
              <a:ext uri="{FF2B5EF4-FFF2-40B4-BE49-F238E27FC236}">
                <a16:creationId xmlns:a16="http://schemas.microsoft.com/office/drawing/2014/main" id="{E764103C-98EC-4FED-B0C1-D1EB39F848F9}"/>
              </a:ext>
            </a:extLst>
          </p:cNvPr>
          <p:cNvSpPr>
            <a:spLocks noGrp="1"/>
          </p:cNvSpPr>
          <p:nvPr>
            <p:ph type="sldNum" sz="quarter" idx="12"/>
          </p:nvPr>
        </p:nvSpPr>
        <p:spPr/>
        <p:txBody>
          <a:bodyPr/>
          <a:lstStyle/>
          <a:p>
            <a:pPr>
              <a:defRPr/>
            </a:pPr>
            <a:fld id="{BF549BC9-85BB-44EF-A78E-5EE9931602A0}" type="slidenum">
              <a:rPr lang="en-US" smtClean="0"/>
              <a:pPr>
                <a:defRPr/>
              </a:pPr>
              <a:t>14</a:t>
            </a:fld>
            <a:endParaRPr lang="en-US"/>
          </a:p>
        </p:txBody>
      </p:sp>
      <p:sp>
        <p:nvSpPr>
          <p:cNvPr id="10" name="Speech Bubble: Rectangle with Corners Rounded 9">
            <a:extLst>
              <a:ext uri="{FF2B5EF4-FFF2-40B4-BE49-F238E27FC236}">
                <a16:creationId xmlns:a16="http://schemas.microsoft.com/office/drawing/2014/main" id="{12B875D9-B903-497F-8573-9ADA34F4F93F}"/>
              </a:ext>
            </a:extLst>
          </p:cNvPr>
          <p:cNvSpPr/>
          <p:nvPr/>
        </p:nvSpPr>
        <p:spPr bwMode="auto">
          <a:xfrm>
            <a:off x="8275258" y="1600200"/>
            <a:ext cx="828661" cy="609600"/>
          </a:xfrm>
          <a:prstGeom prst="wedgeRoundRectCallout">
            <a:avLst>
              <a:gd name="adj1" fmla="val -84009"/>
              <a:gd name="adj2" fmla="val 8371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Quiz 0 Practice quiz</a:t>
            </a:r>
          </a:p>
        </p:txBody>
      </p:sp>
      <p:sp>
        <p:nvSpPr>
          <p:cNvPr id="17" name="Speech Bubble: Rectangle with Corners Rounded 16">
            <a:extLst>
              <a:ext uri="{FF2B5EF4-FFF2-40B4-BE49-F238E27FC236}">
                <a16:creationId xmlns:a16="http://schemas.microsoft.com/office/drawing/2014/main" id="{7C76F712-344F-A362-26A0-3D134C21C952}"/>
              </a:ext>
            </a:extLst>
          </p:cNvPr>
          <p:cNvSpPr/>
          <p:nvPr/>
        </p:nvSpPr>
        <p:spPr bwMode="auto">
          <a:xfrm>
            <a:off x="8278501" y="2590800"/>
            <a:ext cx="828661" cy="762000"/>
          </a:xfrm>
          <a:prstGeom prst="wedgeRoundRectCallout">
            <a:avLst>
              <a:gd name="adj1" fmla="val -79313"/>
              <a:gd name="adj2" fmla="val 9010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From Quiz 1 required quiz</a:t>
            </a:r>
          </a:p>
        </p:txBody>
      </p:sp>
      <p:sp>
        <p:nvSpPr>
          <p:cNvPr id="8" name="Speech Bubble: Rectangle with Corners Rounded 7">
            <a:extLst>
              <a:ext uri="{FF2B5EF4-FFF2-40B4-BE49-F238E27FC236}">
                <a16:creationId xmlns:a16="http://schemas.microsoft.com/office/drawing/2014/main" id="{7083F912-EADA-C67C-FFE7-91CEC51816C8}"/>
              </a:ext>
            </a:extLst>
          </p:cNvPr>
          <p:cNvSpPr/>
          <p:nvPr/>
        </p:nvSpPr>
        <p:spPr bwMode="auto">
          <a:xfrm>
            <a:off x="8191139" y="5132961"/>
            <a:ext cx="914401" cy="762000"/>
          </a:xfrm>
          <a:prstGeom prst="wedgeRoundRectCallout">
            <a:avLst>
              <a:gd name="adj1" fmla="val -84009"/>
              <a:gd name="adj2" fmla="val -7202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Required Module/ Chapter Test</a:t>
            </a:r>
          </a:p>
        </p:txBody>
      </p:sp>
      <p:pic>
        <p:nvPicPr>
          <p:cNvPr id="11" name="Picture 10">
            <a:extLst>
              <a:ext uri="{FF2B5EF4-FFF2-40B4-BE49-F238E27FC236}">
                <a16:creationId xmlns:a16="http://schemas.microsoft.com/office/drawing/2014/main" id="{B61ADC6E-B2CC-5E2F-45AF-3F2C7F279BE8}"/>
              </a:ext>
            </a:extLst>
          </p:cNvPr>
          <p:cNvPicPr>
            <a:picLocks noChangeAspect="1"/>
          </p:cNvPicPr>
          <p:nvPr/>
        </p:nvPicPr>
        <p:blipFill>
          <a:blip r:embed="rId2"/>
          <a:stretch>
            <a:fillRect/>
          </a:stretch>
        </p:blipFill>
        <p:spPr>
          <a:xfrm>
            <a:off x="587374" y="974791"/>
            <a:ext cx="7524319" cy="5051493"/>
          </a:xfrm>
          <a:prstGeom prst="rect">
            <a:avLst/>
          </a:prstGeom>
        </p:spPr>
      </p:pic>
    </p:spTree>
    <p:extLst>
      <p:ext uri="{BB962C8B-B14F-4D97-AF65-F5344CB8AC3E}">
        <p14:creationId xmlns:p14="http://schemas.microsoft.com/office/powerpoint/2010/main" val="343714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41E1-A93C-4FD9-938A-0CE03A550EA1}"/>
              </a:ext>
            </a:extLst>
          </p:cNvPr>
          <p:cNvSpPr>
            <a:spLocks noGrp="1"/>
          </p:cNvSpPr>
          <p:nvPr>
            <p:ph type="title"/>
          </p:nvPr>
        </p:nvSpPr>
        <p:spPr>
          <a:xfrm>
            <a:off x="2971800" y="76200"/>
            <a:ext cx="6172200" cy="609600"/>
          </a:xfrm>
        </p:spPr>
        <p:txBody>
          <a:bodyPr/>
          <a:lstStyle/>
          <a:p>
            <a:r>
              <a:rPr lang="en-US" dirty="0"/>
              <a:t>Calendar File (PDF)</a:t>
            </a:r>
          </a:p>
        </p:txBody>
      </p:sp>
      <p:sp>
        <p:nvSpPr>
          <p:cNvPr id="5" name="Slide Number Placeholder 4">
            <a:extLst>
              <a:ext uri="{FF2B5EF4-FFF2-40B4-BE49-F238E27FC236}">
                <a16:creationId xmlns:a16="http://schemas.microsoft.com/office/drawing/2014/main" id="{E764103C-98EC-4FED-B0C1-D1EB39F848F9}"/>
              </a:ext>
            </a:extLst>
          </p:cNvPr>
          <p:cNvSpPr>
            <a:spLocks noGrp="1"/>
          </p:cNvSpPr>
          <p:nvPr>
            <p:ph type="sldNum" sz="quarter" idx="12"/>
          </p:nvPr>
        </p:nvSpPr>
        <p:spPr/>
        <p:txBody>
          <a:bodyPr/>
          <a:lstStyle/>
          <a:p>
            <a:pPr>
              <a:defRPr/>
            </a:pPr>
            <a:fld id="{BF549BC9-85BB-44EF-A78E-5EE9931602A0}" type="slidenum">
              <a:rPr lang="en-US" smtClean="0"/>
              <a:pPr>
                <a:defRPr/>
              </a:pPr>
              <a:t>15</a:t>
            </a:fld>
            <a:endParaRPr lang="en-US"/>
          </a:p>
        </p:txBody>
      </p:sp>
      <p:pic>
        <p:nvPicPr>
          <p:cNvPr id="7" name="Picture 6">
            <a:extLst>
              <a:ext uri="{FF2B5EF4-FFF2-40B4-BE49-F238E27FC236}">
                <a16:creationId xmlns:a16="http://schemas.microsoft.com/office/drawing/2014/main" id="{7EB30C3E-6F8A-00AC-9C8A-ADC53F85CC4D}"/>
              </a:ext>
            </a:extLst>
          </p:cNvPr>
          <p:cNvPicPr>
            <a:picLocks noChangeAspect="1"/>
          </p:cNvPicPr>
          <p:nvPr/>
        </p:nvPicPr>
        <p:blipFill>
          <a:blip r:embed="rId2"/>
          <a:stretch>
            <a:fillRect/>
          </a:stretch>
        </p:blipFill>
        <p:spPr>
          <a:xfrm>
            <a:off x="559813" y="780462"/>
            <a:ext cx="8534400" cy="5795098"/>
          </a:xfrm>
          <a:prstGeom prst="rect">
            <a:avLst/>
          </a:prstGeom>
        </p:spPr>
      </p:pic>
      <p:sp>
        <p:nvSpPr>
          <p:cNvPr id="6" name="Speech Bubble: Rectangle with Corners Rounded 5">
            <a:extLst>
              <a:ext uri="{FF2B5EF4-FFF2-40B4-BE49-F238E27FC236}">
                <a16:creationId xmlns:a16="http://schemas.microsoft.com/office/drawing/2014/main" id="{D4CF8459-6B46-2F8A-2684-B185DA81AE5B}"/>
              </a:ext>
            </a:extLst>
          </p:cNvPr>
          <p:cNvSpPr/>
          <p:nvPr/>
        </p:nvSpPr>
        <p:spPr bwMode="auto">
          <a:xfrm>
            <a:off x="5562600" y="6163636"/>
            <a:ext cx="1828800" cy="618164"/>
          </a:xfrm>
          <a:prstGeom prst="wedgeRoundRectCallout">
            <a:avLst>
              <a:gd name="adj1" fmla="val -65630"/>
              <a:gd name="adj2" fmla="val -51353"/>
              <a:gd name="adj3" fmla="val 16667"/>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In-Person class</a:t>
            </a: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Exam in classroom</a:t>
            </a:r>
          </a:p>
        </p:txBody>
      </p:sp>
    </p:spTree>
    <p:extLst>
      <p:ext uri="{BB962C8B-B14F-4D97-AF65-F5344CB8AC3E}">
        <p14:creationId xmlns:p14="http://schemas.microsoft.com/office/powerpoint/2010/main" val="263420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41E1-A93C-4FD9-938A-0CE03A550EA1}"/>
              </a:ext>
            </a:extLst>
          </p:cNvPr>
          <p:cNvSpPr>
            <a:spLocks noGrp="1"/>
          </p:cNvSpPr>
          <p:nvPr>
            <p:ph type="title"/>
          </p:nvPr>
        </p:nvSpPr>
        <p:spPr>
          <a:xfrm>
            <a:off x="3048000" y="76200"/>
            <a:ext cx="6096000" cy="609600"/>
          </a:xfrm>
        </p:spPr>
        <p:txBody>
          <a:bodyPr/>
          <a:lstStyle/>
          <a:p>
            <a:r>
              <a:rPr lang="en-US" dirty="0"/>
              <a:t>Calendar File (PDF)</a:t>
            </a:r>
          </a:p>
        </p:txBody>
      </p:sp>
      <p:sp>
        <p:nvSpPr>
          <p:cNvPr id="5" name="Slide Number Placeholder 4">
            <a:extLst>
              <a:ext uri="{FF2B5EF4-FFF2-40B4-BE49-F238E27FC236}">
                <a16:creationId xmlns:a16="http://schemas.microsoft.com/office/drawing/2014/main" id="{E764103C-98EC-4FED-B0C1-D1EB39F848F9}"/>
              </a:ext>
            </a:extLst>
          </p:cNvPr>
          <p:cNvSpPr>
            <a:spLocks noGrp="1"/>
          </p:cNvSpPr>
          <p:nvPr>
            <p:ph type="sldNum" sz="quarter" idx="12"/>
          </p:nvPr>
        </p:nvSpPr>
        <p:spPr/>
        <p:txBody>
          <a:bodyPr/>
          <a:lstStyle/>
          <a:p>
            <a:pPr>
              <a:defRPr/>
            </a:pPr>
            <a:fld id="{BF549BC9-85BB-44EF-A78E-5EE9931602A0}" type="slidenum">
              <a:rPr lang="en-US" smtClean="0"/>
              <a:pPr>
                <a:defRPr/>
              </a:pPr>
              <a:t>16</a:t>
            </a:fld>
            <a:endParaRPr lang="en-US"/>
          </a:p>
        </p:txBody>
      </p:sp>
      <p:pic>
        <p:nvPicPr>
          <p:cNvPr id="6" name="Picture 5">
            <a:extLst>
              <a:ext uri="{FF2B5EF4-FFF2-40B4-BE49-F238E27FC236}">
                <a16:creationId xmlns:a16="http://schemas.microsoft.com/office/drawing/2014/main" id="{F2B79714-1CA2-A90C-FE28-59C78D8CA536}"/>
              </a:ext>
            </a:extLst>
          </p:cNvPr>
          <p:cNvPicPr>
            <a:picLocks noChangeAspect="1"/>
          </p:cNvPicPr>
          <p:nvPr/>
        </p:nvPicPr>
        <p:blipFill>
          <a:blip r:embed="rId2"/>
          <a:stretch>
            <a:fillRect/>
          </a:stretch>
        </p:blipFill>
        <p:spPr>
          <a:xfrm>
            <a:off x="679315" y="853998"/>
            <a:ext cx="7586602" cy="5927802"/>
          </a:xfrm>
          <a:prstGeom prst="rect">
            <a:avLst/>
          </a:prstGeom>
        </p:spPr>
      </p:pic>
      <p:sp>
        <p:nvSpPr>
          <p:cNvPr id="9" name="Speech Bubble: Rectangle with Corners Rounded 8">
            <a:extLst>
              <a:ext uri="{FF2B5EF4-FFF2-40B4-BE49-F238E27FC236}">
                <a16:creationId xmlns:a16="http://schemas.microsoft.com/office/drawing/2014/main" id="{0125ABFB-FF3E-6284-62DC-2D113D770784}"/>
              </a:ext>
            </a:extLst>
          </p:cNvPr>
          <p:cNvSpPr/>
          <p:nvPr/>
        </p:nvSpPr>
        <p:spPr bwMode="auto">
          <a:xfrm>
            <a:off x="5638800" y="6033185"/>
            <a:ext cx="1981200" cy="618164"/>
          </a:xfrm>
          <a:prstGeom prst="wedgeRoundRectCallout">
            <a:avLst>
              <a:gd name="adj1" fmla="val -88014"/>
              <a:gd name="adj2" fmla="val -25278"/>
              <a:gd name="adj3" fmla="val 16667"/>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In-Person Class Final</a:t>
            </a: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Exam in classroom</a:t>
            </a:r>
          </a:p>
        </p:txBody>
      </p:sp>
    </p:spTree>
    <p:extLst>
      <p:ext uri="{BB962C8B-B14F-4D97-AF65-F5344CB8AC3E}">
        <p14:creationId xmlns:p14="http://schemas.microsoft.com/office/powerpoint/2010/main" val="277927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 y="119743"/>
            <a:ext cx="7086600" cy="609600"/>
          </a:xfrm>
        </p:spPr>
        <p:txBody>
          <a:bodyPr/>
          <a:lstStyle/>
          <a:p>
            <a:r>
              <a:rPr lang="en-US" dirty="0"/>
              <a:t>FAQ Document: For examples:</a:t>
            </a:r>
          </a:p>
        </p:txBody>
      </p:sp>
      <p:sp>
        <p:nvSpPr>
          <p:cNvPr id="3" name="Content Placeholder 2"/>
          <p:cNvSpPr>
            <a:spLocks noGrp="1"/>
          </p:cNvSpPr>
          <p:nvPr>
            <p:ph idx="1"/>
          </p:nvPr>
        </p:nvSpPr>
        <p:spPr>
          <a:xfrm>
            <a:off x="533400" y="914400"/>
            <a:ext cx="8534400" cy="5638800"/>
          </a:xfrm>
        </p:spPr>
        <p:txBody>
          <a:bodyPr/>
          <a:lstStyle/>
          <a:p>
            <a:pPr marL="344488" indent="-344488">
              <a:buNone/>
            </a:pPr>
            <a:r>
              <a:rPr lang="en-US" sz="2000" dirty="0">
                <a:solidFill>
                  <a:srgbClr val="990000"/>
                </a:solidFill>
              </a:rPr>
              <a:t>Q</a:t>
            </a:r>
            <a:r>
              <a:rPr lang="en-US" sz="2000" dirty="0"/>
              <a:t>: If my internet connection breaks or my computer freezes </a:t>
            </a:r>
            <a:br>
              <a:rPr lang="en-US" sz="2000" dirty="0"/>
            </a:br>
            <a:r>
              <a:rPr lang="en-US" sz="2000" dirty="0"/>
              <a:t>in the middle of writing an online test, can the instructor reset the test, so that I can retake the test?</a:t>
            </a:r>
          </a:p>
          <a:p>
            <a:pPr marL="344488" indent="-344488">
              <a:buNone/>
            </a:pPr>
            <a:r>
              <a:rPr lang="en-US" sz="2000" dirty="0">
                <a:solidFill>
                  <a:srgbClr val="00B050"/>
                </a:solidFill>
              </a:rPr>
              <a:t>A</a:t>
            </a:r>
            <a:r>
              <a:rPr lang="en-US" sz="2000" dirty="0"/>
              <a:t>: The following policy will be strictly applied to cover all possible situations, including sickness, emergency, and computer problems:</a:t>
            </a:r>
          </a:p>
          <a:p>
            <a:pPr lvl="1"/>
            <a:r>
              <a:rPr lang="en-US" sz="1800" dirty="0"/>
              <a:t>Two lowest quiz scores and one chapter test score will be dropped automatically.</a:t>
            </a:r>
          </a:p>
          <a:p>
            <a:pPr lvl="1"/>
            <a:r>
              <a:rPr lang="en-US" sz="1800" dirty="0"/>
              <a:t>No exception will be given to anyone. Do not ask for an exception.</a:t>
            </a:r>
          </a:p>
          <a:p>
            <a:pPr marL="344488" indent="-344488">
              <a:buNone/>
            </a:pPr>
            <a:r>
              <a:rPr lang="en-US" sz="2000" dirty="0">
                <a:solidFill>
                  <a:srgbClr val="990000"/>
                </a:solidFill>
              </a:rPr>
              <a:t>Q</a:t>
            </a:r>
            <a:r>
              <a:rPr lang="en-US" sz="2000" dirty="0"/>
              <a:t>: I submitted a wrong assignment file. I can show you on my Dropbox that I completed the assignment before the due date. Can my assignment be graded?</a:t>
            </a:r>
          </a:p>
          <a:p>
            <a:pPr marL="344488" indent="-344488">
              <a:buNone/>
            </a:pPr>
            <a:r>
              <a:rPr lang="en-US" sz="2000" dirty="0">
                <a:solidFill>
                  <a:srgbClr val="00B050"/>
                </a:solidFill>
              </a:rPr>
              <a:t>A</a:t>
            </a:r>
            <a:r>
              <a:rPr lang="en-US" sz="2000" dirty="0"/>
              <a:t>: No. To be fair to everyone, no exception will be given. We drop the lowest assignment score (except the last assignment).</a:t>
            </a:r>
          </a:p>
          <a:p>
            <a:pPr marL="344488" indent="-344488">
              <a:buNone/>
            </a:pPr>
            <a:r>
              <a:rPr lang="en-US" sz="2000" dirty="0">
                <a:solidFill>
                  <a:srgbClr val="990000"/>
                </a:solidFill>
              </a:rPr>
              <a:t>Q</a:t>
            </a:r>
            <a:r>
              <a:rPr lang="en-US" sz="2000" dirty="0"/>
              <a:t>: I completed this assignment. Could you please check if I did right?</a:t>
            </a:r>
          </a:p>
          <a:p>
            <a:pPr marL="344488" indent="-344488">
              <a:buNone/>
            </a:pPr>
            <a:r>
              <a:rPr lang="en-US" sz="2000" dirty="0">
                <a:solidFill>
                  <a:srgbClr val="00B050"/>
                </a:solidFill>
              </a:rPr>
              <a:t>A</a:t>
            </a:r>
            <a:r>
              <a:rPr lang="en-US" sz="2000" dirty="0"/>
              <a:t>: The instructor and TA cannot pre-grade your assignment. We do not have the capacity to do so for all students. It is not fair if we do this for one but not for everyone. Please check your answer against the description / requirement. You can ask questions if you think the description / requirement is not clear.</a:t>
            </a:r>
          </a:p>
        </p:txBody>
      </p:sp>
      <p:sp>
        <p:nvSpPr>
          <p:cNvPr id="4" name="Date Placeholder 3"/>
          <p:cNvSpPr>
            <a:spLocks noGrp="1"/>
          </p:cNvSpPr>
          <p:nvPr>
            <p:ph type="dt" sz="half" idx="10"/>
          </p:nvPr>
        </p:nvSpPr>
        <p:spPr/>
        <p:txBody>
          <a:bodyPr/>
          <a:lstStyle/>
          <a:p>
            <a:pPr>
              <a:defRPr/>
            </a:pPr>
            <a:fld id="{19B29EAD-8580-49E4-9359-895B9344A488}" type="datetime3">
              <a:rPr lang="en-US" smtClean="0"/>
              <a:pPr>
                <a:defRPr/>
              </a:pPr>
              <a:t>13 January 2024</a:t>
            </a:fld>
            <a:endParaRPr lang="en-US" dirty="0"/>
          </a:p>
        </p:txBody>
      </p:sp>
      <p:sp>
        <p:nvSpPr>
          <p:cNvPr id="5" name="Slide Number Placeholder 4"/>
          <p:cNvSpPr>
            <a:spLocks noGrp="1"/>
          </p:cNvSpPr>
          <p:nvPr>
            <p:ph type="sldNum" sz="quarter" idx="12"/>
          </p:nvPr>
        </p:nvSpPr>
        <p:spPr/>
        <p:txBody>
          <a:bodyPr/>
          <a:lstStyle/>
          <a:p>
            <a:pPr>
              <a:defRPr/>
            </a:pPr>
            <a:fld id="{4B0904BF-A918-42D8-9258-755CE189B971}" type="slidenum">
              <a:rPr lang="en-US" smtClean="0"/>
              <a:pPr>
                <a:defRPr/>
              </a:pPr>
              <a:t>17</a:t>
            </a:fld>
            <a:endParaRPr lang="en-US" dirty="0"/>
          </a:p>
        </p:txBody>
      </p:sp>
      <p:sp>
        <p:nvSpPr>
          <p:cNvPr id="6" name="Rounded Rectangular Callout 5"/>
          <p:cNvSpPr/>
          <p:nvPr/>
        </p:nvSpPr>
        <p:spPr bwMode="auto">
          <a:xfrm>
            <a:off x="7315200" y="76200"/>
            <a:ext cx="1752600" cy="1143000"/>
          </a:xfrm>
          <a:prstGeom prst="wedgeRoundRectCallout">
            <a:avLst>
              <a:gd name="adj1" fmla="val -89870"/>
              <a:gd name="adj2" fmla="val -110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rPr>
              <a:t>Quiz will test this lecture and this document contents.</a:t>
            </a:r>
          </a:p>
        </p:txBody>
      </p:sp>
    </p:spTree>
    <p:extLst>
      <p:ext uri="{BB962C8B-B14F-4D97-AF65-F5344CB8AC3E}">
        <p14:creationId xmlns:p14="http://schemas.microsoft.com/office/powerpoint/2010/main" val="163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C5BD9A-40A4-C5B8-2A0C-7B445732097A}"/>
              </a:ext>
            </a:extLst>
          </p:cNvPr>
          <p:cNvPicPr>
            <a:picLocks noChangeAspect="1"/>
          </p:cNvPicPr>
          <p:nvPr/>
        </p:nvPicPr>
        <p:blipFill>
          <a:blip r:embed="rId3"/>
          <a:stretch>
            <a:fillRect/>
          </a:stretch>
        </p:blipFill>
        <p:spPr>
          <a:xfrm>
            <a:off x="2514600" y="2016682"/>
            <a:ext cx="4384028" cy="3295650"/>
          </a:xfrm>
          <a:prstGeom prst="rect">
            <a:avLst/>
          </a:prstGeom>
        </p:spPr>
      </p:pic>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18</a:t>
            </a:fld>
            <a:endParaRPr lang="en-US" dirty="0">
              <a:solidFill>
                <a:schemeClr val="bg1"/>
              </a:solidFill>
            </a:endParaRPr>
          </a:p>
        </p:txBody>
      </p:sp>
      <p:sp>
        <p:nvSpPr>
          <p:cNvPr id="16388" name="AutoShape 2"/>
          <p:cNvSpPr>
            <a:spLocks noGrp="1" noChangeArrowheads="1"/>
          </p:cNvSpPr>
          <p:nvPr>
            <p:ph type="title"/>
          </p:nvPr>
        </p:nvSpPr>
        <p:spPr>
          <a:xfrm>
            <a:off x="1580614" y="107460"/>
            <a:ext cx="7315200" cy="609600"/>
          </a:xfrm>
        </p:spPr>
        <p:txBody>
          <a:bodyPr/>
          <a:lstStyle/>
          <a:p>
            <a:pPr algn="ctr" eaLnBrk="1" hangingPunct="1"/>
            <a:r>
              <a:rPr lang="en-US" dirty="0"/>
              <a:t>CSE445/598 in ASU Canvas</a:t>
            </a:r>
          </a:p>
        </p:txBody>
      </p:sp>
      <p:sp>
        <p:nvSpPr>
          <p:cNvPr id="11" name="Right Arrow 10"/>
          <p:cNvSpPr/>
          <p:nvPr/>
        </p:nvSpPr>
        <p:spPr bwMode="auto">
          <a:xfrm rot="19823078" flipH="1">
            <a:off x="6671500" y="4294196"/>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6" name="Right Arrow 5"/>
          <p:cNvSpPr/>
          <p:nvPr/>
        </p:nvSpPr>
        <p:spPr bwMode="auto">
          <a:xfrm>
            <a:off x="0" y="2209800"/>
            <a:ext cx="505082" cy="4747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pic>
        <p:nvPicPr>
          <p:cNvPr id="3" name="Picture 2" descr="A picture containing text&#10;&#10;Description automatically generated">
            <a:extLst>
              <a:ext uri="{FF2B5EF4-FFF2-40B4-BE49-F238E27FC236}">
                <a16:creationId xmlns:a16="http://schemas.microsoft.com/office/drawing/2014/main" id="{54BBCE62-6152-4CB2-95F6-33DFB1535F09}"/>
              </a:ext>
            </a:extLst>
          </p:cNvPr>
          <p:cNvPicPr>
            <a:picLocks noChangeAspect="1"/>
          </p:cNvPicPr>
          <p:nvPr/>
        </p:nvPicPr>
        <p:blipFill>
          <a:blip r:embed="rId4"/>
          <a:stretch>
            <a:fillRect/>
          </a:stretch>
        </p:blipFill>
        <p:spPr>
          <a:xfrm>
            <a:off x="536897" y="890587"/>
            <a:ext cx="2057400" cy="5105400"/>
          </a:xfrm>
          <a:prstGeom prst="rect">
            <a:avLst/>
          </a:prstGeom>
        </p:spPr>
      </p:pic>
      <p:sp>
        <p:nvSpPr>
          <p:cNvPr id="12" name="Right Arrow 11"/>
          <p:cNvSpPr/>
          <p:nvPr/>
        </p:nvSpPr>
        <p:spPr bwMode="auto">
          <a:xfrm rot="18761582" flipH="1">
            <a:off x="5508100" y="3562087"/>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68808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1+#ppt_w/2"/>
                                          </p:val>
                                        </p:tav>
                                        <p:tav tm="100000">
                                          <p:val>
                                            <p:strVal val="#ppt_x"/>
                                          </p:val>
                                        </p:tav>
                                      </p:tavLst>
                                    </p:anim>
                                    <p:anim calcmode="lin" valueType="num">
                                      <p:cBhvr additive="base">
                                        <p:cTn id="14" dur="1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500" fill="hold"/>
                                        <p:tgtEl>
                                          <p:spTgt spid="11"/>
                                        </p:tgtEl>
                                        <p:attrNameLst>
                                          <p:attrName>ppt_x</p:attrName>
                                        </p:attrNameLst>
                                      </p:cBhvr>
                                      <p:tavLst>
                                        <p:tav tm="0">
                                          <p:val>
                                            <p:strVal val="1+#ppt_w/2"/>
                                          </p:val>
                                        </p:tav>
                                        <p:tav tm="100000">
                                          <p:val>
                                            <p:strVal val="#ppt_x"/>
                                          </p:val>
                                        </p:tav>
                                      </p:tavLst>
                                    </p:anim>
                                    <p:anim calcmode="lin" valueType="num">
                                      <p:cBhvr additive="base">
                                        <p:cTn id="19"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C09EEAED-66CD-1C42-EDDA-3976FD8B3194}"/>
              </a:ext>
            </a:extLst>
          </p:cNvPr>
          <p:cNvGrpSpPr/>
          <p:nvPr/>
        </p:nvGrpSpPr>
        <p:grpSpPr>
          <a:xfrm>
            <a:off x="3194660" y="632924"/>
            <a:ext cx="3963119" cy="6207242"/>
            <a:chOff x="3194660" y="632924"/>
            <a:chExt cx="3963119" cy="6207242"/>
          </a:xfrm>
        </p:grpSpPr>
        <p:pic>
          <p:nvPicPr>
            <p:cNvPr id="6" name="Picture 5">
              <a:extLst>
                <a:ext uri="{FF2B5EF4-FFF2-40B4-BE49-F238E27FC236}">
                  <a16:creationId xmlns:a16="http://schemas.microsoft.com/office/drawing/2014/main" id="{991D2BB4-D4E1-21AA-5239-2B54FB022152}"/>
                </a:ext>
              </a:extLst>
            </p:cNvPr>
            <p:cNvPicPr>
              <a:picLocks noChangeAspect="1"/>
            </p:cNvPicPr>
            <p:nvPr/>
          </p:nvPicPr>
          <p:blipFill>
            <a:blip r:embed="rId3"/>
            <a:stretch>
              <a:fillRect/>
            </a:stretch>
          </p:blipFill>
          <p:spPr>
            <a:xfrm>
              <a:off x="3203091" y="632924"/>
              <a:ext cx="3954688" cy="2353868"/>
            </a:xfrm>
            <a:prstGeom prst="rect">
              <a:avLst/>
            </a:prstGeom>
          </p:spPr>
        </p:pic>
        <p:pic>
          <p:nvPicPr>
            <p:cNvPr id="21" name="Picture 20">
              <a:extLst>
                <a:ext uri="{FF2B5EF4-FFF2-40B4-BE49-F238E27FC236}">
                  <a16:creationId xmlns:a16="http://schemas.microsoft.com/office/drawing/2014/main" id="{14FEE5F8-92A7-AEF6-030A-CC527D84F0AF}"/>
                </a:ext>
              </a:extLst>
            </p:cNvPr>
            <p:cNvPicPr>
              <a:picLocks noChangeAspect="1"/>
            </p:cNvPicPr>
            <p:nvPr/>
          </p:nvPicPr>
          <p:blipFill>
            <a:blip r:embed="rId4"/>
            <a:stretch>
              <a:fillRect/>
            </a:stretch>
          </p:blipFill>
          <p:spPr>
            <a:xfrm>
              <a:off x="3194660" y="2928868"/>
              <a:ext cx="3795029" cy="3911298"/>
            </a:xfrm>
            <a:prstGeom prst="rect">
              <a:avLst/>
            </a:prstGeom>
          </p:spPr>
        </p:pic>
      </p:grpSp>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19</a:t>
            </a:fld>
            <a:endParaRPr lang="en-US" dirty="0">
              <a:solidFill>
                <a:schemeClr val="bg1"/>
              </a:solidFill>
            </a:endParaRPr>
          </a:p>
        </p:txBody>
      </p:sp>
      <p:sp>
        <p:nvSpPr>
          <p:cNvPr id="16388" name="AutoShape 2"/>
          <p:cNvSpPr>
            <a:spLocks noGrp="1" noChangeArrowheads="1"/>
          </p:cNvSpPr>
          <p:nvPr>
            <p:ph type="title"/>
          </p:nvPr>
        </p:nvSpPr>
        <p:spPr>
          <a:xfrm>
            <a:off x="2180112" y="47169"/>
            <a:ext cx="6934200" cy="609600"/>
          </a:xfrm>
        </p:spPr>
        <p:txBody>
          <a:bodyPr/>
          <a:lstStyle/>
          <a:p>
            <a:pPr eaLnBrk="1" hangingPunct="1"/>
            <a:r>
              <a:rPr lang="en-US" dirty="0"/>
              <a:t>CSE445/598 in ASU Canvas</a:t>
            </a:r>
          </a:p>
        </p:txBody>
      </p:sp>
      <p:sp>
        <p:nvSpPr>
          <p:cNvPr id="11" name="Right Arrow 10"/>
          <p:cNvSpPr/>
          <p:nvPr/>
        </p:nvSpPr>
        <p:spPr bwMode="auto">
          <a:xfrm flipH="1">
            <a:off x="7221645" y="2096032"/>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5" name="Right Arrow 14"/>
          <p:cNvSpPr/>
          <p:nvPr/>
        </p:nvSpPr>
        <p:spPr bwMode="auto">
          <a:xfrm flipH="1">
            <a:off x="7357476" y="5181600"/>
            <a:ext cx="609600" cy="53340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2" name="Right Arrow 5">
            <a:extLst>
              <a:ext uri="{FF2B5EF4-FFF2-40B4-BE49-F238E27FC236}">
                <a16:creationId xmlns:a16="http://schemas.microsoft.com/office/drawing/2014/main" id="{F74F4715-83BA-48A8-AC47-EF04699CA7A8}"/>
              </a:ext>
            </a:extLst>
          </p:cNvPr>
          <p:cNvSpPr/>
          <p:nvPr/>
        </p:nvSpPr>
        <p:spPr bwMode="auto">
          <a:xfrm>
            <a:off x="0" y="2209800"/>
            <a:ext cx="505082" cy="4747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pic>
        <p:nvPicPr>
          <p:cNvPr id="14" name="Picture 13" descr="A picture containing text&#10;&#10;Description automatically generated">
            <a:extLst>
              <a:ext uri="{FF2B5EF4-FFF2-40B4-BE49-F238E27FC236}">
                <a16:creationId xmlns:a16="http://schemas.microsoft.com/office/drawing/2014/main" id="{3DFD6722-2F03-4BD3-8493-1BF4F78FF8A0}"/>
              </a:ext>
            </a:extLst>
          </p:cNvPr>
          <p:cNvPicPr>
            <a:picLocks noChangeAspect="1"/>
          </p:cNvPicPr>
          <p:nvPr/>
        </p:nvPicPr>
        <p:blipFill>
          <a:blip r:embed="rId5"/>
          <a:stretch>
            <a:fillRect/>
          </a:stretch>
        </p:blipFill>
        <p:spPr>
          <a:xfrm>
            <a:off x="536897" y="890587"/>
            <a:ext cx="2057400" cy="5105400"/>
          </a:xfrm>
          <a:prstGeom prst="rect">
            <a:avLst/>
          </a:prstGeom>
        </p:spPr>
      </p:pic>
      <p:cxnSp>
        <p:nvCxnSpPr>
          <p:cNvPr id="17" name="Straight Arrow Connector 16">
            <a:extLst>
              <a:ext uri="{FF2B5EF4-FFF2-40B4-BE49-F238E27FC236}">
                <a16:creationId xmlns:a16="http://schemas.microsoft.com/office/drawing/2014/main" id="{346C15D1-D1AD-470A-BF0E-4644991F0D0D}"/>
              </a:ext>
            </a:extLst>
          </p:cNvPr>
          <p:cNvCxnSpPr>
            <a:cxnSpLocks/>
          </p:cNvCxnSpPr>
          <p:nvPr/>
        </p:nvCxnSpPr>
        <p:spPr bwMode="auto">
          <a:xfrm flipH="1" flipV="1">
            <a:off x="1828800" y="2971800"/>
            <a:ext cx="1788476" cy="152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Right Brace 17">
            <a:extLst>
              <a:ext uri="{FF2B5EF4-FFF2-40B4-BE49-F238E27FC236}">
                <a16:creationId xmlns:a16="http://schemas.microsoft.com/office/drawing/2014/main" id="{BB293DC8-5982-4094-9547-502F7AD13950}"/>
              </a:ext>
            </a:extLst>
          </p:cNvPr>
          <p:cNvSpPr/>
          <p:nvPr/>
        </p:nvSpPr>
        <p:spPr bwMode="auto">
          <a:xfrm>
            <a:off x="6553200" y="4343400"/>
            <a:ext cx="533400" cy="2209800"/>
          </a:xfrm>
          <a:prstGeom prst="rightBrace">
            <a:avLst>
              <a:gd name="adj1" fmla="val 8333"/>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
        <p:nvSpPr>
          <p:cNvPr id="19" name="Oval 18">
            <a:extLst>
              <a:ext uri="{FF2B5EF4-FFF2-40B4-BE49-F238E27FC236}">
                <a16:creationId xmlns:a16="http://schemas.microsoft.com/office/drawing/2014/main" id="{91CA34E9-FFE6-4659-A4DD-E12D601BCCA0}"/>
              </a:ext>
            </a:extLst>
          </p:cNvPr>
          <p:cNvSpPr/>
          <p:nvPr/>
        </p:nvSpPr>
        <p:spPr bwMode="auto">
          <a:xfrm>
            <a:off x="3276600" y="609317"/>
            <a:ext cx="838200" cy="30665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50912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500" fill="hold"/>
                                        <p:tgtEl>
                                          <p:spTgt spid="11"/>
                                        </p:tgtEl>
                                        <p:attrNameLst>
                                          <p:attrName>ppt_x</p:attrName>
                                        </p:attrNameLst>
                                      </p:cBhvr>
                                      <p:tavLst>
                                        <p:tav tm="0">
                                          <p:val>
                                            <p:strVal val="1+#ppt_w/2"/>
                                          </p:val>
                                        </p:tav>
                                        <p:tav tm="100000">
                                          <p:val>
                                            <p:strVal val="#ppt_x"/>
                                          </p:val>
                                        </p:tav>
                                      </p:tavLst>
                                    </p:anim>
                                    <p:anim calcmode="lin" valueType="num">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1+#ppt_w/2"/>
                                          </p:val>
                                        </p:tav>
                                        <p:tav tm="100000">
                                          <p:val>
                                            <p:strVal val="#ppt_x"/>
                                          </p:val>
                                        </p:tav>
                                      </p:tavLst>
                                    </p:anim>
                                    <p:anim calcmode="lin" valueType="num">
                                      <p:cBhvr additive="base">
                                        <p:cTn id="19" dur="1500" fill="hold"/>
                                        <p:tgtEl>
                                          <p:spTgt spid="15"/>
                                        </p:tgtEl>
                                        <p:attrNameLst>
                                          <p:attrName>ppt_y</p:attrName>
                                        </p:attrNameLst>
                                      </p:cBhvr>
                                      <p:tavLst>
                                        <p:tav tm="0">
                                          <p:val>
                                            <p:strVal val="#ppt_y"/>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2"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50EFB3-6428-4E63-9DCC-D2636D017197}" type="datetime3">
              <a:rPr lang="en-US" b="0" smtClean="0"/>
              <a:pPr eaLnBrk="1" hangingPunct="1"/>
              <a:t>13 January 2024</a:t>
            </a:fld>
            <a:endParaRPr lang="en-US" b="0"/>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CBE7A89E-CEB7-4174-94FE-8A28CC8412A5}" type="slidenum">
              <a:rPr lang="en-US" smtClean="0">
                <a:solidFill>
                  <a:schemeClr val="bg1"/>
                </a:solidFill>
              </a:rPr>
              <a:pPr eaLnBrk="1" hangingPunct="1"/>
              <a:t>2</a:t>
            </a:fld>
            <a:endParaRPr lang="en-US">
              <a:solidFill>
                <a:schemeClr val="bg1"/>
              </a:solidFill>
            </a:endParaRPr>
          </a:p>
        </p:txBody>
      </p:sp>
      <p:sp>
        <p:nvSpPr>
          <p:cNvPr id="4100" name="AutoShape 2"/>
          <p:cNvSpPr>
            <a:spLocks noGrp="1" noChangeArrowheads="1"/>
          </p:cNvSpPr>
          <p:nvPr>
            <p:ph type="title"/>
          </p:nvPr>
        </p:nvSpPr>
        <p:spPr>
          <a:xfrm>
            <a:off x="2362200" y="152400"/>
            <a:ext cx="6477000" cy="609600"/>
          </a:xfrm>
        </p:spPr>
        <p:txBody>
          <a:bodyPr/>
          <a:lstStyle/>
          <a:p>
            <a:pPr eaLnBrk="1" hangingPunct="1"/>
            <a:r>
              <a:rPr lang="en-US"/>
              <a:t>Day One Itinerary</a:t>
            </a:r>
          </a:p>
        </p:txBody>
      </p:sp>
      <p:sp>
        <p:nvSpPr>
          <p:cNvPr id="4101" name="Rectangle 3"/>
          <p:cNvSpPr>
            <a:spLocks noChangeArrowheads="1"/>
          </p:cNvSpPr>
          <p:nvPr/>
        </p:nvSpPr>
        <p:spPr bwMode="auto">
          <a:xfrm>
            <a:off x="739775" y="1143000"/>
            <a:ext cx="82518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Instructor: Yinong Chen</a:t>
            </a:r>
          </a:p>
          <a:p>
            <a:pPr marL="457200" indent="-457200" eaLnBrk="0" hangingPunct="0">
              <a:lnSpc>
                <a:spcPct val="105000"/>
              </a:lnSpc>
              <a:spcBef>
                <a:spcPct val="20000"/>
              </a:spcBef>
              <a:buClr>
                <a:srgbClr val="000000"/>
              </a:buClr>
              <a:buSzPct val="75000"/>
              <a:buFont typeface="Arial" panose="020B0604020202020204" pitchFamily="34" charset="0"/>
              <a:buChar char="•"/>
            </a:pPr>
            <a:r>
              <a:rPr lang="en-US" sz="3200" b="0" dirty="0">
                <a:solidFill>
                  <a:srgbClr val="000000"/>
                </a:solidFill>
                <a:latin typeface="Times New Roman" pitchFamily="18" charset="0"/>
              </a:rPr>
              <a:t>Course objectives &amp; outcomes</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Course Coverage</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Activities, Weights and Grade</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Course Policies</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Starting Chapter 1</a:t>
            </a:r>
          </a:p>
          <a:p>
            <a:pPr marL="914400" lvl="1" indent="-457200" eaLnBrk="0" hangingPunct="0">
              <a:lnSpc>
                <a:spcPct val="105000"/>
              </a:lnSpc>
              <a:spcBef>
                <a:spcPct val="20000"/>
              </a:spcBef>
              <a:buClr>
                <a:srgbClr val="000000"/>
              </a:buClr>
              <a:buSzPct val="75000"/>
              <a:buFont typeface="Arial" panose="020B0604020202020204" pitchFamily="34" charset="0"/>
              <a:buChar char="•"/>
            </a:pPr>
            <a:r>
              <a:rPr lang="en-US" sz="2400" b="0" dirty="0">
                <a:solidFill>
                  <a:srgbClr val="000000"/>
                </a:solidFill>
                <a:latin typeface="Times New Roman" pitchFamily="18" charset="0"/>
              </a:rPr>
              <a:t>Computer Architecture </a:t>
            </a:r>
          </a:p>
          <a:p>
            <a:pPr marL="914400" lvl="1" indent="-457200" eaLnBrk="0" hangingPunct="0">
              <a:lnSpc>
                <a:spcPct val="105000"/>
              </a:lnSpc>
              <a:spcBef>
                <a:spcPct val="20000"/>
              </a:spcBef>
              <a:buClr>
                <a:srgbClr val="000000"/>
              </a:buClr>
              <a:buSzPct val="75000"/>
              <a:buFont typeface="Arial" panose="020B0604020202020204" pitchFamily="34" charset="0"/>
              <a:buChar char="•"/>
            </a:pPr>
            <a:r>
              <a:rPr lang="en-US" sz="2400" b="0" dirty="0">
                <a:solidFill>
                  <a:srgbClr val="000000"/>
                </a:solidFill>
                <a:latin typeface="Times New Roman" pitchFamily="18" charset="0"/>
              </a:rPr>
              <a:t>Software Architecture</a:t>
            </a:r>
          </a:p>
          <a:p>
            <a:pPr marL="914400" lvl="1" indent="-457200" eaLnBrk="0" hangingPunct="0">
              <a:lnSpc>
                <a:spcPct val="105000"/>
              </a:lnSpc>
              <a:spcBef>
                <a:spcPct val="20000"/>
              </a:spcBef>
              <a:buClr>
                <a:srgbClr val="000000"/>
              </a:buClr>
              <a:buSzPct val="75000"/>
              <a:buFont typeface="Arial" panose="020B0604020202020204" pitchFamily="34" charset="0"/>
              <a:buChar char="•"/>
            </a:pPr>
            <a:r>
              <a:rPr lang="en-US" sz="2400" b="0" dirty="0">
                <a:solidFill>
                  <a:srgbClr val="000000"/>
                </a:solidFill>
                <a:latin typeface="Times New Roman" pitchFamily="18" charset="0"/>
              </a:rPr>
              <a:t>Distributed Software Architectures</a:t>
            </a:r>
          </a:p>
          <a:p>
            <a:pPr marL="914400" lvl="1" indent="-457200" eaLnBrk="0" hangingPunct="0">
              <a:lnSpc>
                <a:spcPct val="105000"/>
              </a:lnSpc>
              <a:spcBef>
                <a:spcPct val="20000"/>
              </a:spcBef>
              <a:buClr>
                <a:srgbClr val="000000"/>
              </a:buClr>
              <a:buSzPct val="75000"/>
              <a:buFont typeface="Wingdings" pitchFamily="2" charset="2"/>
              <a:buChar char="§"/>
            </a:pPr>
            <a:endParaRPr lang="en-US" sz="3200" b="0" dirty="0">
              <a:solidFill>
                <a:srgbClr val="000000"/>
              </a:solidFill>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FCDD7568-C729-4555-875D-43DC32B715D3}"/>
              </a:ext>
            </a:extLst>
          </p:cNvPr>
          <p:cNvPicPr>
            <a:picLocks noChangeAspect="1"/>
          </p:cNvPicPr>
          <p:nvPr/>
        </p:nvPicPr>
        <p:blipFill>
          <a:blip r:embed="rId3"/>
          <a:stretch>
            <a:fillRect/>
          </a:stretch>
        </p:blipFill>
        <p:spPr>
          <a:xfrm>
            <a:off x="3093314" y="609600"/>
            <a:ext cx="5107796" cy="6201231"/>
          </a:xfrm>
          <a:prstGeom prst="rect">
            <a:avLst/>
          </a:prstGeom>
        </p:spPr>
      </p:pic>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20</a:t>
            </a:fld>
            <a:endParaRPr lang="en-US" dirty="0">
              <a:solidFill>
                <a:schemeClr val="bg1"/>
              </a:solidFill>
            </a:endParaRPr>
          </a:p>
        </p:txBody>
      </p:sp>
      <p:sp>
        <p:nvSpPr>
          <p:cNvPr id="16388" name="AutoShape 2"/>
          <p:cNvSpPr>
            <a:spLocks noGrp="1" noChangeArrowheads="1"/>
          </p:cNvSpPr>
          <p:nvPr>
            <p:ph type="title"/>
          </p:nvPr>
        </p:nvSpPr>
        <p:spPr>
          <a:xfrm>
            <a:off x="2180112" y="47169"/>
            <a:ext cx="6934200" cy="609600"/>
          </a:xfrm>
        </p:spPr>
        <p:txBody>
          <a:bodyPr/>
          <a:lstStyle/>
          <a:p>
            <a:pPr eaLnBrk="1" hangingPunct="1"/>
            <a:r>
              <a:rPr lang="en-US" dirty="0"/>
              <a:t>CSE445/598 in ASU Canvas</a:t>
            </a:r>
          </a:p>
        </p:txBody>
      </p:sp>
      <p:sp>
        <p:nvSpPr>
          <p:cNvPr id="11" name="Right Arrow 10"/>
          <p:cNvSpPr/>
          <p:nvPr/>
        </p:nvSpPr>
        <p:spPr bwMode="auto">
          <a:xfrm flipH="1">
            <a:off x="8302303" y="2705100"/>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5" name="Right Arrow 14"/>
          <p:cNvSpPr/>
          <p:nvPr/>
        </p:nvSpPr>
        <p:spPr bwMode="auto">
          <a:xfrm flipH="1">
            <a:off x="7896310" y="5257800"/>
            <a:ext cx="609600" cy="53340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2" name="Right Arrow 5">
            <a:extLst>
              <a:ext uri="{FF2B5EF4-FFF2-40B4-BE49-F238E27FC236}">
                <a16:creationId xmlns:a16="http://schemas.microsoft.com/office/drawing/2014/main" id="{F74F4715-83BA-48A8-AC47-EF04699CA7A8}"/>
              </a:ext>
            </a:extLst>
          </p:cNvPr>
          <p:cNvSpPr/>
          <p:nvPr/>
        </p:nvSpPr>
        <p:spPr bwMode="auto">
          <a:xfrm>
            <a:off x="0" y="2209800"/>
            <a:ext cx="505082" cy="4747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pic>
        <p:nvPicPr>
          <p:cNvPr id="14" name="Picture 13" descr="A picture containing text&#10;&#10;Description automatically generated">
            <a:extLst>
              <a:ext uri="{FF2B5EF4-FFF2-40B4-BE49-F238E27FC236}">
                <a16:creationId xmlns:a16="http://schemas.microsoft.com/office/drawing/2014/main" id="{3DFD6722-2F03-4BD3-8493-1BF4F78FF8A0}"/>
              </a:ext>
            </a:extLst>
          </p:cNvPr>
          <p:cNvPicPr>
            <a:picLocks noChangeAspect="1"/>
          </p:cNvPicPr>
          <p:nvPr/>
        </p:nvPicPr>
        <p:blipFill>
          <a:blip r:embed="rId4"/>
          <a:stretch>
            <a:fillRect/>
          </a:stretch>
        </p:blipFill>
        <p:spPr>
          <a:xfrm>
            <a:off x="536897" y="890587"/>
            <a:ext cx="2057400" cy="5105400"/>
          </a:xfrm>
          <a:prstGeom prst="rect">
            <a:avLst/>
          </a:prstGeom>
        </p:spPr>
      </p:pic>
      <p:cxnSp>
        <p:nvCxnSpPr>
          <p:cNvPr id="17" name="Straight Arrow Connector 16">
            <a:extLst>
              <a:ext uri="{FF2B5EF4-FFF2-40B4-BE49-F238E27FC236}">
                <a16:creationId xmlns:a16="http://schemas.microsoft.com/office/drawing/2014/main" id="{346C15D1-D1AD-470A-BF0E-4644991F0D0D}"/>
              </a:ext>
            </a:extLst>
          </p:cNvPr>
          <p:cNvCxnSpPr>
            <a:cxnSpLocks/>
          </p:cNvCxnSpPr>
          <p:nvPr/>
        </p:nvCxnSpPr>
        <p:spPr bwMode="auto">
          <a:xfrm flipH="1" flipV="1">
            <a:off x="1828800" y="2971800"/>
            <a:ext cx="1752026" cy="990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Right Brace 17">
            <a:extLst>
              <a:ext uri="{FF2B5EF4-FFF2-40B4-BE49-F238E27FC236}">
                <a16:creationId xmlns:a16="http://schemas.microsoft.com/office/drawing/2014/main" id="{BB293DC8-5982-4094-9547-502F7AD13950}"/>
              </a:ext>
            </a:extLst>
          </p:cNvPr>
          <p:cNvSpPr/>
          <p:nvPr/>
        </p:nvSpPr>
        <p:spPr bwMode="auto">
          <a:xfrm>
            <a:off x="7222187" y="4419600"/>
            <a:ext cx="533400" cy="2209800"/>
          </a:xfrm>
          <a:prstGeom prst="rightBrace">
            <a:avLst>
              <a:gd name="adj1" fmla="val 8333"/>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
        <p:nvSpPr>
          <p:cNvPr id="19" name="Oval 18">
            <a:extLst>
              <a:ext uri="{FF2B5EF4-FFF2-40B4-BE49-F238E27FC236}">
                <a16:creationId xmlns:a16="http://schemas.microsoft.com/office/drawing/2014/main" id="{EE1A5652-D7CE-4ACC-B49C-F4DF63A581B7}"/>
              </a:ext>
            </a:extLst>
          </p:cNvPr>
          <p:cNvSpPr/>
          <p:nvPr/>
        </p:nvSpPr>
        <p:spPr bwMode="auto">
          <a:xfrm>
            <a:off x="3429000" y="699935"/>
            <a:ext cx="838200" cy="30665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08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500" fill="hold"/>
                                        <p:tgtEl>
                                          <p:spTgt spid="11"/>
                                        </p:tgtEl>
                                        <p:attrNameLst>
                                          <p:attrName>ppt_x</p:attrName>
                                        </p:attrNameLst>
                                      </p:cBhvr>
                                      <p:tavLst>
                                        <p:tav tm="0">
                                          <p:val>
                                            <p:strVal val="1+#ppt_w/2"/>
                                          </p:val>
                                        </p:tav>
                                        <p:tav tm="100000">
                                          <p:val>
                                            <p:strVal val="#ppt_x"/>
                                          </p:val>
                                        </p:tav>
                                      </p:tavLst>
                                    </p:anim>
                                    <p:anim calcmode="lin" valueType="num">
                                      <p:cBhvr additive="base">
                                        <p:cTn id="14" dur="1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1+#ppt_w/2"/>
                                          </p:val>
                                        </p:tav>
                                        <p:tav tm="100000">
                                          <p:val>
                                            <p:strVal val="#ppt_x"/>
                                          </p:val>
                                        </p:tav>
                                      </p:tavLst>
                                    </p:anim>
                                    <p:anim calcmode="lin" valueType="num">
                                      <p:cBhvr additive="base">
                                        <p:cTn id="19" dur="1500" fill="hold"/>
                                        <p:tgtEl>
                                          <p:spTgt spid="15"/>
                                        </p:tgtEl>
                                        <p:attrNameLst>
                                          <p:attrName>ppt_y</p:attrName>
                                        </p:attrNameLst>
                                      </p:cBhvr>
                                      <p:tavLst>
                                        <p:tav tm="0">
                                          <p:val>
                                            <p:strVal val="#ppt_y"/>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2"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0C0D1BF-7190-41EB-B9BE-B795B92ADCC2}"/>
              </a:ext>
            </a:extLst>
          </p:cNvPr>
          <p:cNvGrpSpPr/>
          <p:nvPr/>
        </p:nvGrpSpPr>
        <p:grpSpPr>
          <a:xfrm>
            <a:off x="707856" y="762000"/>
            <a:ext cx="7248525" cy="6035205"/>
            <a:chOff x="707856" y="1225758"/>
            <a:chExt cx="7248525" cy="6035205"/>
          </a:xfrm>
        </p:grpSpPr>
        <p:pic>
          <p:nvPicPr>
            <p:cNvPr id="5" name="Picture 4" descr="Graphical user interface, application&#10;&#10;Description automatically generated">
              <a:extLst>
                <a:ext uri="{FF2B5EF4-FFF2-40B4-BE49-F238E27FC236}">
                  <a16:creationId xmlns:a16="http://schemas.microsoft.com/office/drawing/2014/main" id="{D5A85999-E526-4C4E-A854-C04B9E2C7C60}"/>
                </a:ext>
              </a:extLst>
            </p:cNvPr>
            <p:cNvPicPr>
              <a:picLocks noChangeAspect="1"/>
            </p:cNvPicPr>
            <p:nvPr/>
          </p:nvPicPr>
          <p:blipFill>
            <a:blip r:embed="rId3"/>
            <a:stretch>
              <a:fillRect/>
            </a:stretch>
          </p:blipFill>
          <p:spPr>
            <a:xfrm>
              <a:off x="707856" y="1225758"/>
              <a:ext cx="7248525" cy="4029075"/>
            </a:xfrm>
            <a:prstGeom prst="rect">
              <a:avLst/>
            </a:prstGeom>
          </p:spPr>
        </p:pic>
        <p:pic>
          <p:nvPicPr>
            <p:cNvPr id="8" name="Picture 7" descr="Graphical user interface, text, email&#10;&#10;Description automatically generated">
              <a:extLst>
                <a:ext uri="{FF2B5EF4-FFF2-40B4-BE49-F238E27FC236}">
                  <a16:creationId xmlns:a16="http://schemas.microsoft.com/office/drawing/2014/main" id="{DA2873B1-1768-4B1A-BF29-097FC802A213}"/>
                </a:ext>
              </a:extLst>
            </p:cNvPr>
            <p:cNvPicPr>
              <a:picLocks noChangeAspect="1"/>
            </p:cNvPicPr>
            <p:nvPr/>
          </p:nvPicPr>
          <p:blipFill>
            <a:blip r:embed="rId4"/>
            <a:stretch>
              <a:fillRect/>
            </a:stretch>
          </p:blipFill>
          <p:spPr>
            <a:xfrm>
              <a:off x="3419669" y="5254833"/>
              <a:ext cx="4321616" cy="2006130"/>
            </a:xfrm>
            <a:prstGeom prst="rect">
              <a:avLst/>
            </a:prstGeom>
          </p:spPr>
        </p:pic>
      </p:grpSp>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21</a:t>
            </a:fld>
            <a:endParaRPr lang="en-US" dirty="0">
              <a:solidFill>
                <a:schemeClr val="bg1"/>
              </a:solidFill>
            </a:endParaRPr>
          </a:p>
        </p:txBody>
      </p:sp>
      <p:sp>
        <p:nvSpPr>
          <p:cNvPr id="16388" name="AutoShape 2"/>
          <p:cNvSpPr>
            <a:spLocks noGrp="1" noChangeArrowheads="1"/>
          </p:cNvSpPr>
          <p:nvPr>
            <p:ph type="title"/>
          </p:nvPr>
        </p:nvSpPr>
        <p:spPr>
          <a:xfrm>
            <a:off x="2209800" y="152400"/>
            <a:ext cx="6858000" cy="609600"/>
          </a:xfrm>
        </p:spPr>
        <p:txBody>
          <a:bodyPr/>
          <a:lstStyle/>
          <a:p>
            <a:pPr eaLnBrk="1" hangingPunct="1"/>
            <a:r>
              <a:rPr lang="en-US" dirty="0"/>
              <a:t>CSE445/598 in ASU Canvas</a:t>
            </a:r>
          </a:p>
        </p:txBody>
      </p:sp>
      <p:sp>
        <p:nvSpPr>
          <p:cNvPr id="7" name="Right Arrow 6"/>
          <p:cNvSpPr/>
          <p:nvPr/>
        </p:nvSpPr>
        <p:spPr bwMode="auto">
          <a:xfrm>
            <a:off x="88075" y="1524000"/>
            <a:ext cx="609479" cy="7620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0" name="Right Arrow 9"/>
          <p:cNvSpPr/>
          <p:nvPr/>
        </p:nvSpPr>
        <p:spPr bwMode="auto">
          <a:xfrm rot="19823078" flipH="1">
            <a:off x="7940577" y="719306"/>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1" name="Right Arrow 10"/>
          <p:cNvSpPr/>
          <p:nvPr/>
        </p:nvSpPr>
        <p:spPr bwMode="auto">
          <a:xfrm flipH="1">
            <a:off x="7956381" y="5987778"/>
            <a:ext cx="609600" cy="5334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85677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500" fill="hold"/>
                                        <p:tgtEl>
                                          <p:spTgt spid="10"/>
                                        </p:tgtEl>
                                        <p:attrNameLst>
                                          <p:attrName>ppt_x</p:attrName>
                                        </p:attrNameLst>
                                      </p:cBhvr>
                                      <p:tavLst>
                                        <p:tav tm="0">
                                          <p:val>
                                            <p:strVal val="1+#ppt_w/2"/>
                                          </p:val>
                                        </p:tav>
                                        <p:tav tm="100000">
                                          <p:val>
                                            <p:strVal val="#ppt_x"/>
                                          </p:val>
                                        </p:tav>
                                      </p:tavLst>
                                    </p:anim>
                                    <p:anim calcmode="lin" valueType="num">
                                      <p:cBhvr additive="base">
                                        <p:cTn id="13" dur="1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500" fill="hold"/>
                                        <p:tgtEl>
                                          <p:spTgt spid="11"/>
                                        </p:tgtEl>
                                        <p:attrNameLst>
                                          <p:attrName>ppt_x</p:attrName>
                                        </p:attrNameLst>
                                      </p:cBhvr>
                                      <p:tavLst>
                                        <p:tav tm="0">
                                          <p:val>
                                            <p:strVal val="1+#ppt_w/2"/>
                                          </p:val>
                                        </p:tav>
                                        <p:tav tm="100000">
                                          <p:val>
                                            <p:strVal val="#ppt_x"/>
                                          </p:val>
                                        </p:tav>
                                      </p:tavLst>
                                    </p:anim>
                                    <p:anim calcmode="lin" valueType="num">
                                      <p:cBhvr additive="base">
                                        <p:cTn id="18"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114CBE-D806-D351-9804-09089A90BDB7}"/>
              </a:ext>
            </a:extLst>
          </p:cNvPr>
          <p:cNvPicPr>
            <a:picLocks noChangeAspect="1"/>
          </p:cNvPicPr>
          <p:nvPr/>
        </p:nvPicPr>
        <p:blipFill>
          <a:blip r:embed="rId2"/>
          <a:stretch>
            <a:fillRect/>
          </a:stretch>
        </p:blipFill>
        <p:spPr>
          <a:xfrm>
            <a:off x="1524000" y="774837"/>
            <a:ext cx="6248400" cy="6079827"/>
          </a:xfrm>
          <a:prstGeom prst="rect">
            <a:avLst/>
          </a:prstGeom>
        </p:spPr>
      </p:pic>
      <p:sp>
        <p:nvSpPr>
          <p:cNvPr id="2" name="Title 1"/>
          <p:cNvSpPr>
            <a:spLocks noGrp="1"/>
          </p:cNvSpPr>
          <p:nvPr>
            <p:ph type="title"/>
          </p:nvPr>
        </p:nvSpPr>
        <p:spPr>
          <a:xfrm>
            <a:off x="2046514" y="0"/>
            <a:ext cx="6411686" cy="533400"/>
          </a:xfrm>
        </p:spPr>
        <p:txBody>
          <a:bodyPr/>
          <a:lstStyle/>
          <a:p>
            <a:r>
              <a:rPr lang="en-US" sz="2800" b="0" dirty="0"/>
              <a:t>TIOBE Index for August 2023</a:t>
            </a:r>
            <a:endParaRPr lang="en-US" sz="2800" dirty="0"/>
          </a:p>
        </p:txBody>
      </p:sp>
      <p:sp>
        <p:nvSpPr>
          <p:cNvPr id="4" name="Slide Number Placeholder 3"/>
          <p:cNvSpPr>
            <a:spLocks noGrp="1"/>
          </p:cNvSpPr>
          <p:nvPr>
            <p:ph type="sldNum" sz="quarter" idx="12"/>
          </p:nvPr>
        </p:nvSpPr>
        <p:spPr>
          <a:xfrm>
            <a:off x="152400" y="6324600"/>
            <a:ext cx="587375" cy="488950"/>
          </a:xfrm>
        </p:spPr>
        <p:txBody>
          <a:bodyPr/>
          <a:lstStyle/>
          <a:p>
            <a:pPr>
              <a:defRPr/>
            </a:pPr>
            <a:fld id="{A51236CB-B65A-49F2-AB9B-D9BBE4F5F453}" type="slidenum">
              <a:rPr lang="en-US" smtClean="0"/>
              <a:pPr>
                <a:defRPr/>
              </a:pPr>
              <a:t>22</a:t>
            </a:fld>
            <a:endParaRPr lang="en-US" dirty="0"/>
          </a:p>
        </p:txBody>
      </p:sp>
      <p:sp>
        <p:nvSpPr>
          <p:cNvPr id="5" name="Rectangle 4"/>
          <p:cNvSpPr/>
          <p:nvPr/>
        </p:nvSpPr>
        <p:spPr>
          <a:xfrm>
            <a:off x="2286000" y="424934"/>
            <a:ext cx="3196581" cy="338554"/>
          </a:xfrm>
          <a:prstGeom prst="rect">
            <a:avLst/>
          </a:prstGeom>
        </p:spPr>
        <p:txBody>
          <a:bodyPr wrap="none">
            <a:spAutoFit/>
          </a:bodyPr>
          <a:lstStyle/>
          <a:p>
            <a:r>
              <a:rPr lang="en-US" sz="1600" b="0" dirty="0"/>
              <a:t>http://www.tiobe.com/tiobe-index/</a:t>
            </a:r>
          </a:p>
        </p:txBody>
      </p:sp>
      <p:sp>
        <p:nvSpPr>
          <p:cNvPr id="7" name="Right Arrow 6"/>
          <p:cNvSpPr/>
          <p:nvPr/>
        </p:nvSpPr>
        <p:spPr bwMode="auto">
          <a:xfrm>
            <a:off x="3657600" y="3429000"/>
            <a:ext cx="685800"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16928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08D1C9E-CF6E-4595-AAC7-E4CC0D2EBC1B}" type="datetime3">
              <a:rPr lang="en-US" b="0" smtClean="0"/>
              <a:pPr eaLnBrk="1" hangingPunct="1"/>
              <a:t>13 January 2024</a:t>
            </a:fld>
            <a:endParaRPr lang="en-US" b="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4005290-CAD9-40B1-BD89-97A687FF4A41}" type="slidenum">
              <a:rPr lang="en-US" smtClean="0">
                <a:solidFill>
                  <a:schemeClr val="bg1"/>
                </a:solidFill>
              </a:rPr>
              <a:pPr eaLnBrk="1" hangingPunct="1"/>
              <a:t>23</a:t>
            </a:fld>
            <a:endParaRPr lang="en-US">
              <a:solidFill>
                <a:schemeClr val="bg1"/>
              </a:solidFill>
            </a:endParaRPr>
          </a:p>
        </p:txBody>
      </p:sp>
      <p:sp>
        <p:nvSpPr>
          <p:cNvPr id="18436" name="AutoShape 2"/>
          <p:cNvSpPr>
            <a:spLocks noGrp="1" noChangeArrowheads="1"/>
          </p:cNvSpPr>
          <p:nvPr>
            <p:ph type="title"/>
          </p:nvPr>
        </p:nvSpPr>
        <p:spPr>
          <a:xfrm>
            <a:off x="2057400" y="304800"/>
            <a:ext cx="6324600" cy="609600"/>
          </a:xfrm>
        </p:spPr>
        <p:txBody>
          <a:bodyPr/>
          <a:lstStyle/>
          <a:p>
            <a:pPr eaLnBrk="1" hangingPunct="1"/>
            <a:r>
              <a:rPr lang="en-US" sz="2800" dirty="0"/>
              <a:t>Standard Classroom Expectation </a:t>
            </a:r>
            <a:br>
              <a:rPr lang="en-US" sz="2800" dirty="0"/>
            </a:br>
            <a:r>
              <a:rPr lang="en-US" sz="2800" dirty="0"/>
              <a:t>(Not applicable for online section)</a:t>
            </a:r>
          </a:p>
        </p:txBody>
      </p:sp>
      <p:sp>
        <p:nvSpPr>
          <p:cNvPr id="18437" name="Rectangle 3"/>
          <p:cNvSpPr>
            <a:spLocks noGrp="1" noChangeArrowheads="1"/>
          </p:cNvSpPr>
          <p:nvPr>
            <p:ph type="body" idx="1"/>
          </p:nvPr>
        </p:nvSpPr>
        <p:spPr>
          <a:xfrm>
            <a:off x="838200" y="1066800"/>
            <a:ext cx="7693025" cy="5410200"/>
          </a:xfrm>
        </p:spPr>
        <p:txBody>
          <a:bodyPr/>
          <a:lstStyle/>
          <a:p>
            <a:pPr eaLnBrk="1" hangingPunct="1">
              <a:lnSpc>
                <a:spcPct val="90000"/>
              </a:lnSpc>
            </a:pPr>
            <a:r>
              <a:rPr lang="en-US" dirty="0"/>
              <a:t>Mute your mic and silent your cellular phone; If your phone happens to ring, stop it immediately and do not answer your phone!</a:t>
            </a:r>
          </a:p>
          <a:p>
            <a:pPr eaLnBrk="1" hangingPunct="1">
              <a:lnSpc>
                <a:spcPct val="90000"/>
              </a:lnSpc>
            </a:pPr>
            <a:r>
              <a:rPr lang="en-US" dirty="0"/>
              <a:t>Use computer for directly related activities only, e.g., taking notes. No computer is allowed during any tests (lecture exercises quizzes, exams).</a:t>
            </a:r>
          </a:p>
          <a:p>
            <a:pPr eaLnBrk="1" hangingPunct="1">
              <a:lnSpc>
                <a:spcPct val="90000"/>
              </a:lnSpc>
            </a:pPr>
            <a:r>
              <a:rPr lang="en-US" dirty="0"/>
              <a:t>Do not talk to each other while the instructor is talking. If you have a question that needs to be resolved immediately, ask the instructor.</a:t>
            </a:r>
          </a:p>
          <a:p>
            <a:pPr eaLnBrk="1" hangingPunct="1">
              <a:lnSpc>
                <a:spcPct val="90000"/>
              </a:lnSpc>
            </a:pPr>
            <a:r>
              <a:rPr lang="en-US" dirty="0"/>
              <a:t>Enter the classroom before the lecture’s starting time.</a:t>
            </a:r>
          </a:p>
          <a:p>
            <a:pPr eaLnBrk="1" hangingPunct="1">
              <a:lnSpc>
                <a:spcPct val="90000"/>
              </a:lnSpc>
            </a:pPr>
            <a:r>
              <a:rPr lang="en-US" dirty="0"/>
              <a:t>Do not leave the classroom during the lecture, unless there is an emergency situation.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2D5CA536-30DE-40E8-BCA0-773A01030521}" type="datetime3">
              <a:rPr lang="en-US" b="0" smtClean="0"/>
              <a:pPr eaLnBrk="1" hangingPunct="1"/>
              <a:t>13 January 2024</a:t>
            </a:fld>
            <a:endParaRPr lang="en-US" b="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B4BA59-09DC-490D-889A-6211B2369CED}" type="slidenum">
              <a:rPr lang="en-US" smtClean="0">
                <a:solidFill>
                  <a:schemeClr val="bg1"/>
                </a:solidFill>
              </a:rPr>
              <a:pPr eaLnBrk="1" hangingPunct="1"/>
              <a:t>24</a:t>
            </a:fld>
            <a:endParaRPr lang="en-US">
              <a:solidFill>
                <a:schemeClr val="bg1"/>
              </a:solidFill>
            </a:endParaRPr>
          </a:p>
        </p:txBody>
      </p:sp>
      <p:sp>
        <p:nvSpPr>
          <p:cNvPr id="19460" name="AutoShape 2"/>
          <p:cNvSpPr>
            <a:spLocks noGrp="1" noChangeArrowheads="1"/>
          </p:cNvSpPr>
          <p:nvPr>
            <p:ph type="title"/>
          </p:nvPr>
        </p:nvSpPr>
        <p:spPr/>
        <p:txBody>
          <a:bodyPr/>
          <a:lstStyle/>
          <a:p>
            <a:pPr eaLnBrk="1" hangingPunct="1"/>
            <a:r>
              <a:rPr lang="en-US" sz="3200"/>
              <a:t>Policies</a:t>
            </a:r>
          </a:p>
        </p:txBody>
      </p:sp>
      <p:sp>
        <p:nvSpPr>
          <p:cNvPr id="19461" name="Rectangle 3"/>
          <p:cNvSpPr>
            <a:spLocks noGrp="1" noChangeArrowheads="1"/>
          </p:cNvSpPr>
          <p:nvPr>
            <p:ph type="body" idx="1"/>
          </p:nvPr>
        </p:nvSpPr>
        <p:spPr>
          <a:xfrm>
            <a:off x="838200" y="1066800"/>
            <a:ext cx="8077200" cy="5638800"/>
          </a:xfrm>
        </p:spPr>
        <p:txBody>
          <a:bodyPr/>
          <a:lstStyle/>
          <a:p>
            <a:pPr eaLnBrk="1" hangingPunct="1">
              <a:lnSpc>
                <a:spcPct val="110000"/>
              </a:lnSpc>
            </a:pPr>
            <a:r>
              <a:rPr lang="en-US" sz="2400" dirty="0"/>
              <a:t>Interaction: You are encouraged to ask the instructor questions during the lectures. </a:t>
            </a:r>
          </a:p>
          <a:p>
            <a:pPr eaLnBrk="1" hangingPunct="1">
              <a:lnSpc>
                <a:spcPct val="110000"/>
              </a:lnSpc>
            </a:pPr>
            <a:r>
              <a:rPr lang="en-US" sz="2400" dirty="0"/>
              <a:t>Outside class help welcome and encouraged: </a:t>
            </a:r>
          </a:p>
          <a:p>
            <a:pPr lvl="1" eaLnBrk="1" hangingPunct="1">
              <a:lnSpc>
                <a:spcPct val="110000"/>
              </a:lnSpc>
            </a:pPr>
            <a:r>
              <a:rPr lang="en-US" sz="2000" dirty="0"/>
              <a:t>Discussion board (effective and fair);</a:t>
            </a:r>
          </a:p>
          <a:p>
            <a:pPr lvl="1" eaLnBrk="1" hangingPunct="1">
              <a:lnSpc>
                <a:spcPct val="110000"/>
              </a:lnSpc>
            </a:pPr>
            <a:r>
              <a:rPr lang="en-US" sz="2000" dirty="0"/>
              <a:t>Instructor’s and the TA’s office hours (not in summer sessions)</a:t>
            </a:r>
          </a:p>
          <a:p>
            <a:pPr lvl="1" eaLnBrk="1" hangingPunct="1">
              <a:lnSpc>
                <a:spcPct val="110000"/>
              </a:lnSpc>
            </a:pPr>
            <a:r>
              <a:rPr lang="en-US" sz="2000" dirty="0"/>
              <a:t>Emails – Use Canvas mail, so that I can process them timely.</a:t>
            </a:r>
          </a:p>
          <a:p>
            <a:pPr lvl="1" eaLnBrk="1" hangingPunct="1">
              <a:lnSpc>
                <a:spcPct val="110000"/>
              </a:lnSpc>
            </a:pPr>
            <a:r>
              <a:rPr lang="en-US" sz="2000" dirty="0"/>
              <a:t>Request appointments if you can not make the office hours;</a:t>
            </a:r>
          </a:p>
          <a:p>
            <a:pPr eaLnBrk="1" hangingPunct="1">
              <a:lnSpc>
                <a:spcPct val="110000"/>
              </a:lnSpc>
            </a:pPr>
            <a:r>
              <a:rPr lang="en-US" sz="2400" dirty="0"/>
              <a:t>Tests and exams: Missing tests and exams will be giving zero credit and may not be made up.</a:t>
            </a:r>
          </a:p>
          <a:p>
            <a:pPr eaLnBrk="1" hangingPunct="1">
              <a:lnSpc>
                <a:spcPct val="110000"/>
              </a:lnSpc>
            </a:pPr>
            <a:r>
              <a:rPr lang="en-US" sz="2400" dirty="0"/>
              <a:t>Assignments: Late submission will be accepted with grade deduction: 1% (2% in summer session) of grade deduction for every hour after the due time.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8AF044E6-C375-4256-A9A6-2E62705F30BB}" type="datetime3">
              <a:rPr lang="en-US" b="0" smtClean="0"/>
              <a:pPr eaLnBrk="1" hangingPunct="1"/>
              <a:t>13 January 2024</a:t>
            </a:fld>
            <a:endParaRPr lang="en-US" b="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DF5E66C-9AF0-4322-AD1D-AA0FDE463A3C}" type="slidenum">
              <a:rPr lang="en-US" smtClean="0">
                <a:solidFill>
                  <a:schemeClr val="bg1"/>
                </a:solidFill>
              </a:rPr>
              <a:pPr eaLnBrk="1" hangingPunct="1"/>
              <a:t>25</a:t>
            </a:fld>
            <a:endParaRPr lang="en-US">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z="3200"/>
              <a:t>Extra credit, alternative, and inquires</a:t>
            </a:r>
          </a:p>
        </p:txBody>
      </p:sp>
      <p:sp>
        <p:nvSpPr>
          <p:cNvPr id="20485" name="Rectangle 3"/>
          <p:cNvSpPr>
            <a:spLocks noGrp="1" noChangeArrowheads="1"/>
          </p:cNvSpPr>
          <p:nvPr>
            <p:ph type="body" idx="1"/>
          </p:nvPr>
        </p:nvSpPr>
        <p:spPr>
          <a:xfrm>
            <a:off x="838200" y="914400"/>
            <a:ext cx="8077200" cy="5638800"/>
          </a:xfrm>
        </p:spPr>
        <p:txBody>
          <a:bodyPr/>
          <a:lstStyle/>
          <a:p>
            <a:pPr eaLnBrk="1" hangingPunct="1">
              <a:lnSpc>
                <a:spcPct val="110000"/>
              </a:lnSpc>
            </a:pPr>
            <a:r>
              <a:rPr lang="en-US" sz="2400" dirty="0"/>
              <a:t>No extra credit-activities will be given to any individual. Extra credit-activities may be given to the entire class.</a:t>
            </a:r>
          </a:p>
          <a:p>
            <a:pPr eaLnBrk="1" hangingPunct="1">
              <a:lnSpc>
                <a:spcPct val="110000"/>
              </a:lnSpc>
            </a:pPr>
            <a:r>
              <a:rPr lang="en-US" sz="2400" dirty="0"/>
              <a:t>An alternative to a graded activity may be arranged if a student's absence is caused by </a:t>
            </a:r>
            <a:r>
              <a:rPr lang="en-US" sz="2400" b="1" dirty="0"/>
              <a:t>documented illness or documented personal emergency</a:t>
            </a:r>
            <a:r>
              <a:rPr lang="en-US" sz="2400" dirty="0"/>
              <a:t>. A written explanation (including supporting documentation) must be submitted to the instructor </a:t>
            </a:r>
            <a:r>
              <a:rPr lang="en-US" altLang="zh-CN" sz="2400" dirty="0">
                <a:ea typeface="宋体" pitchFamily="2" charset="-122"/>
              </a:rPr>
              <a:t>before the part of work is due or as soon as the circumstances are known</a:t>
            </a:r>
            <a:r>
              <a:rPr lang="en-US" sz="2400" dirty="0"/>
              <a:t>.</a:t>
            </a:r>
          </a:p>
          <a:p>
            <a:pPr eaLnBrk="1" hangingPunct="1">
              <a:lnSpc>
                <a:spcPct val="110000"/>
              </a:lnSpc>
            </a:pPr>
            <a:r>
              <a:rPr lang="en-US" altLang="zh-CN" sz="2400" dirty="0">
                <a:ea typeface="宋体" pitchFamily="2" charset="-122"/>
              </a:rPr>
              <a:t>Any inquires or appeals on grades of homework, projects, or tests must be done in writing by completing the "Grade Inquiry Form" within a week from the day the grades and/or comments were published on-line. State the problem and the</a:t>
            </a:r>
            <a:r>
              <a:rPr lang="en-US" altLang="zh-CN" sz="2400" i="1" dirty="0">
                <a:ea typeface="宋体" pitchFamily="2" charset="-122"/>
              </a:rPr>
              <a:t> </a:t>
            </a:r>
            <a:r>
              <a:rPr lang="en-US" altLang="zh-CN" sz="2400" dirty="0">
                <a:ea typeface="宋体" pitchFamily="2" charset="-122"/>
              </a:rPr>
              <a:t>rationale for any change in grade in your appeal </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224ADE1-CECA-4B7A-BA78-05DC49D60AEC}" type="datetime3">
              <a:rPr lang="en-US" b="0" smtClean="0"/>
              <a:pPr eaLnBrk="1" hangingPunct="1"/>
              <a:t>13 January 2024</a:t>
            </a:fld>
            <a:endParaRPr lang="en-US" b="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CCA3A55-85C1-4A89-B634-A3CA6221BFF7}" type="slidenum">
              <a:rPr lang="en-US" smtClean="0">
                <a:solidFill>
                  <a:schemeClr val="bg1"/>
                </a:solidFill>
              </a:rPr>
              <a:pPr eaLnBrk="1" hangingPunct="1"/>
              <a:t>26</a:t>
            </a:fld>
            <a:endParaRPr lang="en-US">
              <a:solidFill>
                <a:schemeClr val="bg1"/>
              </a:solidFill>
            </a:endParaRPr>
          </a:p>
        </p:txBody>
      </p:sp>
      <p:sp>
        <p:nvSpPr>
          <p:cNvPr id="21508" name="AutoShape 2"/>
          <p:cNvSpPr>
            <a:spLocks noGrp="1" noChangeArrowheads="1"/>
          </p:cNvSpPr>
          <p:nvPr>
            <p:ph type="title"/>
          </p:nvPr>
        </p:nvSpPr>
        <p:spPr>
          <a:xfrm>
            <a:off x="1524000" y="76200"/>
            <a:ext cx="7620000" cy="609600"/>
          </a:xfrm>
        </p:spPr>
        <p:txBody>
          <a:bodyPr/>
          <a:lstStyle/>
          <a:p>
            <a:pPr eaLnBrk="1" hangingPunct="1"/>
            <a:r>
              <a:rPr lang="en-US" sz="2800" dirty="0"/>
              <a:t>Academic Integrity (AI) and Code of Conduct</a:t>
            </a:r>
          </a:p>
        </p:txBody>
      </p:sp>
      <p:sp>
        <p:nvSpPr>
          <p:cNvPr id="21509" name="Rectangle 3"/>
          <p:cNvSpPr>
            <a:spLocks noGrp="1" noChangeArrowheads="1"/>
          </p:cNvSpPr>
          <p:nvPr>
            <p:ph type="body" idx="1"/>
          </p:nvPr>
        </p:nvSpPr>
        <p:spPr>
          <a:xfrm>
            <a:off x="502722" y="869950"/>
            <a:ext cx="8610600" cy="5943600"/>
          </a:xfrm>
        </p:spPr>
        <p:txBody>
          <a:bodyPr/>
          <a:lstStyle/>
          <a:p>
            <a:pPr eaLnBrk="1" hangingPunct="1"/>
            <a:r>
              <a:rPr lang="en-US" sz="2000" dirty="0"/>
              <a:t>You are encouraged to cooperate in study group on learning course materials</a:t>
            </a:r>
            <a:r>
              <a:rPr lang="en-US" altLang="zh-CN" sz="2000" dirty="0">
                <a:ea typeface="宋体" pitchFamily="2" charset="-122"/>
              </a:rPr>
              <a:t>. </a:t>
            </a:r>
          </a:p>
          <a:p>
            <a:pPr eaLnBrk="1" hangingPunct="1"/>
            <a:r>
              <a:rPr lang="en-US" sz="2000" dirty="0">
                <a:solidFill>
                  <a:srgbClr val="C00000"/>
                </a:solidFill>
              </a:rPr>
              <a:t>You may not cooperate on preparing the individual assignments</a:t>
            </a:r>
            <a:r>
              <a:rPr lang="en-US" sz="2000" b="1" dirty="0">
                <a:ea typeface="宋体" pitchFamily="2" charset="-122"/>
              </a:rPr>
              <a:t>. </a:t>
            </a:r>
            <a:r>
              <a:rPr lang="en-US" altLang="zh-CN" sz="2000" dirty="0">
                <a:ea typeface="宋体" pitchFamily="2" charset="-122"/>
              </a:rPr>
              <a:t>Anything you turn in must be your own work. If you use an idea that is found in a book or other sources, make sure you acknowledge the source and/or the names of the persons in the write-up for each problem. </a:t>
            </a:r>
          </a:p>
          <a:p>
            <a:pPr eaLnBrk="1" hangingPunct="1"/>
            <a:r>
              <a:rPr lang="en-US" sz="2000" dirty="0"/>
              <a:t>All assignment questions must be asked in the course discussion board. </a:t>
            </a:r>
            <a:r>
              <a:rPr lang="en-US" sz="2000" dirty="0">
                <a:solidFill>
                  <a:srgbClr val="C00000"/>
                </a:solidFill>
              </a:rPr>
              <a:t>Asking assignment questions or making your assignment available in the public websites before the assignment due will be considered AI policy violation</a:t>
            </a:r>
            <a:r>
              <a:rPr lang="en-US" sz="2000" dirty="0"/>
              <a:t>.</a:t>
            </a:r>
            <a:endParaRPr lang="en-US" altLang="zh-CN" sz="2000" dirty="0">
              <a:ea typeface="宋体" pitchFamily="2" charset="-122"/>
            </a:endParaRPr>
          </a:p>
          <a:p>
            <a:pPr eaLnBrk="1" hangingPunct="1"/>
            <a:r>
              <a:rPr lang="en-US" altLang="zh-CN" sz="2000" dirty="0">
                <a:ea typeface="宋体" pitchFamily="2" charset="-122"/>
              </a:rPr>
              <a:t>The instructor and the TA are required to CAREFULLY check any possible proliferation or plagiarism. We will use the software tools like MOSS (Measure Of Software Similarity) to check any assignment. The university expects all students to adhere to ASU's policy on Academic Dishonesty. These policies can be found in the Code of Student Conduct: </a:t>
            </a:r>
          </a:p>
          <a:p>
            <a:pPr eaLnBrk="1" hangingPunct="1">
              <a:buNone/>
            </a:pPr>
            <a:r>
              <a:rPr lang="en-US" altLang="zh-CN" sz="2000" i="1" dirty="0">
                <a:ea typeface="宋体" pitchFamily="2" charset="-122"/>
              </a:rPr>
              <a:t>	</a:t>
            </a:r>
            <a:r>
              <a:rPr lang="en-US" sz="2000" dirty="0"/>
              <a:t> https://provost.asu.edu/academicintegrity/policy </a:t>
            </a:r>
            <a:r>
              <a:rPr lang="en-US" altLang="zh-CN" sz="2000" dirty="0">
                <a:ea typeface="宋体" pitchFamily="2" charset="-122"/>
              </a:rPr>
              <a:t>		</a:t>
            </a:r>
            <a:endParaRPr lang="en-US" altLang="zh-CN" sz="2000" b="1" dirty="0">
              <a:ea typeface="宋体" pitchFamily="2" charset="-122"/>
            </a:endParaRPr>
          </a:p>
          <a:p>
            <a:pPr>
              <a:buNone/>
            </a:pPr>
            <a:r>
              <a:rPr lang="en-US" altLang="zh-CN" sz="2000" b="1" dirty="0">
                <a:ea typeface="宋体" pitchFamily="2" charset="-122"/>
              </a:rPr>
              <a:t>	ALL</a:t>
            </a:r>
            <a:r>
              <a:rPr lang="en-US" altLang="zh-CN" sz="2000" dirty="0">
                <a:ea typeface="宋体" pitchFamily="2" charset="-122"/>
              </a:rPr>
              <a:t> cases of </a:t>
            </a:r>
            <a:r>
              <a:rPr lang="en-US" sz="2100" dirty="0">
                <a:ea typeface="宋体" pitchFamily="2" charset="-122"/>
              </a:rPr>
              <a:t>AI policy violation </a:t>
            </a:r>
            <a:r>
              <a:rPr lang="en-US" altLang="zh-CN" sz="2100" dirty="0">
                <a:ea typeface="宋体" pitchFamily="2" charset="-122"/>
              </a:rPr>
              <a:t>will </a:t>
            </a:r>
            <a:r>
              <a:rPr lang="en-US" altLang="zh-CN" sz="2000" dirty="0">
                <a:ea typeface="宋体" pitchFamily="2" charset="-122"/>
              </a:rPr>
              <a:t>be handed to the Dean's office. Penalties include a failing grade in the class, a note on your official transcript (XE) that shows you were punished for </a:t>
            </a:r>
            <a:r>
              <a:rPr lang="en-US" sz="2000" dirty="0">
                <a:ea typeface="宋体" pitchFamily="2" charset="-122"/>
              </a:rPr>
              <a:t>AI policy violation </a:t>
            </a:r>
            <a:r>
              <a:rPr lang="en-US" altLang="zh-CN" sz="2000" dirty="0">
                <a:ea typeface="宋体" pitchFamily="2" charset="-122"/>
              </a:rPr>
              <a:t>. </a:t>
            </a:r>
            <a:endParaRPr lang="en-US" sz="2000" dirty="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334EAD23-9BE3-4A7D-998C-EA4EACBB0974}" type="datetime3">
              <a:rPr lang="en-US" b="0" smtClean="0"/>
              <a:pPr eaLnBrk="1" hangingPunct="1"/>
              <a:t>13 January 2024</a:t>
            </a:fld>
            <a:endParaRPr lang="en-US" b="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1D94655-4C17-443D-B6C4-518B63F22ADF}" type="slidenum">
              <a:rPr lang="en-US" smtClean="0">
                <a:solidFill>
                  <a:schemeClr val="bg1"/>
                </a:solidFill>
              </a:rPr>
              <a:pPr eaLnBrk="1" hangingPunct="1"/>
              <a:t>27</a:t>
            </a:fld>
            <a:endParaRPr lang="en-US">
              <a:solidFill>
                <a:schemeClr val="bg1"/>
              </a:solidFill>
            </a:endParaRPr>
          </a:p>
        </p:txBody>
      </p:sp>
      <p:sp>
        <p:nvSpPr>
          <p:cNvPr id="24580" name="AutoShape 2"/>
          <p:cNvSpPr>
            <a:spLocks noGrp="1" noChangeArrowheads="1"/>
          </p:cNvSpPr>
          <p:nvPr>
            <p:ph type="title"/>
          </p:nvPr>
        </p:nvSpPr>
        <p:spPr>
          <a:xfrm>
            <a:off x="990600" y="152400"/>
            <a:ext cx="8077200" cy="609600"/>
          </a:xfrm>
        </p:spPr>
        <p:txBody>
          <a:bodyPr/>
          <a:lstStyle/>
          <a:p>
            <a:pPr algn="ctr"/>
            <a:r>
              <a:rPr lang="en-US" b="0" dirty="0"/>
              <a:t>Academic Dishonesty includes</a:t>
            </a:r>
          </a:p>
        </p:txBody>
      </p:sp>
      <p:sp>
        <p:nvSpPr>
          <p:cNvPr id="24581" name="Rectangle 3"/>
          <p:cNvSpPr>
            <a:spLocks noGrp="1" noChangeArrowheads="1"/>
          </p:cNvSpPr>
          <p:nvPr>
            <p:ph type="body" idx="1"/>
          </p:nvPr>
        </p:nvSpPr>
        <p:spPr>
          <a:xfrm>
            <a:off x="228600" y="1066800"/>
            <a:ext cx="8915400" cy="5486400"/>
          </a:xfrm>
        </p:spPr>
        <p:txBody>
          <a:bodyPr/>
          <a:lstStyle/>
          <a:p>
            <a:pPr marL="457200" lvl="1" indent="0">
              <a:buNone/>
            </a:pPr>
            <a:r>
              <a:rPr lang="en-US" sz="2000" b="0" i="0" dirty="0">
                <a:solidFill>
                  <a:srgbClr val="191919"/>
                </a:solidFill>
                <a:effectLst/>
                <a:latin typeface="Arial" panose="020B0604020202020204" pitchFamily="34" charset="0"/>
              </a:rPr>
              <a:t>a. Academic Deceit;</a:t>
            </a:r>
          </a:p>
          <a:p>
            <a:pPr marL="457200" lvl="1" indent="0">
              <a:buNone/>
            </a:pPr>
            <a:r>
              <a:rPr lang="en-US" sz="2000" b="0" i="0" dirty="0">
                <a:solidFill>
                  <a:srgbClr val="191919"/>
                </a:solidFill>
                <a:effectLst/>
                <a:latin typeface="Arial" panose="020B0604020202020204" pitchFamily="34" charset="0"/>
              </a:rPr>
              <a:t>b. Referring to unauthorized materials, sources, or devices …;</a:t>
            </a:r>
          </a:p>
          <a:p>
            <a:pPr marL="457200" lvl="1" indent="0">
              <a:buNone/>
            </a:pPr>
            <a:r>
              <a:rPr lang="en-US" sz="2000" b="0" i="0" dirty="0">
                <a:solidFill>
                  <a:srgbClr val="191919"/>
                </a:solidFill>
                <a:effectLst/>
                <a:latin typeface="Arial" panose="020B0604020202020204" pitchFamily="34" charset="0"/>
              </a:rPr>
              <a:t>c. Possessing, reviewing, buying, selling, posting …</a:t>
            </a:r>
          </a:p>
          <a:p>
            <a:pPr marL="457200" lvl="1" indent="0">
              <a:buNone/>
            </a:pPr>
            <a:r>
              <a:rPr lang="en-US" sz="2000" b="0" i="0" dirty="0">
                <a:solidFill>
                  <a:srgbClr val="191919"/>
                </a:solidFill>
                <a:effectLst/>
                <a:latin typeface="Arial" panose="020B0604020202020204" pitchFamily="34" charset="0"/>
              </a:rPr>
              <a:t>d. Using a substitute or acting as a substitute …;</a:t>
            </a:r>
          </a:p>
          <a:p>
            <a:pPr marL="457200" lvl="1" indent="0">
              <a:buNone/>
            </a:pPr>
            <a:r>
              <a:rPr lang="en-US" sz="2000" b="0" i="0" dirty="0">
                <a:solidFill>
                  <a:srgbClr val="191919"/>
                </a:solidFill>
                <a:effectLst/>
                <a:latin typeface="Arial" panose="020B0604020202020204" pitchFamily="34" charset="0"/>
              </a:rPr>
              <a:t>e. Relying on the aid of others,…;</a:t>
            </a:r>
          </a:p>
          <a:p>
            <a:pPr marL="457200" lvl="1" indent="0">
              <a:buNone/>
            </a:pPr>
            <a:r>
              <a:rPr lang="en-US" sz="2000" b="0" i="0" dirty="0">
                <a:solidFill>
                  <a:srgbClr val="191919"/>
                </a:solidFill>
                <a:effectLst/>
                <a:latin typeface="Arial" panose="020B0604020202020204" pitchFamily="34" charset="0"/>
              </a:rPr>
              <a:t>f. Providing inappropriate aid to another person …, </a:t>
            </a:r>
          </a:p>
          <a:p>
            <a:pPr marL="457200" lvl="1" indent="0">
              <a:buNone/>
            </a:pPr>
            <a:r>
              <a:rPr lang="en-US" sz="2000" b="0" i="0" dirty="0">
                <a:solidFill>
                  <a:srgbClr val="191919"/>
                </a:solidFill>
                <a:effectLst/>
                <a:latin typeface="Arial" panose="020B0604020202020204" pitchFamily="34" charset="0"/>
              </a:rPr>
              <a:t>g. Plagiarism, … .</a:t>
            </a:r>
          </a:p>
          <a:p>
            <a:pPr marL="457200" lvl="1" indent="0">
              <a:buNone/>
            </a:pPr>
            <a:r>
              <a:rPr lang="en-US" sz="2000" b="0" i="0" dirty="0">
                <a:solidFill>
                  <a:srgbClr val="191919"/>
                </a:solidFill>
                <a:effectLst/>
                <a:latin typeface="Arial" panose="020B0604020202020204" pitchFamily="34" charset="0"/>
              </a:rPr>
              <a:t>h. Claiming credit for or submitting work done by another …;</a:t>
            </a:r>
          </a:p>
          <a:p>
            <a:pPr marL="457200" lvl="1" indent="0">
              <a:buNone/>
            </a:pPr>
            <a:r>
              <a:rPr lang="en-US" sz="2000" b="0" i="0" dirty="0" err="1">
                <a:solidFill>
                  <a:srgbClr val="191919"/>
                </a:solidFill>
                <a:effectLst/>
                <a:latin typeface="Arial" panose="020B0604020202020204" pitchFamily="34" charset="0"/>
              </a:rPr>
              <a:t>i</a:t>
            </a:r>
            <a:r>
              <a:rPr lang="en-US" sz="2000" b="0" i="0" dirty="0">
                <a:solidFill>
                  <a:srgbClr val="191919"/>
                </a:solidFill>
                <a:effectLst/>
                <a:latin typeface="Arial" panose="020B0604020202020204" pitchFamily="34" charset="0"/>
              </a:rPr>
              <a:t>. Signing an attendance sheet for another student, … ;</a:t>
            </a:r>
          </a:p>
          <a:p>
            <a:pPr marL="457200" lvl="1" indent="0">
              <a:buNone/>
            </a:pPr>
            <a:r>
              <a:rPr lang="en-US" sz="2000" b="0" i="0" dirty="0">
                <a:solidFill>
                  <a:srgbClr val="191919"/>
                </a:solidFill>
                <a:effectLst/>
                <a:latin typeface="Arial" panose="020B0604020202020204" pitchFamily="34" charset="0"/>
              </a:rPr>
              <a:t>j. Falsifying or misrepresenting hours or activities</a:t>
            </a:r>
          </a:p>
          <a:p>
            <a:pPr marL="457200" lvl="1" indent="0">
              <a:buNone/>
            </a:pPr>
            <a:r>
              <a:rPr lang="en-US" sz="2000" b="0" i="0" dirty="0">
                <a:solidFill>
                  <a:srgbClr val="003399"/>
                </a:solidFill>
                <a:effectLst/>
                <a:latin typeface="Arial" panose="020B0604020202020204" pitchFamily="34" charset="0"/>
              </a:rPr>
              <a:t>k. Attempting to influence or change any Academic Evaluation, or academic record for reasons having no relevance to academic achievement.</a:t>
            </a:r>
          </a:p>
        </p:txBody>
      </p:sp>
      <p:sp>
        <p:nvSpPr>
          <p:cNvPr id="2" name="Rectangle 1"/>
          <p:cNvSpPr/>
          <p:nvPr/>
        </p:nvSpPr>
        <p:spPr>
          <a:xfrm>
            <a:off x="2133600" y="697468"/>
            <a:ext cx="5562600" cy="369332"/>
          </a:xfrm>
          <a:prstGeom prst="rect">
            <a:avLst/>
          </a:prstGeom>
        </p:spPr>
        <p:txBody>
          <a:bodyPr wrap="square">
            <a:spAutoFit/>
          </a:bodyPr>
          <a:lstStyle/>
          <a:p>
            <a:r>
              <a:rPr lang="en-US" sz="1800" b="0" dirty="0"/>
              <a:t>https://provost.asu.edu/academicintegrity/policy</a:t>
            </a:r>
            <a:endParaRPr lang="en-US" b="0" dirty="0">
              <a:solidFill>
                <a:srgbClr val="00B050"/>
              </a:solidFill>
            </a:endParaRPr>
          </a:p>
        </p:txBody>
      </p:sp>
      <p:sp>
        <p:nvSpPr>
          <p:cNvPr id="3" name="Rounded Rectangular Callout 6">
            <a:extLst>
              <a:ext uri="{FF2B5EF4-FFF2-40B4-BE49-F238E27FC236}">
                <a16:creationId xmlns:a16="http://schemas.microsoft.com/office/drawing/2014/main" id="{004D1C02-54FD-8035-9C15-8E0B489F4A08}"/>
              </a:ext>
            </a:extLst>
          </p:cNvPr>
          <p:cNvSpPr/>
          <p:nvPr/>
        </p:nvSpPr>
        <p:spPr bwMode="auto">
          <a:xfrm>
            <a:off x="2438400" y="5550932"/>
            <a:ext cx="6687765" cy="1219200"/>
          </a:xfrm>
          <a:prstGeom prst="wedgeRoundRectCallout">
            <a:avLst>
              <a:gd name="adj1" fmla="val -38495"/>
              <a:gd name="adj2" fmla="val -6633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dirty="0">
                <a:ln>
                  <a:noFill/>
                </a:ln>
                <a:solidFill>
                  <a:schemeClr val="tx1"/>
                </a:solidFill>
                <a:effectLst/>
                <a:latin typeface="Arial" pitchFamily="34" charset="0"/>
              </a:rPr>
              <a:t>Dear instructor, I missed 1 point to receive</a:t>
            </a:r>
            <a:r>
              <a:rPr kumimoji="0" lang="en-US" sz="1800" b="0" i="0" u="none" strike="noStrike" cap="none" normalizeH="0" dirty="0">
                <a:ln>
                  <a:noFill/>
                </a:ln>
                <a:solidFill>
                  <a:schemeClr val="tx1"/>
                </a:solidFill>
                <a:effectLst/>
                <a:latin typeface="Arial" pitchFamily="34" charset="0"/>
              </a:rPr>
              <a:t> a B grade. This is important to me and to my family. If I do not receive a B in this course, I will lose my scholarship, and I have to drop from the university. </a:t>
            </a:r>
            <a:r>
              <a:rPr kumimoji="0" lang="en-US" sz="1800" b="0" i="0" u="none" strike="noStrike" cap="none" normalizeH="0" dirty="0">
                <a:ln>
                  <a:noFill/>
                </a:ln>
                <a:solidFill>
                  <a:srgbClr val="FF0000"/>
                </a:solidFill>
                <a:effectLst/>
                <a:latin typeface="Arial" pitchFamily="34" charset="0"/>
                <a:sym typeface="Wingdings" panose="05000000000000000000" pitchFamily="2" charset="2"/>
              </a:rPr>
              <a:t> </a:t>
            </a:r>
            <a:r>
              <a:rPr lang="en-US" b="0" dirty="0">
                <a:solidFill>
                  <a:srgbClr val="FF0000"/>
                </a:solidFill>
              </a:rPr>
              <a:t>Dishonest and </a:t>
            </a:r>
            <a:r>
              <a:rPr kumimoji="0" lang="en-US" sz="1800" b="0" i="0" u="none" strike="noStrike" cap="none" normalizeH="0" dirty="0">
                <a:ln>
                  <a:noFill/>
                </a:ln>
                <a:solidFill>
                  <a:srgbClr val="FF0000"/>
                </a:solidFill>
                <a:effectLst/>
                <a:latin typeface="Arial" pitchFamily="34" charset="0"/>
                <a:sym typeface="Wingdings" panose="05000000000000000000" pitchFamily="2" charset="2"/>
              </a:rPr>
              <a:t>unethical request!</a:t>
            </a:r>
            <a:endParaRPr kumimoji="0" lang="en-US" sz="1800" b="0" i="0" u="none" strike="noStrike" cap="none" normalizeH="0" baseline="0" dirty="0">
              <a:ln>
                <a:noFill/>
              </a:ln>
              <a:solidFill>
                <a:srgbClr val="FF0000"/>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5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1290638" y="2971800"/>
            <a:ext cx="71675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63538" marR="0" lvl="0" indent="-363538" algn="ctr" defTabSz="966788" rtl="0" eaLnBrk="0" fontAlgn="base" latinLnBrk="0" hangingPunct="0">
              <a:lnSpc>
                <a:spcPct val="125000"/>
              </a:lnSpc>
              <a:spcBef>
                <a:spcPct val="20000"/>
              </a:spcBef>
              <a:spcAft>
                <a:spcPct val="0"/>
              </a:spcAft>
              <a:buClr>
                <a:srgbClr val="000000"/>
              </a:buClr>
              <a:buSzPct val="75000"/>
              <a:buFont typeface="Wingdings" pitchFamily="2" charset="2"/>
              <a:buNone/>
              <a:tabLst/>
              <a:defRPr/>
            </a:pPr>
            <a:r>
              <a:rPr kumimoji="0" lang="en-US" sz="3800" b="1" i="0" u="none" strike="noStrike" kern="1200" cap="none" spc="0" normalizeH="0" baseline="0" noProof="0">
                <a:ln>
                  <a:noFill/>
                </a:ln>
                <a:solidFill>
                  <a:srgbClr val="3333CC"/>
                </a:solidFill>
                <a:effectLst/>
                <a:uLnTx/>
                <a:uFillTx/>
                <a:latin typeface="Times New Roman" pitchFamily="18" charset="0"/>
                <a:ea typeface="+mn-ea"/>
                <a:cs typeface="+mn-cs"/>
              </a:rPr>
              <a:t>Chapter 1</a:t>
            </a:r>
          </a:p>
          <a:p>
            <a:pPr marL="363538" marR="0" lvl="0" indent="-363538" algn="ctr" defTabSz="966788" rtl="0" eaLnBrk="0" fontAlgn="base" latinLnBrk="0" hangingPunct="0">
              <a:lnSpc>
                <a:spcPct val="125000"/>
              </a:lnSpc>
              <a:spcBef>
                <a:spcPct val="20000"/>
              </a:spcBef>
              <a:spcAft>
                <a:spcPct val="0"/>
              </a:spcAft>
              <a:buClr>
                <a:srgbClr val="000000"/>
              </a:buClr>
              <a:buSzPct val="75000"/>
              <a:buFont typeface="Wingdings" pitchFamily="2" charset="2"/>
              <a:buNone/>
              <a:tabLst/>
              <a:defRPr/>
            </a:pPr>
            <a:r>
              <a:rPr kumimoji="0" lang="en-US" sz="3800" b="1" i="0" u="none" strike="noStrike" kern="1200" cap="none" spc="0" normalizeH="0" baseline="0" noProof="0">
                <a:ln>
                  <a:noFill/>
                </a:ln>
                <a:solidFill>
                  <a:srgbClr val="3333CC"/>
                </a:solidFill>
                <a:effectLst/>
                <a:uLnTx/>
                <a:uFillTx/>
                <a:latin typeface="Times New Roman" pitchFamily="18" charset="0"/>
                <a:ea typeface="+mn-ea"/>
                <a:cs typeface="+mn-cs"/>
              </a:rPr>
              <a:t>Introduction to Distributed</a:t>
            </a:r>
          </a:p>
          <a:p>
            <a:pPr marL="363538" marR="0" lvl="0" indent="-363538" algn="ctr" defTabSz="966788" rtl="0" eaLnBrk="0" fontAlgn="base" latinLnBrk="0" hangingPunct="0">
              <a:lnSpc>
                <a:spcPct val="125000"/>
              </a:lnSpc>
              <a:spcBef>
                <a:spcPct val="20000"/>
              </a:spcBef>
              <a:spcAft>
                <a:spcPct val="0"/>
              </a:spcAft>
              <a:buClr>
                <a:srgbClr val="000000"/>
              </a:buClr>
              <a:buSzPct val="75000"/>
              <a:buFont typeface="Wingdings" pitchFamily="2" charset="2"/>
              <a:buNone/>
              <a:tabLst/>
              <a:defRPr/>
            </a:pPr>
            <a:r>
              <a:rPr kumimoji="0" lang="en-US" sz="3800" b="1" i="0" u="none" strike="noStrike" kern="1200" cap="none" spc="0" normalizeH="0" baseline="0" noProof="0">
                <a:ln>
                  <a:noFill/>
                </a:ln>
                <a:solidFill>
                  <a:srgbClr val="3333CC"/>
                </a:solidFill>
                <a:effectLst/>
                <a:uLnTx/>
                <a:uFillTx/>
                <a:latin typeface="Times New Roman" pitchFamily="18" charset="0"/>
                <a:ea typeface="+mn-ea"/>
                <a:cs typeface="+mn-cs"/>
              </a:rPr>
              <a:t>Software Development</a:t>
            </a:r>
          </a:p>
        </p:txBody>
      </p:sp>
      <p:sp>
        <p:nvSpPr>
          <p:cNvPr id="3075" name="Rectangle 11"/>
          <p:cNvSpPr>
            <a:spLocks noChangeArrowheads="1"/>
          </p:cNvSpPr>
          <p:nvPr/>
        </p:nvSpPr>
        <p:spPr bwMode="auto">
          <a:xfrm>
            <a:off x="3156926" y="5791200"/>
            <a:ext cx="3687408" cy="48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736" tIns="48368" rIns="96736" bIns="48368">
            <a:spAutoFit/>
          </a:bodyPr>
          <a:lstStyle/>
          <a:p>
            <a:pPr marL="0" marR="0" lvl="0" indent="0" algn="ctr" defTabSz="966788" rtl="0" eaLnBrk="0" fontAlgn="base" latinLnBrk="0" hangingPunct="0">
              <a:lnSpc>
                <a:spcPct val="100000"/>
              </a:lnSpc>
              <a:spcBef>
                <a:spcPct val="0"/>
              </a:spcBef>
              <a:spcAft>
                <a:spcPct val="0"/>
              </a:spcAft>
              <a:buClrTx/>
              <a:buSzTx/>
              <a:buFontTx/>
              <a:buNone/>
              <a:tabLst/>
              <a:defRPr/>
            </a:pPr>
            <a:r>
              <a:rPr kumimoji="0" lang="en-US" sz="2500" b="0" i="0" u="none" strike="noStrike" kern="1200" cap="none" spc="0" normalizeH="0" baseline="0" noProof="0" dirty="0">
                <a:ln>
                  <a:noFill/>
                </a:ln>
                <a:solidFill>
                  <a:srgbClr val="000000"/>
                </a:solidFill>
                <a:effectLst/>
                <a:uLnTx/>
                <a:uFillTx/>
                <a:latin typeface="Times New Roman" pitchFamily="18" charset="0"/>
                <a:ea typeface="+mn-ea"/>
                <a:cs typeface="+mn-cs"/>
              </a:rPr>
              <a:t>(Read Textbook Chapter 1)</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076" name="Rectangle 12"/>
          <p:cNvSpPr>
            <a:spLocks noChangeArrowheads="1"/>
          </p:cNvSpPr>
          <p:nvPr/>
        </p:nvSpPr>
        <p:spPr bwMode="auto">
          <a:xfrm>
            <a:off x="685800" y="1524000"/>
            <a:ext cx="78216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nchor="ctr"/>
          <a:lstStyle/>
          <a:p>
            <a:pPr marL="363538" marR="0" lvl="0" indent="-363538" algn="ctr" defTabSz="966788" rtl="0" eaLnBrk="0" fontAlgn="base" latinLnBrk="0" hangingPunct="0">
              <a:lnSpc>
                <a:spcPct val="115000"/>
              </a:lnSpc>
              <a:spcBef>
                <a:spcPct val="20000"/>
              </a:spcBef>
              <a:spcAft>
                <a:spcPct val="0"/>
              </a:spcAft>
              <a:buClrTx/>
              <a:buSzTx/>
              <a:buFontTx/>
              <a:buNone/>
              <a:tabLst/>
              <a:defRPr/>
            </a:pPr>
            <a:r>
              <a:rPr kumimoji="0" lang="en-GB" altLang="en-US" sz="2100" b="1" i="1" u="none" strike="noStrike" kern="1200" cap="none" spc="0" normalizeH="0" baseline="0" noProof="0" dirty="0">
                <a:ln>
                  <a:noFill/>
                </a:ln>
                <a:solidFill>
                  <a:srgbClr val="280099"/>
                </a:solidFill>
                <a:effectLst/>
                <a:uLnTx/>
                <a:uFillTx/>
                <a:latin typeface="Times New Roman" pitchFamily="18" charset="0"/>
                <a:ea typeface="+mn-ea"/>
                <a:cs typeface="+mn-cs"/>
              </a:rPr>
              <a:t>CSE 445/598</a:t>
            </a:r>
          </a:p>
          <a:p>
            <a:pPr marL="363538" marR="0" lvl="0" indent="-363538" algn="ctr" defTabSz="966788" rtl="0" eaLnBrk="0" fontAlgn="base" latinLnBrk="0" hangingPunct="0">
              <a:lnSpc>
                <a:spcPct val="85000"/>
              </a:lnSpc>
              <a:spcBef>
                <a:spcPct val="20000"/>
              </a:spcBef>
              <a:spcAft>
                <a:spcPct val="0"/>
              </a:spcAft>
              <a:buClrTx/>
              <a:buSzTx/>
              <a:buFontTx/>
              <a:buNone/>
              <a:tabLst/>
              <a:defRPr/>
            </a:pPr>
            <a:r>
              <a:rPr kumimoji="0" lang="en-GB" altLang="en-US" sz="3000" b="1" i="1" u="none" strike="noStrike" kern="1200" cap="none" spc="0" normalizeH="0" baseline="0" noProof="0" dirty="0">
                <a:ln>
                  <a:noFill/>
                </a:ln>
                <a:solidFill>
                  <a:srgbClr val="280099"/>
                </a:solidFill>
                <a:effectLst/>
                <a:uLnTx/>
                <a:uFillTx/>
                <a:latin typeface="Times New Roman" pitchFamily="18" charset="0"/>
                <a:ea typeface="+mn-ea"/>
                <a:cs typeface="+mn-cs"/>
              </a:rPr>
              <a:t>Distributed Software Development</a:t>
            </a:r>
            <a:endParaRPr kumimoji="0" lang="en-US" altLang="en-US" sz="3000" b="1" i="1" u="none" strike="noStrike" kern="1200" cap="none" spc="0" normalizeH="0" baseline="0" noProof="0" dirty="0">
              <a:ln>
                <a:noFill/>
              </a:ln>
              <a:solidFill>
                <a:srgbClr val="280099"/>
              </a:solidFill>
              <a:effectLst/>
              <a:uLnTx/>
              <a:uFillTx/>
              <a:latin typeface="Times New Roman" pitchFamily="18" charset="0"/>
              <a:ea typeface="+mn-ea"/>
              <a:cs typeface="+mn-cs"/>
            </a:endParaRPr>
          </a:p>
        </p:txBody>
      </p:sp>
      <p:pic>
        <p:nvPicPr>
          <p:cNvPr id="6" name="Picture 5" descr="Arizona State University - Ira A. Fulton Schools of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381000"/>
            <a:ext cx="2143125" cy="342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1E1009-A212-3D6F-C726-0B27259EB3E0}"/>
              </a:ext>
            </a:extLst>
          </p:cNvPr>
          <p:cNvSpPr>
            <a:spLocks noChangeArrowheads="1"/>
          </p:cNvSpPr>
          <p:nvPr/>
        </p:nvSpPr>
        <p:spPr bwMode="auto">
          <a:xfrm>
            <a:off x="457200" y="381000"/>
            <a:ext cx="8610600" cy="5943600"/>
          </a:xfrm>
          <a:prstGeom prst="rect">
            <a:avLst/>
          </a:prstGeom>
          <a:solidFill>
            <a:schemeClr val="bg1"/>
          </a:solidFill>
          <a:ln>
            <a:noFill/>
          </a:ln>
        </p:spPr>
        <p:txBody>
          <a:bodyPr/>
          <a:lstStyle/>
          <a:p>
            <a:pPr marL="339725" indent="-339725" eaLnBrk="0" hangingPunct="0">
              <a:lnSpc>
                <a:spcPct val="120000"/>
              </a:lnSpc>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Joined ASU CSE in 2001</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000" b="0" dirty="0">
                <a:solidFill>
                  <a:srgbClr val="000000"/>
                </a:solidFill>
                <a:cs typeface="Arial" charset="0"/>
              </a:rPr>
              <a:t>This Fall:</a:t>
            </a:r>
            <a:endParaRPr lang="en-US" sz="1600" b="0" dirty="0">
              <a:cs typeface="Arial" charset="0"/>
            </a:endParaRPr>
          </a:p>
          <a:p>
            <a:pPr marL="339725" indent="-339725" eaLnBrk="0" hangingPunct="0">
              <a:lnSpc>
                <a:spcPct val="90000"/>
              </a:lnSpc>
              <a:spcBef>
                <a:spcPct val="20000"/>
              </a:spcBef>
              <a:buClr>
                <a:srgbClr val="000000"/>
              </a:buClr>
              <a:buSzPct val="75000"/>
              <a:tabLst>
                <a:tab pos="688975" algn="l"/>
              </a:tabLst>
            </a:pPr>
            <a:r>
              <a:rPr lang="en-US" b="0" dirty="0">
                <a:solidFill>
                  <a:srgbClr val="990000"/>
                </a:solidFill>
                <a:cs typeface="Arial" charset="0"/>
              </a:rPr>
              <a:t>	</a:t>
            </a:r>
            <a:r>
              <a:rPr lang="en-US" b="0" dirty="0">
                <a:cs typeface="Arial" charset="0"/>
              </a:rPr>
              <a:t>	</a:t>
            </a:r>
            <a:r>
              <a:rPr lang="en-US" sz="1600" b="0" dirty="0">
                <a:cs typeface="Arial" charset="0"/>
              </a:rPr>
              <a:t>CSE445/598 Distributed Software Development</a:t>
            </a:r>
          </a:p>
          <a:p>
            <a:pPr marL="339725" indent="-339725" eaLnBrk="0" hangingPunct="0">
              <a:lnSpc>
                <a:spcPct val="90000"/>
              </a:lnSpc>
              <a:spcBef>
                <a:spcPct val="20000"/>
              </a:spcBef>
              <a:buClr>
                <a:srgbClr val="000000"/>
              </a:buClr>
              <a:buSzPct val="75000"/>
              <a:tabLst>
                <a:tab pos="688975" algn="l"/>
              </a:tabLst>
            </a:pPr>
            <a:r>
              <a:rPr lang="en-US" sz="1600" b="0" dirty="0">
                <a:cs typeface="Arial" charset="0"/>
              </a:rPr>
              <a:t>		CSE446/598 Software Integration and Engineering</a:t>
            </a:r>
          </a:p>
          <a:p>
            <a:pPr marL="339725" indent="-339725" eaLnBrk="0" hangingPunct="0">
              <a:lnSpc>
                <a:spcPct val="90000"/>
              </a:lnSpc>
              <a:spcBef>
                <a:spcPct val="20000"/>
              </a:spcBef>
              <a:buClr>
                <a:srgbClr val="000000"/>
              </a:buClr>
              <a:buSzPct val="75000"/>
              <a:tabLst>
                <a:tab pos="688975" algn="l"/>
              </a:tabLst>
            </a:pPr>
            <a:r>
              <a:rPr lang="en-US" sz="1600" b="0" dirty="0">
                <a:cs typeface="Arial" charset="0"/>
              </a:rPr>
              <a:t>	 	FSE598 Emerging Computing Technologies</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000" b="0" dirty="0">
                <a:solidFill>
                  <a:srgbClr val="000000"/>
                </a:solidFill>
                <a:cs typeface="Arial" charset="0"/>
              </a:rPr>
              <a:t>Before this semester at ASU</a:t>
            </a:r>
          </a:p>
          <a:p>
            <a:pPr marL="339725" indent="-339725" eaLnBrk="0" hangingPunct="0">
              <a:spcBef>
                <a:spcPct val="20000"/>
              </a:spcBef>
              <a:buClr>
                <a:srgbClr val="000000"/>
              </a:buClr>
              <a:buSzPct val="75000"/>
              <a:buFont typeface="ZapfDingbats" pitchFamily="82" charset="2"/>
              <a:buNone/>
              <a:tabLst>
                <a:tab pos="688975" algn="l"/>
              </a:tabLst>
            </a:pPr>
            <a:r>
              <a:rPr lang="en-US" b="0" dirty="0">
                <a:cs typeface="Arial" charset="0"/>
              </a:rPr>
              <a:t>	</a:t>
            </a:r>
            <a:r>
              <a:rPr lang="en-US" sz="1600" b="0" dirty="0">
                <a:cs typeface="Arial" charset="0"/>
              </a:rPr>
              <a:t>	</a:t>
            </a:r>
            <a:r>
              <a:rPr lang="en-US" sz="1400" b="0" dirty="0">
                <a:solidFill>
                  <a:srgbClr val="000000"/>
                </a:solidFill>
                <a:cs typeface="Arial" charset="0"/>
              </a:rPr>
              <a:t>ASU 101, F11, F19</a:t>
            </a:r>
            <a:br>
              <a:rPr lang="en-US" sz="1400" b="0" dirty="0">
                <a:solidFill>
                  <a:srgbClr val="000000"/>
                </a:solidFill>
                <a:cs typeface="Arial" charset="0"/>
              </a:rPr>
            </a:br>
            <a:r>
              <a:rPr lang="en-US" sz="1400" b="0" dirty="0">
                <a:solidFill>
                  <a:srgbClr val="000000"/>
                </a:solidFill>
                <a:cs typeface="Arial" charset="0"/>
              </a:rPr>
              <a:t>	CSE 101/FSE100: Every semester from Fall 06 to Fall 11, S16</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solidFill>
                  <a:srgbClr val="000000"/>
                </a:solidFill>
                <a:cs typeface="Arial" charset="0"/>
              </a:rPr>
              <a:t>		CSE 230: F11, F12, S13, F13, F14</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solidFill>
                  <a:srgbClr val="000000"/>
                </a:solidFill>
                <a:cs typeface="Arial" charset="0"/>
              </a:rPr>
              <a:t>		CSE 220: S2017, S2017, S2018, S2019</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solidFill>
                  <a:srgbClr val="000000"/>
                </a:solidFill>
                <a:cs typeface="Arial" charset="0"/>
              </a:rPr>
              <a:t>		CSE 240: Every semester since F2001</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solidFill>
                  <a:srgbClr val="000000"/>
                </a:solidFill>
                <a:cs typeface="Arial" charset="0"/>
              </a:rPr>
              <a:t>		CSE 310: SS01, F01, SS02</a:t>
            </a:r>
          </a:p>
          <a:p>
            <a:pPr marL="339725" indent="-339725" eaLnBrk="0" hangingPunct="0">
              <a:spcBef>
                <a:spcPct val="20000"/>
              </a:spcBef>
              <a:buClr>
                <a:srgbClr val="000000"/>
              </a:buClr>
              <a:buSzPct val="75000"/>
              <a:tabLst>
                <a:tab pos="688975" algn="l"/>
              </a:tabLst>
            </a:pPr>
            <a:r>
              <a:rPr lang="en-US" sz="1400" b="0" dirty="0">
                <a:solidFill>
                  <a:srgbClr val="000000"/>
                </a:solidFill>
                <a:cs typeface="Arial" charset="0"/>
              </a:rPr>
              <a:t>		</a:t>
            </a:r>
            <a:r>
              <a:rPr lang="en-US" sz="1400" dirty="0">
                <a:solidFill>
                  <a:srgbClr val="000000"/>
                </a:solidFill>
                <a:cs typeface="Arial" charset="0"/>
              </a:rPr>
              <a:t>CSE 225</a:t>
            </a:r>
            <a:r>
              <a:rPr lang="en-US" sz="1400" b="0" dirty="0">
                <a:solidFill>
                  <a:srgbClr val="000000"/>
                </a:solidFill>
                <a:cs typeface="Arial" charset="0"/>
              </a:rPr>
              <a:t>/EEE225: F02, S03, F03, S04; </a:t>
            </a:r>
            <a:r>
              <a:rPr lang="en-US" sz="1400" dirty="0">
                <a:solidFill>
                  <a:srgbClr val="000000"/>
                </a:solidFill>
                <a:cs typeface="Arial" charset="0"/>
              </a:rPr>
              <a:t>CSE 330</a:t>
            </a:r>
            <a:r>
              <a:rPr lang="en-US" sz="1400" b="0" dirty="0">
                <a:solidFill>
                  <a:srgbClr val="000000"/>
                </a:solidFill>
                <a:cs typeface="Arial" charset="0"/>
              </a:rPr>
              <a:t>: S02, SS 03 </a:t>
            </a:r>
            <a:r>
              <a:rPr lang="en-US" sz="1400" b="0" dirty="0">
                <a:solidFill>
                  <a:srgbClr val="000000"/>
                </a:solidFill>
                <a:cs typeface="Arial" charset="0"/>
                <a:sym typeface="Wingdings" panose="05000000000000000000" pitchFamily="2" charset="2"/>
              </a:rPr>
              <a:t> </a:t>
            </a:r>
            <a:r>
              <a:rPr lang="en-US" sz="1400" dirty="0">
                <a:solidFill>
                  <a:srgbClr val="000000"/>
                </a:solidFill>
                <a:cs typeface="Arial" charset="0"/>
                <a:sym typeface="Wingdings" panose="05000000000000000000" pitchFamily="2" charset="2"/>
              </a:rPr>
              <a:t>CSE230</a:t>
            </a:r>
            <a:br>
              <a:rPr lang="en-US" sz="1400" b="0" dirty="0">
                <a:solidFill>
                  <a:srgbClr val="000000"/>
                </a:solidFill>
                <a:cs typeface="Arial" charset="0"/>
              </a:rPr>
            </a:br>
            <a:r>
              <a:rPr lang="en-US" sz="1400" b="0" dirty="0">
                <a:solidFill>
                  <a:srgbClr val="000000"/>
                </a:solidFill>
                <a:cs typeface="Arial" charset="0"/>
              </a:rPr>
              <a:t>	CSE 420/598: S01</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solidFill>
                  <a:srgbClr val="000000"/>
                </a:solidFill>
                <a:cs typeface="Arial" charset="0"/>
              </a:rPr>
              <a:t>		CSE 423: (Capstone) S08, F09; CSE485 F15</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cs typeface="Arial" charset="0"/>
              </a:rPr>
              <a:t>		CSE 445/598: Almost every Fall and summer since 2006 </a:t>
            </a:r>
            <a:br>
              <a:rPr lang="en-US" sz="1400" b="0" dirty="0">
                <a:cs typeface="Arial" charset="0"/>
              </a:rPr>
            </a:br>
            <a:r>
              <a:rPr lang="en-US" sz="1400" b="0" dirty="0">
                <a:cs typeface="Arial" charset="0"/>
              </a:rPr>
              <a:t>	CSE 446/598: Every Spring and Summer since 2010. </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cs typeface="Arial" charset="0"/>
              </a:rPr>
              <a:t>		CSE 551 Foundations of Algorithms, Spring 2021, Spring 2023</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cs typeface="Arial" charset="0"/>
              </a:rPr>
              <a:t>		CSE 565 Software Verification, Validation, and Testing, F20, F22</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cs typeface="Arial" charset="0"/>
              </a:rPr>
              <a:t>		CSE 598 Foundations of Social Media Mining, Spring 2022</a:t>
            </a:r>
          </a:p>
          <a:p>
            <a:pPr marL="339725" indent="-339725" eaLnBrk="0" hangingPunct="0">
              <a:spcBef>
                <a:spcPct val="20000"/>
              </a:spcBef>
              <a:buClr>
                <a:srgbClr val="000000"/>
              </a:buClr>
              <a:buSzPct val="75000"/>
              <a:buFont typeface="ZapfDingbats" pitchFamily="82" charset="2"/>
              <a:buNone/>
              <a:tabLst>
                <a:tab pos="688975" algn="l"/>
              </a:tabLst>
            </a:pPr>
            <a:r>
              <a:rPr lang="en-US" sz="1400" b="0" dirty="0">
                <a:cs typeface="Arial" charset="0"/>
              </a:rPr>
              <a:t>		FSE598 Emerging Computing </a:t>
            </a:r>
            <a:r>
              <a:rPr lang="en-US" altLang="zh-CN" sz="1400" b="0" dirty="0">
                <a:cs typeface="Arial" charset="0"/>
              </a:rPr>
              <a:t>T</a:t>
            </a:r>
            <a:r>
              <a:rPr lang="en-US" sz="1400" b="0" dirty="0">
                <a:cs typeface="Arial" charset="0"/>
              </a:rPr>
              <a:t>echnologies, Fall 22, Spring 2023, summer 2023, Spring 2024</a:t>
            </a:r>
          </a:p>
          <a:p>
            <a:pPr marL="339725" indent="-339725" eaLnBrk="0" hangingPunct="0">
              <a:spcBef>
                <a:spcPct val="20000"/>
              </a:spcBef>
              <a:buClr>
                <a:srgbClr val="000000"/>
              </a:buClr>
              <a:buSzPct val="75000"/>
              <a:buFont typeface="ZapfDingbats" pitchFamily="82" charset="2"/>
              <a:buNone/>
              <a:tabLst>
                <a:tab pos="688975" algn="l"/>
              </a:tabLst>
            </a:pPr>
            <a:endParaRPr lang="en-US" sz="1600" b="0" dirty="0">
              <a:cs typeface="Arial" charset="0"/>
            </a:endParaRPr>
          </a:p>
        </p:txBody>
      </p:sp>
      <p:sp>
        <p:nvSpPr>
          <p:cNvPr id="5122" name="Date Placeholder 2"/>
          <p:cNvSpPr>
            <a:spLocks noGrp="1"/>
          </p:cNvSpPr>
          <p:nvPr>
            <p:ph type="dt" sz="quarter" idx="10"/>
          </p:nvPr>
        </p:nvSpPr>
        <p:spPr>
          <a:xfrm>
            <a:off x="7315200" y="6324600"/>
            <a:ext cx="15208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FC587A2-8B53-4942-B30F-79D93ACA063F}" type="datetime3">
              <a:rPr lang="en-US" b="0" smtClean="0"/>
              <a:pPr eaLnBrk="1" hangingPunct="1"/>
              <a:t>13 January 2024</a:t>
            </a:fld>
            <a:endParaRPr lang="en-US" b="0" dirty="0"/>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E473F8F-5286-4FD7-BF33-63D203A8BDBA}" type="slidenum">
              <a:rPr lang="en-US" smtClean="0">
                <a:solidFill>
                  <a:schemeClr val="bg1"/>
                </a:solidFill>
              </a:rPr>
              <a:pPr eaLnBrk="1" hangingPunct="1"/>
              <a:t>3</a:t>
            </a:fld>
            <a:endParaRPr lang="en-US">
              <a:solidFill>
                <a:schemeClr val="bg1"/>
              </a:solidFill>
            </a:endParaRPr>
          </a:p>
        </p:txBody>
      </p:sp>
      <p:sp>
        <p:nvSpPr>
          <p:cNvPr id="5124" name="AutoShape 2"/>
          <p:cNvSpPr>
            <a:spLocks noGrp="1" noChangeArrowheads="1"/>
          </p:cNvSpPr>
          <p:nvPr>
            <p:ph type="title"/>
          </p:nvPr>
        </p:nvSpPr>
        <p:spPr>
          <a:xfrm>
            <a:off x="2196147" y="0"/>
            <a:ext cx="6345238" cy="563562"/>
          </a:xfrm>
        </p:spPr>
        <p:txBody>
          <a:bodyPr/>
          <a:lstStyle/>
          <a:p>
            <a:pPr eaLnBrk="1" hangingPunct="1"/>
            <a:r>
              <a:rPr lang="en-US" dirty="0"/>
              <a:t>Instructor: </a:t>
            </a:r>
            <a:r>
              <a:rPr lang="en-US" dirty="0" err="1"/>
              <a:t>Yinong</a:t>
            </a:r>
            <a:r>
              <a:rPr lang="en-US" dirty="0"/>
              <a:t> Chen</a:t>
            </a:r>
          </a:p>
        </p:txBody>
      </p:sp>
      <p:sp>
        <p:nvSpPr>
          <p:cNvPr id="2" name="Right Arrow 1"/>
          <p:cNvSpPr/>
          <p:nvPr/>
        </p:nvSpPr>
        <p:spPr bwMode="auto">
          <a:xfrm>
            <a:off x="762000" y="4724400"/>
            <a:ext cx="3810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16086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dissolve">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dissolve">
                                      <p:cBhvr>
                                        <p:cTn id="25" dur="500"/>
                                        <p:tgtEl>
                                          <p:spTgt spid="8">
                                            <p:txEl>
                                              <p:pRg st="5" end="5"/>
                                            </p:tx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dissolve">
                                      <p:cBhvr>
                                        <p:cTn id="29" dur="500"/>
                                        <p:tgtEl>
                                          <p:spTgt spid="8">
                                            <p:txEl>
                                              <p:pRg st="6" end="6"/>
                                            </p:txEl>
                                          </p:spTgt>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dissolve">
                                      <p:cBhvr>
                                        <p:cTn id="33" dur="500"/>
                                        <p:tgtEl>
                                          <p:spTgt spid="8">
                                            <p:txEl>
                                              <p:pRg st="7" end="7"/>
                                            </p:txEl>
                                          </p:spTgt>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dissolve">
                                      <p:cBhvr>
                                        <p:cTn id="37" dur="500"/>
                                        <p:tgtEl>
                                          <p:spTgt spid="8">
                                            <p:txEl>
                                              <p:pRg st="8" end="8"/>
                                            </p:txEl>
                                          </p:spTgt>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Effect transition="in" filter="dissolve">
                                      <p:cBhvr>
                                        <p:cTn id="41" dur="500"/>
                                        <p:tgtEl>
                                          <p:spTgt spid="8">
                                            <p:txEl>
                                              <p:pRg st="9" end="9"/>
                                            </p:txEl>
                                          </p:spTgt>
                                        </p:tgtEl>
                                      </p:cBhvr>
                                    </p:animEffect>
                                  </p:childTnLst>
                                </p:cTn>
                              </p:par>
                            </p:childTnLst>
                          </p:cTn>
                        </p:par>
                        <p:par>
                          <p:cTn id="42" fill="hold">
                            <p:stCondLst>
                              <p:cond delay="2500"/>
                            </p:stCondLst>
                            <p:childTnLst>
                              <p:par>
                                <p:cTn id="43" presetID="9" presetClass="entr" presetSubtype="0" fill="hold" grpId="0" nodeType="after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animEffect transition="in" filter="dissolve">
                                      <p:cBhvr>
                                        <p:cTn id="45" dur="500"/>
                                        <p:tgtEl>
                                          <p:spTgt spid="8">
                                            <p:txEl>
                                              <p:pRg st="10" end="10"/>
                                            </p:txEl>
                                          </p:spTgt>
                                        </p:tgtEl>
                                      </p:cBhvr>
                                    </p:animEffect>
                                  </p:childTnLst>
                                </p:cTn>
                              </p:par>
                            </p:childTnLst>
                          </p:cTn>
                        </p:par>
                        <p:par>
                          <p:cTn id="46" fill="hold">
                            <p:stCondLst>
                              <p:cond delay="3000"/>
                            </p:stCondLst>
                            <p:childTnLst>
                              <p:par>
                                <p:cTn id="47" presetID="9" presetClass="entr" presetSubtype="0" fill="hold" grpId="0" nodeType="after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Effect transition="in" filter="dissolve">
                                      <p:cBhvr>
                                        <p:cTn id="49" dur="500"/>
                                        <p:tgtEl>
                                          <p:spTgt spid="8">
                                            <p:txEl>
                                              <p:pRg st="11" end="11"/>
                                            </p:txEl>
                                          </p:spTgt>
                                        </p:tgtEl>
                                      </p:cBhvr>
                                    </p:animEffect>
                                  </p:childTnLst>
                                </p:cTn>
                              </p:par>
                            </p:childTnLst>
                          </p:cTn>
                        </p:par>
                        <p:par>
                          <p:cTn id="50" fill="hold">
                            <p:stCondLst>
                              <p:cond delay="3500"/>
                            </p:stCondLst>
                            <p:childTnLst>
                              <p:par>
                                <p:cTn id="51" presetID="9" presetClass="entr" presetSubtype="0" fill="hold" grpId="0" nodeType="afterEffect">
                                  <p:stCondLst>
                                    <p:cond delay="0"/>
                                  </p:stCondLst>
                                  <p:childTnLst>
                                    <p:set>
                                      <p:cBhvr>
                                        <p:cTn id="52" dur="1" fill="hold">
                                          <p:stCondLst>
                                            <p:cond delay="0"/>
                                          </p:stCondLst>
                                        </p:cTn>
                                        <p:tgtEl>
                                          <p:spTgt spid="8">
                                            <p:txEl>
                                              <p:pRg st="12" end="12"/>
                                            </p:txEl>
                                          </p:spTgt>
                                        </p:tgtEl>
                                        <p:attrNameLst>
                                          <p:attrName>style.visibility</p:attrName>
                                        </p:attrNameLst>
                                      </p:cBhvr>
                                      <p:to>
                                        <p:strVal val="visible"/>
                                      </p:to>
                                    </p:set>
                                    <p:animEffect transition="in" filter="dissolve">
                                      <p:cBhvr>
                                        <p:cTn id="53" dur="500"/>
                                        <p:tgtEl>
                                          <p:spTgt spid="8">
                                            <p:txEl>
                                              <p:pRg st="12" end="12"/>
                                            </p:txEl>
                                          </p:spTgt>
                                        </p:tgtEl>
                                      </p:cBhvr>
                                    </p:animEffect>
                                  </p:childTnLst>
                                </p:cTn>
                              </p:par>
                            </p:childTnLst>
                          </p:cTn>
                        </p:par>
                        <p:par>
                          <p:cTn id="54" fill="hold">
                            <p:stCondLst>
                              <p:cond delay="4000"/>
                            </p:stCondLst>
                            <p:childTnLst>
                              <p:par>
                                <p:cTn id="55" presetID="9" presetClass="entr" presetSubtype="0" fill="hold" grpId="0" nodeType="afterEffect">
                                  <p:stCondLst>
                                    <p:cond delay="0"/>
                                  </p:stCondLst>
                                  <p:childTnLst>
                                    <p:set>
                                      <p:cBhvr>
                                        <p:cTn id="56" dur="1" fill="hold">
                                          <p:stCondLst>
                                            <p:cond delay="0"/>
                                          </p:stCondLst>
                                        </p:cTn>
                                        <p:tgtEl>
                                          <p:spTgt spid="8">
                                            <p:txEl>
                                              <p:pRg st="13" end="13"/>
                                            </p:txEl>
                                          </p:spTgt>
                                        </p:tgtEl>
                                        <p:attrNameLst>
                                          <p:attrName>style.visibility</p:attrName>
                                        </p:attrNameLst>
                                      </p:cBhvr>
                                      <p:to>
                                        <p:strVal val="visible"/>
                                      </p:to>
                                    </p:set>
                                    <p:animEffect transition="in" filter="dissolve">
                                      <p:cBhvr>
                                        <p:cTn id="57" dur="500"/>
                                        <p:tgtEl>
                                          <p:spTgt spid="8">
                                            <p:txEl>
                                              <p:pRg st="13" end="13"/>
                                            </p:txEl>
                                          </p:spTgt>
                                        </p:tgtEl>
                                      </p:cBhvr>
                                    </p:animEffect>
                                  </p:childTnLst>
                                </p:cTn>
                              </p:par>
                            </p:childTnLst>
                          </p:cTn>
                        </p:par>
                        <p:par>
                          <p:cTn id="58" fill="hold">
                            <p:stCondLst>
                              <p:cond delay="4500"/>
                            </p:stCondLst>
                            <p:childTnLst>
                              <p:par>
                                <p:cTn id="59" presetID="2" presetClass="entr" presetSubtype="8" fill="hold" grpId="0" nodeType="after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0-#ppt_w/2"/>
                                          </p:val>
                                        </p:tav>
                                        <p:tav tm="100000">
                                          <p:val>
                                            <p:strVal val="#ppt_x"/>
                                          </p:val>
                                        </p:tav>
                                      </p:tavLst>
                                    </p:anim>
                                    <p:anim calcmode="lin" valueType="num">
                                      <p:cBhvr additive="base">
                                        <p:cTn id="6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
                                            <p:txEl>
                                              <p:pRg st="14" end="14"/>
                                            </p:txEl>
                                          </p:spTgt>
                                        </p:tgtEl>
                                        <p:attrNameLst>
                                          <p:attrName>style.visibility</p:attrName>
                                        </p:attrNameLst>
                                      </p:cBhvr>
                                      <p:to>
                                        <p:strVal val="visible"/>
                                      </p:to>
                                    </p:set>
                                    <p:animEffect transition="in" filter="dissolve">
                                      <p:cBhvr>
                                        <p:cTn id="67" dur="500"/>
                                        <p:tgtEl>
                                          <p:spTgt spid="8">
                                            <p:txEl>
                                              <p:pRg st="14" end="14"/>
                                            </p:txEl>
                                          </p:spTgt>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8">
                                            <p:txEl>
                                              <p:pRg st="15" end="15"/>
                                            </p:txEl>
                                          </p:spTgt>
                                        </p:tgtEl>
                                        <p:attrNameLst>
                                          <p:attrName>style.visibility</p:attrName>
                                        </p:attrNameLst>
                                      </p:cBhvr>
                                      <p:to>
                                        <p:strVal val="visible"/>
                                      </p:to>
                                    </p:set>
                                    <p:animEffect transition="in" filter="dissolve">
                                      <p:cBhvr>
                                        <p:cTn id="71" dur="500"/>
                                        <p:tgtEl>
                                          <p:spTgt spid="8">
                                            <p:txEl>
                                              <p:pRg st="15" end="15"/>
                                            </p:txEl>
                                          </p:spTgt>
                                        </p:tgtEl>
                                      </p:cBhvr>
                                    </p:animEffec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8">
                                            <p:txEl>
                                              <p:pRg st="16" end="16"/>
                                            </p:txEl>
                                          </p:spTgt>
                                        </p:tgtEl>
                                        <p:attrNameLst>
                                          <p:attrName>style.visibility</p:attrName>
                                        </p:attrNameLst>
                                      </p:cBhvr>
                                      <p:to>
                                        <p:strVal val="visible"/>
                                      </p:to>
                                    </p:set>
                                    <p:animEffect transition="in" filter="dissolve">
                                      <p:cBhvr>
                                        <p:cTn id="75" dur="500"/>
                                        <p:tgtEl>
                                          <p:spTgt spid="8">
                                            <p:txEl>
                                              <p:pRg st="16" end="16"/>
                                            </p:txEl>
                                          </p:spTgt>
                                        </p:tgtEl>
                                      </p:cBhvr>
                                    </p:animEffect>
                                  </p:childTnLst>
                                </p:cTn>
                              </p:par>
                            </p:childTnLst>
                          </p:cTn>
                        </p:par>
                        <p:par>
                          <p:cTn id="76" fill="hold">
                            <p:stCondLst>
                              <p:cond delay="1500"/>
                            </p:stCondLst>
                            <p:childTnLst>
                              <p:par>
                                <p:cTn id="77" presetID="9" presetClass="entr" presetSubtype="0" fill="hold" grpId="0" nodeType="afterEffect">
                                  <p:stCondLst>
                                    <p:cond delay="0"/>
                                  </p:stCondLst>
                                  <p:childTnLst>
                                    <p:set>
                                      <p:cBhvr>
                                        <p:cTn id="78" dur="1" fill="hold">
                                          <p:stCondLst>
                                            <p:cond delay="0"/>
                                          </p:stCondLst>
                                        </p:cTn>
                                        <p:tgtEl>
                                          <p:spTgt spid="8">
                                            <p:txEl>
                                              <p:pRg st="17" end="17"/>
                                            </p:txEl>
                                          </p:spTgt>
                                        </p:tgtEl>
                                        <p:attrNameLst>
                                          <p:attrName>style.visibility</p:attrName>
                                        </p:attrNameLst>
                                      </p:cBhvr>
                                      <p:to>
                                        <p:strVal val="visible"/>
                                      </p:to>
                                    </p:set>
                                    <p:animEffect transition="in" filter="dissolve">
                                      <p:cBhvr>
                                        <p:cTn id="79" dur="5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2E614BE-3122-4F4B-9252-3B2E63D02961}" type="datetime3">
              <a:rPr lang="en-US" b="0" smtClean="0"/>
              <a:pPr eaLnBrk="1" hangingPunct="1"/>
              <a:t>13 January 2024</a:t>
            </a:fld>
            <a:endParaRPr lang="en-US" b="0"/>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ABA26CE-6E0C-4CEC-8B3C-1F844B46B3D6}" type="slidenum">
              <a:rPr lang="en-US" smtClean="0">
                <a:solidFill>
                  <a:schemeClr val="bg1"/>
                </a:solidFill>
              </a:rPr>
              <a:pPr eaLnBrk="1" hangingPunct="1"/>
              <a:t>4</a:t>
            </a:fld>
            <a:endParaRPr lang="en-US">
              <a:solidFill>
                <a:schemeClr val="bg1"/>
              </a:solidFill>
            </a:endParaRPr>
          </a:p>
        </p:txBody>
      </p:sp>
      <p:sp>
        <p:nvSpPr>
          <p:cNvPr id="7173" name="AutoShape 2"/>
          <p:cNvSpPr>
            <a:spLocks noGrp="1" noChangeArrowheads="1"/>
          </p:cNvSpPr>
          <p:nvPr>
            <p:ph type="title"/>
          </p:nvPr>
        </p:nvSpPr>
        <p:spPr>
          <a:xfrm>
            <a:off x="2088016" y="191696"/>
            <a:ext cx="6726238" cy="563563"/>
          </a:xfrm>
        </p:spPr>
        <p:txBody>
          <a:bodyPr/>
          <a:lstStyle/>
          <a:p>
            <a:pPr eaLnBrk="1" hangingPunct="1"/>
            <a:r>
              <a:rPr lang="en-US" dirty="0"/>
              <a:t>Yinong Chen, Principal Lecturer</a:t>
            </a:r>
          </a:p>
        </p:txBody>
      </p:sp>
      <p:sp>
        <p:nvSpPr>
          <p:cNvPr id="205827" name="Rectangle 3"/>
          <p:cNvSpPr>
            <a:spLocks noChangeArrowheads="1"/>
          </p:cNvSpPr>
          <p:nvPr/>
        </p:nvSpPr>
        <p:spPr bwMode="auto">
          <a:xfrm>
            <a:off x="533400" y="990600"/>
            <a:ext cx="8458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0000"/>
              </a:lnSpc>
              <a:spcBef>
                <a:spcPct val="20000"/>
              </a:spcBef>
              <a:buClr>
                <a:srgbClr val="000000"/>
              </a:buClr>
              <a:buSzPct val="75000"/>
              <a:buFont typeface="ZapfDingbats"/>
              <a:buNone/>
              <a:tabLst>
                <a:tab pos="457200" algn="l"/>
              </a:tabLst>
            </a:pPr>
            <a:r>
              <a:rPr lang="en-US" sz="2400" b="0" dirty="0">
                <a:solidFill>
                  <a:srgbClr val="000000"/>
                </a:solidFill>
              </a:rPr>
              <a:t>Before joining ASU </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Taught for six years </a:t>
            </a:r>
            <a:br>
              <a:rPr lang="en-US" sz="2400" b="0" dirty="0">
                <a:solidFill>
                  <a:srgbClr val="000000"/>
                </a:solidFill>
              </a:rPr>
            </a:br>
            <a:r>
              <a:rPr lang="en-US" sz="2400" b="0" dirty="0">
                <a:solidFill>
                  <a:srgbClr val="000000"/>
                </a:solidFill>
              </a:rPr>
              <a:t>	Department of Computer Science</a:t>
            </a:r>
            <a:br>
              <a:rPr lang="en-US" sz="2400" b="0" dirty="0">
                <a:solidFill>
                  <a:srgbClr val="000000"/>
                </a:solidFill>
              </a:rPr>
            </a:br>
            <a:r>
              <a:rPr lang="en-US" sz="2400" b="0" dirty="0">
                <a:solidFill>
                  <a:srgbClr val="000000"/>
                </a:solidFill>
              </a:rPr>
              <a:t>	Wits University of Johannesburg, South Africa</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Postdoc at LAAS-CNRS, Toulouse, France</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Ph.D. from Karlsruhe Institute of Technology (KIT), one of the best universities in Germany</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Contact and more …</a:t>
            </a:r>
            <a:br>
              <a:rPr lang="en-US" sz="2400" b="0" dirty="0">
                <a:solidFill>
                  <a:srgbClr val="000000"/>
                </a:solidFill>
              </a:rPr>
            </a:br>
            <a:r>
              <a:rPr lang="en-US" sz="2000" b="0" dirty="0">
                <a:solidFill>
                  <a:srgbClr val="000000"/>
                </a:solidFill>
              </a:rPr>
              <a:t>http://www.public.asu.edu/~ychen10/</a:t>
            </a:r>
            <a:endParaRPr lang="en-US" sz="2400" b="0" dirty="0">
              <a:solidFill>
                <a:srgbClr val="000000"/>
              </a:solidFill>
            </a:endParaRPr>
          </a:p>
        </p:txBody>
      </p:sp>
      <p:sp>
        <p:nvSpPr>
          <p:cNvPr id="7" name="Rounded Rectangular Callout 6"/>
          <p:cNvSpPr>
            <a:spLocks noChangeArrowheads="1"/>
          </p:cNvSpPr>
          <p:nvPr/>
        </p:nvSpPr>
        <p:spPr bwMode="auto">
          <a:xfrm>
            <a:off x="5674360" y="4536440"/>
            <a:ext cx="3352800" cy="1295400"/>
          </a:xfrm>
          <a:prstGeom prst="wedgeRoundRectCallout">
            <a:avLst>
              <a:gd name="adj1" fmla="val -54013"/>
              <a:gd name="adj2" fmla="val -73186"/>
              <a:gd name="adj3" fmla="val 16667"/>
            </a:avLst>
          </a:prstGeom>
          <a:solidFill>
            <a:schemeClr val="accent1"/>
          </a:solidFill>
          <a:ln w="9525" algn="ctr">
            <a:solidFill>
              <a:schemeClr val="tx1"/>
            </a:solidFill>
            <a:round/>
            <a:headEnd/>
            <a:tailEnd/>
          </a:ln>
        </p:spPr>
        <p:txBody>
          <a:bodyPr/>
          <a:lstStyle/>
          <a:p>
            <a:r>
              <a:rPr lang="en-US" b="0" dirty="0"/>
              <a:t>Heinrich </a:t>
            </a:r>
            <a:r>
              <a:rPr lang="en-US" dirty="0"/>
              <a:t>Hertz</a:t>
            </a:r>
            <a:r>
              <a:rPr lang="en-US" b="0" dirty="0"/>
              <a:t> worked at  KIT </a:t>
            </a:r>
            <a:r>
              <a:rPr lang="en-US" b="0" i="1" dirty="0"/>
              <a:t>from 1885 to 1888, where he discovered </a:t>
            </a:r>
            <a:r>
              <a:rPr lang="en-US" b="0" dirty="0"/>
              <a:t>electromagnetic waves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5334189"/>
            <a:ext cx="2372359" cy="108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dissolve">
                                      <p:cBhvr>
                                        <p:cTn id="7" dur="500"/>
                                        <p:tgtEl>
                                          <p:spTgt spid="20582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animEffect transition="in" filter="dissolve">
                                      <p:cBhvr>
                                        <p:cTn id="11" dur="500"/>
                                        <p:tgtEl>
                                          <p:spTgt spid="2058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dissolve">
                                      <p:cBhvr>
                                        <p:cTn id="16" dur="500"/>
                                        <p:tgtEl>
                                          <p:spTgt spid="20582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dissolve">
                                      <p:cBhvr>
                                        <p:cTn id="21" dur="500"/>
                                        <p:tgtEl>
                                          <p:spTgt spid="205827">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5827">
                                            <p:txEl>
                                              <p:pRg st="4" end="4"/>
                                            </p:txEl>
                                          </p:spTgt>
                                        </p:tgtEl>
                                        <p:attrNameLst>
                                          <p:attrName>style.visibility</p:attrName>
                                        </p:attrNameLst>
                                      </p:cBhvr>
                                      <p:to>
                                        <p:strVal val="visible"/>
                                      </p:to>
                                    </p:set>
                                    <p:animEffect transition="in" filter="dissolve">
                                      <p:cBhvr>
                                        <p:cTn id="30" dur="500"/>
                                        <p:tgtEl>
                                          <p:spTgt spid="205827">
                                            <p:txEl>
                                              <p:pRg st="4" end="4"/>
                                            </p:txEl>
                                          </p:spTgt>
                                        </p:tgtEl>
                                      </p:cBhvr>
                                    </p:animEffec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uiExpand="1" build="p" autoUpdateAnimBg="0"/>
      <p:bldP spid="7"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
          <p:cNvSpPr txBox="1">
            <a:spLocks noChangeArrowheads="1"/>
          </p:cNvSpPr>
          <p:nvPr/>
        </p:nvSpPr>
        <p:spPr bwMode="auto">
          <a:xfrm>
            <a:off x="2286000" y="152400"/>
            <a:ext cx="6705600" cy="563562"/>
          </a:xfrm>
          <a:prstGeom prst="roundRect">
            <a:avLst>
              <a:gd name="adj" fmla="val 21667"/>
            </a:avLst>
          </a:prstGeom>
          <a:noFill/>
          <a:ln w="9525">
            <a:noFill/>
            <a:round/>
            <a:headEnd/>
            <a:tailEnd/>
          </a:ln>
        </p:spPr>
        <p:txBody>
          <a:bodyPr anchor="b"/>
          <a:lstStyle/>
          <a:p>
            <a:pPr>
              <a:lnSpc>
                <a:spcPct val="90000"/>
              </a:lnSpc>
              <a:defRPr/>
            </a:pPr>
            <a:r>
              <a:rPr lang="en-US" sz="3600" dirty="0">
                <a:solidFill>
                  <a:schemeClr val="tx2"/>
                </a:solidFill>
                <a:latin typeface="+mj-lt"/>
                <a:ea typeface="+mj-ea"/>
                <a:cs typeface="+mj-cs"/>
              </a:rPr>
              <a:t>Yinong Chen: Academic Work</a:t>
            </a:r>
          </a:p>
        </p:txBody>
      </p:sp>
      <p:sp>
        <p:nvSpPr>
          <p:cNvPr id="8199" name="Text Box 8"/>
          <p:cNvSpPr txBox="1">
            <a:spLocks noChangeArrowheads="1"/>
          </p:cNvSpPr>
          <p:nvPr/>
        </p:nvSpPr>
        <p:spPr bwMode="auto">
          <a:xfrm>
            <a:off x="838200" y="1295400"/>
            <a:ext cx="8077200" cy="521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lnSpc>
                <a:spcPct val="120000"/>
              </a:lnSpc>
              <a:buFontTx/>
              <a:buChar char="•"/>
            </a:pPr>
            <a:r>
              <a:rPr lang="en-US" sz="2800" b="0" dirty="0"/>
              <a:t>More than 10 books</a:t>
            </a:r>
          </a:p>
          <a:p>
            <a:pPr eaLnBrk="1" hangingPunct="1">
              <a:lnSpc>
                <a:spcPct val="120000"/>
              </a:lnSpc>
              <a:buFontTx/>
              <a:buChar char="•"/>
            </a:pPr>
            <a:r>
              <a:rPr lang="en-US" sz="2800" b="0" dirty="0"/>
              <a:t>More than 300 research papers, most are in robotics, service-oriented computing, and computer science education</a:t>
            </a:r>
          </a:p>
          <a:p>
            <a:pPr eaLnBrk="1" hangingPunct="1">
              <a:lnSpc>
                <a:spcPct val="120000"/>
              </a:lnSpc>
              <a:buFontTx/>
              <a:buChar char="•"/>
            </a:pPr>
            <a:r>
              <a:rPr lang="en-US" sz="2800" b="0" dirty="0"/>
              <a:t>Editor in Chief, Associate Editor, Editorial Board Member of international journals</a:t>
            </a:r>
          </a:p>
          <a:p>
            <a:pPr eaLnBrk="1" hangingPunct="1">
              <a:lnSpc>
                <a:spcPct val="120000"/>
              </a:lnSpc>
              <a:buFontTx/>
              <a:buChar char="•"/>
            </a:pPr>
            <a:r>
              <a:rPr lang="en-US" sz="2800" b="0" dirty="0"/>
              <a:t>Chair of international conferences</a:t>
            </a:r>
          </a:p>
          <a:p>
            <a:pPr eaLnBrk="1" hangingPunct="1">
              <a:lnSpc>
                <a:spcPct val="120000"/>
              </a:lnSpc>
              <a:buFontTx/>
              <a:buChar char="•"/>
            </a:pPr>
            <a:r>
              <a:rPr lang="en-US" sz="2800" b="0" dirty="0"/>
              <a:t>Keynote, panel talks </a:t>
            </a:r>
          </a:p>
          <a:p>
            <a:pPr eaLnBrk="1" hangingPunct="1">
              <a:lnSpc>
                <a:spcPct val="120000"/>
              </a:lnSpc>
              <a:buFontTx/>
              <a:buChar char="•"/>
            </a:pPr>
            <a:r>
              <a:rPr lang="en-US" sz="2800" b="0" dirty="0"/>
              <a:t>Teach high school students to program robots</a:t>
            </a:r>
          </a:p>
          <a:p>
            <a:pPr eaLnBrk="1" hangingPunct="1">
              <a:lnSpc>
                <a:spcPct val="120000"/>
              </a:lnSpc>
              <a:buFontTx/>
              <a:buChar char="•"/>
            </a:pPr>
            <a:endParaRPr lang="en-US" sz="2800" b="0" dirty="0"/>
          </a:p>
        </p:txBody>
      </p:sp>
    </p:spTree>
    <p:extLst>
      <p:ext uri="{BB962C8B-B14F-4D97-AF65-F5344CB8AC3E}">
        <p14:creationId xmlns:p14="http://schemas.microsoft.com/office/powerpoint/2010/main" val="278813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7E513A0-0AC4-4DD7-B462-C4CE99AC8753}" type="slidenum">
              <a:rPr lang="en-US" smtClean="0">
                <a:solidFill>
                  <a:schemeClr val="bg1"/>
                </a:solidFill>
              </a:rPr>
              <a:pPr eaLnBrk="1" hangingPunct="1"/>
              <a:t>6</a:t>
            </a:fld>
            <a:endParaRPr lang="en-US">
              <a:solidFill>
                <a:schemeClr val="bg1"/>
              </a:solidFill>
            </a:endParaRPr>
          </a:p>
        </p:txBody>
      </p:sp>
      <p:sp>
        <p:nvSpPr>
          <p:cNvPr id="10244" name="Rectangle 2"/>
          <p:cNvSpPr>
            <a:spLocks noGrp="1" noChangeArrowheads="1"/>
          </p:cNvSpPr>
          <p:nvPr>
            <p:ph type="title"/>
          </p:nvPr>
        </p:nvSpPr>
        <p:spPr>
          <a:xfrm>
            <a:off x="1066800" y="152400"/>
            <a:ext cx="8077200" cy="609600"/>
          </a:xfrm>
        </p:spPr>
        <p:txBody>
          <a:bodyPr/>
          <a:lstStyle/>
          <a:p>
            <a:pPr eaLnBrk="1" hangingPunct="1"/>
            <a:r>
              <a:rPr lang="en-US" dirty="0"/>
              <a:t>The Current CSE 445/598 since 2006</a:t>
            </a:r>
            <a:endParaRPr lang="en-GB" dirty="0"/>
          </a:p>
        </p:txBody>
      </p:sp>
      <p:sp>
        <p:nvSpPr>
          <p:cNvPr id="37892" name="Rectangle 3"/>
          <p:cNvSpPr>
            <a:spLocks noGrp="1" noChangeArrowheads="1"/>
          </p:cNvSpPr>
          <p:nvPr>
            <p:ph type="body" idx="1"/>
          </p:nvPr>
        </p:nvSpPr>
        <p:spPr>
          <a:xfrm>
            <a:off x="437356" y="990600"/>
            <a:ext cx="8269288" cy="5257800"/>
          </a:xfrm>
        </p:spPr>
        <p:txBody>
          <a:bodyPr/>
          <a:lstStyle/>
          <a:p>
            <a:pPr eaLnBrk="1" hangingPunct="1"/>
            <a:r>
              <a:rPr lang="en-US" b="1" dirty="0"/>
              <a:t>Title</a:t>
            </a:r>
          </a:p>
          <a:p>
            <a:pPr eaLnBrk="1" hangingPunct="1">
              <a:buFont typeface="Wingdings" pitchFamily="2" charset="2"/>
              <a:buNone/>
            </a:pPr>
            <a:r>
              <a:rPr lang="en-US" b="1" dirty="0"/>
              <a:t>	</a:t>
            </a:r>
            <a:r>
              <a:rPr lang="en-US" dirty="0"/>
              <a:t>CSE 445/598 Distributed Software Development</a:t>
            </a:r>
            <a:r>
              <a:rPr lang="en-GB" dirty="0"/>
              <a:t> </a:t>
            </a:r>
          </a:p>
          <a:p>
            <a:pPr eaLnBrk="1" hangingPunct="1"/>
            <a:r>
              <a:rPr lang="en-US" b="1" dirty="0"/>
              <a:t>Catalog Description</a:t>
            </a:r>
          </a:p>
          <a:p>
            <a:pPr eaLnBrk="1" hangingPunct="1">
              <a:buFont typeface="Wingdings" pitchFamily="2" charset="2"/>
              <a:buNone/>
            </a:pPr>
            <a:r>
              <a:rPr lang="en-US" dirty="0"/>
              <a:t>	Distributed system architectures and design, </a:t>
            </a:r>
            <a:r>
              <a:rPr lang="en-US" dirty="0">
                <a:solidFill>
                  <a:srgbClr val="990000"/>
                </a:solidFill>
              </a:rPr>
              <a:t>service-oriented computing</a:t>
            </a:r>
            <a:r>
              <a:rPr lang="en-US" dirty="0"/>
              <a:t>, and frameworks for development of distributed applications and software components</a:t>
            </a:r>
            <a:endParaRPr lang="en-GB" dirty="0"/>
          </a:p>
          <a:p>
            <a:pPr eaLnBrk="1" hangingPunct="1"/>
            <a:r>
              <a:rPr lang="en-GB" b="1" dirty="0"/>
              <a:t>Course Syllabus</a:t>
            </a:r>
          </a:p>
          <a:p>
            <a:pPr eaLnBrk="1" hangingPunct="1">
              <a:buFont typeface="Wingdings" pitchFamily="2" charset="2"/>
              <a:buNone/>
            </a:pPr>
            <a:r>
              <a:rPr lang="en-GB" dirty="0"/>
              <a:t>	 Course website in Canvas</a:t>
            </a:r>
          </a:p>
          <a:p>
            <a:pPr eaLnBrk="1" hangingPunct="1"/>
            <a:r>
              <a:rPr lang="en-GB" b="1" dirty="0"/>
              <a:t>Textbook Approved in Spring 2008</a:t>
            </a:r>
          </a:p>
          <a:p>
            <a:pPr eaLnBrk="1" hangingPunct="1">
              <a:buFont typeface="Wingdings" pitchFamily="2" charset="2"/>
              <a:buNone/>
            </a:pPr>
            <a:r>
              <a:rPr lang="en-GB" dirty="0"/>
              <a:t>	The book (9</a:t>
            </a:r>
            <a:r>
              <a:rPr lang="en-GB" baseline="30000" dirty="0"/>
              <a:t>th</a:t>
            </a:r>
            <a:r>
              <a:rPr lang="en-GB" dirty="0"/>
              <a:t> Ed.) 2024 will be heavily used. </a:t>
            </a:r>
            <a:br>
              <a:rPr lang="en-GB" dirty="0"/>
            </a:br>
            <a:r>
              <a:rPr lang="en-GB" dirty="0"/>
              <a:t>The 8</a:t>
            </a:r>
            <a:r>
              <a:rPr lang="en-GB" baseline="30000" dirty="0"/>
              <a:t>th</a:t>
            </a:r>
            <a:r>
              <a:rPr lang="en-GB" dirty="0"/>
              <a:t> Edition is OK if you have it.</a:t>
            </a:r>
          </a:p>
        </p:txBody>
      </p:sp>
      <p:sp>
        <p:nvSpPr>
          <p:cNvPr id="11" name="TextBox 10"/>
          <p:cNvSpPr txBox="1"/>
          <p:nvPr/>
        </p:nvSpPr>
        <p:spPr>
          <a:xfrm>
            <a:off x="7162800" y="6400800"/>
            <a:ext cx="543739" cy="307777"/>
          </a:xfrm>
          <a:prstGeom prst="rect">
            <a:avLst/>
          </a:prstGeom>
          <a:noFill/>
        </p:spPr>
        <p:txBody>
          <a:bodyPr wrap="none" rtlCol="0">
            <a:spAutoFit/>
          </a:bodyPr>
          <a:lstStyle/>
          <a:p>
            <a:r>
              <a:rPr lang="en-US" sz="1400" b="0" dirty="0">
                <a:solidFill>
                  <a:schemeClr val="bg1"/>
                </a:solidFill>
              </a:rPr>
              <a:t>2014</a:t>
            </a:r>
          </a:p>
        </p:txBody>
      </p:sp>
      <p:pic>
        <p:nvPicPr>
          <p:cNvPr id="2" name="Picture 1">
            <a:extLst>
              <a:ext uri="{FF2B5EF4-FFF2-40B4-BE49-F238E27FC236}">
                <a16:creationId xmlns:a16="http://schemas.microsoft.com/office/drawing/2014/main" id="{9FC5D69A-4A88-4D80-C639-2A0DD8261B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0596" y="4298840"/>
            <a:ext cx="1752600" cy="22702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left)">
                                      <p:cBhvr>
                                        <p:cTn id="7" dur="500"/>
                                        <p:tgtEl>
                                          <p:spTgt spid="37892"/>
                                        </p:tgtEl>
                                      </p:cBhvr>
                                    </p:animEffect>
                                  </p:childTnLst>
                                </p:cTn>
                              </p:par>
                            </p:childTnLst>
                          </p:cTn>
                        </p:par>
                        <p:par>
                          <p:cTn id="8" fill="hold">
                            <p:stCondLst>
                              <p:cond delay="500"/>
                            </p:stCondLst>
                            <p:childTnLst>
                              <p:par>
                                <p:cTn id="9" presetID="42"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95B7CBB4-AC4E-4660-B538-67820E45289E}" type="slidenum">
              <a:rPr lang="en-US" smtClean="0">
                <a:solidFill>
                  <a:schemeClr val="bg1"/>
                </a:solidFill>
              </a:rPr>
              <a:pPr eaLnBrk="1" hangingPunct="1"/>
              <a:t>7</a:t>
            </a:fld>
            <a:endParaRPr lang="en-US">
              <a:solidFill>
                <a:schemeClr val="bg1"/>
              </a:solidFill>
            </a:endParaRPr>
          </a:p>
        </p:txBody>
      </p:sp>
      <p:sp>
        <p:nvSpPr>
          <p:cNvPr id="11267" name="Rectangle 2"/>
          <p:cNvSpPr>
            <a:spLocks noGrp="1" noChangeArrowheads="1"/>
          </p:cNvSpPr>
          <p:nvPr>
            <p:ph type="title"/>
          </p:nvPr>
        </p:nvSpPr>
        <p:spPr/>
        <p:txBody>
          <a:bodyPr/>
          <a:lstStyle/>
          <a:p>
            <a:pPr eaLnBrk="1" hangingPunct="1"/>
            <a:r>
              <a:rPr lang="en-US" sz="2800"/>
              <a:t>ASU is a  Leader in SOA Education</a:t>
            </a:r>
          </a:p>
        </p:txBody>
      </p:sp>
      <p:sp>
        <p:nvSpPr>
          <p:cNvPr id="8" name="Rectangle 3"/>
          <p:cNvSpPr txBox="1">
            <a:spLocks noChangeArrowheads="1"/>
          </p:cNvSpPr>
          <p:nvPr/>
        </p:nvSpPr>
        <p:spPr bwMode="auto">
          <a:xfrm>
            <a:off x="533400" y="990600"/>
            <a:ext cx="8458200" cy="5334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GB" sz="2400" b="0" kern="0" dirty="0">
                <a:latin typeface="+mn-lt"/>
              </a:rPr>
              <a:t>The current SOA-based CSE445 title and contents started in </a:t>
            </a:r>
            <a:r>
              <a:rPr lang="en-GB" sz="2400" b="0" kern="0" dirty="0">
                <a:solidFill>
                  <a:srgbClr val="C00000"/>
                </a:solidFill>
                <a:latin typeface="+mn-lt"/>
              </a:rPr>
              <a:t>Fall 2006</a:t>
            </a:r>
            <a:r>
              <a:rPr lang="en-GB" sz="2400" b="0" kern="0" dirty="0">
                <a:latin typeface="+mn-lt"/>
              </a:rPr>
              <a:t>. </a:t>
            </a:r>
            <a:r>
              <a:rPr lang="en-US" sz="2400" b="0" kern="0" dirty="0">
                <a:latin typeface="+mn-lt"/>
              </a:rPr>
              <a:t>The change was initiated and approved by:</a:t>
            </a:r>
          </a:p>
          <a:p>
            <a:pPr marL="742950" lvl="1" indent="-285750">
              <a:spcBef>
                <a:spcPct val="20000"/>
              </a:spcBef>
              <a:buClr>
                <a:schemeClr val="hlink"/>
              </a:buClr>
              <a:buSzPct val="55000"/>
              <a:buFont typeface="Wingdings" pitchFamily="2" charset="2"/>
              <a:buChar char="n"/>
              <a:defRPr/>
            </a:pPr>
            <a:r>
              <a:rPr lang="en-US" sz="2400" b="0" kern="0" dirty="0">
                <a:latin typeface="+mn-lt"/>
              </a:rPr>
              <a:t>CS Software Engineering Concentration Committee</a:t>
            </a:r>
          </a:p>
          <a:p>
            <a:pPr marL="742950" lvl="1" indent="-285750">
              <a:spcBef>
                <a:spcPct val="20000"/>
              </a:spcBef>
              <a:buClr>
                <a:schemeClr val="hlink"/>
              </a:buClr>
              <a:buSzPct val="55000"/>
              <a:buFont typeface="Wingdings" pitchFamily="2" charset="2"/>
              <a:buChar char="n"/>
              <a:defRPr/>
            </a:pPr>
            <a:r>
              <a:rPr lang="en-US" sz="2400" b="0" kern="0" dirty="0">
                <a:latin typeface="+mn-lt"/>
              </a:rPr>
              <a:t>CS Undergraduate Program Committee (UPC)</a:t>
            </a:r>
          </a:p>
          <a:p>
            <a:pPr marL="742950" lvl="1" indent="-285750">
              <a:spcBef>
                <a:spcPct val="20000"/>
              </a:spcBef>
              <a:buClr>
                <a:schemeClr val="hlink"/>
              </a:buClr>
              <a:buSzPct val="55000"/>
              <a:buFont typeface="Wingdings" pitchFamily="2" charset="2"/>
              <a:buChar char="n"/>
              <a:defRPr/>
            </a:pPr>
            <a:r>
              <a:rPr lang="en-US" sz="2400" b="0" kern="0" dirty="0">
                <a:latin typeface="+mn-lt"/>
              </a:rPr>
              <a:t>CS Faculty Assembly</a:t>
            </a:r>
          </a:p>
          <a:p>
            <a:pPr marL="342900" indent="-342900">
              <a:spcBef>
                <a:spcPct val="20000"/>
              </a:spcBef>
              <a:buClr>
                <a:schemeClr val="folHlink"/>
              </a:buClr>
              <a:buSzPct val="60000"/>
              <a:buFont typeface="Wingdings" pitchFamily="2" charset="2"/>
              <a:buChar char="n"/>
              <a:defRPr/>
            </a:pPr>
            <a:r>
              <a:rPr lang="en-US" sz="2400" b="0" kern="0" dirty="0">
                <a:latin typeface="+mn-lt"/>
              </a:rPr>
              <a:t>Developing a new course is a serious issue, needs the commitment from the school, and requires significant efforts from many faculty members.</a:t>
            </a:r>
          </a:p>
          <a:p>
            <a:pPr marL="342900" indent="-342900">
              <a:spcBef>
                <a:spcPct val="20000"/>
              </a:spcBef>
              <a:buClr>
                <a:schemeClr val="folHlink"/>
              </a:buClr>
              <a:buSzPct val="60000"/>
              <a:buFont typeface="Wingdings" pitchFamily="2" charset="2"/>
              <a:buChar char="n"/>
              <a:defRPr/>
            </a:pPr>
            <a:r>
              <a:rPr lang="en-US" sz="2400" b="0" kern="0" dirty="0">
                <a:latin typeface="+mn-lt"/>
              </a:rPr>
              <a:t>ASU is playing a leading role in SOA education, from high school to graduate school</a:t>
            </a:r>
          </a:p>
          <a:p>
            <a:pPr marL="342900" indent="-342900">
              <a:spcBef>
                <a:spcPct val="20000"/>
              </a:spcBef>
              <a:buClr>
                <a:schemeClr val="folHlink"/>
              </a:buClr>
              <a:buSzPct val="60000"/>
              <a:buFont typeface="Wingdings" pitchFamily="2" charset="2"/>
              <a:buChar char="n"/>
              <a:defRPr/>
            </a:pPr>
            <a:r>
              <a:rPr lang="en-US" sz="2400" b="0" kern="0" dirty="0">
                <a:solidFill>
                  <a:schemeClr val="tx1">
                    <a:lumMod val="60000"/>
                    <a:lumOff val="40000"/>
                  </a:schemeClr>
                </a:solidFill>
                <a:latin typeface="+mn-lt"/>
              </a:rPr>
              <a:t>CSE446: Software Integration &amp; Engineering, Spring 2012</a:t>
            </a:r>
            <a:br>
              <a:rPr lang="en-US" sz="2400" b="0" kern="0" dirty="0">
                <a:solidFill>
                  <a:schemeClr val="tx1">
                    <a:lumMod val="60000"/>
                    <a:lumOff val="40000"/>
                  </a:schemeClr>
                </a:solidFill>
                <a:latin typeface="+mn-lt"/>
              </a:rPr>
            </a:br>
            <a:r>
              <a:rPr lang="en-US" sz="2400" b="0" kern="0" dirty="0">
                <a:solidFill>
                  <a:schemeClr val="tx1">
                    <a:lumMod val="60000"/>
                    <a:lumOff val="40000"/>
                  </a:schemeClr>
                </a:solidFill>
                <a:latin typeface="+mn-lt"/>
              </a:rPr>
              <a:t>The course will use Part II of the same text</a:t>
            </a:r>
          </a:p>
          <a:p>
            <a:pPr marL="342900" indent="-342900">
              <a:spcBef>
                <a:spcPct val="20000"/>
              </a:spcBef>
              <a:buClr>
                <a:schemeClr val="folHlink"/>
              </a:buClr>
              <a:buSzPct val="60000"/>
              <a:buFont typeface="Wingdings" pitchFamily="2" charset="2"/>
              <a:buChar char="n"/>
              <a:defRPr/>
            </a:pPr>
            <a:endParaRPr lang="en-US" sz="2400" b="0" kern="0" dirty="0">
              <a:solidFill>
                <a:srgbClr val="C00000"/>
              </a:solidFill>
              <a:latin typeface="+mn-lt"/>
            </a:endParaRPr>
          </a:p>
        </p:txBody>
      </p:sp>
      <p:sp>
        <p:nvSpPr>
          <p:cNvPr id="5" name="Rectangular Callout 4"/>
          <p:cNvSpPr>
            <a:spLocks noChangeArrowheads="1"/>
          </p:cNvSpPr>
          <p:nvPr/>
        </p:nvSpPr>
        <p:spPr bwMode="auto">
          <a:xfrm>
            <a:off x="5257800" y="6172200"/>
            <a:ext cx="3733800" cy="609600"/>
          </a:xfrm>
          <a:prstGeom prst="wedgeRectCallout">
            <a:avLst>
              <a:gd name="adj1" fmla="val -65328"/>
              <a:gd name="adj2" fmla="val -98490"/>
            </a:avLst>
          </a:prstGeom>
          <a:solidFill>
            <a:schemeClr val="accent1"/>
          </a:solidFill>
          <a:ln w="9525" algn="ctr">
            <a:solidFill>
              <a:schemeClr val="tx1"/>
            </a:solidFill>
            <a:round/>
            <a:headEnd/>
            <a:tailEnd/>
          </a:ln>
        </p:spPr>
        <p:txBody>
          <a:bodyPr/>
          <a:lstStyle/>
          <a:p>
            <a:pPr algn="ctr"/>
            <a:r>
              <a:rPr lang="en-US" b="0" dirty="0"/>
              <a:t>Offered in every spring</a:t>
            </a:r>
          </a:p>
          <a:p>
            <a:pPr algn="ctr"/>
            <a:r>
              <a:rPr lang="en-US" b="0" dirty="0"/>
              <a:t>Prerequisite: CSE445!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500"/>
                                        <p:tgtEl>
                                          <p:spTgt spid="8">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left)">
                                      <p:cBhvr>
                                        <p:cTn id="13" dur="500"/>
                                        <p:tgtEl>
                                          <p:spTgt spid="8">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left)">
                                      <p:cBhvr>
                                        <p:cTn id="21" dur="500"/>
                                        <p:tgtEl>
                                          <p:spTgt spid="8">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left)">
                                      <p:cBhvr>
                                        <p:cTn id="24" dur="500"/>
                                        <p:tgtEl>
                                          <p:spTgt spid="8">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left)">
                                      <p:cBhvr>
                                        <p:cTn id="27" dur="500"/>
                                        <p:tgtEl>
                                          <p:spTgt spid="8">
                                            <p:txEl>
                                              <p:pRg st="6" end="6"/>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CC237EC-FE97-4437-AD2F-1FDBBBFAC31D}" type="datetime3">
              <a:rPr lang="en-US" b="0" smtClean="0"/>
              <a:pPr eaLnBrk="1" hangingPunct="1"/>
              <a:t>13 January 2024</a:t>
            </a:fld>
            <a:endParaRPr lang="en-US" b="0"/>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6567A05-2F10-48AE-8588-90B3C828FD43}" type="slidenum">
              <a:rPr lang="en-US" smtClean="0">
                <a:solidFill>
                  <a:schemeClr val="bg1"/>
                </a:solidFill>
              </a:rPr>
              <a:pPr eaLnBrk="1" hangingPunct="1"/>
              <a:t>8</a:t>
            </a:fld>
            <a:endParaRPr lang="en-US">
              <a:solidFill>
                <a:schemeClr val="bg1"/>
              </a:solidFill>
            </a:endParaRPr>
          </a:p>
        </p:txBody>
      </p:sp>
      <p:sp>
        <p:nvSpPr>
          <p:cNvPr id="12292" name="Rectangle 2"/>
          <p:cNvSpPr>
            <a:spLocks noChangeArrowheads="1"/>
          </p:cNvSpPr>
          <p:nvPr/>
        </p:nvSpPr>
        <p:spPr bwMode="auto">
          <a:xfrm>
            <a:off x="990600" y="76200"/>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Course Objectives and Outcomes</a:t>
            </a:r>
            <a:endParaRPr lang="en-US" sz="2400" b="0">
              <a:solidFill>
                <a:schemeClr val="tx2"/>
              </a:solidFill>
              <a:latin typeface="Times New Roman" pitchFamily="18" charset="0"/>
            </a:endParaRPr>
          </a:p>
        </p:txBody>
      </p:sp>
      <p:sp>
        <p:nvSpPr>
          <p:cNvPr id="200707" name="Rectangle 3"/>
          <p:cNvSpPr>
            <a:spLocks noChangeArrowheads="1"/>
          </p:cNvSpPr>
          <p:nvPr/>
        </p:nvSpPr>
        <p:spPr bwMode="auto">
          <a:xfrm>
            <a:off x="457200" y="1371600"/>
            <a:ext cx="8610600" cy="5181600"/>
          </a:xfrm>
          <a:prstGeom prst="rect">
            <a:avLst/>
          </a:prstGeom>
          <a:noFill/>
          <a:ln w="9525">
            <a:noFill/>
            <a:miter lim="800000"/>
            <a:headEnd/>
            <a:tailEnd/>
          </a:ln>
          <a:effectLst/>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1.	To develop an understanding of the software engineering of programs using </a:t>
            </a:r>
            <a:r>
              <a:rPr lang="en-US" sz="3000" dirty="0">
                <a:latin typeface="Times New Roman" pitchFamily="18" charset="0"/>
                <a:cs typeface="Times New Roman" pitchFamily="18" charset="0"/>
              </a:rPr>
              <a:t>concurrency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a:t>
            </a:r>
            <a:r>
              <a:rPr lang="en-US" sz="2400" b="0" dirty="0">
                <a:latin typeface="+mj-lt"/>
                <a:cs typeface="Times New Roman" pitchFamily="18" charset="0"/>
              </a:rPr>
              <a:t>can identify the application, </a:t>
            </a:r>
            <a:r>
              <a:rPr lang="en-US" sz="2400" dirty="0">
                <a:latin typeface="+mj-lt"/>
                <a:cs typeface="Times New Roman" pitchFamily="18" charset="0"/>
              </a:rPr>
              <a:t>advantages and disadvantages</a:t>
            </a:r>
            <a:r>
              <a:rPr lang="en-US" sz="2400" b="0" dirty="0">
                <a:latin typeface="+mj-lt"/>
                <a:cs typeface="Times New Roman" pitchFamily="18" charset="0"/>
              </a:rPr>
              <a:t> of concurrency, threads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a:t>
            </a:r>
            <a:r>
              <a:rPr lang="en-US" sz="2400" b="0" dirty="0">
                <a:latin typeface="+mj-lt"/>
                <a:cs typeface="Times New Roman" pitchFamily="18" charset="0"/>
              </a:rPr>
              <a:t>can apply </a:t>
            </a:r>
            <a:r>
              <a:rPr lang="en-US" sz="2400" dirty="0">
                <a:latin typeface="+mj-lt"/>
                <a:cs typeface="Times New Roman" pitchFamily="18" charset="0"/>
              </a:rPr>
              <a:t>design principles </a:t>
            </a:r>
            <a:r>
              <a:rPr lang="en-US" sz="2400" b="0" dirty="0">
                <a:latin typeface="+mj-lt"/>
                <a:cs typeface="Times New Roman" pitchFamily="18" charset="0"/>
              </a:rPr>
              <a:t>for concurrency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a:t>
            </a:r>
            <a:r>
              <a:rPr lang="en-US" sz="2400" b="0" dirty="0">
                <a:latin typeface="+mj-lt"/>
                <a:cs typeface="Times New Roman" pitchFamily="18" charset="0"/>
              </a:rPr>
              <a:t>can design and </a:t>
            </a:r>
            <a:r>
              <a:rPr lang="en-US" sz="2400" dirty="0">
                <a:latin typeface="+mj-lt"/>
                <a:cs typeface="Times New Roman" pitchFamily="18" charset="0"/>
              </a:rPr>
              <a:t>write programs </a:t>
            </a:r>
            <a:r>
              <a:rPr lang="en-US" sz="2400" b="0" dirty="0">
                <a:latin typeface="+mj-lt"/>
                <a:cs typeface="Times New Roman" pitchFamily="18" charset="0"/>
              </a:rPr>
              <a:t>demonstrating the use of concurrency, threads and synchronization.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CD6711AA-6509-44F4-94C0-FA827D88D1F2}" type="datetime3">
              <a:rPr lang="en-US" b="0" smtClean="0"/>
              <a:pPr eaLnBrk="1" hangingPunct="1"/>
              <a:t>13 January 2024</a:t>
            </a:fld>
            <a:endParaRPr lang="en-US" b="0"/>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9F72730-F3B5-4D0F-9A47-9A6BB4FDA985}" type="slidenum">
              <a:rPr lang="en-US" smtClean="0">
                <a:solidFill>
                  <a:schemeClr val="bg1"/>
                </a:solidFill>
              </a:rPr>
              <a:pPr eaLnBrk="1" hangingPunct="1"/>
              <a:t>9</a:t>
            </a:fld>
            <a:endParaRPr lang="en-US">
              <a:solidFill>
                <a:schemeClr val="bg1"/>
              </a:solidFill>
            </a:endParaRPr>
          </a:p>
        </p:txBody>
      </p:sp>
      <p:sp>
        <p:nvSpPr>
          <p:cNvPr id="13316"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2293" name="Rectangle 3"/>
          <p:cNvSpPr>
            <a:spLocks noChangeArrowheads="1"/>
          </p:cNvSpPr>
          <p:nvPr/>
        </p:nvSpPr>
        <p:spPr bwMode="auto">
          <a:xfrm>
            <a:off x="76200" y="1143000"/>
            <a:ext cx="8915400" cy="5486400"/>
          </a:xfrm>
          <a:prstGeom prst="rect">
            <a:avLst/>
          </a:prstGeom>
          <a:noFill/>
          <a:ln w="9525">
            <a:noFill/>
            <a:miter lim="800000"/>
            <a:headEnd/>
            <a:tailEnd/>
          </a:ln>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2.	To develop an understanding of the development of </a:t>
            </a:r>
            <a:r>
              <a:rPr lang="en-US" sz="3000" dirty="0">
                <a:latin typeface="Times New Roman" pitchFamily="18" charset="0"/>
                <a:cs typeface="Times New Roman" pitchFamily="18" charset="0"/>
              </a:rPr>
              <a:t>distributed software </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can recognize alternative </a:t>
            </a:r>
            <a:r>
              <a:rPr lang="en-US" sz="2400" dirty="0">
                <a:latin typeface="Times New Roman" pitchFamily="18" charset="0"/>
                <a:cs typeface="Times New Roman" pitchFamily="18" charset="0"/>
              </a:rPr>
              <a:t>distributed computing paradigms </a:t>
            </a:r>
            <a:r>
              <a:rPr lang="en-US" sz="2400" b="0" dirty="0">
                <a:latin typeface="Times New Roman" pitchFamily="18" charset="0"/>
                <a:cs typeface="Times New Roman" pitchFamily="18" charset="0"/>
              </a:rPr>
              <a:t>and</a:t>
            </a:r>
            <a:r>
              <a:rPr lang="en-US" sz="2400" dirty="0">
                <a:latin typeface="Times New Roman" pitchFamily="18" charset="0"/>
                <a:cs typeface="Times New Roman" pitchFamily="18" charset="0"/>
              </a:rPr>
              <a:t> </a:t>
            </a:r>
            <a:r>
              <a:rPr lang="en-US" sz="2400" dirty="0">
                <a:solidFill>
                  <a:schemeClr val="tx1">
                    <a:lumMod val="60000"/>
                    <a:lumOff val="40000"/>
                  </a:schemeClr>
                </a:solidFill>
                <a:latin typeface="Times New Roman" pitchFamily="18" charset="0"/>
                <a:cs typeface="Times New Roman" pitchFamily="18" charset="0"/>
              </a:rPr>
              <a:t>technologies</a:t>
            </a:r>
            <a:r>
              <a:rPr lang="en-US" sz="2400" b="0" dirty="0">
                <a:latin typeface="Times New Roman" pitchFamily="18" charset="0"/>
                <a:cs typeface="Times New Roman" pitchFamily="18" charset="0"/>
              </a:rPr>
              <a:t>.</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can identify the phases and deliverables of the </a:t>
            </a:r>
            <a:r>
              <a:rPr lang="en-US" sz="2400" dirty="0">
                <a:latin typeface="Times New Roman" pitchFamily="18" charset="0"/>
                <a:cs typeface="Times New Roman" pitchFamily="18" charset="0"/>
              </a:rPr>
              <a:t>software lifecycle </a:t>
            </a:r>
            <a:r>
              <a:rPr lang="en-US" sz="2400" b="0" dirty="0">
                <a:latin typeface="Times New Roman" pitchFamily="18" charset="0"/>
                <a:cs typeface="Times New Roman" pitchFamily="18" charset="0"/>
              </a:rPr>
              <a:t>in the development of distributed software.</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can </a:t>
            </a:r>
            <a:r>
              <a:rPr lang="en-US" sz="2400" dirty="0">
                <a:latin typeface="Times New Roman" pitchFamily="18" charset="0"/>
                <a:cs typeface="Times New Roman" pitchFamily="18" charset="0"/>
              </a:rPr>
              <a:t>create the required deliverables </a:t>
            </a:r>
            <a:r>
              <a:rPr lang="en-US" sz="2400" b="0" dirty="0">
                <a:latin typeface="Times New Roman" pitchFamily="18" charset="0"/>
                <a:cs typeface="Times New Roman" pitchFamily="18" charset="0"/>
              </a:rPr>
              <a:t>in the development of distributed software in each phase of a software lifecycle.</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Students understand the </a:t>
            </a:r>
            <a:r>
              <a:rPr lang="en-US" sz="2400" dirty="0">
                <a:latin typeface="Times New Roman" pitchFamily="18" charset="0"/>
                <a:cs typeface="Times New Roman" pitchFamily="18" charset="0"/>
              </a:rPr>
              <a:t>security and reliability attributes </a:t>
            </a:r>
            <a:r>
              <a:rPr lang="en-US" sz="2400" b="0" dirty="0">
                <a:latin typeface="Times New Roman" pitchFamily="18" charset="0"/>
                <a:cs typeface="Times New Roman" pitchFamily="18" charset="0"/>
              </a:rPr>
              <a:t>of distributed applications</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7262</TotalTime>
  <Words>2210</Words>
  <Application>Microsoft Office PowerPoint</Application>
  <PresentationFormat>On-screen Show (4:3)</PresentationFormat>
  <Paragraphs>259</Paragraphs>
  <Slides>28</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宋体</vt:lpstr>
      <vt:lpstr>Arial</vt:lpstr>
      <vt:lpstr>Tahoma</vt:lpstr>
      <vt:lpstr>Times New Roman</vt:lpstr>
      <vt:lpstr>Wingdings</vt:lpstr>
      <vt:lpstr>ZapfDingbats</vt:lpstr>
      <vt:lpstr>Capsules</vt:lpstr>
      <vt:lpstr>Blends</vt:lpstr>
      <vt:lpstr>CSE 445/598 Distributed Software Development Day One Itinerary </vt:lpstr>
      <vt:lpstr>Day One Itinerary</vt:lpstr>
      <vt:lpstr>Instructor: Yinong Chen</vt:lpstr>
      <vt:lpstr>Yinong Chen, Principal Lecturer</vt:lpstr>
      <vt:lpstr>PowerPoint Presentation</vt:lpstr>
      <vt:lpstr>The Current CSE 445/598 since 2006</vt:lpstr>
      <vt:lpstr>ASU is a  Leader in SOA Education</vt:lpstr>
      <vt:lpstr>PowerPoint Presentation</vt:lpstr>
      <vt:lpstr>PowerPoint Presentation</vt:lpstr>
      <vt:lpstr>PowerPoint Presentation</vt:lpstr>
      <vt:lpstr>PowerPoint Presentation</vt:lpstr>
      <vt:lpstr>Weight and Grading Scale</vt:lpstr>
      <vt:lpstr>CSE445/598 in ASU Canvas</vt:lpstr>
      <vt:lpstr>Calendar File (PDF)</vt:lpstr>
      <vt:lpstr>Calendar File (PDF)</vt:lpstr>
      <vt:lpstr>Calendar File (PDF)</vt:lpstr>
      <vt:lpstr>FAQ Document: For examples:</vt:lpstr>
      <vt:lpstr>CSE445/598 in ASU Canvas</vt:lpstr>
      <vt:lpstr>CSE445/598 in ASU Canvas</vt:lpstr>
      <vt:lpstr>CSE445/598 in ASU Canvas</vt:lpstr>
      <vt:lpstr>CSE445/598 in ASU Canvas</vt:lpstr>
      <vt:lpstr>TIOBE Index for August 2023</vt:lpstr>
      <vt:lpstr>Standard Classroom Expectation  (Not applicable for online section)</vt:lpstr>
      <vt:lpstr>Policies</vt:lpstr>
      <vt:lpstr>Extra credit, alternative, and inquires</vt:lpstr>
      <vt:lpstr>Academic Integrity (AI) and Code of Conduct</vt:lpstr>
      <vt:lpstr>Academic Dishonesty includes</vt:lpstr>
      <vt:lpstr>PowerPoint Presentation</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Lecture</dc:title>
  <dc:creator>Dr. Yinong Chen</dc:creator>
  <cp:lastModifiedBy>Prashanth Mangena (Student)</cp:lastModifiedBy>
  <cp:revision>390</cp:revision>
  <dcterms:created xsi:type="dcterms:W3CDTF">2004-06-16T04:44:32Z</dcterms:created>
  <dcterms:modified xsi:type="dcterms:W3CDTF">2024-01-14T05:14:40Z</dcterms:modified>
</cp:coreProperties>
</file>