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E7_0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E8_0.xml" ContentType="application/vnd.ms-powerpoint.comments+xml"/>
  <Override PartName="/ppt/notesSlides/notesSlide7.xml" ContentType="application/vnd.openxmlformats-officedocument.presentationml.notesSlide+xml"/>
  <Override PartName="/ppt/comments/modernComment_1E9_0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513" r:id="rId2"/>
    <p:sldId id="486" r:id="rId3"/>
    <p:sldId id="487" r:id="rId4"/>
    <p:sldId id="512" r:id="rId5"/>
    <p:sldId id="396" r:id="rId6"/>
    <p:sldId id="488" r:id="rId7"/>
    <p:sldId id="489" r:id="rId8"/>
    <p:sldId id="494" r:id="rId9"/>
    <p:sldId id="406" r:id="rId10"/>
    <p:sldId id="293" r:id="rId11"/>
    <p:sldId id="288" r:id="rId12"/>
    <p:sldId id="341" r:id="rId13"/>
    <p:sldId id="300" r:id="rId14"/>
    <p:sldId id="442" r:id="rId15"/>
    <p:sldId id="443" r:id="rId16"/>
    <p:sldId id="444" r:id="rId17"/>
    <p:sldId id="308" r:id="rId18"/>
    <p:sldId id="511" r:id="rId19"/>
    <p:sldId id="306" r:id="rId20"/>
    <p:sldId id="483" r:id="rId21"/>
    <p:sldId id="508" r:id="rId22"/>
    <p:sldId id="509" r:id="rId23"/>
    <p:sldId id="510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7E51C6-1AC0-C9B2-B762-B9E873F50650}" name="Prashanth Mangena (Student)" initials="PM" userId="S::pmangena@sundevils.asu.edu::1ed47595-7bcf-46af-aa42-29794b88ac1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0000"/>
    <a:srgbClr val="FFFFCC"/>
    <a:srgbClr val="B2B2B2"/>
    <a:srgbClr val="CCECFF"/>
    <a:srgbClr val="FF9900"/>
    <a:srgbClr val="008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5" autoAdjust="0"/>
    <p:restoredTop sz="87868" autoAdjust="0"/>
  </p:normalViewPr>
  <p:slideViewPr>
    <p:cSldViewPr>
      <p:cViewPr varScale="1">
        <p:scale>
          <a:sx n="83" d="100"/>
          <a:sy n="83" d="100"/>
        </p:scale>
        <p:origin x="1269" y="48"/>
      </p:cViewPr>
      <p:guideLst>
        <p:guide orient="horz" pos="254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8816"/>
    </p:cViewPr>
  </p:sorterViewPr>
  <p:notesViewPr>
    <p:cSldViewPr>
      <p:cViewPr varScale="1">
        <p:scale>
          <a:sx n="74" d="100"/>
          <a:sy n="74" d="100"/>
        </p:scale>
        <p:origin x="-170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E7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411159-A95C-4ED4-AA61-B88049473FDB}" authorId="{2F7E51C6-1AC0-C9B2-B762-B9E873F50650}" created="2024-01-17T16:01:41.2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487"/>
      <ac:spMk id="172101" creationId="{00000000-0000-0000-0000-000000000000}"/>
      <ac:txMk cp="0" len="39">
        <ac:context len="64" hash="3488095779"/>
      </ac:txMk>
    </ac:txMkLst>
    <p188:pos x="1438093" y="264516"/>
    <p188:txBody>
      <a:bodyPr/>
      <a:lstStyle/>
      <a:p>
        <a:r>
          <a:rPr lang="en-US"/>
          <a:t>To develop classes</a:t>
        </a:r>
      </a:p>
    </p188:txBody>
  </p188:cm>
  <p188:cm id="{35046451-B5A0-4EE6-B03B-A5E1158B7C0F}" authorId="{2F7E51C6-1AC0-C9B2-B762-B9E873F50650}" created="2024-01-17T16:02:36.48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487"/>
      <ac:spMk id="4135" creationId="{00000000-0000-0000-0000-000000000000}"/>
      <ac:txMk cp="0" len="17">
        <ac:context len="18" hash="1519595900"/>
      </ac:txMk>
    </ac:txMkLst>
    <p188:pos x="1394096" y="140640"/>
    <p188:txBody>
      <a:bodyPr/>
      <a:lstStyle/>
      <a:p>
        <a:r>
          <a:rPr lang="en-US"/>
          <a:t>Writing classes &amp; convg into classes</a:t>
        </a:r>
      </a:p>
    </p188:txBody>
  </p188:cm>
</p188:cmLst>
</file>

<file path=ppt/comments/modernComment_1E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34F8EC9-FD0C-4E09-8AF7-6EC82C9DA80C}" authorId="{2F7E51C6-1AC0-C9B2-B762-B9E873F50650}" created="2024-01-17T16:21:54.54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488"/>
      <ac:spMk id="265219" creationId="{00000000-0000-0000-0000-000000000000}"/>
      <ac:txMk cp="163" len="14">
        <ac:context len="972" hash="3926637808"/>
      </ac:txMk>
    </ac:txMkLst>
    <p188:pos x="5664524" y="914400"/>
    <p188:txBody>
      <a:bodyPr/>
      <a:lstStyle/>
      <a:p>
        <a:r>
          <a:rPr lang="en-US"/>
          <a:t>Independently running [loosely]</a:t>
        </a:r>
      </a:p>
    </p188:txBody>
  </p188:cm>
</p188:cmLst>
</file>

<file path=ppt/comments/modernComment_1E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F1AB2A-1BB6-49F6-96CF-CE7E1204D606}" authorId="{2F7E51C6-1AC0-C9B2-B762-B9E873F50650}" created="2024-01-17T16:32:44.25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489"/>
      <ac:spMk id="433155" creationId="{00000000-0000-0000-0000-000000000000}"/>
      <ac:txMk cp="684" len="19">
        <ac:context len="754" hash="912260359"/>
      </ac:txMk>
    </ac:txMkLst>
    <p188:pos x="5361665" y="5166069"/>
    <p188:txBody>
      <a:bodyPr/>
      <a:lstStyle/>
      <a:p>
        <a:r>
          <a:rPr lang="en-US"/>
          <a:t>Completely Object oriented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FB62E85-79D1-4C4F-8686-29BDED990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8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E6EBFA2-BFBC-4FD8-9F7F-C1F4C92C9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6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C0B17C-CBCC-4714-8B69-80CF02152100}" type="slidenum">
              <a:rPr lang="en-US" b="0" smtClean="0">
                <a:latin typeface="Arial" pitchFamily="34" charset="0"/>
              </a:rPr>
              <a:pPr/>
              <a:t>1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2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E874D-4491-4652-B8FB-65F93F17525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40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E738B8-14DB-44B3-BBE8-18E68CFF46B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59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 </a:t>
            </a:r>
            <a:r>
              <a:rPr lang="en-US" dirty="0" err="1"/>
              <a:t>nvr</a:t>
            </a:r>
            <a:r>
              <a:rPr lang="en-US" dirty="0"/>
              <a:t> send </a:t>
            </a:r>
            <a:r>
              <a:rPr lang="en-US" dirty="0" err="1"/>
              <a:t>codefrom</a:t>
            </a:r>
            <a:r>
              <a:rPr lang="en-US" dirty="0"/>
              <a:t> </a:t>
            </a:r>
            <a:r>
              <a:rPr lang="en-US" dirty="0" err="1"/>
              <a:t>ur</a:t>
            </a:r>
            <a:r>
              <a:rPr lang="en-US" dirty="0"/>
              <a:t> </a:t>
            </a:r>
            <a:r>
              <a:rPr lang="en-US" dirty="0" err="1"/>
              <a:t>appn</a:t>
            </a:r>
            <a:r>
              <a:rPr lang="en-US" dirty="0"/>
              <a:t> to broker, we create a proxy[Serv. </a:t>
            </a:r>
            <a:r>
              <a:rPr lang="en-US" dirty="0" err="1"/>
              <a:t>Implementr</a:t>
            </a:r>
            <a:r>
              <a:rPr lang="en-US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FFE38-B3DE-4BA9-8901-BD21DC6461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4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7A3AE2-CC95-4879-881E-13E14F60A0A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5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FBFD46-C1C6-4350-9507-960D6DD256E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2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8A7A9-1572-40B0-B92B-AE347F902C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32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C0B0EE-8E93-4B0F-BB24-967EBB9C908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09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SOAP can carry – method names,..</a:t>
            </a:r>
          </a:p>
          <a:p>
            <a:endParaRPr 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C99DEA-AA45-4F18-B290-F06D79409B0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22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SOAP allows attachments[Vids, ..] outside its MIME part.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6EBFA2-BFBC-4FD8-9F7F-C1F4C92C9EA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50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9E39F1-37B7-4CB1-8465-B5EB0C0E98E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6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7352B9-28F4-4A00-9EF3-33F6C16807A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00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64C879-465D-4964-A3CA-70395BAD47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83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8F4B5A-607A-4F1A-810A-E583A18252B4}" type="slidenum">
              <a:rPr lang="en-US" b="0" smtClean="0">
                <a:latin typeface="Arial" pitchFamily="34" charset="0"/>
              </a:rPr>
              <a:pPr/>
              <a:t>23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0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Srv</a:t>
            </a:r>
            <a:r>
              <a:rPr lang="en-US" dirty="0"/>
              <a:t> Broker follow a Std. </a:t>
            </a:r>
          </a:p>
          <a:p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FC88A-BF73-4835-BDFA-56F5AE6A57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0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U can use multi threading to start/run </a:t>
            </a:r>
            <a:r>
              <a:rPr lang="en-US" dirty="0" err="1"/>
              <a:t>ur</a:t>
            </a:r>
            <a:r>
              <a:rPr lang="en-US" dirty="0"/>
              <a:t> services instead of Serv Dev Env’s.</a:t>
            </a:r>
          </a:p>
          <a:p>
            <a:r>
              <a:rPr lang="en-US" dirty="0"/>
              <a:t>Serv are active </a:t>
            </a:r>
            <a:r>
              <a:rPr lang="en-US" dirty="0" err="1"/>
              <a:t>obj’s</a:t>
            </a:r>
            <a:r>
              <a:rPr lang="en-US" dirty="0"/>
              <a:t> they </a:t>
            </a:r>
            <a:r>
              <a:rPr lang="en-US" dirty="0" err="1"/>
              <a:t>recoeve</a:t>
            </a:r>
            <a:r>
              <a:rPr lang="en-US" dirty="0"/>
              <a:t> msg which they process &amp;sent back</a:t>
            </a:r>
          </a:p>
          <a:p>
            <a:r>
              <a:rPr lang="en-US" dirty="0"/>
              <a:t> 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464461-EBAA-4782-80E9-CA0351BD741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0" dirty="0">
                <a:ea typeface="宋体" pitchFamily="2" charset="-122"/>
              </a:rPr>
              <a:t>Service / Object are active running obj.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0" dirty="0">
                <a:ea typeface="宋体" pitchFamily="2" charset="-122"/>
              </a:rPr>
              <a:t>Publishing serv is sending WSDL to Broker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Service hosting – they start each obj as active running obj.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3D5C71-982D-44DD-91DF-FA0C992F5AC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2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B0757-545D-4DC5-9759-122DE4A0EBF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4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SOA can be used locally(offline).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highlight>
                  <a:srgbClr val="FFFF00"/>
                </a:highlight>
                <a:ea typeface="宋体" pitchFamily="2" charset="-122"/>
              </a:rPr>
              <a:t>RESTful Services ~ collection of </a:t>
            </a:r>
            <a:r>
              <a:rPr lang="en-US" dirty="0">
                <a:highlight>
                  <a:srgbClr val="FFFF00"/>
                </a:highlight>
                <a:ea typeface="宋体" pitchFamily="2" charset="-122"/>
              </a:rPr>
              <a:t>methods</a:t>
            </a:r>
            <a:endParaRPr lang="en-US" altLang="zh-CN" sz="1200" dirty="0">
              <a:highlight>
                <a:srgbClr val="FFFF00"/>
              </a:highlight>
              <a:ea typeface="宋体" pitchFamily="2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ea typeface="宋体" pitchFamily="2" charset="-122"/>
              </a:rPr>
              <a:t>No class concept, only methods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ea typeface="宋体" pitchFamily="2" charset="-122"/>
              </a:rPr>
              <a:t>U can still use </a:t>
            </a:r>
            <a:r>
              <a:rPr lang="en-US" dirty="0" err="1">
                <a:highlight>
                  <a:srgbClr val="FFFF00"/>
                </a:highlight>
                <a:ea typeface="宋体" pitchFamily="2" charset="-122"/>
              </a:rPr>
              <a:t>clss</a:t>
            </a:r>
            <a:r>
              <a:rPr lang="en-US" dirty="0">
                <a:highlight>
                  <a:srgbClr val="FFFF00"/>
                </a:highlight>
                <a:ea typeface="宋体" pitchFamily="2" charset="-122"/>
              </a:rPr>
              <a:t>, consider each method as a </a:t>
            </a:r>
            <a:r>
              <a:rPr lang="en-US" dirty="0" err="1">
                <a:highlight>
                  <a:srgbClr val="FFFF00"/>
                </a:highlight>
                <a:ea typeface="宋体" pitchFamily="2" charset="-122"/>
              </a:rPr>
              <a:t>cls</a:t>
            </a:r>
            <a:r>
              <a:rPr lang="en-US" dirty="0">
                <a:highlight>
                  <a:srgbClr val="FFFF00"/>
                </a:highlight>
                <a:ea typeface="宋体" pitchFamily="2" charset="-122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  <a:ea typeface="宋体" pitchFamily="2" charset="-122"/>
              </a:rPr>
              <a:t>Mainly used for Front-end.</a:t>
            </a:r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4ED772-6ECD-42E5-830E-D1A94701151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3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0B591-614B-4176-94D6-715BC2AFA89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08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6E2462-330D-430F-9826-668393BE313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8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377F-CED9-4D51-B8AD-76C9D5EC4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7BB87-75AC-45B3-B207-F14BE6CFB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8382000" cy="5980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5EB11-A940-4F25-995A-2DB6D03AD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30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6275E-83C8-479F-BAFA-74E8C29A4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3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6AF8A-C0DE-4564-ABF0-417C18319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87B60-DEC6-4554-9E01-2E778A618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1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E24F-2FCC-4292-A206-370691AB3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6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FFA01-AC21-4DC7-8066-8F76FEB35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B77A4-C5A4-4695-AD6E-6701825C2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6526C-6392-42D2-9A98-D45733239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EB3D3-9A74-4385-A136-4E7FF4343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54BAC-83A9-43D7-8BCA-89176A519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fld id="{421F038F-0119-499A-AFEB-07400B382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8" name="Picture 15" descr="lwm2_m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i="1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65" r:id="rId2"/>
    <p:sldLayoutId id="2147484466" r:id="rId3"/>
    <p:sldLayoutId id="2147484467" r:id="rId4"/>
    <p:sldLayoutId id="2147484468" r:id="rId5"/>
    <p:sldLayoutId id="2147484469" r:id="rId6"/>
    <p:sldLayoutId id="2147484470" r:id="rId7"/>
    <p:sldLayoutId id="2147484471" r:id="rId8"/>
    <p:sldLayoutId id="2147484472" r:id="rId9"/>
    <p:sldLayoutId id="2147484473" r:id="rId10"/>
    <p:sldLayoutId id="2147484474" r:id="rId11"/>
    <p:sldLayoutId id="2147484475" r:id="rId12"/>
    <p:sldLayoutId id="2147484476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4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0" dur="1"/>
                                        <p:tgtEl>
                                          <p:spTgt spid="10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7_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8_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9_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533400" y="2971800"/>
            <a:ext cx="792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0" dirty="0">
                <a:solidFill>
                  <a:srgbClr val="0033CC"/>
                </a:solidFill>
              </a:rPr>
              <a:t>Chapter 1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0" dirty="0">
                <a:solidFill>
                  <a:srgbClr val="0033CC"/>
                </a:solidFill>
              </a:rPr>
              <a:t>Introduction to Distributed Software Development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Lecture 3</a:t>
            </a:r>
          </a:p>
          <a:p>
            <a:pPr marL="363538" indent="-363538" algn="ctr" defTabSz="966788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>
                <a:solidFill>
                  <a:schemeClr val="folHlink"/>
                </a:solidFill>
              </a:rPr>
              <a:t>Service-Oriented Architecture and Concepts</a:t>
            </a: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067050" y="5791200"/>
            <a:ext cx="386715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b="0"/>
              <a:t>Dr. Y. Chen</a:t>
            </a:r>
          </a:p>
          <a:p>
            <a:pPr algn="ctr" defTabSz="966788" eaLnBrk="1" hangingPunct="1"/>
            <a:r>
              <a:rPr lang="en-US" sz="2400" b="0"/>
              <a:t>https://myasucourses.asu.edu/</a:t>
            </a: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685800" y="1524000"/>
            <a:ext cx="78216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i="1" dirty="0">
                <a:solidFill>
                  <a:srgbClr val="280099"/>
                </a:solidFill>
              </a:rPr>
              <a:t>CSE 445/598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i="1" dirty="0">
                <a:solidFill>
                  <a:srgbClr val="280099"/>
                </a:solidFill>
              </a:rPr>
              <a:t>Distributed Software Development</a:t>
            </a:r>
            <a:endParaRPr lang="en-US" altLang="en-US" sz="3000" i="1" dirty="0">
              <a:solidFill>
                <a:srgbClr val="280099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484098-A8D4-4709-97E6-C91F9C61B1E5}"/>
              </a:ext>
            </a:extLst>
          </p:cNvPr>
          <p:cNvGrpSpPr/>
          <p:nvPr/>
        </p:nvGrpSpPr>
        <p:grpSpPr>
          <a:xfrm>
            <a:off x="771525" y="327583"/>
            <a:ext cx="4562475" cy="596882"/>
            <a:chOff x="203520" y="327583"/>
            <a:chExt cx="4562475" cy="59688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07BC02F-8D27-4A65-86B2-F1CAAE93E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520" y="327583"/>
              <a:ext cx="4562475" cy="257175"/>
            </a:xfrm>
            <a:prstGeom prst="rect">
              <a:avLst/>
            </a:prstGeom>
          </p:spPr>
        </p:pic>
        <p:pic>
          <p:nvPicPr>
            <p:cNvPr id="9" name="Picture 8" descr="Arizona State University - Ira A. Fulton Schools of Engineering">
              <a:extLst>
                <a:ext uri="{FF2B5EF4-FFF2-40B4-BE49-F238E27FC236}">
                  <a16:creationId xmlns:a16="http://schemas.microsoft.com/office/drawing/2014/main" id="{73C31368-8A7B-45D0-8F08-2CB284A772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20" y="581564"/>
              <a:ext cx="2143125" cy="342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920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04C86-872D-4E23-A7E8-39BE180538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225" y="152400"/>
            <a:ext cx="7394575" cy="623888"/>
          </a:xfrm>
        </p:spPr>
        <p:txBody>
          <a:bodyPr/>
          <a:lstStyle/>
          <a:p>
            <a:pPr eaLnBrk="1" hangingPunct="1"/>
            <a:r>
              <a:rPr lang="en-US"/>
              <a:t>Component-Based Development</a:t>
            </a:r>
          </a:p>
        </p:txBody>
      </p:sp>
      <p:sp>
        <p:nvSpPr>
          <p:cNvPr id="22532" name="Rectangle 153"/>
          <p:cNvSpPr>
            <a:spLocks noChangeArrowheads="1"/>
          </p:cNvSpPr>
          <p:nvPr/>
        </p:nvSpPr>
        <p:spPr bwMode="auto">
          <a:xfrm>
            <a:off x="6096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3" name="Rectangle 154"/>
          <p:cNvSpPr>
            <a:spLocks noChangeArrowheads="1"/>
          </p:cNvSpPr>
          <p:nvPr/>
        </p:nvSpPr>
        <p:spPr bwMode="auto">
          <a:xfrm>
            <a:off x="10668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4" name="Rectangle 155"/>
          <p:cNvSpPr>
            <a:spLocks noChangeArrowheads="1"/>
          </p:cNvSpPr>
          <p:nvPr/>
        </p:nvSpPr>
        <p:spPr bwMode="auto">
          <a:xfrm>
            <a:off x="685800" y="2819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5" name="Rectangle 156"/>
          <p:cNvSpPr>
            <a:spLocks noChangeArrowheads="1"/>
          </p:cNvSpPr>
          <p:nvPr/>
        </p:nvSpPr>
        <p:spPr bwMode="auto">
          <a:xfrm>
            <a:off x="609600" y="2667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6" name="Rectangle 157"/>
          <p:cNvSpPr>
            <a:spLocks noChangeArrowheads="1"/>
          </p:cNvSpPr>
          <p:nvPr/>
        </p:nvSpPr>
        <p:spPr bwMode="auto">
          <a:xfrm>
            <a:off x="6858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7" name="Rectangle 158"/>
          <p:cNvSpPr>
            <a:spLocks noChangeArrowheads="1"/>
          </p:cNvSpPr>
          <p:nvPr/>
        </p:nvSpPr>
        <p:spPr bwMode="auto">
          <a:xfrm>
            <a:off x="1143000" y="2819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8" name="Rectangle 159"/>
          <p:cNvSpPr>
            <a:spLocks noChangeArrowheads="1"/>
          </p:cNvSpPr>
          <p:nvPr/>
        </p:nvSpPr>
        <p:spPr bwMode="auto">
          <a:xfrm>
            <a:off x="1066800" y="2667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9" name="Rectangle 160"/>
          <p:cNvSpPr>
            <a:spLocks noChangeArrowheads="1"/>
          </p:cNvSpPr>
          <p:nvPr/>
        </p:nvSpPr>
        <p:spPr bwMode="auto">
          <a:xfrm>
            <a:off x="11430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0" name="Rectangle 161"/>
          <p:cNvSpPr>
            <a:spLocks noChangeArrowheads="1"/>
          </p:cNvSpPr>
          <p:nvPr/>
        </p:nvSpPr>
        <p:spPr bwMode="auto">
          <a:xfrm>
            <a:off x="1524000" y="2895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1" name="Rectangle 162"/>
          <p:cNvSpPr>
            <a:spLocks noChangeArrowheads="1"/>
          </p:cNvSpPr>
          <p:nvPr/>
        </p:nvSpPr>
        <p:spPr bwMode="auto">
          <a:xfrm>
            <a:off x="1981200" y="2895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2" name="Rectangle 163"/>
          <p:cNvSpPr>
            <a:spLocks noChangeArrowheads="1"/>
          </p:cNvSpPr>
          <p:nvPr/>
        </p:nvSpPr>
        <p:spPr bwMode="auto">
          <a:xfrm>
            <a:off x="1600200" y="2743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3" name="Rectangle 164"/>
          <p:cNvSpPr>
            <a:spLocks noChangeArrowheads="1"/>
          </p:cNvSpPr>
          <p:nvPr/>
        </p:nvSpPr>
        <p:spPr bwMode="auto">
          <a:xfrm>
            <a:off x="1524000" y="2590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4" name="Rectangle 165"/>
          <p:cNvSpPr>
            <a:spLocks noChangeArrowheads="1"/>
          </p:cNvSpPr>
          <p:nvPr/>
        </p:nvSpPr>
        <p:spPr bwMode="auto">
          <a:xfrm>
            <a:off x="1600200" y="2438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5" name="Rectangle 166"/>
          <p:cNvSpPr>
            <a:spLocks noChangeArrowheads="1"/>
          </p:cNvSpPr>
          <p:nvPr/>
        </p:nvSpPr>
        <p:spPr bwMode="auto">
          <a:xfrm>
            <a:off x="2057400" y="2743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6" name="Rectangle 167"/>
          <p:cNvSpPr>
            <a:spLocks noChangeArrowheads="1"/>
          </p:cNvSpPr>
          <p:nvPr/>
        </p:nvSpPr>
        <p:spPr bwMode="auto">
          <a:xfrm>
            <a:off x="19050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7" name="Rectangle 168"/>
          <p:cNvSpPr>
            <a:spLocks noChangeArrowheads="1"/>
          </p:cNvSpPr>
          <p:nvPr/>
        </p:nvSpPr>
        <p:spPr bwMode="auto">
          <a:xfrm>
            <a:off x="2057400" y="2438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8" name="Rectangle 169"/>
          <p:cNvSpPr>
            <a:spLocks noChangeArrowheads="1"/>
          </p:cNvSpPr>
          <p:nvPr/>
        </p:nvSpPr>
        <p:spPr bwMode="auto">
          <a:xfrm>
            <a:off x="685800" y="2286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9" name="Rectangle 170"/>
          <p:cNvSpPr>
            <a:spLocks noChangeArrowheads="1"/>
          </p:cNvSpPr>
          <p:nvPr/>
        </p:nvSpPr>
        <p:spPr bwMode="auto">
          <a:xfrm>
            <a:off x="1143000" y="2286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0" name="Rectangle 171"/>
          <p:cNvSpPr>
            <a:spLocks noChangeArrowheads="1"/>
          </p:cNvSpPr>
          <p:nvPr/>
        </p:nvSpPr>
        <p:spPr bwMode="auto">
          <a:xfrm>
            <a:off x="7620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1" name="Rectangle 172"/>
          <p:cNvSpPr>
            <a:spLocks noChangeArrowheads="1"/>
          </p:cNvSpPr>
          <p:nvPr/>
        </p:nvSpPr>
        <p:spPr bwMode="auto">
          <a:xfrm>
            <a:off x="685800" y="1981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2" name="Rectangle 173"/>
          <p:cNvSpPr>
            <a:spLocks noChangeArrowheads="1"/>
          </p:cNvSpPr>
          <p:nvPr/>
        </p:nvSpPr>
        <p:spPr bwMode="auto">
          <a:xfrm>
            <a:off x="762000" y="1828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3" name="Rectangle 174"/>
          <p:cNvSpPr>
            <a:spLocks noChangeArrowheads="1"/>
          </p:cNvSpPr>
          <p:nvPr/>
        </p:nvSpPr>
        <p:spPr bwMode="auto">
          <a:xfrm>
            <a:off x="12192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4" name="Rectangle 175"/>
          <p:cNvSpPr>
            <a:spLocks noChangeArrowheads="1"/>
          </p:cNvSpPr>
          <p:nvPr/>
        </p:nvSpPr>
        <p:spPr bwMode="auto">
          <a:xfrm>
            <a:off x="1143000" y="1981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5" name="Rectangle 176"/>
          <p:cNvSpPr>
            <a:spLocks noChangeArrowheads="1"/>
          </p:cNvSpPr>
          <p:nvPr/>
        </p:nvSpPr>
        <p:spPr bwMode="auto">
          <a:xfrm>
            <a:off x="1219200" y="1828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6" name="Text Box 177"/>
          <p:cNvSpPr txBox="1">
            <a:spLocks noChangeArrowheads="1"/>
          </p:cNvSpPr>
          <p:nvPr/>
        </p:nvSpPr>
        <p:spPr bwMode="auto">
          <a:xfrm>
            <a:off x="1143000" y="1295400"/>
            <a:ext cx="168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 dirty="0"/>
              <a:t>Bricks and Tiles</a:t>
            </a:r>
          </a:p>
        </p:txBody>
      </p:sp>
      <p:sp>
        <p:nvSpPr>
          <p:cNvPr id="22557" name="Rectangle 180"/>
          <p:cNvSpPr>
            <a:spLocks noChangeArrowheads="1"/>
          </p:cNvSpPr>
          <p:nvPr/>
        </p:nvSpPr>
        <p:spPr bwMode="auto">
          <a:xfrm>
            <a:off x="914400" y="3048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8" name="Rectangle 181"/>
          <p:cNvSpPr>
            <a:spLocks noChangeArrowheads="1"/>
          </p:cNvSpPr>
          <p:nvPr/>
        </p:nvSpPr>
        <p:spPr bwMode="auto">
          <a:xfrm>
            <a:off x="17526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9" name="Rectangle 184"/>
          <p:cNvSpPr>
            <a:spLocks noChangeArrowheads="1"/>
          </p:cNvSpPr>
          <p:nvPr/>
        </p:nvSpPr>
        <p:spPr bwMode="auto">
          <a:xfrm>
            <a:off x="16002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0" name="Rectangle 185"/>
          <p:cNvSpPr>
            <a:spLocks noChangeArrowheads="1"/>
          </p:cNvSpPr>
          <p:nvPr/>
        </p:nvSpPr>
        <p:spPr bwMode="auto">
          <a:xfrm>
            <a:off x="2057400" y="2209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1" name="Rectangle 186"/>
          <p:cNvSpPr>
            <a:spLocks noChangeArrowheads="1"/>
          </p:cNvSpPr>
          <p:nvPr/>
        </p:nvSpPr>
        <p:spPr bwMode="auto">
          <a:xfrm>
            <a:off x="1828800" y="1905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4381" name="AutoShape 189"/>
          <p:cNvSpPr>
            <a:spLocks noChangeArrowheads="1"/>
          </p:cNvSpPr>
          <p:nvPr/>
        </p:nvSpPr>
        <p:spPr bwMode="auto">
          <a:xfrm>
            <a:off x="3810000" y="22098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17"/>
          <p:cNvGrpSpPr>
            <a:grpSpLocks/>
          </p:cNvGrpSpPr>
          <p:nvPr/>
        </p:nvGrpSpPr>
        <p:grpSpPr bwMode="auto">
          <a:xfrm>
            <a:off x="5029200" y="1371600"/>
            <a:ext cx="4114800" cy="1981200"/>
            <a:chOff x="3168" y="864"/>
            <a:chExt cx="2592" cy="1248"/>
          </a:xfrm>
        </p:grpSpPr>
        <p:sp>
          <p:nvSpPr>
            <p:cNvPr id="22754" name="Rectangle 28"/>
            <p:cNvSpPr>
              <a:spLocks noChangeArrowheads="1"/>
            </p:cNvSpPr>
            <p:nvPr/>
          </p:nvSpPr>
          <p:spPr bwMode="auto">
            <a:xfrm>
              <a:off x="331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5" name="Rectangle 29"/>
            <p:cNvSpPr>
              <a:spLocks noChangeArrowheads="1"/>
            </p:cNvSpPr>
            <p:nvPr/>
          </p:nvSpPr>
          <p:spPr bwMode="auto">
            <a:xfrm>
              <a:off x="355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6" name="Rectangle 30"/>
            <p:cNvSpPr>
              <a:spLocks noChangeArrowheads="1"/>
            </p:cNvSpPr>
            <p:nvPr/>
          </p:nvSpPr>
          <p:spPr bwMode="auto">
            <a:xfrm>
              <a:off x="379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7" name="Rectangle 31"/>
            <p:cNvSpPr>
              <a:spLocks noChangeArrowheads="1"/>
            </p:cNvSpPr>
            <p:nvPr/>
          </p:nvSpPr>
          <p:spPr bwMode="auto">
            <a:xfrm>
              <a:off x="403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8" name="Rectangle 32"/>
            <p:cNvSpPr>
              <a:spLocks noChangeArrowheads="1"/>
            </p:cNvSpPr>
            <p:nvPr/>
          </p:nvSpPr>
          <p:spPr bwMode="auto">
            <a:xfrm>
              <a:off x="345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9" name="Rectangle 33"/>
            <p:cNvSpPr>
              <a:spLocks noChangeArrowheads="1"/>
            </p:cNvSpPr>
            <p:nvPr/>
          </p:nvSpPr>
          <p:spPr bwMode="auto">
            <a:xfrm>
              <a:off x="369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0" name="Rectangle 34"/>
            <p:cNvSpPr>
              <a:spLocks noChangeArrowheads="1"/>
            </p:cNvSpPr>
            <p:nvPr/>
          </p:nvSpPr>
          <p:spPr bwMode="auto">
            <a:xfrm>
              <a:off x="393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1" name="Rectangle 35"/>
            <p:cNvSpPr>
              <a:spLocks noChangeArrowheads="1"/>
            </p:cNvSpPr>
            <p:nvPr/>
          </p:nvSpPr>
          <p:spPr bwMode="auto">
            <a:xfrm>
              <a:off x="3312" y="1920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2" name="Rectangle 36"/>
            <p:cNvSpPr>
              <a:spLocks noChangeArrowheads="1"/>
            </p:cNvSpPr>
            <p:nvPr/>
          </p:nvSpPr>
          <p:spPr bwMode="auto">
            <a:xfrm>
              <a:off x="4128" y="1920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3" name="Rectangle 190"/>
            <p:cNvSpPr>
              <a:spLocks noChangeArrowheads="1"/>
            </p:cNvSpPr>
            <p:nvPr/>
          </p:nvSpPr>
          <p:spPr bwMode="auto">
            <a:xfrm>
              <a:off x="331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4" name="Rectangle 191"/>
            <p:cNvSpPr>
              <a:spLocks noChangeArrowheads="1"/>
            </p:cNvSpPr>
            <p:nvPr/>
          </p:nvSpPr>
          <p:spPr bwMode="auto">
            <a:xfrm>
              <a:off x="355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5" name="Rectangle 192"/>
            <p:cNvSpPr>
              <a:spLocks noChangeArrowheads="1"/>
            </p:cNvSpPr>
            <p:nvPr/>
          </p:nvSpPr>
          <p:spPr bwMode="auto">
            <a:xfrm>
              <a:off x="379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6" name="Rectangle 193"/>
            <p:cNvSpPr>
              <a:spLocks noChangeArrowheads="1"/>
            </p:cNvSpPr>
            <p:nvPr/>
          </p:nvSpPr>
          <p:spPr bwMode="auto">
            <a:xfrm>
              <a:off x="403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7" name="Rectangle 194"/>
            <p:cNvSpPr>
              <a:spLocks noChangeArrowheads="1"/>
            </p:cNvSpPr>
            <p:nvPr/>
          </p:nvSpPr>
          <p:spPr bwMode="auto">
            <a:xfrm>
              <a:off x="345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8" name="Rectangle 195"/>
            <p:cNvSpPr>
              <a:spLocks noChangeArrowheads="1"/>
            </p:cNvSpPr>
            <p:nvPr/>
          </p:nvSpPr>
          <p:spPr bwMode="auto">
            <a:xfrm>
              <a:off x="369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9" name="Rectangle 196"/>
            <p:cNvSpPr>
              <a:spLocks noChangeArrowheads="1"/>
            </p:cNvSpPr>
            <p:nvPr/>
          </p:nvSpPr>
          <p:spPr bwMode="auto">
            <a:xfrm>
              <a:off x="393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0" name="Rectangle 197"/>
            <p:cNvSpPr>
              <a:spLocks noChangeArrowheads="1"/>
            </p:cNvSpPr>
            <p:nvPr/>
          </p:nvSpPr>
          <p:spPr bwMode="auto">
            <a:xfrm>
              <a:off x="3312" y="1728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1" name="Rectangle 198"/>
            <p:cNvSpPr>
              <a:spLocks noChangeArrowheads="1"/>
            </p:cNvSpPr>
            <p:nvPr/>
          </p:nvSpPr>
          <p:spPr bwMode="auto">
            <a:xfrm>
              <a:off x="4128" y="1728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2" name="Rectangle 199"/>
            <p:cNvSpPr>
              <a:spLocks noChangeArrowheads="1"/>
            </p:cNvSpPr>
            <p:nvPr/>
          </p:nvSpPr>
          <p:spPr bwMode="auto">
            <a:xfrm>
              <a:off x="331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3" name="Rectangle 200"/>
            <p:cNvSpPr>
              <a:spLocks noChangeArrowheads="1"/>
            </p:cNvSpPr>
            <p:nvPr/>
          </p:nvSpPr>
          <p:spPr bwMode="auto">
            <a:xfrm>
              <a:off x="355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4" name="Rectangle 201"/>
            <p:cNvSpPr>
              <a:spLocks noChangeArrowheads="1"/>
            </p:cNvSpPr>
            <p:nvPr/>
          </p:nvSpPr>
          <p:spPr bwMode="auto">
            <a:xfrm>
              <a:off x="379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5" name="Rectangle 202"/>
            <p:cNvSpPr>
              <a:spLocks noChangeArrowheads="1"/>
            </p:cNvSpPr>
            <p:nvPr/>
          </p:nvSpPr>
          <p:spPr bwMode="auto">
            <a:xfrm>
              <a:off x="403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6" name="Rectangle 203"/>
            <p:cNvSpPr>
              <a:spLocks noChangeArrowheads="1"/>
            </p:cNvSpPr>
            <p:nvPr/>
          </p:nvSpPr>
          <p:spPr bwMode="auto">
            <a:xfrm>
              <a:off x="345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7" name="Rectangle 204"/>
            <p:cNvSpPr>
              <a:spLocks noChangeArrowheads="1"/>
            </p:cNvSpPr>
            <p:nvPr/>
          </p:nvSpPr>
          <p:spPr bwMode="auto">
            <a:xfrm>
              <a:off x="369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8" name="Rectangle 205"/>
            <p:cNvSpPr>
              <a:spLocks noChangeArrowheads="1"/>
            </p:cNvSpPr>
            <p:nvPr/>
          </p:nvSpPr>
          <p:spPr bwMode="auto">
            <a:xfrm>
              <a:off x="393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9" name="Rectangle 206"/>
            <p:cNvSpPr>
              <a:spLocks noChangeArrowheads="1"/>
            </p:cNvSpPr>
            <p:nvPr/>
          </p:nvSpPr>
          <p:spPr bwMode="auto">
            <a:xfrm>
              <a:off x="3312" y="1536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0" name="Rectangle 207"/>
            <p:cNvSpPr>
              <a:spLocks noChangeArrowheads="1"/>
            </p:cNvSpPr>
            <p:nvPr/>
          </p:nvSpPr>
          <p:spPr bwMode="auto">
            <a:xfrm>
              <a:off x="4128" y="1536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1" name="Rectangle 208"/>
            <p:cNvSpPr>
              <a:spLocks noChangeArrowheads="1"/>
            </p:cNvSpPr>
            <p:nvPr/>
          </p:nvSpPr>
          <p:spPr bwMode="auto">
            <a:xfrm>
              <a:off x="331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2" name="Rectangle 209"/>
            <p:cNvSpPr>
              <a:spLocks noChangeArrowheads="1"/>
            </p:cNvSpPr>
            <p:nvPr/>
          </p:nvSpPr>
          <p:spPr bwMode="auto">
            <a:xfrm>
              <a:off x="355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3" name="Rectangle 210"/>
            <p:cNvSpPr>
              <a:spLocks noChangeArrowheads="1"/>
            </p:cNvSpPr>
            <p:nvPr/>
          </p:nvSpPr>
          <p:spPr bwMode="auto">
            <a:xfrm>
              <a:off x="379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4" name="Rectangle 211"/>
            <p:cNvSpPr>
              <a:spLocks noChangeArrowheads="1"/>
            </p:cNvSpPr>
            <p:nvPr/>
          </p:nvSpPr>
          <p:spPr bwMode="auto">
            <a:xfrm>
              <a:off x="403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5" name="Rectangle 212"/>
            <p:cNvSpPr>
              <a:spLocks noChangeArrowheads="1"/>
            </p:cNvSpPr>
            <p:nvPr/>
          </p:nvSpPr>
          <p:spPr bwMode="auto">
            <a:xfrm>
              <a:off x="345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6" name="Rectangle 213"/>
            <p:cNvSpPr>
              <a:spLocks noChangeArrowheads="1"/>
            </p:cNvSpPr>
            <p:nvPr/>
          </p:nvSpPr>
          <p:spPr bwMode="auto">
            <a:xfrm>
              <a:off x="369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7" name="Rectangle 214"/>
            <p:cNvSpPr>
              <a:spLocks noChangeArrowheads="1"/>
            </p:cNvSpPr>
            <p:nvPr/>
          </p:nvSpPr>
          <p:spPr bwMode="auto">
            <a:xfrm>
              <a:off x="393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8" name="Rectangle 215"/>
            <p:cNvSpPr>
              <a:spLocks noChangeArrowheads="1"/>
            </p:cNvSpPr>
            <p:nvPr/>
          </p:nvSpPr>
          <p:spPr bwMode="auto">
            <a:xfrm>
              <a:off x="3312" y="1344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9" name="Rectangle 216"/>
            <p:cNvSpPr>
              <a:spLocks noChangeArrowheads="1"/>
            </p:cNvSpPr>
            <p:nvPr/>
          </p:nvSpPr>
          <p:spPr bwMode="auto">
            <a:xfrm>
              <a:off x="4128" y="1344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2790" name="Group 293"/>
            <p:cNvGrpSpPr>
              <a:grpSpLocks/>
            </p:cNvGrpSpPr>
            <p:nvPr/>
          </p:nvGrpSpPr>
          <p:grpSpPr bwMode="auto">
            <a:xfrm>
              <a:off x="4368" y="1344"/>
              <a:ext cx="1152" cy="768"/>
              <a:chOff x="3600" y="2592"/>
              <a:chExt cx="1200" cy="768"/>
            </a:xfrm>
          </p:grpSpPr>
          <p:sp>
            <p:nvSpPr>
              <p:cNvPr id="22795" name="Rectangle 222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6" name="Rectangle 223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7" name="Rectangle 224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8" name="Rectangle 225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9" name="Rectangle 226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0" name="Rectangle 227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1" name="Rectangle 228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2" name="Rectangle 229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3" name="Rectangle 230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4" name="Rectangle 258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5" name="Rectangle 259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6" name="Rectangle 260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7" name="Rectangle 261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8" name="Rectangle 262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9" name="Rectangle 263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0" name="Rectangle 264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1" name="Rectangle 265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2" name="Rectangle 266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3" name="Rectangle 26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4" name="Rectangle 268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5" name="Rectangle 269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6" name="Rectangle 270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7" name="Rectangle 271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8" name="Rectangle 272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9" name="Rectangle 27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0" name="Rectangle 274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1" name="Rectangle 275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2" name="Rectangle 276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3" name="Rectangle 277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4" name="Rectangle 278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5" name="Rectangle 279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6" name="Rectangle 280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7" name="Rectangle 281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8" name="Rectangle 282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9" name="Rectangle 283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0" name="Rectangle 284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1" name="Rectangle 285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2" name="Rectangle 286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3" name="Rectangle 287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4" name="Rectangle 288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5" name="Rectangle 289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6" name="Rectangle 290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7" name="Rectangle 291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8" name="Rectangle 292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791" name="Rectangle 295"/>
            <p:cNvSpPr>
              <a:spLocks noChangeArrowheads="1"/>
            </p:cNvSpPr>
            <p:nvPr/>
          </p:nvSpPr>
          <p:spPr bwMode="auto">
            <a:xfrm>
              <a:off x="4272" y="1200"/>
              <a:ext cx="96" cy="912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92" name="Freeform 221" descr="Wave"/>
            <p:cNvSpPr>
              <a:spLocks/>
            </p:cNvSpPr>
            <p:nvPr/>
          </p:nvSpPr>
          <p:spPr bwMode="auto">
            <a:xfrm>
              <a:off x="3792" y="864"/>
              <a:ext cx="1968" cy="672"/>
            </a:xfrm>
            <a:custGeom>
              <a:avLst/>
              <a:gdLst>
                <a:gd name="T0" fmla="*/ 0 w 1968"/>
                <a:gd name="T1" fmla="*/ 0 h 672"/>
                <a:gd name="T2" fmla="*/ 1392 w 1968"/>
                <a:gd name="T3" fmla="*/ 192 h 672"/>
                <a:gd name="T4" fmla="*/ 1968 w 1968"/>
                <a:gd name="T5" fmla="*/ 672 h 672"/>
                <a:gd name="T6" fmla="*/ 576 w 1968"/>
                <a:gd name="T7" fmla="*/ 480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93" name="Rectangle 296"/>
            <p:cNvSpPr>
              <a:spLocks noChangeArrowheads="1"/>
            </p:cNvSpPr>
            <p:nvPr/>
          </p:nvSpPr>
          <p:spPr bwMode="auto">
            <a:xfrm>
              <a:off x="3264" y="1344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94" name="Freeform 217"/>
            <p:cNvSpPr>
              <a:spLocks/>
            </p:cNvSpPr>
            <p:nvPr/>
          </p:nvSpPr>
          <p:spPr bwMode="auto">
            <a:xfrm>
              <a:off x="3168" y="864"/>
              <a:ext cx="1200" cy="480"/>
            </a:xfrm>
            <a:custGeom>
              <a:avLst/>
              <a:gdLst>
                <a:gd name="T0" fmla="*/ 0 w 1200"/>
                <a:gd name="T1" fmla="*/ 480 h 480"/>
                <a:gd name="T2" fmla="*/ 1200 w 1200"/>
                <a:gd name="T3" fmla="*/ 480 h 480"/>
                <a:gd name="T4" fmla="*/ 624 w 1200"/>
                <a:gd name="T5" fmla="*/ 0 h 480"/>
                <a:gd name="T6" fmla="*/ 0 w 120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480"/>
                <a:gd name="T14" fmla="*/ 1200 w 120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480">
                  <a:moveTo>
                    <a:pt x="0" y="480"/>
                  </a:moveTo>
                  <a:lnTo>
                    <a:pt x="1200" y="480"/>
                  </a:lnTo>
                  <a:lnTo>
                    <a:pt x="624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64" name="AutoShape 298"/>
          <p:cNvSpPr>
            <a:spLocks noChangeArrowheads="1"/>
          </p:cNvSpPr>
          <p:nvPr/>
        </p:nvSpPr>
        <p:spPr bwMode="auto">
          <a:xfrm>
            <a:off x="2743200" y="19812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5" name="AutoShape 299"/>
          <p:cNvSpPr>
            <a:spLocks noChangeArrowheads="1"/>
          </p:cNvSpPr>
          <p:nvPr/>
        </p:nvSpPr>
        <p:spPr bwMode="auto">
          <a:xfrm>
            <a:off x="2895600" y="2209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6" name="AutoShape 300"/>
          <p:cNvSpPr>
            <a:spLocks noChangeArrowheads="1"/>
          </p:cNvSpPr>
          <p:nvPr/>
        </p:nvSpPr>
        <p:spPr bwMode="auto">
          <a:xfrm>
            <a:off x="3276600" y="21336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7" name="AutoShape 301"/>
          <p:cNvSpPr>
            <a:spLocks noChangeArrowheads="1"/>
          </p:cNvSpPr>
          <p:nvPr/>
        </p:nvSpPr>
        <p:spPr bwMode="auto">
          <a:xfrm>
            <a:off x="3200400" y="2438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8" name="AutoShape 302"/>
          <p:cNvSpPr>
            <a:spLocks noChangeArrowheads="1"/>
          </p:cNvSpPr>
          <p:nvPr/>
        </p:nvSpPr>
        <p:spPr bwMode="auto">
          <a:xfrm>
            <a:off x="3124200" y="1905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9" name="AutoShape 303"/>
          <p:cNvSpPr>
            <a:spLocks noChangeArrowheads="1"/>
          </p:cNvSpPr>
          <p:nvPr/>
        </p:nvSpPr>
        <p:spPr bwMode="auto">
          <a:xfrm>
            <a:off x="3352800" y="28956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0" name="AutoShape 304"/>
          <p:cNvSpPr>
            <a:spLocks noChangeArrowheads="1"/>
          </p:cNvSpPr>
          <p:nvPr/>
        </p:nvSpPr>
        <p:spPr bwMode="auto">
          <a:xfrm>
            <a:off x="3048000" y="2971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1" name="AutoShape 305"/>
          <p:cNvSpPr>
            <a:spLocks noChangeArrowheads="1"/>
          </p:cNvSpPr>
          <p:nvPr/>
        </p:nvSpPr>
        <p:spPr bwMode="auto">
          <a:xfrm>
            <a:off x="2590800" y="2286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2" name="AutoShape 306"/>
          <p:cNvSpPr>
            <a:spLocks noChangeArrowheads="1"/>
          </p:cNvSpPr>
          <p:nvPr/>
        </p:nvSpPr>
        <p:spPr bwMode="auto">
          <a:xfrm>
            <a:off x="2743200" y="2438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3" name="AutoShape 307"/>
          <p:cNvSpPr>
            <a:spLocks noChangeArrowheads="1"/>
          </p:cNvSpPr>
          <p:nvPr/>
        </p:nvSpPr>
        <p:spPr bwMode="auto">
          <a:xfrm>
            <a:off x="2895600" y="2590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4" name="AutoShape 308"/>
          <p:cNvSpPr>
            <a:spLocks noChangeArrowheads="1"/>
          </p:cNvSpPr>
          <p:nvPr/>
        </p:nvSpPr>
        <p:spPr bwMode="auto">
          <a:xfrm>
            <a:off x="29718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5" name="AutoShape 309"/>
          <p:cNvSpPr>
            <a:spLocks noChangeArrowheads="1"/>
          </p:cNvSpPr>
          <p:nvPr/>
        </p:nvSpPr>
        <p:spPr bwMode="auto">
          <a:xfrm>
            <a:off x="29718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6" name="AutoShape 310"/>
          <p:cNvSpPr>
            <a:spLocks noChangeArrowheads="1"/>
          </p:cNvSpPr>
          <p:nvPr/>
        </p:nvSpPr>
        <p:spPr bwMode="auto">
          <a:xfrm>
            <a:off x="25146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7" name="AutoShape 311"/>
          <p:cNvSpPr>
            <a:spLocks noChangeArrowheads="1"/>
          </p:cNvSpPr>
          <p:nvPr/>
        </p:nvSpPr>
        <p:spPr bwMode="auto">
          <a:xfrm>
            <a:off x="2667000" y="2971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8" name="AutoShape 312"/>
          <p:cNvSpPr>
            <a:spLocks noChangeArrowheads="1"/>
          </p:cNvSpPr>
          <p:nvPr/>
        </p:nvSpPr>
        <p:spPr bwMode="auto">
          <a:xfrm>
            <a:off x="3276600" y="2667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4" name="Group 520"/>
          <p:cNvGrpSpPr>
            <a:grpSpLocks/>
          </p:cNvGrpSpPr>
          <p:nvPr/>
        </p:nvGrpSpPr>
        <p:grpSpPr bwMode="auto">
          <a:xfrm>
            <a:off x="381000" y="4191000"/>
            <a:ext cx="6477000" cy="2103438"/>
            <a:chOff x="240" y="2640"/>
            <a:chExt cx="4080" cy="1325"/>
          </a:xfrm>
        </p:grpSpPr>
        <p:grpSp>
          <p:nvGrpSpPr>
            <p:cNvPr id="22584" name="Group 379"/>
            <p:cNvGrpSpPr>
              <a:grpSpLocks/>
            </p:cNvGrpSpPr>
            <p:nvPr/>
          </p:nvGrpSpPr>
          <p:grpSpPr bwMode="auto">
            <a:xfrm>
              <a:off x="864" y="2640"/>
              <a:ext cx="960" cy="768"/>
              <a:chOff x="3408" y="1440"/>
              <a:chExt cx="960" cy="768"/>
            </a:xfrm>
          </p:grpSpPr>
          <p:sp>
            <p:nvSpPr>
              <p:cNvPr id="22718" name="Rectangle 343"/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9" name="Rectangle 344"/>
              <p:cNvSpPr>
                <a:spLocks noChangeArrowheads="1"/>
              </p:cNvSpPr>
              <p:nvPr/>
            </p:nvSpPr>
            <p:spPr bwMode="auto">
              <a:xfrm>
                <a:off x="364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0" name="Rectangle 345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1" name="Rectangle 346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2" name="Rectangle 347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3" name="Rectangle 348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4" name="Rectangle 349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5" name="Rectangle 350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6" name="Rectangle 351"/>
              <p:cNvSpPr>
                <a:spLocks noChangeArrowheads="1"/>
              </p:cNvSpPr>
              <p:nvPr/>
            </p:nvSpPr>
            <p:spPr bwMode="auto">
              <a:xfrm>
                <a:off x="4224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7" name="Rectangle 352"/>
              <p:cNvSpPr>
                <a:spLocks noChangeArrowheads="1"/>
              </p:cNvSpPr>
              <p:nvPr/>
            </p:nvSpPr>
            <p:spPr bwMode="auto">
              <a:xfrm>
                <a:off x="340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8" name="Rectangle 353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9" name="Rectangle 354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0" name="Rectangle 355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1" name="Rectangle 356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2" name="Rectangle 357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3" name="Rectangle 358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4" name="Rectangle 359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5" name="Rectangle 360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6" name="Rectangle 361"/>
              <p:cNvSpPr>
                <a:spLocks noChangeArrowheads="1"/>
              </p:cNvSpPr>
              <p:nvPr/>
            </p:nvSpPr>
            <p:spPr bwMode="auto">
              <a:xfrm>
                <a:off x="340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7" name="Rectangle 362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8" name="Rectangle 363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9" name="Rectangle 364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0" name="Rectangle 365"/>
              <p:cNvSpPr>
                <a:spLocks noChangeArrowheads="1"/>
              </p:cNvSpPr>
              <p:nvPr/>
            </p:nvSpPr>
            <p:spPr bwMode="auto">
              <a:xfrm>
                <a:off x="355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1" name="Rectangle 366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2" name="Rectangle 367"/>
              <p:cNvSpPr>
                <a:spLocks noChangeArrowheads="1"/>
              </p:cNvSpPr>
              <p:nvPr/>
            </p:nvSpPr>
            <p:spPr bwMode="auto">
              <a:xfrm>
                <a:off x="403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3" name="Rectangle 368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4" name="Rectangle 369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5" name="Rectangle 370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6" name="Rectangle 371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7" name="Rectangle 372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8" name="Rectangle 373"/>
              <p:cNvSpPr>
                <a:spLocks noChangeArrowheads="1"/>
              </p:cNvSpPr>
              <p:nvPr/>
            </p:nvSpPr>
            <p:spPr bwMode="auto">
              <a:xfrm>
                <a:off x="412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9" name="Rectangle 374"/>
              <p:cNvSpPr>
                <a:spLocks noChangeArrowheads="1"/>
              </p:cNvSpPr>
              <p:nvPr/>
            </p:nvSpPr>
            <p:spPr bwMode="auto">
              <a:xfrm>
                <a:off x="355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0" name="Rectangle 375"/>
              <p:cNvSpPr>
                <a:spLocks noChangeArrowheads="1"/>
              </p:cNvSpPr>
              <p:nvPr/>
            </p:nvSpPr>
            <p:spPr bwMode="auto">
              <a:xfrm>
                <a:off x="379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1" name="Rectangle 376"/>
              <p:cNvSpPr>
                <a:spLocks noChangeArrowheads="1"/>
              </p:cNvSpPr>
              <p:nvPr/>
            </p:nvSpPr>
            <p:spPr bwMode="auto">
              <a:xfrm>
                <a:off x="403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2" name="Rectangle 377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3" name="Rectangle 378"/>
              <p:cNvSpPr>
                <a:spLocks noChangeArrowheads="1"/>
              </p:cNvSpPr>
              <p:nvPr/>
            </p:nvSpPr>
            <p:spPr bwMode="auto">
              <a:xfrm>
                <a:off x="4224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585" name="Rectangle 380"/>
            <p:cNvSpPr>
              <a:spLocks noChangeArrowheads="1"/>
            </p:cNvSpPr>
            <p:nvPr/>
          </p:nvSpPr>
          <p:spPr bwMode="auto">
            <a:xfrm>
              <a:off x="240" y="2832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2586" name="Group 471"/>
            <p:cNvGrpSpPr>
              <a:grpSpLocks/>
            </p:cNvGrpSpPr>
            <p:nvPr/>
          </p:nvGrpSpPr>
          <p:grpSpPr bwMode="auto">
            <a:xfrm>
              <a:off x="1056" y="2784"/>
              <a:ext cx="960" cy="768"/>
              <a:chOff x="3408" y="1440"/>
              <a:chExt cx="960" cy="768"/>
            </a:xfrm>
          </p:grpSpPr>
          <p:sp>
            <p:nvSpPr>
              <p:cNvPr id="22682" name="Rectangle 472"/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3" name="Rectangle 473"/>
              <p:cNvSpPr>
                <a:spLocks noChangeArrowheads="1"/>
              </p:cNvSpPr>
              <p:nvPr/>
            </p:nvSpPr>
            <p:spPr bwMode="auto">
              <a:xfrm>
                <a:off x="364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4" name="Rectangle 474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5" name="Rectangle 475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6" name="Rectangle 476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7" name="Rectangle 477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8" name="Rectangle 478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9" name="Rectangle 479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0" name="Rectangle 480"/>
              <p:cNvSpPr>
                <a:spLocks noChangeArrowheads="1"/>
              </p:cNvSpPr>
              <p:nvPr/>
            </p:nvSpPr>
            <p:spPr bwMode="auto">
              <a:xfrm>
                <a:off x="4224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1" name="Rectangle 481"/>
              <p:cNvSpPr>
                <a:spLocks noChangeArrowheads="1"/>
              </p:cNvSpPr>
              <p:nvPr/>
            </p:nvSpPr>
            <p:spPr bwMode="auto">
              <a:xfrm>
                <a:off x="340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2" name="Rectangle 482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3" name="Rectangle 483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4" name="Rectangle 484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5" name="Rectangle 485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6" name="Rectangle 486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7" name="Rectangle 487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8" name="Rectangle 488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9" name="Rectangle 489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0" name="Rectangle 490"/>
              <p:cNvSpPr>
                <a:spLocks noChangeArrowheads="1"/>
              </p:cNvSpPr>
              <p:nvPr/>
            </p:nvSpPr>
            <p:spPr bwMode="auto">
              <a:xfrm>
                <a:off x="340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1" name="Rectangle 491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2" name="Rectangle 492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3" name="Rectangle 493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4" name="Rectangle 494"/>
              <p:cNvSpPr>
                <a:spLocks noChangeArrowheads="1"/>
              </p:cNvSpPr>
              <p:nvPr/>
            </p:nvSpPr>
            <p:spPr bwMode="auto">
              <a:xfrm>
                <a:off x="355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5" name="Rectangle 495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6" name="Rectangle 496"/>
              <p:cNvSpPr>
                <a:spLocks noChangeArrowheads="1"/>
              </p:cNvSpPr>
              <p:nvPr/>
            </p:nvSpPr>
            <p:spPr bwMode="auto">
              <a:xfrm>
                <a:off x="403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7" name="Rectangle 497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8" name="Rectangle 498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9" name="Rectangle 499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0" name="Rectangle 500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1" name="Rectangle 501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2" name="Rectangle 502"/>
              <p:cNvSpPr>
                <a:spLocks noChangeArrowheads="1"/>
              </p:cNvSpPr>
              <p:nvPr/>
            </p:nvSpPr>
            <p:spPr bwMode="auto">
              <a:xfrm>
                <a:off x="412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3" name="Rectangle 503"/>
              <p:cNvSpPr>
                <a:spLocks noChangeArrowheads="1"/>
              </p:cNvSpPr>
              <p:nvPr/>
            </p:nvSpPr>
            <p:spPr bwMode="auto">
              <a:xfrm>
                <a:off x="355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4" name="Rectangle 504"/>
              <p:cNvSpPr>
                <a:spLocks noChangeArrowheads="1"/>
              </p:cNvSpPr>
              <p:nvPr/>
            </p:nvSpPr>
            <p:spPr bwMode="auto">
              <a:xfrm>
                <a:off x="379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5" name="Rectangle 505"/>
              <p:cNvSpPr>
                <a:spLocks noChangeArrowheads="1"/>
              </p:cNvSpPr>
              <p:nvPr/>
            </p:nvSpPr>
            <p:spPr bwMode="auto">
              <a:xfrm>
                <a:off x="403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6" name="Rectangle 506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7" name="Rectangle 507"/>
              <p:cNvSpPr>
                <a:spLocks noChangeArrowheads="1"/>
              </p:cNvSpPr>
              <p:nvPr/>
            </p:nvSpPr>
            <p:spPr bwMode="auto">
              <a:xfrm>
                <a:off x="4224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22587" name="Group 381"/>
            <p:cNvGrpSpPr>
              <a:grpSpLocks/>
            </p:cNvGrpSpPr>
            <p:nvPr/>
          </p:nvGrpSpPr>
          <p:grpSpPr bwMode="auto">
            <a:xfrm>
              <a:off x="1152" y="3024"/>
              <a:ext cx="1152" cy="768"/>
              <a:chOff x="3600" y="2592"/>
              <a:chExt cx="1200" cy="768"/>
            </a:xfrm>
          </p:grpSpPr>
          <p:sp>
            <p:nvSpPr>
              <p:cNvPr id="22638" name="Rectangle 382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9" name="Rectangle 383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0" name="Rectangle 384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1" name="Rectangle 385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2" name="Rectangle 386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3" name="Rectangle 387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4" name="Rectangle 388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5" name="Rectangle 389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6" name="Rectangle 390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7" name="Rectangle 391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8" name="Rectangle 392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9" name="Rectangle 393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0" name="Rectangle 394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1" name="Rectangle 395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2" name="Rectangle 396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3" name="Rectangle 397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4" name="Rectangle 398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5" name="Rectangle 399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6" name="Rectangle 40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7" name="Rectangle 401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8" name="Rectangle 402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9" name="Rectangle 403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0" name="Rectangle 404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1" name="Rectangle 405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2" name="Rectangle 406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3" name="Rectangle 407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4" name="Rectangle 408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5" name="Rectangle 409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6" name="Rectangle 410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7" name="Rectangle 411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8" name="Rectangle 412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9" name="Rectangle 413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0" name="Rectangle 414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1" name="Rectangle 415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2" name="Rectangle 416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3" name="Rectangle 417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4" name="Rectangle 418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5" name="Rectangle 419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6" name="Rectangle 420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7" name="Rectangle 421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8" name="Rectangle 422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9" name="Rectangle 423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0" name="Rectangle 424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1" name="Rectangle 425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22588" name="Group 426"/>
            <p:cNvGrpSpPr>
              <a:grpSpLocks/>
            </p:cNvGrpSpPr>
            <p:nvPr/>
          </p:nvGrpSpPr>
          <p:grpSpPr bwMode="auto">
            <a:xfrm>
              <a:off x="1296" y="3168"/>
              <a:ext cx="1152" cy="768"/>
              <a:chOff x="3600" y="2592"/>
              <a:chExt cx="1200" cy="768"/>
            </a:xfrm>
          </p:grpSpPr>
          <p:sp>
            <p:nvSpPr>
              <p:cNvPr id="22594" name="Rectangle 427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5" name="Rectangle 428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6" name="Rectangle 42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7" name="Rectangle 430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8" name="Rectangle 431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9" name="Rectangle 432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0" name="Rectangle 433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1" name="Rectangle 434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2" name="Rectangle 435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3" name="Rectangle 436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4" name="Rectangle 437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5" name="Rectangle 438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6" name="Rectangle 439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7" name="Rectangle 440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8" name="Rectangle 441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9" name="Rectangle 442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0" name="Rectangle 443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1" name="Rectangle 444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2" name="Rectangle 445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3" name="Rectangle 446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4" name="Rectangle 447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5" name="Rectangle 448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6" name="Rectangle 449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7" name="Rectangle 450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8" name="Rectangle 451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9" name="Rectangle 452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0" name="Rectangle 453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1" name="Rectangle 454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2" name="Rectangle 455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3" name="Rectangle 456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4" name="Rectangle 457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5" name="Rectangle 458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6" name="Rectangle 459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7" name="Rectangle 460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8" name="Rectangle 461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9" name="Rectangle 462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0" name="Rectangle 463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1" name="Rectangle 464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2" name="Rectangle 465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3" name="Rectangle 466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4" name="Rectangle 467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5" name="Rectangle 468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6" name="Rectangle 469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7" name="Rectangle 470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589" name="Freeform 508" descr="Wave"/>
            <p:cNvSpPr>
              <a:spLocks/>
            </p:cNvSpPr>
            <p:nvPr/>
          </p:nvSpPr>
          <p:spPr bwMode="auto">
            <a:xfrm>
              <a:off x="2736" y="3312"/>
              <a:ext cx="1584" cy="541"/>
            </a:xfrm>
            <a:custGeom>
              <a:avLst/>
              <a:gdLst>
                <a:gd name="T0" fmla="*/ 0 w 1968"/>
                <a:gd name="T1" fmla="*/ 0 h 672"/>
                <a:gd name="T2" fmla="*/ 2 w 1968"/>
                <a:gd name="T3" fmla="*/ 2 h 672"/>
                <a:gd name="T4" fmla="*/ 2 w 1968"/>
                <a:gd name="T5" fmla="*/ 2 h 672"/>
                <a:gd name="T6" fmla="*/ 2 w 1968"/>
                <a:gd name="T7" fmla="*/ 2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0" name="Rectangle 509"/>
            <p:cNvSpPr>
              <a:spLocks noChangeArrowheads="1"/>
            </p:cNvSpPr>
            <p:nvPr/>
          </p:nvSpPr>
          <p:spPr bwMode="auto">
            <a:xfrm>
              <a:off x="384" y="2928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1" name="Rectangle 510"/>
            <p:cNvSpPr>
              <a:spLocks noChangeArrowheads="1"/>
            </p:cNvSpPr>
            <p:nvPr/>
          </p:nvSpPr>
          <p:spPr bwMode="auto">
            <a:xfrm>
              <a:off x="528" y="3024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2" name="Rectangle 511"/>
            <p:cNvSpPr>
              <a:spLocks noChangeArrowheads="1"/>
            </p:cNvSpPr>
            <p:nvPr/>
          </p:nvSpPr>
          <p:spPr bwMode="auto">
            <a:xfrm>
              <a:off x="672" y="3120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3" name="Freeform 512" descr="Wave"/>
            <p:cNvSpPr>
              <a:spLocks/>
            </p:cNvSpPr>
            <p:nvPr/>
          </p:nvSpPr>
          <p:spPr bwMode="auto">
            <a:xfrm>
              <a:off x="2640" y="3408"/>
              <a:ext cx="1632" cy="557"/>
            </a:xfrm>
            <a:custGeom>
              <a:avLst/>
              <a:gdLst>
                <a:gd name="T0" fmla="*/ 0 w 1968"/>
                <a:gd name="T1" fmla="*/ 0 h 672"/>
                <a:gd name="T2" fmla="*/ 2 w 1968"/>
                <a:gd name="T3" fmla="*/ 2 h 672"/>
                <a:gd name="T4" fmla="*/ 2 w 1968"/>
                <a:gd name="T5" fmla="*/ 2 h 672"/>
                <a:gd name="T6" fmla="*/ 2 w 1968"/>
                <a:gd name="T7" fmla="*/ 2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4706" name="AutoShape 514"/>
          <p:cNvSpPr>
            <a:spLocks noChangeArrowheads="1"/>
          </p:cNvSpPr>
          <p:nvPr/>
        </p:nvSpPr>
        <p:spPr bwMode="auto">
          <a:xfrm rot="-1890043">
            <a:off x="4572000" y="38862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Rectangle 515"/>
          <p:cNvSpPr>
            <a:spLocks noChangeArrowheads="1"/>
          </p:cNvSpPr>
          <p:nvPr/>
        </p:nvSpPr>
        <p:spPr bwMode="auto">
          <a:xfrm>
            <a:off x="228600" y="1828800"/>
            <a:ext cx="152400" cy="12192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82" name="Rectangle 516"/>
          <p:cNvSpPr>
            <a:spLocks noChangeArrowheads="1"/>
          </p:cNvSpPr>
          <p:nvPr/>
        </p:nvSpPr>
        <p:spPr bwMode="auto">
          <a:xfrm>
            <a:off x="457200" y="1981200"/>
            <a:ext cx="152400" cy="12192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4711" name="AutoShape 519"/>
          <p:cNvSpPr>
            <a:spLocks noChangeArrowheads="1"/>
          </p:cNvSpPr>
          <p:nvPr/>
        </p:nvSpPr>
        <p:spPr bwMode="auto">
          <a:xfrm rot="5400000">
            <a:off x="1638300" y="3238500"/>
            <a:ext cx="685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Text Box 177">
            <a:extLst>
              <a:ext uri="{FF2B5EF4-FFF2-40B4-BE49-F238E27FC236}">
                <a16:creationId xmlns:a16="http://schemas.microsoft.com/office/drawing/2014/main" id="{A02EC9FC-5B8E-480B-BFF5-346ECCE8A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419" y="3443678"/>
            <a:ext cx="1864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 dirty="0"/>
              <a:t>Component-based</a:t>
            </a:r>
          </a:p>
        </p:txBody>
      </p:sp>
      <p:sp>
        <p:nvSpPr>
          <p:cNvPr id="312" name="Text Box 177">
            <a:extLst>
              <a:ext uri="{FF2B5EF4-FFF2-40B4-BE49-F238E27FC236}">
                <a16:creationId xmlns:a16="http://schemas.microsoft.com/office/drawing/2014/main" id="{992E3F6F-EB04-4674-9457-AF631DB44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2733" y="1899171"/>
            <a:ext cx="12024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 dirty="0"/>
              <a:t>Traditional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81" grpId="0" animBg="1"/>
      <p:bldP spid="264381" grpId="1" animBg="1"/>
      <p:bldP spid="264706" grpId="0" animBg="1"/>
      <p:bldP spid="264711" grpId="0" animBg="1"/>
      <p:bldP spid="311" grpId="0"/>
      <p:bldP spid="312" grpId="0"/>
      <p:bldP spid="3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3A332-2CDA-41C4-9B41-9E959D1C45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Component-Based Software Development</a:t>
            </a:r>
          </a:p>
        </p:txBody>
      </p:sp>
      <p:grpSp>
        <p:nvGrpSpPr>
          <p:cNvPr id="23556" name="Group 29"/>
          <p:cNvGrpSpPr>
            <a:grpSpLocks/>
          </p:cNvGrpSpPr>
          <p:nvPr/>
        </p:nvGrpSpPr>
        <p:grpSpPr bwMode="auto">
          <a:xfrm>
            <a:off x="838200" y="1600200"/>
            <a:ext cx="914400" cy="914400"/>
            <a:chOff x="528" y="1008"/>
            <a:chExt cx="576" cy="576"/>
          </a:xfrm>
        </p:grpSpPr>
        <p:sp>
          <p:nvSpPr>
            <p:cNvPr id="23685" name="Rectangle 14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6" name="AutoShape 22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7" name="AutoShape 23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8" name="AutoShape 24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89" name="AutoShape 25"/>
            <p:cNvCxnSpPr>
              <a:cxnSpLocks noChangeShapeType="1"/>
              <a:stCxn id="23686" idx="1"/>
              <a:endCxn id="23687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90" name="AutoShape 26"/>
            <p:cNvCxnSpPr>
              <a:cxnSpLocks noChangeShapeType="1"/>
              <a:stCxn id="23686" idx="3"/>
              <a:endCxn id="23688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91" name="AutoShape 27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92" name="AutoShape 28"/>
            <p:cNvCxnSpPr>
              <a:cxnSpLocks noChangeShapeType="1"/>
              <a:stCxn id="23691" idx="2"/>
              <a:endCxn id="23686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7" name="Group 30"/>
          <p:cNvGrpSpPr>
            <a:grpSpLocks/>
          </p:cNvGrpSpPr>
          <p:nvPr/>
        </p:nvGrpSpPr>
        <p:grpSpPr bwMode="auto">
          <a:xfrm>
            <a:off x="1219200" y="1676400"/>
            <a:ext cx="914400" cy="914400"/>
            <a:chOff x="528" y="1008"/>
            <a:chExt cx="576" cy="576"/>
          </a:xfrm>
        </p:grpSpPr>
        <p:sp>
          <p:nvSpPr>
            <p:cNvPr id="23677" name="Rectangle 31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8" name="AutoShape 32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9" name="AutoShape 33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80" name="AutoShape 34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81" name="AutoShape 35"/>
            <p:cNvCxnSpPr>
              <a:cxnSpLocks noChangeShapeType="1"/>
              <a:stCxn id="23678" idx="1"/>
              <a:endCxn id="23679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82" name="AutoShape 36"/>
            <p:cNvCxnSpPr>
              <a:cxnSpLocks noChangeShapeType="1"/>
              <a:stCxn id="23678" idx="3"/>
              <a:endCxn id="23680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83" name="AutoShape 37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84" name="AutoShape 38"/>
            <p:cNvCxnSpPr>
              <a:cxnSpLocks noChangeShapeType="1"/>
              <a:stCxn id="23683" idx="2"/>
              <a:endCxn id="23678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8" name="Group 39"/>
          <p:cNvGrpSpPr>
            <a:grpSpLocks/>
          </p:cNvGrpSpPr>
          <p:nvPr/>
        </p:nvGrpSpPr>
        <p:grpSpPr bwMode="auto">
          <a:xfrm>
            <a:off x="1905000" y="1905000"/>
            <a:ext cx="914400" cy="914400"/>
            <a:chOff x="528" y="1008"/>
            <a:chExt cx="576" cy="576"/>
          </a:xfrm>
        </p:grpSpPr>
        <p:sp>
          <p:nvSpPr>
            <p:cNvPr id="23669" name="Rectangle 40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0" name="AutoShape 41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1" name="AutoShape 42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72" name="AutoShape 43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73" name="AutoShape 44"/>
            <p:cNvCxnSpPr>
              <a:cxnSpLocks noChangeShapeType="1"/>
              <a:stCxn id="23670" idx="1"/>
              <a:endCxn id="23671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4" name="AutoShape 45"/>
            <p:cNvCxnSpPr>
              <a:cxnSpLocks noChangeShapeType="1"/>
              <a:stCxn id="23670" idx="3"/>
              <a:endCxn id="23672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75" name="AutoShape 46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76" name="AutoShape 47"/>
            <p:cNvCxnSpPr>
              <a:cxnSpLocks noChangeShapeType="1"/>
              <a:stCxn id="23675" idx="2"/>
              <a:endCxn id="23670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9" name="Group 48"/>
          <p:cNvGrpSpPr>
            <a:grpSpLocks/>
          </p:cNvGrpSpPr>
          <p:nvPr/>
        </p:nvGrpSpPr>
        <p:grpSpPr bwMode="auto">
          <a:xfrm>
            <a:off x="1676400" y="1828800"/>
            <a:ext cx="914400" cy="914400"/>
            <a:chOff x="528" y="1008"/>
            <a:chExt cx="576" cy="576"/>
          </a:xfrm>
        </p:grpSpPr>
        <p:sp>
          <p:nvSpPr>
            <p:cNvPr id="23661" name="Rectangle 49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62" name="AutoShape 50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63" name="AutoShape 51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64" name="AutoShape 52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65" name="AutoShape 53"/>
            <p:cNvCxnSpPr>
              <a:cxnSpLocks noChangeShapeType="1"/>
              <a:stCxn id="23662" idx="1"/>
              <a:endCxn id="23663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6" name="AutoShape 54"/>
            <p:cNvCxnSpPr>
              <a:cxnSpLocks noChangeShapeType="1"/>
              <a:stCxn id="23662" idx="3"/>
              <a:endCxn id="23664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67" name="AutoShape 55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68" name="AutoShape 56"/>
            <p:cNvCxnSpPr>
              <a:cxnSpLocks noChangeShapeType="1"/>
              <a:stCxn id="23667" idx="2"/>
              <a:endCxn id="23662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0" name="Group 57"/>
          <p:cNvGrpSpPr>
            <a:grpSpLocks/>
          </p:cNvGrpSpPr>
          <p:nvPr/>
        </p:nvGrpSpPr>
        <p:grpSpPr bwMode="auto">
          <a:xfrm>
            <a:off x="2057400" y="1981200"/>
            <a:ext cx="914400" cy="914400"/>
            <a:chOff x="528" y="1008"/>
            <a:chExt cx="576" cy="576"/>
          </a:xfrm>
        </p:grpSpPr>
        <p:sp>
          <p:nvSpPr>
            <p:cNvPr id="23653" name="Rectangle 58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54" name="AutoShape 59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55" name="AutoShape 60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56" name="AutoShape 61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57" name="AutoShape 62"/>
            <p:cNvCxnSpPr>
              <a:cxnSpLocks noChangeShapeType="1"/>
              <a:stCxn id="23654" idx="1"/>
              <a:endCxn id="23655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8" name="AutoShape 63"/>
            <p:cNvCxnSpPr>
              <a:cxnSpLocks noChangeShapeType="1"/>
              <a:stCxn id="23654" idx="3"/>
              <a:endCxn id="23656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59" name="AutoShape 64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60" name="AutoShape 65"/>
            <p:cNvCxnSpPr>
              <a:cxnSpLocks noChangeShapeType="1"/>
              <a:stCxn id="23659" idx="2"/>
              <a:endCxn id="23654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86"/>
          <p:cNvGrpSpPr>
            <a:grpSpLocks/>
          </p:cNvGrpSpPr>
          <p:nvPr/>
        </p:nvGrpSpPr>
        <p:grpSpPr bwMode="auto">
          <a:xfrm>
            <a:off x="5867400" y="1066800"/>
            <a:ext cx="2133600" cy="2667000"/>
            <a:chOff x="3552" y="672"/>
            <a:chExt cx="1344" cy="1680"/>
          </a:xfrm>
        </p:grpSpPr>
        <p:sp>
          <p:nvSpPr>
            <p:cNvPr id="23621" name="Rectangle 77"/>
            <p:cNvSpPr>
              <a:spLocks noChangeArrowheads="1"/>
            </p:cNvSpPr>
            <p:nvPr/>
          </p:nvSpPr>
          <p:spPr bwMode="auto">
            <a:xfrm>
              <a:off x="3552" y="672"/>
              <a:ext cx="1344" cy="1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2" name="Rectangle 67"/>
            <p:cNvSpPr>
              <a:spLocks noChangeArrowheads="1"/>
            </p:cNvSpPr>
            <p:nvPr/>
          </p:nvSpPr>
          <p:spPr bwMode="auto">
            <a:xfrm>
              <a:off x="3648" y="720"/>
              <a:ext cx="5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3" name="AutoShape 68"/>
            <p:cNvSpPr>
              <a:spLocks noChangeArrowheads="1"/>
            </p:cNvSpPr>
            <p:nvPr/>
          </p:nvSpPr>
          <p:spPr bwMode="auto">
            <a:xfrm>
              <a:off x="3840" y="912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4" name="AutoShape 69"/>
            <p:cNvSpPr>
              <a:spLocks noChangeArrowheads="1"/>
            </p:cNvSpPr>
            <p:nvPr/>
          </p:nvSpPr>
          <p:spPr bwMode="auto">
            <a:xfrm>
              <a:off x="3696" y="1104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25" name="AutoShape 70"/>
            <p:cNvSpPr>
              <a:spLocks noChangeArrowheads="1"/>
            </p:cNvSpPr>
            <p:nvPr/>
          </p:nvSpPr>
          <p:spPr bwMode="auto">
            <a:xfrm>
              <a:off x="3984" y="1152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26" name="AutoShape 71"/>
            <p:cNvCxnSpPr>
              <a:cxnSpLocks noChangeShapeType="1"/>
              <a:stCxn id="23623" idx="1"/>
              <a:endCxn id="23624" idx="0"/>
            </p:cNvCxnSpPr>
            <p:nvPr/>
          </p:nvCxnSpPr>
          <p:spPr bwMode="auto">
            <a:xfrm rot="10800000" flipV="1">
              <a:off x="3792" y="984"/>
              <a:ext cx="48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7" name="AutoShape 72"/>
            <p:cNvCxnSpPr>
              <a:cxnSpLocks noChangeShapeType="1"/>
              <a:stCxn id="23623" idx="3"/>
              <a:endCxn id="23625" idx="0"/>
            </p:cNvCxnSpPr>
            <p:nvPr/>
          </p:nvCxnSpPr>
          <p:spPr bwMode="auto">
            <a:xfrm>
              <a:off x="4032" y="984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28" name="AutoShape 73"/>
            <p:cNvSpPr>
              <a:spLocks noChangeArrowheads="1"/>
            </p:cNvSpPr>
            <p:nvPr/>
          </p:nvSpPr>
          <p:spPr bwMode="auto">
            <a:xfrm>
              <a:off x="3792" y="768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29" name="AutoShape 74"/>
            <p:cNvCxnSpPr>
              <a:cxnSpLocks noChangeShapeType="1"/>
              <a:stCxn id="23628" idx="2"/>
              <a:endCxn id="23623" idx="0"/>
            </p:cNvCxnSpPr>
            <p:nvPr/>
          </p:nvCxnSpPr>
          <p:spPr bwMode="auto">
            <a:xfrm rot="5400000">
              <a:off x="3888" y="864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0" name="AutoShape 75"/>
            <p:cNvSpPr>
              <a:spLocks noChangeArrowheads="1"/>
            </p:cNvSpPr>
            <p:nvPr/>
          </p:nvSpPr>
          <p:spPr bwMode="auto">
            <a:xfrm>
              <a:off x="3696" y="1248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31" name="AutoShape 76"/>
            <p:cNvCxnSpPr>
              <a:cxnSpLocks noChangeShapeType="1"/>
              <a:stCxn id="23624" idx="2"/>
              <a:endCxn id="23630" idx="0"/>
            </p:cNvCxnSpPr>
            <p:nvPr/>
          </p:nvCxnSpPr>
          <p:spPr bwMode="auto">
            <a:xfrm>
              <a:off x="3792" y="1152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2" name="Rectangle 97"/>
            <p:cNvSpPr>
              <a:spLocks noChangeArrowheads="1"/>
            </p:cNvSpPr>
            <p:nvPr/>
          </p:nvSpPr>
          <p:spPr bwMode="auto">
            <a:xfrm>
              <a:off x="3600" y="1584"/>
              <a:ext cx="62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33" name="AutoShape 98"/>
            <p:cNvSpPr>
              <a:spLocks noChangeArrowheads="1"/>
            </p:cNvSpPr>
            <p:nvPr/>
          </p:nvSpPr>
          <p:spPr bwMode="auto">
            <a:xfrm>
              <a:off x="3840" y="1776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34" name="AutoShape 99"/>
            <p:cNvSpPr>
              <a:spLocks noChangeArrowheads="1"/>
            </p:cNvSpPr>
            <p:nvPr/>
          </p:nvSpPr>
          <p:spPr bwMode="auto">
            <a:xfrm>
              <a:off x="3696" y="2016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35" name="AutoShape 100"/>
            <p:cNvSpPr>
              <a:spLocks noChangeArrowheads="1"/>
            </p:cNvSpPr>
            <p:nvPr/>
          </p:nvSpPr>
          <p:spPr bwMode="auto">
            <a:xfrm>
              <a:off x="3984" y="2016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36" name="AutoShape 101"/>
            <p:cNvCxnSpPr>
              <a:cxnSpLocks noChangeShapeType="1"/>
              <a:stCxn id="23633" idx="1"/>
              <a:endCxn id="23634" idx="0"/>
            </p:cNvCxnSpPr>
            <p:nvPr/>
          </p:nvCxnSpPr>
          <p:spPr bwMode="auto">
            <a:xfrm rot="10800000" flipV="1">
              <a:off x="3792" y="1848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7" name="AutoShape 102"/>
            <p:cNvCxnSpPr>
              <a:cxnSpLocks noChangeShapeType="1"/>
              <a:stCxn id="23633" idx="3"/>
              <a:endCxn id="23635" idx="0"/>
            </p:cNvCxnSpPr>
            <p:nvPr/>
          </p:nvCxnSpPr>
          <p:spPr bwMode="auto">
            <a:xfrm>
              <a:off x="4032" y="1848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8" name="AutoShape 103"/>
            <p:cNvSpPr>
              <a:spLocks noChangeArrowheads="1"/>
            </p:cNvSpPr>
            <p:nvPr/>
          </p:nvSpPr>
          <p:spPr bwMode="auto">
            <a:xfrm>
              <a:off x="3792" y="1632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39" name="AutoShape 104"/>
            <p:cNvCxnSpPr>
              <a:cxnSpLocks noChangeShapeType="1"/>
              <a:stCxn id="23638" idx="2"/>
              <a:endCxn id="23633" idx="0"/>
            </p:cNvCxnSpPr>
            <p:nvPr/>
          </p:nvCxnSpPr>
          <p:spPr bwMode="auto">
            <a:xfrm rot="5400000">
              <a:off x="3888" y="1728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0" name="Rectangle 106"/>
            <p:cNvSpPr>
              <a:spLocks noChangeArrowheads="1"/>
            </p:cNvSpPr>
            <p:nvPr/>
          </p:nvSpPr>
          <p:spPr bwMode="auto">
            <a:xfrm>
              <a:off x="4368" y="1440"/>
              <a:ext cx="432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41" name="AutoShape 107"/>
            <p:cNvSpPr>
              <a:spLocks noChangeArrowheads="1"/>
            </p:cNvSpPr>
            <p:nvPr/>
          </p:nvSpPr>
          <p:spPr bwMode="auto">
            <a:xfrm>
              <a:off x="4544" y="1664"/>
              <a:ext cx="128" cy="1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42" name="AutoShape 108"/>
            <p:cNvSpPr>
              <a:spLocks noChangeArrowheads="1"/>
            </p:cNvSpPr>
            <p:nvPr/>
          </p:nvSpPr>
          <p:spPr bwMode="auto">
            <a:xfrm>
              <a:off x="4416" y="1944"/>
              <a:ext cx="160" cy="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43" name="AutoShape 109"/>
            <p:cNvSpPr>
              <a:spLocks noChangeArrowheads="1"/>
            </p:cNvSpPr>
            <p:nvPr/>
          </p:nvSpPr>
          <p:spPr bwMode="auto">
            <a:xfrm>
              <a:off x="4640" y="1944"/>
              <a:ext cx="112" cy="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44" name="AutoShape 110"/>
            <p:cNvCxnSpPr>
              <a:cxnSpLocks noChangeShapeType="1"/>
              <a:stCxn id="23641" idx="1"/>
              <a:endCxn id="23642" idx="0"/>
            </p:cNvCxnSpPr>
            <p:nvPr/>
          </p:nvCxnSpPr>
          <p:spPr bwMode="auto">
            <a:xfrm rot="10800000" flipV="1">
              <a:off x="4496" y="1748"/>
              <a:ext cx="48" cy="1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45" name="AutoShape 111"/>
            <p:cNvCxnSpPr>
              <a:cxnSpLocks noChangeShapeType="1"/>
              <a:stCxn id="23641" idx="3"/>
              <a:endCxn id="23643" idx="0"/>
            </p:cNvCxnSpPr>
            <p:nvPr/>
          </p:nvCxnSpPr>
          <p:spPr bwMode="auto">
            <a:xfrm>
              <a:off x="4672" y="1748"/>
              <a:ext cx="24" cy="1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6" name="AutoShape 112"/>
            <p:cNvSpPr>
              <a:spLocks noChangeArrowheads="1"/>
            </p:cNvSpPr>
            <p:nvPr/>
          </p:nvSpPr>
          <p:spPr bwMode="auto">
            <a:xfrm>
              <a:off x="4512" y="1496"/>
              <a:ext cx="192" cy="56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47" name="AutoShape 113"/>
            <p:cNvCxnSpPr>
              <a:cxnSpLocks noChangeShapeType="1"/>
              <a:stCxn id="23646" idx="2"/>
              <a:endCxn id="23641" idx="0"/>
            </p:cNvCxnSpPr>
            <p:nvPr/>
          </p:nvCxnSpPr>
          <p:spPr bwMode="auto">
            <a:xfrm rot="5400000">
              <a:off x="4552" y="1608"/>
              <a:ext cx="1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8" name="AutoShape 114"/>
            <p:cNvSpPr>
              <a:spLocks noChangeArrowheads="1"/>
            </p:cNvSpPr>
            <p:nvPr/>
          </p:nvSpPr>
          <p:spPr bwMode="auto">
            <a:xfrm>
              <a:off x="4560" y="2160"/>
              <a:ext cx="96" cy="64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649" name="AutoShape 115"/>
            <p:cNvCxnSpPr>
              <a:cxnSpLocks noChangeShapeType="1"/>
              <a:stCxn id="23643" idx="2"/>
              <a:endCxn id="23648" idx="0"/>
            </p:cNvCxnSpPr>
            <p:nvPr/>
          </p:nvCxnSpPr>
          <p:spPr bwMode="auto">
            <a:xfrm flipH="1">
              <a:off x="4608" y="2016"/>
              <a:ext cx="8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0" name="AutoShape 116"/>
            <p:cNvCxnSpPr>
              <a:cxnSpLocks noChangeShapeType="1"/>
              <a:stCxn id="23642" idx="2"/>
              <a:endCxn id="23648" idx="0"/>
            </p:cNvCxnSpPr>
            <p:nvPr/>
          </p:nvCxnSpPr>
          <p:spPr bwMode="auto">
            <a:xfrm>
              <a:off x="4496" y="2016"/>
              <a:ext cx="11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1" name="AutoShape 117"/>
            <p:cNvCxnSpPr>
              <a:cxnSpLocks noChangeShapeType="1"/>
              <a:stCxn id="23622" idx="2"/>
              <a:endCxn id="23632" idx="0"/>
            </p:cNvCxnSpPr>
            <p:nvPr/>
          </p:nvCxnSpPr>
          <p:spPr bwMode="auto">
            <a:xfrm flipH="1">
              <a:off x="3912" y="1344"/>
              <a:ext cx="2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2" name="AutoShape 118"/>
            <p:cNvCxnSpPr>
              <a:cxnSpLocks noChangeShapeType="1"/>
              <a:stCxn id="23632" idx="2"/>
              <a:endCxn id="23640" idx="0"/>
            </p:cNvCxnSpPr>
            <p:nvPr/>
          </p:nvCxnSpPr>
          <p:spPr bwMode="auto">
            <a:xfrm rot="5400000" flipH="1" flipV="1">
              <a:off x="3888" y="1464"/>
              <a:ext cx="720" cy="672"/>
            </a:xfrm>
            <a:prstGeom prst="bentConnector5">
              <a:avLst>
                <a:gd name="adj1" fmla="val -20000"/>
                <a:gd name="adj2" fmla="val 57144"/>
                <a:gd name="adj3" fmla="val 1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9191" name="AutoShape 119"/>
          <p:cNvSpPr>
            <a:spLocks noChangeArrowheads="1"/>
          </p:cNvSpPr>
          <p:nvPr/>
        </p:nvSpPr>
        <p:spPr bwMode="auto">
          <a:xfrm>
            <a:off x="3733800" y="20574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30"/>
          <p:cNvSpPr>
            <a:spLocks noChangeArrowheads="1"/>
          </p:cNvSpPr>
          <p:nvPr/>
        </p:nvSpPr>
        <p:spPr bwMode="auto">
          <a:xfrm>
            <a:off x="685800" y="1447800"/>
            <a:ext cx="2667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3564" name="Text Box 131"/>
          <p:cNvSpPr txBox="1">
            <a:spLocks noChangeArrowheads="1"/>
          </p:cNvSpPr>
          <p:nvPr/>
        </p:nvSpPr>
        <p:spPr bwMode="auto">
          <a:xfrm>
            <a:off x="749300" y="3092450"/>
            <a:ext cx="191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tx2"/>
                </a:solidFill>
              </a:rPr>
              <a:t>Organization X: </a:t>
            </a:r>
          </a:p>
          <a:p>
            <a:r>
              <a:rPr lang="en-US" b="0"/>
              <a:t>Component library</a:t>
            </a:r>
          </a:p>
        </p:txBody>
      </p:sp>
      <p:grpSp>
        <p:nvGrpSpPr>
          <p:cNvPr id="8" name="Group 187"/>
          <p:cNvGrpSpPr>
            <a:grpSpLocks/>
          </p:cNvGrpSpPr>
          <p:nvPr/>
        </p:nvGrpSpPr>
        <p:grpSpPr bwMode="auto">
          <a:xfrm>
            <a:off x="685800" y="4114800"/>
            <a:ext cx="2667000" cy="2133600"/>
            <a:chOff x="288" y="2592"/>
            <a:chExt cx="1680" cy="1344"/>
          </a:xfrm>
        </p:grpSpPr>
        <p:sp>
          <p:nvSpPr>
            <p:cNvPr id="23602" name="Freeform 123"/>
            <p:cNvSpPr>
              <a:spLocks/>
            </p:cNvSpPr>
            <p:nvPr/>
          </p:nvSpPr>
          <p:spPr bwMode="auto">
            <a:xfrm>
              <a:off x="480" y="283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Freeform 124"/>
            <p:cNvSpPr>
              <a:spLocks/>
            </p:cNvSpPr>
            <p:nvPr/>
          </p:nvSpPr>
          <p:spPr bwMode="auto">
            <a:xfrm>
              <a:off x="624" y="2640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Freeform 125"/>
            <p:cNvSpPr>
              <a:spLocks/>
            </p:cNvSpPr>
            <p:nvPr/>
          </p:nvSpPr>
          <p:spPr bwMode="auto">
            <a:xfrm>
              <a:off x="720" y="283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5" name="Freeform 126"/>
            <p:cNvSpPr>
              <a:spLocks/>
            </p:cNvSpPr>
            <p:nvPr/>
          </p:nvSpPr>
          <p:spPr bwMode="auto">
            <a:xfrm>
              <a:off x="816" y="3024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Freeform 127"/>
            <p:cNvSpPr>
              <a:spLocks/>
            </p:cNvSpPr>
            <p:nvPr/>
          </p:nvSpPr>
          <p:spPr bwMode="auto">
            <a:xfrm>
              <a:off x="1008" y="292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7" name="Freeform 128"/>
            <p:cNvSpPr>
              <a:spLocks/>
            </p:cNvSpPr>
            <p:nvPr/>
          </p:nvSpPr>
          <p:spPr bwMode="auto">
            <a:xfrm>
              <a:off x="1152" y="292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08" name="Group 170"/>
            <p:cNvGrpSpPr>
              <a:grpSpLocks/>
            </p:cNvGrpSpPr>
            <p:nvPr/>
          </p:nvGrpSpPr>
          <p:grpSpPr bwMode="auto">
            <a:xfrm>
              <a:off x="1296" y="3024"/>
              <a:ext cx="384" cy="384"/>
              <a:chOff x="1488" y="3264"/>
              <a:chExt cx="384" cy="384"/>
            </a:xfrm>
          </p:grpSpPr>
          <p:sp>
            <p:nvSpPr>
              <p:cNvPr id="23617" name="Freeform 129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8" name="Line 144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9" name="Line 145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0" name="Line 146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09" name="Rectangle 147"/>
            <p:cNvSpPr>
              <a:spLocks noChangeArrowheads="1"/>
            </p:cNvSpPr>
            <p:nvPr/>
          </p:nvSpPr>
          <p:spPr bwMode="auto">
            <a:xfrm>
              <a:off x="288" y="2592"/>
              <a:ext cx="168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10" name="Text Box 148"/>
            <p:cNvSpPr txBox="1">
              <a:spLocks noChangeArrowheads="1"/>
            </p:cNvSpPr>
            <p:nvPr/>
          </p:nvSpPr>
          <p:spPr bwMode="auto">
            <a:xfrm>
              <a:off x="328" y="3484"/>
              <a:ext cx="12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solidFill>
                    <a:schemeClr val="folHlink"/>
                  </a:solidFill>
                </a:rPr>
                <a:t>Organization Y: </a:t>
              </a:r>
            </a:p>
            <a:p>
              <a:r>
                <a:rPr lang="en-US" b="0"/>
                <a:t>Component library</a:t>
              </a:r>
            </a:p>
          </p:txBody>
        </p:sp>
        <p:sp>
          <p:nvSpPr>
            <p:cNvPr id="23611" name="Freeform 172"/>
            <p:cNvSpPr>
              <a:spLocks/>
            </p:cNvSpPr>
            <p:nvPr/>
          </p:nvSpPr>
          <p:spPr bwMode="auto">
            <a:xfrm>
              <a:off x="1536" y="268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2" name="Line 173"/>
            <p:cNvSpPr>
              <a:spLocks noChangeShapeType="1"/>
            </p:cNvSpPr>
            <p:nvPr/>
          </p:nvSpPr>
          <p:spPr bwMode="auto">
            <a:xfrm>
              <a:off x="1728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3" name="Line 174"/>
            <p:cNvSpPr>
              <a:spLocks noChangeShapeType="1"/>
            </p:cNvSpPr>
            <p:nvPr/>
          </p:nvSpPr>
          <p:spPr bwMode="auto">
            <a:xfrm flipH="1">
              <a:off x="1632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4" name="Line 175"/>
            <p:cNvSpPr>
              <a:spLocks noChangeShapeType="1"/>
            </p:cNvSpPr>
            <p:nvPr/>
          </p:nvSpPr>
          <p:spPr bwMode="auto">
            <a:xfrm>
              <a:off x="1728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5" name="Line 176"/>
            <p:cNvSpPr>
              <a:spLocks noChangeShapeType="1"/>
            </p:cNvSpPr>
            <p:nvPr/>
          </p:nvSpPr>
          <p:spPr bwMode="auto">
            <a:xfrm>
              <a:off x="1824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6" name="Line 177"/>
            <p:cNvSpPr>
              <a:spLocks noChangeShapeType="1"/>
            </p:cNvSpPr>
            <p:nvPr/>
          </p:nvSpPr>
          <p:spPr bwMode="auto">
            <a:xfrm flipH="1">
              <a:off x="1728" y="297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88"/>
          <p:cNvGrpSpPr>
            <a:grpSpLocks/>
          </p:cNvGrpSpPr>
          <p:nvPr/>
        </p:nvGrpSpPr>
        <p:grpSpPr bwMode="auto">
          <a:xfrm>
            <a:off x="5486400" y="4114800"/>
            <a:ext cx="2667000" cy="2133600"/>
            <a:chOff x="3312" y="2592"/>
            <a:chExt cx="1680" cy="1344"/>
          </a:xfrm>
        </p:grpSpPr>
        <p:sp>
          <p:nvSpPr>
            <p:cNvPr id="23579" name="Rectangle 149"/>
            <p:cNvSpPr>
              <a:spLocks noChangeArrowheads="1"/>
            </p:cNvSpPr>
            <p:nvPr/>
          </p:nvSpPr>
          <p:spPr bwMode="auto">
            <a:xfrm>
              <a:off x="3312" y="2592"/>
              <a:ext cx="1680" cy="13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0" name="Freeform 150"/>
            <p:cNvSpPr>
              <a:spLocks/>
            </p:cNvSpPr>
            <p:nvPr/>
          </p:nvSpPr>
          <p:spPr bwMode="auto">
            <a:xfrm>
              <a:off x="3936" y="2736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151"/>
            <p:cNvSpPr>
              <a:spLocks noChangeShapeType="1"/>
            </p:cNvSpPr>
            <p:nvPr/>
          </p:nvSpPr>
          <p:spPr bwMode="auto">
            <a:xfrm>
              <a:off x="4128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152"/>
            <p:cNvSpPr>
              <a:spLocks noChangeShapeType="1"/>
            </p:cNvSpPr>
            <p:nvPr/>
          </p:nvSpPr>
          <p:spPr bwMode="auto">
            <a:xfrm flipH="1">
              <a:off x="403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153"/>
            <p:cNvSpPr>
              <a:spLocks noChangeShapeType="1"/>
            </p:cNvSpPr>
            <p:nvPr/>
          </p:nvSpPr>
          <p:spPr bwMode="auto">
            <a:xfrm>
              <a:off x="4128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Freeform 158"/>
            <p:cNvSpPr>
              <a:spLocks/>
            </p:cNvSpPr>
            <p:nvPr/>
          </p:nvSpPr>
          <p:spPr bwMode="auto">
            <a:xfrm>
              <a:off x="4368" y="316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159"/>
            <p:cNvSpPr>
              <a:spLocks noChangeShapeType="1"/>
            </p:cNvSpPr>
            <p:nvPr/>
          </p:nvSpPr>
          <p:spPr bwMode="auto">
            <a:xfrm>
              <a:off x="4560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160"/>
            <p:cNvSpPr>
              <a:spLocks noChangeShapeType="1"/>
            </p:cNvSpPr>
            <p:nvPr/>
          </p:nvSpPr>
          <p:spPr bwMode="auto">
            <a:xfrm flipH="1">
              <a:off x="4464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161"/>
            <p:cNvSpPr>
              <a:spLocks noChangeShapeType="1"/>
            </p:cNvSpPr>
            <p:nvPr/>
          </p:nvSpPr>
          <p:spPr bwMode="auto">
            <a:xfrm>
              <a:off x="4560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Freeform 162"/>
            <p:cNvSpPr>
              <a:spLocks/>
            </p:cNvSpPr>
            <p:nvPr/>
          </p:nvSpPr>
          <p:spPr bwMode="auto">
            <a:xfrm>
              <a:off x="3936" y="3504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163"/>
            <p:cNvSpPr>
              <a:spLocks noChangeShapeType="1"/>
            </p:cNvSpPr>
            <p:nvPr/>
          </p:nvSpPr>
          <p:spPr bwMode="auto">
            <a:xfrm>
              <a:off x="4128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164"/>
            <p:cNvSpPr>
              <a:spLocks noChangeShapeType="1"/>
            </p:cNvSpPr>
            <p:nvPr/>
          </p:nvSpPr>
          <p:spPr bwMode="auto">
            <a:xfrm flipH="1">
              <a:off x="4032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165"/>
            <p:cNvSpPr>
              <a:spLocks noChangeShapeType="1"/>
            </p:cNvSpPr>
            <p:nvPr/>
          </p:nvSpPr>
          <p:spPr bwMode="auto">
            <a:xfrm>
              <a:off x="4128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592" name="AutoShape 166"/>
            <p:cNvCxnSpPr>
              <a:cxnSpLocks noChangeShapeType="1"/>
              <a:stCxn id="23580" idx="3"/>
              <a:endCxn id="23596" idx="7"/>
            </p:cNvCxnSpPr>
            <p:nvPr/>
          </p:nvCxnSpPr>
          <p:spPr bwMode="auto">
            <a:xfrm flipH="1">
              <a:off x="3840" y="3072"/>
              <a:ext cx="14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3" name="AutoShape 167"/>
            <p:cNvCxnSpPr>
              <a:cxnSpLocks noChangeShapeType="1"/>
              <a:stCxn id="23601" idx="0"/>
              <a:endCxn id="23588" idx="1"/>
            </p:cNvCxnSpPr>
            <p:nvPr/>
          </p:nvCxnSpPr>
          <p:spPr bwMode="auto">
            <a:xfrm>
              <a:off x="3792" y="3408"/>
              <a:ext cx="19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4" name="AutoShape 168"/>
            <p:cNvCxnSpPr>
              <a:cxnSpLocks noChangeShapeType="1"/>
              <a:stCxn id="23580" idx="5"/>
              <a:endCxn id="23584" idx="1"/>
            </p:cNvCxnSpPr>
            <p:nvPr/>
          </p:nvCxnSpPr>
          <p:spPr bwMode="auto">
            <a:xfrm>
              <a:off x="4272" y="3072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AutoShape 169"/>
            <p:cNvCxnSpPr>
              <a:cxnSpLocks noChangeShapeType="1"/>
              <a:stCxn id="23584" idx="3"/>
              <a:endCxn id="23588" idx="7"/>
            </p:cNvCxnSpPr>
            <p:nvPr/>
          </p:nvCxnSpPr>
          <p:spPr bwMode="auto">
            <a:xfrm flipH="1">
              <a:off x="4272" y="3504"/>
              <a:ext cx="144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6" name="Freeform 179"/>
            <p:cNvSpPr>
              <a:spLocks/>
            </p:cNvSpPr>
            <p:nvPr/>
          </p:nvSpPr>
          <p:spPr bwMode="auto">
            <a:xfrm>
              <a:off x="3504" y="3120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180"/>
            <p:cNvSpPr>
              <a:spLocks noChangeShapeType="1"/>
            </p:cNvSpPr>
            <p:nvPr/>
          </p:nvSpPr>
          <p:spPr bwMode="auto">
            <a:xfrm>
              <a:off x="3696" y="31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Line 181"/>
            <p:cNvSpPr>
              <a:spLocks noChangeShapeType="1"/>
            </p:cNvSpPr>
            <p:nvPr/>
          </p:nvSpPr>
          <p:spPr bwMode="auto">
            <a:xfrm flipH="1">
              <a:off x="3600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Line 182"/>
            <p:cNvSpPr>
              <a:spLocks noChangeShapeType="1"/>
            </p:cNvSpPr>
            <p:nvPr/>
          </p:nvSpPr>
          <p:spPr bwMode="auto">
            <a:xfrm>
              <a:off x="3696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Line 183"/>
            <p:cNvSpPr>
              <a:spLocks noChangeShapeType="1"/>
            </p:cNvSpPr>
            <p:nvPr/>
          </p:nvSpPr>
          <p:spPr bwMode="auto">
            <a:xfrm>
              <a:off x="37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1" name="Line 184"/>
            <p:cNvSpPr>
              <a:spLocks noChangeShapeType="1"/>
            </p:cNvSpPr>
            <p:nvPr/>
          </p:nvSpPr>
          <p:spPr bwMode="auto">
            <a:xfrm flipH="1">
              <a:off x="3696" y="340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9257" name="AutoShape 185"/>
          <p:cNvSpPr>
            <a:spLocks noChangeArrowheads="1"/>
          </p:cNvSpPr>
          <p:nvPr/>
        </p:nvSpPr>
        <p:spPr bwMode="auto">
          <a:xfrm>
            <a:off x="3886200" y="48006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43"/>
          <p:cNvGrpSpPr>
            <a:grpSpLocks/>
          </p:cNvGrpSpPr>
          <p:nvPr/>
        </p:nvGrpSpPr>
        <p:grpSpPr bwMode="auto">
          <a:xfrm>
            <a:off x="2362200" y="2057400"/>
            <a:ext cx="914400" cy="990600"/>
            <a:chOff x="3744" y="816"/>
            <a:chExt cx="576" cy="624"/>
          </a:xfrm>
        </p:grpSpPr>
        <p:sp>
          <p:nvSpPr>
            <p:cNvPr id="23569" name="Rectangle 133"/>
            <p:cNvSpPr>
              <a:spLocks noChangeArrowheads="1"/>
            </p:cNvSpPr>
            <p:nvPr/>
          </p:nvSpPr>
          <p:spPr bwMode="auto">
            <a:xfrm>
              <a:off x="3744" y="816"/>
              <a:ext cx="5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0" name="AutoShape 134"/>
            <p:cNvSpPr>
              <a:spLocks noChangeArrowheads="1"/>
            </p:cNvSpPr>
            <p:nvPr/>
          </p:nvSpPr>
          <p:spPr bwMode="auto">
            <a:xfrm>
              <a:off x="3936" y="1008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1" name="AutoShape 135"/>
            <p:cNvSpPr>
              <a:spLocks noChangeArrowheads="1"/>
            </p:cNvSpPr>
            <p:nvPr/>
          </p:nvSpPr>
          <p:spPr bwMode="auto">
            <a:xfrm>
              <a:off x="3792" y="1200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2" name="AutoShape 136"/>
            <p:cNvSpPr>
              <a:spLocks noChangeArrowheads="1"/>
            </p:cNvSpPr>
            <p:nvPr/>
          </p:nvSpPr>
          <p:spPr bwMode="auto">
            <a:xfrm>
              <a:off x="4080" y="1248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573" name="AutoShape 137"/>
            <p:cNvCxnSpPr>
              <a:cxnSpLocks noChangeShapeType="1"/>
              <a:stCxn id="23570" idx="1"/>
              <a:endCxn id="23571" idx="0"/>
            </p:cNvCxnSpPr>
            <p:nvPr/>
          </p:nvCxnSpPr>
          <p:spPr bwMode="auto">
            <a:xfrm rot="10800000" flipV="1">
              <a:off x="3888" y="1080"/>
              <a:ext cx="48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AutoShape 138"/>
            <p:cNvCxnSpPr>
              <a:cxnSpLocks noChangeShapeType="1"/>
              <a:stCxn id="23570" idx="3"/>
              <a:endCxn id="23572" idx="0"/>
            </p:cNvCxnSpPr>
            <p:nvPr/>
          </p:nvCxnSpPr>
          <p:spPr bwMode="auto">
            <a:xfrm>
              <a:off x="4128" y="1080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5" name="AutoShape 139"/>
            <p:cNvSpPr>
              <a:spLocks noChangeArrowheads="1"/>
            </p:cNvSpPr>
            <p:nvPr/>
          </p:nvSpPr>
          <p:spPr bwMode="auto">
            <a:xfrm>
              <a:off x="3888" y="864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576" name="AutoShape 140"/>
            <p:cNvCxnSpPr>
              <a:cxnSpLocks noChangeShapeType="1"/>
              <a:stCxn id="23575" idx="2"/>
              <a:endCxn id="23570" idx="0"/>
            </p:cNvCxnSpPr>
            <p:nvPr/>
          </p:nvCxnSpPr>
          <p:spPr bwMode="auto">
            <a:xfrm rot="5400000">
              <a:off x="3984" y="960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7" name="AutoShape 141"/>
            <p:cNvSpPr>
              <a:spLocks noChangeArrowheads="1"/>
            </p:cNvSpPr>
            <p:nvPr/>
          </p:nvSpPr>
          <p:spPr bwMode="auto">
            <a:xfrm>
              <a:off x="3792" y="1344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cxnSp>
          <p:nvCxnSpPr>
            <p:cNvPr id="23578" name="AutoShape 142"/>
            <p:cNvCxnSpPr>
              <a:cxnSpLocks noChangeShapeType="1"/>
              <a:stCxn id="23571" idx="2"/>
              <a:endCxn id="23577" idx="0"/>
            </p:cNvCxnSpPr>
            <p:nvPr/>
          </p:nvCxnSpPr>
          <p:spPr bwMode="auto">
            <a:xfrm>
              <a:off x="3888" y="1248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5849178" y="5049078"/>
            <a:ext cx="457200" cy="457200"/>
            <a:chOff x="4114800" y="5943600"/>
            <a:chExt cx="457200" cy="457200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4114800" y="59436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4114800" y="59436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35 0.383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1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91" grpId="0" animBg="1"/>
      <p:bldP spid="2592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764C7-A960-43B4-92AB-682884EB2F9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Service-Oriented Software Development</a:t>
            </a:r>
          </a:p>
        </p:txBody>
      </p:sp>
      <p:grpSp>
        <p:nvGrpSpPr>
          <p:cNvPr id="24580" name="Group 186"/>
          <p:cNvGrpSpPr>
            <a:grpSpLocks/>
          </p:cNvGrpSpPr>
          <p:nvPr/>
        </p:nvGrpSpPr>
        <p:grpSpPr bwMode="auto">
          <a:xfrm>
            <a:off x="762000" y="4572000"/>
            <a:ext cx="762000" cy="762000"/>
            <a:chOff x="2688" y="1056"/>
            <a:chExt cx="480" cy="480"/>
          </a:xfrm>
        </p:grpSpPr>
        <p:sp>
          <p:nvSpPr>
            <p:cNvPr id="24795" name="Oval 185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96" name="Group 41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797" name="Rectangle 42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98" name="AutoShape 43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99" name="AutoShape 44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800" name="AutoShape 45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801" name="AutoShape 46"/>
              <p:cNvCxnSpPr>
                <a:cxnSpLocks noChangeShapeType="1"/>
                <a:stCxn id="24798" idx="1"/>
                <a:endCxn id="24799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802" name="AutoShape 47"/>
              <p:cNvCxnSpPr>
                <a:cxnSpLocks noChangeShapeType="1"/>
                <a:stCxn id="24798" idx="3"/>
                <a:endCxn id="24800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803" name="AutoShape 48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804" name="AutoShape 49"/>
              <p:cNvCxnSpPr>
                <a:cxnSpLocks noChangeShapeType="1"/>
                <a:stCxn id="24803" idx="2"/>
                <a:endCxn id="24798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81" name="Rectangle 84"/>
          <p:cNvSpPr>
            <a:spLocks noChangeArrowheads="1"/>
          </p:cNvSpPr>
          <p:nvPr/>
        </p:nvSpPr>
        <p:spPr bwMode="auto">
          <a:xfrm>
            <a:off x="609600" y="3962400"/>
            <a:ext cx="2362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2" name="Text Box 85"/>
          <p:cNvSpPr txBox="1">
            <a:spLocks noChangeArrowheads="1"/>
          </p:cNvSpPr>
          <p:nvPr/>
        </p:nvSpPr>
        <p:spPr bwMode="auto">
          <a:xfrm>
            <a:off x="673100" y="5607050"/>
            <a:ext cx="191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tx2"/>
                </a:solidFill>
              </a:rPr>
              <a:t>Organization X: </a:t>
            </a:r>
          </a:p>
          <a:p>
            <a:r>
              <a:rPr lang="en-US" b="0"/>
              <a:t>Component library</a:t>
            </a:r>
          </a:p>
        </p:txBody>
      </p:sp>
      <p:grpSp>
        <p:nvGrpSpPr>
          <p:cNvPr id="24583" name="Group 187"/>
          <p:cNvGrpSpPr>
            <a:grpSpLocks/>
          </p:cNvGrpSpPr>
          <p:nvPr/>
        </p:nvGrpSpPr>
        <p:grpSpPr bwMode="auto">
          <a:xfrm>
            <a:off x="762000" y="4191000"/>
            <a:ext cx="762000" cy="762000"/>
            <a:chOff x="2592" y="1728"/>
            <a:chExt cx="480" cy="480"/>
          </a:xfrm>
        </p:grpSpPr>
        <p:sp>
          <p:nvSpPr>
            <p:cNvPr id="24783" name="Oval 184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84" name="Group 86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85" name="Rectangle 87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86" name="AutoShape 88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87" name="AutoShape 89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88" name="AutoShape 90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89" name="AutoShape 91"/>
              <p:cNvCxnSpPr>
                <a:cxnSpLocks noChangeShapeType="1"/>
                <a:stCxn id="24786" idx="1"/>
                <a:endCxn id="24787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90" name="AutoShape 92"/>
              <p:cNvCxnSpPr>
                <a:cxnSpLocks noChangeShapeType="1"/>
                <a:stCxn id="24786" idx="3"/>
                <a:endCxn id="24788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91" name="AutoShape 93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92" name="AutoShape 94"/>
              <p:cNvCxnSpPr>
                <a:cxnSpLocks noChangeShapeType="1"/>
                <a:stCxn id="24791" idx="2"/>
                <a:endCxn id="24786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93" name="AutoShape 95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94" name="AutoShape 96"/>
              <p:cNvCxnSpPr>
                <a:cxnSpLocks noChangeShapeType="1"/>
                <a:stCxn id="24787" idx="2"/>
                <a:endCxn id="24793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84" name="Group 145"/>
          <p:cNvGrpSpPr>
            <a:grpSpLocks/>
          </p:cNvGrpSpPr>
          <p:nvPr/>
        </p:nvGrpSpPr>
        <p:grpSpPr bwMode="auto">
          <a:xfrm>
            <a:off x="3581400" y="4648200"/>
            <a:ext cx="762000" cy="762000"/>
            <a:chOff x="2496" y="3216"/>
            <a:chExt cx="480" cy="480"/>
          </a:xfrm>
        </p:grpSpPr>
        <p:sp>
          <p:nvSpPr>
            <p:cNvPr id="24777" name="Oval 144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78" name="Group 104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79" name="Freeform 105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0" name="Line 106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" name="Line 107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" name="Line 108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585" name="Rectangle 109"/>
          <p:cNvSpPr>
            <a:spLocks noChangeArrowheads="1"/>
          </p:cNvSpPr>
          <p:nvPr/>
        </p:nvSpPr>
        <p:spPr bwMode="auto">
          <a:xfrm>
            <a:off x="3581400" y="4114800"/>
            <a:ext cx="2362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86" name="Text Box 110"/>
          <p:cNvSpPr txBox="1">
            <a:spLocks noChangeArrowheads="1"/>
          </p:cNvSpPr>
          <p:nvPr/>
        </p:nvSpPr>
        <p:spPr bwMode="auto">
          <a:xfrm>
            <a:off x="3644900" y="5530850"/>
            <a:ext cx="191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folHlink"/>
                </a:solidFill>
              </a:rPr>
              <a:t>Organization Y: </a:t>
            </a:r>
          </a:p>
          <a:p>
            <a:r>
              <a:rPr lang="en-US" b="0"/>
              <a:t>Component library</a:t>
            </a:r>
          </a:p>
        </p:txBody>
      </p:sp>
      <p:grpSp>
        <p:nvGrpSpPr>
          <p:cNvPr id="24587" name="Group 146"/>
          <p:cNvGrpSpPr>
            <a:grpSpLocks/>
          </p:cNvGrpSpPr>
          <p:nvPr/>
        </p:nvGrpSpPr>
        <p:grpSpPr bwMode="auto">
          <a:xfrm>
            <a:off x="3733800" y="4267200"/>
            <a:ext cx="762000" cy="762000"/>
            <a:chOff x="2496" y="2544"/>
            <a:chExt cx="480" cy="480"/>
          </a:xfrm>
        </p:grpSpPr>
        <p:sp>
          <p:nvSpPr>
            <p:cNvPr id="24770" name="Oval 143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771" name="Freeform 111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72" name="Line 112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3" name="Line 113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4" name="Line 114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5" name="Line 115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6" name="Line 116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8" name="Group 147"/>
          <p:cNvGrpSpPr>
            <a:grpSpLocks/>
          </p:cNvGrpSpPr>
          <p:nvPr/>
        </p:nvGrpSpPr>
        <p:grpSpPr bwMode="auto">
          <a:xfrm>
            <a:off x="4114800" y="4343400"/>
            <a:ext cx="762000" cy="762000"/>
            <a:chOff x="2496" y="2544"/>
            <a:chExt cx="480" cy="480"/>
          </a:xfrm>
        </p:grpSpPr>
        <p:sp>
          <p:nvSpPr>
            <p:cNvPr id="24763" name="Oval 148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764" name="Freeform 149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65" name="Line 150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6" name="Line 151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7" name="Line 152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8" name="Line 153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9" name="Line 154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9" name="Group 155"/>
          <p:cNvGrpSpPr>
            <a:grpSpLocks/>
          </p:cNvGrpSpPr>
          <p:nvPr/>
        </p:nvGrpSpPr>
        <p:grpSpPr bwMode="auto">
          <a:xfrm>
            <a:off x="4648200" y="4267200"/>
            <a:ext cx="762000" cy="762000"/>
            <a:chOff x="2496" y="2544"/>
            <a:chExt cx="480" cy="480"/>
          </a:xfrm>
        </p:grpSpPr>
        <p:sp>
          <p:nvSpPr>
            <p:cNvPr id="24756" name="Oval 156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757" name="Freeform 157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58" name="Line 158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9" name="Line 159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0" name="Line 160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1" name="Line 161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2" name="Line 162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0" name="Group 163"/>
          <p:cNvGrpSpPr>
            <a:grpSpLocks/>
          </p:cNvGrpSpPr>
          <p:nvPr/>
        </p:nvGrpSpPr>
        <p:grpSpPr bwMode="auto">
          <a:xfrm>
            <a:off x="4267200" y="4648200"/>
            <a:ext cx="762000" cy="762000"/>
            <a:chOff x="2496" y="3216"/>
            <a:chExt cx="480" cy="480"/>
          </a:xfrm>
        </p:grpSpPr>
        <p:sp>
          <p:nvSpPr>
            <p:cNvPr id="24750" name="Oval 164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51" name="Group 165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52" name="Freeform 166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3" name="Line 167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4" name="Line 168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5" name="Line 169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591" name="Group 170"/>
          <p:cNvGrpSpPr>
            <a:grpSpLocks/>
          </p:cNvGrpSpPr>
          <p:nvPr/>
        </p:nvGrpSpPr>
        <p:grpSpPr bwMode="auto">
          <a:xfrm>
            <a:off x="4419600" y="4876800"/>
            <a:ext cx="762000" cy="762000"/>
            <a:chOff x="2496" y="3216"/>
            <a:chExt cx="480" cy="480"/>
          </a:xfrm>
        </p:grpSpPr>
        <p:sp>
          <p:nvSpPr>
            <p:cNvPr id="24744" name="Oval 171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45" name="Group 172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46" name="Freeform 173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7" name="Line 174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8" name="Line 175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9" name="Line 176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77"/>
          <p:cNvGrpSpPr>
            <a:grpSpLocks/>
          </p:cNvGrpSpPr>
          <p:nvPr/>
        </p:nvGrpSpPr>
        <p:grpSpPr bwMode="auto">
          <a:xfrm>
            <a:off x="5029200" y="4648200"/>
            <a:ext cx="762000" cy="762000"/>
            <a:chOff x="2496" y="3216"/>
            <a:chExt cx="480" cy="480"/>
          </a:xfrm>
        </p:grpSpPr>
        <p:sp>
          <p:nvSpPr>
            <p:cNvPr id="24738" name="Oval 178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39" name="Group 179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40" name="Freeform 180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1" name="Line 181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2" name="Line 182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3" name="Line 183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593" name="Group 201"/>
          <p:cNvGrpSpPr>
            <a:grpSpLocks/>
          </p:cNvGrpSpPr>
          <p:nvPr/>
        </p:nvGrpSpPr>
        <p:grpSpPr bwMode="auto">
          <a:xfrm>
            <a:off x="1447800" y="4419600"/>
            <a:ext cx="762000" cy="762000"/>
            <a:chOff x="2592" y="1728"/>
            <a:chExt cx="480" cy="480"/>
          </a:xfrm>
        </p:grpSpPr>
        <p:sp>
          <p:nvSpPr>
            <p:cNvPr id="24726" name="Oval 202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27" name="Group 203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28" name="Rectangle 204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29" name="AutoShape 205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30" name="AutoShape 206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31" name="AutoShape 207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32" name="AutoShape 208"/>
              <p:cNvCxnSpPr>
                <a:cxnSpLocks noChangeShapeType="1"/>
                <a:stCxn id="24729" idx="1"/>
                <a:endCxn id="24730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33" name="AutoShape 209"/>
              <p:cNvCxnSpPr>
                <a:cxnSpLocks noChangeShapeType="1"/>
                <a:stCxn id="24729" idx="3"/>
                <a:endCxn id="24731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4" name="AutoShape 210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35" name="AutoShape 211"/>
              <p:cNvCxnSpPr>
                <a:cxnSpLocks noChangeShapeType="1"/>
                <a:stCxn id="24734" idx="2"/>
                <a:endCxn id="24729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6" name="AutoShape 212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37" name="AutoShape 213"/>
              <p:cNvCxnSpPr>
                <a:cxnSpLocks noChangeShapeType="1"/>
                <a:stCxn id="24730" idx="2"/>
                <a:endCxn id="24736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94" name="Group 214"/>
          <p:cNvGrpSpPr>
            <a:grpSpLocks/>
          </p:cNvGrpSpPr>
          <p:nvPr/>
        </p:nvGrpSpPr>
        <p:grpSpPr bwMode="auto">
          <a:xfrm>
            <a:off x="1981200" y="4191000"/>
            <a:ext cx="762000" cy="762000"/>
            <a:chOff x="2592" y="1728"/>
            <a:chExt cx="480" cy="480"/>
          </a:xfrm>
        </p:grpSpPr>
        <p:sp>
          <p:nvSpPr>
            <p:cNvPr id="24714" name="Oval 215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15" name="Group 216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16" name="Rectangle 217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17" name="AutoShape 218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18" name="AutoShape 219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19" name="AutoShape 220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20" name="AutoShape 221"/>
              <p:cNvCxnSpPr>
                <a:cxnSpLocks noChangeShapeType="1"/>
                <a:stCxn id="24717" idx="1"/>
                <a:endCxn id="24718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21" name="AutoShape 222"/>
              <p:cNvCxnSpPr>
                <a:cxnSpLocks noChangeShapeType="1"/>
                <a:stCxn id="24717" idx="3"/>
                <a:endCxn id="24719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2" name="AutoShape 223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23" name="AutoShape 224"/>
              <p:cNvCxnSpPr>
                <a:cxnSpLocks noChangeShapeType="1"/>
                <a:stCxn id="24722" idx="2"/>
                <a:endCxn id="24717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4" name="AutoShape 225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25" name="AutoShape 226"/>
              <p:cNvCxnSpPr>
                <a:cxnSpLocks noChangeShapeType="1"/>
                <a:stCxn id="24718" idx="2"/>
                <a:endCxn id="24724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95" name="Group 227"/>
          <p:cNvGrpSpPr>
            <a:grpSpLocks/>
          </p:cNvGrpSpPr>
          <p:nvPr/>
        </p:nvGrpSpPr>
        <p:grpSpPr bwMode="auto">
          <a:xfrm>
            <a:off x="1447800" y="4648200"/>
            <a:ext cx="762000" cy="762000"/>
            <a:chOff x="2688" y="1056"/>
            <a:chExt cx="480" cy="480"/>
          </a:xfrm>
        </p:grpSpPr>
        <p:sp>
          <p:nvSpPr>
            <p:cNvPr id="24704" name="Oval 228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705" name="Group 229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706" name="Rectangle 230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07" name="AutoShape 231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08" name="AutoShape 232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709" name="AutoShape 233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10" name="AutoShape 234"/>
              <p:cNvCxnSpPr>
                <a:cxnSpLocks noChangeShapeType="1"/>
                <a:stCxn id="24707" idx="1"/>
                <a:endCxn id="24708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11" name="AutoShape 235"/>
              <p:cNvCxnSpPr>
                <a:cxnSpLocks noChangeShapeType="1"/>
                <a:stCxn id="24707" idx="3"/>
                <a:endCxn id="24709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12" name="AutoShape 236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13" name="AutoShape 237"/>
              <p:cNvCxnSpPr>
                <a:cxnSpLocks noChangeShapeType="1"/>
                <a:stCxn id="24712" idx="2"/>
                <a:endCxn id="24707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3" name="Group 238"/>
          <p:cNvGrpSpPr>
            <a:grpSpLocks/>
          </p:cNvGrpSpPr>
          <p:nvPr/>
        </p:nvGrpSpPr>
        <p:grpSpPr bwMode="auto">
          <a:xfrm>
            <a:off x="2057400" y="4419600"/>
            <a:ext cx="762000" cy="762000"/>
            <a:chOff x="2688" y="1056"/>
            <a:chExt cx="480" cy="480"/>
          </a:xfrm>
        </p:grpSpPr>
        <p:sp>
          <p:nvSpPr>
            <p:cNvPr id="24694" name="Oval 239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695" name="Group 240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696" name="Rectangle 241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97" name="AutoShape 242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98" name="AutoShape 243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99" name="AutoShape 244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00" name="AutoShape 245"/>
              <p:cNvCxnSpPr>
                <a:cxnSpLocks noChangeShapeType="1"/>
                <a:stCxn id="24697" idx="1"/>
                <a:endCxn id="24698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01" name="AutoShape 246"/>
              <p:cNvCxnSpPr>
                <a:cxnSpLocks noChangeShapeType="1"/>
                <a:stCxn id="24697" idx="3"/>
                <a:endCxn id="24699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02" name="AutoShape 247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703" name="AutoShape 248"/>
              <p:cNvCxnSpPr>
                <a:cxnSpLocks noChangeShapeType="1"/>
                <a:stCxn id="24702" idx="2"/>
                <a:endCxn id="24697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5" name="Group 188"/>
          <p:cNvGrpSpPr>
            <a:grpSpLocks/>
          </p:cNvGrpSpPr>
          <p:nvPr/>
        </p:nvGrpSpPr>
        <p:grpSpPr bwMode="auto">
          <a:xfrm>
            <a:off x="1143000" y="4114800"/>
            <a:ext cx="762000" cy="762000"/>
            <a:chOff x="2592" y="1728"/>
            <a:chExt cx="480" cy="480"/>
          </a:xfrm>
        </p:grpSpPr>
        <p:sp>
          <p:nvSpPr>
            <p:cNvPr id="24682" name="Oval 189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4683" name="Group 190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684" name="Rectangle 191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85" name="AutoShape 192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86" name="AutoShape 193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87" name="AutoShape 194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688" name="AutoShape 195"/>
              <p:cNvCxnSpPr>
                <a:cxnSpLocks noChangeShapeType="1"/>
                <a:stCxn id="24685" idx="1"/>
                <a:endCxn id="24686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89" name="AutoShape 196"/>
              <p:cNvCxnSpPr>
                <a:cxnSpLocks noChangeShapeType="1"/>
                <a:stCxn id="24685" idx="3"/>
                <a:endCxn id="24687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90" name="AutoShape 197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691" name="AutoShape 198"/>
              <p:cNvCxnSpPr>
                <a:cxnSpLocks noChangeShapeType="1"/>
                <a:stCxn id="24690" idx="2"/>
                <a:endCxn id="24685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92" name="AutoShape 199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cxnSp>
            <p:nvCxnSpPr>
              <p:cNvPr id="24693" name="AutoShape 200"/>
              <p:cNvCxnSpPr>
                <a:cxnSpLocks noChangeShapeType="1"/>
                <a:stCxn id="24686" idx="2"/>
                <a:endCxn id="24692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98" name="Rectangle 256"/>
          <p:cNvSpPr>
            <a:spLocks noChangeArrowheads="1"/>
          </p:cNvSpPr>
          <p:nvPr/>
        </p:nvSpPr>
        <p:spPr bwMode="auto">
          <a:xfrm>
            <a:off x="6477000" y="4114800"/>
            <a:ext cx="2362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4599" name="Text Box 257"/>
          <p:cNvSpPr txBox="1">
            <a:spLocks noChangeArrowheads="1"/>
          </p:cNvSpPr>
          <p:nvPr/>
        </p:nvSpPr>
        <p:spPr bwMode="auto">
          <a:xfrm>
            <a:off x="6540500" y="5530850"/>
            <a:ext cx="191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Organization Z: </a:t>
            </a:r>
          </a:p>
          <a:p>
            <a:r>
              <a:rPr lang="en-US" b="0"/>
              <a:t>Component library</a:t>
            </a:r>
          </a:p>
        </p:txBody>
      </p:sp>
      <p:grpSp>
        <p:nvGrpSpPr>
          <p:cNvPr id="24600" name="Group 312"/>
          <p:cNvGrpSpPr>
            <a:grpSpLocks/>
          </p:cNvGrpSpPr>
          <p:nvPr/>
        </p:nvGrpSpPr>
        <p:grpSpPr bwMode="auto">
          <a:xfrm>
            <a:off x="6553200" y="4191000"/>
            <a:ext cx="762000" cy="762000"/>
            <a:chOff x="2832" y="1728"/>
            <a:chExt cx="480" cy="480"/>
          </a:xfrm>
        </p:grpSpPr>
        <p:sp>
          <p:nvSpPr>
            <p:cNvPr id="24675" name="Oval 304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76" name="Oval 305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77" name="Line 277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Line 278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Line 279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Line 280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Line 281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1" name="Group 311"/>
          <p:cNvGrpSpPr>
            <a:grpSpLocks/>
          </p:cNvGrpSpPr>
          <p:nvPr/>
        </p:nvGrpSpPr>
        <p:grpSpPr bwMode="auto">
          <a:xfrm>
            <a:off x="7848600" y="4800600"/>
            <a:ext cx="762000" cy="762000"/>
            <a:chOff x="2208" y="1728"/>
            <a:chExt cx="480" cy="480"/>
          </a:xfrm>
        </p:grpSpPr>
        <p:grpSp>
          <p:nvGrpSpPr>
            <p:cNvPr id="24668" name="Group 309"/>
            <p:cNvGrpSpPr>
              <a:grpSpLocks/>
            </p:cNvGrpSpPr>
            <p:nvPr/>
          </p:nvGrpSpPr>
          <p:grpSpPr bwMode="auto">
            <a:xfrm>
              <a:off x="2208" y="1728"/>
              <a:ext cx="480" cy="480"/>
              <a:chOff x="2208" y="1728"/>
              <a:chExt cx="480" cy="480"/>
            </a:xfrm>
          </p:grpSpPr>
          <p:sp>
            <p:nvSpPr>
              <p:cNvPr id="24670" name="Oval 290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71" name="Oval 303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72" name="Line 293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3" name="Line 294"/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4" name="Line 29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69" name="Line 310"/>
            <p:cNvSpPr>
              <a:spLocks noChangeShapeType="1"/>
            </p:cNvSpPr>
            <p:nvPr/>
          </p:nvSpPr>
          <p:spPr bwMode="auto">
            <a:xfrm>
              <a:off x="235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2" name="Group 313"/>
          <p:cNvGrpSpPr>
            <a:grpSpLocks/>
          </p:cNvGrpSpPr>
          <p:nvPr/>
        </p:nvGrpSpPr>
        <p:grpSpPr bwMode="auto">
          <a:xfrm>
            <a:off x="6934200" y="4572000"/>
            <a:ext cx="762000" cy="762000"/>
            <a:chOff x="2832" y="1728"/>
            <a:chExt cx="480" cy="480"/>
          </a:xfrm>
        </p:grpSpPr>
        <p:sp>
          <p:nvSpPr>
            <p:cNvPr id="24661" name="Oval 314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62" name="Oval 315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63" name="Line 316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4" name="Line 317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5" name="Line 318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Line 319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7" name="Line 320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3" name="Group 321"/>
          <p:cNvGrpSpPr>
            <a:grpSpLocks/>
          </p:cNvGrpSpPr>
          <p:nvPr/>
        </p:nvGrpSpPr>
        <p:grpSpPr bwMode="auto">
          <a:xfrm>
            <a:off x="7543800" y="4343400"/>
            <a:ext cx="762000" cy="762000"/>
            <a:chOff x="2832" y="1728"/>
            <a:chExt cx="480" cy="480"/>
          </a:xfrm>
        </p:grpSpPr>
        <p:sp>
          <p:nvSpPr>
            <p:cNvPr id="24654" name="Oval 322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55" name="Oval 323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56" name="Line 324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7" name="Line 325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8" name="Line 326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9" name="Line 327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Line 328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04" name="Group 329"/>
          <p:cNvGrpSpPr>
            <a:grpSpLocks/>
          </p:cNvGrpSpPr>
          <p:nvPr/>
        </p:nvGrpSpPr>
        <p:grpSpPr bwMode="auto">
          <a:xfrm>
            <a:off x="7924800" y="4343400"/>
            <a:ext cx="762000" cy="762000"/>
            <a:chOff x="2208" y="1728"/>
            <a:chExt cx="480" cy="480"/>
          </a:xfrm>
        </p:grpSpPr>
        <p:grpSp>
          <p:nvGrpSpPr>
            <p:cNvPr id="24647" name="Group 330"/>
            <p:cNvGrpSpPr>
              <a:grpSpLocks/>
            </p:cNvGrpSpPr>
            <p:nvPr/>
          </p:nvGrpSpPr>
          <p:grpSpPr bwMode="auto">
            <a:xfrm>
              <a:off x="2208" y="1728"/>
              <a:ext cx="480" cy="480"/>
              <a:chOff x="2208" y="1728"/>
              <a:chExt cx="480" cy="480"/>
            </a:xfrm>
          </p:grpSpPr>
          <p:sp>
            <p:nvSpPr>
              <p:cNvPr id="24649" name="Oval 331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50" name="Oval 332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51" name="Line 333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2" name="Line 334"/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3" name="Line 33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48" name="Line 336"/>
            <p:cNvSpPr>
              <a:spLocks noChangeShapeType="1"/>
            </p:cNvSpPr>
            <p:nvPr/>
          </p:nvSpPr>
          <p:spPr bwMode="auto">
            <a:xfrm>
              <a:off x="235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1089" name="Oval 337"/>
          <p:cNvSpPr>
            <a:spLocks noChangeArrowheads="1"/>
          </p:cNvSpPr>
          <p:nvPr/>
        </p:nvSpPr>
        <p:spPr bwMode="auto">
          <a:xfrm>
            <a:off x="2819400" y="2895600"/>
            <a:ext cx="38862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0"/>
              <a:t>Service broker</a:t>
            </a:r>
          </a:p>
        </p:txBody>
      </p:sp>
      <p:grpSp>
        <p:nvGrpSpPr>
          <p:cNvPr id="21507" name="Group 407"/>
          <p:cNvGrpSpPr>
            <a:grpSpLocks/>
          </p:cNvGrpSpPr>
          <p:nvPr/>
        </p:nvGrpSpPr>
        <p:grpSpPr bwMode="auto">
          <a:xfrm>
            <a:off x="1981200" y="1219200"/>
            <a:ext cx="5410200" cy="1219200"/>
            <a:chOff x="1248" y="768"/>
            <a:chExt cx="3408" cy="768"/>
          </a:xfrm>
        </p:grpSpPr>
        <p:grpSp>
          <p:nvGrpSpPr>
            <p:cNvPr id="24628" name="Group 339"/>
            <p:cNvGrpSpPr>
              <a:grpSpLocks/>
            </p:cNvGrpSpPr>
            <p:nvPr/>
          </p:nvGrpSpPr>
          <p:grpSpPr bwMode="auto">
            <a:xfrm>
              <a:off x="2784" y="768"/>
              <a:ext cx="480" cy="480"/>
              <a:chOff x="2688" y="1056"/>
              <a:chExt cx="480" cy="480"/>
            </a:xfrm>
          </p:grpSpPr>
          <p:sp>
            <p:nvSpPr>
              <p:cNvPr id="24645" name="Oval 340"/>
              <p:cNvSpPr>
                <a:spLocks noChangeArrowheads="1"/>
              </p:cNvSpPr>
              <p:nvPr/>
            </p:nvSpPr>
            <p:spPr bwMode="auto">
              <a:xfrm>
                <a:off x="2688" y="1056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46" name="Rectangle 342"/>
              <p:cNvSpPr>
                <a:spLocks noChangeArrowheads="1"/>
              </p:cNvSpPr>
              <p:nvPr/>
            </p:nvSpPr>
            <p:spPr bwMode="auto">
              <a:xfrm>
                <a:off x="2784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 b="0"/>
                  <a:t>proxy</a:t>
                </a:r>
              </a:p>
            </p:txBody>
          </p:sp>
        </p:grpSp>
        <p:grpSp>
          <p:nvGrpSpPr>
            <p:cNvPr id="24629" name="Group 350"/>
            <p:cNvGrpSpPr>
              <a:grpSpLocks/>
            </p:cNvGrpSpPr>
            <p:nvPr/>
          </p:nvGrpSpPr>
          <p:grpSpPr bwMode="auto">
            <a:xfrm>
              <a:off x="3456" y="1056"/>
              <a:ext cx="480" cy="480"/>
              <a:chOff x="2832" y="1728"/>
              <a:chExt cx="480" cy="480"/>
            </a:xfrm>
          </p:grpSpPr>
          <p:sp>
            <p:nvSpPr>
              <p:cNvPr id="24643" name="Oval 351"/>
              <p:cNvSpPr>
                <a:spLocks noChangeArrowheads="1"/>
              </p:cNvSpPr>
              <p:nvPr/>
            </p:nvSpPr>
            <p:spPr bwMode="auto">
              <a:xfrm>
                <a:off x="2832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44" name="Oval 352"/>
              <p:cNvSpPr>
                <a:spLocks noChangeArrowheads="1"/>
              </p:cNvSpPr>
              <p:nvPr/>
            </p:nvSpPr>
            <p:spPr bwMode="auto">
              <a:xfrm>
                <a:off x="2880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 b="0"/>
                  <a:t>proxy</a:t>
                </a:r>
              </a:p>
            </p:txBody>
          </p:sp>
        </p:grpSp>
        <p:grpSp>
          <p:nvGrpSpPr>
            <p:cNvPr id="24630" name="Group 358"/>
            <p:cNvGrpSpPr>
              <a:grpSpLocks/>
            </p:cNvGrpSpPr>
            <p:nvPr/>
          </p:nvGrpSpPr>
          <p:grpSpPr bwMode="auto">
            <a:xfrm>
              <a:off x="2064" y="1056"/>
              <a:ext cx="480" cy="480"/>
              <a:chOff x="2496" y="3216"/>
              <a:chExt cx="480" cy="480"/>
            </a:xfrm>
          </p:grpSpPr>
          <p:sp>
            <p:nvSpPr>
              <p:cNvPr id="24641" name="Oval 359"/>
              <p:cNvSpPr>
                <a:spLocks noChangeArrowheads="1"/>
              </p:cNvSpPr>
              <p:nvPr/>
            </p:nvSpPr>
            <p:spPr bwMode="auto">
              <a:xfrm>
                <a:off x="2496" y="3216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42" name="Freeform 361"/>
              <p:cNvSpPr>
                <a:spLocks/>
              </p:cNvSpPr>
              <p:nvPr/>
            </p:nvSpPr>
            <p:spPr bwMode="auto">
              <a:xfrm>
                <a:off x="2544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200" b="0"/>
              </a:p>
              <a:p>
                <a:pPr eaLnBrk="0" hangingPunct="0"/>
                <a:r>
                  <a:rPr lang="en-US" sz="1200" b="0"/>
                  <a:t> proxy</a:t>
                </a:r>
              </a:p>
            </p:txBody>
          </p:sp>
        </p:grpSp>
        <p:cxnSp>
          <p:nvCxnSpPr>
            <p:cNvPr id="24631" name="AutoShape 365"/>
            <p:cNvCxnSpPr>
              <a:cxnSpLocks noChangeShapeType="1"/>
              <a:stCxn id="24645" idx="2"/>
              <a:endCxn id="24641" idx="7"/>
            </p:cNvCxnSpPr>
            <p:nvPr/>
          </p:nvCxnSpPr>
          <p:spPr bwMode="auto">
            <a:xfrm flipH="1">
              <a:off x="2474" y="1008"/>
              <a:ext cx="310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2" name="AutoShape 366"/>
            <p:cNvCxnSpPr>
              <a:cxnSpLocks noChangeShapeType="1"/>
              <a:stCxn id="24645" idx="6"/>
              <a:endCxn id="24643" idx="1"/>
            </p:cNvCxnSpPr>
            <p:nvPr/>
          </p:nvCxnSpPr>
          <p:spPr bwMode="auto">
            <a:xfrm>
              <a:off x="3264" y="1008"/>
              <a:ext cx="26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33" name="Group 367"/>
            <p:cNvGrpSpPr>
              <a:grpSpLocks/>
            </p:cNvGrpSpPr>
            <p:nvPr/>
          </p:nvGrpSpPr>
          <p:grpSpPr bwMode="auto">
            <a:xfrm>
              <a:off x="4176" y="1056"/>
              <a:ext cx="480" cy="480"/>
              <a:chOff x="2496" y="2544"/>
              <a:chExt cx="480" cy="480"/>
            </a:xfrm>
          </p:grpSpPr>
          <p:sp>
            <p:nvSpPr>
              <p:cNvPr id="24639" name="Oval 368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40" name="Freeform 369"/>
              <p:cNvSpPr>
                <a:spLocks/>
              </p:cNvSpPr>
              <p:nvPr/>
            </p:nvSpPr>
            <p:spPr bwMode="auto">
              <a:xfrm>
                <a:off x="2544" y="2592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200" b="0"/>
              </a:p>
              <a:p>
                <a:pPr eaLnBrk="0" hangingPunct="0"/>
                <a:r>
                  <a:rPr lang="en-US" sz="1200" b="0"/>
                  <a:t> proxy</a:t>
                </a:r>
              </a:p>
            </p:txBody>
          </p:sp>
        </p:grpSp>
        <p:cxnSp>
          <p:nvCxnSpPr>
            <p:cNvPr id="24634" name="AutoShape 375"/>
            <p:cNvCxnSpPr>
              <a:cxnSpLocks noChangeShapeType="1"/>
              <a:stCxn id="24643" idx="6"/>
              <a:endCxn id="24639" idx="2"/>
            </p:cNvCxnSpPr>
            <p:nvPr/>
          </p:nvCxnSpPr>
          <p:spPr bwMode="auto">
            <a:xfrm>
              <a:off x="3936" y="129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35" name="Group 376"/>
            <p:cNvGrpSpPr>
              <a:grpSpLocks/>
            </p:cNvGrpSpPr>
            <p:nvPr/>
          </p:nvGrpSpPr>
          <p:grpSpPr bwMode="auto">
            <a:xfrm>
              <a:off x="1248" y="1056"/>
              <a:ext cx="480" cy="480"/>
              <a:chOff x="2592" y="1728"/>
              <a:chExt cx="480" cy="480"/>
            </a:xfrm>
          </p:grpSpPr>
          <p:sp>
            <p:nvSpPr>
              <p:cNvPr id="24637" name="Oval 377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638" name="Rectangle 379"/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26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 b="0"/>
                  <a:t>proxy</a:t>
                </a:r>
              </a:p>
            </p:txBody>
          </p:sp>
        </p:grpSp>
        <p:cxnSp>
          <p:nvCxnSpPr>
            <p:cNvPr id="24636" name="AutoShape 389"/>
            <p:cNvCxnSpPr>
              <a:cxnSpLocks noChangeShapeType="1"/>
              <a:stCxn id="24641" idx="2"/>
              <a:endCxn id="24637" idx="6"/>
            </p:cNvCxnSpPr>
            <p:nvPr/>
          </p:nvCxnSpPr>
          <p:spPr bwMode="auto">
            <a:xfrm flipH="1">
              <a:off x="1728" y="129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13" name="Group 402"/>
          <p:cNvGrpSpPr>
            <a:grpSpLocks/>
          </p:cNvGrpSpPr>
          <p:nvPr/>
        </p:nvGrpSpPr>
        <p:grpSpPr bwMode="auto">
          <a:xfrm>
            <a:off x="1676400" y="2514600"/>
            <a:ext cx="1981200" cy="533400"/>
            <a:chOff x="1056" y="1584"/>
            <a:chExt cx="1248" cy="336"/>
          </a:xfrm>
        </p:grpSpPr>
        <p:sp>
          <p:nvSpPr>
            <p:cNvPr id="24626" name="AutoShape 395"/>
            <p:cNvSpPr>
              <a:spLocks noChangeArrowheads="1"/>
            </p:cNvSpPr>
            <p:nvPr/>
          </p:nvSpPr>
          <p:spPr bwMode="auto">
            <a:xfrm rot="5400000" flipV="1">
              <a:off x="2040" y="1656"/>
              <a:ext cx="3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7" name="Text Box 396"/>
            <p:cNvSpPr txBox="1">
              <a:spLocks noChangeArrowheads="1"/>
            </p:cNvSpPr>
            <p:nvPr/>
          </p:nvSpPr>
          <p:spPr bwMode="auto">
            <a:xfrm>
              <a:off x="1056" y="1632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Auto-searchable</a:t>
              </a:r>
            </a:p>
          </p:txBody>
        </p:sp>
      </p:grpSp>
      <p:grpSp>
        <p:nvGrpSpPr>
          <p:cNvPr id="21514" name="Group 403"/>
          <p:cNvGrpSpPr>
            <a:grpSpLocks/>
          </p:cNvGrpSpPr>
          <p:nvPr/>
        </p:nvGrpSpPr>
        <p:grpSpPr bwMode="auto">
          <a:xfrm>
            <a:off x="5029200" y="2438400"/>
            <a:ext cx="1073150" cy="533400"/>
            <a:chOff x="3168" y="1536"/>
            <a:chExt cx="676" cy="336"/>
          </a:xfrm>
        </p:grpSpPr>
        <p:sp>
          <p:nvSpPr>
            <p:cNvPr id="24624" name="AutoShape 394"/>
            <p:cNvSpPr>
              <a:spLocks noChangeArrowheads="1"/>
            </p:cNvSpPr>
            <p:nvPr/>
          </p:nvSpPr>
          <p:spPr bwMode="auto">
            <a:xfrm rot="-5400000">
              <a:off x="3096" y="1608"/>
              <a:ext cx="3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5" name="Text Box 397"/>
            <p:cNvSpPr txBox="1">
              <a:spLocks noChangeArrowheads="1"/>
            </p:cNvSpPr>
            <p:nvPr/>
          </p:nvSpPr>
          <p:spPr bwMode="auto">
            <a:xfrm>
              <a:off x="3360" y="1584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Found</a:t>
              </a:r>
            </a:p>
          </p:txBody>
        </p:sp>
      </p:grpSp>
      <p:grpSp>
        <p:nvGrpSpPr>
          <p:cNvPr id="21515" name="Group 404"/>
          <p:cNvGrpSpPr>
            <a:grpSpLocks/>
          </p:cNvGrpSpPr>
          <p:nvPr/>
        </p:nvGrpSpPr>
        <p:grpSpPr bwMode="auto">
          <a:xfrm>
            <a:off x="1790700" y="3238500"/>
            <a:ext cx="5867400" cy="876300"/>
            <a:chOff x="1128" y="2040"/>
            <a:chExt cx="3696" cy="552"/>
          </a:xfrm>
        </p:grpSpPr>
        <p:cxnSp>
          <p:nvCxnSpPr>
            <p:cNvPr id="24620" name="AutoShape 390"/>
            <p:cNvCxnSpPr>
              <a:cxnSpLocks noChangeShapeType="1"/>
              <a:stCxn id="24581" idx="0"/>
              <a:endCxn id="331089" idx="2"/>
            </p:cNvCxnSpPr>
            <p:nvPr/>
          </p:nvCxnSpPr>
          <p:spPr bwMode="auto">
            <a:xfrm flipV="1">
              <a:off x="1128" y="2040"/>
              <a:ext cx="648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1" name="AutoShape 391"/>
            <p:cNvCxnSpPr>
              <a:cxnSpLocks noChangeShapeType="1"/>
              <a:stCxn id="24585" idx="0"/>
              <a:endCxn id="331089" idx="4"/>
            </p:cNvCxnSpPr>
            <p:nvPr/>
          </p:nvCxnSpPr>
          <p:spPr bwMode="auto">
            <a:xfrm flipV="1">
              <a:off x="3000" y="2256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AutoShape 392"/>
            <p:cNvCxnSpPr>
              <a:cxnSpLocks noChangeShapeType="1"/>
              <a:stCxn id="24598" idx="0"/>
              <a:endCxn id="331089" idx="6"/>
            </p:cNvCxnSpPr>
            <p:nvPr/>
          </p:nvCxnSpPr>
          <p:spPr bwMode="auto">
            <a:xfrm flipH="1" flipV="1">
              <a:off x="4224" y="2040"/>
              <a:ext cx="600" cy="5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3" name="Text Box 398"/>
            <p:cNvSpPr txBox="1">
              <a:spLocks noChangeArrowheads="1"/>
            </p:cNvSpPr>
            <p:nvPr/>
          </p:nvSpPr>
          <p:spPr bwMode="auto">
            <a:xfrm>
              <a:off x="2112" y="2256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Registration</a:t>
              </a:r>
            </a:p>
          </p:txBody>
        </p:sp>
      </p:grpSp>
      <p:sp>
        <p:nvSpPr>
          <p:cNvPr id="331151" name="Freeform 399"/>
          <p:cNvSpPr>
            <a:spLocks/>
          </p:cNvSpPr>
          <p:nvPr/>
        </p:nvSpPr>
        <p:spPr bwMode="auto">
          <a:xfrm>
            <a:off x="990600" y="1752600"/>
            <a:ext cx="838200" cy="2209800"/>
          </a:xfrm>
          <a:custGeom>
            <a:avLst/>
            <a:gdLst>
              <a:gd name="T0" fmla="*/ 2147483647 w 528"/>
              <a:gd name="T1" fmla="*/ 0 h 1392"/>
              <a:gd name="T2" fmla="*/ 0 w 528"/>
              <a:gd name="T3" fmla="*/ 0 h 1392"/>
              <a:gd name="T4" fmla="*/ 0 w 528"/>
              <a:gd name="T5" fmla="*/ 2147483647 h 1392"/>
              <a:gd name="T6" fmla="*/ 0 60000 65536"/>
              <a:gd name="T7" fmla="*/ 0 60000 65536"/>
              <a:gd name="T8" fmla="*/ 0 60000 65536"/>
              <a:gd name="T9" fmla="*/ 0 w 528"/>
              <a:gd name="T10" fmla="*/ 0 h 1392"/>
              <a:gd name="T11" fmla="*/ 528 w 5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392">
                <a:moveTo>
                  <a:pt x="528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152" name="Freeform 400"/>
          <p:cNvSpPr>
            <a:spLocks/>
          </p:cNvSpPr>
          <p:nvPr/>
        </p:nvSpPr>
        <p:spPr bwMode="auto">
          <a:xfrm flipH="1">
            <a:off x="7696200" y="1600200"/>
            <a:ext cx="533400" cy="2514600"/>
          </a:xfrm>
          <a:custGeom>
            <a:avLst/>
            <a:gdLst>
              <a:gd name="T0" fmla="*/ 2147483647 w 528"/>
              <a:gd name="T1" fmla="*/ 0 h 1392"/>
              <a:gd name="T2" fmla="*/ 0 w 528"/>
              <a:gd name="T3" fmla="*/ 0 h 1392"/>
              <a:gd name="T4" fmla="*/ 0 w 528"/>
              <a:gd name="T5" fmla="*/ 2147483647 h 1392"/>
              <a:gd name="T6" fmla="*/ 0 60000 65536"/>
              <a:gd name="T7" fmla="*/ 0 60000 65536"/>
              <a:gd name="T8" fmla="*/ 0 60000 65536"/>
              <a:gd name="T9" fmla="*/ 0 w 528"/>
              <a:gd name="T10" fmla="*/ 0 h 1392"/>
              <a:gd name="T11" fmla="*/ 528 w 5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392">
                <a:moveTo>
                  <a:pt x="528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153" name="Freeform 401"/>
          <p:cNvSpPr>
            <a:spLocks/>
          </p:cNvSpPr>
          <p:nvPr/>
        </p:nvSpPr>
        <p:spPr bwMode="auto">
          <a:xfrm>
            <a:off x="5486400" y="2514600"/>
            <a:ext cx="1828800" cy="1600200"/>
          </a:xfrm>
          <a:custGeom>
            <a:avLst/>
            <a:gdLst>
              <a:gd name="T0" fmla="*/ 2147483647 w 1152"/>
              <a:gd name="T1" fmla="*/ 0 h 1008"/>
              <a:gd name="T2" fmla="*/ 2147483647 w 1152"/>
              <a:gd name="T3" fmla="*/ 2147483647 h 1008"/>
              <a:gd name="T4" fmla="*/ 2147483647 w 1152"/>
              <a:gd name="T5" fmla="*/ 2147483647 h 1008"/>
              <a:gd name="T6" fmla="*/ 2147483647 w 1152"/>
              <a:gd name="T7" fmla="*/ 2147483647 h 1008"/>
              <a:gd name="T8" fmla="*/ 0 w 1152"/>
              <a:gd name="T9" fmla="*/ 2147483647 h 1008"/>
              <a:gd name="T10" fmla="*/ 0 w 1152"/>
              <a:gd name="T11" fmla="*/ 2147483647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1008"/>
              <a:gd name="T20" fmla="*/ 1152 w 1152"/>
              <a:gd name="T21" fmla="*/ 1008 h 10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1008">
                <a:moveTo>
                  <a:pt x="1152" y="0"/>
                </a:moveTo>
                <a:lnTo>
                  <a:pt x="1152" y="672"/>
                </a:lnTo>
                <a:lnTo>
                  <a:pt x="720" y="672"/>
                </a:lnTo>
                <a:lnTo>
                  <a:pt x="720" y="816"/>
                </a:lnTo>
                <a:lnTo>
                  <a:pt x="0" y="816"/>
                </a:lnTo>
                <a:lnTo>
                  <a:pt x="0" y="100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16" name="Group 406"/>
          <p:cNvGrpSpPr>
            <a:grpSpLocks/>
          </p:cNvGrpSpPr>
          <p:nvPr/>
        </p:nvGrpSpPr>
        <p:grpSpPr bwMode="auto">
          <a:xfrm>
            <a:off x="1828800" y="1143000"/>
            <a:ext cx="5867400" cy="1371600"/>
            <a:chOff x="1152" y="720"/>
            <a:chExt cx="3696" cy="864"/>
          </a:xfrm>
        </p:grpSpPr>
        <p:sp>
          <p:nvSpPr>
            <p:cNvPr id="24618" name="Rectangle 338"/>
            <p:cNvSpPr>
              <a:spLocks noChangeArrowheads="1"/>
            </p:cNvSpPr>
            <p:nvPr/>
          </p:nvSpPr>
          <p:spPr bwMode="auto">
            <a:xfrm>
              <a:off x="1152" y="720"/>
              <a:ext cx="369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4619" name="Text Box 405"/>
            <p:cNvSpPr txBox="1">
              <a:spLocks noChangeArrowheads="1"/>
            </p:cNvSpPr>
            <p:nvPr/>
          </p:nvSpPr>
          <p:spPr bwMode="auto">
            <a:xfrm>
              <a:off x="1152" y="720"/>
              <a:ext cx="7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Application</a:t>
              </a:r>
            </a:p>
          </p:txBody>
        </p:sp>
      </p:grpSp>
      <p:grpSp>
        <p:nvGrpSpPr>
          <p:cNvPr id="21517" name="Group 410"/>
          <p:cNvGrpSpPr>
            <a:grpSpLocks/>
          </p:cNvGrpSpPr>
          <p:nvPr/>
        </p:nvGrpSpPr>
        <p:grpSpPr bwMode="auto">
          <a:xfrm>
            <a:off x="228600" y="2971800"/>
            <a:ext cx="996950" cy="1066800"/>
            <a:chOff x="144" y="1872"/>
            <a:chExt cx="628" cy="672"/>
          </a:xfrm>
        </p:grpSpPr>
        <p:sp>
          <p:nvSpPr>
            <p:cNvPr id="24616" name="Text Box 408"/>
            <p:cNvSpPr txBox="1">
              <a:spLocks noChangeArrowheads="1"/>
            </p:cNvSpPr>
            <p:nvPr/>
          </p:nvSpPr>
          <p:spPr bwMode="auto">
            <a:xfrm>
              <a:off x="144" y="1872"/>
              <a:ext cx="6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solidFill>
                    <a:schemeClr val="tx2"/>
                  </a:solidFill>
                </a:rPr>
                <a:t>Standard</a:t>
              </a:r>
            </a:p>
            <a:p>
              <a:r>
                <a:rPr lang="en-US" b="0">
                  <a:solidFill>
                    <a:schemeClr val="tx2"/>
                  </a:solidFill>
                </a:rPr>
                <a:t>Interface</a:t>
              </a:r>
            </a:p>
          </p:txBody>
        </p:sp>
        <p:sp>
          <p:nvSpPr>
            <p:cNvPr id="24617" name="Line 409"/>
            <p:cNvSpPr>
              <a:spLocks noChangeShapeType="1"/>
            </p:cNvSpPr>
            <p:nvPr/>
          </p:nvSpPr>
          <p:spPr bwMode="auto">
            <a:xfrm>
              <a:off x="480" y="2256"/>
              <a:ext cx="288" cy="28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8" name="Oval Callout 227"/>
          <p:cNvSpPr/>
          <p:nvPr/>
        </p:nvSpPr>
        <p:spPr bwMode="auto">
          <a:xfrm>
            <a:off x="7010400" y="685800"/>
            <a:ext cx="1524000" cy="838200"/>
          </a:xfrm>
          <a:prstGeom prst="wedgeEllipseCallout">
            <a:avLst>
              <a:gd name="adj1" fmla="val -47998"/>
              <a:gd name="adj2" fmla="val 98903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b="0" dirty="0">
                <a:cs typeface="Arial" charset="0"/>
              </a:rPr>
              <a:t>Design Pattern?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15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089" grpId="0" animBg="1"/>
      <p:bldP spid="331151" grpId="0" animBg="1"/>
      <p:bldP spid="331152" grpId="0" animBg="1"/>
      <p:bldP spid="331153" grpId="0" animBg="1"/>
      <p:bldP spid="228" grpId="0" animBg="1"/>
      <p:bldP spid="22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11C189-C24C-4CDC-B1D2-61676AF790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Roadmap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716087"/>
            <a:ext cx="7620000" cy="460851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808080"/>
                </a:solidFill>
              </a:rPr>
              <a:t>Basic Concepts</a:t>
            </a:r>
          </a:p>
          <a:p>
            <a:pPr eaLnBrk="1" hangingPunct="1"/>
            <a:r>
              <a:rPr lang="en-US" b="1" dirty="0">
                <a:solidFill>
                  <a:srgbClr val="990000"/>
                </a:solidFill>
              </a:rPr>
              <a:t>XML, SOAP, WSDL</a:t>
            </a:r>
          </a:p>
          <a:p>
            <a:pPr eaLnBrk="1" hangingPunct="1"/>
            <a:r>
              <a:rPr lang="en-US" dirty="0"/>
              <a:t>Services</a:t>
            </a:r>
          </a:p>
          <a:p>
            <a:pPr eaLnBrk="1" hangingPunct="1"/>
            <a:r>
              <a:rPr lang="en-US" dirty="0"/>
              <a:t>Service Broker</a:t>
            </a:r>
          </a:p>
          <a:p>
            <a:pPr eaLnBrk="1" hangingPunct="1"/>
            <a:r>
              <a:rPr lang="en-US" dirty="0"/>
              <a:t>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>
                <a:ea typeface="宋体" pitchFamily="2" charset="-122"/>
              </a:rPr>
              <a:t>SOA Impact </a:t>
            </a:r>
          </a:p>
          <a:p>
            <a:pPr eaLnBrk="1" hangingPunct="1">
              <a:lnSpc>
                <a:spcPct val="120000"/>
              </a:lnSpc>
            </a:pPr>
            <a:r>
              <a:rPr lang="en-US" sz="3200" dirty="0"/>
              <a:t>Myths and Facts</a:t>
            </a:r>
          </a:p>
        </p:txBody>
      </p:sp>
      <p:sp>
        <p:nvSpPr>
          <p:cNvPr id="5" name="Right Brace 4"/>
          <p:cNvSpPr/>
          <p:nvPr/>
        </p:nvSpPr>
        <p:spPr bwMode="auto">
          <a:xfrm>
            <a:off x="5257800" y="2895600"/>
            <a:ext cx="304800" cy="13716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3258234"/>
            <a:ext cx="1909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Next lecture:</a:t>
            </a:r>
          </a:p>
          <a:p>
            <a:r>
              <a:rPr lang="en-US" b="0" dirty="0"/>
              <a:t>Three-party model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EDED013-4704-4FA0-B214-003CE295BDBD}"/>
              </a:ext>
            </a:extLst>
          </p:cNvPr>
          <p:cNvSpPr/>
          <p:nvPr/>
        </p:nvSpPr>
        <p:spPr bwMode="auto">
          <a:xfrm>
            <a:off x="457200" y="2286000"/>
            <a:ext cx="5334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38B0C-DD09-44CE-BFB0-CC94FA3801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74888" y="152400"/>
            <a:ext cx="6792912" cy="623888"/>
          </a:xfrm>
        </p:spPr>
        <p:txBody>
          <a:bodyPr/>
          <a:lstStyle/>
          <a:p>
            <a:pPr eaLnBrk="1" hangingPunct="1"/>
            <a:r>
              <a:rPr lang="en-US"/>
              <a:t>XML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69288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XML (Extensible Markup Language) is a Meta language 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Used for defining other languages. Most languages and protocols in SOC paradigm are based on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BPEL (Business Process Execution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RDF, RDF Schema, and OWL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highlight>
                  <a:srgbClr val="FFFF00"/>
                </a:highlight>
                <a:ea typeface="宋体" pitchFamily="2" charset="-122"/>
              </a:rPr>
              <a:t>SOAP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highlight>
                  <a:srgbClr val="FFFF00"/>
                </a:highlight>
                <a:ea typeface="宋体" pitchFamily="2" charset="-122"/>
              </a:rPr>
              <a:t>WSDL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highlight>
                  <a:srgbClr val="FFFF00"/>
                </a:highlight>
                <a:ea typeface="宋体" pitchFamily="2" charset="-122"/>
              </a:rPr>
              <a:t>UDDI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Similar to html to some extent, but you can define your own tags to quote data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You can define attributes to each data item for semantic meanings. Data transferred between Web services are often encoded in XML</a:t>
            </a:r>
            <a:endParaRPr 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C32EB-9E10-4C88-80D6-F30D4BE9962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HTML versus XML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04800" y="1250950"/>
            <a:ext cx="8534400" cy="2062103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 dirty="0">
                <a:latin typeface="Tahoma" pitchFamily="34" charset="0"/>
              </a:rPr>
              <a:t>&lt;html&gt;</a:t>
            </a:r>
          </a:p>
          <a:p>
            <a:r>
              <a:rPr lang="en-US" sz="1600" b="0" dirty="0">
                <a:latin typeface="Tahoma" pitchFamily="34" charset="0"/>
              </a:rPr>
              <a:t>&lt;h1&gt;International Conference on Software Engineering and applications, November 14-16, 2005, Phoenix, AZ, USA&lt;/h1&gt;</a:t>
            </a:r>
          </a:p>
          <a:p>
            <a:r>
              <a:rPr lang="en-US" sz="1600" b="0" dirty="0">
                <a:latin typeface="Tahoma" pitchFamily="34" charset="0"/>
              </a:rPr>
              <a:t>&lt;li&gt;Software design and development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&lt;/li&gt;</a:t>
            </a:r>
          </a:p>
          <a:p>
            <a:r>
              <a:rPr lang="en-US" sz="1600" b="0" dirty="0">
                <a:latin typeface="Tahoma" pitchFamily="34" charset="0"/>
              </a:rPr>
              <a:t>&lt;li&gt;Software engineering applications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&lt;/li&gt;</a:t>
            </a:r>
          </a:p>
          <a:p>
            <a:r>
              <a:rPr lang="en-US" sz="1600" b="0" dirty="0">
                <a:latin typeface="Tahoma" pitchFamily="34" charset="0"/>
              </a:rPr>
              <a:t>&lt;li&gt;Software security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&lt;/li&gt;</a:t>
            </a:r>
          </a:p>
          <a:p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 </a:t>
            </a:r>
            <a:r>
              <a:rPr lang="en-US" sz="1600" b="0" dirty="0" err="1">
                <a:solidFill>
                  <a:srgbClr val="C00000"/>
                </a:solidFill>
                <a:latin typeface="Tahoma" pitchFamily="34" charset="0"/>
              </a:rPr>
              <a:t>br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&gt;</a:t>
            </a:r>
          </a:p>
          <a:p>
            <a:r>
              <a:rPr lang="en-US" sz="1600" b="0" dirty="0">
                <a:latin typeface="Tahoma" pitchFamily="34" charset="0"/>
              </a:rPr>
              <a:t>&lt;/html&gt;</a:t>
            </a: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304800" y="3635375"/>
            <a:ext cx="8686800" cy="230822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>
                <a:latin typeface="Tahoma" pitchFamily="34" charset="0"/>
              </a:rPr>
              <a:t>&lt;?xml version="1.0"&gt;</a:t>
            </a:r>
          </a:p>
          <a:p>
            <a:r>
              <a:rPr lang="en-US" sz="1600" b="0">
                <a:latin typeface="Tahoma" pitchFamily="34" charset="0"/>
              </a:rPr>
              <a:t>&lt;conference&gt;</a:t>
            </a:r>
          </a:p>
          <a:p>
            <a:r>
              <a:rPr lang="en-US" sz="1600" b="0">
                <a:latin typeface="Tahoma" pitchFamily="34" charset="0"/>
              </a:rPr>
              <a:t>	&lt;title&gt;International Conference on Software Engineering and applications&lt;/title&gt;</a:t>
            </a:r>
          </a:p>
          <a:p>
            <a:r>
              <a:rPr lang="en-US" sz="1600" b="0">
                <a:latin typeface="Tahoma" pitchFamily="34" charset="0"/>
              </a:rPr>
              <a:t>	&lt;date&gt;November 14-16, 2005&lt;/date&gt;</a:t>
            </a:r>
          </a:p>
          <a:p>
            <a:r>
              <a:rPr lang="en-US" sz="1600" b="0">
                <a:latin typeface="Tahoma" pitchFamily="34" charset="0"/>
              </a:rPr>
              <a:t>	&lt;location&gt;Phoenix , AZ, USA &lt;/location&gt;</a:t>
            </a:r>
          </a:p>
          <a:p>
            <a:r>
              <a:rPr lang="en-US" sz="1600" b="0">
                <a:latin typeface="Tahoma" pitchFamily="34" charset="0"/>
              </a:rPr>
              <a:t>	&lt;keyword&gt;Software design and development&lt;/keyword&gt;</a:t>
            </a:r>
          </a:p>
          <a:p>
            <a:r>
              <a:rPr lang="en-US" sz="1600" b="0">
                <a:latin typeface="Tahoma" pitchFamily="34" charset="0"/>
              </a:rPr>
              <a:t>	&lt;keyword&gt;Software engineering applications&lt;/keyword&gt;</a:t>
            </a:r>
          </a:p>
          <a:p>
            <a:r>
              <a:rPr lang="en-US" sz="1600" b="0">
                <a:latin typeface="Tahoma" pitchFamily="34" charset="0"/>
              </a:rPr>
              <a:t>	&lt;keyword&gt;Software security&lt;/keyword&gt;</a:t>
            </a:r>
          </a:p>
          <a:p>
            <a:r>
              <a:rPr lang="en-US" sz="1600" b="0">
                <a:latin typeface="Tahoma" pitchFamily="34" charset="0"/>
              </a:rPr>
              <a:t>&lt;/conference&gt;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FEFB6-7A61-4223-81B6-4488D139FA9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Differences between HTML and XML languages </a:t>
            </a:r>
            <a:endParaRPr lang="en-US" sz="2800"/>
          </a:p>
        </p:txBody>
      </p:sp>
      <p:graphicFrame>
        <p:nvGraphicFramePr>
          <p:cNvPr id="43827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417163"/>
              </p:ext>
            </p:extLst>
          </p:nvPr>
        </p:nvGraphicFramePr>
        <p:xfrm>
          <a:off x="228600" y="1447800"/>
          <a:ext cx="8686799" cy="4886019"/>
        </p:xfrm>
        <a:graphic>
          <a:graphicData uri="http://schemas.openxmlformats.org/drawingml/2006/table">
            <a:tbl>
              <a:tblPr/>
              <a:tblGrid>
                <a:gridCol w="1600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HTML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XML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Purpose of tags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Formatting data for display.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Define tags and attributes on data that can be interpreted by human and machine.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Syntax of tags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Tags may be left open, e.g., &lt;li&gt;, &lt;br&gt;. 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All tags must be in pair, e.g., 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&lt;li&gt; &lt;/li&gt;, 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 &lt;/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4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Semantics of tags	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Tags are predefined with given format meaning. Tags are limited.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 user can choose any tags and the meanings can be defined separately. Assigning meanings to a set of tags defines a vocabulary and thus a new markup language.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Schema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 schema is fix and implied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Need a schema file to define the tags and the structure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5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Semantics of data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It is difficult for machine to understand. For example, is “Phoenix” a part of the title?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Once the tags are defined, it is easy for the machine to understand. “Phoenix” is a location, not a part of the title.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59C7A-551C-4DFF-A912-DA28DD0E2A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SOAP: </a:t>
            </a:r>
            <a:r>
              <a:rPr lang="en-US" altLang="zh-CN">
                <a:ea typeface="宋体" pitchFamily="2" charset="-122"/>
              </a:rPr>
              <a:t>Simple Object Access Protocol </a:t>
            </a:r>
            <a:endParaRPr lang="en-US"/>
          </a:p>
        </p:txBody>
      </p:sp>
      <p:sp>
        <p:nvSpPr>
          <p:cNvPr id="29700" name="Text Box 25"/>
          <p:cNvSpPr txBox="1">
            <a:spLocks noChangeArrowheads="1"/>
          </p:cNvSpPr>
          <p:nvPr/>
        </p:nvSpPr>
        <p:spPr bwMode="auto">
          <a:xfrm>
            <a:off x="228600" y="1447800"/>
            <a:ext cx="861060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SOAP is used for transporting messages between </a:t>
            </a:r>
            <a:br>
              <a:rPr lang="en-US" altLang="zh-CN" sz="2400" b="0" dirty="0">
                <a:ea typeface="宋体" pitchFamily="2" charset="-122"/>
              </a:rPr>
            </a:br>
            <a:r>
              <a:rPr lang="en-US" altLang="zh-CN" sz="2400" b="0" dirty="0">
                <a:ea typeface="宋体" pitchFamily="2" charset="-122"/>
              </a:rPr>
              <a:t>Web services and applications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message is an XML document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zh-CN" sz="2400" b="0" dirty="0">
                <a:ea typeface="宋体" pitchFamily="2" charset="-122"/>
              </a:rPr>
              <a:t>Like any communication protocol, a SOAP message consists of wrapper information and payload</a:t>
            </a:r>
            <a:r>
              <a:rPr lang="en-US" altLang="zh-CN" sz="2400" b="0" dirty="0"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The format of SOAP message is as follows: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message is often wrapped in an HTTP (Hypertext Transfer Protocol ) message and sent as an HTTP packet over the internet: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 dirty="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228600" y="3886200"/>
            <a:ext cx="8736013" cy="571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 b="0"/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231775" y="4038600"/>
            <a:ext cx="144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400" b="0"/>
              <a:t>&lt;soap:Envelope&gt;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676400" y="4000500"/>
            <a:ext cx="272573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0"/>
              <a:t>&lt;soap:header&gt;  . . . &lt;/soap:header&gt;</a:t>
            </a: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4500563" y="4000500"/>
            <a:ext cx="3008312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0"/>
              <a:t>&lt;soap:body&gt;     .   .   .    &lt;/soap:body&gt;</a:t>
            </a:r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7467600" y="4029075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/>
            <a:r>
              <a:rPr lang="en-US" sz="1400" b="0"/>
              <a:t>&lt;/soap:Envelope&gt;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5676900"/>
            <a:ext cx="8736013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 b="0" dirty="0"/>
              <a:t>HTTP Package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779587" y="5779168"/>
            <a:ext cx="5992813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 dirty="0"/>
              <a:t>SOAP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ebXML</a:t>
            </a:r>
            <a:r>
              <a:rPr lang="en-US" dirty="0"/>
              <a:t> Message Structure</a:t>
            </a:r>
            <a:br>
              <a:rPr lang="en-US" dirty="0"/>
            </a:br>
            <a:r>
              <a:rPr lang="en-US" sz="1600" b="0" dirty="0"/>
              <a:t>https://www.oasis-open.org/committees/ebxml-msg/documents/ebMS_v2_0.pdf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11192"/>
            <a:ext cx="5486400" cy="589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15000" y="1724085"/>
            <a:ext cx="3346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MIME (Multipurpose Internet Mail Extensions) is a standard that extends the format of email to support: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Non-text attachments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Message bodies with multiple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/>
              <a:t>Header information in non-ASCII character sets</a:t>
            </a:r>
          </a:p>
        </p:txBody>
      </p:sp>
    </p:spTree>
    <p:extLst>
      <p:ext uri="{BB962C8B-B14F-4D97-AF65-F5344CB8AC3E}">
        <p14:creationId xmlns:p14="http://schemas.microsoft.com/office/powerpoint/2010/main" val="2671138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F632C-BE38-46B0-A1E5-6AA1815CA6C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WSDL: </a:t>
            </a:r>
            <a:r>
              <a:rPr lang="en-US" altLang="zh-CN" sz="2800">
                <a:ea typeface="宋体" pitchFamily="2" charset="-122"/>
              </a:rPr>
              <a:t>Web Service Description Language</a:t>
            </a:r>
            <a:endParaRPr lang="en-US" sz="280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2" y="1371600"/>
            <a:ext cx="8726488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WSDL is used for describing Web services (interfaces), including </a:t>
            </a:r>
            <a:r>
              <a:rPr lang="en-US" sz="2400" dirty="0">
                <a:solidFill>
                  <a:srgbClr val="0033CC"/>
                </a:solidFill>
              </a:rPr>
              <a:t>four</a:t>
            </a:r>
            <a:r>
              <a:rPr lang="en-US" sz="2400" dirty="0"/>
              <a:t> critical aspects of Web services:</a:t>
            </a:r>
            <a:endParaRPr lang="en-GB" sz="2400" dirty="0"/>
          </a:p>
          <a:p>
            <a:pPr lvl="1" eaLnBrk="1" hangingPunct="1">
              <a:lnSpc>
                <a:spcPct val="90000"/>
              </a:lnSpc>
            </a:pPr>
            <a:r>
              <a:rPr lang="en-GB" sz="2400" dirty="0"/>
              <a:t>Functionality of the services described in standard taxonomy;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/>
              <a:t>Data type of each parameter and the return type of the function (service) call;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/>
              <a:t>Binding information about the transport protocol to be used, usually, SOAP;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/>
              <a:t>Address (URL) for locating the specified service.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last </a:t>
            </a:r>
            <a:r>
              <a:rPr lang="en-US" sz="2400" dirty="0">
                <a:solidFill>
                  <a:srgbClr val="0033CC"/>
                </a:solidFill>
              </a:rPr>
              <a:t>three</a:t>
            </a:r>
            <a:r>
              <a:rPr lang="en-US" sz="2400" dirty="0"/>
              <a:t> aspects can be automatically generated.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described in WSDL can be searched, matched, and discovered based on the requirements.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described in WSDL provides discovery and remote call details.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B11A2-73D0-4E10-A603-652772558A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01000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Overview and Roadmap to </a:t>
            </a:r>
            <a:br>
              <a:rPr lang="en-US" dirty="0"/>
            </a:br>
            <a:r>
              <a:rPr lang="en-US" dirty="0"/>
              <a:t>Service-Oriented Software Development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447800"/>
            <a:ext cx="7239000" cy="4572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990000"/>
                </a:solidFill>
              </a:rPr>
              <a:t>Basic Concepts</a:t>
            </a:r>
          </a:p>
          <a:p>
            <a:pPr lvl="1" eaLnBrk="1" hangingPunct="1"/>
            <a:r>
              <a:rPr lang="en-US" sz="2400" dirty="0">
                <a:solidFill>
                  <a:srgbClr val="990000"/>
                </a:solidFill>
              </a:rPr>
              <a:t>Three-Party Model of Service-Oriented computing</a:t>
            </a:r>
          </a:p>
          <a:p>
            <a:pPr lvl="1" eaLnBrk="1" hangingPunct="1"/>
            <a:r>
              <a:rPr lang="en-US" sz="2400" dirty="0">
                <a:solidFill>
                  <a:srgbClr val="990000"/>
                </a:solidFill>
              </a:rPr>
              <a:t>SOA, SOC, SOD, Web services</a:t>
            </a:r>
          </a:p>
          <a:p>
            <a:pPr lvl="1" eaLnBrk="1" hangingPunct="1"/>
            <a:r>
              <a:rPr lang="en-US" sz="2400" dirty="0">
                <a:solidFill>
                  <a:srgbClr val="990000"/>
                </a:solidFill>
              </a:rPr>
              <a:t>Development Cycle</a:t>
            </a:r>
          </a:p>
          <a:p>
            <a:pPr eaLnBrk="1" hangingPunct="1"/>
            <a:r>
              <a:rPr lang="en-US" b="1" dirty="0">
                <a:solidFill>
                  <a:srgbClr val="990000"/>
                </a:solidFill>
              </a:rPr>
              <a:t>XML, SOAP, WSDL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Service Provider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Service Broker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Service Requester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SOA Impact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Myths and Facts</a:t>
            </a:r>
          </a:p>
        </p:txBody>
      </p:sp>
      <p:sp>
        <p:nvSpPr>
          <p:cNvPr id="3077" name="Rectangle 13"/>
          <p:cNvSpPr>
            <a:spLocks noChangeArrowheads="1"/>
          </p:cNvSpPr>
          <p:nvPr/>
        </p:nvSpPr>
        <p:spPr bwMode="auto">
          <a:xfrm>
            <a:off x="3810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b="0"/>
          </a:p>
        </p:txBody>
      </p:sp>
      <p:sp>
        <p:nvSpPr>
          <p:cNvPr id="3078" name="Left Brace 5"/>
          <p:cNvSpPr>
            <a:spLocks/>
          </p:cNvSpPr>
          <p:nvPr/>
        </p:nvSpPr>
        <p:spPr bwMode="auto">
          <a:xfrm>
            <a:off x="1292224" y="1752600"/>
            <a:ext cx="307976" cy="1752601"/>
          </a:xfrm>
          <a:prstGeom prst="leftBrace">
            <a:avLst>
              <a:gd name="adj1" fmla="val 8335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152400" y="2444646"/>
            <a:ext cx="1159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b="0" dirty="0"/>
              <a:t>Lecture 3</a:t>
            </a:r>
          </a:p>
        </p:txBody>
      </p:sp>
      <p:sp>
        <p:nvSpPr>
          <p:cNvPr id="2" name="Right Brace 1"/>
          <p:cNvSpPr/>
          <p:nvPr/>
        </p:nvSpPr>
        <p:spPr bwMode="auto">
          <a:xfrm>
            <a:off x="4737913" y="3982065"/>
            <a:ext cx="304800" cy="137160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1613" y="4467810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Three-party model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00" y="3769166"/>
            <a:ext cx="1368425" cy="2784034"/>
            <a:chOff x="304800" y="3540566"/>
            <a:chExt cx="1368425" cy="1219200"/>
          </a:xfrm>
        </p:grpSpPr>
        <p:sp>
          <p:nvSpPr>
            <p:cNvPr id="10" name="Left Brace 5"/>
            <p:cNvSpPr>
              <a:spLocks/>
            </p:cNvSpPr>
            <p:nvPr/>
          </p:nvSpPr>
          <p:spPr bwMode="auto">
            <a:xfrm>
              <a:off x="1444625" y="3540566"/>
              <a:ext cx="228600" cy="1219200"/>
            </a:xfrm>
            <a:prstGeom prst="leftBrace">
              <a:avLst>
                <a:gd name="adj1" fmla="val 8335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304800" y="4074650"/>
              <a:ext cx="11592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2000" b="0" dirty="0"/>
                <a:t>Lecture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DADD9-ECCB-417C-99BE-A8E1CB9165C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XML-Based WSDL Document’s Elements</a:t>
            </a:r>
          </a:p>
        </p:txBody>
      </p:sp>
      <p:grpSp>
        <p:nvGrpSpPr>
          <p:cNvPr id="31748" name="Group 34"/>
          <p:cNvGrpSpPr>
            <a:grpSpLocks/>
          </p:cNvGrpSpPr>
          <p:nvPr/>
        </p:nvGrpSpPr>
        <p:grpSpPr bwMode="auto">
          <a:xfrm>
            <a:off x="1371600" y="1143000"/>
            <a:ext cx="6705600" cy="5410200"/>
            <a:chOff x="1392" y="720"/>
            <a:chExt cx="3408" cy="3408"/>
          </a:xfrm>
        </p:grpSpPr>
        <p:sp>
          <p:nvSpPr>
            <p:cNvPr id="31749" name="Rectangle 3"/>
            <p:cNvSpPr>
              <a:spLocks noChangeArrowheads="1"/>
            </p:cNvSpPr>
            <p:nvPr/>
          </p:nvSpPr>
          <p:spPr bwMode="auto">
            <a:xfrm>
              <a:off x="1392" y="1008"/>
              <a:ext cx="2479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&lt;Service&gt;</a:t>
              </a:r>
            </a:p>
          </p:txBody>
        </p:sp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1392" y="1488"/>
              <a:ext cx="86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&lt;port&gt;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b="0"/>
                <a:t>(URL)</a:t>
              </a:r>
            </a:p>
          </p:txBody>
        </p:sp>
        <p:sp>
          <p:nvSpPr>
            <p:cNvPr id="31751" name="Text Box 5"/>
            <p:cNvSpPr txBox="1">
              <a:spLocks noChangeArrowheads="1"/>
            </p:cNvSpPr>
            <p:nvPr/>
          </p:nvSpPr>
          <p:spPr bwMode="auto">
            <a:xfrm>
              <a:off x="2584" y="1689"/>
              <a:ext cx="2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 dirty="0"/>
                <a:t>. . .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392" y="1872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&lt;binding&gt;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b="0"/>
                <a:t>(soap)</a:t>
              </a:r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1392" y="235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&lt;portType&gt;</a:t>
              </a:r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1392" y="2736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&lt;operation&gt;</a:t>
              </a: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2064" y="331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 b="0"/>
                <a:t>, in</a:t>
              </a:r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2064" y="364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cxnSp>
          <p:nvCxnSpPr>
            <p:cNvPr id="31757" name="AutoShape 11"/>
            <p:cNvCxnSpPr>
              <a:cxnSpLocks noChangeShapeType="1"/>
              <a:stCxn id="31752" idx="2"/>
              <a:endCxn id="31753" idx="0"/>
            </p:cNvCxnSpPr>
            <p:nvPr/>
          </p:nvCxnSpPr>
          <p:spPr bwMode="auto">
            <a:xfrm>
              <a:off x="1824" y="220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12"/>
            <p:cNvCxnSpPr>
              <a:cxnSpLocks noChangeShapeType="1"/>
              <a:stCxn id="31754" idx="2"/>
              <a:endCxn id="31761" idx="1"/>
            </p:cNvCxnSpPr>
            <p:nvPr/>
          </p:nvCxnSpPr>
          <p:spPr bwMode="auto">
            <a:xfrm rot="16200000" flipH="1">
              <a:off x="1428" y="3372"/>
              <a:ext cx="1032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13"/>
            <p:cNvCxnSpPr>
              <a:cxnSpLocks noChangeShapeType="1"/>
              <a:stCxn id="31754" idx="2"/>
              <a:endCxn id="31755" idx="1"/>
            </p:cNvCxnSpPr>
            <p:nvPr/>
          </p:nvCxnSpPr>
          <p:spPr bwMode="auto">
            <a:xfrm rot="16200000" flipH="1">
              <a:off x="1716" y="3084"/>
              <a:ext cx="456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0" name="Rectangle 14"/>
            <p:cNvSpPr>
              <a:spLocks noChangeArrowheads="1"/>
            </p:cNvSpPr>
            <p:nvPr/>
          </p:nvSpPr>
          <p:spPr bwMode="auto">
            <a:xfrm>
              <a:off x="2064" y="307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sp>
          <p:nvSpPr>
            <p:cNvPr id="31761" name="Rectangle 15"/>
            <p:cNvSpPr>
              <a:spLocks noChangeArrowheads="1"/>
            </p:cNvSpPr>
            <p:nvPr/>
          </p:nvSpPr>
          <p:spPr bwMode="auto">
            <a:xfrm>
              <a:off x="2064" y="388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 b="0"/>
                <a:t>, out</a:t>
              </a:r>
            </a:p>
          </p:txBody>
        </p:sp>
        <p:sp>
          <p:nvSpPr>
            <p:cNvPr id="31762" name="Line 16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Rectangle 18"/>
            <p:cNvSpPr>
              <a:spLocks noChangeArrowheads="1"/>
            </p:cNvSpPr>
            <p:nvPr/>
          </p:nvSpPr>
          <p:spPr bwMode="auto">
            <a:xfrm>
              <a:off x="3264" y="1488"/>
              <a:ext cx="86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&lt;port&gt;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b="0"/>
                <a:t>(URL)</a:t>
              </a:r>
            </a:p>
          </p:txBody>
        </p:sp>
        <p:sp>
          <p:nvSpPr>
            <p:cNvPr id="31764" name="Rectangle 19"/>
            <p:cNvSpPr>
              <a:spLocks noChangeArrowheads="1"/>
            </p:cNvSpPr>
            <p:nvPr/>
          </p:nvSpPr>
          <p:spPr bwMode="auto">
            <a:xfrm>
              <a:off x="3264" y="1872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&lt;binding&gt;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b="0"/>
                <a:t>(soap)</a:t>
              </a:r>
            </a:p>
          </p:txBody>
        </p:sp>
        <p:cxnSp>
          <p:nvCxnSpPr>
            <p:cNvPr id="31765" name="AutoShape 20"/>
            <p:cNvCxnSpPr>
              <a:cxnSpLocks noChangeShapeType="1"/>
              <a:stCxn id="31764" idx="2"/>
              <a:endCxn id="31770" idx="0"/>
            </p:cNvCxnSpPr>
            <p:nvPr/>
          </p:nvCxnSpPr>
          <p:spPr bwMode="auto">
            <a:xfrm>
              <a:off x="3696" y="220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6" name="Line 21"/>
            <p:cNvSpPr>
              <a:spLocks noChangeShapeType="1"/>
            </p:cNvSpPr>
            <p:nvPr/>
          </p:nvSpPr>
          <p:spPr bwMode="auto">
            <a:xfrm>
              <a:off x="3696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Text Box 22"/>
            <p:cNvSpPr txBox="1">
              <a:spLocks noChangeArrowheads="1"/>
            </p:cNvSpPr>
            <p:nvPr/>
          </p:nvSpPr>
          <p:spPr bwMode="auto">
            <a:xfrm>
              <a:off x="3116" y="3312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. . .</a:t>
              </a:r>
            </a:p>
          </p:txBody>
        </p:sp>
        <p:sp>
          <p:nvSpPr>
            <p:cNvPr id="31768" name="Rectangle 23"/>
            <p:cNvSpPr>
              <a:spLocks noChangeArrowheads="1"/>
            </p:cNvSpPr>
            <p:nvPr/>
          </p:nvSpPr>
          <p:spPr bwMode="auto">
            <a:xfrm>
              <a:off x="1392" y="720"/>
              <a:ext cx="34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&lt;definitions&gt;</a:t>
              </a:r>
              <a:r>
                <a:rPr lang="en-US" b="0"/>
                <a:t>, service name, namespaces</a:t>
              </a:r>
              <a:r>
                <a:rPr lang="en-US">
                  <a:solidFill>
                    <a:schemeClr val="folHlink"/>
                  </a:solidFill>
                </a:rPr>
                <a:t> </a:t>
              </a:r>
            </a:p>
          </p:txBody>
        </p:sp>
        <p:cxnSp>
          <p:nvCxnSpPr>
            <p:cNvPr id="31769" name="AutoShape 24"/>
            <p:cNvCxnSpPr>
              <a:cxnSpLocks noChangeShapeType="1"/>
              <a:stCxn id="31753" idx="2"/>
              <a:endCxn id="31754" idx="0"/>
            </p:cNvCxnSpPr>
            <p:nvPr/>
          </p:nvCxnSpPr>
          <p:spPr bwMode="auto">
            <a:xfrm>
              <a:off x="1824" y="2592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0" name="Rectangle 25"/>
            <p:cNvSpPr>
              <a:spLocks noChangeArrowheads="1"/>
            </p:cNvSpPr>
            <p:nvPr/>
          </p:nvSpPr>
          <p:spPr bwMode="auto">
            <a:xfrm>
              <a:off x="3264" y="235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&lt;portType&gt;</a:t>
              </a:r>
            </a:p>
          </p:txBody>
        </p:sp>
        <p:sp>
          <p:nvSpPr>
            <p:cNvPr id="31771" name="Rectangle 26"/>
            <p:cNvSpPr>
              <a:spLocks noChangeArrowheads="1"/>
            </p:cNvSpPr>
            <p:nvPr/>
          </p:nvSpPr>
          <p:spPr bwMode="auto">
            <a:xfrm>
              <a:off x="3264" y="2736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&lt;operation&gt;</a:t>
              </a:r>
            </a:p>
          </p:txBody>
        </p:sp>
        <p:sp>
          <p:nvSpPr>
            <p:cNvPr id="31772" name="Rectangle 27"/>
            <p:cNvSpPr>
              <a:spLocks noChangeArrowheads="1"/>
            </p:cNvSpPr>
            <p:nvPr/>
          </p:nvSpPr>
          <p:spPr bwMode="auto">
            <a:xfrm>
              <a:off x="3936" y="331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 b="0"/>
                <a:t>, in</a:t>
              </a:r>
            </a:p>
          </p:txBody>
        </p:sp>
        <p:sp>
          <p:nvSpPr>
            <p:cNvPr id="31773" name="Rectangle 28"/>
            <p:cNvSpPr>
              <a:spLocks noChangeArrowheads="1"/>
            </p:cNvSpPr>
            <p:nvPr/>
          </p:nvSpPr>
          <p:spPr bwMode="auto">
            <a:xfrm>
              <a:off x="3936" y="364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cxnSp>
          <p:nvCxnSpPr>
            <p:cNvPr id="31774" name="AutoShape 29"/>
            <p:cNvCxnSpPr>
              <a:cxnSpLocks noChangeShapeType="1"/>
              <a:stCxn id="31771" idx="2"/>
              <a:endCxn id="31777" idx="1"/>
            </p:cNvCxnSpPr>
            <p:nvPr/>
          </p:nvCxnSpPr>
          <p:spPr bwMode="auto">
            <a:xfrm rot="16200000" flipH="1">
              <a:off x="3300" y="3372"/>
              <a:ext cx="1032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AutoShape 30"/>
            <p:cNvCxnSpPr>
              <a:cxnSpLocks noChangeShapeType="1"/>
              <a:stCxn id="31771" idx="2"/>
              <a:endCxn id="31772" idx="1"/>
            </p:cNvCxnSpPr>
            <p:nvPr/>
          </p:nvCxnSpPr>
          <p:spPr bwMode="auto">
            <a:xfrm rot="16200000" flipH="1">
              <a:off x="3588" y="3084"/>
              <a:ext cx="456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6" name="Rectangle 31"/>
            <p:cNvSpPr>
              <a:spLocks noChangeArrowheads="1"/>
            </p:cNvSpPr>
            <p:nvPr/>
          </p:nvSpPr>
          <p:spPr bwMode="auto">
            <a:xfrm>
              <a:off x="3936" y="307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sp>
          <p:nvSpPr>
            <p:cNvPr id="31777" name="Rectangle 32"/>
            <p:cNvSpPr>
              <a:spLocks noChangeArrowheads="1"/>
            </p:cNvSpPr>
            <p:nvPr/>
          </p:nvSpPr>
          <p:spPr bwMode="auto">
            <a:xfrm>
              <a:off x="3936" y="388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 b="0"/>
                <a:t>, out</a:t>
              </a:r>
            </a:p>
          </p:txBody>
        </p:sp>
        <p:cxnSp>
          <p:nvCxnSpPr>
            <p:cNvPr id="31778" name="AutoShape 33"/>
            <p:cNvCxnSpPr>
              <a:cxnSpLocks noChangeShapeType="1"/>
              <a:stCxn id="31770" idx="2"/>
              <a:endCxn id="31771" idx="0"/>
            </p:cNvCxnSpPr>
            <p:nvPr/>
          </p:nvCxnSpPr>
          <p:spPr bwMode="auto">
            <a:xfrm>
              <a:off x="3696" y="2592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Rectangle 3"/>
            <p:cNvSpPr>
              <a:spLocks noChangeArrowheads="1"/>
            </p:cNvSpPr>
            <p:nvPr/>
          </p:nvSpPr>
          <p:spPr bwMode="auto">
            <a:xfrm>
              <a:off x="4199" y="1008"/>
              <a:ext cx="601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&lt;Service&gt;</a:t>
              </a:r>
            </a:p>
          </p:txBody>
        </p:sp>
        <p:sp>
          <p:nvSpPr>
            <p:cNvPr id="36" name="Rectangle 3"/>
            <p:cNvSpPr>
              <a:spLocks noChangeArrowheads="1"/>
            </p:cNvSpPr>
            <p:nvPr/>
          </p:nvSpPr>
          <p:spPr bwMode="auto">
            <a:xfrm>
              <a:off x="3871" y="1008"/>
              <a:ext cx="3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0" dirty="0">
                  <a:solidFill>
                    <a:schemeClr val="folHlink"/>
                  </a:solidFill>
                </a:rPr>
                <a:t>. . .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7569" y="117521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root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>
            <a:off x="744132" y="1359877"/>
            <a:ext cx="932268" cy="11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Services      vs.      OOC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8153400" cy="5486400"/>
          </a:xfrm>
        </p:spPr>
        <p:txBody>
          <a:bodyPr/>
          <a:lstStyle/>
          <a:p>
            <a:pPr marL="0" indent="0" defTabSz="966788">
              <a:buNone/>
              <a:tabLst>
                <a:tab pos="4119563" algn="l"/>
              </a:tabLst>
            </a:pPr>
            <a:r>
              <a:rPr lang="en-US" b="1" dirty="0">
                <a:solidFill>
                  <a:srgbClr val="0033CC"/>
                </a:solidFill>
              </a:rPr>
              <a:t>SOAP/WSDL Services</a:t>
            </a:r>
          </a:p>
          <a:p>
            <a:pPr defTabSz="966788">
              <a:tabLst>
                <a:tab pos="4119563" algn="l"/>
              </a:tabLst>
            </a:pPr>
            <a:r>
              <a:rPr lang="en-US" dirty="0"/>
              <a:t>WSDL interface	</a:t>
            </a:r>
            <a:r>
              <a:rPr lang="en-US" dirty="0">
                <a:sym typeface="Wingdings" pitchFamily="2" charset="2"/>
              </a:rPr>
              <a:t>  Language interface</a:t>
            </a:r>
          </a:p>
          <a:p>
            <a:pPr defTabSz="966788">
              <a:tabLst>
                <a:tab pos="4119563" algn="l"/>
              </a:tabLst>
            </a:pPr>
            <a:r>
              <a:rPr lang="en-US" dirty="0"/>
              <a:t>Namespace of services 	</a:t>
            </a:r>
            <a:r>
              <a:rPr lang="en-US" dirty="0">
                <a:sym typeface="Wingdings" pitchFamily="2" charset="2"/>
              </a:rPr>
              <a:t>  N</a:t>
            </a:r>
            <a:r>
              <a:rPr lang="en-US" dirty="0"/>
              <a:t>amespace of classes</a:t>
            </a:r>
          </a:p>
          <a:p>
            <a:pPr defTabSz="966788">
              <a:tabLst>
                <a:tab pos="4119563" algn="l"/>
              </a:tabLst>
            </a:pPr>
            <a:r>
              <a:rPr lang="en-US" dirty="0"/>
              <a:t>Service 	</a:t>
            </a:r>
            <a:r>
              <a:rPr lang="en-US" dirty="0">
                <a:sym typeface="Wingdings" pitchFamily="2" charset="2"/>
              </a:rPr>
              <a:t>  Class/Object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ym typeface="Wingdings" pitchFamily="2" charset="2"/>
              </a:rPr>
              <a:t>Operation	  Method</a:t>
            </a:r>
          </a:p>
          <a:p>
            <a:pPr defTabSz="966788">
              <a:tabLst>
                <a:tab pos="4119563" algn="l"/>
              </a:tabLst>
            </a:pPr>
            <a:r>
              <a:rPr lang="en-US" dirty="0"/>
              <a:t>Operation type in	</a:t>
            </a:r>
            <a:r>
              <a:rPr lang="en-US" dirty="0">
                <a:sym typeface="Wingdings" pitchFamily="2" charset="2"/>
              </a:rPr>
              <a:t>  Method parameter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ym typeface="Wingdings" pitchFamily="2" charset="2"/>
              </a:rPr>
              <a:t>Operation type out	  Method return value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Binding protocol (SOAP)	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Service address (URL)	</a:t>
            </a:r>
          </a:p>
          <a:p>
            <a:pPr marL="0" indent="0" defTabSz="966788">
              <a:buNone/>
              <a:tabLst>
                <a:tab pos="4119563" algn="l"/>
              </a:tabLst>
            </a:pPr>
            <a:r>
              <a:rPr lang="en-US" b="1" dirty="0">
                <a:solidFill>
                  <a:srgbClr val="0033CC"/>
                </a:solidFill>
                <a:sym typeface="Wingdings" pitchFamily="2" charset="2"/>
              </a:rPr>
              <a:t>RESTful Services</a:t>
            </a:r>
            <a:r>
              <a:rPr lang="en-US" dirty="0">
                <a:solidFill>
                  <a:srgbClr val="0033CC"/>
                </a:solidFill>
                <a:sym typeface="Wingdings" pitchFamily="2" charset="2"/>
              </a:rPr>
              <a:t>	 Resource  Method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Service	 Resource  Method</a:t>
            </a:r>
          </a:p>
          <a:p>
            <a:pPr defTabSz="966788">
              <a:tabLst>
                <a:tab pos="4119563" algn="l"/>
              </a:tabLst>
            </a:pPr>
            <a:endParaRPr lang="en-US" dirty="0">
              <a:solidFill>
                <a:srgbClr val="990000"/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6AF8A-C0DE-4564-ABF0-417C1831915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26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01000" cy="623888"/>
          </a:xfrm>
        </p:spPr>
        <p:txBody>
          <a:bodyPr/>
          <a:lstStyle/>
          <a:p>
            <a:pPr algn="ctr"/>
            <a:r>
              <a:rPr lang="en-US" dirty="0"/>
              <a:t>Summery: Key SOA, SOC &amp; SOD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6AF8A-C0DE-4564-ABF0-417C1831915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 Box 33"/>
          <p:cNvSpPr txBox="1">
            <a:spLocks noGrp="1" noChangeArrowheads="1"/>
          </p:cNvSpPr>
          <p:nvPr>
            <p:ph idx="1"/>
          </p:nvPr>
        </p:nvSpPr>
        <p:spPr bwMode="auto">
          <a:xfrm>
            <a:off x="533400" y="1219200"/>
            <a:ext cx="8458200" cy="533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Component-based composition with open standards and protocols 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Remote objects, binding, and remote invocation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Autonomous services with platform-independency: Using proxy, instead of code integration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Loosely coupling using message-based communication and asynchronous communication is supported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Web-based repository of internet-searchable and reusable services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Automatic discovering and binding, based on collaboration negotiation, dynamic re-composition, and ontology-based reasoning.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Separation of development: service provider, broker, client</a:t>
            </a:r>
          </a:p>
        </p:txBody>
      </p:sp>
    </p:spTree>
    <p:extLst>
      <p:ext uri="{BB962C8B-B14F-4D97-AF65-F5344CB8AC3E}">
        <p14:creationId xmlns:p14="http://schemas.microsoft.com/office/powerpoint/2010/main" val="837849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465C68-E25C-4318-9D1A-DBC478523210}" type="slidenum">
              <a:rPr lang="en-US" b="0" smtClean="0">
                <a:solidFill>
                  <a:schemeClr val="tx2"/>
                </a:solidFill>
              </a:rPr>
              <a:pPr/>
              <a:t>23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2" y="152400"/>
            <a:ext cx="7926388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Overview and Roadmap to </a:t>
            </a:r>
            <a:br>
              <a:rPr lang="en-US" dirty="0"/>
            </a:br>
            <a:r>
              <a:rPr lang="en-US" dirty="0"/>
              <a:t>Service-Oriented Software Development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7010400" cy="4572000"/>
          </a:xfrm>
        </p:spPr>
        <p:txBody>
          <a:bodyPr/>
          <a:lstStyle/>
          <a:p>
            <a:pPr eaLnBrk="1" hangingPunct="1"/>
            <a:r>
              <a:rPr lang="en-US" dirty="0"/>
              <a:t>Basic Concepts</a:t>
            </a:r>
          </a:p>
          <a:p>
            <a:pPr eaLnBrk="1" hangingPunct="1"/>
            <a:r>
              <a:rPr lang="en-US" dirty="0"/>
              <a:t>XML, SOAP, WSDL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Services and Service Development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Service Registry and Repository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Service Requests and Application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SOA Impact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Myths and Facts</a:t>
            </a:r>
          </a:p>
        </p:txBody>
      </p:sp>
      <p:sp>
        <p:nvSpPr>
          <p:cNvPr id="3077" name="Rectangle 13"/>
          <p:cNvSpPr>
            <a:spLocks noChangeArrowheads="1"/>
          </p:cNvSpPr>
          <p:nvPr/>
        </p:nvSpPr>
        <p:spPr bwMode="auto">
          <a:xfrm>
            <a:off x="5334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b="0"/>
          </a:p>
        </p:txBody>
      </p:sp>
      <p:sp>
        <p:nvSpPr>
          <p:cNvPr id="3078" name="Left Brace 5"/>
          <p:cNvSpPr>
            <a:spLocks/>
          </p:cNvSpPr>
          <p:nvPr/>
        </p:nvSpPr>
        <p:spPr bwMode="auto">
          <a:xfrm>
            <a:off x="1447800" y="2895600"/>
            <a:ext cx="304800" cy="2514600"/>
          </a:xfrm>
          <a:prstGeom prst="leftBrace">
            <a:avLst>
              <a:gd name="adj1" fmla="val 835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304800" y="3975100"/>
            <a:ext cx="1063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292660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FC57E-EC9B-478E-8E80-7BF330C7C32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219200" y="152400"/>
            <a:ext cx="7923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defTabSz="966788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sz="2400">
                <a:solidFill>
                  <a:schemeClr val="tx2"/>
                </a:solidFill>
                <a:cs typeface="Times New Roman" pitchFamily="18" charset="0"/>
              </a:rPr>
              <a:t>Distributed Development: Separation of Responsibility</a:t>
            </a:r>
          </a:p>
        </p:txBody>
      </p:sp>
      <p:sp>
        <p:nvSpPr>
          <p:cNvPr id="4100" name="Line 9"/>
          <p:cNvSpPr>
            <a:spLocks noChangeShapeType="1"/>
          </p:cNvSpPr>
          <p:nvPr/>
        </p:nvSpPr>
        <p:spPr bwMode="auto">
          <a:xfrm flipH="1">
            <a:off x="1905000" y="3721100"/>
            <a:ext cx="1584325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3367088" y="3357563"/>
            <a:ext cx="1858962" cy="666750"/>
            <a:chOff x="2073" y="1683"/>
            <a:chExt cx="1171" cy="420"/>
          </a:xfrm>
        </p:grpSpPr>
        <p:sp>
          <p:nvSpPr>
            <p:cNvPr id="4140" name="Freeform 10"/>
            <p:cNvSpPr>
              <a:spLocks/>
            </p:cNvSpPr>
            <p:nvPr/>
          </p:nvSpPr>
          <p:spPr bwMode="auto">
            <a:xfrm>
              <a:off x="2073" y="1685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Freeform 11"/>
            <p:cNvSpPr>
              <a:spLocks/>
            </p:cNvSpPr>
            <p:nvPr/>
          </p:nvSpPr>
          <p:spPr bwMode="auto">
            <a:xfrm>
              <a:off x="2073" y="1685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12"/>
            <p:cNvSpPr>
              <a:spLocks/>
            </p:cNvSpPr>
            <p:nvPr/>
          </p:nvSpPr>
          <p:spPr bwMode="auto">
            <a:xfrm>
              <a:off x="2333" y="1843"/>
              <a:ext cx="614" cy="208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13"/>
            <p:cNvSpPr>
              <a:spLocks/>
            </p:cNvSpPr>
            <p:nvPr/>
          </p:nvSpPr>
          <p:spPr bwMode="auto">
            <a:xfrm>
              <a:off x="2333" y="1843"/>
              <a:ext cx="614" cy="208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14"/>
            <p:cNvSpPr>
              <a:spLocks/>
            </p:cNvSpPr>
            <p:nvPr/>
          </p:nvSpPr>
          <p:spPr bwMode="auto">
            <a:xfrm>
              <a:off x="2333" y="1875"/>
              <a:ext cx="614" cy="33"/>
            </a:xfrm>
            <a:custGeom>
              <a:avLst/>
              <a:gdLst>
                <a:gd name="T0" fmla="*/ 0 w 482"/>
                <a:gd name="T1" fmla="*/ 0 h 28"/>
                <a:gd name="T2" fmla="*/ 383555737 w 482"/>
                <a:gd name="T3" fmla="*/ 454652 h 28"/>
                <a:gd name="T4" fmla="*/ 768005656 w 482"/>
                <a:gd name="T5" fmla="*/ 0 h 28"/>
                <a:gd name="T6" fmla="*/ 0 60000 65536"/>
                <a:gd name="T7" fmla="*/ 0 60000 65536"/>
                <a:gd name="T8" fmla="*/ 0 60000 65536"/>
                <a:gd name="T9" fmla="*/ 0 w 482"/>
                <a:gd name="T10" fmla="*/ 0 h 28"/>
                <a:gd name="T11" fmla="*/ 482 w 482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2" h="28">
                  <a:moveTo>
                    <a:pt x="0" y="0"/>
                  </a:moveTo>
                  <a:cubicBezTo>
                    <a:pt x="0" y="15"/>
                    <a:pt x="108" y="28"/>
                    <a:pt x="241" y="28"/>
                  </a:cubicBezTo>
                  <a:cubicBezTo>
                    <a:pt x="374" y="28"/>
                    <a:pt x="482" y="15"/>
                    <a:pt x="482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Rectangle 15"/>
            <p:cNvSpPr>
              <a:spLocks noChangeArrowheads="1"/>
            </p:cNvSpPr>
            <p:nvPr/>
          </p:nvSpPr>
          <p:spPr bwMode="auto">
            <a:xfrm>
              <a:off x="2469" y="1902"/>
              <a:ext cx="38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Registry</a:t>
              </a:r>
              <a:endParaRPr lang="en-US" sz="1400" b="0"/>
            </a:p>
          </p:txBody>
        </p:sp>
        <p:sp>
          <p:nvSpPr>
            <p:cNvPr id="4146" name="Rectangle 16"/>
            <p:cNvSpPr>
              <a:spLocks noChangeArrowheads="1"/>
            </p:cNvSpPr>
            <p:nvPr/>
          </p:nvSpPr>
          <p:spPr bwMode="auto">
            <a:xfrm>
              <a:off x="2333" y="1683"/>
              <a:ext cx="7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Service brokers</a:t>
              </a:r>
            </a:p>
          </p:txBody>
        </p:sp>
        <p:sp>
          <p:nvSpPr>
            <p:cNvPr id="4147" name="Rectangle 17"/>
            <p:cNvSpPr>
              <a:spLocks noChangeArrowheads="1"/>
            </p:cNvSpPr>
            <p:nvPr/>
          </p:nvSpPr>
          <p:spPr bwMode="auto">
            <a:xfrm>
              <a:off x="2469" y="1902"/>
              <a:ext cx="38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Registry</a:t>
              </a:r>
              <a:endParaRPr lang="en-US" sz="1400" b="0"/>
            </a:p>
          </p:txBody>
        </p:sp>
      </p:grpSp>
      <p:sp>
        <p:nvSpPr>
          <p:cNvPr id="4102" name="Line 18"/>
          <p:cNvSpPr>
            <a:spLocks noChangeShapeType="1"/>
          </p:cNvSpPr>
          <p:nvPr/>
        </p:nvSpPr>
        <p:spPr bwMode="auto">
          <a:xfrm flipV="1">
            <a:off x="2286000" y="3811588"/>
            <a:ext cx="1493838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19"/>
          <p:cNvSpPr>
            <a:spLocks noChangeShapeType="1"/>
          </p:cNvSpPr>
          <p:nvPr/>
        </p:nvSpPr>
        <p:spPr bwMode="auto">
          <a:xfrm flipH="1" flipV="1">
            <a:off x="4803775" y="3811588"/>
            <a:ext cx="1597025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459413" y="5116513"/>
            <a:ext cx="1703387" cy="827087"/>
            <a:chOff x="3358" y="2181"/>
            <a:chExt cx="949" cy="521"/>
          </a:xfrm>
        </p:grpSpPr>
        <p:sp>
          <p:nvSpPr>
            <p:cNvPr id="4133" name="Freeform 25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26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Rectangle 27"/>
            <p:cNvSpPr>
              <a:spLocks noChangeArrowheads="1"/>
            </p:cNvSpPr>
            <p:nvPr/>
          </p:nvSpPr>
          <p:spPr bwMode="auto">
            <a:xfrm>
              <a:off x="3440" y="2197"/>
              <a:ext cx="8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chemeClr val="folHlink"/>
                  </a:solidFill>
                </a:rPr>
                <a:t>Service providers</a:t>
              </a:r>
            </a:p>
          </p:txBody>
        </p:sp>
        <p:sp>
          <p:nvSpPr>
            <p:cNvPr id="4136" name="Freeform 28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29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8" name="Freeform 30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449826965 w 570"/>
                <a:gd name="T3" fmla="*/ 394596 h 35"/>
                <a:gd name="T4" fmla="*/ 900618502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Rectangle 31"/>
            <p:cNvSpPr>
              <a:spLocks noChangeArrowheads="1"/>
            </p:cNvSpPr>
            <p:nvPr/>
          </p:nvSpPr>
          <p:spPr bwMode="auto">
            <a:xfrm>
              <a:off x="3585" y="2480"/>
              <a:ext cx="5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Active Objects</a:t>
              </a:r>
              <a:endParaRPr lang="en-US" sz="1400" b="0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328738" y="5168900"/>
            <a:ext cx="1792287" cy="774700"/>
            <a:chOff x="860" y="2214"/>
            <a:chExt cx="1004" cy="488"/>
          </a:xfrm>
        </p:grpSpPr>
        <p:sp>
          <p:nvSpPr>
            <p:cNvPr id="4126" name="Freeform 33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4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Rectangle 35"/>
            <p:cNvSpPr>
              <a:spLocks noChangeArrowheads="1"/>
            </p:cNvSpPr>
            <p:nvPr/>
          </p:nvSpPr>
          <p:spPr bwMode="auto">
            <a:xfrm>
              <a:off x="926" y="2215"/>
              <a:ext cx="8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Application builders</a:t>
              </a:r>
            </a:p>
          </p:txBody>
        </p:sp>
        <p:sp>
          <p:nvSpPr>
            <p:cNvPr id="4129" name="Freeform 36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7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8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135745460 w 116"/>
                <a:gd name="T1" fmla="*/ 6857221 h 219"/>
                <a:gd name="T2" fmla="*/ 0 w 116"/>
                <a:gd name="T3" fmla="*/ 3455580 h 219"/>
                <a:gd name="T4" fmla="*/ 135745460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Rectangle 39"/>
            <p:cNvSpPr>
              <a:spLocks noChangeArrowheads="1"/>
            </p:cNvSpPr>
            <p:nvPr/>
          </p:nvSpPr>
          <p:spPr bwMode="auto">
            <a:xfrm>
              <a:off x="994" y="2462"/>
              <a:ext cx="5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Applications</a:t>
              </a:r>
              <a:endParaRPr lang="en-US" sz="1400" b="0"/>
            </a:p>
          </p:txBody>
        </p:sp>
      </p:grpSp>
      <p:sp>
        <p:nvSpPr>
          <p:cNvPr id="4106" name="Line 40"/>
          <p:cNvSpPr>
            <a:spLocks noChangeShapeType="1"/>
          </p:cNvSpPr>
          <p:nvPr/>
        </p:nvSpPr>
        <p:spPr bwMode="auto">
          <a:xfrm>
            <a:off x="3124200" y="55626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Line 41"/>
          <p:cNvSpPr>
            <a:spLocks noChangeShapeType="1"/>
          </p:cNvSpPr>
          <p:nvPr/>
        </p:nvSpPr>
        <p:spPr bwMode="auto">
          <a:xfrm flipH="1">
            <a:off x="3124200" y="57150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AutoShape 42"/>
          <p:cNvSpPr>
            <a:spLocks noChangeArrowheads="1"/>
          </p:cNvSpPr>
          <p:nvPr/>
        </p:nvSpPr>
        <p:spPr bwMode="auto">
          <a:xfrm>
            <a:off x="3581400" y="4651375"/>
            <a:ext cx="1355725" cy="530225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0"/>
              <a:t>Internet</a:t>
            </a: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5334000" y="2743200"/>
            <a:ext cx="1905000" cy="1179513"/>
            <a:chOff x="3265" y="1397"/>
            <a:chExt cx="976" cy="743"/>
          </a:xfrm>
        </p:grpSpPr>
        <p:sp>
          <p:nvSpPr>
            <p:cNvPr id="4120" name="Rectangle 55"/>
            <p:cNvSpPr>
              <a:spLocks noChangeArrowheads="1"/>
            </p:cNvSpPr>
            <p:nvPr/>
          </p:nvSpPr>
          <p:spPr bwMode="auto">
            <a:xfrm>
              <a:off x="3508" y="1397"/>
              <a:ext cx="733" cy="7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121" name="Rectangle 56"/>
            <p:cNvSpPr>
              <a:spLocks noChangeArrowheads="1"/>
            </p:cNvSpPr>
            <p:nvPr/>
          </p:nvSpPr>
          <p:spPr bwMode="auto">
            <a:xfrm>
              <a:off x="3570" y="1454"/>
              <a:ext cx="61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White pages</a:t>
              </a:r>
            </a:p>
          </p:txBody>
        </p:sp>
        <p:sp>
          <p:nvSpPr>
            <p:cNvPr id="4122" name="Rectangle 57"/>
            <p:cNvSpPr>
              <a:spLocks noChangeArrowheads="1"/>
            </p:cNvSpPr>
            <p:nvPr/>
          </p:nvSpPr>
          <p:spPr bwMode="auto">
            <a:xfrm>
              <a:off x="3570" y="1683"/>
              <a:ext cx="610" cy="17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Yellow pages</a:t>
              </a:r>
            </a:p>
          </p:txBody>
        </p:sp>
        <p:sp>
          <p:nvSpPr>
            <p:cNvPr id="4123" name="Rectangle 58"/>
            <p:cNvSpPr>
              <a:spLocks noChangeArrowheads="1"/>
            </p:cNvSpPr>
            <p:nvPr/>
          </p:nvSpPr>
          <p:spPr bwMode="auto">
            <a:xfrm>
              <a:off x="3570" y="1912"/>
              <a:ext cx="610" cy="171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0"/>
                <a:t>Green pages</a:t>
              </a:r>
            </a:p>
          </p:txBody>
        </p:sp>
        <p:sp>
          <p:nvSpPr>
            <p:cNvPr id="4124" name="Line 59"/>
            <p:cNvSpPr>
              <a:spLocks noChangeShapeType="1"/>
            </p:cNvSpPr>
            <p:nvPr/>
          </p:nvSpPr>
          <p:spPr bwMode="auto">
            <a:xfrm>
              <a:off x="3265" y="2111"/>
              <a:ext cx="24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Line 60"/>
            <p:cNvSpPr>
              <a:spLocks noChangeShapeType="1"/>
            </p:cNvSpPr>
            <p:nvPr/>
          </p:nvSpPr>
          <p:spPr bwMode="auto">
            <a:xfrm flipV="1">
              <a:off x="3265" y="1397"/>
              <a:ext cx="24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0" name="Rectangle 67"/>
          <p:cNvSpPr>
            <a:spLocks noChangeArrowheads="1"/>
          </p:cNvSpPr>
          <p:nvPr/>
        </p:nvSpPr>
        <p:spPr bwMode="auto">
          <a:xfrm>
            <a:off x="1066800" y="990600"/>
            <a:ext cx="7529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</a:rPr>
              <a:t>The Three-Party Model of Service-Oriented Software Development</a:t>
            </a:r>
          </a:p>
        </p:txBody>
      </p:sp>
      <p:sp>
        <p:nvSpPr>
          <p:cNvPr id="172101" name="AutoShape 69"/>
          <p:cNvSpPr>
            <a:spLocks noChangeArrowheads="1"/>
          </p:cNvSpPr>
          <p:nvPr/>
        </p:nvSpPr>
        <p:spPr bwMode="auto">
          <a:xfrm>
            <a:off x="7391400" y="3276600"/>
            <a:ext cx="1676400" cy="1828800"/>
          </a:xfrm>
          <a:prstGeom prst="wedgeRoundRectCallout">
            <a:avLst>
              <a:gd name="adj1" fmla="val -73509"/>
              <a:gd name="adj2" fmla="val 78083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 dirty="0"/>
              <a:t>Traditional object-oriented programmers, active objects hosting</a:t>
            </a:r>
          </a:p>
        </p:txBody>
      </p:sp>
      <p:sp>
        <p:nvSpPr>
          <p:cNvPr id="172105" name="AutoShape 73"/>
          <p:cNvSpPr>
            <a:spLocks noChangeArrowheads="1"/>
          </p:cNvSpPr>
          <p:nvPr/>
        </p:nvSpPr>
        <p:spPr bwMode="auto">
          <a:xfrm flipH="1">
            <a:off x="2962042" y="1676400"/>
            <a:ext cx="2264008" cy="1295400"/>
          </a:xfrm>
          <a:prstGeom prst="wedgeRoundRectCallout">
            <a:avLst>
              <a:gd name="adj1" fmla="val 1728"/>
              <a:gd name="adj2" fmla="val 6792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 dirty="0"/>
              <a:t>Developers who understand database, ontology, searching, and matching</a:t>
            </a:r>
          </a:p>
        </p:txBody>
      </p:sp>
      <p:sp>
        <p:nvSpPr>
          <p:cNvPr id="4113" name="Text Box 74"/>
          <p:cNvSpPr txBox="1">
            <a:spLocks noChangeArrowheads="1"/>
          </p:cNvSpPr>
          <p:nvPr/>
        </p:nvSpPr>
        <p:spPr bwMode="auto">
          <a:xfrm>
            <a:off x="1252538" y="6030913"/>
            <a:ext cx="1871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Service requesters</a:t>
            </a:r>
          </a:p>
        </p:txBody>
      </p:sp>
      <p:sp>
        <p:nvSpPr>
          <p:cNvPr id="4114" name="Text Box 75"/>
          <p:cNvSpPr txBox="1">
            <a:spLocks noChangeArrowheads="1"/>
          </p:cNvSpPr>
          <p:nvPr/>
        </p:nvSpPr>
        <p:spPr bwMode="auto">
          <a:xfrm>
            <a:off x="5334000" y="6030913"/>
            <a:ext cx="1935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Service developers</a:t>
            </a:r>
          </a:p>
        </p:txBody>
      </p:sp>
      <p:sp>
        <p:nvSpPr>
          <p:cNvPr id="4115" name="Text Box 76"/>
          <p:cNvSpPr txBox="1">
            <a:spLocks noChangeArrowheads="1"/>
          </p:cNvSpPr>
          <p:nvPr/>
        </p:nvSpPr>
        <p:spPr bwMode="auto">
          <a:xfrm>
            <a:off x="3403600" y="4129088"/>
            <a:ext cx="185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Service repository</a:t>
            </a:r>
          </a:p>
        </p:txBody>
      </p:sp>
      <p:pic>
        <p:nvPicPr>
          <p:cNvPr id="4116" name="Picture 49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63023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Box 49"/>
          <p:cNvSpPr txBox="1">
            <a:spLocks noChangeArrowheads="1"/>
          </p:cNvSpPr>
          <p:nvPr/>
        </p:nvSpPr>
        <p:spPr bwMode="auto">
          <a:xfrm>
            <a:off x="152400" y="2133600"/>
            <a:ext cx="998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End user</a:t>
            </a:r>
          </a:p>
        </p:txBody>
      </p:sp>
      <p:cxnSp>
        <p:nvCxnSpPr>
          <p:cNvPr id="4118" name="Straight Connector 51"/>
          <p:cNvCxnSpPr>
            <a:cxnSpLocks noChangeShapeType="1"/>
            <a:stCxn id="4117" idx="2"/>
          </p:cNvCxnSpPr>
          <p:nvPr/>
        </p:nvCxnSpPr>
        <p:spPr bwMode="auto">
          <a:xfrm rot="16200000" flipH="1">
            <a:off x="-594518" y="3748881"/>
            <a:ext cx="3135312" cy="6445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103" name="AutoShape 71"/>
          <p:cNvSpPr>
            <a:spLocks noChangeArrowheads="1"/>
          </p:cNvSpPr>
          <p:nvPr/>
        </p:nvSpPr>
        <p:spPr bwMode="auto">
          <a:xfrm flipH="1">
            <a:off x="152400" y="3429000"/>
            <a:ext cx="2209800" cy="1371600"/>
          </a:xfrm>
          <a:prstGeom prst="wedgeRoundRectCallout">
            <a:avLst>
              <a:gd name="adj1" fmla="val -26662"/>
              <a:gd name="adj2" fmla="val 67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/>
              <a:t>Software engineers who understand the application domain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393896" y="1513053"/>
            <a:ext cx="1196941" cy="990433"/>
          </a:xfrm>
          <a:prstGeom prst="wedgeRoundRectCallout">
            <a:avLst>
              <a:gd name="adj1" fmla="val -83155"/>
              <a:gd name="adj2" fmla="val 1518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Not a part of the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model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01" grpId="0" animBg="1"/>
      <p:bldP spid="172105" grpId="0" animBg="1"/>
      <p:bldP spid="172103" grpId="0" animBg="1"/>
      <p:bldP spid="6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331D3-3348-4FCE-9DA5-FA50F09877C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219200" y="152400"/>
            <a:ext cx="79232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defTabSz="966788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sz="2400">
                <a:solidFill>
                  <a:schemeClr val="tx2"/>
                </a:solidFill>
                <a:cs typeface="Times New Roman" pitchFamily="18" charset="0"/>
              </a:rPr>
              <a:t>A Scenario of the SO Software Development and Tools</a:t>
            </a:r>
          </a:p>
        </p:txBody>
      </p:sp>
      <p:sp>
        <p:nvSpPr>
          <p:cNvPr id="5124" name="Rectangle 46"/>
          <p:cNvSpPr>
            <a:spLocks noChangeArrowheads="1"/>
          </p:cNvSpPr>
          <p:nvPr/>
        </p:nvSpPr>
        <p:spPr bwMode="auto">
          <a:xfrm>
            <a:off x="7543800" y="4038600"/>
            <a:ext cx="12503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dirty="0">
                <a:solidFill>
                  <a:srgbClr val="0033CC"/>
                </a:solidFill>
                <a:latin typeface="+mj-lt"/>
              </a:rPr>
              <a:t>(1) Developing</a:t>
            </a:r>
          </a:p>
        </p:txBody>
      </p:sp>
      <p:sp>
        <p:nvSpPr>
          <p:cNvPr id="5180" name="Rectangle 47"/>
          <p:cNvSpPr>
            <a:spLocks noChangeArrowheads="1"/>
          </p:cNvSpPr>
          <p:nvPr/>
        </p:nvSpPr>
        <p:spPr bwMode="auto">
          <a:xfrm>
            <a:off x="5791200" y="2895600"/>
            <a:ext cx="1171576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dirty="0">
                <a:solidFill>
                  <a:srgbClr val="0033CC"/>
                </a:solidFill>
                <a:latin typeface="+mj-lt"/>
              </a:rPr>
              <a:t>(2) Publishing</a:t>
            </a:r>
          </a:p>
        </p:txBody>
      </p:sp>
      <p:sp>
        <p:nvSpPr>
          <p:cNvPr id="5126" name="Rectangle 49"/>
          <p:cNvSpPr>
            <a:spLocks noChangeArrowheads="1"/>
          </p:cNvSpPr>
          <p:nvPr/>
        </p:nvSpPr>
        <p:spPr bwMode="auto">
          <a:xfrm>
            <a:off x="3247669" y="3248025"/>
            <a:ext cx="639599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dirty="0">
                <a:solidFill>
                  <a:srgbClr val="0033CC"/>
                </a:solidFill>
                <a:latin typeface="+mj-lt"/>
              </a:rPr>
              <a:t>(4) </a:t>
            </a:r>
            <a:br>
              <a:rPr lang="en-US" sz="1600" b="0" dirty="0">
                <a:solidFill>
                  <a:srgbClr val="0033CC"/>
                </a:solidFill>
                <a:latin typeface="+mj-lt"/>
              </a:rPr>
            </a:br>
            <a:r>
              <a:rPr lang="en-US" sz="1600" b="0" dirty="0">
                <a:solidFill>
                  <a:srgbClr val="0033CC"/>
                </a:solidFill>
                <a:latin typeface="+mj-lt"/>
              </a:rPr>
              <a:t>Finding</a:t>
            </a:r>
          </a:p>
        </p:txBody>
      </p:sp>
      <p:sp>
        <p:nvSpPr>
          <p:cNvPr id="5127" name="Rectangle 50"/>
          <p:cNvSpPr>
            <a:spLocks noChangeArrowheads="1"/>
          </p:cNvSpPr>
          <p:nvPr/>
        </p:nvSpPr>
        <p:spPr bwMode="auto">
          <a:xfrm flipH="1">
            <a:off x="3934351" y="2012077"/>
            <a:ext cx="1277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b="0" dirty="0">
                <a:solidFill>
                  <a:srgbClr val="0033CC"/>
                </a:solidFill>
                <a:latin typeface="+mj-lt"/>
                <a:sym typeface="Wingdings" panose="05000000000000000000" pitchFamily="2" charset="2"/>
              </a:rPr>
              <a:t>(3) Registering</a:t>
            </a:r>
            <a:endParaRPr lang="en-US" sz="1600" b="0" dirty="0">
              <a:solidFill>
                <a:srgbClr val="0033CC"/>
              </a:solidFill>
              <a:latin typeface="+mj-lt"/>
            </a:endParaRPr>
          </a:p>
        </p:txBody>
      </p:sp>
      <p:sp>
        <p:nvSpPr>
          <p:cNvPr id="5128" name="Rectangle 51"/>
          <p:cNvSpPr>
            <a:spLocks noChangeArrowheads="1"/>
          </p:cNvSpPr>
          <p:nvPr/>
        </p:nvSpPr>
        <p:spPr bwMode="auto">
          <a:xfrm>
            <a:off x="2146624" y="2984655"/>
            <a:ext cx="52418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dirty="0">
                <a:solidFill>
                  <a:srgbClr val="0033CC"/>
                </a:solidFill>
                <a:latin typeface="+mj-lt"/>
              </a:rPr>
              <a:t>(5) </a:t>
            </a:r>
            <a:br>
              <a:rPr lang="en-US" sz="1600" b="0" dirty="0">
                <a:solidFill>
                  <a:srgbClr val="0033CC"/>
                </a:solidFill>
                <a:latin typeface="+mj-lt"/>
              </a:rPr>
            </a:br>
            <a:r>
              <a:rPr lang="en-US" sz="1600" b="0" dirty="0">
                <a:solidFill>
                  <a:srgbClr val="0033CC"/>
                </a:solidFill>
                <a:latin typeface="+mj-lt"/>
              </a:rPr>
              <a:t>Found</a:t>
            </a:r>
          </a:p>
        </p:txBody>
      </p:sp>
      <p:sp>
        <p:nvSpPr>
          <p:cNvPr id="5129" name="Line 52"/>
          <p:cNvSpPr>
            <a:spLocks noChangeShapeType="1"/>
          </p:cNvSpPr>
          <p:nvPr/>
        </p:nvSpPr>
        <p:spPr bwMode="auto">
          <a:xfrm flipH="1">
            <a:off x="2293938" y="2670175"/>
            <a:ext cx="1431925" cy="108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Freeform 53"/>
          <p:cNvSpPr>
            <a:spLocks/>
          </p:cNvSpPr>
          <p:nvPr/>
        </p:nvSpPr>
        <p:spPr bwMode="auto">
          <a:xfrm>
            <a:off x="3594100" y="2279650"/>
            <a:ext cx="2019300" cy="722313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54"/>
          <p:cNvSpPr>
            <a:spLocks/>
          </p:cNvSpPr>
          <p:nvPr/>
        </p:nvSpPr>
        <p:spPr bwMode="auto">
          <a:xfrm>
            <a:off x="3594100" y="2279650"/>
            <a:ext cx="2019300" cy="722313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Freeform 55"/>
          <p:cNvSpPr>
            <a:spLocks/>
          </p:cNvSpPr>
          <p:nvPr/>
        </p:nvSpPr>
        <p:spPr bwMode="auto">
          <a:xfrm>
            <a:off x="4043363" y="2551113"/>
            <a:ext cx="1058862" cy="360362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56"/>
          <p:cNvSpPr>
            <a:spLocks/>
          </p:cNvSpPr>
          <p:nvPr/>
        </p:nvSpPr>
        <p:spPr bwMode="auto">
          <a:xfrm>
            <a:off x="4043363" y="2551113"/>
            <a:ext cx="1058862" cy="360362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Freeform 57"/>
          <p:cNvSpPr>
            <a:spLocks/>
          </p:cNvSpPr>
          <p:nvPr/>
        </p:nvSpPr>
        <p:spPr bwMode="auto">
          <a:xfrm>
            <a:off x="4043363" y="2606675"/>
            <a:ext cx="1058862" cy="57150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Rectangle 58"/>
          <p:cNvSpPr>
            <a:spLocks noChangeArrowheads="1"/>
          </p:cNvSpPr>
          <p:nvPr/>
        </p:nvSpPr>
        <p:spPr bwMode="auto">
          <a:xfrm>
            <a:off x="4276725" y="2654300"/>
            <a:ext cx="690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Registry</a:t>
            </a:r>
            <a:endParaRPr lang="en-US" sz="1600" b="0"/>
          </a:p>
        </p:txBody>
      </p:sp>
      <p:sp>
        <p:nvSpPr>
          <p:cNvPr id="5136" name="Rectangle 59"/>
          <p:cNvSpPr>
            <a:spLocks noChangeArrowheads="1"/>
          </p:cNvSpPr>
          <p:nvPr/>
        </p:nvSpPr>
        <p:spPr bwMode="auto">
          <a:xfrm>
            <a:off x="4043363" y="2276475"/>
            <a:ext cx="1273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Service brokers</a:t>
            </a:r>
            <a:endParaRPr lang="en-US" sz="1600" b="0"/>
          </a:p>
        </p:txBody>
      </p:sp>
      <p:sp>
        <p:nvSpPr>
          <p:cNvPr id="5137" name="Rectangle 60"/>
          <p:cNvSpPr>
            <a:spLocks noChangeArrowheads="1"/>
          </p:cNvSpPr>
          <p:nvPr/>
        </p:nvSpPr>
        <p:spPr bwMode="auto">
          <a:xfrm>
            <a:off x="4276725" y="2654300"/>
            <a:ext cx="6905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Registry</a:t>
            </a:r>
            <a:endParaRPr lang="en-US" sz="1600" b="0"/>
          </a:p>
        </p:txBody>
      </p:sp>
      <p:sp>
        <p:nvSpPr>
          <p:cNvPr id="5138" name="Line 61"/>
          <p:cNvSpPr>
            <a:spLocks noChangeShapeType="1"/>
          </p:cNvSpPr>
          <p:nvPr/>
        </p:nvSpPr>
        <p:spPr bwMode="auto">
          <a:xfrm flipV="1">
            <a:off x="2490788" y="2770188"/>
            <a:ext cx="1552575" cy="1182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Line 62"/>
          <p:cNvSpPr>
            <a:spLocks noChangeShapeType="1"/>
          </p:cNvSpPr>
          <p:nvPr/>
        </p:nvSpPr>
        <p:spPr bwMode="auto">
          <a:xfrm flipH="1" flipV="1">
            <a:off x="5154613" y="2770188"/>
            <a:ext cx="1776412" cy="985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Rectangle 64"/>
          <p:cNvSpPr>
            <a:spLocks noChangeArrowheads="1"/>
          </p:cNvSpPr>
          <p:nvPr/>
        </p:nvSpPr>
        <p:spPr bwMode="auto">
          <a:xfrm>
            <a:off x="3651250" y="3970272"/>
            <a:ext cx="17252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dirty="0">
                <a:solidFill>
                  <a:srgbClr val="0033CC"/>
                </a:solidFill>
                <a:latin typeface="+mj-lt"/>
              </a:rPr>
              <a:t>(7) SOAP/HTTP call</a:t>
            </a:r>
          </a:p>
        </p:txBody>
      </p:sp>
      <p:sp>
        <p:nvSpPr>
          <p:cNvPr id="5143" name="Rectangle 66"/>
          <p:cNvSpPr>
            <a:spLocks noChangeArrowheads="1"/>
          </p:cNvSpPr>
          <p:nvPr/>
        </p:nvSpPr>
        <p:spPr bwMode="auto">
          <a:xfrm>
            <a:off x="4069606" y="4370229"/>
            <a:ext cx="8976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 dirty="0">
                <a:solidFill>
                  <a:srgbClr val="0033CC"/>
                </a:solidFill>
                <a:latin typeface="+mj-lt"/>
              </a:rPr>
              <a:t>(8) Results</a:t>
            </a:r>
          </a:p>
        </p:txBody>
      </p:sp>
      <p:sp>
        <p:nvSpPr>
          <p:cNvPr id="5144" name="Freeform 67"/>
          <p:cNvSpPr>
            <a:spLocks/>
          </p:cNvSpPr>
          <p:nvPr/>
        </p:nvSpPr>
        <p:spPr bwMode="auto">
          <a:xfrm>
            <a:off x="1558925" y="3781425"/>
            <a:ext cx="1731963" cy="841375"/>
          </a:xfrm>
          <a:custGeom>
            <a:avLst/>
            <a:gdLst>
              <a:gd name="T0" fmla="*/ 2147483647 w 7200"/>
              <a:gd name="T1" fmla="*/ 0 h 3741"/>
              <a:gd name="T2" fmla="*/ 0 w 7200"/>
              <a:gd name="T3" fmla="*/ 2147483647 h 3741"/>
              <a:gd name="T4" fmla="*/ 0 w 7200"/>
              <a:gd name="T5" fmla="*/ 2147483647 h 3741"/>
              <a:gd name="T6" fmla="*/ 2147483647 w 7200"/>
              <a:gd name="T7" fmla="*/ 2147483647 h 3741"/>
              <a:gd name="T8" fmla="*/ 2147483647 w 7200"/>
              <a:gd name="T9" fmla="*/ 2147483647 h 3741"/>
              <a:gd name="T10" fmla="*/ 2147483647 w 7200"/>
              <a:gd name="T11" fmla="*/ 2147483647 h 3741"/>
              <a:gd name="T12" fmla="*/ 2147483647 w 7200"/>
              <a:gd name="T13" fmla="*/ 2147483647 h 3741"/>
              <a:gd name="T14" fmla="*/ 2147483647 w 7200"/>
              <a:gd name="T15" fmla="*/ 0 h 3741"/>
              <a:gd name="T16" fmla="*/ 2147483647 w 7200"/>
              <a:gd name="T17" fmla="*/ 0 h 37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00"/>
              <a:gd name="T28" fmla="*/ 0 h 3741"/>
              <a:gd name="T29" fmla="*/ 7200 w 7200"/>
              <a:gd name="T30" fmla="*/ 3741 h 37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00" h="3741">
                <a:moveTo>
                  <a:pt x="468" y="0"/>
                </a:moveTo>
                <a:cubicBezTo>
                  <a:pt x="210" y="0"/>
                  <a:pt x="0" y="209"/>
                  <a:pt x="0" y="468"/>
                </a:cubicBezTo>
                <a:lnTo>
                  <a:pt x="0" y="3274"/>
                </a:lnTo>
                <a:cubicBezTo>
                  <a:pt x="0" y="3532"/>
                  <a:pt x="210" y="3741"/>
                  <a:pt x="468" y="3741"/>
                </a:cubicBezTo>
                <a:lnTo>
                  <a:pt x="6733" y="3741"/>
                </a:lnTo>
                <a:cubicBezTo>
                  <a:pt x="6991" y="3741"/>
                  <a:pt x="7200" y="3532"/>
                  <a:pt x="7200" y="3274"/>
                </a:cubicBezTo>
                <a:lnTo>
                  <a:pt x="7200" y="468"/>
                </a:lnTo>
                <a:cubicBezTo>
                  <a:pt x="7200" y="209"/>
                  <a:pt x="6991" y="0"/>
                  <a:pt x="6733" y="0"/>
                </a:cubicBezTo>
                <a:lnTo>
                  <a:pt x="468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5" name="Freeform 68"/>
          <p:cNvSpPr>
            <a:spLocks/>
          </p:cNvSpPr>
          <p:nvPr/>
        </p:nvSpPr>
        <p:spPr bwMode="auto">
          <a:xfrm>
            <a:off x="1558925" y="3781425"/>
            <a:ext cx="1731963" cy="841375"/>
          </a:xfrm>
          <a:custGeom>
            <a:avLst/>
            <a:gdLst>
              <a:gd name="T0" fmla="*/ 2147483647 w 7200"/>
              <a:gd name="T1" fmla="*/ 0 h 3741"/>
              <a:gd name="T2" fmla="*/ 0 w 7200"/>
              <a:gd name="T3" fmla="*/ 2147483647 h 3741"/>
              <a:gd name="T4" fmla="*/ 0 w 7200"/>
              <a:gd name="T5" fmla="*/ 2147483647 h 3741"/>
              <a:gd name="T6" fmla="*/ 2147483647 w 7200"/>
              <a:gd name="T7" fmla="*/ 2147483647 h 3741"/>
              <a:gd name="T8" fmla="*/ 2147483647 w 7200"/>
              <a:gd name="T9" fmla="*/ 2147483647 h 3741"/>
              <a:gd name="T10" fmla="*/ 2147483647 w 7200"/>
              <a:gd name="T11" fmla="*/ 2147483647 h 3741"/>
              <a:gd name="T12" fmla="*/ 2147483647 w 7200"/>
              <a:gd name="T13" fmla="*/ 2147483647 h 3741"/>
              <a:gd name="T14" fmla="*/ 2147483647 w 7200"/>
              <a:gd name="T15" fmla="*/ 0 h 3741"/>
              <a:gd name="T16" fmla="*/ 2147483647 w 7200"/>
              <a:gd name="T17" fmla="*/ 0 h 37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00"/>
              <a:gd name="T28" fmla="*/ 0 h 3741"/>
              <a:gd name="T29" fmla="*/ 7200 w 7200"/>
              <a:gd name="T30" fmla="*/ 3741 h 37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00" h="3741">
                <a:moveTo>
                  <a:pt x="468" y="0"/>
                </a:moveTo>
                <a:cubicBezTo>
                  <a:pt x="210" y="0"/>
                  <a:pt x="0" y="209"/>
                  <a:pt x="0" y="468"/>
                </a:cubicBezTo>
                <a:lnTo>
                  <a:pt x="0" y="3274"/>
                </a:lnTo>
                <a:cubicBezTo>
                  <a:pt x="0" y="3532"/>
                  <a:pt x="210" y="3741"/>
                  <a:pt x="468" y="3741"/>
                </a:cubicBezTo>
                <a:lnTo>
                  <a:pt x="6733" y="3741"/>
                </a:lnTo>
                <a:cubicBezTo>
                  <a:pt x="6991" y="3741"/>
                  <a:pt x="7200" y="3532"/>
                  <a:pt x="7200" y="3274"/>
                </a:cubicBezTo>
                <a:lnTo>
                  <a:pt x="7200" y="468"/>
                </a:lnTo>
                <a:cubicBezTo>
                  <a:pt x="7200" y="209"/>
                  <a:pt x="6991" y="0"/>
                  <a:pt x="6733" y="0"/>
                </a:cubicBezTo>
                <a:lnTo>
                  <a:pt x="468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Rectangle 69"/>
          <p:cNvSpPr>
            <a:spLocks noChangeArrowheads="1"/>
          </p:cNvSpPr>
          <p:nvPr/>
        </p:nvSpPr>
        <p:spPr bwMode="auto">
          <a:xfrm>
            <a:off x="1673225" y="3783013"/>
            <a:ext cx="1590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Application builder</a:t>
            </a:r>
            <a:endParaRPr lang="en-US" sz="1600" b="0"/>
          </a:p>
        </p:txBody>
      </p:sp>
      <p:sp>
        <p:nvSpPr>
          <p:cNvPr id="5147" name="Freeform 70"/>
          <p:cNvSpPr>
            <a:spLocks/>
          </p:cNvSpPr>
          <p:nvPr/>
        </p:nvSpPr>
        <p:spPr bwMode="auto">
          <a:xfrm>
            <a:off x="5867400" y="3722688"/>
            <a:ext cx="1635125" cy="900112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8" name="Freeform 71"/>
          <p:cNvSpPr>
            <a:spLocks/>
          </p:cNvSpPr>
          <p:nvPr/>
        </p:nvSpPr>
        <p:spPr bwMode="auto">
          <a:xfrm>
            <a:off x="5867400" y="3722688"/>
            <a:ext cx="1635125" cy="900112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Rectangle 72"/>
          <p:cNvSpPr>
            <a:spLocks noChangeArrowheads="1"/>
          </p:cNvSpPr>
          <p:nvPr/>
        </p:nvSpPr>
        <p:spPr bwMode="auto">
          <a:xfrm>
            <a:off x="6008688" y="3751263"/>
            <a:ext cx="1431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Service providers</a:t>
            </a:r>
            <a:endParaRPr lang="en-US" sz="1600" b="0"/>
          </a:p>
        </p:txBody>
      </p:sp>
      <p:sp>
        <p:nvSpPr>
          <p:cNvPr id="5150" name="Freeform 73"/>
          <p:cNvSpPr>
            <a:spLocks/>
          </p:cNvSpPr>
          <p:nvPr/>
        </p:nvSpPr>
        <p:spPr bwMode="auto">
          <a:xfrm>
            <a:off x="6154738" y="4083050"/>
            <a:ext cx="1252537" cy="450850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1" name="Freeform 74"/>
          <p:cNvSpPr>
            <a:spLocks/>
          </p:cNvSpPr>
          <p:nvPr/>
        </p:nvSpPr>
        <p:spPr bwMode="auto">
          <a:xfrm>
            <a:off x="6154738" y="4083050"/>
            <a:ext cx="1252537" cy="450850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Freeform 75"/>
          <p:cNvSpPr>
            <a:spLocks/>
          </p:cNvSpPr>
          <p:nvPr/>
        </p:nvSpPr>
        <p:spPr bwMode="auto">
          <a:xfrm>
            <a:off x="6154738" y="4152900"/>
            <a:ext cx="1252537" cy="71438"/>
          </a:xfrm>
          <a:custGeom>
            <a:avLst/>
            <a:gdLst>
              <a:gd name="T0" fmla="*/ 0 w 570"/>
              <a:gd name="T1" fmla="*/ 0 h 35"/>
              <a:gd name="T2" fmla="*/ 2147483647 w 570"/>
              <a:gd name="T3" fmla="*/ 2147483647 h 35"/>
              <a:gd name="T4" fmla="*/ 2147483647 w 570"/>
              <a:gd name="T5" fmla="*/ 0 h 35"/>
              <a:gd name="T6" fmla="*/ 0 60000 65536"/>
              <a:gd name="T7" fmla="*/ 0 60000 65536"/>
              <a:gd name="T8" fmla="*/ 0 60000 65536"/>
              <a:gd name="T9" fmla="*/ 0 w 570"/>
              <a:gd name="T10" fmla="*/ 0 h 35"/>
              <a:gd name="T11" fmla="*/ 570 w 570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0" h="35">
                <a:moveTo>
                  <a:pt x="0" y="0"/>
                </a:moveTo>
                <a:cubicBezTo>
                  <a:pt x="0" y="19"/>
                  <a:pt x="128" y="35"/>
                  <a:pt x="285" y="35"/>
                </a:cubicBezTo>
                <a:cubicBezTo>
                  <a:pt x="442" y="35"/>
                  <a:pt x="570" y="19"/>
                  <a:pt x="57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Rectangle 76"/>
          <p:cNvSpPr>
            <a:spLocks noChangeArrowheads="1"/>
          </p:cNvSpPr>
          <p:nvPr/>
        </p:nvSpPr>
        <p:spPr bwMode="auto">
          <a:xfrm>
            <a:off x="6172200" y="4238625"/>
            <a:ext cx="12271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Active Objects</a:t>
            </a:r>
            <a:endParaRPr lang="en-US" sz="1600" b="0"/>
          </a:p>
        </p:txBody>
      </p:sp>
      <p:sp>
        <p:nvSpPr>
          <p:cNvPr id="5154" name="Freeform 77"/>
          <p:cNvSpPr>
            <a:spLocks/>
          </p:cNvSpPr>
          <p:nvPr/>
        </p:nvSpPr>
        <p:spPr bwMode="auto">
          <a:xfrm>
            <a:off x="1655763" y="4083050"/>
            <a:ext cx="1538287" cy="450850"/>
          </a:xfrm>
          <a:custGeom>
            <a:avLst/>
            <a:gdLst>
              <a:gd name="T0" fmla="*/ 2147483647 w 6400"/>
              <a:gd name="T1" fmla="*/ 2147483647 h 2000"/>
              <a:gd name="T2" fmla="*/ 2147483647 w 6400"/>
              <a:gd name="T3" fmla="*/ 2147483647 h 2000"/>
              <a:gd name="T4" fmla="*/ 2147483647 w 6400"/>
              <a:gd name="T5" fmla="*/ 2147483647 h 2000"/>
              <a:gd name="T6" fmla="*/ 0 w 6400"/>
              <a:gd name="T7" fmla="*/ 2147483647 h 2000"/>
              <a:gd name="T8" fmla="*/ 2147483647 w 6400"/>
              <a:gd name="T9" fmla="*/ 0 h 2000"/>
              <a:gd name="T10" fmla="*/ 2147483647 w 6400"/>
              <a:gd name="T11" fmla="*/ 0 h 2000"/>
              <a:gd name="T12" fmla="*/ 2147483647 w 6400"/>
              <a:gd name="T13" fmla="*/ 2147483647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00"/>
              <a:gd name="T22" fmla="*/ 0 h 2000"/>
              <a:gd name="T23" fmla="*/ 6400 w 64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00" h="2000">
                <a:moveTo>
                  <a:pt x="6400" y="1000"/>
                </a:moveTo>
                <a:cubicBezTo>
                  <a:pt x="6400" y="1553"/>
                  <a:pt x="5926" y="2000"/>
                  <a:pt x="5339" y="2000"/>
                </a:cubicBezTo>
                <a:lnTo>
                  <a:pt x="1062" y="2000"/>
                </a:lnTo>
                <a:cubicBezTo>
                  <a:pt x="475" y="2000"/>
                  <a:pt x="0" y="1553"/>
                  <a:pt x="0" y="1000"/>
                </a:cubicBezTo>
                <a:cubicBezTo>
                  <a:pt x="0" y="448"/>
                  <a:pt x="475" y="0"/>
                  <a:pt x="1062" y="0"/>
                </a:cubicBezTo>
                <a:lnTo>
                  <a:pt x="5339" y="0"/>
                </a:lnTo>
                <a:cubicBezTo>
                  <a:pt x="5926" y="0"/>
                  <a:pt x="6400" y="448"/>
                  <a:pt x="6400" y="100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5" name="Freeform 78"/>
          <p:cNvSpPr>
            <a:spLocks/>
          </p:cNvSpPr>
          <p:nvPr/>
        </p:nvSpPr>
        <p:spPr bwMode="auto">
          <a:xfrm>
            <a:off x="1655763" y="4083050"/>
            <a:ext cx="1538287" cy="450850"/>
          </a:xfrm>
          <a:custGeom>
            <a:avLst/>
            <a:gdLst>
              <a:gd name="T0" fmla="*/ 2147483647 w 6400"/>
              <a:gd name="T1" fmla="*/ 2147483647 h 2000"/>
              <a:gd name="T2" fmla="*/ 2147483647 w 6400"/>
              <a:gd name="T3" fmla="*/ 2147483647 h 2000"/>
              <a:gd name="T4" fmla="*/ 2147483647 w 6400"/>
              <a:gd name="T5" fmla="*/ 2147483647 h 2000"/>
              <a:gd name="T6" fmla="*/ 0 w 6400"/>
              <a:gd name="T7" fmla="*/ 2147483647 h 2000"/>
              <a:gd name="T8" fmla="*/ 2147483647 w 6400"/>
              <a:gd name="T9" fmla="*/ 0 h 2000"/>
              <a:gd name="T10" fmla="*/ 2147483647 w 6400"/>
              <a:gd name="T11" fmla="*/ 0 h 2000"/>
              <a:gd name="T12" fmla="*/ 2147483647 w 6400"/>
              <a:gd name="T13" fmla="*/ 2147483647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00"/>
              <a:gd name="T22" fmla="*/ 0 h 2000"/>
              <a:gd name="T23" fmla="*/ 6400 w 64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00" h="2000">
                <a:moveTo>
                  <a:pt x="6400" y="1000"/>
                </a:moveTo>
                <a:cubicBezTo>
                  <a:pt x="6400" y="1553"/>
                  <a:pt x="5926" y="2000"/>
                  <a:pt x="5339" y="2000"/>
                </a:cubicBezTo>
                <a:lnTo>
                  <a:pt x="1062" y="2000"/>
                </a:lnTo>
                <a:cubicBezTo>
                  <a:pt x="475" y="2000"/>
                  <a:pt x="0" y="1553"/>
                  <a:pt x="0" y="1000"/>
                </a:cubicBezTo>
                <a:cubicBezTo>
                  <a:pt x="0" y="448"/>
                  <a:pt x="475" y="0"/>
                  <a:pt x="1062" y="0"/>
                </a:cubicBezTo>
                <a:lnTo>
                  <a:pt x="5339" y="0"/>
                </a:lnTo>
                <a:cubicBezTo>
                  <a:pt x="5926" y="0"/>
                  <a:pt x="6400" y="448"/>
                  <a:pt x="6400" y="100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Freeform 79"/>
          <p:cNvSpPr>
            <a:spLocks/>
          </p:cNvSpPr>
          <p:nvPr/>
        </p:nvSpPr>
        <p:spPr bwMode="auto">
          <a:xfrm>
            <a:off x="2686050" y="4083050"/>
            <a:ext cx="252413" cy="450850"/>
          </a:xfrm>
          <a:custGeom>
            <a:avLst/>
            <a:gdLst>
              <a:gd name="T0" fmla="*/ 2147483647 w 116"/>
              <a:gd name="T1" fmla="*/ 2147483647 h 219"/>
              <a:gd name="T2" fmla="*/ 0 w 116"/>
              <a:gd name="T3" fmla="*/ 2147483647 h 219"/>
              <a:gd name="T4" fmla="*/ 2147483647 w 116"/>
              <a:gd name="T5" fmla="*/ 0 h 219"/>
              <a:gd name="T6" fmla="*/ 0 60000 65536"/>
              <a:gd name="T7" fmla="*/ 0 60000 65536"/>
              <a:gd name="T8" fmla="*/ 0 60000 65536"/>
              <a:gd name="T9" fmla="*/ 0 w 116"/>
              <a:gd name="T10" fmla="*/ 0 h 219"/>
              <a:gd name="T11" fmla="*/ 116 w 116"/>
              <a:gd name="T12" fmla="*/ 219 h 2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219">
                <a:moveTo>
                  <a:pt x="116" y="219"/>
                </a:moveTo>
                <a:cubicBezTo>
                  <a:pt x="52" y="219"/>
                  <a:pt x="0" y="170"/>
                  <a:pt x="0" y="110"/>
                </a:cubicBezTo>
                <a:cubicBezTo>
                  <a:pt x="0" y="49"/>
                  <a:pt x="52" y="0"/>
                  <a:pt x="116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Rectangle 80"/>
          <p:cNvSpPr>
            <a:spLocks noChangeArrowheads="1"/>
          </p:cNvSpPr>
          <p:nvPr/>
        </p:nvSpPr>
        <p:spPr bwMode="auto">
          <a:xfrm>
            <a:off x="1733550" y="4210050"/>
            <a:ext cx="1041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0">
                <a:solidFill>
                  <a:srgbClr val="000000"/>
                </a:solidFill>
              </a:rPr>
              <a:t>Applications</a:t>
            </a:r>
            <a:endParaRPr lang="en-US" sz="1600" b="0"/>
          </a:p>
        </p:txBody>
      </p:sp>
      <p:sp>
        <p:nvSpPr>
          <p:cNvPr id="5158" name="Line 81"/>
          <p:cNvSpPr>
            <a:spLocks noChangeShapeType="1"/>
          </p:cNvSpPr>
          <p:nvPr/>
        </p:nvSpPr>
        <p:spPr bwMode="auto">
          <a:xfrm>
            <a:off x="3300413" y="4249738"/>
            <a:ext cx="2566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9" name="Line 82"/>
          <p:cNvSpPr>
            <a:spLocks noChangeShapeType="1"/>
          </p:cNvSpPr>
          <p:nvPr/>
        </p:nvSpPr>
        <p:spPr bwMode="auto">
          <a:xfrm flipH="1">
            <a:off x="3276600" y="4343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0" name="AutoShape 83"/>
          <p:cNvSpPr>
            <a:spLocks noChangeArrowheads="1"/>
          </p:cNvSpPr>
          <p:nvPr/>
        </p:nvSpPr>
        <p:spPr bwMode="auto">
          <a:xfrm>
            <a:off x="3938588" y="3065463"/>
            <a:ext cx="1473200" cy="576262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0"/>
              <a:t>Internet</a:t>
            </a:r>
          </a:p>
        </p:txBody>
      </p:sp>
      <p:sp>
        <p:nvSpPr>
          <p:cNvPr id="5161" name="Text Box 84"/>
          <p:cNvSpPr txBox="1">
            <a:spLocks noChangeArrowheads="1"/>
          </p:cNvSpPr>
          <p:nvPr/>
        </p:nvSpPr>
        <p:spPr bwMode="auto">
          <a:xfrm>
            <a:off x="7186613" y="2039938"/>
            <a:ext cx="19573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 dirty="0"/>
              <a:t>Service</a:t>
            </a:r>
          </a:p>
          <a:p>
            <a:pPr eaLnBrk="1" hangingPunct="1"/>
            <a:r>
              <a:rPr lang="en-US" sz="1600" b="0" dirty="0"/>
              <a:t>Development </a:t>
            </a:r>
            <a:r>
              <a:rPr lang="en-US" sz="1600" b="0" dirty="0" err="1"/>
              <a:t>Envir</a:t>
            </a:r>
            <a:r>
              <a:rPr lang="en-US" sz="1600" b="0" dirty="0"/>
              <a:t>:</a:t>
            </a:r>
          </a:p>
          <a:p>
            <a:pPr eaLnBrk="1" hangingPunct="1"/>
            <a:r>
              <a:rPr lang="en-US" sz="1600" b="0" dirty="0"/>
              <a:t>Visual Studio, </a:t>
            </a:r>
            <a:br>
              <a:rPr lang="en-US" sz="1600" b="0" dirty="0"/>
            </a:br>
            <a:r>
              <a:rPr lang="en-US" sz="1600" b="0" dirty="0"/>
              <a:t>Flask, Django</a:t>
            </a:r>
          </a:p>
          <a:p>
            <a:pPr eaLnBrk="1" hangingPunct="1"/>
            <a:r>
              <a:rPr lang="en-US" sz="1600" b="0" dirty="0"/>
              <a:t>Java EE / Eclipse / NetBeans</a:t>
            </a:r>
          </a:p>
        </p:txBody>
      </p:sp>
      <p:sp>
        <p:nvSpPr>
          <p:cNvPr id="5162" name="Text Box 85"/>
          <p:cNvSpPr txBox="1">
            <a:spLocks noChangeArrowheads="1"/>
          </p:cNvSpPr>
          <p:nvPr/>
        </p:nvSpPr>
        <p:spPr bwMode="auto">
          <a:xfrm>
            <a:off x="7291388" y="762000"/>
            <a:ext cx="13049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 dirty="0"/>
              <a:t>Programming</a:t>
            </a:r>
          </a:p>
          <a:p>
            <a:pPr eaLnBrk="1" hangingPunct="1"/>
            <a:r>
              <a:rPr lang="en-US" sz="1600" b="0" dirty="0"/>
              <a:t>languages:</a:t>
            </a:r>
          </a:p>
          <a:p>
            <a:pPr eaLnBrk="1" hangingPunct="1"/>
            <a:r>
              <a:rPr lang="en-US" sz="1600" b="0" dirty="0"/>
              <a:t>C++, C#</a:t>
            </a:r>
          </a:p>
          <a:p>
            <a:pPr eaLnBrk="1" hangingPunct="1"/>
            <a:r>
              <a:rPr lang="en-US" sz="1600" b="0" dirty="0"/>
              <a:t>Java, Python</a:t>
            </a:r>
          </a:p>
        </p:txBody>
      </p:sp>
      <p:sp>
        <p:nvSpPr>
          <p:cNvPr id="5163" name="Line 86"/>
          <p:cNvSpPr>
            <a:spLocks noChangeShapeType="1"/>
          </p:cNvSpPr>
          <p:nvPr/>
        </p:nvSpPr>
        <p:spPr bwMode="auto">
          <a:xfrm flipV="1">
            <a:off x="7153275" y="35131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Line 87"/>
          <p:cNvSpPr>
            <a:spLocks noChangeShapeType="1"/>
          </p:cNvSpPr>
          <p:nvPr/>
        </p:nvSpPr>
        <p:spPr bwMode="auto">
          <a:xfrm flipH="1">
            <a:off x="7607300" y="181451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Text Box 88"/>
          <p:cNvSpPr txBox="1">
            <a:spLocks noChangeArrowheads="1"/>
          </p:cNvSpPr>
          <p:nvPr/>
        </p:nvSpPr>
        <p:spPr bwMode="auto">
          <a:xfrm>
            <a:off x="57150" y="4889500"/>
            <a:ext cx="48196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0" dirty="0"/>
              <a:t>Application development platforms</a:t>
            </a:r>
          </a:p>
          <a:p>
            <a:pPr algn="ctr" eaLnBrk="1" hangingPunct="1"/>
            <a:r>
              <a:rPr lang="en-US" sz="1600" b="0" dirty="0"/>
              <a:t>Specification languages VS, WebSphere, SCA/SDO, WF, WSFL, BPEL, Django for composition, code generation, in addition to use programming languages</a:t>
            </a:r>
          </a:p>
        </p:txBody>
      </p:sp>
      <p:sp>
        <p:nvSpPr>
          <p:cNvPr id="5166" name="Text Box 89"/>
          <p:cNvSpPr txBox="1">
            <a:spLocks noChangeArrowheads="1"/>
          </p:cNvSpPr>
          <p:nvPr/>
        </p:nvSpPr>
        <p:spPr bwMode="auto">
          <a:xfrm>
            <a:off x="1100138" y="1597025"/>
            <a:ext cx="210026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1600" b="0" dirty="0"/>
              <a:t>Directory of services</a:t>
            </a:r>
          </a:p>
          <a:p>
            <a:pPr algn="r" eaLnBrk="1" hangingPunct="1"/>
            <a:r>
              <a:rPr lang="en-US" sz="1600" b="0" dirty="0">
                <a:highlight>
                  <a:srgbClr val="FFFF00"/>
                </a:highlight>
              </a:rPr>
              <a:t>UDDI</a:t>
            </a:r>
            <a:r>
              <a:rPr lang="en-US" sz="1600" b="0" dirty="0"/>
              <a:t> / WSDL / SOAP</a:t>
            </a:r>
          </a:p>
          <a:p>
            <a:pPr algn="r" eaLnBrk="1" hangingPunct="1"/>
            <a:r>
              <a:rPr lang="en-US" sz="1600" b="0" dirty="0"/>
              <a:t>ebXML, RDF/S, OWL</a:t>
            </a:r>
          </a:p>
          <a:p>
            <a:pPr algn="r" eaLnBrk="1" hangingPunct="1"/>
            <a:r>
              <a:rPr lang="en-US" sz="1600" b="0" dirty="0"/>
              <a:t>Ontology</a:t>
            </a:r>
          </a:p>
        </p:txBody>
      </p:sp>
      <p:sp>
        <p:nvSpPr>
          <p:cNvPr id="5167" name="Line 90"/>
          <p:cNvSpPr>
            <a:spLocks noChangeShapeType="1"/>
          </p:cNvSpPr>
          <p:nvPr/>
        </p:nvSpPr>
        <p:spPr bwMode="auto">
          <a:xfrm flipH="1" flipV="1">
            <a:off x="3124200" y="2133600"/>
            <a:ext cx="392113" cy="241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8" name="Line 91"/>
          <p:cNvSpPr>
            <a:spLocks noChangeShapeType="1"/>
          </p:cNvSpPr>
          <p:nvPr/>
        </p:nvSpPr>
        <p:spPr bwMode="auto">
          <a:xfrm flipH="1" flipV="1">
            <a:off x="3200400" y="2514600"/>
            <a:ext cx="315913" cy="155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9" name="Line 92"/>
          <p:cNvSpPr>
            <a:spLocks noChangeShapeType="1"/>
          </p:cNvSpPr>
          <p:nvPr/>
        </p:nvSpPr>
        <p:spPr bwMode="auto">
          <a:xfrm flipH="1">
            <a:off x="8027988" y="1814513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0" name="Text Box 93"/>
          <p:cNvSpPr txBox="1">
            <a:spLocks noChangeArrowheads="1"/>
          </p:cNvSpPr>
          <p:nvPr/>
        </p:nvSpPr>
        <p:spPr bwMode="auto">
          <a:xfrm>
            <a:off x="5206868" y="4889500"/>
            <a:ext cx="32054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0" dirty="0"/>
              <a:t>Using Web Service standards:</a:t>
            </a:r>
          </a:p>
          <a:p>
            <a:pPr algn="ctr" eaLnBrk="1" hangingPunct="1"/>
            <a:r>
              <a:rPr lang="en-US" sz="1600" b="0" dirty="0"/>
              <a:t>XML, WSDL, RDF, OWL, ontology</a:t>
            </a:r>
          </a:p>
        </p:txBody>
      </p:sp>
      <p:sp>
        <p:nvSpPr>
          <p:cNvPr id="5171" name="Line 94"/>
          <p:cNvSpPr>
            <a:spLocks noChangeShapeType="1"/>
          </p:cNvSpPr>
          <p:nvPr/>
        </p:nvSpPr>
        <p:spPr bwMode="auto">
          <a:xfrm flipV="1">
            <a:off x="6478588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2" name="Line 95"/>
          <p:cNvSpPr>
            <a:spLocks noChangeShapeType="1"/>
          </p:cNvSpPr>
          <p:nvPr/>
        </p:nvSpPr>
        <p:spPr bwMode="auto">
          <a:xfrm flipV="1">
            <a:off x="7005638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6" name="Line 105"/>
          <p:cNvSpPr>
            <a:spLocks noChangeShapeType="1"/>
          </p:cNvSpPr>
          <p:nvPr/>
        </p:nvSpPr>
        <p:spPr bwMode="auto">
          <a:xfrm flipV="1">
            <a:off x="2081213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7" name="Line 106"/>
          <p:cNvSpPr>
            <a:spLocks noChangeShapeType="1"/>
          </p:cNvSpPr>
          <p:nvPr/>
        </p:nvSpPr>
        <p:spPr bwMode="auto">
          <a:xfrm flipV="1">
            <a:off x="2608263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8" name="Line 107"/>
          <p:cNvSpPr>
            <a:spLocks noChangeShapeType="1"/>
          </p:cNvSpPr>
          <p:nvPr/>
        </p:nvSpPr>
        <p:spPr bwMode="auto">
          <a:xfrm flipV="1">
            <a:off x="7458075" y="35131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Text Box 109"/>
          <p:cNvSpPr txBox="1">
            <a:spLocks noChangeArrowheads="1"/>
          </p:cNvSpPr>
          <p:nvPr/>
        </p:nvSpPr>
        <p:spPr bwMode="auto">
          <a:xfrm>
            <a:off x="691580" y="3924106"/>
            <a:ext cx="8467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 dirty="0">
                <a:solidFill>
                  <a:srgbClr val="0033CC"/>
                </a:solidFill>
                <a:latin typeface="+mj-lt"/>
              </a:rPr>
              <a:t>(6) </a:t>
            </a:r>
            <a:br>
              <a:rPr lang="en-US" sz="1600" b="0" dirty="0">
                <a:solidFill>
                  <a:srgbClr val="0033CC"/>
                </a:solidFill>
                <a:latin typeface="+mj-lt"/>
              </a:rPr>
            </a:br>
            <a:r>
              <a:rPr lang="en-US" sz="1600" b="0" dirty="0">
                <a:solidFill>
                  <a:srgbClr val="0033CC"/>
                </a:solidFill>
                <a:latin typeface="+mj-lt"/>
              </a:rPr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1226899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80" grpId="0"/>
      <p:bldP spid="5126" grpId="0" animBg="1"/>
      <p:bldP spid="5127" grpId="0"/>
      <p:bldP spid="5128" grpId="0"/>
      <p:bldP spid="5141" grpId="0"/>
      <p:bldP spid="5143" grpId="0"/>
      <p:bldP spid="5165" grpId="0"/>
      <p:bldP spid="5166" grpId="0"/>
      <p:bldP spid="5167" grpId="0" animBg="1"/>
      <p:bldP spid="5168" grpId="0" animBg="1"/>
      <p:bldP spid="5176" grpId="0" animBg="1"/>
      <p:bldP spid="5177" grpId="0" animBg="1"/>
      <p:bldP spid="51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304800" y="2514600"/>
            <a:ext cx="7696200" cy="365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40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9C51-B147-479B-9E46-83EA0E48D50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225" y="152400"/>
            <a:ext cx="7394575" cy="62388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Web Services in Web Applications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839788" y="2749550"/>
            <a:ext cx="6664325" cy="31019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40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02138" y="4818063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ea typeface="宋体" pitchFamily="2" charset="-122"/>
              </a:rPr>
              <a:t>Data Infrastructure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402138" y="4471988"/>
            <a:ext cx="2413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ea typeface="宋体" pitchFamily="2" charset="-122"/>
              </a:rPr>
              <a:t>Big Data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402138" y="4127500"/>
            <a:ext cx="2413000" cy="34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ea typeface="宋体" pitchFamily="2" charset="-122"/>
              </a:rPr>
              <a:t>Database and Ontology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4516438" y="3668713"/>
            <a:ext cx="2182812" cy="4587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ea typeface="宋体" pitchFamily="2" charset="-122"/>
              </a:rPr>
              <a:t>Local Data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528763" y="4818063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Programming languages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8763" y="4471988"/>
            <a:ext cx="2413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IDE (.Net or Java EE)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1528763" y="3452813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WSDL Interface</a:t>
            </a: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1528763" y="3806825"/>
            <a:ext cx="2413000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ea typeface="宋体" pitchFamily="2" charset="-122"/>
              </a:rPr>
              <a:t>Service / Object</a:t>
            </a:r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3175000" y="1371600"/>
            <a:ext cx="2413000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Service Directory</a:t>
            </a:r>
          </a:p>
          <a:p>
            <a:pPr algn="ctr"/>
            <a:r>
              <a:rPr lang="en-US" altLang="zh-CN" b="0">
                <a:ea typeface="宋体" pitchFamily="2" charset="-122"/>
              </a:rPr>
              <a:t>UDDI or ebXML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609600" y="1600200"/>
            <a:ext cx="1952625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Service </a:t>
            </a:r>
          </a:p>
          <a:p>
            <a:pPr algn="ctr"/>
            <a:r>
              <a:rPr lang="en-US" altLang="zh-CN" b="0">
                <a:ea typeface="宋体" pitchFamily="2" charset="-122"/>
              </a:rPr>
              <a:t>requesters</a:t>
            </a:r>
          </a:p>
        </p:txBody>
      </p:sp>
      <p:cxnSp>
        <p:nvCxnSpPr>
          <p:cNvPr id="6159" name="AutoShape 15"/>
          <p:cNvCxnSpPr>
            <a:cxnSpLocks noChangeShapeType="1"/>
            <a:endCxn id="6168" idx="3"/>
          </p:cNvCxnSpPr>
          <p:nvPr/>
        </p:nvCxnSpPr>
        <p:spPr bwMode="auto">
          <a:xfrm flipV="1">
            <a:off x="3558381" y="1959677"/>
            <a:ext cx="2928349" cy="14931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6"/>
          <p:cNvCxnSpPr>
            <a:cxnSpLocks noChangeShapeType="1"/>
            <a:stCxn id="6155" idx="0"/>
            <a:endCxn id="6157" idx="4"/>
          </p:cNvCxnSpPr>
          <p:nvPr/>
        </p:nvCxnSpPr>
        <p:spPr bwMode="auto">
          <a:xfrm flipV="1">
            <a:off x="2735263" y="2060575"/>
            <a:ext cx="1646237" cy="1392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7"/>
          <p:cNvCxnSpPr>
            <a:cxnSpLocks noChangeShapeType="1"/>
            <a:stCxn id="6158" idx="6"/>
            <a:endCxn id="6157" idx="2"/>
          </p:cNvCxnSpPr>
          <p:nvPr/>
        </p:nvCxnSpPr>
        <p:spPr bwMode="auto">
          <a:xfrm flipV="1">
            <a:off x="2562225" y="1716088"/>
            <a:ext cx="612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4516438" y="3208338"/>
            <a:ext cx="2068512" cy="460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ea typeface="宋体" pitchFamily="2" charset="-122"/>
              </a:rPr>
              <a:t>Global Data</a:t>
            </a:r>
          </a:p>
        </p:txBody>
      </p:sp>
      <p:cxnSp>
        <p:nvCxnSpPr>
          <p:cNvPr id="6163" name="AutoShape 19"/>
          <p:cNvCxnSpPr>
            <a:cxnSpLocks noChangeShapeType="1"/>
            <a:stCxn id="6162" idx="0"/>
            <a:endCxn id="6168" idx="4"/>
          </p:cNvCxnSpPr>
          <p:nvPr/>
        </p:nvCxnSpPr>
        <p:spPr bwMode="auto">
          <a:xfrm flipV="1">
            <a:off x="5550694" y="2060575"/>
            <a:ext cx="1626394" cy="1147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20"/>
          <p:cNvCxnSpPr>
            <a:cxnSpLocks noChangeShapeType="1"/>
            <a:stCxn id="6152" idx="2"/>
            <a:endCxn id="6156" idx="6"/>
          </p:cNvCxnSpPr>
          <p:nvPr/>
        </p:nvCxnSpPr>
        <p:spPr bwMode="auto">
          <a:xfrm rot="10800000" flipV="1">
            <a:off x="3941763" y="3898900"/>
            <a:ext cx="574675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21"/>
          <p:cNvCxnSpPr>
            <a:cxnSpLocks noChangeShapeType="1"/>
            <a:stCxn id="6162" idx="2"/>
            <a:endCxn id="6156" idx="6"/>
          </p:cNvCxnSpPr>
          <p:nvPr/>
        </p:nvCxnSpPr>
        <p:spPr bwMode="auto">
          <a:xfrm rot="10800000" flipV="1">
            <a:off x="3941763" y="3438525"/>
            <a:ext cx="574675" cy="712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304800" y="2438400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b="0">
                <a:ea typeface="宋体" pitchFamily="2" charset="-122"/>
              </a:rPr>
              <a:t>SOAP/HTTP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482975" y="5362575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b="0">
                <a:ea typeface="宋体" pitchFamily="2" charset="-122"/>
              </a:rPr>
              <a:t>Web Services</a:t>
            </a:r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6200775" y="1371600"/>
            <a:ext cx="1952625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>
                <a:ea typeface="宋体" pitchFamily="2" charset="-122"/>
              </a:rPr>
              <a:t>Other Web</a:t>
            </a:r>
          </a:p>
          <a:p>
            <a:pPr algn="ctr"/>
            <a:r>
              <a:rPr lang="en-US" altLang="zh-CN" b="0">
                <a:ea typeface="宋体" pitchFamily="2" charset="-122"/>
              </a:rPr>
              <a:t>Services </a:t>
            </a:r>
          </a:p>
        </p:txBody>
      </p:sp>
      <p:cxnSp>
        <p:nvCxnSpPr>
          <p:cNvPr id="6169" name="AutoShape 25"/>
          <p:cNvCxnSpPr>
            <a:cxnSpLocks noChangeShapeType="1"/>
            <a:stCxn id="6157" idx="6"/>
            <a:endCxn id="6168" idx="2"/>
          </p:cNvCxnSpPr>
          <p:nvPr/>
        </p:nvCxnSpPr>
        <p:spPr bwMode="auto">
          <a:xfrm>
            <a:off x="5588000" y="1716088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26"/>
          <p:cNvCxnSpPr>
            <a:cxnSpLocks noChangeShapeType="1"/>
            <a:stCxn id="6158" idx="4"/>
          </p:cNvCxnSpPr>
          <p:nvPr/>
        </p:nvCxnSpPr>
        <p:spPr bwMode="auto">
          <a:xfrm rot="16200000" flipH="1">
            <a:off x="1137444" y="2737644"/>
            <a:ext cx="1139825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33400" y="12573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Application builders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038600" y="990600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Brokers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2138363" y="6172200"/>
            <a:ext cx="418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/>
              <a:t>A program consists of algorithms and data</a:t>
            </a:r>
          </a:p>
        </p:txBody>
      </p:sp>
      <p:cxnSp>
        <p:nvCxnSpPr>
          <p:cNvPr id="6174" name="Straight Arrow Connector 30"/>
          <p:cNvCxnSpPr>
            <a:cxnSpLocks noChangeShapeType="1"/>
          </p:cNvCxnSpPr>
          <p:nvPr/>
        </p:nvCxnSpPr>
        <p:spPr bwMode="auto">
          <a:xfrm rot="10800000">
            <a:off x="2895600" y="533400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4953000" y="54864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086600" y="5410200"/>
            <a:ext cx="203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Service hosting infrastructure, e.g., servers or cloud computing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 flipV="1">
            <a:off x="6699250" y="5545931"/>
            <a:ext cx="387350" cy="464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FACD-3571-427C-9718-4A2B97E2CFB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Definitions and Terminologies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74088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A </a:t>
            </a:r>
            <a:r>
              <a:rPr lang="en-GB" altLang="zh-CN" sz="2400" b="1" dirty="0">
                <a:ea typeface="宋体" pitchFamily="2" charset="-122"/>
              </a:rPr>
              <a:t>service</a:t>
            </a:r>
            <a:r>
              <a:rPr lang="en-GB" altLang="zh-CN" sz="2400" dirty="0">
                <a:ea typeface="宋体" pitchFamily="2" charset="-122"/>
              </a:rPr>
              <a:t> is the interface between the producer and the consumer.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From the </a:t>
            </a:r>
            <a:r>
              <a:rPr lang="en-GB" altLang="zh-CN" sz="2400" dirty="0">
                <a:solidFill>
                  <a:schemeClr val="folHlink"/>
                </a:solidFill>
                <a:ea typeface="宋体" pitchFamily="2" charset="-122"/>
              </a:rPr>
              <a:t>service provider's</a:t>
            </a:r>
            <a:r>
              <a:rPr lang="en-GB" altLang="zh-CN" sz="2400" dirty="0">
                <a:ea typeface="宋体" pitchFamily="2" charset="-122"/>
              </a:rPr>
              <a:t> point of view, a service is a function module that is well-defined, self-contained, and does not depend on the context or state of other functions. A service is often implemented by an </a:t>
            </a:r>
            <a:r>
              <a:rPr lang="en-GB" altLang="zh-CN" sz="2400" dirty="0">
                <a:solidFill>
                  <a:srgbClr val="0033CC"/>
                </a:solidFill>
                <a:ea typeface="宋体" pitchFamily="2" charset="-122"/>
              </a:rPr>
              <a:t>active object</a:t>
            </a:r>
            <a:r>
              <a:rPr lang="en-GB" altLang="zh-CN" sz="2400" dirty="0">
                <a:ea typeface="宋体" pitchFamily="2" charset="-122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Services can be newly developed modules or just wrapped around existing (legacy) software to give them new interfaces.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From the </a:t>
            </a:r>
            <a:r>
              <a:rPr lang="en-GB" altLang="zh-CN" sz="2400" dirty="0">
                <a:solidFill>
                  <a:schemeClr val="folHlink"/>
                </a:solidFill>
                <a:ea typeface="宋体" pitchFamily="2" charset="-122"/>
              </a:rPr>
              <a:t>application builder's</a:t>
            </a:r>
            <a:r>
              <a:rPr lang="en-GB" altLang="zh-CN" sz="2400" dirty="0">
                <a:ea typeface="宋体" pitchFamily="2" charset="-122"/>
              </a:rPr>
              <a:t> point of view, a service is a unit of work done by a service provider to achieve desired end results for a service consumer (an application builder, not an end user).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A </a:t>
            </a:r>
            <a:r>
              <a:rPr lang="en-GB" altLang="zh-CN" sz="2400" dirty="0">
                <a:solidFill>
                  <a:srgbClr val="0033CC"/>
                </a:solidFill>
                <a:ea typeface="宋体" pitchFamily="2" charset="-122"/>
              </a:rPr>
              <a:t>service</a:t>
            </a:r>
            <a:r>
              <a:rPr lang="en-GB" altLang="zh-CN" sz="2400" dirty="0">
                <a:ea typeface="宋体" pitchFamily="2" charset="-122"/>
              </a:rPr>
              <a:t> normally does not have the human user's interface. Instead, it provides loosely coupled Application Programming Interface (API), </a:t>
            </a:r>
            <a:r>
              <a:rPr lang="en-GB" altLang="zh-CN" sz="2400" dirty="0">
                <a:solidFill>
                  <a:schemeClr val="folHlink"/>
                </a:solidFill>
                <a:ea typeface="宋体" pitchFamily="2" charset="-122"/>
              </a:rPr>
              <a:t>with standard interface</a:t>
            </a:r>
            <a:r>
              <a:rPr lang="en-GB" altLang="zh-CN" sz="2400" dirty="0">
                <a:ea typeface="宋体" pitchFamily="2" charset="-122"/>
              </a:rPr>
              <a:t>, so that a service can be </a:t>
            </a:r>
            <a:r>
              <a:rPr lang="en-GB" altLang="zh-CN" sz="2400" dirty="0">
                <a:solidFill>
                  <a:schemeClr val="folHlink"/>
                </a:solidFill>
                <a:ea typeface="宋体" pitchFamily="2" charset="-122"/>
              </a:rPr>
              <a:t>discovered</a:t>
            </a:r>
            <a:r>
              <a:rPr lang="en-GB" altLang="zh-CN" sz="2400" dirty="0">
                <a:ea typeface="宋体" pitchFamily="2" charset="-122"/>
              </a:rPr>
              <a:t> and invoked by a computer program.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For human users (end users) to use services, a (graphic) user interface needs to be added</a:t>
            </a:r>
            <a:r>
              <a:rPr lang="en-US" altLang="zh-CN" sz="2400" dirty="0">
                <a:ea typeface="宋体" pitchFamily="2" charset="-122"/>
              </a:rPr>
              <a:t> – forming a (Web)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AC80E-585C-4BFD-85DB-3C34FD806F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Definitions and Terminologies (contd.)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153400" cy="5867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400" b="1" dirty="0"/>
              <a:t>Service-Oriented Architecture</a:t>
            </a:r>
            <a:r>
              <a:rPr lang="en-US" sz="2400" dirty="0"/>
              <a:t> (SOA): Software consisting of a collection of </a:t>
            </a:r>
            <a:r>
              <a:rPr lang="en-US" sz="2400" dirty="0">
                <a:solidFill>
                  <a:srgbClr val="0033CC"/>
                </a:solidFill>
              </a:rPr>
              <a:t>loosely</a:t>
            </a:r>
            <a:r>
              <a:rPr lang="en-US" sz="2400" dirty="0"/>
              <a:t> coupled and </a:t>
            </a:r>
            <a:r>
              <a:rPr lang="en-US" sz="2400" dirty="0">
                <a:solidFill>
                  <a:srgbClr val="0033CC"/>
                </a:solidFill>
              </a:rPr>
              <a:t>platform-independent</a:t>
            </a:r>
            <a:r>
              <a:rPr lang="en-US" sz="2400" dirty="0"/>
              <a:t> services that communicate with each other through </a:t>
            </a:r>
            <a:r>
              <a:rPr lang="en-US" sz="2400" dirty="0">
                <a:solidFill>
                  <a:srgbClr val="0033CC"/>
                </a:solidFill>
              </a:rPr>
              <a:t>standard</a:t>
            </a:r>
            <a:r>
              <a:rPr lang="en-US" sz="2400" dirty="0"/>
              <a:t> interfaces. SOA does not concern developing </a:t>
            </a:r>
            <a:br>
              <a:rPr lang="en-US" sz="2400" dirty="0"/>
            </a:br>
            <a:r>
              <a:rPr lang="en-US" sz="2400" dirty="0"/>
              <a:t>operational software.</a:t>
            </a:r>
          </a:p>
          <a:p>
            <a:pPr eaLnBrk="1" hangingPunct="1">
              <a:spcBef>
                <a:spcPts val="600"/>
              </a:spcBef>
            </a:pPr>
            <a:r>
              <a:rPr lang="en-GB" altLang="zh-CN" sz="2400" b="1" dirty="0">
                <a:ea typeface="宋体" pitchFamily="2" charset="-122"/>
              </a:rPr>
              <a:t>Service-Oriented Computing</a:t>
            </a:r>
            <a:r>
              <a:rPr lang="en-GB" altLang="zh-CN" sz="2400" dirty="0">
                <a:ea typeface="宋体" pitchFamily="2" charset="-122"/>
              </a:rPr>
              <a:t> (SOC) refers to the paradigm that represents computation in SOA</a:t>
            </a:r>
            <a:r>
              <a:rPr lang="en-US" altLang="zh-CN" sz="2400" dirty="0">
                <a:ea typeface="宋体" pitchFamily="2" charset="-122"/>
              </a:rPr>
              <a:t>. A level deeper than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SOA, incl. algorithms and data structures.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dirty="0">
                <a:solidFill>
                  <a:schemeClr val="folHlink"/>
                </a:solidFill>
                <a:ea typeface="宋体" pitchFamily="2" charset="-122"/>
              </a:rPr>
              <a:t>SOA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400" dirty="0">
                <a:solidFill>
                  <a:schemeClr val="folHlink"/>
                </a:solidFill>
                <a:ea typeface="宋体" pitchFamily="2" charset="-122"/>
              </a:rPr>
              <a:t>SOC</a:t>
            </a:r>
            <a:r>
              <a:rPr lang="en-US" altLang="zh-CN" sz="2400" dirty="0">
                <a:ea typeface="宋体" pitchFamily="2" charset="-122"/>
              </a:rPr>
              <a:t> are often used interchangeably.</a:t>
            </a:r>
          </a:p>
          <a:p>
            <a:pPr eaLnBrk="1" hangingPunct="1">
              <a:spcBef>
                <a:spcPts val="600"/>
              </a:spcBef>
            </a:pPr>
            <a:r>
              <a:rPr lang="en-GB" altLang="zh-CN" sz="2400" b="1" dirty="0">
                <a:ea typeface="宋体" pitchFamily="2" charset="-122"/>
              </a:rPr>
              <a:t>Web Services</a:t>
            </a:r>
            <a:r>
              <a:rPr lang="en-GB" altLang="zh-CN" sz="2400" dirty="0">
                <a:ea typeface="宋体" pitchFamily="2" charset="-122"/>
              </a:rPr>
              <a:t> are services accessible over the Web. As an architecture, it refers to Web-based SOA and a set of enabling Web technologies, including </a:t>
            </a:r>
            <a:r>
              <a:rPr lang="en-US" altLang="zh-CN" sz="2400" dirty="0">
                <a:ea typeface="宋体" pitchFamily="2" charset="-122"/>
              </a:rPr>
              <a:t>XML, JSON, SOAP, WSDL, HTTP, UDDI, and ebXML. Two types of Web services: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>
                <a:highlight>
                  <a:srgbClr val="FFFF00"/>
                </a:highlight>
                <a:ea typeface="宋体" pitchFamily="2" charset="-122"/>
              </a:rPr>
              <a:t>SOAP/WSDL Services (heavy duty services)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000" dirty="0">
                <a:highlight>
                  <a:srgbClr val="FFFF00"/>
                </a:highlight>
                <a:ea typeface="宋体" pitchFamily="2" charset="-122"/>
              </a:rPr>
              <a:t>RESTful Services (lightweight or micro services)</a:t>
            </a:r>
            <a:endParaRPr lang="en-GB" altLang="zh-CN" sz="2000" dirty="0">
              <a:highlight>
                <a:srgbClr val="FFFF00"/>
              </a:highlight>
              <a:ea typeface="宋体" pitchFamily="2" charset="-122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7620000" y="2057400"/>
            <a:ext cx="1447800" cy="685800"/>
          </a:xfrm>
          <a:prstGeom prst="wedgeRoundRectCallout">
            <a:avLst>
              <a:gd name="adj1" fmla="val -78648"/>
              <a:gd name="adj2" fmla="val -4685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0" dirty="0"/>
              <a:t>Architecture Pattern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7696200" y="3581400"/>
            <a:ext cx="1371600" cy="685800"/>
          </a:xfrm>
          <a:prstGeom prst="wedgeRoundRectCallout">
            <a:avLst>
              <a:gd name="adj1" fmla="val -70341"/>
              <a:gd name="adj2" fmla="val -4198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b="0"/>
              <a:t>Computing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123B-B89B-4620-9F87-44BF6B4176E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Definitions and Terminologies (contd.)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b="1" dirty="0"/>
              <a:t>Service-Oriented Development</a:t>
            </a:r>
            <a:r>
              <a:rPr lang="en-US" dirty="0"/>
              <a:t> (SOD)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concerns the entire software </a:t>
            </a:r>
            <a:r>
              <a:rPr lang="en-US" b="1" dirty="0"/>
              <a:t>development cycle </a:t>
            </a:r>
            <a:r>
              <a:rPr lang="en-US" dirty="0"/>
              <a:t>based on SOA concepts and SOC paradigm. </a:t>
            </a:r>
          </a:p>
          <a:p>
            <a:pPr lvl="1" eaLnBrk="1" hangingPunct="1">
              <a:spcBef>
                <a:spcPts val="600"/>
              </a:spcBef>
            </a:pPr>
            <a:r>
              <a:rPr lang="en-US" dirty="0"/>
              <a:t>involves current technologies and tools to effectively produce operational software: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>
                <a:ea typeface="宋体" pitchFamily="2" charset="-122"/>
              </a:rPr>
              <a:t>Development environments: </a:t>
            </a:r>
            <a:r>
              <a:rPr lang="en-US" altLang="zh-CN" dirty="0">
                <a:highlight>
                  <a:srgbClr val="FFFF00"/>
                </a:highlight>
                <a:ea typeface="宋体" pitchFamily="2" charset="-122"/>
              </a:rPr>
              <a:t>VS</a:t>
            </a:r>
            <a:r>
              <a:rPr lang="en-US" altLang="zh-CN" dirty="0">
                <a:ea typeface="宋体" pitchFamily="2" charset="-122"/>
              </a:rPr>
              <a:t>, Java EE,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Flask, Django, NetBeans, WebSphere, etc.;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>
                <a:ea typeface="宋体" pitchFamily="2" charset="-122"/>
              </a:rPr>
              <a:t>Databases, SQL, Oracle, BD, XML DB, etc.;</a:t>
            </a:r>
          </a:p>
          <a:p>
            <a:pPr lvl="2" eaLnBrk="1" hangingPunct="1">
              <a:spcBef>
                <a:spcPts val="600"/>
              </a:spcBef>
            </a:pPr>
            <a:r>
              <a:rPr lang="en-US" altLang="zh-CN" dirty="0">
                <a:ea typeface="宋体" pitchFamily="2" charset="-122"/>
              </a:rPr>
              <a:t>Deployment and hosting environment: Server, cloud: </a:t>
            </a:r>
            <a:r>
              <a:rPr lang="en-US" altLang="zh-CN" dirty="0" err="1">
                <a:ea typeface="宋体" pitchFamily="2" charset="-122"/>
              </a:rPr>
              <a:t>SoD</a:t>
            </a:r>
            <a:r>
              <a:rPr lang="en-US" altLang="zh-CN" dirty="0">
                <a:ea typeface="宋体" pitchFamily="2" charset="-122"/>
              </a:rPr>
              <a:t>, AWS Cloud, Google Cloud, MS Azure, etc.</a:t>
            </a:r>
          </a:p>
        </p:txBody>
      </p:sp>
      <p:sp>
        <p:nvSpPr>
          <p:cNvPr id="5" name="AutoShape 69"/>
          <p:cNvSpPr>
            <a:spLocks noChangeArrowheads="1"/>
          </p:cNvSpPr>
          <p:nvPr/>
        </p:nvSpPr>
        <p:spPr bwMode="auto">
          <a:xfrm>
            <a:off x="7543800" y="990600"/>
            <a:ext cx="1295400" cy="762000"/>
          </a:xfrm>
          <a:prstGeom prst="wedgeRoundRectCallout">
            <a:avLst>
              <a:gd name="adj1" fmla="val -116006"/>
              <a:gd name="adj2" fmla="val 36450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0" dirty="0"/>
              <a:t>CSE445 does SOD!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410C9-0909-401C-AA36-945C018599E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696200" cy="62388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PMingLiU" pitchFamily="18" charset="-120"/>
              </a:rPr>
              <a:t>OO</a:t>
            </a:r>
            <a:r>
              <a:rPr lang="en-US" altLang="zh-TW" dirty="0">
                <a:ea typeface="PMingLiU" pitchFamily="18" charset="-120"/>
              </a:rPr>
              <a:t> Development versus </a:t>
            </a:r>
            <a:r>
              <a:rPr lang="en-US" altLang="zh-CN" dirty="0">
                <a:ea typeface="PMingLiU" pitchFamily="18" charset="-120"/>
              </a:rPr>
              <a:t>SO</a:t>
            </a:r>
            <a:r>
              <a:rPr lang="en-US" altLang="zh-TW" dirty="0">
                <a:ea typeface="PMingLiU" pitchFamily="18" charset="-120"/>
              </a:rPr>
              <a:t> Development </a:t>
            </a:r>
            <a:endParaRPr lang="en-US" altLang="zh-CN" dirty="0">
              <a:ea typeface="PMingLiU" pitchFamily="18" charset="-120"/>
            </a:endParaRPr>
          </a:p>
        </p:txBody>
      </p:sp>
      <p:sp>
        <p:nvSpPr>
          <p:cNvPr id="21508" name="Text Box 23"/>
          <p:cNvSpPr txBox="1">
            <a:spLocks noChangeArrowheads="1"/>
          </p:cNvSpPr>
          <p:nvPr/>
        </p:nvSpPr>
        <p:spPr bwMode="auto">
          <a:xfrm>
            <a:off x="1676400" y="4403725"/>
            <a:ext cx="1738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b="0" dirty="0"/>
              <a:t>OO Languages</a:t>
            </a:r>
          </a:p>
        </p:txBody>
      </p:sp>
      <p:sp>
        <p:nvSpPr>
          <p:cNvPr id="21509" name="Rectangle 24"/>
          <p:cNvSpPr>
            <a:spLocks noChangeArrowheads="1"/>
          </p:cNvSpPr>
          <p:nvPr/>
        </p:nvSpPr>
        <p:spPr bwMode="auto">
          <a:xfrm>
            <a:off x="3444875" y="4403725"/>
            <a:ext cx="181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/>
              <a:t>OO IDEs/Tools</a:t>
            </a:r>
          </a:p>
        </p:txBody>
      </p:sp>
      <p:sp>
        <p:nvSpPr>
          <p:cNvPr id="21510" name="Rectangle 25"/>
          <p:cNvSpPr>
            <a:spLocks noChangeArrowheads="1"/>
          </p:cNvSpPr>
          <p:nvPr/>
        </p:nvSpPr>
        <p:spPr bwMode="auto">
          <a:xfrm>
            <a:off x="152400" y="4765675"/>
            <a:ext cx="1371600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0"/>
              <a:t>Object</a:t>
            </a:r>
          </a:p>
          <a:p>
            <a:pPr algn="ctr">
              <a:lnSpc>
                <a:spcPct val="90000"/>
              </a:lnSpc>
            </a:pPr>
            <a:r>
              <a:rPr lang="en-US" b="0"/>
              <a:t>orientation </a:t>
            </a:r>
          </a:p>
          <a:p>
            <a:pPr algn="ctr"/>
            <a:r>
              <a:rPr lang="en-US" b="0"/>
              <a:t>Inheritance</a:t>
            </a:r>
          </a:p>
          <a:p>
            <a:pPr algn="ctr"/>
            <a:r>
              <a:rPr lang="en-US" b="0"/>
              <a:t>Polymorphism</a:t>
            </a:r>
          </a:p>
          <a:p>
            <a:pPr algn="ctr"/>
            <a:r>
              <a:rPr lang="en-US" b="0"/>
              <a:t>Dynamic </a:t>
            </a:r>
          </a:p>
          <a:p>
            <a:pPr algn="ctr"/>
            <a:r>
              <a:rPr lang="en-US" b="0"/>
              <a:t>binding</a:t>
            </a:r>
          </a:p>
        </p:txBody>
      </p:sp>
      <p:sp>
        <p:nvSpPr>
          <p:cNvPr id="21511" name="Rectangle 26"/>
          <p:cNvSpPr>
            <a:spLocks noChangeArrowheads="1"/>
          </p:cNvSpPr>
          <p:nvPr/>
        </p:nvSpPr>
        <p:spPr bwMode="auto">
          <a:xfrm>
            <a:off x="1916113" y="4765675"/>
            <a:ext cx="1284287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0" dirty="0"/>
              <a:t>C++</a:t>
            </a:r>
          </a:p>
          <a:p>
            <a:pPr algn="ctr">
              <a:lnSpc>
                <a:spcPct val="90000"/>
              </a:lnSpc>
            </a:pPr>
            <a:r>
              <a:rPr lang="en-US" b="0" dirty="0"/>
              <a:t>C#</a:t>
            </a:r>
          </a:p>
          <a:p>
            <a:pPr algn="ctr">
              <a:lnSpc>
                <a:spcPct val="90000"/>
              </a:lnSpc>
            </a:pPr>
            <a:r>
              <a:rPr lang="en-US" b="0" dirty="0"/>
              <a:t>Objective C </a:t>
            </a:r>
          </a:p>
          <a:p>
            <a:pPr algn="ctr">
              <a:lnSpc>
                <a:spcPct val="90000"/>
              </a:lnSpc>
            </a:pPr>
            <a:r>
              <a:rPr lang="en-US" b="0" dirty="0"/>
              <a:t>Java</a:t>
            </a:r>
          </a:p>
          <a:p>
            <a:pPr algn="ctr">
              <a:lnSpc>
                <a:spcPct val="90000"/>
              </a:lnSpc>
            </a:pPr>
            <a:r>
              <a:rPr lang="en-US" b="0" dirty="0"/>
              <a:t>Python</a:t>
            </a:r>
          </a:p>
          <a:p>
            <a:pPr algn="ctr">
              <a:lnSpc>
                <a:spcPct val="90000"/>
              </a:lnSpc>
            </a:pPr>
            <a:r>
              <a:rPr lang="en-US" b="0" dirty="0"/>
              <a:t>Smalltalk</a:t>
            </a:r>
          </a:p>
        </p:txBody>
      </p:sp>
      <p:sp>
        <p:nvSpPr>
          <p:cNvPr id="21512" name="Rectangle 27"/>
          <p:cNvSpPr>
            <a:spLocks noChangeArrowheads="1"/>
          </p:cNvSpPr>
          <p:nvPr/>
        </p:nvSpPr>
        <p:spPr bwMode="auto">
          <a:xfrm>
            <a:off x="3683000" y="4765675"/>
            <a:ext cx="1362075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0" dirty="0"/>
              <a:t>CORBA</a:t>
            </a:r>
          </a:p>
          <a:p>
            <a:pPr algn="ctr"/>
            <a:r>
              <a:rPr lang="en-US" b="0" dirty="0"/>
              <a:t>Eclipse</a:t>
            </a:r>
          </a:p>
          <a:p>
            <a:pPr algn="ctr"/>
            <a:r>
              <a:rPr lang="en-US" b="0" dirty="0"/>
              <a:t>UML</a:t>
            </a:r>
          </a:p>
          <a:p>
            <a:pPr algn="ctr"/>
            <a:r>
              <a:rPr lang="en-US" b="0" dirty="0"/>
              <a:t>GCC</a:t>
            </a:r>
          </a:p>
          <a:p>
            <a:pPr algn="ctr"/>
            <a:r>
              <a:rPr lang="en-US" b="0" dirty="0"/>
              <a:t>Visual Studio</a:t>
            </a:r>
          </a:p>
        </p:txBody>
      </p:sp>
      <p:sp>
        <p:nvSpPr>
          <p:cNvPr id="21513" name="Rectangle 28"/>
          <p:cNvSpPr>
            <a:spLocks noChangeArrowheads="1"/>
          </p:cNvSpPr>
          <p:nvPr/>
        </p:nvSpPr>
        <p:spPr bwMode="auto">
          <a:xfrm>
            <a:off x="5761038" y="4403725"/>
            <a:ext cx="2682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>
                <a:solidFill>
                  <a:srgbClr val="0033CC"/>
                </a:solidFill>
              </a:rPr>
              <a:t>OO Development Cycle</a:t>
            </a:r>
          </a:p>
        </p:txBody>
      </p:sp>
      <p:sp>
        <p:nvSpPr>
          <p:cNvPr id="21514" name="Rectangle 29"/>
          <p:cNvSpPr>
            <a:spLocks noChangeArrowheads="1"/>
          </p:cNvSpPr>
          <p:nvPr/>
        </p:nvSpPr>
        <p:spPr bwMode="auto">
          <a:xfrm>
            <a:off x="5443538" y="4765675"/>
            <a:ext cx="3398837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b="0" dirty="0"/>
              <a:t>Specification/Modeling</a:t>
            </a:r>
          </a:p>
          <a:p>
            <a:pPr algn="ctr"/>
            <a:r>
              <a:rPr lang="en-US" b="0" dirty="0"/>
              <a:t>Verification/Model checking</a:t>
            </a:r>
          </a:p>
          <a:p>
            <a:pPr algn="ctr"/>
            <a:r>
              <a:rPr lang="en-US" b="0" dirty="0"/>
              <a:t>Design / Coding</a:t>
            </a:r>
          </a:p>
          <a:p>
            <a:pPr algn="ctr"/>
            <a:r>
              <a:rPr lang="en-US" b="0" dirty="0"/>
              <a:t>Validation / Testing</a:t>
            </a:r>
          </a:p>
          <a:p>
            <a:pPr algn="ctr"/>
            <a:r>
              <a:rPr lang="en-US" b="0" dirty="0">
                <a:highlight>
                  <a:srgbClr val="FFFF00"/>
                </a:highlight>
              </a:rPr>
              <a:t>Operation</a:t>
            </a:r>
          </a:p>
          <a:p>
            <a:pPr algn="ctr"/>
            <a:r>
              <a:rPr lang="en-US" b="0" dirty="0">
                <a:highlight>
                  <a:srgbClr val="FFFF00"/>
                </a:highlight>
              </a:rPr>
              <a:t>Maintenance</a:t>
            </a:r>
          </a:p>
        </p:txBody>
      </p:sp>
      <p:cxnSp>
        <p:nvCxnSpPr>
          <p:cNvPr id="21515" name="AutoShape 37"/>
          <p:cNvCxnSpPr>
            <a:cxnSpLocks noChangeShapeType="1"/>
            <a:stCxn id="21510" idx="3"/>
            <a:endCxn id="21511" idx="1"/>
          </p:cNvCxnSpPr>
          <p:nvPr/>
        </p:nvCxnSpPr>
        <p:spPr bwMode="auto">
          <a:xfrm flipV="1">
            <a:off x="1524000" y="5583238"/>
            <a:ext cx="3921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38"/>
          <p:cNvCxnSpPr>
            <a:cxnSpLocks noChangeShapeType="1"/>
            <a:stCxn id="21511" idx="3"/>
            <a:endCxn id="21512" idx="1"/>
          </p:cNvCxnSpPr>
          <p:nvPr/>
        </p:nvCxnSpPr>
        <p:spPr bwMode="auto">
          <a:xfrm>
            <a:off x="3200400" y="5583238"/>
            <a:ext cx="482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39"/>
          <p:cNvCxnSpPr>
            <a:cxnSpLocks noChangeShapeType="1"/>
            <a:stCxn id="21512" idx="3"/>
            <a:endCxn id="21514" idx="1"/>
          </p:cNvCxnSpPr>
          <p:nvPr/>
        </p:nvCxnSpPr>
        <p:spPr bwMode="auto">
          <a:xfrm flipV="1">
            <a:off x="5045075" y="5583238"/>
            <a:ext cx="3984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/>
          <p:cNvCxnSpPr/>
          <p:nvPr/>
        </p:nvCxnSpPr>
        <p:spPr>
          <a:xfrm>
            <a:off x="176213" y="4267200"/>
            <a:ext cx="866616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 Box 23"/>
          <p:cNvSpPr txBox="1">
            <a:spLocks noChangeArrowheads="1"/>
          </p:cNvSpPr>
          <p:nvPr/>
        </p:nvSpPr>
        <p:spPr bwMode="auto">
          <a:xfrm>
            <a:off x="-76200" y="4403725"/>
            <a:ext cx="1752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b="0"/>
              <a:t>OO Concepts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-76200" y="990600"/>
            <a:ext cx="9144000" cy="3028950"/>
            <a:chOff x="-76200" y="990600"/>
            <a:chExt cx="9144000" cy="3028950"/>
          </a:xfrm>
        </p:grpSpPr>
        <p:sp>
          <p:nvSpPr>
            <p:cNvPr id="21521" name="Rectangle 30"/>
            <p:cNvSpPr>
              <a:spLocks noChangeArrowheads="1"/>
            </p:cNvSpPr>
            <p:nvPr/>
          </p:nvSpPr>
          <p:spPr bwMode="auto">
            <a:xfrm>
              <a:off x="3479800" y="1189038"/>
              <a:ext cx="17764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b="0" dirty="0"/>
                <a:t>SO IDEs/Tools</a:t>
              </a:r>
            </a:p>
          </p:txBody>
        </p:sp>
        <p:sp>
          <p:nvSpPr>
            <p:cNvPr id="21522" name="Rectangle 32"/>
            <p:cNvSpPr>
              <a:spLocks noChangeArrowheads="1"/>
            </p:cNvSpPr>
            <p:nvPr/>
          </p:nvSpPr>
          <p:spPr bwMode="auto">
            <a:xfrm>
              <a:off x="152400" y="1543050"/>
              <a:ext cx="1371600" cy="2476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b="0" dirty="0"/>
                <a:t>Service</a:t>
              </a:r>
            </a:p>
            <a:p>
              <a:pPr algn="ctr">
                <a:lnSpc>
                  <a:spcPct val="90000"/>
                </a:lnSpc>
              </a:pPr>
              <a:r>
                <a:rPr lang="en-US" b="0" dirty="0"/>
                <a:t>orientation</a:t>
              </a:r>
            </a:p>
            <a:p>
              <a:pPr algn="ctr">
                <a:lnSpc>
                  <a:spcPct val="90000"/>
                </a:lnSpc>
              </a:pPr>
              <a:r>
                <a:rPr lang="en-US" b="0" dirty="0"/>
                <a:t>Loosely </a:t>
              </a:r>
            </a:p>
            <a:p>
              <a:pPr algn="ctr">
                <a:lnSpc>
                  <a:spcPct val="90000"/>
                </a:lnSpc>
              </a:pPr>
              <a:r>
                <a:rPr lang="en-US" b="0" dirty="0"/>
                <a:t>coupled</a:t>
              </a:r>
            </a:p>
            <a:p>
              <a:pPr algn="ctr">
                <a:lnSpc>
                  <a:spcPct val="90000"/>
                </a:lnSpc>
              </a:pPr>
              <a:r>
                <a:rPr lang="en-US" b="0" dirty="0">
                  <a:highlight>
                    <a:srgbClr val="FFFF00"/>
                  </a:highlight>
                </a:rPr>
                <a:t>Remote </a:t>
              </a:r>
              <a:br>
                <a:rPr lang="en-US" b="0" dirty="0">
                  <a:highlight>
                    <a:srgbClr val="FFFF00"/>
                  </a:highlight>
                </a:rPr>
              </a:br>
              <a:r>
                <a:rPr lang="en-US" b="0" dirty="0">
                  <a:highlight>
                    <a:srgbClr val="FFFF00"/>
                  </a:highlight>
                </a:rPr>
                <a:t>binding</a:t>
              </a:r>
            </a:p>
            <a:p>
              <a:pPr algn="ctr">
                <a:lnSpc>
                  <a:spcPct val="90000"/>
                </a:lnSpc>
              </a:pPr>
              <a:r>
                <a:rPr lang="en-US" b="0" dirty="0">
                  <a:highlight>
                    <a:srgbClr val="FFFF00"/>
                  </a:highlight>
                </a:rPr>
                <a:t>Dynamic </a:t>
              </a:r>
              <a:br>
                <a:rPr lang="en-US" b="0" dirty="0">
                  <a:highlight>
                    <a:srgbClr val="FFFF00"/>
                  </a:highlight>
                </a:rPr>
              </a:br>
              <a:r>
                <a:rPr lang="en-US" b="0" dirty="0">
                  <a:highlight>
                    <a:srgbClr val="FFFF00"/>
                  </a:highlight>
                </a:rPr>
                <a:t>composition</a:t>
              </a:r>
            </a:p>
            <a:p>
              <a:pPr algn="ctr">
                <a:lnSpc>
                  <a:spcPct val="90000"/>
                </a:lnSpc>
              </a:pPr>
              <a:r>
                <a:rPr lang="en-US" b="0" dirty="0"/>
                <a:t>Standard</a:t>
              </a:r>
              <a:br>
                <a:rPr lang="en-US" b="0" dirty="0"/>
              </a:br>
              <a:r>
                <a:rPr lang="en-US" b="0" dirty="0"/>
                <a:t>interfaces</a:t>
              </a:r>
            </a:p>
          </p:txBody>
        </p:sp>
        <p:sp>
          <p:nvSpPr>
            <p:cNvPr id="21523" name="Rectangle 33"/>
            <p:cNvSpPr>
              <a:spLocks noChangeArrowheads="1"/>
            </p:cNvSpPr>
            <p:nvPr/>
          </p:nvSpPr>
          <p:spPr bwMode="auto">
            <a:xfrm>
              <a:off x="5953125" y="1189038"/>
              <a:ext cx="2732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b="0" dirty="0">
                  <a:solidFill>
                    <a:srgbClr val="0033CC"/>
                  </a:solidFill>
                </a:rPr>
                <a:t>SO Development Cycles</a:t>
              </a:r>
            </a:p>
          </p:txBody>
        </p:sp>
        <p:sp>
          <p:nvSpPr>
            <p:cNvPr id="21524" name="Rectangle 34"/>
            <p:cNvSpPr>
              <a:spLocks noChangeArrowheads="1"/>
            </p:cNvSpPr>
            <p:nvPr/>
          </p:nvSpPr>
          <p:spPr bwMode="auto">
            <a:xfrm>
              <a:off x="5446713" y="1550988"/>
              <a:ext cx="3544887" cy="2468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b="0" dirty="0"/>
                <a:t>Service development in OOC</a:t>
              </a:r>
            </a:p>
            <a:p>
              <a:r>
                <a:rPr lang="en-US" b="0" dirty="0"/>
                <a:t>Interface definition / wrapping</a:t>
              </a:r>
            </a:p>
            <a:p>
              <a:r>
                <a:rPr lang="en-US" b="0" dirty="0"/>
                <a:t>Service hosting / registration</a:t>
              </a:r>
            </a:p>
            <a:p>
              <a:pPr>
                <a:lnSpc>
                  <a:spcPct val="140000"/>
                </a:lnSpc>
              </a:pPr>
              <a:r>
                <a:rPr lang="en-US" b="0" dirty="0"/>
                <a:t>Application specification</a:t>
              </a:r>
            </a:p>
            <a:p>
              <a:r>
                <a:rPr lang="en-US" b="0" dirty="0"/>
                <a:t>    Service search</a:t>
              </a:r>
            </a:p>
            <a:p>
              <a:r>
                <a:rPr lang="en-US" b="0" dirty="0"/>
                <a:t>    Remote binding</a:t>
              </a:r>
            </a:p>
            <a:p>
              <a:r>
                <a:rPr lang="en-US" b="0" dirty="0"/>
                <a:t>    Operation</a:t>
              </a:r>
            </a:p>
            <a:p>
              <a:r>
                <a:rPr lang="en-US" b="0" dirty="0"/>
                <a:t>    Dynamic configuration</a:t>
              </a:r>
            </a:p>
          </p:txBody>
        </p:sp>
        <p:cxnSp>
          <p:nvCxnSpPr>
            <p:cNvPr id="21525" name="AutoShape 35"/>
            <p:cNvCxnSpPr>
              <a:cxnSpLocks noChangeShapeType="1"/>
              <a:stCxn id="21522" idx="3"/>
              <a:endCxn id="21529" idx="1"/>
            </p:cNvCxnSpPr>
            <p:nvPr/>
          </p:nvCxnSpPr>
          <p:spPr bwMode="auto">
            <a:xfrm flipV="1">
              <a:off x="1524000" y="2774950"/>
              <a:ext cx="381000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6" name="Rectangle 44"/>
            <p:cNvSpPr>
              <a:spLocks noChangeArrowheads="1"/>
            </p:cNvSpPr>
            <p:nvPr/>
          </p:nvSpPr>
          <p:spPr bwMode="auto">
            <a:xfrm>
              <a:off x="3581400" y="1550988"/>
              <a:ext cx="1476375" cy="24685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Visual Studio</a:t>
              </a:r>
            </a:p>
            <a:p>
              <a:pPr algn="ctr"/>
              <a:r>
                <a:rPr lang="en-US" b="0" dirty="0"/>
                <a:t>Flask, Django </a:t>
              </a:r>
              <a:br>
                <a:rPr lang="en-US" b="0" dirty="0"/>
              </a:br>
              <a:r>
                <a:rPr lang="en-US" b="0" dirty="0"/>
                <a:t>NetBeans</a:t>
              </a:r>
            </a:p>
            <a:p>
              <a:pPr algn="ctr"/>
              <a:r>
                <a:rPr lang="en-US" b="0" dirty="0">
                  <a:highlight>
                    <a:srgbClr val="FFFF00"/>
                  </a:highlight>
                </a:rPr>
                <a:t>Oracle SOA </a:t>
              </a:r>
              <a:br>
                <a:rPr lang="en-US" b="0" dirty="0">
                  <a:highlight>
                    <a:srgbClr val="FFFF00"/>
                  </a:highlight>
                </a:rPr>
              </a:br>
              <a:r>
                <a:rPr lang="en-US" b="0" dirty="0">
                  <a:highlight>
                    <a:srgbClr val="FFFF00"/>
                  </a:highlight>
                </a:rPr>
                <a:t>suite</a:t>
              </a:r>
            </a:p>
            <a:p>
              <a:pPr algn="ctr"/>
              <a:r>
                <a:rPr lang="en-US" b="0" dirty="0">
                  <a:highlight>
                    <a:srgbClr val="FFFF00"/>
                  </a:highlight>
                </a:rPr>
                <a:t>JDeveloper</a:t>
              </a:r>
            </a:p>
            <a:p>
              <a:pPr algn="ctr"/>
              <a:r>
                <a:rPr lang="en-US" b="0" dirty="0"/>
                <a:t>Java EE</a:t>
              </a:r>
            </a:p>
            <a:p>
              <a:pPr algn="ctr"/>
              <a:r>
                <a:rPr lang="en-US" b="0" dirty="0"/>
                <a:t>WebSphere</a:t>
              </a:r>
            </a:p>
            <a:p>
              <a:pPr algn="ctr" eaLnBrk="0" hangingPunct="0"/>
              <a:r>
                <a:rPr lang="en-US" b="0" dirty="0"/>
                <a:t>ebXML</a:t>
              </a:r>
            </a:p>
          </p:txBody>
        </p:sp>
        <p:sp>
          <p:nvSpPr>
            <p:cNvPr id="21527" name="Rectangle 45"/>
            <p:cNvSpPr>
              <a:spLocks noChangeArrowheads="1"/>
            </p:cNvSpPr>
            <p:nvPr/>
          </p:nvSpPr>
          <p:spPr bwMode="auto">
            <a:xfrm>
              <a:off x="1219200" y="990600"/>
              <a:ext cx="2590800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0"/>
                <a:t>SO Protocols/</a:t>
              </a:r>
            </a:p>
            <a:p>
              <a:pPr algn="ctr">
                <a:lnSpc>
                  <a:spcPct val="90000"/>
                </a:lnSpc>
              </a:pPr>
              <a:r>
                <a:rPr lang="en-US" b="0"/>
                <a:t>Languages</a:t>
              </a:r>
            </a:p>
          </p:txBody>
        </p:sp>
        <p:sp>
          <p:nvSpPr>
            <p:cNvPr id="21528" name="Text Box 48"/>
            <p:cNvSpPr txBox="1">
              <a:spLocks noChangeArrowheads="1"/>
            </p:cNvSpPr>
            <p:nvPr/>
          </p:nvSpPr>
          <p:spPr bwMode="auto">
            <a:xfrm>
              <a:off x="7872413" y="2525713"/>
              <a:ext cx="1195387" cy="120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Directory</a:t>
              </a:r>
            </a:p>
            <a:p>
              <a:r>
                <a:rPr lang="en-US" b="0"/>
                <a:t>Repository</a:t>
              </a:r>
            </a:p>
            <a:p>
              <a:r>
                <a:rPr lang="en-US" b="0"/>
                <a:t>Ontology</a:t>
              </a:r>
            </a:p>
            <a:p>
              <a:r>
                <a:rPr lang="en-US" b="0"/>
                <a:t>Match</a:t>
              </a:r>
            </a:p>
          </p:txBody>
        </p:sp>
        <p:sp>
          <p:nvSpPr>
            <p:cNvPr id="21529" name="Rectangle 31"/>
            <p:cNvSpPr>
              <a:spLocks noChangeArrowheads="1"/>
            </p:cNvSpPr>
            <p:nvPr/>
          </p:nvSpPr>
          <p:spPr bwMode="auto">
            <a:xfrm>
              <a:off x="1905000" y="1528763"/>
              <a:ext cx="1250950" cy="24907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XML</a:t>
              </a:r>
            </a:p>
            <a:p>
              <a:pPr algn="ctr"/>
              <a:r>
                <a:rPr lang="en-US" b="0" dirty="0"/>
                <a:t>WSDL</a:t>
              </a:r>
            </a:p>
            <a:p>
              <a:pPr algn="ctr"/>
              <a:r>
                <a:rPr lang="en-US" b="0" dirty="0"/>
                <a:t>SOAP</a:t>
              </a:r>
            </a:p>
            <a:p>
              <a:pPr algn="ctr"/>
              <a:r>
                <a:rPr lang="en-US" b="0" dirty="0"/>
                <a:t>RDF</a:t>
              </a:r>
            </a:p>
            <a:p>
              <a:pPr algn="ctr"/>
              <a:r>
                <a:rPr lang="en-US" b="0" dirty="0"/>
                <a:t>OWL</a:t>
              </a:r>
            </a:p>
            <a:p>
              <a:pPr algn="ctr"/>
              <a:r>
                <a:rPr lang="en-US" b="0" dirty="0"/>
                <a:t>BPEL</a:t>
              </a:r>
            </a:p>
            <a:p>
              <a:pPr algn="ctr"/>
              <a:r>
                <a:rPr lang="en-US" b="0" dirty="0"/>
                <a:t>SCA/SDO</a:t>
              </a:r>
            </a:p>
            <a:p>
              <a:pPr algn="ctr"/>
              <a:r>
                <a:rPr lang="en-US" b="0" dirty="0"/>
                <a:t>PSML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5456238" y="2419350"/>
              <a:ext cx="3459162" cy="269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49"/>
            <p:cNvSpPr/>
            <p:nvPr/>
          </p:nvSpPr>
          <p:spPr>
            <a:xfrm>
              <a:off x="5334000" y="3028950"/>
              <a:ext cx="325438" cy="838200"/>
            </a:xfrm>
            <a:custGeom>
              <a:avLst/>
              <a:gdLst>
                <a:gd name="connsiteX0" fmla="*/ 249382 w 249382"/>
                <a:gd name="connsiteY0" fmla="*/ 529936 h 529936"/>
                <a:gd name="connsiteX1" fmla="*/ 0 w 249382"/>
                <a:gd name="connsiteY1" fmla="*/ 529936 h 529936"/>
                <a:gd name="connsiteX2" fmla="*/ 10391 w 249382"/>
                <a:gd name="connsiteY2" fmla="*/ 0 h 529936"/>
                <a:gd name="connsiteX3" fmla="*/ 238991 w 249382"/>
                <a:gd name="connsiteY3" fmla="*/ 0 h 52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529936">
                  <a:moveTo>
                    <a:pt x="249382" y="529936"/>
                  </a:moveTo>
                  <a:lnTo>
                    <a:pt x="0" y="529936"/>
                  </a:lnTo>
                  <a:lnTo>
                    <a:pt x="10391" y="0"/>
                  </a:lnTo>
                  <a:lnTo>
                    <a:pt x="238991" y="0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b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16200000" flipH="1">
              <a:off x="7139781" y="3234532"/>
              <a:ext cx="157003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33" name="AutoShape 35"/>
            <p:cNvCxnSpPr>
              <a:cxnSpLocks noChangeShapeType="1"/>
              <a:stCxn id="21529" idx="3"/>
              <a:endCxn id="21526" idx="1"/>
            </p:cNvCxnSpPr>
            <p:nvPr/>
          </p:nvCxnSpPr>
          <p:spPr bwMode="auto">
            <a:xfrm>
              <a:off x="3155950" y="2774950"/>
              <a:ext cx="425450" cy="11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4" name="AutoShape 35"/>
            <p:cNvCxnSpPr>
              <a:cxnSpLocks noChangeShapeType="1"/>
              <a:stCxn id="21526" idx="3"/>
              <a:endCxn id="21524" idx="1"/>
            </p:cNvCxnSpPr>
            <p:nvPr/>
          </p:nvCxnSpPr>
          <p:spPr bwMode="auto">
            <a:xfrm>
              <a:off x="5057775" y="2786063"/>
              <a:ext cx="388938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5" name="Text Box 23"/>
            <p:cNvSpPr txBox="1">
              <a:spLocks noChangeArrowheads="1"/>
            </p:cNvSpPr>
            <p:nvPr/>
          </p:nvSpPr>
          <p:spPr bwMode="auto">
            <a:xfrm>
              <a:off x="-76200" y="1189038"/>
              <a:ext cx="17526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b="0"/>
                <a:t>SO Concepts</a:t>
              </a:r>
            </a:p>
          </p:txBody>
        </p:sp>
      </p:grpSp>
      <p:sp>
        <p:nvSpPr>
          <p:cNvPr id="32" name="Freeform 31"/>
          <p:cNvSpPr/>
          <p:nvPr/>
        </p:nvSpPr>
        <p:spPr bwMode="auto">
          <a:xfrm>
            <a:off x="5618162" y="4876800"/>
            <a:ext cx="325438" cy="1371600"/>
          </a:xfrm>
          <a:custGeom>
            <a:avLst/>
            <a:gdLst>
              <a:gd name="connsiteX0" fmla="*/ 249382 w 249382"/>
              <a:gd name="connsiteY0" fmla="*/ 529936 h 529936"/>
              <a:gd name="connsiteX1" fmla="*/ 0 w 249382"/>
              <a:gd name="connsiteY1" fmla="*/ 529936 h 529936"/>
              <a:gd name="connsiteX2" fmla="*/ 10391 w 249382"/>
              <a:gd name="connsiteY2" fmla="*/ 0 h 529936"/>
              <a:gd name="connsiteX3" fmla="*/ 238991 w 249382"/>
              <a:gd name="connsiteY3" fmla="*/ 0 h 5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82" h="529936">
                <a:moveTo>
                  <a:pt x="249382" y="529936"/>
                </a:moveTo>
                <a:lnTo>
                  <a:pt x="0" y="529936"/>
                </a:lnTo>
                <a:lnTo>
                  <a:pt x="10391" y="0"/>
                </a:lnTo>
                <a:lnTo>
                  <a:pt x="238991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9624</TotalTime>
  <Words>2171</Words>
  <Application>Microsoft Office PowerPoint</Application>
  <PresentationFormat>On-screen Show (4:3)</PresentationFormat>
  <Paragraphs>419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PMingLiU</vt:lpstr>
      <vt:lpstr>宋体</vt:lpstr>
      <vt:lpstr>Arial</vt:lpstr>
      <vt:lpstr>Tahoma</vt:lpstr>
      <vt:lpstr>Times New Roman</vt:lpstr>
      <vt:lpstr>Wingdings</vt:lpstr>
      <vt:lpstr>Blends</vt:lpstr>
      <vt:lpstr>PowerPoint Presentation</vt:lpstr>
      <vt:lpstr>Overview and Roadmap to  Service-Oriented Software Development</vt:lpstr>
      <vt:lpstr>PowerPoint Presentation</vt:lpstr>
      <vt:lpstr>PowerPoint Presentation</vt:lpstr>
      <vt:lpstr>Web Services in Web Applications</vt:lpstr>
      <vt:lpstr>Definitions and Terminologies</vt:lpstr>
      <vt:lpstr>Definitions and Terminologies (contd.)</vt:lpstr>
      <vt:lpstr>Definitions and Terminologies (contd.)</vt:lpstr>
      <vt:lpstr>OO Development versus SO Development </vt:lpstr>
      <vt:lpstr>Component-Based Development</vt:lpstr>
      <vt:lpstr>Component-Based Software Development</vt:lpstr>
      <vt:lpstr>Service-Oriented Software Development</vt:lpstr>
      <vt:lpstr>Roadmap</vt:lpstr>
      <vt:lpstr>XML</vt:lpstr>
      <vt:lpstr>HTML versus XML</vt:lpstr>
      <vt:lpstr>Differences between HTML and XML languages </vt:lpstr>
      <vt:lpstr>SOAP: Simple Object Access Protocol </vt:lpstr>
      <vt:lpstr>Example: ebXML Message Structure https://www.oasis-open.org/committees/ebxml-msg/documents/ebMS_v2_0.pdf</vt:lpstr>
      <vt:lpstr>WSDL: Web Service Description Language</vt:lpstr>
      <vt:lpstr>XML-Based WSDL Document’s Elements</vt:lpstr>
      <vt:lpstr>SOC Services      vs.      OOC Classes</vt:lpstr>
      <vt:lpstr>Summery: Key SOA, SOC &amp; SOD Concepts</vt:lpstr>
      <vt:lpstr>Overview and Roadmap to  Service-Oriented Software Development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Enterprise Software Needs for E-Commerce</dc:title>
  <dc:creator>IBM_USER</dc:creator>
  <cp:lastModifiedBy>Prashanth Mangena (Student)</cp:lastModifiedBy>
  <cp:revision>796</cp:revision>
  <dcterms:created xsi:type="dcterms:W3CDTF">2005-09-17T18:09:54Z</dcterms:created>
  <dcterms:modified xsi:type="dcterms:W3CDTF">2024-01-17T17:14:40Z</dcterms:modified>
</cp:coreProperties>
</file>