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302" r:id="rId2"/>
    <p:sldId id="256" r:id="rId3"/>
    <p:sldId id="257" r:id="rId4"/>
    <p:sldId id="258" r:id="rId5"/>
    <p:sldId id="259" r:id="rId6"/>
    <p:sldId id="260" r:id="rId7"/>
    <p:sldId id="30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8" r:id="rId24"/>
    <p:sldId id="309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303" r:id="rId34"/>
    <p:sldId id="304" r:id="rId35"/>
    <p:sldId id="287" r:id="rId36"/>
    <p:sldId id="288" r:id="rId37"/>
    <p:sldId id="299" r:id="rId38"/>
    <p:sldId id="305" r:id="rId39"/>
    <p:sldId id="306" r:id="rId40"/>
    <p:sldId id="310" r:id="rId41"/>
    <p:sldId id="300" r:id="rId42"/>
    <p:sldId id="289" r:id="rId43"/>
    <p:sldId id="290" r:id="rId44"/>
    <p:sldId id="298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990000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79" d="100"/>
          <a:sy n="79" d="100"/>
        </p:scale>
        <p:origin x="1282" y="67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9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F84B82-1C9B-43FF-AC91-59A93630BBEF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8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71B5FB-C745-423E-B645-A146E525F9AF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6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96D05-6068-43A0-98E4-EB121015D53C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EDC07-FC15-4E10-BBA7-D7F013B56BBC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5745A-58EE-44A4-BD0D-78CB460421FE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0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E329B1-78C3-4D41-ABD8-4408E7A2AFF6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D01127-0616-44DC-92F7-B3D81D730C6C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6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9F517A-873C-4D7A-BE3B-F05717F2EAF5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7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FF1FF1-36C0-43D4-872E-3EC3FCB6F73F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BE7B2-ED36-4D67-A3F1-46A9C068B84E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35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F1685-CAA0-40D9-BB26-034EB6BE00BA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9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A1A29-A5C7-43A5-9C22-47FC84DD9947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4940300"/>
            <a:ext cx="5033963" cy="397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0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1FDC9-87E0-4492-B4DC-F68E6D35E055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5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F67757-5D90-4AAB-B664-094C54B624DA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78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A7676-7D82-4076-8B9F-ED7BECB28B79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17BDF-2603-4225-8B18-AC96824FE946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6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CB1C5-EA5C-4759-81C2-E5A7FBCF6344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39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B48AAA-7B57-4DD1-8762-58B21740AEEB}" type="slidenum">
              <a:rPr lang="en-US" b="0" smtClean="0">
                <a:latin typeface="Arial" pitchFamily="34" charset="0"/>
              </a:rPr>
              <a:pPr/>
              <a:t>30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31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9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A6C6BB-D3E6-4EA8-A6E2-5851C477F0A1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9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B8A3D9-764E-4BEA-B946-058F9CEE2600}" type="slidenum">
              <a:rPr lang="en-US" smtClean="0">
                <a:latin typeface="Times New Roman" pitchFamily="18" charset="0"/>
              </a:rPr>
              <a:pPr eaLnBrk="1" hangingPunct="1"/>
              <a:t>33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2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00B1A6-3044-43AB-820D-04BD330A55A7}" type="slidenum">
              <a:rPr lang="en-US" smtClean="0">
                <a:latin typeface="Times New Roman" pitchFamily="18" charset="0"/>
              </a:rPr>
              <a:pPr eaLnBrk="1" hangingPunct="1"/>
              <a:t>34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B7D3D-28BD-46AD-AC9C-BDD5C8E8CC2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1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63109-32C5-48EF-A916-223A5FEB10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42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8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43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9B720-446E-4BA0-9237-3C7AFF879C3B}" type="slidenum">
              <a:rPr lang="en-US" b="0" smtClean="0">
                <a:latin typeface="Arial" charset="0"/>
              </a:rPr>
              <a:pPr/>
              <a:t>44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BCB0C-D534-4FD2-8967-99E042346915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8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B2292-5FD0-4412-B172-C74612F4239C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7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8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2E39D8-1DC4-4C13-96E5-8C21AE5B7398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2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0C32C-0B61-4F79-A737-AA82BC2D5BAD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bxml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enus.sod.asu.edu/WSRepository/repositor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quickstart-python?view=vs-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3400" y="2971800"/>
            <a:ext cx="792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Introduction to Distributed Software Development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Lecture 04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Service-Oriented Software Development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226AEE-D29B-4256-9323-F4546C63036D}"/>
              </a:ext>
            </a:extLst>
          </p:cNvPr>
          <p:cNvGrpSpPr/>
          <p:nvPr/>
        </p:nvGrpSpPr>
        <p:grpSpPr>
          <a:xfrm>
            <a:off x="771525" y="327583"/>
            <a:ext cx="4562475" cy="596882"/>
            <a:chOff x="203520" y="327583"/>
            <a:chExt cx="4562475" cy="5968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8A1EAB-5671-4E43-8A00-233F38AF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20" y="327583"/>
              <a:ext cx="4562475" cy="257175"/>
            </a:xfrm>
            <a:prstGeom prst="rect">
              <a:avLst/>
            </a:prstGeom>
          </p:spPr>
        </p:pic>
        <p:pic>
          <p:nvPicPr>
            <p:cNvPr id="9" name="Picture 8" descr="Arizona State University - Ira A. Fulton Schools of Engineering">
              <a:extLst>
                <a:ext uri="{FF2B5EF4-FFF2-40B4-BE49-F238E27FC236}">
                  <a16:creationId xmlns:a16="http://schemas.microsoft.com/office/drawing/2014/main" id="{987C76D9-805F-4C5F-A3B9-6BED9FAAA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" y="581564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09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860C8F-E30C-47FE-875E-16AB20D7443B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450975" y="198438"/>
            <a:ext cx="7691438" cy="487362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SOA Three Party Model with More Detail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114425"/>
            <a:ext cx="83375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557338" y="5359400"/>
            <a:ext cx="1187450" cy="276225"/>
          </a:xfrm>
          <a:prstGeom prst="roundRect">
            <a:avLst>
              <a:gd name="adj" fmla="val 57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132138" y="5715000"/>
            <a:ext cx="189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Consumer</a:t>
            </a:r>
          </a:p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Application Builder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4459288" y="3617913"/>
            <a:ext cx="1804987" cy="1433512"/>
          </a:xfrm>
          <a:prstGeom prst="roundRect">
            <a:avLst>
              <a:gd name="adj" fmla="val 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4459288" y="3762375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5430838" y="3371850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327275" y="3559175"/>
            <a:ext cx="139700" cy="2000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400" b="0">
                <a:solidFill>
                  <a:srgbClr val="FFFFFF"/>
                </a:solidFill>
                <a:latin typeface="SunSans-Demi" pitchFamily="16" charset="0"/>
              </a:rPr>
              <a:t>5</a:t>
            </a:r>
          </a:p>
        </p:txBody>
      </p:sp>
      <p:pic>
        <p:nvPicPr>
          <p:cNvPr id="102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3402013"/>
            <a:ext cx="1006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2071688" y="3043238"/>
            <a:ext cx="955675" cy="554037"/>
          </a:xfrm>
          <a:prstGeom prst="line">
            <a:avLst/>
          </a:prstGeom>
          <a:noFill/>
          <a:ln w="5472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3" name="Picture 14"/>
          <p:cNvPicPr>
            <a:picLocks noChangeAspect="1" noChangeArrowheads="1"/>
          </p:cNvPicPr>
          <p:nvPr/>
        </p:nvPicPr>
        <p:blipFill>
          <a:blip r:embed="rId5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3460750"/>
            <a:ext cx="25241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54" name="Group 15"/>
          <p:cNvGrpSpPr>
            <a:grpSpLocks/>
          </p:cNvGrpSpPr>
          <p:nvPr/>
        </p:nvGrpSpPr>
        <p:grpSpPr bwMode="auto">
          <a:xfrm>
            <a:off x="5029200" y="3392488"/>
            <a:ext cx="357188" cy="339725"/>
            <a:chOff x="3168" y="2137"/>
            <a:chExt cx="225" cy="214"/>
          </a:xfrm>
        </p:grpSpPr>
        <p:sp>
          <p:nvSpPr>
            <p:cNvPr id="450576" name="Oval 16"/>
            <p:cNvSpPr>
              <a:spLocks noChangeArrowheads="1"/>
            </p:cNvSpPr>
            <p:nvPr/>
          </p:nvSpPr>
          <p:spPr bwMode="auto">
            <a:xfrm>
              <a:off x="3168" y="2137"/>
              <a:ext cx="226" cy="215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endParaRPr 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unSans-Demi" pitchFamily="16" charset="0"/>
              </a:endParaRPr>
            </a:p>
          </p:txBody>
        </p:sp>
        <p:sp>
          <p:nvSpPr>
            <p:cNvPr id="10263" name="Text Box 17"/>
            <p:cNvSpPr txBox="1">
              <a:spLocks noChangeArrowheads="1"/>
            </p:cNvSpPr>
            <p:nvPr/>
          </p:nvSpPr>
          <p:spPr bwMode="auto">
            <a:xfrm>
              <a:off x="3260" y="2187"/>
              <a:ext cx="93" cy="12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4</a:t>
              </a:r>
            </a:p>
          </p:txBody>
        </p:sp>
      </p:grp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3190875" y="3613150"/>
            <a:ext cx="173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Define policies: visibility, </a:t>
            </a:r>
            <a:br>
              <a:rPr lang="en-GB" sz="1100">
                <a:solidFill>
                  <a:srgbClr val="000000"/>
                </a:solidFill>
                <a:latin typeface="Arial" pitchFamily="34" charset="0"/>
              </a:rPr>
            </a:b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access, lifecyle stage, etc</a:t>
            </a:r>
            <a:r>
              <a:rPr lang="en-GB" sz="1100">
                <a:solidFill>
                  <a:srgbClr val="000000"/>
                </a:solidFill>
                <a:latin typeface="Helvetica" charset="0"/>
              </a:rPr>
              <a:t>.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5086350" y="4406900"/>
            <a:ext cx="20272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Administrator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152400" y="25908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990000"/>
                </a:solidFill>
                <a:latin typeface="Helvetica" charset="0"/>
              </a:rPr>
              <a:t>Service Broker</a:t>
            </a:r>
          </a:p>
        </p:txBody>
      </p:sp>
      <p:pic>
        <p:nvPicPr>
          <p:cNvPr id="10258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21288"/>
            <a:ext cx="116363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592138" y="6243246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End user</a:t>
            </a:r>
          </a:p>
        </p:txBody>
      </p:sp>
      <p:cxnSp>
        <p:nvCxnSpPr>
          <p:cNvPr id="10260" name="Straight Connector 21"/>
          <p:cNvCxnSpPr>
            <a:cxnSpLocks noChangeShapeType="1"/>
          </p:cNvCxnSpPr>
          <p:nvPr/>
        </p:nvCxnSpPr>
        <p:spPr bwMode="auto">
          <a:xfrm flipV="1">
            <a:off x="1697038" y="5486400"/>
            <a:ext cx="16557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3581400" y="4078288"/>
            <a:ext cx="1274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</a:t>
            </a:r>
          </a:p>
          <a:p>
            <a:r>
              <a:rPr lang="en-US" b="0"/>
              <a:t>builder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190875" y="990600"/>
            <a:ext cx="542925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7228131" y="201930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2919412" y="234315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937125" y="3165199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2125662" y="3201988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5400000">
            <a:off x="7854708" y="4092697"/>
            <a:ext cx="542925" cy="4347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A59B6D-E8B0-48BE-A485-981BB311B628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Kinds of Service Brokers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886200" y="114300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</a:t>
            </a:r>
          </a:p>
          <a:p>
            <a:pPr algn="ctr"/>
            <a:r>
              <a:rPr lang="en-US" b="0"/>
              <a:t>Brokers</a:t>
            </a:r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auto">
          <a:xfrm>
            <a:off x="3352800" y="2514600"/>
            <a:ext cx="25146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ebXML Integrated</a:t>
            </a:r>
            <a:br>
              <a:rPr lang="en-US" b="0">
                <a:solidFill>
                  <a:srgbClr val="990000"/>
                </a:solidFill>
              </a:rPr>
            </a:br>
            <a:r>
              <a:rPr lang="en-US" b="0">
                <a:solidFill>
                  <a:srgbClr val="990000"/>
                </a:solidFill>
              </a:rPr>
              <a:t>Registry/Repository</a:t>
            </a:r>
          </a:p>
          <a:p>
            <a:pPr algn="ctr"/>
            <a:r>
              <a:rPr lang="en-US" b="0"/>
              <a:t>Extensive </a:t>
            </a:r>
          </a:p>
          <a:p>
            <a:pPr algn="ctr"/>
            <a:r>
              <a:rPr lang="en-US" b="0"/>
              <a:t>automation</a:t>
            </a:r>
          </a:p>
        </p:txBody>
      </p:sp>
      <p:sp>
        <p:nvSpPr>
          <p:cNvPr id="451590" name="Oval 6"/>
          <p:cNvSpPr>
            <a:spLocks noChangeArrowheads="1"/>
          </p:cNvSpPr>
          <p:nvPr/>
        </p:nvSpPr>
        <p:spPr bwMode="auto">
          <a:xfrm>
            <a:off x="838200" y="2514600"/>
            <a:ext cx="20574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UDDI Registry</a:t>
            </a:r>
            <a:r>
              <a:rPr lang="en-US" b="0"/>
              <a:t> </a:t>
            </a:r>
          </a:p>
          <a:p>
            <a:pPr algn="ctr"/>
            <a:r>
              <a:rPr lang="en-US" b="0"/>
              <a:t>Limited </a:t>
            </a:r>
          </a:p>
          <a:p>
            <a:pPr algn="ctr"/>
            <a:r>
              <a:rPr lang="en-US" b="0"/>
              <a:t>automation</a:t>
            </a:r>
          </a:p>
        </p:txBody>
      </p:sp>
      <p:cxnSp>
        <p:nvCxnSpPr>
          <p:cNvPr id="451592" name="AutoShape 8"/>
          <p:cNvCxnSpPr>
            <a:cxnSpLocks noChangeShapeType="1"/>
            <a:stCxn id="11268" idx="4"/>
            <a:endCxn id="451589" idx="0"/>
          </p:cNvCxnSpPr>
          <p:nvPr/>
        </p:nvCxnSpPr>
        <p:spPr bwMode="auto">
          <a:xfrm>
            <a:off x="4610100" y="2057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3" name="AutoShape 9"/>
          <p:cNvCxnSpPr>
            <a:cxnSpLocks noChangeShapeType="1"/>
            <a:stCxn id="11268" idx="2"/>
            <a:endCxn id="451590" idx="0"/>
          </p:cNvCxnSpPr>
          <p:nvPr/>
        </p:nvCxnSpPr>
        <p:spPr bwMode="auto">
          <a:xfrm flipH="1">
            <a:off x="1866900" y="1600200"/>
            <a:ext cx="20193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3505200" y="48768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Small / Medium IT </a:t>
            </a:r>
          </a:p>
          <a:p>
            <a:pPr algn="ctr"/>
            <a:r>
              <a:rPr lang="en-US" b="0"/>
              <a:t>Non IT (Boeing)</a:t>
            </a:r>
          </a:p>
          <a:p>
            <a:pPr algn="ctr"/>
            <a:r>
              <a:rPr lang="en-US" b="0"/>
              <a:t>Government</a:t>
            </a: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685800" y="4876800"/>
            <a:ext cx="2362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Large IT companies</a:t>
            </a:r>
          </a:p>
          <a:p>
            <a:pPr algn="ctr"/>
            <a:r>
              <a:rPr lang="en-US" b="0"/>
              <a:t>MS, IBM, SAP, HP</a:t>
            </a:r>
          </a:p>
        </p:txBody>
      </p:sp>
      <p:cxnSp>
        <p:nvCxnSpPr>
          <p:cNvPr id="451598" name="AutoShape 14"/>
          <p:cNvCxnSpPr>
            <a:cxnSpLocks noChangeShapeType="1"/>
            <a:stCxn id="451589" idx="4"/>
            <a:endCxn id="451595" idx="0"/>
          </p:cNvCxnSpPr>
          <p:nvPr/>
        </p:nvCxnSpPr>
        <p:spPr bwMode="auto">
          <a:xfrm>
            <a:off x="46101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9" name="AutoShape 15"/>
          <p:cNvCxnSpPr>
            <a:cxnSpLocks noChangeShapeType="1"/>
            <a:stCxn id="451590" idx="4"/>
            <a:endCxn id="451596" idx="0"/>
          </p:cNvCxnSpPr>
          <p:nvPr/>
        </p:nvCxnSpPr>
        <p:spPr bwMode="auto">
          <a:xfrm>
            <a:off x="18669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34000" y="1600200"/>
            <a:ext cx="2971800" cy="4724400"/>
            <a:chOff x="3360" y="1008"/>
            <a:chExt cx="1872" cy="2976"/>
          </a:xfrm>
        </p:grpSpPr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984" y="1584"/>
              <a:ext cx="1104" cy="11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Ad Hoc </a:t>
              </a:r>
            </a:p>
            <a:p>
              <a:pPr algn="ctr"/>
              <a:r>
                <a:rPr lang="en-US" b="0">
                  <a:solidFill>
                    <a:srgbClr val="990000"/>
                  </a:solidFill>
                </a:rPr>
                <a:t>Registry / List</a:t>
              </a:r>
              <a:r>
                <a:rPr lang="en-US" b="0"/>
                <a:t> </a:t>
              </a:r>
            </a:p>
            <a:p>
              <a:pPr algn="ctr"/>
              <a:r>
                <a:rPr lang="en-US" b="0"/>
                <a:t>Quick start</a:t>
              </a:r>
            </a:p>
            <a:p>
              <a:pPr algn="ctr"/>
              <a:r>
                <a:rPr lang="en-US" b="0"/>
                <a:t>Manual </a:t>
              </a:r>
            </a:p>
            <a:p>
              <a:pPr algn="ctr"/>
              <a:r>
                <a:rPr lang="en-US" b="0"/>
                <a:t>search</a:t>
              </a:r>
            </a:p>
          </p:txBody>
        </p:sp>
        <p:cxnSp>
          <p:nvCxnSpPr>
            <p:cNvPr id="11279" name="AutoShape 10"/>
            <p:cNvCxnSpPr>
              <a:cxnSpLocks noChangeShapeType="1"/>
              <a:stCxn id="11268" idx="6"/>
              <a:endCxn id="11278" idx="0"/>
            </p:cNvCxnSpPr>
            <p:nvPr/>
          </p:nvCxnSpPr>
          <p:spPr bwMode="auto">
            <a:xfrm>
              <a:off x="3360" y="1008"/>
              <a:ext cx="1176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40" y="3072"/>
              <a:ext cx="139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Small companies</a:t>
              </a:r>
            </a:p>
            <a:p>
              <a:pPr algn="ctr"/>
              <a:r>
                <a:rPr lang="en-US" sz="1400" b="0" dirty="0"/>
                <a:t>www.programmableweb.com/ </a:t>
              </a:r>
            </a:p>
            <a:p>
              <a:pPr algn="ctr"/>
              <a:r>
                <a:rPr lang="en-US" b="0" dirty="0">
                  <a:solidFill>
                    <a:srgbClr val="008000"/>
                  </a:solidFill>
                </a:rPr>
                <a:t>ASU Repository</a:t>
              </a:r>
            </a:p>
            <a:p>
              <a:pPr algn="ctr"/>
              <a:r>
                <a:rPr lang="en-US" b="0" dirty="0">
                  <a:solidFill>
                    <a:srgbClr val="008000"/>
                  </a:solidFill>
                </a:rPr>
                <a:t>Your Project 3</a:t>
              </a:r>
            </a:p>
          </p:txBody>
        </p:sp>
        <p:cxnSp>
          <p:nvCxnSpPr>
            <p:cNvPr id="11281" name="AutoShape 16"/>
            <p:cNvCxnSpPr>
              <a:cxnSpLocks noChangeShapeType="1"/>
              <a:stCxn id="11278" idx="4"/>
              <a:endCxn id="11280" idx="0"/>
            </p:cNvCxnSpPr>
            <p:nvPr/>
          </p:nvCxnSpPr>
          <p:spPr bwMode="auto">
            <a:xfrm>
              <a:off x="4536" y="2688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1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590" grpId="0" animBg="1"/>
      <p:bldP spid="451595" grpId="0" animBg="1"/>
      <p:bldP spid="4515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1CCB2D-A0D8-4F70-846F-0084ABF86AEE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04800" y="990600"/>
            <a:ext cx="861536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OASIS is a member-led, international non-profit standards consortium; 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Founded under the name "SGML Open" in 1993.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Thousands of individual and organizational members in 100 countries;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The largest standards group for SOA and Web services. Most SOA standards are from OASIS</a:t>
            </a:r>
          </a:p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Supports over 60 technical committees producing royalty-free and RAND (Reasonable and non-discriminatory) licensing in an open process.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01050" cy="508000"/>
          </a:xfrm>
          <a:noFill/>
        </p:spPr>
        <p:txBody>
          <a:bodyPr/>
          <a:lstStyle/>
          <a:p>
            <a:pPr algn="ctr" eaLnBrk="1" hangingPunct="1"/>
            <a:r>
              <a:rPr lang="en-US" dirty="0"/>
              <a:t>Who is OASIS?</a:t>
            </a:r>
          </a:p>
        </p:txBody>
      </p:sp>
    </p:spTree>
    <p:extLst>
      <p:ext uri="{BB962C8B-B14F-4D97-AF65-F5344CB8AC3E}">
        <p14:creationId xmlns:p14="http://schemas.microsoft.com/office/powerpoint/2010/main" val="209312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6C833E-DB7F-4FAA-9344-D9193526A220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0000" cy="121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800"/>
              <a:t>UDDI Service Registry</a:t>
            </a:r>
            <a:br>
              <a:rPr lang="en-US" sz="2800"/>
            </a:br>
            <a:r>
              <a:rPr lang="en-US" altLang="zh-CN" sz="2400">
                <a:ea typeface="宋体" pitchFamily="2" charset="-122"/>
              </a:rPr>
              <a:t>Universal Description, Discovery, and Integration</a:t>
            </a:r>
            <a:r>
              <a:rPr lang="en-US" altLang="zh-CN" sz="2800">
                <a:ea typeface="宋体" pitchFamily="2" charset="-122"/>
              </a:rPr>
              <a:t> </a:t>
            </a:r>
            <a:endParaRPr lang="en-US" sz="280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69288" cy="4303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UDDI registry information is organized in three groups: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White pages</a:t>
            </a:r>
            <a:r>
              <a:rPr lang="en-US" altLang="zh-CN" dirty="0">
                <a:ea typeface="宋体" pitchFamily="2" charset="-122"/>
              </a:rPr>
              <a:t> include service provider's name, identify, e.g., the DUNS number, contact information.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Yellow pages</a:t>
            </a:r>
            <a:r>
              <a:rPr lang="en-US" altLang="zh-CN" dirty="0">
                <a:ea typeface="宋体" pitchFamily="2" charset="-122"/>
              </a:rPr>
              <a:t> include industry type, product and service type, and geographical location.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Green pages</a:t>
            </a:r>
            <a:r>
              <a:rPr lang="en-US" altLang="zh-CN" dirty="0">
                <a:ea typeface="宋体" pitchFamily="2" charset="-122"/>
              </a:rPr>
              <a:t> include five data structures and APIs for allowing computer programs to read and write (register) UDDI registry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宋体" pitchFamily="2" charset="-122"/>
              </a:rPr>
              <a:t>We will discuss the full details of UDDI in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1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E38B63-5EDE-4F8A-94E2-A8DF3EC2A07A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6096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ebXML Consists of Five Modules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76250" y="1573213"/>
            <a:ext cx="7042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 b="0">
              <a:latin typeface="Arial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8600" y="1371600"/>
            <a:ext cx="80010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Business Process Specification Schema 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Core Components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Collaboration Protocol Profiles and Agreements (CPPA)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Message Service </a:t>
            </a:r>
            <a:br>
              <a:rPr lang="en-US" sz="2800" b="0" dirty="0"/>
            </a:br>
            <a:r>
              <a:rPr lang="en-US" sz="1100" b="0" dirty="0"/>
              <a:t>https://www.oasis-open.org/committees/ebxml-msg/documents/ebMS_v2_0.pdf</a:t>
            </a:r>
            <a:endParaRPr lang="en-US" sz="2800" b="0" dirty="0"/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990000"/>
                </a:solidFill>
              </a:rPr>
              <a:t>Registry &amp; Repository</a:t>
            </a:r>
            <a:endParaRPr lang="en-US" sz="2000" dirty="0">
              <a:solidFill>
                <a:srgbClr val="99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52" y="2882348"/>
            <a:ext cx="3688541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8473" y="5683442"/>
            <a:ext cx="992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/>
              <a:t>ebXML Message</a:t>
            </a:r>
          </a:p>
          <a:p>
            <a:pPr algn="r"/>
            <a:r>
              <a:rPr lang="en-US" b="0" dirty="0"/>
              <a:t>Format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1F5CB-4FA4-4B66-944C-E1F2506EEB14}"/>
              </a:ext>
            </a:extLst>
          </p:cNvPr>
          <p:cNvSpPr txBox="1"/>
          <p:nvPr/>
        </p:nvSpPr>
        <p:spPr>
          <a:xfrm>
            <a:off x="2743200" y="7799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hlinkClick r:id="rId4"/>
              </a:rPr>
              <a:t>http://www.ebxml.org/</a:t>
            </a:r>
            <a:endParaRPr lang="en-US" sz="2400" b="0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3FB8A9C-FEB8-CF07-7062-FD93E4E94BF3}"/>
              </a:ext>
            </a:extLst>
          </p:cNvPr>
          <p:cNvSpPr/>
          <p:nvPr/>
        </p:nvSpPr>
        <p:spPr bwMode="auto">
          <a:xfrm>
            <a:off x="7086599" y="990600"/>
            <a:ext cx="1872993" cy="1083859"/>
          </a:xfrm>
          <a:prstGeom prst="wedgeRoundRectCallout">
            <a:avLst>
              <a:gd name="adj1" fmla="val -83602"/>
              <a:gd name="adj2" fmla="val 65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Similar to BPEL and Workflow Foundation</a:t>
            </a:r>
          </a:p>
        </p:txBody>
      </p:sp>
    </p:spTree>
    <p:extLst>
      <p:ext uri="{BB962C8B-B14F-4D97-AF65-F5344CB8AC3E}">
        <p14:creationId xmlns:p14="http://schemas.microsoft.com/office/powerpoint/2010/main" val="8529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C1EC2-3E47-485B-8114-C329C02FE41D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533400"/>
          </a:xfrm>
          <a:noFill/>
        </p:spPr>
        <p:txBody>
          <a:bodyPr/>
          <a:lstStyle/>
          <a:p>
            <a:pPr eaLnBrk="1" hangingPunct="1"/>
            <a:r>
              <a:rPr lang="en-US"/>
              <a:t>ebXML Vendor Products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162800" cy="5010150"/>
          </a:xfrm>
          <a:noFill/>
        </p:spPr>
        <p:txBody>
          <a:bodyPr/>
          <a:lstStyle/>
          <a:p>
            <a:pPr eaLnBrk="1" hangingPunct="1"/>
            <a:r>
              <a:rPr lang="en-US"/>
              <a:t>Sun Microsystems Inc.</a:t>
            </a:r>
          </a:p>
          <a:p>
            <a:pPr eaLnBrk="1" hangingPunct="1"/>
            <a:r>
              <a:rPr lang="en-US"/>
              <a:t>ebXMLsoft Inc.</a:t>
            </a:r>
          </a:p>
          <a:p>
            <a:pPr eaLnBrk="1" hangingPunct="1"/>
            <a:r>
              <a:rPr lang="en-US"/>
              <a:t>CHECKMi </a:t>
            </a:r>
          </a:p>
          <a:p>
            <a:pPr eaLnBrk="1" hangingPunct="1"/>
            <a:r>
              <a:rPr lang="en-US"/>
              <a:t>Digital Artefacts Inc.</a:t>
            </a:r>
          </a:p>
          <a:p>
            <a:pPr eaLnBrk="1" hangingPunct="1"/>
            <a:r>
              <a:rPr lang="en-US"/>
              <a:t>Adobe Systems Inc.</a:t>
            </a:r>
          </a:p>
          <a:p>
            <a:pPr eaLnBrk="1" hangingPunct="1"/>
            <a:r>
              <a:rPr lang="en-US"/>
              <a:t>freebXML Registry (open source)</a:t>
            </a:r>
          </a:p>
          <a:p>
            <a:pPr eaLnBrk="1" hangingPunct="1"/>
            <a:r>
              <a:rPr lang="en-US"/>
              <a:t>Infravio - X-registry</a:t>
            </a:r>
          </a:p>
          <a:p>
            <a:pPr eaLnBrk="1" hangingPunct="1"/>
            <a:r>
              <a:rPr lang="en-US"/>
              <a:t>Xenos Group Inc. – GoXML 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114D3-A348-4107-84B9-D5AD1A4FCFFF}"/>
              </a:ext>
            </a:extLst>
          </p:cNvPr>
          <p:cNvSpPr/>
          <p:nvPr/>
        </p:nvSpPr>
        <p:spPr bwMode="auto">
          <a:xfrm>
            <a:off x="5715000" y="1772816"/>
            <a:ext cx="25908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Widely used in healthcare systems and government systems</a:t>
            </a:r>
          </a:p>
        </p:txBody>
      </p:sp>
    </p:spTree>
    <p:extLst>
      <p:ext uri="{BB962C8B-B14F-4D97-AF65-F5344CB8AC3E}">
        <p14:creationId xmlns:p14="http://schemas.microsoft.com/office/powerpoint/2010/main" val="22126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6CE41-4812-4247-B221-0D0017597973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752600" y="202248"/>
            <a:ext cx="73898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2"/>
                </a:solidFill>
              </a:rPr>
              <a:t>What is ebXML?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" y="1219200"/>
            <a:ext cx="8990013" cy="547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An SOA </a:t>
            </a:r>
            <a:r>
              <a:rPr lang="en-GB" sz="2400" dirty="0"/>
              <a:t>registry</a:t>
            </a:r>
            <a:r>
              <a:rPr lang="en-GB" sz="2400" b="0" dirty="0"/>
              <a:t> as well as a </a:t>
            </a:r>
            <a:r>
              <a:rPr lang="en-GB" sz="2400" dirty="0"/>
              <a:t>repository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Classification of any type of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Managing relationships between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Taxonomy hosting, browsing and validation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File/folder organization of information</a:t>
            </a:r>
          </a:p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A content management system for secure &amp; federated information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Provides services for sharing content and metadata between entities in a federated environment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Lifecycle Management (LCM) actions logged in an audit trail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Supports automatic versioning of objects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 dirty="0"/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25748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885E2-E7FC-47B0-9795-9677B1C6D09B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142413" y="4822825"/>
            <a:ext cx="1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1114425"/>
            <a:ext cx="5622925" cy="5591175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600" b="0" dirty="0">
                <a:solidFill>
                  <a:srgbClr val="000000"/>
                </a:solidFill>
                <a:latin typeface="+mj-lt"/>
              </a:rPr>
              <a:t>ebXML</a:t>
            </a:r>
            <a:br>
              <a:rPr lang="en-GB" sz="2600" b="0" dirty="0">
                <a:solidFill>
                  <a:srgbClr val="000000"/>
                </a:solidFill>
                <a:latin typeface="+mj-lt"/>
              </a:rPr>
            </a:br>
            <a:r>
              <a:rPr lang="en-GB" sz="2600" b="0" dirty="0">
                <a:solidFill>
                  <a:srgbClr val="000000"/>
                </a:solidFill>
                <a:latin typeface="+mj-lt"/>
              </a:rPr>
              <a:t>Registry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9142413" y="4965700"/>
            <a:ext cx="1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60000">
            <a:off x="4975225" y="2693988"/>
            <a:ext cx="17430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>
                <a:solidFill>
                  <a:srgbClr val="000000"/>
                </a:solidFill>
                <a:latin typeface="+mj-lt"/>
              </a:rPr>
              <a:t>Standard Metadata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8060227">
            <a:off x="2259013" y="2692400"/>
            <a:ext cx="1646237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85000"/>
              </a:lnSpc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</a:tabLst>
              <a:defRPr/>
            </a:pPr>
            <a:r>
              <a:rPr lang="en-GB" sz="2000" b="0" dirty="0">
                <a:solidFill>
                  <a:srgbClr val="000000"/>
                </a:solidFill>
                <a:latin typeface="+mj-lt"/>
              </a:rPr>
              <a:t>Federated Information Manage-</a:t>
            </a:r>
            <a:br>
              <a:rPr lang="en-GB" sz="2000" b="0" dirty="0">
                <a:solidFill>
                  <a:srgbClr val="000000"/>
                </a:solidFill>
                <a:latin typeface="+mj-lt"/>
              </a:rPr>
            </a:br>
            <a:r>
              <a:rPr lang="en-GB" sz="2000" b="0" dirty="0" err="1">
                <a:solidFill>
                  <a:srgbClr val="000000"/>
                </a:solidFill>
                <a:latin typeface="+mj-lt"/>
              </a:rPr>
              <a:t>ment</a:t>
            </a:r>
            <a:endParaRPr lang="en-GB" sz="20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8000000">
            <a:off x="4991100" y="4381500"/>
            <a:ext cx="160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>
                <a:solidFill>
                  <a:srgbClr val="000000"/>
                </a:solidFill>
                <a:latin typeface="+mj-lt"/>
              </a:rPr>
              <a:t>Content management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11255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0">
                <a:solidFill>
                  <a:srgbClr val="000000"/>
                </a:solidFill>
                <a:latin typeface="+mj-lt"/>
              </a:rPr>
              <a:t>   </a:t>
            </a:r>
            <a:r>
              <a:rPr lang="en-GB" sz="2000" b="0">
                <a:solidFill>
                  <a:srgbClr val="000000"/>
                </a:solidFill>
                <a:latin typeface="+mj-lt"/>
              </a:rPr>
              <a:t>Events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3720000">
            <a:off x="2185987" y="4443413"/>
            <a:ext cx="1724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 dirty="0">
                <a:solidFill>
                  <a:srgbClr val="000000"/>
                </a:solidFill>
                <a:latin typeface="+mj-lt"/>
              </a:rPr>
              <a:t>Secure Architecture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53200" y="4495800"/>
            <a:ext cx="2438400" cy="170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>
                <a:solidFill>
                  <a:srgbClr val="000000"/>
                </a:solidFill>
                <a:latin typeface="+mj-lt"/>
              </a:rPr>
              <a:t>Cataloging,</a:t>
            </a:r>
            <a:br>
              <a:rPr lang="en-GB" sz="2000" b="0">
                <a:solidFill>
                  <a:srgbClr val="000000"/>
                </a:solidFill>
                <a:latin typeface="+mj-lt"/>
              </a:rPr>
            </a:br>
            <a:r>
              <a:rPr lang="en-GB" sz="2000" b="0">
                <a:solidFill>
                  <a:srgbClr val="000000"/>
                </a:solidFill>
                <a:latin typeface="+mj-lt"/>
              </a:rPr>
              <a:t>Content Validation,</a:t>
            </a:r>
            <a:br>
              <a:rPr lang="en-GB" sz="2000" b="0">
                <a:solidFill>
                  <a:srgbClr val="000000"/>
                </a:solidFill>
                <a:latin typeface="+mj-lt"/>
              </a:rPr>
            </a:br>
            <a:r>
              <a:rPr lang="en-GB" sz="2000" b="0">
                <a:solidFill>
                  <a:srgbClr val="000000"/>
                </a:solidFill>
                <a:latin typeface="+mj-lt"/>
              </a:rPr>
              <a:t>Version Control,</a:t>
            </a:r>
            <a:br>
              <a:rPr lang="en-GB" sz="2000" b="0">
                <a:solidFill>
                  <a:srgbClr val="000000"/>
                </a:solidFill>
                <a:latin typeface="+mj-lt"/>
              </a:rPr>
            </a:br>
            <a:r>
              <a:rPr lang="en-GB" sz="2000" b="0">
                <a:solidFill>
                  <a:srgbClr val="000000"/>
                </a:solidFill>
                <a:latin typeface="+mj-lt"/>
              </a:rPr>
              <a:t>Lifecycle Support,</a:t>
            </a:r>
            <a:br>
              <a:rPr lang="en-GB" sz="2000" b="0">
                <a:solidFill>
                  <a:srgbClr val="000000"/>
                </a:solidFill>
                <a:latin typeface="+mj-lt"/>
              </a:rPr>
            </a:br>
            <a:r>
              <a:rPr lang="en-GB" sz="2000" b="0">
                <a:solidFill>
                  <a:srgbClr val="000000"/>
                </a:solidFill>
                <a:latin typeface="+mj-lt"/>
              </a:rPr>
              <a:t>Extensible </a:t>
            </a:r>
            <a:br>
              <a:rPr lang="en-GB" sz="2000" b="0">
                <a:solidFill>
                  <a:srgbClr val="000000"/>
                </a:solidFill>
                <a:latin typeface="+mj-lt"/>
              </a:rPr>
            </a:br>
            <a:r>
              <a:rPr lang="en-GB" sz="2000" b="0">
                <a:solidFill>
                  <a:srgbClr val="000000"/>
                </a:solidFill>
                <a:latin typeface="+mj-lt"/>
              </a:rPr>
              <a:t>Information Model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400800" y="2057400"/>
            <a:ext cx="2511425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b="0">
                <a:solidFill>
                  <a:srgbClr val="000000"/>
                </a:solidFill>
                <a:latin typeface="+mj-lt"/>
              </a:rPr>
              <a:t>Taxonomies, Classifications, Associations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228600" y="1981200"/>
            <a:ext cx="2667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200" b="0">
                <a:solidFill>
                  <a:srgbClr val="000000"/>
                </a:solidFill>
              </a:rPr>
              <a:t>Federated Queries, </a:t>
            </a:r>
            <a:br>
              <a:rPr lang="en-GB" sz="2200" b="0">
                <a:solidFill>
                  <a:srgbClr val="000000"/>
                </a:solidFill>
              </a:rPr>
            </a:br>
            <a:r>
              <a:rPr lang="en-GB" sz="2200" b="0">
                <a:solidFill>
                  <a:srgbClr val="000000"/>
                </a:solidFill>
              </a:rPr>
              <a:t>Inter-registry links</a:t>
            </a:r>
            <a:br>
              <a:rPr lang="en-GB" sz="2200" b="0">
                <a:solidFill>
                  <a:srgbClr val="000000"/>
                </a:solidFill>
              </a:rPr>
            </a:br>
            <a:endParaRPr lang="en-GB" sz="2200" b="0">
              <a:solidFill>
                <a:srgbClr val="00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400" y="4572000"/>
            <a:ext cx="2733675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b="0" dirty="0">
                <a:solidFill>
                  <a:srgbClr val="000000"/>
                </a:solidFill>
                <a:latin typeface="+mj-lt"/>
              </a:rPr>
              <a:t>Digital Signatures,</a:t>
            </a:r>
            <a:br>
              <a:rPr lang="en-GB" sz="2200" b="0" dirty="0">
                <a:solidFill>
                  <a:srgbClr val="000000"/>
                </a:solidFill>
                <a:latin typeface="+mj-lt"/>
              </a:rPr>
            </a:br>
            <a:r>
              <a:rPr lang="en-GB" sz="2200" b="0" dirty="0">
                <a:solidFill>
                  <a:srgbClr val="000000"/>
                </a:solidFill>
                <a:latin typeface="+mj-lt"/>
              </a:rPr>
              <a:t>Audit Trail,</a:t>
            </a:r>
            <a:br>
              <a:rPr lang="en-GB" sz="2200" b="0" dirty="0">
                <a:solidFill>
                  <a:srgbClr val="000000"/>
                </a:solidFill>
                <a:latin typeface="+mj-lt"/>
              </a:rPr>
            </a:br>
            <a:r>
              <a:rPr lang="en-GB" sz="2200" b="0" dirty="0">
                <a:solidFill>
                  <a:srgbClr val="000000"/>
                </a:solidFill>
                <a:latin typeface="+mj-lt"/>
              </a:rPr>
              <a:t>Access Control,</a:t>
            </a:r>
            <a:br>
              <a:rPr lang="en-GB" sz="2200" b="0" dirty="0">
                <a:solidFill>
                  <a:srgbClr val="000000"/>
                </a:solidFill>
                <a:latin typeface="+mj-lt"/>
              </a:rPr>
            </a:br>
            <a:r>
              <a:rPr lang="en-GB" sz="2200" b="0" dirty="0">
                <a:solidFill>
                  <a:srgbClr val="000000"/>
                </a:solidFill>
                <a:latin typeface="+mj-lt"/>
              </a:rPr>
              <a:t>SAML Single Sign-On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355975" y="2057400"/>
            <a:ext cx="22066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 dirty="0">
                <a:solidFill>
                  <a:srgbClr val="000000"/>
                </a:solidFill>
                <a:latin typeface="+mj-lt"/>
              </a:rPr>
              <a:t>Registry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0" dirty="0">
                <a:solidFill>
                  <a:srgbClr val="000000"/>
                </a:solidFill>
                <a:latin typeface="+mj-lt"/>
              </a:rPr>
              <a:t>Repository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819400" y="1066800"/>
            <a:ext cx="3446463" cy="630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2200" b="0">
                <a:solidFill>
                  <a:srgbClr val="000000"/>
                </a:solidFill>
                <a:latin typeface="+mj-lt"/>
              </a:rPr>
              <a:t>Registration, </a:t>
            </a:r>
            <a:br>
              <a:rPr lang="en-GB" sz="2200" b="0">
                <a:solidFill>
                  <a:srgbClr val="000000"/>
                </a:solidFill>
                <a:latin typeface="+mj-lt"/>
              </a:rPr>
            </a:br>
            <a:r>
              <a:rPr lang="en-GB" sz="2200" b="0">
                <a:solidFill>
                  <a:srgbClr val="000000"/>
                </a:solidFill>
                <a:latin typeface="+mj-lt"/>
              </a:rPr>
              <a:t>Discovery, Queries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38400" y="5999163"/>
            <a:ext cx="3970338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b="0" dirty="0">
                <a:solidFill>
                  <a:srgbClr val="000000"/>
                </a:solidFill>
                <a:latin typeface="+mj-lt"/>
              </a:rPr>
              <a:t>Content-Based </a:t>
            </a:r>
            <a:br>
              <a:rPr lang="en-GB" sz="2200" b="0" dirty="0">
                <a:solidFill>
                  <a:srgbClr val="000000"/>
                </a:solidFill>
                <a:latin typeface="+mj-lt"/>
              </a:rPr>
            </a:br>
            <a:r>
              <a:rPr lang="en-GB" sz="2200" b="0" dirty="0">
                <a:solidFill>
                  <a:srgbClr val="000000"/>
                </a:solidFill>
                <a:latin typeface="+mj-lt"/>
              </a:rPr>
              <a:t>Event Notification </a:t>
            </a:r>
          </a:p>
        </p:txBody>
      </p: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1371600" y="152400"/>
            <a:ext cx="7696200" cy="492125"/>
          </a:xfrm>
          <a:prstGeom prst="rect">
            <a:avLst/>
          </a:prstGeom>
          <a:ln/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ebXML Registry Key Features</a:t>
            </a:r>
          </a:p>
        </p:txBody>
      </p:sp>
    </p:spTree>
    <p:extLst>
      <p:ext uri="{BB962C8B-B14F-4D97-AF65-F5344CB8AC3E}">
        <p14:creationId xmlns:p14="http://schemas.microsoft.com/office/powerpoint/2010/main" val="405986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93D7E-3DA9-499B-9C32-8D4A43DF9CD3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010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Need for an Integrated SOA Registry/Repository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876800"/>
          </a:xfrm>
          <a:noFill/>
        </p:spPr>
        <p:txBody>
          <a:bodyPr/>
          <a:lstStyle/>
          <a:p>
            <a:pPr eaLnBrk="1" hangingPunct="1"/>
            <a:r>
              <a:rPr lang="en-US"/>
              <a:t>Governance enforced where SOA artifacts are stored</a:t>
            </a:r>
          </a:p>
          <a:p>
            <a:pPr eaLnBrk="1" hangingPunct="1"/>
            <a:r>
              <a:rPr lang="en-US"/>
              <a:t>Registry is not enough – need repository</a:t>
            </a:r>
          </a:p>
          <a:p>
            <a:pPr lvl="1" eaLnBrk="1" hangingPunct="1"/>
            <a:r>
              <a:rPr lang="en-US"/>
              <a:t>Repository stores the actual artifacts</a:t>
            </a:r>
          </a:p>
          <a:p>
            <a:pPr lvl="1" eaLnBrk="1" hangingPunct="1"/>
            <a:r>
              <a:rPr lang="en-US"/>
              <a:t>Registry stores metadata about the artifacts</a:t>
            </a:r>
          </a:p>
          <a:p>
            <a:pPr eaLnBrk="1" hangingPunct="1"/>
            <a:r>
              <a:rPr lang="en-US"/>
              <a:t>An integrated registry/repository ensures consistent storage, management, and reuse of artifacts according to organizational policies</a:t>
            </a:r>
          </a:p>
          <a:p>
            <a:pPr eaLnBrk="1" hangingPunct="1"/>
            <a:r>
              <a:rPr lang="en-US"/>
              <a:t>ebXML registry provides an integrated registry/repository</a:t>
            </a:r>
          </a:p>
          <a:p>
            <a:pPr eaLnBrk="1" hangingPunct="1"/>
            <a:r>
              <a:rPr lang="en-US"/>
              <a:t>Empower service providers without their own servers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1655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02949D-44CF-4FFA-AD1B-9E4D4770E04E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371600" y="2286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3200">
                <a:solidFill>
                  <a:schemeClr val="tx2"/>
                </a:solidFill>
              </a:rPr>
              <a:t>Federated Information Management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14400" y="1447800"/>
            <a:ext cx="7848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Multiple ebXML registries may be federated together to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 dirty="0"/>
              <a:t>appear as a single virtual registry/repository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 dirty="0"/>
              <a:t>support seamless information integration and sharing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 dirty="0"/>
              <a:t>allow local autonomy over data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ebXML federated registry relies on SAML (Security Assertion Markup Language) – the federated identity management standard</a:t>
            </a:r>
          </a:p>
        </p:txBody>
      </p:sp>
    </p:spTree>
    <p:extLst>
      <p:ext uri="{BB962C8B-B14F-4D97-AF65-F5344CB8AC3E}">
        <p14:creationId xmlns:p14="http://schemas.microsoft.com/office/powerpoint/2010/main" val="58277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/>
              <a:t>Basic Concepts</a:t>
            </a:r>
          </a:p>
          <a:p>
            <a:pPr eaLnBrk="1" hangingPunct="1"/>
            <a:r>
              <a:rPr lang="en-US" dirty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Services and Service Development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Myths and Facts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3048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216025" y="2895600"/>
            <a:ext cx="307975" cy="25146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76200" y="39751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7082225" y="2812435"/>
            <a:ext cx="313550" cy="15240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5582" y="3267214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Three-party</a:t>
            </a:r>
          </a:p>
          <a:p>
            <a:r>
              <a:rPr lang="en-US" sz="2000" b="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093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E6E274-6A6E-4AE3-9FBC-F07FDF373534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Case Study: </a:t>
            </a:r>
            <a:br>
              <a:rPr lang="en-US"/>
            </a:br>
            <a:r>
              <a:rPr lang="en-US"/>
              <a:t>Government of Canada/Ontario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315200" cy="4724400"/>
          </a:xfrm>
        </p:spPr>
        <p:txBody>
          <a:bodyPr/>
          <a:lstStyle/>
          <a:p>
            <a:pPr eaLnBrk="1" hangingPunct="1"/>
            <a:r>
              <a:rPr lang="en-US" dirty="0"/>
              <a:t>Vision: Improve service quality to Canadian people and businesses through cost-effective </a:t>
            </a:r>
            <a:r>
              <a:rPr lang="en-US" dirty="0" err="1"/>
              <a:t>eServices</a:t>
            </a:r>
            <a:r>
              <a:rPr lang="en-US" dirty="0"/>
              <a:t> at all levels of government</a:t>
            </a:r>
          </a:p>
          <a:p>
            <a:pPr eaLnBrk="1" hangingPunct="1"/>
            <a:r>
              <a:rPr lang="en-US" dirty="0"/>
              <a:t>Target: Leverage the power of XML to deliver those services via collaboration across jurisdictions</a:t>
            </a:r>
          </a:p>
          <a:p>
            <a:pPr eaLnBrk="1" hangingPunct="1"/>
            <a:r>
              <a:rPr lang="en-US" dirty="0"/>
              <a:t>Strategy: Enable service delivery infrastructure by utilizing a federated registry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2259297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100013"/>
            <a:ext cx="7769225" cy="738187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/>
              <a:t>Government of Canada’s Registry/Repository </a:t>
            </a:r>
            <a:br>
              <a:rPr lang="en-GB" sz="2400" dirty="0"/>
            </a:br>
            <a:r>
              <a:rPr lang="en-GB" sz="2400" dirty="0"/>
              <a:t>enables Four-Tier e-Government Architecture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19075" y="1709738"/>
            <a:ext cx="8685213" cy="3438525"/>
            <a:chOff x="138" y="1415"/>
            <a:chExt cx="5471" cy="2166"/>
          </a:xfrm>
        </p:grpSpPr>
        <p:sp>
          <p:nvSpPr>
            <p:cNvPr id="21635" name="AutoShape 4"/>
            <p:cNvSpPr>
              <a:spLocks noChangeArrowheads="1"/>
            </p:cNvSpPr>
            <p:nvPr/>
          </p:nvSpPr>
          <p:spPr bwMode="auto">
            <a:xfrm>
              <a:off x="138" y="1415"/>
              <a:ext cx="5472" cy="2167"/>
            </a:xfrm>
            <a:prstGeom prst="roundRect">
              <a:avLst>
                <a:gd name="adj" fmla="val 42"/>
              </a:avLst>
            </a:prstGeom>
            <a:gradFill rotWithShape="0">
              <a:gsLst>
                <a:gs pos="0">
                  <a:srgbClr val="C5C5C5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6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1415"/>
              <a:ext cx="5472" cy="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752600" y="1685925"/>
            <a:ext cx="303213" cy="214313"/>
            <a:chOff x="1104" y="1400"/>
            <a:chExt cx="191" cy="135"/>
          </a:xfrm>
        </p:grpSpPr>
        <p:sp>
          <p:nvSpPr>
            <p:cNvPr id="21629" name="Freeform 7"/>
            <p:cNvSpPr>
              <a:spLocks noChangeArrowheads="1"/>
            </p:cNvSpPr>
            <p:nvPr/>
          </p:nvSpPr>
          <p:spPr bwMode="auto">
            <a:xfrm>
              <a:off x="1104" y="1400"/>
              <a:ext cx="192" cy="136"/>
            </a:xfrm>
            <a:custGeom>
              <a:avLst/>
              <a:gdLst>
                <a:gd name="T0" fmla="*/ 0 w 848"/>
                <a:gd name="T1" fmla="*/ 0 h 600"/>
                <a:gd name="T2" fmla="*/ 0 w 848"/>
                <a:gd name="T3" fmla="*/ 0 h 600"/>
                <a:gd name="T4" fmla="*/ 0 w 848"/>
                <a:gd name="T5" fmla="*/ 0 h 600"/>
                <a:gd name="T6" fmla="*/ 0 w 848"/>
                <a:gd name="T7" fmla="*/ 0 h 600"/>
                <a:gd name="T8" fmla="*/ 0 w 84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600"/>
                <a:gd name="T17" fmla="*/ 848 w 84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600">
                  <a:moveTo>
                    <a:pt x="847" y="0"/>
                  </a:moveTo>
                  <a:lnTo>
                    <a:pt x="0" y="0"/>
                  </a:lnTo>
                  <a:lnTo>
                    <a:pt x="0" y="599"/>
                  </a:lnTo>
                  <a:lnTo>
                    <a:pt x="847" y="599"/>
                  </a:lnTo>
                  <a:lnTo>
                    <a:pt x="847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0" name="Freeform 8"/>
            <p:cNvSpPr>
              <a:spLocks noChangeArrowheads="1"/>
            </p:cNvSpPr>
            <p:nvPr/>
          </p:nvSpPr>
          <p:spPr bwMode="auto">
            <a:xfrm>
              <a:off x="1104" y="1400"/>
              <a:ext cx="192" cy="34"/>
            </a:xfrm>
            <a:custGeom>
              <a:avLst/>
              <a:gdLst>
                <a:gd name="T0" fmla="*/ 0 w 848"/>
                <a:gd name="T1" fmla="*/ 0 h 149"/>
                <a:gd name="T2" fmla="*/ 0 w 848"/>
                <a:gd name="T3" fmla="*/ 0 h 149"/>
                <a:gd name="T4" fmla="*/ 0 w 848"/>
                <a:gd name="T5" fmla="*/ 0 h 149"/>
                <a:gd name="T6" fmla="*/ 0 w 848"/>
                <a:gd name="T7" fmla="*/ 0 h 149"/>
                <a:gd name="T8" fmla="*/ 0 w 848"/>
                <a:gd name="T9" fmla="*/ 0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49"/>
                <a:gd name="T17" fmla="*/ 848 w 8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49">
                  <a:moveTo>
                    <a:pt x="847" y="0"/>
                  </a:moveTo>
                  <a:lnTo>
                    <a:pt x="0" y="0"/>
                  </a:lnTo>
                  <a:lnTo>
                    <a:pt x="176" y="148"/>
                  </a:lnTo>
                  <a:lnTo>
                    <a:pt x="673" y="148"/>
                  </a:lnTo>
                  <a:lnTo>
                    <a:pt x="847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1" name="Freeform 9"/>
            <p:cNvSpPr>
              <a:spLocks noChangeArrowheads="1"/>
            </p:cNvSpPr>
            <p:nvPr/>
          </p:nvSpPr>
          <p:spPr bwMode="auto">
            <a:xfrm>
              <a:off x="1104" y="1400"/>
              <a:ext cx="40" cy="136"/>
            </a:xfrm>
            <a:custGeom>
              <a:avLst/>
              <a:gdLst>
                <a:gd name="T0" fmla="*/ 0 w 177"/>
                <a:gd name="T1" fmla="*/ 0 h 600"/>
                <a:gd name="T2" fmla="*/ 0 w 177"/>
                <a:gd name="T3" fmla="*/ 0 h 600"/>
                <a:gd name="T4" fmla="*/ 0 w 177"/>
                <a:gd name="T5" fmla="*/ 0 h 600"/>
                <a:gd name="T6" fmla="*/ 0 w 177"/>
                <a:gd name="T7" fmla="*/ 0 h 600"/>
                <a:gd name="T8" fmla="*/ 0 w 177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600"/>
                <a:gd name="T17" fmla="*/ 177 w 177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600">
                  <a:moveTo>
                    <a:pt x="0" y="0"/>
                  </a:moveTo>
                  <a:lnTo>
                    <a:pt x="0" y="599"/>
                  </a:lnTo>
                  <a:lnTo>
                    <a:pt x="176" y="449"/>
                  </a:lnTo>
                  <a:lnTo>
                    <a:pt x="176" y="148"/>
                  </a:lnTo>
                  <a:lnTo>
                    <a:pt x="0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2" name="Freeform 10"/>
            <p:cNvSpPr>
              <a:spLocks noChangeArrowheads="1"/>
            </p:cNvSpPr>
            <p:nvPr/>
          </p:nvSpPr>
          <p:spPr bwMode="auto">
            <a:xfrm>
              <a:off x="1104" y="1502"/>
              <a:ext cx="192" cy="34"/>
            </a:xfrm>
            <a:custGeom>
              <a:avLst/>
              <a:gdLst>
                <a:gd name="T0" fmla="*/ 0 w 848"/>
                <a:gd name="T1" fmla="*/ 0 h 151"/>
                <a:gd name="T2" fmla="*/ 0 w 848"/>
                <a:gd name="T3" fmla="*/ 0 h 151"/>
                <a:gd name="T4" fmla="*/ 0 w 848"/>
                <a:gd name="T5" fmla="*/ 0 h 151"/>
                <a:gd name="T6" fmla="*/ 0 w 848"/>
                <a:gd name="T7" fmla="*/ 0 h 151"/>
                <a:gd name="T8" fmla="*/ 0 w 848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51"/>
                <a:gd name="T17" fmla="*/ 848 w 848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51">
                  <a:moveTo>
                    <a:pt x="0" y="150"/>
                  </a:moveTo>
                  <a:lnTo>
                    <a:pt x="847" y="150"/>
                  </a:lnTo>
                  <a:lnTo>
                    <a:pt x="673" y="0"/>
                  </a:lnTo>
                  <a:lnTo>
                    <a:pt x="176" y="0"/>
                  </a:lnTo>
                  <a:lnTo>
                    <a:pt x="0" y="150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3" name="Freeform 11"/>
            <p:cNvSpPr>
              <a:spLocks noChangeArrowheads="1"/>
            </p:cNvSpPr>
            <p:nvPr/>
          </p:nvSpPr>
          <p:spPr bwMode="auto">
            <a:xfrm>
              <a:off x="1257" y="1400"/>
              <a:ext cx="40" cy="136"/>
            </a:xfrm>
            <a:custGeom>
              <a:avLst/>
              <a:gdLst>
                <a:gd name="T0" fmla="*/ 0 w 175"/>
                <a:gd name="T1" fmla="*/ 0 h 600"/>
                <a:gd name="T2" fmla="*/ 0 w 175"/>
                <a:gd name="T3" fmla="*/ 0 h 600"/>
                <a:gd name="T4" fmla="*/ 0 w 175"/>
                <a:gd name="T5" fmla="*/ 0 h 600"/>
                <a:gd name="T6" fmla="*/ 0 w 175"/>
                <a:gd name="T7" fmla="*/ 0 h 600"/>
                <a:gd name="T8" fmla="*/ 0 w 175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600"/>
                <a:gd name="T17" fmla="*/ 175 w 175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600">
                  <a:moveTo>
                    <a:pt x="174" y="599"/>
                  </a:moveTo>
                  <a:lnTo>
                    <a:pt x="174" y="0"/>
                  </a:lnTo>
                  <a:lnTo>
                    <a:pt x="0" y="148"/>
                  </a:lnTo>
                  <a:lnTo>
                    <a:pt x="0" y="449"/>
                  </a:lnTo>
                  <a:lnTo>
                    <a:pt x="174" y="599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4" name="Freeform 12"/>
            <p:cNvSpPr>
              <a:spLocks noChangeArrowheads="1"/>
            </p:cNvSpPr>
            <p:nvPr/>
          </p:nvSpPr>
          <p:spPr bwMode="auto">
            <a:xfrm>
              <a:off x="1171" y="1443"/>
              <a:ext cx="59" cy="51"/>
            </a:xfrm>
            <a:custGeom>
              <a:avLst/>
              <a:gdLst>
                <a:gd name="T0" fmla="*/ 0 w 261"/>
                <a:gd name="T1" fmla="*/ 0 h 225"/>
                <a:gd name="T2" fmla="*/ 0 w 261"/>
                <a:gd name="T3" fmla="*/ 0 h 225"/>
                <a:gd name="T4" fmla="*/ 0 w 261"/>
                <a:gd name="T5" fmla="*/ 0 h 225"/>
                <a:gd name="T6" fmla="*/ 0 w 26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"/>
                <a:gd name="T13" fmla="*/ 0 h 225"/>
                <a:gd name="T14" fmla="*/ 261 w 26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" h="225">
                  <a:moveTo>
                    <a:pt x="260" y="112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60" y="11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AutoShape 13"/>
          <p:cNvSpPr>
            <a:spLocks noChangeArrowheads="1"/>
          </p:cNvSpPr>
          <p:nvPr/>
        </p:nvSpPr>
        <p:spPr bwMode="auto">
          <a:xfrm>
            <a:off x="1295400" y="1677988"/>
            <a:ext cx="1079500" cy="3441700"/>
          </a:xfrm>
          <a:prstGeom prst="roundRect">
            <a:avLst>
              <a:gd name="adj" fmla="val 144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14"/>
          <p:cNvSpPr>
            <a:spLocks noChangeArrowheads="1"/>
          </p:cNvSpPr>
          <p:nvPr/>
        </p:nvSpPr>
        <p:spPr bwMode="auto">
          <a:xfrm>
            <a:off x="1817688" y="1968500"/>
            <a:ext cx="87312" cy="2824163"/>
          </a:xfrm>
          <a:prstGeom prst="roundRect">
            <a:avLst>
              <a:gd name="adj" fmla="val 1852"/>
            </a:avLst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15"/>
          <p:cNvGrpSpPr>
            <a:grpSpLocks/>
          </p:cNvGrpSpPr>
          <p:nvPr/>
        </p:nvGrpSpPr>
        <p:grpSpPr bwMode="auto">
          <a:xfrm>
            <a:off x="1435100" y="2652713"/>
            <a:ext cx="900113" cy="141287"/>
            <a:chOff x="904" y="2009"/>
            <a:chExt cx="567" cy="89"/>
          </a:xfrm>
        </p:grpSpPr>
        <p:sp>
          <p:nvSpPr>
            <p:cNvPr id="21627" name="AutoShape 16"/>
            <p:cNvSpPr>
              <a:spLocks noChangeArrowheads="1"/>
            </p:cNvSpPr>
            <p:nvPr/>
          </p:nvSpPr>
          <p:spPr bwMode="auto">
            <a:xfrm>
              <a:off x="904" y="2009"/>
              <a:ext cx="567" cy="68"/>
            </a:xfrm>
            <a:prstGeom prst="roundRect">
              <a:avLst>
                <a:gd name="adj" fmla="val 1468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" name="Text Box 17"/>
            <p:cNvSpPr txBox="1">
              <a:spLocks noChangeArrowheads="1"/>
            </p:cNvSpPr>
            <p:nvPr/>
          </p:nvSpPr>
          <p:spPr bwMode="auto">
            <a:xfrm>
              <a:off x="904" y="2009"/>
              <a:ext cx="56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CALL CENTRE</a:t>
              </a:r>
            </a:p>
          </p:txBody>
        </p:sp>
      </p:grpSp>
      <p:sp>
        <p:nvSpPr>
          <p:cNvPr id="21512" name="AutoShape 18"/>
          <p:cNvSpPr>
            <a:spLocks noChangeArrowheads="1"/>
          </p:cNvSpPr>
          <p:nvPr/>
        </p:nvSpPr>
        <p:spPr bwMode="auto">
          <a:xfrm>
            <a:off x="1666875" y="3140075"/>
            <a:ext cx="512763" cy="109538"/>
          </a:xfrm>
          <a:prstGeom prst="roundRect">
            <a:avLst>
              <a:gd name="adj" fmla="val 1468"/>
            </a:avLst>
          </a:prstGeom>
          <a:solidFill>
            <a:srgbClr val="F8F8F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19"/>
          <p:cNvSpPr>
            <a:spLocks noChangeArrowheads="1"/>
          </p:cNvSpPr>
          <p:nvPr/>
        </p:nvSpPr>
        <p:spPr bwMode="auto">
          <a:xfrm>
            <a:off x="1524000" y="3121025"/>
            <a:ext cx="655638" cy="12858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PORTAL</a:t>
            </a: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1397000" y="3509963"/>
            <a:ext cx="1001713" cy="282575"/>
            <a:chOff x="880" y="2549"/>
            <a:chExt cx="631" cy="178"/>
          </a:xfrm>
        </p:grpSpPr>
        <p:sp>
          <p:nvSpPr>
            <p:cNvPr id="21625" name="AutoShape 21"/>
            <p:cNvSpPr>
              <a:spLocks noChangeArrowheads="1"/>
            </p:cNvSpPr>
            <p:nvPr/>
          </p:nvSpPr>
          <p:spPr bwMode="auto">
            <a:xfrm>
              <a:off x="880" y="2549"/>
              <a:ext cx="631" cy="137"/>
            </a:xfrm>
            <a:prstGeom prst="roundRect">
              <a:avLst>
                <a:gd name="adj" fmla="val 731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6" name="Text Box 22"/>
            <p:cNvSpPr txBox="1">
              <a:spLocks noChangeArrowheads="1"/>
            </p:cNvSpPr>
            <p:nvPr/>
          </p:nvSpPr>
          <p:spPr bwMode="auto">
            <a:xfrm>
              <a:off x="880" y="2549"/>
              <a:ext cx="6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COUNTER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ENVIRONMENT</a:t>
              </a:r>
            </a:p>
          </p:txBody>
        </p:sp>
      </p:grpSp>
      <p:grpSp>
        <p:nvGrpSpPr>
          <p:cNvPr id="21515" name="Group 23"/>
          <p:cNvGrpSpPr>
            <a:grpSpLocks/>
          </p:cNvGrpSpPr>
          <p:nvPr/>
        </p:nvGrpSpPr>
        <p:grpSpPr bwMode="auto">
          <a:xfrm>
            <a:off x="1535113" y="4064000"/>
            <a:ext cx="673100" cy="431800"/>
            <a:chOff x="967" y="2898"/>
            <a:chExt cx="424" cy="272"/>
          </a:xfrm>
        </p:grpSpPr>
        <p:sp>
          <p:nvSpPr>
            <p:cNvPr id="21623" name="AutoShape 24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4" name="AutoShape 25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FUTURE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- </a:t>
              </a: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DELIVERY</a:t>
              </a:r>
              <a:br>
                <a:rPr lang="en-GB" sz="9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 -</a:t>
              </a:r>
            </a:p>
          </p:txBody>
        </p:sp>
      </p:grpSp>
      <p:sp>
        <p:nvSpPr>
          <p:cNvPr id="21516" name="AutoShape 26"/>
          <p:cNvSpPr>
            <a:spLocks noChangeArrowheads="1"/>
          </p:cNvSpPr>
          <p:nvPr/>
        </p:nvSpPr>
        <p:spPr bwMode="auto">
          <a:xfrm>
            <a:off x="5334000" y="4978400"/>
            <a:ext cx="1647825" cy="203200"/>
          </a:xfrm>
          <a:prstGeom prst="roundRect">
            <a:avLst>
              <a:gd name="adj" fmla="val 77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7" name="Group 27"/>
          <p:cNvGrpSpPr>
            <a:grpSpLocks/>
          </p:cNvGrpSpPr>
          <p:nvPr/>
        </p:nvGrpSpPr>
        <p:grpSpPr bwMode="auto">
          <a:xfrm>
            <a:off x="6696075" y="2827338"/>
            <a:ext cx="227013" cy="193675"/>
            <a:chOff x="4246" y="2077"/>
            <a:chExt cx="143" cy="122"/>
          </a:xfrm>
        </p:grpSpPr>
        <p:sp>
          <p:nvSpPr>
            <p:cNvPr id="21617" name="Freeform 28"/>
            <p:cNvSpPr>
              <a:spLocks noChangeArrowheads="1"/>
            </p:cNvSpPr>
            <p:nvPr/>
          </p:nvSpPr>
          <p:spPr bwMode="auto">
            <a:xfrm>
              <a:off x="4246" y="2077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Freeform 29"/>
            <p:cNvSpPr>
              <a:spLocks noChangeArrowheads="1"/>
            </p:cNvSpPr>
            <p:nvPr/>
          </p:nvSpPr>
          <p:spPr bwMode="auto">
            <a:xfrm>
              <a:off x="4246" y="2077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Freeform 30"/>
            <p:cNvSpPr>
              <a:spLocks noChangeArrowheads="1"/>
            </p:cNvSpPr>
            <p:nvPr/>
          </p:nvSpPr>
          <p:spPr bwMode="auto">
            <a:xfrm>
              <a:off x="4354" y="2077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Freeform 31"/>
            <p:cNvSpPr>
              <a:spLocks noChangeArrowheads="1"/>
            </p:cNvSpPr>
            <p:nvPr/>
          </p:nvSpPr>
          <p:spPr bwMode="auto">
            <a:xfrm>
              <a:off x="4246" y="2170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Freeform 32"/>
            <p:cNvSpPr>
              <a:spLocks noChangeArrowheads="1"/>
            </p:cNvSpPr>
            <p:nvPr/>
          </p:nvSpPr>
          <p:spPr bwMode="auto">
            <a:xfrm>
              <a:off x="4246" y="2077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Freeform 33"/>
            <p:cNvSpPr>
              <a:spLocks noChangeArrowheads="1"/>
            </p:cNvSpPr>
            <p:nvPr/>
          </p:nvSpPr>
          <p:spPr bwMode="auto">
            <a:xfrm>
              <a:off x="4291" y="2116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2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8" name="Group 34"/>
          <p:cNvGrpSpPr>
            <a:grpSpLocks/>
          </p:cNvGrpSpPr>
          <p:nvPr/>
        </p:nvGrpSpPr>
        <p:grpSpPr bwMode="auto">
          <a:xfrm>
            <a:off x="6696075" y="2306638"/>
            <a:ext cx="227013" cy="193675"/>
            <a:chOff x="4246" y="1749"/>
            <a:chExt cx="143" cy="122"/>
          </a:xfrm>
        </p:grpSpPr>
        <p:sp>
          <p:nvSpPr>
            <p:cNvPr id="21611" name="Freeform 35"/>
            <p:cNvSpPr>
              <a:spLocks noChangeArrowheads="1"/>
            </p:cNvSpPr>
            <p:nvPr/>
          </p:nvSpPr>
          <p:spPr bwMode="auto">
            <a:xfrm>
              <a:off x="4246" y="174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Freeform 36"/>
            <p:cNvSpPr>
              <a:spLocks noChangeArrowheads="1"/>
            </p:cNvSpPr>
            <p:nvPr/>
          </p:nvSpPr>
          <p:spPr bwMode="auto">
            <a:xfrm>
              <a:off x="4246" y="1749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Freeform 37"/>
            <p:cNvSpPr>
              <a:spLocks noChangeArrowheads="1"/>
            </p:cNvSpPr>
            <p:nvPr/>
          </p:nvSpPr>
          <p:spPr bwMode="auto">
            <a:xfrm>
              <a:off x="4354" y="174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6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Freeform 38"/>
            <p:cNvSpPr>
              <a:spLocks noChangeArrowheads="1"/>
            </p:cNvSpPr>
            <p:nvPr/>
          </p:nvSpPr>
          <p:spPr bwMode="auto">
            <a:xfrm>
              <a:off x="4246" y="1841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635" y="137"/>
                  </a:moveTo>
                  <a:lnTo>
                    <a:pt x="0" y="137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7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Freeform 39"/>
            <p:cNvSpPr>
              <a:spLocks noChangeArrowheads="1"/>
            </p:cNvSpPr>
            <p:nvPr/>
          </p:nvSpPr>
          <p:spPr bwMode="auto">
            <a:xfrm>
              <a:off x="4246" y="174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6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Freeform 40"/>
            <p:cNvSpPr>
              <a:spLocks noChangeArrowheads="1"/>
            </p:cNvSpPr>
            <p:nvPr/>
          </p:nvSpPr>
          <p:spPr bwMode="auto">
            <a:xfrm>
              <a:off x="4291" y="178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1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1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9" name="Group 41"/>
          <p:cNvGrpSpPr>
            <a:grpSpLocks/>
          </p:cNvGrpSpPr>
          <p:nvPr/>
        </p:nvGrpSpPr>
        <p:grpSpPr bwMode="auto">
          <a:xfrm>
            <a:off x="6696075" y="3219450"/>
            <a:ext cx="227013" cy="193675"/>
            <a:chOff x="4246" y="2324"/>
            <a:chExt cx="143" cy="122"/>
          </a:xfrm>
        </p:grpSpPr>
        <p:sp>
          <p:nvSpPr>
            <p:cNvPr id="21605" name="Freeform 42"/>
            <p:cNvSpPr>
              <a:spLocks noChangeArrowheads="1"/>
            </p:cNvSpPr>
            <p:nvPr/>
          </p:nvSpPr>
          <p:spPr bwMode="auto">
            <a:xfrm>
              <a:off x="4246" y="2324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Freeform 43"/>
            <p:cNvSpPr>
              <a:spLocks noChangeArrowheads="1"/>
            </p:cNvSpPr>
            <p:nvPr/>
          </p:nvSpPr>
          <p:spPr bwMode="auto">
            <a:xfrm>
              <a:off x="4246" y="2324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Freeform 44"/>
            <p:cNvSpPr>
              <a:spLocks noChangeArrowheads="1"/>
            </p:cNvSpPr>
            <p:nvPr/>
          </p:nvSpPr>
          <p:spPr bwMode="auto">
            <a:xfrm>
              <a:off x="4354" y="2324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Freeform 45"/>
            <p:cNvSpPr>
              <a:spLocks noChangeArrowheads="1"/>
            </p:cNvSpPr>
            <p:nvPr/>
          </p:nvSpPr>
          <p:spPr bwMode="auto">
            <a:xfrm>
              <a:off x="4246" y="2416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Freeform 46"/>
            <p:cNvSpPr>
              <a:spLocks noChangeArrowheads="1"/>
            </p:cNvSpPr>
            <p:nvPr/>
          </p:nvSpPr>
          <p:spPr bwMode="auto">
            <a:xfrm>
              <a:off x="4246" y="2324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Freeform 47"/>
            <p:cNvSpPr>
              <a:spLocks noChangeArrowheads="1"/>
            </p:cNvSpPr>
            <p:nvPr/>
          </p:nvSpPr>
          <p:spPr bwMode="auto">
            <a:xfrm>
              <a:off x="4291" y="2362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0" name="Group 48"/>
          <p:cNvGrpSpPr>
            <a:grpSpLocks/>
          </p:cNvGrpSpPr>
          <p:nvPr/>
        </p:nvGrpSpPr>
        <p:grpSpPr bwMode="auto">
          <a:xfrm>
            <a:off x="6696075" y="3544888"/>
            <a:ext cx="227013" cy="193675"/>
            <a:chOff x="4246" y="2529"/>
            <a:chExt cx="143" cy="122"/>
          </a:xfrm>
        </p:grpSpPr>
        <p:sp>
          <p:nvSpPr>
            <p:cNvPr id="21599" name="Freeform 49"/>
            <p:cNvSpPr>
              <a:spLocks noChangeArrowheads="1"/>
            </p:cNvSpPr>
            <p:nvPr/>
          </p:nvSpPr>
          <p:spPr bwMode="auto">
            <a:xfrm>
              <a:off x="4246" y="252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Freeform 50"/>
            <p:cNvSpPr>
              <a:spLocks noChangeArrowheads="1"/>
            </p:cNvSpPr>
            <p:nvPr/>
          </p:nvSpPr>
          <p:spPr bwMode="auto">
            <a:xfrm>
              <a:off x="4246" y="2529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Freeform 51"/>
            <p:cNvSpPr>
              <a:spLocks noChangeArrowheads="1"/>
            </p:cNvSpPr>
            <p:nvPr/>
          </p:nvSpPr>
          <p:spPr bwMode="auto">
            <a:xfrm>
              <a:off x="4354" y="252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Freeform 52"/>
            <p:cNvSpPr>
              <a:spLocks noChangeArrowheads="1"/>
            </p:cNvSpPr>
            <p:nvPr/>
          </p:nvSpPr>
          <p:spPr bwMode="auto">
            <a:xfrm>
              <a:off x="4246" y="2621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Freeform 53"/>
            <p:cNvSpPr>
              <a:spLocks noChangeArrowheads="1"/>
            </p:cNvSpPr>
            <p:nvPr/>
          </p:nvSpPr>
          <p:spPr bwMode="auto">
            <a:xfrm>
              <a:off x="4246" y="252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Freeform 54"/>
            <p:cNvSpPr>
              <a:spLocks noChangeArrowheads="1"/>
            </p:cNvSpPr>
            <p:nvPr/>
          </p:nvSpPr>
          <p:spPr bwMode="auto">
            <a:xfrm>
              <a:off x="4291" y="256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1" name="Group 55"/>
          <p:cNvGrpSpPr>
            <a:grpSpLocks/>
          </p:cNvGrpSpPr>
          <p:nvPr/>
        </p:nvGrpSpPr>
        <p:grpSpPr bwMode="auto">
          <a:xfrm>
            <a:off x="6696075" y="4391025"/>
            <a:ext cx="227013" cy="193675"/>
            <a:chOff x="4246" y="3062"/>
            <a:chExt cx="143" cy="122"/>
          </a:xfrm>
        </p:grpSpPr>
        <p:sp>
          <p:nvSpPr>
            <p:cNvPr id="21593" name="Freeform 56"/>
            <p:cNvSpPr>
              <a:spLocks noChangeArrowheads="1"/>
            </p:cNvSpPr>
            <p:nvPr/>
          </p:nvSpPr>
          <p:spPr bwMode="auto">
            <a:xfrm>
              <a:off x="4246" y="3062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Freeform 57"/>
            <p:cNvSpPr>
              <a:spLocks noChangeArrowheads="1"/>
            </p:cNvSpPr>
            <p:nvPr/>
          </p:nvSpPr>
          <p:spPr bwMode="auto">
            <a:xfrm>
              <a:off x="4246" y="3062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5" name="Freeform 58"/>
            <p:cNvSpPr>
              <a:spLocks noChangeArrowheads="1"/>
            </p:cNvSpPr>
            <p:nvPr/>
          </p:nvSpPr>
          <p:spPr bwMode="auto">
            <a:xfrm>
              <a:off x="4354" y="3062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Freeform 59"/>
            <p:cNvSpPr>
              <a:spLocks noChangeArrowheads="1"/>
            </p:cNvSpPr>
            <p:nvPr/>
          </p:nvSpPr>
          <p:spPr bwMode="auto">
            <a:xfrm>
              <a:off x="4246" y="3155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Freeform 60"/>
            <p:cNvSpPr>
              <a:spLocks noChangeArrowheads="1"/>
            </p:cNvSpPr>
            <p:nvPr/>
          </p:nvSpPr>
          <p:spPr bwMode="auto">
            <a:xfrm>
              <a:off x="4246" y="3062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Freeform 61"/>
            <p:cNvSpPr>
              <a:spLocks noChangeArrowheads="1"/>
            </p:cNvSpPr>
            <p:nvPr/>
          </p:nvSpPr>
          <p:spPr bwMode="auto">
            <a:xfrm>
              <a:off x="4291" y="3101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3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2" name="Group 62"/>
          <p:cNvGrpSpPr>
            <a:grpSpLocks/>
          </p:cNvGrpSpPr>
          <p:nvPr/>
        </p:nvGrpSpPr>
        <p:grpSpPr bwMode="auto">
          <a:xfrm>
            <a:off x="5353050" y="4508500"/>
            <a:ext cx="1570038" cy="614363"/>
            <a:chOff x="3400" y="3136"/>
            <a:chExt cx="989" cy="387"/>
          </a:xfrm>
        </p:grpSpPr>
        <p:grpSp>
          <p:nvGrpSpPr>
            <p:cNvPr id="21589" name="Group 63"/>
            <p:cNvGrpSpPr>
              <a:grpSpLocks/>
            </p:cNvGrpSpPr>
            <p:nvPr/>
          </p:nvGrpSpPr>
          <p:grpSpPr bwMode="auto">
            <a:xfrm>
              <a:off x="3400" y="3139"/>
              <a:ext cx="989" cy="384"/>
              <a:chOff x="3400" y="3139"/>
              <a:chExt cx="989" cy="384"/>
            </a:xfrm>
          </p:grpSpPr>
          <p:sp>
            <p:nvSpPr>
              <p:cNvPr id="21591" name="Freeform 64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0"/>
                      <a:pt x="991" y="1696"/>
                      <a:pt x="2181" y="1696"/>
                    </a:cubicBezTo>
                    <a:cubicBezTo>
                      <a:pt x="3371" y="1696"/>
                      <a:pt x="4363" y="1560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2" name="Freeform 65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9"/>
                    </a:cubicBez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90" name="Oval 66"/>
            <p:cNvSpPr>
              <a:spLocks noChangeArrowheads="1"/>
            </p:cNvSpPr>
            <p:nvPr/>
          </p:nvSpPr>
          <p:spPr bwMode="auto">
            <a:xfrm>
              <a:off x="3400" y="3136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3" name="Group 67"/>
          <p:cNvGrpSpPr>
            <a:grpSpLocks/>
          </p:cNvGrpSpPr>
          <p:nvPr/>
        </p:nvGrpSpPr>
        <p:grpSpPr bwMode="auto">
          <a:xfrm>
            <a:off x="5353050" y="4108450"/>
            <a:ext cx="1570038" cy="615950"/>
            <a:chOff x="3400" y="2884"/>
            <a:chExt cx="989" cy="388"/>
          </a:xfrm>
        </p:grpSpPr>
        <p:grpSp>
          <p:nvGrpSpPr>
            <p:cNvPr id="21585" name="Group 68"/>
            <p:cNvGrpSpPr>
              <a:grpSpLocks/>
            </p:cNvGrpSpPr>
            <p:nvPr/>
          </p:nvGrpSpPr>
          <p:grpSpPr bwMode="auto">
            <a:xfrm>
              <a:off x="3400" y="2888"/>
              <a:ext cx="989" cy="384"/>
              <a:chOff x="3400" y="2888"/>
              <a:chExt cx="989" cy="384"/>
            </a:xfrm>
          </p:grpSpPr>
          <p:sp>
            <p:nvSpPr>
              <p:cNvPr id="21587" name="Freeform 69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Freeform 70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6" name="Oval 71"/>
            <p:cNvSpPr>
              <a:spLocks noChangeArrowheads="1"/>
            </p:cNvSpPr>
            <p:nvPr/>
          </p:nvSpPr>
          <p:spPr bwMode="auto">
            <a:xfrm>
              <a:off x="3400" y="2884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4" name="Group 72"/>
          <p:cNvGrpSpPr>
            <a:grpSpLocks/>
          </p:cNvGrpSpPr>
          <p:nvPr/>
        </p:nvGrpSpPr>
        <p:grpSpPr bwMode="auto">
          <a:xfrm>
            <a:off x="5353050" y="3709988"/>
            <a:ext cx="1570038" cy="615950"/>
            <a:chOff x="3400" y="2633"/>
            <a:chExt cx="989" cy="388"/>
          </a:xfrm>
        </p:grpSpPr>
        <p:grpSp>
          <p:nvGrpSpPr>
            <p:cNvPr id="21581" name="Group 73"/>
            <p:cNvGrpSpPr>
              <a:grpSpLocks/>
            </p:cNvGrpSpPr>
            <p:nvPr/>
          </p:nvGrpSpPr>
          <p:grpSpPr bwMode="auto">
            <a:xfrm>
              <a:off x="3400" y="2636"/>
              <a:ext cx="989" cy="384"/>
              <a:chOff x="3400" y="2636"/>
              <a:chExt cx="989" cy="384"/>
            </a:xfrm>
          </p:grpSpPr>
          <p:sp>
            <p:nvSpPr>
              <p:cNvPr id="21583" name="Freeform 74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Freeform 75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2" name="Oval 76"/>
            <p:cNvSpPr>
              <a:spLocks noChangeArrowheads="1"/>
            </p:cNvSpPr>
            <p:nvPr/>
          </p:nvSpPr>
          <p:spPr bwMode="auto">
            <a:xfrm>
              <a:off x="3400" y="2633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5" name="Group 77"/>
          <p:cNvGrpSpPr>
            <a:grpSpLocks/>
          </p:cNvGrpSpPr>
          <p:nvPr/>
        </p:nvGrpSpPr>
        <p:grpSpPr bwMode="auto">
          <a:xfrm>
            <a:off x="5353050" y="3309938"/>
            <a:ext cx="1570038" cy="615950"/>
            <a:chOff x="3400" y="2381"/>
            <a:chExt cx="989" cy="388"/>
          </a:xfrm>
        </p:grpSpPr>
        <p:grpSp>
          <p:nvGrpSpPr>
            <p:cNvPr id="21577" name="Group 78"/>
            <p:cNvGrpSpPr>
              <a:grpSpLocks/>
            </p:cNvGrpSpPr>
            <p:nvPr/>
          </p:nvGrpSpPr>
          <p:grpSpPr bwMode="auto">
            <a:xfrm>
              <a:off x="3400" y="2385"/>
              <a:ext cx="989" cy="384"/>
              <a:chOff x="3400" y="2385"/>
              <a:chExt cx="989" cy="384"/>
            </a:xfrm>
          </p:grpSpPr>
          <p:sp>
            <p:nvSpPr>
              <p:cNvPr id="21579" name="Freeform 79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Freeform 80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8" name="Oval 81"/>
            <p:cNvSpPr>
              <a:spLocks noChangeArrowheads="1"/>
            </p:cNvSpPr>
            <p:nvPr/>
          </p:nvSpPr>
          <p:spPr bwMode="auto">
            <a:xfrm>
              <a:off x="3400" y="2382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6" name="Group 82"/>
          <p:cNvGrpSpPr>
            <a:grpSpLocks/>
          </p:cNvGrpSpPr>
          <p:nvPr/>
        </p:nvGrpSpPr>
        <p:grpSpPr bwMode="auto">
          <a:xfrm>
            <a:off x="5353050" y="2911475"/>
            <a:ext cx="1570038" cy="615950"/>
            <a:chOff x="3400" y="2130"/>
            <a:chExt cx="989" cy="388"/>
          </a:xfrm>
        </p:grpSpPr>
        <p:grpSp>
          <p:nvGrpSpPr>
            <p:cNvPr id="21573" name="Group 83"/>
            <p:cNvGrpSpPr>
              <a:grpSpLocks/>
            </p:cNvGrpSpPr>
            <p:nvPr/>
          </p:nvGrpSpPr>
          <p:grpSpPr bwMode="auto">
            <a:xfrm>
              <a:off x="3400" y="2134"/>
              <a:ext cx="989" cy="384"/>
              <a:chOff x="3400" y="2134"/>
              <a:chExt cx="989" cy="384"/>
            </a:xfrm>
          </p:grpSpPr>
          <p:sp>
            <p:nvSpPr>
              <p:cNvPr id="21575" name="Freeform 84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Freeform 85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4" name="Oval 86"/>
            <p:cNvSpPr>
              <a:spLocks noChangeArrowheads="1"/>
            </p:cNvSpPr>
            <p:nvPr/>
          </p:nvSpPr>
          <p:spPr bwMode="auto">
            <a:xfrm>
              <a:off x="3400" y="2130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7" name="Group 87"/>
          <p:cNvGrpSpPr>
            <a:grpSpLocks/>
          </p:cNvGrpSpPr>
          <p:nvPr/>
        </p:nvGrpSpPr>
        <p:grpSpPr bwMode="auto">
          <a:xfrm>
            <a:off x="5353050" y="2513013"/>
            <a:ext cx="1570038" cy="615950"/>
            <a:chOff x="3400" y="1879"/>
            <a:chExt cx="989" cy="388"/>
          </a:xfrm>
        </p:grpSpPr>
        <p:grpSp>
          <p:nvGrpSpPr>
            <p:cNvPr id="21569" name="Group 88"/>
            <p:cNvGrpSpPr>
              <a:grpSpLocks/>
            </p:cNvGrpSpPr>
            <p:nvPr/>
          </p:nvGrpSpPr>
          <p:grpSpPr bwMode="auto">
            <a:xfrm>
              <a:off x="3400" y="1882"/>
              <a:ext cx="989" cy="384"/>
              <a:chOff x="3400" y="1882"/>
              <a:chExt cx="989" cy="384"/>
            </a:xfrm>
          </p:grpSpPr>
          <p:sp>
            <p:nvSpPr>
              <p:cNvPr id="21571" name="Freeform 89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90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0" name="Oval 91"/>
            <p:cNvSpPr>
              <a:spLocks noChangeArrowheads="1"/>
            </p:cNvSpPr>
            <p:nvPr/>
          </p:nvSpPr>
          <p:spPr bwMode="auto">
            <a:xfrm>
              <a:off x="3400" y="1879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8" name="Group 92"/>
          <p:cNvGrpSpPr>
            <a:grpSpLocks/>
          </p:cNvGrpSpPr>
          <p:nvPr/>
        </p:nvGrpSpPr>
        <p:grpSpPr bwMode="auto">
          <a:xfrm>
            <a:off x="5353050" y="2112963"/>
            <a:ext cx="1570038" cy="615950"/>
            <a:chOff x="3400" y="1627"/>
            <a:chExt cx="989" cy="388"/>
          </a:xfrm>
        </p:grpSpPr>
        <p:grpSp>
          <p:nvGrpSpPr>
            <p:cNvPr id="21565" name="Group 93"/>
            <p:cNvGrpSpPr>
              <a:grpSpLocks/>
            </p:cNvGrpSpPr>
            <p:nvPr/>
          </p:nvGrpSpPr>
          <p:grpSpPr bwMode="auto">
            <a:xfrm>
              <a:off x="3400" y="1631"/>
              <a:ext cx="989" cy="384"/>
              <a:chOff x="3400" y="1631"/>
              <a:chExt cx="989" cy="384"/>
            </a:xfrm>
          </p:grpSpPr>
          <p:sp>
            <p:nvSpPr>
              <p:cNvPr id="21567" name="Freeform 94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60"/>
                      <a:pt x="991" y="1697"/>
                      <a:pt x="2181" y="1697"/>
                    </a:cubicBezTo>
                    <a:cubicBezTo>
                      <a:pt x="3371" y="1697"/>
                      <a:pt x="4363" y="1560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95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6" name="Oval 96"/>
            <p:cNvSpPr>
              <a:spLocks noChangeArrowheads="1"/>
            </p:cNvSpPr>
            <p:nvPr/>
          </p:nvSpPr>
          <p:spPr bwMode="auto">
            <a:xfrm>
              <a:off x="3400" y="1627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9" name="Group 97"/>
          <p:cNvGrpSpPr>
            <a:grpSpLocks/>
          </p:cNvGrpSpPr>
          <p:nvPr/>
        </p:nvGrpSpPr>
        <p:grpSpPr bwMode="auto">
          <a:xfrm>
            <a:off x="5353050" y="1714500"/>
            <a:ext cx="1570038" cy="614363"/>
            <a:chOff x="3400" y="1376"/>
            <a:chExt cx="989" cy="387"/>
          </a:xfrm>
        </p:grpSpPr>
        <p:grpSp>
          <p:nvGrpSpPr>
            <p:cNvPr id="21561" name="Group 98"/>
            <p:cNvGrpSpPr>
              <a:grpSpLocks/>
            </p:cNvGrpSpPr>
            <p:nvPr/>
          </p:nvGrpSpPr>
          <p:grpSpPr bwMode="auto">
            <a:xfrm>
              <a:off x="3400" y="1380"/>
              <a:ext cx="989" cy="384"/>
              <a:chOff x="3400" y="1380"/>
              <a:chExt cx="989" cy="384"/>
            </a:xfrm>
          </p:grpSpPr>
          <p:sp>
            <p:nvSpPr>
              <p:cNvPr id="21563" name="Freeform 99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1"/>
                      <a:pt x="991" y="1696"/>
                      <a:pt x="2181" y="1696"/>
                    </a:cubicBezTo>
                    <a:cubicBezTo>
                      <a:pt x="3371" y="1696"/>
                      <a:pt x="4363" y="1561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00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1"/>
                      <a:pt x="4363" y="299"/>
                    </a:cubicBezTo>
                    <a:cubicBezTo>
                      <a:pt x="4363" y="137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2" name="Oval 101"/>
            <p:cNvSpPr>
              <a:spLocks noChangeArrowheads="1"/>
            </p:cNvSpPr>
            <p:nvPr/>
          </p:nvSpPr>
          <p:spPr bwMode="auto">
            <a:xfrm>
              <a:off x="3400" y="1376"/>
              <a:ext cx="989" cy="141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30" name="AutoShape 102"/>
          <p:cNvSpPr>
            <a:spLocks noChangeArrowheads="1"/>
          </p:cNvSpPr>
          <p:nvPr/>
        </p:nvSpPr>
        <p:spPr bwMode="auto">
          <a:xfrm>
            <a:off x="5845175" y="2076450"/>
            <a:ext cx="627063" cy="10953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CSDML</a:t>
            </a:r>
          </a:p>
        </p:txBody>
      </p:sp>
      <p:sp>
        <p:nvSpPr>
          <p:cNvPr id="21531" name="AutoShape 103"/>
          <p:cNvSpPr>
            <a:spLocks noChangeArrowheads="1"/>
          </p:cNvSpPr>
          <p:nvPr/>
        </p:nvSpPr>
        <p:spPr bwMode="auto">
          <a:xfrm>
            <a:off x="5518150" y="2447925"/>
            <a:ext cx="1219200" cy="130175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META DATA</a:t>
            </a:r>
          </a:p>
        </p:txBody>
      </p:sp>
      <p:sp>
        <p:nvSpPr>
          <p:cNvPr id="21532" name="AutoShape 104"/>
          <p:cNvSpPr>
            <a:spLocks noChangeArrowheads="1"/>
          </p:cNvSpPr>
          <p:nvPr/>
        </p:nvSpPr>
        <p:spPr bwMode="auto">
          <a:xfrm>
            <a:off x="5441950" y="2759075"/>
            <a:ext cx="13716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CLUSTER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3" name="AutoShape 105"/>
          <p:cNvSpPr>
            <a:spLocks noChangeArrowheads="1"/>
          </p:cNvSpPr>
          <p:nvPr/>
        </p:nvSpPr>
        <p:spPr bwMode="auto">
          <a:xfrm>
            <a:off x="5441950" y="3187700"/>
            <a:ext cx="14478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TRANSACTION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4" name="AutoShape 106"/>
          <p:cNvSpPr>
            <a:spLocks noChangeArrowheads="1"/>
          </p:cNvSpPr>
          <p:nvPr/>
        </p:nvSpPr>
        <p:spPr bwMode="auto">
          <a:xfrm>
            <a:off x="5594350" y="3662363"/>
            <a:ext cx="963613" cy="13493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SECURITY</a:t>
            </a:r>
          </a:p>
        </p:txBody>
      </p:sp>
      <p:sp>
        <p:nvSpPr>
          <p:cNvPr id="21535" name="AutoShape 107"/>
          <p:cNvSpPr>
            <a:spLocks noChangeArrowheads="1"/>
          </p:cNvSpPr>
          <p:nvPr/>
        </p:nvSpPr>
        <p:spPr bwMode="auto">
          <a:xfrm>
            <a:off x="5594350" y="4049713"/>
            <a:ext cx="1133475" cy="12858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GSRM Models </a:t>
            </a:r>
          </a:p>
        </p:txBody>
      </p:sp>
      <p:sp>
        <p:nvSpPr>
          <p:cNvPr id="21536" name="AutoShape 108"/>
          <p:cNvSpPr>
            <a:spLocks noChangeArrowheads="1"/>
          </p:cNvSpPr>
          <p:nvPr/>
        </p:nvSpPr>
        <p:spPr bwMode="auto">
          <a:xfrm>
            <a:off x="5518150" y="4362450"/>
            <a:ext cx="12954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COMMON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COMPONENTS</a:t>
            </a:r>
          </a:p>
        </p:txBody>
      </p:sp>
      <p:sp>
        <p:nvSpPr>
          <p:cNvPr id="21537" name="AutoShape 109"/>
          <p:cNvSpPr>
            <a:spLocks noChangeArrowheads="1"/>
          </p:cNvSpPr>
          <p:nvPr/>
        </p:nvSpPr>
        <p:spPr bwMode="auto">
          <a:xfrm>
            <a:off x="5441950" y="4787900"/>
            <a:ext cx="1447800" cy="325438"/>
          </a:xfrm>
          <a:prstGeom prst="roundRect">
            <a:avLst>
              <a:gd name="adj" fmla="val 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TRANSFORMATIONS</a:t>
            </a:r>
            <a:br>
              <a:rPr lang="en-GB" sz="10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FOR PS PROGRAMS</a:t>
            </a:r>
          </a:p>
        </p:txBody>
      </p:sp>
      <p:sp>
        <p:nvSpPr>
          <p:cNvPr id="21538" name="Oval 110"/>
          <p:cNvSpPr>
            <a:spLocks noChangeArrowheads="1"/>
          </p:cNvSpPr>
          <p:nvPr/>
        </p:nvSpPr>
        <p:spPr bwMode="auto">
          <a:xfrm>
            <a:off x="5362575" y="1711325"/>
            <a:ext cx="1562100" cy="228600"/>
          </a:xfrm>
          <a:prstGeom prst="ellipse">
            <a:avLst/>
          </a:prstGeom>
          <a:solidFill>
            <a:srgbClr val="CC99FF"/>
          </a:solidFill>
          <a:ln w="9360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Text Box 111"/>
          <p:cNvSpPr txBox="1">
            <a:spLocks noChangeArrowheads="1"/>
          </p:cNvSpPr>
          <p:nvPr/>
        </p:nvSpPr>
        <p:spPr bwMode="auto">
          <a:xfrm>
            <a:off x="4953000" y="1209675"/>
            <a:ext cx="2482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ebXML Registry/</a:t>
            </a:r>
            <a:br>
              <a:rPr lang="en-GB" sz="16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Repository</a:t>
            </a:r>
          </a:p>
        </p:txBody>
      </p:sp>
      <p:grpSp>
        <p:nvGrpSpPr>
          <p:cNvPr id="21540" name="Group 112"/>
          <p:cNvGrpSpPr>
            <a:grpSpLocks/>
          </p:cNvGrpSpPr>
          <p:nvPr/>
        </p:nvGrpSpPr>
        <p:grpSpPr bwMode="auto">
          <a:xfrm>
            <a:off x="2438400" y="4268788"/>
            <a:ext cx="1296988" cy="684212"/>
            <a:chOff x="1549" y="3047"/>
            <a:chExt cx="731" cy="431"/>
          </a:xfrm>
        </p:grpSpPr>
        <p:pic>
          <p:nvPicPr>
            <p:cNvPr id="21559" name="Picture 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3047"/>
              <a:ext cx="709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0" name="AutoShape 114"/>
            <p:cNvSpPr>
              <a:spLocks noChangeArrowheads="1"/>
            </p:cNvSpPr>
            <p:nvPr/>
          </p:nvSpPr>
          <p:spPr bwMode="auto">
            <a:xfrm>
              <a:off x="1549" y="3134"/>
              <a:ext cx="607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BizPal</a:t>
              </a:r>
            </a:p>
          </p:txBody>
        </p:sp>
      </p:grpSp>
      <p:sp>
        <p:nvSpPr>
          <p:cNvPr id="21541" name="Text Box 115"/>
          <p:cNvSpPr txBox="1">
            <a:spLocks noChangeArrowheads="1"/>
          </p:cNvSpPr>
          <p:nvPr/>
        </p:nvSpPr>
        <p:spPr bwMode="auto">
          <a:xfrm>
            <a:off x="4105275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XML Integration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2" name="Text Box 116"/>
          <p:cNvSpPr txBox="1">
            <a:spLocks noChangeArrowheads="1"/>
          </p:cNvSpPr>
          <p:nvPr/>
        </p:nvSpPr>
        <p:spPr bwMode="auto">
          <a:xfrm>
            <a:off x="2428875" y="5276850"/>
            <a:ext cx="1536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ApplicationLayer</a:t>
            </a:r>
          </a:p>
        </p:txBody>
      </p:sp>
      <p:sp>
        <p:nvSpPr>
          <p:cNvPr id="21543" name="AutoShape 117"/>
          <p:cNvSpPr>
            <a:spLocks noChangeArrowheads="1"/>
          </p:cNvSpPr>
          <p:nvPr/>
        </p:nvSpPr>
        <p:spPr bwMode="auto">
          <a:xfrm>
            <a:off x="873125" y="5276850"/>
            <a:ext cx="1641475" cy="595313"/>
          </a:xfrm>
          <a:prstGeom prst="roundRect">
            <a:avLst>
              <a:gd name="adj" fmla="val 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 defTabSz="457200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Presentation 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4" name="Text Box 118"/>
          <p:cNvSpPr txBox="1">
            <a:spLocks noChangeArrowheads="1"/>
          </p:cNvSpPr>
          <p:nvPr/>
        </p:nvSpPr>
        <p:spPr bwMode="auto">
          <a:xfrm>
            <a:off x="6553200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Back-End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grpSp>
        <p:nvGrpSpPr>
          <p:cNvPr id="21545" name="Group 119"/>
          <p:cNvGrpSpPr>
            <a:grpSpLocks/>
          </p:cNvGrpSpPr>
          <p:nvPr/>
        </p:nvGrpSpPr>
        <p:grpSpPr bwMode="auto">
          <a:xfrm>
            <a:off x="2286000" y="3649663"/>
            <a:ext cx="1447800" cy="706437"/>
            <a:chOff x="1470" y="2657"/>
            <a:chExt cx="752" cy="445"/>
          </a:xfrm>
        </p:grpSpPr>
        <p:pic>
          <p:nvPicPr>
            <p:cNvPr id="21557" name="Picture 1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2657"/>
              <a:ext cx="65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8" name="AutoShape 121"/>
            <p:cNvSpPr>
              <a:spLocks noChangeArrowheads="1"/>
            </p:cNvSpPr>
            <p:nvPr/>
          </p:nvSpPr>
          <p:spPr bwMode="auto">
            <a:xfrm>
              <a:off x="1470" y="2758"/>
              <a:ext cx="651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CPSIN</a:t>
              </a: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</p:txBody>
        </p:sp>
      </p:grpSp>
      <p:grpSp>
        <p:nvGrpSpPr>
          <p:cNvPr id="21546" name="Group 122"/>
          <p:cNvGrpSpPr>
            <a:grpSpLocks/>
          </p:cNvGrpSpPr>
          <p:nvPr/>
        </p:nvGrpSpPr>
        <p:grpSpPr bwMode="auto">
          <a:xfrm>
            <a:off x="2362200" y="3046413"/>
            <a:ext cx="1371600" cy="692150"/>
            <a:chOff x="1505" y="2277"/>
            <a:chExt cx="751" cy="436"/>
          </a:xfrm>
        </p:grpSpPr>
        <p:pic>
          <p:nvPicPr>
            <p:cNvPr id="21555" name="Picture 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2277"/>
              <a:ext cx="70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6" name="AutoShape 124"/>
            <p:cNvSpPr>
              <a:spLocks noChangeArrowheads="1"/>
            </p:cNvSpPr>
            <p:nvPr/>
          </p:nvSpPr>
          <p:spPr bwMode="auto">
            <a:xfrm>
              <a:off x="1505" y="2374"/>
              <a:ext cx="664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CSPN</a:t>
              </a:r>
            </a:p>
          </p:txBody>
        </p:sp>
      </p:grpSp>
      <p:grpSp>
        <p:nvGrpSpPr>
          <p:cNvPr id="21547" name="Group 125"/>
          <p:cNvGrpSpPr>
            <a:grpSpLocks/>
          </p:cNvGrpSpPr>
          <p:nvPr/>
        </p:nvGrpSpPr>
        <p:grpSpPr bwMode="auto">
          <a:xfrm>
            <a:off x="2362200" y="2379663"/>
            <a:ext cx="1371600" cy="717550"/>
            <a:chOff x="1505" y="1857"/>
            <a:chExt cx="751" cy="452"/>
          </a:xfrm>
        </p:grpSpPr>
        <p:pic>
          <p:nvPicPr>
            <p:cNvPr id="21553" name="Picture 1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1857"/>
              <a:ext cx="70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AutoShape 127"/>
            <p:cNvSpPr>
              <a:spLocks noChangeArrowheads="1"/>
            </p:cNvSpPr>
            <p:nvPr/>
          </p:nvSpPr>
          <p:spPr bwMode="auto">
            <a:xfrm>
              <a:off x="1505" y="1944"/>
              <a:ext cx="616" cy="365"/>
            </a:xfrm>
            <a:prstGeom prst="roundRect">
              <a:avLst>
                <a:gd name="adj" fmla="val 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CBSC</a:t>
              </a:r>
            </a:p>
          </p:txBody>
        </p:sp>
      </p:grpSp>
      <p:grpSp>
        <p:nvGrpSpPr>
          <p:cNvPr id="21548" name="Group 128"/>
          <p:cNvGrpSpPr>
            <a:grpSpLocks/>
          </p:cNvGrpSpPr>
          <p:nvPr/>
        </p:nvGrpSpPr>
        <p:grpSpPr bwMode="auto">
          <a:xfrm>
            <a:off x="2501347" y="1687511"/>
            <a:ext cx="1227807" cy="679451"/>
            <a:chOff x="1546" y="1462"/>
            <a:chExt cx="720" cy="425"/>
          </a:xfrm>
        </p:grpSpPr>
        <p:pic>
          <p:nvPicPr>
            <p:cNvPr id="21551" name="Picture 1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" y="1462"/>
              <a:ext cx="72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2" name="AutoShape 130"/>
            <p:cNvSpPr>
              <a:spLocks noChangeArrowheads="1"/>
            </p:cNvSpPr>
            <p:nvPr/>
          </p:nvSpPr>
          <p:spPr bwMode="auto">
            <a:xfrm>
              <a:off x="1546" y="1549"/>
              <a:ext cx="619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eContact</a:t>
              </a:r>
            </a:p>
          </p:txBody>
        </p:sp>
      </p:grpSp>
      <p:sp>
        <p:nvSpPr>
          <p:cNvPr id="21549" name="Text Box 131"/>
          <p:cNvSpPr txBox="1">
            <a:spLocks noChangeArrowheads="1"/>
          </p:cNvSpPr>
          <p:nvPr/>
        </p:nvSpPr>
        <p:spPr bwMode="auto">
          <a:xfrm>
            <a:off x="3352800" y="6381750"/>
            <a:ext cx="27432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 b="0">
                <a:solidFill>
                  <a:srgbClr val="000000"/>
                </a:solidFill>
                <a:latin typeface="SunSans-Demi" pitchFamily="16" charset="0"/>
              </a:rPr>
              <a:t>Source: Government of Canada</a:t>
            </a:r>
          </a:p>
        </p:txBody>
      </p:sp>
      <p:sp>
        <p:nvSpPr>
          <p:cNvPr id="21550" name="TextBox 1"/>
          <p:cNvSpPr txBox="1">
            <a:spLocks noChangeArrowheads="1"/>
          </p:cNvSpPr>
          <p:nvPr/>
        </p:nvSpPr>
        <p:spPr bwMode="auto">
          <a:xfrm>
            <a:off x="355600" y="1482725"/>
            <a:ext cx="93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9199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457200"/>
          </a:xfrm>
        </p:spPr>
        <p:txBody>
          <a:bodyPr/>
          <a:lstStyle/>
          <a:p>
            <a:r>
              <a:rPr lang="en-US" sz="2400"/>
              <a:t>ASU Repository of Web Services and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6BC1A-6B08-45B0-89FB-AA0B1A6000C8}" type="slidenum">
              <a:rPr lang="en-US" smtClean="0"/>
              <a:pPr>
                <a:defRPr/>
              </a:pPr>
              <a:t>22</a:t>
            </a:fld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457200"/>
            <a:ext cx="647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0" dirty="0">
                <a:hlinkClick r:id="rId2"/>
              </a:rPr>
              <a:t>http://venus.sod.asu.edu/WSRepository/repository.html</a:t>
            </a:r>
            <a:r>
              <a:rPr lang="en-US" b="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092A8-DB40-49E0-BEDC-9BD6758A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5" y="914400"/>
            <a:ext cx="72255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9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5623-AE7C-0855-52C8-8CBE77F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Access to ASU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1BCE-1AB7-B8C6-D3A4-CB90EED8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0459"/>
            <a:ext cx="8269288" cy="4608513"/>
          </a:xfrm>
        </p:spPr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+mj-lt"/>
              </a:rPr>
              <a:t>HTTPS: HTTP with SSL (Secure Sockets Layer)</a:t>
            </a:r>
            <a:endParaRPr lang="en-US" b="0" i="0" dirty="0">
              <a:solidFill>
                <a:srgbClr val="2D3B45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+mj-lt"/>
              </a:rPr>
              <a:t>Starting from 2022, ASU requires all accesses to ASU servers to use HTTPS, instead of HTTP. </a:t>
            </a:r>
          </a:p>
          <a:p>
            <a:r>
              <a:rPr lang="en-US" dirty="0">
                <a:solidFill>
                  <a:srgbClr val="2D3B45"/>
                </a:solidFill>
                <a:latin typeface="+mj-lt"/>
              </a:rPr>
              <a:t>When you develop a Web application to invoke WSDL web services in ASU </a:t>
            </a:r>
            <a:r>
              <a:rPr lang="en-US" dirty="0">
                <a:latin typeface="+mj-lt"/>
              </a:rPr>
              <a:t>Repository, you must use https.</a:t>
            </a:r>
            <a:endParaRPr lang="en-US" dirty="0">
              <a:solidFill>
                <a:srgbClr val="2D3B45"/>
              </a:solidFill>
              <a:latin typeface="+mj-lt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+mj-lt"/>
              </a:rPr>
              <a:t>You can open the </a:t>
            </a:r>
            <a:r>
              <a:rPr lang="en-US" b="0" i="0" dirty="0" err="1">
                <a:solidFill>
                  <a:srgbClr val="0033CC"/>
                </a:solidFill>
                <a:effectLst/>
                <a:latin typeface="+mj-lt"/>
              </a:rPr>
              <a:t>Web.config</a:t>
            </a:r>
            <a:r>
              <a:rPr lang="en-US" b="0" i="0" dirty="0">
                <a:solidFill>
                  <a:srgbClr val="0033CC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2D3B45"/>
                </a:solidFill>
                <a:effectLst/>
                <a:latin typeface="+mj-lt"/>
              </a:rPr>
              <a:t>file of your </a:t>
            </a:r>
            <a:r>
              <a:rPr lang="en-US" b="0" i="0" dirty="0">
                <a:solidFill>
                  <a:srgbClr val="0033CC"/>
                </a:solidFill>
                <a:effectLst/>
                <a:latin typeface="+mj-lt"/>
              </a:rPr>
              <a:t>Web application</a:t>
            </a:r>
            <a:r>
              <a:rPr lang="en-US" b="0" i="0" dirty="0">
                <a:solidFill>
                  <a:srgbClr val="2D3B45"/>
                </a:solidFill>
                <a:effectLst/>
                <a:latin typeface="+mj-lt"/>
              </a:rPr>
              <a:t> and change all http to https and http bindings to https bindings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C5C8-8068-4DCB-53E0-2ED6CF71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8BE7-6644-F60A-8F38-DCFE0D9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976E4-42EF-43A5-4DC1-40FD578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206A-BD81-FA1F-85A1-33C28BA0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744"/>
            <a:ext cx="914400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64541-C0FB-4719-AE97-3561F6D4E736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Roadmap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 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1. Web Services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2. Service Registry and Repository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3. 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</a:t>
            </a:r>
            <a:br>
              <a:rPr lang="en-US" sz="3200" dirty="0"/>
            </a:br>
            <a:r>
              <a:rPr lang="en-US" sz="3200" dirty="0"/>
              <a:t>Facts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4137025" y="39195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5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6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9"/>
          <p:cNvSpPr>
            <a:spLocks/>
          </p:cNvSpPr>
          <p:nvPr/>
        </p:nvSpPr>
        <p:spPr bwMode="auto">
          <a:xfrm>
            <a:off x="5746750" y="38608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5962650" y="39036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5746750" y="35560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5962650" y="39036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4318000" y="40100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 flipV="1">
            <a:off x="6770688" y="40100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5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6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7556500" y="4913313"/>
            <a:ext cx="1249363" cy="2127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Service providers</a:t>
            </a:r>
          </a:p>
        </p:txBody>
      </p:sp>
      <p:sp>
        <p:nvSpPr>
          <p:cNvPr id="22547" name="Freeform 18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19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20"/>
          <p:cNvSpPr>
            <a:spLocks/>
          </p:cNvSpPr>
          <p:nvPr/>
        </p:nvSpPr>
        <p:spPr bwMode="auto">
          <a:xfrm>
            <a:off x="7691438" y="5283200"/>
            <a:ext cx="1152525" cy="6508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7751763" y="5362575"/>
            <a:ext cx="984250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Web</a:t>
            </a:r>
            <a:r>
              <a:rPr lang="en-US" sz="1400" b="0">
                <a:solidFill>
                  <a:schemeClr val="bg1"/>
                </a:solidFill>
              </a:rPr>
              <a:t> </a:t>
            </a:r>
            <a:r>
              <a:rPr lang="en-US" sz="1400" b="0"/>
              <a:t>Services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60750" y="4940300"/>
            <a:ext cx="1593850" cy="774700"/>
            <a:chOff x="2064" y="3416"/>
            <a:chExt cx="1004" cy="488"/>
          </a:xfrm>
        </p:grpSpPr>
        <p:sp>
          <p:nvSpPr>
            <p:cNvPr id="22554" name="Freeform 23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4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Rectangle 25"/>
            <p:cNvSpPr>
              <a:spLocks noChangeArrowheads="1"/>
            </p:cNvSpPr>
            <p:nvPr/>
          </p:nvSpPr>
          <p:spPr bwMode="auto">
            <a:xfrm>
              <a:off x="2130" y="3417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22557" name="Freeform 26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27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28"/>
            <p:cNvSpPr>
              <a:spLocks/>
            </p:cNvSpPr>
            <p:nvPr/>
          </p:nvSpPr>
          <p:spPr bwMode="auto">
            <a:xfrm>
              <a:off x="2717" y="3591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Rectangle 29"/>
            <p:cNvSpPr>
              <a:spLocks noChangeArrowheads="1"/>
            </p:cNvSpPr>
            <p:nvPr/>
          </p:nvSpPr>
          <p:spPr bwMode="auto">
            <a:xfrm>
              <a:off x="2304" y="3648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sp>
        <p:nvSpPr>
          <p:cNvPr id="22552" name="Line 30"/>
          <p:cNvSpPr>
            <a:spLocks noChangeShapeType="1"/>
          </p:cNvSpPr>
          <p:nvPr/>
        </p:nvSpPr>
        <p:spPr bwMode="auto">
          <a:xfrm flipV="1">
            <a:off x="5067300" y="5334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1"/>
          <p:cNvSpPr>
            <a:spLocks noChangeShapeType="1"/>
          </p:cNvSpPr>
          <p:nvPr/>
        </p:nvSpPr>
        <p:spPr bwMode="auto">
          <a:xfrm flipH="1">
            <a:off x="5067300" y="5486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42F5B-28F1-4A7C-93F9-5347F923664C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Process of Application Building in SOA Style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     </a:t>
            </a:r>
            <a:r>
              <a:rPr lang="en-US" altLang="zh-CN" sz="2800" b="0" dirty="0">
                <a:ea typeface="宋体" pitchFamily="2" charset="-122"/>
              </a:rPr>
              <a:t>Architecture-Drive Approach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0" y="1371600"/>
            <a:ext cx="464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>
                <a:ea typeface="宋体" pitchFamily="2" charset="-122"/>
              </a:rPr>
              <a:t>Architecture / Component Interface</a:t>
            </a:r>
          </a:p>
          <a:p>
            <a:pPr algn="ctr"/>
            <a:r>
              <a:rPr lang="en-US" altLang="zh-CN" sz="2400" b="0" dirty="0">
                <a:ea typeface="宋体" pitchFamily="2" charset="-122"/>
              </a:rPr>
              <a:t>Level Specification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762000" y="2667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itchFamily="2" charset="-122"/>
              </a:rPr>
              <a:t>Process / Workflow </a:t>
            </a:r>
            <a:br>
              <a:rPr lang="en-US" altLang="zh-CN" sz="2400" b="0">
                <a:ea typeface="宋体" pitchFamily="2" charset="-122"/>
              </a:rPr>
            </a:br>
            <a:r>
              <a:rPr lang="en-US" altLang="zh-CN" sz="2400" b="0">
                <a:ea typeface="宋体" pitchFamily="2" charset="-122"/>
              </a:rPr>
              <a:t>Level Specification</a:t>
            </a:r>
          </a:p>
        </p:txBody>
      </p:sp>
      <p:cxnSp>
        <p:nvCxnSpPr>
          <p:cNvPr id="393221" name="AutoShape 5"/>
          <p:cNvCxnSpPr>
            <a:cxnSpLocks noChangeShapeType="1"/>
            <a:stCxn id="23556" idx="2"/>
            <a:endCxn id="393220" idx="0"/>
          </p:cNvCxnSpPr>
          <p:nvPr/>
        </p:nvCxnSpPr>
        <p:spPr bwMode="auto">
          <a:xfrm>
            <a:off x="3086100" y="2209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762000" y="3810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dirty="0">
                <a:ea typeface="宋体" pitchFamily="2" charset="-122"/>
              </a:rPr>
              <a:t>Code-Level (C#, Java, Python) </a:t>
            </a:r>
            <a:br>
              <a:rPr lang="en-US" altLang="zh-CN" sz="2000" b="0" dirty="0">
                <a:ea typeface="宋体" pitchFamily="2" charset="-122"/>
              </a:rPr>
            </a:br>
            <a:r>
              <a:rPr lang="en-US" altLang="zh-CN" sz="2000" b="0" dirty="0">
                <a:ea typeface="宋体" pitchFamily="2" charset="-122"/>
              </a:rPr>
              <a:t>Assembling and Binding of Components</a:t>
            </a:r>
          </a:p>
        </p:txBody>
      </p:sp>
      <p:cxnSp>
        <p:nvCxnSpPr>
          <p:cNvPr id="393223" name="AutoShape 7"/>
          <p:cNvCxnSpPr>
            <a:cxnSpLocks noChangeShapeType="1"/>
            <a:stCxn id="393220" idx="2"/>
            <a:endCxn id="393222" idx="0"/>
          </p:cNvCxnSpPr>
          <p:nvPr/>
        </p:nvCxnSpPr>
        <p:spPr bwMode="auto">
          <a:xfrm>
            <a:off x="3086100" y="3352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62000" y="4953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Deployment</a:t>
            </a:r>
          </a:p>
        </p:txBody>
      </p:sp>
      <p:cxnSp>
        <p:nvCxnSpPr>
          <p:cNvPr id="393225" name="AutoShape 9"/>
          <p:cNvCxnSpPr>
            <a:cxnSpLocks noChangeShapeType="1"/>
            <a:stCxn id="393222" idx="2"/>
            <a:endCxn id="393224" idx="0"/>
          </p:cNvCxnSpPr>
          <p:nvPr/>
        </p:nvCxnSpPr>
        <p:spPr bwMode="auto">
          <a:xfrm>
            <a:off x="3086100" y="4495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5943600" y="9906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Visual Studio WF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5943600" y="14478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IBM </a:t>
            </a:r>
            <a:r>
              <a:rPr lang="en-US" altLang="zh-CN" b="0" dirty="0" err="1">
                <a:ea typeface="宋体" pitchFamily="2" charset="-122"/>
              </a:rPr>
              <a:t>WebSphere</a:t>
            </a:r>
            <a:r>
              <a:rPr lang="en-US" altLang="zh-CN" b="0" dirty="0">
                <a:ea typeface="宋体" pitchFamily="2" charset="-122"/>
              </a:rPr>
              <a:t> SCA / SDO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5943600" y="2743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Microsoft XLANG</a:t>
            </a: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5943600" y="2362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IBM WSFL’s Flow Model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5943600" y="3505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OWL-S</a:t>
            </a:r>
          </a:p>
        </p:txBody>
      </p:sp>
      <p:sp>
        <p:nvSpPr>
          <p:cNvPr id="393231" name="Rectangle 15"/>
          <p:cNvSpPr>
            <a:spLocks noChangeArrowheads="1"/>
          </p:cNvSpPr>
          <p:nvPr/>
        </p:nvSpPr>
        <p:spPr bwMode="auto">
          <a:xfrm>
            <a:off x="5943600" y="4038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</a:t>
            </a:r>
          </a:p>
        </p:txBody>
      </p:sp>
      <p:sp>
        <p:nvSpPr>
          <p:cNvPr id="393232" name="Rectangle 16"/>
          <p:cNvSpPr>
            <a:spLocks noChangeArrowheads="1"/>
          </p:cNvSpPr>
          <p:nvPr/>
        </p:nvSpPr>
        <p:spPr bwMode="auto">
          <a:xfrm>
            <a:off x="5943600" y="4419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SOAP</a:t>
            </a:r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5943600" y="4800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HTTP / RESTful</a:t>
            </a:r>
          </a:p>
        </p:txBody>
      </p:sp>
      <p:cxnSp>
        <p:nvCxnSpPr>
          <p:cNvPr id="393234" name="AutoShape 18"/>
          <p:cNvCxnSpPr>
            <a:cxnSpLocks noChangeShapeType="1"/>
            <a:stCxn id="23556" idx="3"/>
            <a:endCxn id="393226" idx="1"/>
          </p:cNvCxnSpPr>
          <p:nvPr/>
        </p:nvCxnSpPr>
        <p:spPr bwMode="auto">
          <a:xfrm flipV="1">
            <a:off x="5410200" y="11811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5" name="AutoShape 19"/>
          <p:cNvCxnSpPr>
            <a:cxnSpLocks noChangeShapeType="1"/>
            <a:stCxn id="23556" idx="3"/>
            <a:endCxn id="393227" idx="1"/>
          </p:cNvCxnSpPr>
          <p:nvPr/>
        </p:nvCxnSpPr>
        <p:spPr bwMode="auto">
          <a:xfrm flipV="1">
            <a:off x="5410200" y="16383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6" name="AutoShape 20"/>
          <p:cNvCxnSpPr>
            <a:cxnSpLocks noChangeShapeType="1"/>
            <a:stCxn id="393220" idx="3"/>
            <a:endCxn id="393228" idx="1"/>
          </p:cNvCxnSpPr>
          <p:nvPr/>
        </p:nvCxnSpPr>
        <p:spPr bwMode="auto">
          <a:xfrm flipV="1">
            <a:off x="5410200" y="28956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7" name="AutoShape 21"/>
          <p:cNvCxnSpPr>
            <a:cxnSpLocks noChangeShapeType="1"/>
            <a:stCxn id="393220" idx="3"/>
            <a:endCxn id="393229" idx="1"/>
          </p:cNvCxnSpPr>
          <p:nvPr/>
        </p:nvCxnSpPr>
        <p:spPr bwMode="auto">
          <a:xfrm flipV="1">
            <a:off x="5410200" y="25146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8" name="AutoShape 22"/>
          <p:cNvCxnSpPr>
            <a:cxnSpLocks noChangeShapeType="1"/>
            <a:stCxn id="393220" idx="3"/>
            <a:endCxn id="393230" idx="1"/>
          </p:cNvCxnSpPr>
          <p:nvPr/>
        </p:nvCxnSpPr>
        <p:spPr bwMode="auto">
          <a:xfrm>
            <a:off x="5410200" y="3009900"/>
            <a:ext cx="5334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9" name="AutoShape 23"/>
          <p:cNvCxnSpPr>
            <a:cxnSpLocks noChangeShapeType="1"/>
            <a:stCxn id="393222" idx="3"/>
            <a:endCxn id="393231" idx="1"/>
          </p:cNvCxnSpPr>
          <p:nvPr/>
        </p:nvCxnSpPr>
        <p:spPr bwMode="auto">
          <a:xfrm>
            <a:off x="5410200" y="4152900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0" name="AutoShape 24"/>
          <p:cNvCxnSpPr>
            <a:cxnSpLocks noChangeShapeType="1"/>
            <a:stCxn id="393222" idx="3"/>
            <a:endCxn id="393232" idx="1"/>
          </p:cNvCxnSpPr>
          <p:nvPr/>
        </p:nvCxnSpPr>
        <p:spPr bwMode="auto">
          <a:xfrm>
            <a:off x="5410200" y="4152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1" name="AutoShape 25"/>
          <p:cNvCxnSpPr>
            <a:cxnSpLocks noChangeShapeType="1"/>
            <a:stCxn id="393222" idx="3"/>
            <a:endCxn id="393233" idx="1"/>
          </p:cNvCxnSpPr>
          <p:nvPr/>
        </p:nvCxnSpPr>
        <p:spPr bwMode="auto">
          <a:xfrm>
            <a:off x="5410200" y="4152900"/>
            <a:ext cx="5334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2" name="Rectangle 26"/>
          <p:cNvSpPr>
            <a:spLocks noChangeArrowheads="1"/>
          </p:cNvSpPr>
          <p:nvPr/>
        </p:nvSpPr>
        <p:spPr bwMode="auto">
          <a:xfrm>
            <a:off x="5943600" y="3124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BPEL</a:t>
            </a:r>
          </a:p>
        </p:txBody>
      </p:sp>
      <p:cxnSp>
        <p:nvCxnSpPr>
          <p:cNvPr id="393243" name="AutoShape 27"/>
          <p:cNvCxnSpPr>
            <a:cxnSpLocks noChangeShapeType="1"/>
            <a:stCxn id="393220" idx="3"/>
            <a:endCxn id="393242" idx="1"/>
          </p:cNvCxnSpPr>
          <p:nvPr/>
        </p:nvCxnSpPr>
        <p:spPr bwMode="auto">
          <a:xfrm>
            <a:off x="5410200" y="30099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4" name="Rectangle 28"/>
          <p:cNvSpPr>
            <a:spLocks noChangeArrowheads="1"/>
          </p:cNvSpPr>
          <p:nvPr/>
        </p:nvSpPr>
        <p:spPr bwMode="auto">
          <a:xfrm>
            <a:off x="762000" y="6096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Management</a:t>
            </a:r>
          </a:p>
        </p:txBody>
      </p:sp>
      <p:cxnSp>
        <p:nvCxnSpPr>
          <p:cNvPr id="393245" name="AutoShape 29"/>
          <p:cNvCxnSpPr>
            <a:cxnSpLocks noChangeShapeType="1"/>
            <a:endCxn id="393244" idx="0"/>
          </p:cNvCxnSpPr>
          <p:nvPr/>
        </p:nvCxnSpPr>
        <p:spPr bwMode="auto">
          <a:xfrm>
            <a:off x="3086100" y="563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943600" y="1905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Amazon Simple Workflow SWF</a:t>
            </a:r>
            <a:endParaRPr lang="en-US" altLang="zh-CN" sz="1600" b="0" dirty="0">
              <a:ea typeface="宋体" pitchFamily="2" charset="-122"/>
            </a:endParaRPr>
          </a:p>
        </p:txBody>
      </p:sp>
      <p:cxnSp>
        <p:nvCxnSpPr>
          <p:cNvPr id="32" name="AutoShape 19"/>
          <p:cNvCxnSpPr>
            <a:cxnSpLocks noChangeShapeType="1"/>
            <a:stCxn id="23556" idx="3"/>
            <a:endCxn id="31" idx="1"/>
          </p:cNvCxnSpPr>
          <p:nvPr/>
        </p:nvCxnSpPr>
        <p:spPr bwMode="auto">
          <a:xfrm>
            <a:off x="5410200" y="17907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943600" y="5257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Remote Desktop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43600" y="5638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FTP / WebDev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943600" y="6019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IDE (e.g., ebXML, VS)</a:t>
            </a:r>
          </a:p>
        </p:txBody>
      </p:sp>
      <p:cxnSp>
        <p:nvCxnSpPr>
          <p:cNvPr id="36" name="AutoShape 23"/>
          <p:cNvCxnSpPr>
            <a:cxnSpLocks noChangeShapeType="1"/>
            <a:stCxn id="393224" idx="3"/>
            <a:endCxn id="33" idx="1"/>
          </p:cNvCxnSpPr>
          <p:nvPr/>
        </p:nvCxnSpPr>
        <p:spPr bwMode="auto">
          <a:xfrm>
            <a:off x="5410200" y="52959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4"/>
          <p:cNvCxnSpPr>
            <a:cxnSpLocks noChangeShapeType="1"/>
            <a:stCxn id="393224" idx="3"/>
            <a:endCxn id="34" idx="1"/>
          </p:cNvCxnSpPr>
          <p:nvPr/>
        </p:nvCxnSpPr>
        <p:spPr bwMode="auto">
          <a:xfrm>
            <a:off x="5410200" y="52959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5"/>
          <p:cNvCxnSpPr>
            <a:cxnSpLocks noChangeShapeType="1"/>
            <a:stCxn id="393224" idx="3"/>
            <a:endCxn id="35" idx="1"/>
          </p:cNvCxnSpPr>
          <p:nvPr/>
        </p:nvCxnSpPr>
        <p:spPr bwMode="auto">
          <a:xfrm>
            <a:off x="5410200" y="5295900"/>
            <a:ext cx="5334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IDE (e.g., ebXML, VS)</a:t>
            </a:r>
          </a:p>
        </p:txBody>
      </p:sp>
      <p:cxnSp>
        <p:nvCxnSpPr>
          <p:cNvPr id="40" name="AutoShape 25"/>
          <p:cNvCxnSpPr>
            <a:cxnSpLocks noChangeShapeType="1"/>
            <a:stCxn id="393244" idx="3"/>
            <a:endCxn id="39" idx="1"/>
          </p:cNvCxnSpPr>
          <p:nvPr/>
        </p:nvCxnSpPr>
        <p:spPr bwMode="auto">
          <a:xfrm>
            <a:off x="5410200" y="6438900"/>
            <a:ext cx="533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943600" y="5334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Oracle SOA Suite</a:t>
            </a:r>
          </a:p>
        </p:txBody>
      </p:sp>
      <p:cxnSp>
        <p:nvCxnSpPr>
          <p:cNvPr id="42" name="AutoShape 18"/>
          <p:cNvCxnSpPr>
            <a:cxnSpLocks noChangeShapeType="1"/>
            <a:stCxn id="23556" idx="3"/>
            <a:endCxn id="41" idx="1"/>
          </p:cNvCxnSpPr>
          <p:nvPr/>
        </p:nvCxnSpPr>
        <p:spPr bwMode="auto">
          <a:xfrm flipV="1">
            <a:off x="5410200" y="723900"/>
            <a:ext cx="533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 rot="16200000">
            <a:off x="-816454" y="211185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CSE446 (Integration)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06221" y="474424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CSE445 (Development)</a:t>
            </a:r>
          </a:p>
        </p:txBody>
      </p:sp>
    </p:spTree>
    <p:extLst>
      <p:ext uri="{BB962C8B-B14F-4D97-AF65-F5344CB8AC3E}">
        <p14:creationId xmlns:p14="http://schemas.microsoft.com/office/powerpoint/2010/main" val="2623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85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85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85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2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2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2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2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2" grpId="0" animBg="1"/>
      <p:bldP spid="393224" grpId="0" animBg="1"/>
      <p:bldP spid="393226" grpId="0" animBg="1"/>
      <p:bldP spid="393227" grpId="0" animBg="1"/>
      <p:bldP spid="393228" grpId="0" animBg="1"/>
      <p:bldP spid="393229" grpId="0" animBg="1"/>
      <p:bldP spid="393230" grpId="0" animBg="1"/>
      <p:bldP spid="393231" grpId="0" animBg="1"/>
      <p:bldP spid="393232" grpId="0" animBg="1"/>
      <p:bldP spid="393233" grpId="0" animBg="1"/>
      <p:bldP spid="393242" grpId="0" animBg="1"/>
      <p:bldP spid="393244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1" grpId="0" animBg="1"/>
      <p:bldP spid="2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17D58B-6EFE-40C0-86C1-D5E13CEF28A2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/>
              <a:t>Oracle SOA Suite: StockQuoteService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85800"/>
            <a:ext cx="77533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7" name="AutoShape 5"/>
          <p:cNvSpPr>
            <a:spLocks noChangeArrowheads="1"/>
          </p:cNvSpPr>
          <p:nvPr/>
        </p:nvSpPr>
        <p:spPr bwMode="auto">
          <a:xfrm>
            <a:off x="2209800" y="33528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1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705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9" name="AutoShape 7"/>
          <p:cNvSpPr>
            <a:spLocks noChangeArrowheads="1"/>
          </p:cNvSpPr>
          <p:nvPr/>
        </p:nvSpPr>
        <p:spPr bwMode="auto">
          <a:xfrm flipH="1">
            <a:off x="4533900" y="38100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ounded Rectangular Callout 1"/>
          <p:cNvSpPr>
            <a:spLocks noChangeArrowheads="1"/>
          </p:cNvSpPr>
          <p:nvPr/>
        </p:nvSpPr>
        <p:spPr bwMode="auto">
          <a:xfrm>
            <a:off x="7794172" y="685800"/>
            <a:ext cx="1333500" cy="1219200"/>
          </a:xfrm>
          <a:prstGeom prst="wedgeRoundRectCallout">
            <a:avLst>
              <a:gd name="adj1" fmla="val -51417"/>
              <a:gd name="adj2" fmla="val 752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/>
              <a:t>BPEL composition with WSDL interface</a:t>
            </a:r>
          </a:p>
        </p:txBody>
      </p:sp>
    </p:spTree>
    <p:extLst>
      <p:ext uri="{BB962C8B-B14F-4D97-AF65-F5344CB8AC3E}">
        <p14:creationId xmlns:p14="http://schemas.microsoft.com/office/powerpoint/2010/main" val="12518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/>
      <p:bldP spid="591879" grpId="0" animBg="1"/>
      <p:bldP spid="59187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0AB86-5042-4000-9E7B-D2103338103D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512" y="0"/>
            <a:ext cx="658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2400" y="2895600"/>
            <a:ext cx="3296502" cy="3065878"/>
            <a:chOff x="278864" y="3243498"/>
            <a:chExt cx="3296502" cy="30658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Submitted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Assigned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Approved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Rejected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Ordered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/>
                <a:t>Completed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28314" y="413359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06299" y="50236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795" y="4677537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reassign</a:t>
              </a: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8770" y="1143000"/>
            <a:ext cx="1931030" cy="1066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Microsoft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Workflow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16596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950ED-EB6F-44C8-BDB5-BDC4B79CE27A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Service Component Architecture (SCA)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solidFill>
                  <a:srgbClr val="B2B2B2"/>
                </a:solidFill>
                <a:ea typeface="宋体" pitchFamily="2" charset="-122"/>
              </a:rPr>
              <a:t>Service Data Object (SDO)</a:t>
            </a:r>
          </a:p>
        </p:txBody>
      </p:sp>
      <p:pic>
        <p:nvPicPr>
          <p:cNvPr id="27652" name="Picture 3" descr="Figure 7. Imports and exports with other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5313"/>
            <a:ext cx="6905625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04800" y="1225550"/>
            <a:ext cx="868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0" dirty="0">
                <a:latin typeface="Tahoma" pitchFamily="34" charset="0"/>
                <a:ea typeface="宋体" pitchFamily="2" charset="-122"/>
              </a:rPr>
              <a:t>https://www.ibm.com/support/knowledgecenter/en/SSMKHH_10.0.0/com.ibm.etools.mft.doc/ac68550_.htm</a:t>
            </a:r>
            <a:endParaRPr lang="zh-CN" altLang="en-US" sz="1400" b="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52957-FDC4-4C63-B7FF-7B06EEC2D567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Web Services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altLang="zh-CN" sz="3200" b="1" dirty="0">
                <a:solidFill>
                  <a:srgbClr val="990000"/>
                </a:solidFill>
              </a:rPr>
              <a:t>1. </a:t>
            </a:r>
            <a:r>
              <a:rPr lang="en-US" sz="3200" b="1" dirty="0">
                <a:solidFill>
                  <a:srgbClr val="990000"/>
                </a:solidFill>
              </a:rPr>
              <a:t>Services</a:t>
            </a:r>
          </a:p>
          <a:p>
            <a:pPr eaLnBrk="1" hangingPunct="1"/>
            <a:r>
              <a:rPr lang="en-US" altLang="zh-CN" dirty="0"/>
              <a:t>2. </a:t>
            </a:r>
            <a:r>
              <a:rPr lang="en-US" dirty="0"/>
              <a:t>Service Broker</a:t>
            </a:r>
          </a:p>
          <a:p>
            <a:pPr eaLnBrk="1" hangingPunct="1"/>
            <a:r>
              <a:rPr lang="en-US" altLang="zh-CN" dirty="0"/>
              <a:t>3. </a:t>
            </a:r>
            <a:r>
              <a:rPr lang="en-US" dirty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ea typeface="宋体" pitchFamily="2" charset="-122"/>
              </a:rPr>
              <a:t>Web 2.0 and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Semantic Web</a:t>
            </a:r>
            <a:endParaRPr lang="en-US" sz="32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3952875" y="32337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>
            <a:off x="5149850" y="28733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8"/>
          <p:cNvSpPr>
            <a:spLocks/>
          </p:cNvSpPr>
          <p:nvPr/>
        </p:nvSpPr>
        <p:spPr bwMode="auto">
          <a:xfrm>
            <a:off x="5149850" y="28733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9"/>
          <p:cNvSpPr>
            <a:spLocks/>
          </p:cNvSpPr>
          <p:nvPr/>
        </p:nvSpPr>
        <p:spPr bwMode="auto">
          <a:xfrm>
            <a:off x="5562600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10"/>
          <p:cNvSpPr>
            <a:spLocks/>
          </p:cNvSpPr>
          <p:nvPr/>
        </p:nvSpPr>
        <p:spPr bwMode="auto">
          <a:xfrm>
            <a:off x="5562600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1"/>
          <p:cNvSpPr>
            <a:spLocks/>
          </p:cNvSpPr>
          <p:nvPr/>
        </p:nvSpPr>
        <p:spPr bwMode="auto">
          <a:xfrm>
            <a:off x="5562600" y="31750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5778500" y="32178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5562600" y="28702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5778500" y="32178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V="1">
            <a:off x="4133850" y="33242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 flipV="1">
            <a:off x="6586538" y="33242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242175" y="4202113"/>
            <a:ext cx="1506538" cy="827087"/>
            <a:chOff x="4562" y="3383"/>
            <a:chExt cx="949" cy="521"/>
          </a:xfrm>
        </p:grpSpPr>
        <p:sp>
          <p:nvSpPr>
            <p:cNvPr id="4123" name="Freeform 18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19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4644" y="3399"/>
              <a:ext cx="787" cy="1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/>
                <a:t>Service providers</a:t>
              </a:r>
            </a:p>
          </p:txBody>
        </p:sp>
        <p:sp>
          <p:nvSpPr>
            <p:cNvPr id="4126" name="Freeform 21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2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3"/>
            <p:cNvSpPr>
              <a:spLocks/>
            </p:cNvSpPr>
            <p:nvPr/>
          </p:nvSpPr>
          <p:spPr bwMode="auto">
            <a:xfrm>
              <a:off x="4729" y="3632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64946093 w 570"/>
                <a:gd name="T3" fmla="*/ 111283 h 35"/>
                <a:gd name="T4" fmla="*/ 130031506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4767" y="3682"/>
              <a:ext cx="620" cy="13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Web Services</a:t>
              </a:r>
            </a:p>
          </p:txBody>
        </p:sp>
      </p:grpSp>
      <p:grpSp>
        <p:nvGrpSpPr>
          <p:cNvPr id="4113" name="Group 25"/>
          <p:cNvGrpSpPr>
            <a:grpSpLocks/>
          </p:cNvGrpSpPr>
          <p:nvPr/>
        </p:nvGrpSpPr>
        <p:grpSpPr bwMode="auto">
          <a:xfrm>
            <a:off x="3276600" y="4254500"/>
            <a:ext cx="1593850" cy="774700"/>
            <a:chOff x="860" y="2214"/>
            <a:chExt cx="1004" cy="488"/>
          </a:xfrm>
        </p:grpSpPr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8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0410387 w 116"/>
                <a:gd name="T1" fmla="*/ 1684911 h 219"/>
                <a:gd name="T2" fmla="*/ 0 w 116"/>
                <a:gd name="T3" fmla="*/ 849082 h 219"/>
                <a:gd name="T4" fmla="*/ 2041038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Rectangle 32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14" name="Line 33"/>
          <p:cNvSpPr>
            <a:spLocks noChangeShapeType="1"/>
          </p:cNvSpPr>
          <p:nvPr/>
        </p:nvSpPr>
        <p:spPr bwMode="auto">
          <a:xfrm flipV="1">
            <a:off x="4883150" y="4648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4883150" y="4800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73342F-2CB1-46EB-99BB-2CAB704C2D10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B2B2B2"/>
                </a:solidFill>
                <a:ea typeface="宋体" pitchFamily="2" charset="-122"/>
              </a:rPr>
              <a:t>Service Component Architecture (SCA)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Service Data Object (SDO)</a:t>
            </a:r>
          </a:p>
        </p:txBody>
      </p:sp>
      <p:pic>
        <p:nvPicPr>
          <p:cNvPr id="28676" name="Picture 3" descr="Figure 8. WebSphere Process Server business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315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6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>
                <a:ea typeface="宋体" pitchFamily="2" charset="-122"/>
              </a:rPr>
              <a:t>Assign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>
                <a:ea typeface="宋体" pitchFamily="2" charset="-122"/>
              </a:rPr>
              <a:t>Condition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>
                <a:ea typeface="宋体" pitchFamily="2" charset="-122"/>
              </a:rPr>
              <a:t>Switch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>
                <a:ea typeface="宋体" pitchFamily="2" charset="-122"/>
              </a:rPr>
              <a:t>Loop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>
                <a:ea typeface="宋体" pitchFamily="2" charset="-122"/>
              </a:rPr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will be studied in detail in the next course</a:t>
            </a: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Explicit differentiation between software engineers and programmers (Three-Party Development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 builders (</a:t>
            </a:r>
            <a:r>
              <a:rPr lang="en-US" sz="2400" b="1" dirty="0">
                <a:solidFill>
                  <a:srgbClr val="0033CC"/>
                </a:solidFill>
              </a:rPr>
              <a:t>software engineers</a:t>
            </a:r>
            <a:r>
              <a:rPr lang="en-US" sz="2400" dirty="0"/>
              <a:t>) do not have to focus on programming in the small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Fewer </a:t>
            </a:r>
            <a:r>
              <a:rPr lang="en-US" sz="2400" dirty="0">
                <a:solidFill>
                  <a:srgbClr val="0033CC"/>
                </a:solidFill>
              </a:rPr>
              <a:t>programmers-only</a:t>
            </a:r>
            <a:r>
              <a:rPr lang="en-US" sz="2400" dirty="0"/>
              <a:t> jobs may be needed, as reuses increase, automated/AI programming,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software engineers (CS/CSE/SE graduates) will be needed, as </a:t>
            </a:r>
            <a:r>
              <a:rPr lang="en-US" sz="2400"/>
              <a:t>applications increase.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695325"/>
            <a:ext cx="8332787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224" y="76200"/>
            <a:ext cx="79248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0033CC"/>
                </a:solidFill>
              </a:rPr>
              <a:t>Engineers (U.S. </a:t>
            </a:r>
            <a:r>
              <a:rPr lang="en-US" sz="2800" dirty="0" err="1">
                <a:solidFill>
                  <a:srgbClr val="0033CC"/>
                </a:solidFill>
              </a:rPr>
              <a:t>DoL</a:t>
            </a:r>
            <a:r>
              <a:rPr lang="en-US" sz="2800" dirty="0">
                <a:solidFill>
                  <a:srgbClr val="0033CC"/>
                </a:solidFill>
              </a:rPr>
              <a:t> OCO Handbook 2010-2011)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b="0" dirty="0"/>
              <a:t>http://www.bls.gov/ooh/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819400"/>
            <a:ext cx="8458200" cy="1033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414683">
              <a:defRPr/>
            </a:pPr>
            <a:endParaRPr lang="en-US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362610" y="1630878"/>
            <a:ext cx="8458200" cy="486809"/>
            <a:chOff x="131454" y="5254731"/>
            <a:chExt cx="8686800" cy="487204"/>
          </a:xfrm>
        </p:grpSpPr>
        <p:sp>
          <p:nvSpPr>
            <p:cNvPr id="19" name="Rectangle 18"/>
            <p:cNvSpPr/>
            <p:nvPr/>
          </p:nvSpPr>
          <p:spPr>
            <a:xfrm>
              <a:off x="131454" y="5265300"/>
              <a:ext cx="8686800" cy="47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>
                <a:defRPr/>
              </a:pPr>
              <a:endParaRPr lang="en-US"/>
            </a:p>
          </p:txBody>
        </p: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207654" y="5254731"/>
              <a:ext cx="2895600" cy="36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latin typeface="Arial" pitchFamily="34" charset="0"/>
                </a:rPr>
                <a:t>All Engineers</a:t>
              </a: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4748762" y="5330982"/>
              <a:ext cx="4069492" cy="4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>
                <a:tabLst>
                  <a:tab pos="1428750" algn="l"/>
                  <a:tab pos="3425825" algn="l"/>
                  <a:tab pos="4854575" algn="l"/>
                </a:tabLst>
              </a:pPr>
              <a:r>
                <a:rPr lang="en-US" sz="2000" dirty="0">
                  <a:latin typeface="Arial" pitchFamily="34" charset="0"/>
                </a:rPr>
                <a:t>1,571,900	1,750.300	11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8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136360"/>
            <a:ext cx="89916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0033CC"/>
                </a:solidFill>
              </a:rPr>
              <a:t>Software Engineers and CS Occupations (There are many more)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b="0" dirty="0">
                <a:solidFill>
                  <a:schemeClr val="tx1"/>
                </a:solidFill>
              </a:rPr>
              <a:t>in U.S. </a:t>
            </a:r>
            <a:r>
              <a:rPr lang="en-US" sz="2800" b="0" dirty="0" err="1">
                <a:solidFill>
                  <a:schemeClr val="tx1"/>
                </a:solidFill>
              </a:rPr>
              <a:t>DoL</a:t>
            </a:r>
            <a:r>
              <a:rPr lang="en-US" sz="2800" b="0" dirty="0">
                <a:solidFill>
                  <a:schemeClr val="tx1"/>
                </a:solidFill>
              </a:rPr>
              <a:t> Occupational Outlook Handbook 2010-2011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2486"/>
              </p:ext>
            </p:extLst>
          </p:nvPr>
        </p:nvGraphicFramePr>
        <p:xfrm>
          <a:off x="152400" y="1828800"/>
          <a:ext cx="8839199" cy="4378324"/>
        </p:xfrm>
        <a:graphic>
          <a:graphicData uri="http://schemas.openxmlformats.org/drawingml/2006/table">
            <a:tbl>
              <a:tblPr/>
              <a:tblGrid>
                <a:gridCol w="358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0975" algn="ctr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Occupational title	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2008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2018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number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percentage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software engineers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909,600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1,204,800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295,200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systems analysts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532,200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640,300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108,100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network, systems, and database administrators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961,200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1,247,800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286,600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programmers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426,700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414,400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-12,300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-3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3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support specialists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565,700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643,700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78,000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information systems managers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293,000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342,500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49,500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152400" y="1044574"/>
            <a:ext cx="8701088" cy="526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4683"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" y="2362200"/>
            <a:ext cx="8686800" cy="6858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36805" y="1094868"/>
            <a:ext cx="281940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</a:rPr>
              <a:t>All Engineers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712362" y="1118507"/>
            <a:ext cx="512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517650" eaLnBrk="0" hangingPunct="0"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517650" eaLnBrk="0" hangingPunct="0"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517650" eaLnBrk="0" hangingPunct="0"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517650" eaLnBrk="0" hangingPunct="0"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517650" eaLnBrk="0" hangingPunct="0"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517650" eaLnBrk="0" fontAlgn="base" hangingPunct="0">
              <a:spcBef>
                <a:spcPct val="0"/>
              </a:spcBef>
              <a:spcAft>
                <a:spcPct val="0"/>
              </a:spcAft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517650" eaLnBrk="0" fontAlgn="base" hangingPunct="0">
              <a:spcBef>
                <a:spcPct val="0"/>
              </a:spcBef>
              <a:spcAft>
                <a:spcPct val="0"/>
              </a:spcAft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517650" eaLnBrk="0" fontAlgn="base" hangingPunct="0">
              <a:spcBef>
                <a:spcPct val="0"/>
              </a:spcBef>
              <a:spcAft>
                <a:spcPct val="0"/>
              </a:spcAft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517650" eaLnBrk="0" fontAlgn="base" hangingPunct="0">
              <a:spcBef>
                <a:spcPct val="0"/>
              </a:spcBef>
              <a:spcAft>
                <a:spcPct val="0"/>
              </a:spcAft>
              <a:tabLst>
                <a:tab pos="1570038" algn="l"/>
                <a:tab pos="3586163" algn="l"/>
                <a:tab pos="4854575" algn="l"/>
              </a:tabLs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tabLst>
                <a:tab pos="1428750" algn="l"/>
                <a:tab pos="3425825" algn="l"/>
                <a:tab pos="4854575" algn="l"/>
              </a:tabLst>
            </a:pPr>
            <a:r>
              <a:rPr lang="en-US" sz="2000" dirty="0">
                <a:latin typeface="Arial" pitchFamily="34" charset="0"/>
              </a:rPr>
              <a:t>1,571,900	1,750.300	               11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8016" y="63746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2,7788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5232" y="63868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3,2887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4419600"/>
            <a:ext cx="8686800" cy="4572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3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D216A-3925-4CE8-832F-91288BB805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09800" y="533400"/>
            <a:ext cx="4975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Arial" pitchFamily="34" charset="0"/>
              </a:rPr>
              <a:t>http://money.cnn.com/magazines/moneymag/bestjobs/top50/index.html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2286000" y="152400"/>
            <a:ext cx="5010150" cy="371475"/>
            <a:chOff x="1440" y="96"/>
            <a:chExt cx="3156" cy="234"/>
          </a:xfrm>
        </p:grpSpPr>
        <p:pic>
          <p:nvPicPr>
            <p:cNvPr id="194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6"/>
              <a:ext cx="315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59"/>
              <a:ext cx="390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467600" y="15240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>
                <a:latin typeface="Arial" pitchFamily="34" charset="0"/>
              </a:rPr>
              <a:t>April 12, 2006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47713"/>
            <a:ext cx="81534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762000" y="990600"/>
            <a:ext cx="3810000" cy="228600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1219200"/>
          <a:ext cx="7086600" cy="5410200"/>
        </p:xfrm>
        <a:graphic>
          <a:graphicData uri="http://schemas.openxmlformats.org/drawingml/2006/table">
            <a:tbl>
              <a:tblPr/>
              <a:tblGrid>
                <a:gridCol w="514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Job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Rank in top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Architect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Database Administrator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Systems Security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Engineering / Development Director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Manager</a:t>
                      </a: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Telecommunications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Network Operations Project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Business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Consultant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Test Software Development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Program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Computer and Information Scientist</a:t>
                      </a: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Programmer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Applications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425" y="501650"/>
            <a:ext cx="587375" cy="488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AD830AE-B50F-4235-AE41-58CDE327369E}" type="slidenum">
              <a:rPr lang="en-US" smtClean="0">
                <a:solidFill>
                  <a:srgbClr val="0070C0"/>
                </a:solidFill>
              </a:rPr>
              <a:pPr eaLnBrk="1" hangingPunct="1">
                <a:defRPr/>
              </a:pPr>
              <a:t>36</a:t>
            </a:fld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3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7" name="TextBox 7"/>
          <p:cNvSpPr txBox="1">
            <a:spLocks noChangeArrowheads="1"/>
          </p:cNvSpPr>
          <p:nvPr/>
        </p:nvSpPr>
        <p:spPr bwMode="auto">
          <a:xfrm rot="-5400000">
            <a:off x="-1026318" y="3540918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Arial" pitchFamily="34" charset="0"/>
              </a:rPr>
              <a:t>Information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1219200"/>
            <a:ext cx="79248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600200"/>
            <a:ext cx="792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0" name="TextBox 11"/>
          <p:cNvSpPr txBox="1">
            <a:spLocks noChangeArrowheads="1"/>
          </p:cNvSpPr>
          <p:nvPr/>
        </p:nvSpPr>
        <p:spPr bwMode="auto">
          <a:xfrm>
            <a:off x="533400" y="1219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Sector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716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4" name="Rectangle 12"/>
          <p:cNvSpPr>
            <a:spLocks noChangeArrowheads="1"/>
          </p:cNvSpPr>
          <p:nvPr/>
        </p:nvSpPr>
        <p:spPr bwMode="auto">
          <a:xfrm>
            <a:off x="1295400" y="6858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http://money.cnn.com/magazines/moneymag/bestjobs/2010/sectors/#I</a:t>
            </a:r>
          </a:p>
        </p:txBody>
      </p:sp>
      <p:sp>
        <p:nvSpPr>
          <p:cNvPr id="20545" name="TextBox 14"/>
          <p:cNvSpPr txBox="1">
            <a:spLocks noChangeArrowheads="1"/>
          </p:cNvSpPr>
          <p:nvPr/>
        </p:nvSpPr>
        <p:spPr bwMode="auto">
          <a:xfrm>
            <a:off x="7381875" y="2143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Arial" pitchFamily="34" charset="0"/>
              </a:rPr>
              <a:t>2010</a:t>
            </a:r>
          </a:p>
        </p:txBody>
      </p:sp>
      <p:sp>
        <p:nvSpPr>
          <p:cNvPr id="20546" name="TextBox 1"/>
          <p:cNvSpPr txBox="1">
            <a:spLocks noChangeArrowheads="1"/>
          </p:cNvSpPr>
          <p:nvPr/>
        </p:nvSpPr>
        <p:spPr bwMode="auto">
          <a:xfrm>
            <a:off x="8575675" y="34686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15</a:t>
            </a:r>
          </a:p>
          <a:p>
            <a:pPr eaLnBrk="1" hangingPunct="1"/>
            <a:r>
              <a:rPr lang="en-US"/>
              <a:t>40</a:t>
            </a:r>
          </a:p>
        </p:txBody>
      </p:sp>
      <p:cxnSp>
        <p:nvCxnSpPr>
          <p:cNvPr id="20547" name="Straight Connector 3"/>
          <p:cNvCxnSpPr>
            <a:cxnSpLocks noChangeShapeType="1"/>
            <a:endCxn id="20546" idx="3"/>
          </p:cNvCxnSpPr>
          <p:nvPr/>
        </p:nvCxnSpPr>
        <p:spPr bwMode="auto">
          <a:xfrm>
            <a:off x="8575675" y="379095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147763" y="1589088"/>
            <a:ext cx="2205037" cy="315912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2" y="116304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8" y="268704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732147" y="178217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0299"/>
              </p:ext>
            </p:extLst>
          </p:nvPr>
        </p:nvGraphicFramePr>
        <p:xfrm>
          <a:off x="132347" y="642018"/>
          <a:ext cx="885524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</a:t>
                      </a:r>
                      <a:r>
                        <a:rPr lang="en-US" baseline="0" dirty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 Job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year growth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Job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Biomedical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$92,100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Architect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$119,000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Research 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$87,200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144,705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Adviser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$90,200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273,183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Research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$63,100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$76,700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276,054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$84,200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$74,900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145,248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Consultant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876,217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Optometrist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455,20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Consultant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$96,400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664,712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Network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$73,400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Security Consultant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$102,000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62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2" y="116304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8" y="268704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9701"/>
            <a:ext cx="6124668" cy="288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509435" y="2250266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695127" y="23622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962153" y="35814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4230002" y="3690831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2673897" y="473561"/>
            <a:ext cx="341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http://money.cnn.com/pf/best-jobs/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10000"/>
            <a:ext cx="6146154" cy="286535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 flipV="1">
            <a:off x="481584" y="51816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467106" y="51816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230002" y="6538770"/>
            <a:ext cx="1046525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404021" y="815035"/>
            <a:ext cx="582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itchFamily="34" charset="0"/>
              </a:rPr>
              <a:t>2015</a:t>
            </a: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404021" y="3754090"/>
            <a:ext cx="582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itchFamily="34" charset="0"/>
              </a:rPr>
              <a:t>2017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5144" y="4343400"/>
            <a:ext cx="2296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In top 50:</a:t>
            </a:r>
          </a:p>
          <a:p>
            <a:endParaRPr lang="en-US" sz="1400" b="0" dirty="0"/>
          </a:p>
          <a:p>
            <a:r>
              <a:rPr lang="en-US" sz="1400" b="0" dirty="0"/>
              <a:t>13 Information Tech Director</a:t>
            </a:r>
          </a:p>
          <a:p>
            <a:r>
              <a:rPr lang="en-US" sz="1400" b="0" dirty="0"/>
              <a:t>14 Webmaster</a:t>
            </a:r>
          </a:p>
          <a:p>
            <a:r>
              <a:rPr lang="en-US" sz="1400" b="0" dirty="0"/>
              <a:t>22 IT Operations Manager</a:t>
            </a:r>
          </a:p>
          <a:p>
            <a:r>
              <a:rPr lang="en-US" sz="1400" b="0" dirty="0"/>
              <a:t>33 Video game designer</a:t>
            </a:r>
          </a:p>
          <a:p>
            <a:r>
              <a:rPr lang="en-US" sz="1400" b="0" dirty="0"/>
              <a:t>35 IT Training Specialist</a:t>
            </a:r>
          </a:p>
          <a:p>
            <a:r>
              <a:rPr lang="en-US" sz="1400" b="0" dirty="0"/>
              <a:t>38 IT Business Analyst</a:t>
            </a:r>
          </a:p>
          <a:p>
            <a:r>
              <a:rPr lang="en-US" sz="1400" b="0" dirty="0"/>
              <a:t>50 IT Security Director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4690" y="1450047"/>
            <a:ext cx="223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b="0" dirty="0"/>
              <a:t>In top 50:</a:t>
            </a:r>
          </a:p>
          <a:p>
            <a:pPr marL="228600" indent="-228600"/>
            <a:endParaRPr lang="en-US" sz="1400" b="0" dirty="0"/>
          </a:p>
          <a:p>
            <a:pPr marL="228600" indent="-228600"/>
            <a:r>
              <a:rPr lang="en-US" sz="1400" b="0" dirty="0"/>
              <a:t>17 IT Program Manager</a:t>
            </a:r>
          </a:p>
          <a:p>
            <a:pPr marL="228600" indent="-228600"/>
            <a:r>
              <a:rPr lang="en-US" sz="1400" b="0" dirty="0"/>
              <a:t>32 Software Quality Assurance Manager</a:t>
            </a:r>
          </a:p>
          <a:p>
            <a:pPr marL="228600" indent="-228600"/>
            <a:r>
              <a:rPr lang="en-US" sz="1400" b="0" dirty="0"/>
              <a:t>38 IT Security Consultant</a:t>
            </a:r>
          </a:p>
        </p:txBody>
      </p:sp>
    </p:spTree>
    <p:extLst>
      <p:ext uri="{BB962C8B-B14F-4D97-AF65-F5344CB8AC3E}">
        <p14:creationId xmlns:p14="http://schemas.microsoft.com/office/powerpoint/2010/main" val="35970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941CA0-C758-42F5-92B3-F82A16EDF6A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14600" y="226798"/>
            <a:ext cx="66294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100 Best Jobs US News 2021 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111111"/>
                </a:solidFill>
                <a:effectLst/>
                <a:latin typeface="Montserrat"/>
              </a:rPr>
              <a:t>https://money.usnews.com/careers/best-jobs/rankings/the-100-best-jobs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E3EE8-E346-4D78-BE8D-1B4781B4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C7BDD-F28B-4764-A40F-64BFC159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933"/>
            <a:ext cx="935494" cy="90026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737844-4C1C-433A-A238-E1C5FE29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93089"/>
              </p:ext>
            </p:extLst>
          </p:nvPr>
        </p:nvGraphicFramePr>
        <p:xfrm>
          <a:off x="533400" y="1128907"/>
          <a:ext cx="8448368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113978303"/>
                    </a:ext>
                  </a:extLst>
                </a:gridCol>
                <a:gridCol w="1133168">
                  <a:extLst>
                    <a:ext uri="{9D8B030D-6E8A-4147-A177-3AD203B41FA5}">
                      <a16:colId xmlns:a16="http://schemas.microsoft.com/office/drawing/2014/main" val="16779858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23722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0026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Physician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39,300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112,260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2. 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316,000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107,510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6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3. Nurse 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110,700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109,820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Medical and Health Services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133,200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100,980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6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5. Physician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206,500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9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6. Statistician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14,800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91,160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6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Speech-Language Pathologist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79,120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8. 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10,300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94,280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3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9. Dentist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3,700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155,600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10. </a:t>
                      </a:r>
                      <a:r>
                        <a:rPr lang="en-US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Veterinarian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95,460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9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11. </a:t>
                      </a:r>
                      <a:r>
                        <a:rPr lang="en-US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Orthodontist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208,000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521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12. IT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48,100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146,360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Summary: Medical related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280,500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Master/Doctor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Summary: Computing related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389,200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 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Bachelor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7837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46220-2315-4C92-933D-10583CFC95F3}"/>
              </a:ext>
            </a:extLst>
          </p:cNvPr>
          <p:cNvCxnSpPr/>
          <p:nvPr/>
        </p:nvCxnSpPr>
        <p:spPr bwMode="auto">
          <a:xfrm>
            <a:off x="533400" y="6000136"/>
            <a:ext cx="8448368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C5FC7-B26C-4842-A1B7-CBF7B7E5195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" y="2209801"/>
            <a:ext cx="22098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764EA-F408-4962-86A8-5D5B67A1852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599" y="3705267"/>
            <a:ext cx="1371601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FD528-7495-4AF2-B1D5-D91A0F03D6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516" y="4504137"/>
            <a:ext cx="1484671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5A006-3351-4F06-9A22-021005109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" y="5904271"/>
            <a:ext cx="1484671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C8842-F5B9-4E1F-9C8E-E65986B056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4500" y="6703141"/>
            <a:ext cx="2324100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24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16B7E-6950-4F4F-B439-EF135B10275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Service (WS)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are building blocks of SOC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SOAP/WSDL services have an standard interface in </a:t>
            </a:r>
            <a:r>
              <a:rPr lang="en-US" sz="2400" dirty="0">
                <a:solidFill>
                  <a:srgbClr val="0000FF"/>
                </a:solidFill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RESTful services use 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HTTP</a:t>
            </a:r>
            <a:r>
              <a:rPr lang="en-US" sz="2400" dirty="0"/>
              <a:t> without using SOAP/WSDL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 can be remotely invoked via a message in a standard protocol, e.g., </a:t>
            </a:r>
            <a:r>
              <a:rPr lang="en-US" sz="2400" dirty="0">
                <a:solidFill>
                  <a:srgbClr val="0000FF"/>
                </a:solidFill>
              </a:rPr>
              <a:t>SOAP, HTTP</a:t>
            </a:r>
            <a:r>
              <a:rPr lang="en-US" sz="2400" dirty="0"/>
              <a:t> – It is NOT a remote procedure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Loosely coupled vs. tightly coupled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Data flow vs. control 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are platform-independent, it can be written in any languages: Java, C#, C++, Python,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piece of program can be wrapped into a 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WS can be placed in an internet-searchable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the near future, most services required will be available (</a:t>
            </a:r>
            <a:r>
              <a:rPr lang="en-US" sz="2400" dirty="0">
                <a:solidFill>
                  <a:srgbClr val="0033CC"/>
                </a:solidFill>
              </a:rPr>
              <a:t>not necessarily free</a:t>
            </a:r>
            <a:r>
              <a:rPr lang="en-US" sz="2400" dirty="0"/>
              <a:t>). There is less need of writing new services. However, there is always a need of writing better services.</a:t>
            </a:r>
          </a:p>
        </p:txBody>
      </p:sp>
    </p:spTree>
    <p:extLst>
      <p:ext uri="{BB962C8B-B14F-4D97-AF65-F5344CB8AC3E}">
        <p14:creationId xmlns:p14="http://schemas.microsoft.com/office/powerpoint/2010/main" val="658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941CA0-C758-42F5-92B3-F82A16EDF6A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14600" y="226798"/>
            <a:ext cx="66294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100 Best Jobs US News 2023 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111111"/>
                </a:solidFill>
                <a:effectLst/>
                <a:latin typeface="Montserrat"/>
              </a:rPr>
              <a:t>https://money.usnews.com/careers/best-jobs/rankings/the-100-best-jobs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E3EE8-E346-4D78-BE8D-1B4781B4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C7BDD-F28B-4764-A40F-64BFC159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933"/>
            <a:ext cx="935494" cy="90026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737844-4C1C-433A-A238-E1C5FE29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72376"/>
              </p:ext>
            </p:extLst>
          </p:nvPr>
        </p:nvGraphicFramePr>
        <p:xfrm>
          <a:off x="533400" y="1128907"/>
          <a:ext cx="8448368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113978303"/>
                    </a:ext>
                  </a:extLst>
                </a:gridCol>
                <a:gridCol w="1133168">
                  <a:extLst>
                    <a:ext uri="{9D8B030D-6E8A-4147-A177-3AD203B41FA5}">
                      <a16:colId xmlns:a16="http://schemas.microsoft.com/office/drawing/2014/main" val="16779858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23722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0026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1. 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370,600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120,730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2. Nurse 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112,700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120,680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6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3. Medical and Health Services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136,200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4. Physician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38,400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121,530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Master’s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6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5. </a:t>
                      </a:r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Analyst</a:t>
                      </a:r>
                      <a:endParaRPr 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56,500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102,600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9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6. Physical Therapist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40,400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95,620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6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Financial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131,710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8</a:t>
                      </a:r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. IT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82,400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159,010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33CC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3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9. </a:t>
                      </a:r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28,900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77,030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10. Dentist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160,370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9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127,990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521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12. Veterinarian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16,800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100,270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Doctorate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Summary: Medical related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352200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Master/Doctor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Summary: Computing related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538400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rgbClr val="0033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800" b="1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 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Bachelor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7837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46220-2315-4C92-933D-10583CFC95F3}"/>
              </a:ext>
            </a:extLst>
          </p:cNvPr>
          <p:cNvCxnSpPr/>
          <p:nvPr/>
        </p:nvCxnSpPr>
        <p:spPr bwMode="auto">
          <a:xfrm>
            <a:off x="533400" y="6000136"/>
            <a:ext cx="8448368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C5FC7-B26C-4842-A1B7-CBF7B7E5195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" y="1834197"/>
            <a:ext cx="22098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764EA-F408-4962-86A8-5D5B67A1852D}"/>
              </a:ext>
            </a:extLst>
          </p:cNvPr>
          <p:cNvCxnSpPr>
            <a:cxnSpLocks/>
          </p:cNvCxnSpPr>
          <p:nvPr/>
        </p:nvCxnSpPr>
        <p:spPr bwMode="auto">
          <a:xfrm>
            <a:off x="609600" y="3330196"/>
            <a:ext cx="2971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FD528-7495-4AF2-B1D5-D91A0F03D6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516" y="4504137"/>
            <a:ext cx="1484671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5A006-3351-4F06-9A22-02100510990B}"/>
              </a:ext>
            </a:extLst>
          </p:cNvPr>
          <p:cNvCxnSpPr>
            <a:cxnSpLocks/>
          </p:cNvCxnSpPr>
          <p:nvPr/>
        </p:nvCxnSpPr>
        <p:spPr bwMode="auto">
          <a:xfrm>
            <a:off x="609600" y="4826195"/>
            <a:ext cx="16974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C8842-F5B9-4E1F-9C8E-E65986B056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4500" y="6703141"/>
            <a:ext cx="2324100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37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6813"/>
              </p:ext>
            </p:extLst>
          </p:nvPr>
        </p:nvGraphicFramePr>
        <p:xfrm>
          <a:off x="152400" y="914400"/>
          <a:ext cx="8878644" cy="5482057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Myth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Fact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technology.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design philosophy independent of any product, technology, or industry trend.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require Web Services.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can be realized using Web services, but using Web services will not necessarily result in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new and revolutionary.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 (Electronic Data Interchange), CORBA, and DCOM were conceptual examples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of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ensures the alignment of IT and business.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not a methodology.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A SOA Reference Architecture reduces implementation risk.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are like snowflakes: No two are the same.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 complete technology and business-processes overhaul.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should be incremental and built on your current investments.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an army of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tools, not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We need to build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a means, not an 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0" y="0"/>
            <a:ext cx="6781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Myths and Facts of SOA (2015)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99646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/>
              <a:t>https://www.macrosoftinc.com/myths-and-facts-of-service-oriented-architecture-soa/</a:t>
            </a:r>
          </a:p>
        </p:txBody>
      </p:sp>
    </p:spTree>
    <p:extLst>
      <p:ext uri="{BB962C8B-B14F-4D97-AF65-F5344CB8AC3E}">
        <p14:creationId xmlns:p14="http://schemas.microsoft.com/office/powerpoint/2010/main" val="3936577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781800" cy="623888"/>
          </a:xfrm>
        </p:spPr>
        <p:txBody>
          <a:bodyPr/>
          <a:lstStyle/>
          <a:p>
            <a:pPr eaLnBrk="1" hangingPunct="1"/>
            <a:r>
              <a:rPr lang="en-US" dirty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2288"/>
            <a:ext cx="7848600" cy="4608512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There's Nothing New Under the Sun, and SOA Is No Exception;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SOA is a Revolutionary Paradigm Shift;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SOAs are All Hype, No Substance;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SOA is a Panacea;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The Overhead from SOA Leads to Unacceptably Poor Performance;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A Bottom-Up Approach to SOA is Good Enough;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dirty="0"/>
              <a:t>SOA is Optional.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295400" y="776288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https://doveltech.com/innovation/seven-fallacies-of-soa/</a:t>
            </a:r>
            <a:endParaRPr lang="en-US" sz="2000" b="0" dirty="0">
              <a:solidFill>
                <a:schemeClr val="folHlink"/>
              </a:solidFill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654843" y="1064697"/>
            <a:ext cx="2116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b="0" dirty="0"/>
              <a:t>By Jason Bloomberg</a:t>
            </a: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dirty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181600" cy="53340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The network is reliable.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Latency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Bandwidth is infinite.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The network is secure.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Topology doesn't change.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There is one administrator.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Transport cost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The network is homogeneous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6858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Moore's law: processor power, network speed, and storage size are all increasing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SOA does not have to be Web based. All services could be local! SOA is independent  of topology;</a:t>
              </a:r>
            </a:p>
            <a:p>
              <a:pPr algn="ctr"/>
              <a:r>
                <a:rPr lang="en-US" dirty="0"/>
                <a:t>platform; and</a:t>
              </a:r>
            </a:p>
            <a:p>
              <a:pPr algn="ctr"/>
              <a:r>
                <a:rPr lang="en-US" dirty="0"/>
                <a:t>location.</a:t>
              </a:r>
            </a:p>
          </p:txBody>
        </p:sp>
      </p:grpSp>
      <p:sp>
        <p:nvSpPr>
          <p:cNvPr id="904199" name="AutoShape 7"/>
          <p:cNvSpPr>
            <a:spLocks noChangeArrowheads="1"/>
          </p:cNvSpPr>
          <p:nvPr/>
        </p:nvSpPr>
        <p:spPr bwMode="auto">
          <a:xfrm>
            <a:off x="5410200" y="876300"/>
            <a:ext cx="3581400" cy="533400"/>
          </a:xfrm>
          <a:prstGeom prst="wedgeRoundRectCallout">
            <a:avLst>
              <a:gd name="adj1" fmla="val -67463"/>
              <a:gd name="adj2" fmla="val 7708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410200" y="16002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410200" y="24384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Latency and bandwidth, which one is harder to resolve?</a:t>
            </a:r>
          </a:p>
        </p:txBody>
      </p:sp>
      <p:sp>
        <p:nvSpPr>
          <p:cNvPr id="904202" name="AutoShape 10"/>
          <p:cNvSpPr>
            <a:spLocks noChangeArrowheads="1"/>
          </p:cNvSpPr>
          <p:nvPr/>
        </p:nvSpPr>
        <p:spPr bwMode="auto">
          <a:xfrm>
            <a:off x="5410200" y="3200400"/>
            <a:ext cx="3581400" cy="533400"/>
          </a:xfrm>
          <a:prstGeom prst="wedgeRoundRectCallout">
            <a:avLst>
              <a:gd name="adj1" fmla="val -73051"/>
              <a:gd name="adj2" fmla="val -416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410200" y="38100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uses end-to-end communication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410200" y="53340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410200" y="60198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is platform independent!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334000" y="45720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Orchestration (central controlled) versus Choreography 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9" grpId="0" animBg="1"/>
      <p:bldP spid="904199" grpId="1" animBg="1"/>
      <p:bldP spid="904200" grpId="0" animBg="1"/>
      <p:bldP spid="904200" grpId="1" animBg="1"/>
      <p:bldP spid="904201" grpId="0" animBg="1"/>
      <p:bldP spid="904201" grpId="1" animBg="1"/>
      <p:bldP spid="904202" grpId="0" animBg="1"/>
      <p:bldP spid="904202" grpId="1" animBg="1"/>
      <p:bldP spid="904203" grpId="0" animBg="1"/>
      <p:bldP spid="904203" grpId="1" animBg="1"/>
      <p:bldP spid="904205" grpId="0" animBg="1"/>
      <p:bldP spid="904205" grpId="1" animBg="1"/>
      <p:bldP spid="904206" grpId="0" animBg="1"/>
      <p:bldP spid="904206" grpId="1" animBg="1"/>
      <p:bldP spid="904204" grpId="0" animBg="1"/>
      <p:bldP spid="90420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66D2E4-6337-46B7-A4ED-7AA7E0212ED7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/>
              <a:t>SUMMARY of CHAPTER 1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524000" y="914400"/>
            <a:ext cx="7315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Computer Architecture and Software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Distributed Software Architectures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Client-Server Architecture (Two-Tier Architecture)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Three-Tier and Four-Tier architecture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Distributed Object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Service-Oriented Architecture and Concepts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Standards: XML, WSDL, SOAP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Service providers, Brokers, and Application builders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SOA Impact</a:t>
            </a:r>
          </a:p>
        </p:txBody>
      </p:sp>
    </p:spTree>
    <p:extLst>
      <p:ext uri="{BB962C8B-B14F-4D97-AF65-F5344CB8AC3E}">
        <p14:creationId xmlns:p14="http://schemas.microsoft.com/office/powerpoint/2010/main" val="18535597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005E17-E2E2-419B-A2C0-B87B7223445D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 Web Service Authoring </a:t>
            </a:r>
            <a:r>
              <a:rPr lang="en-US" i="1"/>
              <a:t>Tools</a:t>
            </a:r>
            <a:r>
              <a:rPr lang="en-US"/>
              <a:t>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837113"/>
          </a:xfrm>
        </p:spPr>
        <p:txBody>
          <a:bodyPr/>
          <a:lstStyle/>
          <a:p>
            <a:pPr eaLnBrk="1" hangingPunct="1"/>
            <a:r>
              <a:rPr lang="en-US" dirty="0"/>
              <a:t>Choose a Web Service templates, WCF, WF, etc.</a:t>
            </a:r>
          </a:p>
          <a:p>
            <a:pPr eaLnBrk="1" hangingPunct="1"/>
            <a:r>
              <a:rPr lang="en-US" dirty="0"/>
              <a:t>Define an ordinary class with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members </a:t>
            </a:r>
            <a:r>
              <a:rPr lang="en-US" dirty="0"/>
              <a:t>and mainly </a:t>
            </a:r>
            <a:r>
              <a:rPr lang="en-US" dirty="0">
                <a:solidFill>
                  <a:srgbClr val="0033CC"/>
                </a:solidFill>
              </a:rPr>
              <a:t>methods</a:t>
            </a:r>
            <a:r>
              <a:rPr lang="en-US" dirty="0"/>
              <a:t> </a:t>
            </a:r>
            <a:r>
              <a:rPr lang="en-US" dirty="0">
                <a:solidFill>
                  <a:srgbClr val="990000"/>
                </a:solidFill>
              </a:rPr>
              <a:t>in C#;</a:t>
            </a:r>
          </a:p>
          <a:p>
            <a:pPr eaLnBrk="1" hangingPunct="1"/>
            <a:r>
              <a:rPr lang="en-US" dirty="0"/>
              <a:t>Choose methods to be </a:t>
            </a:r>
            <a:r>
              <a:rPr lang="en-US" dirty="0" err="1"/>
              <a:t>remotable</a:t>
            </a:r>
            <a:r>
              <a:rPr lang="en-US" dirty="0"/>
              <a:t> by adding </a:t>
            </a:r>
            <a:br>
              <a:rPr lang="en-US" dirty="0"/>
            </a:br>
            <a:r>
              <a:rPr lang="en-US" dirty="0">
                <a:solidFill>
                  <a:srgbClr val="0033CC"/>
                </a:solidFill>
              </a:rPr>
              <a:t>[operation contract]</a:t>
            </a:r>
          </a:p>
          <a:p>
            <a:pPr eaLnBrk="1" hangingPunct="1"/>
            <a:r>
              <a:rPr lang="en-US" dirty="0"/>
              <a:t>Compile and run the class:</a:t>
            </a:r>
          </a:p>
          <a:p>
            <a:pPr lvl="1" eaLnBrk="1" hangingPunct="1"/>
            <a:r>
              <a:rPr lang="en-US" sz="2400" dirty="0"/>
              <a:t>Service will be generated;</a:t>
            </a:r>
          </a:p>
          <a:p>
            <a:pPr lvl="1" eaLnBrk="1" hangingPunct="1"/>
            <a:r>
              <a:rPr lang="en-US" sz="2400" dirty="0"/>
              <a:t>WSDL file and/or URL of the Web service will be generated;</a:t>
            </a:r>
          </a:p>
          <a:p>
            <a:pPr lvl="1" eaLnBrk="1" hangingPunct="1"/>
            <a:r>
              <a:rPr lang="en-US" sz="2400" dirty="0"/>
              <a:t>SOAP/HTTP call interface will be generated;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There is little difference with writing a C# class</a:t>
            </a:r>
            <a:endParaRPr lang="en-US" sz="3200" b="1" dirty="0">
              <a:solidFill>
                <a:srgbClr val="990000"/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785938" y="990600"/>
            <a:ext cx="5414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C#</a:t>
            </a:r>
            <a:r>
              <a:rPr lang="en-US" sz="2800" dirty="0">
                <a:solidFill>
                  <a:schemeClr val="folHlink"/>
                </a:solidFill>
              </a:rPr>
              <a:t> Web Services on </a:t>
            </a:r>
            <a:r>
              <a:rPr lang="en-US" sz="2800" i="1" dirty="0">
                <a:solidFill>
                  <a:schemeClr val="tx2"/>
                </a:solidFill>
              </a:rPr>
              <a:t>Visual Studio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CB0E86B-CE7E-4526-B7D1-E62B0E4EF2F8}"/>
              </a:ext>
            </a:extLst>
          </p:cNvPr>
          <p:cNvSpPr/>
          <p:nvPr/>
        </p:nvSpPr>
        <p:spPr bwMode="auto">
          <a:xfrm>
            <a:off x="6934200" y="2667000"/>
            <a:ext cx="1752600" cy="457200"/>
          </a:xfrm>
          <a:prstGeom prst="wedgeRoundRectCallout">
            <a:avLst>
              <a:gd name="adj1" fmla="val -93560"/>
              <a:gd name="adj2" fmla="val -7840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very useful</a:t>
            </a:r>
          </a:p>
        </p:txBody>
      </p:sp>
    </p:spTree>
    <p:extLst>
      <p:ext uri="{BB962C8B-B14F-4D97-AF65-F5344CB8AC3E}">
        <p14:creationId xmlns:p14="http://schemas.microsoft.com/office/powerpoint/2010/main" val="3144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5344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Define an ordinary class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members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33CC"/>
                </a:solidFill>
              </a:rPr>
              <a:t>methods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in Java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There are different ways to wrap a Java class into a Web service (generate WSDL and SOAP files)</a:t>
            </a: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NetBeans, </a:t>
            </a:r>
            <a:r>
              <a:rPr lang="en-US" sz="2400" dirty="0"/>
              <a:t>Download: </a:t>
            </a:r>
            <a:r>
              <a:rPr lang="en-US" sz="2400" dirty="0">
                <a:hlinkClick r:id="rId3"/>
              </a:rPr>
              <a:t>https://netbeans.org/</a:t>
            </a:r>
            <a:r>
              <a:rPr lang="en-US" sz="2400" dirty="0"/>
              <a:t> </a:t>
            </a:r>
            <a:endParaRPr lang="en-US" sz="24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dirty="0"/>
              <a:t>Eclipse with WS extension,</a:t>
            </a:r>
          </a:p>
          <a:p>
            <a:pPr lvl="1" eaLnBrk="1" hangingPunct="1"/>
            <a:r>
              <a:rPr lang="en-US" sz="2400" dirty="0"/>
              <a:t>Java EE,</a:t>
            </a:r>
          </a:p>
          <a:p>
            <a:pPr lvl="1" eaLnBrk="1" hangingPunct="1"/>
            <a:r>
              <a:rPr lang="en-US" sz="2400" dirty="0"/>
              <a:t>Community projects and third parties, e.g., </a:t>
            </a:r>
            <a:br>
              <a:rPr lang="en-US" sz="2400" dirty="0"/>
            </a:br>
            <a:r>
              <a:rPr lang="en-US" sz="2400" dirty="0"/>
              <a:t>Apache Tomcat tool,</a:t>
            </a:r>
          </a:p>
          <a:p>
            <a:pPr lvl="1" eaLnBrk="1" hangingPunct="1"/>
            <a:r>
              <a:rPr lang="en-US" sz="2400" dirty="0"/>
              <a:t>IBM tools such </a:t>
            </a:r>
            <a:r>
              <a:rPr lang="en-US" sz="2400" dirty="0" err="1"/>
              <a:t>WebSphere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1400" dirty="0"/>
              <a:t>http://www.eclipse.org/webtools/initial-contribution/IBM/evalGuides/WebServicesToolsEval.html</a:t>
            </a:r>
            <a:endParaRPr lang="en-US" sz="1200" dirty="0"/>
          </a:p>
          <a:p>
            <a:pPr lvl="1" eaLnBrk="1" hangingPunct="1"/>
            <a:r>
              <a:rPr lang="en-US" sz="2400" dirty="0" err="1"/>
              <a:t>JDeveloper</a:t>
            </a:r>
            <a:r>
              <a:rPr lang="en-US" sz="2400" dirty="0"/>
              <a:t> / Oracle SOA Suite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Manually write host and extract the required information and wrap them into WSDL and SOAP syntax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Main Web Service Authoring </a:t>
            </a:r>
            <a:r>
              <a:rPr lang="en-US" i="1"/>
              <a:t>Tools</a:t>
            </a:r>
            <a:r>
              <a:rPr lang="en-US"/>
              <a:t> (2)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0" y="838200"/>
            <a:ext cx="302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</a:rPr>
              <a:t>Java </a:t>
            </a:r>
            <a:r>
              <a:rPr lang="en-US" sz="2800">
                <a:solidFill>
                  <a:schemeClr val="folHlink"/>
                </a:solidFill>
              </a:rPr>
              <a:t>Web Services</a:t>
            </a:r>
            <a:endParaRPr lang="en-US" sz="2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92436"/>
            <a:ext cx="85344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There are different environments for defining Python </a:t>
            </a:r>
            <a:br>
              <a:rPr lang="en-US" sz="2400" dirty="0"/>
            </a:br>
            <a:r>
              <a:rPr lang="en-US" sz="2400" dirty="0"/>
              <a:t>Web RESTful services</a:t>
            </a: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Flask </a:t>
            </a: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Django</a:t>
            </a:r>
          </a:p>
          <a:p>
            <a:pPr lvl="1" eaLnBrk="1" hangingPunct="1"/>
            <a:r>
              <a:rPr lang="en-US" sz="2400" kern="1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FasrAPI</a:t>
            </a:r>
            <a:endParaRPr lang="en-US" sz="24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kern="1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CherryPy</a:t>
            </a:r>
            <a:endParaRPr lang="en-US" sz="24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Pyramid</a:t>
            </a: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Visual Studio  + Flask: </a:t>
            </a:r>
            <a:b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https://docs.microsoft.com/en-us/visualstudio/ide/quickstart-python?view=vs-2022</a:t>
            </a:r>
            <a:endParaRPr lang="en-US" sz="24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Visual Studio  + Django</a:t>
            </a:r>
            <a:br>
              <a:rPr lang="en-US" sz="240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sz="1800" dirty="0"/>
              <a:t>https://docs.microsoft.com/en-us/visualstudio/python/learn-django-in-visual-studio-step-01-project-and-solution?view=vs-2022</a:t>
            </a:r>
            <a:endParaRPr lang="en-US" sz="18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endParaRPr lang="en-US" sz="240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Main Web Service Authoring </a:t>
            </a:r>
            <a:r>
              <a:rPr lang="en-US" i="1" dirty="0"/>
              <a:t>Tools</a:t>
            </a:r>
            <a:r>
              <a:rPr lang="en-US" dirty="0"/>
              <a:t> (3)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0" y="838200"/>
            <a:ext cx="3409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Python </a:t>
            </a:r>
            <a:r>
              <a:rPr lang="en-US" sz="2800" dirty="0">
                <a:solidFill>
                  <a:schemeClr val="folHlink"/>
                </a:solidFill>
              </a:rPr>
              <a:t>Web Services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568823-3369-6824-DFFD-E4601274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37198"/>
            <a:ext cx="3962400" cy="198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sz="2400" b="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Grok</a:t>
            </a:r>
          </a:p>
          <a:p>
            <a:pPr lvl="1" eaLnBrk="1" hangingPunct="1"/>
            <a:r>
              <a:rPr lang="en-US" sz="2400" b="0" kern="1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TurboGears</a:t>
            </a:r>
            <a:endParaRPr lang="en-US" sz="2400" b="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b="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Web2Py</a:t>
            </a:r>
          </a:p>
          <a:p>
            <a:pPr lvl="1" eaLnBrk="1" hangingPunct="1"/>
            <a:r>
              <a:rPr lang="en-US" sz="2400" b="0" kern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Bottle</a:t>
            </a:r>
          </a:p>
          <a:p>
            <a:pPr lvl="1" eaLnBrk="1" hangingPunct="1"/>
            <a:endParaRPr lang="en-US" sz="2400" b="0" kern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Arrow Connector 31"/>
          <p:cNvCxnSpPr>
            <a:cxnSpLocks noChangeShapeType="1"/>
          </p:cNvCxnSpPr>
          <p:nvPr/>
        </p:nvCxnSpPr>
        <p:spPr bwMode="auto">
          <a:xfrm rot="5400000">
            <a:off x="2896394" y="3885406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03072B-1EF6-4E1F-9C98-91CBD63E0F63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/>
              <a:t>Web Services are Wrapped Classes/Objects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771650" y="5260975"/>
            <a:ext cx="4557713" cy="368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 dirty="0"/>
              <a:t>Functions/Methods written in C# / Java / Python</a:t>
            </a:r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033463" y="2971800"/>
            <a:ext cx="2092325" cy="419100"/>
          </a:xfrm>
          <a:custGeom>
            <a:avLst/>
            <a:gdLst>
              <a:gd name="T0" fmla="*/ 0 w 768"/>
              <a:gd name="T1" fmla="*/ 0 h 96"/>
              <a:gd name="T2" fmla="*/ 2147483647 w 768"/>
              <a:gd name="T3" fmla="*/ 0 h 96"/>
              <a:gd name="T4" fmla="*/ 2147483647 w 768"/>
              <a:gd name="T5" fmla="*/ 2147483647 h 96"/>
              <a:gd name="T6" fmla="*/ 0 60000 65536"/>
              <a:gd name="T7" fmla="*/ 0 60000 65536"/>
              <a:gd name="T8" fmla="*/ 0 60000 65536"/>
              <a:gd name="T9" fmla="*/ 0 w 768"/>
              <a:gd name="T10" fmla="*/ 0 h 96"/>
              <a:gd name="T11" fmla="*/ 768 w 76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96">
                <a:moveTo>
                  <a:pt x="0" y="0"/>
                </a:move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125788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996950" y="2286000"/>
            <a:ext cx="2430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Remote invocation in </a:t>
            </a:r>
          </a:p>
          <a:p>
            <a:pPr eaLnBrk="1" hangingPunct="1"/>
            <a:r>
              <a:rPr lang="en-US" sz="2000" b="0"/>
              <a:t>XML/SOAP/HTTP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1309688" y="4725987"/>
            <a:ext cx="23050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000" b="0" dirty="0"/>
              <a:t>Function call 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5095875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4262440" y="4596167"/>
            <a:ext cx="1604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/>
              <a:t>Return value</a:t>
            </a:r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1033463" y="1676400"/>
            <a:ext cx="4062412" cy="2514600"/>
          </a:xfrm>
          <a:custGeom>
            <a:avLst/>
            <a:gdLst>
              <a:gd name="T0" fmla="*/ 2147483647 w 2064"/>
              <a:gd name="T1" fmla="*/ 2147483647 h 288"/>
              <a:gd name="T2" fmla="*/ 2147483647 w 2064"/>
              <a:gd name="T3" fmla="*/ 0 h 288"/>
              <a:gd name="T4" fmla="*/ 0 w 2064"/>
              <a:gd name="T5" fmla="*/ 0 h 288"/>
              <a:gd name="T6" fmla="*/ 0 60000 65536"/>
              <a:gd name="T7" fmla="*/ 0 60000 65536"/>
              <a:gd name="T8" fmla="*/ 0 60000 65536"/>
              <a:gd name="T9" fmla="*/ 0 w 2064"/>
              <a:gd name="T10" fmla="*/ 0 h 288"/>
              <a:gd name="T11" fmla="*/ 2064 w 20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88">
                <a:moveTo>
                  <a:pt x="2064" y="288"/>
                </a:moveTo>
                <a:lnTo>
                  <a:pt x="206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985838" y="1295400"/>
            <a:ext cx="384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Return value in XML/SOAP/HTTP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71450" y="5240338"/>
            <a:ext cx="15573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Service agent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457200" y="5921375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Manually write the functions/methods in the classes in C# or in Java, </a:t>
            </a:r>
          </a:p>
          <a:p>
            <a:pPr algn="ctr" eaLnBrk="1" hangingPunct="1"/>
            <a:r>
              <a:rPr lang="en-US" sz="2000" b="0"/>
              <a:t>each function corresponds to a service 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6700837" y="4449762"/>
            <a:ext cx="2010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/>
              <a:t>Automatically </a:t>
            </a:r>
          </a:p>
          <a:p>
            <a:pPr eaLnBrk="1" hangingPunct="1"/>
            <a:r>
              <a:rPr lang="en-US" sz="2000" b="0" dirty="0"/>
              <a:t>generate the </a:t>
            </a:r>
          </a:p>
          <a:p>
            <a:pPr eaLnBrk="1" hangingPunct="1"/>
            <a:r>
              <a:rPr lang="en-US" sz="2000" b="0" dirty="0"/>
              <a:t>Service interfaces</a:t>
            </a:r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 flipV="1">
            <a:off x="4111625" y="5629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6575425" y="2274888"/>
            <a:ext cx="2339975" cy="6143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WSDL Description </a:t>
            </a:r>
            <a:br>
              <a:rPr lang="en-US" sz="2000" b="0"/>
            </a:br>
            <a:r>
              <a:rPr lang="en-US" sz="2000" b="0"/>
              <a:t>for UDDI publication</a:t>
            </a:r>
          </a:p>
        </p:txBody>
      </p:sp>
      <p:cxnSp>
        <p:nvCxnSpPr>
          <p:cNvPr id="8211" name="AutoShape 20"/>
          <p:cNvCxnSpPr>
            <a:cxnSpLocks noChangeShapeType="1"/>
            <a:stCxn id="8216" idx="3"/>
            <a:endCxn id="8210" idx="2"/>
          </p:cNvCxnSpPr>
          <p:nvPr/>
        </p:nvCxnSpPr>
        <p:spPr bwMode="auto">
          <a:xfrm flipV="1">
            <a:off x="6329363" y="2889250"/>
            <a:ext cx="1416050" cy="14493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7681913" y="19050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756400" y="1355725"/>
            <a:ext cx="1849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/>
              <a:t>To UDDI server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 rot="-5400000">
            <a:off x="-69056" y="1881981"/>
            <a:ext cx="1112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Service</a:t>
            </a:r>
          </a:p>
          <a:p>
            <a:pPr algn="ctr" eaLnBrk="1" hangingPunct="1"/>
            <a:r>
              <a:rPr lang="en-US" sz="2000" b="0"/>
              <a:t>requester</a:t>
            </a:r>
          </a:p>
        </p:txBody>
      </p:sp>
      <p:cxnSp>
        <p:nvCxnSpPr>
          <p:cNvPr id="8215" name="Curved Connector 24"/>
          <p:cNvCxnSpPr>
            <a:cxnSpLocks noChangeShapeType="1"/>
            <a:stCxn id="8197" idx="3"/>
            <a:endCxn id="8216" idx="3"/>
          </p:cNvCxnSpPr>
          <p:nvPr/>
        </p:nvCxnSpPr>
        <p:spPr bwMode="auto">
          <a:xfrm flipV="1">
            <a:off x="6329363" y="4338638"/>
            <a:ext cx="1587" cy="110648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5"/>
          <p:cNvSpPr>
            <a:spLocks noChangeArrowheads="1"/>
          </p:cNvSpPr>
          <p:nvPr/>
        </p:nvSpPr>
        <p:spPr bwMode="auto">
          <a:xfrm>
            <a:off x="1771650" y="4152900"/>
            <a:ext cx="4557713" cy="3698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Web service interfaces in WSDL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38400" y="34290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Reactor</a:t>
            </a:r>
          </a:p>
        </p:txBody>
      </p:sp>
      <p:sp>
        <p:nvSpPr>
          <p:cNvPr id="27" name="Isosceles Triangle 26"/>
          <p:cNvSpPr>
            <a:spLocks noChangeArrowheads="1"/>
          </p:cNvSpPr>
          <p:nvPr/>
        </p:nvSpPr>
        <p:spPr bwMode="auto">
          <a:xfrm>
            <a:off x="457200" y="2743200"/>
            <a:ext cx="381000" cy="3286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953000" y="50292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Isosceles Triangle 29"/>
          <p:cNvSpPr>
            <a:spLocks noChangeArrowheads="1"/>
          </p:cNvSpPr>
          <p:nvPr/>
        </p:nvSpPr>
        <p:spPr bwMode="auto">
          <a:xfrm>
            <a:off x="4876800" y="3810000"/>
            <a:ext cx="381000" cy="3286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" name="Curved Connector 24">
            <a:extLst>
              <a:ext uri="{FF2B5EF4-FFF2-40B4-BE49-F238E27FC236}">
                <a16:creationId xmlns:a16="http://schemas.microsoft.com/office/drawing/2014/main" id="{AD44E2B0-8CCB-E98F-1AFD-41C7480C2B82}"/>
              </a:ext>
            </a:extLst>
          </p:cNvPr>
          <p:cNvCxnSpPr>
            <a:cxnSpLocks noChangeShapeType="1"/>
            <a:stCxn id="8197" idx="3"/>
          </p:cNvCxnSpPr>
          <p:nvPr/>
        </p:nvCxnSpPr>
        <p:spPr bwMode="auto">
          <a:xfrm flipH="1" flipV="1">
            <a:off x="5095875" y="2286000"/>
            <a:ext cx="1233488" cy="3159125"/>
          </a:xfrm>
          <a:prstGeom prst="curvedConnector4">
            <a:avLst>
              <a:gd name="adj1" fmla="val -30636"/>
              <a:gd name="adj2" fmla="val 56164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22">
            <a:extLst>
              <a:ext uri="{FF2B5EF4-FFF2-40B4-BE49-F238E27FC236}">
                <a16:creationId xmlns:a16="http://schemas.microsoft.com/office/drawing/2014/main" id="{68636B37-C7AB-307C-270A-53823FA87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050" y="3228945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/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40764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049 -0.00162 L 0.2717 0.19404 " pathEditMode="relative" ptsTypes="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3.33333E-6 0.111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8575E-6 L -3.33333E-6 -0.133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05 L -0.49254 -0.34205 " pathEditMode="relative" ptsTypes="AAA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F18837-6C9B-4D55-B2D0-F737DFCCB26F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Roadmap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1. Web Services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2. Service Broker: Registry and Repository</a:t>
            </a:r>
          </a:p>
          <a:p>
            <a:pPr eaLnBrk="1" hangingPunct="1"/>
            <a:r>
              <a:rPr lang="en-US" dirty="0"/>
              <a:t>3. 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Facts</a:t>
            </a:r>
          </a:p>
        </p:txBody>
      </p:sp>
      <p:sp>
        <p:nvSpPr>
          <p:cNvPr id="9221" name="Rectangle 33"/>
          <p:cNvSpPr>
            <a:spLocks noChangeArrowheads="1"/>
          </p:cNvSpPr>
          <p:nvPr/>
        </p:nvSpPr>
        <p:spPr bwMode="auto">
          <a:xfrm>
            <a:off x="7956550" y="485457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Publishing</a:t>
            </a:r>
            <a:endParaRPr lang="en-US" sz="1400" b="0"/>
          </a:p>
        </p:txBody>
      </p:sp>
      <p:sp>
        <p:nvSpPr>
          <p:cNvPr id="9222" name="Rectangle 34"/>
          <p:cNvSpPr>
            <a:spLocks noChangeArrowheads="1"/>
          </p:cNvSpPr>
          <p:nvPr/>
        </p:nvSpPr>
        <p:spPr bwMode="auto">
          <a:xfrm>
            <a:off x="5140325" y="5178425"/>
            <a:ext cx="325438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Find</a:t>
            </a:r>
            <a:endParaRPr lang="en-US" sz="1400" b="0"/>
          </a:p>
        </p:txBody>
      </p:sp>
      <p:sp>
        <p:nvSpPr>
          <p:cNvPr id="9223" name="Rectangle 35"/>
          <p:cNvSpPr>
            <a:spLocks noChangeArrowheads="1"/>
          </p:cNvSpPr>
          <p:nvPr/>
        </p:nvSpPr>
        <p:spPr bwMode="auto">
          <a:xfrm>
            <a:off x="4178300" y="4884738"/>
            <a:ext cx="454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Found</a:t>
            </a:r>
            <a:endParaRPr lang="en-US" sz="1400" b="0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 flipH="1">
            <a:off x="4195763" y="44529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47"/>
          <p:cNvSpPr>
            <a:spLocks noChangeArrowheads="1"/>
          </p:cNvSpPr>
          <p:nvPr/>
        </p:nvSpPr>
        <p:spPr bwMode="auto">
          <a:xfrm>
            <a:off x="5967413" y="5681663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SOAP call</a:t>
            </a:r>
            <a:endParaRPr lang="en-US" sz="1400" b="0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6011863" y="6010275"/>
            <a:ext cx="525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Results</a:t>
            </a:r>
            <a:endParaRPr lang="en-US" sz="1400" b="0"/>
          </a:p>
        </p:txBody>
      </p:sp>
      <p:grpSp>
        <p:nvGrpSpPr>
          <p:cNvPr id="9227" name="Group 49"/>
          <p:cNvGrpSpPr>
            <a:grpSpLocks/>
          </p:cNvGrpSpPr>
          <p:nvPr/>
        </p:nvGrpSpPr>
        <p:grpSpPr bwMode="auto">
          <a:xfrm>
            <a:off x="7485063" y="5421313"/>
            <a:ext cx="1506537" cy="827087"/>
            <a:chOff x="3358" y="2181"/>
            <a:chExt cx="949" cy="521"/>
          </a:xfrm>
        </p:grpSpPr>
        <p:sp>
          <p:nvSpPr>
            <p:cNvPr id="9253" name="Freeform 50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51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52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providers</a:t>
              </a:r>
              <a:endParaRPr lang="en-US" sz="1400" b="0"/>
            </a:p>
          </p:txBody>
        </p:sp>
        <p:sp>
          <p:nvSpPr>
            <p:cNvPr id="9256" name="Freeform 53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54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55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0034085 w 570"/>
                <a:gd name="T3" fmla="*/ 81096 h 35"/>
                <a:gd name="T4" fmla="*/ 8015406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Rectangle 56"/>
            <p:cNvSpPr>
              <a:spLocks noChangeArrowheads="1"/>
            </p:cNvSpPr>
            <p:nvPr/>
          </p:nvSpPr>
          <p:spPr bwMode="auto">
            <a:xfrm>
              <a:off x="3590" y="2480"/>
              <a:ext cx="6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Web Services</a:t>
              </a:r>
              <a:endParaRPr lang="en-US" sz="1400" b="0"/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3519488" y="5473700"/>
            <a:ext cx="1593850" cy="774700"/>
            <a:chOff x="860" y="2214"/>
            <a:chExt cx="1004" cy="488"/>
          </a:xfrm>
        </p:grpSpPr>
        <p:sp>
          <p:nvSpPr>
            <p:cNvPr id="9246" name="Freeform 58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59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60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9249" name="Freeform 61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62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63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64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9229" name="Line 65"/>
          <p:cNvSpPr>
            <a:spLocks noChangeShapeType="1"/>
          </p:cNvSpPr>
          <p:nvPr/>
        </p:nvSpPr>
        <p:spPr bwMode="auto">
          <a:xfrm>
            <a:off x="5103813" y="59055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66"/>
          <p:cNvSpPr>
            <a:spLocks noChangeShapeType="1"/>
          </p:cNvSpPr>
          <p:nvPr/>
        </p:nvSpPr>
        <p:spPr bwMode="auto">
          <a:xfrm flipH="1">
            <a:off x="5194300" y="5995988"/>
            <a:ext cx="227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67"/>
          <p:cNvSpPr>
            <a:spLocks noChangeArrowheads="1"/>
          </p:cNvSpPr>
          <p:nvPr/>
        </p:nvSpPr>
        <p:spPr bwMode="auto">
          <a:xfrm>
            <a:off x="5710238" y="4814888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/>
              <a:t>Internet</a:t>
            </a:r>
          </a:p>
        </p:txBody>
      </p:sp>
      <p:grpSp>
        <p:nvGrpSpPr>
          <p:cNvPr id="9232" name="Group 42"/>
          <p:cNvGrpSpPr>
            <a:grpSpLocks/>
          </p:cNvGrpSpPr>
          <p:nvPr/>
        </p:nvGrpSpPr>
        <p:grpSpPr bwMode="auto">
          <a:xfrm>
            <a:off x="7670800" y="3406775"/>
            <a:ext cx="1244600" cy="1179513"/>
            <a:chOff x="7670800" y="2743200"/>
            <a:chExt cx="1163638" cy="1179513"/>
          </a:xfrm>
        </p:grpSpPr>
        <p:sp>
          <p:nvSpPr>
            <p:cNvPr id="9242" name="Rectangle 68"/>
            <p:cNvSpPr>
              <a:spLocks noChangeArrowheads="1"/>
            </p:cNvSpPr>
            <p:nvPr/>
          </p:nvSpPr>
          <p:spPr bwMode="auto">
            <a:xfrm>
              <a:off x="7670800" y="2743200"/>
              <a:ext cx="1163638" cy="11795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69"/>
            <p:cNvSpPr>
              <a:spLocks noChangeArrowheads="1"/>
            </p:cNvSpPr>
            <p:nvPr/>
          </p:nvSpPr>
          <p:spPr bwMode="auto">
            <a:xfrm>
              <a:off x="7769225" y="2833688"/>
              <a:ext cx="968375" cy="273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White pages</a:t>
              </a:r>
            </a:p>
          </p:txBody>
        </p:sp>
        <p:sp>
          <p:nvSpPr>
            <p:cNvPr id="9244" name="Rectangle 70"/>
            <p:cNvSpPr>
              <a:spLocks noChangeArrowheads="1"/>
            </p:cNvSpPr>
            <p:nvPr/>
          </p:nvSpPr>
          <p:spPr bwMode="auto">
            <a:xfrm>
              <a:off x="7769225" y="3197225"/>
              <a:ext cx="968375" cy="271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Yellow pages</a:t>
              </a:r>
            </a:p>
          </p:txBody>
        </p:sp>
        <p:sp>
          <p:nvSpPr>
            <p:cNvPr id="9245" name="Rectangle 71"/>
            <p:cNvSpPr>
              <a:spLocks noChangeArrowheads="1"/>
            </p:cNvSpPr>
            <p:nvPr/>
          </p:nvSpPr>
          <p:spPr bwMode="auto">
            <a:xfrm>
              <a:off x="7769225" y="3560763"/>
              <a:ext cx="968375" cy="271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Green pages</a:t>
              </a:r>
            </a:p>
          </p:txBody>
        </p:sp>
      </p:grpSp>
      <p:sp>
        <p:nvSpPr>
          <p:cNvPr id="9233" name="Line 72"/>
          <p:cNvSpPr>
            <a:spLocks noChangeShapeType="1"/>
          </p:cNvSpPr>
          <p:nvPr/>
        </p:nvSpPr>
        <p:spPr bwMode="auto">
          <a:xfrm flipV="1">
            <a:off x="7285038" y="4549775"/>
            <a:ext cx="365125" cy="84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73"/>
          <p:cNvSpPr>
            <a:spLocks noChangeShapeType="1"/>
          </p:cNvSpPr>
          <p:nvPr/>
        </p:nvSpPr>
        <p:spPr bwMode="auto">
          <a:xfrm flipV="1">
            <a:off x="7285038" y="3482975"/>
            <a:ext cx="365125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5392738" y="4089400"/>
            <a:ext cx="1858962" cy="666750"/>
            <a:chOff x="3186" y="2446"/>
            <a:chExt cx="1171" cy="420"/>
          </a:xfrm>
        </p:grpSpPr>
        <p:sp>
          <p:nvSpPr>
            <p:cNvPr id="9238" name="Freeform 37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38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43"/>
            <p:cNvSpPr>
              <a:spLocks noChangeArrowheads="1"/>
            </p:cNvSpPr>
            <p:nvPr/>
          </p:nvSpPr>
          <p:spPr bwMode="auto">
            <a:xfrm>
              <a:off x="3446" y="2446"/>
              <a:ext cx="7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brokers</a:t>
              </a:r>
              <a:endParaRPr lang="en-US" sz="1400" b="0"/>
            </a:p>
          </p:txBody>
        </p:sp>
        <p:sp>
          <p:nvSpPr>
            <p:cNvPr id="9241" name="AutoShape 74"/>
            <p:cNvSpPr>
              <a:spLocks noChangeArrowheads="1"/>
            </p:cNvSpPr>
            <p:nvPr/>
          </p:nvSpPr>
          <p:spPr bwMode="auto">
            <a:xfrm>
              <a:off x="3456" y="2592"/>
              <a:ext cx="624" cy="192"/>
            </a:xfrm>
            <a:prstGeom prst="flowChartMagneticDisk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9236" name="Line 45"/>
          <p:cNvSpPr>
            <a:spLocks noChangeShapeType="1"/>
          </p:cNvSpPr>
          <p:nvPr/>
        </p:nvSpPr>
        <p:spPr bwMode="auto">
          <a:xfrm flipV="1">
            <a:off x="4376738" y="45434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46"/>
          <p:cNvSpPr>
            <a:spLocks noChangeShapeType="1"/>
          </p:cNvSpPr>
          <p:nvPr/>
        </p:nvSpPr>
        <p:spPr bwMode="auto">
          <a:xfrm flipH="1" flipV="1">
            <a:off x="6829425" y="45434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10295</TotalTime>
  <Words>3159</Words>
  <Application>Microsoft Office PowerPoint</Application>
  <PresentationFormat>On-screen Show (4:3)</PresentationFormat>
  <Paragraphs>801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Monotype Sorts</vt:lpstr>
      <vt:lpstr>宋体</vt:lpstr>
      <vt:lpstr>StarSymbol</vt:lpstr>
      <vt:lpstr>SunSans-Demi</vt:lpstr>
      <vt:lpstr>Arial</vt:lpstr>
      <vt:lpstr>Arial Black</vt:lpstr>
      <vt:lpstr>Comic Sans MS</vt:lpstr>
      <vt:lpstr>Helvetica</vt:lpstr>
      <vt:lpstr>Montserrat</vt:lpstr>
      <vt:lpstr>Tahoma</vt:lpstr>
      <vt:lpstr>Times New Roman</vt:lpstr>
      <vt:lpstr>Wingdings</vt:lpstr>
      <vt:lpstr>Blends</vt:lpstr>
      <vt:lpstr>PowerPoint Presentation</vt:lpstr>
      <vt:lpstr>Overview and Roadmap to  Service-Oriented Software Development</vt:lpstr>
      <vt:lpstr>Web Services</vt:lpstr>
      <vt:lpstr>Web Service (WS)</vt:lpstr>
      <vt:lpstr>Main Web Service Authoring Tools (1)</vt:lpstr>
      <vt:lpstr>Main Web Service Authoring Tools (2)</vt:lpstr>
      <vt:lpstr>Main Web Service Authoring Tools (3)</vt:lpstr>
      <vt:lpstr>Web Services are Wrapped Classes/Objects</vt:lpstr>
      <vt:lpstr>Roadmap</vt:lpstr>
      <vt:lpstr>SOA Three Party Model with More Detail </vt:lpstr>
      <vt:lpstr>Different Kinds of Service Brokers</vt:lpstr>
      <vt:lpstr>Who is OASIS?</vt:lpstr>
      <vt:lpstr>UDDI Service Registry Universal Description, Discovery, and Integration </vt:lpstr>
      <vt:lpstr>ebXML Consists of Five Modules</vt:lpstr>
      <vt:lpstr>ebXML Vendor Products</vt:lpstr>
      <vt:lpstr>PowerPoint Presentation</vt:lpstr>
      <vt:lpstr>PowerPoint Presentation</vt:lpstr>
      <vt:lpstr>Need for an Integrated SOA Registry/Repository</vt:lpstr>
      <vt:lpstr>PowerPoint Presentation</vt:lpstr>
      <vt:lpstr>Case Study:  Government of Canada/Ontario</vt:lpstr>
      <vt:lpstr>Government of Canada’s Registry/Repository  enables Four-Tier e-Government Architecture </vt:lpstr>
      <vt:lpstr>ASU Repository of Web Services and Web Applications</vt:lpstr>
      <vt:lpstr>HTTPS Access to ASU Repository</vt:lpstr>
      <vt:lpstr>Example</vt:lpstr>
      <vt:lpstr>Roadmap</vt:lpstr>
      <vt:lpstr>Process of Application Building in SOA Style      Architecture-Drive Approach</vt:lpstr>
      <vt:lpstr>Oracle SOA Suite: StockQuoteService</vt:lpstr>
      <vt:lpstr>Microsoft  Workflow  Foundation</vt:lpstr>
      <vt:lpstr>Service Component Architecture (SCA) Service Data Object (SDO)</vt:lpstr>
      <vt:lpstr>Service Component Architecture (SCA) Service Data Object (SDO)</vt:lpstr>
      <vt:lpstr>BPEL</vt:lpstr>
      <vt:lpstr>Impact of SOA/SOC Paradigm</vt:lpstr>
      <vt:lpstr>Engineers (U.S. DoL OCO Handbook 2010-2011) http://www.bls.gov/ooh/</vt:lpstr>
      <vt:lpstr>Software Engineers and CS Occupations (There are many more) in U.S. DoL Occupational Outlook Handbook 2010-2011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Fallacies of SOA</vt:lpstr>
      <vt:lpstr>How Does SOA Address the DC Fallacies ?</vt:lpstr>
      <vt:lpstr>SUMMARY of CHAPTER 1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Computing</dc:title>
  <dc:creator>Dr.;Yinong Chen</dc:creator>
  <cp:lastModifiedBy>Yinong Chen</cp:lastModifiedBy>
  <cp:revision>826</cp:revision>
  <dcterms:created xsi:type="dcterms:W3CDTF">2005-09-17T18:09:54Z</dcterms:created>
  <dcterms:modified xsi:type="dcterms:W3CDTF">2024-01-21T23:43:09Z</dcterms:modified>
</cp:coreProperties>
</file>