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6"/>
  </p:notesMasterIdLst>
  <p:handoutMasterIdLst>
    <p:handoutMasterId r:id="rId67"/>
  </p:handoutMasterIdLst>
  <p:sldIdLst>
    <p:sldId id="523" r:id="rId2"/>
    <p:sldId id="524" r:id="rId3"/>
    <p:sldId id="525" r:id="rId4"/>
    <p:sldId id="557" r:id="rId5"/>
    <p:sldId id="558" r:id="rId6"/>
    <p:sldId id="529" r:id="rId7"/>
    <p:sldId id="541" r:id="rId8"/>
    <p:sldId id="530" r:id="rId9"/>
    <p:sldId id="540" r:id="rId10"/>
    <p:sldId id="542" r:id="rId11"/>
    <p:sldId id="543" r:id="rId12"/>
    <p:sldId id="531" r:id="rId13"/>
    <p:sldId id="554" r:id="rId14"/>
    <p:sldId id="616" r:id="rId15"/>
    <p:sldId id="602" r:id="rId16"/>
    <p:sldId id="603" r:id="rId17"/>
    <p:sldId id="608" r:id="rId18"/>
    <p:sldId id="609" r:id="rId19"/>
    <p:sldId id="610" r:id="rId20"/>
    <p:sldId id="604" r:id="rId21"/>
    <p:sldId id="611" r:id="rId22"/>
    <p:sldId id="605" r:id="rId23"/>
    <p:sldId id="612" r:id="rId24"/>
    <p:sldId id="613" r:id="rId25"/>
    <p:sldId id="614" r:id="rId26"/>
    <p:sldId id="615" r:id="rId27"/>
    <p:sldId id="606" r:id="rId28"/>
    <p:sldId id="532" r:id="rId29"/>
    <p:sldId id="544" r:id="rId30"/>
    <p:sldId id="545" r:id="rId31"/>
    <p:sldId id="556" r:id="rId32"/>
    <p:sldId id="546" r:id="rId33"/>
    <p:sldId id="591" r:id="rId34"/>
    <p:sldId id="573" r:id="rId35"/>
    <p:sldId id="533" r:id="rId36"/>
    <p:sldId id="534" r:id="rId37"/>
    <p:sldId id="600" r:id="rId38"/>
    <p:sldId id="574" r:id="rId39"/>
    <p:sldId id="535" r:id="rId40"/>
    <p:sldId id="580" r:id="rId41"/>
    <p:sldId id="576" r:id="rId42"/>
    <p:sldId id="577" r:id="rId43"/>
    <p:sldId id="578" r:id="rId44"/>
    <p:sldId id="581" r:id="rId45"/>
    <p:sldId id="582" r:id="rId46"/>
    <p:sldId id="583" r:id="rId47"/>
    <p:sldId id="599" r:id="rId48"/>
    <p:sldId id="584" r:id="rId49"/>
    <p:sldId id="586" r:id="rId50"/>
    <p:sldId id="587" r:id="rId51"/>
    <p:sldId id="588" r:id="rId52"/>
    <p:sldId id="568" r:id="rId53"/>
    <p:sldId id="570" r:id="rId54"/>
    <p:sldId id="566" r:id="rId55"/>
    <p:sldId id="618" r:id="rId56"/>
    <p:sldId id="550" r:id="rId57"/>
    <p:sldId id="536" r:id="rId58"/>
    <p:sldId id="547" r:id="rId59"/>
    <p:sldId id="571" r:id="rId60"/>
    <p:sldId id="548" r:id="rId61"/>
    <p:sldId id="579" r:id="rId62"/>
    <p:sldId id="593" r:id="rId63"/>
    <p:sldId id="594" r:id="rId64"/>
    <p:sldId id="598" r:id="rId6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008000"/>
    <a:srgbClr val="FFFFCC"/>
    <a:srgbClr val="CCCCFF"/>
    <a:srgbClr val="CCECFF"/>
    <a:srgbClr val="FF99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5" autoAdjust="0"/>
    <p:restoredTop sz="86403" autoAdjust="0"/>
  </p:normalViewPr>
  <p:slideViewPr>
    <p:cSldViewPr snapToObjects="1">
      <p:cViewPr varScale="1">
        <p:scale>
          <a:sx n="93" d="100"/>
          <a:sy n="93" d="100"/>
        </p:scale>
        <p:origin x="963" y="63"/>
      </p:cViewPr>
      <p:guideLst>
        <p:guide orient="horz" pos="4080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YinongDellOffice\Current\CSE445%20YC\Lecture%20Notes%20CSE445-598\Milticore%20threading%20performance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YinongDellOffice\Current\CSE445%20YC\Lecture%20Notes%20CSE445-598\Milticore%20threading%20performance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YinongDellOffice\Current\CSE445%20YC\Lecture%20Notes%20CSE445-598\Milticore%20threading%20performance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Speedup four cores / single core</a:t>
            </a:r>
          </a:p>
        </c:rich>
      </c:tx>
      <c:layout>
        <c:manualLayout>
          <c:xMode val="edge"/>
          <c:yMode val="edge"/>
          <c:x val="0.1763427586009412"/>
          <c:y val="4.0402055857176877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Result!$D$1</c:f>
              <c:strCache>
                <c:ptCount val="1"/>
                <c:pt idx="0">
                  <c:v>Speedup</c:v>
                </c:pt>
              </c:strCache>
            </c:strRef>
          </c:tx>
          <c:marker>
            <c:symbol val="none"/>
          </c:marker>
          <c:cat>
            <c:numRef>
              <c:f>Result!$A$2:$A$11</c:f>
              <c:numCache>
                <c:formatCode>General</c:formatCode>
                <c:ptCount val="10"/>
                <c:pt idx="0">
                  <c:v>20000</c:v>
                </c:pt>
                <c:pt idx="1">
                  <c:v>40000</c:v>
                </c:pt>
                <c:pt idx="2">
                  <c:v>60000</c:v>
                </c:pt>
                <c:pt idx="3">
                  <c:v>80000</c:v>
                </c:pt>
                <c:pt idx="4">
                  <c:v>100000</c:v>
                </c:pt>
                <c:pt idx="5">
                  <c:v>120000</c:v>
                </c:pt>
                <c:pt idx="6">
                  <c:v>140000</c:v>
                </c:pt>
                <c:pt idx="7">
                  <c:v>160000</c:v>
                </c:pt>
                <c:pt idx="8">
                  <c:v>180000</c:v>
                </c:pt>
                <c:pt idx="9">
                  <c:v>200000</c:v>
                </c:pt>
              </c:numCache>
            </c:numRef>
          </c:cat>
          <c:val>
            <c:numRef>
              <c:f>Result!$D$2:$D$11</c:f>
              <c:numCache>
                <c:formatCode>0.00</c:formatCode>
                <c:ptCount val="10"/>
                <c:pt idx="0">
                  <c:v>2.0499999999999998</c:v>
                </c:pt>
                <c:pt idx="1">
                  <c:v>2.6969696969696968</c:v>
                </c:pt>
                <c:pt idx="2">
                  <c:v>2.8367346938775508</c:v>
                </c:pt>
                <c:pt idx="3">
                  <c:v>3.0806451612903225</c:v>
                </c:pt>
                <c:pt idx="4">
                  <c:v>2.7954545454545454</c:v>
                </c:pt>
                <c:pt idx="5">
                  <c:v>3.0927835051546393</c:v>
                </c:pt>
                <c:pt idx="6">
                  <c:v>3.5544554455445527</c:v>
                </c:pt>
                <c:pt idx="7">
                  <c:v>3.4789915966386555</c:v>
                </c:pt>
                <c:pt idx="8">
                  <c:v>3.1677852348993292</c:v>
                </c:pt>
                <c:pt idx="9">
                  <c:v>3.3529411764705781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4B-4786-A1E2-9662E54C9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372672"/>
        <c:axId val="104995008"/>
      </c:lineChart>
      <c:catAx>
        <c:axId val="121372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4995008"/>
        <c:crosses val="autoZero"/>
        <c:auto val="1"/>
        <c:lblAlgn val="ctr"/>
        <c:lblOffset val="100"/>
        <c:noMultiLvlLbl val="0"/>
      </c:catAx>
      <c:valAx>
        <c:axId val="104995008"/>
        <c:scaling>
          <c:orientation val="minMax"/>
          <c:min val="1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2137267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b="0"/>
            </a:pPr>
            <a:r>
              <a:rPr lang="en-US" sz="1400" b="0" dirty="0"/>
              <a:t>Efficiency four cores / single core</a:t>
            </a:r>
          </a:p>
        </c:rich>
      </c:tx>
      <c:layout>
        <c:manualLayout>
          <c:xMode val="edge"/>
          <c:yMode val="edge"/>
          <c:x val="0.15978299501747031"/>
          <c:y val="4.1411848740264177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Result!$E$1</c:f>
              <c:strCache>
                <c:ptCount val="1"/>
                <c:pt idx="0">
                  <c:v>Efficiency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cat>
            <c:numRef>
              <c:f>Result!$A$2:$A$11</c:f>
              <c:numCache>
                <c:formatCode>General</c:formatCode>
                <c:ptCount val="10"/>
                <c:pt idx="0">
                  <c:v>20000</c:v>
                </c:pt>
                <c:pt idx="1">
                  <c:v>40000</c:v>
                </c:pt>
                <c:pt idx="2">
                  <c:v>60000</c:v>
                </c:pt>
                <c:pt idx="3">
                  <c:v>80000</c:v>
                </c:pt>
                <c:pt idx="4">
                  <c:v>100000</c:v>
                </c:pt>
                <c:pt idx="5">
                  <c:v>120000</c:v>
                </c:pt>
                <c:pt idx="6">
                  <c:v>140000</c:v>
                </c:pt>
                <c:pt idx="7">
                  <c:v>160000</c:v>
                </c:pt>
                <c:pt idx="8">
                  <c:v>180000</c:v>
                </c:pt>
                <c:pt idx="9">
                  <c:v>200000</c:v>
                </c:pt>
              </c:numCache>
            </c:numRef>
          </c:cat>
          <c:val>
            <c:numRef>
              <c:f>Result!$E$2:$E$11</c:f>
              <c:numCache>
                <c:formatCode>0%</c:formatCode>
                <c:ptCount val="10"/>
                <c:pt idx="0">
                  <c:v>0.51249999999999996</c:v>
                </c:pt>
                <c:pt idx="1">
                  <c:v>0.67424242424242464</c:v>
                </c:pt>
                <c:pt idx="2">
                  <c:v>0.70918367346939071</c:v>
                </c:pt>
                <c:pt idx="3">
                  <c:v>0.77016129032258396</c:v>
                </c:pt>
                <c:pt idx="4">
                  <c:v>0.69886363636363902</c:v>
                </c:pt>
                <c:pt idx="5">
                  <c:v>0.77319587628866504</c:v>
                </c:pt>
                <c:pt idx="6">
                  <c:v>0.88861386138613851</c:v>
                </c:pt>
                <c:pt idx="7">
                  <c:v>0.86974789915966622</c:v>
                </c:pt>
                <c:pt idx="8">
                  <c:v>0.79194630872483218</c:v>
                </c:pt>
                <c:pt idx="9">
                  <c:v>0.83823529411764708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BF-4FB6-8478-6D1E51755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373184"/>
        <c:axId val="124108800"/>
      </c:lineChart>
      <c:catAx>
        <c:axId val="121373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4108800"/>
        <c:crosses val="autoZero"/>
        <c:auto val="1"/>
        <c:lblAlgn val="ctr"/>
        <c:lblOffset val="100"/>
        <c:noMultiLvlLbl val="0"/>
      </c:catAx>
      <c:valAx>
        <c:axId val="12410880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2137318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b="0"/>
            </a:pPr>
            <a:r>
              <a:rPr lang="en-US" sz="1400" dirty="0"/>
              <a:t>Execution Time in milliseconds</a:t>
            </a:r>
          </a:p>
        </c:rich>
      </c:tx>
      <c:layout>
        <c:manualLayout>
          <c:xMode val="edge"/>
          <c:yMode val="edge"/>
          <c:x val="0.33488905106571026"/>
          <c:y val="3.9392676353894561E-2"/>
        </c:manualLayout>
      </c:layout>
      <c:overlay val="0"/>
      <c:spPr>
        <a:noFill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Result!$B$1</c:f>
              <c:strCache>
                <c:ptCount val="1"/>
                <c:pt idx="0">
                  <c:v>One thread</c:v>
                </c:pt>
              </c:strCache>
            </c:strRef>
          </c:tx>
          <c:marker>
            <c:symbol val="none"/>
          </c:marker>
          <c:cat>
            <c:numRef>
              <c:f>Result!$A$2:$A$11</c:f>
              <c:numCache>
                <c:formatCode>General</c:formatCode>
                <c:ptCount val="10"/>
                <c:pt idx="0">
                  <c:v>20000</c:v>
                </c:pt>
                <c:pt idx="1">
                  <c:v>40000</c:v>
                </c:pt>
                <c:pt idx="2">
                  <c:v>60000</c:v>
                </c:pt>
                <c:pt idx="3">
                  <c:v>80000</c:v>
                </c:pt>
                <c:pt idx="4">
                  <c:v>100000</c:v>
                </c:pt>
                <c:pt idx="5">
                  <c:v>120000</c:v>
                </c:pt>
                <c:pt idx="6">
                  <c:v>140000</c:v>
                </c:pt>
                <c:pt idx="7">
                  <c:v>160000</c:v>
                </c:pt>
                <c:pt idx="8">
                  <c:v>180000</c:v>
                </c:pt>
                <c:pt idx="9">
                  <c:v>200000</c:v>
                </c:pt>
              </c:numCache>
            </c:numRef>
          </c:cat>
          <c:val>
            <c:numRef>
              <c:f>Result!$B$2:$B$11</c:f>
              <c:numCache>
                <c:formatCode>General</c:formatCode>
                <c:ptCount val="10"/>
                <c:pt idx="0">
                  <c:v>41</c:v>
                </c:pt>
                <c:pt idx="1">
                  <c:v>89</c:v>
                </c:pt>
                <c:pt idx="2">
                  <c:v>139</c:v>
                </c:pt>
                <c:pt idx="3">
                  <c:v>191</c:v>
                </c:pt>
                <c:pt idx="4">
                  <c:v>246</c:v>
                </c:pt>
                <c:pt idx="5">
                  <c:v>300</c:v>
                </c:pt>
                <c:pt idx="6">
                  <c:v>359</c:v>
                </c:pt>
                <c:pt idx="7">
                  <c:v>414</c:v>
                </c:pt>
                <c:pt idx="8">
                  <c:v>472</c:v>
                </c:pt>
                <c:pt idx="9">
                  <c:v>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EF-4F07-8DA9-2563F4A342A1}"/>
            </c:ext>
          </c:extLst>
        </c:ser>
        <c:ser>
          <c:idx val="2"/>
          <c:order val="1"/>
          <c:tx>
            <c:strRef>
              <c:f>Result!$C$1</c:f>
              <c:strCache>
                <c:ptCount val="1"/>
                <c:pt idx="0">
                  <c:v>Four Thread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Result!$A$2:$A$11</c:f>
              <c:numCache>
                <c:formatCode>General</c:formatCode>
                <c:ptCount val="10"/>
                <c:pt idx="0">
                  <c:v>20000</c:v>
                </c:pt>
                <c:pt idx="1">
                  <c:v>40000</c:v>
                </c:pt>
                <c:pt idx="2">
                  <c:v>60000</c:v>
                </c:pt>
                <c:pt idx="3">
                  <c:v>80000</c:v>
                </c:pt>
                <c:pt idx="4">
                  <c:v>100000</c:v>
                </c:pt>
                <c:pt idx="5">
                  <c:v>120000</c:v>
                </c:pt>
                <c:pt idx="6">
                  <c:v>140000</c:v>
                </c:pt>
                <c:pt idx="7">
                  <c:v>160000</c:v>
                </c:pt>
                <c:pt idx="8">
                  <c:v>180000</c:v>
                </c:pt>
                <c:pt idx="9">
                  <c:v>200000</c:v>
                </c:pt>
              </c:numCache>
            </c:numRef>
          </c:cat>
          <c:val>
            <c:numRef>
              <c:f>Result!$C$2:$C$11</c:f>
              <c:numCache>
                <c:formatCode>General</c:formatCode>
                <c:ptCount val="10"/>
                <c:pt idx="0">
                  <c:v>20</c:v>
                </c:pt>
                <c:pt idx="1">
                  <c:v>33</c:v>
                </c:pt>
                <c:pt idx="2">
                  <c:v>49</c:v>
                </c:pt>
                <c:pt idx="3">
                  <c:v>62</c:v>
                </c:pt>
                <c:pt idx="4">
                  <c:v>88</c:v>
                </c:pt>
                <c:pt idx="5">
                  <c:v>97</c:v>
                </c:pt>
                <c:pt idx="6">
                  <c:v>101</c:v>
                </c:pt>
                <c:pt idx="7">
                  <c:v>119</c:v>
                </c:pt>
                <c:pt idx="8">
                  <c:v>149</c:v>
                </c:pt>
                <c:pt idx="9">
                  <c:v>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EF-4F07-8DA9-2563F4A34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374208"/>
        <c:axId val="124110528"/>
      </c:lineChart>
      <c:catAx>
        <c:axId val="121374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4110528"/>
        <c:crosses val="autoZero"/>
        <c:auto val="1"/>
        <c:lblAlgn val="ctr"/>
        <c:lblOffset val="100"/>
        <c:noMultiLvlLbl val="0"/>
      </c:catAx>
      <c:valAx>
        <c:axId val="124110528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37420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4942511-8E02-4D26-8A6D-C648596D0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31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6:35:33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24575,'0'95'0,"-2"158"0,-19-1 0,4-134 0,-19 129 0,30-171 0,3 117 0,22 74 0,-16-225 0,6 174 0,-3-46 0,0 159 0,-6-245 0,14-867-1107,-3 344 644,-8-89 199,-4 511 778,0 1 0,-5-18 0,3 18-1587,1 5-5753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6:36:47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513 791 24575,'10'52'0,"21"66"0,-15-61 0,57 226 0,-66-262 0,-7-21 0,0 0 0,0 0 0,0 0 0,0-1 0,0 1 0,0 0 0,0 0 0,0 0 0,0 0 0,0 0 0,0 0 0,0 0 0,0 0 0,0 0 0,0 0 0,0 0 0,0 0 0,0 0 0,0 0 0,0-1 0,0 1 0,0 0 0,0 0 0,0 0 0,0 0 0,0 0 0,1 0 0,-1 0 0,0 0 0,0 0 0,0 0 0,0 0 0,0 0 0,0 0 0,0 0 0,0 0 0,0 0 0,0 0 0,0 0 0,0 0 0,0 0 0,1 0 0,-1 0 0,0 0 0,0 0 0,0 0 0,0 0 0,-4-37 0,0 18-13,-80-511-1157,62 15 645,23 499 504,4-84-19,-4 88 40,1 0 1,0 0 0,1 1-1,1-1 1,9-21-1,-13 33 15,0-1 0,0 0 0,1 0 0,-1 1 0,1-1 0,-1 0 0,1 1 0,-1-1 0,1 1-1,-1-1 1,1 0 0,0 1 0,-1-1 0,1 1 0,1-1 0,-2 1 11,1 0 0,-1 0 0,0 0 0,1 0 1,-1 0-1,0 0 0,1 0 0,-1 0 0,0 0 0,1 0 0,-1 0 0,1 0 1,-1 0-1,0 0 0,1 1 0,-1-1 0,0 0 0,0 0 0,1 0 0,-1 1 0,0-1 1,1 0-1,-1 0 0,0 1 0,2 1 45,0 1-1,-1-1 1,1 1-1,-1-1 1,0 1-1,0 0 1,1 4-1,4 24 2,-1-1 1,-1 1-1,-2 59 0,-2-60-51,1 52-21,20 146 0,-19-218 0,0-1 0,0 1 0,1-1 0,0 0 0,1 0 0,0 0 0,0-1 0,1 1 0,0-1 0,0 0 0,1-1 0,0 1 0,0-1 0,1 0 0,14 11 0,20 10 0,50 26 0,-24-15 0,13 7 0,47 30 0,-123-73 0,0 0 0,0 0 0,0 0 0,-1 0 0,1 0 0,6 8 0,-10-10 0,1 0 0,-1 0 0,1 0 0,-1 0 0,1 0 0,-1 0 0,0 0 0,1 0 0,-1 0 0,0 0 0,0 0 0,0 0 0,0 1 0,0-1 0,0 0 0,0 0 0,0 0 0,0 0 0,0 0 0,-1 0 0,1 0 0,0 1 0,-1-1 0,1 0 0,-1 0 0,1 0 0,-1 0 0,0-1 0,1 1 0,-1 0 0,-1 1 0,-4 4 0,-1 0 0,1-1 0,-1 0 0,0 0 0,-1-1 0,1 1 0,-1-1 0,0-1 0,0 0 0,-15 4 0,-74 18-34,-144 19-1,172-33-139,-427 45-1108,477-54 1273,7-1 8,0 0 1,0-1-1,0 0 1,0-1-1,1 0 1,-18-5-1,27 6 1,0-1 0,-1 0 0,1 0 0,0 0 0,0-1 0,0 1 0,0 0 0,0-1 0,0 0 0,0 1 0,0-1 0,1 0 0,-1 0 0,1 0 0,-1 0 0,1 0 0,0 0 0,0 0 0,0-1 0,0 1 0,0 0 0,0-1 0,1 1 0,-1 0 0,1-1 0,-1 1 0,1-4 0,0-2 0,1 0 0,-1 1 0,1-1 0,1 1 0,-1-1 0,1 1 0,1-1 0,4-8 0,1-3 5,2 1 1,0 1-1,23-29 1,51-48-114,125-97-310,16 14 403,35-8 15,13 27 0,-252 148 16,-1 0 0,2 1 0,33-8 0,-53 16-15,0 1 0,0-1 1,0 1-1,0 0 1,1 0-1,-1 0 0,0 0 1,3 1-1,-5-1-1,0 0 0,1 0 1,-1 0-1,0 0 0,1 0 0,-1 1 0,0-1 0,1 0 0,-1 0 0,0 0 0,0 1 1,1-1-1,-1 0 0,0 0 0,0 1 0,1-1 0,-1 0 0,0 1 0,0-1 0,0 0 1,1 0-1,-1 1 0,0-1 0,0 0 0,0 1 0,0-1 0,0 1 0,0 0 0,0 1 0,-1 0 0,1 0 0,-1 1-1,0-1 1,0 0 0,0 0 0,0 0-1,0 0 1,0 0 0,-1 0 0,1 0-1,-3 2 1,-24 26 267,-1-1 0,-1-1 1,-39 26-1,30-25 189,-68 69 0,83-71-466,1 2-1,2 0 0,1 1 1,1 1-1,1 0 0,2 2 1,1 0-1,2 1 0,1 0 1,2 1-1,1 0 0,2 0 1,2 1-1,1 0 1,1 67-1,13 21-316,28 134 0,1-9 129,-39-249 198,1 7 86,-1 0-1,1 0 1,-1 0-1,0 0 1,-1 9-1,0-14-62,1 0-1,-1-1 0,0 1 0,0 0 0,1 0 0,-1 0 0,0-1 0,0 1 1,-1-1-1,1 1 0,0-1 0,0 1 0,-1-1 0,1 1 0,-1-1 0,1 0 0,-1 0 1,0 0-1,1 0 0,-1 0 0,0 0 0,-2 0 0,-2 1-249,1 0-1,-1-1 1,0 0-1,0 0 1,-6 0-1,-7 0-6598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6:39:21.5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1 229,'693'0,"-673"1,0 1,0 1,25 7,-23-5,0 0,29 1,227-5,-132-2,160 1,-281-2,34-5,18-1,166 9,62-2,-199-6,38-2,1026 10,-1139-3,61-10,-15 0,486-11,-547 22,0-1,0 0,27-8,21-4,47 8,-1-1,251-17,-303 21,68-11,-41 3,177-22,-34 29,-131 5,111-1,-189-1,-1-1,1-1,-1-1,29-10,-24 7,0 1,31-4,94 8,-100 3,-32 0,1 1,-1 1,27 8,-25-7,-1 1,33 2,42 0,47 2,351-10,-486 1,1 0,-1 0,1 0,-1 1,0 0,1 0,-1 0,1 0,7 4,-1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16:39:23.6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EA890248-C579-4297-87B9-AEB6A657E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46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77C28-F867-45A1-B381-138732AB895B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88375E-F5AA-4E61-BF12-860753F27750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FDD8-7E73-44E7-9DA7-6CD43CEE11AA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Can be used for A2 hotel booking**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Event </a:t>
            </a:r>
            <a:r>
              <a:rPr lang="en-US" dirty="0" err="1">
                <a:latin typeface="Arial" charset="0"/>
              </a:rPr>
              <a:t>listner</a:t>
            </a:r>
            <a:r>
              <a:rPr lang="en-US" dirty="0">
                <a:latin typeface="Arial" charset="0"/>
              </a:rPr>
              <a:t> calls delegate?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latin typeface="Arial" charset="0"/>
              </a:rPr>
              <a:t>Promisisng</a:t>
            </a:r>
            <a:r>
              <a:rPr lang="en-US" dirty="0">
                <a:latin typeface="Arial" charset="0"/>
              </a:rPr>
              <a:t> does the chasing for u.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23D3F-1CAC-4C2A-945B-337DFCEA4794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D28461-6645-47E0-A62B-22810B9600E1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is not callback, it’s event driven.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890248-C579-4297-87B9-AEB6A657E80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41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890248-C579-4297-87B9-AEB6A657E80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44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u make </a:t>
            </a:r>
            <a:r>
              <a:rPr lang="en-US" dirty="0" err="1"/>
              <a:t>Fn</a:t>
            </a:r>
            <a:r>
              <a:rPr lang="en-US" dirty="0"/>
              <a:t> calls </a:t>
            </a:r>
            <a:r>
              <a:rPr lang="en-US" dirty="0" err="1"/>
              <a:t>bfr</a:t>
            </a:r>
            <a:r>
              <a:rPr lang="en-US" dirty="0"/>
              <a:t> &amp; do other things while waiting for the O/P.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890248-C579-4297-87B9-AEB6A657E80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60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baseExecutionTime</a:t>
            </a:r>
            <a:r>
              <a:rPr lang="en-US" sz="1200" dirty="0"/>
              <a:t> ~ Synchronous time , </a:t>
            </a:r>
            <a:r>
              <a:rPr lang="en-US" sz="1200" dirty="0" err="1"/>
              <a:t>improvedExecutionTime</a:t>
            </a:r>
            <a:r>
              <a:rPr lang="en-US" sz="1200" dirty="0"/>
              <a:t> ~Asynchronous time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9A6D1-0F67-4A9F-8D7C-B0ACF54BF701}" type="slidenum">
              <a:rPr lang="en-US" smtClean="0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F1496-D021-44ED-94FD-EB7031B2A668}" type="slidenum">
              <a:rPr lang="en-US" smtClean="0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569F81-7342-4B5C-A4FD-721A30C93606}" type="slidenum">
              <a:rPr lang="en-US" smtClean="0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1450" y="923925"/>
            <a:ext cx="4427538" cy="3321050"/>
          </a:xfrm>
          <a:solidFill>
            <a:srgbClr val="FFFFFF"/>
          </a:solidFill>
          <a:ln/>
        </p:spPr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1131888" y="4568825"/>
            <a:ext cx="5056187" cy="368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46138"/>
            <a:endParaRPr lang="en-US" sz="2200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7BEBC11-50C2-76B8-4B32-586C3950D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00788B-FE9C-43E5-B06C-639145EBD4DC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D25A6-5071-4707-97FF-F84E432E6E8C}" type="slidenum">
              <a:rPr lang="en-US" smtClean="0">
                <a:latin typeface="Arial" charset="0"/>
              </a:rPr>
              <a:pPr/>
              <a:t>31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5FB2F-A388-41B3-BA33-4FA4A17E6603}" type="slidenum">
              <a:rPr lang="en-US" smtClean="0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56A1F-2E32-4DB3-A38F-5CA32FA64D62}" type="slidenum">
              <a:rPr lang="en-US" smtClean="0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6BB6A-8CD0-4BD4-B9A5-1A1735284CC5}" type="slidenum">
              <a:rPr lang="en-US" smtClean="0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3E0BB8-90E2-4C22-9721-56F722ECAF0E}" type="slidenum">
              <a:rPr lang="en-US" smtClean="0">
                <a:latin typeface="Arial" charset="0"/>
              </a:rPr>
              <a:pPr/>
              <a:t>38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1356ED-8902-4035-A3AC-32EBBF3CF4A0}" type="slidenum">
              <a:rPr lang="en-US" smtClean="0">
                <a:latin typeface="Arial" charset="0"/>
              </a:rPr>
              <a:pPr/>
              <a:t>39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FB8DD-CB93-4EE2-B472-2B48F053BA90}" type="slidenum">
              <a:rPr lang="en-US" smtClean="0">
                <a:latin typeface="Arial" charset="0"/>
              </a:rPr>
              <a:pPr/>
              <a:t>40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69EFD3-669D-494C-A86A-6F5CBC6B4549}" type="slidenum">
              <a:rPr lang="en-US" smtClean="0">
                <a:latin typeface="Arial" charset="0"/>
              </a:rPr>
              <a:pPr/>
              <a:t>41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26DDB-DDE4-4D7B-B22A-D9DF76A4832F}" type="slidenum">
              <a:rPr lang="en-US" smtClean="0">
                <a:latin typeface="Arial" charset="0"/>
              </a:rPr>
              <a:pPr/>
              <a:t>42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Map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 reduce – Auto cutting of a problem into small chunks e.g. in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BigData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6B475E-7CCA-407A-A3F7-2BC5ADEB84B4}" type="slidenum">
              <a:rPr lang="en-US" smtClean="0">
                <a:latin typeface="Arial" charset="0"/>
              </a:rPr>
              <a:pPr/>
              <a:t>44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EFB6EC-B245-40A4-9236-73C1ED5CFB0A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6B475E-7CCA-407A-A3F7-2BC5ADEB84B4}" type="slidenum">
              <a:rPr lang="en-US" smtClean="0">
                <a:latin typeface="Arial" charset="0"/>
              </a:rPr>
              <a:pPr/>
              <a:t>47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890248-C579-4297-87B9-AEB6A657E80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60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1A251-ED56-49C9-A6B5-F67B1AB4D52A}" type="slidenum">
              <a:rPr lang="en-US" smtClean="0">
                <a:latin typeface="Arial" charset="0"/>
              </a:rPr>
              <a:pPr/>
              <a:t>56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57581F-7D5E-4CA1-B428-0FDBF6630493}" type="slidenum">
              <a:rPr lang="en-US" smtClean="0">
                <a:latin typeface="Arial" charset="0"/>
              </a:rPr>
              <a:pPr/>
              <a:t>57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2DA063-CABE-483D-A7C9-3BDDF8EC0EFC}" type="slidenum">
              <a:rPr lang="en-US" smtClean="0">
                <a:latin typeface="Arial" charset="0"/>
              </a:rPr>
              <a:pPr/>
              <a:t>58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D3651-7457-4A9C-AC2D-DC460E5B9BC9}" type="slidenum">
              <a:rPr lang="en-US" smtClean="0">
                <a:latin typeface="Arial" charset="0"/>
              </a:rPr>
              <a:pPr/>
              <a:t>59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28B3D-ACB7-4C53-A16D-299A7B50AC43}" type="slidenum">
              <a:rPr lang="en-US" smtClean="0">
                <a:latin typeface="Arial" charset="0"/>
              </a:rPr>
              <a:pPr/>
              <a:t>60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46027-510C-4FC2-8FAB-C6CBED4D7086}" type="slidenum">
              <a:rPr lang="en-US" smtClean="0">
                <a:latin typeface="Arial" charset="0"/>
              </a:rPr>
              <a:pPr/>
              <a:t>61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264C0D-2E34-4ACB-92A2-822B5DFA7D9B}" type="slidenum">
              <a:rPr lang="en-US" smtClean="0">
                <a:latin typeface="Arial" charset="0"/>
              </a:rPr>
              <a:pPr/>
              <a:t>63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4AFD12-4087-40ED-9C88-A2D2D7A6ABF8}" type="slidenum">
              <a:rPr lang="en-US" smtClean="0">
                <a:latin typeface="Arial" charset="0"/>
              </a:rPr>
              <a:pPr/>
              <a:t>64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7122B6-4192-4D9A-84EC-9B907AFD3616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D15C1-996E-407C-BC42-F9140636D09B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Since, developers were still writing code for single thread, intel released the above lib to make multi-threading </a:t>
            </a:r>
            <a:r>
              <a:rPr lang="en-US" dirty="0" err="1">
                <a:latin typeface="Arial" charset="0"/>
              </a:rPr>
              <a:t>appns</a:t>
            </a:r>
            <a:r>
              <a:rPr lang="en-US" dirty="0">
                <a:latin typeface="Arial" charset="0"/>
              </a:rPr>
              <a:t> coding easier.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CE8C32-6619-47A6-85CF-65143FE6CA11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77A63-6843-4558-B759-98CE2E6D16C6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DAA42-5A22-463A-A2CF-8E16FB047C29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85903A-B93E-42FA-8813-B63BAB897262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BC0CD-EE29-4F87-A114-E40AE56C1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9099D-F065-41FA-8273-06827CF46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B44AD-01AF-4C65-80FC-449D76609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32EAA-CF0B-47A3-BB32-628348ED8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81000"/>
            <a:ext cx="779463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DF119-116B-4D18-ADF3-794E8A3075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719A1-8D21-4B1C-A9CB-27F9772C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C3022-D420-4417-89D9-52FDD5916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D6DD2-DDAA-4D33-B29B-3B9013BAD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DF071-FE7C-4EC3-9AB1-25B2964A2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AF17B-967E-42A6-BD0C-D7B74AFE6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50BD0-A3FC-4D3D-AA46-3A7BD93A6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37279-4BC5-430E-BFB0-92E29C429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7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6D13C1E-445E-434A-B4C5-9ED2D98D4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Text Box 16"/>
          <p:cNvSpPr txBox="1">
            <a:spLocks noChangeArrowheads="1"/>
          </p:cNvSpPr>
          <p:nvPr userDrawn="1"/>
        </p:nvSpPr>
        <p:spPr bwMode="auto">
          <a:xfrm>
            <a:off x="7924800" y="6477000"/>
            <a:ext cx="1096963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>
                <a:solidFill>
                  <a:schemeClr val="folHlink"/>
                </a:solidFill>
              </a:rPr>
              <a:t>Yinong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4" r:id="rId1"/>
    <p:sldLayoutId id="2147484732" r:id="rId2"/>
    <p:sldLayoutId id="2147484733" r:id="rId3"/>
    <p:sldLayoutId id="2147484734" r:id="rId4"/>
    <p:sldLayoutId id="2147484735" r:id="rId5"/>
    <p:sldLayoutId id="2147484736" r:id="rId6"/>
    <p:sldLayoutId id="2147484737" r:id="rId7"/>
    <p:sldLayoutId id="2147484738" r:id="rId8"/>
    <p:sldLayoutId id="2147484739" r:id="rId9"/>
    <p:sldLayoutId id="2147484740" r:id="rId10"/>
    <p:sldLayoutId id="2147484741" r:id="rId11"/>
    <p:sldLayoutId id="2147484742" r:id="rId12"/>
    <p:sldLayoutId id="214748474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primers/promis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646112" y="2819400"/>
            <a:ext cx="834548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400" dirty="0">
              <a:solidFill>
                <a:schemeClr val="folHlink"/>
              </a:solidFill>
            </a:endParaRPr>
          </a:p>
          <a:p>
            <a:pPr defTabSz="966788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600" dirty="0">
                <a:solidFill>
                  <a:schemeClr val="folHlink"/>
                </a:solidFill>
              </a:rPr>
              <a:t>Performance of</a:t>
            </a:r>
          </a:p>
          <a:p>
            <a:pPr defTabSz="966788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600" dirty="0">
                <a:solidFill>
                  <a:schemeClr val="folHlink"/>
                </a:solidFill>
              </a:rPr>
              <a:t>Multithreading and Asynchronous Computing</a:t>
            </a: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646112" y="5567464"/>
            <a:ext cx="2920403" cy="4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dirty="0"/>
              <a:t>Yinong Chen (Ph.D.)</a:t>
            </a:r>
          </a:p>
        </p:txBody>
      </p:sp>
      <p:sp>
        <p:nvSpPr>
          <p:cNvPr id="3078" name="Rectangle 12"/>
          <p:cNvSpPr>
            <a:spLocks noChangeArrowheads="1"/>
          </p:cNvSpPr>
          <p:nvPr/>
        </p:nvSpPr>
        <p:spPr bwMode="auto">
          <a:xfrm>
            <a:off x="1017588" y="1676400"/>
            <a:ext cx="7288212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CSE445 / CSE598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Distributed Software Development</a:t>
            </a:r>
            <a:endParaRPr lang="en-US" altLang="en-US" sz="3000" b="1" i="1" dirty="0">
              <a:solidFill>
                <a:srgbClr val="280099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A73C78-CBA2-4502-A3BD-765E211F5840}"/>
              </a:ext>
            </a:extLst>
          </p:cNvPr>
          <p:cNvGrpSpPr/>
          <p:nvPr/>
        </p:nvGrpSpPr>
        <p:grpSpPr>
          <a:xfrm>
            <a:off x="771525" y="327583"/>
            <a:ext cx="4562475" cy="596882"/>
            <a:chOff x="203520" y="327583"/>
            <a:chExt cx="4562475" cy="5968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E68890-AB96-49CA-8E8D-48CC89C03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520" y="327583"/>
              <a:ext cx="4562475" cy="257175"/>
            </a:xfrm>
            <a:prstGeom prst="rect">
              <a:avLst/>
            </a:prstGeom>
          </p:spPr>
        </p:pic>
        <p:pic>
          <p:nvPicPr>
            <p:cNvPr id="12" name="Picture 11" descr="Arizona State University - Ira A. Fulton Schools of Engineering">
              <a:extLst>
                <a:ext uri="{FF2B5EF4-FFF2-40B4-BE49-F238E27FC236}">
                  <a16:creationId xmlns:a16="http://schemas.microsoft.com/office/drawing/2014/main" id="{9687ECA9-829C-479C-8018-6548E1B8E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20" y="581564"/>
              <a:ext cx="2143125" cy="3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15200" cy="623888"/>
          </a:xfrm>
        </p:spPr>
        <p:txBody>
          <a:bodyPr/>
          <a:lstStyle/>
          <a:p>
            <a:pPr algn="ctr"/>
            <a:r>
              <a:rPr lang="en-US" dirty="0"/>
              <a:t>Creating a Root for Async Calls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979251"/>
            <a:ext cx="8382000" cy="5867400"/>
          </a:xfrm>
        </p:spPr>
        <p:txBody>
          <a:bodyPr/>
          <a:lstStyle/>
          <a:p>
            <a:r>
              <a:rPr lang="en-US" dirty="0"/>
              <a:t>A central </a:t>
            </a:r>
            <a:r>
              <a:rPr lang="en-US" dirty="0">
                <a:solidFill>
                  <a:srgbClr val="0000FF"/>
                </a:solidFill>
              </a:rPr>
              <a:t>root</a:t>
            </a:r>
            <a:r>
              <a:rPr lang="en-US" dirty="0"/>
              <a:t> can keep track all async calls and explicitly waits for them to complete. </a:t>
            </a:r>
            <a:br>
              <a:rPr lang="en-US" dirty="0"/>
            </a:br>
            <a:r>
              <a:rPr lang="en-US" dirty="0"/>
              <a:t>Analogy: </a:t>
            </a:r>
            <a:r>
              <a:rPr lang="en-US" dirty="0">
                <a:solidFill>
                  <a:srgbClr val="00B0F0"/>
                </a:solidFill>
              </a:rPr>
              <a:t>Registered mail and the tracking center</a:t>
            </a:r>
            <a:r>
              <a:rPr lang="en-US" dirty="0"/>
              <a:t>.</a:t>
            </a:r>
          </a:p>
          <a:p>
            <a:r>
              <a:rPr lang="en-US" dirty="0">
                <a:highlight>
                  <a:srgbClr val="FFFF00"/>
                </a:highlight>
              </a:rPr>
              <a:t>TBB uses a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Promise</a:t>
            </a:r>
            <a:r>
              <a:rPr lang="en-US" dirty="0">
                <a:highlight>
                  <a:srgbClr val="FFFF00"/>
                </a:highlight>
              </a:rPr>
              <a:t> system: When handling a request for asynchronous execution, the Promise system provides the calling thread an object that acts as a link to the asynchronous call</a:t>
            </a:r>
            <a:r>
              <a:rPr lang="en-US" dirty="0"/>
              <a:t>.</a:t>
            </a:r>
          </a:p>
          <a:p>
            <a:r>
              <a:rPr lang="en-US" dirty="0"/>
              <a:t>This Promise object allows the calling thread to wait on the asynchronous call when necessary.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Promise</a:t>
            </a:r>
            <a:r>
              <a:rPr lang="en-US" dirty="0">
                <a:highlight>
                  <a:srgbClr val="FFFF00"/>
                </a:highlight>
              </a:rPr>
              <a:t> is a solution used in JavaScript for supporting asynchronous computing</a:t>
            </a:r>
            <a:r>
              <a:rPr lang="en-US" dirty="0"/>
              <a:t>: </a:t>
            </a:r>
            <a:r>
              <a:rPr lang="en-US" sz="2000" dirty="0">
                <a:hlinkClick r:id="rId3"/>
              </a:rPr>
              <a:t>https://developers.google.com/web/fundamentals/primers/promises</a:t>
            </a:r>
            <a:endParaRPr lang="en-US" sz="2000" dirty="0"/>
          </a:p>
          <a:p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Promise</a:t>
            </a:r>
            <a:r>
              <a:rPr lang="en-US" dirty="0">
                <a:highlight>
                  <a:srgbClr val="FFFF00"/>
                </a:highlight>
              </a:rPr>
              <a:t> is also used in Java and C# (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Task</a:t>
            </a:r>
            <a:r>
              <a:rPr lang="en-US" dirty="0">
                <a:highlight>
                  <a:srgbClr val="FFFF00"/>
                </a:highlight>
              </a:rPr>
              <a:t>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838200" cy="457200"/>
          </a:xfrm>
          <a:noFill/>
        </p:spPr>
        <p:txBody>
          <a:bodyPr/>
          <a:lstStyle/>
          <a:p>
            <a:fld id="{03F7A8B4-1183-4DDD-A3F8-9915D5417F9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 bwMode="auto">
          <a:xfrm>
            <a:off x="3674074" y="2286000"/>
            <a:ext cx="2668587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Promise</a:t>
            </a:r>
          </a:p>
        </p:txBody>
      </p:sp>
      <p:cxnSp>
        <p:nvCxnSpPr>
          <p:cNvPr id="16387" name="Straight Arrow Connector 38"/>
          <p:cNvCxnSpPr>
            <a:cxnSpLocks noChangeShapeType="1"/>
            <a:stCxn id="31" idx="2"/>
            <a:endCxn id="35" idx="0"/>
          </p:cNvCxnSpPr>
          <p:nvPr/>
        </p:nvCxnSpPr>
        <p:spPr bwMode="auto">
          <a:xfrm rot="16200000" flipH="1">
            <a:off x="5122668" y="5257006"/>
            <a:ext cx="457200" cy="458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388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r>
              <a:rPr lang="en-US" dirty="0"/>
              <a:t>Promise Supporting Sync Calls</a:t>
            </a:r>
          </a:p>
        </p:txBody>
      </p:sp>
      <p:sp>
        <p:nvSpPr>
          <p:cNvPr id="1638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1371600" cy="457200"/>
          </a:xfrm>
          <a:noFill/>
        </p:spPr>
        <p:txBody>
          <a:bodyPr/>
          <a:lstStyle/>
          <a:p>
            <a:fld id="{C5CE5BFE-E35E-4680-9D01-5990E2E3632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90" name="Rectangle 19"/>
          <p:cNvSpPr>
            <a:spLocks noChangeArrowheads="1"/>
          </p:cNvSpPr>
          <p:nvPr/>
        </p:nvSpPr>
        <p:spPr bwMode="auto">
          <a:xfrm>
            <a:off x="3978874" y="2667000"/>
            <a:ext cx="20574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Entry Point / Root</a:t>
            </a:r>
          </a:p>
        </p:txBody>
      </p:sp>
      <p:sp>
        <p:nvSpPr>
          <p:cNvPr id="21" name="Flowchart: Terminator 20"/>
          <p:cNvSpPr/>
          <p:nvPr/>
        </p:nvSpPr>
        <p:spPr bwMode="auto">
          <a:xfrm>
            <a:off x="4742461" y="44958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24" name="Flowchart: Terminator 23"/>
          <p:cNvSpPr/>
          <p:nvPr/>
        </p:nvSpPr>
        <p:spPr bwMode="auto">
          <a:xfrm>
            <a:off x="4437661" y="46482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1" name="Flowchart: Terminator 30"/>
          <p:cNvSpPr/>
          <p:nvPr/>
        </p:nvSpPr>
        <p:spPr bwMode="auto">
          <a:xfrm>
            <a:off x="4207474" y="48006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cxnSp>
        <p:nvCxnSpPr>
          <p:cNvPr id="16395" name="Straight Arrow Connector 31"/>
          <p:cNvCxnSpPr>
            <a:cxnSpLocks noChangeShapeType="1"/>
            <a:stCxn id="16390" idx="2"/>
            <a:endCxn id="31" idx="0"/>
          </p:cNvCxnSpPr>
          <p:nvPr/>
        </p:nvCxnSpPr>
        <p:spPr bwMode="auto">
          <a:xfrm rot="16200000" flipH="1">
            <a:off x="4226524" y="3905250"/>
            <a:ext cx="1676400" cy="11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6396" name="Straight Arrow Connector 32"/>
          <p:cNvCxnSpPr>
            <a:cxnSpLocks noChangeShapeType="1"/>
            <a:stCxn id="16390" idx="2"/>
            <a:endCxn id="21" idx="0"/>
          </p:cNvCxnSpPr>
          <p:nvPr/>
        </p:nvCxnSpPr>
        <p:spPr bwMode="auto">
          <a:xfrm rot="16200000" flipH="1">
            <a:off x="4646418" y="3485356"/>
            <a:ext cx="1371600" cy="649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6397" name="Straight Arrow Connector 33"/>
          <p:cNvCxnSpPr>
            <a:cxnSpLocks noChangeShapeType="1"/>
            <a:stCxn id="16390" idx="2"/>
            <a:endCxn id="24" idx="0"/>
          </p:cNvCxnSpPr>
          <p:nvPr/>
        </p:nvCxnSpPr>
        <p:spPr bwMode="auto">
          <a:xfrm rot="16200000" flipH="1">
            <a:off x="4417818" y="3713956"/>
            <a:ext cx="1524000" cy="344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35" name="Flowchart: Terminator 34"/>
          <p:cNvSpPr/>
          <p:nvPr/>
        </p:nvSpPr>
        <p:spPr bwMode="auto">
          <a:xfrm>
            <a:off x="4666261" y="57150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6" name="Flowchart: Terminator 35"/>
          <p:cNvSpPr/>
          <p:nvPr/>
        </p:nvSpPr>
        <p:spPr bwMode="auto">
          <a:xfrm>
            <a:off x="4513861" y="58674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7" name="Flowchart: Terminator 36"/>
          <p:cNvSpPr/>
          <p:nvPr/>
        </p:nvSpPr>
        <p:spPr bwMode="auto">
          <a:xfrm>
            <a:off x="4207474" y="60198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cxnSp>
        <p:nvCxnSpPr>
          <p:cNvPr id="16401" name="Straight Arrow Connector 37"/>
          <p:cNvCxnSpPr>
            <a:cxnSpLocks noChangeShapeType="1"/>
            <a:endCxn id="37" idx="0"/>
          </p:cNvCxnSpPr>
          <p:nvPr/>
        </p:nvCxnSpPr>
        <p:spPr bwMode="auto">
          <a:xfrm rot="5400000">
            <a:off x="4741668" y="5638006"/>
            <a:ext cx="762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02" name="Straight Arrow Connector 39"/>
          <p:cNvCxnSpPr>
            <a:cxnSpLocks noChangeShapeType="1"/>
            <a:stCxn id="31" idx="2"/>
            <a:endCxn id="36" idx="0"/>
          </p:cNvCxnSpPr>
          <p:nvPr/>
        </p:nvCxnSpPr>
        <p:spPr bwMode="auto">
          <a:xfrm rot="16200000" flipH="1">
            <a:off x="4970268" y="5409406"/>
            <a:ext cx="609600" cy="306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03" name="Shape 22"/>
          <p:cNvCxnSpPr>
            <a:cxnSpLocks noChangeShapeType="1"/>
            <a:stCxn id="16392" idx="3"/>
          </p:cNvCxnSpPr>
          <p:nvPr/>
        </p:nvCxnSpPr>
        <p:spPr bwMode="auto">
          <a:xfrm>
            <a:off x="2055813" y="3771900"/>
            <a:ext cx="2265962" cy="1066799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404" name="Rectangle 41"/>
          <p:cNvSpPr>
            <a:spLocks noChangeArrowheads="1"/>
          </p:cNvSpPr>
          <p:nvPr/>
        </p:nvSpPr>
        <p:spPr bwMode="auto">
          <a:xfrm>
            <a:off x="2445844" y="5295899"/>
            <a:ext cx="1371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/>
            <a:r>
              <a:rPr lang="en-US" dirty="0" err="1"/>
              <a:t>doCallback</a:t>
            </a:r>
            <a:endParaRPr lang="en-US" dirty="0"/>
          </a:p>
        </p:txBody>
      </p:sp>
      <p:cxnSp>
        <p:nvCxnSpPr>
          <p:cNvPr id="16405" name="Curved Connector 43"/>
          <p:cNvCxnSpPr>
            <a:cxnSpLocks noChangeShapeType="1"/>
            <a:stCxn id="16404" idx="3"/>
            <a:endCxn id="31" idx="1"/>
          </p:cNvCxnSpPr>
          <p:nvPr/>
        </p:nvCxnSpPr>
        <p:spPr bwMode="auto">
          <a:xfrm flipV="1">
            <a:off x="3817444" y="5029200"/>
            <a:ext cx="390030" cy="457199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none" w="med" len="med"/>
          </a:ln>
        </p:spPr>
      </p:cxnSp>
      <p:sp>
        <p:nvSpPr>
          <p:cNvPr id="43" name="Rectangle 42"/>
          <p:cNvSpPr/>
          <p:nvPr/>
        </p:nvSpPr>
        <p:spPr bwMode="auto">
          <a:xfrm>
            <a:off x="6723661" y="1319151"/>
            <a:ext cx="1828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Wait with Mutex</a:t>
            </a:r>
          </a:p>
        </p:txBody>
      </p:sp>
      <p:cxnSp>
        <p:nvCxnSpPr>
          <p:cNvPr id="16407" name="Curved Connector 45"/>
          <p:cNvCxnSpPr>
            <a:cxnSpLocks noChangeShapeType="1"/>
            <a:stCxn id="43" idx="1"/>
          </p:cNvCxnSpPr>
          <p:nvPr/>
        </p:nvCxnSpPr>
        <p:spPr bwMode="auto">
          <a:xfrm rot="10800000" flipV="1">
            <a:off x="6266461" y="1509650"/>
            <a:ext cx="457200" cy="776349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" name="Rounded Rectangular Callout 48"/>
          <p:cNvSpPr/>
          <p:nvPr/>
        </p:nvSpPr>
        <p:spPr bwMode="auto">
          <a:xfrm>
            <a:off x="835025" y="952499"/>
            <a:ext cx="3200400" cy="1257301"/>
          </a:xfrm>
          <a:prstGeom prst="wedgeRoundRectCallout">
            <a:avLst>
              <a:gd name="adj1" fmla="val 56862"/>
              <a:gd name="adj2" fmla="val 5119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/>
              <a:t>The root is encapsulated in lib function Promise. It starts if necessary: When the promise has a </a:t>
            </a:r>
            <a:r>
              <a:rPr lang="en-US" dirty="0" err="1">
                <a:solidFill>
                  <a:srgbClr val="FF0000"/>
                </a:solidFill>
              </a:rPr>
              <a:t>Mutex.Wait</a:t>
            </a:r>
            <a:r>
              <a:rPr lang="en-US" dirty="0"/>
              <a:t> request for it. 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802821" y="2667000"/>
            <a:ext cx="2873829" cy="1295400"/>
          </a:xfrm>
          <a:custGeom>
            <a:avLst/>
            <a:gdLst>
              <a:gd name="connsiteX0" fmla="*/ 961902 w 2861954"/>
              <a:gd name="connsiteY0" fmla="*/ 1543792 h 1959429"/>
              <a:gd name="connsiteX1" fmla="*/ 961902 w 2861954"/>
              <a:gd name="connsiteY1" fmla="*/ 1947553 h 1959429"/>
              <a:gd name="connsiteX2" fmla="*/ 0 w 2861954"/>
              <a:gd name="connsiteY2" fmla="*/ 1959429 h 1959429"/>
              <a:gd name="connsiteX3" fmla="*/ 0 w 2861954"/>
              <a:gd name="connsiteY3" fmla="*/ 0 h 1959429"/>
              <a:gd name="connsiteX4" fmla="*/ 2861954 w 2861954"/>
              <a:gd name="connsiteY4" fmla="*/ 11875 h 1959429"/>
              <a:gd name="connsiteX0" fmla="*/ 973777 w 2873829"/>
              <a:gd name="connsiteY0" fmla="*/ 1543792 h 1959429"/>
              <a:gd name="connsiteX1" fmla="*/ 973777 w 2873829"/>
              <a:gd name="connsiteY1" fmla="*/ 1947553 h 1959429"/>
              <a:gd name="connsiteX2" fmla="*/ 11875 w 2873829"/>
              <a:gd name="connsiteY2" fmla="*/ 1959429 h 1959429"/>
              <a:gd name="connsiteX3" fmla="*/ 0 w 2873829"/>
              <a:gd name="connsiteY3" fmla="*/ 47501 h 1959429"/>
              <a:gd name="connsiteX4" fmla="*/ 11875 w 2873829"/>
              <a:gd name="connsiteY4" fmla="*/ 0 h 1959429"/>
              <a:gd name="connsiteX5" fmla="*/ 2873829 w 2873829"/>
              <a:gd name="connsiteY5" fmla="*/ 11875 h 1959429"/>
              <a:gd name="connsiteX0" fmla="*/ 973777 w 2873829"/>
              <a:gd name="connsiteY0" fmla="*/ 1531917 h 1947554"/>
              <a:gd name="connsiteX1" fmla="*/ 973777 w 2873829"/>
              <a:gd name="connsiteY1" fmla="*/ 1935678 h 1947554"/>
              <a:gd name="connsiteX2" fmla="*/ 11875 w 2873829"/>
              <a:gd name="connsiteY2" fmla="*/ 1947554 h 1947554"/>
              <a:gd name="connsiteX3" fmla="*/ 0 w 2873829"/>
              <a:gd name="connsiteY3" fmla="*/ 35626 h 1947554"/>
              <a:gd name="connsiteX4" fmla="*/ 0 w 2873829"/>
              <a:gd name="connsiteY4" fmla="*/ 0 h 1947554"/>
              <a:gd name="connsiteX5" fmla="*/ 2873829 w 2873829"/>
              <a:gd name="connsiteY5" fmla="*/ 0 h 194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3829" h="1947554">
                <a:moveTo>
                  <a:pt x="973777" y="1531917"/>
                </a:moveTo>
                <a:lnTo>
                  <a:pt x="973777" y="1935678"/>
                </a:lnTo>
                <a:lnTo>
                  <a:pt x="11875" y="1947554"/>
                </a:lnTo>
                <a:cubicBezTo>
                  <a:pt x="11875" y="1310245"/>
                  <a:pt x="0" y="672935"/>
                  <a:pt x="0" y="35626"/>
                </a:cubicBezTo>
                <a:lnTo>
                  <a:pt x="0" y="0"/>
                </a:lnTo>
                <a:lnTo>
                  <a:pt x="2873829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1173" y="2678668"/>
            <a:ext cx="1275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Mutex.Wait</a:t>
            </a:r>
            <a:endParaRPr lang="en-US" dirty="0"/>
          </a:p>
        </p:txBody>
      </p:sp>
      <p:sp>
        <p:nvSpPr>
          <p:cNvPr id="16392" name="Rectangle 21"/>
          <p:cNvSpPr>
            <a:spLocks noChangeArrowheads="1"/>
          </p:cNvSpPr>
          <p:nvPr/>
        </p:nvSpPr>
        <p:spPr bwMode="auto">
          <a:xfrm>
            <a:off x="76200" y="3314700"/>
            <a:ext cx="1979613" cy="914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Caller spawns </a:t>
            </a:r>
          </a:p>
          <a:p>
            <a:pPr algn="ctr"/>
            <a:r>
              <a:rPr lang="en-US" dirty="0"/>
              <a:t>without waiting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Event handler</a:t>
            </a:r>
          </a:p>
        </p:txBody>
      </p:sp>
      <p:cxnSp>
        <p:nvCxnSpPr>
          <p:cNvPr id="30" name="Curved Connector 43"/>
          <p:cNvCxnSpPr>
            <a:cxnSpLocks noChangeShapeType="1"/>
            <a:stCxn id="16404" idx="1"/>
          </p:cNvCxnSpPr>
          <p:nvPr/>
        </p:nvCxnSpPr>
        <p:spPr bwMode="auto">
          <a:xfrm rot="10800000">
            <a:off x="319688" y="4152901"/>
            <a:ext cx="2126156" cy="1333499"/>
          </a:xfrm>
          <a:prstGeom prst="curvedConnector3">
            <a:avLst>
              <a:gd name="adj1" fmla="val 100175"/>
            </a:avLst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</p:spPr>
      </p:cxnSp>
      <p:sp>
        <p:nvSpPr>
          <p:cNvPr id="28" name="Rounded Rectangular Callout 27"/>
          <p:cNvSpPr/>
          <p:nvPr/>
        </p:nvSpPr>
        <p:spPr bwMode="auto">
          <a:xfrm>
            <a:off x="6561689" y="2587672"/>
            <a:ext cx="2402003" cy="1162051"/>
          </a:xfrm>
          <a:prstGeom prst="wedgeRoundRectCallout">
            <a:avLst>
              <a:gd name="adj1" fmla="val -60390"/>
              <a:gd name="adj2" fmla="val -6593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/>
              <a:t>Promise will succeed if all tasks succeed. Promise will fail if one of the tasks fails.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5883F-91C3-4C23-B707-49AD014D8B8F}"/>
              </a:ext>
            </a:extLst>
          </p:cNvPr>
          <p:cNvSpPr txBox="1"/>
          <p:nvPr/>
        </p:nvSpPr>
        <p:spPr>
          <a:xfrm>
            <a:off x="4482159" y="37454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130AE-B959-EDB0-6601-002300AF9B5F}"/>
              </a:ext>
            </a:extLst>
          </p:cNvPr>
          <p:cNvSpPr txBox="1"/>
          <p:nvPr/>
        </p:nvSpPr>
        <p:spPr>
          <a:xfrm>
            <a:off x="6722073" y="4159370"/>
            <a:ext cx="223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 to be called asynchronously and return values through call back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295400" y="28755"/>
            <a:ext cx="7814093" cy="589472"/>
          </a:xfrm>
        </p:spPr>
        <p:txBody>
          <a:bodyPr/>
          <a:lstStyle/>
          <a:p>
            <a:r>
              <a:rPr lang="en-US" sz="2000" dirty="0">
                <a:highlight>
                  <a:srgbClr val="FFFF00"/>
                </a:highlight>
              </a:rPr>
              <a:t>JavaScript Examples Using 1) Event and 2) Promise, Respectively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E88F9C-7363-42CB-8A4F-9650DEFA36D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066800"/>
            <a:ext cx="4114800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function loaded(r) { // event handler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// extract the price from r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var r1 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queryFlight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(); // Background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var r2 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queryHotel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(); // Background</a:t>
            </a:r>
          </a:p>
          <a:p>
            <a:pPr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if (r1.complete) { loaded(r1); }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else {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r1.add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EventListener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('load', loaded(r1));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r1.add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EventListener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('error', function() {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// report error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});</a:t>
            </a:r>
          </a:p>
          <a:p>
            <a:pPr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if (r2.complete) { loaded(r2); }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else {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r2.add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EventListener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('load', loaded(r1);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r2.add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EventListener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('error', function() {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// report error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1066799"/>
            <a:ext cx="4267200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function loaded(r) {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// extract the price from r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var r1 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queryFlight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(); // Background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var r2 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queryHotel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(); // Background</a:t>
            </a:r>
          </a:p>
          <a:p>
            <a:pPr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Promise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.all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([r1.ready(), r2.ready()] ).then(function()  {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loaded(r1);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loaded(r2);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}, function() {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// one or more not loaded: failed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});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3441940" y="1207697"/>
            <a:ext cx="500333" cy="1984075"/>
          </a:xfrm>
          <a:custGeom>
            <a:avLst/>
            <a:gdLst>
              <a:gd name="connsiteX0" fmla="*/ 1915064 w 2104845"/>
              <a:gd name="connsiteY0" fmla="*/ 2001328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1613140 w 2104845"/>
              <a:gd name="connsiteY0" fmla="*/ 2001328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1699404 w 2104845"/>
              <a:gd name="connsiteY0" fmla="*/ 2012572 h 2012572"/>
              <a:gd name="connsiteX1" fmla="*/ 2104845 w 2104845"/>
              <a:gd name="connsiteY1" fmla="*/ 2001328 h 2012572"/>
              <a:gd name="connsiteX2" fmla="*/ 2104845 w 2104845"/>
              <a:gd name="connsiteY2" fmla="*/ 0 h 2012572"/>
              <a:gd name="connsiteX3" fmla="*/ 0 w 2104845"/>
              <a:gd name="connsiteY3" fmla="*/ 0 h 2012572"/>
              <a:gd name="connsiteX0" fmla="*/ 1785669 w 2104845"/>
              <a:gd name="connsiteY0" fmla="*/ 2003859 h 2003859"/>
              <a:gd name="connsiteX1" fmla="*/ 2104845 w 2104845"/>
              <a:gd name="connsiteY1" fmla="*/ 2001328 h 2003859"/>
              <a:gd name="connsiteX2" fmla="*/ 2104845 w 2104845"/>
              <a:gd name="connsiteY2" fmla="*/ 0 h 2003859"/>
              <a:gd name="connsiteX3" fmla="*/ 0 w 2104845"/>
              <a:gd name="connsiteY3" fmla="*/ 0 h 2003859"/>
              <a:gd name="connsiteX0" fmla="*/ 370937 w 690113"/>
              <a:gd name="connsiteY0" fmla="*/ 2003859 h 2003859"/>
              <a:gd name="connsiteX1" fmla="*/ 690113 w 690113"/>
              <a:gd name="connsiteY1" fmla="*/ 2001328 h 2003859"/>
              <a:gd name="connsiteX2" fmla="*/ 690113 w 690113"/>
              <a:gd name="connsiteY2" fmla="*/ 0 h 2003859"/>
              <a:gd name="connsiteX3" fmla="*/ 0 w 690113"/>
              <a:gd name="connsiteY3" fmla="*/ 0 h 200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113" h="2003859">
                <a:moveTo>
                  <a:pt x="370937" y="2003859"/>
                </a:moveTo>
                <a:lnTo>
                  <a:pt x="690113" y="2001328"/>
                </a:lnTo>
                <a:lnTo>
                  <a:pt x="690113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631721" y="1207698"/>
            <a:ext cx="500332" cy="3951700"/>
          </a:xfrm>
          <a:custGeom>
            <a:avLst/>
            <a:gdLst>
              <a:gd name="connsiteX0" fmla="*/ 1915064 w 2104845"/>
              <a:gd name="connsiteY0" fmla="*/ 2001328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1613140 w 2104845"/>
              <a:gd name="connsiteY0" fmla="*/ 2001328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1699404 w 2104845"/>
              <a:gd name="connsiteY0" fmla="*/ 2012572 h 2012572"/>
              <a:gd name="connsiteX1" fmla="*/ 2104845 w 2104845"/>
              <a:gd name="connsiteY1" fmla="*/ 2001328 h 2012572"/>
              <a:gd name="connsiteX2" fmla="*/ 2104845 w 2104845"/>
              <a:gd name="connsiteY2" fmla="*/ 0 h 2012572"/>
              <a:gd name="connsiteX3" fmla="*/ 0 w 2104845"/>
              <a:gd name="connsiteY3" fmla="*/ 0 h 2012572"/>
              <a:gd name="connsiteX0" fmla="*/ 1742536 w 2104845"/>
              <a:gd name="connsiteY0" fmla="*/ 1999466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138023 w 500332"/>
              <a:gd name="connsiteY0" fmla="*/ 1999466 h 2001328"/>
              <a:gd name="connsiteX1" fmla="*/ 500332 w 500332"/>
              <a:gd name="connsiteY1" fmla="*/ 2001328 h 2001328"/>
              <a:gd name="connsiteX2" fmla="*/ 500332 w 500332"/>
              <a:gd name="connsiteY2" fmla="*/ 0 h 2001328"/>
              <a:gd name="connsiteX3" fmla="*/ 0 w 500332"/>
              <a:gd name="connsiteY3" fmla="*/ 0 h 200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332" h="2001328">
                <a:moveTo>
                  <a:pt x="138023" y="1999466"/>
                </a:moveTo>
                <a:lnTo>
                  <a:pt x="500332" y="2001328"/>
                </a:lnTo>
                <a:lnTo>
                  <a:pt x="500332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336098" y="4572000"/>
            <a:ext cx="2773396" cy="1905000"/>
          </a:xfrm>
          <a:prstGeom prst="wedgeRoundRectCallout">
            <a:avLst>
              <a:gd name="adj1" fmla="val -41362"/>
              <a:gd name="adj2" fmla="val -679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Promise waits for all the listed results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to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join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If all results are “load”, Promise succeeds and obtain the prices.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Otherwise, report failure.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2863970" y="1207696"/>
            <a:ext cx="1022230" cy="1535504"/>
          </a:xfrm>
          <a:custGeom>
            <a:avLst/>
            <a:gdLst>
              <a:gd name="connsiteX0" fmla="*/ 1915064 w 2104845"/>
              <a:gd name="connsiteY0" fmla="*/ 2001328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1613140 w 2104845"/>
              <a:gd name="connsiteY0" fmla="*/ 2001328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1699404 w 2104845"/>
              <a:gd name="connsiteY0" fmla="*/ 2012572 h 2012572"/>
              <a:gd name="connsiteX1" fmla="*/ 2104845 w 2104845"/>
              <a:gd name="connsiteY1" fmla="*/ 2001328 h 2012572"/>
              <a:gd name="connsiteX2" fmla="*/ 2104845 w 2104845"/>
              <a:gd name="connsiteY2" fmla="*/ 0 h 2012572"/>
              <a:gd name="connsiteX3" fmla="*/ 0 w 2104845"/>
              <a:gd name="connsiteY3" fmla="*/ 0 h 2012572"/>
              <a:gd name="connsiteX0" fmla="*/ 1742536 w 2104845"/>
              <a:gd name="connsiteY0" fmla="*/ 1999466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819510 w 2104845"/>
              <a:gd name="connsiteY0" fmla="*/ 1965736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819510 w 2104845"/>
              <a:gd name="connsiteY0" fmla="*/ 1988223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819510 w 2104845"/>
              <a:gd name="connsiteY0" fmla="*/ 2010708 h 2010708"/>
              <a:gd name="connsiteX1" fmla="*/ 2104845 w 2104845"/>
              <a:gd name="connsiteY1" fmla="*/ 2001328 h 2010708"/>
              <a:gd name="connsiteX2" fmla="*/ 2104845 w 2104845"/>
              <a:gd name="connsiteY2" fmla="*/ 0 h 2010708"/>
              <a:gd name="connsiteX3" fmla="*/ 0 w 2104845"/>
              <a:gd name="connsiteY3" fmla="*/ 0 h 2010708"/>
              <a:gd name="connsiteX0" fmla="*/ 836763 w 2104845"/>
              <a:gd name="connsiteY0" fmla="*/ 1999465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0 w 1268082"/>
              <a:gd name="connsiteY0" fmla="*/ 1999465 h 2001328"/>
              <a:gd name="connsiteX1" fmla="*/ 1268082 w 1268082"/>
              <a:gd name="connsiteY1" fmla="*/ 2001328 h 2001328"/>
              <a:gd name="connsiteX2" fmla="*/ 1268082 w 1268082"/>
              <a:gd name="connsiteY2" fmla="*/ 0 h 2001328"/>
              <a:gd name="connsiteX3" fmla="*/ 724618 w 1268082"/>
              <a:gd name="connsiteY3" fmla="*/ 22487 h 200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082" h="2001328">
                <a:moveTo>
                  <a:pt x="0" y="1999465"/>
                </a:moveTo>
                <a:lnTo>
                  <a:pt x="1268082" y="2001328"/>
                </a:lnTo>
                <a:lnTo>
                  <a:pt x="1268082" y="0"/>
                </a:lnTo>
                <a:lnTo>
                  <a:pt x="724618" y="22487"/>
                </a:ln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63968" y="1207695"/>
            <a:ext cx="1174632" cy="3452008"/>
          </a:xfrm>
          <a:custGeom>
            <a:avLst/>
            <a:gdLst>
              <a:gd name="connsiteX0" fmla="*/ 1915064 w 2104845"/>
              <a:gd name="connsiteY0" fmla="*/ 2001328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1613140 w 2104845"/>
              <a:gd name="connsiteY0" fmla="*/ 2001328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1699404 w 2104845"/>
              <a:gd name="connsiteY0" fmla="*/ 2012572 h 2012572"/>
              <a:gd name="connsiteX1" fmla="*/ 2104845 w 2104845"/>
              <a:gd name="connsiteY1" fmla="*/ 2001328 h 2012572"/>
              <a:gd name="connsiteX2" fmla="*/ 2104845 w 2104845"/>
              <a:gd name="connsiteY2" fmla="*/ 0 h 2012572"/>
              <a:gd name="connsiteX3" fmla="*/ 0 w 2104845"/>
              <a:gd name="connsiteY3" fmla="*/ 0 h 2012572"/>
              <a:gd name="connsiteX0" fmla="*/ 1742536 w 2104845"/>
              <a:gd name="connsiteY0" fmla="*/ 1999466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819510 w 2104845"/>
              <a:gd name="connsiteY0" fmla="*/ 1965736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819510 w 2104845"/>
              <a:gd name="connsiteY0" fmla="*/ 1988223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819510 w 2104845"/>
              <a:gd name="connsiteY0" fmla="*/ 2010708 h 2010708"/>
              <a:gd name="connsiteX1" fmla="*/ 2104845 w 2104845"/>
              <a:gd name="connsiteY1" fmla="*/ 2001328 h 2010708"/>
              <a:gd name="connsiteX2" fmla="*/ 2104845 w 2104845"/>
              <a:gd name="connsiteY2" fmla="*/ 0 h 2010708"/>
              <a:gd name="connsiteX3" fmla="*/ 0 w 2104845"/>
              <a:gd name="connsiteY3" fmla="*/ 0 h 2010708"/>
              <a:gd name="connsiteX0" fmla="*/ 836763 w 2104845"/>
              <a:gd name="connsiteY0" fmla="*/ 1999465 h 2001328"/>
              <a:gd name="connsiteX1" fmla="*/ 2104845 w 2104845"/>
              <a:gd name="connsiteY1" fmla="*/ 2001328 h 2001328"/>
              <a:gd name="connsiteX2" fmla="*/ 2104845 w 2104845"/>
              <a:gd name="connsiteY2" fmla="*/ 0 h 2001328"/>
              <a:gd name="connsiteX3" fmla="*/ 0 w 2104845"/>
              <a:gd name="connsiteY3" fmla="*/ 0 h 2001328"/>
              <a:gd name="connsiteX0" fmla="*/ 0 w 1268082"/>
              <a:gd name="connsiteY0" fmla="*/ 1999465 h 2001328"/>
              <a:gd name="connsiteX1" fmla="*/ 1268082 w 1268082"/>
              <a:gd name="connsiteY1" fmla="*/ 2001328 h 2001328"/>
              <a:gd name="connsiteX2" fmla="*/ 1268082 w 1268082"/>
              <a:gd name="connsiteY2" fmla="*/ 0 h 2001328"/>
              <a:gd name="connsiteX3" fmla="*/ 664233 w 1268082"/>
              <a:gd name="connsiteY3" fmla="*/ 5001 h 200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082" h="2001328">
                <a:moveTo>
                  <a:pt x="0" y="1999465"/>
                </a:moveTo>
                <a:lnTo>
                  <a:pt x="1268082" y="2001328"/>
                </a:lnTo>
                <a:lnTo>
                  <a:pt x="1268082" y="0"/>
                </a:lnTo>
                <a:lnTo>
                  <a:pt x="664233" y="5001"/>
                </a:ln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4310222" y="4876800"/>
            <a:ext cx="1961177" cy="1555615"/>
          </a:xfrm>
          <a:prstGeom prst="wedgeRoundRectCallout">
            <a:avLst>
              <a:gd name="adj1" fmla="val -78310"/>
              <a:gd name="adj2" fmla="val 140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 individual events and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handlers to deal with different situations.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D8A40-BA28-FCD0-2373-35504BAA89FB}"/>
              </a:ext>
            </a:extLst>
          </p:cNvPr>
          <p:cNvSpPr txBox="1"/>
          <p:nvPr/>
        </p:nvSpPr>
        <p:spPr>
          <a:xfrm>
            <a:off x="1785560" y="6329779"/>
            <a:ext cx="1452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Using Event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91358-8DD0-EEA5-B165-D4AC011D030F}"/>
              </a:ext>
            </a:extLst>
          </p:cNvPr>
          <p:cNvSpPr txBox="1"/>
          <p:nvPr/>
        </p:nvSpPr>
        <p:spPr>
          <a:xfrm>
            <a:off x="4665453" y="4360008"/>
            <a:ext cx="1961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Using Promise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/>
              <a:t>Other Solutions of Improving Performance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69288" cy="5257800"/>
          </a:xfrm>
        </p:spPr>
        <p:txBody>
          <a:bodyPr/>
          <a:lstStyle/>
          <a:p>
            <a:pPr>
              <a:lnSpc>
                <a:spcPts val="3200"/>
              </a:lnSpc>
              <a:buFont typeface="Wingdings" pitchFamily="2" charset="2"/>
              <a:buNone/>
            </a:pPr>
            <a:r>
              <a:rPr lang="en-US" dirty="0"/>
              <a:t>For examples: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Task </a:t>
            </a:r>
            <a:r>
              <a:rPr lang="en-US" sz="2400" dirty="0">
                <a:highlight>
                  <a:srgbClr val="FFFF00"/>
                </a:highlight>
              </a:rPr>
              <a:t>(</a:t>
            </a:r>
            <a:r>
              <a:rPr lang="en-US" sz="2400" dirty="0" err="1">
                <a:highlight>
                  <a:srgbClr val="FFFF00"/>
                </a:highlight>
              </a:rPr>
              <a:t>Threading.Tasks</a:t>
            </a:r>
            <a:r>
              <a:rPr lang="en-US" sz="2400" dirty="0">
                <a:highlight>
                  <a:srgbClr val="FFFF00"/>
                </a:highlight>
              </a:rPr>
              <a:t> namespace) in C#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rgbClr val="0000FF"/>
                </a:solidFill>
              </a:rPr>
              <a:t>OpenMP </a:t>
            </a:r>
            <a:r>
              <a:rPr lang="en-US" sz="2400" dirty="0"/>
              <a:t>(Open Multi-Processing) is an API that supports multi-platform shared memory multiprocessing programming in C, C++ and Fortran on many architectures. It consists of a set of compiler directives, library routines, and environment variables that influence run-time behavior [http://en.wikipedia.org/wiki/OpenMP].</a:t>
            </a:r>
          </a:p>
          <a:p>
            <a:pPr>
              <a:lnSpc>
                <a:spcPts val="3200"/>
              </a:lnSpc>
            </a:pPr>
            <a:r>
              <a:rPr lang="en-US" sz="2400" dirty="0" err="1">
                <a:solidFill>
                  <a:srgbClr val="0000FF"/>
                </a:solidFill>
              </a:rPr>
              <a:t>Pthreads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(POSIX Threads) define a set of C library types, functions and constants, which can be used for improving threading performance.</a:t>
            </a:r>
          </a:p>
          <a:p>
            <a:pPr>
              <a:lnSpc>
                <a:spcPts val="3200"/>
              </a:lnSpc>
            </a:pPr>
            <a:r>
              <a:rPr lang="en-US" sz="2400" dirty="0"/>
              <a:t>Visual Studio uses </a:t>
            </a:r>
            <a:r>
              <a:rPr lang="en-US" sz="2400" dirty="0">
                <a:solidFill>
                  <a:srgbClr val="0000FF"/>
                </a:solidFill>
              </a:rPr>
              <a:t>Generic Class </a:t>
            </a:r>
            <a:r>
              <a:rPr lang="en-US" sz="2400" dirty="0"/>
              <a:t>to enable parallel computing in C++ (Ref. Chen: Introduction to Programming Languages)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565BBA-40BA-4299-9EDF-C55CBFAE316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7BBCBE84-DA61-437D-B93C-979672AC7F35}"/>
              </a:ext>
            </a:extLst>
          </p:cNvPr>
          <p:cNvSpPr/>
          <p:nvPr/>
        </p:nvSpPr>
        <p:spPr bwMode="auto">
          <a:xfrm>
            <a:off x="6019800" y="1455102"/>
            <a:ext cx="685800" cy="5334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7AD5-8E19-1B5E-7A71-DF33699F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Communication Schemas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340ED-A95E-128F-2ACE-399D9910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534C1CAF-E187-F0F3-DC2C-E857D66CB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089" y="1343213"/>
            <a:ext cx="11430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Caller</a:t>
            </a:r>
          </a:p>
        </p:txBody>
      </p:sp>
      <p:sp>
        <p:nvSpPr>
          <p:cNvPr id="6" name="Right Arrow 14">
            <a:extLst>
              <a:ext uri="{FF2B5EF4-FFF2-40B4-BE49-F238E27FC236}">
                <a16:creationId xmlns:a16="http://schemas.microsoft.com/office/drawing/2014/main" id="{86F0179E-DC5B-4675-8BBF-B912A7FBF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499" y="1286468"/>
            <a:ext cx="2617788" cy="381000"/>
          </a:xfrm>
          <a:prstGeom prst="rightArrow">
            <a:avLst>
              <a:gd name="adj1" fmla="val 50000"/>
              <a:gd name="adj2" fmla="val 50004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B97456-EEEC-5880-5F7C-CC283C10E415}"/>
              </a:ext>
            </a:extLst>
          </p:cNvPr>
          <p:cNvSpPr/>
          <p:nvPr/>
        </p:nvSpPr>
        <p:spPr bwMode="auto">
          <a:xfrm>
            <a:off x="7696200" y="1343213"/>
            <a:ext cx="12192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/>
              <a:t>Callee</a:t>
            </a:r>
          </a:p>
        </p:txBody>
      </p:sp>
      <p:sp>
        <p:nvSpPr>
          <p:cNvPr id="9" name="Right Arrow 19">
            <a:extLst>
              <a:ext uri="{FF2B5EF4-FFF2-40B4-BE49-F238E27FC236}">
                <a16:creationId xmlns:a16="http://schemas.microsoft.com/office/drawing/2014/main" id="{ED0B3881-27E5-3B41-560B-422E4B298C1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17699" y="1438868"/>
            <a:ext cx="2565400" cy="381000"/>
          </a:xfrm>
          <a:prstGeom prst="rightArrow">
            <a:avLst>
              <a:gd name="adj1" fmla="val 50000"/>
              <a:gd name="adj2" fmla="val 50001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85F7A-89BA-7EB4-F5E4-9C7093DD73B6}"/>
              </a:ext>
            </a:extLst>
          </p:cNvPr>
          <p:cNvSpPr txBox="1"/>
          <p:nvPr/>
        </p:nvSpPr>
        <p:spPr>
          <a:xfrm>
            <a:off x="465931" y="1228491"/>
            <a:ext cx="20984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Synchronous block waiting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3A9D30-71EE-7280-6FEE-07E5F2F12AED}"/>
              </a:ext>
            </a:extLst>
          </p:cNvPr>
          <p:cNvGrpSpPr/>
          <p:nvPr/>
        </p:nvGrpSpPr>
        <p:grpSpPr>
          <a:xfrm>
            <a:off x="448570" y="2197241"/>
            <a:ext cx="8466830" cy="830997"/>
            <a:chOff x="448570" y="2197241"/>
            <a:chExt cx="8466830" cy="830997"/>
          </a:xfrm>
        </p:grpSpPr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7F304A71-C2FA-9DA0-7E22-2819C21E9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089" y="2388443"/>
              <a:ext cx="11430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/>
                <a:t>Caller</a:t>
              </a:r>
            </a:p>
          </p:txBody>
        </p:sp>
        <p:sp>
          <p:nvSpPr>
            <p:cNvPr id="13" name="Right Arrow 14">
              <a:extLst>
                <a:ext uri="{FF2B5EF4-FFF2-40B4-BE49-F238E27FC236}">
                  <a16:creationId xmlns:a16="http://schemas.microsoft.com/office/drawing/2014/main" id="{BC1F03E9-2B38-D185-18D6-00F8F0397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619" y="2458920"/>
              <a:ext cx="2617788" cy="381000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B31B93-AB4A-D12A-9DFE-B4B59C485117}"/>
                </a:ext>
              </a:extLst>
            </p:cNvPr>
            <p:cNvSpPr/>
            <p:nvPr/>
          </p:nvSpPr>
          <p:spPr bwMode="auto">
            <a:xfrm>
              <a:off x="7696200" y="2388443"/>
              <a:ext cx="1219200" cy="533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/>
                <a:t>Callee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ED1412-2EFD-A96A-874E-2A4EB742B8B8}"/>
                </a:ext>
              </a:extLst>
            </p:cNvPr>
            <p:cNvSpPr txBox="1"/>
            <p:nvPr/>
          </p:nvSpPr>
          <p:spPr>
            <a:xfrm>
              <a:off x="448570" y="2197241"/>
              <a:ext cx="20984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Asynchronous one-way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0B64A1-CD22-8D6C-D335-D59C2E83DF00}"/>
              </a:ext>
            </a:extLst>
          </p:cNvPr>
          <p:cNvGrpSpPr/>
          <p:nvPr/>
        </p:nvGrpSpPr>
        <p:grpSpPr>
          <a:xfrm>
            <a:off x="465931" y="3242101"/>
            <a:ext cx="8449469" cy="996272"/>
            <a:chOff x="465931" y="3242101"/>
            <a:chExt cx="8449469" cy="996272"/>
          </a:xfrm>
        </p:grpSpPr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9F3E922C-DB78-C742-6DF3-C86C2D2EA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089" y="3402758"/>
              <a:ext cx="11430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/>
                <a:t>Caller</a:t>
              </a:r>
            </a:p>
          </p:txBody>
        </p:sp>
        <p:sp>
          <p:nvSpPr>
            <p:cNvPr id="18" name="Right Arrow 14">
              <a:extLst>
                <a:ext uri="{FF2B5EF4-FFF2-40B4-BE49-F238E27FC236}">
                  <a16:creationId xmlns:a16="http://schemas.microsoft.com/office/drawing/2014/main" id="{44C054D0-1EA2-1626-4542-DA5201E39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636" y="3246054"/>
              <a:ext cx="2617788" cy="381000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1BE6E7-6F81-B9B2-2664-BD725ABC0293}"/>
                </a:ext>
              </a:extLst>
            </p:cNvPr>
            <p:cNvSpPr/>
            <p:nvPr/>
          </p:nvSpPr>
          <p:spPr bwMode="auto">
            <a:xfrm>
              <a:off x="7696200" y="3402758"/>
              <a:ext cx="1219200" cy="533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/>
                <a:t>Callee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55F15AE5-42D3-9321-1982-F1AE367E34E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85247" y="3657600"/>
              <a:ext cx="2565400" cy="381000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E568F7-C126-0CCF-BF34-5BBA9812E95E}"/>
                </a:ext>
              </a:extLst>
            </p:cNvPr>
            <p:cNvSpPr txBox="1"/>
            <p:nvPr/>
          </p:nvSpPr>
          <p:spPr>
            <a:xfrm>
              <a:off x="465931" y="3242101"/>
              <a:ext cx="20984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highlight>
                    <a:srgbClr val="FFFF00"/>
                  </a:highlight>
                  <a:latin typeface="+mj-lt"/>
                  <a:ea typeface="+mj-ea"/>
                  <a:cs typeface="+mj-cs"/>
                </a:rPr>
                <a:t>Asynchronous callback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664CAA-1445-71E4-744B-85D60D935AA9}"/>
                </a:ext>
              </a:extLst>
            </p:cNvPr>
            <p:cNvSpPr txBox="1"/>
            <p:nvPr/>
          </p:nvSpPr>
          <p:spPr>
            <a:xfrm>
              <a:off x="5643030" y="3869041"/>
              <a:ext cx="1143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callback</a:t>
              </a:r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4DD4883-59C2-8A93-E999-848F9462A171}"/>
              </a:ext>
            </a:extLst>
          </p:cNvPr>
          <p:cNvSpPr txBox="1"/>
          <p:nvPr/>
        </p:nvSpPr>
        <p:spPr>
          <a:xfrm>
            <a:off x="5445901" y="1618663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response</a:t>
            </a:r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CA2F824-B983-8296-DA96-E982607DA362}"/>
              </a:ext>
            </a:extLst>
          </p:cNvPr>
          <p:cNvGrpSpPr/>
          <p:nvPr/>
        </p:nvGrpSpPr>
        <p:grpSpPr>
          <a:xfrm>
            <a:off x="509911" y="4345076"/>
            <a:ext cx="8401976" cy="986836"/>
            <a:chOff x="509911" y="4345076"/>
            <a:chExt cx="8401976" cy="986836"/>
          </a:xfrm>
        </p:grpSpPr>
        <p:sp>
          <p:nvSpPr>
            <p:cNvPr id="31" name="Oval 13">
              <a:extLst>
                <a:ext uri="{FF2B5EF4-FFF2-40B4-BE49-F238E27FC236}">
                  <a16:creationId xmlns:a16="http://schemas.microsoft.com/office/drawing/2014/main" id="{1506610B-0D69-12CB-C91A-06B1EC2A5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612" y="4345076"/>
              <a:ext cx="11430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/>
                <a:t>Caller</a:t>
              </a:r>
            </a:p>
          </p:txBody>
        </p:sp>
        <p:sp>
          <p:nvSpPr>
            <p:cNvPr id="32" name="Right Arrow 14">
              <a:extLst>
                <a:ext uri="{FF2B5EF4-FFF2-40B4-BE49-F238E27FC236}">
                  <a16:creationId xmlns:a16="http://schemas.microsoft.com/office/drawing/2014/main" id="{EC9E0D16-0E50-ADFE-C80E-FCD06B65A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986" y="4465808"/>
              <a:ext cx="2617788" cy="381000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11BA522-F67F-CA0F-F6B3-F8682462E726}"/>
                </a:ext>
              </a:extLst>
            </p:cNvPr>
            <p:cNvSpPr/>
            <p:nvPr/>
          </p:nvSpPr>
          <p:spPr bwMode="auto">
            <a:xfrm>
              <a:off x="7692687" y="4522553"/>
              <a:ext cx="1219200" cy="533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/>
                <a:t>Callee</a:t>
              </a:r>
            </a:p>
          </p:txBody>
        </p:sp>
        <p:sp>
          <p:nvSpPr>
            <p:cNvPr id="34" name="Right Arrow 19">
              <a:extLst>
                <a:ext uri="{FF2B5EF4-FFF2-40B4-BE49-F238E27FC236}">
                  <a16:creationId xmlns:a16="http://schemas.microsoft.com/office/drawing/2014/main" id="{B3A129A9-0776-BB7F-CB4F-15DEEE6447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46082" y="4765101"/>
              <a:ext cx="2565400" cy="381000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29402E-7EE5-7E15-A514-248B310CEEEF}"/>
                </a:ext>
              </a:extLst>
            </p:cNvPr>
            <p:cNvSpPr txBox="1"/>
            <p:nvPr/>
          </p:nvSpPr>
          <p:spPr>
            <a:xfrm>
              <a:off x="509911" y="4400178"/>
              <a:ext cx="261778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Asynchronous caller non-blocking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329B52-1785-C583-78D2-215D00681046}"/>
                </a:ext>
              </a:extLst>
            </p:cNvPr>
            <p:cNvSpPr txBox="1"/>
            <p:nvPr/>
          </p:nvSpPr>
          <p:spPr>
            <a:xfrm>
              <a:off x="5463465" y="4962580"/>
              <a:ext cx="1143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response</a:t>
              </a:r>
              <a:endParaRPr lang="en-US" dirty="0"/>
            </a:p>
          </p:txBody>
        </p:sp>
        <p:sp>
          <p:nvSpPr>
            <p:cNvPr id="37" name="Oval 13">
              <a:extLst>
                <a:ext uri="{FF2B5EF4-FFF2-40B4-BE49-F238E27FC236}">
                  <a16:creationId xmlns:a16="http://schemas.microsoft.com/office/drawing/2014/main" id="{E3252A45-E619-9B57-7126-E9B452A00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082" y="4736486"/>
              <a:ext cx="1143000" cy="533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E5868EF-B53D-3D19-4D15-8E19994C9F23}"/>
              </a:ext>
            </a:extLst>
          </p:cNvPr>
          <p:cNvGrpSpPr/>
          <p:nvPr/>
        </p:nvGrpSpPr>
        <p:grpSpPr>
          <a:xfrm>
            <a:off x="506297" y="5421167"/>
            <a:ext cx="8436665" cy="1132033"/>
            <a:chOff x="506297" y="5421167"/>
            <a:chExt cx="8436665" cy="1132033"/>
          </a:xfrm>
        </p:grpSpPr>
        <p:sp>
          <p:nvSpPr>
            <p:cNvPr id="50" name="Oval 13">
              <a:extLst>
                <a:ext uri="{FF2B5EF4-FFF2-40B4-BE49-F238E27FC236}">
                  <a16:creationId xmlns:a16="http://schemas.microsoft.com/office/drawing/2014/main" id="{2A4CC158-9149-8EF9-2B83-0F2A1EEB0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998" y="5421167"/>
              <a:ext cx="1466084" cy="106946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r>
                <a:rPr lang="en-US" dirty="0"/>
                <a:t>Task</a:t>
              </a:r>
            </a:p>
          </p:txBody>
        </p:sp>
        <p:sp>
          <p:nvSpPr>
            <p:cNvPr id="38" name="Oval 13">
              <a:extLst>
                <a:ext uri="{FF2B5EF4-FFF2-40B4-BE49-F238E27FC236}">
                  <a16:creationId xmlns:a16="http://schemas.microsoft.com/office/drawing/2014/main" id="{13BB10C8-1033-B757-0D78-87D414F0D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035" y="5494117"/>
              <a:ext cx="11430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/>
                <a:t>Caller</a:t>
              </a:r>
            </a:p>
          </p:txBody>
        </p:sp>
        <p:sp>
          <p:nvSpPr>
            <p:cNvPr id="39" name="Right Arrow 14">
              <a:extLst>
                <a:ext uri="{FF2B5EF4-FFF2-40B4-BE49-F238E27FC236}">
                  <a16:creationId xmlns:a16="http://schemas.microsoft.com/office/drawing/2014/main" id="{5AF46C79-1198-E7BF-D3A2-BB0C327FE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0061" y="5687096"/>
              <a:ext cx="2617788" cy="381000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0212CC7-7DA1-C956-37F9-7931CF18C448}"/>
                </a:ext>
              </a:extLst>
            </p:cNvPr>
            <p:cNvSpPr/>
            <p:nvPr/>
          </p:nvSpPr>
          <p:spPr bwMode="auto">
            <a:xfrm>
              <a:off x="7723762" y="5743841"/>
              <a:ext cx="1219200" cy="533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/>
                <a:t>Callee</a:t>
              </a:r>
            </a:p>
          </p:txBody>
        </p:sp>
        <p:sp>
          <p:nvSpPr>
            <p:cNvPr id="41" name="Right Arrow 19">
              <a:extLst>
                <a:ext uri="{FF2B5EF4-FFF2-40B4-BE49-F238E27FC236}">
                  <a16:creationId xmlns:a16="http://schemas.microsoft.com/office/drawing/2014/main" id="{36138FC5-D475-E4E4-C775-D63C3DB8F1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77157" y="5986389"/>
              <a:ext cx="2565400" cy="381000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220351-D630-8F77-642E-1D32062DD85F}"/>
                </a:ext>
              </a:extLst>
            </p:cNvPr>
            <p:cNvSpPr txBox="1"/>
            <p:nvPr/>
          </p:nvSpPr>
          <p:spPr>
            <a:xfrm>
              <a:off x="506297" y="5533586"/>
              <a:ext cx="261778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Asynchronous caller non-blocking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AEDC5D-9C40-6C0F-EC72-A8665167E033}"/>
                </a:ext>
              </a:extLst>
            </p:cNvPr>
            <p:cNvSpPr txBox="1"/>
            <p:nvPr/>
          </p:nvSpPr>
          <p:spPr>
            <a:xfrm>
              <a:off x="5494540" y="6183868"/>
              <a:ext cx="1143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response</a:t>
              </a:r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03E36A-6206-894A-B8DD-85C7EB3324CD}"/>
                </a:ext>
              </a:extLst>
            </p:cNvPr>
            <p:cNvSpPr txBox="1"/>
            <p:nvPr/>
          </p:nvSpPr>
          <p:spPr>
            <a:xfrm>
              <a:off x="4211087" y="59558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44F73D-0DCB-98D0-979E-51C99AC61268}"/>
              </a:ext>
            </a:extLst>
          </p:cNvPr>
          <p:cNvSpPr txBox="1"/>
          <p:nvPr/>
        </p:nvSpPr>
        <p:spPr>
          <a:xfrm>
            <a:off x="3589214" y="4749648"/>
            <a:ext cx="1139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 new waiter thread</a:t>
            </a:r>
          </a:p>
        </p:txBody>
      </p:sp>
    </p:spTree>
    <p:extLst>
      <p:ext uri="{BB962C8B-B14F-4D97-AF65-F5344CB8AC3E}">
        <p14:creationId xmlns:p14="http://schemas.microsoft.com/office/powerpoint/2010/main" val="349071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0563-714B-ED66-7999-64763FBD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12" y="152400"/>
            <a:ext cx="7507288" cy="623888"/>
          </a:xfrm>
        </p:spPr>
        <p:txBody>
          <a:bodyPr/>
          <a:lstStyle/>
          <a:p>
            <a:pPr algn="ctr"/>
            <a:r>
              <a:rPr lang="en-US" dirty="0"/>
              <a:t>Synchronous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488C-C003-75E6-5B95-93B75C3B6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31" y="950866"/>
            <a:ext cx="6400800" cy="4989513"/>
          </a:xfrm>
        </p:spPr>
        <p:txBody>
          <a:bodyPr/>
          <a:lstStyle/>
          <a:p>
            <a:r>
              <a:rPr lang="en-US" sz="2400" dirty="0"/>
              <a:t>Synchronous solution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Task</a:t>
            </a:r>
            <a:r>
              <a:rPr lang="en-US" sz="2400" dirty="0"/>
              <a:t> class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Asynchronous solution</a:t>
            </a:r>
          </a:p>
          <a:p>
            <a:endParaRPr lang="en-US" sz="2400" dirty="0"/>
          </a:p>
          <a:p>
            <a:r>
              <a:rPr lang="en-US" sz="2400" dirty="0"/>
              <a:t>Synchronous Travel Booking Example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000" dirty="0"/>
              <a:t>Main() function that call the </a:t>
            </a:r>
            <a:br>
              <a:rPr lang="en-US" sz="2000" dirty="0"/>
            </a:br>
            <a:r>
              <a:rPr lang="en-US" sz="2000" dirty="0"/>
              <a:t>following functions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000" dirty="0"/>
              <a:t>Apply Travel Permission() 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000" dirty="0"/>
              <a:t>Book Flight(): find three flights </a:t>
            </a:r>
            <a:br>
              <a:rPr lang="en-US" sz="2000" dirty="0"/>
            </a:br>
            <a:r>
              <a:rPr lang="en-US" sz="2000" dirty="0"/>
              <a:t>and choose the one with the </a:t>
            </a:r>
            <a:br>
              <a:rPr lang="en-US" sz="2000" dirty="0"/>
            </a:br>
            <a:r>
              <a:rPr lang="en-US" sz="2000" dirty="0"/>
              <a:t>lowest price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000" dirty="0"/>
              <a:t>Book Hotel(): find two hotels </a:t>
            </a:r>
            <a:br>
              <a:rPr lang="en-US" sz="2000" dirty="0"/>
            </a:br>
            <a:r>
              <a:rPr lang="en-US" sz="2000" dirty="0"/>
              <a:t>and choose the one with the </a:t>
            </a:r>
            <a:br>
              <a:rPr lang="en-US" sz="2000" dirty="0"/>
            </a:br>
            <a:r>
              <a:rPr lang="en-US" sz="2000" dirty="0"/>
              <a:t>lowest price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000" dirty="0"/>
              <a:t>Book Car(): Book a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CDDCD-4DBB-CCC1-B5BD-0135A492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C8E0C13A-36EE-41BF-4C20-9925321A8E42}"/>
              </a:ext>
            </a:extLst>
          </p:cNvPr>
          <p:cNvSpPr/>
          <p:nvPr/>
        </p:nvSpPr>
        <p:spPr bwMode="auto">
          <a:xfrm>
            <a:off x="3705742" y="943050"/>
            <a:ext cx="685800" cy="5334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CB9C7E-32E1-F6CF-028E-22A300F78D7B}"/>
              </a:ext>
            </a:extLst>
          </p:cNvPr>
          <p:cNvGrpSpPr/>
          <p:nvPr/>
        </p:nvGrpSpPr>
        <p:grpSpPr>
          <a:xfrm>
            <a:off x="4567667" y="2745706"/>
            <a:ext cx="4304292" cy="3767846"/>
            <a:chOff x="1511052" y="566603"/>
            <a:chExt cx="3095832" cy="27099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D0E253-3074-4997-5F85-9A8C8B5995DE}"/>
                </a:ext>
              </a:extLst>
            </p:cNvPr>
            <p:cNvSpPr/>
            <p:nvPr/>
          </p:nvSpPr>
          <p:spPr>
            <a:xfrm>
              <a:off x="1807664" y="1279374"/>
              <a:ext cx="769529" cy="1997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FE6411-C9F2-9217-8584-9FA6CB6CA22A}"/>
                </a:ext>
              </a:extLst>
            </p:cNvPr>
            <p:cNvSpPr/>
            <p:nvPr/>
          </p:nvSpPr>
          <p:spPr>
            <a:xfrm>
              <a:off x="3110098" y="1279374"/>
              <a:ext cx="1496786" cy="3999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ApplyPermission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D90C7E-6FBF-E827-90E0-0D5FDE9150DB}"/>
                </a:ext>
              </a:extLst>
            </p:cNvPr>
            <p:cNvSpPr txBox="1"/>
            <p:nvPr/>
          </p:nvSpPr>
          <p:spPr>
            <a:xfrm>
              <a:off x="1716608" y="593536"/>
              <a:ext cx="940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 the Main thread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1BD522-952B-561C-7FB8-91BE559CE1A5}"/>
                </a:ext>
              </a:extLst>
            </p:cNvPr>
            <p:cNvSpPr/>
            <p:nvPr/>
          </p:nvSpPr>
          <p:spPr>
            <a:xfrm>
              <a:off x="3110098" y="2815846"/>
              <a:ext cx="1496786" cy="3999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RentCar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DD4084-12FA-CDF5-1142-02D5B386C6E7}"/>
                </a:ext>
              </a:extLst>
            </p:cNvPr>
            <p:cNvSpPr/>
            <p:nvPr/>
          </p:nvSpPr>
          <p:spPr>
            <a:xfrm>
              <a:off x="3110098" y="1809879"/>
              <a:ext cx="1496786" cy="3999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BookHotel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A7FC6D-F686-AD77-198B-C553957FA59A}"/>
                </a:ext>
              </a:extLst>
            </p:cNvPr>
            <p:cNvSpPr/>
            <p:nvPr/>
          </p:nvSpPr>
          <p:spPr>
            <a:xfrm>
              <a:off x="3110098" y="2295024"/>
              <a:ext cx="1496786" cy="3999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BookFlight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6DDCC0-F4EE-33F4-B824-ADF45E8189B5}"/>
                </a:ext>
              </a:extLst>
            </p:cNvPr>
            <p:cNvCxnSpPr>
              <a:cxnSpLocks/>
              <a:stCxn id="10" idx="2"/>
              <a:endCxn id="8" idx="0"/>
            </p:cNvCxnSpPr>
            <p:nvPr/>
          </p:nvCxnSpPr>
          <p:spPr>
            <a:xfrm>
              <a:off x="2186644" y="1055201"/>
              <a:ext cx="5785" cy="224174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1E9FBD-3E8B-6B71-B641-B2C63001CC20}"/>
                </a:ext>
              </a:extLst>
            </p:cNvPr>
            <p:cNvSpPr txBox="1"/>
            <p:nvPr/>
          </p:nvSpPr>
          <p:spPr>
            <a:xfrm>
              <a:off x="3289111" y="566603"/>
              <a:ext cx="1289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Executed within Main thread sequentially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E4024D5-110D-AFCD-82AA-AC0ED155A2B4}"/>
                </a:ext>
              </a:extLst>
            </p:cNvPr>
            <p:cNvSpPr/>
            <p:nvPr/>
          </p:nvSpPr>
          <p:spPr>
            <a:xfrm>
              <a:off x="2188078" y="1325403"/>
              <a:ext cx="914400" cy="46197"/>
            </a:xfrm>
            <a:custGeom>
              <a:avLst/>
              <a:gdLst>
                <a:gd name="connsiteX0" fmla="*/ 0 w 914400"/>
                <a:gd name="connsiteY0" fmla="*/ 0 h 129540"/>
                <a:gd name="connsiteX1" fmla="*/ 0 w 914400"/>
                <a:gd name="connsiteY1" fmla="*/ 129540 h 129540"/>
                <a:gd name="connsiteX2" fmla="*/ 914400 w 914400"/>
                <a:gd name="connsiteY2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29540">
                  <a:moveTo>
                    <a:pt x="0" y="0"/>
                  </a:moveTo>
                  <a:lnTo>
                    <a:pt x="0" y="129540"/>
                  </a:lnTo>
                  <a:lnTo>
                    <a:pt x="914400" y="1295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2C3DF0B-2593-F16C-63E6-C44906EBACD7}"/>
                </a:ext>
              </a:extLst>
            </p:cNvPr>
            <p:cNvSpPr/>
            <p:nvPr/>
          </p:nvSpPr>
          <p:spPr>
            <a:xfrm flipV="1">
              <a:off x="2188078" y="1636912"/>
              <a:ext cx="914400" cy="149505"/>
            </a:xfrm>
            <a:custGeom>
              <a:avLst/>
              <a:gdLst>
                <a:gd name="connsiteX0" fmla="*/ 0 w 914400"/>
                <a:gd name="connsiteY0" fmla="*/ 0 h 129540"/>
                <a:gd name="connsiteX1" fmla="*/ 0 w 914400"/>
                <a:gd name="connsiteY1" fmla="*/ 129540 h 129540"/>
                <a:gd name="connsiteX2" fmla="*/ 914400 w 914400"/>
                <a:gd name="connsiteY2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29540">
                  <a:moveTo>
                    <a:pt x="0" y="0"/>
                  </a:moveTo>
                  <a:lnTo>
                    <a:pt x="0" y="129540"/>
                  </a:lnTo>
                  <a:lnTo>
                    <a:pt x="914400" y="1295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2022D18-FEEE-834B-2620-AA261E9108D3}"/>
                </a:ext>
              </a:extLst>
            </p:cNvPr>
            <p:cNvSpPr/>
            <p:nvPr/>
          </p:nvSpPr>
          <p:spPr>
            <a:xfrm>
              <a:off x="2182091" y="1818926"/>
              <a:ext cx="914400" cy="46197"/>
            </a:xfrm>
            <a:custGeom>
              <a:avLst/>
              <a:gdLst>
                <a:gd name="connsiteX0" fmla="*/ 0 w 914400"/>
                <a:gd name="connsiteY0" fmla="*/ 0 h 129540"/>
                <a:gd name="connsiteX1" fmla="*/ 0 w 914400"/>
                <a:gd name="connsiteY1" fmla="*/ 129540 h 129540"/>
                <a:gd name="connsiteX2" fmla="*/ 914400 w 914400"/>
                <a:gd name="connsiteY2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29540">
                  <a:moveTo>
                    <a:pt x="0" y="0"/>
                  </a:moveTo>
                  <a:lnTo>
                    <a:pt x="0" y="129540"/>
                  </a:lnTo>
                  <a:lnTo>
                    <a:pt x="914400" y="1295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C601ED-A1A1-E751-604D-C65E8790DB0B}"/>
                </a:ext>
              </a:extLst>
            </p:cNvPr>
            <p:cNvSpPr/>
            <p:nvPr/>
          </p:nvSpPr>
          <p:spPr>
            <a:xfrm flipV="1">
              <a:off x="2182091" y="2130435"/>
              <a:ext cx="914400" cy="149505"/>
            </a:xfrm>
            <a:custGeom>
              <a:avLst/>
              <a:gdLst>
                <a:gd name="connsiteX0" fmla="*/ 0 w 914400"/>
                <a:gd name="connsiteY0" fmla="*/ 0 h 129540"/>
                <a:gd name="connsiteX1" fmla="*/ 0 w 914400"/>
                <a:gd name="connsiteY1" fmla="*/ 129540 h 129540"/>
                <a:gd name="connsiteX2" fmla="*/ 914400 w 914400"/>
                <a:gd name="connsiteY2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29540">
                  <a:moveTo>
                    <a:pt x="0" y="0"/>
                  </a:moveTo>
                  <a:lnTo>
                    <a:pt x="0" y="129540"/>
                  </a:lnTo>
                  <a:lnTo>
                    <a:pt x="914400" y="1295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9A09B8-40CE-A4B4-0C04-40799761626D}"/>
                </a:ext>
              </a:extLst>
            </p:cNvPr>
            <p:cNvSpPr/>
            <p:nvPr/>
          </p:nvSpPr>
          <p:spPr>
            <a:xfrm>
              <a:off x="2176104" y="2312449"/>
              <a:ext cx="914400" cy="46197"/>
            </a:xfrm>
            <a:custGeom>
              <a:avLst/>
              <a:gdLst>
                <a:gd name="connsiteX0" fmla="*/ 0 w 914400"/>
                <a:gd name="connsiteY0" fmla="*/ 0 h 129540"/>
                <a:gd name="connsiteX1" fmla="*/ 0 w 914400"/>
                <a:gd name="connsiteY1" fmla="*/ 129540 h 129540"/>
                <a:gd name="connsiteX2" fmla="*/ 914400 w 914400"/>
                <a:gd name="connsiteY2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29540">
                  <a:moveTo>
                    <a:pt x="0" y="0"/>
                  </a:moveTo>
                  <a:lnTo>
                    <a:pt x="0" y="129540"/>
                  </a:lnTo>
                  <a:lnTo>
                    <a:pt x="914400" y="1295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38AD27A-1A0E-1DFE-5AC0-34E029510FFD}"/>
                </a:ext>
              </a:extLst>
            </p:cNvPr>
            <p:cNvSpPr/>
            <p:nvPr/>
          </p:nvSpPr>
          <p:spPr>
            <a:xfrm flipV="1">
              <a:off x="2176104" y="2623958"/>
              <a:ext cx="914400" cy="149505"/>
            </a:xfrm>
            <a:custGeom>
              <a:avLst/>
              <a:gdLst>
                <a:gd name="connsiteX0" fmla="*/ 0 w 914400"/>
                <a:gd name="connsiteY0" fmla="*/ 0 h 129540"/>
                <a:gd name="connsiteX1" fmla="*/ 0 w 914400"/>
                <a:gd name="connsiteY1" fmla="*/ 129540 h 129540"/>
                <a:gd name="connsiteX2" fmla="*/ 914400 w 914400"/>
                <a:gd name="connsiteY2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29540">
                  <a:moveTo>
                    <a:pt x="0" y="0"/>
                  </a:moveTo>
                  <a:lnTo>
                    <a:pt x="0" y="129540"/>
                  </a:lnTo>
                  <a:lnTo>
                    <a:pt x="914400" y="1295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AA2839-FDB0-F0DA-B824-7D35A5A557EC}"/>
                </a:ext>
              </a:extLst>
            </p:cNvPr>
            <p:cNvSpPr/>
            <p:nvPr/>
          </p:nvSpPr>
          <p:spPr>
            <a:xfrm>
              <a:off x="2170117" y="2805972"/>
              <a:ext cx="914400" cy="46197"/>
            </a:xfrm>
            <a:custGeom>
              <a:avLst/>
              <a:gdLst>
                <a:gd name="connsiteX0" fmla="*/ 0 w 914400"/>
                <a:gd name="connsiteY0" fmla="*/ 0 h 129540"/>
                <a:gd name="connsiteX1" fmla="*/ 0 w 914400"/>
                <a:gd name="connsiteY1" fmla="*/ 129540 h 129540"/>
                <a:gd name="connsiteX2" fmla="*/ 914400 w 914400"/>
                <a:gd name="connsiteY2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29540">
                  <a:moveTo>
                    <a:pt x="0" y="0"/>
                  </a:moveTo>
                  <a:lnTo>
                    <a:pt x="0" y="129540"/>
                  </a:lnTo>
                  <a:lnTo>
                    <a:pt x="914400" y="1295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B87112-8375-2BA3-BA54-740D96F75C40}"/>
                </a:ext>
              </a:extLst>
            </p:cNvPr>
            <p:cNvSpPr/>
            <p:nvPr/>
          </p:nvSpPr>
          <p:spPr>
            <a:xfrm flipV="1">
              <a:off x="2170117" y="3117481"/>
              <a:ext cx="914400" cy="149505"/>
            </a:xfrm>
            <a:custGeom>
              <a:avLst/>
              <a:gdLst>
                <a:gd name="connsiteX0" fmla="*/ 0 w 914400"/>
                <a:gd name="connsiteY0" fmla="*/ 0 h 129540"/>
                <a:gd name="connsiteX1" fmla="*/ 0 w 914400"/>
                <a:gd name="connsiteY1" fmla="*/ 129540 h 129540"/>
                <a:gd name="connsiteX2" fmla="*/ 914400 w 914400"/>
                <a:gd name="connsiteY2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29540">
                  <a:moveTo>
                    <a:pt x="0" y="0"/>
                  </a:moveTo>
                  <a:lnTo>
                    <a:pt x="0" y="129540"/>
                  </a:lnTo>
                  <a:lnTo>
                    <a:pt x="914400" y="1295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0785BF-3506-3A33-2FF7-9B060705D65E}"/>
                </a:ext>
              </a:extLst>
            </p:cNvPr>
            <p:cNvSpPr txBox="1"/>
            <p:nvPr/>
          </p:nvSpPr>
          <p:spPr>
            <a:xfrm>
              <a:off x="1511052" y="1041710"/>
              <a:ext cx="1143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n-lt"/>
                  <a:cs typeface="+mn-cs"/>
                </a:rPr>
                <a:t>Main()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36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2774-7CED-C687-E901-9639E145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dirty="0"/>
              <a:t>Synchronous Solution: (1) Define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3062-024E-A5FB-3E1D-EA11F8B8F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754050" cy="57531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Travelbooking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The following four classes are empty for simplicity. 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	// You can add properties and methods for more functions.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}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Flight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}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Hotel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}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Permission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}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Random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Random();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milisec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jobStart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(((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–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 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jobStart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TotalMilliseconds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milisec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{ }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hold processor</a:t>
            </a:r>
          </a:p>
          <a:p>
            <a:pPr marL="0" indent="0">
              <a:buNone/>
              <a:tabLst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A2C6-3915-2E4C-54F8-ED41CB6B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8557F7C-1C78-D793-C070-F2EE53C0337C}"/>
              </a:ext>
            </a:extLst>
          </p:cNvPr>
          <p:cNvSpPr/>
          <p:nvPr/>
        </p:nvSpPr>
        <p:spPr bwMode="auto">
          <a:xfrm>
            <a:off x="7239001" y="4572000"/>
            <a:ext cx="457200" cy="1524000"/>
          </a:xfrm>
          <a:prstGeom prst="rightBrace">
            <a:avLst/>
          </a:prstGeom>
          <a:noFill/>
          <a:ln w="127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00939-B13D-1407-CD61-A5ADE18F0782}"/>
              </a:ext>
            </a:extLst>
          </p:cNvPr>
          <p:cNvSpPr txBox="1"/>
          <p:nvPr/>
        </p:nvSpPr>
        <p:spPr>
          <a:xfrm>
            <a:off x="7774022" y="4318337"/>
            <a:ext cx="1371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function that holds processor to simulate the actual job time.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5DAE66-06A5-42B9-871D-69E6356E5F0F}"/>
              </a:ext>
            </a:extLst>
          </p:cNvPr>
          <p:cNvCxnSpPr>
            <a:cxnSpLocks/>
          </p:cNvCxnSpPr>
          <p:nvPr/>
        </p:nvCxnSpPr>
        <p:spPr bwMode="auto">
          <a:xfrm>
            <a:off x="1371600" y="4876800"/>
            <a:ext cx="43434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1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2774-7CED-C687-E901-9639E145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Solution: (2)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3062-024E-A5FB-3E1D-EA11F8B8F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9124951" cy="55626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start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Starting time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Permission permit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ApplyPermission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"Time used so far: 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+((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 start)).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TotalMilliseconds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(permit);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Car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RentCar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"Time used so far: 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+((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 start)).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TotalMilliseconds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(car);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Flight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flight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BookFlights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(3);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"Time used so far: 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+((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 start)).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TotalMilliseconds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(flight);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Hotel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hotel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BookHotels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"Time used so far: 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+((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 start)).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TotalMilliseconds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(hotel);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A2C6-3915-2E4C-54F8-ED41CB6B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855500-AA36-8BCA-9564-AB2D3DEE113F}"/>
              </a:ext>
            </a:extLst>
          </p:cNvPr>
          <p:cNvCxnSpPr/>
          <p:nvPr/>
        </p:nvCxnSpPr>
        <p:spPr bwMode="auto">
          <a:xfrm>
            <a:off x="533400" y="2305456"/>
            <a:ext cx="50292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BA1078-B283-C71D-919F-67200D41E7D3}"/>
              </a:ext>
            </a:extLst>
          </p:cNvPr>
          <p:cNvCxnSpPr>
            <a:cxnSpLocks/>
          </p:cNvCxnSpPr>
          <p:nvPr/>
        </p:nvCxnSpPr>
        <p:spPr bwMode="auto">
          <a:xfrm>
            <a:off x="533400" y="3276600"/>
            <a:ext cx="28194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6053E7-9DB6-9C18-E71D-B83E9679DF06}"/>
              </a:ext>
            </a:extLst>
          </p:cNvPr>
          <p:cNvCxnSpPr>
            <a:cxnSpLocks/>
          </p:cNvCxnSpPr>
          <p:nvPr/>
        </p:nvCxnSpPr>
        <p:spPr bwMode="auto">
          <a:xfrm>
            <a:off x="533400" y="4276928"/>
            <a:ext cx="41910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B40936-2F59-0ED4-8637-5AFA13769AB9}"/>
              </a:ext>
            </a:extLst>
          </p:cNvPr>
          <p:cNvCxnSpPr>
            <a:cxnSpLocks/>
          </p:cNvCxnSpPr>
          <p:nvPr/>
        </p:nvCxnSpPr>
        <p:spPr bwMode="auto">
          <a:xfrm>
            <a:off x="533400" y="5257800"/>
            <a:ext cx="38100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3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2774-7CED-C687-E901-9639E145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Permission and Hotel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3062-024E-A5FB-3E1D-EA11F8B8F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914400"/>
            <a:ext cx="7467601" cy="59436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Permission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ApplyPermission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"Applying Permission ..."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scadia Mono" panose="020B0609020000020004" pitchFamily="49" charset="0"/>
              </a:rPr>
              <a:t>// Delay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"Permission is acquired"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Permission();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Hotel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BookHotels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price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[h];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min = 1000;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scadia Mono" panose="020B0609020000020004" pitchFamily="49" charset="0"/>
              </a:rPr>
              <a:t>// a large initial value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"Booking hotel ...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h; i++)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rng.Next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(100, 199);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&lt; min) min = 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scadia Mono" panose="020B0609020000020004" pitchFamily="49" charset="0"/>
              </a:rPr>
              <a:t>// Delay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"The hotel price is $"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min);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Hotel();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A2C6-3915-2E4C-54F8-ED41CB6B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8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2774-7CED-C687-E901-9639E145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Flight and Car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3062-024E-A5FB-3E1D-EA11F8B8F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820366"/>
            <a:ext cx="7848600" cy="59436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Flight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BookFlights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price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[f];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min = 1000;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scadia Mono" panose="020B0609020000020004" pitchFamily="49" charset="0"/>
              </a:rPr>
              <a:t>// a large initial value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"Booking flight ...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f; i++)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rng.Next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(200, 399);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&lt; min) min = 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scadia Mono" panose="020B0609020000020004" pitchFamily="49" charset="0"/>
              </a:rPr>
              <a:t>// Delay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"The flight price is $"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min);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Flight();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Car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RentCar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"Renting a car ...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price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rng.Next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(50, 99);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scadia Mono" panose="020B0609020000020004" pitchFamily="49" charset="0"/>
              </a:rPr>
              <a:t>// Delay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"The rental car price is $"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+price);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Car(); } }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A2C6-3915-2E4C-54F8-ED41CB6B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0772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Multithreading for Performance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Architecture: </a:t>
            </a:r>
            <a:r>
              <a:rPr lang="en-US" sz="2400" dirty="0" err="1"/>
              <a:t>HyperThreading</a:t>
            </a:r>
            <a:r>
              <a:rPr lang="en-US" sz="2400" dirty="0"/>
              <a:t> and Multi-core processors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+mn-ea"/>
                <a:cs typeface="+mn-cs"/>
              </a:rPr>
              <a:t>Synchronous vs. asynchronous function calls and their performance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Performance indicators: Speedup and efficiency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Case Study: Multithreading Performance Experiment Using Intel Many-core Testing Lab (32-Core Computer)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ED79CA-304E-4A7D-B8DC-9D18A05F88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4CFB-0993-F357-F286-93D99AF0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Solution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3DC15-A269-6809-79F8-4E0B1EA8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" name="Picture 2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764159F1-4858-1D39-A635-CCFA4603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75489"/>
            <a:ext cx="4724400" cy="543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27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0563-714B-ED66-7999-64763FBD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12" y="152400"/>
            <a:ext cx="8269288" cy="6238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Asynchronous</a:t>
            </a:r>
            <a:r>
              <a:rPr lang="en-US" dirty="0">
                <a:highlight>
                  <a:srgbClr val="FFFF00"/>
                </a:highlight>
              </a:rPr>
              <a:t>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CDDCD-4DBB-CCC1-B5BD-0135A492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160CE-CCC7-96C9-6448-1F7175BDD2CF}"/>
              </a:ext>
            </a:extLst>
          </p:cNvPr>
          <p:cNvSpPr/>
          <p:nvPr/>
        </p:nvSpPr>
        <p:spPr>
          <a:xfrm>
            <a:off x="2014385" y="4113323"/>
            <a:ext cx="1110514" cy="1076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Main()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6B95C4-D95A-6E9C-D1F5-42DE00F1F7AC}"/>
              </a:ext>
            </a:extLst>
          </p:cNvPr>
          <p:cNvSpPr/>
          <p:nvPr/>
        </p:nvSpPr>
        <p:spPr>
          <a:xfrm>
            <a:off x="228600" y="4193987"/>
            <a:ext cx="1496786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String Apply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Permission()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015697-0F1B-E6AC-82D3-B1714FD666BA}"/>
              </a:ext>
            </a:extLst>
          </p:cNvPr>
          <p:cNvSpPr/>
          <p:nvPr/>
        </p:nvSpPr>
        <p:spPr>
          <a:xfrm>
            <a:off x="3758124" y="2903660"/>
            <a:ext cx="1676400" cy="653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Task</a:t>
            </a:r>
            <a:r>
              <a:rPr lang="en-US" dirty="0">
                <a:solidFill>
                  <a:schemeClr val="tx1"/>
                </a:solidFill>
              </a:rPr>
              <a:t> class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4B867E-71DC-4B35-9D6A-7615E418ECF7}"/>
              </a:ext>
            </a:extLst>
          </p:cNvPr>
          <p:cNvSpPr txBox="1"/>
          <p:nvPr/>
        </p:nvSpPr>
        <p:spPr>
          <a:xfrm>
            <a:off x="237833" y="3102742"/>
            <a:ext cx="1543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Started and executed in main thread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2F7577-6D28-57EA-5D33-D436010C461C}"/>
              </a:ext>
            </a:extLst>
          </p:cNvPr>
          <p:cNvGrpSpPr/>
          <p:nvPr/>
        </p:nvGrpSpPr>
        <p:grpSpPr>
          <a:xfrm>
            <a:off x="3301127" y="4113323"/>
            <a:ext cx="5614273" cy="673011"/>
            <a:chOff x="3325684" y="4486263"/>
            <a:chExt cx="5252210" cy="67301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E2EF6-0729-257F-24AC-95A4552C04D1}"/>
                </a:ext>
              </a:extLst>
            </p:cNvPr>
            <p:cNvSpPr/>
            <p:nvPr/>
          </p:nvSpPr>
          <p:spPr>
            <a:xfrm>
              <a:off x="3325684" y="4486264"/>
              <a:ext cx="1496786" cy="6730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Task&lt;Car&gt; </a:t>
              </a:r>
              <a:r>
                <a:rPr lang="en-US" sz="1600" dirty="0" err="1">
                  <a:solidFill>
                    <a:schemeClr val="tx1"/>
                  </a:solidFill>
                </a:rPr>
                <a:t>RentCarAsync</a:t>
              </a:r>
              <a:r>
                <a:rPr lang="en-US" sz="16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94AAA5-2A8F-2165-0F31-896B51E54BAD}"/>
                </a:ext>
              </a:extLst>
            </p:cNvPr>
            <p:cNvSpPr/>
            <p:nvPr/>
          </p:nvSpPr>
          <p:spPr>
            <a:xfrm>
              <a:off x="5024324" y="4498249"/>
              <a:ext cx="1681095" cy="6610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Task&lt;Hotel&gt; </a:t>
              </a:r>
              <a:r>
                <a:rPr lang="en-US" sz="1600" dirty="0" err="1">
                  <a:solidFill>
                    <a:schemeClr val="tx1"/>
                  </a:solidFill>
                </a:rPr>
                <a:t>BookHotelAsync</a:t>
              </a:r>
              <a:r>
                <a:rPr lang="en-US" sz="16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ACD6BC6-7FF0-44B4-49F5-A601430E6AA5}"/>
                </a:ext>
              </a:extLst>
            </p:cNvPr>
            <p:cNvSpPr/>
            <p:nvPr/>
          </p:nvSpPr>
          <p:spPr>
            <a:xfrm>
              <a:off x="6907274" y="4486263"/>
              <a:ext cx="1670620" cy="6610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Task&lt;Flight&gt; </a:t>
              </a:r>
              <a:r>
                <a:rPr lang="en-US" sz="1600" dirty="0" err="1">
                  <a:solidFill>
                    <a:schemeClr val="tx1"/>
                  </a:solidFill>
                </a:rPr>
                <a:t>BookFlightAsync</a:t>
              </a:r>
              <a:r>
                <a:rPr lang="en-US" sz="16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332434-35BD-630F-7358-76B8FBA0E90A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4596324" y="3556803"/>
            <a:ext cx="1419030" cy="56850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5C4832-A514-B65C-8B7D-0CFCBEED6A8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4596324" y="3556803"/>
            <a:ext cx="3426184" cy="55652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3C9B07-EA22-C5FE-CDD6-A034680EAA8F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4101111" y="3556803"/>
            <a:ext cx="495213" cy="55652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F19EC4-D734-7C2B-FEF5-D41CC48F886C}"/>
              </a:ext>
            </a:extLst>
          </p:cNvPr>
          <p:cNvSpPr txBox="1"/>
          <p:nvPr/>
        </p:nvSpPr>
        <p:spPr>
          <a:xfrm>
            <a:off x="6106717" y="2819400"/>
            <a:ext cx="2666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Started by Task and executed in thread pool simultaneously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B0E40A-3B10-2FB6-8F54-23A47A69443C}"/>
              </a:ext>
            </a:extLst>
          </p:cNvPr>
          <p:cNvCxnSpPr>
            <a:cxnSpLocks/>
            <a:stCxn id="26" idx="2"/>
            <a:endCxn id="6" idx="0"/>
          </p:cNvCxnSpPr>
          <p:nvPr/>
        </p:nvCxnSpPr>
        <p:spPr>
          <a:xfrm flipH="1">
            <a:off x="2569642" y="3556803"/>
            <a:ext cx="2026682" cy="55652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5A28140-688F-CD3D-A812-915EF17EC4DF}"/>
              </a:ext>
            </a:extLst>
          </p:cNvPr>
          <p:cNvSpPr/>
          <p:nvPr/>
        </p:nvSpPr>
        <p:spPr>
          <a:xfrm flipH="1">
            <a:off x="1725386" y="4264487"/>
            <a:ext cx="439706" cy="92281"/>
          </a:xfrm>
          <a:custGeom>
            <a:avLst/>
            <a:gdLst>
              <a:gd name="connsiteX0" fmla="*/ 0 w 914400"/>
              <a:gd name="connsiteY0" fmla="*/ 0 h 129540"/>
              <a:gd name="connsiteX1" fmla="*/ 0 w 914400"/>
              <a:gd name="connsiteY1" fmla="*/ 129540 h 129540"/>
              <a:gd name="connsiteX2" fmla="*/ 914400 w 914400"/>
              <a:gd name="connsiteY2" fmla="*/ 129540 h 12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29540">
                <a:moveTo>
                  <a:pt x="0" y="0"/>
                </a:moveTo>
                <a:lnTo>
                  <a:pt x="0" y="129540"/>
                </a:lnTo>
                <a:lnTo>
                  <a:pt x="914400" y="129540"/>
                </a:lnTo>
              </a:path>
            </a:pathLst>
          </a:custGeom>
          <a:noFill/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E9F800C-E074-BCA4-ABF0-8CA2F5CFAC12}"/>
              </a:ext>
            </a:extLst>
          </p:cNvPr>
          <p:cNvSpPr/>
          <p:nvPr/>
        </p:nvSpPr>
        <p:spPr>
          <a:xfrm flipH="1" flipV="1">
            <a:off x="1742182" y="4878111"/>
            <a:ext cx="439706" cy="145629"/>
          </a:xfrm>
          <a:custGeom>
            <a:avLst/>
            <a:gdLst>
              <a:gd name="connsiteX0" fmla="*/ 0 w 914400"/>
              <a:gd name="connsiteY0" fmla="*/ 0 h 129540"/>
              <a:gd name="connsiteX1" fmla="*/ 0 w 914400"/>
              <a:gd name="connsiteY1" fmla="*/ 129540 h 129540"/>
              <a:gd name="connsiteX2" fmla="*/ 914400 w 914400"/>
              <a:gd name="connsiteY2" fmla="*/ 129540 h 12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29540">
                <a:moveTo>
                  <a:pt x="0" y="0"/>
                </a:moveTo>
                <a:lnTo>
                  <a:pt x="0" y="129540"/>
                </a:lnTo>
                <a:lnTo>
                  <a:pt x="914400" y="129540"/>
                </a:lnTo>
              </a:path>
            </a:pathLst>
          </a:custGeom>
          <a:noFill/>
          <a:ln w="127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C7FFF82-C2A8-8B00-4324-63ED6BFE516F}"/>
              </a:ext>
            </a:extLst>
          </p:cNvPr>
          <p:cNvGrpSpPr/>
          <p:nvPr/>
        </p:nvGrpSpPr>
        <p:grpSpPr>
          <a:xfrm>
            <a:off x="4419600" y="1057219"/>
            <a:ext cx="4258469" cy="2033848"/>
            <a:chOff x="4361931" y="1066800"/>
            <a:chExt cx="4258469" cy="20338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A2F26C6-1DD4-1764-7C64-426A82A383F8}"/>
                </a:ext>
              </a:extLst>
            </p:cNvPr>
            <p:cNvSpPr txBox="1"/>
            <p:nvPr/>
          </p:nvSpPr>
          <p:spPr>
            <a:xfrm>
              <a:off x="4988163" y="1066800"/>
              <a:ext cx="3632237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In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Threading.Tasks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namespace, </a:t>
              </a:r>
              <a:r>
                <a:rPr lang="en-US" sz="18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Task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class is designed to support asynchronous and parallel processing using multithreading model – It uses a pool of threads. 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FB69DD4-93D3-06C9-358F-478827044AF5}"/>
                </a:ext>
              </a:extLst>
            </p:cNvPr>
            <p:cNvCxnSpPr>
              <a:cxnSpLocks/>
              <a:stCxn id="44" idx="1"/>
            </p:cNvCxnSpPr>
            <p:nvPr/>
          </p:nvCxnSpPr>
          <p:spPr bwMode="auto">
            <a:xfrm flipH="1">
              <a:off x="4361931" y="1805464"/>
              <a:ext cx="626232" cy="12951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6721684-79F3-4935-F4E4-4F0ECC41B4D6}"/>
              </a:ext>
            </a:extLst>
          </p:cNvPr>
          <p:cNvSpPr txBox="1"/>
          <p:nvPr/>
        </p:nvSpPr>
        <p:spPr>
          <a:xfrm>
            <a:off x="2165092" y="5850685"/>
            <a:ext cx="7101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dirty="0">
                <a:solidFill>
                  <a:srgbClr val="0000FF"/>
                </a:solidFill>
                <a:ea typeface="SimSun" panose="02010600030101010101" pitchFamily="2" charset="-122"/>
              </a:rPr>
              <a:t>await</a:t>
            </a: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operator suspends current thread (free processor) </a:t>
            </a:r>
            <a:r>
              <a:rPr lang="en-US" dirty="0"/>
              <a:t>until the asynchronous operation, which it waits for, completes.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5846B-A854-2658-2C0B-BD222790C7BF}"/>
              </a:ext>
            </a:extLst>
          </p:cNvPr>
          <p:cNvSpPr txBox="1"/>
          <p:nvPr/>
        </p:nvSpPr>
        <p:spPr>
          <a:xfrm>
            <a:off x="3103986" y="5211335"/>
            <a:ext cx="20266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+mn-lt"/>
              </a:rPr>
              <a:t>await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RentCarAsync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14FBE-837A-CF6E-4648-265FEEE77063}"/>
              </a:ext>
            </a:extLst>
          </p:cNvPr>
          <p:cNvSpPr txBox="1"/>
          <p:nvPr/>
        </p:nvSpPr>
        <p:spPr>
          <a:xfrm>
            <a:off x="5023007" y="5032494"/>
            <a:ext cx="19993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+mn-lt"/>
              </a:rPr>
              <a:t>await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BookHotelAsync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F450B5-FC07-3392-B66D-0201CADCC35F}"/>
              </a:ext>
            </a:extLst>
          </p:cNvPr>
          <p:cNvSpPr txBox="1"/>
          <p:nvPr/>
        </p:nvSpPr>
        <p:spPr>
          <a:xfrm>
            <a:off x="7028017" y="5029200"/>
            <a:ext cx="19993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+mn-lt"/>
              </a:rPr>
              <a:t>await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BookFlightAsync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r>
              <a:rPr lang="en-US" sz="1600" dirty="0">
                <a:latin typeface="+mn-lt"/>
              </a:rPr>
              <a:t>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240E1D-EE83-681B-7D28-6D6563A7BFE4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 bwMode="auto">
          <a:xfrm>
            <a:off x="4101111" y="4786334"/>
            <a:ext cx="16216" cy="425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D061C9-A924-DFA3-956B-DE987375578B}"/>
              </a:ext>
            </a:extLst>
          </p:cNvPr>
          <p:cNvCxnSpPr>
            <a:cxnSpLocks/>
            <a:stCxn id="30" idx="2"/>
            <a:endCxn id="12" idx="0"/>
          </p:cNvCxnSpPr>
          <p:nvPr/>
        </p:nvCxnSpPr>
        <p:spPr bwMode="auto">
          <a:xfrm>
            <a:off x="8022508" y="4774348"/>
            <a:ext cx="5202" cy="254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396493-BC39-C136-C363-E7CA5065F5AD}"/>
              </a:ext>
            </a:extLst>
          </p:cNvPr>
          <p:cNvCxnSpPr>
            <a:cxnSpLocks/>
            <a:stCxn id="29" idx="2"/>
            <a:endCxn id="11" idx="0"/>
          </p:cNvCxnSpPr>
          <p:nvPr/>
        </p:nvCxnSpPr>
        <p:spPr bwMode="auto">
          <a:xfrm>
            <a:off x="6015354" y="4786334"/>
            <a:ext cx="7346" cy="246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D0EA2B-4510-2053-A74C-E97E7FF1A640}"/>
              </a:ext>
            </a:extLst>
          </p:cNvPr>
          <p:cNvSpPr txBox="1"/>
          <p:nvPr/>
        </p:nvSpPr>
        <p:spPr>
          <a:xfrm>
            <a:off x="222463" y="1181988"/>
            <a:ext cx="41102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Synchronous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Task</a:t>
            </a:r>
            <a:r>
              <a:rPr lang="en-US" sz="2400" dirty="0"/>
              <a:t> class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Asynchronous solution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22D4857-D05D-4B6C-C1DF-51D50734A75B}"/>
              </a:ext>
            </a:extLst>
          </p:cNvPr>
          <p:cNvSpPr/>
          <p:nvPr/>
        </p:nvSpPr>
        <p:spPr bwMode="auto">
          <a:xfrm rot="1393350">
            <a:off x="2052665" y="1968735"/>
            <a:ext cx="685800" cy="5334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0CBF88-2C72-5FDA-996F-20DBBF22CE44}"/>
              </a:ext>
            </a:extLst>
          </p:cNvPr>
          <p:cNvSpPr txBox="1"/>
          <p:nvPr/>
        </p:nvSpPr>
        <p:spPr>
          <a:xfrm>
            <a:off x="321563" y="4973237"/>
            <a:ext cx="1398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Synchronous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FD4715-A317-0DA7-C05D-68EF858AFC36}"/>
              </a:ext>
            </a:extLst>
          </p:cNvPr>
          <p:cNvCxnSpPr>
            <a:cxnSpLocks/>
          </p:cNvCxnSpPr>
          <p:nvPr/>
        </p:nvCxnSpPr>
        <p:spPr bwMode="auto">
          <a:xfrm flipH="1">
            <a:off x="2939300" y="5490456"/>
            <a:ext cx="402249" cy="4014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0009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769A-BB41-C8DD-DF92-DB600CD5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 Version Define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36D3-D497-F104-91FE-ABC8C0DEE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5626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System.Threading.Tasks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TravelbookingAsync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The following four classes  are empty for simplicity. You can add properties and methods for more details.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Flight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Hotel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Permission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Random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Random();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milisec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jobStart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(((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jobStart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TotalMilliseconds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milisec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 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9AD26-6D5E-DB9F-CD60-AF8AA3D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832F3A-B169-3FB9-3EBB-5722DEB6EE9D}"/>
              </a:ext>
            </a:extLst>
          </p:cNvPr>
          <p:cNvCxnSpPr>
            <a:cxnSpLocks/>
          </p:cNvCxnSpPr>
          <p:nvPr/>
        </p:nvCxnSpPr>
        <p:spPr bwMode="auto">
          <a:xfrm>
            <a:off x="762000" y="1828800"/>
            <a:ext cx="38862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0F314076-1820-F958-FC08-82C27C14DC16}"/>
              </a:ext>
            </a:extLst>
          </p:cNvPr>
          <p:cNvSpPr/>
          <p:nvPr/>
        </p:nvSpPr>
        <p:spPr bwMode="auto">
          <a:xfrm>
            <a:off x="7010400" y="4699338"/>
            <a:ext cx="457200" cy="1219200"/>
          </a:xfrm>
          <a:prstGeom prst="rightBrace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A4E79-8D68-8131-C0A3-EC16529696B9}"/>
              </a:ext>
            </a:extLst>
          </p:cNvPr>
          <p:cNvSpPr txBox="1"/>
          <p:nvPr/>
        </p:nvSpPr>
        <p:spPr>
          <a:xfrm>
            <a:off x="7589197" y="4293275"/>
            <a:ext cx="1371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function that holds processor to simulate the actual job 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D1AE31-024D-BF70-7C50-D6C8682BDB81}"/>
              </a:ext>
            </a:extLst>
          </p:cNvPr>
          <p:cNvCxnSpPr>
            <a:cxnSpLocks/>
          </p:cNvCxnSpPr>
          <p:nvPr/>
        </p:nvCxnSpPr>
        <p:spPr bwMode="auto">
          <a:xfrm>
            <a:off x="1828800" y="5056760"/>
            <a:ext cx="42672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28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769A-BB41-C8DD-DF92-DB600CD5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 Version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36D3-D497-F104-91FE-ABC8C0DEE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5626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start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Starting time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Permission permit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ApplyPermission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"Time used so far: 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+ ((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- start)).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TotalMilliseconds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(permit);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carTask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RentCarAsync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flightTask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BookFlightAsync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(3);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hotelTask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BookHotelAsync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await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carTask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Retrieve the asynchronous result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"Car is rented"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"Time used so far: 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+((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- start)).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TotalMilliseconds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await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flightTask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Retrieve the asynchronous result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"Flights are booked"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"Time used so far: 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+ ((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- start)).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TotalMilliseconds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await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hotelTask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Retrieve the asynchronous result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"Hotel is booked"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"Time used so far: 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+ ((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- start)).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TotalMilliseconds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9AD26-6D5E-DB9F-CD60-AF8AA3D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4D28426-A490-92C7-A1EC-2A7463CC4894}"/>
              </a:ext>
            </a:extLst>
          </p:cNvPr>
          <p:cNvSpPr/>
          <p:nvPr/>
        </p:nvSpPr>
        <p:spPr bwMode="auto">
          <a:xfrm flipH="1">
            <a:off x="5486400" y="2667000"/>
            <a:ext cx="304800" cy="914400"/>
          </a:xfrm>
          <a:prstGeom prst="leftBrace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507AE1-774B-0CC4-BE78-6A9B8E0B279A}"/>
              </a:ext>
            </a:extLst>
          </p:cNvPr>
          <p:cNvCxnSpPr>
            <a:cxnSpLocks/>
          </p:cNvCxnSpPr>
          <p:nvPr/>
        </p:nvCxnSpPr>
        <p:spPr bwMode="auto">
          <a:xfrm>
            <a:off x="685800" y="3886200"/>
            <a:ext cx="19050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AB1BA0-FE92-EA49-786B-191DBFDCCB33}"/>
              </a:ext>
            </a:extLst>
          </p:cNvPr>
          <p:cNvCxnSpPr>
            <a:cxnSpLocks/>
          </p:cNvCxnSpPr>
          <p:nvPr/>
        </p:nvCxnSpPr>
        <p:spPr bwMode="auto">
          <a:xfrm>
            <a:off x="685800" y="4896256"/>
            <a:ext cx="22860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64D970-D7DA-1B95-D255-59F8B63277B7}"/>
              </a:ext>
            </a:extLst>
          </p:cNvPr>
          <p:cNvCxnSpPr>
            <a:cxnSpLocks/>
          </p:cNvCxnSpPr>
          <p:nvPr/>
        </p:nvCxnSpPr>
        <p:spPr bwMode="auto">
          <a:xfrm>
            <a:off x="685800" y="5906312"/>
            <a:ext cx="22860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B40737-E0FD-AAC6-BD48-04C40C6D09B5}"/>
              </a:ext>
            </a:extLst>
          </p:cNvPr>
          <p:cNvCxnSpPr>
            <a:cxnSpLocks/>
          </p:cNvCxnSpPr>
          <p:nvPr/>
        </p:nvCxnSpPr>
        <p:spPr bwMode="auto">
          <a:xfrm>
            <a:off x="1143000" y="1258112"/>
            <a:ext cx="14478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042E6C-7F63-8B53-BB1A-0DCAE8B94E82}"/>
              </a:ext>
            </a:extLst>
          </p:cNvPr>
          <p:cNvSpPr txBox="1"/>
          <p:nvPr/>
        </p:nvSpPr>
        <p:spPr>
          <a:xfrm>
            <a:off x="5943600" y="246248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Create variables to hold asynchronous results for retrieval. </a:t>
            </a:r>
            <a:b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Not use Callback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4EE99C0-2CEF-A40C-6BA4-A8BB684914B9}"/>
                  </a:ext>
                </a:extLst>
              </p14:cNvPr>
              <p14:cNvContentPartPr/>
              <p14:nvPr/>
            </p14:nvContentPartPr>
            <p14:xfrm>
              <a:off x="472838" y="2727732"/>
              <a:ext cx="30960" cy="843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4EE99C0-2CEF-A40C-6BA4-A8BB684914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838" y="2718732"/>
                <a:ext cx="4860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A8E4E37-C9ED-2B80-0C78-E86BBCD44A4D}"/>
                  </a:ext>
                </a:extLst>
              </p14:cNvPr>
              <p14:cNvContentPartPr/>
              <p14:nvPr/>
            </p14:nvContentPartPr>
            <p14:xfrm>
              <a:off x="20678" y="2715492"/>
              <a:ext cx="459360" cy="620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A8E4E37-C9ED-2B80-0C78-E86BBCD44A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78" y="2706852"/>
                <a:ext cx="477000" cy="6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79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769A-BB41-C8DD-DF92-DB600CD5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 Version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36D3-D497-F104-91FE-ABC8C0DEE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43583"/>
            <a:ext cx="8288337" cy="55626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Permission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ApplyPermission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"Applying Permission ..."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jobTime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"Permission is acquired"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Permission();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Task&lt;Hotel&gt;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BookHotelAsync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price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[h];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min = 1000;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"Booking hotel ...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h; i++)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rng.Next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(100, 199);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&lt; min) min = 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		//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jobTime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(500) it does not free processor;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await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Task.Delay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It will free processor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Hotel();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9AD26-6D5E-DB9F-CD60-AF8AA3D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A6211B5-0A21-AC96-CC61-B0C1F2CB54AA}"/>
              </a:ext>
            </a:extLst>
          </p:cNvPr>
          <p:cNvSpPr/>
          <p:nvPr/>
        </p:nvSpPr>
        <p:spPr bwMode="auto">
          <a:xfrm>
            <a:off x="7239000" y="1091863"/>
            <a:ext cx="457200" cy="1219200"/>
          </a:xfrm>
          <a:prstGeom prst="rightBrace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C3930-10DA-5F98-BE3F-8D53A8043161}"/>
              </a:ext>
            </a:extLst>
          </p:cNvPr>
          <p:cNvSpPr txBox="1"/>
          <p:nvPr/>
        </p:nvSpPr>
        <p:spPr>
          <a:xfrm>
            <a:off x="7711602" y="1312117"/>
            <a:ext cx="137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synchronous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F28CC5-A59A-EF6F-01EA-B46EC56FB133}"/>
              </a:ext>
            </a:extLst>
          </p:cNvPr>
          <p:cNvCxnSpPr>
            <a:cxnSpLocks/>
          </p:cNvCxnSpPr>
          <p:nvPr/>
        </p:nvCxnSpPr>
        <p:spPr bwMode="auto">
          <a:xfrm>
            <a:off x="2819400" y="3276600"/>
            <a:ext cx="22860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88B9048-C41D-0805-5C3E-DA0FD9DE30CF}"/>
                  </a:ext>
                </a:extLst>
              </p14:cNvPr>
              <p14:cNvContentPartPr/>
              <p14:nvPr/>
            </p14:nvContentPartPr>
            <p14:xfrm>
              <a:off x="1782009" y="5695289"/>
              <a:ext cx="2770200" cy="94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88B9048-C41D-0805-5C3E-DA0FD9DE30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8369" y="5587649"/>
                <a:ext cx="28778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D54163-E9E8-B432-1B8D-1164409B70A4}"/>
                  </a:ext>
                </a:extLst>
              </p14:cNvPr>
              <p14:cNvContentPartPr/>
              <p14:nvPr/>
            </p14:nvContentPartPr>
            <p14:xfrm>
              <a:off x="10285569" y="5276609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D54163-E9E8-B432-1B8D-1164409B70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31929" y="5168609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088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769A-BB41-C8DD-DF92-DB600CD5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 Version Function Flight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36D3-D497-F104-91FE-ABC8C0DEE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62" y="1447800"/>
            <a:ext cx="8288337" cy="44958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Task&lt;Flight&gt;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BookFlightAsync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price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[f];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min = 1000;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"Booking flight ...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f; i++)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rng.Next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(200, 399);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&lt; min) min = price[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		//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jobTime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(500) it does not free processor;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await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Task.Delay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It will free processor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"The flight price is $"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min);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Flight();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9AD26-6D5E-DB9F-CD60-AF8AA3D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CBB382-45C1-498E-0DA3-172BEA336246}"/>
              </a:ext>
            </a:extLst>
          </p:cNvPr>
          <p:cNvCxnSpPr>
            <a:cxnSpLocks/>
          </p:cNvCxnSpPr>
          <p:nvPr/>
        </p:nvCxnSpPr>
        <p:spPr bwMode="auto">
          <a:xfrm>
            <a:off x="2895600" y="1819072"/>
            <a:ext cx="24384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7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769A-BB41-C8DD-DF92-DB600CD5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 Version Function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36D3-D497-F104-91FE-ABC8C0DEE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0"/>
            <a:ext cx="9067799" cy="358140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Task&lt;Car&gt;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RentCarAsync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"Renting a car ...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price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rng.Next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(50, 99);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"The rental car price is $"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price);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			//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jobTime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(500) it does not free processor;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	await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Task.Delay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It will free processor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Car();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9AD26-6D5E-DB9F-CD60-AF8AA3D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3D0329-948F-B0A4-16BB-CF0D214255EA}"/>
              </a:ext>
            </a:extLst>
          </p:cNvPr>
          <p:cNvCxnSpPr>
            <a:cxnSpLocks/>
          </p:cNvCxnSpPr>
          <p:nvPr/>
        </p:nvCxnSpPr>
        <p:spPr bwMode="auto">
          <a:xfrm>
            <a:off x="3048000" y="1953640"/>
            <a:ext cx="2057400" cy="0"/>
          </a:xfrm>
          <a:prstGeom prst="line">
            <a:avLst/>
          </a:prstGeom>
          <a:ln w="19050"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6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344F-A984-66FC-23EE-F6425884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and Asynchronous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75A9C-CA72-5E93-5CD8-C15643C0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E60A6DFD-F5E1-ADB4-1358-DD9680C19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67" y="1117853"/>
            <a:ext cx="4342642" cy="4729452"/>
          </a:xfrm>
          <a:prstGeom prst="rect">
            <a:avLst/>
          </a:prstGeom>
        </p:spPr>
      </p:pic>
      <p:pic>
        <p:nvPicPr>
          <p:cNvPr id="6" name="Picture 5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E9F00220-2A0D-8418-A689-C9A3F457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01" y="1108125"/>
            <a:ext cx="4145604" cy="4773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C30A7D-A5E2-8F51-8D00-4A1F6AE2BE2B}"/>
              </a:ext>
            </a:extLst>
          </p:cNvPr>
          <p:cNvSpPr txBox="1"/>
          <p:nvPr/>
        </p:nvSpPr>
        <p:spPr>
          <a:xfrm>
            <a:off x="1219200" y="5895860"/>
            <a:ext cx="289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Synchronous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70052-42C5-4B11-CA7E-7F35B02EA0EE}"/>
              </a:ext>
            </a:extLst>
          </p:cNvPr>
          <p:cNvSpPr txBox="1"/>
          <p:nvPr/>
        </p:nvSpPr>
        <p:spPr>
          <a:xfrm>
            <a:off x="5638800" y="5857555"/>
            <a:ext cx="289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Asynchronous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C4B140-6742-4FCA-66AA-C37B095E2187}"/>
              </a:ext>
            </a:extLst>
          </p:cNvPr>
          <p:cNvSpPr/>
          <p:nvPr/>
        </p:nvSpPr>
        <p:spPr bwMode="auto">
          <a:xfrm>
            <a:off x="2875388" y="5180146"/>
            <a:ext cx="1600200" cy="457200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9D81F3-1028-C647-A115-BCE8FC6BEC16}"/>
              </a:ext>
            </a:extLst>
          </p:cNvPr>
          <p:cNvSpPr/>
          <p:nvPr/>
        </p:nvSpPr>
        <p:spPr bwMode="auto">
          <a:xfrm>
            <a:off x="7415342" y="5338913"/>
            <a:ext cx="1728658" cy="518642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67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 of Multithreading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1066800"/>
          </a:xfrm>
        </p:spPr>
        <p:txBody>
          <a:bodyPr/>
          <a:lstStyle/>
          <a:p>
            <a:r>
              <a:rPr lang="en-US" dirty="0"/>
              <a:t>Speedup of a program: The ratio of the base system execution time to the improved system execution time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88737C-EFC5-4275-A043-F95A60A7612F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9461" name="Group 12"/>
          <p:cNvGrpSpPr>
            <a:grpSpLocks/>
          </p:cNvGrpSpPr>
          <p:nvPr/>
        </p:nvGrpSpPr>
        <p:grpSpPr bwMode="auto">
          <a:xfrm>
            <a:off x="1371600" y="2129133"/>
            <a:ext cx="5700011" cy="912815"/>
            <a:chOff x="1427344" y="2672758"/>
            <a:chExt cx="5699282" cy="913404"/>
          </a:xfrm>
        </p:grpSpPr>
        <p:sp>
          <p:nvSpPr>
            <p:cNvPr id="19482" name="Rectangle 4"/>
            <p:cNvSpPr>
              <a:spLocks noChangeArrowheads="1"/>
            </p:cNvSpPr>
            <p:nvPr/>
          </p:nvSpPr>
          <p:spPr bwMode="auto">
            <a:xfrm>
              <a:off x="3482174" y="2672758"/>
              <a:ext cx="2989924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baseExecutionTime</a:t>
              </a:r>
              <a:r>
                <a:rPr lang="en-US" sz="2400" dirty="0"/>
                <a:t>(P)</a:t>
              </a:r>
            </a:p>
          </p:txBody>
        </p:sp>
        <p:sp>
          <p:nvSpPr>
            <p:cNvPr id="19483" name="Rectangle 5"/>
            <p:cNvSpPr>
              <a:spLocks noChangeArrowheads="1"/>
            </p:cNvSpPr>
            <p:nvPr/>
          </p:nvSpPr>
          <p:spPr bwMode="auto">
            <a:xfrm>
              <a:off x="1427344" y="2901806"/>
              <a:ext cx="21015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Speedup (P)  = </a:t>
              </a:r>
            </a:p>
          </p:txBody>
        </p:sp>
        <p:sp>
          <p:nvSpPr>
            <p:cNvPr id="19484" name="Rectangle 6"/>
            <p:cNvSpPr>
              <a:spLocks noChangeArrowheads="1"/>
            </p:cNvSpPr>
            <p:nvPr/>
          </p:nvSpPr>
          <p:spPr bwMode="auto">
            <a:xfrm>
              <a:off x="3505200" y="3124199"/>
              <a:ext cx="3621426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improvedExecutionTime</a:t>
              </a:r>
              <a:r>
                <a:rPr lang="en-US" sz="2400" dirty="0"/>
                <a:t>(P)</a:t>
              </a:r>
            </a:p>
          </p:txBody>
        </p:sp>
        <p:cxnSp>
          <p:nvCxnSpPr>
            <p:cNvPr id="19485" name="Straight Connector 8"/>
            <p:cNvCxnSpPr>
              <a:cxnSpLocks noChangeShapeType="1"/>
            </p:cNvCxnSpPr>
            <p:nvPr/>
          </p:nvCxnSpPr>
          <p:spPr bwMode="auto">
            <a:xfrm>
              <a:off x="3505200" y="3124199"/>
              <a:ext cx="313719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1" name="Rectangle 10"/>
          <p:cNvSpPr/>
          <p:nvPr/>
        </p:nvSpPr>
        <p:spPr bwMode="auto">
          <a:xfrm>
            <a:off x="2743200" y="3406775"/>
            <a:ext cx="3200400" cy="2933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9463" name="Straight Connector 14"/>
          <p:cNvCxnSpPr>
            <a:cxnSpLocks noChangeShapeType="1"/>
          </p:cNvCxnSpPr>
          <p:nvPr/>
        </p:nvCxnSpPr>
        <p:spPr bwMode="auto">
          <a:xfrm flipV="1">
            <a:off x="2743200" y="3406775"/>
            <a:ext cx="3200400" cy="2933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4" name="Straight Arrow Connector 16"/>
          <p:cNvCxnSpPr>
            <a:cxnSpLocks noChangeShapeType="1"/>
          </p:cNvCxnSpPr>
          <p:nvPr/>
        </p:nvCxnSpPr>
        <p:spPr bwMode="auto">
          <a:xfrm>
            <a:off x="2743200" y="6340475"/>
            <a:ext cx="3657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465" name="Straight Arrow Connector 17"/>
          <p:cNvCxnSpPr>
            <a:cxnSpLocks noChangeShapeType="1"/>
          </p:cNvCxnSpPr>
          <p:nvPr/>
        </p:nvCxnSpPr>
        <p:spPr bwMode="auto">
          <a:xfrm rot="5400000" flipH="1" flipV="1">
            <a:off x="1131093" y="4729957"/>
            <a:ext cx="3224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466" name="TextBox 20"/>
          <p:cNvSpPr txBox="1">
            <a:spLocks noChangeArrowheads="1"/>
          </p:cNvSpPr>
          <p:nvPr/>
        </p:nvSpPr>
        <p:spPr bwMode="auto">
          <a:xfrm>
            <a:off x="2590800" y="6411913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467" name="TextBox 21"/>
          <p:cNvSpPr txBox="1">
            <a:spLocks noChangeArrowheads="1"/>
          </p:cNvSpPr>
          <p:nvPr/>
        </p:nvSpPr>
        <p:spPr bwMode="auto">
          <a:xfrm>
            <a:off x="3052763" y="64119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9468" name="TextBox 22"/>
          <p:cNvSpPr txBox="1">
            <a:spLocks noChangeArrowheads="1"/>
          </p:cNvSpPr>
          <p:nvPr/>
        </p:nvSpPr>
        <p:spPr bwMode="auto">
          <a:xfrm>
            <a:off x="3514725" y="6411913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9469" name="TextBox 23"/>
          <p:cNvSpPr txBox="1">
            <a:spLocks noChangeArrowheads="1"/>
          </p:cNvSpPr>
          <p:nvPr/>
        </p:nvSpPr>
        <p:spPr bwMode="auto">
          <a:xfrm>
            <a:off x="3976688" y="64119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9470" name="TextBox 24"/>
          <p:cNvSpPr txBox="1">
            <a:spLocks noChangeArrowheads="1"/>
          </p:cNvSpPr>
          <p:nvPr/>
        </p:nvSpPr>
        <p:spPr bwMode="auto">
          <a:xfrm>
            <a:off x="4438650" y="6411913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9471" name="TextBox 25"/>
          <p:cNvSpPr txBox="1">
            <a:spLocks noChangeArrowheads="1"/>
          </p:cNvSpPr>
          <p:nvPr/>
        </p:nvSpPr>
        <p:spPr bwMode="auto">
          <a:xfrm>
            <a:off x="4900613" y="64119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9472" name="TextBox 26"/>
          <p:cNvSpPr txBox="1">
            <a:spLocks noChangeArrowheads="1"/>
          </p:cNvSpPr>
          <p:nvPr/>
        </p:nvSpPr>
        <p:spPr bwMode="auto">
          <a:xfrm>
            <a:off x="5362575" y="6411913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9473" name="TextBox 27"/>
          <p:cNvSpPr txBox="1">
            <a:spLocks noChangeArrowheads="1"/>
          </p:cNvSpPr>
          <p:nvPr/>
        </p:nvSpPr>
        <p:spPr bwMode="auto">
          <a:xfrm>
            <a:off x="5824538" y="64119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9474" name="TextBox 30"/>
          <p:cNvSpPr txBox="1">
            <a:spLocks noChangeArrowheads="1"/>
          </p:cNvSpPr>
          <p:nvPr/>
        </p:nvSpPr>
        <p:spPr bwMode="auto">
          <a:xfrm>
            <a:off x="2362200" y="3124200"/>
            <a:ext cx="300038" cy="336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8</a:t>
            </a:r>
          </a:p>
          <a:p>
            <a:pPr>
              <a:lnSpc>
                <a:spcPct val="150000"/>
              </a:lnSpc>
            </a:pPr>
            <a:r>
              <a:rPr lang="en-US"/>
              <a:t>7</a:t>
            </a:r>
          </a:p>
          <a:p>
            <a:pPr>
              <a:lnSpc>
                <a:spcPct val="150000"/>
              </a:lnSpc>
            </a:pPr>
            <a:r>
              <a:rPr lang="en-US"/>
              <a:t>6</a:t>
            </a:r>
          </a:p>
          <a:p>
            <a:pPr>
              <a:lnSpc>
                <a:spcPct val="150000"/>
              </a:lnSpc>
            </a:pPr>
            <a:r>
              <a:rPr lang="en-US"/>
              <a:t>5</a:t>
            </a:r>
          </a:p>
          <a:p>
            <a:pPr>
              <a:lnSpc>
                <a:spcPct val="150000"/>
              </a:lnSpc>
            </a:pPr>
            <a:r>
              <a:rPr lang="en-US"/>
              <a:t>4</a:t>
            </a:r>
          </a:p>
          <a:p>
            <a:pPr>
              <a:lnSpc>
                <a:spcPct val="150000"/>
              </a:lnSpc>
            </a:pPr>
            <a:r>
              <a:rPr lang="en-US"/>
              <a:t>3</a:t>
            </a:r>
          </a:p>
          <a:p>
            <a:pPr>
              <a:lnSpc>
                <a:spcPct val="150000"/>
              </a:lnSpc>
            </a:pPr>
            <a:r>
              <a:rPr lang="en-US"/>
              <a:t>2</a:t>
            </a:r>
          </a:p>
          <a:p>
            <a:pPr>
              <a:lnSpc>
                <a:spcPct val="150000"/>
              </a:lnSpc>
            </a:pPr>
            <a:r>
              <a:rPr lang="en-US"/>
              <a:t>1</a:t>
            </a:r>
          </a:p>
        </p:txBody>
      </p:sp>
      <p:sp>
        <p:nvSpPr>
          <p:cNvPr id="19475" name="TextBox 31"/>
          <p:cNvSpPr txBox="1">
            <a:spLocks noChangeArrowheads="1"/>
          </p:cNvSpPr>
          <p:nvPr/>
        </p:nvSpPr>
        <p:spPr bwMode="auto">
          <a:xfrm rot="-5400000">
            <a:off x="1534319" y="3772694"/>
            <a:ext cx="1193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speedup</a:t>
            </a:r>
          </a:p>
        </p:txBody>
      </p:sp>
      <p:sp>
        <p:nvSpPr>
          <p:cNvPr id="19476" name="TextBox 32"/>
          <p:cNvSpPr txBox="1">
            <a:spLocks noChangeArrowheads="1"/>
          </p:cNvSpPr>
          <p:nvPr/>
        </p:nvSpPr>
        <p:spPr bwMode="auto">
          <a:xfrm>
            <a:off x="6264275" y="6400800"/>
            <a:ext cx="173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Number of cores</a:t>
            </a:r>
          </a:p>
        </p:txBody>
      </p:sp>
      <p:sp>
        <p:nvSpPr>
          <p:cNvPr id="19477" name="Freeform 34"/>
          <p:cNvSpPr>
            <a:spLocks/>
          </p:cNvSpPr>
          <p:nvPr/>
        </p:nvSpPr>
        <p:spPr bwMode="auto">
          <a:xfrm>
            <a:off x="2732088" y="3989388"/>
            <a:ext cx="3217862" cy="2363787"/>
          </a:xfrm>
          <a:custGeom>
            <a:avLst/>
            <a:gdLst>
              <a:gd name="T0" fmla="*/ 0 w 3218213"/>
              <a:gd name="T1" fmla="*/ 2384766 h 2363190"/>
              <a:gd name="T2" fmla="*/ 1502264 w 3218213"/>
              <a:gd name="T3" fmla="*/ 1174412 h 2363190"/>
              <a:gd name="T4" fmla="*/ 2365773 w 3218213"/>
              <a:gd name="T5" fmla="*/ 491335 h 2363190"/>
              <a:gd name="T6" fmla="*/ 2933557 w 3218213"/>
              <a:gd name="T7" fmla="*/ 143800 h 2363190"/>
              <a:gd name="T8" fmla="*/ 3205613 w 3218213"/>
              <a:gd name="T9" fmla="*/ 0 h 2363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8213"/>
              <a:gd name="T16" fmla="*/ 0 h 2363190"/>
              <a:gd name="T17" fmla="*/ 3218213 w 3218213"/>
              <a:gd name="T18" fmla="*/ 2363190 h 2363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8213" h="2363190">
                <a:moveTo>
                  <a:pt x="0" y="2363190"/>
                </a:moveTo>
                <a:lnTo>
                  <a:pt x="1508166" y="1163782"/>
                </a:lnTo>
                <a:lnTo>
                  <a:pt x="2375065" y="486888"/>
                </a:lnTo>
                <a:lnTo>
                  <a:pt x="2945080" y="142504"/>
                </a:lnTo>
                <a:lnTo>
                  <a:pt x="321821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Freeform 35"/>
          <p:cNvSpPr>
            <a:spLocks/>
          </p:cNvSpPr>
          <p:nvPr/>
        </p:nvSpPr>
        <p:spPr bwMode="auto">
          <a:xfrm>
            <a:off x="2743200" y="5295900"/>
            <a:ext cx="3206750" cy="1046163"/>
          </a:xfrm>
          <a:custGeom>
            <a:avLst/>
            <a:gdLst>
              <a:gd name="T0" fmla="*/ 0 w 3206338"/>
              <a:gd name="T1" fmla="*/ 1086678 h 1045028"/>
              <a:gd name="T2" fmla="*/ 882842 w 3206338"/>
              <a:gd name="T3" fmla="*/ 444547 h 1045028"/>
              <a:gd name="T4" fmla="*/ 1646392 w 3206338"/>
              <a:gd name="T5" fmla="*/ 61743 h 1045028"/>
              <a:gd name="T6" fmla="*/ 2600810 w 3206338"/>
              <a:gd name="T7" fmla="*/ 0 h 1045028"/>
              <a:gd name="T8" fmla="*/ 3221190 w 3206338"/>
              <a:gd name="T9" fmla="*/ 86439 h 10450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6338"/>
              <a:gd name="T16" fmla="*/ 0 h 1045028"/>
              <a:gd name="T17" fmla="*/ 3206338 w 3206338"/>
              <a:gd name="T18" fmla="*/ 1045028 h 10450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6338" h="1045028">
                <a:moveTo>
                  <a:pt x="0" y="1045028"/>
                </a:moveTo>
                <a:lnTo>
                  <a:pt x="878774" y="427511"/>
                </a:lnTo>
                <a:lnTo>
                  <a:pt x="1638795" y="59376"/>
                </a:lnTo>
                <a:lnTo>
                  <a:pt x="2588821" y="0"/>
                </a:lnTo>
                <a:lnTo>
                  <a:pt x="3206338" y="8312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TextBox 37"/>
          <p:cNvSpPr txBox="1">
            <a:spLocks noChangeArrowheads="1"/>
          </p:cNvSpPr>
          <p:nvPr/>
        </p:nvSpPr>
        <p:spPr bwMode="auto">
          <a:xfrm>
            <a:off x="5943600" y="3276600"/>
            <a:ext cx="1844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Perfect scalability</a:t>
            </a:r>
          </a:p>
        </p:txBody>
      </p:sp>
      <p:sp>
        <p:nvSpPr>
          <p:cNvPr id="19480" name="TextBox 38"/>
          <p:cNvSpPr txBox="1">
            <a:spLocks noChangeArrowheads="1"/>
          </p:cNvSpPr>
          <p:nvPr/>
        </p:nvSpPr>
        <p:spPr bwMode="auto">
          <a:xfrm>
            <a:off x="5959475" y="3810000"/>
            <a:ext cx="1704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Good scalability</a:t>
            </a:r>
          </a:p>
        </p:txBody>
      </p:sp>
      <p:sp>
        <p:nvSpPr>
          <p:cNvPr id="19481" name="TextBox 39"/>
          <p:cNvSpPr txBox="1">
            <a:spLocks noChangeArrowheads="1"/>
          </p:cNvSpPr>
          <p:nvPr/>
        </p:nvSpPr>
        <p:spPr bwMode="auto">
          <a:xfrm>
            <a:off x="5949950" y="5181600"/>
            <a:ext cx="162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Poor scalability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9DFB2F-03D8-4B55-AC56-1B5877E2174F}" type="slidenum">
              <a:rPr lang="en-US" smtClean="0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20483" name="AutoShap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55626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Amdahl’s Law </a:t>
            </a:r>
            <a:r>
              <a:rPr lang="en-US" altLang="en-US" dirty="0"/>
              <a:t>(Review)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514600"/>
            <a:ext cx="3429000" cy="7620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  <a:tabLst>
                <a:tab pos="1712913" algn="l"/>
              </a:tabLst>
            </a:pPr>
            <a:r>
              <a:rPr lang="en-GB" altLang="en-US" sz="2400" i="1" dirty="0" err="1"/>
              <a:t>baseExecTime</a:t>
            </a:r>
            <a:endParaRPr lang="en-US" altLang="en-US" sz="2400" i="1" dirty="0"/>
          </a:p>
          <a:p>
            <a:pPr marL="0" indent="0" algn="ctr" eaLnBrk="1" hangingPunct="1">
              <a:buFont typeface="Wingdings" pitchFamily="2" charset="2"/>
              <a:buNone/>
              <a:tabLst>
                <a:tab pos="1712913" algn="l"/>
              </a:tabLst>
            </a:pPr>
            <a:r>
              <a:rPr lang="en-GB" altLang="en-US" sz="2400" i="1" dirty="0" err="1"/>
              <a:t>improvedExecTime</a:t>
            </a:r>
            <a:endParaRPr lang="en-GB" altLang="en-US" sz="2400" i="1" dirty="0"/>
          </a:p>
          <a:p>
            <a:pPr marL="0" indent="0" eaLnBrk="1" hangingPunct="1">
              <a:buFont typeface="Wingdings" pitchFamily="2" charset="2"/>
              <a:buNone/>
              <a:tabLst>
                <a:tab pos="1712913" algn="l"/>
              </a:tabLst>
            </a:pPr>
            <a:endParaRPr lang="en-GB" altLang="en-US" sz="2400" i="1" dirty="0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838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An N-core design </a:t>
            </a:r>
            <a:r>
              <a:rPr lang="en-US" sz="2400" dirty="0">
                <a:solidFill>
                  <a:srgbClr val="FF0000"/>
                </a:solidFill>
              </a:rPr>
              <a:t>cannot</a:t>
            </a:r>
            <a:r>
              <a:rPr lang="en-US" sz="2400" dirty="0"/>
              <a:t> improve the speed of all components in the system.</a:t>
            </a:r>
          </a:p>
          <a:p>
            <a:r>
              <a:rPr lang="en-GB" altLang="en-US" sz="2400" dirty="0"/>
              <a:t>Assume</a:t>
            </a:r>
            <a:r>
              <a:rPr lang="en-US" altLang="en-US" sz="2400" dirty="0"/>
              <a:t> that </a:t>
            </a:r>
            <a:r>
              <a:rPr lang="en-GB" altLang="en-US" sz="2400" b="1" i="1" dirty="0"/>
              <a:t>f</a:t>
            </a:r>
            <a:r>
              <a:rPr lang="en-GB" altLang="en-US" sz="2400" dirty="0"/>
              <a:t>  fraction of the system is enhanced</a:t>
            </a:r>
            <a:r>
              <a:rPr lang="en-US" altLang="en-US" sz="2400" dirty="0"/>
              <a:t> </a:t>
            </a:r>
            <a:r>
              <a:rPr lang="en-GB" altLang="en-US" sz="2400" dirty="0"/>
              <a:t>by a factor </a:t>
            </a:r>
            <a:r>
              <a:rPr lang="en-GB" altLang="en-US" sz="2400" b="1" i="1" dirty="0"/>
              <a:t>N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27038" y="2754313"/>
            <a:ext cx="15541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/>
              <a:t>Speedup</a:t>
            </a:r>
            <a:r>
              <a:rPr lang="en-GB" altLang="en-US" sz="2400"/>
              <a:t>  =</a:t>
            </a:r>
            <a:endParaRPr lang="en-US" sz="2400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2286000" y="29718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1703388" y="3744913"/>
            <a:ext cx="7059612" cy="9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Wingdings" pitchFamily="2" charset="2"/>
              <a:buNone/>
              <a:tabLst>
                <a:tab pos="1712913" algn="l"/>
              </a:tabLst>
            </a:pPr>
            <a:r>
              <a:rPr lang="en-GB" altLang="en-US" sz="2400" i="1" dirty="0" err="1"/>
              <a:t>baseExecTime</a:t>
            </a:r>
            <a:endParaRPr lang="en-US" altLang="en-US" sz="2400" i="1" dirty="0"/>
          </a:p>
          <a:p>
            <a:pPr algn="ctr">
              <a:lnSpc>
                <a:spcPct val="140000"/>
              </a:lnSpc>
              <a:tabLst>
                <a:tab pos="1712913" algn="l"/>
              </a:tabLst>
            </a:pPr>
            <a:r>
              <a:rPr lang="en-GB" altLang="en-US" sz="2400" i="1" dirty="0"/>
              <a:t>(f </a:t>
            </a:r>
            <a:r>
              <a:rPr lang="en-GB" altLang="en-US" sz="2400" i="1" dirty="0">
                <a:latin typeface="Arial" charset="0"/>
                <a:cs typeface="Arial" charset="0"/>
              </a:rPr>
              <a:t>x</a:t>
            </a:r>
            <a:r>
              <a:rPr lang="en-GB" altLang="en-US" sz="2400" i="1" dirty="0"/>
              <a:t> </a:t>
            </a:r>
            <a:r>
              <a:rPr lang="en-GB" altLang="en-US" sz="2400" i="1" dirty="0" err="1"/>
              <a:t>baseExecTime</a:t>
            </a:r>
            <a:r>
              <a:rPr lang="en-GB" altLang="en-US" sz="2400" i="1" dirty="0"/>
              <a:t>)/N + (1 – f ) </a:t>
            </a:r>
            <a:r>
              <a:rPr lang="en-GB" altLang="en-US" sz="2400" i="1" dirty="0">
                <a:latin typeface="Arial" charset="0"/>
                <a:cs typeface="Arial" charset="0"/>
              </a:rPr>
              <a:t>x</a:t>
            </a:r>
            <a:r>
              <a:rPr lang="en-GB" altLang="en-US" sz="2400" b="1" i="1" dirty="0"/>
              <a:t> </a:t>
            </a:r>
            <a:r>
              <a:rPr lang="en-GB" altLang="en-US" sz="2400" i="1" dirty="0" err="1"/>
              <a:t>baseExecTime</a:t>
            </a:r>
            <a:endParaRPr lang="en-US" altLang="en-US" sz="2400" i="1" dirty="0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2117725" y="4202113"/>
            <a:ext cx="626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600200" y="3971925"/>
            <a:ext cx="3571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=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25600" y="5181600"/>
            <a:ext cx="4927600" cy="1127125"/>
            <a:chOff x="1360" y="3522"/>
            <a:chExt cx="3104" cy="710"/>
          </a:xfrm>
        </p:grpSpPr>
        <p:sp>
          <p:nvSpPr>
            <p:cNvPr id="20492" name="Rectangle 11"/>
            <p:cNvSpPr>
              <a:spLocks noChangeArrowheads="1"/>
            </p:cNvSpPr>
            <p:nvPr/>
          </p:nvSpPr>
          <p:spPr bwMode="auto">
            <a:xfrm>
              <a:off x="1632" y="3522"/>
              <a:ext cx="2832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GB" altLang="en-US" sz="2400"/>
                <a:t>1</a:t>
              </a:r>
              <a:endParaRPr lang="en-US" altLang="en-US" sz="2400"/>
            </a:p>
            <a:p>
              <a:pPr algn="ctr">
                <a:lnSpc>
                  <a:spcPct val="140000"/>
                </a:lnSpc>
              </a:pPr>
              <a:r>
                <a:rPr lang="en-GB" altLang="en-US" sz="2400" i="1"/>
                <a:t>f </a:t>
              </a:r>
              <a:r>
                <a:rPr lang="en-GB" altLang="en-US" sz="2400"/>
                <a:t>/</a:t>
              </a:r>
              <a:r>
                <a:rPr lang="en-GB" altLang="en-US" sz="2400" i="1"/>
                <a:t>N</a:t>
              </a:r>
              <a:r>
                <a:rPr lang="en-GB" altLang="en-US" sz="2400"/>
                <a:t> + (1 – </a:t>
              </a:r>
              <a:r>
                <a:rPr lang="en-GB" altLang="en-US" sz="2400" i="1"/>
                <a:t>f </a:t>
              </a:r>
              <a:r>
                <a:rPr lang="en-GB" altLang="en-US" sz="2400"/>
                <a:t>)</a:t>
              </a:r>
              <a:endParaRPr lang="en-US" altLang="en-US" sz="2400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1680" y="3848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Text Box 13"/>
            <p:cNvSpPr txBox="1">
              <a:spLocks noChangeArrowheads="1"/>
            </p:cNvSpPr>
            <p:nvPr/>
          </p:nvSpPr>
          <p:spPr bwMode="auto">
            <a:xfrm>
              <a:off x="1360" y="3696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77200" cy="623888"/>
          </a:xfrm>
        </p:spPr>
        <p:txBody>
          <a:bodyPr/>
          <a:lstStyle/>
          <a:p>
            <a:pPr algn="r"/>
            <a:r>
              <a:rPr lang="en-US" dirty="0"/>
              <a:t>Multithreading and Multi-Core Architecture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69288" cy="5334000"/>
          </a:xfrm>
        </p:spPr>
        <p:txBody>
          <a:bodyPr/>
          <a:lstStyle/>
          <a:p>
            <a:r>
              <a:rPr lang="en-US" b="1" dirty="0"/>
              <a:t>Single-Threading: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 Serial execution - One thread at a time.</a:t>
            </a:r>
          </a:p>
          <a:p>
            <a:r>
              <a:rPr lang="en-US" b="1" dirty="0"/>
              <a:t>Multithreading on Single Core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Multiple threads executed on one processor by using context switching.</a:t>
            </a:r>
          </a:p>
          <a:p>
            <a:r>
              <a:rPr lang="en-US" b="1" dirty="0" err="1"/>
              <a:t>HyperThreading</a:t>
            </a:r>
            <a:r>
              <a:rPr lang="en-US" b="1" dirty="0"/>
              <a:t> Architecture (Hardware-level):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Two threads execute simultaneously on the same processor with additional threading logic.</a:t>
            </a:r>
          </a:p>
          <a:p>
            <a:r>
              <a:rPr lang="en-US" b="1" dirty="0"/>
              <a:t>Multi-Core Architecture: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Threads are distributed among the cores with True Parallel Computing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8A3228-318C-44DD-90C6-2F3866D5189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7208115" y="1447800"/>
            <a:ext cx="1783485" cy="1295400"/>
          </a:xfrm>
          <a:prstGeom prst="wedgeRoundRectCallout">
            <a:avLst>
              <a:gd name="adj1" fmla="val -135804"/>
              <a:gd name="adj2" fmla="val 2735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The benefit of threading will be limited in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A9AA9F-E013-49E6-8A06-3680C3F7F747}" type="slidenum">
              <a:rPr lang="en-US" smtClean="0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21507" name="AutoShape 2"/>
          <p:cNvSpPr>
            <a:spLocks noGrp="1" noChangeArrowheads="1"/>
          </p:cNvSpPr>
          <p:nvPr>
            <p:ph type="title"/>
          </p:nvPr>
        </p:nvSpPr>
        <p:spPr>
          <a:xfrm>
            <a:off x="1477963" y="7938"/>
            <a:ext cx="7391400" cy="806450"/>
          </a:xfrm>
        </p:spPr>
        <p:txBody>
          <a:bodyPr lIns="0" tIns="0" rIns="0" bIns="0"/>
          <a:lstStyle/>
          <a:p>
            <a:pPr eaLnBrk="1" hangingPunct="1"/>
            <a:r>
              <a:rPr lang="en-US" altLang="en-US" dirty="0"/>
              <a:t>Example: Scalability of N-Core</a:t>
            </a:r>
            <a:endParaRPr lang="en-GB" altLang="en-US" dirty="0"/>
          </a:p>
        </p:txBody>
      </p:sp>
      <p:grpSp>
        <p:nvGrpSpPr>
          <p:cNvPr id="21508" name="Group 18"/>
          <p:cNvGrpSpPr>
            <a:grpSpLocks/>
          </p:cNvGrpSpPr>
          <p:nvPr/>
        </p:nvGrpSpPr>
        <p:grpSpPr bwMode="auto">
          <a:xfrm>
            <a:off x="1751013" y="838200"/>
            <a:ext cx="4497387" cy="1069975"/>
            <a:chOff x="2377168" y="1295400"/>
            <a:chExt cx="4496707" cy="1069332"/>
          </a:xfrm>
        </p:grpSpPr>
        <p:sp>
          <p:nvSpPr>
            <p:cNvPr id="21517" name="Rectangle 4"/>
            <p:cNvSpPr>
              <a:spLocks noChangeArrowheads="1"/>
            </p:cNvSpPr>
            <p:nvPr/>
          </p:nvSpPr>
          <p:spPr bwMode="auto">
            <a:xfrm>
              <a:off x="2377168" y="1600200"/>
              <a:ext cx="227979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altLang="en-US" sz="2400" i="1"/>
                <a:t>Speedup </a:t>
              </a:r>
              <a:r>
                <a:rPr lang="en-GB" altLang="en-US" sz="2400"/>
                <a:t>(</a:t>
              </a:r>
              <a:r>
                <a:rPr lang="en-GB" altLang="en-US" sz="2400" i="1"/>
                <a:t>f</a:t>
              </a:r>
              <a:r>
                <a:rPr lang="en-GB" altLang="en-US" sz="2400"/>
                <a:t>, </a:t>
              </a:r>
              <a:r>
                <a:rPr lang="en-GB" altLang="en-US" sz="2400" i="1"/>
                <a:t>N</a:t>
              </a:r>
              <a:r>
                <a:rPr lang="en-GB" altLang="en-US" sz="2400"/>
                <a:t>) = </a:t>
              </a:r>
              <a:endParaRPr lang="en-US" sz="2400"/>
            </a:p>
          </p:txBody>
        </p:sp>
        <p:sp>
          <p:nvSpPr>
            <p:cNvPr id="21518" name="Rectangle 6"/>
            <p:cNvSpPr>
              <a:spLocks noChangeArrowheads="1"/>
            </p:cNvSpPr>
            <p:nvPr/>
          </p:nvSpPr>
          <p:spPr bwMode="auto">
            <a:xfrm>
              <a:off x="4333875" y="1295400"/>
              <a:ext cx="2540000" cy="10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GB" altLang="en-US" sz="2400" dirty="0"/>
                <a:t>1</a:t>
              </a:r>
              <a:endParaRPr lang="en-US" altLang="en-US" sz="2400" dirty="0"/>
            </a:p>
            <a:p>
              <a:pPr algn="ctr">
                <a:lnSpc>
                  <a:spcPct val="140000"/>
                </a:lnSpc>
              </a:pPr>
              <a:r>
                <a:rPr lang="en-GB" altLang="en-US" sz="2400" i="1" dirty="0"/>
                <a:t>f </a:t>
              </a:r>
              <a:r>
                <a:rPr lang="en-GB" altLang="en-US" sz="2400" dirty="0"/>
                <a:t>/N + (1 – </a:t>
              </a:r>
              <a:r>
                <a:rPr lang="en-GB" altLang="en-US" sz="2400" i="1" dirty="0"/>
                <a:t>f </a:t>
              </a:r>
              <a:r>
                <a:rPr lang="en-GB" altLang="en-US" sz="2400" dirty="0"/>
                <a:t>)</a:t>
              </a:r>
              <a:endParaRPr lang="en-US" altLang="en-US" sz="2400" dirty="0"/>
            </a:p>
          </p:txBody>
        </p:sp>
        <p:sp>
          <p:nvSpPr>
            <p:cNvPr id="21519" name="Line 7"/>
            <p:cNvSpPr>
              <a:spLocks noChangeShapeType="1"/>
            </p:cNvSpPr>
            <p:nvPr/>
          </p:nvSpPr>
          <p:spPr bwMode="auto">
            <a:xfrm>
              <a:off x="4622800" y="1828800"/>
              <a:ext cx="208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493838" y="2973388"/>
            <a:ext cx="6172200" cy="1447800"/>
            <a:chOff x="1477963" y="3581400"/>
            <a:chExt cx="6172200" cy="1447800"/>
          </a:xfrm>
        </p:grpSpPr>
        <p:sp>
          <p:nvSpPr>
            <p:cNvPr id="21515" name="Text Box 13"/>
            <p:cNvSpPr txBox="1">
              <a:spLocks noChangeArrowheads="1"/>
            </p:cNvSpPr>
            <p:nvPr/>
          </p:nvSpPr>
          <p:spPr bwMode="auto">
            <a:xfrm>
              <a:off x="1477963" y="3581400"/>
              <a:ext cx="6172200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endParaRPr lang="en-GB" sz="2400"/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 i="1"/>
                <a:t>                                                </a:t>
              </a:r>
              <a:r>
                <a:rPr lang="en-GB" sz="2400"/>
                <a:t>1</a:t>
              </a:r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 i="1"/>
                <a:t>Speedup (</a:t>
              </a:r>
              <a:r>
                <a:rPr lang="en-GB" sz="2400" i="1">
                  <a:solidFill>
                    <a:srgbClr val="0033CC"/>
                  </a:solidFill>
                </a:rPr>
                <a:t>0.9</a:t>
              </a:r>
              <a:r>
                <a:rPr lang="en-GB" sz="2400" i="1"/>
                <a:t>, </a:t>
              </a:r>
              <a:r>
                <a:rPr lang="en-GB" sz="2400" i="1">
                  <a:solidFill>
                    <a:srgbClr val="990000"/>
                  </a:solidFill>
                </a:rPr>
                <a:t>N=10</a:t>
              </a:r>
              <a:r>
                <a:rPr lang="en-GB" sz="2400"/>
                <a:t>)  =                           = 5.3</a:t>
              </a:r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/>
                <a:t>                                         0.9/10 + 0.1</a:t>
              </a:r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endParaRPr lang="en-GB" sz="2400"/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/>
                <a:t>                                                </a:t>
              </a:r>
              <a:endParaRPr lang="en-GB" sz="2400" i="1"/>
            </a:p>
          </p:txBody>
        </p:sp>
        <p:sp>
          <p:nvSpPr>
            <p:cNvPr id="21516" name="Line 16"/>
            <p:cNvSpPr>
              <a:spLocks noChangeShapeType="1"/>
            </p:cNvSpPr>
            <p:nvPr/>
          </p:nvSpPr>
          <p:spPr bwMode="auto">
            <a:xfrm>
              <a:off x="4876800" y="43434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62000" y="4648200"/>
            <a:ext cx="7954963" cy="1143000"/>
            <a:chOff x="685800" y="4876800"/>
            <a:chExt cx="7954963" cy="1143000"/>
          </a:xfrm>
        </p:grpSpPr>
        <p:sp>
          <p:nvSpPr>
            <p:cNvPr id="21513" name="Text Box 20"/>
            <p:cNvSpPr txBox="1">
              <a:spLocks noChangeArrowheads="1"/>
            </p:cNvSpPr>
            <p:nvPr/>
          </p:nvSpPr>
          <p:spPr bwMode="auto">
            <a:xfrm>
              <a:off x="685800" y="4876800"/>
              <a:ext cx="7954963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/>
                <a:t>                                                      1</a:t>
              </a:r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 i="1"/>
                <a:t>Speedup (</a:t>
              </a:r>
              <a:r>
                <a:rPr lang="en-GB" sz="2400" i="1">
                  <a:solidFill>
                    <a:srgbClr val="0033CC"/>
                  </a:solidFill>
                </a:rPr>
                <a:t>0.9</a:t>
              </a:r>
              <a:r>
                <a:rPr lang="en-GB" sz="2400" i="1"/>
                <a:t>, </a:t>
              </a:r>
              <a:r>
                <a:rPr lang="en-GB" sz="2400" i="1">
                  <a:solidFill>
                    <a:srgbClr val="990000"/>
                  </a:solidFill>
                </a:rPr>
                <a:t>N = 100</a:t>
              </a:r>
              <a:r>
                <a:rPr lang="en-GB" sz="2400"/>
                <a:t> ) =                           = 9.1</a:t>
              </a:r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/>
                <a:t>                                            0.9/100 + 0.1</a:t>
              </a:r>
            </a:p>
          </p:txBody>
        </p:sp>
        <p:sp>
          <p:nvSpPr>
            <p:cNvPr id="21514" name="Line 23"/>
            <p:cNvSpPr>
              <a:spLocks noChangeShapeType="1"/>
            </p:cNvSpPr>
            <p:nvPr/>
          </p:nvSpPr>
          <p:spPr bwMode="auto">
            <a:xfrm>
              <a:off x="5075237" y="5334000"/>
              <a:ext cx="1706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5242" name="Text Box 26"/>
          <p:cNvSpPr txBox="1">
            <a:spLocks noChangeArrowheads="1"/>
          </p:cNvSpPr>
          <p:nvPr/>
        </p:nvSpPr>
        <p:spPr bwMode="auto">
          <a:xfrm>
            <a:off x="1524000" y="6096000"/>
            <a:ext cx="441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Ctr="1"/>
          <a:lstStyle/>
          <a:p>
            <a:pPr defTabSz="968375">
              <a:lnSpc>
                <a:spcPct val="85000"/>
              </a:lnSpc>
              <a:tabLst>
                <a:tab pos="766763" algn="l"/>
                <a:tab pos="1531938" algn="l"/>
                <a:tab pos="2298700" algn="l"/>
                <a:tab pos="3063875" algn="l"/>
                <a:tab pos="3830638" algn="l"/>
                <a:tab pos="4595813" algn="l"/>
                <a:tab pos="5362575" algn="l"/>
                <a:tab pos="6127750" algn="l"/>
                <a:tab pos="6894513" algn="l"/>
                <a:tab pos="7659688" algn="l"/>
              </a:tabLst>
            </a:pPr>
            <a:r>
              <a:rPr lang="en-GB" sz="2400" i="1"/>
              <a:t>Speedup (</a:t>
            </a:r>
            <a:r>
              <a:rPr lang="en-GB" sz="2400" i="1">
                <a:solidFill>
                  <a:srgbClr val="0033CC"/>
                </a:solidFill>
              </a:rPr>
              <a:t>0.9</a:t>
            </a:r>
            <a:r>
              <a:rPr lang="en-GB" sz="2400" i="1"/>
              <a:t>, </a:t>
            </a:r>
            <a:r>
              <a:rPr lang="en-GB" sz="2400" i="1">
                <a:solidFill>
                  <a:srgbClr val="990000"/>
                </a:solidFill>
              </a:rPr>
              <a:t>N = 1000</a:t>
            </a:r>
            <a:r>
              <a:rPr lang="en-GB" sz="2400" i="1"/>
              <a:t> ) = 9.9</a:t>
            </a:r>
          </a:p>
        </p:txBody>
      </p:sp>
      <p:sp>
        <p:nvSpPr>
          <p:cNvPr id="21512" name="TextBox 17"/>
          <p:cNvSpPr txBox="1">
            <a:spLocks noChangeArrowheads="1"/>
          </p:cNvSpPr>
          <p:nvPr/>
        </p:nvSpPr>
        <p:spPr bwMode="auto">
          <a:xfrm>
            <a:off x="1751013" y="2360613"/>
            <a:ext cx="54641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Assume </a:t>
            </a:r>
            <a:r>
              <a:rPr lang="en-US" sz="2400" i="1">
                <a:solidFill>
                  <a:srgbClr val="0000FF"/>
                </a:solidFill>
              </a:rPr>
              <a:t>f</a:t>
            </a:r>
            <a:r>
              <a:rPr lang="en-US" sz="2400"/>
              <a:t> </a:t>
            </a:r>
            <a:r>
              <a:rPr lang="en-US" sz="2400" i="1">
                <a:solidFill>
                  <a:srgbClr val="0000FF"/>
                </a:solidFill>
              </a:rPr>
              <a:t>= 0.9 </a:t>
            </a:r>
            <a:r>
              <a:rPr lang="en-US" sz="2400"/>
              <a:t>and </a:t>
            </a:r>
            <a:r>
              <a:rPr lang="en-US" sz="2400" i="1">
                <a:solidFill>
                  <a:srgbClr val="990000"/>
                </a:solidFill>
              </a:rPr>
              <a:t>N = 10</a:t>
            </a:r>
            <a:r>
              <a:rPr lang="en-US" sz="2400"/>
              <a:t>, 100, and 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sz="2800" dirty="0">
                <a:highlight>
                  <a:srgbClr val="FFFF00"/>
                </a:highlight>
              </a:rPr>
              <a:t>Gustafson's Law</a:t>
            </a:r>
            <a:r>
              <a:rPr lang="en-US" sz="2800" dirty="0"/>
              <a:t>, with a Different Assumption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269288" cy="4495800"/>
          </a:xfrm>
        </p:spPr>
        <p:txBody>
          <a:bodyPr/>
          <a:lstStyle/>
          <a:p>
            <a:r>
              <a:rPr lang="en-US" dirty="0"/>
              <a:t>Amdahl’s Law assumes the fraction 1- </a:t>
            </a:r>
            <a:r>
              <a:rPr lang="en-US" i="1" dirty="0"/>
              <a:t>f</a:t>
            </a:r>
            <a:r>
              <a:rPr lang="en-US" dirty="0"/>
              <a:t> of the serial computing part does not change when multiple cores are added. As the result, the unchanged part will become the bottle-neck, no matter how big the N is.</a:t>
            </a:r>
          </a:p>
          <a:p>
            <a:r>
              <a:rPr lang="en-US" dirty="0">
                <a:highlight>
                  <a:srgbClr val="FFFF00"/>
                </a:highlight>
              </a:rPr>
              <a:t>Gustafson's Law </a:t>
            </a:r>
            <a:r>
              <a:rPr lang="en-US" dirty="0"/>
              <a:t>assumes that the fraction 1- </a:t>
            </a:r>
            <a:r>
              <a:rPr lang="en-US" i="1" dirty="0"/>
              <a:t>f</a:t>
            </a:r>
            <a:r>
              <a:rPr lang="en-US" dirty="0"/>
              <a:t> of the serial computing part will be improved proportionally when multiple cores are added, and thus: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speedup(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)  = </a:t>
            </a:r>
            <a:r>
              <a:rPr lang="en-US" i="1" dirty="0"/>
              <a:t>N</a:t>
            </a:r>
            <a:r>
              <a:rPr lang="en-US" dirty="0"/>
              <a:t> – </a:t>
            </a:r>
            <a:r>
              <a:rPr lang="en-US" i="1" dirty="0"/>
              <a:t>f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– 1)</a:t>
            </a:r>
          </a:p>
          <a:p>
            <a:r>
              <a:rPr lang="en-US" dirty="0"/>
              <a:t>For Assume </a:t>
            </a:r>
            <a:r>
              <a:rPr lang="en-US" i="1" dirty="0">
                <a:solidFill>
                  <a:srgbClr val="0000FF"/>
                </a:solidFill>
              </a:rPr>
              <a:t>f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= 0.9 </a:t>
            </a:r>
            <a:r>
              <a:rPr lang="en-US" dirty="0"/>
              <a:t>and </a:t>
            </a:r>
            <a:r>
              <a:rPr lang="en-US" i="1" dirty="0">
                <a:solidFill>
                  <a:srgbClr val="990000"/>
                </a:solidFill>
              </a:rPr>
              <a:t>N = 10</a:t>
            </a:r>
            <a:r>
              <a:rPr lang="en-US" dirty="0"/>
              <a:t>, 100, and 1000</a:t>
            </a:r>
          </a:p>
          <a:p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  <a:noFill/>
        </p:spPr>
        <p:txBody>
          <a:bodyPr/>
          <a:lstStyle/>
          <a:p>
            <a:fld id="{40A562DB-CF5F-4723-9B51-32B0FD6FCEA3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5257800"/>
          <a:ext cx="4572000" cy="1492252"/>
        </p:xfrm>
        <a:graphic>
          <a:graphicData uri="http://schemas.openxmlformats.org/drawingml/2006/table">
            <a:tbl>
              <a:tblPr/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Speedup = </a:t>
                      </a:r>
                      <a:r>
                        <a:rPr kumimoji="0" lang="en-US" sz="23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– </a:t>
                      </a:r>
                      <a:r>
                        <a:rPr kumimoji="0" lang="en-US" sz="23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(</a:t>
                      </a:r>
                      <a:r>
                        <a:rPr kumimoji="0" lang="en-US" sz="23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– 1)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1000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Efficiency</a:t>
            </a:r>
            <a:r>
              <a:rPr lang="en-US"/>
              <a:t> of Multi-Core Processors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301750"/>
            <a:ext cx="8269288" cy="23622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Speedup</a:t>
            </a:r>
            <a:r>
              <a:rPr lang="en-US" dirty="0"/>
              <a:t> measures how much faster the parallel execution is than the serial execution</a:t>
            </a:r>
          </a:p>
          <a:p>
            <a:r>
              <a:rPr lang="en-US" dirty="0">
                <a:solidFill>
                  <a:srgbClr val="990000"/>
                </a:solidFill>
              </a:rPr>
              <a:t>Efficiency</a:t>
            </a:r>
            <a:r>
              <a:rPr lang="en-US" dirty="0"/>
              <a:t> measures how well the multi-core resources are utilized.</a:t>
            </a:r>
          </a:p>
          <a:p>
            <a:r>
              <a:rPr lang="en-US" dirty="0"/>
              <a:t>Assume the number of cores is </a:t>
            </a:r>
            <a:r>
              <a:rPr lang="en-US" i="1" dirty="0"/>
              <a:t>N</a:t>
            </a:r>
            <a:r>
              <a:rPr lang="en-US" dirty="0"/>
              <a:t> and the speedup is </a:t>
            </a:r>
            <a:r>
              <a:rPr lang="en-US" i="1" dirty="0"/>
              <a:t>S</a:t>
            </a:r>
            <a:r>
              <a:rPr lang="en-US" dirty="0"/>
              <a:t>, relative to a single core implementation when executing program </a:t>
            </a:r>
            <a:r>
              <a:rPr lang="en-US" i="1" dirty="0"/>
              <a:t>P</a:t>
            </a:r>
          </a:p>
          <a:p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3644B4-E741-4D7C-89D7-BC9B6EA2E728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085975" y="4730750"/>
            <a:ext cx="3095625" cy="984250"/>
            <a:chOff x="1198774" y="2600979"/>
            <a:chExt cx="3095093" cy="985183"/>
          </a:xfrm>
        </p:grpSpPr>
        <p:sp>
          <p:nvSpPr>
            <p:cNvPr id="23558" name="Rectangle 33"/>
            <p:cNvSpPr>
              <a:spLocks noChangeArrowheads="1"/>
            </p:cNvSpPr>
            <p:nvPr/>
          </p:nvSpPr>
          <p:spPr bwMode="auto">
            <a:xfrm>
              <a:off x="3560974" y="2600979"/>
              <a:ext cx="7328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/>
                <a:t>S</a:t>
              </a:r>
              <a:r>
                <a:rPr lang="en-US" sz="2400"/>
                <a:t>(</a:t>
              </a:r>
              <a:r>
                <a:rPr lang="en-US" sz="2400" i="1"/>
                <a:t>P</a:t>
              </a:r>
              <a:r>
                <a:rPr lang="en-US" sz="2400"/>
                <a:t>)</a:t>
              </a:r>
            </a:p>
          </p:txBody>
        </p:sp>
        <p:sp>
          <p:nvSpPr>
            <p:cNvPr id="23559" name="Rectangle 36"/>
            <p:cNvSpPr>
              <a:spLocks noChangeArrowheads="1"/>
            </p:cNvSpPr>
            <p:nvPr/>
          </p:nvSpPr>
          <p:spPr bwMode="auto">
            <a:xfrm>
              <a:off x="1198774" y="2831067"/>
              <a:ext cx="21620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Efficiency(P) = </a:t>
              </a:r>
            </a:p>
          </p:txBody>
        </p:sp>
        <p:sp>
          <p:nvSpPr>
            <p:cNvPr id="23560" name="Rectangle 40"/>
            <p:cNvSpPr>
              <a:spLocks noChangeArrowheads="1"/>
            </p:cNvSpPr>
            <p:nvPr/>
          </p:nvSpPr>
          <p:spPr bwMode="auto">
            <a:xfrm>
              <a:off x="3713374" y="3124199"/>
              <a:ext cx="38978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/>
                <a:t>N</a:t>
              </a:r>
            </a:p>
          </p:txBody>
        </p:sp>
        <p:cxnSp>
          <p:nvCxnSpPr>
            <p:cNvPr id="23561" name="Straight Connector 41"/>
            <p:cNvCxnSpPr>
              <a:cxnSpLocks noChangeShapeType="1"/>
            </p:cNvCxnSpPr>
            <p:nvPr/>
          </p:nvCxnSpPr>
          <p:spPr bwMode="auto">
            <a:xfrm>
              <a:off x="3505200" y="3124199"/>
              <a:ext cx="78418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Performance Measurements </a:t>
            </a:r>
            <a:br>
              <a:rPr lang="en-US" dirty="0"/>
            </a:br>
            <a:r>
              <a:rPr lang="en-US" dirty="0"/>
              <a:t>Using Many (</a:t>
            </a:r>
            <a:r>
              <a:rPr lang="en-US" dirty="0">
                <a:solidFill>
                  <a:srgbClr val="00B050"/>
                </a:solidFill>
              </a:rPr>
              <a:t>32</a:t>
            </a:r>
            <a:r>
              <a:rPr lang="en-US" dirty="0"/>
              <a:t>) Core Processor</a:t>
            </a:r>
          </a:p>
        </p:txBody>
      </p:sp>
      <p:sp>
        <p:nvSpPr>
          <p:cNvPr id="25603" name="Subtitle 2"/>
          <p:cNvSpPr>
            <a:spLocks noGrp="1"/>
          </p:cNvSpPr>
          <p:nvPr>
            <p:ph type="subTitle" idx="1"/>
          </p:nvPr>
        </p:nvSpPr>
        <p:spPr>
          <a:xfrm>
            <a:off x="2362200" y="3352800"/>
            <a:ext cx="5410200" cy="17526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/>
              <a:t>Case Study: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Experiment Design and </a:t>
            </a:r>
            <a:br>
              <a:rPr lang="en-US" dirty="0"/>
            </a:br>
            <a:r>
              <a:rPr lang="en-US" dirty="0"/>
              <a:t>Implementation Considerations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r>
              <a:rPr lang="en-US" sz="2800" dirty="0"/>
              <a:t>Problem Selection: Validating Famous Conjectures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conjecture</a:t>
            </a:r>
            <a:r>
              <a:rPr lang="en-US" dirty="0"/>
              <a:t> is a proposition or theorem that appears correct, but has not been proven or disproven.</a:t>
            </a:r>
          </a:p>
          <a:p>
            <a:r>
              <a:rPr lang="en-US" dirty="0"/>
              <a:t>Finding counterexample is to disprove.</a:t>
            </a:r>
          </a:p>
          <a:p>
            <a:r>
              <a:rPr lang="en-US" dirty="0"/>
              <a:t>P 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 NP-Complete (e.g., CSE310, CSE450, CSE551)</a:t>
            </a:r>
          </a:p>
          <a:p>
            <a:r>
              <a:rPr lang="en-US" dirty="0"/>
              <a:t>Beal's Conjecture (1993): Assume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 are positive integers, and x, y, z &gt; 2. If </a:t>
            </a:r>
            <a:r>
              <a:rPr lang="en-US" i="1" dirty="0"/>
              <a:t>A</a:t>
            </a:r>
            <a:r>
              <a:rPr lang="en-US" sz="3200" i="1" baseline="40000" dirty="0"/>
              <a:t>x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sz="1100" i="1" dirty="0"/>
              <a:t> </a:t>
            </a:r>
            <a:r>
              <a:rPr lang="en-US" sz="3200" i="1" baseline="40000" dirty="0"/>
              <a:t>y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sz="1000" i="1" dirty="0"/>
              <a:t> </a:t>
            </a:r>
            <a:r>
              <a:rPr lang="en-US" sz="3200" i="1" baseline="40000" dirty="0"/>
              <a:t>z</a:t>
            </a:r>
            <a:r>
              <a:rPr lang="en-US" dirty="0"/>
              <a:t>, then, </a:t>
            </a:r>
            <a:r>
              <a:rPr lang="en-US" i="1" dirty="0"/>
              <a:t>A</a:t>
            </a:r>
            <a:r>
              <a:rPr lang="en-US" dirty="0"/>
              <a:t>, </a:t>
            </a:r>
            <a:r>
              <a:rPr lang="en-US" i="1" dirty="0"/>
              <a:t>B</a:t>
            </a:r>
            <a:r>
              <a:rPr lang="en-US" dirty="0"/>
              <a:t>, and </a:t>
            </a:r>
            <a:r>
              <a:rPr lang="en-US" i="1" dirty="0"/>
              <a:t>C</a:t>
            </a:r>
            <a:r>
              <a:rPr lang="en-US" dirty="0"/>
              <a:t> must have a common prime factor. Beal offers </a:t>
            </a:r>
            <a:r>
              <a:rPr lang="en-US" dirty="0">
                <a:solidFill>
                  <a:srgbClr val="0000FF"/>
                </a:solidFill>
              </a:rPr>
              <a:t>US$100K</a:t>
            </a:r>
            <a:r>
              <a:rPr lang="en-US" dirty="0"/>
              <a:t> prize for a proof or a counterexample.</a:t>
            </a:r>
          </a:p>
          <a:p>
            <a:r>
              <a:rPr lang="en-US" dirty="0" err="1"/>
              <a:t>Goldbach's</a:t>
            </a:r>
            <a:r>
              <a:rPr lang="en-US" dirty="0"/>
              <a:t> Conjecture (1742): Every even integer greater than 2 can be expressed as the sum of two primes.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err="1">
                <a:solidFill>
                  <a:srgbClr val="0000FF"/>
                </a:solidFill>
              </a:rPr>
              <a:t>Collatz</a:t>
            </a:r>
            <a:r>
              <a:rPr lang="en-US" b="1" dirty="0">
                <a:solidFill>
                  <a:srgbClr val="0000FF"/>
                </a:solidFill>
              </a:rPr>
              <a:t> Conjecture (1937): About program correctness </a:t>
            </a:r>
            <a:r>
              <a:rPr lang="en-US" sz="2000" dirty="0"/>
              <a:t>(https://en.wikipedia.org/wiki/Collatz_conjecture)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1729AB-9C07-4508-A529-4B222910E95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Verifying Program Correctness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Program’s total correctness is proven in two steps:</a:t>
            </a:r>
          </a:p>
          <a:p>
            <a:r>
              <a:rPr lang="en-US" b="1" dirty="0">
                <a:solidFill>
                  <a:srgbClr val="0000FF"/>
                </a:solidFill>
              </a:rPr>
              <a:t>Partial correctness</a:t>
            </a:r>
            <a:r>
              <a:rPr lang="en-US" dirty="0"/>
              <a:t>: For every valid input, the program gives correct output when it terminates. Different methods exist:</a:t>
            </a:r>
          </a:p>
          <a:p>
            <a:pPr lvl="1"/>
            <a:r>
              <a:rPr lang="en-US" dirty="0"/>
              <a:t>Induction</a:t>
            </a:r>
          </a:p>
          <a:p>
            <a:pPr lvl="1"/>
            <a:r>
              <a:rPr lang="en-US" dirty="0"/>
              <a:t>Symbolic execution</a:t>
            </a:r>
          </a:p>
          <a:p>
            <a:pPr lvl="1"/>
            <a:r>
              <a:rPr lang="en-US" dirty="0"/>
              <a:t>Other methods</a:t>
            </a:r>
          </a:p>
          <a:p>
            <a:r>
              <a:rPr lang="en-US" b="1" dirty="0">
                <a:solidFill>
                  <a:srgbClr val="0000FF"/>
                </a:solidFill>
              </a:rPr>
              <a:t>Termination</a:t>
            </a:r>
            <a:r>
              <a:rPr lang="en-US" dirty="0"/>
              <a:t>: For every valid input, the program terminates in limited steps (or limited time)</a:t>
            </a:r>
          </a:p>
          <a:p>
            <a:pPr lvl="1"/>
            <a:r>
              <a:rPr lang="en-US" dirty="0"/>
              <a:t>Loop variable must decrease strictly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22AB7C-030E-4C2C-BA9E-B31406E1CD9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855663" y="152400"/>
            <a:ext cx="8212137" cy="623888"/>
          </a:xfrm>
        </p:spPr>
        <p:txBody>
          <a:bodyPr/>
          <a:lstStyle/>
          <a:p>
            <a:pPr algn="r"/>
            <a:r>
              <a:rPr lang="en-US" dirty="0" err="1">
                <a:highlight>
                  <a:srgbClr val="FFFF00"/>
                </a:highlight>
              </a:rPr>
              <a:t>Collatz</a:t>
            </a:r>
            <a:r>
              <a:rPr lang="en-US" dirty="0">
                <a:highlight>
                  <a:srgbClr val="FFFF00"/>
                </a:highlight>
              </a:rPr>
              <a:t> Conjecture </a:t>
            </a:r>
            <a:r>
              <a:rPr lang="en-US" dirty="0"/>
              <a:t>(Half Or Triple Plus One)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763000" cy="60055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 err="1"/>
              <a:t>Collatz</a:t>
            </a:r>
            <a:r>
              <a:rPr lang="en-US" b="1" dirty="0"/>
              <a:t> Conjecture:</a:t>
            </a:r>
            <a:r>
              <a:rPr lang="en-US" dirty="0"/>
              <a:t>  </a:t>
            </a:r>
          </a:p>
          <a:p>
            <a:r>
              <a:rPr lang="en-US" dirty="0"/>
              <a:t>Take any natural number </a:t>
            </a:r>
            <a:r>
              <a:rPr lang="en-US" i="1" dirty="0"/>
              <a:t>n</a:t>
            </a:r>
            <a:r>
              <a:rPr lang="en-US" dirty="0"/>
              <a:t>. If </a:t>
            </a:r>
            <a:r>
              <a:rPr lang="en-US" i="1" dirty="0"/>
              <a:t>n</a:t>
            </a:r>
            <a:r>
              <a:rPr lang="en-US" dirty="0"/>
              <a:t> is even, divide it by 2 to get </a:t>
            </a:r>
            <a:r>
              <a:rPr lang="en-US" i="1" dirty="0"/>
              <a:t>n</a:t>
            </a:r>
            <a:r>
              <a:rPr lang="en-US" dirty="0"/>
              <a:t> / 2; if </a:t>
            </a:r>
            <a:r>
              <a:rPr lang="en-US" i="1" dirty="0"/>
              <a:t>n</a:t>
            </a:r>
            <a:r>
              <a:rPr lang="en-US" dirty="0"/>
              <a:t> is odd, multiply it by 3 and add 1 to obtain 3</a:t>
            </a:r>
            <a:r>
              <a:rPr lang="en-US" i="1" dirty="0"/>
              <a:t>n</a:t>
            </a:r>
            <a:r>
              <a:rPr lang="en-US" dirty="0"/>
              <a:t> + 1. Repeat the process until the result is 1. </a:t>
            </a:r>
          </a:p>
          <a:p>
            <a:r>
              <a:rPr lang="en-US" dirty="0"/>
              <a:t>The conjecture is that no matter what number you start with, you will always reach 1 –– the program always terminates.</a:t>
            </a:r>
          </a:p>
          <a:p>
            <a:r>
              <a:rPr lang="en-US" dirty="0"/>
              <a:t>I started a </a:t>
            </a:r>
            <a:r>
              <a:rPr lang="en-US" dirty="0">
                <a:solidFill>
                  <a:srgbClr val="0000FF"/>
                </a:solidFill>
              </a:rPr>
              <a:t>multithreading</a:t>
            </a:r>
            <a:r>
              <a:rPr lang="en-US" dirty="0"/>
              <a:t> program to validate the </a:t>
            </a:r>
            <a:r>
              <a:rPr lang="en-US" dirty="0" err="1"/>
              <a:t>Collatz</a:t>
            </a:r>
            <a:r>
              <a:rPr lang="en-US" dirty="0"/>
              <a:t> Conjecture or find a counterexample. I used </a:t>
            </a:r>
            <a:r>
              <a:rPr lang="en-US" dirty="0">
                <a:solidFill>
                  <a:srgbClr val="0000FF"/>
                </a:solidFill>
              </a:rPr>
              <a:t>32-core</a:t>
            </a:r>
            <a:r>
              <a:rPr lang="en-US" dirty="0"/>
              <a:t> computer to </a:t>
            </a:r>
            <a:r>
              <a:rPr lang="en-US" dirty="0">
                <a:solidFill>
                  <a:srgbClr val="0000FF"/>
                </a:solidFill>
              </a:rPr>
              <a:t>outperform</a:t>
            </a:r>
            <a:r>
              <a:rPr lang="en-US" dirty="0"/>
              <a:t> many efforts people have started running years ago: </a:t>
            </a:r>
            <a:r>
              <a:rPr lang="en-US" dirty="0">
                <a:solidFill>
                  <a:srgbClr val="990000"/>
                </a:solidFill>
              </a:rPr>
              <a:t>My one year could be worth of other’s 32 years!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915A7B-DDE9-452E-8144-573B8933657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514600" y="6172200"/>
            <a:ext cx="5029200" cy="533400"/>
          </a:xfrm>
          <a:prstGeom prst="wedgeRoundRectCallout">
            <a:avLst>
              <a:gd name="adj1" fmla="val -59086"/>
              <a:gd name="adj2" fmla="val -3545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challenge to you: Take a 64-core and start today!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85800"/>
            <a:ext cx="7620000" cy="623888"/>
          </a:xfrm>
        </p:spPr>
        <p:txBody>
          <a:bodyPr/>
          <a:lstStyle/>
          <a:p>
            <a:r>
              <a:rPr lang="en-US" dirty="0"/>
              <a:t>Case Study: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Efficiency Issues in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the overhead of creating and starting multithreading, the speedup S of N parallel threads will be S &lt; N.</a:t>
            </a:r>
          </a:p>
          <a:p>
            <a:r>
              <a:rPr lang="en-US" dirty="0"/>
              <a:t>If the overhead is so large, it is possible S &lt; 1, meaning that the multiple threading program is slower than the single threaded program. </a:t>
            </a:r>
          </a:p>
          <a:p>
            <a:r>
              <a:rPr lang="en-US" dirty="0"/>
              <a:t>When comparing a multithreading program with the single threaded program, the implementations of its two programs must be fair (not biased).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3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to be started as a thread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55663" y="914400"/>
            <a:ext cx="8059737" cy="5791200"/>
          </a:xfrm>
        </p:spPr>
        <p:txBody>
          <a:bodyPr/>
          <a:lstStyle/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class HOTPO {	</a:t>
            </a:r>
            <a:r>
              <a:rPr lang="en-US" sz="180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//</a:t>
            </a:r>
            <a:r>
              <a:rPr lang="en-US" sz="1800" dirty="0" err="1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Collatz</a:t>
            </a:r>
            <a:r>
              <a:rPr lang="en-US" sz="180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conjecture: Half Or Triple Plus One 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Int64 s, t;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public HOTPO(Int64 start, Int64 terminate)  { // constructor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this.s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start;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this.t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terminate;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}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public void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hotpoFunc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   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	for (Int64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s;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&lt;= t;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++)  {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	Int64 n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	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while (n &gt; 1)  {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        		if (n % 2 == 0)  		</a:t>
            </a:r>
            <a:r>
              <a:rPr lang="en-US" sz="18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if n is even, divide by 2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            		n = n / 2;      		</a:t>
            </a:r>
            <a:r>
              <a:rPr lang="en-US" sz="18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Integer division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        		else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            		n = 3 * n + 1;		</a:t>
            </a:r>
            <a:r>
              <a:rPr lang="en-US" sz="18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Multiply 3 and plus 1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}   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	}   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}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} 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547D6B-9883-4A7C-9FAA-15B2F91163C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9701" name="Rectangular Callout 5"/>
          <p:cNvSpPr>
            <a:spLocks noChangeArrowheads="1"/>
          </p:cNvSpPr>
          <p:nvPr/>
        </p:nvSpPr>
        <p:spPr bwMode="auto">
          <a:xfrm>
            <a:off x="6248400" y="2743200"/>
            <a:ext cx="2667000" cy="1182688"/>
          </a:xfrm>
          <a:prstGeom prst="wedgeRectCallout">
            <a:avLst>
              <a:gd name="adj1" fmla="val -119233"/>
              <a:gd name="adj2" fmla="val -15611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This function validates all number between start and terminate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382000" cy="623888"/>
          </a:xfrm>
        </p:spPr>
        <p:txBody>
          <a:bodyPr/>
          <a:lstStyle/>
          <a:p>
            <a:pPr algn="ctr"/>
            <a:r>
              <a:rPr lang="en-US" sz="2800" dirty="0"/>
              <a:t>Experiment Design for a Core 2 Qua Computer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69288" cy="1219200"/>
          </a:xfrm>
        </p:spPr>
        <p:txBody>
          <a:bodyPr/>
          <a:lstStyle/>
          <a:p>
            <a:r>
              <a:rPr lang="en-US"/>
              <a:t>Creating 4 threads</a:t>
            </a:r>
          </a:p>
          <a:p>
            <a:r>
              <a:rPr lang="en-US"/>
              <a:t>Each thread processes one fourth of the numbers  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056ED3-D0E4-4FEC-A319-6277D6E5AA1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057400" y="3592513"/>
            <a:ext cx="13716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3429000" y="3592513"/>
            <a:ext cx="13716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4800600" y="3592513"/>
            <a:ext cx="13716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6172200" y="3592513"/>
            <a:ext cx="13716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TextBox 8"/>
          <p:cNvSpPr txBox="1">
            <a:spLocks noChangeArrowheads="1"/>
          </p:cNvSpPr>
          <p:nvPr/>
        </p:nvSpPr>
        <p:spPr bwMode="auto">
          <a:xfrm>
            <a:off x="1985963" y="39735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730" name="TextBox 9"/>
          <p:cNvSpPr txBox="1">
            <a:spLocks noChangeArrowheads="1"/>
          </p:cNvSpPr>
          <p:nvPr/>
        </p:nvSpPr>
        <p:spPr bwMode="auto">
          <a:xfrm>
            <a:off x="3352800" y="3973513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m+1</a:t>
            </a:r>
          </a:p>
        </p:txBody>
      </p:sp>
      <p:sp>
        <p:nvSpPr>
          <p:cNvPr id="30731" name="TextBox 12"/>
          <p:cNvSpPr txBox="1">
            <a:spLocks noChangeArrowheads="1"/>
          </p:cNvSpPr>
          <p:nvPr/>
        </p:nvSpPr>
        <p:spPr bwMode="auto">
          <a:xfrm>
            <a:off x="4724400" y="3973513"/>
            <a:ext cx="725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2m+1</a:t>
            </a:r>
          </a:p>
        </p:txBody>
      </p:sp>
      <p:sp>
        <p:nvSpPr>
          <p:cNvPr id="30732" name="TextBox 13"/>
          <p:cNvSpPr txBox="1">
            <a:spLocks noChangeArrowheads="1"/>
          </p:cNvSpPr>
          <p:nvPr/>
        </p:nvSpPr>
        <p:spPr bwMode="auto">
          <a:xfrm>
            <a:off x="6096000" y="3973513"/>
            <a:ext cx="725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3m+1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981200" y="2525713"/>
            <a:ext cx="54864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TextBox 14"/>
          <p:cNvSpPr txBox="1">
            <a:spLocks noChangeArrowheads="1"/>
          </p:cNvSpPr>
          <p:nvPr/>
        </p:nvSpPr>
        <p:spPr bwMode="auto">
          <a:xfrm>
            <a:off x="457200" y="2438400"/>
            <a:ext cx="152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All number from 1 to 4m</a:t>
            </a:r>
          </a:p>
        </p:txBody>
      </p:sp>
      <p:sp>
        <p:nvSpPr>
          <p:cNvPr id="30735" name="TextBox 13"/>
          <p:cNvSpPr txBox="1">
            <a:spLocks noChangeArrowheads="1"/>
          </p:cNvSpPr>
          <p:nvPr/>
        </p:nvSpPr>
        <p:spPr bwMode="auto">
          <a:xfrm>
            <a:off x="7292975" y="4049713"/>
            <a:ext cx="479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4m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286000" y="4724400"/>
            <a:ext cx="9144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Thread 1</a:t>
            </a:r>
          </a:p>
        </p:txBody>
      </p:sp>
      <p:cxnSp>
        <p:nvCxnSpPr>
          <p:cNvPr id="30737" name="Straight Arrow Connector 18"/>
          <p:cNvCxnSpPr>
            <a:cxnSpLocks noChangeShapeType="1"/>
            <a:stCxn id="30725" idx="2"/>
            <a:endCxn id="30736" idx="0"/>
          </p:cNvCxnSpPr>
          <p:nvPr/>
        </p:nvCxnSpPr>
        <p:spPr bwMode="auto">
          <a:xfrm rot="5400000">
            <a:off x="2405063" y="4386263"/>
            <a:ext cx="67627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38" name="Rectangle 20"/>
          <p:cNvSpPr>
            <a:spLocks noChangeArrowheads="1"/>
          </p:cNvSpPr>
          <p:nvPr/>
        </p:nvSpPr>
        <p:spPr bwMode="auto">
          <a:xfrm>
            <a:off x="3657600" y="4724400"/>
            <a:ext cx="9144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Thread 2</a:t>
            </a:r>
          </a:p>
        </p:txBody>
      </p:sp>
      <p:cxnSp>
        <p:nvCxnSpPr>
          <p:cNvPr id="30739" name="Straight Arrow Connector 21"/>
          <p:cNvCxnSpPr>
            <a:cxnSpLocks noChangeShapeType="1"/>
            <a:stCxn id="30726" idx="2"/>
            <a:endCxn id="30738" idx="0"/>
          </p:cNvCxnSpPr>
          <p:nvPr/>
        </p:nvCxnSpPr>
        <p:spPr bwMode="auto">
          <a:xfrm rot="5400000">
            <a:off x="3776663" y="4386263"/>
            <a:ext cx="67627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0" name="Rectangle 22"/>
          <p:cNvSpPr>
            <a:spLocks noChangeArrowheads="1"/>
          </p:cNvSpPr>
          <p:nvPr/>
        </p:nvSpPr>
        <p:spPr bwMode="auto">
          <a:xfrm>
            <a:off x="5029200" y="4724400"/>
            <a:ext cx="9144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Thread 3</a:t>
            </a:r>
          </a:p>
        </p:txBody>
      </p:sp>
      <p:cxnSp>
        <p:nvCxnSpPr>
          <p:cNvPr id="30741" name="Straight Arrow Connector 23"/>
          <p:cNvCxnSpPr>
            <a:cxnSpLocks noChangeShapeType="1"/>
            <a:stCxn id="30727" idx="2"/>
            <a:endCxn id="30740" idx="0"/>
          </p:cNvCxnSpPr>
          <p:nvPr/>
        </p:nvCxnSpPr>
        <p:spPr bwMode="auto">
          <a:xfrm rot="5400000">
            <a:off x="5148263" y="4386263"/>
            <a:ext cx="67627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6400800" y="4724400"/>
            <a:ext cx="9144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Thread 4</a:t>
            </a:r>
          </a:p>
        </p:txBody>
      </p:sp>
      <p:cxnSp>
        <p:nvCxnSpPr>
          <p:cNvPr id="30743" name="Straight Arrow Connector 25"/>
          <p:cNvCxnSpPr>
            <a:cxnSpLocks noChangeShapeType="1"/>
            <a:endCxn id="30742" idx="0"/>
          </p:cNvCxnSpPr>
          <p:nvPr/>
        </p:nvCxnSpPr>
        <p:spPr bwMode="auto">
          <a:xfrm rot="16200000" flipH="1">
            <a:off x="6519863" y="4386263"/>
            <a:ext cx="674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4" name="Down Arrow 29"/>
          <p:cNvSpPr>
            <a:spLocks noChangeArrowheads="1"/>
          </p:cNvSpPr>
          <p:nvPr/>
        </p:nvSpPr>
        <p:spPr bwMode="auto">
          <a:xfrm>
            <a:off x="2589213" y="3160713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Down Arrow 31"/>
          <p:cNvSpPr>
            <a:spLocks noChangeArrowheads="1"/>
          </p:cNvSpPr>
          <p:nvPr/>
        </p:nvSpPr>
        <p:spPr bwMode="auto">
          <a:xfrm>
            <a:off x="4037013" y="3160713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Down Arrow 32"/>
          <p:cNvSpPr>
            <a:spLocks noChangeArrowheads="1"/>
          </p:cNvSpPr>
          <p:nvPr/>
        </p:nvSpPr>
        <p:spPr bwMode="auto">
          <a:xfrm>
            <a:off x="5484813" y="3160713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Down Arrow 33"/>
          <p:cNvSpPr>
            <a:spLocks noChangeArrowheads="1"/>
          </p:cNvSpPr>
          <p:nvPr/>
        </p:nvSpPr>
        <p:spPr bwMode="auto">
          <a:xfrm>
            <a:off x="6932613" y="3160713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TextBox 103"/>
          <p:cNvSpPr txBox="1">
            <a:spLocks noChangeArrowheads="1"/>
          </p:cNvSpPr>
          <p:nvPr/>
        </p:nvSpPr>
        <p:spPr bwMode="auto">
          <a:xfrm>
            <a:off x="1981200" y="6134100"/>
            <a:ext cx="52768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There is no communication and coordination among the threads to maximize the speedup.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2403475" y="1095375"/>
            <a:ext cx="4302125" cy="2209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/>
              <a:t>Single Core and </a:t>
            </a:r>
            <a:r>
              <a:rPr lang="en-US" dirty="0" err="1"/>
              <a:t>HyperThreading</a:t>
            </a:r>
            <a:r>
              <a:rPr lang="en-US" dirty="0"/>
              <a:t> Processor 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  <a:noFill/>
        </p:spPr>
        <p:txBody>
          <a:bodyPr/>
          <a:lstStyle/>
          <a:p>
            <a:fld id="{414D632B-AFFA-4A68-AFBC-E4F0927261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3744913" y="1295400"/>
            <a:ext cx="1828800" cy="904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Control Unit</a:t>
            </a:r>
          </a:p>
          <a:p>
            <a:pPr algn="ctr"/>
            <a:r>
              <a:rPr lang="en-US" dirty="0"/>
              <a:t>Registers</a:t>
            </a:r>
          </a:p>
          <a:p>
            <a:pPr algn="ctr"/>
            <a:r>
              <a:rPr lang="en-US" dirty="0"/>
              <a:t>Interrupt Logic</a:t>
            </a:r>
          </a:p>
        </p:txBody>
      </p:sp>
      <p:sp>
        <p:nvSpPr>
          <p:cNvPr id="6150" name="Freeform 6"/>
          <p:cNvSpPr>
            <a:spLocks noChangeArrowheads="1"/>
          </p:cNvSpPr>
          <p:nvPr/>
        </p:nvSpPr>
        <p:spPr bwMode="auto">
          <a:xfrm>
            <a:off x="2566988" y="2703513"/>
            <a:ext cx="1382712" cy="534987"/>
          </a:xfrm>
          <a:custGeom>
            <a:avLst/>
            <a:gdLst>
              <a:gd name="T0" fmla="*/ 0 w 1828800"/>
              <a:gd name="T1" fmla="*/ 12336 h 534389"/>
              <a:gd name="T2" fmla="*/ 43 w 1828800"/>
              <a:gd name="T3" fmla="*/ 12336 h 534389"/>
              <a:gd name="T4" fmla="*/ 51 w 1828800"/>
              <a:gd name="T5" fmla="*/ 222040 h 534389"/>
              <a:gd name="T6" fmla="*/ 61 w 1828800"/>
              <a:gd name="T7" fmla="*/ 0 h 534389"/>
              <a:gd name="T8" fmla="*/ 103 w 1828800"/>
              <a:gd name="T9" fmla="*/ 0 h 534389"/>
              <a:gd name="T10" fmla="*/ 84 w 1828800"/>
              <a:gd name="T11" fmla="*/ 555100 h 534389"/>
              <a:gd name="T12" fmla="*/ 15 w 1828800"/>
              <a:gd name="T13" fmla="*/ 555100 h 534389"/>
              <a:gd name="T14" fmla="*/ 0 w 1828800"/>
              <a:gd name="T15" fmla="*/ 12336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400"/>
              <a:t>Integer ALU</a:t>
            </a:r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951288" y="2703513"/>
            <a:ext cx="1382712" cy="534987"/>
          </a:xfrm>
          <a:custGeom>
            <a:avLst/>
            <a:gdLst>
              <a:gd name="T0" fmla="*/ 0 w 1828800"/>
              <a:gd name="T1" fmla="*/ 12336 h 534389"/>
              <a:gd name="T2" fmla="*/ 43 w 1828800"/>
              <a:gd name="T3" fmla="*/ 12336 h 534389"/>
              <a:gd name="T4" fmla="*/ 51 w 1828800"/>
              <a:gd name="T5" fmla="*/ 222040 h 534389"/>
              <a:gd name="T6" fmla="*/ 61 w 1828800"/>
              <a:gd name="T7" fmla="*/ 0 h 534389"/>
              <a:gd name="T8" fmla="*/ 103 w 1828800"/>
              <a:gd name="T9" fmla="*/ 0 h 534389"/>
              <a:gd name="T10" fmla="*/ 84 w 1828800"/>
              <a:gd name="T11" fmla="*/ 555100 h 534389"/>
              <a:gd name="T12" fmla="*/ 15 w 1828800"/>
              <a:gd name="T13" fmla="*/ 555100 h 534389"/>
              <a:gd name="T14" fmla="*/ 0 w 1828800"/>
              <a:gd name="T15" fmla="*/ 12336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400"/>
              <a:t>Float ALU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410200" y="2703513"/>
            <a:ext cx="966788" cy="5349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Cache</a:t>
            </a:r>
          </a:p>
        </p:txBody>
      </p:sp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228600" y="1738610"/>
            <a:ext cx="190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Single Core Processor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2767" y="3810000"/>
            <a:ext cx="6553200" cy="2514600"/>
            <a:chOff x="838200" y="3809976"/>
            <a:chExt cx="6553200" cy="2515076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100388" y="3809976"/>
              <a:ext cx="4291012" cy="25150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8" name="Rectangle 11"/>
            <p:cNvSpPr>
              <a:spLocks noChangeArrowheads="1"/>
            </p:cNvSpPr>
            <p:nvPr/>
          </p:nvSpPr>
          <p:spPr bwMode="auto">
            <a:xfrm>
              <a:off x="3265488" y="4178300"/>
              <a:ext cx="1828800" cy="9048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Control Unit</a:t>
              </a:r>
            </a:p>
            <a:p>
              <a:pPr algn="ctr"/>
              <a:r>
                <a:rPr lang="en-US"/>
                <a:t>Registers</a:t>
              </a:r>
            </a:p>
            <a:p>
              <a:pPr algn="ctr"/>
              <a:r>
                <a:rPr lang="en-US"/>
                <a:t>Interrupt Logic</a:t>
              </a:r>
            </a:p>
          </p:txBody>
        </p:sp>
        <p:sp>
          <p:nvSpPr>
            <p:cNvPr id="6159" name="Freeform 12"/>
            <p:cNvSpPr>
              <a:spLocks noChangeArrowheads="1"/>
            </p:cNvSpPr>
            <p:nvPr/>
          </p:nvSpPr>
          <p:spPr bwMode="auto">
            <a:xfrm>
              <a:off x="3252788" y="5587206"/>
              <a:ext cx="1384300" cy="534987"/>
            </a:xfrm>
            <a:custGeom>
              <a:avLst/>
              <a:gdLst>
                <a:gd name="T0" fmla="*/ 0 w 1828800"/>
                <a:gd name="T1" fmla="*/ 12336 h 534389"/>
                <a:gd name="T2" fmla="*/ 45 w 1828800"/>
                <a:gd name="T3" fmla="*/ 12336 h 534389"/>
                <a:gd name="T4" fmla="*/ 54 w 1828800"/>
                <a:gd name="T5" fmla="*/ 222040 h 534389"/>
                <a:gd name="T6" fmla="*/ 63 w 1828800"/>
                <a:gd name="T7" fmla="*/ 0 h 534389"/>
                <a:gd name="T8" fmla="*/ 107 w 1828800"/>
                <a:gd name="T9" fmla="*/ 0 h 534389"/>
                <a:gd name="T10" fmla="*/ 86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400"/>
                <a:t>Integer ALU</a:t>
              </a:r>
            </a:p>
          </p:txBody>
        </p:sp>
        <p:sp>
          <p:nvSpPr>
            <p:cNvPr id="6160" name="Freeform 13"/>
            <p:cNvSpPr>
              <a:spLocks noChangeArrowheads="1"/>
            </p:cNvSpPr>
            <p:nvPr/>
          </p:nvSpPr>
          <p:spPr bwMode="auto">
            <a:xfrm>
              <a:off x="4637088" y="5587206"/>
              <a:ext cx="1382712" cy="534987"/>
            </a:xfrm>
            <a:custGeom>
              <a:avLst/>
              <a:gdLst>
                <a:gd name="T0" fmla="*/ 0 w 1828800"/>
                <a:gd name="T1" fmla="*/ 12336 h 534389"/>
                <a:gd name="T2" fmla="*/ 43 w 1828800"/>
                <a:gd name="T3" fmla="*/ 12336 h 534389"/>
                <a:gd name="T4" fmla="*/ 51 w 1828800"/>
                <a:gd name="T5" fmla="*/ 222040 h 534389"/>
                <a:gd name="T6" fmla="*/ 61 w 1828800"/>
                <a:gd name="T7" fmla="*/ 0 h 534389"/>
                <a:gd name="T8" fmla="*/ 103 w 1828800"/>
                <a:gd name="T9" fmla="*/ 0 h 534389"/>
                <a:gd name="T10" fmla="*/ 84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400"/>
                <a:t>Float ALU</a:t>
              </a:r>
            </a:p>
          </p:txBody>
        </p:sp>
        <p:sp>
          <p:nvSpPr>
            <p:cNvPr id="6161" name="Rectangle 14"/>
            <p:cNvSpPr>
              <a:spLocks noChangeArrowheads="1"/>
            </p:cNvSpPr>
            <p:nvPr/>
          </p:nvSpPr>
          <p:spPr bwMode="auto">
            <a:xfrm>
              <a:off x="6084888" y="5587206"/>
              <a:ext cx="977900" cy="5349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dirty="0"/>
                <a:t>Cache</a:t>
              </a:r>
            </a:p>
          </p:txBody>
        </p:sp>
        <p:sp>
          <p:nvSpPr>
            <p:cNvPr id="6162" name="Rectangle 15"/>
            <p:cNvSpPr>
              <a:spLocks noChangeArrowheads="1"/>
            </p:cNvSpPr>
            <p:nvPr/>
          </p:nvSpPr>
          <p:spPr bwMode="auto">
            <a:xfrm>
              <a:off x="5233988" y="4178300"/>
              <a:ext cx="1828800" cy="9048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Control Unit</a:t>
              </a:r>
            </a:p>
            <a:p>
              <a:pPr algn="ctr"/>
              <a:r>
                <a:rPr lang="en-US" dirty="0"/>
                <a:t>Registers</a:t>
              </a:r>
            </a:p>
            <a:p>
              <a:pPr algn="ctr"/>
              <a:r>
                <a:rPr lang="en-US" dirty="0"/>
                <a:t>Interrupt Logic</a:t>
              </a:r>
            </a:p>
          </p:txBody>
        </p:sp>
        <p:sp>
          <p:nvSpPr>
            <p:cNvPr id="6163" name="Rectangle 17"/>
            <p:cNvSpPr>
              <a:spLocks noChangeArrowheads="1"/>
            </p:cNvSpPr>
            <p:nvPr/>
          </p:nvSpPr>
          <p:spPr bwMode="auto">
            <a:xfrm>
              <a:off x="838200" y="4080836"/>
              <a:ext cx="2514600" cy="1939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 err="1"/>
                <a:t>HyperThreading</a:t>
              </a:r>
              <a:r>
                <a:rPr lang="en-US" sz="2400" dirty="0"/>
                <a:t> Processor: </a:t>
              </a:r>
              <a:br>
                <a:rPr lang="en-US" sz="2400" dirty="0"/>
              </a:br>
              <a:r>
                <a:rPr lang="en-US" sz="2400" dirty="0"/>
                <a:t>Allows to share the unused execution units </a:t>
              </a:r>
            </a:p>
          </p:txBody>
        </p:sp>
      </p:grpSp>
      <p:sp>
        <p:nvSpPr>
          <p:cNvPr id="6155" name="Rectangle 4"/>
          <p:cNvSpPr>
            <a:spLocks noChangeArrowheads="1"/>
          </p:cNvSpPr>
          <p:nvPr/>
        </p:nvSpPr>
        <p:spPr bwMode="auto">
          <a:xfrm>
            <a:off x="2566988" y="2334513"/>
            <a:ext cx="2767012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Execution Unit / Datapath</a:t>
            </a:r>
          </a:p>
        </p:txBody>
      </p:sp>
      <p:sp>
        <p:nvSpPr>
          <p:cNvPr id="6156" name="Rectangle 4"/>
          <p:cNvSpPr>
            <a:spLocks noChangeArrowheads="1"/>
          </p:cNvSpPr>
          <p:nvPr/>
        </p:nvSpPr>
        <p:spPr bwMode="auto">
          <a:xfrm>
            <a:off x="2627355" y="5217413"/>
            <a:ext cx="2790508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Execution Unit / Datapath</a:t>
            </a:r>
          </a:p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65967" y="3810000"/>
            <a:ext cx="230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appears to OS to have two processors, resulting  two threads are assigned to the processor. Executing two mixed threads will reduce instruction dependency for pipelined processor!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7588" y="712701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stream</a:t>
            </a:r>
          </a:p>
        </p:txBody>
      </p:sp>
      <p:sp>
        <p:nvSpPr>
          <p:cNvPr id="5" name="Bent Arrow 4"/>
          <p:cNvSpPr/>
          <p:nvPr/>
        </p:nvSpPr>
        <p:spPr bwMode="auto">
          <a:xfrm rot="5400000" flipV="1">
            <a:off x="4608394" y="792797"/>
            <a:ext cx="369943" cy="525281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Bent Arrow 25"/>
          <p:cNvSpPr/>
          <p:nvPr/>
        </p:nvSpPr>
        <p:spPr bwMode="auto">
          <a:xfrm rot="5400000" flipV="1">
            <a:off x="3567944" y="3573283"/>
            <a:ext cx="489771" cy="525281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Bent Arrow 26"/>
          <p:cNvSpPr/>
          <p:nvPr/>
        </p:nvSpPr>
        <p:spPr bwMode="auto">
          <a:xfrm rot="5400000" flipV="1">
            <a:off x="5427955" y="3573283"/>
            <a:ext cx="489771" cy="525281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6" grpId="0" animBg="1"/>
      <p:bldP spid="20" grpId="0"/>
      <p:bldP spid="4" grpId="0"/>
      <p:bldP spid="5" grpId="0" animBg="1"/>
      <p:bldP spid="26" grpId="0" animBg="1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5562600" cy="623888"/>
          </a:xfrm>
        </p:spPr>
        <p:txBody>
          <a:bodyPr/>
          <a:lstStyle/>
          <a:p>
            <a:r>
              <a:rPr lang="en-US" dirty="0"/>
              <a:t>Output (Part)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ECADDA-4BE3-4EBF-BE2E-FD43D8A5C223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828675"/>
            <a:ext cx="78486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r>
              <a:rPr lang="en-US" dirty="0"/>
              <a:t>Speedup and Efficiency on 4-Core Processor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4401D5-36A3-4DA8-8F01-E5ACF059F97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2971800" y="5553075"/>
            <a:ext cx="33289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Average Speedup = 3.01</a:t>
            </a:r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2962275" y="5943600"/>
            <a:ext cx="3590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Average Efficiency = 75%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81887"/>
              </p:ext>
            </p:extLst>
          </p:nvPr>
        </p:nvGraphicFramePr>
        <p:xfrm>
          <a:off x="381000" y="1295400"/>
          <a:ext cx="8408989" cy="4229104"/>
        </p:xfrm>
        <a:graphic>
          <a:graphicData uri="http://schemas.openxmlformats.org/drawingml/2006/table">
            <a:tbl>
              <a:tblPr/>
              <a:tblGrid>
                <a:gridCol w="1877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Input Size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One thread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Four Thread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Speedup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Efficiency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2848" name="TextBox 1"/>
          <p:cNvSpPr txBox="1">
            <a:spLocks noChangeArrowheads="1"/>
          </p:cNvSpPr>
          <p:nvPr/>
        </p:nvSpPr>
        <p:spPr bwMode="auto">
          <a:xfrm>
            <a:off x="2417763" y="742950"/>
            <a:ext cx="4211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on Intel Core 2 Quad CPU @2.40 GHz</a:t>
            </a:r>
          </a:p>
        </p:txBody>
      </p:sp>
      <p:sp>
        <p:nvSpPr>
          <p:cNvPr id="32849" name="Rounded Rectangular Callout 2"/>
          <p:cNvSpPr>
            <a:spLocks noChangeArrowheads="1"/>
          </p:cNvSpPr>
          <p:nvPr/>
        </p:nvSpPr>
        <p:spPr bwMode="auto">
          <a:xfrm>
            <a:off x="855663" y="5715000"/>
            <a:ext cx="1582737" cy="693738"/>
          </a:xfrm>
          <a:prstGeom prst="wedgeRoundRectCallout">
            <a:avLst>
              <a:gd name="adj1" fmla="val 83755"/>
              <a:gd name="adj2" fmla="val -10030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Time in milliseconds</a:t>
            </a:r>
          </a:p>
        </p:txBody>
      </p:sp>
      <p:sp>
        <p:nvSpPr>
          <p:cNvPr id="10" name="Rounded Rectangular Callout 2"/>
          <p:cNvSpPr>
            <a:spLocks noChangeArrowheads="1"/>
          </p:cNvSpPr>
          <p:nvPr/>
        </p:nvSpPr>
        <p:spPr bwMode="auto">
          <a:xfrm>
            <a:off x="7305675" y="5827712"/>
            <a:ext cx="1752600" cy="693738"/>
          </a:xfrm>
          <a:prstGeom prst="wedgeRoundRectCallout">
            <a:avLst>
              <a:gd name="adj1" fmla="val 18527"/>
              <a:gd name="adj2" fmla="val -112663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Efficiency = Speedup / Cores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8001000" cy="623888"/>
          </a:xfrm>
        </p:spPr>
        <p:txBody>
          <a:bodyPr/>
          <a:lstStyle/>
          <a:p>
            <a:pPr algn="ctr"/>
            <a:r>
              <a:rPr lang="en-US" sz="2800" dirty="0"/>
              <a:t>Speedup and Efficiency Observation on 4 Cores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269288" cy="2362200"/>
          </a:xfrm>
        </p:spPr>
        <p:txBody>
          <a:bodyPr/>
          <a:lstStyle/>
          <a:p>
            <a:r>
              <a:rPr lang="en-US"/>
              <a:t>The bigger the problem is, the more efficient are the multi-core and multithreading techniques. </a:t>
            </a:r>
          </a:p>
          <a:p>
            <a:r>
              <a:rPr lang="en-US"/>
              <a:t>The curves are not straight, as other tasks are running on the computer</a:t>
            </a:r>
          </a:p>
          <a:p>
            <a:r>
              <a:rPr lang="en-US"/>
              <a:t>The growth slows down when the problem is too big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764614-CF59-4F4A-8E8F-98D93C6F1F1B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33797" name="Group 11"/>
          <p:cNvGrpSpPr>
            <a:grpSpLocks/>
          </p:cNvGrpSpPr>
          <p:nvPr/>
        </p:nvGrpSpPr>
        <p:grpSpPr bwMode="auto">
          <a:xfrm>
            <a:off x="0" y="3563938"/>
            <a:ext cx="9166225" cy="2822575"/>
            <a:chOff x="0" y="3563680"/>
            <a:chExt cx="9166024" cy="2822154"/>
          </a:xfrm>
        </p:grpSpPr>
        <p:sp>
          <p:nvSpPr>
            <p:cNvPr id="33798" name="TextBox 6"/>
            <p:cNvSpPr txBox="1">
              <a:spLocks noChangeArrowheads="1"/>
            </p:cNvSpPr>
            <p:nvPr/>
          </p:nvSpPr>
          <p:spPr bwMode="auto">
            <a:xfrm>
              <a:off x="1219200" y="6078057"/>
              <a:ext cx="72185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Collatz conjecture validation execution time, speedup, and efficiency with different problem sizes</a:t>
              </a:r>
            </a:p>
          </p:txBody>
        </p:sp>
        <p:graphicFrame>
          <p:nvGraphicFramePr>
            <p:cNvPr id="27" name="Chart 26"/>
            <p:cNvGraphicFramePr>
              <a:graphicFrameLocks/>
            </p:cNvGraphicFramePr>
            <p:nvPr/>
          </p:nvGraphicFramePr>
          <p:xfrm>
            <a:off x="2971800" y="3563680"/>
            <a:ext cx="3142970" cy="25143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8" name="Chart 27"/>
            <p:cNvGraphicFramePr>
              <a:graphicFrameLocks/>
            </p:cNvGraphicFramePr>
            <p:nvPr/>
          </p:nvGraphicFramePr>
          <p:xfrm>
            <a:off x="6034483" y="3563680"/>
            <a:ext cx="3131541" cy="25143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29" name="Chart 28"/>
            <p:cNvGraphicFramePr>
              <a:graphicFrameLocks/>
            </p:cNvGraphicFramePr>
            <p:nvPr/>
          </p:nvGraphicFramePr>
          <p:xfrm>
            <a:off x="0" y="3563680"/>
            <a:ext cx="3051539" cy="25143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3802" name="TextBox 15"/>
            <p:cNvSpPr txBox="1">
              <a:spLocks noChangeArrowheads="1"/>
            </p:cNvSpPr>
            <p:nvPr/>
          </p:nvSpPr>
          <p:spPr bwMode="auto">
            <a:xfrm rot="-1643941">
              <a:off x="1315829" y="4378775"/>
              <a:ext cx="12330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On single core</a:t>
              </a:r>
            </a:p>
          </p:txBody>
        </p:sp>
        <p:sp>
          <p:nvSpPr>
            <p:cNvPr id="33803" name="TextBox 16"/>
            <p:cNvSpPr txBox="1">
              <a:spLocks noChangeArrowheads="1"/>
            </p:cNvSpPr>
            <p:nvPr/>
          </p:nvSpPr>
          <p:spPr bwMode="auto">
            <a:xfrm rot="-482293">
              <a:off x="1585356" y="4952308"/>
              <a:ext cx="11721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On four cores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/>
              <a:t>Further Experiment on Intel 32-Core MTL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65931" y="1372167"/>
            <a:ext cx="8421688" cy="4953000"/>
          </a:xfrm>
        </p:spPr>
        <p:txBody>
          <a:bodyPr/>
          <a:lstStyle/>
          <a:p>
            <a:r>
              <a:rPr lang="en-US" dirty="0"/>
              <a:t>Questions to explore</a:t>
            </a:r>
          </a:p>
          <a:p>
            <a:pPr lvl="1"/>
            <a:r>
              <a:rPr lang="en-US" sz="2400" dirty="0"/>
              <a:t>What would happen if we make use of more cores by increasing the number of parallel threads?</a:t>
            </a:r>
          </a:p>
          <a:p>
            <a:pPr lvl="1"/>
            <a:r>
              <a:rPr lang="en-US" sz="2400" dirty="0"/>
              <a:t>Can the execution time, speedup, and efficiency improve proportionally to the number of cores (scale up)?</a:t>
            </a:r>
          </a:p>
          <a:p>
            <a:pPr lvl="1"/>
            <a:r>
              <a:rPr lang="en-US" sz="2400" dirty="0"/>
              <a:t>What are overheads by increasing the number of threads?</a:t>
            </a:r>
          </a:p>
          <a:p>
            <a:r>
              <a:rPr lang="en-US" dirty="0"/>
              <a:t>Experiments</a:t>
            </a:r>
          </a:p>
          <a:p>
            <a:pPr lvl="1"/>
            <a:r>
              <a:rPr lang="en-US" sz="2400" dirty="0"/>
              <a:t>The same program is executed in 1, 4, 8, 16, and 32 threads on the 32-core machine in Intel Many-core Testing Lab (MTL);</a:t>
            </a:r>
          </a:p>
          <a:p>
            <a:pPr lvl="1"/>
            <a:r>
              <a:rPr lang="en-US" sz="2400" dirty="0"/>
              <a:t>The times are measured, and speedup and efficiency are calculated 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993BD1-DD4D-4DCF-AB96-81447F0DDF28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931" y="710494"/>
            <a:ext cx="1347406" cy="34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4251385" y="1003539"/>
            <a:ext cx="3140015" cy="970472"/>
          </a:xfrm>
          <a:prstGeom prst="wedgeRoundRectCallout">
            <a:avLst>
              <a:gd name="adj1" fmla="val 27232"/>
              <a:gd name="adj2" fmla="val -8564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ASU supercomputer center has much faster computer today:</a:t>
            </a:r>
          </a:p>
          <a:p>
            <a:r>
              <a:rPr lang="en-US" dirty="0"/>
              <a:t>https://rcstatus.asu.edu/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382000" cy="914400"/>
          </a:xfrm>
        </p:spPr>
        <p:txBody>
          <a:bodyPr/>
          <a:lstStyle/>
          <a:p>
            <a:pPr algn="ctr"/>
            <a:r>
              <a:rPr lang="en-US" sz="2800" dirty="0"/>
              <a:t>Experiment Design for a 32-Core Computer</a:t>
            </a:r>
            <a:br>
              <a:rPr lang="en-US" sz="2800" dirty="0"/>
            </a:br>
            <a:r>
              <a:rPr lang="en-US" sz="2800" dirty="0"/>
              <a:t>Attempt 1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843962" cy="1219200"/>
          </a:xfrm>
        </p:spPr>
        <p:txBody>
          <a:bodyPr/>
          <a:lstStyle/>
          <a:p>
            <a:r>
              <a:rPr lang="en-US" sz="2400" dirty="0"/>
              <a:t>Creating 1, 4, 8, 16, 32 threads</a:t>
            </a:r>
          </a:p>
          <a:p>
            <a:r>
              <a:rPr lang="en-US" sz="2400" dirty="0"/>
              <a:t>Each thread takes a part (1milliom) of the numbers. For 32 threads: 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5BA946-AC87-47DE-9F0D-7058DFC4C4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23838" y="3228974"/>
            <a:ext cx="5334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6" name="TextBox 8"/>
          <p:cNvSpPr txBox="1">
            <a:spLocks noChangeArrowheads="1"/>
          </p:cNvSpPr>
          <p:nvPr/>
        </p:nvSpPr>
        <p:spPr bwMode="auto">
          <a:xfrm>
            <a:off x="0" y="3567112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5847" name="Rectangle 13"/>
          <p:cNvSpPr>
            <a:spLocks noChangeArrowheads="1"/>
          </p:cNvSpPr>
          <p:nvPr/>
        </p:nvSpPr>
        <p:spPr bwMode="auto">
          <a:xfrm>
            <a:off x="223838" y="2362200"/>
            <a:ext cx="860425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TextBox 13"/>
          <p:cNvSpPr txBox="1">
            <a:spLocks noChangeArrowheads="1"/>
          </p:cNvSpPr>
          <p:nvPr/>
        </p:nvSpPr>
        <p:spPr bwMode="auto">
          <a:xfrm>
            <a:off x="8610600" y="3609974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32m</a:t>
            </a:r>
          </a:p>
        </p:txBody>
      </p:sp>
      <p:sp>
        <p:nvSpPr>
          <p:cNvPr id="35849" name="Rectangle 16"/>
          <p:cNvSpPr>
            <a:spLocks noChangeArrowheads="1"/>
          </p:cNvSpPr>
          <p:nvPr/>
        </p:nvSpPr>
        <p:spPr bwMode="auto">
          <a:xfrm rot="5400000">
            <a:off x="-80962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</a:t>
            </a:r>
          </a:p>
        </p:txBody>
      </p:sp>
      <p:sp>
        <p:nvSpPr>
          <p:cNvPr id="35850" name="Down Arrow 29"/>
          <p:cNvSpPr>
            <a:spLocks noChangeArrowheads="1"/>
          </p:cNvSpPr>
          <p:nvPr/>
        </p:nvSpPr>
        <p:spPr bwMode="auto">
          <a:xfrm>
            <a:off x="2589213" y="28844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Down Arrow 31"/>
          <p:cNvSpPr>
            <a:spLocks noChangeArrowheads="1"/>
          </p:cNvSpPr>
          <p:nvPr/>
        </p:nvSpPr>
        <p:spPr bwMode="auto">
          <a:xfrm>
            <a:off x="4037013" y="28844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Down Arrow 32"/>
          <p:cNvSpPr>
            <a:spLocks noChangeArrowheads="1"/>
          </p:cNvSpPr>
          <p:nvPr/>
        </p:nvSpPr>
        <p:spPr bwMode="auto">
          <a:xfrm>
            <a:off x="5484813" y="28844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Down Arrow 33"/>
          <p:cNvSpPr>
            <a:spLocks noChangeArrowheads="1"/>
          </p:cNvSpPr>
          <p:nvPr/>
        </p:nvSpPr>
        <p:spPr bwMode="auto">
          <a:xfrm>
            <a:off x="6932613" y="28844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5854" name="Straight Arrow Connector 34"/>
          <p:cNvCxnSpPr>
            <a:cxnSpLocks noChangeShapeType="1"/>
            <a:stCxn id="35845" idx="2"/>
            <a:endCxn id="35849" idx="1"/>
          </p:cNvCxnSpPr>
          <p:nvPr/>
        </p:nvCxnSpPr>
        <p:spPr bwMode="auto">
          <a:xfrm rot="16200000" flipH="1">
            <a:off x="305594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55" name="Rectangle 4"/>
          <p:cNvSpPr>
            <a:spLocks noChangeArrowheads="1"/>
          </p:cNvSpPr>
          <p:nvPr/>
        </p:nvSpPr>
        <p:spPr bwMode="auto">
          <a:xfrm>
            <a:off x="762000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Rectangle 81"/>
          <p:cNvSpPr>
            <a:spLocks noChangeArrowheads="1"/>
          </p:cNvSpPr>
          <p:nvPr/>
        </p:nvSpPr>
        <p:spPr bwMode="auto">
          <a:xfrm rot="5400000">
            <a:off x="457200" y="4448174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2</a:t>
            </a:r>
          </a:p>
        </p:txBody>
      </p:sp>
      <p:cxnSp>
        <p:nvCxnSpPr>
          <p:cNvPr id="35857" name="Straight Arrow Connector 82"/>
          <p:cNvCxnSpPr>
            <a:cxnSpLocks noChangeShapeType="1"/>
            <a:stCxn id="35855" idx="2"/>
            <a:endCxn id="35856" idx="1"/>
          </p:cNvCxnSpPr>
          <p:nvPr/>
        </p:nvCxnSpPr>
        <p:spPr bwMode="auto">
          <a:xfrm rot="16200000" flipH="1">
            <a:off x="838200" y="3876674"/>
            <a:ext cx="381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58" name="Rectangle 4"/>
          <p:cNvSpPr>
            <a:spLocks noChangeArrowheads="1"/>
          </p:cNvSpPr>
          <p:nvPr/>
        </p:nvSpPr>
        <p:spPr bwMode="auto">
          <a:xfrm>
            <a:off x="1300163" y="3228974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Rectangle 84"/>
          <p:cNvSpPr>
            <a:spLocks noChangeArrowheads="1"/>
          </p:cNvSpPr>
          <p:nvPr/>
        </p:nvSpPr>
        <p:spPr bwMode="auto">
          <a:xfrm rot="5400000">
            <a:off x="995363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3</a:t>
            </a:r>
          </a:p>
        </p:txBody>
      </p:sp>
      <p:cxnSp>
        <p:nvCxnSpPr>
          <p:cNvPr id="35860" name="Straight Arrow Connector 85"/>
          <p:cNvCxnSpPr>
            <a:cxnSpLocks noChangeShapeType="1"/>
            <a:stCxn id="35858" idx="2"/>
            <a:endCxn id="35859" idx="1"/>
          </p:cNvCxnSpPr>
          <p:nvPr/>
        </p:nvCxnSpPr>
        <p:spPr bwMode="auto">
          <a:xfrm rot="16200000" flipH="1">
            <a:off x="1381919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61" name="Rectangle 4"/>
          <p:cNvSpPr>
            <a:spLocks noChangeArrowheads="1"/>
          </p:cNvSpPr>
          <p:nvPr/>
        </p:nvSpPr>
        <p:spPr bwMode="auto">
          <a:xfrm>
            <a:off x="1838325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2" name="Rectangle 87"/>
          <p:cNvSpPr>
            <a:spLocks noChangeArrowheads="1"/>
          </p:cNvSpPr>
          <p:nvPr/>
        </p:nvSpPr>
        <p:spPr bwMode="auto">
          <a:xfrm rot="5400000">
            <a:off x="1533525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4</a:t>
            </a:r>
          </a:p>
        </p:txBody>
      </p:sp>
      <p:cxnSp>
        <p:nvCxnSpPr>
          <p:cNvPr id="35863" name="Straight Arrow Connector 88"/>
          <p:cNvCxnSpPr>
            <a:cxnSpLocks noChangeShapeType="1"/>
            <a:stCxn id="35861" idx="2"/>
            <a:endCxn id="35862" idx="1"/>
          </p:cNvCxnSpPr>
          <p:nvPr/>
        </p:nvCxnSpPr>
        <p:spPr bwMode="auto">
          <a:xfrm rot="16200000" flipH="1">
            <a:off x="1920081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64" name="Rectangle 4"/>
          <p:cNvSpPr>
            <a:spLocks noChangeArrowheads="1"/>
          </p:cNvSpPr>
          <p:nvPr/>
        </p:nvSpPr>
        <p:spPr bwMode="auto">
          <a:xfrm>
            <a:off x="2376488" y="3228974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5" name="Rectangle 90"/>
          <p:cNvSpPr>
            <a:spLocks noChangeArrowheads="1"/>
          </p:cNvSpPr>
          <p:nvPr/>
        </p:nvSpPr>
        <p:spPr bwMode="auto">
          <a:xfrm rot="5400000">
            <a:off x="2071688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5</a:t>
            </a:r>
          </a:p>
        </p:txBody>
      </p:sp>
      <p:cxnSp>
        <p:nvCxnSpPr>
          <p:cNvPr id="35866" name="Straight Arrow Connector 91"/>
          <p:cNvCxnSpPr>
            <a:cxnSpLocks noChangeShapeType="1"/>
            <a:stCxn id="35864" idx="2"/>
            <a:endCxn id="35865" idx="1"/>
          </p:cNvCxnSpPr>
          <p:nvPr/>
        </p:nvCxnSpPr>
        <p:spPr bwMode="auto">
          <a:xfrm rot="16200000" flipH="1">
            <a:off x="2458244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67" name="Rectangle 4"/>
          <p:cNvSpPr>
            <a:spLocks noChangeArrowheads="1"/>
          </p:cNvSpPr>
          <p:nvPr/>
        </p:nvSpPr>
        <p:spPr bwMode="auto">
          <a:xfrm>
            <a:off x="2914650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8" name="Rectangle 93"/>
          <p:cNvSpPr>
            <a:spLocks noChangeArrowheads="1"/>
          </p:cNvSpPr>
          <p:nvPr/>
        </p:nvSpPr>
        <p:spPr bwMode="auto">
          <a:xfrm rot="5400000">
            <a:off x="2609850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6</a:t>
            </a:r>
          </a:p>
        </p:txBody>
      </p:sp>
      <p:cxnSp>
        <p:nvCxnSpPr>
          <p:cNvPr id="35869" name="Straight Arrow Connector 94"/>
          <p:cNvCxnSpPr>
            <a:cxnSpLocks noChangeShapeType="1"/>
            <a:stCxn id="35867" idx="2"/>
            <a:endCxn id="35868" idx="1"/>
          </p:cNvCxnSpPr>
          <p:nvPr/>
        </p:nvCxnSpPr>
        <p:spPr bwMode="auto">
          <a:xfrm rot="16200000" flipH="1">
            <a:off x="2996406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70" name="Rectangle 4"/>
          <p:cNvSpPr>
            <a:spLocks noChangeArrowheads="1"/>
          </p:cNvSpPr>
          <p:nvPr/>
        </p:nvSpPr>
        <p:spPr bwMode="auto">
          <a:xfrm>
            <a:off x="3452813" y="3228974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1" name="Rectangle 96"/>
          <p:cNvSpPr>
            <a:spLocks noChangeArrowheads="1"/>
          </p:cNvSpPr>
          <p:nvPr/>
        </p:nvSpPr>
        <p:spPr bwMode="auto">
          <a:xfrm rot="5400000">
            <a:off x="3148013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7</a:t>
            </a:r>
          </a:p>
        </p:txBody>
      </p:sp>
      <p:cxnSp>
        <p:nvCxnSpPr>
          <p:cNvPr id="35872" name="Straight Arrow Connector 97"/>
          <p:cNvCxnSpPr>
            <a:cxnSpLocks noChangeShapeType="1"/>
            <a:stCxn id="35870" idx="2"/>
            <a:endCxn id="35871" idx="1"/>
          </p:cNvCxnSpPr>
          <p:nvPr/>
        </p:nvCxnSpPr>
        <p:spPr bwMode="auto">
          <a:xfrm rot="16200000" flipH="1">
            <a:off x="3534569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73" name="Rectangle 4"/>
          <p:cNvSpPr>
            <a:spLocks noChangeArrowheads="1"/>
          </p:cNvSpPr>
          <p:nvPr/>
        </p:nvSpPr>
        <p:spPr bwMode="auto">
          <a:xfrm>
            <a:off x="3990975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4" name="Rectangle 99"/>
          <p:cNvSpPr>
            <a:spLocks noChangeArrowheads="1"/>
          </p:cNvSpPr>
          <p:nvPr/>
        </p:nvSpPr>
        <p:spPr bwMode="auto">
          <a:xfrm rot="5400000">
            <a:off x="3686175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8</a:t>
            </a:r>
          </a:p>
        </p:txBody>
      </p:sp>
      <p:cxnSp>
        <p:nvCxnSpPr>
          <p:cNvPr id="35875" name="Straight Arrow Connector 100"/>
          <p:cNvCxnSpPr>
            <a:cxnSpLocks noChangeShapeType="1"/>
            <a:stCxn id="35873" idx="2"/>
            <a:endCxn id="35874" idx="1"/>
          </p:cNvCxnSpPr>
          <p:nvPr/>
        </p:nvCxnSpPr>
        <p:spPr bwMode="auto">
          <a:xfrm rot="16200000" flipH="1">
            <a:off x="4072731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76" name="Rectangle 4"/>
          <p:cNvSpPr>
            <a:spLocks noChangeArrowheads="1"/>
          </p:cNvSpPr>
          <p:nvPr/>
        </p:nvSpPr>
        <p:spPr bwMode="auto">
          <a:xfrm>
            <a:off x="4529138" y="3228974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7" name="Rectangle 102"/>
          <p:cNvSpPr>
            <a:spLocks noChangeArrowheads="1"/>
          </p:cNvSpPr>
          <p:nvPr/>
        </p:nvSpPr>
        <p:spPr bwMode="auto">
          <a:xfrm rot="5400000">
            <a:off x="4224338" y="4448174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9</a:t>
            </a:r>
          </a:p>
        </p:txBody>
      </p:sp>
      <p:cxnSp>
        <p:nvCxnSpPr>
          <p:cNvPr id="35878" name="Straight Arrow Connector 103"/>
          <p:cNvCxnSpPr>
            <a:cxnSpLocks noChangeShapeType="1"/>
            <a:stCxn id="35876" idx="2"/>
            <a:endCxn id="35877" idx="1"/>
          </p:cNvCxnSpPr>
          <p:nvPr/>
        </p:nvCxnSpPr>
        <p:spPr bwMode="auto">
          <a:xfrm rot="16200000" flipH="1">
            <a:off x="4605338" y="3876674"/>
            <a:ext cx="381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79" name="Rectangle 4"/>
          <p:cNvSpPr>
            <a:spLocks noChangeArrowheads="1"/>
          </p:cNvSpPr>
          <p:nvPr/>
        </p:nvSpPr>
        <p:spPr bwMode="auto">
          <a:xfrm>
            <a:off x="5067300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0" name="Rectangle 105"/>
          <p:cNvSpPr>
            <a:spLocks noChangeArrowheads="1"/>
          </p:cNvSpPr>
          <p:nvPr/>
        </p:nvSpPr>
        <p:spPr bwMode="auto">
          <a:xfrm rot="5400000">
            <a:off x="4762500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10</a:t>
            </a:r>
          </a:p>
        </p:txBody>
      </p:sp>
      <p:cxnSp>
        <p:nvCxnSpPr>
          <p:cNvPr id="35881" name="Straight Arrow Connector 106"/>
          <p:cNvCxnSpPr>
            <a:cxnSpLocks noChangeShapeType="1"/>
            <a:stCxn id="35879" idx="2"/>
            <a:endCxn id="35880" idx="1"/>
          </p:cNvCxnSpPr>
          <p:nvPr/>
        </p:nvCxnSpPr>
        <p:spPr bwMode="auto">
          <a:xfrm rot="16200000" flipH="1">
            <a:off x="5149056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82" name="Rectangle 4"/>
          <p:cNvSpPr>
            <a:spLocks noChangeArrowheads="1"/>
          </p:cNvSpPr>
          <p:nvPr/>
        </p:nvSpPr>
        <p:spPr bwMode="auto">
          <a:xfrm>
            <a:off x="5605463" y="3228974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3" name="Rectangle 108"/>
          <p:cNvSpPr>
            <a:spLocks noChangeArrowheads="1"/>
          </p:cNvSpPr>
          <p:nvPr/>
        </p:nvSpPr>
        <p:spPr bwMode="auto">
          <a:xfrm rot="5400000">
            <a:off x="5300663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11</a:t>
            </a:r>
          </a:p>
        </p:txBody>
      </p:sp>
      <p:cxnSp>
        <p:nvCxnSpPr>
          <p:cNvPr id="35884" name="Straight Arrow Connector 109"/>
          <p:cNvCxnSpPr>
            <a:cxnSpLocks noChangeShapeType="1"/>
            <a:stCxn id="35882" idx="2"/>
            <a:endCxn id="35883" idx="1"/>
          </p:cNvCxnSpPr>
          <p:nvPr/>
        </p:nvCxnSpPr>
        <p:spPr bwMode="auto">
          <a:xfrm rot="16200000" flipH="1">
            <a:off x="5687219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85" name="Rectangle 4"/>
          <p:cNvSpPr>
            <a:spLocks noChangeArrowheads="1"/>
          </p:cNvSpPr>
          <p:nvPr/>
        </p:nvSpPr>
        <p:spPr bwMode="auto">
          <a:xfrm>
            <a:off x="6143625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6" name="Rectangle 111"/>
          <p:cNvSpPr>
            <a:spLocks noChangeArrowheads="1"/>
          </p:cNvSpPr>
          <p:nvPr/>
        </p:nvSpPr>
        <p:spPr bwMode="auto">
          <a:xfrm rot="5400000">
            <a:off x="5838825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12</a:t>
            </a:r>
          </a:p>
        </p:txBody>
      </p:sp>
      <p:cxnSp>
        <p:nvCxnSpPr>
          <p:cNvPr id="35887" name="Straight Arrow Connector 112"/>
          <p:cNvCxnSpPr>
            <a:cxnSpLocks noChangeShapeType="1"/>
            <a:stCxn id="35885" idx="2"/>
            <a:endCxn id="35886" idx="1"/>
          </p:cNvCxnSpPr>
          <p:nvPr/>
        </p:nvCxnSpPr>
        <p:spPr bwMode="auto">
          <a:xfrm rot="16200000" flipH="1">
            <a:off x="6225381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88" name="Rectangle 4"/>
          <p:cNvSpPr>
            <a:spLocks noChangeArrowheads="1"/>
          </p:cNvSpPr>
          <p:nvPr/>
        </p:nvSpPr>
        <p:spPr bwMode="auto">
          <a:xfrm>
            <a:off x="6681788" y="3222835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9" name="Rectangle 114"/>
          <p:cNvSpPr>
            <a:spLocks noChangeArrowheads="1"/>
          </p:cNvSpPr>
          <p:nvPr/>
        </p:nvSpPr>
        <p:spPr bwMode="auto">
          <a:xfrm rot="5400000">
            <a:off x="6376988" y="4448174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13</a:t>
            </a:r>
          </a:p>
        </p:txBody>
      </p:sp>
      <p:cxnSp>
        <p:nvCxnSpPr>
          <p:cNvPr id="35890" name="Straight Arrow Connector 115"/>
          <p:cNvCxnSpPr>
            <a:cxnSpLocks noChangeShapeType="1"/>
            <a:stCxn id="35888" idx="2"/>
            <a:endCxn id="35889" idx="1"/>
          </p:cNvCxnSpPr>
          <p:nvPr/>
        </p:nvCxnSpPr>
        <p:spPr bwMode="auto">
          <a:xfrm>
            <a:off x="6947694" y="3680035"/>
            <a:ext cx="794" cy="38713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91" name="Rectangle 4"/>
          <p:cNvSpPr>
            <a:spLocks noChangeArrowheads="1"/>
          </p:cNvSpPr>
          <p:nvPr/>
        </p:nvSpPr>
        <p:spPr bwMode="auto">
          <a:xfrm>
            <a:off x="7219950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92" name="Rectangle 117"/>
          <p:cNvSpPr>
            <a:spLocks noChangeArrowheads="1"/>
          </p:cNvSpPr>
          <p:nvPr/>
        </p:nvSpPr>
        <p:spPr bwMode="auto">
          <a:xfrm rot="5400000">
            <a:off x="6915150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14</a:t>
            </a:r>
          </a:p>
        </p:txBody>
      </p:sp>
      <p:cxnSp>
        <p:nvCxnSpPr>
          <p:cNvPr id="35893" name="Straight Arrow Connector 118"/>
          <p:cNvCxnSpPr>
            <a:cxnSpLocks noChangeShapeType="1"/>
            <a:stCxn id="35891" idx="2"/>
            <a:endCxn id="35892" idx="1"/>
          </p:cNvCxnSpPr>
          <p:nvPr/>
        </p:nvCxnSpPr>
        <p:spPr bwMode="auto">
          <a:xfrm rot="16200000" flipH="1">
            <a:off x="7301706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97" name="Rectangle 4"/>
          <p:cNvSpPr>
            <a:spLocks noChangeArrowheads="1"/>
          </p:cNvSpPr>
          <p:nvPr/>
        </p:nvSpPr>
        <p:spPr bwMode="auto">
          <a:xfrm>
            <a:off x="8296275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98" name="Rectangle 123"/>
          <p:cNvSpPr>
            <a:spLocks noChangeArrowheads="1"/>
          </p:cNvSpPr>
          <p:nvPr/>
        </p:nvSpPr>
        <p:spPr bwMode="auto">
          <a:xfrm rot="5400000">
            <a:off x="7991475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Thread 32</a:t>
            </a:r>
          </a:p>
        </p:txBody>
      </p:sp>
      <p:cxnSp>
        <p:nvCxnSpPr>
          <p:cNvPr id="35899" name="Straight Arrow Connector 124"/>
          <p:cNvCxnSpPr>
            <a:cxnSpLocks noChangeShapeType="1"/>
            <a:stCxn id="35897" idx="2"/>
            <a:endCxn id="35898" idx="1"/>
          </p:cNvCxnSpPr>
          <p:nvPr/>
        </p:nvCxnSpPr>
        <p:spPr bwMode="auto">
          <a:xfrm rot="16200000" flipH="1">
            <a:off x="8378031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255629" y="5322887"/>
            <a:ext cx="8604250" cy="3810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Spin Synchronization</a:t>
            </a:r>
          </a:p>
        </p:txBody>
      </p:sp>
      <p:sp>
        <p:nvSpPr>
          <p:cNvPr id="61" name="Down Arrow 31"/>
          <p:cNvSpPr>
            <a:spLocks noChangeArrowheads="1"/>
          </p:cNvSpPr>
          <p:nvPr/>
        </p:nvSpPr>
        <p:spPr bwMode="auto">
          <a:xfrm>
            <a:off x="4418013" y="5780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255629" y="6096000"/>
            <a:ext cx="860425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Conclusion: Find a solution or not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23069" y="445400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76966" y="327290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8194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Map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0" y="57170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Reduce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8581" y="2831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Reduce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path" presetSubtype="0" accel="50000" decel="50000" fill="hold" grpId="3" nodeType="after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33333E-6 3.31175E-6 L -0.05416 0.42668 " pathEditMode="relative" rAng="0" ptsTypes="AA">
                                      <p:cBhvr>
                                        <p:cTn id="16" dur="2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213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750"/>
                            </p:stCondLst>
                            <p:childTnLst>
                              <p:par>
                                <p:cTn id="1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3" grpId="0"/>
      <p:bldP spid="66" grpId="0"/>
      <p:bldP spid="66" grpId="2"/>
      <p:bldP spid="66" grpId="3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Data From Attempt 1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CC37AD-B8AC-4A8D-842F-FD7924070C61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3686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71550"/>
            <a:ext cx="899160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" y="4086225"/>
            <a:ext cx="33623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4086225"/>
            <a:ext cx="33623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75" y="4086225"/>
            <a:ext cx="33623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TextBox 12"/>
          <p:cNvSpPr txBox="1">
            <a:spLocks noChangeArrowheads="1"/>
          </p:cNvSpPr>
          <p:nvPr/>
        </p:nvSpPr>
        <p:spPr bwMode="auto">
          <a:xfrm>
            <a:off x="-30163" y="6172200"/>
            <a:ext cx="563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Input</a:t>
            </a:r>
          </a:p>
          <a:p>
            <a:r>
              <a:rPr lang="en-US" sz="1400"/>
              <a:t>size</a:t>
            </a:r>
          </a:p>
        </p:txBody>
      </p:sp>
      <p:sp>
        <p:nvSpPr>
          <p:cNvPr id="36873" name="TextBox 13"/>
          <p:cNvSpPr txBox="1">
            <a:spLocks noChangeArrowheads="1"/>
          </p:cNvSpPr>
          <p:nvPr/>
        </p:nvSpPr>
        <p:spPr bwMode="auto">
          <a:xfrm>
            <a:off x="-14288" y="3744913"/>
            <a:ext cx="2757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Time measured in milliseconds</a:t>
            </a:r>
          </a:p>
        </p:txBody>
      </p:sp>
      <p:sp>
        <p:nvSpPr>
          <p:cNvPr id="36874" name="TextBox 14"/>
          <p:cNvSpPr txBox="1">
            <a:spLocks noChangeArrowheads="1"/>
          </p:cNvSpPr>
          <p:nvPr/>
        </p:nvSpPr>
        <p:spPr bwMode="auto">
          <a:xfrm>
            <a:off x="4022725" y="3744913"/>
            <a:ext cx="8921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Speedup</a:t>
            </a:r>
          </a:p>
        </p:txBody>
      </p:sp>
      <p:sp>
        <p:nvSpPr>
          <p:cNvPr id="36875" name="TextBox 15"/>
          <p:cNvSpPr txBox="1">
            <a:spLocks noChangeArrowheads="1"/>
          </p:cNvSpPr>
          <p:nvPr/>
        </p:nvSpPr>
        <p:spPr bwMode="auto">
          <a:xfrm>
            <a:off x="6962775" y="3744913"/>
            <a:ext cx="1038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Efficiency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3645725" y="3299587"/>
            <a:ext cx="2743200" cy="2222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324600" y="3300350"/>
            <a:ext cx="2743200" cy="2222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/>
              <a:t>Analysis: 32-Core Attempt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97888" cy="4760913"/>
          </a:xfrm>
        </p:spPr>
        <p:txBody>
          <a:bodyPr/>
          <a:lstStyle/>
          <a:p>
            <a:r>
              <a:rPr lang="en-US" dirty="0"/>
              <a:t>The 4-thread performance (3.15 – 79%) of the 32-core is slightly better than that on the 4-core (Core 2 Qua).</a:t>
            </a:r>
          </a:p>
          <a:p>
            <a:r>
              <a:rPr lang="en-US" dirty="0"/>
              <a:t>The 8-thread performance is the highest (3.29 – 41%), but the efficiency is 41% only.</a:t>
            </a:r>
          </a:p>
          <a:p>
            <a:r>
              <a:rPr lang="en-US" dirty="0"/>
              <a:t>The 16-thread performance is much worse, and 32-core performance is the worst.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</a:rPr>
              <a:t>What is wrong?</a:t>
            </a:r>
          </a:p>
          <a:p>
            <a:r>
              <a:rPr lang="en-US" dirty="0"/>
              <a:t>The simple partition is to blame:</a:t>
            </a:r>
          </a:p>
          <a:p>
            <a:pPr lvl="1"/>
            <a:r>
              <a:rPr lang="en-US" dirty="0"/>
              <a:t>The first subset has all the small numbers, while the last subset has all the large number;</a:t>
            </a:r>
          </a:p>
          <a:p>
            <a:pPr lvl="1"/>
            <a:r>
              <a:rPr lang="en-US" dirty="0"/>
              <a:t>The slowest thread counts for the performance.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7FDB2D-980F-4024-82E0-E2654A0C3F6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382000" cy="398863"/>
          </a:xfrm>
        </p:spPr>
        <p:txBody>
          <a:bodyPr/>
          <a:lstStyle/>
          <a:p>
            <a:pPr algn="ctr"/>
            <a:r>
              <a:rPr lang="en-US" sz="2800" dirty="0"/>
              <a:t>Problem of Attempt 1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1219200"/>
          </a:xfrm>
        </p:spPr>
        <p:txBody>
          <a:bodyPr/>
          <a:lstStyle/>
          <a:p>
            <a:r>
              <a:rPr lang="en-US" sz="2400" dirty="0"/>
              <a:t>Creating  32 threads, each thread compute 1/32 of the numbers.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5BA946-AC87-47DE-9F0D-7058DFC4C46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5847" name="Rectangle 13"/>
          <p:cNvSpPr>
            <a:spLocks noChangeArrowheads="1"/>
          </p:cNvSpPr>
          <p:nvPr/>
        </p:nvSpPr>
        <p:spPr bwMode="auto">
          <a:xfrm>
            <a:off x="986131" y="1828800"/>
            <a:ext cx="7994355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0" name="Down Arrow 29"/>
          <p:cNvSpPr>
            <a:spLocks noChangeArrowheads="1"/>
          </p:cNvSpPr>
          <p:nvPr/>
        </p:nvSpPr>
        <p:spPr bwMode="auto">
          <a:xfrm>
            <a:off x="1447800" y="2351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Down Arrow 31"/>
          <p:cNvSpPr>
            <a:spLocks noChangeArrowheads="1"/>
          </p:cNvSpPr>
          <p:nvPr/>
        </p:nvSpPr>
        <p:spPr bwMode="auto">
          <a:xfrm>
            <a:off x="2667000" y="2351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Down Arrow 32"/>
          <p:cNvSpPr>
            <a:spLocks noChangeArrowheads="1"/>
          </p:cNvSpPr>
          <p:nvPr/>
        </p:nvSpPr>
        <p:spPr bwMode="auto">
          <a:xfrm>
            <a:off x="3962400" y="2351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Down Arrow 33"/>
          <p:cNvSpPr>
            <a:spLocks noChangeArrowheads="1"/>
          </p:cNvSpPr>
          <p:nvPr/>
        </p:nvSpPr>
        <p:spPr bwMode="auto">
          <a:xfrm>
            <a:off x="7847012" y="2351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990600" y="2695574"/>
            <a:ext cx="11430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million</a:t>
            </a:r>
          </a:p>
        </p:txBody>
      </p:sp>
      <p:sp>
        <p:nvSpPr>
          <p:cNvPr id="35855" name="Rectangle 4"/>
          <p:cNvSpPr>
            <a:spLocks noChangeArrowheads="1"/>
          </p:cNvSpPr>
          <p:nvPr/>
        </p:nvSpPr>
        <p:spPr bwMode="auto">
          <a:xfrm>
            <a:off x="2209800" y="2695574"/>
            <a:ext cx="12192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million</a:t>
            </a:r>
          </a:p>
        </p:txBody>
      </p:sp>
      <p:sp>
        <p:nvSpPr>
          <p:cNvPr id="35858" name="Rectangle 4"/>
          <p:cNvSpPr>
            <a:spLocks noChangeArrowheads="1"/>
          </p:cNvSpPr>
          <p:nvPr/>
        </p:nvSpPr>
        <p:spPr bwMode="auto">
          <a:xfrm>
            <a:off x="3505200" y="2695574"/>
            <a:ext cx="11430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million</a:t>
            </a:r>
          </a:p>
        </p:txBody>
      </p:sp>
      <p:sp>
        <p:nvSpPr>
          <p:cNvPr id="35861" name="Rectangle 4"/>
          <p:cNvSpPr>
            <a:spLocks noChangeArrowheads="1"/>
          </p:cNvSpPr>
          <p:nvPr/>
        </p:nvSpPr>
        <p:spPr bwMode="auto">
          <a:xfrm>
            <a:off x="7315200" y="2695574"/>
            <a:ext cx="13716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32</a:t>
            </a:r>
            <a:r>
              <a:rPr lang="en-US" baseline="30000" dirty="0"/>
              <a:t>nd</a:t>
            </a:r>
            <a:r>
              <a:rPr lang="en-US" dirty="0"/>
              <a:t> million</a:t>
            </a:r>
          </a:p>
        </p:txBody>
      </p:sp>
      <p:sp>
        <p:nvSpPr>
          <p:cNvPr id="35862" name="Rectangle 87"/>
          <p:cNvSpPr>
            <a:spLocks noChangeArrowheads="1"/>
          </p:cNvSpPr>
          <p:nvPr/>
        </p:nvSpPr>
        <p:spPr bwMode="auto">
          <a:xfrm>
            <a:off x="7315200" y="3384604"/>
            <a:ext cx="1371599" cy="23303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Thread 32</a:t>
            </a:r>
          </a:p>
        </p:txBody>
      </p:sp>
      <p:cxnSp>
        <p:nvCxnSpPr>
          <p:cNvPr id="35863" name="Straight Arrow Connector 88"/>
          <p:cNvCxnSpPr>
            <a:cxnSpLocks noChangeShapeType="1"/>
            <a:stCxn id="35861" idx="2"/>
            <a:endCxn id="35862" idx="0"/>
          </p:cNvCxnSpPr>
          <p:nvPr/>
        </p:nvCxnSpPr>
        <p:spPr bwMode="auto">
          <a:xfrm>
            <a:off x="8001000" y="3152774"/>
            <a:ext cx="0" cy="23183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" name="Down Arrow 31"/>
          <p:cNvSpPr>
            <a:spLocks noChangeArrowheads="1"/>
          </p:cNvSpPr>
          <p:nvPr/>
        </p:nvSpPr>
        <p:spPr bwMode="auto">
          <a:xfrm>
            <a:off x="4570412" y="58562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1385180" y="6172200"/>
            <a:ext cx="7179337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Conclusion: Find a solution or not</a:t>
            </a:r>
          </a:p>
        </p:txBody>
      </p:sp>
      <p:sp>
        <p:nvSpPr>
          <p:cNvPr id="70" name="Rectangle 87"/>
          <p:cNvSpPr>
            <a:spLocks noChangeArrowheads="1"/>
          </p:cNvSpPr>
          <p:nvPr/>
        </p:nvSpPr>
        <p:spPr bwMode="auto">
          <a:xfrm>
            <a:off x="3505200" y="3384605"/>
            <a:ext cx="1143000" cy="94894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Thread 3</a:t>
            </a:r>
          </a:p>
        </p:txBody>
      </p:sp>
      <p:cxnSp>
        <p:nvCxnSpPr>
          <p:cNvPr id="71" name="Straight Arrow Connector 88"/>
          <p:cNvCxnSpPr>
            <a:cxnSpLocks noChangeShapeType="1"/>
            <a:endCxn id="70" idx="0"/>
          </p:cNvCxnSpPr>
          <p:nvPr/>
        </p:nvCxnSpPr>
        <p:spPr bwMode="auto">
          <a:xfrm>
            <a:off x="4073744" y="3152774"/>
            <a:ext cx="2956" cy="23183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" name="Rectangle 87"/>
          <p:cNvSpPr>
            <a:spLocks noChangeArrowheads="1"/>
          </p:cNvSpPr>
          <p:nvPr/>
        </p:nvSpPr>
        <p:spPr bwMode="auto">
          <a:xfrm>
            <a:off x="2209800" y="3384672"/>
            <a:ext cx="1219200" cy="5917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Thread 2</a:t>
            </a:r>
          </a:p>
        </p:txBody>
      </p:sp>
      <p:cxnSp>
        <p:nvCxnSpPr>
          <p:cNvPr id="73" name="Straight Arrow Connector 88"/>
          <p:cNvCxnSpPr>
            <a:cxnSpLocks noChangeShapeType="1"/>
            <a:endCxn id="72" idx="0"/>
          </p:cNvCxnSpPr>
          <p:nvPr/>
        </p:nvCxnSpPr>
        <p:spPr bwMode="auto">
          <a:xfrm>
            <a:off x="2778344" y="3152842"/>
            <a:ext cx="41056" cy="23183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4" name="Rectangle 87"/>
          <p:cNvSpPr>
            <a:spLocks noChangeArrowheads="1"/>
          </p:cNvSpPr>
          <p:nvPr/>
        </p:nvSpPr>
        <p:spPr bwMode="auto">
          <a:xfrm>
            <a:off x="990600" y="3384604"/>
            <a:ext cx="1143000" cy="40319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Thread 1</a:t>
            </a:r>
          </a:p>
        </p:txBody>
      </p:sp>
      <p:cxnSp>
        <p:nvCxnSpPr>
          <p:cNvPr id="75" name="Straight Arrow Connector 88"/>
          <p:cNvCxnSpPr>
            <a:cxnSpLocks noChangeShapeType="1"/>
            <a:endCxn id="74" idx="0"/>
          </p:cNvCxnSpPr>
          <p:nvPr/>
        </p:nvCxnSpPr>
        <p:spPr bwMode="auto">
          <a:xfrm>
            <a:off x="1559144" y="3152774"/>
            <a:ext cx="2956" cy="23183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" name="Curved Right Arrow 1"/>
          <p:cNvSpPr/>
          <p:nvPr/>
        </p:nvSpPr>
        <p:spPr bwMode="auto">
          <a:xfrm flipV="1">
            <a:off x="794162" y="5268913"/>
            <a:ext cx="533400" cy="674687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6201" y="4224061"/>
            <a:ext cx="1600199" cy="914400"/>
          </a:xfrm>
          <a:prstGeom prst="wedgeRoundRectCallout">
            <a:avLst>
              <a:gd name="adj1" fmla="val -1909"/>
              <a:gd name="adj2" fmla="val 9280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Spin &amp; wait for all threads to complete</a:t>
            </a:r>
          </a:p>
        </p:txBody>
      </p:sp>
      <p:sp>
        <p:nvSpPr>
          <p:cNvPr id="29" name="Down Arrow 33"/>
          <p:cNvSpPr>
            <a:spLocks noChangeArrowheads="1"/>
          </p:cNvSpPr>
          <p:nvPr/>
        </p:nvSpPr>
        <p:spPr bwMode="auto">
          <a:xfrm>
            <a:off x="6521495" y="2351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5943600" y="2695574"/>
            <a:ext cx="12954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31</a:t>
            </a:r>
            <a:r>
              <a:rPr lang="en-US" baseline="30000" dirty="0"/>
              <a:t>st</a:t>
            </a:r>
            <a:r>
              <a:rPr lang="en-US" dirty="0"/>
              <a:t> million</a:t>
            </a:r>
          </a:p>
        </p:txBody>
      </p:sp>
      <p:sp>
        <p:nvSpPr>
          <p:cNvPr id="31" name="Rectangle 87"/>
          <p:cNvSpPr>
            <a:spLocks noChangeArrowheads="1"/>
          </p:cNvSpPr>
          <p:nvPr/>
        </p:nvSpPr>
        <p:spPr bwMode="auto">
          <a:xfrm>
            <a:off x="5943600" y="3384605"/>
            <a:ext cx="1295400" cy="168849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Thread 31</a:t>
            </a:r>
          </a:p>
        </p:txBody>
      </p:sp>
      <p:cxnSp>
        <p:nvCxnSpPr>
          <p:cNvPr id="32" name="Straight Arrow Connector 88"/>
          <p:cNvCxnSpPr>
            <a:cxnSpLocks noChangeShapeType="1"/>
            <a:stCxn id="30" idx="2"/>
            <a:endCxn id="31" idx="0"/>
          </p:cNvCxnSpPr>
          <p:nvPr/>
        </p:nvCxnSpPr>
        <p:spPr bwMode="auto">
          <a:xfrm>
            <a:off x="6591300" y="3152774"/>
            <a:ext cx="0" cy="23183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1385182" y="5432148"/>
            <a:ext cx="7301618" cy="3810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Spin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8295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20000" cy="990600"/>
          </a:xfrm>
        </p:spPr>
        <p:txBody>
          <a:bodyPr/>
          <a:lstStyle/>
          <a:p>
            <a:pPr algn="ctr"/>
            <a:r>
              <a:rPr lang="en-US" sz="2800" dirty="0"/>
              <a:t>Using Modulo Operation for Input Partition</a:t>
            </a:r>
            <a:br>
              <a:rPr lang="en-US" sz="2800" dirty="0"/>
            </a:br>
            <a:r>
              <a:rPr lang="en-US" sz="2800" dirty="0"/>
              <a:t>Attempt </a:t>
            </a:r>
            <a:r>
              <a:rPr lang="en-US" sz="2800" dirty="0">
                <a:solidFill>
                  <a:srgbClr val="990000"/>
                </a:solidFill>
              </a:rPr>
              <a:t>2</a:t>
            </a:r>
            <a:r>
              <a:rPr lang="en-US" sz="2800" dirty="0"/>
              <a:t> 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give each thread balanced numbers (mix of small and large), we use </a:t>
            </a:r>
            <a:r>
              <a:rPr lang="en-US" dirty="0">
                <a:solidFill>
                  <a:srgbClr val="0000FF"/>
                </a:solidFill>
              </a:rPr>
              <a:t>modulo </a:t>
            </a:r>
            <a:r>
              <a:rPr lang="en-US" dirty="0"/>
              <a:t>operation;</a:t>
            </a:r>
          </a:p>
          <a:p>
            <a:r>
              <a:rPr lang="en-US" dirty="0"/>
              <a:t>We use N arrays (0.. N-1) to store the numbers to be validated;</a:t>
            </a:r>
          </a:p>
          <a:p>
            <a:pPr lvl="1"/>
            <a:r>
              <a:rPr lang="en-US" dirty="0"/>
              <a:t>One thread program uses one array</a:t>
            </a:r>
          </a:p>
          <a:p>
            <a:pPr lvl="1"/>
            <a:r>
              <a:rPr lang="en-US" dirty="0"/>
              <a:t>32-threads use 32 arrays</a:t>
            </a:r>
          </a:p>
          <a:p>
            <a:r>
              <a:rPr lang="en-US" dirty="0"/>
              <a:t>The number with </a:t>
            </a:r>
            <a:r>
              <a:rPr lang="en-US" dirty="0">
                <a:solidFill>
                  <a:srgbClr val="0000FF"/>
                </a:solidFill>
              </a:rPr>
              <a:t>residue</a:t>
            </a:r>
            <a:r>
              <a:rPr lang="en-US" dirty="0"/>
              <a:t> r goes into array r;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FD79D1-C767-4CD6-986C-B0E39A47503D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83050"/>
            <a:ext cx="3124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090988"/>
            <a:ext cx="32575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5500" y="4090988"/>
            <a:ext cx="32385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Data From Attempt </a:t>
            </a:r>
            <a:r>
              <a:rPr lang="en-US" dirty="0">
                <a:solidFill>
                  <a:srgbClr val="990000"/>
                </a:solidFill>
              </a:rPr>
              <a:t>2</a:t>
            </a:r>
          </a:p>
        </p:txBody>
      </p:sp>
      <p:sp>
        <p:nvSpPr>
          <p:cNvPr id="399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658C41-B9D3-494D-A396-454C22722B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9943" name="TextBox 12"/>
          <p:cNvSpPr txBox="1">
            <a:spLocks noChangeArrowheads="1"/>
          </p:cNvSpPr>
          <p:nvPr/>
        </p:nvSpPr>
        <p:spPr bwMode="auto">
          <a:xfrm>
            <a:off x="-30163" y="6172200"/>
            <a:ext cx="563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Input</a:t>
            </a:r>
          </a:p>
          <a:p>
            <a:r>
              <a:rPr lang="en-US" sz="1400"/>
              <a:t>size</a:t>
            </a:r>
          </a:p>
        </p:txBody>
      </p:sp>
      <p:sp>
        <p:nvSpPr>
          <p:cNvPr id="39944" name="TextBox 13"/>
          <p:cNvSpPr txBox="1">
            <a:spLocks noChangeArrowheads="1"/>
          </p:cNvSpPr>
          <p:nvPr/>
        </p:nvSpPr>
        <p:spPr bwMode="auto">
          <a:xfrm>
            <a:off x="-14288" y="3744913"/>
            <a:ext cx="2757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Time measured in milliseconds</a:t>
            </a:r>
          </a:p>
        </p:txBody>
      </p:sp>
      <p:sp>
        <p:nvSpPr>
          <p:cNvPr id="39945" name="TextBox 14"/>
          <p:cNvSpPr txBox="1">
            <a:spLocks noChangeArrowheads="1"/>
          </p:cNvSpPr>
          <p:nvPr/>
        </p:nvSpPr>
        <p:spPr bwMode="auto">
          <a:xfrm>
            <a:off x="4022725" y="3744913"/>
            <a:ext cx="8921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Speedup</a:t>
            </a:r>
          </a:p>
        </p:txBody>
      </p:sp>
      <p:sp>
        <p:nvSpPr>
          <p:cNvPr id="39946" name="TextBox 15"/>
          <p:cNvSpPr txBox="1">
            <a:spLocks noChangeArrowheads="1"/>
          </p:cNvSpPr>
          <p:nvPr/>
        </p:nvSpPr>
        <p:spPr bwMode="auto">
          <a:xfrm>
            <a:off x="6962775" y="3744913"/>
            <a:ext cx="1038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Efficiency</a:t>
            </a:r>
          </a:p>
        </p:txBody>
      </p:sp>
      <p:pic>
        <p:nvPicPr>
          <p:cNvPr id="3994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13" y="914400"/>
            <a:ext cx="9067800" cy="257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 bwMode="auto">
          <a:xfrm>
            <a:off x="3645725" y="3264725"/>
            <a:ext cx="2743200" cy="2222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324600" y="3265488"/>
            <a:ext cx="2743200" cy="2222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509588" y="1095375"/>
            <a:ext cx="8329612" cy="2209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/>
              <a:t>Multi-Core and </a:t>
            </a:r>
            <a:r>
              <a:rPr lang="en-US" dirty="0" err="1"/>
              <a:t>HyperThreading</a:t>
            </a:r>
            <a:r>
              <a:rPr lang="en-US" dirty="0"/>
              <a:t> Processor 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  <a:noFill/>
        </p:spPr>
        <p:txBody>
          <a:bodyPr/>
          <a:lstStyle/>
          <a:p>
            <a:fld id="{F14F3E78-5AF1-4AD9-B9E3-3377DD4C95B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852613" y="1295400"/>
            <a:ext cx="1828800" cy="904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Control Unit</a:t>
            </a:r>
          </a:p>
          <a:p>
            <a:pPr algn="ctr"/>
            <a:r>
              <a:rPr lang="en-US"/>
              <a:t>Registers</a:t>
            </a:r>
          </a:p>
          <a:p>
            <a:pPr algn="ctr"/>
            <a:r>
              <a:rPr lang="en-US"/>
              <a:t>Interrupt Logic</a:t>
            </a:r>
          </a:p>
        </p:txBody>
      </p:sp>
      <p:sp>
        <p:nvSpPr>
          <p:cNvPr id="7174" name="Freeform 6"/>
          <p:cNvSpPr>
            <a:spLocks noChangeArrowheads="1"/>
          </p:cNvSpPr>
          <p:nvPr/>
        </p:nvSpPr>
        <p:spPr bwMode="auto">
          <a:xfrm>
            <a:off x="509588" y="2703513"/>
            <a:ext cx="1382712" cy="534987"/>
          </a:xfrm>
          <a:custGeom>
            <a:avLst/>
            <a:gdLst>
              <a:gd name="T0" fmla="*/ 0 w 1828800"/>
              <a:gd name="T1" fmla="*/ 12336 h 534389"/>
              <a:gd name="T2" fmla="*/ 43 w 1828800"/>
              <a:gd name="T3" fmla="*/ 12336 h 534389"/>
              <a:gd name="T4" fmla="*/ 51 w 1828800"/>
              <a:gd name="T5" fmla="*/ 222040 h 534389"/>
              <a:gd name="T6" fmla="*/ 61 w 1828800"/>
              <a:gd name="T7" fmla="*/ 0 h 534389"/>
              <a:gd name="T8" fmla="*/ 103 w 1828800"/>
              <a:gd name="T9" fmla="*/ 0 h 534389"/>
              <a:gd name="T10" fmla="*/ 84 w 1828800"/>
              <a:gd name="T11" fmla="*/ 555100 h 534389"/>
              <a:gd name="T12" fmla="*/ 15 w 1828800"/>
              <a:gd name="T13" fmla="*/ 555100 h 534389"/>
              <a:gd name="T14" fmla="*/ 0 w 1828800"/>
              <a:gd name="T15" fmla="*/ 12336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600"/>
              <a:t>Integer ALU</a:t>
            </a:r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1939925" y="2732088"/>
            <a:ext cx="1384300" cy="533400"/>
          </a:xfrm>
          <a:custGeom>
            <a:avLst/>
            <a:gdLst>
              <a:gd name="T0" fmla="*/ 0 w 1828800"/>
              <a:gd name="T1" fmla="*/ 11249 h 534389"/>
              <a:gd name="T2" fmla="*/ 45 w 1828800"/>
              <a:gd name="T3" fmla="*/ 11249 h 534389"/>
              <a:gd name="T4" fmla="*/ 54 w 1828800"/>
              <a:gd name="T5" fmla="*/ 202504 h 534389"/>
              <a:gd name="T6" fmla="*/ 63 w 1828800"/>
              <a:gd name="T7" fmla="*/ 0 h 534389"/>
              <a:gd name="T8" fmla="*/ 107 w 1828800"/>
              <a:gd name="T9" fmla="*/ 0 h 534389"/>
              <a:gd name="T10" fmla="*/ 86 w 1828800"/>
              <a:gd name="T11" fmla="*/ 506261 h 534389"/>
              <a:gd name="T12" fmla="*/ 15 w 1828800"/>
              <a:gd name="T13" fmla="*/ 506261 h 534389"/>
              <a:gd name="T14" fmla="*/ 0 w 1828800"/>
              <a:gd name="T15" fmla="*/ 11249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600"/>
              <a:t>Float ALU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505200" y="2703513"/>
            <a:ext cx="1055688" cy="5349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Cache</a:t>
            </a:r>
          </a:p>
        </p:txBody>
      </p:sp>
      <p:sp>
        <p:nvSpPr>
          <p:cNvPr id="7177" name="Rectangle 16"/>
          <p:cNvSpPr>
            <a:spLocks noChangeArrowheads="1"/>
          </p:cNvSpPr>
          <p:nvPr/>
        </p:nvSpPr>
        <p:spPr bwMode="auto">
          <a:xfrm>
            <a:off x="3848100" y="3200400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Multi-Core </a:t>
            </a:r>
          </a:p>
        </p:txBody>
      </p:sp>
      <p:sp>
        <p:nvSpPr>
          <p:cNvPr id="7178" name="Rectangle 18"/>
          <p:cNvSpPr>
            <a:spLocks noChangeArrowheads="1"/>
          </p:cNvSpPr>
          <p:nvPr/>
        </p:nvSpPr>
        <p:spPr bwMode="auto">
          <a:xfrm>
            <a:off x="5967413" y="1295400"/>
            <a:ext cx="1828800" cy="904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Control Unit</a:t>
            </a:r>
          </a:p>
          <a:p>
            <a:pPr algn="ctr"/>
            <a:r>
              <a:rPr lang="en-US"/>
              <a:t>Registers</a:t>
            </a:r>
          </a:p>
          <a:p>
            <a:pPr algn="ctr"/>
            <a:r>
              <a:rPr lang="en-US"/>
              <a:t>Interrupt Logic</a:t>
            </a:r>
          </a:p>
        </p:txBody>
      </p:sp>
      <p:sp>
        <p:nvSpPr>
          <p:cNvPr id="7179" name="Freeform 19"/>
          <p:cNvSpPr>
            <a:spLocks noChangeArrowheads="1"/>
          </p:cNvSpPr>
          <p:nvPr/>
        </p:nvSpPr>
        <p:spPr bwMode="auto">
          <a:xfrm>
            <a:off x="4724400" y="2703513"/>
            <a:ext cx="1382713" cy="534987"/>
          </a:xfrm>
          <a:custGeom>
            <a:avLst/>
            <a:gdLst>
              <a:gd name="T0" fmla="*/ 0 w 1828800"/>
              <a:gd name="T1" fmla="*/ 12336 h 534389"/>
              <a:gd name="T2" fmla="*/ 43 w 1828800"/>
              <a:gd name="T3" fmla="*/ 12336 h 534389"/>
              <a:gd name="T4" fmla="*/ 51 w 1828800"/>
              <a:gd name="T5" fmla="*/ 222040 h 534389"/>
              <a:gd name="T6" fmla="*/ 61 w 1828800"/>
              <a:gd name="T7" fmla="*/ 0 h 534389"/>
              <a:gd name="T8" fmla="*/ 103 w 1828800"/>
              <a:gd name="T9" fmla="*/ 0 h 534389"/>
              <a:gd name="T10" fmla="*/ 84 w 1828800"/>
              <a:gd name="T11" fmla="*/ 555100 h 534389"/>
              <a:gd name="T12" fmla="*/ 15 w 1828800"/>
              <a:gd name="T13" fmla="*/ 555100 h 534389"/>
              <a:gd name="T14" fmla="*/ 0 w 1828800"/>
              <a:gd name="T15" fmla="*/ 12336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600"/>
              <a:t>Integer ALU</a:t>
            </a:r>
          </a:p>
        </p:txBody>
      </p:sp>
      <p:sp>
        <p:nvSpPr>
          <p:cNvPr id="7180" name="Freeform 20"/>
          <p:cNvSpPr>
            <a:spLocks noChangeArrowheads="1"/>
          </p:cNvSpPr>
          <p:nvPr/>
        </p:nvSpPr>
        <p:spPr bwMode="auto">
          <a:xfrm>
            <a:off x="6118225" y="2703513"/>
            <a:ext cx="1384300" cy="534987"/>
          </a:xfrm>
          <a:custGeom>
            <a:avLst/>
            <a:gdLst>
              <a:gd name="T0" fmla="*/ 0 w 1828800"/>
              <a:gd name="T1" fmla="*/ 12336 h 534389"/>
              <a:gd name="T2" fmla="*/ 45 w 1828800"/>
              <a:gd name="T3" fmla="*/ 12336 h 534389"/>
              <a:gd name="T4" fmla="*/ 54 w 1828800"/>
              <a:gd name="T5" fmla="*/ 222040 h 534389"/>
              <a:gd name="T6" fmla="*/ 63 w 1828800"/>
              <a:gd name="T7" fmla="*/ 0 h 534389"/>
              <a:gd name="T8" fmla="*/ 107 w 1828800"/>
              <a:gd name="T9" fmla="*/ 0 h 534389"/>
              <a:gd name="T10" fmla="*/ 86 w 1828800"/>
              <a:gd name="T11" fmla="*/ 555100 h 534389"/>
              <a:gd name="T12" fmla="*/ 15 w 1828800"/>
              <a:gd name="T13" fmla="*/ 555100 h 534389"/>
              <a:gd name="T14" fmla="*/ 0 w 1828800"/>
              <a:gd name="T15" fmla="*/ 12336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600"/>
              <a:t>Float ALU</a:t>
            </a:r>
          </a:p>
        </p:txBody>
      </p:sp>
      <p:sp>
        <p:nvSpPr>
          <p:cNvPr id="7181" name="Rectangle 21"/>
          <p:cNvSpPr>
            <a:spLocks noChangeArrowheads="1"/>
          </p:cNvSpPr>
          <p:nvPr/>
        </p:nvSpPr>
        <p:spPr bwMode="auto">
          <a:xfrm>
            <a:off x="7631113" y="2703513"/>
            <a:ext cx="914400" cy="5349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Cache</a:t>
            </a:r>
          </a:p>
        </p:txBody>
      </p:sp>
      <p:cxnSp>
        <p:nvCxnSpPr>
          <p:cNvPr id="7182" name="Straight Connector 23"/>
          <p:cNvCxnSpPr>
            <a:cxnSpLocks noChangeShapeType="1"/>
          </p:cNvCxnSpPr>
          <p:nvPr/>
        </p:nvCxnSpPr>
        <p:spPr bwMode="auto">
          <a:xfrm rot="5400000">
            <a:off x="3850481" y="2201069"/>
            <a:ext cx="1595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09588" y="4049712"/>
            <a:ext cx="8177212" cy="2732088"/>
            <a:chOff x="509588" y="3949700"/>
            <a:chExt cx="8177212" cy="2732088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509588" y="3949700"/>
              <a:ext cx="8177212" cy="2209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89" name="Rectangle 11"/>
            <p:cNvSpPr>
              <a:spLocks noChangeArrowheads="1"/>
            </p:cNvSpPr>
            <p:nvPr/>
          </p:nvSpPr>
          <p:spPr bwMode="auto">
            <a:xfrm>
              <a:off x="644525" y="4178300"/>
              <a:ext cx="1828800" cy="9048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Control Unit</a:t>
              </a:r>
            </a:p>
            <a:p>
              <a:pPr algn="ctr"/>
              <a:r>
                <a:rPr lang="en-US"/>
                <a:t>Registers</a:t>
              </a:r>
            </a:p>
            <a:p>
              <a:pPr algn="ctr"/>
              <a:r>
                <a:rPr lang="en-US"/>
                <a:t>Interrupt Logic</a:t>
              </a:r>
            </a:p>
          </p:txBody>
        </p:sp>
        <p:sp>
          <p:nvSpPr>
            <p:cNvPr id="7190" name="Freeform 12"/>
            <p:cNvSpPr>
              <a:spLocks noChangeArrowheads="1"/>
            </p:cNvSpPr>
            <p:nvPr/>
          </p:nvSpPr>
          <p:spPr bwMode="auto">
            <a:xfrm>
              <a:off x="509589" y="5587206"/>
              <a:ext cx="1382712" cy="534987"/>
            </a:xfrm>
            <a:custGeom>
              <a:avLst/>
              <a:gdLst>
                <a:gd name="T0" fmla="*/ 0 w 1828800"/>
                <a:gd name="T1" fmla="*/ 12336 h 534389"/>
                <a:gd name="T2" fmla="*/ 43 w 1828800"/>
                <a:gd name="T3" fmla="*/ 12336 h 534389"/>
                <a:gd name="T4" fmla="*/ 51 w 1828800"/>
                <a:gd name="T5" fmla="*/ 222040 h 534389"/>
                <a:gd name="T6" fmla="*/ 61 w 1828800"/>
                <a:gd name="T7" fmla="*/ 0 h 534389"/>
                <a:gd name="T8" fmla="*/ 103 w 1828800"/>
                <a:gd name="T9" fmla="*/ 0 h 534389"/>
                <a:gd name="T10" fmla="*/ 84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600"/>
                <a:t>Integer ALU</a:t>
              </a:r>
            </a:p>
          </p:txBody>
        </p:sp>
        <p:sp>
          <p:nvSpPr>
            <p:cNvPr id="7191" name="Freeform 13"/>
            <p:cNvSpPr>
              <a:spLocks noChangeArrowheads="1"/>
            </p:cNvSpPr>
            <p:nvPr/>
          </p:nvSpPr>
          <p:spPr bwMode="auto">
            <a:xfrm>
              <a:off x="1939925" y="5587206"/>
              <a:ext cx="1384300" cy="534987"/>
            </a:xfrm>
            <a:custGeom>
              <a:avLst/>
              <a:gdLst>
                <a:gd name="T0" fmla="*/ 0 w 1828800"/>
                <a:gd name="T1" fmla="*/ 12336 h 534389"/>
                <a:gd name="T2" fmla="*/ 45 w 1828800"/>
                <a:gd name="T3" fmla="*/ 12336 h 534389"/>
                <a:gd name="T4" fmla="*/ 54 w 1828800"/>
                <a:gd name="T5" fmla="*/ 222040 h 534389"/>
                <a:gd name="T6" fmla="*/ 63 w 1828800"/>
                <a:gd name="T7" fmla="*/ 0 h 534389"/>
                <a:gd name="T8" fmla="*/ 107 w 1828800"/>
                <a:gd name="T9" fmla="*/ 0 h 534389"/>
                <a:gd name="T10" fmla="*/ 86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600"/>
                <a:t>Float ALU</a:t>
              </a:r>
            </a:p>
          </p:txBody>
        </p:sp>
        <p:sp>
          <p:nvSpPr>
            <p:cNvPr id="7192" name="Rectangle 14"/>
            <p:cNvSpPr>
              <a:spLocks noChangeArrowheads="1"/>
            </p:cNvSpPr>
            <p:nvPr/>
          </p:nvSpPr>
          <p:spPr bwMode="auto">
            <a:xfrm>
              <a:off x="3429000" y="5587206"/>
              <a:ext cx="1055688" cy="5349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/>
                <a:t>Cache</a:t>
              </a:r>
            </a:p>
          </p:txBody>
        </p:sp>
        <p:sp>
          <p:nvSpPr>
            <p:cNvPr id="7193" name="Rectangle 15"/>
            <p:cNvSpPr>
              <a:spLocks noChangeArrowheads="1"/>
            </p:cNvSpPr>
            <p:nvPr/>
          </p:nvSpPr>
          <p:spPr bwMode="auto">
            <a:xfrm>
              <a:off x="2614613" y="4178300"/>
              <a:ext cx="1828800" cy="9048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Control Unit</a:t>
              </a:r>
            </a:p>
            <a:p>
              <a:pPr algn="ctr"/>
              <a:r>
                <a:rPr lang="en-US" dirty="0"/>
                <a:t>Registers</a:t>
              </a:r>
            </a:p>
            <a:p>
              <a:pPr algn="ctr"/>
              <a:r>
                <a:rPr lang="en-US" dirty="0"/>
                <a:t>Interrupt Logic</a:t>
              </a:r>
            </a:p>
          </p:txBody>
        </p:sp>
        <p:sp>
          <p:nvSpPr>
            <p:cNvPr id="7194" name="Rectangle 17"/>
            <p:cNvSpPr>
              <a:spLocks noChangeArrowheads="1"/>
            </p:cNvSpPr>
            <p:nvPr/>
          </p:nvSpPr>
          <p:spPr bwMode="auto">
            <a:xfrm>
              <a:off x="2157413" y="6159500"/>
              <a:ext cx="6224587" cy="52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/>
                <a:t>Multi-Core with HyperThreading</a:t>
              </a:r>
            </a:p>
          </p:txBody>
        </p:sp>
        <p:sp>
          <p:nvSpPr>
            <p:cNvPr id="7195" name="Rectangle 24"/>
            <p:cNvSpPr>
              <a:spLocks noChangeArrowheads="1"/>
            </p:cNvSpPr>
            <p:nvPr/>
          </p:nvSpPr>
          <p:spPr bwMode="auto">
            <a:xfrm>
              <a:off x="4748213" y="4178300"/>
              <a:ext cx="1828800" cy="9048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Control Unit</a:t>
              </a:r>
            </a:p>
            <a:p>
              <a:pPr algn="ctr"/>
              <a:r>
                <a:rPr lang="en-US"/>
                <a:t>Registers</a:t>
              </a:r>
            </a:p>
            <a:p>
              <a:pPr algn="ctr"/>
              <a:r>
                <a:rPr lang="en-US"/>
                <a:t>Interrupt Logic</a:t>
              </a:r>
            </a:p>
          </p:txBody>
        </p:sp>
        <p:sp>
          <p:nvSpPr>
            <p:cNvPr id="7196" name="Freeform 25"/>
            <p:cNvSpPr>
              <a:spLocks noChangeArrowheads="1"/>
            </p:cNvSpPr>
            <p:nvPr/>
          </p:nvSpPr>
          <p:spPr bwMode="auto">
            <a:xfrm>
              <a:off x="4648200" y="5587206"/>
              <a:ext cx="1384300" cy="534987"/>
            </a:xfrm>
            <a:custGeom>
              <a:avLst/>
              <a:gdLst>
                <a:gd name="T0" fmla="*/ 0 w 1828800"/>
                <a:gd name="T1" fmla="*/ 12336 h 534389"/>
                <a:gd name="T2" fmla="*/ 45 w 1828800"/>
                <a:gd name="T3" fmla="*/ 12336 h 534389"/>
                <a:gd name="T4" fmla="*/ 54 w 1828800"/>
                <a:gd name="T5" fmla="*/ 222040 h 534389"/>
                <a:gd name="T6" fmla="*/ 63 w 1828800"/>
                <a:gd name="T7" fmla="*/ 0 h 534389"/>
                <a:gd name="T8" fmla="*/ 107 w 1828800"/>
                <a:gd name="T9" fmla="*/ 0 h 534389"/>
                <a:gd name="T10" fmla="*/ 86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600"/>
                <a:t>Integer ALU</a:t>
              </a:r>
            </a:p>
          </p:txBody>
        </p:sp>
        <p:sp>
          <p:nvSpPr>
            <p:cNvPr id="7197" name="Freeform 26"/>
            <p:cNvSpPr>
              <a:spLocks noChangeArrowheads="1"/>
            </p:cNvSpPr>
            <p:nvPr/>
          </p:nvSpPr>
          <p:spPr bwMode="auto">
            <a:xfrm>
              <a:off x="6107113" y="5587206"/>
              <a:ext cx="1382712" cy="534987"/>
            </a:xfrm>
            <a:custGeom>
              <a:avLst/>
              <a:gdLst>
                <a:gd name="T0" fmla="*/ 0 w 1828800"/>
                <a:gd name="T1" fmla="*/ 12336 h 534389"/>
                <a:gd name="T2" fmla="*/ 43 w 1828800"/>
                <a:gd name="T3" fmla="*/ 12336 h 534389"/>
                <a:gd name="T4" fmla="*/ 51 w 1828800"/>
                <a:gd name="T5" fmla="*/ 222040 h 534389"/>
                <a:gd name="T6" fmla="*/ 61 w 1828800"/>
                <a:gd name="T7" fmla="*/ 0 h 534389"/>
                <a:gd name="T8" fmla="*/ 103 w 1828800"/>
                <a:gd name="T9" fmla="*/ 0 h 534389"/>
                <a:gd name="T10" fmla="*/ 84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600"/>
                <a:t>Float ALU</a:t>
              </a:r>
            </a:p>
          </p:txBody>
        </p:sp>
        <p:sp>
          <p:nvSpPr>
            <p:cNvPr id="7198" name="Rectangle 27"/>
            <p:cNvSpPr>
              <a:spLocks noChangeArrowheads="1"/>
            </p:cNvSpPr>
            <p:nvPr/>
          </p:nvSpPr>
          <p:spPr bwMode="auto">
            <a:xfrm>
              <a:off x="7567613" y="5587206"/>
              <a:ext cx="814387" cy="5349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/>
                <a:t>Cache</a:t>
              </a:r>
            </a:p>
          </p:txBody>
        </p:sp>
        <p:sp>
          <p:nvSpPr>
            <p:cNvPr id="7199" name="Rectangle 28"/>
            <p:cNvSpPr>
              <a:spLocks noChangeArrowheads="1"/>
            </p:cNvSpPr>
            <p:nvPr/>
          </p:nvSpPr>
          <p:spPr bwMode="auto">
            <a:xfrm>
              <a:off x="6716713" y="4178300"/>
              <a:ext cx="1828800" cy="9048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Control Unit</a:t>
              </a:r>
            </a:p>
            <a:p>
              <a:pPr algn="ctr"/>
              <a:r>
                <a:rPr lang="en-US" dirty="0"/>
                <a:t>Registers</a:t>
              </a:r>
            </a:p>
            <a:p>
              <a:pPr algn="ctr"/>
              <a:r>
                <a:rPr lang="en-US" dirty="0"/>
                <a:t>Interrupt Logic</a:t>
              </a:r>
            </a:p>
          </p:txBody>
        </p:sp>
        <p:cxnSp>
          <p:nvCxnSpPr>
            <p:cNvPr id="720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3814762" y="5056188"/>
              <a:ext cx="15970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7184" name="Rectangle 4"/>
          <p:cNvSpPr>
            <a:spLocks noChangeArrowheads="1"/>
          </p:cNvSpPr>
          <p:nvPr/>
        </p:nvSpPr>
        <p:spPr bwMode="auto">
          <a:xfrm>
            <a:off x="609601" y="2346388"/>
            <a:ext cx="2679698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Execution Unit / Datapath</a:t>
            </a:r>
          </a:p>
        </p:txBody>
      </p:sp>
      <p:sp>
        <p:nvSpPr>
          <p:cNvPr id="7185" name="Rectangle 4"/>
          <p:cNvSpPr>
            <a:spLocks noChangeArrowheads="1"/>
          </p:cNvSpPr>
          <p:nvPr/>
        </p:nvSpPr>
        <p:spPr bwMode="auto">
          <a:xfrm>
            <a:off x="4748213" y="2346388"/>
            <a:ext cx="2679698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Execution Unit / Datapath</a:t>
            </a:r>
          </a:p>
        </p:txBody>
      </p:sp>
      <p:sp>
        <p:nvSpPr>
          <p:cNvPr id="7186" name="Rectangle 4"/>
          <p:cNvSpPr>
            <a:spLocks noChangeArrowheads="1"/>
          </p:cNvSpPr>
          <p:nvPr/>
        </p:nvSpPr>
        <p:spPr bwMode="auto">
          <a:xfrm>
            <a:off x="609600" y="5329300"/>
            <a:ext cx="2679699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Execution Unit / Datapath</a:t>
            </a:r>
          </a:p>
        </p:txBody>
      </p:sp>
      <p:sp>
        <p:nvSpPr>
          <p:cNvPr id="7187" name="Rectangle 4"/>
          <p:cNvSpPr>
            <a:spLocks noChangeArrowheads="1"/>
          </p:cNvSpPr>
          <p:nvPr/>
        </p:nvSpPr>
        <p:spPr bwMode="auto">
          <a:xfrm>
            <a:off x="4674394" y="5329300"/>
            <a:ext cx="2815431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Execution Unit / Datapath</a:t>
            </a:r>
          </a:p>
        </p:txBody>
      </p:sp>
      <p:sp>
        <p:nvSpPr>
          <p:cNvPr id="33" name="Bent Arrow 32"/>
          <p:cNvSpPr/>
          <p:nvPr/>
        </p:nvSpPr>
        <p:spPr bwMode="auto">
          <a:xfrm rot="5400000" flipV="1">
            <a:off x="2649830" y="787874"/>
            <a:ext cx="489771" cy="525281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Bent Arrow 33"/>
          <p:cNvSpPr/>
          <p:nvPr/>
        </p:nvSpPr>
        <p:spPr bwMode="auto">
          <a:xfrm rot="5400000" flipV="1">
            <a:off x="6833778" y="775356"/>
            <a:ext cx="489771" cy="525281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Bent Arrow 34"/>
          <p:cNvSpPr/>
          <p:nvPr/>
        </p:nvSpPr>
        <p:spPr bwMode="auto">
          <a:xfrm rot="5400000" flipV="1">
            <a:off x="1555403" y="3711467"/>
            <a:ext cx="489771" cy="525281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Bent Arrow 35"/>
          <p:cNvSpPr/>
          <p:nvPr/>
        </p:nvSpPr>
        <p:spPr bwMode="auto">
          <a:xfrm rot="5400000" flipV="1">
            <a:off x="3378674" y="3739858"/>
            <a:ext cx="489771" cy="525281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Bent Arrow 36"/>
          <p:cNvSpPr/>
          <p:nvPr/>
        </p:nvSpPr>
        <p:spPr bwMode="auto">
          <a:xfrm rot="5400000" flipV="1">
            <a:off x="5680368" y="3739857"/>
            <a:ext cx="489771" cy="525281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Bent Arrow 37"/>
          <p:cNvSpPr/>
          <p:nvPr/>
        </p:nvSpPr>
        <p:spPr bwMode="auto">
          <a:xfrm rot="5400000" flipV="1">
            <a:off x="7569674" y="3739857"/>
            <a:ext cx="489771" cy="525281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6" grpId="0" animBg="1"/>
      <p:bldP spid="718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/>
              <a:t>Analysis: 32-Core Attempt </a:t>
            </a:r>
            <a:r>
              <a:rPr lang="en-US" dirty="0">
                <a:solidFill>
                  <a:srgbClr val="990000"/>
                </a:solidFill>
              </a:rPr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410200"/>
          </a:xfrm>
        </p:spPr>
        <p:txBody>
          <a:bodyPr/>
          <a:lstStyle/>
          <a:p>
            <a:r>
              <a:rPr lang="en-US" dirty="0"/>
              <a:t>The 4-thread performance (5.08 – 127%) against the 1-thread implementation.</a:t>
            </a:r>
          </a:p>
          <a:p>
            <a:r>
              <a:rPr lang="en-US" dirty="0"/>
              <a:t>The 8-thread performance is the highest (8.63 – 108%).</a:t>
            </a:r>
          </a:p>
          <a:p>
            <a:r>
              <a:rPr lang="en-US" dirty="0"/>
              <a:t>The 16-thread performance is the highest (12.77 - 80%).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</a:rPr>
              <a:t>What is wrong?</a:t>
            </a:r>
          </a:p>
          <a:p>
            <a:r>
              <a:rPr lang="en-US" dirty="0">
                <a:highlight>
                  <a:srgbClr val="FFFF00"/>
                </a:highlight>
              </a:rPr>
              <a:t>The single thread is unfairly implemented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single thread program uses a single large array;</a:t>
            </a:r>
          </a:p>
          <a:p>
            <a:pPr lvl="1"/>
            <a:r>
              <a:rPr lang="en-US" dirty="0"/>
              <a:t>The 32-thread program uses 32 smaller arrays;</a:t>
            </a:r>
          </a:p>
          <a:p>
            <a:pPr lvl="1"/>
            <a:r>
              <a:rPr lang="en-US" dirty="0"/>
              <a:t>The memory management of the system must have placed the large array far from the processor, resulting in slower data access. Data structure impact dominates.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8D6CA4-4D94-499B-B394-9ACC59EE6FB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620000" cy="1219200"/>
          </a:xfrm>
        </p:spPr>
        <p:txBody>
          <a:bodyPr/>
          <a:lstStyle/>
          <a:p>
            <a:pPr algn="ctr"/>
            <a:r>
              <a:rPr lang="en-US" dirty="0"/>
              <a:t>Performance: of the 32-Core Attempt </a:t>
            </a:r>
            <a:r>
              <a:rPr lang="en-US" dirty="0">
                <a:solidFill>
                  <a:srgbClr val="00B050"/>
                </a:solidFill>
              </a:rPr>
              <a:t>3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The Final Version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69288" cy="1817688"/>
          </a:xfrm>
        </p:spPr>
        <p:txBody>
          <a:bodyPr/>
          <a:lstStyle/>
          <a:p>
            <a:r>
              <a:rPr lang="en-US" dirty="0"/>
              <a:t>To be fair to all implementations, we use 32 arrays no matter the number of threads</a:t>
            </a:r>
          </a:p>
          <a:p>
            <a:r>
              <a:rPr lang="en-US" dirty="0"/>
              <a:t>32 arrays for one-thread program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3491D7-F494-4D71-ADE6-2E7BAFE5838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24200" y="3557588"/>
            <a:ext cx="1905000" cy="31797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990" name="Rectangle 9"/>
          <p:cNvSpPr>
            <a:spLocks noChangeArrowheads="1"/>
          </p:cNvSpPr>
          <p:nvPr/>
        </p:nvSpPr>
        <p:spPr bwMode="auto">
          <a:xfrm>
            <a:off x="3322638" y="38417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Rectangle 22"/>
          <p:cNvSpPr>
            <a:spLocks noChangeArrowheads="1"/>
          </p:cNvSpPr>
          <p:nvPr/>
        </p:nvSpPr>
        <p:spPr bwMode="auto">
          <a:xfrm>
            <a:off x="3533775" y="38417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Rectangle 23"/>
          <p:cNvSpPr>
            <a:spLocks noChangeArrowheads="1"/>
          </p:cNvSpPr>
          <p:nvPr/>
        </p:nvSpPr>
        <p:spPr bwMode="auto">
          <a:xfrm>
            <a:off x="3744913" y="38417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Rectangle 24"/>
          <p:cNvSpPr>
            <a:spLocks noChangeArrowheads="1"/>
          </p:cNvSpPr>
          <p:nvPr/>
        </p:nvSpPr>
        <p:spPr bwMode="auto">
          <a:xfrm>
            <a:off x="3956050" y="38417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Rectangle 25"/>
          <p:cNvSpPr>
            <a:spLocks noChangeArrowheads="1"/>
          </p:cNvSpPr>
          <p:nvPr/>
        </p:nvSpPr>
        <p:spPr bwMode="auto">
          <a:xfrm>
            <a:off x="4167188" y="38417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Rectangle 26"/>
          <p:cNvSpPr>
            <a:spLocks noChangeArrowheads="1"/>
          </p:cNvSpPr>
          <p:nvPr/>
        </p:nvSpPr>
        <p:spPr bwMode="auto">
          <a:xfrm>
            <a:off x="4378325" y="38417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6" name="Rectangle 27"/>
          <p:cNvSpPr>
            <a:spLocks noChangeArrowheads="1"/>
          </p:cNvSpPr>
          <p:nvPr/>
        </p:nvSpPr>
        <p:spPr bwMode="auto">
          <a:xfrm>
            <a:off x="4589463" y="38417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Rectangle 35"/>
          <p:cNvSpPr>
            <a:spLocks noChangeArrowheads="1"/>
          </p:cNvSpPr>
          <p:nvPr/>
        </p:nvSpPr>
        <p:spPr bwMode="auto">
          <a:xfrm>
            <a:off x="3322638" y="4451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Rectangle 36"/>
          <p:cNvSpPr>
            <a:spLocks noChangeArrowheads="1"/>
          </p:cNvSpPr>
          <p:nvPr/>
        </p:nvSpPr>
        <p:spPr bwMode="auto">
          <a:xfrm>
            <a:off x="3533775" y="4451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Rectangle 37"/>
          <p:cNvSpPr>
            <a:spLocks noChangeArrowheads="1"/>
          </p:cNvSpPr>
          <p:nvPr/>
        </p:nvSpPr>
        <p:spPr bwMode="auto">
          <a:xfrm>
            <a:off x="3744913" y="4451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Rectangle 38"/>
          <p:cNvSpPr>
            <a:spLocks noChangeArrowheads="1"/>
          </p:cNvSpPr>
          <p:nvPr/>
        </p:nvSpPr>
        <p:spPr bwMode="auto">
          <a:xfrm>
            <a:off x="3956050" y="4451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Rectangle 39"/>
          <p:cNvSpPr>
            <a:spLocks noChangeArrowheads="1"/>
          </p:cNvSpPr>
          <p:nvPr/>
        </p:nvSpPr>
        <p:spPr bwMode="auto">
          <a:xfrm>
            <a:off x="4167188" y="4451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2" name="Rectangle 40"/>
          <p:cNvSpPr>
            <a:spLocks noChangeArrowheads="1"/>
          </p:cNvSpPr>
          <p:nvPr/>
        </p:nvSpPr>
        <p:spPr bwMode="auto">
          <a:xfrm>
            <a:off x="4378325" y="4451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3" name="Rectangle 41"/>
          <p:cNvSpPr>
            <a:spLocks noChangeArrowheads="1"/>
          </p:cNvSpPr>
          <p:nvPr/>
        </p:nvSpPr>
        <p:spPr bwMode="auto">
          <a:xfrm>
            <a:off x="4589463" y="4451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4" name="Rectangle 42"/>
          <p:cNvSpPr>
            <a:spLocks noChangeArrowheads="1"/>
          </p:cNvSpPr>
          <p:nvPr/>
        </p:nvSpPr>
        <p:spPr bwMode="auto">
          <a:xfrm>
            <a:off x="3322638" y="50609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Rectangle 43"/>
          <p:cNvSpPr>
            <a:spLocks noChangeArrowheads="1"/>
          </p:cNvSpPr>
          <p:nvPr/>
        </p:nvSpPr>
        <p:spPr bwMode="auto">
          <a:xfrm>
            <a:off x="3533775" y="50609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6" name="Rectangle 44"/>
          <p:cNvSpPr>
            <a:spLocks noChangeArrowheads="1"/>
          </p:cNvSpPr>
          <p:nvPr/>
        </p:nvSpPr>
        <p:spPr bwMode="auto">
          <a:xfrm>
            <a:off x="3744913" y="50609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7" name="Rectangle 45"/>
          <p:cNvSpPr>
            <a:spLocks noChangeArrowheads="1"/>
          </p:cNvSpPr>
          <p:nvPr/>
        </p:nvSpPr>
        <p:spPr bwMode="auto">
          <a:xfrm>
            <a:off x="3956050" y="50609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8" name="Rectangle 46"/>
          <p:cNvSpPr>
            <a:spLocks noChangeArrowheads="1"/>
          </p:cNvSpPr>
          <p:nvPr/>
        </p:nvSpPr>
        <p:spPr bwMode="auto">
          <a:xfrm>
            <a:off x="4167188" y="50609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9" name="Rectangle 47"/>
          <p:cNvSpPr>
            <a:spLocks noChangeArrowheads="1"/>
          </p:cNvSpPr>
          <p:nvPr/>
        </p:nvSpPr>
        <p:spPr bwMode="auto">
          <a:xfrm>
            <a:off x="4378325" y="50609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0" name="Rectangle 48"/>
          <p:cNvSpPr>
            <a:spLocks noChangeArrowheads="1"/>
          </p:cNvSpPr>
          <p:nvPr/>
        </p:nvSpPr>
        <p:spPr bwMode="auto">
          <a:xfrm>
            <a:off x="4589463" y="50609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1" name="Rectangle 49"/>
          <p:cNvSpPr>
            <a:spLocks noChangeArrowheads="1"/>
          </p:cNvSpPr>
          <p:nvPr/>
        </p:nvSpPr>
        <p:spPr bwMode="auto">
          <a:xfrm>
            <a:off x="3322638" y="5975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2" name="Rectangle 50"/>
          <p:cNvSpPr>
            <a:spLocks noChangeArrowheads="1"/>
          </p:cNvSpPr>
          <p:nvPr/>
        </p:nvSpPr>
        <p:spPr bwMode="auto">
          <a:xfrm>
            <a:off x="3533775" y="5975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3" name="Rectangle 51"/>
          <p:cNvSpPr>
            <a:spLocks noChangeArrowheads="1"/>
          </p:cNvSpPr>
          <p:nvPr/>
        </p:nvSpPr>
        <p:spPr bwMode="auto">
          <a:xfrm>
            <a:off x="3744913" y="5975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4" name="Rectangle 52"/>
          <p:cNvSpPr>
            <a:spLocks noChangeArrowheads="1"/>
          </p:cNvSpPr>
          <p:nvPr/>
        </p:nvSpPr>
        <p:spPr bwMode="auto">
          <a:xfrm>
            <a:off x="3956050" y="5975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5" name="Rectangle 53"/>
          <p:cNvSpPr>
            <a:spLocks noChangeArrowheads="1"/>
          </p:cNvSpPr>
          <p:nvPr/>
        </p:nvSpPr>
        <p:spPr bwMode="auto">
          <a:xfrm>
            <a:off x="4167188" y="5975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6" name="Rectangle 54"/>
          <p:cNvSpPr>
            <a:spLocks noChangeArrowheads="1"/>
          </p:cNvSpPr>
          <p:nvPr/>
        </p:nvSpPr>
        <p:spPr bwMode="auto">
          <a:xfrm>
            <a:off x="4378325" y="5975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7" name="Rectangle 55"/>
          <p:cNvSpPr>
            <a:spLocks noChangeArrowheads="1"/>
          </p:cNvSpPr>
          <p:nvPr/>
        </p:nvSpPr>
        <p:spPr bwMode="auto">
          <a:xfrm>
            <a:off x="4589463" y="5975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8" name="TextBox 56"/>
          <p:cNvSpPr txBox="1">
            <a:spLocks noChangeArrowheads="1"/>
          </p:cNvSpPr>
          <p:nvPr/>
        </p:nvSpPr>
        <p:spPr bwMode="auto">
          <a:xfrm rot="-5400000">
            <a:off x="-354806" y="4814094"/>
            <a:ext cx="2749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numbers to be validated</a:t>
            </a:r>
          </a:p>
        </p:txBody>
      </p:sp>
      <p:cxnSp>
        <p:nvCxnSpPr>
          <p:cNvPr id="42019" name="Straight Arrow Connector 58"/>
          <p:cNvCxnSpPr>
            <a:cxnSpLocks noChangeShapeType="1"/>
            <a:endCxn id="41990" idx="1"/>
          </p:cNvCxnSpPr>
          <p:nvPr/>
        </p:nvCxnSpPr>
        <p:spPr bwMode="auto">
          <a:xfrm flipV="1">
            <a:off x="1755775" y="4108450"/>
            <a:ext cx="1566863" cy="890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0" name="Straight Arrow Connector 59"/>
          <p:cNvCxnSpPr>
            <a:cxnSpLocks noChangeShapeType="1"/>
            <a:endCxn id="41997" idx="1"/>
          </p:cNvCxnSpPr>
          <p:nvPr/>
        </p:nvCxnSpPr>
        <p:spPr bwMode="auto">
          <a:xfrm flipV="1">
            <a:off x="1755775" y="4718050"/>
            <a:ext cx="1566863" cy="280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1" name="Straight Arrow Connector 60"/>
          <p:cNvCxnSpPr>
            <a:cxnSpLocks noChangeShapeType="1"/>
            <a:endCxn id="42004" idx="1"/>
          </p:cNvCxnSpPr>
          <p:nvPr/>
        </p:nvCxnSpPr>
        <p:spPr bwMode="auto">
          <a:xfrm>
            <a:off x="1755775" y="4999038"/>
            <a:ext cx="1566863" cy="328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2" name="Straight Arrow Connector 61"/>
          <p:cNvCxnSpPr>
            <a:cxnSpLocks noChangeShapeType="1"/>
            <a:endCxn id="42011" idx="1"/>
          </p:cNvCxnSpPr>
          <p:nvPr/>
        </p:nvCxnSpPr>
        <p:spPr bwMode="auto">
          <a:xfrm>
            <a:off x="1755775" y="4999038"/>
            <a:ext cx="1566863" cy="1243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2023" name="TextBox 68"/>
          <p:cNvSpPr txBox="1">
            <a:spLocks noChangeArrowheads="1"/>
          </p:cNvSpPr>
          <p:nvPr/>
        </p:nvSpPr>
        <p:spPr bwMode="auto">
          <a:xfrm>
            <a:off x="3067050" y="2913063"/>
            <a:ext cx="2038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List of arrays stored</a:t>
            </a:r>
          </a:p>
          <a:p>
            <a:pPr algn="ctr"/>
            <a:r>
              <a:rPr lang="en-US"/>
              <a:t>partitioned numbers</a:t>
            </a:r>
          </a:p>
        </p:txBody>
      </p:sp>
      <p:sp>
        <p:nvSpPr>
          <p:cNvPr id="42024" name="Rectangle 69"/>
          <p:cNvSpPr>
            <a:spLocks noChangeArrowheads="1"/>
          </p:cNvSpPr>
          <p:nvPr/>
        </p:nvSpPr>
        <p:spPr bwMode="auto">
          <a:xfrm>
            <a:off x="6096000" y="4876800"/>
            <a:ext cx="18288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Thread 1</a:t>
            </a:r>
          </a:p>
        </p:txBody>
      </p:sp>
      <p:sp>
        <p:nvSpPr>
          <p:cNvPr id="42025" name="TextBox 70"/>
          <p:cNvSpPr txBox="1">
            <a:spLocks noChangeArrowheads="1"/>
          </p:cNvSpPr>
          <p:nvPr/>
        </p:nvSpPr>
        <p:spPr bwMode="auto">
          <a:xfrm>
            <a:off x="6096000" y="3189288"/>
            <a:ext cx="1276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One Thread</a:t>
            </a:r>
          </a:p>
        </p:txBody>
      </p:sp>
      <p:cxnSp>
        <p:nvCxnSpPr>
          <p:cNvPr id="42026" name="Straight Arrow Connector 72"/>
          <p:cNvCxnSpPr>
            <a:cxnSpLocks noChangeShapeType="1"/>
            <a:stCxn id="41996" idx="3"/>
            <a:endCxn id="42024" idx="1"/>
          </p:cNvCxnSpPr>
          <p:nvPr/>
        </p:nvCxnSpPr>
        <p:spPr bwMode="auto">
          <a:xfrm>
            <a:off x="4800600" y="4108450"/>
            <a:ext cx="1295400" cy="1035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7" name="Straight Arrow Connector 80"/>
          <p:cNvCxnSpPr>
            <a:cxnSpLocks noChangeShapeType="1"/>
            <a:stCxn id="42003" idx="3"/>
            <a:endCxn id="42024" idx="1"/>
          </p:cNvCxnSpPr>
          <p:nvPr/>
        </p:nvCxnSpPr>
        <p:spPr bwMode="auto">
          <a:xfrm>
            <a:off x="4800600" y="4718050"/>
            <a:ext cx="1295400" cy="425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8" name="Straight Arrow Connector 82"/>
          <p:cNvCxnSpPr>
            <a:cxnSpLocks noChangeShapeType="1"/>
            <a:stCxn id="42010" idx="3"/>
            <a:endCxn id="42024" idx="1"/>
          </p:cNvCxnSpPr>
          <p:nvPr/>
        </p:nvCxnSpPr>
        <p:spPr bwMode="auto">
          <a:xfrm flipV="1">
            <a:off x="4800600" y="5143500"/>
            <a:ext cx="1295400" cy="184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9" name="Straight Arrow Connector 84"/>
          <p:cNvCxnSpPr>
            <a:cxnSpLocks noChangeShapeType="1"/>
            <a:stCxn id="42017" idx="3"/>
            <a:endCxn id="42024" idx="1"/>
          </p:cNvCxnSpPr>
          <p:nvPr/>
        </p:nvCxnSpPr>
        <p:spPr bwMode="auto">
          <a:xfrm flipV="1">
            <a:off x="4800600" y="5143500"/>
            <a:ext cx="1295400" cy="1098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30" name="Straight Arrow Connector 99"/>
          <p:cNvCxnSpPr>
            <a:cxnSpLocks noChangeShapeType="1"/>
            <a:stCxn id="42018" idx="2"/>
          </p:cNvCxnSpPr>
          <p:nvPr/>
        </p:nvCxnSpPr>
        <p:spPr bwMode="auto">
          <a:xfrm>
            <a:off x="1204913" y="4999038"/>
            <a:ext cx="547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2031" name="TextBox 104"/>
          <p:cNvSpPr txBox="1">
            <a:spLocks noChangeArrowheads="1"/>
          </p:cNvSpPr>
          <p:nvPr/>
        </p:nvSpPr>
        <p:spPr bwMode="auto">
          <a:xfrm>
            <a:off x="1752600" y="5651500"/>
            <a:ext cx="1066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Store in 32 arrays</a:t>
            </a:r>
          </a:p>
        </p:txBody>
      </p:sp>
      <p:sp>
        <p:nvSpPr>
          <p:cNvPr id="42032" name="TextBox 107"/>
          <p:cNvSpPr txBox="1">
            <a:spLocks noChangeArrowheads="1"/>
          </p:cNvSpPr>
          <p:nvPr/>
        </p:nvSpPr>
        <p:spPr bwMode="auto">
          <a:xfrm>
            <a:off x="3794125" y="5518150"/>
            <a:ext cx="473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 . 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620000" cy="1143000"/>
          </a:xfrm>
        </p:spPr>
        <p:txBody>
          <a:bodyPr/>
          <a:lstStyle/>
          <a:p>
            <a:pPr algn="ctr"/>
            <a:r>
              <a:rPr lang="en-US" dirty="0"/>
              <a:t>Performance: of the 32-Core Attempt </a:t>
            </a:r>
            <a:r>
              <a:rPr lang="en-US" dirty="0">
                <a:solidFill>
                  <a:srgbClr val="00B050"/>
                </a:solidFill>
              </a:rPr>
              <a:t>3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The Final Version</a:t>
            </a:r>
            <a:endParaRPr lang="en-US" dirty="0"/>
          </a:p>
        </p:txBody>
      </p:sp>
      <p:sp>
        <p:nvSpPr>
          <p:cNvPr id="430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8B77B2-07E2-4D6C-A164-8DD5808F449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3064" name="Content Placeholder 2"/>
          <p:cNvSpPr>
            <a:spLocks noGrp="1"/>
          </p:cNvSpPr>
          <p:nvPr>
            <p:ph idx="1"/>
          </p:nvPr>
        </p:nvSpPr>
        <p:spPr>
          <a:xfrm>
            <a:off x="1447800" y="1568450"/>
            <a:ext cx="7507288" cy="641350"/>
          </a:xfrm>
        </p:spPr>
        <p:txBody>
          <a:bodyPr/>
          <a:lstStyle/>
          <a:p>
            <a:r>
              <a:rPr lang="en-US"/>
              <a:t>32 arrays for 32 threads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81000" y="2271713"/>
            <a:ext cx="7888419" cy="3824287"/>
            <a:chOff x="381000" y="2271713"/>
            <a:chExt cx="7888419" cy="3824287"/>
          </a:xfrm>
        </p:grpSpPr>
        <p:grpSp>
          <p:nvGrpSpPr>
            <p:cNvPr id="9" name="Group 8"/>
            <p:cNvGrpSpPr/>
            <p:nvPr/>
          </p:nvGrpSpPr>
          <p:grpSpPr>
            <a:xfrm>
              <a:off x="5715000" y="3810000"/>
              <a:ext cx="2209800" cy="1866901"/>
              <a:chOff x="5715000" y="3259138"/>
              <a:chExt cx="2209800" cy="2684462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5715000" y="3259138"/>
                <a:ext cx="2209800" cy="26844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048" name="Rectangle 69"/>
              <p:cNvSpPr>
                <a:spLocks noChangeArrowheads="1"/>
              </p:cNvSpPr>
              <p:nvPr/>
            </p:nvSpPr>
            <p:spPr bwMode="auto">
              <a:xfrm>
                <a:off x="5867400" y="3543299"/>
                <a:ext cx="1828800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3051" name="Rectangle 79"/>
              <p:cNvSpPr>
                <a:spLocks noChangeArrowheads="1"/>
              </p:cNvSpPr>
              <p:nvPr/>
            </p:nvSpPr>
            <p:spPr bwMode="auto">
              <a:xfrm>
                <a:off x="5867400" y="4152899"/>
                <a:ext cx="1828800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43055" name="Rectangle 83"/>
              <p:cNvSpPr>
                <a:spLocks noChangeArrowheads="1"/>
              </p:cNvSpPr>
              <p:nvPr/>
            </p:nvSpPr>
            <p:spPr bwMode="auto">
              <a:xfrm>
                <a:off x="5867400" y="5143499"/>
                <a:ext cx="1828800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dirty="0"/>
                  <a:t>32</a:t>
                </a:r>
              </a:p>
            </p:txBody>
          </p:sp>
          <p:sp>
            <p:nvSpPr>
              <p:cNvPr id="43063" name="TextBox 108"/>
              <p:cNvSpPr txBox="1">
                <a:spLocks noChangeArrowheads="1"/>
              </p:cNvSpPr>
              <p:nvPr/>
            </p:nvSpPr>
            <p:spPr bwMode="auto">
              <a:xfrm>
                <a:off x="6553200" y="4686299"/>
                <a:ext cx="473075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. . .</a:t>
                </a:r>
              </a:p>
            </p:txBody>
          </p:sp>
        </p:grpSp>
        <p:sp>
          <p:nvSpPr>
            <p:cNvPr id="106" name="Rectangle 105"/>
            <p:cNvSpPr/>
            <p:nvPr/>
          </p:nvSpPr>
          <p:spPr bwMode="auto">
            <a:xfrm>
              <a:off x="3124200" y="2916238"/>
              <a:ext cx="1905000" cy="3179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14" name="Rectangle 9"/>
            <p:cNvSpPr>
              <a:spLocks noChangeArrowheads="1"/>
            </p:cNvSpPr>
            <p:nvPr/>
          </p:nvSpPr>
          <p:spPr bwMode="auto">
            <a:xfrm>
              <a:off x="3322638" y="32004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Rectangle 22"/>
            <p:cNvSpPr>
              <a:spLocks noChangeArrowheads="1"/>
            </p:cNvSpPr>
            <p:nvPr/>
          </p:nvSpPr>
          <p:spPr bwMode="auto">
            <a:xfrm>
              <a:off x="3533775" y="32004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Rectangle 23"/>
            <p:cNvSpPr>
              <a:spLocks noChangeArrowheads="1"/>
            </p:cNvSpPr>
            <p:nvPr/>
          </p:nvSpPr>
          <p:spPr bwMode="auto">
            <a:xfrm>
              <a:off x="3744913" y="32004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Rectangle 24"/>
            <p:cNvSpPr>
              <a:spLocks noChangeArrowheads="1"/>
            </p:cNvSpPr>
            <p:nvPr/>
          </p:nvSpPr>
          <p:spPr bwMode="auto">
            <a:xfrm>
              <a:off x="3956050" y="32004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Rectangle 25"/>
            <p:cNvSpPr>
              <a:spLocks noChangeArrowheads="1"/>
            </p:cNvSpPr>
            <p:nvPr/>
          </p:nvSpPr>
          <p:spPr bwMode="auto">
            <a:xfrm>
              <a:off x="4167188" y="32004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Rectangle 26"/>
            <p:cNvSpPr>
              <a:spLocks noChangeArrowheads="1"/>
            </p:cNvSpPr>
            <p:nvPr/>
          </p:nvSpPr>
          <p:spPr bwMode="auto">
            <a:xfrm>
              <a:off x="4378325" y="32004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Rectangle 27"/>
            <p:cNvSpPr>
              <a:spLocks noChangeArrowheads="1"/>
            </p:cNvSpPr>
            <p:nvPr/>
          </p:nvSpPr>
          <p:spPr bwMode="auto">
            <a:xfrm>
              <a:off x="4589463" y="32004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Rectangle 35"/>
            <p:cNvSpPr>
              <a:spLocks noChangeArrowheads="1"/>
            </p:cNvSpPr>
            <p:nvPr/>
          </p:nvSpPr>
          <p:spPr bwMode="auto">
            <a:xfrm>
              <a:off x="3322638" y="3810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Rectangle 36"/>
            <p:cNvSpPr>
              <a:spLocks noChangeArrowheads="1"/>
            </p:cNvSpPr>
            <p:nvPr/>
          </p:nvSpPr>
          <p:spPr bwMode="auto">
            <a:xfrm>
              <a:off x="3533775" y="38100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Rectangle 37"/>
            <p:cNvSpPr>
              <a:spLocks noChangeArrowheads="1"/>
            </p:cNvSpPr>
            <p:nvPr/>
          </p:nvSpPr>
          <p:spPr bwMode="auto">
            <a:xfrm>
              <a:off x="3744913" y="3810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Rectangle 38"/>
            <p:cNvSpPr>
              <a:spLocks noChangeArrowheads="1"/>
            </p:cNvSpPr>
            <p:nvPr/>
          </p:nvSpPr>
          <p:spPr bwMode="auto">
            <a:xfrm>
              <a:off x="3956050" y="38100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Rectangle 39"/>
            <p:cNvSpPr>
              <a:spLocks noChangeArrowheads="1"/>
            </p:cNvSpPr>
            <p:nvPr/>
          </p:nvSpPr>
          <p:spPr bwMode="auto">
            <a:xfrm>
              <a:off x="4167188" y="3810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Rectangle 40"/>
            <p:cNvSpPr>
              <a:spLocks noChangeArrowheads="1"/>
            </p:cNvSpPr>
            <p:nvPr/>
          </p:nvSpPr>
          <p:spPr bwMode="auto">
            <a:xfrm>
              <a:off x="4378325" y="38100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Rectangle 41"/>
            <p:cNvSpPr>
              <a:spLocks noChangeArrowheads="1"/>
            </p:cNvSpPr>
            <p:nvPr/>
          </p:nvSpPr>
          <p:spPr bwMode="auto">
            <a:xfrm>
              <a:off x="4589463" y="3810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Rectangle 49"/>
            <p:cNvSpPr>
              <a:spLocks noChangeArrowheads="1"/>
            </p:cNvSpPr>
            <p:nvPr/>
          </p:nvSpPr>
          <p:spPr bwMode="auto">
            <a:xfrm>
              <a:off x="3322638" y="5334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6" name="Rectangle 50"/>
            <p:cNvSpPr>
              <a:spLocks noChangeArrowheads="1"/>
            </p:cNvSpPr>
            <p:nvPr/>
          </p:nvSpPr>
          <p:spPr bwMode="auto">
            <a:xfrm>
              <a:off x="3533775" y="53340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Rectangle 51"/>
            <p:cNvSpPr>
              <a:spLocks noChangeArrowheads="1"/>
            </p:cNvSpPr>
            <p:nvPr/>
          </p:nvSpPr>
          <p:spPr bwMode="auto">
            <a:xfrm>
              <a:off x="3744913" y="5334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Rectangle 52"/>
            <p:cNvSpPr>
              <a:spLocks noChangeArrowheads="1"/>
            </p:cNvSpPr>
            <p:nvPr/>
          </p:nvSpPr>
          <p:spPr bwMode="auto">
            <a:xfrm>
              <a:off x="3956050" y="53340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Rectangle 53"/>
            <p:cNvSpPr>
              <a:spLocks noChangeArrowheads="1"/>
            </p:cNvSpPr>
            <p:nvPr/>
          </p:nvSpPr>
          <p:spPr bwMode="auto">
            <a:xfrm>
              <a:off x="4167188" y="5334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Rectangle 54"/>
            <p:cNvSpPr>
              <a:spLocks noChangeArrowheads="1"/>
            </p:cNvSpPr>
            <p:nvPr/>
          </p:nvSpPr>
          <p:spPr bwMode="auto">
            <a:xfrm>
              <a:off x="4378325" y="53340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Rectangle 55"/>
            <p:cNvSpPr>
              <a:spLocks noChangeArrowheads="1"/>
            </p:cNvSpPr>
            <p:nvPr/>
          </p:nvSpPr>
          <p:spPr bwMode="auto">
            <a:xfrm>
              <a:off x="4589463" y="5334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TextBox 56"/>
            <p:cNvSpPr txBox="1">
              <a:spLocks noChangeArrowheads="1"/>
            </p:cNvSpPr>
            <p:nvPr/>
          </p:nvSpPr>
          <p:spPr bwMode="auto">
            <a:xfrm rot="-5400000">
              <a:off x="-808831" y="4172744"/>
              <a:ext cx="27495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All numbers to be validated</a:t>
              </a:r>
            </a:p>
          </p:txBody>
        </p:sp>
        <p:cxnSp>
          <p:nvCxnSpPr>
            <p:cNvPr id="43043" name="Straight Arrow Connector 58"/>
            <p:cNvCxnSpPr>
              <a:cxnSpLocks noChangeShapeType="1"/>
              <a:stCxn id="93" idx="2"/>
              <a:endCxn id="43014" idx="1"/>
            </p:cNvCxnSpPr>
            <p:nvPr/>
          </p:nvCxnSpPr>
          <p:spPr bwMode="auto">
            <a:xfrm flipV="1">
              <a:off x="1755775" y="3467100"/>
              <a:ext cx="1566863" cy="890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044" name="Straight Arrow Connector 59"/>
            <p:cNvCxnSpPr>
              <a:cxnSpLocks noChangeShapeType="1"/>
              <a:stCxn id="93" idx="2"/>
              <a:endCxn id="43021" idx="1"/>
            </p:cNvCxnSpPr>
            <p:nvPr/>
          </p:nvCxnSpPr>
          <p:spPr bwMode="auto">
            <a:xfrm flipV="1">
              <a:off x="1755775" y="4076700"/>
              <a:ext cx="1566863" cy="2809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046" name="Straight Arrow Connector 61"/>
            <p:cNvCxnSpPr>
              <a:cxnSpLocks noChangeShapeType="1"/>
              <a:stCxn id="93" idx="2"/>
              <a:endCxn id="43035" idx="1"/>
            </p:cNvCxnSpPr>
            <p:nvPr/>
          </p:nvCxnSpPr>
          <p:spPr bwMode="auto">
            <a:xfrm>
              <a:off x="1755775" y="4357688"/>
              <a:ext cx="1566863" cy="12430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047" name="TextBox 68"/>
            <p:cNvSpPr txBox="1">
              <a:spLocks noChangeArrowheads="1"/>
            </p:cNvSpPr>
            <p:nvPr/>
          </p:nvSpPr>
          <p:spPr bwMode="auto">
            <a:xfrm>
              <a:off x="3067050" y="2271713"/>
              <a:ext cx="20383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List of arrays stored</a:t>
              </a:r>
            </a:p>
            <a:p>
              <a:pPr algn="ctr"/>
              <a:r>
                <a:rPr lang="en-US"/>
                <a:t>partitioned numbers</a:t>
              </a:r>
            </a:p>
          </p:txBody>
        </p:sp>
        <p:sp>
          <p:nvSpPr>
            <p:cNvPr id="43049" name="TextBox 70"/>
            <p:cNvSpPr txBox="1">
              <a:spLocks noChangeArrowheads="1"/>
            </p:cNvSpPr>
            <p:nvPr/>
          </p:nvSpPr>
          <p:spPr bwMode="auto">
            <a:xfrm>
              <a:off x="5486400" y="5705785"/>
              <a:ext cx="27815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Multithread implementation</a:t>
              </a:r>
            </a:p>
          </p:txBody>
        </p:sp>
        <p:cxnSp>
          <p:nvCxnSpPr>
            <p:cNvPr id="43050" name="Straight Arrow Connector 72"/>
            <p:cNvCxnSpPr>
              <a:cxnSpLocks noChangeShapeType="1"/>
              <a:stCxn id="43020" idx="3"/>
              <a:endCxn id="43048" idx="1"/>
            </p:cNvCxnSpPr>
            <p:nvPr/>
          </p:nvCxnSpPr>
          <p:spPr bwMode="auto">
            <a:xfrm>
              <a:off x="4800600" y="3467100"/>
              <a:ext cx="1066800" cy="72599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052" name="Straight Arrow Connector 80"/>
            <p:cNvCxnSpPr>
              <a:cxnSpLocks noChangeShapeType="1"/>
              <a:stCxn id="43027" idx="3"/>
              <a:endCxn id="43051" idx="1"/>
            </p:cNvCxnSpPr>
            <p:nvPr/>
          </p:nvCxnSpPr>
          <p:spPr bwMode="auto">
            <a:xfrm>
              <a:off x="4800600" y="4076700"/>
              <a:ext cx="1066800" cy="5403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056" name="Straight Arrow Connector 84"/>
            <p:cNvCxnSpPr>
              <a:cxnSpLocks noChangeShapeType="1"/>
              <a:stCxn id="43041" idx="3"/>
              <a:endCxn id="43055" idx="1"/>
            </p:cNvCxnSpPr>
            <p:nvPr/>
          </p:nvCxnSpPr>
          <p:spPr bwMode="auto">
            <a:xfrm flipV="1">
              <a:off x="4800600" y="5305949"/>
              <a:ext cx="1066800" cy="29475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93" name="Rectangle 92"/>
            <p:cNvSpPr/>
            <p:nvPr/>
          </p:nvSpPr>
          <p:spPr bwMode="auto">
            <a:xfrm rot="16200000">
              <a:off x="454025" y="4129088"/>
              <a:ext cx="21463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Switch</a:t>
              </a:r>
            </a:p>
          </p:txBody>
        </p:sp>
        <p:cxnSp>
          <p:nvCxnSpPr>
            <p:cNvPr id="43058" name="Straight Arrow Connector 99"/>
            <p:cNvCxnSpPr>
              <a:cxnSpLocks noChangeShapeType="1"/>
              <a:stCxn id="43042" idx="2"/>
              <a:endCxn id="93" idx="0"/>
            </p:cNvCxnSpPr>
            <p:nvPr/>
          </p:nvCxnSpPr>
          <p:spPr bwMode="auto">
            <a:xfrm>
              <a:off x="750888" y="4357688"/>
              <a:ext cx="547687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059" name="TextBox 100"/>
            <p:cNvSpPr txBox="1">
              <a:spLocks noChangeArrowheads="1"/>
            </p:cNvSpPr>
            <p:nvPr/>
          </p:nvSpPr>
          <p:spPr bwMode="auto">
            <a:xfrm>
              <a:off x="734485" y="2546350"/>
              <a:ext cx="16039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Number mod T</a:t>
              </a:r>
            </a:p>
          </p:txBody>
        </p:sp>
        <p:cxnSp>
          <p:nvCxnSpPr>
            <p:cNvPr id="43060" name="Straight Arrow Connector 102"/>
            <p:cNvCxnSpPr>
              <a:cxnSpLocks noChangeShapeType="1"/>
              <a:stCxn id="43059" idx="2"/>
              <a:endCxn id="93" idx="3"/>
            </p:cNvCxnSpPr>
            <p:nvPr/>
          </p:nvCxnSpPr>
          <p:spPr bwMode="auto">
            <a:xfrm flipH="1">
              <a:off x="1527175" y="2915682"/>
              <a:ext cx="9293" cy="3688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061" name="TextBox 104"/>
            <p:cNvSpPr txBox="1">
              <a:spLocks noChangeArrowheads="1"/>
            </p:cNvSpPr>
            <p:nvPr/>
          </p:nvSpPr>
          <p:spPr bwMode="auto">
            <a:xfrm>
              <a:off x="1981200" y="5010150"/>
              <a:ext cx="990600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Input Partition</a:t>
              </a:r>
            </a:p>
          </p:txBody>
        </p:sp>
        <p:sp>
          <p:nvSpPr>
            <p:cNvPr id="43062" name="TextBox 107"/>
            <p:cNvSpPr txBox="1">
              <a:spLocks noChangeArrowheads="1"/>
            </p:cNvSpPr>
            <p:nvPr/>
          </p:nvSpPr>
          <p:spPr bwMode="auto">
            <a:xfrm>
              <a:off x="3794125" y="487680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. . .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5715000" y="2915682"/>
              <a:ext cx="2209800" cy="7419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5867400" y="3124200"/>
              <a:ext cx="1828800" cy="3709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5" name="Straight Arrow Connector 72"/>
            <p:cNvCxnSpPr>
              <a:cxnSpLocks noChangeShapeType="1"/>
              <a:stCxn id="43041" idx="3"/>
              <a:endCxn id="71" idx="1"/>
            </p:cNvCxnSpPr>
            <p:nvPr/>
          </p:nvCxnSpPr>
          <p:spPr bwMode="auto">
            <a:xfrm flipV="1">
              <a:off x="4800600" y="3309676"/>
              <a:ext cx="1066800" cy="22910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6" name="Straight Arrow Connector 72"/>
            <p:cNvCxnSpPr>
              <a:cxnSpLocks noChangeShapeType="1"/>
              <a:stCxn id="43027" idx="3"/>
            </p:cNvCxnSpPr>
            <p:nvPr/>
          </p:nvCxnSpPr>
          <p:spPr bwMode="auto">
            <a:xfrm flipV="1">
              <a:off x="4800600" y="3309675"/>
              <a:ext cx="1066800" cy="7670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7" name="Straight Arrow Connector 72"/>
            <p:cNvCxnSpPr>
              <a:cxnSpLocks noChangeShapeType="1"/>
              <a:stCxn id="43020" idx="3"/>
              <a:endCxn id="71" idx="1"/>
            </p:cNvCxnSpPr>
            <p:nvPr/>
          </p:nvCxnSpPr>
          <p:spPr bwMode="auto">
            <a:xfrm flipV="1">
              <a:off x="4800600" y="3309676"/>
              <a:ext cx="1066800" cy="1574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84" name="TextBox 70"/>
            <p:cNvSpPr txBox="1">
              <a:spLocks noChangeArrowheads="1"/>
            </p:cNvSpPr>
            <p:nvPr/>
          </p:nvSpPr>
          <p:spPr bwMode="auto">
            <a:xfrm>
              <a:off x="5334000" y="2450068"/>
              <a:ext cx="29354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Single-thread implementation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83050"/>
            <a:ext cx="34385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TextBox 12"/>
          <p:cNvSpPr txBox="1">
            <a:spLocks noChangeArrowheads="1"/>
          </p:cNvSpPr>
          <p:nvPr/>
        </p:nvSpPr>
        <p:spPr bwMode="auto">
          <a:xfrm>
            <a:off x="-30163" y="6172200"/>
            <a:ext cx="563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Input</a:t>
            </a:r>
          </a:p>
          <a:p>
            <a:r>
              <a:rPr lang="en-US" sz="1400"/>
              <a:t>size</a:t>
            </a:r>
          </a:p>
        </p:txBody>
      </p:sp>
      <p:sp>
        <p:nvSpPr>
          <p:cNvPr id="44036" name="TextBox 13"/>
          <p:cNvSpPr txBox="1">
            <a:spLocks noChangeArrowheads="1"/>
          </p:cNvSpPr>
          <p:nvPr/>
        </p:nvSpPr>
        <p:spPr bwMode="auto">
          <a:xfrm>
            <a:off x="-14288" y="3744913"/>
            <a:ext cx="2757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Time measured in milliseconds</a:t>
            </a:r>
          </a:p>
        </p:txBody>
      </p:sp>
      <p:sp>
        <p:nvSpPr>
          <p:cNvPr id="44037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924800" cy="623888"/>
          </a:xfrm>
        </p:spPr>
        <p:txBody>
          <a:bodyPr/>
          <a:lstStyle/>
          <a:p>
            <a:r>
              <a:rPr lang="en-US" dirty="0"/>
              <a:t>Experiment Results on Intel 32-Core MTL</a:t>
            </a:r>
          </a:p>
        </p:txBody>
      </p:sp>
      <p:sp>
        <p:nvSpPr>
          <p:cNvPr id="440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BDD6BB-C7B3-418A-952F-FAAF0DD780FC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4039" name="TextBox 14"/>
          <p:cNvSpPr txBox="1">
            <a:spLocks noChangeArrowheads="1"/>
          </p:cNvSpPr>
          <p:nvPr/>
        </p:nvSpPr>
        <p:spPr bwMode="auto">
          <a:xfrm>
            <a:off x="4022725" y="3744913"/>
            <a:ext cx="8921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Speedup</a:t>
            </a:r>
          </a:p>
        </p:txBody>
      </p:sp>
      <p:sp>
        <p:nvSpPr>
          <p:cNvPr id="44040" name="TextBox 15"/>
          <p:cNvSpPr txBox="1">
            <a:spLocks noChangeArrowheads="1"/>
          </p:cNvSpPr>
          <p:nvPr/>
        </p:nvSpPr>
        <p:spPr bwMode="auto">
          <a:xfrm>
            <a:off x="6962775" y="3744913"/>
            <a:ext cx="1038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Efficiency</a:t>
            </a:r>
          </a:p>
        </p:txBody>
      </p:sp>
      <p:pic>
        <p:nvPicPr>
          <p:cNvPr id="44041" name="Picture 1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971550"/>
            <a:ext cx="9067800" cy="257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9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083050"/>
            <a:ext cx="31813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3" name="Picture 19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75" y="4083050"/>
            <a:ext cx="27146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4" name="Rectangle 1"/>
          <p:cNvSpPr>
            <a:spLocks noChangeArrowheads="1"/>
          </p:cNvSpPr>
          <p:nvPr/>
        </p:nvSpPr>
        <p:spPr bwMode="auto">
          <a:xfrm>
            <a:off x="3627438" y="516575"/>
            <a:ext cx="18875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 The Final Version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3657600" y="3323337"/>
            <a:ext cx="2743200" cy="2222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336475" y="3324100"/>
            <a:ext cx="2743200" cy="2222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Analysis of the Experiment Results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269288" cy="5334000"/>
          </a:xfrm>
        </p:spPr>
        <p:txBody>
          <a:bodyPr/>
          <a:lstStyle/>
          <a:p>
            <a:r>
              <a:rPr lang="en-US" dirty="0"/>
              <a:t>Fair implementations are critical for comparison</a:t>
            </a:r>
          </a:p>
          <a:p>
            <a:r>
              <a:rPr lang="en-US" dirty="0"/>
              <a:t>Execution Time Measured</a:t>
            </a:r>
          </a:p>
          <a:p>
            <a:pPr lvl="1"/>
            <a:r>
              <a:rPr lang="en-US" sz="2400" dirty="0"/>
              <a:t>Increasing threads makes use of more cores and reduces the execution time;</a:t>
            </a:r>
          </a:p>
          <a:p>
            <a:pPr lvl="1"/>
            <a:r>
              <a:rPr lang="en-US" sz="2400" dirty="0"/>
              <a:t>The overhead can exceed the time saved by parallel execution once the thread number becomes too big.</a:t>
            </a:r>
          </a:p>
          <a:p>
            <a:pPr lvl="1"/>
            <a:r>
              <a:rPr lang="en-US" sz="2400" dirty="0"/>
              <a:t>The bigger the input size is, the more time is saved.</a:t>
            </a:r>
          </a:p>
          <a:p>
            <a:r>
              <a:rPr lang="en-US" dirty="0"/>
              <a:t>Speedup (improvement against single thread)</a:t>
            </a:r>
          </a:p>
          <a:p>
            <a:pPr lvl="1"/>
            <a:r>
              <a:rPr lang="en-US" sz="2400" dirty="0"/>
              <a:t>The trend is similar to the trend of execution time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sz="2400" dirty="0"/>
              <a:t>Due to the overhead added by managing multithreading, the more threads are used, the lower the efficiency.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>
                <a:highlight>
                  <a:srgbClr val="FFFF00"/>
                </a:highlight>
              </a:rPr>
              <a:t>bigger the input size, the more efficient</a:t>
            </a:r>
          </a:p>
          <a:p>
            <a:endParaRPr 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4EAE7-6D57-4A2B-9F3E-64075287A53F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9D77-8084-7D92-F241-D01915354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219200"/>
            <a:ext cx="7239000" cy="1462088"/>
          </a:xfrm>
        </p:spPr>
        <p:txBody>
          <a:bodyPr/>
          <a:lstStyle/>
          <a:p>
            <a:pPr algn="ctr"/>
            <a:r>
              <a:rPr lang="en-US" dirty="0"/>
              <a:t>Appendix: Complete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55213-5650-B871-C07E-96893AD89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 required</a:t>
            </a:r>
          </a:p>
        </p:txBody>
      </p:sp>
    </p:spTree>
    <p:extLst>
      <p:ext uri="{BB962C8B-B14F-4D97-AF65-F5344CB8AC3E}">
        <p14:creationId xmlns:p14="http://schemas.microsoft.com/office/powerpoint/2010/main" val="38007121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 Program (Attempt 3)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001000" cy="563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namespace </a:t>
            </a:r>
            <a:r>
              <a:rPr lang="en-US" sz="1800" dirty="0" err="1">
                <a:latin typeface="Arial" charset="0"/>
                <a:cs typeface="Arial" charset="0"/>
              </a:rPr>
              <a:t>Collatz</a:t>
            </a:r>
            <a:r>
              <a:rPr lang="en-US" sz="1800" dirty="0">
                <a:latin typeface="Arial" charset="0"/>
                <a:cs typeface="Arial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class HOTPO {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List&lt;Int64&gt; </a:t>
            </a:r>
            <a:r>
              <a:rPr lang="en-US" sz="1800" dirty="0" err="1">
                <a:latin typeface="Arial" charset="0"/>
                <a:cs typeface="Arial" charset="0"/>
              </a:rPr>
              <a:t>vs</a:t>
            </a:r>
            <a:r>
              <a:rPr lang="en-US" sz="1800" dirty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public HOTPO(List&lt;Int64&gt; </a:t>
            </a:r>
            <a:r>
              <a:rPr lang="en-US" sz="1800" dirty="0" err="1">
                <a:latin typeface="Arial" charset="0"/>
                <a:cs typeface="Arial" charset="0"/>
              </a:rPr>
              <a:t>validationSet</a:t>
            </a:r>
            <a:r>
              <a:rPr lang="en-US" sz="1800" dirty="0">
                <a:latin typeface="Arial" charset="0"/>
                <a:cs typeface="Arial" charset="0"/>
              </a:rPr>
              <a:t>)  {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vs</a:t>
            </a:r>
            <a:r>
              <a:rPr lang="en-US" sz="1800" dirty="0">
                <a:latin typeface="Arial" charset="0"/>
                <a:cs typeface="Arial" charset="0"/>
              </a:rPr>
              <a:t> = </a:t>
            </a:r>
            <a:r>
              <a:rPr lang="en-US" sz="1800" dirty="0" err="1">
                <a:latin typeface="Arial" charset="0"/>
                <a:cs typeface="Arial" charset="0"/>
              </a:rPr>
              <a:t>validationSet</a:t>
            </a:r>
            <a:r>
              <a:rPr lang="en-US" sz="1800" dirty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}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public void </a:t>
            </a:r>
            <a:r>
              <a:rPr lang="en-US" sz="1800" dirty="0" err="1">
                <a:latin typeface="Arial" charset="0"/>
                <a:cs typeface="Arial" charset="0"/>
              </a:rPr>
              <a:t>hotpoFunc</a:t>
            </a:r>
            <a:r>
              <a:rPr lang="en-US" sz="1800" dirty="0">
                <a:latin typeface="Arial" charset="0"/>
                <a:cs typeface="Arial" charset="0"/>
              </a:rPr>
              <a:t>()  { //</a:t>
            </a:r>
            <a:r>
              <a:rPr lang="en-US" sz="1800" dirty="0" err="1">
                <a:latin typeface="Arial" charset="0"/>
                <a:cs typeface="Arial" charset="0"/>
              </a:rPr>
              <a:t>Collatz</a:t>
            </a:r>
            <a:r>
              <a:rPr lang="en-US" sz="1800" dirty="0">
                <a:latin typeface="Arial" charset="0"/>
                <a:cs typeface="Arial" charset="0"/>
              </a:rPr>
              <a:t> conjecture: Half Or Triple Plus One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	   </a:t>
            </a:r>
            <a:r>
              <a:rPr lang="en-US" sz="1800" dirty="0" err="1">
                <a:latin typeface="Arial" charset="0"/>
                <a:cs typeface="Arial" charset="0"/>
              </a:rPr>
              <a:t>foreach</a:t>
            </a:r>
            <a:r>
              <a:rPr lang="en-US" sz="1800" dirty="0">
                <a:latin typeface="Arial" charset="0"/>
                <a:cs typeface="Arial" charset="0"/>
              </a:rPr>
              <a:t>(Int64 e in </a:t>
            </a:r>
            <a:r>
              <a:rPr lang="en-US" sz="1800" dirty="0" err="1">
                <a:latin typeface="Arial" charset="0"/>
                <a:cs typeface="Arial" charset="0"/>
              </a:rPr>
              <a:t>vs</a:t>
            </a:r>
            <a:r>
              <a:rPr lang="en-US" sz="1800" dirty="0">
                <a:latin typeface="Arial" charset="0"/>
                <a:cs typeface="Arial" charset="0"/>
              </a:rPr>
              <a:t>) {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        Int64 n = e;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while (n &gt; 1)  {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 if (n % 2 == 0)  </a:t>
            </a:r>
            <a:r>
              <a:rPr lang="en-US" sz="1800" dirty="0">
                <a:solidFill>
                  <a:srgbClr val="008000"/>
                </a:solidFill>
                <a:latin typeface="Arial" charset="0"/>
                <a:cs typeface="Arial" charset="0"/>
              </a:rPr>
              <a:t>// if n is even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     n = n / 2;      </a:t>
            </a:r>
            <a:r>
              <a:rPr lang="en-US" sz="1800" dirty="0">
                <a:solidFill>
                  <a:srgbClr val="008000"/>
                </a:solidFill>
                <a:latin typeface="Arial" charset="0"/>
                <a:cs typeface="Arial" charset="0"/>
              </a:rPr>
              <a:t>// Integer division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 else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     n = 3 * n + 1;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charset="0"/>
                <a:cs typeface="Arial" charset="0"/>
              </a:rPr>
              <a:t>}   }   }  }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242BAE-97FC-46B4-885B-08D7F51E2984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6085" name="Rectangular Callout 4"/>
          <p:cNvSpPr>
            <a:spLocks noChangeArrowheads="1"/>
          </p:cNvSpPr>
          <p:nvPr/>
        </p:nvSpPr>
        <p:spPr bwMode="auto">
          <a:xfrm>
            <a:off x="5715000" y="5257800"/>
            <a:ext cx="2667000" cy="1182687"/>
          </a:xfrm>
          <a:prstGeom prst="wedgeRectCallout">
            <a:avLst>
              <a:gd name="adj1" fmla="val -130819"/>
              <a:gd name="adj2" fmla="val -7950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The function of </a:t>
            </a:r>
          </a:p>
          <a:p>
            <a:r>
              <a:rPr lang="en-US"/>
              <a:t>Half Or Triple Plus One</a:t>
            </a:r>
          </a:p>
        </p:txBody>
      </p:sp>
      <p:sp>
        <p:nvSpPr>
          <p:cNvPr id="46086" name="Rectangular Callout 5"/>
          <p:cNvSpPr>
            <a:spLocks noChangeArrowheads="1"/>
          </p:cNvSpPr>
          <p:nvPr/>
        </p:nvSpPr>
        <p:spPr bwMode="auto">
          <a:xfrm>
            <a:off x="5715000" y="5257800"/>
            <a:ext cx="2667000" cy="1182687"/>
          </a:xfrm>
          <a:prstGeom prst="wedgeRectCallout">
            <a:avLst>
              <a:gd name="adj1" fmla="val -117898"/>
              <a:gd name="adj2" fmla="val -2263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The function of </a:t>
            </a:r>
          </a:p>
          <a:p>
            <a:r>
              <a:rPr lang="en-US"/>
              <a:t>Half Or Triple Plus One.</a:t>
            </a:r>
          </a:p>
          <a:p>
            <a:r>
              <a:rPr lang="en-US"/>
              <a:t>The function will be started as threads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dirty="0"/>
              <a:t>The Program (Console Application)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4864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class Program 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static void Main(string[ ] </a:t>
            </a:r>
            <a:r>
              <a:rPr lang="en-US" sz="1800" dirty="0" err="1">
                <a:latin typeface="Arial" charset="0"/>
                <a:cs typeface="Arial" charset="0"/>
              </a:rPr>
              <a:t>args</a:t>
            </a:r>
            <a:r>
              <a:rPr lang="en-US" sz="1800" dirty="0">
                <a:latin typeface="Arial" charset="0"/>
                <a:cs typeface="Arial" charset="0"/>
              </a:rPr>
              <a:t>) 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Int64 </a:t>
            </a:r>
            <a:r>
              <a:rPr lang="en-US" sz="1800" dirty="0" err="1">
                <a:latin typeface="Arial" charset="0"/>
                <a:cs typeface="Arial" charset="0"/>
              </a:rPr>
              <a:t>repeatNo</a:t>
            </a:r>
            <a:r>
              <a:rPr lang="en-US" sz="1800" dirty="0">
                <a:latin typeface="Arial" charset="0"/>
                <a:cs typeface="Arial" charset="0"/>
              </a:rPr>
              <a:t> = 10;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for (Int64 k = 0; k &lt;= 5; k++) { // </a:t>
            </a:r>
            <a:r>
              <a:rPr lang="en-US" sz="1800" dirty="0" err="1">
                <a:latin typeface="Arial" charset="0"/>
                <a:cs typeface="Arial" charset="0"/>
              </a:rPr>
              <a:t>threadnum</a:t>
            </a:r>
            <a:r>
              <a:rPr lang="en-US" sz="1800" dirty="0">
                <a:latin typeface="Arial" charset="0"/>
                <a:cs typeface="Arial" charset="0"/>
              </a:rPr>
              <a:t> = 1, 2, 4, 8, 16, 32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Int64 </a:t>
            </a:r>
            <a:r>
              <a:rPr lang="en-US" sz="1800" dirty="0" err="1">
                <a:latin typeface="Arial" charset="0"/>
                <a:cs typeface="Arial" charset="0"/>
              </a:rPr>
              <a:t>threadnum</a:t>
            </a:r>
            <a:r>
              <a:rPr lang="en-US" sz="1800" dirty="0">
                <a:latin typeface="Arial" charset="0"/>
                <a:cs typeface="Arial" charset="0"/>
              </a:rPr>
              <a:t> = (Int64)</a:t>
            </a:r>
            <a:r>
              <a:rPr lang="en-US" sz="1800" dirty="0" err="1">
                <a:latin typeface="Arial" charset="0"/>
                <a:cs typeface="Arial" charset="0"/>
              </a:rPr>
              <a:t>System.Math.Pow</a:t>
            </a:r>
            <a:r>
              <a:rPr lang="en-US" sz="1800" dirty="0">
                <a:latin typeface="Arial" charset="0"/>
                <a:cs typeface="Arial" charset="0"/>
              </a:rPr>
              <a:t>(2, k);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for (Int64 r = 1; r &lt;= 100; r = r + 10) 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float </a:t>
            </a:r>
            <a:r>
              <a:rPr lang="en-US" sz="1800" dirty="0" err="1">
                <a:latin typeface="Arial" charset="0"/>
                <a:cs typeface="Arial" charset="0"/>
              </a:rPr>
              <a:t>totalTime</a:t>
            </a:r>
            <a:r>
              <a:rPr lang="en-US" sz="1800" dirty="0">
                <a:latin typeface="Arial" charset="0"/>
                <a:cs typeface="Arial" charset="0"/>
              </a:rPr>
              <a:t> = 0;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	Int64 t = r * 50000; // define the step length of iteration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	</a:t>
            </a:r>
            <a:r>
              <a:rPr lang="en-US" sz="1800" dirty="0" err="1">
                <a:latin typeface="Arial" charset="0"/>
                <a:cs typeface="Arial" charset="0"/>
              </a:rPr>
              <a:t>Console.Write</a:t>
            </a:r>
            <a:r>
              <a:rPr lang="en-US" sz="1800" dirty="0">
                <a:latin typeface="Arial" charset="0"/>
                <a:cs typeface="Arial" charset="0"/>
              </a:rPr>
              <a:t>("The program validate HOTPO function for numbers ");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	</a:t>
            </a:r>
            <a:r>
              <a:rPr lang="en-US" sz="1800" dirty="0" err="1">
                <a:latin typeface="Arial" charset="0"/>
                <a:cs typeface="Arial" charset="0"/>
              </a:rPr>
              <a:t>Console.WriteLine</a:t>
            </a:r>
            <a:r>
              <a:rPr lang="en-US" sz="1800" dirty="0">
                <a:latin typeface="Arial" charset="0"/>
                <a:cs typeface="Arial" charset="0"/>
              </a:rPr>
              <a:t>("from 1 To " + t);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	try 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HOTPO[] h = new HOTPO[32]; 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List&lt;Int64&gt;[] </a:t>
            </a:r>
            <a:r>
              <a:rPr lang="en-US" sz="1800" dirty="0" err="1">
                <a:latin typeface="Arial" charset="0"/>
                <a:cs typeface="Arial" charset="0"/>
              </a:rPr>
              <a:t>vSetList</a:t>
            </a:r>
            <a:r>
              <a:rPr lang="en-US" sz="1800" dirty="0">
                <a:latin typeface="Arial" charset="0"/>
                <a:cs typeface="Arial" charset="0"/>
              </a:rPr>
              <a:t> = new List&lt;Int64&gt;[32];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for (Int64 </a:t>
            </a:r>
            <a:r>
              <a:rPr lang="en-US" sz="1800" dirty="0" err="1">
                <a:latin typeface="Arial" charset="0"/>
                <a:cs typeface="Arial" charset="0"/>
              </a:rPr>
              <a:t>i</a:t>
            </a:r>
            <a:r>
              <a:rPr lang="en-US" sz="1800" dirty="0">
                <a:latin typeface="Arial" charset="0"/>
                <a:cs typeface="Arial" charset="0"/>
              </a:rPr>
              <a:t> = 1; </a:t>
            </a:r>
            <a:r>
              <a:rPr lang="en-US" sz="1800" dirty="0" err="1">
                <a:latin typeface="Arial" charset="0"/>
                <a:cs typeface="Arial" charset="0"/>
              </a:rPr>
              <a:t>i</a:t>
            </a:r>
            <a:r>
              <a:rPr lang="en-US" sz="1800" dirty="0">
                <a:latin typeface="Arial" charset="0"/>
                <a:cs typeface="Arial" charset="0"/>
              </a:rPr>
              <a:t> &lt;= t; </a:t>
            </a:r>
            <a:r>
              <a:rPr lang="en-US" sz="1800" dirty="0" err="1">
                <a:latin typeface="Arial" charset="0"/>
                <a:cs typeface="Arial" charset="0"/>
              </a:rPr>
              <a:t>i</a:t>
            </a:r>
            <a:r>
              <a:rPr lang="en-US" sz="1800" dirty="0">
                <a:latin typeface="Arial" charset="0"/>
                <a:cs typeface="Arial" charset="0"/>
              </a:rPr>
              <a:t>++)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if (</a:t>
            </a:r>
            <a:r>
              <a:rPr lang="en-US" sz="1800" dirty="0" err="1">
                <a:latin typeface="Arial" charset="0"/>
                <a:cs typeface="Arial" charset="0"/>
              </a:rPr>
              <a:t>vSetList</a:t>
            </a:r>
            <a:r>
              <a:rPr lang="en-US" sz="1800" dirty="0">
                <a:latin typeface="Arial" charset="0"/>
                <a:cs typeface="Arial" charset="0"/>
              </a:rPr>
              <a:t>[</a:t>
            </a:r>
            <a:r>
              <a:rPr lang="en-US" sz="1800" dirty="0" err="1">
                <a:latin typeface="Arial" charset="0"/>
                <a:cs typeface="Arial" charset="0"/>
              </a:rPr>
              <a:t>i</a:t>
            </a:r>
            <a:r>
              <a:rPr lang="en-US" sz="1800" dirty="0">
                <a:latin typeface="Arial" charset="0"/>
                <a:cs typeface="Arial" charset="0"/>
              </a:rPr>
              <a:t> % 32] == null)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    </a:t>
            </a:r>
            <a:r>
              <a:rPr lang="en-US" sz="1800" dirty="0" err="1">
                <a:latin typeface="Arial" charset="0"/>
                <a:cs typeface="Arial" charset="0"/>
              </a:rPr>
              <a:t>vSetList</a:t>
            </a:r>
            <a:r>
              <a:rPr lang="en-US" sz="1800" dirty="0">
                <a:latin typeface="Arial" charset="0"/>
                <a:cs typeface="Arial" charset="0"/>
              </a:rPr>
              <a:t>[</a:t>
            </a:r>
            <a:r>
              <a:rPr lang="en-US" sz="1800" dirty="0" err="1">
                <a:latin typeface="Arial" charset="0"/>
                <a:cs typeface="Arial" charset="0"/>
              </a:rPr>
              <a:t>i</a:t>
            </a:r>
            <a:r>
              <a:rPr lang="en-US" sz="1800" dirty="0">
                <a:latin typeface="Arial" charset="0"/>
                <a:cs typeface="Arial" charset="0"/>
              </a:rPr>
              <a:t> % 32] = new List&lt;Int64&gt;();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</a:t>
            </a:r>
            <a:r>
              <a:rPr lang="en-US" sz="1800" dirty="0" err="1">
                <a:latin typeface="Arial" charset="0"/>
                <a:cs typeface="Arial" charset="0"/>
              </a:rPr>
              <a:t>vSetList</a:t>
            </a:r>
            <a:r>
              <a:rPr lang="en-US" sz="1800" dirty="0">
                <a:latin typeface="Arial" charset="0"/>
                <a:cs typeface="Arial" charset="0"/>
              </a:rPr>
              <a:t>[</a:t>
            </a:r>
            <a:r>
              <a:rPr lang="en-US" sz="1800" dirty="0" err="1">
                <a:latin typeface="Arial" charset="0"/>
                <a:cs typeface="Arial" charset="0"/>
              </a:rPr>
              <a:t>i</a:t>
            </a:r>
            <a:r>
              <a:rPr lang="en-US" sz="1800" dirty="0">
                <a:latin typeface="Arial" charset="0"/>
                <a:cs typeface="Arial" charset="0"/>
              </a:rPr>
              <a:t> % 32].Add(</a:t>
            </a:r>
            <a:r>
              <a:rPr lang="en-US" sz="1800" dirty="0" err="1">
                <a:latin typeface="Arial" charset="0"/>
                <a:cs typeface="Arial" charset="0"/>
              </a:rPr>
              <a:t>i</a:t>
            </a:r>
            <a:r>
              <a:rPr lang="en-US" sz="1800" dirty="0">
                <a:latin typeface="Arial" charset="0"/>
                <a:cs typeface="Arial" charset="0"/>
              </a:rPr>
              <a:t>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}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7C4941-AEA5-4802-8870-B28CE418FE6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7109" name="Rectangular Callout 4"/>
          <p:cNvSpPr>
            <a:spLocks noChangeArrowheads="1"/>
          </p:cNvSpPr>
          <p:nvPr/>
        </p:nvSpPr>
        <p:spPr bwMode="auto">
          <a:xfrm>
            <a:off x="5257800" y="685800"/>
            <a:ext cx="2667000" cy="1211263"/>
          </a:xfrm>
          <a:prstGeom prst="wedgeRectCallout">
            <a:avLst>
              <a:gd name="adj1" fmla="val -134380"/>
              <a:gd name="adj2" fmla="val 37755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Prepared for executing the program in multiple iterations for building average results</a:t>
            </a:r>
          </a:p>
        </p:txBody>
      </p:sp>
      <p:sp>
        <p:nvSpPr>
          <p:cNvPr id="47110" name="Rectangular Callout 4"/>
          <p:cNvSpPr>
            <a:spLocks noChangeArrowheads="1"/>
          </p:cNvSpPr>
          <p:nvPr/>
        </p:nvSpPr>
        <p:spPr bwMode="auto">
          <a:xfrm>
            <a:off x="5715000" y="4038600"/>
            <a:ext cx="2667000" cy="762000"/>
          </a:xfrm>
          <a:prstGeom prst="wedgeRectCallout">
            <a:avLst>
              <a:gd name="adj1" fmla="val -82727"/>
              <a:gd name="adj2" fmla="val 49972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Load the data into the list of arrays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Inputs into a List of Array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-228600" y="1066800"/>
            <a:ext cx="9296400" cy="57150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				Thread[] ht = new Thread[32]; // create 32 thread object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for (int i = 0; i &lt; repeatNo; i++) {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DateTime startMT = DateTime.Now;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for (Int64 b = 0; b &lt; threadnum; b++) {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for (Int64 count = 0; count &lt; (Int64)System.Math.Pow(2, k); count++){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    Int64 cc = 0;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    for (Int64 m = 0; m &lt; 32; m++) {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        Int64 c = b % threadnum;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        Int64 d = m % threadnum;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        if (c == d) {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            if (h[c] == null)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                if (c != m)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                    vSetList[c].AddRange(vSetList[m].ToArray());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        } cc = c;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    } h[cc] = new HOTPO(vSetList[cc]);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    }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>
                <a:latin typeface="Arial" charset="0"/>
                <a:cs typeface="Arial" charset="0"/>
              </a:rPr>
              <a:t>                            }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8E47A8-7DE0-43AB-BF40-A8F402838ABE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8133" name="Rectangular Callout 4"/>
          <p:cNvSpPr>
            <a:spLocks noChangeArrowheads="1"/>
          </p:cNvSpPr>
          <p:nvPr/>
        </p:nvSpPr>
        <p:spPr bwMode="auto">
          <a:xfrm>
            <a:off x="6172200" y="3886200"/>
            <a:ext cx="2667000" cy="746125"/>
          </a:xfrm>
          <a:prstGeom prst="wedgeRectCallout">
            <a:avLst>
              <a:gd name="adj1" fmla="val -72931"/>
              <a:gd name="adj2" fmla="val 94343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Distribute the numbers into the data arrays.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Start Threads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36525" y="1447800"/>
            <a:ext cx="8382000" cy="48006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for (</a:t>
            </a:r>
            <a:r>
              <a:rPr lang="en-US" sz="1800" dirty="0" err="1">
                <a:latin typeface="Arial" charset="0"/>
                <a:cs typeface="Arial" charset="0"/>
              </a:rPr>
              <a:t>int</a:t>
            </a:r>
            <a:r>
              <a:rPr lang="en-US" sz="1800" dirty="0">
                <a:latin typeface="Arial" charset="0"/>
                <a:cs typeface="Arial" charset="0"/>
              </a:rPr>
              <a:t> g = 0; g &lt; </a:t>
            </a:r>
            <a:r>
              <a:rPr lang="en-US" sz="1800" dirty="0" err="1">
                <a:latin typeface="Arial" charset="0"/>
                <a:cs typeface="Arial" charset="0"/>
              </a:rPr>
              <a:t>threadnum</a:t>
            </a:r>
            <a:r>
              <a:rPr lang="en-US" sz="1800" dirty="0">
                <a:latin typeface="Arial" charset="0"/>
                <a:cs typeface="Arial" charset="0"/>
              </a:rPr>
              <a:t>; g++) 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    </a:t>
            </a:r>
            <a:r>
              <a:rPr lang="en-US" sz="1800" dirty="0" err="1">
                <a:latin typeface="Arial" charset="0"/>
                <a:cs typeface="Arial" charset="0"/>
              </a:rPr>
              <a:t>ht</a:t>
            </a:r>
            <a:r>
              <a:rPr lang="en-US" sz="1800" dirty="0">
                <a:latin typeface="Arial" charset="0"/>
                <a:cs typeface="Arial" charset="0"/>
              </a:rPr>
              <a:t>[g] = new Thread(new </a:t>
            </a:r>
            <a:r>
              <a:rPr lang="en-US" sz="1800" dirty="0" err="1">
                <a:latin typeface="Arial" charset="0"/>
                <a:cs typeface="Arial" charset="0"/>
              </a:rPr>
              <a:t>ThreadStart</a:t>
            </a:r>
            <a:r>
              <a:rPr lang="en-US" sz="1800" dirty="0">
                <a:latin typeface="Arial" charset="0"/>
                <a:cs typeface="Arial" charset="0"/>
              </a:rPr>
              <a:t>(h[g].</a:t>
            </a:r>
            <a:r>
              <a:rPr lang="en-US" sz="1800" dirty="0" err="1">
                <a:latin typeface="Arial" charset="0"/>
                <a:cs typeface="Arial" charset="0"/>
              </a:rPr>
              <a:t>hotpoFunc</a:t>
            </a:r>
            <a:r>
              <a:rPr lang="en-US" sz="1800" dirty="0">
                <a:latin typeface="Arial" charset="0"/>
                <a:cs typeface="Arial" charset="0"/>
              </a:rPr>
              <a:t>));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for (</a:t>
            </a:r>
            <a:r>
              <a:rPr lang="en-US" sz="1800" dirty="0" err="1">
                <a:latin typeface="Arial" charset="0"/>
                <a:cs typeface="Arial" charset="0"/>
              </a:rPr>
              <a:t>int</a:t>
            </a:r>
            <a:r>
              <a:rPr lang="en-US" sz="1800" dirty="0">
                <a:latin typeface="Arial" charset="0"/>
                <a:cs typeface="Arial" charset="0"/>
              </a:rPr>
              <a:t> g = 0; g &lt; </a:t>
            </a:r>
            <a:r>
              <a:rPr lang="en-US" sz="1800" dirty="0" err="1">
                <a:latin typeface="Arial" charset="0"/>
                <a:cs typeface="Arial" charset="0"/>
              </a:rPr>
              <a:t>threadnum</a:t>
            </a:r>
            <a:r>
              <a:rPr lang="en-US" sz="1800" dirty="0">
                <a:latin typeface="Arial" charset="0"/>
                <a:cs typeface="Arial" charset="0"/>
              </a:rPr>
              <a:t>; g++)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	</a:t>
            </a:r>
            <a:r>
              <a:rPr lang="en-US" sz="1800" dirty="0" err="1">
                <a:latin typeface="Arial" charset="0"/>
                <a:cs typeface="Arial" charset="0"/>
              </a:rPr>
              <a:t>ht</a:t>
            </a:r>
            <a:r>
              <a:rPr lang="en-US" sz="1800" dirty="0">
                <a:latin typeface="Arial" charset="0"/>
                <a:cs typeface="Arial" charset="0"/>
              </a:rPr>
              <a:t>[g].Start();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bool </a:t>
            </a:r>
            <a:r>
              <a:rPr lang="en-US" sz="1800" dirty="0" err="1">
                <a:latin typeface="Arial" charset="0"/>
                <a:cs typeface="Arial" charset="0"/>
              </a:rPr>
              <a:t>itag</a:t>
            </a:r>
            <a:r>
              <a:rPr lang="en-US" sz="1800" dirty="0">
                <a:latin typeface="Arial" charset="0"/>
                <a:cs typeface="Arial" charset="0"/>
              </a:rPr>
              <a:t> = true;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while (</a:t>
            </a:r>
            <a:r>
              <a:rPr lang="en-US" sz="1800" dirty="0" err="1">
                <a:latin typeface="Arial" charset="0"/>
                <a:cs typeface="Arial" charset="0"/>
              </a:rPr>
              <a:t>itag</a:t>
            </a:r>
            <a:r>
              <a:rPr lang="en-US" sz="1800" dirty="0">
                <a:latin typeface="Arial" charset="0"/>
                <a:cs typeface="Arial" charset="0"/>
              </a:rPr>
              <a:t>) 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    </a:t>
            </a:r>
            <a:r>
              <a:rPr lang="en-US" sz="1800" dirty="0" err="1">
                <a:latin typeface="Arial" charset="0"/>
                <a:cs typeface="Arial" charset="0"/>
              </a:rPr>
              <a:t>itag</a:t>
            </a:r>
            <a:r>
              <a:rPr lang="en-US" sz="1800" dirty="0">
                <a:latin typeface="Arial" charset="0"/>
                <a:cs typeface="Arial" charset="0"/>
              </a:rPr>
              <a:t> = false;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    for (</a:t>
            </a:r>
            <a:r>
              <a:rPr lang="en-US" sz="1800" dirty="0" err="1">
                <a:latin typeface="Arial" charset="0"/>
                <a:cs typeface="Arial" charset="0"/>
              </a:rPr>
              <a:t>int</a:t>
            </a:r>
            <a:r>
              <a:rPr lang="en-US" sz="1800" dirty="0">
                <a:latin typeface="Arial" charset="0"/>
                <a:cs typeface="Arial" charset="0"/>
              </a:rPr>
              <a:t> g = 0; g &lt; </a:t>
            </a:r>
            <a:r>
              <a:rPr lang="en-US" sz="1800" dirty="0" err="1">
                <a:latin typeface="Arial" charset="0"/>
                <a:cs typeface="Arial" charset="0"/>
              </a:rPr>
              <a:t>threadnum</a:t>
            </a:r>
            <a:r>
              <a:rPr lang="en-US" sz="1800" dirty="0">
                <a:latin typeface="Arial" charset="0"/>
                <a:cs typeface="Arial" charset="0"/>
              </a:rPr>
              <a:t>; g++)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        if (</a:t>
            </a:r>
            <a:r>
              <a:rPr lang="en-US" sz="1800" dirty="0" err="1">
                <a:latin typeface="Arial" charset="0"/>
                <a:cs typeface="Arial" charset="0"/>
              </a:rPr>
              <a:t>ht</a:t>
            </a:r>
            <a:r>
              <a:rPr lang="en-US" sz="1800" dirty="0">
                <a:latin typeface="Arial" charset="0"/>
                <a:cs typeface="Arial" charset="0"/>
              </a:rPr>
              <a:t>[g].</a:t>
            </a:r>
            <a:r>
              <a:rPr lang="en-US" sz="1800" dirty="0" err="1">
                <a:latin typeface="Arial" charset="0"/>
                <a:cs typeface="Arial" charset="0"/>
              </a:rPr>
              <a:t>IsAlive</a:t>
            </a:r>
            <a:r>
              <a:rPr lang="en-US" sz="1800" dirty="0">
                <a:latin typeface="Arial" charset="0"/>
                <a:cs typeface="Arial" charset="0"/>
              </a:rPr>
              <a:t>)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            </a:t>
            </a:r>
            <a:r>
              <a:rPr lang="en-US" sz="1800" dirty="0" err="1">
                <a:latin typeface="Arial" charset="0"/>
                <a:cs typeface="Arial" charset="0"/>
              </a:rPr>
              <a:t>itag</a:t>
            </a:r>
            <a:r>
              <a:rPr lang="en-US" sz="1800" dirty="0">
                <a:latin typeface="Arial" charset="0"/>
                <a:cs typeface="Arial" charset="0"/>
              </a:rPr>
              <a:t> = true;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};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float </a:t>
            </a:r>
            <a:r>
              <a:rPr lang="en-US" sz="1800" dirty="0" err="1">
                <a:latin typeface="Arial" charset="0"/>
                <a:cs typeface="Arial" charset="0"/>
              </a:rPr>
              <a:t>manyThreadTime</a:t>
            </a:r>
            <a:r>
              <a:rPr lang="en-US" sz="1800" dirty="0">
                <a:latin typeface="Arial" charset="0"/>
                <a:cs typeface="Arial" charset="0"/>
              </a:rPr>
              <a:t> = (</a:t>
            </a:r>
            <a:r>
              <a:rPr lang="en-US" sz="1800" dirty="0" err="1">
                <a:latin typeface="Arial" charset="0"/>
                <a:cs typeface="Arial" charset="0"/>
              </a:rPr>
              <a:t>DateTime.Now</a:t>
            </a:r>
            <a:r>
              <a:rPr lang="en-US" sz="1800" dirty="0">
                <a:latin typeface="Arial" charset="0"/>
                <a:cs typeface="Arial" charset="0"/>
              </a:rPr>
              <a:t> - </a:t>
            </a:r>
            <a:r>
              <a:rPr lang="en-US" sz="1800" dirty="0" err="1">
                <a:latin typeface="Arial" charset="0"/>
                <a:cs typeface="Arial" charset="0"/>
              </a:rPr>
              <a:t>startMT</a:t>
            </a:r>
            <a:r>
              <a:rPr lang="en-US" sz="1800" dirty="0">
                <a:latin typeface="Arial" charset="0"/>
                <a:cs typeface="Arial" charset="0"/>
              </a:rPr>
              <a:t>).Seconds;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	if (</a:t>
            </a:r>
            <a:r>
              <a:rPr lang="en-US" sz="1800" dirty="0" err="1">
                <a:latin typeface="Arial" charset="0"/>
                <a:cs typeface="Arial" charset="0"/>
              </a:rPr>
              <a:t>manyThreadTime</a:t>
            </a:r>
            <a:r>
              <a:rPr lang="en-US" sz="1800" dirty="0">
                <a:latin typeface="Arial" charset="0"/>
                <a:cs typeface="Arial" charset="0"/>
              </a:rPr>
              <a:t> &lt; 0)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    </a:t>
            </a:r>
            <a:r>
              <a:rPr lang="en-US" sz="1800" dirty="0" err="1">
                <a:latin typeface="Arial" charset="0"/>
                <a:cs typeface="Arial" charset="0"/>
              </a:rPr>
              <a:t>Console.WriteLine</a:t>
            </a:r>
            <a:r>
              <a:rPr lang="en-US" sz="1800" dirty="0"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latin typeface="Arial" charset="0"/>
                <a:cs typeface="Arial" charset="0"/>
              </a:rPr>
              <a:t>i</a:t>
            </a:r>
            <a:r>
              <a:rPr lang="en-US" sz="1800" dirty="0">
                <a:latin typeface="Arial" charset="0"/>
                <a:cs typeface="Arial" charset="0"/>
              </a:rPr>
              <a:t> + ": Error");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endParaRPr lang="en-US" sz="18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endParaRPr lang="en-US" sz="18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1371600" cy="457200"/>
          </a:xfrm>
          <a:noFill/>
        </p:spPr>
        <p:txBody>
          <a:bodyPr/>
          <a:lstStyle/>
          <a:p>
            <a:fld id="{3B29251C-6C39-408C-85FD-8D3F5FA454B6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9157" name="Rectangular Callout 15"/>
          <p:cNvSpPr>
            <a:spLocks noChangeArrowheads="1"/>
          </p:cNvSpPr>
          <p:nvPr/>
        </p:nvSpPr>
        <p:spPr bwMode="auto">
          <a:xfrm>
            <a:off x="5470525" y="2514600"/>
            <a:ext cx="2073275" cy="762000"/>
          </a:xfrm>
          <a:prstGeom prst="wedgeRectCallout">
            <a:avLst>
              <a:gd name="adj1" fmla="val -156713"/>
              <a:gd name="adj2" fmla="val -27468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Start threadnum of threads in a loop.</a:t>
            </a:r>
          </a:p>
        </p:txBody>
      </p:sp>
      <p:sp>
        <p:nvSpPr>
          <p:cNvPr id="49158" name="Rectangular Callout 15"/>
          <p:cNvSpPr>
            <a:spLocks noChangeArrowheads="1"/>
          </p:cNvSpPr>
          <p:nvPr/>
        </p:nvSpPr>
        <p:spPr bwMode="auto">
          <a:xfrm>
            <a:off x="6918325" y="1066800"/>
            <a:ext cx="2073275" cy="762000"/>
          </a:xfrm>
          <a:prstGeom prst="wedgeRectCallout">
            <a:avLst>
              <a:gd name="adj1" fmla="val -128648"/>
              <a:gd name="adj2" fmla="val 2707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Create  t objects for t threads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Software Support to Multi-Core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dirty="0"/>
              <a:t>One of the Intel’s solutions: </a:t>
            </a:r>
            <a:br>
              <a:rPr lang="en-US" dirty="0"/>
            </a:br>
            <a:r>
              <a:rPr lang="en-US" dirty="0"/>
              <a:t>Intel® Threading Building Blocks (Intel® </a:t>
            </a:r>
            <a:r>
              <a:rPr lang="en-US" b="1" dirty="0"/>
              <a:t>TBB</a:t>
            </a:r>
            <a:r>
              <a:rPr lang="en-US" dirty="0"/>
              <a:t>)</a:t>
            </a:r>
          </a:p>
          <a:p>
            <a:r>
              <a:rPr lang="en-US" dirty="0"/>
              <a:t>TBB is a set of library functions primarily designed for optimizing computation-intensive applications, such as graphics processing in gaming.</a:t>
            </a:r>
          </a:p>
          <a:p>
            <a:r>
              <a:rPr lang="en-US" dirty="0">
                <a:highlight>
                  <a:srgbClr val="FFFF00"/>
                </a:highlight>
              </a:rPr>
              <a:t>TBB can enhance the performance of these applications with relatively small amounts of coding effort</a:t>
            </a:r>
            <a:r>
              <a:rPr lang="en-US" dirty="0"/>
              <a:t>. </a:t>
            </a:r>
          </a:p>
          <a:p>
            <a:r>
              <a:rPr lang="en-US" dirty="0"/>
              <a:t>Even for a serial application, TBB techniques demonstrate straightforward ways of introducing performance threading.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32C704-6AAF-40C0-A665-9C6EBDB633F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Time Used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7150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if (</a:t>
            </a:r>
            <a:r>
              <a:rPr lang="en-US" sz="1800" dirty="0" err="1">
                <a:latin typeface="Arial" charset="0"/>
                <a:cs typeface="Arial" charset="0"/>
              </a:rPr>
              <a:t>manyThreadTime</a:t>
            </a:r>
            <a:r>
              <a:rPr lang="en-US" sz="1800" dirty="0">
                <a:latin typeface="Arial" charset="0"/>
                <a:cs typeface="Arial" charset="0"/>
              </a:rPr>
              <a:t> != 0)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    </a:t>
            </a:r>
            <a:r>
              <a:rPr lang="en-US" sz="1800" dirty="0" err="1">
                <a:latin typeface="Arial" charset="0"/>
                <a:cs typeface="Arial" charset="0"/>
              </a:rPr>
              <a:t>manyThreadTime</a:t>
            </a:r>
            <a:r>
              <a:rPr lang="en-US" sz="1800" dirty="0">
                <a:latin typeface="Arial" charset="0"/>
                <a:cs typeface="Arial" charset="0"/>
              </a:rPr>
              <a:t> = </a:t>
            </a:r>
            <a:r>
              <a:rPr lang="en-US" sz="1800" dirty="0" err="1">
                <a:latin typeface="Arial" charset="0"/>
                <a:cs typeface="Arial" charset="0"/>
              </a:rPr>
              <a:t>manyThreadTime</a:t>
            </a:r>
            <a:r>
              <a:rPr lang="en-US" sz="1800" dirty="0">
                <a:latin typeface="Arial" charset="0"/>
                <a:cs typeface="Arial" charset="0"/>
              </a:rPr>
              <a:t> * 1000 + (</a:t>
            </a:r>
            <a:r>
              <a:rPr lang="en-US" sz="1800" dirty="0" err="1">
                <a:latin typeface="Arial" charset="0"/>
                <a:cs typeface="Arial" charset="0"/>
              </a:rPr>
              <a:t>DateTime.Now</a:t>
            </a:r>
            <a:r>
              <a:rPr lang="en-US" sz="1800" dirty="0">
                <a:latin typeface="Arial" charset="0"/>
                <a:cs typeface="Arial" charset="0"/>
              </a:rPr>
              <a:t> - </a:t>
            </a:r>
            <a:r>
              <a:rPr lang="en-US" sz="1800" dirty="0" err="1">
                <a:latin typeface="Arial" charset="0"/>
                <a:cs typeface="Arial" charset="0"/>
              </a:rPr>
              <a:t>startMT</a:t>
            </a:r>
            <a:r>
              <a:rPr lang="en-US" sz="1800" dirty="0">
                <a:latin typeface="Arial" charset="0"/>
                <a:cs typeface="Arial" charset="0"/>
              </a:rPr>
              <a:t>).Milliseconds;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} else 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		</a:t>
            </a:r>
            <a:r>
              <a:rPr lang="en-US" sz="1800" dirty="0" err="1">
                <a:latin typeface="Arial" charset="0"/>
                <a:cs typeface="Arial" charset="0"/>
              </a:rPr>
              <a:t>manyThreadTime</a:t>
            </a:r>
            <a:r>
              <a:rPr lang="en-US" sz="1800" dirty="0">
                <a:latin typeface="Arial" charset="0"/>
                <a:cs typeface="Arial" charset="0"/>
              </a:rPr>
              <a:t> = (</a:t>
            </a:r>
            <a:r>
              <a:rPr lang="en-US" sz="1800" dirty="0" err="1">
                <a:latin typeface="Arial" charset="0"/>
                <a:cs typeface="Arial" charset="0"/>
              </a:rPr>
              <a:t>DateTime.Now</a:t>
            </a:r>
            <a:r>
              <a:rPr lang="en-US" sz="1800" dirty="0">
                <a:latin typeface="Arial" charset="0"/>
                <a:cs typeface="Arial" charset="0"/>
              </a:rPr>
              <a:t> - </a:t>
            </a:r>
            <a:r>
              <a:rPr lang="en-US" sz="1800" dirty="0" err="1">
                <a:latin typeface="Arial" charset="0"/>
                <a:cs typeface="Arial" charset="0"/>
              </a:rPr>
              <a:t>startMT</a:t>
            </a:r>
            <a:r>
              <a:rPr lang="en-US" sz="1800" dirty="0">
                <a:latin typeface="Arial" charset="0"/>
                <a:cs typeface="Arial" charset="0"/>
              </a:rPr>
              <a:t>).Milliseconds;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</a:t>
            </a:r>
            <a:r>
              <a:rPr lang="en-US" sz="1800" dirty="0" err="1">
                <a:latin typeface="Arial" charset="0"/>
                <a:cs typeface="Arial" charset="0"/>
              </a:rPr>
              <a:t>totalTime</a:t>
            </a:r>
            <a:r>
              <a:rPr lang="en-US" sz="1800" dirty="0">
                <a:latin typeface="Arial" charset="0"/>
                <a:cs typeface="Arial" charset="0"/>
              </a:rPr>
              <a:t> = </a:t>
            </a:r>
            <a:r>
              <a:rPr lang="en-US" sz="1800" dirty="0" err="1">
                <a:latin typeface="Arial" charset="0"/>
                <a:cs typeface="Arial" charset="0"/>
              </a:rPr>
              <a:t>totalTime</a:t>
            </a:r>
            <a:r>
              <a:rPr lang="en-US" sz="1800" dirty="0">
                <a:latin typeface="Arial" charset="0"/>
                <a:cs typeface="Arial" charset="0"/>
              </a:rPr>
              <a:t> + </a:t>
            </a:r>
            <a:r>
              <a:rPr lang="en-US" sz="1800" dirty="0" err="1">
                <a:latin typeface="Arial" charset="0"/>
                <a:cs typeface="Arial" charset="0"/>
              </a:rPr>
              <a:t>manyThreadTime</a:t>
            </a:r>
            <a:r>
              <a:rPr lang="en-US" sz="1800" dirty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</a:t>
            </a:r>
            <a:r>
              <a:rPr lang="en-US" sz="1800" dirty="0" err="1">
                <a:latin typeface="Arial" charset="0"/>
                <a:cs typeface="Arial" charset="0"/>
              </a:rPr>
              <a:t>Console.WriteLine</a:t>
            </a:r>
            <a:r>
              <a:rPr lang="en-US" sz="1800" dirty="0"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latin typeface="Arial" charset="0"/>
                <a:cs typeface="Arial" charset="0"/>
              </a:rPr>
              <a:t>i</a:t>
            </a:r>
            <a:r>
              <a:rPr lang="en-US" sz="1800" dirty="0">
                <a:latin typeface="Arial" charset="0"/>
                <a:cs typeface="Arial" charset="0"/>
              </a:rPr>
              <a:t> + ": Time consumed by " + </a:t>
            </a:r>
            <a:r>
              <a:rPr lang="en-US" sz="1800" dirty="0" err="1">
                <a:latin typeface="Arial" charset="0"/>
                <a:cs typeface="Arial" charset="0"/>
              </a:rPr>
              <a:t>threadnum</a:t>
            </a:r>
            <a:r>
              <a:rPr lang="en-US" sz="1800" dirty="0">
                <a:latin typeface="Arial" charset="0"/>
                <a:cs typeface="Arial" charset="0"/>
              </a:rPr>
              <a:t> + " threads in milliseconds is " + </a:t>
            </a:r>
            <a:r>
              <a:rPr lang="en-US" sz="1800" dirty="0" err="1">
                <a:latin typeface="Arial" charset="0"/>
                <a:cs typeface="Arial" charset="0"/>
              </a:rPr>
              <a:t>manyThreadTime</a:t>
            </a:r>
            <a:r>
              <a:rPr lang="en-US" sz="1800" dirty="0">
                <a:latin typeface="Arial" charset="0"/>
                <a:cs typeface="Arial" charset="0"/>
              </a:rPr>
              <a:t>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finally  {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>
                <a:latin typeface="Arial" charset="0"/>
                <a:cs typeface="Arial" charset="0"/>
              </a:rPr>
              <a:t>Console.WriteLine</a:t>
            </a:r>
            <a:r>
              <a:rPr lang="en-US" sz="1800" dirty="0">
                <a:latin typeface="Arial" charset="0"/>
                <a:cs typeface="Arial" charset="0"/>
              </a:rPr>
              <a:t>("Average time consumed by " + </a:t>
            </a:r>
            <a:r>
              <a:rPr lang="en-US" sz="1800" dirty="0" err="1">
                <a:latin typeface="Arial" charset="0"/>
                <a:cs typeface="Arial" charset="0"/>
              </a:rPr>
              <a:t>threadnum</a:t>
            </a:r>
            <a:r>
              <a:rPr lang="en-US" sz="1800" dirty="0">
                <a:latin typeface="Arial" charset="0"/>
                <a:cs typeface="Arial" charset="0"/>
              </a:rPr>
              <a:t> + " threads in milliseconds is " + </a:t>
            </a:r>
            <a:r>
              <a:rPr lang="en-US" sz="1800" dirty="0" err="1">
                <a:latin typeface="Arial" charset="0"/>
                <a:cs typeface="Arial" charset="0"/>
              </a:rPr>
              <a:t>totalTime</a:t>
            </a:r>
            <a:r>
              <a:rPr lang="en-US" sz="1800" dirty="0">
                <a:latin typeface="Arial" charset="0"/>
                <a:cs typeface="Arial" charset="0"/>
              </a:rPr>
              <a:t> / </a:t>
            </a:r>
            <a:r>
              <a:rPr lang="en-US" sz="1800" dirty="0" err="1">
                <a:latin typeface="Arial" charset="0"/>
                <a:cs typeface="Arial" charset="0"/>
              </a:rPr>
              <a:t>repeatNo</a:t>
            </a:r>
            <a:r>
              <a:rPr lang="en-US" sz="1800" dirty="0">
                <a:latin typeface="Arial" charset="0"/>
                <a:cs typeface="Arial" charset="0"/>
              </a:rPr>
              <a:t>); 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} </a:t>
            </a:r>
            <a:r>
              <a:rPr lang="en-US" sz="1800" dirty="0" err="1">
                <a:latin typeface="Arial" charset="0"/>
                <a:cs typeface="Arial" charset="0"/>
              </a:rPr>
              <a:t>Console.ReadLine</a:t>
            </a:r>
            <a:r>
              <a:rPr lang="en-US" sz="1800" dirty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1371600" cy="457200"/>
          </a:xfrm>
          <a:noFill/>
        </p:spPr>
        <p:txBody>
          <a:bodyPr/>
          <a:lstStyle/>
          <a:p>
            <a:fld id="{C0ACE818-490B-4B49-A97E-5DA75C05B23D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5562600" cy="623888"/>
          </a:xfrm>
        </p:spPr>
        <p:txBody>
          <a:bodyPr/>
          <a:lstStyle/>
          <a:p>
            <a:r>
              <a:rPr lang="en-US" dirty="0"/>
              <a:t>Output (Part)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570EC7-B518-401C-8A70-192560F4F3E3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1204" name="Picture 5" descr="C:\Users\Yinong\Desktop\Not in Office\The Latest Experiment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295400"/>
            <a:ext cx="90185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Multithreading Performance with Communication and Synchronization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691313" cy="2884488"/>
          </a:xfrm>
        </p:spPr>
        <p:txBody>
          <a:bodyPr/>
          <a:lstStyle/>
          <a:p>
            <a:r>
              <a:rPr lang="en-US" dirty="0"/>
              <a:t>The threads in </a:t>
            </a:r>
            <a:r>
              <a:rPr lang="en-US" dirty="0" err="1"/>
              <a:t>Collatz</a:t>
            </a:r>
            <a:r>
              <a:rPr lang="en-US" dirty="0"/>
              <a:t> Conjecture validation program are independent of each other.</a:t>
            </a:r>
          </a:p>
          <a:p>
            <a:endParaRPr lang="en-US" dirty="0"/>
          </a:p>
          <a:p>
            <a:r>
              <a:rPr lang="en-US" dirty="0"/>
              <a:t>How much performance can be improved if </a:t>
            </a:r>
            <a:r>
              <a:rPr lang="en-US" dirty="0">
                <a:solidFill>
                  <a:srgbClr val="0000FF"/>
                </a:solidFill>
              </a:rPr>
              <a:t>communication and synchronization </a:t>
            </a:r>
            <a:r>
              <a:rPr lang="en-US" dirty="0"/>
              <a:t>are involved among the threads?</a:t>
            </a:r>
          </a:p>
        </p:txBody>
      </p:sp>
    </p:spTree>
    <p:extLst>
      <p:ext uri="{BB962C8B-B14F-4D97-AF65-F5344CB8AC3E}">
        <p14:creationId xmlns:p14="http://schemas.microsoft.com/office/powerpoint/2010/main" val="29262841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/>
              <a:t>Performance with Thread Communication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150937" y="914400"/>
            <a:ext cx="7840663" cy="245586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dirty="0"/>
              <a:t>Consider the e-commerce system in the diagram</a:t>
            </a:r>
          </a:p>
          <a:p>
            <a:pPr>
              <a:defRPr/>
            </a:pPr>
            <a:r>
              <a:rPr lang="en-US" sz="2400" dirty="0"/>
              <a:t>The threads share the multi-cell buffer;</a:t>
            </a:r>
          </a:p>
          <a:p>
            <a:pPr>
              <a:defRPr/>
            </a:pPr>
            <a:r>
              <a:rPr lang="en-US" sz="2400" dirty="0"/>
              <a:t>Is the encoder or decoder a bottleneck of performance?</a:t>
            </a:r>
          </a:p>
          <a:p>
            <a:pPr>
              <a:defRPr/>
            </a:pPr>
            <a:r>
              <a:rPr lang="en-US" sz="2400" dirty="0"/>
              <a:t>Should the order-processing threads be created in Hotel thread? What are TBB ideas?</a:t>
            </a:r>
          </a:p>
          <a:p>
            <a:pPr>
              <a:defRPr/>
            </a:pPr>
            <a:r>
              <a:rPr lang="en-US" sz="2400" dirty="0"/>
              <a:t>When do we need “Spin Synchronization”?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A26539-9111-4447-8487-296DCB7E0679}" type="slidenum">
              <a:rPr lang="en-US" smtClean="0">
                <a:solidFill>
                  <a:schemeClr val="tx2"/>
                </a:solidFill>
              </a:rPr>
              <a:pPr/>
              <a:t>63</a:t>
            </a:fld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6149" name="Group 79"/>
          <p:cNvGrpSpPr>
            <a:grpSpLocks/>
          </p:cNvGrpSpPr>
          <p:nvPr/>
        </p:nvGrpSpPr>
        <p:grpSpPr bwMode="auto">
          <a:xfrm>
            <a:off x="76200" y="3522663"/>
            <a:ext cx="8991600" cy="3259137"/>
            <a:chOff x="76201" y="2683855"/>
            <a:chExt cx="8991599" cy="3259745"/>
          </a:xfrm>
        </p:grpSpPr>
        <p:sp>
          <p:nvSpPr>
            <p:cNvPr id="6" name="Rectangle 5"/>
            <p:cNvSpPr/>
            <p:nvPr/>
          </p:nvSpPr>
          <p:spPr bwMode="auto">
            <a:xfrm>
              <a:off x="3598864" y="3734976"/>
              <a:ext cx="1354137" cy="86217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rot="10800000" flipV="1">
              <a:off x="669926" y="3519036"/>
              <a:ext cx="116363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utoShape 61"/>
            <p:cNvSpPr>
              <a:spLocks noChangeArrowheads="1"/>
            </p:cNvSpPr>
            <p:nvPr/>
          </p:nvSpPr>
          <p:spPr bwMode="auto">
            <a:xfrm>
              <a:off x="1833564" y="4247834"/>
              <a:ext cx="933450" cy="61924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Agency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N</a:t>
              </a:r>
            </a:p>
          </p:txBody>
        </p:sp>
        <p:cxnSp>
          <p:nvCxnSpPr>
            <p:cNvPr id="10" name="Elbow Connector 9"/>
            <p:cNvCxnSpPr>
              <a:stCxn id="21" idx="3"/>
              <a:endCxn id="6" idx="1"/>
            </p:cNvCxnSpPr>
            <p:nvPr/>
          </p:nvCxnSpPr>
          <p:spPr bwMode="auto">
            <a:xfrm>
              <a:off x="2767014" y="3644471"/>
              <a:ext cx="831850" cy="5207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8" idx="3"/>
              <a:endCxn id="6" idx="1"/>
            </p:cNvCxnSpPr>
            <p:nvPr/>
          </p:nvCxnSpPr>
          <p:spPr bwMode="auto">
            <a:xfrm flipV="1">
              <a:off x="2767014" y="4165268"/>
              <a:ext cx="831850" cy="3921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14" idx="1"/>
            </p:cNvCxnSpPr>
            <p:nvPr/>
          </p:nvCxnSpPr>
          <p:spPr bwMode="auto">
            <a:xfrm>
              <a:off x="4953000" y="4165268"/>
              <a:ext cx="80168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10"/>
            <p:cNvSpPr txBox="1">
              <a:spLocks noChangeArrowheads="1"/>
            </p:cNvSpPr>
            <p:nvPr/>
          </p:nvSpPr>
          <p:spPr bwMode="auto">
            <a:xfrm>
              <a:off x="2070101" y="3809602"/>
              <a:ext cx="506413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. . .</a:t>
              </a:r>
            </a:p>
          </p:txBody>
        </p:sp>
        <p:sp>
          <p:nvSpPr>
            <p:cNvPr id="14" name="AutoShape 62"/>
            <p:cNvSpPr>
              <a:spLocks noChangeArrowheads="1"/>
            </p:cNvSpPr>
            <p:nvPr/>
          </p:nvSpPr>
          <p:spPr bwMode="auto">
            <a:xfrm>
              <a:off x="5754688" y="3734976"/>
              <a:ext cx="1327150" cy="863761"/>
            </a:xfrm>
            <a:prstGeom prst="flowChartAlternateProcess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latin typeface="+mj-lt"/>
                </a:rPr>
                <a:t>Hotel</a:t>
              </a:r>
              <a:br>
                <a:rPr lang="en-US" sz="2000" dirty="0">
                  <a:latin typeface="+mj-lt"/>
                </a:rPr>
              </a:br>
              <a:r>
                <a:rPr lang="en-US" sz="2000" dirty="0">
                  <a:latin typeface="+mj-lt"/>
                </a:rPr>
                <a:t>thread</a:t>
              </a:r>
            </a:p>
          </p:txBody>
        </p:sp>
        <p:sp>
          <p:nvSpPr>
            <p:cNvPr id="15" name="TextBox 119"/>
            <p:cNvSpPr txBox="1">
              <a:spLocks noChangeArrowheads="1"/>
            </p:cNvSpPr>
            <p:nvPr/>
          </p:nvSpPr>
          <p:spPr bwMode="auto">
            <a:xfrm>
              <a:off x="2446339" y="4525699"/>
              <a:ext cx="3657600" cy="646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Multi-cell buffer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with semaphore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657601" y="2683855"/>
              <a:ext cx="1103313" cy="9764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Main</a:t>
              </a: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2579689" y="4597149"/>
              <a:ext cx="3657600" cy="525561"/>
            </a:xfrm>
            <a:custGeom>
              <a:avLst/>
              <a:gdLst>
                <a:gd name="connsiteX0" fmla="*/ 0 w 3547069"/>
                <a:gd name="connsiteY0" fmla="*/ 301450 h 562707"/>
                <a:gd name="connsiteX1" fmla="*/ 0 w 3547069"/>
                <a:gd name="connsiteY1" fmla="*/ 562707 h 562707"/>
                <a:gd name="connsiteX2" fmla="*/ 3547069 w 3547069"/>
                <a:gd name="connsiteY2" fmla="*/ 562707 h 562707"/>
                <a:gd name="connsiteX3" fmla="*/ 3547069 w 3547069"/>
                <a:gd name="connsiteY3" fmla="*/ 0 h 56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7069" h="562707">
                  <a:moveTo>
                    <a:pt x="0" y="301450"/>
                  </a:moveTo>
                  <a:lnTo>
                    <a:pt x="0" y="562707"/>
                  </a:lnTo>
                  <a:lnTo>
                    <a:pt x="3547069" y="562707"/>
                  </a:lnTo>
                  <a:lnTo>
                    <a:pt x="3547069" y="0"/>
                  </a:lnTo>
                </a:path>
              </a:pathLst>
            </a:cu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18" name="TextBox 119"/>
            <p:cNvSpPr txBox="1">
              <a:spLocks noChangeArrowheads="1"/>
            </p:cNvSpPr>
            <p:nvPr/>
          </p:nvSpPr>
          <p:spPr bwMode="auto">
            <a:xfrm>
              <a:off x="3205164" y="5075076"/>
              <a:ext cx="2208212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j-lt"/>
                </a:rPr>
                <a:t>Event subscription</a:t>
              </a: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2024064" y="4582859"/>
              <a:ext cx="4829174" cy="1055884"/>
            </a:xfrm>
            <a:custGeom>
              <a:avLst/>
              <a:gdLst>
                <a:gd name="connsiteX0" fmla="*/ 4582048 w 4582048"/>
                <a:gd name="connsiteY0" fmla="*/ 0 h 1105318"/>
                <a:gd name="connsiteX1" fmla="*/ 4582048 w 4582048"/>
                <a:gd name="connsiteY1" fmla="*/ 1105318 h 1105318"/>
                <a:gd name="connsiteX2" fmla="*/ 0 w 4582048"/>
                <a:gd name="connsiteY2" fmla="*/ 1105318 h 1105318"/>
                <a:gd name="connsiteX3" fmla="*/ 0 w 4582048"/>
                <a:gd name="connsiteY3" fmla="*/ 291402 h 11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2048" h="1105318">
                  <a:moveTo>
                    <a:pt x="4582048" y="0"/>
                  </a:moveTo>
                  <a:lnTo>
                    <a:pt x="4582048" y="1105318"/>
                  </a:lnTo>
                  <a:lnTo>
                    <a:pt x="0" y="1105318"/>
                  </a:lnTo>
                  <a:lnTo>
                    <a:pt x="0" y="291402"/>
                  </a:lnTo>
                </a:path>
              </a:pathLst>
            </a:cu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20" name="TextBox 119"/>
            <p:cNvSpPr txBox="1">
              <a:spLocks noChangeArrowheads="1"/>
            </p:cNvSpPr>
            <p:nvPr/>
          </p:nvSpPr>
          <p:spPr bwMode="auto">
            <a:xfrm>
              <a:off x="3200401" y="5543475"/>
              <a:ext cx="2208213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j-lt"/>
                </a:rPr>
                <a:t>Event callback</a:t>
              </a:r>
            </a:p>
          </p:txBody>
        </p:sp>
        <p:sp>
          <p:nvSpPr>
            <p:cNvPr id="21" name="AutoShape 60"/>
            <p:cNvSpPr>
              <a:spLocks noChangeArrowheads="1"/>
            </p:cNvSpPr>
            <p:nvPr/>
          </p:nvSpPr>
          <p:spPr bwMode="auto">
            <a:xfrm>
              <a:off x="1833564" y="3330088"/>
              <a:ext cx="933450" cy="63035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Agency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1</a:t>
              </a:r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876301" y="2895031"/>
              <a:ext cx="800100" cy="646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Order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Object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 rot="16200000">
              <a:off x="-532774" y="3808863"/>
              <a:ext cx="1811676" cy="5937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Encoder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rot="10800000">
              <a:off x="669926" y="4538401"/>
              <a:ext cx="116363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58"/>
            <p:cNvSpPr>
              <a:spLocks noChangeArrowheads="1"/>
            </p:cNvSpPr>
            <p:nvPr/>
          </p:nvSpPr>
          <p:spPr bwMode="auto">
            <a:xfrm>
              <a:off x="800101" y="3925512"/>
              <a:ext cx="800100" cy="646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Order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Object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669926" y="3820717"/>
              <a:ext cx="1163638" cy="317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669926" y="4806738"/>
              <a:ext cx="1163638" cy="158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72" name="Rectangle 55"/>
            <p:cNvSpPr>
              <a:spLocks noChangeArrowheads="1"/>
            </p:cNvSpPr>
            <p:nvPr/>
          </p:nvSpPr>
          <p:spPr bwMode="auto">
            <a:xfrm>
              <a:off x="838200" y="4785637"/>
              <a:ext cx="6880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String</a:t>
              </a:r>
            </a:p>
          </p:txBody>
        </p:sp>
        <p:sp>
          <p:nvSpPr>
            <p:cNvPr id="6173" name="Rectangle 56"/>
            <p:cNvSpPr>
              <a:spLocks noChangeArrowheads="1"/>
            </p:cNvSpPr>
            <p:nvPr/>
          </p:nvSpPr>
          <p:spPr bwMode="auto">
            <a:xfrm>
              <a:off x="914400" y="3547646"/>
              <a:ext cx="6880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String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5892800" y="2712435"/>
              <a:ext cx="1189038" cy="4255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Decoder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rot="5400000">
              <a:off x="6530126" y="3435676"/>
              <a:ext cx="593836" cy="158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58"/>
            <p:cNvSpPr>
              <a:spLocks noChangeArrowheads="1"/>
            </p:cNvSpPr>
            <p:nvPr/>
          </p:nvSpPr>
          <p:spPr bwMode="auto">
            <a:xfrm>
              <a:off x="6096000" y="3276102"/>
              <a:ext cx="1338263" cy="233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1100"/>
                </a:lnSpc>
                <a:defRPr/>
              </a:pPr>
              <a:r>
                <a:rPr lang="en-US" dirty="0" err="1">
                  <a:latin typeface="+mj-lt"/>
                </a:rPr>
                <a:t>OrderObject</a:t>
              </a:r>
              <a:endParaRPr lang="en-US" dirty="0">
                <a:latin typeface="+mj-lt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 rot="5400000" flipH="1" flipV="1">
              <a:off x="5767333" y="3434882"/>
              <a:ext cx="59224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78" name="Rectangle 62"/>
            <p:cNvSpPr>
              <a:spLocks noChangeArrowheads="1"/>
            </p:cNvSpPr>
            <p:nvPr/>
          </p:nvSpPr>
          <p:spPr bwMode="auto">
            <a:xfrm>
              <a:off x="5410200" y="3276600"/>
              <a:ext cx="6880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String</a:t>
              </a:r>
            </a:p>
          </p:txBody>
        </p:sp>
        <p:sp>
          <p:nvSpPr>
            <p:cNvPr id="6179" name="Rectangle 79"/>
            <p:cNvSpPr>
              <a:spLocks noChangeArrowheads="1"/>
            </p:cNvSpPr>
            <p:nvPr/>
          </p:nvSpPr>
          <p:spPr bwMode="auto">
            <a:xfrm>
              <a:off x="2819400" y="3331702"/>
              <a:ext cx="7489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String</a:t>
              </a:r>
              <a:endParaRPr lang="en-US" sz="1600"/>
            </a:p>
          </p:txBody>
        </p:sp>
        <p:sp>
          <p:nvSpPr>
            <p:cNvPr id="6180" name="Rectangle 81"/>
            <p:cNvSpPr>
              <a:spLocks noChangeArrowheads="1"/>
            </p:cNvSpPr>
            <p:nvPr/>
          </p:nvSpPr>
          <p:spPr bwMode="auto">
            <a:xfrm>
              <a:off x="4953000" y="3854236"/>
              <a:ext cx="7489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String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1900239" y="4781333"/>
              <a:ext cx="255587" cy="85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>
                <a:solidFill>
                  <a:srgbClr val="FFFFFF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1900239" y="3877878"/>
              <a:ext cx="255587" cy="841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>
                <a:solidFill>
                  <a:srgbClr val="FFFFFF"/>
                </a:solidFill>
              </a:endParaRPr>
            </a:p>
          </p:txBody>
        </p:sp>
        <p:sp>
          <p:nvSpPr>
            <p:cNvPr id="6183" name="Rectangle 93"/>
            <p:cNvSpPr>
              <a:spLocks noChangeArrowheads="1"/>
            </p:cNvSpPr>
            <p:nvPr/>
          </p:nvSpPr>
          <p:spPr bwMode="auto">
            <a:xfrm>
              <a:off x="1828800" y="2971800"/>
              <a:ext cx="9284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Threads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7335838" y="3785786"/>
              <a:ext cx="1619250" cy="473163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OrderProcessing</a:t>
              </a:r>
              <a:r>
                <a:rPr lang="en-US" sz="1600" dirty="0">
                  <a:solidFill>
                    <a:schemeClr val="tx1"/>
                  </a:solidFill>
                </a:rPr>
                <a:t> Thread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7335838" y="4317697"/>
              <a:ext cx="1619250" cy="527148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OrderProcessing</a:t>
              </a:r>
              <a:r>
                <a:rPr lang="en-US" sz="1600" dirty="0">
                  <a:solidFill>
                    <a:schemeClr val="tx1"/>
                  </a:solidFill>
                </a:rPr>
                <a:t> Thread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7335838" y="5027442"/>
              <a:ext cx="1619250" cy="579545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OrderProcessing</a:t>
              </a:r>
              <a:r>
                <a:rPr lang="en-US" sz="1600" dirty="0">
                  <a:solidFill>
                    <a:schemeClr val="tx1"/>
                  </a:solidFill>
                </a:rPr>
                <a:t> Thread</a:t>
              </a:r>
            </a:p>
          </p:txBody>
        </p:sp>
        <p:sp>
          <p:nvSpPr>
            <p:cNvPr id="43" name="TextBox 110"/>
            <p:cNvSpPr txBox="1">
              <a:spLocks noChangeArrowheads="1"/>
            </p:cNvSpPr>
            <p:nvPr/>
          </p:nvSpPr>
          <p:spPr bwMode="auto">
            <a:xfrm>
              <a:off x="7934325" y="4659073"/>
              <a:ext cx="504825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. . .</a:t>
              </a:r>
            </a:p>
          </p:txBody>
        </p:sp>
        <p:sp>
          <p:nvSpPr>
            <p:cNvPr id="6188" name="TextBox 100"/>
            <p:cNvSpPr txBox="1">
              <a:spLocks noChangeArrowheads="1"/>
            </p:cNvSpPr>
            <p:nvPr/>
          </p:nvSpPr>
          <p:spPr bwMode="auto">
            <a:xfrm>
              <a:off x="7399430" y="2836340"/>
              <a:ext cx="166837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A thread is created for each order request</a:t>
              </a:r>
            </a:p>
          </p:txBody>
        </p:sp>
        <p:cxnSp>
          <p:nvCxnSpPr>
            <p:cNvPr id="45" name="Straight Arrow Connector 44"/>
            <p:cNvCxnSpPr>
              <a:stCxn id="14" idx="3"/>
              <a:endCxn id="40" idx="1"/>
            </p:cNvCxnSpPr>
            <p:nvPr/>
          </p:nvCxnSpPr>
          <p:spPr bwMode="auto">
            <a:xfrm flipV="1">
              <a:off x="7081838" y="4022367"/>
              <a:ext cx="254000" cy="14449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4" idx="3"/>
              <a:endCxn id="41" idx="1"/>
            </p:cNvCxnSpPr>
            <p:nvPr/>
          </p:nvCxnSpPr>
          <p:spPr bwMode="auto">
            <a:xfrm>
              <a:off x="7081838" y="4166857"/>
              <a:ext cx="254000" cy="41441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3"/>
              <a:endCxn id="42" idx="1"/>
            </p:cNvCxnSpPr>
            <p:nvPr/>
          </p:nvCxnSpPr>
          <p:spPr bwMode="auto">
            <a:xfrm>
              <a:off x="7081838" y="4166857"/>
              <a:ext cx="254000" cy="115115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 bwMode="auto">
            <a:xfrm>
              <a:off x="3802062" y="3834213"/>
              <a:ext cx="958851" cy="1714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object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3802062" y="4064306"/>
              <a:ext cx="958851" cy="1714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object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802062" y="4294400"/>
              <a:ext cx="958851" cy="1714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object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9819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3EBA1E-D631-4B9E-9261-445C06A6B9F3}" type="slidenum">
              <a:rPr lang="en-US" smtClean="0">
                <a:solidFill>
                  <a:schemeClr val="tx2"/>
                </a:solidFill>
              </a:rPr>
              <a:pPr/>
              <a:t>64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Summary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86800" cy="5638800"/>
          </a:xfrm>
        </p:spPr>
        <p:txBody>
          <a:bodyPr/>
          <a:lstStyle/>
          <a:p>
            <a:pPr marL="457200" indent="-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/>
              <a:t>General Issues in Distributed Computing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/>
              <a:t>Resource sharing, deadlock, and deadlock handling, synchronization</a:t>
            </a:r>
            <a:endParaRPr lang="en-US" sz="2400" dirty="0"/>
          </a:p>
          <a:p>
            <a:pPr marL="457200" indent="-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/>
              <a:t>Creating child process in operating system (Unix)</a:t>
            </a:r>
          </a:p>
          <a:p>
            <a:pPr marL="457200" indent="-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/>
              <a:t>Multithreading in Java and in Python</a:t>
            </a:r>
          </a:p>
          <a:p>
            <a:pPr marL="457200" indent="-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/>
              <a:t>Multithreading in C#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/>
              <a:t>Monitors / Lock / Conditional Monitors, Reader/Writer Locks / Mutex / Semaphores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/>
              <a:t>Coordination events: define orders of thread execution</a:t>
            </a:r>
          </a:p>
          <a:p>
            <a:pPr marL="457200" indent="-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/>
              <a:t>Delegate for creating event service &amp; event-driven programming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/>
              <a:t>Even-driven programming and delegate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/>
              <a:t>Delegates and callbacks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/>
              <a:t>Performance and efficiency of Async and multithreading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/>
              <a:t>Synchronous vs. asynchronous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/>
              <a:t>Impact of implementation issues</a:t>
            </a:r>
          </a:p>
        </p:txBody>
      </p:sp>
    </p:spTree>
    <p:extLst>
      <p:ext uri="{BB962C8B-B14F-4D97-AF65-F5344CB8AC3E}">
        <p14:creationId xmlns:p14="http://schemas.microsoft.com/office/powerpoint/2010/main" val="90339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Key Ideas of Intel® TBB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835871" y="2743200"/>
            <a:ext cx="7924800" cy="3283651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0000FF"/>
                </a:solidFill>
              </a:rPr>
              <a:t>Improve parallel computing possibility by:</a:t>
            </a:r>
          </a:p>
          <a:p>
            <a:r>
              <a:rPr lang="en-US" sz="3200" dirty="0">
                <a:solidFill>
                  <a:srgbClr val="0000FF"/>
                </a:solidFill>
              </a:rPr>
              <a:t>Turning synchronous (blocking) calls into asynchronous (non-blocking) calls using </a:t>
            </a:r>
            <a:r>
              <a:rPr lang="en-US" sz="3200" dirty="0">
                <a:solidFill>
                  <a:srgbClr val="008000"/>
                </a:solidFill>
              </a:rPr>
              <a:t>event-driven programming </a:t>
            </a:r>
            <a:r>
              <a:rPr lang="en-US" sz="3200" dirty="0">
                <a:solidFill>
                  <a:srgbClr val="0000FF"/>
                </a:solidFill>
              </a:rPr>
              <a:t>paradigm.</a:t>
            </a:r>
          </a:p>
          <a:p>
            <a:r>
              <a:rPr lang="en-US" sz="3200" dirty="0">
                <a:solidFill>
                  <a:srgbClr val="0000FF"/>
                </a:solidFill>
              </a:rPr>
              <a:t>Converting nested (</a:t>
            </a:r>
            <a:r>
              <a:rPr lang="en-US" sz="3200" dirty="0">
                <a:solidFill>
                  <a:srgbClr val="00B0F0"/>
                </a:solidFill>
              </a:rPr>
              <a:t>vertical</a:t>
            </a:r>
            <a:r>
              <a:rPr lang="en-US" sz="3200" dirty="0">
                <a:solidFill>
                  <a:srgbClr val="0000FF"/>
                </a:solidFill>
              </a:rPr>
              <a:t>) method calls (threads) into </a:t>
            </a:r>
            <a:r>
              <a:rPr lang="en-US" sz="3200" dirty="0">
                <a:solidFill>
                  <a:srgbClr val="00B0F0"/>
                </a:solidFill>
              </a:rPr>
              <a:t>flat</a:t>
            </a:r>
            <a:r>
              <a:rPr lang="en-US" sz="3200" dirty="0">
                <a:solidFill>
                  <a:srgbClr val="0000FF"/>
                </a:solidFill>
              </a:rPr>
              <a:t> method calls.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E2BEA7-1699-494A-8A5B-E882548279F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4191000" cy="1184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Calls of a Large Thread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820D41-25B6-49F3-BDF1-05BC17867B9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3316" name="Group 20"/>
          <p:cNvGrpSpPr>
            <a:grpSpLocks/>
          </p:cNvGrpSpPr>
          <p:nvPr/>
        </p:nvGrpSpPr>
        <p:grpSpPr bwMode="auto">
          <a:xfrm>
            <a:off x="1295400" y="1352550"/>
            <a:ext cx="6096000" cy="5048250"/>
            <a:chOff x="1447800" y="1219200"/>
            <a:chExt cx="4876800" cy="4038600"/>
          </a:xfrm>
        </p:grpSpPr>
        <p:sp>
          <p:nvSpPr>
            <p:cNvPr id="25" name="Flowchart: Terminator 24"/>
            <p:cNvSpPr/>
            <p:nvPr/>
          </p:nvSpPr>
          <p:spPr bwMode="auto">
            <a:xfrm>
              <a:off x="4419600" y="44958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cxnSp>
          <p:nvCxnSpPr>
            <p:cNvPr id="13318" name="Straight Arrow Connector 28"/>
            <p:cNvCxnSpPr>
              <a:cxnSpLocks noChangeShapeType="1"/>
              <a:stCxn id="13" idx="2"/>
              <a:endCxn id="25" idx="0"/>
            </p:cNvCxnSpPr>
            <p:nvPr/>
          </p:nvCxnSpPr>
          <p:spPr bwMode="auto">
            <a:xfrm rot="16200000" flipH="1">
              <a:off x="4876007" y="4037806"/>
              <a:ext cx="457200" cy="4587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19" name="Straight Arrow Connector 29"/>
            <p:cNvCxnSpPr>
              <a:cxnSpLocks noChangeShapeType="1"/>
              <a:stCxn id="13" idx="2"/>
              <a:endCxn id="26" idx="0"/>
            </p:cNvCxnSpPr>
            <p:nvPr/>
          </p:nvCxnSpPr>
          <p:spPr bwMode="auto">
            <a:xfrm rot="16200000" flipH="1">
              <a:off x="4723607" y="4190206"/>
              <a:ext cx="609600" cy="3063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" name="Rectangle 4"/>
            <p:cNvSpPr/>
            <p:nvPr/>
          </p:nvSpPr>
          <p:spPr bwMode="auto">
            <a:xfrm>
              <a:off x="3810000" y="2362200"/>
              <a:ext cx="2209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Entry Point / Root</a:t>
              </a:r>
            </a:p>
          </p:txBody>
        </p:sp>
        <p:sp>
          <p:nvSpPr>
            <p:cNvPr id="6" name="Flowchart: Terminator 5"/>
            <p:cNvSpPr/>
            <p:nvPr/>
          </p:nvSpPr>
          <p:spPr bwMode="auto">
            <a:xfrm>
              <a:off x="4495800" y="32766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sp>
          <p:nvSpPr>
            <p:cNvPr id="13322" name="Rectangle 8"/>
            <p:cNvSpPr>
              <a:spLocks noChangeArrowheads="1"/>
            </p:cNvSpPr>
            <p:nvPr/>
          </p:nvSpPr>
          <p:spPr bwMode="auto">
            <a:xfrm>
              <a:off x="1447800" y="1219200"/>
              <a:ext cx="1827213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/>
                <a:t>Caller spawns</a:t>
              </a:r>
            </a:p>
          </p:txBody>
        </p:sp>
        <p:cxnSp>
          <p:nvCxnSpPr>
            <p:cNvPr id="13323" name="Shape 10"/>
            <p:cNvCxnSpPr>
              <a:cxnSpLocks noChangeShapeType="1"/>
              <a:stCxn id="13332" idx="3"/>
              <a:endCxn id="5" idx="1"/>
            </p:cNvCxnSpPr>
            <p:nvPr/>
          </p:nvCxnSpPr>
          <p:spPr bwMode="auto">
            <a:xfrm>
              <a:off x="3275013" y="1866900"/>
              <a:ext cx="534987" cy="72390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none" w="med" len="med"/>
            </a:ln>
          </p:spPr>
        </p:cxnSp>
        <p:sp>
          <p:nvSpPr>
            <p:cNvPr id="12" name="Flowchart: Terminator 11"/>
            <p:cNvSpPr/>
            <p:nvPr/>
          </p:nvSpPr>
          <p:spPr bwMode="auto">
            <a:xfrm>
              <a:off x="4191000" y="34290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sp>
          <p:nvSpPr>
            <p:cNvPr id="13" name="Flowchart: Terminator 12"/>
            <p:cNvSpPr/>
            <p:nvPr/>
          </p:nvSpPr>
          <p:spPr bwMode="auto">
            <a:xfrm>
              <a:off x="3961130" y="35814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cxnSp>
          <p:nvCxnSpPr>
            <p:cNvPr id="13326" name="Straight Arrow Connector 7"/>
            <p:cNvCxnSpPr>
              <a:cxnSpLocks noChangeShapeType="1"/>
              <a:stCxn id="5" idx="2"/>
              <a:endCxn id="13" idx="0"/>
            </p:cNvCxnSpPr>
            <p:nvPr/>
          </p:nvCxnSpPr>
          <p:spPr bwMode="auto">
            <a:xfrm rot="5400000">
              <a:off x="4514057" y="3180556"/>
              <a:ext cx="762000" cy="396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27" name="Straight Arrow Connector 14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rot="16200000" flipH="1">
              <a:off x="4933950" y="2800350"/>
              <a:ext cx="457200" cy="495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28" name="Straight Arrow Connector 15"/>
            <p:cNvCxnSpPr>
              <a:cxnSpLocks noChangeShapeType="1"/>
              <a:stCxn id="5" idx="2"/>
              <a:endCxn id="12" idx="0"/>
            </p:cNvCxnSpPr>
            <p:nvPr/>
          </p:nvCxnSpPr>
          <p:spPr bwMode="auto">
            <a:xfrm rot="16200000" flipH="1">
              <a:off x="4705350" y="3028950"/>
              <a:ext cx="609600" cy="190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" name="Flowchart: Terminator 25"/>
            <p:cNvSpPr/>
            <p:nvPr/>
          </p:nvSpPr>
          <p:spPr bwMode="auto">
            <a:xfrm>
              <a:off x="4267200" y="46482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sp>
          <p:nvSpPr>
            <p:cNvPr id="27" name="Flowchart: Terminator 26"/>
            <p:cNvSpPr/>
            <p:nvPr/>
          </p:nvSpPr>
          <p:spPr bwMode="auto">
            <a:xfrm>
              <a:off x="3961130" y="48006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cxnSp>
          <p:nvCxnSpPr>
            <p:cNvPr id="13331" name="Straight Arrow Connector 27"/>
            <p:cNvCxnSpPr>
              <a:cxnSpLocks noChangeShapeType="1"/>
              <a:endCxn id="27" idx="0"/>
            </p:cNvCxnSpPr>
            <p:nvPr/>
          </p:nvCxnSpPr>
          <p:spPr bwMode="auto">
            <a:xfrm rot="5400000">
              <a:off x="4495007" y="4418806"/>
              <a:ext cx="7620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3332" name="Rectangle 42"/>
            <p:cNvSpPr>
              <a:spLocks noChangeArrowheads="1"/>
            </p:cNvSpPr>
            <p:nvPr/>
          </p:nvSpPr>
          <p:spPr bwMode="auto">
            <a:xfrm>
              <a:off x="1447800" y="1676400"/>
              <a:ext cx="1827213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/>
                <a:t>Caller Waits</a:t>
              </a:r>
            </a:p>
          </p:txBody>
        </p:sp>
        <p:cxnSp>
          <p:nvCxnSpPr>
            <p:cNvPr id="13333" name="Shape 43"/>
            <p:cNvCxnSpPr>
              <a:cxnSpLocks noChangeShapeType="1"/>
              <a:stCxn id="13322" idx="3"/>
              <a:endCxn id="5" idx="0"/>
            </p:cNvCxnSpPr>
            <p:nvPr/>
          </p:nvCxnSpPr>
          <p:spPr bwMode="auto">
            <a:xfrm>
              <a:off x="3275013" y="1409700"/>
              <a:ext cx="1639887" cy="952500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2" name="Rounded Rectangular Callout 1"/>
          <p:cNvSpPr/>
          <p:nvPr/>
        </p:nvSpPr>
        <p:spPr bwMode="auto">
          <a:xfrm>
            <a:off x="1826816" y="3524249"/>
            <a:ext cx="1752600" cy="419101"/>
          </a:xfrm>
          <a:prstGeom prst="wedgeRoundRectCallout">
            <a:avLst>
              <a:gd name="adj1" fmla="val 151273"/>
              <a:gd name="adj2" fmla="val -3667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Method calls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1826816" y="5143499"/>
            <a:ext cx="1752600" cy="419101"/>
          </a:xfrm>
          <a:prstGeom prst="wedgeRoundRectCallout">
            <a:avLst>
              <a:gd name="adj1" fmla="val 151273"/>
              <a:gd name="adj2" fmla="val -3667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Method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Arrow Connector 38"/>
          <p:cNvCxnSpPr>
            <a:cxnSpLocks noChangeShapeType="1"/>
            <a:stCxn id="31" idx="2"/>
            <a:endCxn id="35" idx="0"/>
          </p:cNvCxnSpPr>
          <p:nvPr/>
        </p:nvCxnSpPr>
        <p:spPr bwMode="auto">
          <a:xfrm rot="16200000" flipH="1">
            <a:off x="4952207" y="2666206"/>
            <a:ext cx="457200" cy="458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/>
              <a:t>TBB Asynchronous Call on Smaller Thread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1371600" cy="457200"/>
          </a:xfrm>
          <a:noFill/>
        </p:spPr>
        <p:txBody>
          <a:bodyPr/>
          <a:lstStyle/>
          <a:p>
            <a:fld id="{10F4F5FC-1EF9-4AF8-892E-AA1A71F596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317" name="Rectangle 19"/>
          <p:cNvSpPr>
            <a:spLocks noChangeArrowheads="1"/>
          </p:cNvSpPr>
          <p:nvPr/>
        </p:nvSpPr>
        <p:spPr bwMode="auto">
          <a:xfrm>
            <a:off x="4038600" y="990600"/>
            <a:ext cx="20574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/>
              <a:t>Entry Point / Root</a:t>
            </a:r>
          </a:p>
        </p:txBody>
      </p:sp>
      <p:sp>
        <p:nvSpPr>
          <p:cNvPr id="21" name="Flowchart: Terminator 20"/>
          <p:cNvSpPr/>
          <p:nvPr/>
        </p:nvSpPr>
        <p:spPr bwMode="auto">
          <a:xfrm>
            <a:off x="4572000" y="19050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14343" name="Rectangle 21"/>
          <p:cNvSpPr>
            <a:spLocks noChangeArrowheads="1"/>
          </p:cNvSpPr>
          <p:nvPr/>
        </p:nvSpPr>
        <p:spPr bwMode="auto">
          <a:xfrm>
            <a:off x="1560479" y="1055046"/>
            <a:ext cx="1979613" cy="914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Caller spawns </a:t>
            </a:r>
          </a:p>
          <a:p>
            <a:pPr algn="ctr"/>
            <a:r>
              <a:rPr lang="en-US" dirty="0"/>
              <a:t>without waiting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Event handler</a:t>
            </a:r>
          </a:p>
        </p:txBody>
      </p:sp>
      <p:sp>
        <p:nvSpPr>
          <p:cNvPr id="24" name="Flowchart: Terminator 23"/>
          <p:cNvSpPr/>
          <p:nvPr/>
        </p:nvSpPr>
        <p:spPr bwMode="auto">
          <a:xfrm>
            <a:off x="4267200" y="20574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1" name="Flowchart: Terminator 30"/>
          <p:cNvSpPr/>
          <p:nvPr/>
        </p:nvSpPr>
        <p:spPr bwMode="auto">
          <a:xfrm>
            <a:off x="4037013" y="22098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cxnSp>
        <p:nvCxnSpPr>
          <p:cNvPr id="13322" name="Straight Arrow Connector 31"/>
          <p:cNvCxnSpPr>
            <a:cxnSpLocks noChangeShapeType="1"/>
            <a:stCxn id="13317" idx="2"/>
            <a:endCxn id="31" idx="0"/>
          </p:cNvCxnSpPr>
          <p:nvPr/>
        </p:nvCxnSpPr>
        <p:spPr bwMode="auto">
          <a:xfrm rot="5400000">
            <a:off x="4628357" y="1770856"/>
            <a:ext cx="762000" cy="115887"/>
          </a:xfrm>
          <a:prstGeom prst="straightConnector1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3323" name="Straight Arrow Connector 32"/>
          <p:cNvCxnSpPr>
            <a:cxnSpLocks noChangeShapeType="1"/>
            <a:stCxn id="13317" idx="2"/>
            <a:endCxn id="21" idx="0"/>
          </p:cNvCxnSpPr>
          <p:nvPr/>
        </p:nvCxnSpPr>
        <p:spPr bwMode="auto">
          <a:xfrm rot="16200000" flipH="1">
            <a:off x="5048250" y="1466850"/>
            <a:ext cx="457200" cy="419100"/>
          </a:xfrm>
          <a:prstGeom prst="straightConnector1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3324" name="Straight Arrow Connector 33"/>
          <p:cNvCxnSpPr>
            <a:cxnSpLocks noChangeShapeType="1"/>
            <a:stCxn id="13317" idx="2"/>
            <a:endCxn id="24" idx="0"/>
          </p:cNvCxnSpPr>
          <p:nvPr/>
        </p:nvCxnSpPr>
        <p:spPr bwMode="auto">
          <a:xfrm rot="16200000" flipH="1">
            <a:off x="4819650" y="1695450"/>
            <a:ext cx="609600" cy="114300"/>
          </a:xfrm>
          <a:prstGeom prst="straightConnector1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arrow" w="med" len="med"/>
          </a:ln>
        </p:spPr>
      </p:cxnSp>
      <p:sp>
        <p:nvSpPr>
          <p:cNvPr id="35" name="Flowchart: Terminator 34"/>
          <p:cNvSpPr/>
          <p:nvPr/>
        </p:nvSpPr>
        <p:spPr bwMode="auto">
          <a:xfrm>
            <a:off x="4495800" y="31242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6" name="Flowchart: Terminator 35"/>
          <p:cNvSpPr/>
          <p:nvPr/>
        </p:nvSpPr>
        <p:spPr bwMode="auto">
          <a:xfrm>
            <a:off x="4343400" y="32766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7" name="Flowchart: Terminator 36"/>
          <p:cNvSpPr/>
          <p:nvPr/>
        </p:nvSpPr>
        <p:spPr bwMode="auto">
          <a:xfrm>
            <a:off x="4037013" y="34290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cxnSp>
        <p:nvCxnSpPr>
          <p:cNvPr id="14352" name="Straight Arrow Connector 37"/>
          <p:cNvCxnSpPr>
            <a:cxnSpLocks noChangeShapeType="1"/>
            <a:endCxn id="37" idx="0"/>
          </p:cNvCxnSpPr>
          <p:nvPr/>
        </p:nvCxnSpPr>
        <p:spPr bwMode="auto">
          <a:xfrm rot="5400000">
            <a:off x="4571207" y="3047206"/>
            <a:ext cx="762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3" name="Straight Arrow Connector 39"/>
          <p:cNvCxnSpPr>
            <a:cxnSpLocks noChangeShapeType="1"/>
            <a:stCxn id="31" idx="2"/>
            <a:endCxn id="36" idx="0"/>
          </p:cNvCxnSpPr>
          <p:nvPr/>
        </p:nvCxnSpPr>
        <p:spPr bwMode="auto">
          <a:xfrm rot="16200000" flipH="1">
            <a:off x="4799807" y="2818606"/>
            <a:ext cx="609600" cy="306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4" name="Shape 22"/>
          <p:cNvCxnSpPr>
            <a:cxnSpLocks noChangeShapeType="1"/>
            <a:stCxn id="14343" idx="3"/>
          </p:cNvCxnSpPr>
          <p:nvPr/>
        </p:nvCxnSpPr>
        <p:spPr bwMode="auto">
          <a:xfrm>
            <a:off x="3540092" y="1512246"/>
            <a:ext cx="839787" cy="7620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55" name="Rectangle 41"/>
          <p:cNvSpPr>
            <a:spLocks noChangeArrowheads="1"/>
          </p:cNvSpPr>
          <p:nvPr/>
        </p:nvSpPr>
        <p:spPr bwMode="auto">
          <a:xfrm>
            <a:off x="2513013" y="2514600"/>
            <a:ext cx="1371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/>
            <a:r>
              <a:rPr lang="en-US"/>
              <a:t>doCallback</a:t>
            </a:r>
          </a:p>
        </p:txBody>
      </p:sp>
      <p:cxnSp>
        <p:nvCxnSpPr>
          <p:cNvPr id="14356" name="Curved Connector 43"/>
          <p:cNvCxnSpPr>
            <a:cxnSpLocks noChangeShapeType="1"/>
            <a:stCxn id="14355" idx="3"/>
            <a:endCxn id="31" idx="1"/>
          </p:cNvCxnSpPr>
          <p:nvPr/>
        </p:nvCxnSpPr>
        <p:spPr bwMode="auto">
          <a:xfrm flipV="1">
            <a:off x="3884613" y="2438400"/>
            <a:ext cx="152400" cy="2667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none" w="med" len="med"/>
          </a:ln>
        </p:spPr>
      </p:cxnSp>
      <p:sp>
        <p:nvSpPr>
          <p:cNvPr id="14357" name="Rectangle 52"/>
          <p:cNvSpPr>
            <a:spLocks noChangeArrowheads="1"/>
          </p:cNvSpPr>
          <p:nvPr/>
        </p:nvSpPr>
        <p:spPr bwMode="auto">
          <a:xfrm>
            <a:off x="762000" y="4191000"/>
            <a:ext cx="8153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void 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Arial" charset="0"/>
                <a:cs typeface="Arial" charset="0"/>
              </a:rPr>
              <a:t>doCallback</a:t>
            </a:r>
            <a:r>
              <a:rPr lang="en-US" dirty="0">
                <a:latin typeface="Arial" charset="0"/>
                <a:cs typeface="Arial" charset="0"/>
              </a:rPr>
              <a:t>(</a:t>
            </a:r>
            <a:r>
              <a:rPr lang="en-US" dirty="0" err="1">
                <a:latin typeface="Arial" charset="0"/>
                <a:cs typeface="Arial" charset="0"/>
              </a:rPr>
              <a:t>FunctionPointer</a:t>
            </a:r>
            <a:r>
              <a:rPr lang="en-US" dirty="0">
                <a:latin typeface="Arial" charset="0"/>
                <a:cs typeface="Arial" charset="0"/>
              </a:rPr>
              <a:t>  </a:t>
            </a:r>
            <a:r>
              <a:rPr lang="en-US" dirty="0" err="1">
                <a:latin typeface="Arial" charset="0"/>
                <a:cs typeface="Arial" charset="0"/>
              </a:rPr>
              <a:t>fCallback</a:t>
            </a:r>
            <a:r>
              <a:rPr lang="en-US" dirty="0">
                <a:latin typeface="Arial" charset="0"/>
                <a:cs typeface="Arial" charset="0"/>
              </a:rPr>
              <a:t>, void *</a:t>
            </a:r>
            <a:r>
              <a:rPr lang="en-US" dirty="0" err="1">
                <a:latin typeface="Arial" charset="0"/>
                <a:cs typeface="Arial" charset="0"/>
              </a:rPr>
              <a:t>pParam</a:t>
            </a:r>
            <a:r>
              <a:rPr lang="en-US" dirty="0">
                <a:latin typeface="Arial" charset="0"/>
                <a:cs typeface="Arial" charset="0"/>
              </a:rPr>
              <a:t>)    // C++ code</a:t>
            </a:r>
          </a:p>
          <a:p>
            <a:r>
              <a:rPr lang="en-US" dirty="0">
                <a:latin typeface="Arial" charset="0"/>
                <a:cs typeface="Arial" charset="0"/>
              </a:rPr>
              <a:t>{  </a:t>
            </a:r>
          </a:p>
          <a:p>
            <a:r>
              <a:rPr lang="en-US" dirty="0">
                <a:latin typeface="Arial" charset="0"/>
                <a:cs typeface="Arial" charset="0"/>
              </a:rPr>
              <a:t>    // allocation with "placement new" syntax, see TBB reference documents  </a:t>
            </a:r>
          </a:p>
          <a:p>
            <a:r>
              <a:rPr lang="en-US" dirty="0">
                <a:latin typeface="Arial" charset="0"/>
                <a:cs typeface="Arial" charset="0"/>
              </a:rPr>
              <a:t>    </a:t>
            </a:r>
            <a:r>
              <a:rPr lang="en-US" dirty="0" err="1">
                <a:latin typeface="Arial" charset="0"/>
                <a:cs typeface="Arial" charset="0"/>
              </a:rPr>
              <a:t>CallbackTask</a:t>
            </a:r>
            <a:r>
              <a:rPr lang="en-US" dirty="0">
                <a:latin typeface="Arial" charset="0"/>
                <a:cs typeface="Arial" charset="0"/>
              </a:rPr>
              <a:t> *</a:t>
            </a:r>
            <a:r>
              <a:rPr lang="en-US" dirty="0" err="1">
                <a:latin typeface="Arial" charset="0"/>
                <a:cs typeface="Arial" charset="0"/>
              </a:rPr>
              <a:t>pCallbackTask</a:t>
            </a:r>
            <a:r>
              <a:rPr lang="en-US" dirty="0">
                <a:latin typeface="Arial" charset="0"/>
                <a:cs typeface="Arial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new</a:t>
            </a:r>
            <a:r>
              <a:rPr lang="en-US" dirty="0">
                <a:latin typeface="Arial" charset="0"/>
                <a:cs typeface="Arial" charset="0"/>
              </a:rPr>
              <a:t>(  </a:t>
            </a:r>
          </a:p>
          <a:p>
            <a:r>
              <a:rPr lang="en-US" dirty="0">
                <a:latin typeface="Arial" charset="0"/>
                <a:cs typeface="Arial" charset="0"/>
              </a:rPr>
              <a:t>        </a:t>
            </a:r>
            <a:r>
              <a:rPr lang="en-US" dirty="0" err="1">
                <a:latin typeface="Arial" charset="0"/>
                <a:cs typeface="Arial" charset="0"/>
              </a:rPr>
              <a:t>s_pCallbackRoot</a:t>
            </a:r>
            <a:r>
              <a:rPr lang="en-US" dirty="0">
                <a:latin typeface="Arial" charset="0"/>
                <a:cs typeface="Arial" charset="0"/>
              </a:rPr>
              <a:t>-&gt;</a:t>
            </a:r>
            <a:r>
              <a:rPr lang="en-US" dirty="0" err="1">
                <a:latin typeface="Arial" charset="0"/>
                <a:cs typeface="Arial" charset="0"/>
              </a:rPr>
              <a:t>allocate_additional_child_of</a:t>
            </a:r>
            <a:r>
              <a:rPr lang="en-US" dirty="0">
                <a:latin typeface="Arial" charset="0"/>
                <a:cs typeface="Arial" charset="0"/>
              </a:rPr>
              <a:t>(*</a:t>
            </a:r>
            <a:r>
              <a:rPr lang="en-US" dirty="0" err="1">
                <a:latin typeface="Arial" charset="0"/>
                <a:cs typeface="Arial" charset="0"/>
              </a:rPr>
              <a:t>s_pCallbackRoot</a:t>
            </a:r>
            <a:r>
              <a:rPr lang="en-US" dirty="0">
                <a:latin typeface="Arial" charset="0"/>
                <a:cs typeface="Arial" charset="0"/>
              </a:rPr>
              <a:t>)  </a:t>
            </a:r>
          </a:p>
          <a:p>
            <a:r>
              <a:rPr lang="en-US" dirty="0">
                <a:latin typeface="Arial" charset="0"/>
                <a:cs typeface="Arial" charset="0"/>
              </a:rPr>
              <a:t>    ) </a:t>
            </a:r>
            <a:r>
              <a:rPr lang="en-US" dirty="0" err="1">
                <a:latin typeface="Arial" charset="0"/>
                <a:cs typeface="Arial" charset="0"/>
              </a:rPr>
              <a:t>CallbackTask</a:t>
            </a:r>
            <a:r>
              <a:rPr lang="en-US" dirty="0">
                <a:latin typeface="Arial" charset="0"/>
                <a:cs typeface="Arial" charset="0"/>
              </a:rPr>
              <a:t>(</a:t>
            </a:r>
            <a:r>
              <a:rPr lang="en-US" dirty="0" err="1">
                <a:latin typeface="Arial" charset="0"/>
                <a:cs typeface="Arial" charset="0"/>
              </a:rPr>
              <a:t>fCallback</a:t>
            </a:r>
            <a:r>
              <a:rPr lang="en-US" dirty="0">
                <a:latin typeface="Arial" charset="0"/>
                <a:cs typeface="Arial" charset="0"/>
              </a:rPr>
              <a:t>, </a:t>
            </a:r>
            <a:r>
              <a:rPr lang="en-US" dirty="0" err="1">
                <a:latin typeface="Arial" charset="0"/>
                <a:cs typeface="Arial" charset="0"/>
              </a:rPr>
              <a:t>pParam</a:t>
            </a:r>
            <a:r>
              <a:rPr lang="en-US" dirty="0">
                <a:latin typeface="Arial" charset="0"/>
                <a:cs typeface="Arial" charset="0"/>
              </a:rPr>
              <a:t>);  </a:t>
            </a:r>
          </a:p>
          <a:p>
            <a:r>
              <a:rPr lang="en-US" dirty="0">
                <a:latin typeface="Arial" charset="0"/>
                <a:cs typeface="Arial" charset="0"/>
              </a:rPr>
              <a:t>    </a:t>
            </a:r>
            <a:r>
              <a:rPr lang="en-US" dirty="0" err="1">
                <a:latin typeface="Arial" charset="0"/>
                <a:cs typeface="Arial" charset="0"/>
              </a:rPr>
              <a:t>s_pCallbackRoot</a:t>
            </a:r>
            <a:r>
              <a:rPr lang="en-US" dirty="0">
                <a:latin typeface="Arial" charset="0"/>
                <a:cs typeface="Arial" charset="0"/>
              </a:rPr>
              <a:t>-&gt;spawn(*</a:t>
            </a:r>
            <a:r>
              <a:rPr lang="en-US" dirty="0" err="1">
                <a:latin typeface="Arial" charset="0"/>
                <a:cs typeface="Arial" charset="0"/>
              </a:rPr>
              <a:t>pCallbackTask</a:t>
            </a:r>
            <a:r>
              <a:rPr lang="en-US" dirty="0">
                <a:latin typeface="Arial" charset="0"/>
                <a:cs typeface="Arial" charset="0"/>
              </a:rPr>
              <a:t>);  </a:t>
            </a:r>
          </a:p>
          <a:p>
            <a:r>
              <a:rPr lang="en-US" dirty="0">
                <a:latin typeface="Arial" charset="0"/>
                <a:cs typeface="Arial" charset="0"/>
              </a:rPr>
              <a:t>}  </a:t>
            </a:r>
          </a:p>
        </p:txBody>
      </p:sp>
      <p:sp>
        <p:nvSpPr>
          <p:cNvPr id="14358" name="Rounded Rectangular Callout 63"/>
          <p:cNvSpPr>
            <a:spLocks noChangeArrowheads="1"/>
          </p:cNvSpPr>
          <p:nvPr/>
        </p:nvSpPr>
        <p:spPr bwMode="auto">
          <a:xfrm>
            <a:off x="7391400" y="838200"/>
            <a:ext cx="1219200" cy="1219200"/>
          </a:xfrm>
          <a:prstGeom prst="wedgeRoundRectCallout">
            <a:avLst>
              <a:gd name="adj1" fmla="val -148431"/>
              <a:gd name="adj2" fmla="val -1987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Root node will not be created</a:t>
            </a:r>
          </a:p>
        </p:txBody>
      </p:sp>
      <p:cxnSp>
        <p:nvCxnSpPr>
          <p:cNvPr id="28" name="Curved Connector 43"/>
          <p:cNvCxnSpPr>
            <a:cxnSpLocks noChangeShapeType="1"/>
            <a:endCxn id="14355" idx="1"/>
          </p:cNvCxnSpPr>
          <p:nvPr/>
        </p:nvCxnSpPr>
        <p:spPr bwMode="auto">
          <a:xfrm rot="16200000" flipH="1">
            <a:off x="1712914" y="1905001"/>
            <a:ext cx="876300" cy="723898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none" w="med" len="med"/>
          </a:ln>
        </p:spPr>
      </p:cxnSp>
      <p:cxnSp>
        <p:nvCxnSpPr>
          <p:cNvPr id="34" name="Curved Connector 43"/>
          <p:cNvCxnSpPr>
            <a:cxnSpLocks noChangeShapeType="1"/>
          </p:cNvCxnSpPr>
          <p:nvPr/>
        </p:nvCxnSpPr>
        <p:spPr bwMode="auto">
          <a:xfrm rot="5400000">
            <a:off x="1707158" y="2902941"/>
            <a:ext cx="1270398" cy="1255714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prstDash val="lgDash"/>
            <a:round/>
            <a:headEnd type="arrow" w="med" len="med"/>
            <a:tailEnd type="none" w="med" len="med"/>
          </a:ln>
        </p:spPr>
      </p:cxnSp>
      <p:sp>
        <p:nvSpPr>
          <p:cNvPr id="2" name="Rounded Rectangular Callout 1"/>
          <p:cNvSpPr/>
          <p:nvPr/>
        </p:nvSpPr>
        <p:spPr bwMode="auto">
          <a:xfrm>
            <a:off x="6629400" y="5879897"/>
            <a:ext cx="2286000" cy="838200"/>
          </a:xfrm>
          <a:prstGeom prst="wedgeRoundRectCallout">
            <a:avLst>
              <a:gd name="adj1" fmla="val -67285"/>
              <a:gd name="adj2" fmla="val -5128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Starting a new thread from this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  <a:fontScheme name="Blends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  <a:fontScheme name="Blends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  <a:fontScheme name="Blends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20320</TotalTime>
  <Words>6085</Words>
  <Application>Microsoft Office PowerPoint</Application>
  <PresentationFormat>On-screen Show (4:3)</PresentationFormat>
  <Paragraphs>1018</Paragraphs>
  <Slides>64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SimSun</vt:lpstr>
      <vt:lpstr>Arial</vt:lpstr>
      <vt:lpstr>Calibri</vt:lpstr>
      <vt:lpstr>Cascadia Mono</vt:lpstr>
      <vt:lpstr>Courier New</vt:lpstr>
      <vt:lpstr>Symbol</vt:lpstr>
      <vt:lpstr>Tahoma</vt:lpstr>
      <vt:lpstr>Times New Roman</vt:lpstr>
      <vt:lpstr>Wingdings</vt:lpstr>
      <vt:lpstr>Blends</vt:lpstr>
      <vt:lpstr>PowerPoint Presentation</vt:lpstr>
      <vt:lpstr>Lecture Outline</vt:lpstr>
      <vt:lpstr>Multithreading and Multi-Core Architecture</vt:lpstr>
      <vt:lpstr>Single Core and HyperThreading Processor </vt:lpstr>
      <vt:lpstr>Multi-Core and HyperThreading Processor </vt:lpstr>
      <vt:lpstr>Intel’s Software Support to Multi-Core</vt:lpstr>
      <vt:lpstr>Key Ideas of Intel® TBB</vt:lpstr>
      <vt:lpstr>Synchronous Calls of a Large Thread</vt:lpstr>
      <vt:lpstr>TBB Asynchronous Call on Smaller Thread</vt:lpstr>
      <vt:lpstr>Creating a Root for Async Calls</vt:lpstr>
      <vt:lpstr>Promise Supporting Sync Calls</vt:lpstr>
      <vt:lpstr>JavaScript Examples Using 1) Event and 2) Promise, Respectively</vt:lpstr>
      <vt:lpstr>Other Solutions of Improving Performance</vt:lpstr>
      <vt:lpstr>Asynchronous Communication Schemas</vt:lpstr>
      <vt:lpstr>Synchronous Solution</vt:lpstr>
      <vt:lpstr>Synchronous Solution: (1) Define Classes</vt:lpstr>
      <vt:lpstr>Synchronous Solution: (2) Main Function</vt:lpstr>
      <vt:lpstr>(3) Permission and Hotel Functions</vt:lpstr>
      <vt:lpstr>(4) Flight and Car Functions</vt:lpstr>
      <vt:lpstr>Synchronous Solution Outputs</vt:lpstr>
      <vt:lpstr>Asynchronous Solution</vt:lpstr>
      <vt:lpstr>Asynchronous Version Define Classes</vt:lpstr>
      <vt:lpstr>Asynchronous Version Main Function</vt:lpstr>
      <vt:lpstr>Asynchronous Version Functions</vt:lpstr>
      <vt:lpstr>Asynchronous Version Function Flight</vt:lpstr>
      <vt:lpstr>Asynchronous Version Function Car</vt:lpstr>
      <vt:lpstr>Asynchronous and Asynchronous Results</vt:lpstr>
      <vt:lpstr>Performance Metrics of Multithreading</vt:lpstr>
      <vt:lpstr>Amdahl’s Law (Review)</vt:lpstr>
      <vt:lpstr>Example: Scalability of N-Core</vt:lpstr>
      <vt:lpstr>Gustafson's Law, with a Different Assumption</vt:lpstr>
      <vt:lpstr>Efficiency of Multi-Core Processors</vt:lpstr>
      <vt:lpstr>Performance Measurements  Using Many (32) Core Processor</vt:lpstr>
      <vt:lpstr>Problem Selection: Validating Famous Conjectures</vt:lpstr>
      <vt:lpstr>Verifying Program Correctness </vt:lpstr>
      <vt:lpstr>Collatz Conjecture (Half Or Triple Plus One)</vt:lpstr>
      <vt:lpstr>Case Study: Efficiency Issues in Multithreading</vt:lpstr>
      <vt:lpstr>The method to be started as a thread</vt:lpstr>
      <vt:lpstr>Experiment Design for a Core 2 Qua Computer</vt:lpstr>
      <vt:lpstr>Output (Part)</vt:lpstr>
      <vt:lpstr>Speedup and Efficiency on 4-Core Processor</vt:lpstr>
      <vt:lpstr>Speedup and Efficiency Observation on 4 Cores</vt:lpstr>
      <vt:lpstr>Further Experiment on Intel 32-Core MTL</vt:lpstr>
      <vt:lpstr>Experiment Design for a 32-Core Computer Attempt 1</vt:lpstr>
      <vt:lpstr>Experiment Data From Attempt 1</vt:lpstr>
      <vt:lpstr>Analysis: 32-Core Attempt 1</vt:lpstr>
      <vt:lpstr>Problem of Attempt 1</vt:lpstr>
      <vt:lpstr>Using Modulo Operation for Input Partition Attempt 2 </vt:lpstr>
      <vt:lpstr>Experiment Data From Attempt 2</vt:lpstr>
      <vt:lpstr>Analysis: 32-Core Attempt 2</vt:lpstr>
      <vt:lpstr>Performance: of the 32-Core Attempt 3  The Final Version</vt:lpstr>
      <vt:lpstr>Performance: of the 32-Core Attempt 3  The Final Version</vt:lpstr>
      <vt:lpstr>Experiment Results on Intel 32-Core MTL</vt:lpstr>
      <vt:lpstr>Analysis of the Experiment Results</vt:lpstr>
      <vt:lpstr>Appendix: Complete Code</vt:lpstr>
      <vt:lpstr>The Complete Program (Attempt 3)</vt:lpstr>
      <vt:lpstr>The Program (Console Application)</vt:lpstr>
      <vt:lpstr>Partition Inputs into a List of Array</vt:lpstr>
      <vt:lpstr>Create and Start Threads</vt:lpstr>
      <vt:lpstr>Calculate the Time Used</vt:lpstr>
      <vt:lpstr>Output (Part)</vt:lpstr>
      <vt:lpstr>Multithreading Performance with Communication and Synchronization</vt:lpstr>
      <vt:lpstr>Performance with Thread Communication </vt:lpstr>
      <vt:lpstr>Chapter 2 Summary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Prashanth Mangena (Student)</cp:lastModifiedBy>
  <cp:revision>1175</cp:revision>
  <dcterms:created xsi:type="dcterms:W3CDTF">2005-09-17T18:09:54Z</dcterms:created>
  <dcterms:modified xsi:type="dcterms:W3CDTF">2024-02-07T17:15:13Z</dcterms:modified>
</cp:coreProperties>
</file>