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1B2"/>
    <a:srgbClr val="B4D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81" autoAdjust="0"/>
  </p:normalViewPr>
  <p:slideViewPr>
    <p:cSldViewPr snapToGrid="0">
      <p:cViewPr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2B5F9-830B-46BF-AA16-725A4B135380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7BE9A-DC67-4875-9F62-8754DE812F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59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CA2559-046B-428B-AB55-67C3CEEA5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F0AE8E-F7B6-4911-AB7B-7C073AB3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7A4B-C864-40B5-9190-37484E83DA14}" type="datetimeFigureOut">
              <a:rPr lang="de-DE" smtClean="0"/>
              <a:pPr/>
              <a:t>25.05.2022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401C9E-6E63-4493-B62A-B4EBEFCB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223B8-1484-42A4-8F7D-83947965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7819A-C083-4FD5-9E62-D211A8410ADE}"/>
              </a:ext>
            </a:extLst>
          </p:cNvPr>
          <p:cNvSpPr/>
          <p:nvPr userDrawn="1"/>
        </p:nvSpPr>
        <p:spPr>
          <a:xfrm>
            <a:off x="0" y="4984377"/>
            <a:ext cx="12192000" cy="1873624"/>
          </a:xfrm>
          <a:prstGeom prst="rect">
            <a:avLst/>
          </a:prstGeom>
          <a:solidFill>
            <a:srgbClr val="1D74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71AB21-57B3-42F5-ABC5-94E43538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576" y="5489435"/>
            <a:ext cx="8361083" cy="431754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AB5191-F3E1-4695-A668-B85F8D1BF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5575" y="5969677"/>
            <a:ext cx="8361083" cy="41991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6E60321-5C51-4E00-A46E-1AD5128DE579}"/>
              </a:ext>
            </a:extLst>
          </p:cNvPr>
          <p:cNvGrpSpPr/>
          <p:nvPr userDrawn="1"/>
        </p:nvGrpSpPr>
        <p:grpSpPr>
          <a:xfrm>
            <a:off x="352338" y="5358577"/>
            <a:ext cx="2263410" cy="954107"/>
            <a:chOff x="352338" y="5358577"/>
            <a:chExt cx="2263410" cy="95410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11CBE2D-0536-413F-9C39-E2C114E23C1F}"/>
                </a:ext>
              </a:extLst>
            </p:cNvPr>
            <p:cNvSpPr txBox="1"/>
            <p:nvPr userDrawn="1"/>
          </p:nvSpPr>
          <p:spPr>
            <a:xfrm>
              <a:off x="352338" y="5358577"/>
              <a:ext cx="22634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Imagine </a:t>
              </a:r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endPara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possibilities</a:t>
              </a:r>
              <a:endParaRPr lang="de-DE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EBC4304-3F39-4582-9686-508DE6F1EFB0}"/>
                </a:ext>
              </a:extLst>
            </p:cNvPr>
            <p:cNvSpPr/>
            <p:nvPr userDrawn="1"/>
          </p:nvSpPr>
          <p:spPr>
            <a:xfrm>
              <a:off x="2517431" y="6131031"/>
              <a:ext cx="45719" cy="4860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8702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F72F55-270D-4224-A3B5-03AD858D3B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4" y="481369"/>
            <a:ext cx="1152000" cy="39933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23A880CD-B922-4AEF-9C08-A5738F7A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36" y="481369"/>
            <a:ext cx="4528930" cy="45385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id="{9BCCE51D-AC57-49ED-9F31-0ED2820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514" y="6356350"/>
            <a:ext cx="2743200" cy="365125"/>
          </a:xfrm>
        </p:spPr>
        <p:txBody>
          <a:bodyPr/>
          <a:lstStyle/>
          <a:p>
            <a:fld id="{57B07A4B-C864-40B5-9190-37484E83DA1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C7EFD35C-A796-47D6-AF1F-0AE42B3E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88C77B19-B506-4AC4-A2DF-9AFE6324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286" y="6356350"/>
            <a:ext cx="2637524" cy="365125"/>
          </a:xfrm>
        </p:spPr>
        <p:txBody>
          <a:bodyPr/>
          <a:lstStyle/>
          <a:p>
            <a:fld id="{DE9DE2CB-CBA7-4DF7-A36B-4E18409ACC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E17F3BE-8DC3-4E19-9189-887A5E846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3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059A9E1-E40A-4FD1-9A29-E55135063E99}"/>
              </a:ext>
            </a:extLst>
          </p:cNvPr>
          <p:cNvSpPr txBox="1"/>
          <p:nvPr/>
        </p:nvSpPr>
        <p:spPr>
          <a:xfrm>
            <a:off x="10324718" y="6321620"/>
            <a:ext cx="1640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>
                <a:solidFill>
                  <a:schemeClr val="bg1"/>
                </a:solidFill>
                <a:latin typeface="Helvetica" pitchFamily="2" charset="0"/>
              </a:rPr>
              <a:t>www.becom-group.com</a:t>
            </a:r>
            <a:endParaRPr lang="de-AT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E30648-AB34-4B6D-A803-3B69C7F1A402}"/>
              </a:ext>
            </a:extLst>
          </p:cNvPr>
          <p:cNvSpPr txBox="1"/>
          <p:nvPr/>
        </p:nvSpPr>
        <p:spPr>
          <a:xfrm>
            <a:off x="787356" y="642528"/>
            <a:ext cx="177296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de-AT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NORDAMERIKA</a:t>
            </a:r>
          </a:p>
          <a:p>
            <a:pPr>
              <a:lnSpc>
                <a:spcPts val="1100"/>
              </a:lnSpc>
            </a:pPr>
            <a:endParaRPr lang="de-A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IVP, Inc. USA</a:t>
            </a: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Angeles, USA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B2A3D-599B-4FCF-822A-73E9A4DF29E8}"/>
              </a:ext>
            </a:extLst>
          </p:cNvPr>
          <p:cNvSpPr txBox="1"/>
          <p:nvPr/>
        </p:nvSpPr>
        <p:spPr>
          <a:xfrm>
            <a:off x="763167" y="1661171"/>
            <a:ext cx="1797153" cy="247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de-AT" sz="1000" b="1" dirty="0">
                <a:solidFill>
                  <a:schemeClr val="bg1"/>
                </a:solidFill>
                <a:latin typeface="Helvetica" pitchFamily="2" charset="0"/>
              </a:rPr>
              <a:t>EUROPA</a:t>
            </a:r>
          </a:p>
          <a:p>
            <a:pPr>
              <a:lnSpc>
                <a:spcPts val="1100"/>
              </a:lnSpc>
            </a:pPr>
            <a:endParaRPr lang="de-AT" sz="800" b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BECOM Electronics GmbH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Hochstraß, Österreich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BECOM Systems GmbH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BLUETECHNIX Lab GmbH</a:t>
            </a:r>
            <a:br>
              <a:rPr lang="de-AT" sz="8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Wien, Österreich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BECOM Electronics </a:t>
            </a:r>
            <a:r>
              <a:rPr lang="de-AT" sz="800" b="1" dirty="0" err="1">
                <a:solidFill>
                  <a:schemeClr val="bg1"/>
                </a:solidFill>
                <a:latin typeface="Helvetica" pitchFamily="2" charset="0"/>
              </a:rPr>
              <a:t>Hungary</a:t>
            </a: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de-AT" sz="800" b="1" dirty="0" err="1">
                <a:solidFill>
                  <a:schemeClr val="bg1"/>
                </a:solidFill>
                <a:latin typeface="Helvetica" pitchFamily="2" charset="0"/>
              </a:rPr>
              <a:t>Kft</a:t>
            </a: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.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 err="1">
                <a:solidFill>
                  <a:schemeClr val="bg1"/>
                </a:solidFill>
                <a:latin typeface="Helvetica" pitchFamily="2" charset="0"/>
              </a:rPr>
              <a:t>Környe</a:t>
            </a: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, Ungarn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IVP Group Germany GmbH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Buchenbach, Deutschland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Vertriebsbüro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Hamburg, Deutschland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A6C1EA-C788-407A-AAB4-492C0B880151}"/>
              </a:ext>
            </a:extLst>
          </p:cNvPr>
          <p:cNvSpPr txBox="1"/>
          <p:nvPr/>
        </p:nvSpPr>
        <p:spPr>
          <a:xfrm>
            <a:off x="763167" y="4585637"/>
            <a:ext cx="179715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de-AT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ASIEN</a:t>
            </a:r>
          </a:p>
          <a:p>
            <a:pPr>
              <a:lnSpc>
                <a:spcPts val="900"/>
              </a:lnSpc>
            </a:pPr>
            <a:endParaRPr lang="de-A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 Electronics </a:t>
            </a:r>
            <a:b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Representative</a:t>
            </a: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Office China</a:t>
            </a: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Dongguan</a:t>
            </a:r>
            <a:r>
              <a:rPr lang="de-A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</a:p>
          <a:p>
            <a:pPr>
              <a:lnSpc>
                <a:spcPts val="900"/>
              </a:lnSpc>
            </a:pP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 Electronics Ltd.</a:t>
            </a: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Shenzhen</a:t>
            </a:r>
            <a:r>
              <a:rPr lang="de-A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</a:p>
          <a:p>
            <a:pPr>
              <a:lnSpc>
                <a:spcPts val="900"/>
              </a:lnSpc>
            </a:pP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 Ltd. Hong Kong</a:t>
            </a: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Hongkong, China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078731-9B4F-4407-A8A9-63704672D0B6}"/>
              </a:ext>
            </a:extLst>
          </p:cNvPr>
          <p:cNvSpPr/>
          <p:nvPr/>
        </p:nvSpPr>
        <p:spPr>
          <a:xfrm>
            <a:off x="708315" y="642528"/>
            <a:ext cx="47989" cy="57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748198-4070-48F8-8EAA-A9DAA164D624}"/>
              </a:ext>
            </a:extLst>
          </p:cNvPr>
          <p:cNvSpPr/>
          <p:nvPr/>
        </p:nvSpPr>
        <p:spPr>
          <a:xfrm>
            <a:off x="708315" y="1691966"/>
            <a:ext cx="47989" cy="2418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940B57-6B49-46E1-A8CB-51505490343F}"/>
              </a:ext>
            </a:extLst>
          </p:cNvPr>
          <p:cNvSpPr/>
          <p:nvPr/>
        </p:nvSpPr>
        <p:spPr>
          <a:xfrm>
            <a:off x="708315" y="4585637"/>
            <a:ext cx="54852" cy="14388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3A880CD-B922-4AEF-9C08-A5738F7A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870" y="1087014"/>
            <a:ext cx="5181599" cy="45385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CB06BCA4-F2DA-4B2E-BCE5-FF89EC2FF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871" y="1764259"/>
            <a:ext cx="5181600" cy="4449859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95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E17F3BE-8DC3-4E19-9189-887A5E846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3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059A9E1-E40A-4FD1-9A29-E55135063E99}"/>
              </a:ext>
            </a:extLst>
          </p:cNvPr>
          <p:cNvSpPr txBox="1"/>
          <p:nvPr/>
        </p:nvSpPr>
        <p:spPr>
          <a:xfrm>
            <a:off x="10324718" y="6321620"/>
            <a:ext cx="1640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>
                <a:solidFill>
                  <a:schemeClr val="bg1"/>
                </a:solidFill>
                <a:latin typeface="Helvetica" pitchFamily="2" charset="0"/>
              </a:rPr>
              <a:t>www.becom-group.com</a:t>
            </a:r>
            <a:endParaRPr lang="de-AT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E30648-AB34-4B6D-A803-3B69C7F1A402}"/>
              </a:ext>
            </a:extLst>
          </p:cNvPr>
          <p:cNvSpPr txBox="1"/>
          <p:nvPr/>
        </p:nvSpPr>
        <p:spPr>
          <a:xfrm>
            <a:off x="787356" y="642528"/>
            <a:ext cx="177296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de-AT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</a:t>
            </a:r>
          </a:p>
          <a:p>
            <a:pPr>
              <a:lnSpc>
                <a:spcPts val="1100"/>
              </a:lnSpc>
            </a:pPr>
            <a:endParaRPr lang="de-A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IVP, Inc. USA</a:t>
            </a: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Angeles, USA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B2A3D-599B-4FCF-822A-73E9A4DF29E8}"/>
              </a:ext>
            </a:extLst>
          </p:cNvPr>
          <p:cNvSpPr txBox="1"/>
          <p:nvPr/>
        </p:nvSpPr>
        <p:spPr>
          <a:xfrm>
            <a:off x="763167" y="1661171"/>
            <a:ext cx="1797153" cy="247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de-AT" sz="1000" b="1" dirty="0">
                <a:solidFill>
                  <a:schemeClr val="bg1"/>
                </a:solidFill>
                <a:latin typeface="Helvetica" pitchFamily="2" charset="0"/>
              </a:rPr>
              <a:t>EUROPE</a:t>
            </a:r>
          </a:p>
          <a:p>
            <a:pPr>
              <a:lnSpc>
                <a:spcPts val="1100"/>
              </a:lnSpc>
            </a:pPr>
            <a:endParaRPr lang="de-AT" sz="800" b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BECOM Electronics GmbH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Hochstraß, Austria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BECOM Systems GmbH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BLUETECHNIX Lab GmbH</a:t>
            </a:r>
            <a:br>
              <a:rPr lang="de-AT" sz="8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Vienna, Austria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BECOM Electronics </a:t>
            </a:r>
            <a:r>
              <a:rPr lang="de-AT" sz="800" b="1" dirty="0" err="1">
                <a:solidFill>
                  <a:schemeClr val="bg1"/>
                </a:solidFill>
                <a:latin typeface="Helvetica" pitchFamily="2" charset="0"/>
              </a:rPr>
              <a:t>Hungary</a:t>
            </a: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de-AT" sz="800" b="1" dirty="0" err="1">
                <a:solidFill>
                  <a:schemeClr val="bg1"/>
                </a:solidFill>
                <a:latin typeface="Helvetica" pitchFamily="2" charset="0"/>
              </a:rPr>
              <a:t>Kft</a:t>
            </a: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.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 err="1">
                <a:solidFill>
                  <a:schemeClr val="bg1"/>
                </a:solidFill>
                <a:latin typeface="Helvetica" pitchFamily="2" charset="0"/>
              </a:rPr>
              <a:t>Környe</a:t>
            </a: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, </a:t>
            </a:r>
            <a:r>
              <a:rPr lang="de-AT" sz="800" dirty="0" err="1">
                <a:solidFill>
                  <a:schemeClr val="bg1"/>
                </a:solidFill>
                <a:latin typeface="Helvetica" pitchFamily="2" charset="0"/>
              </a:rPr>
              <a:t>Hungary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IVP Group Germany GmbH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Buchenbach, Germany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bg1"/>
                </a:solidFill>
                <a:latin typeface="Helvetica" pitchFamily="2" charset="0"/>
              </a:rPr>
              <a:t>Vertriebsbüro</a:t>
            </a:r>
            <a:endParaRPr lang="de-AT" sz="800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bg1"/>
                </a:solidFill>
                <a:latin typeface="Helvetica" pitchFamily="2" charset="0"/>
              </a:rPr>
              <a:t>Hamburg, Germany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A6C1EA-C788-407A-AAB4-492C0B880151}"/>
              </a:ext>
            </a:extLst>
          </p:cNvPr>
          <p:cNvSpPr txBox="1"/>
          <p:nvPr/>
        </p:nvSpPr>
        <p:spPr>
          <a:xfrm>
            <a:off x="763167" y="4585637"/>
            <a:ext cx="179715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de-AT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</a:p>
          <a:p>
            <a:pPr>
              <a:lnSpc>
                <a:spcPts val="900"/>
              </a:lnSpc>
            </a:pPr>
            <a:endParaRPr lang="de-AT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 Electronics </a:t>
            </a:r>
            <a:b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Representative</a:t>
            </a: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Office China</a:t>
            </a: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Dongguan</a:t>
            </a:r>
            <a:r>
              <a:rPr lang="de-A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</a:p>
          <a:p>
            <a:pPr>
              <a:lnSpc>
                <a:spcPts val="900"/>
              </a:lnSpc>
            </a:pP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 Electronics Ltd.</a:t>
            </a: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Shenzhen</a:t>
            </a:r>
            <a:r>
              <a:rPr lang="de-A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</a:p>
          <a:p>
            <a:pPr>
              <a:lnSpc>
                <a:spcPts val="900"/>
              </a:lnSpc>
            </a:pP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 Ltd. Hong Kong</a:t>
            </a:r>
            <a:endParaRPr lang="de-A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Hongkong, China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078731-9B4F-4407-A8A9-63704672D0B6}"/>
              </a:ext>
            </a:extLst>
          </p:cNvPr>
          <p:cNvSpPr/>
          <p:nvPr/>
        </p:nvSpPr>
        <p:spPr>
          <a:xfrm>
            <a:off x="708315" y="642528"/>
            <a:ext cx="47989" cy="57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748198-4070-48F8-8EAA-A9DAA164D624}"/>
              </a:ext>
            </a:extLst>
          </p:cNvPr>
          <p:cNvSpPr/>
          <p:nvPr/>
        </p:nvSpPr>
        <p:spPr>
          <a:xfrm>
            <a:off x="708315" y="1691966"/>
            <a:ext cx="47989" cy="2418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940B57-6B49-46E1-A8CB-51505490343F}"/>
              </a:ext>
            </a:extLst>
          </p:cNvPr>
          <p:cNvSpPr/>
          <p:nvPr/>
        </p:nvSpPr>
        <p:spPr>
          <a:xfrm>
            <a:off x="708315" y="4585637"/>
            <a:ext cx="54852" cy="14388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3A880CD-B922-4AEF-9C08-A5738F7A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870" y="1087014"/>
            <a:ext cx="5181599" cy="45385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CB06BCA4-F2DA-4B2E-BCE5-FF89EC2FF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871" y="1764259"/>
            <a:ext cx="5181600" cy="4449859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40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059A9E1-E40A-4FD1-9A29-E55135063E99}"/>
              </a:ext>
            </a:extLst>
          </p:cNvPr>
          <p:cNvSpPr txBox="1"/>
          <p:nvPr/>
        </p:nvSpPr>
        <p:spPr>
          <a:xfrm>
            <a:off x="10324718" y="6321620"/>
            <a:ext cx="1640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>
                <a:solidFill>
                  <a:schemeClr val="tx1"/>
                </a:solidFill>
                <a:latin typeface="Helvetica" pitchFamily="2" charset="0"/>
              </a:rPr>
              <a:t>www.becom-group.com</a:t>
            </a:r>
            <a:endParaRPr lang="de-AT" sz="1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E30648-AB34-4B6D-A803-3B69C7F1A402}"/>
              </a:ext>
            </a:extLst>
          </p:cNvPr>
          <p:cNvSpPr txBox="1"/>
          <p:nvPr/>
        </p:nvSpPr>
        <p:spPr>
          <a:xfrm>
            <a:off x="787356" y="642528"/>
            <a:ext cx="177296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de-AT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NORDAMERIKA</a:t>
            </a:r>
          </a:p>
          <a:p>
            <a:pPr>
              <a:lnSpc>
                <a:spcPts val="1100"/>
              </a:lnSpc>
            </a:pPr>
            <a:endParaRPr lang="de-AT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IVP, Inc. USA</a:t>
            </a: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Angeles, USA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B2A3D-599B-4FCF-822A-73E9A4DF29E8}"/>
              </a:ext>
            </a:extLst>
          </p:cNvPr>
          <p:cNvSpPr txBox="1"/>
          <p:nvPr/>
        </p:nvSpPr>
        <p:spPr>
          <a:xfrm>
            <a:off x="763167" y="1661171"/>
            <a:ext cx="1797153" cy="247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de-AT" sz="1000" b="1" dirty="0">
                <a:solidFill>
                  <a:schemeClr val="tx1"/>
                </a:solidFill>
                <a:latin typeface="Helvetica" pitchFamily="2" charset="0"/>
              </a:rPr>
              <a:t>EUROPA</a:t>
            </a:r>
          </a:p>
          <a:p>
            <a:pPr>
              <a:lnSpc>
                <a:spcPts val="1100"/>
              </a:lnSpc>
            </a:pPr>
            <a:endParaRPr lang="de-AT" sz="800" b="1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BECOM Electronics GmbH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Hochstraß, Österreich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BECOM Systems GmbH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BLUETECHNIX Lab GmbH</a:t>
            </a:r>
            <a:br>
              <a:rPr lang="de-AT" sz="8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Wien, Österreich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BECOM Electronics </a:t>
            </a:r>
            <a:r>
              <a:rPr lang="de-AT" sz="800" b="1" dirty="0" err="1">
                <a:solidFill>
                  <a:schemeClr val="tx1"/>
                </a:solidFill>
                <a:latin typeface="Helvetica" pitchFamily="2" charset="0"/>
              </a:rPr>
              <a:t>Hungary</a:t>
            </a: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de-AT" sz="800" b="1" dirty="0" err="1">
                <a:solidFill>
                  <a:schemeClr val="tx1"/>
                </a:solidFill>
                <a:latin typeface="Helvetica" pitchFamily="2" charset="0"/>
              </a:rPr>
              <a:t>Kft</a:t>
            </a: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 err="1">
                <a:solidFill>
                  <a:schemeClr val="tx1"/>
                </a:solidFill>
                <a:latin typeface="Helvetica" pitchFamily="2" charset="0"/>
              </a:rPr>
              <a:t>Környe</a:t>
            </a: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, Ungarn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IVP Group Germany GmbH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Buchenbach, Deutschland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Vertriebsbüro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Hamburg, Deutschland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A6C1EA-C788-407A-AAB4-492C0B880151}"/>
              </a:ext>
            </a:extLst>
          </p:cNvPr>
          <p:cNvSpPr txBox="1"/>
          <p:nvPr/>
        </p:nvSpPr>
        <p:spPr>
          <a:xfrm>
            <a:off x="763167" y="4585637"/>
            <a:ext cx="179715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de-AT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ASIEN</a:t>
            </a:r>
          </a:p>
          <a:p>
            <a:pPr>
              <a:lnSpc>
                <a:spcPts val="900"/>
              </a:lnSpc>
            </a:pPr>
            <a:endParaRPr lang="de-AT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 Electronics </a:t>
            </a:r>
            <a:b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Representative</a:t>
            </a: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Office China</a:t>
            </a: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Dongguan</a:t>
            </a:r>
            <a:r>
              <a:rPr lang="de-A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</a:p>
          <a:p>
            <a:pPr>
              <a:lnSpc>
                <a:spcPts val="900"/>
              </a:lnSpc>
            </a:pP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 Electronics Ltd.</a:t>
            </a: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Shenzhen</a:t>
            </a:r>
            <a:r>
              <a:rPr lang="de-A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</a:p>
          <a:p>
            <a:pPr>
              <a:lnSpc>
                <a:spcPts val="900"/>
              </a:lnSpc>
            </a:pP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 Ltd. Hong Kong</a:t>
            </a: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Hongkong, China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078731-9B4F-4407-A8A9-63704672D0B6}"/>
              </a:ext>
            </a:extLst>
          </p:cNvPr>
          <p:cNvSpPr/>
          <p:nvPr/>
        </p:nvSpPr>
        <p:spPr>
          <a:xfrm>
            <a:off x="708315" y="642528"/>
            <a:ext cx="47989" cy="576000"/>
          </a:xfrm>
          <a:prstGeom prst="rect">
            <a:avLst/>
          </a:prstGeom>
          <a:solidFill>
            <a:srgbClr val="1E71B2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748198-4070-48F8-8EAA-A9DAA164D624}"/>
              </a:ext>
            </a:extLst>
          </p:cNvPr>
          <p:cNvSpPr/>
          <p:nvPr/>
        </p:nvSpPr>
        <p:spPr>
          <a:xfrm>
            <a:off x="708315" y="1691966"/>
            <a:ext cx="47989" cy="2418858"/>
          </a:xfrm>
          <a:prstGeom prst="rect">
            <a:avLst/>
          </a:prstGeom>
          <a:solidFill>
            <a:srgbClr val="1E71B2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940B57-6B49-46E1-A8CB-51505490343F}"/>
              </a:ext>
            </a:extLst>
          </p:cNvPr>
          <p:cNvSpPr/>
          <p:nvPr/>
        </p:nvSpPr>
        <p:spPr>
          <a:xfrm>
            <a:off x="708315" y="4585637"/>
            <a:ext cx="54852" cy="1438855"/>
          </a:xfrm>
          <a:prstGeom prst="rect">
            <a:avLst/>
          </a:prstGeom>
          <a:solidFill>
            <a:srgbClr val="1E71B2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3A880CD-B922-4AEF-9C08-A5738F7A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870" y="1114670"/>
            <a:ext cx="5181599" cy="453859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CB06BCA4-F2DA-4B2E-BCE5-FF89EC2FF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871" y="1791915"/>
            <a:ext cx="5181600" cy="4410103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91440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182880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581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059A9E1-E40A-4FD1-9A29-E55135063E99}"/>
              </a:ext>
            </a:extLst>
          </p:cNvPr>
          <p:cNvSpPr txBox="1"/>
          <p:nvPr/>
        </p:nvSpPr>
        <p:spPr>
          <a:xfrm>
            <a:off x="10324718" y="6321620"/>
            <a:ext cx="1640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>
                <a:solidFill>
                  <a:schemeClr val="tx1"/>
                </a:solidFill>
                <a:latin typeface="Helvetica" pitchFamily="2" charset="0"/>
              </a:rPr>
              <a:t>www.becom-group.com</a:t>
            </a:r>
            <a:endParaRPr lang="de-AT" sz="1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078731-9B4F-4407-A8A9-63704672D0B6}"/>
              </a:ext>
            </a:extLst>
          </p:cNvPr>
          <p:cNvSpPr/>
          <p:nvPr/>
        </p:nvSpPr>
        <p:spPr>
          <a:xfrm>
            <a:off x="708315" y="642528"/>
            <a:ext cx="47989" cy="576000"/>
          </a:xfrm>
          <a:prstGeom prst="rect">
            <a:avLst/>
          </a:prstGeom>
          <a:solidFill>
            <a:srgbClr val="1E71B2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748198-4070-48F8-8EAA-A9DAA164D624}"/>
              </a:ext>
            </a:extLst>
          </p:cNvPr>
          <p:cNvSpPr/>
          <p:nvPr/>
        </p:nvSpPr>
        <p:spPr>
          <a:xfrm>
            <a:off x="708315" y="1691966"/>
            <a:ext cx="47989" cy="2418858"/>
          </a:xfrm>
          <a:prstGeom prst="rect">
            <a:avLst/>
          </a:prstGeom>
          <a:solidFill>
            <a:srgbClr val="1E71B2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940B57-6B49-46E1-A8CB-51505490343F}"/>
              </a:ext>
            </a:extLst>
          </p:cNvPr>
          <p:cNvSpPr/>
          <p:nvPr/>
        </p:nvSpPr>
        <p:spPr>
          <a:xfrm>
            <a:off x="708315" y="4585637"/>
            <a:ext cx="54852" cy="1438855"/>
          </a:xfrm>
          <a:prstGeom prst="rect">
            <a:avLst/>
          </a:prstGeom>
          <a:solidFill>
            <a:srgbClr val="1E71B2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3A880CD-B922-4AEF-9C08-A5738F7A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870" y="1114670"/>
            <a:ext cx="5181599" cy="453859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CB06BCA4-F2DA-4B2E-BCE5-FF89EC2FF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871" y="1791915"/>
            <a:ext cx="5181600" cy="4410103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91440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1828800" indent="0" algn="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11F7593-E622-48E7-A528-E55D962E13DB}"/>
              </a:ext>
            </a:extLst>
          </p:cNvPr>
          <p:cNvSpPr txBox="1"/>
          <p:nvPr userDrawn="1"/>
        </p:nvSpPr>
        <p:spPr>
          <a:xfrm>
            <a:off x="787356" y="642528"/>
            <a:ext cx="177296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de-AT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</a:t>
            </a:r>
          </a:p>
          <a:p>
            <a:pPr>
              <a:lnSpc>
                <a:spcPts val="1100"/>
              </a:lnSpc>
            </a:pPr>
            <a:endParaRPr lang="de-AT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IVP, Inc. USA</a:t>
            </a: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Angeles, USA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EF3EFF4-F2F2-4371-BDD3-3AE9F2C89456}"/>
              </a:ext>
            </a:extLst>
          </p:cNvPr>
          <p:cNvSpPr txBox="1"/>
          <p:nvPr userDrawn="1"/>
        </p:nvSpPr>
        <p:spPr>
          <a:xfrm>
            <a:off x="763167" y="1661171"/>
            <a:ext cx="1797153" cy="247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de-AT" sz="1000" b="1" dirty="0">
                <a:solidFill>
                  <a:schemeClr val="tx1"/>
                </a:solidFill>
                <a:latin typeface="Helvetica" pitchFamily="2" charset="0"/>
              </a:rPr>
              <a:t>EUROPE</a:t>
            </a:r>
          </a:p>
          <a:p>
            <a:pPr>
              <a:lnSpc>
                <a:spcPts val="1100"/>
              </a:lnSpc>
            </a:pPr>
            <a:endParaRPr lang="de-AT" sz="800" b="1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BECOM Electronics GmbH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Hochstraß, Austria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BECOM Systems GmbH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BLUETECHNIX Lab GmbH</a:t>
            </a:r>
            <a:br>
              <a:rPr lang="de-AT" sz="800" dirty="0">
                <a:solidFill>
                  <a:schemeClr val="tx1"/>
                </a:solidFill>
                <a:latin typeface="Helvetica" pitchFamily="2" charset="0"/>
              </a:rPr>
            </a:b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Vienna, Austria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BECOM Electronics </a:t>
            </a:r>
            <a:r>
              <a:rPr lang="de-AT" sz="800" b="1" dirty="0" err="1">
                <a:solidFill>
                  <a:schemeClr val="tx1"/>
                </a:solidFill>
                <a:latin typeface="Helvetica" pitchFamily="2" charset="0"/>
              </a:rPr>
              <a:t>Hungary</a:t>
            </a: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de-AT" sz="800" b="1" dirty="0" err="1">
                <a:solidFill>
                  <a:schemeClr val="tx1"/>
                </a:solidFill>
                <a:latin typeface="Helvetica" pitchFamily="2" charset="0"/>
              </a:rPr>
              <a:t>Kft</a:t>
            </a: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 err="1">
                <a:solidFill>
                  <a:schemeClr val="tx1"/>
                </a:solidFill>
                <a:latin typeface="Helvetica" pitchFamily="2" charset="0"/>
              </a:rPr>
              <a:t>Környe</a:t>
            </a: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, </a:t>
            </a:r>
            <a:r>
              <a:rPr lang="de-AT" sz="800" dirty="0" err="1">
                <a:solidFill>
                  <a:schemeClr val="tx1"/>
                </a:solidFill>
                <a:latin typeface="Helvetica" pitchFamily="2" charset="0"/>
              </a:rPr>
              <a:t>Hungary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IVP Group Germany GmbH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Buchenbach, Germany</a:t>
            </a:r>
          </a:p>
          <a:p>
            <a:pPr>
              <a:lnSpc>
                <a:spcPts val="1100"/>
              </a:lnSpc>
            </a:pP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b="1" dirty="0">
                <a:solidFill>
                  <a:schemeClr val="tx1"/>
                </a:solidFill>
                <a:latin typeface="Helvetica" pitchFamily="2" charset="0"/>
              </a:rPr>
              <a:t>Vertriebsbüro</a:t>
            </a:r>
            <a:endParaRPr lang="de-AT" sz="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ts val="1100"/>
              </a:lnSpc>
            </a:pPr>
            <a:r>
              <a:rPr lang="de-AT" sz="800" dirty="0">
                <a:solidFill>
                  <a:schemeClr val="tx1"/>
                </a:solidFill>
                <a:latin typeface="Helvetica" pitchFamily="2" charset="0"/>
              </a:rPr>
              <a:t>Hamburg, Germany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5B1B327-4479-43DA-A991-6B7B6E1F4093}"/>
              </a:ext>
            </a:extLst>
          </p:cNvPr>
          <p:cNvSpPr txBox="1"/>
          <p:nvPr userDrawn="1"/>
        </p:nvSpPr>
        <p:spPr>
          <a:xfrm>
            <a:off x="763167" y="4585637"/>
            <a:ext cx="179715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de-AT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</a:p>
          <a:p>
            <a:pPr>
              <a:lnSpc>
                <a:spcPts val="900"/>
              </a:lnSpc>
            </a:pPr>
            <a:endParaRPr lang="de-AT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 Electronics </a:t>
            </a:r>
            <a:b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Representative</a:t>
            </a: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Office China</a:t>
            </a: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Dongguan</a:t>
            </a:r>
            <a:r>
              <a:rPr lang="de-A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</a:p>
          <a:p>
            <a:pPr>
              <a:lnSpc>
                <a:spcPts val="900"/>
              </a:lnSpc>
            </a:pP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 Electronics Ltd.</a:t>
            </a: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Shenzhen</a:t>
            </a:r>
            <a:r>
              <a:rPr lang="de-A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China</a:t>
            </a:r>
          </a:p>
          <a:p>
            <a:pPr>
              <a:lnSpc>
                <a:spcPts val="900"/>
              </a:lnSpc>
            </a:pP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IVP Ltd. Hong Kong</a:t>
            </a:r>
            <a:endParaRPr lang="de-AT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00"/>
              </a:lnSpc>
            </a:pPr>
            <a:r>
              <a:rPr lang="de-A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Hongkong, China</a:t>
            </a:r>
          </a:p>
        </p:txBody>
      </p:sp>
    </p:spTree>
    <p:extLst>
      <p:ext uri="{BB962C8B-B14F-4D97-AF65-F5344CB8AC3E}">
        <p14:creationId xmlns:p14="http://schemas.microsoft.com/office/powerpoint/2010/main" val="50171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7E0699-638F-493F-AE64-6F801D03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7A4B-C864-40B5-9190-37484E83DA1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2A3785-08F4-4523-B61E-D4AD84B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8166EB-A76A-403A-B7EE-D0B331CF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4DE0F14-18B1-443B-8AA1-9072F770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36" y="1626843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586C816-39EF-4C48-A8E3-29E3861C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36" y="408286"/>
            <a:ext cx="9638726" cy="51098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60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4250AA2E-CA18-4C65-A01B-67F2ABE17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F0AE8E-F7B6-4911-AB7B-7C073AB3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7A4B-C864-40B5-9190-37484E83DA14}" type="datetimeFigureOut">
              <a:rPr lang="de-DE" smtClean="0"/>
              <a:pPr/>
              <a:t>25.05.2022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401C9E-6E63-4493-B62A-B4EBEFCB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223B8-1484-42A4-8F7D-83947965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0B14FE-5B5A-4D51-BF15-B5798835DB90}"/>
              </a:ext>
            </a:extLst>
          </p:cNvPr>
          <p:cNvSpPr txBox="1"/>
          <p:nvPr userDrawn="1"/>
        </p:nvSpPr>
        <p:spPr>
          <a:xfrm>
            <a:off x="352338" y="5358577"/>
            <a:ext cx="2263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</a:t>
            </a:r>
            <a:r>
              <a:rPr lang="de-D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de-D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possibilities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6B37BC0-480D-4B9B-B0F0-1A17EFDB79A4}"/>
              </a:ext>
            </a:extLst>
          </p:cNvPr>
          <p:cNvSpPr/>
          <p:nvPr userDrawn="1"/>
        </p:nvSpPr>
        <p:spPr>
          <a:xfrm>
            <a:off x="2517431" y="6131031"/>
            <a:ext cx="45719" cy="486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5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ennse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7E0699-638F-493F-AE64-6F801D03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7A4B-C864-40B5-9190-37484E83DA1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2A3785-08F4-4523-B61E-D4AD84B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8166EB-A76A-403A-B7EE-D0B331CF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ED3438-A934-4859-9119-2994750A2B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rgbClr val="1E71B2"/>
              </a:gs>
              <a:gs pos="0">
                <a:srgbClr val="B4D7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5">
            <a:extLst>
              <a:ext uri="{FF2B5EF4-FFF2-40B4-BE49-F238E27FC236}">
                <a16:creationId xmlns:a16="http://schemas.microsoft.com/office/drawing/2014/main" id="{B52790DC-BFFF-41C3-917D-5FBA9B48A0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95" y="2169583"/>
            <a:ext cx="2518834" cy="25188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B7BF28-513C-46A3-A16D-4224A2A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3154"/>
            <a:ext cx="10515600" cy="42367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7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rennse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363D40D-3E89-495C-9CED-92A686FB0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95" y="2169583"/>
            <a:ext cx="2518834" cy="2518834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7E0699-638F-493F-AE64-6F801D03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7A4B-C864-40B5-9190-37484E83DA1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2A3785-08F4-4523-B61E-D4AD84B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8166EB-A76A-403A-B7EE-D0B331CF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B7BF28-513C-46A3-A16D-4224A2A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3154"/>
            <a:ext cx="10515600" cy="423676"/>
          </a:xfrm>
        </p:spPr>
        <p:txBody>
          <a:bodyPr/>
          <a:lstStyle>
            <a:lvl1pPr algn="ctr">
              <a:defRPr>
                <a:solidFill>
                  <a:srgbClr val="1E71B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9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F72F55-270D-4224-A3B5-03AD858D3B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4" y="481369"/>
            <a:ext cx="1152000" cy="39933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DC17A4-85FB-4C93-838B-C98CD63E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514" y="6356350"/>
            <a:ext cx="2743200" cy="365125"/>
          </a:xfrm>
        </p:spPr>
        <p:txBody>
          <a:bodyPr/>
          <a:lstStyle/>
          <a:p>
            <a:fld id="{57B07A4B-C864-40B5-9190-37484E83DA1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291DC6-0ECD-4510-9B1D-7D13986E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E46318-22EB-4B90-B141-7ADFE25B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286" y="6356350"/>
            <a:ext cx="2637524" cy="365125"/>
          </a:xfrm>
        </p:spPr>
        <p:txBody>
          <a:bodyPr/>
          <a:lstStyle/>
          <a:p>
            <a:fld id="{DE9DE2CB-CBA7-4DF7-A36B-4E18409ACC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81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9AE9070-D71C-4AE0-9073-7DB10F7A06E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B7BF28-513C-46A3-A16D-4224A2A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25" y="1494211"/>
            <a:ext cx="5181599" cy="45385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7E0699-638F-493F-AE64-6F801D03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7A4B-C864-40B5-9190-37484E83DA1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2A3785-08F4-4523-B61E-D4AD84B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8166EB-A76A-403A-B7EE-D0B331CF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934C57E7-7985-4036-AC86-DEEEFAEED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626" y="2064164"/>
            <a:ext cx="5181600" cy="41556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70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25B5F0D1-D68C-4AC4-BE9F-D3A681D84D5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8DE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9AE9070-D71C-4AE0-9073-7DB10F7A06E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B7BF28-513C-46A3-A16D-4224A2A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25" y="1494211"/>
            <a:ext cx="5181599" cy="45385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7E0699-638F-493F-AE64-6F801D03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7A4B-C864-40B5-9190-37484E83DA1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2A3785-08F4-4523-B61E-D4AD84B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8166EB-A76A-403A-B7EE-D0B331CF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934C57E7-7985-4036-AC86-DEEEFAEED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626" y="2064164"/>
            <a:ext cx="5181600" cy="41556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8786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F72F55-270D-4224-A3B5-03AD858D3B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4" y="481369"/>
            <a:ext cx="1152000" cy="39933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23A880CD-B922-4AEF-9C08-A5738F7A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36" y="481369"/>
            <a:ext cx="4528930" cy="45385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id="{695AC3CB-84FD-44F4-9712-8302EBEC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514" y="6356350"/>
            <a:ext cx="2743200" cy="365125"/>
          </a:xfrm>
        </p:spPr>
        <p:txBody>
          <a:bodyPr/>
          <a:lstStyle/>
          <a:p>
            <a:fld id="{57B07A4B-C864-40B5-9190-37484E83DA1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891E40A3-2BF7-49FE-8FDA-C2D00100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249B7A19-C6B9-454D-822B-163ECA68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286" y="6356350"/>
            <a:ext cx="2637524" cy="365125"/>
          </a:xfrm>
        </p:spPr>
        <p:txBody>
          <a:bodyPr/>
          <a:lstStyle/>
          <a:p>
            <a:fld id="{DE9DE2CB-CBA7-4DF7-A36B-4E18409ACC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70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9407AB4-97B9-4303-9EAE-7647D3804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33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191948"/>
            <a:ext cx="5757431" cy="4666052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30BCFB-F7F1-4CE7-B697-8F0B8BD3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D1343-EB88-47D6-B44F-5249AF90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35E7B0-4095-4859-AB47-C3A87BC9E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55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7B07A4B-C864-40B5-9190-37484E83DA14}" type="datetimeFigureOut">
              <a:rPr lang="de-DE" smtClean="0"/>
              <a:pPr/>
              <a:t>25.05.2022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946CF-5E35-4D1D-B2DA-097B51A65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65929" y="6356350"/>
            <a:ext cx="6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4F8C2-DDEE-48DE-AF6B-D4CBEF6B7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3286" y="6356350"/>
            <a:ext cx="2637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9DE2CB-CBA7-4DF7-A36B-4E18409ACCF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F02887-6D90-4008-AB6D-9DD242A8FA0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4" y="481369"/>
            <a:ext cx="1152000" cy="3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9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69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C5236-AF35-4715-96ED-63D5C2B64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75CE3A-6A78-4A71-A145-691C944DB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mit JavaScript</a:t>
            </a:r>
          </a:p>
        </p:txBody>
      </p:sp>
    </p:spTree>
    <p:extLst>
      <p:ext uri="{BB962C8B-B14F-4D97-AF65-F5344CB8AC3E}">
        <p14:creationId xmlns:p14="http://schemas.microsoft.com/office/powerpoint/2010/main" val="416958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3DF71A-E6D8-44A7-B53B-95B4F26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B637A6-6736-44BE-9347-CFFC3DD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Concerns</a:t>
            </a:r>
            <a:endParaRPr lang="de-AT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177B5D-54BF-97A5-CD5E-98BDDFA8CD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2" y="2627550"/>
            <a:ext cx="7093946" cy="3654155"/>
          </a:xfrm>
          <a:prstGeom prst="rect">
            <a:avLst/>
          </a:prstGeom>
        </p:spPr>
      </p:pic>
      <p:pic>
        <p:nvPicPr>
          <p:cNvPr id="5" name="Grafik 4" descr="index.js">
            <a:extLst>
              <a:ext uri="{FF2B5EF4-FFF2-40B4-BE49-F238E27FC236}">
                <a16:creationId xmlns:a16="http://schemas.microsoft.com/office/drawing/2014/main" id="{66DB9723-CA4C-543B-36DD-2A10D2C6B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9" y="1464906"/>
            <a:ext cx="5088690" cy="16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3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3DF71A-E6D8-44A7-B53B-95B4F26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B637A6-6736-44BE-9347-CFFC3DD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  <a:endParaRPr lang="de-AT" dirty="0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9A433E2-2A00-BC50-B6A7-C24D01A88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65"/>
          <a:stretch/>
        </p:blipFill>
        <p:spPr bwMode="auto">
          <a:xfrm>
            <a:off x="3215640" y="2161074"/>
            <a:ext cx="5760720" cy="203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Never Underestimate the Power of Labelling Your Boxes - Readymovers">
            <a:extLst>
              <a:ext uri="{FF2B5EF4-FFF2-40B4-BE49-F238E27FC236}">
                <a16:creationId xmlns:a16="http://schemas.microsoft.com/office/drawing/2014/main" id="{08C6F3F4-066D-A0F8-C39F-813C910A5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1808797"/>
            <a:ext cx="5760720" cy="324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0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57F452-81C3-4317-AD88-0C627EB2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3BBA3B-E2B9-488A-AE1A-9B4DC5F5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188" y="2773999"/>
            <a:ext cx="3089624" cy="1310001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DEMO</a:t>
            </a:r>
            <a:endParaRPr lang="de-AT" sz="7200" dirty="0"/>
          </a:p>
        </p:txBody>
      </p:sp>
    </p:spTree>
    <p:extLst>
      <p:ext uri="{BB962C8B-B14F-4D97-AF65-F5344CB8AC3E}">
        <p14:creationId xmlns:p14="http://schemas.microsoft.com/office/powerpoint/2010/main" val="101768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3DF71A-E6D8-44A7-B53B-95B4F26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B637A6-6736-44BE-9347-CFFC3DD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 für die Variablenbezeichnung</a:t>
            </a:r>
            <a:endParaRPr lang="de-AT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4D3A2A-D25D-476B-7BC8-018F2790C005}"/>
              </a:ext>
            </a:extLst>
          </p:cNvPr>
          <p:cNvSpPr txBox="1"/>
          <p:nvPr/>
        </p:nvSpPr>
        <p:spPr>
          <a:xfrm>
            <a:off x="599636" y="1263316"/>
            <a:ext cx="10950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Kein reserviertes Schlüsselwort (</a:t>
            </a:r>
            <a:r>
              <a:rPr lang="de-DE" sz="2800" dirty="0" err="1"/>
              <a:t>let</a:t>
            </a:r>
            <a:r>
              <a:rPr lang="de-DE" sz="2800" dirty="0"/>
              <a:t>, </a:t>
            </a:r>
            <a:r>
              <a:rPr lang="de-DE" sz="2800" dirty="0" err="1"/>
              <a:t>if</a:t>
            </a:r>
            <a:r>
              <a:rPr lang="de-DE" sz="2800" dirty="0"/>
              <a:t>, </a:t>
            </a:r>
            <a:r>
              <a:rPr lang="de-DE" sz="2800" dirty="0" err="1"/>
              <a:t>else</a:t>
            </a:r>
            <a:r>
              <a:rPr lang="de-DE" sz="2800" dirty="0"/>
              <a:t>, </a:t>
            </a:r>
            <a:r>
              <a:rPr lang="de-DE" sz="2800" dirty="0" err="1"/>
              <a:t>const</a:t>
            </a:r>
            <a:r>
              <a:rPr lang="de-DE" sz="2800" dirty="0"/>
              <a:t>, </a:t>
            </a:r>
            <a:r>
              <a:rPr lang="de-DE" sz="2800" dirty="0" err="1"/>
              <a:t>true</a:t>
            </a:r>
            <a:r>
              <a:rPr lang="de-DE" sz="2800" dirty="0"/>
              <a:t>, </a:t>
            </a:r>
            <a:r>
              <a:rPr lang="de-DE" sz="2800" dirty="0" err="1"/>
              <a:t>false</a:t>
            </a:r>
            <a:r>
              <a:rPr lang="de-DE" sz="2800" dirty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Aussagekräftige Bezeichnung (Nicht a, a1, a2,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Dürfen nicht mit einer Zahl beginnen (1name)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Keine Leerzeichen oder Bindestriche (-)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681B95-BD63-1C7B-E037-F33EE58249BD}"/>
              </a:ext>
            </a:extLst>
          </p:cNvPr>
          <p:cNvSpPr txBox="1"/>
          <p:nvPr/>
        </p:nvSpPr>
        <p:spPr>
          <a:xfrm>
            <a:off x="967314" y="3778802"/>
            <a:ext cx="8903369" cy="2290027"/>
          </a:xfrm>
          <a:prstGeom prst="rect">
            <a:avLst/>
          </a:prstGeom>
          <a:solidFill>
            <a:srgbClr val="92D050"/>
          </a:solidFill>
          <a:ln w="63500" cap="rnd">
            <a:solidFill>
              <a:srgbClr val="00B050"/>
            </a:solidFill>
            <a:round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70000" tIns="180000" rIns="270000" rtlCol="0">
            <a:spAutoFit/>
          </a:bodyPr>
          <a:lstStyle/>
          <a:p>
            <a:pPr algn="just"/>
            <a:r>
              <a:rPr lang="de-DE" sz="2800" dirty="0">
                <a:solidFill>
                  <a:schemeClr val="tx1"/>
                </a:solidFill>
              </a:rPr>
              <a:t>Variablennamen aus mehreren Wörtern sollten mittels Camel-Notation geschrieben werden: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3600" dirty="0" err="1">
                <a:solidFill>
                  <a:schemeClr val="tx1"/>
                </a:solidFill>
              </a:rPr>
              <a:t>firstName</a:t>
            </a:r>
            <a:endParaRPr lang="de-DE" sz="3600" dirty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6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3DF71A-E6D8-44A7-B53B-95B4F26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B637A6-6736-44BE-9347-CFFC3DD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Konstanten</a:t>
            </a:r>
            <a:endParaRPr lang="de-AT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4C9727-BCA5-EC66-274F-9B34A9AE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6" y="1126647"/>
            <a:ext cx="5496364" cy="3091598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281DCF-11EC-3F29-B90C-B1BB2E79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60" y="1126646"/>
            <a:ext cx="5498066" cy="3091597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A3BE5C8-27D9-6B4B-62D5-A1C7179A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36" y="4425625"/>
            <a:ext cx="11029990" cy="17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1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3DF71A-E6D8-44A7-B53B-95B4F26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B637A6-6736-44BE-9347-CFFC3DD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 für Variablen</a:t>
            </a:r>
            <a:endParaRPr lang="de-AT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E69BC3A-7C40-F843-A0BA-273E840CC90C}"/>
              </a:ext>
            </a:extLst>
          </p:cNvPr>
          <p:cNvSpPr/>
          <p:nvPr/>
        </p:nvSpPr>
        <p:spPr>
          <a:xfrm>
            <a:off x="1953639" y="1590675"/>
            <a:ext cx="3819525" cy="51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Primitives / Value </a:t>
            </a:r>
            <a:r>
              <a:rPr lang="de-DE" dirty="0" err="1"/>
              <a:t>Types</a:t>
            </a:r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0BAC55E-DB46-9E66-8ADD-2ED4203377DD}"/>
              </a:ext>
            </a:extLst>
          </p:cNvPr>
          <p:cNvSpPr/>
          <p:nvPr/>
        </p:nvSpPr>
        <p:spPr>
          <a:xfrm>
            <a:off x="6418837" y="1590675"/>
            <a:ext cx="3819525" cy="51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Reference </a:t>
            </a:r>
            <a:r>
              <a:rPr lang="de-DE" dirty="0" err="1"/>
              <a:t>Types</a:t>
            </a:r>
            <a:endParaRPr lang="de-AT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3A0EE01-DE2E-8D67-248D-4B1EF344DA91}"/>
              </a:ext>
            </a:extLst>
          </p:cNvPr>
          <p:cNvSpPr/>
          <p:nvPr/>
        </p:nvSpPr>
        <p:spPr>
          <a:xfrm>
            <a:off x="2305049" y="2286000"/>
            <a:ext cx="1685925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String</a:t>
            </a:r>
            <a:endParaRPr lang="de-AT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0EC12D1-5279-60A3-D3CA-4760902F8C23}"/>
              </a:ext>
            </a:extLst>
          </p:cNvPr>
          <p:cNvSpPr/>
          <p:nvPr/>
        </p:nvSpPr>
        <p:spPr>
          <a:xfrm>
            <a:off x="2305050" y="2786062"/>
            <a:ext cx="1685924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Number</a:t>
            </a:r>
            <a:endParaRPr lang="de-AT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70F9FBC-BFBD-6E88-B657-FAD02684398C}"/>
              </a:ext>
            </a:extLst>
          </p:cNvPr>
          <p:cNvSpPr/>
          <p:nvPr/>
        </p:nvSpPr>
        <p:spPr>
          <a:xfrm>
            <a:off x="2305049" y="3286124"/>
            <a:ext cx="1685924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Boolean</a:t>
            </a:r>
            <a:endParaRPr lang="de-AT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3DFE5E5-C5CE-0478-9AC4-19B299DD462A}"/>
              </a:ext>
            </a:extLst>
          </p:cNvPr>
          <p:cNvSpPr/>
          <p:nvPr/>
        </p:nvSpPr>
        <p:spPr>
          <a:xfrm>
            <a:off x="2305049" y="3786186"/>
            <a:ext cx="1685924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undefined</a:t>
            </a:r>
            <a:endParaRPr lang="de-AT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CAE1677-B0AD-4545-8E04-0087A9DEE11A}"/>
              </a:ext>
            </a:extLst>
          </p:cNvPr>
          <p:cNvSpPr/>
          <p:nvPr/>
        </p:nvSpPr>
        <p:spPr>
          <a:xfrm>
            <a:off x="2305049" y="4286248"/>
            <a:ext cx="1685924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null</a:t>
            </a:r>
            <a:endParaRPr lang="de-AT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035888D-852C-36BD-702B-E11AEF590A4A}"/>
              </a:ext>
            </a:extLst>
          </p:cNvPr>
          <p:cNvSpPr/>
          <p:nvPr/>
        </p:nvSpPr>
        <p:spPr>
          <a:xfrm>
            <a:off x="6642674" y="2285999"/>
            <a:ext cx="3244276" cy="247034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Objects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6D9679-1F07-0038-55D5-C2284E6918B8}"/>
              </a:ext>
            </a:extLst>
          </p:cNvPr>
          <p:cNvSpPr/>
          <p:nvPr/>
        </p:nvSpPr>
        <p:spPr>
          <a:xfrm>
            <a:off x="6934198" y="2786062"/>
            <a:ext cx="1685925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Array</a:t>
            </a:r>
            <a:endParaRPr lang="de-AT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6F11495-64D5-0B16-24E1-13D32578A6DA}"/>
              </a:ext>
            </a:extLst>
          </p:cNvPr>
          <p:cNvSpPr/>
          <p:nvPr/>
        </p:nvSpPr>
        <p:spPr>
          <a:xfrm>
            <a:off x="6934197" y="3286123"/>
            <a:ext cx="1685925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4DC4FD3-801A-661D-2B56-B4D46B2115D1}"/>
              </a:ext>
            </a:extLst>
          </p:cNvPr>
          <p:cNvSpPr/>
          <p:nvPr/>
        </p:nvSpPr>
        <p:spPr>
          <a:xfrm>
            <a:off x="6934197" y="3786184"/>
            <a:ext cx="1685925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Date</a:t>
            </a:r>
            <a:endParaRPr lang="de-AT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124507F-D880-91AF-D5F6-ABF01F8B7F9D}"/>
              </a:ext>
            </a:extLst>
          </p:cNvPr>
          <p:cNvSpPr/>
          <p:nvPr/>
        </p:nvSpPr>
        <p:spPr>
          <a:xfrm>
            <a:off x="6934197" y="4286247"/>
            <a:ext cx="1685925" cy="39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6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3DF71A-E6D8-44A7-B53B-95B4F26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B637A6-6736-44BE-9347-CFFC3DD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Typisierung</a:t>
            </a:r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A04ECA6-AA3B-478A-82ED-15FB43124DA4}"/>
              </a:ext>
            </a:extLst>
          </p:cNvPr>
          <p:cNvSpPr/>
          <p:nvPr/>
        </p:nvSpPr>
        <p:spPr>
          <a:xfrm>
            <a:off x="1181099" y="1733550"/>
            <a:ext cx="3409951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Statisch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Statically-typed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0523A78-3E8B-262D-C217-2784F7289CC2}"/>
              </a:ext>
            </a:extLst>
          </p:cNvPr>
          <p:cNvSpPr/>
          <p:nvPr/>
        </p:nvSpPr>
        <p:spPr>
          <a:xfrm>
            <a:off x="1181100" y="3429000"/>
            <a:ext cx="3409950" cy="1047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Dynamisch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Dynamically-typed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083ECB6-9680-6BB4-486D-2AC36FEF7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9" t="50000" r="17913" b="29394"/>
          <a:stretch/>
        </p:blipFill>
        <p:spPr>
          <a:xfrm>
            <a:off x="5418999" y="1933574"/>
            <a:ext cx="3600450" cy="6477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EFFBE07-A674-3C51-3FF1-9728B4720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70" t="50000" r="19424" b="29394"/>
          <a:stretch/>
        </p:blipFill>
        <p:spPr>
          <a:xfrm>
            <a:off x="5418999" y="3629023"/>
            <a:ext cx="3124200" cy="6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F13DA54-70D4-4AB5-81D7-7F032B1D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8357-1564-4835-A303-1A9D9D78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36" y="1286416"/>
            <a:ext cx="10515600" cy="511834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3600" dirty="0"/>
              <a:t>Was ist JavaScript?</a:t>
            </a:r>
          </a:p>
          <a:p>
            <a:pPr>
              <a:lnSpc>
                <a:spcPct val="200000"/>
              </a:lnSpc>
            </a:pPr>
            <a:r>
              <a:rPr lang="de-DE" sz="3600" dirty="0"/>
              <a:t>Was kann man damit machen?</a:t>
            </a:r>
          </a:p>
          <a:p>
            <a:pPr>
              <a:lnSpc>
                <a:spcPct val="200000"/>
              </a:lnSpc>
            </a:pPr>
            <a:r>
              <a:rPr lang="de-DE" sz="3600" dirty="0"/>
              <a:t>Wo läuft JavaScript?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872717D-41AF-4F68-9417-FE584ECF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- Fragen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839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FFF067-F645-4FED-A3C4-5EB93CA4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C257E77-40B9-4D8E-97E5-A4388780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JavaScript?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CB3F39-FD4B-4454-AEF3-FF9EF0DE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67" y="1482930"/>
            <a:ext cx="7771066" cy="45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4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DD0687A-32F1-460C-A067-F2BB7FCA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476DE0-F861-42EC-BDF4-D23FEE8E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de-DE" sz="2800" dirty="0"/>
              <a:t>Front-end Development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de-DE" sz="2800" dirty="0"/>
              <a:t>Back-end Development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de-DE" sz="2800" dirty="0" err="1"/>
              <a:t>Full-stack</a:t>
            </a:r>
            <a:r>
              <a:rPr lang="de-DE" sz="2800" dirty="0"/>
              <a:t> Development</a:t>
            </a:r>
            <a:endParaRPr lang="de-AT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F5E56E1-5C2E-40E8-A9D6-F332492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JavaScript?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394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8AEEE63-6851-4790-B20B-764F4194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BA9A8-5652-4606-93A8-AD5E33AC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/ Mobile Apps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 Network Apps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Commandline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Tools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PC-Games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87F350-8CDF-4874-9D71-6F4A91F5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man damit machen?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737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3DF71A-E6D8-44A7-B53B-95B4F26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B637A6-6736-44BE-9347-CFFC3DD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läuft JavaScript?</a:t>
            </a:r>
            <a:endParaRPr lang="de-AT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0BDF44F-79CE-48B0-B6C7-2787F783F7B0}"/>
              </a:ext>
            </a:extLst>
          </p:cNvPr>
          <p:cNvGrpSpPr/>
          <p:nvPr/>
        </p:nvGrpSpPr>
        <p:grpSpPr>
          <a:xfrm>
            <a:off x="2680183" y="1688432"/>
            <a:ext cx="6831634" cy="4309976"/>
            <a:chOff x="1924292" y="1552074"/>
            <a:chExt cx="6831634" cy="4309976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A77C59BC-4B83-4F1D-B2E6-8F102985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4292" y="1552074"/>
              <a:ext cx="6831634" cy="4309976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B1A40FB-01BA-4A92-AC10-6F6D3C68B8CE}"/>
                </a:ext>
              </a:extLst>
            </p:cNvPr>
            <p:cNvSpPr txBox="1"/>
            <p:nvPr/>
          </p:nvSpPr>
          <p:spPr>
            <a:xfrm>
              <a:off x="6918158" y="2963778"/>
              <a:ext cx="585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v8</a:t>
              </a:r>
              <a:endParaRPr lang="de-A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15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57F452-81C3-4317-AD88-0C627EB2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3BBA3B-E2B9-488A-AE1A-9B4DC5F5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188" y="2773999"/>
            <a:ext cx="3089624" cy="1310001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DEMO</a:t>
            </a:r>
            <a:endParaRPr lang="de-AT" sz="7200" dirty="0"/>
          </a:p>
        </p:txBody>
      </p:sp>
    </p:spTree>
    <p:extLst>
      <p:ext uri="{BB962C8B-B14F-4D97-AF65-F5344CB8AC3E}">
        <p14:creationId xmlns:p14="http://schemas.microsoft.com/office/powerpoint/2010/main" val="238838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2175F2D-1B6D-45C0-BA83-448D042D68DC}"/>
              </a:ext>
            </a:extLst>
          </p:cNvPr>
          <p:cNvSpPr/>
          <p:nvPr/>
        </p:nvSpPr>
        <p:spPr>
          <a:xfrm>
            <a:off x="-153070" y="2134944"/>
            <a:ext cx="3001004" cy="696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F423BD-B2F2-45E4-B6D7-3FDDE1E1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B40A8-9C8D-45F5-B36C-7BF43B5B8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36" y="1115262"/>
            <a:ext cx="10515600" cy="51284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de-DE" sz="3200" dirty="0"/>
              <a:t>Editors</a:t>
            </a:r>
          </a:p>
          <a:p>
            <a:pPr lvl="1">
              <a:lnSpc>
                <a:spcPct val="200000"/>
              </a:lnSpc>
            </a:pPr>
            <a:r>
              <a:rPr lang="de-DE" sz="2400" dirty="0" err="1">
                <a:solidFill>
                  <a:schemeClr val="bg1"/>
                </a:solidFill>
              </a:rPr>
              <a:t>VSCode</a:t>
            </a:r>
            <a:endParaRPr lang="de-DE" sz="2400" dirty="0">
              <a:solidFill>
                <a:schemeClr val="bg1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2400" dirty="0"/>
              <a:t>Sublime Text</a:t>
            </a:r>
          </a:p>
          <a:p>
            <a:pPr lvl="1">
              <a:lnSpc>
                <a:spcPct val="200000"/>
              </a:lnSpc>
            </a:pPr>
            <a:r>
              <a:rPr lang="de-DE" sz="2400" dirty="0"/>
              <a:t>Atom</a:t>
            </a:r>
          </a:p>
          <a:p>
            <a:pPr>
              <a:lnSpc>
                <a:spcPct val="200000"/>
              </a:lnSpc>
            </a:pPr>
            <a:r>
              <a:rPr lang="de-AT" sz="3200" dirty="0" err="1"/>
              <a:t>Node</a:t>
            </a:r>
            <a:endParaRPr lang="de-AT" sz="3200" dirty="0"/>
          </a:p>
          <a:p>
            <a:pPr>
              <a:lnSpc>
                <a:spcPct val="200000"/>
              </a:lnSpc>
            </a:pPr>
            <a:r>
              <a:rPr lang="de-AT" sz="3200" dirty="0"/>
              <a:t>Ordner für unseren Code</a:t>
            </a:r>
            <a:endParaRPr lang="de-DE" sz="32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31B144-0FBB-4AD9-BA9F-56ADF392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Enwticklungsumgebung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956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3DF71A-E6D8-44A7-B53B-95B4F26C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E2CB-CBA7-4DF7-A36B-4E18409ACCF5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B637A6-6736-44BE-9347-CFFC3DD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erste JavaScript Code</a:t>
            </a:r>
            <a:endParaRPr lang="de-AT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14D3114-EEF1-47FC-8635-2AA8C1E3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44" y="1573496"/>
            <a:ext cx="7000911" cy="41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5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COM_gekuerzt" id="{9A7C684B-51BA-4F58-8067-BD7A0446A921}" vid="{5ED12175-7DC8-476D-BDE3-634C7A75437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BECOM_gekuerzt</Template>
  <TotalTime>0</TotalTime>
  <Words>179</Words>
  <Application>Microsoft Office PowerPoint</Application>
  <PresentationFormat>Breitbild</PresentationFormat>
  <Paragraphs>73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</vt:lpstr>
      <vt:lpstr>Symbol</vt:lpstr>
      <vt:lpstr>Office</vt:lpstr>
      <vt:lpstr>Softwareentwicklung</vt:lpstr>
      <vt:lpstr>JavaScript - Fragen</vt:lpstr>
      <vt:lpstr>Was ist JavaScript?</vt:lpstr>
      <vt:lpstr>Was ist JavaScript?</vt:lpstr>
      <vt:lpstr>Was kann man damit machen?</vt:lpstr>
      <vt:lpstr>Wo läuft JavaScript?</vt:lpstr>
      <vt:lpstr>DEMO</vt:lpstr>
      <vt:lpstr>Enwticklungsumgebung</vt:lpstr>
      <vt:lpstr>Der erste JavaScript Code</vt:lpstr>
      <vt:lpstr>Separation of Concerns</vt:lpstr>
      <vt:lpstr>Variablen</vt:lpstr>
      <vt:lpstr>DEMO</vt:lpstr>
      <vt:lpstr>Regeln für die Variablenbezeichnung</vt:lpstr>
      <vt:lpstr>Konstanten</vt:lpstr>
      <vt:lpstr>Datentypen für Variablen</vt:lpstr>
      <vt:lpstr>Dynamische Typisierung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Softwareentwicklung</dc:title>
  <dc:creator>Michael Prattinger</dc:creator>
  <cp:lastModifiedBy>Michael Prattinger</cp:lastModifiedBy>
  <cp:revision>13</cp:revision>
  <dcterms:created xsi:type="dcterms:W3CDTF">2022-04-01T15:06:56Z</dcterms:created>
  <dcterms:modified xsi:type="dcterms:W3CDTF">2022-05-25T12:38:30Z</dcterms:modified>
</cp:coreProperties>
</file>