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260" r:id="rId3"/>
    <p:sldId id="277" r:id="rId4"/>
    <p:sldId id="278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9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7" autoAdjust="0"/>
    <p:restoredTop sz="94687" autoAdjust="0"/>
  </p:normalViewPr>
  <p:slideViewPr>
    <p:cSldViewPr snapToGrid="0">
      <p:cViewPr varScale="1">
        <p:scale>
          <a:sx n="105" d="100"/>
          <a:sy n="105" d="100"/>
        </p:scale>
        <p:origin x="1632" y="114"/>
      </p:cViewPr>
      <p:guideLst>
        <p:guide orient="horz" pos="4247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-1330" y="-6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2FE1C3-FF7E-4A3C-9DEA-E6B5525D8182}" type="slidenum">
              <a:rPr lang="en-US"/>
              <a:pPr/>
              <a:t>1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5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56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93EA-E77E-4ECF-AC89-CC6B81F2E6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70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93EA-E77E-4ECF-AC89-CC6B81F2E6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62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93EA-E77E-4ECF-AC89-CC6B81F2E61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47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7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29107" y="2568939"/>
            <a:ext cx="471988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14478" y="368932"/>
            <a:ext cx="7367518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The MITRE Corporation. All rights reserved.	For internal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82" y="6540145"/>
            <a:ext cx="670505" cy="24382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 bwMode="auto">
          <a:xfrm>
            <a:off x="694944" y="2441153"/>
            <a:ext cx="808104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e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824245" y="4025438"/>
            <a:ext cx="7946694" cy="13716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744329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74246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2188055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501864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481567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6129482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40520" y="106913"/>
            <a:ext cx="8030418" cy="184666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i="1" dirty="0" smtClean="0">
                <a:solidFill>
                  <a:schemeClr val="tx2"/>
                </a:solidFill>
                <a:ea typeface="Verdana" pitchFamily="34" charset="0"/>
                <a:cs typeface="Verdana" pitchFamily="34" charset="0"/>
              </a:rPr>
              <a:t>Optional</a:t>
            </a:r>
            <a:r>
              <a:rPr lang="en-US" sz="1200" i="1" baseline="0" dirty="0" smtClean="0">
                <a:solidFill>
                  <a:schemeClr val="tx2"/>
                </a:solidFill>
                <a:ea typeface="Verdana" pitchFamily="34" charset="0"/>
                <a:cs typeface="Verdana" pitchFamily="34" charset="0"/>
              </a:rPr>
              <a:t>: </a:t>
            </a:r>
            <a:r>
              <a:rPr lang="en-US" sz="1200" i="0" baseline="0" dirty="0" smtClean="0">
                <a:solidFill>
                  <a:schemeClr val="tx2"/>
                </a:solidFill>
                <a:ea typeface="Verdana" pitchFamily="34" charset="0"/>
                <a:cs typeface="Verdana" pitchFamily="34" charset="0"/>
              </a:rPr>
              <a:t>FFRDC </a:t>
            </a:r>
            <a:r>
              <a:rPr lang="en-US" sz="1200" i="0" dirty="0" smtClean="0">
                <a:solidFill>
                  <a:schemeClr val="tx2"/>
                </a:solidFill>
                <a:ea typeface="Verdana" pitchFamily="34" charset="0"/>
                <a:cs typeface="Verdana" pitchFamily="34" charset="0"/>
              </a:rPr>
              <a:t>name here</a:t>
            </a:r>
            <a:endParaRPr lang="en-US" sz="1200" i="0" dirty="0">
              <a:solidFill>
                <a:schemeClr val="tx2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6204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2372959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3683873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4994787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6305701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761661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The MITRE Corporation. All rights reserved.	For internal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82" y="6540145"/>
            <a:ext cx="670505" cy="243820"/>
          </a:xfrm>
          <a:prstGeom prst="rect">
            <a:avLst/>
          </a:prstGeom>
        </p:spPr>
      </p:pic>
      <p:sp>
        <p:nvSpPr>
          <p:cNvPr id="3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29107" y="2568939"/>
            <a:ext cx="471988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40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14478" y="368932"/>
            <a:ext cx="7367518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 bwMode="auto">
          <a:xfrm>
            <a:off x="694944" y="2441153"/>
            <a:ext cx="808104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14947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29106" y="1447800"/>
            <a:ext cx="8123009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 smtClean="0">
                <a:solidFill>
                  <a:srgbClr val="C1CD23"/>
                </a:solidFill>
              </a:rPr>
              <a:t>|</a:t>
            </a:r>
            <a:r>
              <a:rPr lang="en-US" dirty="0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 smtClean="0"/>
              <a:t> </a:t>
            </a:r>
            <a:r>
              <a:rPr lang="en-US" dirty="0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The MITRE Corporation. All rights reserved.	For internal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 txBox="1">
            <a:spLocks noChangeArrowheads="1"/>
          </p:cNvSpPr>
          <p:nvPr userDrawn="1"/>
        </p:nvSpPr>
        <p:spPr>
          <a:xfrm>
            <a:off x="615696" y="1066800"/>
            <a:ext cx="8221066" cy="1981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44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3600" dirty="0" smtClean="0"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rPr>
              <a:t>Section</a:t>
            </a:r>
            <a:r>
              <a:rPr lang="en-US" sz="3600" baseline="0" dirty="0" smtClean="0"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rPr>
              <a:t> header here</a:t>
            </a:r>
            <a:endParaRPr lang="en-US" sz="3600" dirty="0">
              <a:solidFill>
                <a:schemeClr val="tx2"/>
              </a:solidFill>
              <a:latin typeface="Helvetica LT Std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>
          <a:xfrm>
            <a:off x="615698" y="3445934"/>
            <a:ext cx="7246620" cy="14223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4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2400" spc="300" dirty="0" smtClean="0"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rPr>
              <a:t>Subtitle</a:t>
            </a:r>
            <a:r>
              <a:rPr lang="en-US" sz="2400" spc="300" dirty="0" smtClean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rPr>
              <a:t> here</a:t>
            </a:r>
            <a:endParaRPr lang="en-US" sz="2400" spc="300" dirty="0">
              <a:solidFill>
                <a:schemeClr val="tx2"/>
              </a:solidFill>
              <a:latin typeface="Helvetica LT Std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0" y="0"/>
            <a:ext cx="407324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0" y="3352800"/>
            <a:ext cx="407324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69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The MITRE Corporation. All rights reserved.	For internal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82" y="6540145"/>
            <a:ext cx="670505" cy="243820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 bwMode="auto">
          <a:xfrm>
            <a:off x="694944" y="3276600"/>
            <a:ext cx="808104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69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2012 The MITRE Corporation. All rights reserved.	For internal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48927"/>
            <a:ext cx="4040188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048927"/>
            <a:ext cx="4041775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800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3369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The MITRE Corporation. All rights reserved.	For internal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69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The MITRE Corporation. All rights reserved.	For internal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69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The MITRE Corporation. All rights reserved.	For internal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0" y="0"/>
            <a:ext cx="407324" cy="128847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1446415"/>
            <a:ext cx="407324" cy="541158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69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The MITRE Corporation. All rights reserved.	For internal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82" y="6540145"/>
            <a:ext cx="670505" cy="243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5216" y="274638"/>
            <a:ext cx="81669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901" y="1447800"/>
            <a:ext cx="8174214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The MITRE Corporation. All rights reserved.	For internal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0" y="1"/>
            <a:ext cx="407324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371601"/>
            <a:ext cx="407324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7681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82" y="6540145"/>
            <a:ext cx="670505" cy="24382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 bwMode="auto">
          <a:xfrm>
            <a:off x="694944" y="1295400"/>
            <a:ext cx="808104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2800" b="1" kern="1200">
          <a:solidFill>
            <a:schemeClr val="tx2"/>
          </a:solidFill>
          <a:latin typeface="Helvetica LT Std" pitchFamily="34" charset="0"/>
          <a:ea typeface="Verdana" pitchFamily="34" charset="0"/>
          <a:cs typeface="Verdana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eng@mitre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22eng@yaho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24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005" y="2552882"/>
            <a:ext cx="5012055" cy="1737178"/>
          </a:xfrm>
        </p:spPr>
        <p:txBody>
          <a:bodyPr>
            <a:noAutofit/>
          </a:bodyPr>
          <a:lstStyle/>
          <a:p>
            <a:r>
              <a:rPr lang="en-US" dirty="0" smtClean="0"/>
              <a:t>Richard F. Eng</a:t>
            </a:r>
          </a:p>
          <a:p>
            <a:r>
              <a:rPr lang="en-US" sz="1600" dirty="0" smtClean="0"/>
              <a:t>PRINCE2, PMP, CSQE, CRE, CQE, </a:t>
            </a:r>
            <a:r>
              <a:rPr lang="en-US" sz="1600" dirty="0" err="1" smtClean="0"/>
              <a:t>SAFe</a:t>
            </a:r>
            <a:r>
              <a:rPr lang="en-US" sz="1600" dirty="0" smtClean="0"/>
              <a:t> </a:t>
            </a:r>
            <a:r>
              <a:rPr lang="en-US" sz="1600" dirty="0" err="1" smtClean="0"/>
              <a:t>Agilist</a:t>
            </a:r>
            <a:endParaRPr lang="en-US" sz="1600" dirty="0" smtClean="0"/>
          </a:p>
          <a:p>
            <a:r>
              <a:rPr lang="en-US" sz="1600" dirty="0" smtClean="0">
                <a:hlinkClick r:id="rId3"/>
              </a:rPr>
              <a:t>reng@mitre.org</a:t>
            </a:r>
            <a:endParaRPr lang="en-US" sz="1600" dirty="0"/>
          </a:p>
          <a:p>
            <a:r>
              <a:rPr lang="en-US" sz="1600" dirty="0" smtClean="0">
                <a:hlinkClick r:id="rId4"/>
              </a:rPr>
              <a:t>r22eng@yahoo.com</a:t>
            </a:r>
            <a:endParaRPr lang="en-US" sz="1600" dirty="0" smtClean="0"/>
          </a:p>
          <a:p>
            <a:r>
              <a:rPr lang="en-US" sz="1600" dirty="0" smtClean="0"/>
              <a:t>703-201-9112 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754380" y="1180457"/>
            <a:ext cx="7246620" cy="1143000"/>
          </a:xfrm>
        </p:spPr>
        <p:txBody>
          <a:bodyPr>
            <a:normAutofit fontScale="90000"/>
          </a:bodyPr>
          <a:lstStyle/>
          <a:p>
            <a:pPr>
              <a:lnSpc>
                <a:spcPts val="3300"/>
              </a:lnSpc>
            </a:pPr>
            <a:r>
              <a:rPr lang="en-US" dirty="0" smtClean="0"/>
              <a:t>Applying Machine Learning Techniques to Improve Quality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4187" y="278811"/>
            <a:ext cx="4978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 smtClean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Approved for Public Release; Distribution Unlimited. Case Number 16-0509</a:t>
            </a:r>
            <a:endParaRPr lang="en-US" sz="1200" b="1" dirty="0">
              <a:latin typeface="Calibri" panose="020F0502020204030204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2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SQAE Seven Sub Software Quality Scores Evenly Distributed Across 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85EAEB-546A-4E88-B145-1FAD9C40816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599" y="5992881"/>
            <a:ext cx="8223083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31775" indent="-231775" algn="l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1700"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Box and whisker plot of seven software quality scores by sponsor. The plots show that the distribution of scores among the data set is uniform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2" y="1399928"/>
            <a:ext cx="7149987" cy="4502143"/>
          </a:xfrm>
          <a:prstGeom prst="rect">
            <a:avLst/>
          </a:prstGeom>
        </p:spPr>
      </p:pic>
      <p:sp>
        <p:nvSpPr>
          <p:cNvPr id="20" name="Horizontal Scroll 19"/>
          <p:cNvSpPr/>
          <p:nvPr/>
        </p:nvSpPr>
        <p:spPr>
          <a:xfrm>
            <a:off x="2406670" y="3014993"/>
            <a:ext cx="4628940" cy="922697"/>
          </a:xfrm>
          <a:prstGeom prst="horizontalScroll">
            <a:avLst/>
          </a:prstGeom>
          <a:solidFill>
            <a:srgbClr val="FFC000">
              <a:alpha val="66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Predictions should be good. All software project data contained in the range of Sponsor 1 data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6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Bias: Fielded Projects and Programming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85EAEB-546A-4E88-B145-1FAD9C40816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69978"/>
            <a:ext cx="4590686" cy="2286198"/>
          </a:xfrm>
          <a:prstGeom prst="rect">
            <a:avLst/>
          </a:prstGeom>
        </p:spPr>
      </p:pic>
      <p:sp>
        <p:nvSpPr>
          <p:cNvPr id="7" name="Horizontal Scroll 6"/>
          <p:cNvSpPr/>
          <p:nvPr/>
        </p:nvSpPr>
        <p:spPr>
          <a:xfrm>
            <a:off x="2407138" y="1719386"/>
            <a:ext cx="4962769" cy="836245"/>
          </a:xfrm>
          <a:prstGeom prst="horizontalScroll">
            <a:avLst/>
          </a:prstGeom>
          <a:solidFill>
            <a:srgbClr val="FFC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skewed toward Successful projects</a:t>
            </a:r>
          </a:p>
        </p:txBody>
      </p:sp>
      <p:sp>
        <p:nvSpPr>
          <p:cNvPr id="8" name="Horizontal Scroll 7"/>
          <p:cNvSpPr/>
          <p:nvPr/>
        </p:nvSpPr>
        <p:spPr>
          <a:xfrm>
            <a:off x="597025" y="4671202"/>
            <a:ext cx="3216884" cy="1424798"/>
          </a:xfrm>
          <a:prstGeom prst="horizontalScroll">
            <a:avLst/>
          </a:prstGeom>
          <a:solidFill>
            <a:srgbClr val="FFC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Data skewed toward projects using Ada, C, and Java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615" y="3775030"/>
            <a:ext cx="4835565" cy="2700715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52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Preliminary Data Indicates that Cyclomatic Complexity Was Not a Factor in Project Success!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85EAEB-546A-4E88-B145-1FAD9C40816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4870232"/>
            <a:ext cx="2907483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31775" indent="-231775" algn="l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1700"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Matrix scatter plot of the sub software quality scores and </a:t>
            </a:r>
            <a:r>
              <a:rPr lang="en-US" dirty="0" err="1"/>
              <a:t>cyclomatic</a:t>
            </a:r>
            <a:r>
              <a:rPr lang="en-US" dirty="0"/>
              <a:t> complexity index. None of the attributes seem to be highly correlated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517083" y="5438043"/>
            <a:ext cx="316280" cy="212437"/>
          </a:xfrm>
          <a:prstGeom prst="rightArrow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37452" y="1569361"/>
            <a:ext cx="3001748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31775" indent="-231775" algn="l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1700"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Matrix scatter plot of composite software quality scores and </a:t>
            </a:r>
            <a:r>
              <a:rPr lang="en-US" dirty="0" err="1"/>
              <a:t>cyclomatic</a:t>
            </a:r>
            <a:r>
              <a:rPr lang="en-US" dirty="0"/>
              <a:t> complexity index. </a:t>
            </a:r>
            <a:r>
              <a:rPr lang="en-US" dirty="0" smtClean="0"/>
              <a:t>The </a:t>
            </a:r>
            <a:r>
              <a:rPr lang="en-US" dirty="0" err="1"/>
              <a:t>cyclomatic</a:t>
            </a:r>
            <a:r>
              <a:rPr lang="en-US" dirty="0"/>
              <a:t> complexity index are not strongly correlated to the composite software quality scores</a:t>
            </a:r>
          </a:p>
        </p:txBody>
      </p:sp>
      <p:sp>
        <p:nvSpPr>
          <p:cNvPr id="10" name="Right Arrow 9"/>
          <p:cNvSpPr/>
          <p:nvPr/>
        </p:nvSpPr>
        <p:spPr>
          <a:xfrm rot="10800000">
            <a:off x="5521172" y="2427360"/>
            <a:ext cx="316280" cy="212437"/>
          </a:xfrm>
          <a:prstGeom prst="rightArrow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79" y="1382624"/>
            <a:ext cx="5012278" cy="28988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34" y="3525230"/>
            <a:ext cx="4979889" cy="2915057"/>
          </a:xfrm>
          <a:prstGeom prst="rect">
            <a:avLst/>
          </a:prstGeom>
        </p:spPr>
      </p:pic>
      <p:sp>
        <p:nvSpPr>
          <p:cNvPr id="11" name="Horizontal Scroll 10"/>
          <p:cNvSpPr/>
          <p:nvPr/>
        </p:nvSpPr>
        <p:spPr>
          <a:xfrm>
            <a:off x="2063341" y="3545287"/>
            <a:ext cx="4962769" cy="1266092"/>
          </a:xfrm>
          <a:prstGeom prst="horizontalScroll">
            <a:avLst/>
          </a:prstGeom>
          <a:solidFill>
            <a:srgbClr val="FFC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Cyclomatic Complexity Index not a good predictor of project success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58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Quality and Project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85EAEB-546A-4E88-B145-1FAD9C40816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074" y="1337055"/>
            <a:ext cx="3793016" cy="5112122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 Findings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85EAEB-546A-4E88-B145-1FAD9C40816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597" y="1410357"/>
            <a:ext cx="8223086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 algn="l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1700" dirty="0">
                <a:latin typeface="Helvetica LT Std" pitchFamily="34" charset="0"/>
                <a:ea typeface="Verdana" pitchFamily="34" charset="0"/>
                <a:cs typeface="Verdana" pitchFamily="34" charset="0"/>
              </a:rPr>
              <a:t>For all three association rule models the Support was mostly 2.44</a:t>
            </a:r>
          </a:p>
          <a:p>
            <a:pPr marL="231775" indent="-231775" algn="l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1700" dirty="0">
                <a:latin typeface="Helvetica LT Std" pitchFamily="34" charset="0"/>
                <a:ea typeface="Verdana" pitchFamily="34" charset="0"/>
                <a:cs typeface="Verdana" pitchFamily="34" charset="0"/>
              </a:rPr>
              <a:t>Confidence measure for most of the rules was 100%</a:t>
            </a:r>
          </a:p>
          <a:p>
            <a:pPr marL="231775" indent="-231775" algn="l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1700" dirty="0">
                <a:latin typeface="Helvetica LT Std" pitchFamily="34" charset="0"/>
                <a:ea typeface="Verdana" pitchFamily="34" charset="0"/>
                <a:cs typeface="Verdana" pitchFamily="34" charset="0"/>
              </a:rPr>
              <a:t>Lift ranged from 41 to 13.87</a:t>
            </a:r>
          </a:p>
          <a:p>
            <a:pPr marL="231775" indent="-231775" algn="l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1700" dirty="0" smtClean="0">
                <a:solidFill>
                  <a:srgbClr val="FF0000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rPr>
              <a:t>Low </a:t>
            </a:r>
            <a:r>
              <a:rPr lang="en-US" sz="1700" dirty="0">
                <a:solidFill>
                  <a:srgbClr val="FF0000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rPr>
              <a:t>Risk to Moderate Risk software attribute </a:t>
            </a:r>
            <a:r>
              <a:rPr lang="en-US" sz="1700" dirty="0">
                <a:latin typeface="Helvetica LT Std" pitchFamily="34" charset="0"/>
                <a:ea typeface="Verdana" pitchFamily="34" charset="0"/>
                <a:cs typeface="Verdana" pitchFamily="34" charset="0"/>
              </a:rPr>
              <a:t>transactions seemed to occur on projects that used programming languages like </a:t>
            </a:r>
            <a:r>
              <a:rPr lang="en-US" sz="1700" dirty="0">
                <a:solidFill>
                  <a:srgbClr val="FF0000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rPr>
              <a:t>Ada, Java, C++, and FORTRAN</a:t>
            </a:r>
          </a:p>
          <a:p>
            <a:pPr marL="231775" indent="-231775" algn="l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1700" dirty="0">
                <a:solidFill>
                  <a:srgbClr val="FF0000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rPr>
              <a:t>High to Moderate Risk software quality attributes </a:t>
            </a:r>
            <a:r>
              <a:rPr lang="en-US" sz="1700" dirty="0">
                <a:latin typeface="Helvetica LT Std" pitchFamily="34" charset="0"/>
                <a:ea typeface="Verdana" pitchFamily="34" charset="0"/>
                <a:cs typeface="Verdana" pitchFamily="34" charset="0"/>
              </a:rPr>
              <a:t>appeared to be associated with the programming languages like </a:t>
            </a:r>
            <a:r>
              <a:rPr lang="en-US" sz="1700" dirty="0">
                <a:solidFill>
                  <a:srgbClr val="FF0000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rPr>
              <a:t>JavaScript</a:t>
            </a:r>
          </a:p>
          <a:p>
            <a:pPr marL="231775" indent="-231775" algn="l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1700" dirty="0">
                <a:latin typeface="Helvetica LT Std" pitchFamily="34" charset="0"/>
                <a:ea typeface="Verdana" pitchFamily="34" charset="0"/>
                <a:cs typeface="Verdana" pitchFamily="34" charset="0"/>
              </a:rPr>
              <a:t>Caveat: Results based on 82 SQAE observations in the training corpus. Future results may change as corpus grows </a:t>
            </a:r>
          </a:p>
        </p:txBody>
      </p:sp>
      <p:sp>
        <p:nvSpPr>
          <p:cNvPr id="7" name="Horizontal Scroll 6"/>
          <p:cNvSpPr/>
          <p:nvPr/>
        </p:nvSpPr>
        <p:spPr>
          <a:xfrm>
            <a:off x="2075375" y="4217486"/>
            <a:ext cx="4962769" cy="1641231"/>
          </a:xfrm>
          <a:prstGeom prst="horizontalScroll">
            <a:avLst/>
          </a:prstGeom>
          <a:solidFill>
            <a:srgbClr val="FFC000">
              <a:alpha val="71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That’s interesting! </a:t>
            </a:r>
          </a:p>
          <a:p>
            <a:pPr marL="285750" indent="-285750" algn="l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More modern techniques and languages don’t guarantee software project success or high quality.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65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Analysis Findings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85EAEB-546A-4E88-B145-1FAD9C40816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612" y="3714380"/>
            <a:ext cx="4858628" cy="25349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6117" y="1479027"/>
            <a:ext cx="8223083" cy="228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 algn="l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1700" dirty="0">
                <a:latin typeface="Helvetica LT Std" pitchFamily="34" charset="0"/>
                <a:ea typeface="Verdana" pitchFamily="34" charset="0"/>
                <a:cs typeface="Verdana" pitchFamily="34" charset="0"/>
              </a:rPr>
              <a:t>Cluster analysis </a:t>
            </a:r>
            <a:r>
              <a:rPr lang="en-US" sz="1700" dirty="0" smtClean="0">
                <a:latin typeface="Helvetica LT Std" pitchFamily="34" charset="0"/>
                <a:ea typeface="Verdana" pitchFamily="34" charset="0"/>
                <a:cs typeface="Verdana" pitchFamily="34" charset="0"/>
              </a:rPr>
              <a:t>used </a:t>
            </a:r>
            <a:r>
              <a:rPr lang="en-US" sz="1700" dirty="0">
                <a:latin typeface="Helvetica LT Std" pitchFamily="34" charset="0"/>
                <a:ea typeface="Verdana" pitchFamily="34" charset="0"/>
                <a:cs typeface="Verdana" pitchFamily="34" charset="0"/>
              </a:rPr>
              <a:t>to determine whether the 82 observations fit into one or more segments</a:t>
            </a:r>
          </a:p>
          <a:p>
            <a:pPr marL="231775" indent="-231775" algn="l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1700" dirty="0">
                <a:latin typeface="Helvetica LT Std" pitchFamily="34" charset="0"/>
                <a:ea typeface="Verdana" pitchFamily="34" charset="0"/>
                <a:cs typeface="Verdana" pitchFamily="34" charset="0"/>
              </a:rPr>
              <a:t>Four cluster analysis models </a:t>
            </a:r>
            <a:r>
              <a:rPr lang="en-US" sz="1700" dirty="0" smtClean="0">
                <a:latin typeface="Helvetica LT Std" pitchFamily="34" charset="0"/>
                <a:ea typeface="Verdana" pitchFamily="34" charset="0"/>
                <a:cs typeface="Verdana" pitchFamily="34" charset="0"/>
              </a:rPr>
              <a:t>created </a:t>
            </a:r>
            <a:r>
              <a:rPr lang="en-US" sz="1700" dirty="0">
                <a:latin typeface="Helvetica LT Std" pitchFamily="34" charset="0"/>
                <a:ea typeface="Verdana" pitchFamily="34" charset="0"/>
                <a:cs typeface="Verdana" pitchFamily="34" charset="0"/>
              </a:rPr>
              <a:t>to determine </a:t>
            </a:r>
            <a:r>
              <a:rPr lang="en-US" sz="1700" dirty="0" smtClean="0">
                <a:latin typeface="Helvetica LT Std" pitchFamily="34" charset="0"/>
                <a:ea typeface="Verdana" pitchFamily="34" charset="0"/>
                <a:cs typeface="Verdana" pitchFamily="34" charset="0"/>
              </a:rPr>
              <a:t>like groupings</a:t>
            </a:r>
            <a:endParaRPr lang="en-US" sz="1700" dirty="0">
              <a:latin typeface="Helvetica LT Std" pitchFamily="34" charset="0"/>
              <a:ea typeface="Verdana" pitchFamily="34" charset="0"/>
              <a:cs typeface="Verdana" pitchFamily="34" charset="0"/>
            </a:endParaRPr>
          </a:p>
          <a:p>
            <a:pPr marL="231775" indent="-231775" algn="l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1700" dirty="0">
                <a:latin typeface="Helvetica LT Std" pitchFamily="34" charset="0"/>
                <a:ea typeface="Verdana" pitchFamily="34" charset="0"/>
                <a:cs typeface="Verdana" pitchFamily="34" charset="0"/>
              </a:rPr>
              <a:t>Design Simplicity does not appear to be a factor in projects </a:t>
            </a:r>
            <a:r>
              <a:rPr lang="en-US" sz="1700" dirty="0" smtClean="0">
                <a:latin typeface="Helvetica LT Std" pitchFamily="34" charset="0"/>
                <a:ea typeface="Verdana" pitchFamily="34" charset="0"/>
                <a:cs typeface="Verdana" pitchFamily="34" charset="0"/>
              </a:rPr>
              <a:t>failing</a:t>
            </a:r>
            <a:endParaRPr lang="en-US" sz="1700" dirty="0">
              <a:latin typeface="Helvetica LT Std" pitchFamily="34" charset="0"/>
              <a:ea typeface="Verdana" pitchFamily="34" charset="0"/>
              <a:cs typeface="Verdana" pitchFamily="34" charset="0"/>
            </a:endParaRPr>
          </a:p>
          <a:p>
            <a:pPr marL="231775" indent="-231775" algn="l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1700" dirty="0">
                <a:latin typeface="Helvetica LT Std" pitchFamily="34" charset="0"/>
                <a:ea typeface="Verdana" pitchFamily="34" charset="0"/>
                <a:cs typeface="Verdana" pitchFamily="34" charset="0"/>
              </a:rPr>
              <a:t>Projects were </a:t>
            </a:r>
            <a:r>
              <a:rPr lang="en-US" sz="1700" dirty="0" smtClean="0">
                <a:solidFill>
                  <a:srgbClr val="FF0000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rPr>
              <a:t>“Success” </a:t>
            </a:r>
            <a:r>
              <a:rPr lang="en-US" sz="1700" dirty="0">
                <a:latin typeface="Helvetica LT Std" pitchFamily="34" charset="0"/>
                <a:ea typeface="Verdana" pitchFamily="34" charset="0"/>
                <a:cs typeface="Verdana" pitchFamily="34" charset="0"/>
              </a:rPr>
              <a:t>even if they had </a:t>
            </a:r>
            <a:r>
              <a:rPr lang="en-US" sz="1700" dirty="0">
                <a:solidFill>
                  <a:srgbClr val="FF0000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rPr>
              <a:t>one or more High Risk sub software quality </a:t>
            </a:r>
            <a:r>
              <a:rPr lang="en-US" sz="1700" dirty="0" smtClean="0">
                <a:solidFill>
                  <a:srgbClr val="FF0000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rPr>
              <a:t>attributes</a:t>
            </a:r>
            <a:endParaRPr lang="en-US" sz="1700" dirty="0">
              <a:solidFill>
                <a:srgbClr val="FF0000"/>
              </a:solidFill>
              <a:latin typeface="Helvetica LT Std" pitchFamily="34" charset="0"/>
              <a:ea typeface="Verdana" pitchFamily="34" charset="0"/>
              <a:cs typeface="Verdana" pitchFamily="34" charset="0"/>
            </a:endParaRPr>
          </a:p>
          <a:p>
            <a:pPr marL="231775" indent="-231775" algn="l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1700" dirty="0" smtClean="0">
                <a:solidFill>
                  <a:srgbClr val="FF0000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rPr>
              <a:t>“Unsuccessful” </a:t>
            </a:r>
            <a:r>
              <a:rPr lang="en-US" sz="1700" dirty="0">
                <a:latin typeface="Helvetica LT Std" pitchFamily="34" charset="0"/>
                <a:ea typeface="Verdana" pitchFamily="34" charset="0"/>
                <a:cs typeface="Verdana" pitchFamily="34" charset="0"/>
              </a:rPr>
              <a:t>projects </a:t>
            </a:r>
            <a:r>
              <a:rPr lang="en-US" sz="1700" dirty="0" smtClean="0">
                <a:solidFill>
                  <a:srgbClr val="FF0000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rPr>
              <a:t>possess four High </a:t>
            </a:r>
            <a:r>
              <a:rPr lang="en-US" sz="1700" dirty="0">
                <a:solidFill>
                  <a:srgbClr val="FF0000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rPr>
              <a:t>Risk software quality attributes:</a:t>
            </a:r>
            <a:r>
              <a:rPr lang="en-US" sz="1700" dirty="0">
                <a:latin typeface="Helvetica LT Std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rPr>
              <a:t>Modularity, Self-Descriptiveness, </a:t>
            </a:r>
            <a:r>
              <a:rPr lang="en-US" sz="1700" dirty="0" err="1">
                <a:solidFill>
                  <a:srgbClr val="FF0000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rPr>
              <a:t>Design_Simplicity</a:t>
            </a:r>
            <a:r>
              <a:rPr lang="en-US" sz="1700" dirty="0">
                <a:solidFill>
                  <a:srgbClr val="FF0000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rPr>
              <a:t>, and </a:t>
            </a:r>
            <a:r>
              <a:rPr lang="en-US" sz="1700" dirty="0" smtClean="0">
                <a:solidFill>
                  <a:srgbClr val="FF0000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rPr>
              <a:t>Independence</a:t>
            </a:r>
            <a:endParaRPr lang="en-US" sz="1700" dirty="0">
              <a:solidFill>
                <a:srgbClr val="FF0000"/>
              </a:solidFill>
              <a:latin typeface="Helvetica LT Std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Horizontal Scroll 6"/>
          <p:cNvSpPr/>
          <p:nvPr/>
        </p:nvSpPr>
        <p:spPr>
          <a:xfrm>
            <a:off x="885722" y="4780727"/>
            <a:ext cx="4962769" cy="1641231"/>
          </a:xfrm>
          <a:prstGeom prst="horizontalScroll">
            <a:avLst/>
          </a:prstGeom>
          <a:solidFill>
            <a:srgbClr val="FFC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That’s interesting! </a:t>
            </a:r>
          </a:p>
          <a:p>
            <a:pPr marL="285750" indent="-285750" algn="l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Software projects can still succeed if they have less than four High Risk Quality scores!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18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 Trained, Validated, and Tested – </a:t>
            </a:r>
            <a:r>
              <a:rPr lang="en-US" dirty="0" smtClean="0">
                <a:solidFill>
                  <a:srgbClr val="FF0000"/>
                </a:solidFill>
              </a:rPr>
              <a:t>It Worked!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85EAEB-546A-4E88-B145-1FAD9C40816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434" y="3331063"/>
            <a:ext cx="6768366" cy="31580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1441315"/>
            <a:ext cx="8214041" cy="188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 algn="l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1700" dirty="0" smtClean="0">
                <a:latin typeface="Helvetica LT Std" pitchFamily="34" charset="0"/>
                <a:ea typeface="Verdana" pitchFamily="34" charset="0"/>
                <a:cs typeface="Verdana" pitchFamily="34" charset="0"/>
              </a:rPr>
              <a:t>Predict whether software project is Fielded</a:t>
            </a:r>
          </a:p>
          <a:p>
            <a:pPr marL="231775" indent="-231775" algn="l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1700" dirty="0" smtClean="0">
                <a:latin typeface="Helvetica LT Std" pitchFamily="34" charset="0"/>
                <a:ea typeface="Verdana" pitchFamily="34" charset="0"/>
                <a:cs typeface="Verdana" pitchFamily="34" charset="0"/>
              </a:rPr>
              <a:t>Variable </a:t>
            </a:r>
            <a:r>
              <a:rPr lang="en-US" sz="1700" dirty="0">
                <a:latin typeface="Helvetica LT Std" pitchFamily="34" charset="0"/>
                <a:ea typeface="Verdana" pitchFamily="34" charset="0"/>
                <a:cs typeface="Verdana" pitchFamily="34" charset="0"/>
              </a:rPr>
              <a:t>Cluster Gradient </a:t>
            </a:r>
            <a:r>
              <a:rPr lang="en-US" sz="1700" dirty="0" smtClean="0">
                <a:latin typeface="Helvetica LT Std" pitchFamily="34" charset="0"/>
                <a:ea typeface="Verdana" pitchFamily="34" charset="0"/>
                <a:cs typeface="Verdana" pitchFamily="34" charset="0"/>
              </a:rPr>
              <a:t>Boosting, </a:t>
            </a:r>
            <a:r>
              <a:rPr lang="en-US" sz="1700" dirty="0">
                <a:latin typeface="Helvetica LT Std" pitchFamily="34" charset="0"/>
                <a:ea typeface="Verdana" pitchFamily="34" charset="0"/>
                <a:cs typeface="Verdana" pitchFamily="34" charset="0"/>
              </a:rPr>
              <a:t>Variable Cluster Logistic Regression, Decision Tree Input to Logistic Regression, and </a:t>
            </a:r>
            <a:r>
              <a:rPr lang="en-US" sz="1700" dirty="0" err="1">
                <a:latin typeface="Helvetica LT Std" pitchFamily="34" charset="0"/>
                <a:ea typeface="Verdana" pitchFamily="34" charset="0"/>
                <a:cs typeface="Verdana" pitchFamily="34" charset="0"/>
              </a:rPr>
              <a:t>Autoneural</a:t>
            </a:r>
            <a:r>
              <a:rPr lang="en-US" sz="1700" dirty="0">
                <a:latin typeface="Helvetica LT Std" pitchFamily="34" charset="0"/>
                <a:ea typeface="Verdana" pitchFamily="34" charset="0"/>
                <a:cs typeface="Verdana" pitchFamily="34" charset="0"/>
              </a:rPr>
              <a:t> network models: </a:t>
            </a:r>
            <a:endParaRPr lang="en-US" sz="1700" dirty="0" smtClean="0">
              <a:latin typeface="Helvetica LT Std" pitchFamily="34" charset="0"/>
              <a:ea typeface="Verdana" pitchFamily="34" charset="0"/>
              <a:cs typeface="Verdana" pitchFamily="34" charset="0"/>
            </a:endParaRPr>
          </a:p>
          <a:p>
            <a:pPr marL="515938" lvl="1" indent="-228600" algn="l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itchFamily="34" charset="0"/>
              <a:buChar char="–"/>
            </a:pPr>
            <a:r>
              <a:rPr lang="en-US" sz="1600" dirty="0">
                <a:latin typeface="Helvetica LT Std" pitchFamily="34" charset="0"/>
                <a:ea typeface="Verdana" pitchFamily="34" charset="0"/>
                <a:cs typeface="Verdana" pitchFamily="34" charset="0"/>
              </a:rPr>
              <a:t>Performed well</a:t>
            </a:r>
          </a:p>
          <a:p>
            <a:pPr marL="515938" lvl="1" indent="-228600" algn="l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itchFamily="34" charset="0"/>
              <a:buChar char="–"/>
            </a:pPr>
            <a:r>
              <a:rPr lang="en-US" sz="1600" dirty="0">
                <a:latin typeface="Helvetica LT Std" pitchFamily="34" charset="0"/>
                <a:ea typeface="Verdana" pitchFamily="34" charset="0"/>
                <a:cs typeface="Verdana" pitchFamily="34" charset="0"/>
              </a:rPr>
              <a:t>Lowest misclassification</a:t>
            </a:r>
          </a:p>
          <a:p>
            <a:pPr marL="231775" indent="-231775" algn="l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1700" dirty="0">
                <a:latin typeface="Helvetica LT Std" pitchFamily="34" charset="0"/>
                <a:ea typeface="Verdana" pitchFamily="34" charset="0"/>
                <a:cs typeface="Verdana" pitchFamily="34" charset="0"/>
              </a:rPr>
              <a:t>Misclassification rate was 0.1428 for the validation data and 0.1875 for the test data for all the models</a:t>
            </a:r>
          </a:p>
        </p:txBody>
      </p:sp>
      <p:sp>
        <p:nvSpPr>
          <p:cNvPr id="7" name="Horizontal Scroll 6"/>
          <p:cNvSpPr/>
          <p:nvPr/>
        </p:nvSpPr>
        <p:spPr>
          <a:xfrm>
            <a:off x="441647" y="4709944"/>
            <a:ext cx="4962769" cy="1641231"/>
          </a:xfrm>
          <a:prstGeom prst="horizontalScroll">
            <a:avLst/>
          </a:prstGeom>
          <a:solidFill>
            <a:srgbClr val="FFC000">
              <a:alpha val="71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Preliminary predictive models ~80% accurate</a:t>
            </a:r>
          </a:p>
          <a:p>
            <a:pPr marL="285750" indent="-285750" algn="l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Need more data to refine models and increase confidence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0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Criteria and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Machine Learning Models Predict</a:t>
            </a:r>
          </a:p>
          <a:p>
            <a:pPr lvl="1"/>
            <a:r>
              <a:rPr lang="en-US" dirty="0" smtClean="0"/>
              <a:t>Project Success/Failure</a:t>
            </a:r>
          </a:p>
          <a:p>
            <a:pPr lvl="2"/>
            <a:r>
              <a:rPr lang="en-US" dirty="0" smtClean="0"/>
              <a:t>Predictive models ~80% accuracy</a:t>
            </a:r>
          </a:p>
          <a:p>
            <a:pPr lvl="2"/>
            <a:r>
              <a:rPr lang="en-US" dirty="0" smtClean="0"/>
              <a:t>Skewed data may cause biased predictions</a:t>
            </a:r>
          </a:p>
          <a:p>
            <a:pPr lvl="2"/>
            <a:r>
              <a:rPr lang="en-US" dirty="0" smtClean="0"/>
              <a:t>Collect more cases and find missing data</a:t>
            </a:r>
          </a:p>
          <a:p>
            <a:pPr lvl="1"/>
            <a:r>
              <a:rPr lang="en-US" dirty="0" smtClean="0"/>
              <a:t>Project Cost </a:t>
            </a:r>
          </a:p>
          <a:p>
            <a:pPr lvl="2"/>
            <a:r>
              <a:rPr lang="en-US" dirty="0" smtClean="0"/>
              <a:t>Sponsors reluctant to provide cost data</a:t>
            </a:r>
          </a:p>
          <a:p>
            <a:pPr lvl="2"/>
            <a:r>
              <a:rPr lang="en-US" dirty="0" smtClean="0"/>
              <a:t>Cost data never collected when software quality assessments were performed</a:t>
            </a:r>
          </a:p>
          <a:p>
            <a:pPr lvl="2"/>
            <a:r>
              <a:rPr lang="en-US" dirty="0" smtClean="0"/>
              <a:t>Most projects didn’t account for software cost data!</a:t>
            </a:r>
          </a:p>
          <a:p>
            <a:pPr lvl="2"/>
            <a:r>
              <a:rPr lang="en-US" dirty="0" smtClean="0"/>
              <a:t>Collecting cost data with new software quality assessments</a:t>
            </a:r>
          </a:p>
          <a:p>
            <a:pPr lvl="1"/>
            <a:r>
              <a:rPr lang="en-US" dirty="0" smtClean="0"/>
              <a:t>Project Duration</a:t>
            </a:r>
          </a:p>
          <a:p>
            <a:pPr lvl="2"/>
            <a:r>
              <a:rPr lang="en-US" dirty="0" smtClean="0"/>
              <a:t>Sponsors reluctant to share planned and actual schedule data</a:t>
            </a:r>
          </a:p>
          <a:p>
            <a:pPr lvl="2"/>
            <a:r>
              <a:rPr lang="en-US" dirty="0" smtClean="0"/>
              <a:t>Data never collected</a:t>
            </a:r>
          </a:p>
          <a:p>
            <a:pPr lvl="2"/>
            <a:r>
              <a:rPr lang="en-US" dirty="0" smtClean="0"/>
              <a:t>Collecting with new assessments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538793-F95B-4CFC-9A87-DBAD57B24C1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Horizontal Scroll 6"/>
          <p:cNvSpPr/>
          <p:nvPr/>
        </p:nvSpPr>
        <p:spPr>
          <a:xfrm>
            <a:off x="4970584" y="1325562"/>
            <a:ext cx="3868616" cy="1000368"/>
          </a:xfrm>
          <a:prstGeom prst="horizontalScroll">
            <a:avLst/>
          </a:prstGeom>
          <a:solidFill>
            <a:srgbClr val="FFC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Can predict project success</a:t>
            </a:r>
          </a:p>
          <a:p>
            <a:pPr marL="285750" indent="-285750" algn="l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Collecting data to predict project cost and schedule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3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44" y="291891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Results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258" y="1866581"/>
            <a:ext cx="3787140" cy="4622271"/>
          </a:xfrm>
        </p:spPr>
        <p:txBody>
          <a:bodyPr>
            <a:normAutofit/>
          </a:bodyPr>
          <a:lstStyle/>
          <a:p>
            <a:pPr lvl="0">
              <a:lnSpc>
                <a:spcPts val="1800"/>
              </a:lnSpc>
              <a:spcAft>
                <a:spcPts val="1800"/>
              </a:spcAft>
            </a:pPr>
            <a:r>
              <a:rPr lang="en-US" sz="1800" dirty="0" smtClean="0"/>
              <a:t>Predicting Project Success</a:t>
            </a:r>
          </a:p>
          <a:p>
            <a:pPr lvl="1">
              <a:lnSpc>
                <a:spcPts val="1800"/>
              </a:lnSpc>
              <a:spcAft>
                <a:spcPts val="1800"/>
              </a:spcAft>
            </a:pPr>
            <a:r>
              <a:rPr lang="en-US" sz="1800" dirty="0" smtClean="0"/>
              <a:t>~80% accuracy</a:t>
            </a:r>
          </a:p>
          <a:p>
            <a:pPr lvl="1">
              <a:lnSpc>
                <a:spcPts val="1800"/>
              </a:lnSpc>
              <a:spcAft>
                <a:spcPts val="1800"/>
              </a:spcAft>
            </a:pPr>
            <a:r>
              <a:rPr lang="en-US" sz="1800" dirty="0" smtClean="0"/>
              <a:t>Low misclassification rate</a:t>
            </a:r>
          </a:p>
          <a:p>
            <a:pPr>
              <a:lnSpc>
                <a:spcPts val="1800"/>
              </a:lnSpc>
              <a:spcAft>
                <a:spcPts val="1800"/>
              </a:spcAft>
            </a:pPr>
            <a:r>
              <a:rPr lang="en-US" sz="1800" dirty="0" smtClean="0"/>
              <a:t>Collaborating with University of Maryland</a:t>
            </a:r>
          </a:p>
          <a:p>
            <a:pPr>
              <a:lnSpc>
                <a:spcPts val="1800"/>
              </a:lnSpc>
              <a:spcAft>
                <a:spcPts val="1800"/>
              </a:spcAft>
            </a:pPr>
            <a:r>
              <a:rPr lang="en-US" sz="1800" dirty="0" smtClean="0"/>
              <a:t>Potential new collaboration with Monmouth University and industry</a:t>
            </a:r>
          </a:p>
          <a:p>
            <a:pPr>
              <a:lnSpc>
                <a:spcPts val="1800"/>
              </a:lnSpc>
              <a:spcAft>
                <a:spcPts val="1800"/>
              </a:spcAft>
            </a:pPr>
            <a:r>
              <a:rPr lang="en-US" sz="1800" dirty="0" smtClean="0"/>
              <a:t>Researching the power of reversing software quality and project attribute values on project outcomes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538793-F95B-4CFC-9A87-DBAD57B24C1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3838" y="1432242"/>
            <a:ext cx="2415540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tx2"/>
                </a:solidFill>
              </a:rPr>
              <a:t>Results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9868" y="1432242"/>
            <a:ext cx="2415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tx2"/>
                </a:solidFill>
              </a:rPr>
              <a:t>Next Steps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909868" y="1866582"/>
            <a:ext cx="3787140" cy="480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B6BF00"/>
              </a:buClr>
              <a:buSzPct val="100000"/>
              <a:buFont typeface="Arial" pitchFamily="34" charset="0"/>
              <a:buChar char="■"/>
              <a:defRPr sz="2000" b="1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568325" indent="-227013" algn="l" rtl="0" eaLnBrk="1" fontAlgn="base" hangingPunct="1">
              <a:lnSpc>
                <a:spcPts val="1800"/>
              </a:lnSpc>
              <a:spcBef>
                <a:spcPct val="0"/>
              </a:spcBef>
              <a:spcAft>
                <a:spcPts val="800"/>
              </a:spcAft>
              <a:buClr>
                <a:srgbClr val="B6BF00"/>
              </a:buClr>
              <a:buFont typeface="Arial" pitchFamily="34" charset="0"/>
              <a:buChar char="–"/>
              <a:defRPr b="1">
                <a:solidFill>
                  <a:schemeClr val="tx1"/>
                </a:solidFill>
                <a:latin typeface="+mn-lt"/>
              </a:defRPr>
            </a:lvl2pPr>
            <a:lvl3pPr marL="909638" indent="-168275" algn="l" rtl="0" eaLnBrk="1" fontAlgn="base" hangingPunct="1">
              <a:lnSpc>
                <a:spcPts val="1600"/>
              </a:lnSpc>
              <a:spcBef>
                <a:spcPct val="0"/>
              </a:spcBef>
              <a:spcAft>
                <a:spcPts val="800"/>
              </a:spcAft>
              <a:buClr>
                <a:srgbClr val="B6BF00"/>
              </a:buClr>
              <a:buSzPct val="100000"/>
              <a:buFont typeface="Arial" pitchFamily="34" charset="0"/>
              <a:buChar char="■"/>
              <a:defRPr sz="1600" b="1">
                <a:solidFill>
                  <a:schemeClr val="tx1"/>
                </a:solidFill>
                <a:latin typeface="+mn-lt"/>
              </a:defRPr>
            </a:lvl3pPr>
            <a:lvl4pPr marL="1143000" indent="-114300" algn="l" rtl="0" eaLnBrk="1" fontAlgn="base" hangingPunct="1">
              <a:lnSpc>
                <a:spcPts val="1400"/>
              </a:lnSpc>
              <a:spcBef>
                <a:spcPct val="0"/>
              </a:spcBef>
              <a:spcAft>
                <a:spcPts val="800"/>
              </a:spcAft>
              <a:buClr>
                <a:srgbClr val="B6BF00"/>
              </a:buClr>
              <a:buFont typeface="Arial" pitchFamily="34" charset="0"/>
              <a:buChar char="­"/>
              <a:defRPr sz="1400" b="1">
                <a:solidFill>
                  <a:schemeClr val="tx1"/>
                </a:solidFill>
                <a:latin typeface="+mn-lt"/>
              </a:defRPr>
            </a:lvl4pPr>
            <a:lvl5pPr marL="1371600" indent="-114300" algn="l" rtl="0" eaLnBrk="1" fontAlgn="base" hangingPunct="1">
              <a:lnSpc>
                <a:spcPts val="12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70000"/>
              <a:buFont typeface="Arial" pitchFamily="34" charset="0"/>
              <a:buChar char="■"/>
              <a:defRPr sz="1200" b="1">
                <a:solidFill>
                  <a:schemeClr val="tx1"/>
                </a:solidFill>
                <a:latin typeface="+mn-lt"/>
              </a:defRPr>
            </a:lvl5pPr>
            <a:lvl6pPr marL="1828800" indent="-114300" algn="l" rtl="0" eaLnBrk="1" fontAlgn="base" hangingPunct="1">
              <a:lnSpc>
                <a:spcPts val="12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50000"/>
              <a:buFont typeface="Wingdings" pitchFamily="2" charset="2"/>
              <a:buChar char="n"/>
              <a:defRPr sz="1200" b="1">
                <a:solidFill>
                  <a:schemeClr val="tx1"/>
                </a:solidFill>
                <a:latin typeface="+mn-lt"/>
              </a:defRPr>
            </a:lvl6pPr>
            <a:lvl7pPr marL="2286000" indent="-114300" algn="l" rtl="0" eaLnBrk="1" fontAlgn="base" hangingPunct="1">
              <a:lnSpc>
                <a:spcPts val="12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50000"/>
              <a:buFont typeface="Wingdings" pitchFamily="2" charset="2"/>
              <a:buChar char="n"/>
              <a:defRPr sz="1200" b="1">
                <a:solidFill>
                  <a:schemeClr val="tx1"/>
                </a:solidFill>
                <a:latin typeface="+mn-lt"/>
              </a:defRPr>
            </a:lvl7pPr>
            <a:lvl8pPr marL="2743200" indent="-114300" algn="l" rtl="0" eaLnBrk="1" fontAlgn="base" hangingPunct="1">
              <a:lnSpc>
                <a:spcPts val="12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50000"/>
              <a:buFont typeface="Wingdings" pitchFamily="2" charset="2"/>
              <a:buChar char="n"/>
              <a:defRPr sz="1200" b="1">
                <a:solidFill>
                  <a:schemeClr val="tx1"/>
                </a:solidFill>
                <a:latin typeface="+mn-lt"/>
              </a:defRPr>
            </a:lvl8pPr>
            <a:lvl9pPr marL="3200400" indent="-114300" algn="l" rtl="0" eaLnBrk="1" fontAlgn="base" hangingPunct="1">
              <a:lnSpc>
                <a:spcPts val="12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50000"/>
              <a:buFont typeface="Wingdings" pitchFamily="2" charset="2"/>
              <a:buChar char="n"/>
              <a:defRPr sz="12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1800"/>
              </a:lnSpc>
              <a:spcAft>
                <a:spcPts val="1200"/>
              </a:spcAft>
            </a:pPr>
            <a:r>
              <a:rPr lang="en-US" sz="1800" dirty="0" smtClean="0"/>
              <a:t>Research is on going</a:t>
            </a:r>
          </a:p>
          <a:p>
            <a:pPr>
              <a:lnSpc>
                <a:spcPts val="1800"/>
              </a:lnSpc>
              <a:spcAft>
                <a:spcPts val="1200"/>
              </a:spcAft>
            </a:pPr>
            <a:r>
              <a:rPr lang="en-US" sz="1800" dirty="0" smtClean="0"/>
              <a:t>Opportunities for academia, government, and industry collaboration to expand corpus of data</a:t>
            </a:r>
          </a:p>
          <a:p>
            <a:pPr>
              <a:lnSpc>
                <a:spcPts val="1800"/>
              </a:lnSpc>
              <a:spcAft>
                <a:spcPts val="1200"/>
              </a:spcAft>
            </a:pPr>
            <a:r>
              <a:rPr lang="en-US" sz="1800" dirty="0" smtClean="0"/>
              <a:t>Refining predictive models</a:t>
            </a:r>
          </a:p>
          <a:p>
            <a:pPr>
              <a:lnSpc>
                <a:spcPts val="1800"/>
              </a:lnSpc>
              <a:spcAft>
                <a:spcPts val="1200"/>
              </a:spcAft>
            </a:pPr>
            <a:r>
              <a:rPr lang="en-US" sz="1800" dirty="0" smtClean="0"/>
              <a:t>Research use of Static Code Analysis tools to improve predictions</a:t>
            </a:r>
          </a:p>
          <a:p>
            <a:pPr>
              <a:lnSpc>
                <a:spcPts val="1800"/>
              </a:lnSpc>
              <a:spcAft>
                <a:spcPts val="1200"/>
              </a:spcAft>
            </a:pPr>
            <a:endParaRPr lang="en-US" sz="1800" dirty="0" smtClean="0"/>
          </a:p>
          <a:p>
            <a:pPr marL="0" indent="0">
              <a:lnSpc>
                <a:spcPts val="1800"/>
              </a:lnSpc>
              <a:spcAft>
                <a:spcPts val="1200"/>
              </a:spcAft>
              <a:buNone/>
            </a:pPr>
            <a:endParaRPr lang="en-US" sz="1600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615132" y="1302589"/>
            <a:ext cx="0" cy="5555411"/>
          </a:xfrm>
          <a:prstGeom prst="line">
            <a:avLst/>
          </a:prstGeom>
          <a:ln>
            <a:solidFill>
              <a:srgbClr val="B6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887" y="4416633"/>
            <a:ext cx="1963082" cy="2035631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2516" y="274638"/>
            <a:ext cx="8229600" cy="86836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Biography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5259" y="1447800"/>
            <a:ext cx="7932420" cy="484168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Associated Department Head, Applied Software Engineering, The </a:t>
            </a:r>
            <a:r>
              <a:rPr lang="en-US" dirty="0"/>
              <a:t>MITRE </a:t>
            </a:r>
            <a:r>
              <a:rPr lang="en-US" dirty="0" smtClean="0"/>
              <a:t>Corporation</a:t>
            </a:r>
          </a:p>
          <a:p>
            <a:pPr lvl="1"/>
            <a:r>
              <a:rPr lang="en-US" dirty="0" smtClean="0"/>
              <a:t>Previous companies: Lucent Technologies, </a:t>
            </a:r>
            <a:r>
              <a:rPr lang="en-US" dirty="0" err="1" smtClean="0"/>
              <a:t>Noblis</a:t>
            </a:r>
            <a:r>
              <a:rPr lang="en-US" dirty="0" smtClean="0"/>
              <a:t>, IBM, Pfizer, Medical start-up, and Cobble Hill Nursing Home</a:t>
            </a:r>
          </a:p>
          <a:p>
            <a:r>
              <a:rPr lang="en-US" dirty="0" smtClean="0"/>
              <a:t>Adjunct Professor of Computer Science and Software Engineering at Monmouth University</a:t>
            </a:r>
          </a:p>
          <a:p>
            <a:r>
              <a:rPr lang="en-US" dirty="0" smtClean="0"/>
              <a:t>Over </a:t>
            </a:r>
            <a:r>
              <a:rPr lang="en-US" dirty="0"/>
              <a:t>20 years of </a:t>
            </a:r>
            <a:r>
              <a:rPr lang="en-US" dirty="0" smtClean="0"/>
              <a:t>experience </a:t>
            </a:r>
            <a:r>
              <a:rPr lang="en-US" dirty="0"/>
              <a:t>in </a:t>
            </a:r>
            <a:r>
              <a:rPr lang="en-US" dirty="0" smtClean="0"/>
              <a:t>telecommunications, defense, healthcare, </a:t>
            </a:r>
            <a:r>
              <a:rPr lang="en-US" dirty="0"/>
              <a:t>and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Areas </a:t>
            </a:r>
            <a:r>
              <a:rPr lang="en-US" dirty="0"/>
              <a:t>of </a:t>
            </a:r>
            <a:r>
              <a:rPr lang="en-US" dirty="0" smtClean="0"/>
              <a:t>interests</a:t>
            </a:r>
          </a:p>
          <a:p>
            <a:pPr lvl="1"/>
            <a:r>
              <a:rPr lang="en-US" dirty="0" smtClean="0"/>
              <a:t>Data analytics and quality improvement</a:t>
            </a:r>
          </a:p>
          <a:p>
            <a:pPr lvl="1"/>
            <a:r>
              <a:rPr lang="en-US" dirty="0" smtClean="0"/>
              <a:t>Strategic planning</a:t>
            </a:r>
          </a:p>
          <a:p>
            <a:pPr lvl="1"/>
            <a:r>
              <a:rPr lang="en-US" dirty="0" smtClean="0"/>
              <a:t>Applying quantitative </a:t>
            </a:r>
            <a:r>
              <a:rPr lang="en-US" dirty="0"/>
              <a:t>methods to improve business, IT, and software processes</a:t>
            </a:r>
          </a:p>
          <a:p>
            <a:r>
              <a:rPr lang="en-US" dirty="0" smtClean="0"/>
              <a:t>Education:</a:t>
            </a:r>
          </a:p>
          <a:p>
            <a:pPr lvl="1"/>
            <a:r>
              <a:rPr lang="en-US" dirty="0"/>
              <a:t>M.S. in Data </a:t>
            </a:r>
            <a:r>
              <a:rPr lang="en-US" dirty="0" smtClean="0"/>
              <a:t>Analytics, University </a:t>
            </a:r>
            <a:r>
              <a:rPr lang="en-US" dirty="0"/>
              <a:t>of </a:t>
            </a:r>
            <a:r>
              <a:rPr lang="en-US" dirty="0" smtClean="0"/>
              <a:t>Maryland</a:t>
            </a:r>
          </a:p>
          <a:p>
            <a:pPr lvl="1"/>
            <a:r>
              <a:rPr lang="en-US" dirty="0" smtClean="0"/>
              <a:t>MBA, Georgetown University</a:t>
            </a:r>
          </a:p>
          <a:p>
            <a:pPr lvl="1"/>
            <a:r>
              <a:rPr lang="en-US" dirty="0"/>
              <a:t>Quality </a:t>
            </a:r>
            <a:r>
              <a:rPr lang="en-US" dirty="0" smtClean="0"/>
              <a:t>Engineering </a:t>
            </a:r>
            <a:r>
              <a:rPr lang="en-US" dirty="0"/>
              <a:t>Certificate, Virginia </a:t>
            </a:r>
            <a:r>
              <a:rPr lang="en-US" dirty="0" smtClean="0"/>
              <a:t>Polytechnic </a:t>
            </a:r>
            <a:r>
              <a:rPr lang="en-US" dirty="0"/>
              <a:t>Institute</a:t>
            </a:r>
          </a:p>
          <a:p>
            <a:pPr lvl="1"/>
            <a:r>
              <a:rPr lang="en-US" dirty="0" smtClean="0"/>
              <a:t>M.S</a:t>
            </a:r>
            <a:r>
              <a:rPr lang="en-US" dirty="0"/>
              <a:t>. </a:t>
            </a:r>
            <a:r>
              <a:rPr lang="en-US" dirty="0" smtClean="0"/>
              <a:t>in Bioengineering, Brooklyn </a:t>
            </a:r>
            <a:r>
              <a:rPr lang="en-US" dirty="0"/>
              <a:t>Polytechnic </a:t>
            </a:r>
            <a:r>
              <a:rPr lang="en-US" dirty="0" smtClean="0"/>
              <a:t>Institute</a:t>
            </a:r>
          </a:p>
          <a:p>
            <a:pPr lvl="1"/>
            <a:r>
              <a:rPr lang="en-US" dirty="0" smtClean="0"/>
              <a:t>B.S. in Chemistry, Brooklyn Polytechnic Institute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75" y="109543"/>
            <a:ext cx="895350" cy="111918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19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5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538793-F95B-4CFC-9A87-DBAD57B24C1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6" y="1325562"/>
            <a:ext cx="4910328" cy="488289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7828"/>
            <a:ext cx="4795301" cy="4678363"/>
          </a:xfrm>
        </p:spPr>
        <p:txBody>
          <a:bodyPr/>
          <a:lstStyle/>
          <a:p>
            <a:r>
              <a:rPr lang="en-US" dirty="0" smtClean="0"/>
              <a:t>Special thanks to Professors Steve </a:t>
            </a:r>
            <a:r>
              <a:rPr lang="en-US" dirty="0" err="1" smtClean="0"/>
              <a:t>Knode</a:t>
            </a:r>
            <a:r>
              <a:rPr lang="en-US" dirty="0" smtClean="0"/>
              <a:t> and Jon </a:t>
            </a:r>
            <a:r>
              <a:rPr lang="en-US" dirty="0" err="1" smtClean="0"/>
              <a:t>McKeeby</a:t>
            </a:r>
            <a:r>
              <a:rPr lang="en-US" dirty="0" smtClean="0"/>
              <a:t>, University of Maryland University College, for their support, collaboration, and guidance to become a scientist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4400" y="6155823"/>
            <a:ext cx="386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Retrieved from: https</a:t>
            </a:r>
            <a:r>
              <a:rPr lang="en-US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://xkcd.com/242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5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9106" y="1407381"/>
            <a:ext cx="8123009" cy="46783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Purely human judgement comes with its own set of biases and errors</a:t>
            </a:r>
          </a:p>
          <a:p>
            <a:r>
              <a:rPr lang="en-US" dirty="0" smtClean="0"/>
              <a:t>Big data is long (multiple </a:t>
            </a:r>
            <a:r>
              <a:rPr lang="en-US" u="sng" dirty="0" smtClean="0"/>
              <a:t>rows</a:t>
            </a:r>
            <a:r>
              <a:rPr lang="en-US" dirty="0" smtClean="0"/>
              <a:t>) and/or wide (lots of </a:t>
            </a:r>
            <a:r>
              <a:rPr lang="en-US" u="sng" dirty="0" smtClean="0"/>
              <a:t>columns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Machine learning is a branch of statistics designed for big data</a:t>
            </a:r>
          </a:p>
          <a:p>
            <a:pPr lvl="1"/>
            <a:r>
              <a:rPr lang="en-US" i="1" u="sng" dirty="0" smtClean="0"/>
              <a:t>Focus is on prediction rather than causality</a:t>
            </a:r>
          </a:p>
          <a:p>
            <a:r>
              <a:rPr lang="en-US" dirty="0" smtClean="0"/>
              <a:t>Common application is to make predictions</a:t>
            </a:r>
          </a:p>
          <a:p>
            <a:pPr lvl="1"/>
            <a:r>
              <a:rPr lang="en-US" dirty="0" smtClean="0"/>
              <a:t>Personalized recommendations on Amazon</a:t>
            </a:r>
          </a:p>
          <a:p>
            <a:pPr lvl="1"/>
            <a:r>
              <a:rPr lang="en-US" dirty="0" smtClean="0"/>
              <a:t>Forecasting employee turn-over</a:t>
            </a:r>
          </a:p>
          <a:p>
            <a:pPr lvl="1"/>
            <a:r>
              <a:rPr lang="en-US" dirty="0" smtClean="0"/>
              <a:t>Predict loan applicant default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Cliff Notes on Machine </a:t>
            </a:r>
            <a:r>
              <a:rPr lang="en-US" dirty="0"/>
              <a:t>Learning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19100" y="4744547"/>
            <a:ext cx="3276600" cy="1848740"/>
            <a:chOff x="419100" y="4744547"/>
            <a:chExt cx="3276600" cy="18487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106" y="4744547"/>
              <a:ext cx="1800610" cy="158936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19100" y="6177789"/>
              <a:ext cx="3276600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Aft>
                  <a:spcPts val="600"/>
                </a:spcAft>
              </a:pPr>
              <a:r>
                <a:rPr lang="en-US" sz="1000" dirty="0" smtClean="0">
                  <a:latin typeface="Times New Roman" panose="02020603050405020304" pitchFamily="18" charset="0"/>
                  <a:ea typeface="Verdana" pitchFamily="34" charset="0"/>
                  <a:cs typeface="Times New Roman" panose="02020603050405020304" pitchFamily="18" charset="0"/>
                </a:rPr>
                <a:t>Retrieved </a:t>
              </a:r>
              <a:r>
                <a:rPr lang="en-US" sz="1000" dirty="0">
                  <a:latin typeface="Times New Roman" panose="02020603050405020304" pitchFamily="18" charset="0"/>
                  <a:ea typeface="Verdana" pitchFamily="34" charset="0"/>
                  <a:cs typeface="Times New Roman" panose="02020603050405020304" pitchFamily="18" charset="0"/>
                </a:rPr>
                <a:t>from: http://motherboard.vice.com/read/wolves-have-different-howling-dialects-machine-learning-finds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30454" y="2980222"/>
            <a:ext cx="3316529" cy="3380159"/>
            <a:chOff x="5630454" y="2980222"/>
            <a:chExt cx="3316529" cy="338015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3960" y="2980222"/>
              <a:ext cx="2545240" cy="338015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30454" y="4297528"/>
              <a:ext cx="331652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000" dirty="0" smtClean="0">
                  <a:latin typeface="Times New Roman" panose="02020603050405020304" pitchFamily="18" charset="0"/>
                  <a:ea typeface="Verdana" pitchFamily="34" charset="0"/>
                  <a:cs typeface="Times New Roman" panose="02020603050405020304" pitchFamily="18" charset="0"/>
                </a:rPr>
                <a:t>Retrieved from: http</a:t>
              </a:r>
              <a:r>
                <a:rPr lang="en-US" sz="1000" dirty="0">
                  <a:latin typeface="Times New Roman" panose="02020603050405020304" pitchFamily="18" charset="0"/>
                  <a:ea typeface="Verdana" pitchFamily="34" charset="0"/>
                  <a:cs typeface="Times New Roman" panose="02020603050405020304" pitchFamily="18" charset="0"/>
                </a:rPr>
                <a:t>://jama.jamanetwork.com/article.aspx?articleid=2488315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70639" y="4744547"/>
            <a:ext cx="293623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rgbClr val="7030A0"/>
                </a:solidFill>
                <a:ea typeface="Verdana" pitchFamily="34" charset="0"/>
                <a:cs typeface="Verdana" pitchFamily="34" charset="0"/>
              </a:rPr>
              <a:t>Prerequisites: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7030A0"/>
                </a:solidFill>
                <a:ea typeface="Verdana" pitchFamily="34" charset="0"/>
                <a:cs typeface="Verdana" pitchFamily="34" charset="0"/>
              </a:rPr>
              <a:t>A pattern exists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7030A0"/>
                </a:solidFill>
                <a:ea typeface="Verdana" pitchFamily="34" charset="0"/>
                <a:cs typeface="Verdana" pitchFamily="34" charset="0"/>
              </a:rPr>
              <a:t>No known mathematical model exists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7030A0"/>
                </a:solidFill>
                <a:ea typeface="Verdana" pitchFamily="34" charset="0"/>
                <a:cs typeface="Verdana" pitchFamily="34" charset="0"/>
              </a:rPr>
              <a:t>You have data!</a:t>
            </a:r>
            <a:endParaRPr lang="en-US" sz="1600" b="1" dirty="0">
              <a:solidFill>
                <a:srgbClr val="7030A0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6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Feature extraction</a:t>
            </a:r>
          </a:p>
          <a:p>
            <a:pPr lvl="1"/>
            <a:r>
              <a:rPr lang="en-US" dirty="0" smtClean="0"/>
              <a:t>Process for figuring out what independent variables (“features”) the predictive models should use</a:t>
            </a:r>
          </a:p>
          <a:p>
            <a:pPr lvl="1"/>
            <a:r>
              <a:rPr lang="en-US" dirty="0" smtClean="0"/>
              <a:t>Keep useful features and discard less useful features</a:t>
            </a:r>
          </a:p>
          <a:p>
            <a:pPr lvl="2"/>
            <a:r>
              <a:rPr lang="en-US" dirty="0" smtClean="0"/>
              <a:t>Cluster analysis, consult experts, etc.</a:t>
            </a:r>
          </a:p>
          <a:p>
            <a:r>
              <a:rPr lang="en-US" dirty="0" smtClean="0"/>
              <a:t>Regularization</a:t>
            </a:r>
          </a:p>
          <a:p>
            <a:pPr lvl="1"/>
            <a:r>
              <a:rPr lang="en-US" dirty="0" smtClean="0"/>
              <a:t>Coming up with the least complex model that generalizes well</a:t>
            </a:r>
          </a:p>
          <a:p>
            <a:pPr lvl="2"/>
            <a:r>
              <a:rPr lang="en-US" dirty="0" smtClean="0"/>
              <a:t>Include important features &amp; minimize effects of less important features</a:t>
            </a:r>
          </a:p>
          <a:p>
            <a:pPr lvl="2"/>
            <a:r>
              <a:rPr lang="en-US" dirty="0" smtClean="0"/>
              <a:t>Avoid overfitting the data</a:t>
            </a:r>
          </a:p>
          <a:p>
            <a:r>
              <a:rPr lang="en-US" dirty="0" smtClean="0"/>
              <a:t>Cross-validation</a:t>
            </a:r>
          </a:p>
          <a:p>
            <a:pPr lvl="1"/>
            <a:r>
              <a:rPr lang="en-US" dirty="0" smtClean="0"/>
              <a:t>Test prediction accuracy</a:t>
            </a:r>
          </a:p>
          <a:p>
            <a:pPr lvl="1"/>
            <a:r>
              <a:rPr lang="en-US" dirty="0" smtClean="0"/>
              <a:t>Training data set</a:t>
            </a:r>
          </a:p>
          <a:p>
            <a:pPr lvl="1"/>
            <a:r>
              <a:rPr lang="en-US" dirty="0" smtClean="0"/>
              <a:t>Test data set (data held back to test model accuracy)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Cliff Notes on Machine </a:t>
            </a:r>
            <a:r>
              <a:rPr lang="en-US" dirty="0"/>
              <a:t>Learning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45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41" y="502184"/>
            <a:ext cx="7869556" cy="869066"/>
          </a:xfrm>
        </p:spPr>
        <p:txBody>
          <a:bodyPr>
            <a:noAutofit/>
          </a:bodyPr>
          <a:lstStyle/>
          <a:p>
            <a:r>
              <a:rPr lang="en-US" dirty="0" smtClean="0"/>
              <a:t>Research Problem: </a:t>
            </a:r>
            <a:br>
              <a:rPr lang="en-US" dirty="0" smtClean="0"/>
            </a:br>
            <a:r>
              <a:rPr lang="en-US" dirty="0" smtClean="0"/>
              <a:t>Predicting Software Project Outcomes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124" y="1638300"/>
            <a:ext cx="3985260" cy="4808538"/>
          </a:xfrm>
        </p:spPr>
        <p:txBody>
          <a:bodyPr>
            <a:normAutofit lnSpcReduction="10000"/>
          </a:bodyPr>
          <a:lstStyle/>
          <a:p>
            <a:pPr marL="173038" lvl="0" indent="-173038"/>
            <a:r>
              <a:rPr lang="en-US" sz="1800" dirty="0" smtClean="0"/>
              <a:t>Knowing whether to proceed or cancel a complex software acquisition</a:t>
            </a:r>
          </a:p>
          <a:p>
            <a:pPr marL="173038" lvl="0" indent="-173038"/>
            <a:endParaRPr lang="en-US" sz="1800" dirty="0"/>
          </a:p>
          <a:p>
            <a:pPr marL="173038" lvl="0" indent="-173038"/>
            <a:r>
              <a:rPr lang="en-US" sz="1800" dirty="0" smtClean="0"/>
              <a:t>Knowing what to focus on fixing</a:t>
            </a:r>
          </a:p>
          <a:p>
            <a:pPr marL="173038" lvl="0" indent="-173038"/>
            <a:endParaRPr lang="en-US" sz="1800" dirty="0"/>
          </a:p>
          <a:p>
            <a:pPr marL="173038" lvl="0" indent="-173038"/>
            <a:r>
              <a:rPr lang="en-US" sz="1800" dirty="0" smtClean="0"/>
              <a:t>Program reviews are subjective and prone to reviewer confirmation bias</a:t>
            </a:r>
          </a:p>
          <a:p>
            <a:pPr marL="173038" lvl="0" indent="-173038"/>
            <a:endParaRPr lang="en-US" sz="1800" dirty="0"/>
          </a:p>
          <a:p>
            <a:pPr marL="173038" lvl="0" indent="-173038"/>
            <a:r>
              <a:rPr lang="en-US" sz="1800" dirty="0" smtClean="0"/>
              <a:t>Current software project assessments fail to take into account objective lessons learned from previous successful and unsuccessful efforts</a:t>
            </a:r>
            <a:endParaRPr lang="en-US" sz="1800" dirty="0"/>
          </a:p>
          <a:p>
            <a:pPr marL="173038" indent="-173038">
              <a:buNone/>
            </a:pPr>
            <a:endParaRPr lang="en-US" sz="1800" dirty="0"/>
          </a:p>
          <a:p>
            <a:pPr marL="0" lv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538793-F95B-4CFC-9A87-DBAD57B24C1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663440" y="1742823"/>
            <a:ext cx="4259580" cy="29489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980" y="1785622"/>
            <a:ext cx="2800350" cy="2906141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92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25770"/>
            <a:ext cx="8161216" cy="533400"/>
          </a:xfrm>
        </p:spPr>
        <p:txBody>
          <a:bodyPr>
            <a:noAutofit/>
          </a:bodyPr>
          <a:lstStyle/>
          <a:p>
            <a:r>
              <a:rPr lang="en-US" dirty="0" smtClean="0"/>
              <a:t>Research Idea:</a:t>
            </a:r>
            <a:br>
              <a:rPr lang="en-US" dirty="0" smtClean="0"/>
            </a:br>
            <a:r>
              <a:rPr lang="en-US" dirty="0" smtClean="0"/>
              <a:t>Machine Learning to Predict Project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241" y="1682248"/>
            <a:ext cx="3834346" cy="48085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1800" dirty="0" smtClean="0"/>
              <a:t>Use machine learning to create predictive models to</a:t>
            </a:r>
            <a:r>
              <a:rPr lang="en-US" sz="1800" dirty="0"/>
              <a:t>: </a:t>
            </a:r>
          </a:p>
          <a:p>
            <a:pPr marL="517525" lvl="0" indent="-288925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b="0" dirty="0" smtClean="0"/>
              <a:t>Identify key </a:t>
            </a:r>
            <a:r>
              <a:rPr lang="en-US" sz="1800" b="0" i="1" u="sng" dirty="0" smtClean="0"/>
              <a:t>software quality </a:t>
            </a:r>
            <a:r>
              <a:rPr lang="en-US" sz="1800" b="0" dirty="0" smtClean="0"/>
              <a:t>and </a:t>
            </a:r>
            <a:r>
              <a:rPr lang="en-US" sz="1800" b="0" i="1" u="sng" dirty="0" smtClean="0"/>
              <a:t>project attributes</a:t>
            </a:r>
            <a:r>
              <a:rPr lang="en-US" sz="1800" b="0" dirty="0" smtClean="0"/>
              <a:t> to control and improve</a:t>
            </a:r>
            <a:endParaRPr lang="en-US" sz="1800" b="0" dirty="0"/>
          </a:p>
          <a:p>
            <a:pPr marL="517525" lvl="0" indent="-288925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b="0" dirty="0" smtClean="0"/>
              <a:t>Predict software project success, cost, and duration</a:t>
            </a:r>
          </a:p>
          <a:p>
            <a:pPr marL="517525" lvl="0" indent="-288925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b="0" dirty="0" smtClean="0"/>
              <a:t>Provide decision makers with additional data to make software project investment decisions </a:t>
            </a:r>
            <a:endParaRPr lang="en-US" sz="1800" b="0" dirty="0"/>
          </a:p>
          <a:p>
            <a:pPr lvl="0"/>
            <a:endParaRPr lang="en-US" sz="1800" dirty="0" smtClean="0"/>
          </a:p>
          <a:p>
            <a:pPr lvl="0"/>
            <a:r>
              <a:rPr lang="en-US" sz="1800" dirty="0" smtClean="0"/>
              <a:t>Identify attributes and quantify their impact on project outcomes</a:t>
            </a:r>
          </a:p>
          <a:p>
            <a:pPr lvl="0"/>
            <a:endParaRPr lang="en-US" sz="1800" dirty="0"/>
          </a:p>
          <a:p>
            <a:pPr lvl="0"/>
            <a:r>
              <a:rPr lang="en-US" sz="1800" dirty="0" smtClean="0"/>
              <a:t>Prediction accuracy improves with growing corpus of software project attribute data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538793-F95B-4CFC-9A87-DBAD57B24C1D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469210" y="1813327"/>
            <a:ext cx="4309153" cy="3879221"/>
            <a:chOff x="2734290" y="1842890"/>
            <a:chExt cx="5416231" cy="4875844"/>
          </a:xfrm>
        </p:grpSpPr>
        <p:sp>
          <p:nvSpPr>
            <p:cNvPr id="10" name="Rectangle 9"/>
            <p:cNvSpPr>
              <a:spLocks noChangeAspect="1"/>
            </p:cNvSpPr>
            <p:nvPr/>
          </p:nvSpPr>
          <p:spPr bwMode="auto">
            <a:xfrm>
              <a:off x="2734290" y="1842890"/>
              <a:ext cx="5416231" cy="48758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2118" y="2828260"/>
              <a:ext cx="5240576" cy="3081185"/>
            </a:xfrm>
            <a:prstGeom prst="rect">
              <a:avLst/>
            </a:prstGeom>
          </p:spPr>
        </p:pic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58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Progress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85EAEB-546A-4E88-B145-1FAD9C40816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436437"/>
            <a:ext cx="148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Data Collection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8722" y="1441260"/>
            <a:ext cx="16562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Data Exploration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&amp;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Preparation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8935" y="1441260"/>
            <a:ext cx="1530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Data Analysis &amp;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Visualization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1661" y="1441260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Predictive Models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3081" y="3183701"/>
            <a:ext cx="16756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1200" dirty="0" smtClean="0">
                <a:ea typeface="Verdana" pitchFamily="34" charset="0"/>
                <a:cs typeface="Verdana" pitchFamily="34" charset="0"/>
              </a:rPr>
              <a:t>Data Collection</a:t>
            </a:r>
          </a:p>
          <a:p>
            <a:pPr marL="171450" indent="-17145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a typeface="Verdana" pitchFamily="34" charset="0"/>
                <a:cs typeface="Verdana" pitchFamily="34" charset="0"/>
              </a:rPr>
              <a:t>82 SQAE Reports</a:t>
            </a:r>
          </a:p>
          <a:p>
            <a:pPr marL="171450" indent="-17145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a typeface="Verdana" pitchFamily="34" charset="0"/>
                <a:cs typeface="Verdana" pitchFamily="34" charset="0"/>
              </a:rPr>
              <a:t>MITRE Information Resources</a:t>
            </a:r>
          </a:p>
          <a:p>
            <a:pPr marL="171450" indent="-17145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a typeface="Verdana" pitchFamily="34" charset="0"/>
                <a:cs typeface="Verdana" pitchFamily="34" charset="0"/>
              </a:rPr>
              <a:t>MII/Google</a:t>
            </a:r>
          </a:p>
          <a:p>
            <a:pPr marL="171450" indent="-17145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a typeface="Verdana" pitchFamily="34" charset="0"/>
                <a:cs typeface="Verdana" pitchFamily="34" charset="0"/>
              </a:rPr>
              <a:t>SMEs</a:t>
            </a:r>
          </a:p>
          <a:p>
            <a:pPr marL="171450" indent="-17145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a typeface="Verdana" pitchFamily="34" charset="0"/>
                <a:cs typeface="Verdana" pitchFamily="34" charset="0"/>
              </a:rPr>
              <a:t>Missing Data</a:t>
            </a:r>
          </a:p>
          <a:p>
            <a:pPr marL="171450" indent="-17145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a typeface="Verdana" pitchFamily="34" charset="0"/>
                <a:cs typeface="Verdana" pitchFamily="34" charset="0"/>
              </a:rPr>
              <a:t>Recovered Lost SQAE Data</a:t>
            </a:r>
            <a:endParaRPr lang="en-US" sz="12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6775" y="5641538"/>
            <a:ext cx="532231" cy="78007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  <a:r>
              <a:rPr lang="en-US" sz="1200" dirty="0" smtClean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049" y="2190243"/>
            <a:ext cx="907625" cy="9076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64612" y="3185576"/>
            <a:ext cx="1697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1200" dirty="0" smtClean="0">
                <a:ea typeface="Verdana" pitchFamily="34" charset="0"/>
                <a:cs typeface="Verdana" pitchFamily="34" charset="0"/>
              </a:rPr>
              <a:t>ETL</a:t>
            </a:r>
          </a:p>
          <a:p>
            <a:pPr marL="171450" indent="-17145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a typeface="Verdana" pitchFamily="34" charset="0"/>
                <a:cs typeface="Verdana" pitchFamily="34" charset="0"/>
              </a:rPr>
              <a:t>Statistics</a:t>
            </a:r>
          </a:p>
          <a:p>
            <a:pPr marL="171450" indent="-17145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a typeface="Verdana" pitchFamily="34" charset="0"/>
                <a:cs typeface="Verdana" pitchFamily="34" charset="0"/>
              </a:rPr>
              <a:t>Data Transformations</a:t>
            </a:r>
          </a:p>
          <a:p>
            <a:pPr marL="171450" indent="-17145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a typeface="Verdana" pitchFamily="34" charset="0"/>
                <a:cs typeface="Verdana" pitchFamily="34" charset="0"/>
              </a:rPr>
              <a:t>Fill Gaps in Data</a:t>
            </a:r>
            <a:endParaRPr lang="en-US" sz="1200" dirty="0"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06134" y="5413662"/>
            <a:ext cx="0" cy="1007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9599" y="6421607"/>
            <a:ext cx="8066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67271" y="5413663"/>
            <a:ext cx="532231" cy="1019192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37767" y="5413663"/>
            <a:ext cx="532231" cy="997626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58935" y="3153188"/>
            <a:ext cx="1562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1200" dirty="0" smtClean="0">
                <a:ea typeface="Verdana" pitchFamily="34" charset="0"/>
                <a:cs typeface="Verdana" pitchFamily="34" charset="0"/>
              </a:rPr>
              <a:t>Understand Data</a:t>
            </a:r>
          </a:p>
          <a:p>
            <a:pPr marL="171450" indent="-17145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a typeface="Verdana" pitchFamily="34" charset="0"/>
                <a:cs typeface="Verdana" pitchFamily="34" charset="0"/>
              </a:rPr>
              <a:t>Visualize data</a:t>
            </a:r>
          </a:p>
          <a:p>
            <a:pPr marL="171450" indent="-17145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a typeface="Verdana" pitchFamily="34" charset="0"/>
                <a:cs typeface="Verdana" pitchFamily="34" charset="0"/>
              </a:rPr>
              <a:t>Identify data set biases</a:t>
            </a:r>
          </a:p>
          <a:p>
            <a:pPr marL="171450" indent="-17145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a typeface="Verdana" pitchFamily="34" charset="0"/>
                <a:cs typeface="Verdana" pitchFamily="34" charset="0"/>
              </a:rPr>
              <a:t>Identify &amp; select key attributes</a:t>
            </a:r>
          </a:p>
          <a:p>
            <a:pPr marL="171450" indent="-17145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a typeface="Verdana" pitchFamily="34" charset="0"/>
                <a:cs typeface="Verdana" pitchFamily="34" charset="0"/>
              </a:rPr>
              <a:t>Data preparation</a:t>
            </a:r>
          </a:p>
          <a:p>
            <a:pPr marL="171450" indent="-17145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6134" y="5029317"/>
            <a:ext cx="962123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Progress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919" y="2113305"/>
            <a:ext cx="960120" cy="93611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641631" y="3141942"/>
            <a:ext cx="1661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1200" dirty="0" smtClean="0">
                <a:ea typeface="Verdana" pitchFamily="34" charset="0"/>
                <a:cs typeface="Verdana" pitchFamily="34" charset="0"/>
              </a:rPr>
              <a:t>Machine Learning</a:t>
            </a:r>
          </a:p>
          <a:p>
            <a:pPr marL="171450" indent="-17145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a typeface="Verdana" pitchFamily="34" charset="0"/>
                <a:cs typeface="Verdana" pitchFamily="34" charset="0"/>
              </a:rPr>
              <a:t>Several predictive models</a:t>
            </a:r>
          </a:p>
          <a:p>
            <a:pPr marL="171450" indent="-17145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a typeface="Verdana" pitchFamily="34" charset="0"/>
                <a:cs typeface="Verdana" pitchFamily="34" charset="0"/>
              </a:rPr>
              <a:t>Predict Project Fielding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08503" y="5656544"/>
            <a:ext cx="532231" cy="776311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  <a:r>
              <a:rPr lang="en-US" sz="1200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65204" y="1438801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Results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059" y="2174045"/>
            <a:ext cx="958956" cy="95895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97" y="2115090"/>
            <a:ext cx="1219200" cy="81838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274726" y="3139483"/>
            <a:ext cx="16510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1200" dirty="0" smtClean="0">
                <a:ea typeface="Verdana" pitchFamily="34" charset="0"/>
                <a:cs typeface="Verdana" pitchFamily="34" charset="0"/>
              </a:rPr>
              <a:t>Success</a:t>
            </a:r>
          </a:p>
          <a:p>
            <a:pPr marL="171450" indent="-17145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a typeface="Verdana" pitchFamily="34" charset="0"/>
                <a:cs typeface="Verdana" pitchFamily="34" charset="0"/>
              </a:rPr>
              <a:t>Results biased due to small &amp; skewed data</a:t>
            </a:r>
          </a:p>
          <a:p>
            <a:pPr marL="171450" indent="-17145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a typeface="Verdana" pitchFamily="34" charset="0"/>
                <a:cs typeface="Verdana" pitchFamily="34" charset="0"/>
              </a:rPr>
              <a:t>~80% accurate</a:t>
            </a:r>
          </a:p>
          <a:p>
            <a:pPr marL="171450" indent="-17145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a typeface="Verdana" pitchFamily="34" charset="0"/>
                <a:cs typeface="Verdana" pitchFamily="34" charset="0"/>
              </a:rPr>
              <a:t>Brief to academia, industry &amp; sponsors</a:t>
            </a:r>
          </a:p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1200" dirty="0" smtClean="0">
                <a:ea typeface="Verdana" pitchFamily="34" charset="0"/>
                <a:cs typeface="Verdana" pitchFamily="34" charset="0"/>
              </a:rPr>
              <a:t>Next Steps</a:t>
            </a:r>
          </a:p>
          <a:p>
            <a:pPr marL="171450" indent="-17145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a typeface="Verdana" pitchFamily="34" charset="0"/>
                <a:cs typeface="Verdana" pitchFamily="34" charset="0"/>
              </a:rPr>
              <a:t>Gather more data &amp; observations</a:t>
            </a:r>
          </a:p>
          <a:p>
            <a:pPr marL="171450" indent="-17145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a typeface="Verdana" pitchFamily="34" charset="0"/>
                <a:cs typeface="Verdana" pitchFamily="34" charset="0"/>
              </a:rPr>
              <a:t>Refine predictive models</a:t>
            </a:r>
          </a:p>
          <a:p>
            <a:pPr marL="171450" indent="-17145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a typeface="Verdana" pitchFamily="34" charset="0"/>
                <a:cs typeface="Verdana" pitchFamily="34" charset="0"/>
              </a:rPr>
              <a:t>What-if analysis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711677" y="6037195"/>
            <a:ext cx="532231" cy="390036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5" name="Horizontal Scroll 4"/>
          <p:cNvSpPr/>
          <p:nvPr/>
        </p:nvSpPr>
        <p:spPr>
          <a:xfrm>
            <a:off x="3133386" y="4561971"/>
            <a:ext cx="3141553" cy="678700"/>
          </a:xfrm>
          <a:prstGeom prst="horizontalScroll">
            <a:avLst/>
          </a:prstGeom>
          <a:solidFill>
            <a:srgbClr val="FFC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Iterative Process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41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3" grpId="0"/>
      <p:bldP spid="15" grpId="0" animBg="1"/>
      <p:bldP spid="17" grpId="0"/>
      <p:bldP spid="23" grpId="0" animBg="1"/>
      <p:bldP spid="24" grpId="0" animBg="1"/>
      <p:bldP spid="25" grpId="0"/>
      <p:bldP spid="27" grpId="0"/>
      <p:bldP spid="30" grpId="0"/>
      <p:bldP spid="31" grpId="0" animBg="1"/>
      <p:bldP spid="32" grpId="0"/>
      <p:bldP spid="35" grpId="0"/>
      <p:bldP spid="36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Pareto Analysis of Sponsor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85EAEB-546A-4E88-B145-1FAD9C40816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7" y="1639452"/>
            <a:ext cx="8340206" cy="4195776"/>
          </a:xfrm>
          <a:prstGeom prst="rect">
            <a:avLst/>
          </a:prstGeom>
        </p:spPr>
      </p:pic>
      <p:sp>
        <p:nvSpPr>
          <p:cNvPr id="7" name="Horizontal Scroll 6"/>
          <p:cNvSpPr/>
          <p:nvPr/>
        </p:nvSpPr>
        <p:spPr>
          <a:xfrm>
            <a:off x="2707749" y="3250835"/>
            <a:ext cx="4962769" cy="1266092"/>
          </a:xfrm>
          <a:prstGeom prst="horizontalScroll">
            <a:avLst/>
          </a:prstGeom>
          <a:solidFill>
            <a:srgbClr val="FFC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Greater confidence predicting Sponsors 1 through 6 80% of the cases in the corpus.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47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Good Predictors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85EAEB-546A-4E88-B145-1FAD9C40816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1" y="5787785"/>
            <a:ext cx="8223082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 algn="l"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1700" dirty="0">
                <a:latin typeface="Helvetica LT Std" pitchFamily="34" charset="0"/>
                <a:ea typeface="Verdana" pitchFamily="34" charset="0"/>
                <a:cs typeface="Verdana" pitchFamily="34" charset="0"/>
              </a:rPr>
              <a:t>Matrix scatter plot of SQAE seven software quality attributes consistency, independence, modularity, documentation, self-descriptiveness, anomaly control, and design simplicity.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94" y="1325561"/>
            <a:ext cx="5811823" cy="4444794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The MITRE Corporation. ALL RIGHTS RESERVED. 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60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trebriefing_2012">
  <a:themeElements>
    <a:clrScheme name="MITRE Corporate Colors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00FF"/>
      </a:hlink>
      <a:folHlink>
        <a:srgbClr val="800080"/>
      </a:folHlink>
    </a:clrScheme>
    <a:fontScheme name="MITRE Corporate Fonts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mitrebriefing_2012</Template>
  <TotalTime>1042</TotalTime>
  <Words>1461</Words>
  <Application>Microsoft Office PowerPoint</Application>
  <PresentationFormat>On-screen Show (4:3)</PresentationFormat>
  <Paragraphs>227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Helvetica LT Std</vt:lpstr>
      <vt:lpstr>Times New Roman</vt:lpstr>
      <vt:lpstr>Verdana</vt:lpstr>
      <vt:lpstr>Wingdings</vt:lpstr>
      <vt:lpstr>mitrebriefing_2012</vt:lpstr>
      <vt:lpstr>Applying Machine Learning Techniques to Improve Quality</vt:lpstr>
      <vt:lpstr>Acknowledgements</vt:lpstr>
      <vt:lpstr>Cliff Notes on Machine Learning </vt:lpstr>
      <vt:lpstr>Cliff Notes on Machine Learning (cont.)</vt:lpstr>
      <vt:lpstr>Research Problem:  Predicting Software Project Outcomes </vt:lpstr>
      <vt:lpstr>Research Idea: Machine Learning to Predict Project Outcomes</vt:lpstr>
      <vt:lpstr>Technical Progress</vt:lpstr>
      <vt:lpstr>Pareto Analysis of Sponsor Projects</vt:lpstr>
      <vt:lpstr>Potential Good Predictors </vt:lpstr>
      <vt:lpstr>SQAE Seven Sub Software Quality Scores Evenly Distributed Across Observations</vt:lpstr>
      <vt:lpstr>Data Set Bias: Fielded Projects and Programming Languages</vt:lpstr>
      <vt:lpstr>Preliminary Data Indicates that Cyclomatic Complexity Was Not a Factor in Project Success!</vt:lpstr>
      <vt:lpstr>Software Quality and Project Attributes</vt:lpstr>
      <vt:lpstr>Association Rules Findings</vt:lpstr>
      <vt:lpstr>Cluster Analysis Findings</vt:lpstr>
      <vt:lpstr>Machine Learning Models Trained, Validated, and Tested – It Worked!</vt:lpstr>
      <vt:lpstr>Success Criteria and Status</vt:lpstr>
      <vt:lpstr>Results and Next Steps</vt:lpstr>
      <vt:lpstr>Biography</vt:lpstr>
    </vt:vector>
  </TitlesOfParts>
  <Company>The MITRE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Peters, Chris</dc:creator>
  <dc:description>For internal MITRE use</dc:description>
  <cp:lastModifiedBy>Eng, Richard F.T.</cp:lastModifiedBy>
  <cp:revision>79</cp:revision>
  <cp:lastPrinted>2014-02-07T19:58:45Z</cp:lastPrinted>
  <dcterms:created xsi:type="dcterms:W3CDTF">2012-10-11T12:25:36Z</dcterms:created>
  <dcterms:modified xsi:type="dcterms:W3CDTF">2016-03-18T02:19:20Z</dcterms:modified>
</cp:coreProperties>
</file>