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57" r:id="rId4"/>
    <p:sldId id="266" r:id="rId5"/>
    <p:sldId id="268" r:id="rId6"/>
    <p:sldId id="263" r:id="rId7"/>
    <p:sldId id="265" r:id="rId8"/>
    <p:sldId id="273" r:id="rId9"/>
    <p:sldId id="272" r:id="rId10"/>
    <p:sldId id="271" r:id="rId11"/>
    <p:sldId id="270" r:id="rId12"/>
    <p:sldId id="275" r:id="rId13"/>
    <p:sldId id="276" r:id="rId14"/>
    <p:sldId id="277" r:id="rId15"/>
    <p:sldId id="278" r:id="rId16"/>
    <p:sldId id="274" r:id="rId17"/>
    <p:sldId id="258" r:id="rId18"/>
    <p:sldId id="279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dan Smith" initials="BF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4247"/>
        <p:guide pos="5759"/>
      </p:guideLst>
    </p:cSldViewPr>
  </p:slideViewPr>
  <p:outlineViewPr>
    <p:cViewPr>
      <p:scale>
        <a:sx n="33" d="100"/>
        <a:sy n="33" d="100"/>
      </p:scale>
      <p:origin x="0" y="174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1330" y="-6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663F6-E415-4274-A859-60D07CDD099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FE4AA-D67D-4124-9D73-DD6306FA19E9}">
      <dgm:prSet phldrT="[Text]"/>
      <dgm:spPr/>
      <dgm:t>
        <a:bodyPr/>
        <a:lstStyle/>
        <a:p>
          <a:r>
            <a:rPr lang="en-US" dirty="0" smtClean="0"/>
            <a:t>Frame the Problem</a:t>
          </a:r>
          <a:endParaRPr lang="en-US" dirty="0"/>
        </a:p>
      </dgm:t>
    </dgm:pt>
    <dgm:pt modelId="{9797C4C8-10E5-478C-99DF-EAF7D633CC55}" type="parTrans" cxnId="{C773EEB8-BC26-479E-8BF8-346FBFDC35B0}">
      <dgm:prSet/>
      <dgm:spPr/>
      <dgm:t>
        <a:bodyPr/>
        <a:lstStyle/>
        <a:p>
          <a:endParaRPr lang="en-US"/>
        </a:p>
      </dgm:t>
    </dgm:pt>
    <dgm:pt modelId="{2BBBDA90-6B2E-4546-AB4F-935AB8A485E2}" type="sibTrans" cxnId="{C773EEB8-BC26-479E-8BF8-346FBFDC35B0}">
      <dgm:prSet/>
      <dgm:spPr/>
      <dgm:t>
        <a:bodyPr/>
        <a:lstStyle/>
        <a:p>
          <a:endParaRPr lang="en-US"/>
        </a:p>
      </dgm:t>
    </dgm:pt>
    <dgm:pt modelId="{F11363D5-95AE-4C7A-B925-EFD08E4C0D9A}">
      <dgm:prSet phldrT="[Text]"/>
      <dgm:spPr/>
      <dgm:t>
        <a:bodyPr/>
        <a:lstStyle/>
        <a:p>
          <a:r>
            <a:rPr lang="en-US" dirty="0" smtClean="0"/>
            <a:t>Problem recognition</a:t>
          </a:r>
          <a:endParaRPr lang="en-US" dirty="0"/>
        </a:p>
      </dgm:t>
    </dgm:pt>
    <dgm:pt modelId="{2C52017B-88B5-41FD-8511-6743DFDAF145}" type="parTrans" cxnId="{537476B3-DB54-4F27-B31D-B4AD5FDBA9D2}">
      <dgm:prSet/>
      <dgm:spPr/>
      <dgm:t>
        <a:bodyPr/>
        <a:lstStyle/>
        <a:p>
          <a:endParaRPr lang="en-US"/>
        </a:p>
      </dgm:t>
    </dgm:pt>
    <dgm:pt modelId="{2799DAFA-BBCC-40E4-B491-DEF7977AFFA3}" type="sibTrans" cxnId="{537476B3-DB54-4F27-B31D-B4AD5FDBA9D2}">
      <dgm:prSet/>
      <dgm:spPr/>
      <dgm:t>
        <a:bodyPr/>
        <a:lstStyle/>
        <a:p>
          <a:endParaRPr lang="en-US"/>
        </a:p>
      </dgm:t>
    </dgm:pt>
    <dgm:pt modelId="{C00C0A50-2571-4E3F-9C8C-B45B9E3CA58B}">
      <dgm:prSet phldrT="[Text]"/>
      <dgm:spPr/>
      <dgm:t>
        <a:bodyPr/>
        <a:lstStyle/>
        <a:p>
          <a:r>
            <a:rPr lang="en-US" dirty="0" smtClean="0"/>
            <a:t>Solving the Problem</a:t>
          </a:r>
          <a:endParaRPr lang="en-US" dirty="0"/>
        </a:p>
      </dgm:t>
    </dgm:pt>
    <dgm:pt modelId="{9EE4A82F-FEEB-4CD3-B6E0-3C31680E3660}" type="parTrans" cxnId="{D6BE53BE-F98F-482C-94C5-64811D9BAAAC}">
      <dgm:prSet/>
      <dgm:spPr/>
      <dgm:t>
        <a:bodyPr/>
        <a:lstStyle/>
        <a:p>
          <a:endParaRPr lang="en-US"/>
        </a:p>
      </dgm:t>
    </dgm:pt>
    <dgm:pt modelId="{1A9D0944-8D4C-4BF0-BA8A-A29735291EB2}" type="sibTrans" cxnId="{D6BE53BE-F98F-482C-94C5-64811D9BAAAC}">
      <dgm:prSet/>
      <dgm:spPr/>
      <dgm:t>
        <a:bodyPr/>
        <a:lstStyle/>
        <a:p>
          <a:endParaRPr lang="en-US"/>
        </a:p>
      </dgm:t>
    </dgm:pt>
    <dgm:pt modelId="{E7FFA0BE-1AE9-4C01-8441-070BD01D5A15}">
      <dgm:prSet phldrT="[Text]"/>
      <dgm:spPr/>
      <dgm:t>
        <a:bodyPr/>
        <a:lstStyle/>
        <a:p>
          <a:r>
            <a:rPr lang="en-US" dirty="0" smtClean="0"/>
            <a:t>Modeling and variable selection</a:t>
          </a:r>
          <a:endParaRPr lang="en-US" dirty="0"/>
        </a:p>
      </dgm:t>
    </dgm:pt>
    <dgm:pt modelId="{A353CF9A-0D3E-4B9B-B1E5-A830025FC35E}" type="parTrans" cxnId="{4972E9BB-88E5-41D4-A4A3-40CC764D1F49}">
      <dgm:prSet/>
      <dgm:spPr/>
      <dgm:t>
        <a:bodyPr/>
        <a:lstStyle/>
        <a:p>
          <a:endParaRPr lang="en-US"/>
        </a:p>
      </dgm:t>
    </dgm:pt>
    <dgm:pt modelId="{A92BF084-2602-4757-9C25-6C579B86B7CB}" type="sibTrans" cxnId="{4972E9BB-88E5-41D4-A4A3-40CC764D1F49}">
      <dgm:prSet/>
      <dgm:spPr/>
      <dgm:t>
        <a:bodyPr/>
        <a:lstStyle/>
        <a:p>
          <a:endParaRPr lang="en-US"/>
        </a:p>
      </dgm:t>
    </dgm:pt>
    <dgm:pt modelId="{F4C71B07-5308-42AF-9CB3-AFB90F42171D}">
      <dgm:prSet phldrT="[Text]"/>
      <dgm:spPr/>
      <dgm:t>
        <a:bodyPr/>
        <a:lstStyle/>
        <a:p>
          <a:r>
            <a:rPr lang="en-US" dirty="0" smtClean="0"/>
            <a:t>Communicating and Acting On Results</a:t>
          </a:r>
          <a:endParaRPr lang="en-US" dirty="0"/>
        </a:p>
      </dgm:t>
    </dgm:pt>
    <dgm:pt modelId="{9C442644-4709-47B2-9F88-847F797E386C}" type="parTrans" cxnId="{6F336721-8003-44FB-91F7-2B5FAF4AB79C}">
      <dgm:prSet/>
      <dgm:spPr/>
      <dgm:t>
        <a:bodyPr/>
        <a:lstStyle/>
        <a:p>
          <a:endParaRPr lang="en-US"/>
        </a:p>
      </dgm:t>
    </dgm:pt>
    <dgm:pt modelId="{2DEFB1E7-2364-454B-8FEF-08CAD2FD8267}" type="sibTrans" cxnId="{6F336721-8003-44FB-91F7-2B5FAF4AB79C}">
      <dgm:prSet/>
      <dgm:spPr/>
      <dgm:t>
        <a:bodyPr/>
        <a:lstStyle/>
        <a:p>
          <a:endParaRPr lang="en-US"/>
        </a:p>
      </dgm:t>
    </dgm:pt>
    <dgm:pt modelId="{62D57A72-0488-49FA-9BD4-B3C9BCD443CE}">
      <dgm:prSet phldrT="[Text]"/>
      <dgm:spPr/>
      <dgm:t>
        <a:bodyPr/>
        <a:lstStyle/>
        <a:p>
          <a:r>
            <a:rPr lang="en-US" dirty="0" smtClean="0"/>
            <a:t>Results presentation and action</a:t>
          </a:r>
          <a:endParaRPr lang="en-US" dirty="0"/>
        </a:p>
      </dgm:t>
    </dgm:pt>
    <dgm:pt modelId="{35884112-8D98-4D0F-928E-82ECFC629C91}" type="parTrans" cxnId="{54586751-3361-48FD-A306-A1E1C3EBC96A}">
      <dgm:prSet/>
      <dgm:spPr/>
      <dgm:t>
        <a:bodyPr/>
        <a:lstStyle/>
        <a:p>
          <a:endParaRPr lang="en-US"/>
        </a:p>
      </dgm:t>
    </dgm:pt>
    <dgm:pt modelId="{11403518-5A86-456D-B8BA-1EC47A2EA8BC}" type="sibTrans" cxnId="{54586751-3361-48FD-A306-A1E1C3EBC96A}">
      <dgm:prSet/>
      <dgm:spPr/>
      <dgm:t>
        <a:bodyPr/>
        <a:lstStyle/>
        <a:p>
          <a:endParaRPr lang="en-US"/>
        </a:p>
      </dgm:t>
    </dgm:pt>
    <dgm:pt modelId="{AEE7D351-1E00-48F2-8F6E-842991D918D3}">
      <dgm:prSet phldrT="[Text]"/>
      <dgm:spPr/>
      <dgm:t>
        <a:bodyPr/>
        <a:lstStyle/>
        <a:p>
          <a:r>
            <a:rPr lang="en-US" dirty="0" smtClean="0"/>
            <a:t>Review previous results</a:t>
          </a:r>
          <a:endParaRPr lang="en-US" dirty="0"/>
        </a:p>
      </dgm:t>
    </dgm:pt>
    <dgm:pt modelId="{2D1DD9D8-439C-49CD-AC5B-FA52228E65A7}" type="parTrans" cxnId="{EFB36BD1-B550-4110-BB81-B6004B31F4E7}">
      <dgm:prSet/>
      <dgm:spPr/>
      <dgm:t>
        <a:bodyPr/>
        <a:lstStyle/>
        <a:p>
          <a:endParaRPr lang="en-US"/>
        </a:p>
      </dgm:t>
    </dgm:pt>
    <dgm:pt modelId="{45D45423-9E63-4B07-BDA2-6580AC519EE0}" type="sibTrans" cxnId="{EFB36BD1-B550-4110-BB81-B6004B31F4E7}">
      <dgm:prSet/>
      <dgm:spPr/>
      <dgm:t>
        <a:bodyPr/>
        <a:lstStyle/>
        <a:p>
          <a:endParaRPr lang="en-US"/>
        </a:p>
      </dgm:t>
    </dgm:pt>
    <dgm:pt modelId="{46978FCE-D7E4-4134-990E-76E825A5F436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1F9559F9-D923-4F6B-9645-40998C38DFFF}" type="parTrans" cxnId="{83CB1C8A-C3E5-4627-867A-D0427E11DA49}">
      <dgm:prSet/>
      <dgm:spPr/>
      <dgm:t>
        <a:bodyPr/>
        <a:lstStyle/>
        <a:p>
          <a:endParaRPr lang="en-US"/>
        </a:p>
      </dgm:t>
    </dgm:pt>
    <dgm:pt modelId="{1303C8D2-546B-4C41-8D5F-20449D8883B7}" type="sibTrans" cxnId="{83CB1C8A-C3E5-4627-867A-D0427E11DA49}">
      <dgm:prSet/>
      <dgm:spPr/>
      <dgm:t>
        <a:bodyPr/>
        <a:lstStyle/>
        <a:p>
          <a:endParaRPr lang="en-US"/>
        </a:p>
      </dgm:t>
    </dgm:pt>
    <dgm:pt modelId="{1C080D36-63DE-4ED4-A005-01FF220C1E16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96860FD-B8B3-4977-B5F5-20BB7F35F409}" type="parTrans" cxnId="{46FB2F99-CC9A-4B9C-852F-A5B35FF407BF}">
      <dgm:prSet/>
      <dgm:spPr/>
      <dgm:t>
        <a:bodyPr/>
        <a:lstStyle/>
        <a:p>
          <a:endParaRPr lang="en-US"/>
        </a:p>
      </dgm:t>
    </dgm:pt>
    <dgm:pt modelId="{19055BB9-56B1-46C0-B5EE-9ACDCE76B2B8}" type="sibTrans" cxnId="{46FB2F99-CC9A-4B9C-852F-A5B35FF407BF}">
      <dgm:prSet/>
      <dgm:spPr/>
      <dgm:t>
        <a:bodyPr/>
        <a:lstStyle/>
        <a:p>
          <a:endParaRPr lang="en-US"/>
        </a:p>
      </dgm:t>
    </dgm:pt>
    <dgm:pt modelId="{AE4FD0F0-2EB5-494C-A45A-EA00B97875B8}" type="pres">
      <dgm:prSet presAssocID="{B51663F6-E415-4274-A859-60D07CDD099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EE9757-8BD4-40EE-9A17-F6050729F3D4}" type="pres">
      <dgm:prSet presAssocID="{237FE4AA-D67D-4124-9D73-DD6306FA19E9}" presName="composite" presStyleCnt="0"/>
      <dgm:spPr/>
    </dgm:pt>
    <dgm:pt modelId="{E3CF3711-0E77-498B-90E7-C7C00934B2A5}" type="pres">
      <dgm:prSet presAssocID="{237FE4AA-D67D-4124-9D73-DD6306FA19E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2589F-69B9-4B77-8CC0-864FA383391C}" type="pres">
      <dgm:prSet presAssocID="{237FE4AA-D67D-4124-9D73-DD6306FA19E9}" presName="parSh" presStyleLbl="node1" presStyleIdx="0" presStyleCnt="3"/>
      <dgm:spPr/>
      <dgm:t>
        <a:bodyPr/>
        <a:lstStyle/>
        <a:p>
          <a:endParaRPr lang="en-US"/>
        </a:p>
      </dgm:t>
    </dgm:pt>
    <dgm:pt modelId="{5E74F60A-2714-4709-A040-D942845F4B96}" type="pres">
      <dgm:prSet presAssocID="{237FE4AA-D67D-4124-9D73-DD6306FA19E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7BB56-B7B4-4425-A641-5F99BCD734B9}" type="pres">
      <dgm:prSet presAssocID="{2BBBDA90-6B2E-4546-AB4F-935AB8A485E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7501EA0-3399-42CA-92CC-51B8AB945BD8}" type="pres">
      <dgm:prSet presAssocID="{2BBBDA90-6B2E-4546-AB4F-935AB8A485E2}" presName="connTx" presStyleLbl="sibTrans2D1" presStyleIdx="0" presStyleCnt="2"/>
      <dgm:spPr/>
      <dgm:t>
        <a:bodyPr/>
        <a:lstStyle/>
        <a:p>
          <a:endParaRPr lang="en-US"/>
        </a:p>
      </dgm:t>
    </dgm:pt>
    <dgm:pt modelId="{AD4FA897-2622-4D1E-9608-4FE64429FA16}" type="pres">
      <dgm:prSet presAssocID="{C00C0A50-2571-4E3F-9C8C-B45B9E3CA58B}" presName="composite" presStyleCnt="0"/>
      <dgm:spPr/>
    </dgm:pt>
    <dgm:pt modelId="{97662123-D751-4002-956F-F19C4DA0A787}" type="pres">
      <dgm:prSet presAssocID="{C00C0A50-2571-4E3F-9C8C-B45B9E3CA58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B6AB-80CF-4B44-881F-0C7B9744CC66}" type="pres">
      <dgm:prSet presAssocID="{C00C0A50-2571-4E3F-9C8C-B45B9E3CA58B}" presName="parSh" presStyleLbl="node1" presStyleIdx="1" presStyleCnt="3"/>
      <dgm:spPr/>
      <dgm:t>
        <a:bodyPr/>
        <a:lstStyle/>
        <a:p>
          <a:endParaRPr lang="en-US"/>
        </a:p>
      </dgm:t>
    </dgm:pt>
    <dgm:pt modelId="{2C090937-97C5-48F8-B60D-03F13265A98E}" type="pres">
      <dgm:prSet presAssocID="{C00C0A50-2571-4E3F-9C8C-B45B9E3CA58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621C1-B59B-42B4-BDD9-AC0C8A38F379}" type="pres">
      <dgm:prSet presAssocID="{1A9D0944-8D4C-4BF0-BA8A-A29735291EB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06282C7-CE11-4FC1-80FC-A77F846DC8DC}" type="pres">
      <dgm:prSet presAssocID="{1A9D0944-8D4C-4BF0-BA8A-A29735291EB2}" presName="connTx" presStyleLbl="sibTrans2D1" presStyleIdx="1" presStyleCnt="2"/>
      <dgm:spPr/>
      <dgm:t>
        <a:bodyPr/>
        <a:lstStyle/>
        <a:p>
          <a:endParaRPr lang="en-US"/>
        </a:p>
      </dgm:t>
    </dgm:pt>
    <dgm:pt modelId="{AEE2F76B-7123-47E2-8889-756558A61ABB}" type="pres">
      <dgm:prSet presAssocID="{F4C71B07-5308-42AF-9CB3-AFB90F42171D}" presName="composite" presStyleCnt="0"/>
      <dgm:spPr/>
    </dgm:pt>
    <dgm:pt modelId="{0D891FB7-FBF1-4935-B801-E1021394A088}" type="pres">
      <dgm:prSet presAssocID="{F4C71B07-5308-42AF-9CB3-AFB90F42171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A247C-1B94-433C-8DC0-824A0E3FDA51}" type="pres">
      <dgm:prSet presAssocID="{F4C71B07-5308-42AF-9CB3-AFB90F42171D}" presName="parSh" presStyleLbl="node1" presStyleIdx="2" presStyleCnt="3"/>
      <dgm:spPr/>
      <dgm:t>
        <a:bodyPr/>
        <a:lstStyle/>
        <a:p>
          <a:endParaRPr lang="en-US"/>
        </a:p>
      </dgm:t>
    </dgm:pt>
    <dgm:pt modelId="{CF49016C-733B-436C-91C2-E504FF6FBFB9}" type="pres">
      <dgm:prSet presAssocID="{F4C71B07-5308-42AF-9CB3-AFB90F42171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476B3-DB54-4F27-B31D-B4AD5FDBA9D2}" srcId="{237FE4AA-D67D-4124-9D73-DD6306FA19E9}" destId="{F11363D5-95AE-4C7A-B925-EFD08E4C0D9A}" srcOrd="0" destOrd="0" parTransId="{2C52017B-88B5-41FD-8511-6743DFDAF145}" sibTransId="{2799DAFA-BBCC-40E4-B491-DEF7977AFFA3}"/>
    <dgm:cxn modelId="{77584797-DB6B-4D67-831A-1F9F1C061EED}" type="presOf" srcId="{2BBBDA90-6B2E-4546-AB4F-935AB8A485E2}" destId="{A777BB56-B7B4-4425-A641-5F99BCD734B9}" srcOrd="0" destOrd="0" presId="urn:microsoft.com/office/officeart/2005/8/layout/process3"/>
    <dgm:cxn modelId="{54586751-3361-48FD-A306-A1E1C3EBC96A}" srcId="{F4C71B07-5308-42AF-9CB3-AFB90F42171D}" destId="{62D57A72-0488-49FA-9BD4-B3C9BCD443CE}" srcOrd="0" destOrd="0" parTransId="{35884112-8D98-4D0F-928E-82ECFC629C91}" sibTransId="{11403518-5A86-456D-B8BA-1EC47A2EA8BC}"/>
    <dgm:cxn modelId="{CB827C5E-01DE-461F-9A85-73B6F6D17811}" type="presOf" srcId="{46978FCE-D7E4-4134-990E-76E825A5F436}" destId="{2C090937-97C5-48F8-B60D-03F13265A98E}" srcOrd="0" destOrd="1" presId="urn:microsoft.com/office/officeart/2005/8/layout/process3"/>
    <dgm:cxn modelId="{36EA326B-E0F5-49CB-9FB0-3BE968ABC812}" type="presOf" srcId="{C00C0A50-2571-4E3F-9C8C-B45B9E3CA58B}" destId="{97662123-D751-4002-956F-F19C4DA0A787}" srcOrd="0" destOrd="0" presId="urn:microsoft.com/office/officeart/2005/8/layout/process3"/>
    <dgm:cxn modelId="{0EE19C53-71DD-4D38-BC52-17B2BCB21C41}" type="presOf" srcId="{AEE7D351-1E00-48F2-8F6E-842991D918D3}" destId="{5E74F60A-2714-4709-A040-D942845F4B96}" srcOrd="0" destOrd="1" presId="urn:microsoft.com/office/officeart/2005/8/layout/process3"/>
    <dgm:cxn modelId="{6213B4D1-0569-41C1-BCA0-7E6CBC7D6BDD}" type="presOf" srcId="{F4C71B07-5308-42AF-9CB3-AFB90F42171D}" destId="{0D891FB7-FBF1-4935-B801-E1021394A088}" srcOrd="0" destOrd="0" presId="urn:microsoft.com/office/officeart/2005/8/layout/process3"/>
    <dgm:cxn modelId="{4972E9BB-88E5-41D4-A4A3-40CC764D1F49}" srcId="{C00C0A50-2571-4E3F-9C8C-B45B9E3CA58B}" destId="{E7FFA0BE-1AE9-4C01-8441-070BD01D5A15}" srcOrd="0" destOrd="0" parTransId="{A353CF9A-0D3E-4B9B-B1E5-A830025FC35E}" sibTransId="{A92BF084-2602-4757-9C25-6C579B86B7CB}"/>
    <dgm:cxn modelId="{4C5B90C1-70B6-4921-9027-553DBC0D0218}" type="presOf" srcId="{B51663F6-E415-4274-A859-60D07CDD0995}" destId="{AE4FD0F0-2EB5-494C-A45A-EA00B97875B8}" srcOrd="0" destOrd="0" presId="urn:microsoft.com/office/officeart/2005/8/layout/process3"/>
    <dgm:cxn modelId="{6F336721-8003-44FB-91F7-2B5FAF4AB79C}" srcId="{B51663F6-E415-4274-A859-60D07CDD0995}" destId="{F4C71B07-5308-42AF-9CB3-AFB90F42171D}" srcOrd="2" destOrd="0" parTransId="{9C442644-4709-47B2-9F88-847F797E386C}" sibTransId="{2DEFB1E7-2364-454B-8FEF-08CAD2FD8267}"/>
    <dgm:cxn modelId="{A17D3512-AD49-411A-9FB2-7C8E5F1228DC}" type="presOf" srcId="{F11363D5-95AE-4C7A-B925-EFD08E4C0D9A}" destId="{5E74F60A-2714-4709-A040-D942845F4B96}" srcOrd="0" destOrd="0" presId="urn:microsoft.com/office/officeart/2005/8/layout/process3"/>
    <dgm:cxn modelId="{2F4CDFF2-47C1-4206-B843-6B8945C40420}" type="presOf" srcId="{C00C0A50-2571-4E3F-9C8C-B45B9E3CA58B}" destId="{13BBB6AB-80CF-4B44-881F-0C7B9744CC66}" srcOrd="1" destOrd="0" presId="urn:microsoft.com/office/officeart/2005/8/layout/process3"/>
    <dgm:cxn modelId="{D6BE53BE-F98F-482C-94C5-64811D9BAAAC}" srcId="{B51663F6-E415-4274-A859-60D07CDD0995}" destId="{C00C0A50-2571-4E3F-9C8C-B45B9E3CA58B}" srcOrd="1" destOrd="0" parTransId="{9EE4A82F-FEEB-4CD3-B6E0-3C31680E3660}" sibTransId="{1A9D0944-8D4C-4BF0-BA8A-A29735291EB2}"/>
    <dgm:cxn modelId="{A5976985-C8E9-46E2-A982-77AB685E9ED7}" type="presOf" srcId="{237FE4AA-D67D-4124-9D73-DD6306FA19E9}" destId="{E3CF3711-0E77-498B-90E7-C7C00934B2A5}" srcOrd="0" destOrd="0" presId="urn:microsoft.com/office/officeart/2005/8/layout/process3"/>
    <dgm:cxn modelId="{E7C36742-6987-4898-8C69-63E90F023E71}" type="presOf" srcId="{1C080D36-63DE-4ED4-A005-01FF220C1E16}" destId="{2C090937-97C5-48F8-B60D-03F13265A98E}" srcOrd="0" destOrd="2" presId="urn:microsoft.com/office/officeart/2005/8/layout/process3"/>
    <dgm:cxn modelId="{BC4B4ECE-53A0-443B-AEEA-62A696932DE9}" type="presOf" srcId="{62D57A72-0488-49FA-9BD4-B3C9BCD443CE}" destId="{CF49016C-733B-436C-91C2-E504FF6FBFB9}" srcOrd="0" destOrd="0" presId="urn:microsoft.com/office/officeart/2005/8/layout/process3"/>
    <dgm:cxn modelId="{B386CC57-7070-4B39-8E25-34D8B5D2F788}" type="presOf" srcId="{1A9D0944-8D4C-4BF0-BA8A-A29735291EB2}" destId="{A06282C7-CE11-4FC1-80FC-A77F846DC8DC}" srcOrd="1" destOrd="0" presId="urn:microsoft.com/office/officeart/2005/8/layout/process3"/>
    <dgm:cxn modelId="{6A8ABD77-B4A4-450A-BD12-04405AC818D1}" type="presOf" srcId="{F4C71B07-5308-42AF-9CB3-AFB90F42171D}" destId="{680A247C-1B94-433C-8DC0-824A0E3FDA51}" srcOrd="1" destOrd="0" presId="urn:microsoft.com/office/officeart/2005/8/layout/process3"/>
    <dgm:cxn modelId="{C773EEB8-BC26-479E-8BF8-346FBFDC35B0}" srcId="{B51663F6-E415-4274-A859-60D07CDD0995}" destId="{237FE4AA-D67D-4124-9D73-DD6306FA19E9}" srcOrd="0" destOrd="0" parTransId="{9797C4C8-10E5-478C-99DF-EAF7D633CC55}" sibTransId="{2BBBDA90-6B2E-4546-AB4F-935AB8A485E2}"/>
    <dgm:cxn modelId="{46FB2F99-CC9A-4B9C-852F-A5B35FF407BF}" srcId="{C00C0A50-2571-4E3F-9C8C-B45B9E3CA58B}" destId="{1C080D36-63DE-4ED4-A005-01FF220C1E16}" srcOrd="2" destOrd="0" parTransId="{D96860FD-B8B3-4977-B5F5-20BB7F35F409}" sibTransId="{19055BB9-56B1-46C0-B5EE-9ACDCE76B2B8}"/>
    <dgm:cxn modelId="{96645DF4-8A69-4D39-B423-9526DEE8CD8C}" type="presOf" srcId="{E7FFA0BE-1AE9-4C01-8441-070BD01D5A15}" destId="{2C090937-97C5-48F8-B60D-03F13265A98E}" srcOrd="0" destOrd="0" presId="urn:microsoft.com/office/officeart/2005/8/layout/process3"/>
    <dgm:cxn modelId="{F4849959-7513-40FC-A3A2-96DD5D670579}" type="presOf" srcId="{2BBBDA90-6B2E-4546-AB4F-935AB8A485E2}" destId="{17501EA0-3399-42CA-92CC-51B8AB945BD8}" srcOrd="1" destOrd="0" presId="urn:microsoft.com/office/officeart/2005/8/layout/process3"/>
    <dgm:cxn modelId="{83CB1C8A-C3E5-4627-867A-D0427E11DA49}" srcId="{C00C0A50-2571-4E3F-9C8C-B45B9E3CA58B}" destId="{46978FCE-D7E4-4134-990E-76E825A5F436}" srcOrd="1" destOrd="0" parTransId="{1F9559F9-D923-4F6B-9645-40998C38DFFF}" sibTransId="{1303C8D2-546B-4C41-8D5F-20449D8883B7}"/>
    <dgm:cxn modelId="{9D4DF5E9-EB7C-40BE-8E24-017CE9879753}" type="presOf" srcId="{237FE4AA-D67D-4124-9D73-DD6306FA19E9}" destId="{BFD2589F-69B9-4B77-8CC0-864FA383391C}" srcOrd="1" destOrd="0" presId="urn:microsoft.com/office/officeart/2005/8/layout/process3"/>
    <dgm:cxn modelId="{01A999F5-73B7-4CDC-A197-4E4D33A5DE68}" type="presOf" srcId="{1A9D0944-8D4C-4BF0-BA8A-A29735291EB2}" destId="{CD3621C1-B59B-42B4-BDD9-AC0C8A38F379}" srcOrd="0" destOrd="0" presId="urn:microsoft.com/office/officeart/2005/8/layout/process3"/>
    <dgm:cxn modelId="{EFB36BD1-B550-4110-BB81-B6004B31F4E7}" srcId="{237FE4AA-D67D-4124-9D73-DD6306FA19E9}" destId="{AEE7D351-1E00-48F2-8F6E-842991D918D3}" srcOrd="1" destOrd="0" parTransId="{2D1DD9D8-439C-49CD-AC5B-FA52228E65A7}" sibTransId="{45D45423-9E63-4B07-BDA2-6580AC519EE0}"/>
    <dgm:cxn modelId="{D19E4654-AF12-4872-BB68-36770BAD3D85}" type="presParOf" srcId="{AE4FD0F0-2EB5-494C-A45A-EA00B97875B8}" destId="{23EE9757-8BD4-40EE-9A17-F6050729F3D4}" srcOrd="0" destOrd="0" presId="urn:microsoft.com/office/officeart/2005/8/layout/process3"/>
    <dgm:cxn modelId="{C43FC6C0-C3BD-4ADE-8A2F-849DBA2FDFD9}" type="presParOf" srcId="{23EE9757-8BD4-40EE-9A17-F6050729F3D4}" destId="{E3CF3711-0E77-498B-90E7-C7C00934B2A5}" srcOrd="0" destOrd="0" presId="urn:microsoft.com/office/officeart/2005/8/layout/process3"/>
    <dgm:cxn modelId="{2766232D-F54E-44C9-8422-9E3ECD58127F}" type="presParOf" srcId="{23EE9757-8BD4-40EE-9A17-F6050729F3D4}" destId="{BFD2589F-69B9-4B77-8CC0-864FA383391C}" srcOrd="1" destOrd="0" presId="urn:microsoft.com/office/officeart/2005/8/layout/process3"/>
    <dgm:cxn modelId="{92DC9049-C1B8-4204-BCA6-606B97D82C6E}" type="presParOf" srcId="{23EE9757-8BD4-40EE-9A17-F6050729F3D4}" destId="{5E74F60A-2714-4709-A040-D942845F4B96}" srcOrd="2" destOrd="0" presId="urn:microsoft.com/office/officeart/2005/8/layout/process3"/>
    <dgm:cxn modelId="{89F61964-380B-47B7-BEA5-D7147AFB4B16}" type="presParOf" srcId="{AE4FD0F0-2EB5-494C-A45A-EA00B97875B8}" destId="{A777BB56-B7B4-4425-A641-5F99BCD734B9}" srcOrd="1" destOrd="0" presId="urn:microsoft.com/office/officeart/2005/8/layout/process3"/>
    <dgm:cxn modelId="{FA1FE37B-3EBD-4617-BBFE-328C22E36F38}" type="presParOf" srcId="{A777BB56-B7B4-4425-A641-5F99BCD734B9}" destId="{17501EA0-3399-42CA-92CC-51B8AB945BD8}" srcOrd="0" destOrd="0" presId="urn:microsoft.com/office/officeart/2005/8/layout/process3"/>
    <dgm:cxn modelId="{DE3A197A-3354-4393-8822-895C062F0F3A}" type="presParOf" srcId="{AE4FD0F0-2EB5-494C-A45A-EA00B97875B8}" destId="{AD4FA897-2622-4D1E-9608-4FE64429FA16}" srcOrd="2" destOrd="0" presId="urn:microsoft.com/office/officeart/2005/8/layout/process3"/>
    <dgm:cxn modelId="{2874A4E2-EB78-464C-920E-C378804A1287}" type="presParOf" srcId="{AD4FA897-2622-4D1E-9608-4FE64429FA16}" destId="{97662123-D751-4002-956F-F19C4DA0A787}" srcOrd="0" destOrd="0" presId="urn:microsoft.com/office/officeart/2005/8/layout/process3"/>
    <dgm:cxn modelId="{E01E2BB6-4179-4AD8-A3A9-2C5B59143048}" type="presParOf" srcId="{AD4FA897-2622-4D1E-9608-4FE64429FA16}" destId="{13BBB6AB-80CF-4B44-881F-0C7B9744CC66}" srcOrd="1" destOrd="0" presId="urn:microsoft.com/office/officeart/2005/8/layout/process3"/>
    <dgm:cxn modelId="{4D826BAF-5236-4105-A1FA-3C82372E7070}" type="presParOf" srcId="{AD4FA897-2622-4D1E-9608-4FE64429FA16}" destId="{2C090937-97C5-48F8-B60D-03F13265A98E}" srcOrd="2" destOrd="0" presId="urn:microsoft.com/office/officeart/2005/8/layout/process3"/>
    <dgm:cxn modelId="{F21F4073-74BD-4D44-8D92-D9E9D3B3DB2F}" type="presParOf" srcId="{AE4FD0F0-2EB5-494C-A45A-EA00B97875B8}" destId="{CD3621C1-B59B-42B4-BDD9-AC0C8A38F379}" srcOrd="3" destOrd="0" presId="urn:microsoft.com/office/officeart/2005/8/layout/process3"/>
    <dgm:cxn modelId="{72C44A6E-B495-45AF-86A9-0079F924D895}" type="presParOf" srcId="{CD3621C1-B59B-42B4-BDD9-AC0C8A38F379}" destId="{A06282C7-CE11-4FC1-80FC-A77F846DC8DC}" srcOrd="0" destOrd="0" presId="urn:microsoft.com/office/officeart/2005/8/layout/process3"/>
    <dgm:cxn modelId="{BADFEF4F-1950-4C9A-A5F7-D5ACAC8BC339}" type="presParOf" srcId="{AE4FD0F0-2EB5-494C-A45A-EA00B97875B8}" destId="{AEE2F76B-7123-47E2-8889-756558A61ABB}" srcOrd="4" destOrd="0" presId="urn:microsoft.com/office/officeart/2005/8/layout/process3"/>
    <dgm:cxn modelId="{4C92AFC9-B9A7-435A-AB79-B87747529C19}" type="presParOf" srcId="{AEE2F76B-7123-47E2-8889-756558A61ABB}" destId="{0D891FB7-FBF1-4935-B801-E1021394A088}" srcOrd="0" destOrd="0" presId="urn:microsoft.com/office/officeart/2005/8/layout/process3"/>
    <dgm:cxn modelId="{728192C4-7D5F-4CE2-85B1-F2ABB85CE542}" type="presParOf" srcId="{AEE2F76B-7123-47E2-8889-756558A61ABB}" destId="{680A247C-1B94-433C-8DC0-824A0E3FDA51}" srcOrd="1" destOrd="0" presId="urn:microsoft.com/office/officeart/2005/8/layout/process3"/>
    <dgm:cxn modelId="{34C58E20-88FD-406F-AB7D-067E5AC30205}" type="presParOf" srcId="{AEE2F76B-7123-47E2-8889-756558A61ABB}" destId="{CF49016C-733B-436C-91C2-E504FF6FBFB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3/12/2014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899546" y="86774"/>
            <a:ext cx="408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Approved for Public Release; Distribution Unlimited. 14-0899</a:t>
            </a:r>
            <a:endParaRPr lang="en-US" sz="1100" dirty="0">
              <a:latin typeface="Calibri" panose="020F0502020204030204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40520" y="106913"/>
            <a:ext cx="8030418" cy="184666"/>
          </a:xfrm>
          <a:prstGeom prst="rect">
            <a:avLst/>
          </a:prstGeom>
          <a:noFill/>
        </p:spPr>
        <p:txBody>
          <a:bodyPr wrap="square" lIns="9144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i="1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Optional</a:t>
            </a:r>
            <a:r>
              <a:rPr lang="en-US" sz="1200" i="1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: </a:t>
            </a:r>
            <a:r>
              <a:rPr lang="en-US" sz="1200" i="0" baseline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FFRDC </a:t>
            </a:r>
            <a:r>
              <a:rPr lang="en-US" sz="1200" i="0" dirty="0" smtClean="0">
                <a:solidFill>
                  <a:schemeClr val="tx2"/>
                </a:solidFill>
                <a:ea typeface="Verdana" pitchFamily="34" charset="0"/>
                <a:cs typeface="Verdana" pitchFamily="34" charset="0"/>
              </a:rPr>
              <a:t>name here</a:t>
            </a:r>
            <a:endParaRPr lang="en-US" sz="1200" i="0" dirty="0">
              <a:solidFill>
                <a:schemeClr val="tx2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 smtClean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smtClean="0">
                <a:ea typeface="Verdana" pitchFamily="34" charset="0"/>
                <a:cs typeface="Verdana" pitchFamily="34" charset="0"/>
              </a:rPr>
              <a:t>Image</a:t>
            </a:r>
            <a:endParaRPr lang="en-US" sz="1400" dirty="0" smtClean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 smtClean="0">
                <a:ea typeface="Verdana" pitchFamily="34" charset="0"/>
                <a:cs typeface="Verdana" pitchFamily="34" charset="0"/>
              </a:rPr>
              <a:t>Here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3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9107" y="2568939"/>
            <a:ext cx="471988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 smtClean="0"/>
              <a:t>Author</a:t>
            </a:r>
            <a:endParaRPr lang="en-US" altLang="en-US" dirty="0"/>
          </a:p>
        </p:txBody>
      </p:sp>
      <p:sp>
        <p:nvSpPr>
          <p:cNvPr id="40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14478" y="368932"/>
            <a:ext cx="7367518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694944" y="2441153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47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29106" y="1447800"/>
            <a:ext cx="8123009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2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 smtClean="0">
                <a:solidFill>
                  <a:srgbClr val="C1CD23"/>
                </a:solidFill>
              </a:rPr>
              <a:t>|</a:t>
            </a:r>
            <a:r>
              <a:rPr lang="en-US" dirty="0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 smtClean="0"/>
              <a:t> </a:t>
            </a:r>
            <a:r>
              <a:rPr lang="en-US" dirty="0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 txBox="1">
            <a:spLocks noChangeArrowheads="1"/>
          </p:cNvSpPr>
          <p:nvPr userDrawn="1"/>
        </p:nvSpPr>
        <p:spPr>
          <a:xfrm>
            <a:off x="615696" y="1066800"/>
            <a:ext cx="8221066" cy="1981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Section</a:t>
            </a:r>
            <a:r>
              <a:rPr lang="en-US" sz="3600" baseline="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 header here</a:t>
            </a:r>
            <a:endParaRPr lang="en-US" sz="3600" dirty="0">
              <a:solidFill>
                <a:schemeClr val="tx2"/>
              </a:solidFill>
              <a:latin typeface="Helvetica LT Std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 userDrawn="1"/>
        </p:nvSpPr>
        <p:spPr>
          <a:xfrm>
            <a:off x="615698" y="3445934"/>
            <a:ext cx="7246620" cy="14223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4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rPr>
              <a:t>Subtitle</a:t>
            </a:r>
            <a:r>
              <a:rPr lang="en-US" sz="2400" spc="300" dirty="0" smtClean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rPr>
              <a:t> here</a:t>
            </a:r>
            <a:endParaRPr lang="en-US" sz="2400" spc="300" dirty="0">
              <a:solidFill>
                <a:schemeClr val="tx2"/>
              </a:solidFill>
              <a:latin typeface="Helvetica LT Std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 bwMode="auto">
          <a:xfrm>
            <a:off x="694944" y="32766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6917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5216" y="274638"/>
            <a:ext cx="81669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901" y="1447800"/>
            <a:ext cx="8174214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681" y="76200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82" y="6540145"/>
            <a:ext cx="670505" cy="24382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 bwMode="auto">
          <a:xfrm>
            <a:off x="694944" y="1295400"/>
            <a:ext cx="808104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eng@student.umuc.edu" TargetMode="External"/><Relationship Id="rId2" Type="http://schemas.openxmlformats.org/officeDocument/2006/relationships/hyperlink" Target="mailto:reng@mitre.or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9574" y="2568939"/>
            <a:ext cx="5031834" cy="389922"/>
          </a:xfrm>
        </p:spPr>
        <p:txBody>
          <a:bodyPr>
            <a:no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 smtClean="0"/>
              <a:t>Richard F. Eng</a:t>
            </a:r>
          </a:p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 smtClean="0"/>
              <a:t>PRINCE2, PMP, CSQE, CRE, CQE</a:t>
            </a:r>
          </a:p>
          <a:p>
            <a:pPr>
              <a:buClr>
                <a:srgbClr val="80A644"/>
              </a:buClr>
              <a:buSzPct val="85000"/>
              <a:defRPr/>
            </a:pPr>
            <a:r>
              <a:rPr lang="en-US" spc="140" dirty="0" smtClean="0"/>
              <a:t>14 March 2014</a:t>
            </a:r>
            <a:endParaRPr lang="en-US" spc="140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735375" y="368932"/>
            <a:ext cx="7246620" cy="1981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Applying Process Mining to IT Big Data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3460089" y="4820716"/>
            <a:ext cx="5207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The author’s affiliation with The MITRE Corporation</a:t>
            </a:r>
          </a:p>
          <a:p>
            <a:r>
              <a:rPr lang="en-US" sz="1600" b="1" i="1" dirty="0"/>
              <a:t>is provided for identification purposes only, and is</a:t>
            </a:r>
          </a:p>
          <a:p>
            <a:r>
              <a:rPr lang="en-US" sz="1600" b="1" i="1" dirty="0"/>
              <a:t>not intended to convey or imply MITRE’s</a:t>
            </a:r>
          </a:p>
          <a:p>
            <a:r>
              <a:rPr lang="en-US" sz="1600" b="1" i="1" dirty="0"/>
              <a:t>concurrence with, or support for, the positions,</a:t>
            </a:r>
          </a:p>
          <a:p>
            <a:r>
              <a:rPr lang="en-US" sz="1600" b="1" i="1" dirty="0"/>
              <a:t>opinions, or viewpoints expressed by the author.</a:t>
            </a:r>
            <a:endParaRPr lang="en-US" sz="16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presentation and  action</a:t>
            </a:r>
          </a:p>
          <a:p>
            <a:pPr lvl="1"/>
            <a:r>
              <a:rPr lang="en-US" dirty="0" smtClean="0"/>
              <a:t>Demonstrate process mining results to stakeholders</a:t>
            </a:r>
          </a:p>
          <a:p>
            <a:pPr lvl="1"/>
            <a:r>
              <a:rPr lang="en-US" dirty="0" smtClean="0"/>
              <a:t>Capture process mining visualization as a video and e-mail to stakeholders so they can see the process bottlenecks and deviations</a:t>
            </a:r>
          </a:p>
          <a:p>
            <a:pPr lvl="1"/>
            <a:r>
              <a:rPr lang="en-US" dirty="0" smtClean="0"/>
              <a:t>Explain the findings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and Acting on Results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Modeling and variable selection</a:t>
            </a:r>
          </a:p>
          <a:p>
            <a:pPr lvl="1"/>
            <a:r>
              <a:rPr lang="en-US" dirty="0" smtClean="0"/>
              <a:t>Process mining</a:t>
            </a:r>
          </a:p>
          <a:p>
            <a:pPr lvl="2"/>
            <a:r>
              <a:rPr lang="en-US" dirty="0" smtClean="0"/>
              <a:t>Visualize normal and anomalous operations</a:t>
            </a:r>
          </a:p>
          <a:p>
            <a:pPr lvl="3"/>
            <a:r>
              <a:rPr lang="en-US" dirty="0" smtClean="0"/>
              <a:t>Transaction process flows</a:t>
            </a:r>
          </a:p>
          <a:p>
            <a:pPr lvl="3"/>
            <a:r>
              <a:rPr lang="en-US" dirty="0" smtClean="0"/>
              <a:t>Application process flows</a:t>
            </a:r>
          </a:p>
          <a:p>
            <a:pPr lvl="3"/>
            <a:r>
              <a:rPr lang="en-US" dirty="0" smtClean="0"/>
              <a:t>IT Infrastructure process flows</a:t>
            </a:r>
          </a:p>
          <a:p>
            <a:pPr lvl="1"/>
            <a:r>
              <a:rPr lang="en-US" dirty="0" smtClean="0"/>
              <a:t>Variables needed</a:t>
            </a:r>
          </a:p>
          <a:p>
            <a:pPr lvl="2"/>
            <a:r>
              <a:rPr lang="en-US" dirty="0" smtClean="0"/>
              <a:t>Unique Transaction ID</a:t>
            </a:r>
          </a:p>
          <a:p>
            <a:pPr lvl="2"/>
            <a:r>
              <a:rPr lang="en-US" dirty="0" smtClean="0"/>
              <a:t>Start and End Time Stamps</a:t>
            </a:r>
          </a:p>
          <a:p>
            <a:pPr lvl="2"/>
            <a:r>
              <a:rPr lang="en-US" dirty="0" smtClean="0"/>
              <a:t>Business Process</a:t>
            </a:r>
          </a:p>
          <a:p>
            <a:pPr lvl="2"/>
            <a:r>
              <a:rPr lang="en-US" dirty="0" smtClean="0"/>
              <a:t>Application Software</a:t>
            </a:r>
          </a:p>
          <a:p>
            <a:pPr lvl="2"/>
            <a:r>
              <a:rPr lang="en-US" dirty="0" smtClean="0"/>
              <a:t>IT Infrastructure</a:t>
            </a:r>
          </a:p>
          <a:p>
            <a:pPr lvl="2"/>
            <a:r>
              <a:rPr lang="en-US" dirty="0" smtClean="0"/>
              <a:t>IP Address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Process Mining to IT Big Data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Talk with system administrators to capture log data</a:t>
            </a:r>
          </a:p>
          <a:p>
            <a:pPr lvl="1"/>
            <a:r>
              <a:rPr lang="en-US" dirty="0" smtClean="0"/>
              <a:t>Explain the data fields and formats you want</a:t>
            </a:r>
          </a:p>
          <a:p>
            <a:pPr lvl="1"/>
            <a:r>
              <a:rPr lang="en-US" dirty="0" smtClean="0"/>
              <a:t>Transform the log files into the format that the process mining system needs</a:t>
            </a:r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Load the data into the process mining model</a:t>
            </a:r>
          </a:p>
          <a:p>
            <a:pPr lvl="1"/>
            <a:r>
              <a:rPr lang="en-US" dirty="0"/>
              <a:t>Run the process </a:t>
            </a:r>
            <a:r>
              <a:rPr lang="en-US" dirty="0" smtClean="0"/>
              <a:t>mining models</a:t>
            </a:r>
            <a:endParaRPr lang="en-US" dirty="0"/>
          </a:p>
          <a:p>
            <a:pPr lvl="1"/>
            <a:r>
              <a:rPr lang="en-US" dirty="0"/>
              <a:t>Visualize and analyze data</a:t>
            </a:r>
          </a:p>
          <a:p>
            <a:pPr lvl="2"/>
            <a:r>
              <a:rPr lang="en-US" dirty="0"/>
              <a:t>Transaction business process flows</a:t>
            </a:r>
          </a:p>
          <a:p>
            <a:pPr lvl="2"/>
            <a:r>
              <a:rPr lang="en-US" dirty="0"/>
              <a:t>Application software process flows</a:t>
            </a:r>
          </a:p>
          <a:p>
            <a:pPr lvl="2"/>
            <a:r>
              <a:rPr lang="en-US" dirty="0"/>
              <a:t>IT infrastructure process flows</a:t>
            </a:r>
          </a:p>
          <a:p>
            <a:pPr lvl="1"/>
            <a:r>
              <a:rPr lang="en-US" dirty="0" smtClean="0"/>
              <a:t>Review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Process Mining to IT Big Data (Continued)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2060" y="4135433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 smtClean="0">
                <a:ea typeface="Verdana" pitchFamily="34" charset="0"/>
                <a:cs typeface="Verdana" pitchFamily="34" charset="0"/>
              </a:rPr>
              <a:t>Data Collection</a:t>
            </a:r>
            <a:endParaRPr lang="en-US" sz="10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3781" y="4903894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b="1" dirty="0" smtClean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Transform Data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944591" y="4003760"/>
            <a:ext cx="1595842" cy="2106173"/>
            <a:chOff x="5702196" y="4010104"/>
            <a:chExt cx="1994802" cy="2632716"/>
          </a:xfrm>
        </p:grpSpPr>
        <p:pic>
          <p:nvPicPr>
            <p:cNvPr id="2050" name="Picture 2" descr="C:\Users\reng\AppData\Local\Microsoft\Windows\Temporary Internet Files\Content.IE5\122IC9U0\MM900323811[1]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962" y="4659021"/>
              <a:ext cx="94297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reng\AppData\Local\Microsoft\Windows\Temporary Internet Files\Content.IE5\QLVK63WT\MP90038535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196" y="4010104"/>
              <a:ext cx="548640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reng\AppData\Local\Microsoft\Windows\Temporary Internet Files\Content.IE5\QLVK63WT\MP90038535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788" y="4102305"/>
              <a:ext cx="548640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reng\AppData\Local\Microsoft\Windows\Temporary Internet Files\Content.IE5\QLVK63WT\MP90038535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668" y="4216451"/>
              <a:ext cx="548640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reng\AppData\Local\Microsoft\Windows\Temporary Internet Files\Content.IE5\QLVK63WT\MP90038535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3519" y="4037082"/>
              <a:ext cx="548640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reng\AppData\Local\Microsoft\Windows\Temporary Internet Files\Content.IE5\QLVK63WT\MP900385353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358" y="4174695"/>
              <a:ext cx="548640" cy="768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reng\AppData\Local\Microsoft\Windows\Temporary Internet Files\Content.IE5\763LYW41\MC90004499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9906" y="5732535"/>
              <a:ext cx="891083" cy="9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7373780" y="5507292"/>
            <a:ext cx="11961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 smtClean="0">
                <a:ea typeface="Verdana" pitchFamily="34" charset="0"/>
                <a:cs typeface="Verdana" pitchFamily="34" charset="0"/>
              </a:rPr>
              <a:t>Run the Model &amp;</a:t>
            </a:r>
          </a:p>
          <a:p>
            <a:pPr algn="ctr">
              <a:spcAft>
                <a:spcPts val="600"/>
              </a:spcAft>
            </a:pPr>
            <a:r>
              <a:rPr lang="en-US" sz="1000" b="1" dirty="0" smtClean="0">
                <a:ea typeface="Verdana" pitchFamily="34" charset="0"/>
                <a:cs typeface="Verdana" pitchFamily="34" charset="0"/>
              </a:rPr>
              <a:t>Data Analysis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Communicate results</a:t>
            </a:r>
          </a:p>
          <a:p>
            <a:pPr lvl="1"/>
            <a:r>
              <a:rPr lang="en-US" dirty="0"/>
              <a:t>Provide feedback to stakeholders</a:t>
            </a:r>
          </a:p>
          <a:p>
            <a:pPr lvl="2"/>
            <a:r>
              <a:rPr lang="en-US" dirty="0"/>
              <a:t>Process owners</a:t>
            </a:r>
          </a:p>
          <a:p>
            <a:pPr lvl="2"/>
            <a:r>
              <a:rPr lang="en-US" dirty="0"/>
              <a:t>Application </a:t>
            </a:r>
            <a:r>
              <a:rPr lang="en-US" dirty="0" smtClean="0"/>
              <a:t>software team</a:t>
            </a:r>
            <a:endParaRPr lang="en-US" dirty="0"/>
          </a:p>
          <a:p>
            <a:pPr lvl="2"/>
            <a:r>
              <a:rPr lang="en-US" dirty="0"/>
              <a:t>IT </a:t>
            </a:r>
            <a:r>
              <a:rPr lang="en-US" dirty="0" smtClean="0"/>
              <a:t>Infrastructure team</a:t>
            </a:r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/>
              <a:t>Visualization of the actual process flows</a:t>
            </a:r>
          </a:p>
          <a:p>
            <a:pPr lvl="1"/>
            <a:r>
              <a:rPr lang="en-US" dirty="0"/>
              <a:t>Comparison of normal and anomalous operations - rather than manually reviewing individual system logs</a:t>
            </a:r>
          </a:p>
          <a:p>
            <a:pPr lvl="1"/>
            <a:r>
              <a:rPr lang="en-US" dirty="0" smtClean="0"/>
              <a:t>More rapidly identify spurious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Process Mining to IT Big Data (Continued)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Process Mining Data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97" y="1354827"/>
            <a:ext cx="8057008" cy="321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4" y="1928586"/>
            <a:ext cx="5345525" cy="3020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0" y="3489838"/>
            <a:ext cx="5345525" cy="3086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8" y="3047422"/>
            <a:ext cx="5345525" cy="3038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215188">
            <a:off x="6391561" y="612051"/>
            <a:ext cx="1549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Verdana" pitchFamily="34" charset="0"/>
                <a:cs typeface="Verdana" pitchFamily="34" charset="0"/>
              </a:rPr>
              <a:t>DUMMY DATA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Business Process Flow</a:t>
            </a:r>
          </a:p>
          <a:p>
            <a:r>
              <a:rPr lang="en-US" dirty="0" smtClean="0"/>
              <a:t>Application Software Process Flow</a:t>
            </a:r>
          </a:p>
          <a:p>
            <a:r>
              <a:rPr lang="en-US" dirty="0" smtClean="0"/>
              <a:t>IT Infrastructure and IP Address Process Flow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Mining Demo (Using DUMMY DATA)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Good news</a:t>
            </a:r>
          </a:p>
          <a:p>
            <a:pPr lvl="1"/>
            <a:r>
              <a:rPr lang="en-US" dirty="0" smtClean="0"/>
              <a:t>Process mining concept works</a:t>
            </a:r>
          </a:p>
          <a:p>
            <a:r>
              <a:rPr lang="en-US" dirty="0" smtClean="0"/>
              <a:t>Bad news</a:t>
            </a:r>
          </a:p>
          <a:p>
            <a:pPr lvl="1"/>
            <a:r>
              <a:rPr lang="en-US" dirty="0" smtClean="0"/>
              <a:t>Not all of the IT infrastructure was instrumented to collect log data</a:t>
            </a:r>
          </a:p>
          <a:p>
            <a:pPr lvl="1"/>
            <a:r>
              <a:rPr lang="en-US" dirty="0" smtClean="0"/>
              <a:t>In some cases the log data was aggregate rather than per transaction</a:t>
            </a:r>
          </a:p>
          <a:p>
            <a:pPr lvl="1"/>
            <a:r>
              <a:rPr lang="en-US" dirty="0" smtClean="0"/>
              <a:t>Some logs lacked unique transaction IDs</a:t>
            </a:r>
          </a:p>
          <a:p>
            <a:pPr lvl="1"/>
            <a:r>
              <a:rPr lang="en-US" dirty="0" smtClean="0"/>
              <a:t>System time was not synchronized across the IT infrastructure</a:t>
            </a:r>
          </a:p>
          <a:p>
            <a:pPr lvl="1"/>
            <a:r>
              <a:rPr lang="en-US" dirty="0" err="1" smtClean="0"/>
              <a:t>IaaS</a:t>
            </a:r>
            <a:r>
              <a:rPr lang="en-US" dirty="0" smtClean="0"/>
              <a:t> provider never contracted to provide system log data</a:t>
            </a:r>
          </a:p>
          <a:p>
            <a:r>
              <a:rPr lang="en-US" dirty="0" smtClean="0"/>
              <a:t>Parting thoughts</a:t>
            </a:r>
          </a:p>
          <a:p>
            <a:pPr lvl="1"/>
            <a:r>
              <a:rPr lang="en-US" dirty="0" smtClean="0"/>
              <a:t>Make sure the network and system time for all of your infrastructure are synchronized</a:t>
            </a:r>
          </a:p>
          <a:p>
            <a:pPr lvl="1"/>
            <a:r>
              <a:rPr lang="en-US" dirty="0" smtClean="0"/>
              <a:t>Require all </a:t>
            </a:r>
            <a:r>
              <a:rPr lang="en-US" dirty="0" err="1" smtClean="0"/>
              <a:t>XaaS</a:t>
            </a:r>
            <a:r>
              <a:rPr lang="en-US" dirty="0" smtClean="0"/>
              <a:t> providers to provide system log data</a:t>
            </a:r>
          </a:p>
          <a:p>
            <a:pPr lvl="1"/>
            <a:r>
              <a:rPr lang="en-US" dirty="0" smtClean="0"/>
              <a:t>Plan for process mining at the start of the project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most difficult subjects can be explained to the most slow-witted man if he has not formed any idea of them already; but the simplest thing cannot be made clear to the most intelligent man if he is firmly persuaded that he knows already, without a shadow of doubt, what is laid before him.” – Leo Tolstoy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You Consider Process Mining?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8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/>
              <a:t>F. Eng</a:t>
            </a:r>
          </a:p>
          <a:p>
            <a:pPr marL="287338" lvl="1" indent="0">
              <a:buNone/>
            </a:pPr>
            <a:r>
              <a:rPr lang="en-US" dirty="0">
                <a:hlinkClick r:id="rId2"/>
              </a:rPr>
              <a:t>reng@mitre.org</a:t>
            </a:r>
            <a:endParaRPr lang="en-US" dirty="0"/>
          </a:p>
          <a:p>
            <a:pPr marL="287338" lvl="1" indent="0">
              <a:buNone/>
            </a:pPr>
            <a:r>
              <a:rPr lang="en-US" dirty="0">
                <a:hlinkClick r:id="rId3"/>
              </a:rPr>
              <a:t>reng@student.umuc.edu</a:t>
            </a:r>
            <a:endParaRPr lang="en-US" dirty="0"/>
          </a:p>
          <a:p>
            <a:pPr marL="287338" lvl="1" indent="0">
              <a:buNone/>
            </a:pPr>
            <a:r>
              <a:rPr lang="en-US" dirty="0" smtClean="0"/>
              <a:t>703-201-9112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</a:p>
          <a:p>
            <a:r>
              <a:rPr lang="en-US" dirty="0" smtClean="0"/>
              <a:t>Big Data Definitions</a:t>
            </a:r>
          </a:p>
          <a:p>
            <a:r>
              <a:rPr lang="en-US" dirty="0" smtClean="0"/>
              <a:t>Process Mining</a:t>
            </a:r>
          </a:p>
          <a:p>
            <a:r>
              <a:rPr lang="en-US" dirty="0" smtClean="0"/>
              <a:t>Quantitative Analysis Stages and Steps</a:t>
            </a:r>
          </a:p>
          <a:p>
            <a:r>
              <a:rPr lang="en-US" dirty="0" smtClean="0"/>
              <a:t>Applying Process Mining</a:t>
            </a:r>
          </a:p>
          <a:p>
            <a:r>
              <a:rPr lang="en-US" dirty="0" smtClean="0"/>
              <a:t>Lessons Learned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516" y="274638"/>
            <a:ext cx="8229600" cy="8683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5259" y="1447800"/>
            <a:ext cx="7932420" cy="4678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Principal </a:t>
            </a:r>
            <a:r>
              <a:rPr lang="en-US" dirty="0"/>
              <a:t>Software Systems Engineer at the MITRE </a:t>
            </a:r>
            <a:r>
              <a:rPr lang="en-US" dirty="0" smtClean="0"/>
              <a:t>Corporation</a:t>
            </a:r>
          </a:p>
          <a:p>
            <a:r>
              <a:rPr lang="en-US" dirty="0" smtClean="0"/>
              <a:t>Over </a:t>
            </a:r>
            <a:r>
              <a:rPr lang="en-US" dirty="0"/>
              <a:t>20 years of industry experience in telecommunications and software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Areas </a:t>
            </a:r>
            <a:r>
              <a:rPr lang="en-US" dirty="0"/>
              <a:t>of </a:t>
            </a:r>
            <a:r>
              <a:rPr lang="en-US" dirty="0" smtClean="0"/>
              <a:t>interests</a:t>
            </a:r>
          </a:p>
          <a:p>
            <a:pPr lvl="1"/>
            <a:r>
              <a:rPr lang="en-US" dirty="0" smtClean="0"/>
              <a:t>Solving systems level problems</a:t>
            </a:r>
          </a:p>
          <a:p>
            <a:pPr lvl="1"/>
            <a:r>
              <a:rPr lang="en-US" dirty="0" smtClean="0"/>
              <a:t>Applying quantitative </a:t>
            </a:r>
            <a:r>
              <a:rPr lang="en-US" dirty="0"/>
              <a:t>methods to improve business , IT processes, and software </a:t>
            </a:r>
            <a:r>
              <a:rPr lang="en-US" dirty="0" smtClean="0"/>
              <a:t>quality</a:t>
            </a:r>
          </a:p>
          <a:p>
            <a:r>
              <a:rPr lang="en-US" dirty="0" smtClean="0"/>
              <a:t>Education:</a:t>
            </a:r>
          </a:p>
          <a:p>
            <a:pPr lvl="1"/>
            <a:r>
              <a:rPr lang="en-US" dirty="0"/>
              <a:t>M.S. in Data </a:t>
            </a:r>
            <a:r>
              <a:rPr lang="en-US" dirty="0" smtClean="0"/>
              <a:t>Analytics, University </a:t>
            </a:r>
            <a:r>
              <a:rPr lang="en-US" dirty="0"/>
              <a:t>of </a:t>
            </a:r>
            <a:r>
              <a:rPr lang="en-US" dirty="0" smtClean="0"/>
              <a:t>Maryland (Expected 2015)</a:t>
            </a:r>
          </a:p>
          <a:p>
            <a:pPr lvl="1"/>
            <a:r>
              <a:rPr lang="en-US" dirty="0" smtClean="0"/>
              <a:t>MBA, Georgetown University</a:t>
            </a:r>
          </a:p>
          <a:p>
            <a:pPr lvl="1"/>
            <a:r>
              <a:rPr lang="en-US" dirty="0"/>
              <a:t>M.S. </a:t>
            </a:r>
            <a:r>
              <a:rPr lang="en-US" dirty="0" smtClean="0"/>
              <a:t>in Bioengineering, Brooklyn </a:t>
            </a:r>
            <a:r>
              <a:rPr lang="en-US" dirty="0"/>
              <a:t>Polytechnic </a:t>
            </a:r>
            <a:r>
              <a:rPr lang="en-US" dirty="0" smtClean="0"/>
              <a:t>Institute</a:t>
            </a:r>
          </a:p>
          <a:p>
            <a:pPr lvl="1"/>
            <a:r>
              <a:rPr lang="en-US" dirty="0" smtClean="0"/>
              <a:t>B.S. in Chemistry, Brooklyn Polytechnic Institute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>
              <a:solidFill>
                <a:srgbClr val="C1CD2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75" y="109543"/>
            <a:ext cx="895350" cy="1119188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Big </a:t>
            </a:r>
            <a:r>
              <a:rPr lang="en-US" dirty="0"/>
              <a:t>data is data which </a:t>
            </a:r>
            <a:r>
              <a:rPr lang="en-US" dirty="0" smtClean="0">
                <a:solidFill>
                  <a:srgbClr val="FF0000"/>
                </a:solidFill>
              </a:rPr>
              <a:t>“exceed(s</a:t>
            </a:r>
            <a:r>
              <a:rPr lang="en-US" dirty="0">
                <a:solidFill>
                  <a:srgbClr val="FF0000"/>
                </a:solidFill>
              </a:rPr>
              <a:t>) the capacity or capability of current or conventional methods and systems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  <a:r>
              <a:rPr lang="en-US" dirty="0" smtClean="0"/>
              <a:t> </a:t>
            </a:r>
            <a:r>
              <a:rPr lang="en-US" dirty="0"/>
              <a:t>In other words, the notion of “big” is relative to the current standard of computation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1100" dirty="0" smtClean="0"/>
              <a:t>The </a:t>
            </a:r>
            <a:r>
              <a:rPr lang="en-US" sz="1100" dirty="0"/>
              <a:t>National Institute of Standards and </a:t>
            </a:r>
            <a:r>
              <a:rPr lang="en-US" sz="1100" dirty="0" smtClean="0"/>
              <a:t>Technology </a:t>
            </a: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“… the </a:t>
            </a:r>
            <a:r>
              <a:rPr lang="en-US" dirty="0"/>
              <a:t>increasing size of data, the increasing rate at which it is produced and the increasing range of formats and representations employed. This report predated the term </a:t>
            </a:r>
            <a:r>
              <a:rPr lang="en-US" dirty="0" smtClean="0"/>
              <a:t>“big </a:t>
            </a:r>
            <a:r>
              <a:rPr lang="en-US" dirty="0"/>
              <a:t>data” but proposed a three-fold definition encompassing the “</a:t>
            </a:r>
            <a:r>
              <a:rPr lang="en-US" dirty="0">
                <a:solidFill>
                  <a:srgbClr val="FF0000"/>
                </a:solidFill>
              </a:rPr>
              <a:t>three Vs”: Volume, Velocity and Variety</a:t>
            </a:r>
            <a:r>
              <a:rPr lang="en-US" dirty="0" smtClean="0"/>
              <a:t>. This </a:t>
            </a:r>
            <a:r>
              <a:rPr lang="en-US" dirty="0"/>
              <a:t>idea has since become popular and sometimes includes a </a:t>
            </a:r>
            <a:r>
              <a:rPr lang="en-US" dirty="0">
                <a:solidFill>
                  <a:srgbClr val="FF0000"/>
                </a:solidFill>
              </a:rPr>
              <a:t>fourth V: </a:t>
            </a:r>
            <a:r>
              <a:rPr lang="en-US" dirty="0" smtClean="0">
                <a:solidFill>
                  <a:srgbClr val="FF0000"/>
                </a:solidFill>
              </a:rPr>
              <a:t>Veracity</a:t>
            </a:r>
            <a:r>
              <a:rPr lang="en-US" dirty="0"/>
              <a:t>, to cover questions of trust and uncertainty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1100" dirty="0" smtClean="0"/>
              <a:t>Gartner</a:t>
            </a:r>
            <a:r>
              <a:rPr lang="en-US" sz="1100" dirty="0"/>
              <a:t>. In 2001, a Meta (now Gartner) </a:t>
            </a:r>
            <a:r>
              <a:rPr lang="en-US" sz="1100" dirty="0" smtClean="0"/>
              <a:t>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Definitions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“Big data is the term increasingly used to describe the process of applying </a:t>
            </a:r>
            <a:r>
              <a:rPr lang="en-US" dirty="0" smtClean="0">
                <a:solidFill>
                  <a:srgbClr val="FF0000"/>
                </a:solidFill>
              </a:rPr>
              <a:t>serious computing power</a:t>
            </a:r>
            <a:r>
              <a:rPr lang="en-US" dirty="0" smtClean="0"/>
              <a:t>—the latest in </a:t>
            </a:r>
            <a:r>
              <a:rPr lang="en-US" dirty="0" smtClean="0">
                <a:solidFill>
                  <a:srgbClr val="FF0000"/>
                </a:solidFill>
              </a:rPr>
              <a:t>machine learning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artificial intelligence </a:t>
            </a:r>
            <a:r>
              <a:rPr lang="en-US" dirty="0" smtClean="0"/>
              <a:t>— to </a:t>
            </a:r>
            <a:r>
              <a:rPr lang="en-US" dirty="0" smtClean="0">
                <a:solidFill>
                  <a:srgbClr val="FF0000"/>
                </a:solidFill>
              </a:rPr>
              <a:t>seriously massive </a:t>
            </a:r>
            <a:r>
              <a:rPr lang="en-US" dirty="0" smtClean="0"/>
              <a:t>and often </a:t>
            </a:r>
            <a:r>
              <a:rPr lang="en-US" dirty="0" smtClean="0">
                <a:solidFill>
                  <a:srgbClr val="FF0000"/>
                </a:solidFill>
              </a:rPr>
              <a:t>highly complex sets of information</a:t>
            </a:r>
            <a:r>
              <a:rPr lang="en-US" dirty="0" smtClean="0"/>
              <a:t>.” </a:t>
            </a:r>
          </a:p>
          <a:p>
            <a:pPr marL="0" indent="0">
              <a:buNone/>
            </a:pPr>
            <a:r>
              <a:rPr lang="en-US" sz="1000" dirty="0" smtClean="0"/>
              <a:t>							Microsoft</a:t>
            </a:r>
          </a:p>
          <a:p>
            <a:pPr marL="0" indent="0">
              <a:buNone/>
            </a:pPr>
            <a:r>
              <a:rPr lang="en-US" dirty="0"/>
              <a:t>“Big data opportunities emerge in organizations generating a median of </a:t>
            </a:r>
            <a:r>
              <a:rPr lang="en-US" dirty="0">
                <a:solidFill>
                  <a:srgbClr val="FF0000"/>
                </a:solidFill>
              </a:rPr>
              <a:t>300 terabytes of data a week.</a:t>
            </a:r>
            <a:r>
              <a:rPr lang="en-US" dirty="0"/>
              <a:t> The most common forms of data analyzed in this way are </a:t>
            </a:r>
            <a:r>
              <a:rPr lang="en-US" dirty="0">
                <a:solidFill>
                  <a:srgbClr val="FF0000"/>
                </a:solidFill>
              </a:rPr>
              <a:t>business transactions</a:t>
            </a:r>
            <a:r>
              <a:rPr lang="en-US" dirty="0"/>
              <a:t> stored in </a:t>
            </a:r>
            <a:r>
              <a:rPr lang="en-US" dirty="0">
                <a:solidFill>
                  <a:srgbClr val="FF0000"/>
                </a:solidFill>
              </a:rPr>
              <a:t>relational databases</a:t>
            </a:r>
            <a:r>
              <a:rPr lang="en-US" dirty="0"/>
              <a:t>, followed by </a:t>
            </a:r>
            <a:r>
              <a:rPr lang="en-US" dirty="0">
                <a:solidFill>
                  <a:srgbClr val="FF0000"/>
                </a:solidFill>
              </a:rPr>
              <a:t>documents, e-mail, sensor data, blogs, and social media.</a:t>
            </a:r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sz="1100" dirty="0"/>
              <a:t>Intel</a:t>
            </a:r>
          </a:p>
          <a:p>
            <a:pPr marL="0" indent="0">
              <a:buNone/>
            </a:pPr>
            <a:r>
              <a:rPr lang="en-US" dirty="0" smtClean="0"/>
              <a:t>The Method for an Integrated Knowledge Environment open-source project. The MIKE project argues that big data is </a:t>
            </a:r>
            <a:r>
              <a:rPr lang="en-US" dirty="0" smtClean="0">
                <a:solidFill>
                  <a:srgbClr val="FF0000"/>
                </a:solidFill>
              </a:rPr>
              <a:t>not a function of the size of a data set </a:t>
            </a:r>
            <a:r>
              <a:rPr lang="en-US" dirty="0" smtClean="0"/>
              <a:t>but its </a:t>
            </a:r>
            <a:r>
              <a:rPr lang="en-US" u="sng" dirty="0" smtClean="0">
                <a:solidFill>
                  <a:srgbClr val="FF0000"/>
                </a:solidFill>
              </a:rPr>
              <a:t>complexity</a:t>
            </a:r>
            <a:r>
              <a:rPr lang="en-US" dirty="0" smtClean="0"/>
              <a:t>. Consequently, it is the high degree of </a:t>
            </a:r>
            <a:r>
              <a:rPr lang="en-US" dirty="0" smtClean="0">
                <a:solidFill>
                  <a:srgbClr val="FF0000"/>
                </a:solidFill>
              </a:rPr>
              <a:t>permutations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interactions</a:t>
            </a:r>
            <a:r>
              <a:rPr lang="en-US" dirty="0" smtClean="0"/>
              <a:t> within a data set that defines big data.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Definitions (continued)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99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analytics technique</a:t>
            </a:r>
          </a:p>
          <a:p>
            <a:r>
              <a:rPr lang="en-US" dirty="0" smtClean="0"/>
              <a:t>System agnostic</a:t>
            </a:r>
          </a:p>
          <a:p>
            <a:r>
              <a:rPr lang="en-US" dirty="0" smtClean="0"/>
              <a:t>Examines large amounts of process data</a:t>
            </a:r>
          </a:p>
          <a:p>
            <a:r>
              <a:rPr lang="en-US" dirty="0" smtClean="0"/>
              <a:t>Provides the ability to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and understand </a:t>
            </a:r>
            <a:r>
              <a:rPr lang="en-US" dirty="0" smtClean="0"/>
              <a:t>actual </a:t>
            </a:r>
            <a:r>
              <a:rPr lang="en-US" dirty="0"/>
              <a:t>process </a:t>
            </a:r>
            <a:r>
              <a:rPr lang="en-US" dirty="0" smtClean="0"/>
              <a:t>flows</a:t>
            </a:r>
          </a:p>
          <a:p>
            <a:pPr lvl="1"/>
            <a:r>
              <a:rPr lang="en-US" dirty="0" smtClean="0"/>
              <a:t>Compare actual against expected process flows from a  </a:t>
            </a:r>
          </a:p>
          <a:p>
            <a:pPr lvl="2"/>
            <a:r>
              <a:rPr lang="en-US" dirty="0" smtClean="0"/>
              <a:t>Policy, procedures, </a:t>
            </a:r>
            <a:r>
              <a:rPr lang="en-US" dirty="0"/>
              <a:t>and/or </a:t>
            </a:r>
            <a:r>
              <a:rPr lang="en-US" dirty="0" smtClean="0"/>
              <a:t>Information Technology perspective</a:t>
            </a:r>
          </a:p>
          <a:p>
            <a:r>
              <a:rPr lang="en-US" dirty="0" smtClean="0"/>
              <a:t>Impact of visualizing actual process flows</a:t>
            </a:r>
          </a:p>
          <a:p>
            <a:pPr lvl="1"/>
            <a:r>
              <a:rPr lang="en-US" dirty="0" smtClean="0"/>
              <a:t>Detection of process patterns</a:t>
            </a:r>
          </a:p>
          <a:p>
            <a:pPr lvl="1"/>
            <a:r>
              <a:rPr lang="en-US" dirty="0" smtClean="0"/>
              <a:t>Identification of process inefficiencies </a:t>
            </a:r>
          </a:p>
          <a:p>
            <a:pPr lvl="1"/>
            <a:r>
              <a:rPr lang="en-US" dirty="0" smtClean="0"/>
              <a:t>Identification of anomalous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Mining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12403"/>
              </p:ext>
            </p:extLst>
          </p:nvPr>
        </p:nvGraphicFramePr>
        <p:xfrm>
          <a:off x="628650" y="1447800"/>
          <a:ext cx="8123238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Analysis 3 Stages and 6 Steps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3445" y="5626078"/>
            <a:ext cx="350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ea typeface="Verdana" pitchFamily="34" charset="0"/>
                <a:cs typeface="Verdana" pitchFamily="34" charset="0"/>
              </a:rPr>
              <a:t>Source: Keeping up with the Quants: Your Guide to Understanding and Using Analytics – Davenport, T. and Kim, J. (2013).</a:t>
            </a:r>
            <a:endParaRPr lang="en-US" sz="1200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8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recognition</a:t>
            </a:r>
          </a:p>
          <a:p>
            <a:pPr lvl="1"/>
            <a:r>
              <a:rPr lang="en-US" dirty="0" smtClean="0"/>
              <a:t>Figure out where the problems are with the </a:t>
            </a:r>
            <a:r>
              <a:rPr lang="en-US" b="1" dirty="0" smtClean="0"/>
              <a:t>SYSTEM</a:t>
            </a:r>
            <a:r>
              <a:rPr lang="en-US" dirty="0" smtClean="0"/>
              <a:t> &amp; fix them fast</a:t>
            </a:r>
          </a:p>
          <a:p>
            <a:pPr lvl="1"/>
            <a:r>
              <a:rPr lang="en-US" dirty="0" smtClean="0"/>
              <a:t>E-Commerce site experiencing significant operational availability issues</a:t>
            </a:r>
          </a:p>
          <a:p>
            <a:pPr lvl="2"/>
            <a:r>
              <a:rPr lang="en-US" sz="1700" dirty="0" smtClean="0"/>
              <a:t>Site performance degrades and crashes as more customers access services</a:t>
            </a:r>
          </a:p>
          <a:p>
            <a:pPr lvl="2"/>
            <a:r>
              <a:rPr lang="en-US" sz="1700" dirty="0" smtClean="0"/>
              <a:t>No current documentation (e.g., Systems requirements, design specifications, applications software, test procedures, test scripts, etc.) </a:t>
            </a:r>
          </a:p>
          <a:p>
            <a:pPr lvl="3"/>
            <a:r>
              <a:rPr lang="en-US" sz="1500" dirty="0" smtClean="0"/>
              <a:t>We were Agile.  We didn’t have time to …</a:t>
            </a:r>
          </a:p>
          <a:p>
            <a:r>
              <a:rPr lang="en-US" dirty="0" smtClean="0"/>
              <a:t>Review of previous results</a:t>
            </a:r>
          </a:p>
          <a:p>
            <a:pPr lvl="1"/>
            <a:r>
              <a:rPr lang="en-US" dirty="0" smtClean="0"/>
              <a:t>Ad hoc problem solving huddles</a:t>
            </a:r>
          </a:p>
          <a:p>
            <a:pPr lvl="2"/>
            <a:r>
              <a:rPr lang="en-US" dirty="0" smtClean="0"/>
              <a:t>It’s not my system.  It must be your …</a:t>
            </a:r>
          </a:p>
          <a:p>
            <a:pPr lvl="2"/>
            <a:r>
              <a:rPr lang="en-US" dirty="0" smtClean="0"/>
              <a:t>Try this, it should/might fix it …</a:t>
            </a:r>
          </a:p>
          <a:p>
            <a:pPr lvl="1"/>
            <a:r>
              <a:rPr lang="en-US" dirty="0" smtClean="0"/>
              <a:t>No tracing of business processes to software applications to IT infrastructure</a:t>
            </a:r>
          </a:p>
          <a:p>
            <a:pPr lvl="1"/>
            <a:r>
              <a:rPr lang="en-US" dirty="0" smtClean="0"/>
              <a:t>Manual review of system logs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the Problem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29393" y="6020408"/>
            <a:ext cx="406553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 smtClean="0">
                <a:solidFill>
                  <a:srgbClr val="00B0F0"/>
                </a:solidFill>
              </a:rPr>
              <a:t>“Furious </a:t>
            </a:r>
            <a:r>
              <a:rPr lang="en-US" sz="1200" b="1" dirty="0">
                <a:solidFill>
                  <a:srgbClr val="00B0F0"/>
                </a:solidFill>
              </a:rPr>
              <a:t>activity is no substitute for understanding</a:t>
            </a:r>
            <a:r>
              <a:rPr lang="en-US" sz="1200" b="1" dirty="0" smtClean="0">
                <a:solidFill>
                  <a:srgbClr val="00B0F0"/>
                </a:solidFill>
              </a:rPr>
              <a:t>.”</a:t>
            </a:r>
            <a:endParaRPr lang="en-US" sz="1200" b="1" dirty="0">
              <a:solidFill>
                <a:srgbClr val="00B0F0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sz="1200" b="1" dirty="0" smtClean="0">
                <a:solidFill>
                  <a:srgbClr val="00B0F0"/>
                </a:solidFill>
                <a:ea typeface="Verdana" pitchFamily="34" charset="0"/>
                <a:cs typeface="Verdana" pitchFamily="34" charset="0"/>
              </a:rPr>
              <a:t>- H. H. Williams</a:t>
            </a:r>
            <a:endParaRPr lang="en-US" sz="1200" b="1" dirty="0">
              <a:solidFill>
                <a:srgbClr val="00B0F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Modeling and variable selection</a:t>
            </a:r>
          </a:p>
          <a:p>
            <a:pPr lvl="1"/>
            <a:r>
              <a:rPr lang="en-US" dirty="0" smtClean="0"/>
              <a:t>Apply process mining to model end user transactions through the </a:t>
            </a:r>
            <a:r>
              <a:rPr lang="en-US" dirty="0"/>
              <a:t>E-commerce </a:t>
            </a:r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Variables needed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Unique Transaction ID</a:t>
            </a:r>
            <a:r>
              <a:rPr lang="en-US" dirty="0" smtClean="0"/>
              <a:t>, Start and Stop </a:t>
            </a:r>
            <a:r>
              <a:rPr lang="en-US" dirty="0" smtClean="0">
                <a:solidFill>
                  <a:srgbClr val="FF0000"/>
                </a:solidFill>
              </a:rPr>
              <a:t>Time Stamp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Activity</a:t>
            </a:r>
            <a:endParaRPr lang="en-US" dirty="0" smtClean="0"/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Gain access to system log files</a:t>
            </a:r>
          </a:p>
          <a:p>
            <a:pPr lvl="2"/>
            <a:r>
              <a:rPr lang="en-US" dirty="0" smtClean="0"/>
              <a:t>Normal operations</a:t>
            </a:r>
          </a:p>
          <a:p>
            <a:pPr lvl="2"/>
            <a:r>
              <a:rPr lang="en-US" dirty="0" smtClean="0"/>
              <a:t>During outages and low operational availability</a:t>
            </a:r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Run process model</a:t>
            </a:r>
          </a:p>
          <a:p>
            <a:pPr lvl="1"/>
            <a:r>
              <a:rPr lang="en-US" dirty="0" smtClean="0"/>
              <a:t>Review results</a:t>
            </a:r>
          </a:p>
          <a:p>
            <a:pPr lvl="1"/>
            <a:r>
              <a:rPr lang="en-US" dirty="0" smtClean="0"/>
              <a:t>Provide feedback to stakeholders that own the processes, application software, and IT infrastructure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>
                <a:solidFill>
                  <a:srgbClr val="C1CD23"/>
                </a:solidFill>
              </a:rPr>
              <a:t>|</a:t>
            </a:r>
            <a:r>
              <a:rPr lang="en-US" smtClean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 smtClean="0"/>
              <a:t> </a:t>
            </a:r>
            <a:r>
              <a:rPr lang="en-US" smtClean="0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Problem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738" y="6594600"/>
            <a:ext cx="5834738" cy="2218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>
              <a:lnSpc>
                <a:spcPts val="1300"/>
              </a:lnSpc>
              <a:spcAft>
                <a:spcPct val="0"/>
              </a:spcAft>
              <a:tabLst>
                <a:tab pos="3600450" algn="l"/>
              </a:tabLst>
              <a:defRPr sz="7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The MITRE Corporation. All rights reserved.	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012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mitrebriefing_2012</Template>
  <TotalTime>1106</TotalTime>
  <Words>1209</Words>
  <Application>Microsoft Office PowerPoint</Application>
  <PresentationFormat>On-screen Show (4:3)</PresentationFormat>
  <Paragraphs>198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Helvetica LT Std</vt:lpstr>
      <vt:lpstr>Times New Roman</vt:lpstr>
      <vt:lpstr>Verdana</vt:lpstr>
      <vt:lpstr>Wingdings</vt:lpstr>
      <vt:lpstr>mitrebriefing_2012</vt:lpstr>
      <vt:lpstr>Applying Process Mining to IT Big Data</vt:lpstr>
      <vt:lpstr>Agenda</vt:lpstr>
      <vt:lpstr>Biography</vt:lpstr>
      <vt:lpstr>Big Data Definitions</vt:lpstr>
      <vt:lpstr>Big Data Definitions (continued)</vt:lpstr>
      <vt:lpstr>Process Mining</vt:lpstr>
      <vt:lpstr>Quantitative Analysis 3 Stages and 6 Steps</vt:lpstr>
      <vt:lpstr>Frame the Problem</vt:lpstr>
      <vt:lpstr>Solving the Problem</vt:lpstr>
      <vt:lpstr>Communicating and Acting on Results</vt:lpstr>
      <vt:lpstr>Applying Process Mining to IT Big Data</vt:lpstr>
      <vt:lpstr>Applying Process Mining to IT Big Data (Continued)</vt:lpstr>
      <vt:lpstr>Applying Process Mining to IT Big Data (Continued)</vt:lpstr>
      <vt:lpstr>Illustration of Process Mining Data</vt:lpstr>
      <vt:lpstr>Process Mining Demo (Using DUMMY DATA)</vt:lpstr>
      <vt:lpstr>Lessons Learned</vt:lpstr>
      <vt:lpstr>Should You Consider Process Mining?</vt:lpstr>
      <vt:lpstr>Contact Information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Peters, Chris</dc:creator>
  <dc:description>For internal MITRE use</dc:description>
  <cp:lastModifiedBy>David F. Soll</cp:lastModifiedBy>
  <cp:revision>98</cp:revision>
  <cp:lastPrinted>2014-02-27T22:53:54Z</cp:lastPrinted>
  <dcterms:created xsi:type="dcterms:W3CDTF">2012-10-11T12:25:36Z</dcterms:created>
  <dcterms:modified xsi:type="dcterms:W3CDTF">2014-03-12T12:57:15Z</dcterms:modified>
</cp:coreProperties>
</file>