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673" r:id="rId6"/>
  </p:sldMasterIdLst>
  <p:notesMasterIdLst>
    <p:notesMasterId r:id="rId24"/>
  </p:notesMasterIdLst>
  <p:handoutMasterIdLst>
    <p:handoutMasterId r:id="rId25"/>
  </p:handoutMasterIdLst>
  <p:sldIdLst>
    <p:sldId id="275" r:id="rId7"/>
    <p:sldId id="277" r:id="rId8"/>
    <p:sldId id="278" r:id="rId9"/>
    <p:sldId id="300" r:id="rId10"/>
    <p:sldId id="280" r:id="rId11"/>
    <p:sldId id="293" r:id="rId12"/>
    <p:sldId id="257" r:id="rId13"/>
    <p:sldId id="282" r:id="rId14"/>
    <p:sldId id="284" r:id="rId15"/>
    <p:sldId id="285" r:id="rId16"/>
    <p:sldId id="286" r:id="rId17"/>
    <p:sldId id="297" r:id="rId18"/>
    <p:sldId id="287" r:id="rId19"/>
    <p:sldId id="299" r:id="rId20"/>
    <p:sldId id="291" r:id="rId21"/>
    <p:sldId id="292" r:id="rId22"/>
    <p:sldId id="298" r:id="rId23"/>
  </p:sldIdLst>
  <p:sldSz cx="9144000" cy="6858000" type="screen4x3"/>
  <p:notesSz cx="6858000" cy="9144000"/>
  <p:defaultTextStyle>
    <a:defPPr>
      <a:defRPr lang="en-US"/>
    </a:defPPr>
    <a:lvl1pPr algn="l" rtl="0" fontAlgn="base">
      <a:spcBef>
        <a:spcPct val="0"/>
      </a:spcBef>
      <a:spcAft>
        <a:spcPct val="0"/>
      </a:spcAft>
      <a:defRPr kern="1200">
        <a:solidFill>
          <a:srgbClr val="3D77AF"/>
        </a:solidFill>
        <a:latin typeface="Verdana" pitchFamily="34" charset="0"/>
        <a:ea typeface="+mn-ea"/>
        <a:cs typeface="+mn-cs"/>
      </a:defRPr>
    </a:lvl1pPr>
    <a:lvl2pPr marL="457200" algn="l" rtl="0" fontAlgn="base">
      <a:spcBef>
        <a:spcPct val="0"/>
      </a:spcBef>
      <a:spcAft>
        <a:spcPct val="0"/>
      </a:spcAft>
      <a:defRPr kern="1200">
        <a:solidFill>
          <a:srgbClr val="3D77AF"/>
        </a:solidFill>
        <a:latin typeface="Verdana" pitchFamily="34" charset="0"/>
        <a:ea typeface="+mn-ea"/>
        <a:cs typeface="+mn-cs"/>
      </a:defRPr>
    </a:lvl2pPr>
    <a:lvl3pPr marL="914400" algn="l" rtl="0" fontAlgn="base">
      <a:spcBef>
        <a:spcPct val="0"/>
      </a:spcBef>
      <a:spcAft>
        <a:spcPct val="0"/>
      </a:spcAft>
      <a:defRPr kern="1200">
        <a:solidFill>
          <a:srgbClr val="3D77AF"/>
        </a:solidFill>
        <a:latin typeface="Verdana" pitchFamily="34" charset="0"/>
        <a:ea typeface="+mn-ea"/>
        <a:cs typeface="+mn-cs"/>
      </a:defRPr>
    </a:lvl3pPr>
    <a:lvl4pPr marL="1371600" algn="l" rtl="0" fontAlgn="base">
      <a:spcBef>
        <a:spcPct val="0"/>
      </a:spcBef>
      <a:spcAft>
        <a:spcPct val="0"/>
      </a:spcAft>
      <a:defRPr kern="1200">
        <a:solidFill>
          <a:srgbClr val="3D77AF"/>
        </a:solidFill>
        <a:latin typeface="Verdana" pitchFamily="34" charset="0"/>
        <a:ea typeface="+mn-ea"/>
        <a:cs typeface="+mn-cs"/>
      </a:defRPr>
    </a:lvl4pPr>
    <a:lvl5pPr marL="1828800" algn="l" rtl="0" fontAlgn="base">
      <a:spcBef>
        <a:spcPct val="0"/>
      </a:spcBef>
      <a:spcAft>
        <a:spcPct val="0"/>
      </a:spcAft>
      <a:defRPr kern="1200">
        <a:solidFill>
          <a:srgbClr val="3D77AF"/>
        </a:solidFill>
        <a:latin typeface="Verdana" pitchFamily="34" charset="0"/>
        <a:ea typeface="+mn-ea"/>
        <a:cs typeface="+mn-cs"/>
      </a:defRPr>
    </a:lvl5pPr>
    <a:lvl6pPr marL="2286000" algn="l" defTabSz="914400" rtl="0" eaLnBrk="1" latinLnBrk="0" hangingPunct="1">
      <a:defRPr kern="1200">
        <a:solidFill>
          <a:srgbClr val="3D77AF"/>
        </a:solidFill>
        <a:latin typeface="Verdana" pitchFamily="34" charset="0"/>
        <a:ea typeface="+mn-ea"/>
        <a:cs typeface="+mn-cs"/>
      </a:defRPr>
    </a:lvl6pPr>
    <a:lvl7pPr marL="2743200" algn="l" defTabSz="914400" rtl="0" eaLnBrk="1" latinLnBrk="0" hangingPunct="1">
      <a:defRPr kern="1200">
        <a:solidFill>
          <a:srgbClr val="3D77AF"/>
        </a:solidFill>
        <a:latin typeface="Verdana" pitchFamily="34" charset="0"/>
        <a:ea typeface="+mn-ea"/>
        <a:cs typeface="+mn-cs"/>
      </a:defRPr>
    </a:lvl7pPr>
    <a:lvl8pPr marL="3200400" algn="l" defTabSz="914400" rtl="0" eaLnBrk="1" latinLnBrk="0" hangingPunct="1">
      <a:defRPr kern="1200">
        <a:solidFill>
          <a:srgbClr val="3D77AF"/>
        </a:solidFill>
        <a:latin typeface="Verdana" pitchFamily="34" charset="0"/>
        <a:ea typeface="+mn-ea"/>
        <a:cs typeface="+mn-cs"/>
      </a:defRPr>
    </a:lvl8pPr>
    <a:lvl9pPr marL="3657600" algn="l" defTabSz="914400" rtl="0" eaLnBrk="1" latinLnBrk="0" hangingPunct="1">
      <a:defRPr kern="1200">
        <a:solidFill>
          <a:srgbClr val="3D77AF"/>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3D77AF"/>
    <a:srgbClr val="0000CC"/>
    <a:srgbClr val="FFFFFF"/>
    <a:srgbClr val="0099C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p:normalViewPr>
  <p:slideViewPr>
    <p:cSldViewPr>
      <p:cViewPr>
        <p:scale>
          <a:sx n="118" d="100"/>
          <a:sy n="118" d="100"/>
        </p:scale>
        <p:origin x="-143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n-US"/>
          </a:p>
        </p:txBody>
      </p:sp>
      <p:sp>
        <p:nvSpPr>
          <p:cNvPr id="675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New Roman" pitchFamily="18" charset="0"/>
              </a:defRPr>
            </a:lvl1pPr>
          </a:lstStyle>
          <a:p>
            <a:pPr>
              <a:defRPr/>
            </a:pPr>
            <a:endParaRPr lang="en-US"/>
          </a:p>
        </p:txBody>
      </p:sp>
      <p:sp>
        <p:nvSpPr>
          <p:cNvPr id="675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n-US"/>
          </a:p>
        </p:txBody>
      </p:sp>
      <p:sp>
        <p:nvSpPr>
          <p:cNvPr id="675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Times New Roman" pitchFamily="18" charset="0"/>
              </a:defRPr>
            </a:lvl1pPr>
          </a:lstStyle>
          <a:p>
            <a:pPr>
              <a:defRPr/>
            </a:pPr>
            <a:fld id="{46F315EF-D44D-4B02-BA3B-164462C0C982}" type="slidenum">
              <a:rPr lang="en-US"/>
              <a:pPr>
                <a:defRPr/>
              </a:pPr>
              <a:t>‹#›</a:t>
            </a:fld>
            <a:endParaRPr lang="en-US"/>
          </a:p>
        </p:txBody>
      </p:sp>
    </p:spTree>
    <p:extLst>
      <p:ext uri="{BB962C8B-B14F-4D97-AF65-F5344CB8AC3E}">
        <p14:creationId xmlns:p14="http://schemas.microsoft.com/office/powerpoint/2010/main" val="3487860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050"/>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n-US"/>
          </a:p>
        </p:txBody>
      </p:sp>
      <p:sp>
        <p:nvSpPr>
          <p:cNvPr id="68611" name="Rectangle 2051"/>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New Roman" pitchFamily="18" charset="0"/>
              </a:defRPr>
            </a:lvl1pPr>
          </a:lstStyle>
          <a:p>
            <a:pPr>
              <a:defRPr/>
            </a:pPr>
            <a:endParaRPr lang="en-US"/>
          </a:p>
        </p:txBody>
      </p:sp>
      <p:sp>
        <p:nvSpPr>
          <p:cNvPr id="4100" name="Rectangle 2052"/>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3" name="Rectangle 2053"/>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2054"/>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Times New Roman" pitchFamily="18" charset="0"/>
              </a:defRPr>
            </a:lvl1pPr>
          </a:lstStyle>
          <a:p>
            <a:pPr>
              <a:defRPr/>
            </a:pPr>
            <a:endParaRPr lang="en-US"/>
          </a:p>
        </p:txBody>
      </p:sp>
      <p:sp>
        <p:nvSpPr>
          <p:cNvPr id="68615" name="Rectangle 2055"/>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Times New Roman" pitchFamily="18" charset="0"/>
              </a:defRPr>
            </a:lvl1pPr>
          </a:lstStyle>
          <a:p>
            <a:pPr>
              <a:defRPr/>
            </a:pPr>
            <a:fld id="{294566D6-027E-411E-844B-03FDE26B924D}" type="slidenum">
              <a:rPr lang="en-US"/>
              <a:pPr>
                <a:defRPr/>
              </a:pPr>
              <a:t>‹#›</a:t>
            </a:fld>
            <a:endParaRPr lang="en-US"/>
          </a:p>
        </p:txBody>
      </p:sp>
    </p:spTree>
    <p:extLst>
      <p:ext uri="{BB962C8B-B14F-4D97-AF65-F5344CB8AC3E}">
        <p14:creationId xmlns:p14="http://schemas.microsoft.com/office/powerpoint/2010/main" val="39796785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Execs are</a:t>
            </a:r>
            <a:r>
              <a:rPr lang="en-US" baseline="0" dirty="0" smtClean="0"/>
              <a:t> focused on </a:t>
            </a:r>
            <a:r>
              <a:rPr lang="en-US" baseline="0" dirty="0" err="1" smtClean="0"/>
              <a:t>cashflow</a:t>
            </a:r>
            <a:r>
              <a:rPr lang="en-US" baseline="0" dirty="0" smtClean="0"/>
              <a:t> and corporate value.  They like to think every acquisition, facility or line-of-business will be easily merged into the whole corporation – and can be easily separated from the whole if they decide to sell or discontinue an operation.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94566D6-027E-411E-844B-03FDE26B924D}" type="slidenum">
              <a:rPr lang="en-US" smtClean="0"/>
              <a:pPr>
                <a:defRPr/>
              </a:pPr>
              <a:t>2</a:t>
            </a:fld>
            <a:endParaRPr lang="en-US"/>
          </a:p>
        </p:txBody>
      </p:sp>
    </p:spTree>
    <p:extLst>
      <p:ext uri="{BB962C8B-B14F-4D97-AF65-F5344CB8AC3E}">
        <p14:creationId xmlns:p14="http://schemas.microsoft.com/office/powerpoint/2010/main" val="180947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IT, the view is very different.  Melding</a:t>
            </a:r>
            <a:r>
              <a:rPr lang="en-US" baseline="0" dirty="0" smtClean="0"/>
              <a:t> many disparate operations from around the globe is difficult.  Different data views, different degrees of accessibility, different degrees of data quality must be dealt with every day.  Reducing costs through consolidation while maintaining severability for potential operations sales is a difficult balancing act.</a:t>
            </a:r>
            <a:endParaRPr lang="en-US" dirty="0"/>
          </a:p>
        </p:txBody>
      </p:sp>
      <p:sp>
        <p:nvSpPr>
          <p:cNvPr id="4" name="Slide Number Placeholder 3"/>
          <p:cNvSpPr>
            <a:spLocks noGrp="1"/>
          </p:cNvSpPr>
          <p:nvPr>
            <p:ph type="sldNum" sz="quarter" idx="10"/>
          </p:nvPr>
        </p:nvSpPr>
        <p:spPr/>
        <p:txBody>
          <a:bodyPr/>
          <a:lstStyle/>
          <a:p>
            <a:pPr>
              <a:defRPr/>
            </a:pPr>
            <a:fld id="{294566D6-027E-411E-844B-03FDE26B924D}" type="slidenum">
              <a:rPr lang="en-US" smtClean="0"/>
              <a:pPr>
                <a:defRPr/>
              </a:pPr>
              <a:t>3</a:t>
            </a:fld>
            <a:endParaRPr lang="en-US"/>
          </a:p>
        </p:txBody>
      </p:sp>
    </p:spTree>
    <p:extLst>
      <p:ext uri="{BB962C8B-B14F-4D97-AF65-F5344CB8AC3E}">
        <p14:creationId xmlns:p14="http://schemas.microsoft.com/office/powerpoint/2010/main" val="56067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worldwide consolidated picture of a corporation’s human assets is needed to bring the best knowledge and experience to bear on every issue/challenge.  A flexible directory is needed that consolidates the corporation’s view of the skills, capabilities and knowledge of each employee and contractor, plus catalogs the personal interests, authored documents and associations for each person. </a:t>
            </a:r>
            <a:endParaRPr lang="en-US" dirty="0"/>
          </a:p>
        </p:txBody>
      </p:sp>
      <p:sp>
        <p:nvSpPr>
          <p:cNvPr id="4" name="Slide Number Placeholder 3"/>
          <p:cNvSpPr>
            <a:spLocks noGrp="1"/>
          </p:cNvSpPr>
          <p:nvPr>
            <p:ph type="sldNum" sz="quarter" idx="10"/>
          </p:nvPr>
        </p:nvSpPr>
        <p:spPr/>
        <p:txBody>
          <a:bodyPr/>
          <a:lstStyle/>
          <a:p>
            <a:pPr>
              <a:defRPr/>
            </a:pPr>
            <a:fld id="{294566D6-027E-411E-844B-03FDE26B924D}" type="slidenum">
              <a:rPr lang="en-US" smtClean="0"/>
              <a:pPr>
                <a:defRPr/>
              </a:pPr>
              <a:t>4</a:t>
            </a:fld>
            <a:endParaRPr lang="en-US"/>
          </a:p>
        </p:txBody>
      </p:sp>
    </p:spTree>
    <p:extLst>
      <p:ext uri="{BB962C8B-B14F-4D97-AF65-F5344CB8AC3E}">
        <p14:creationId xmlns:p14="http://schemas.microsoft.com/office/powerpoint/2010/main" val="12063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a:t>
            </a:r>
            <a:r>
              <a:rPr lang="en-US" baseline="0" dirty="0" smtClean="0"/>
              <a:t> is capable of being that directory, but care needs to be taken to get around SharePoint’s limitation of having only one external data source for each attribute included in the directory. </a:t>
            </a:r>
            <a:endParaRPr lang="en-US" dirty="0"/>
          </a:p>
        </p:txBody>
      </p:sp>
      <p:sp>
        <p:nvSpPr>
          <p:cNvPr id="4" name="Slide Number Placeholder 3"/>
          <p:cNvSpPr>
            <a:spLocks noGrp="1"/>
          </p:cNvSpPr>
          <p:nvPr>
            <p:ph type="sldNum" sz="quarter" idx="10"/>
          </p:nvPr>
        </p:nvSpPr>
        <p:spPr/>
        <p:txBody>
          <a:bodyPr/>
          <a:lstStyle/>
          <a:p>
            <a:pPr>
              <a:defRPr/>
            </a:pPr>
            <a:fld id="{294566D6-027E-411E-844B-03FDE26B924D}" type="slidenum">
              <a:rPr lang="en-US" smtClean="0"/>
              <a:pPr>
                <a:defRPr/>
              </a:pPr>
              <a:t>5</a:t>
            </a:fld>
            <a:endParaRPr lang="en-US"/>
          </a:p>
        </p:txBody>
      </p:sp>
    </p:spTree>
    <p:extLst>
      <p:ext uri="{BB962C8B-B14F-4D97-AF65-F5344CB8AC3E}">
        <p14:creationId xmlns:p14="http://schemas.microsoft.com/office/powerpoint/2010/main" val="2680806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practices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294566D6-027E-411E-844B-03FDE26B924D}" type="slidenum">
              <a:rPr lang="en-US" smtClean="0"/>
              <a:pPr>
                <a:defRPr/>
              </a:pPr>
              <a:t>7</a:t>
            </a:fld>
            <a:endParaRPr lang="en-US"/>
          </a:p>
        </p:txBody>
      </p:sp>
    </p:spTree>
    <p:extLst>
      <p:ext uri="{BB962C8B-B14F-4D97-AF65-F5344CB8AC3E}">
        <p14:creationId xmlns:p14="http://schemas.microsoft.com/office/powerpoint/2010/main" val="4029386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Cache DB provides</a:t>
            </a:r>
            <a:r>
              <a:rPr lang="en-US" baseline="0" dirty="0" smtClean="0"/>
              <a:t> a single consolidated data source.</a:t>
            </a:r>
            <a:endParaRPr lang="en-US" dirty="0"/>
          </a:p>
        </p:txBody>
      </p:sp>
      <p:sp>
        <p:nvSpPr>
          <p:cNvPr id="4" name="Slide Number Placeholder 3"/>
          <p:cNvSpPr>
            <a:spLocks noGrp="1"/>
          </p:cNvSpPr>
          <p:nvPr>
            <p:ph type="sldNum" sz="quarter" idx="10"/>
          </p:nvPr>
        </p:nvSpPr>
        <p:spPr/>
        <p:txBody>
          <a:bodyPr/>
          <a:lstStyle/>
          <a:p>
            <a:pPr>
              <a:defRPr/>
            </a:pPr>
            <a:fld id="{294566D6-027E-411E-844B-03FDE26B924D}" type="slidenum">
              <a:rPr lang="en-US" smtClean="0"/>
              <a:pPr>
                <a:defRPr/>
              </a:pPr>
              <a:t>12</a:t>
            </a:fld>
            <a:endParaRPr lang="en-US"/>
          </a:p>
        </p:txBody>
      </p:sp>
    </p:spTree>
    <p:extLst>
      <p:ext uri="{BB962C8B-B14F-4D97-AF65-F5344CB8AC3E}">
        <p14:creationId xmlns:p14="http://schemas.microsoft.com/office/powerpoint/2010/main" val="218907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sp>
        <p:nvSpPr>
          <p:cNvPr id="4" name="Text Box 21"/>
          <p:cNvSpPr txBox="1">
            <a:spLocks noChangeArrowheads="1"/>
          </p:cNvSpPr>
          <p:nvPr/>
        </p:nvSpPr>
        <p:spPr bwMode="auto">
          <a:xfrm>
            <a:off x="4038600" y="6229290"/>
            <a:ext cx="17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rgbClr val="3D77AF"/>
                </a:solidFill>
                <a:latin typeface="Verdana" pitchFamily="34" charset="0"/>
              </a:defRPr>
            </a:lvl1pPr>
            <a:lvl2pPr marL="742950" indent="-285750" eaLnBrk="0" hangingPunct="0">
              <a:defRPr>
                <a:solidFill>
                  <a:srgbClr val="3D77AF"/>
                </a:solidFill>
                <a:latin typeface="Verdana" pitchFamily="34" charset="0"/>
              </a:defRPr>
            </a:lvl2pPr>
            <a:lvl3pPr marL="1143000" indent="-228600" eaLnBrk="0" hangingPunct="0">
              <a:defRPr>
                <a:solidFill>
                  <a:srgbClr val="3D77AF"/>
                </a:solidFill>
                <a:latin typeface="Verdana" pitchFamily="34" charset="0"/>
              </a:defRPr>
            </a:lvl3pPr>
            <a:lvl4pPr marL="1600200" indent="-228600" eaLnBrk="0" hangingPunct="0">
              <a:defRPr>
                <a:solidFill>
                  <a:srgbClr val="3D77AF"/>
                </a:solidFill>
                <a:latin typeface="Verdana" pitchFamily="34" charset="0"/>
              </a:defRPr>
            </a:lvl4pPr>
            <a:lvl5pPr marL="2057400" indent="-228600" eaLnBrk="0" hangingPunct="0">
              <a:defRPr>
                <a:solidFill>
                  <a:srgbClr val="3D77AF"/>
                </a:solidFill>
                <a:latin typeface="Verdana" pitchFamily="34" charset="0"/>
              </a:defRPr>
            </a:lvl5pPr>
            <a:lvl6pPr marL="2514600" indent="-228600" eaLnBrk="0" fontAlgn="base" hangingPunct="0">
              <a:spcBef>
                <a:spcPct val="0"/>
              </a:spcBef>
              <a:spcAft>
                <a:spcPct val="0"/>
              </a:spcAft>
              <a:defRPr>
                <a:solidFill>
                  <a:srgbClr val="3D77AF"/>
                </a:solidFill>
                <a:latin typeface="Verdana" pitchFamily="34" charset="0"/>
              </a:defRPr>
            </a:lvl6pPr>
            <a:lvl7pPr marL="2971800" indent="-228600" eaLnBrk="0" fontAlgn="base" hangingPunct="0">
              <a:spcBef>
                <a:spcPct val="0"/>
              </a:spcBef>
              <a:spcAft>
                <a:spcPct val="0"/>
              </a:spcAft>
              <a:defRPr>
                <a:solidFill>
                  <a:srgbClr val="3D77AF"/>
                </a:solidFill>
                <a:latin typeface="Verdana" pitchFamily="34" charset="0"/>
              </a:defRPr>
            </a:lvl7pPr>
            <a:lvl8pPr marL="3429000" indent="-228600" eaLnBrk="0" fontAlgn="base" hangingPunct="0">
              <a:spcBef>
                <a:spcPct val="0"/>
              </a:spcBef>
              <a:spcAft>
                <a:spcPct val="0"/>
              </a:spcAft>
              <a:defRPr>
                <a:solidFill>
                  <a:srgbClr val="3D77AF"/>
                </a:solidFill>
                <a:latin typeface="Verdana" pitchFamily="34" charset="0"/>
              </a:defRPr>
            </a:lvl8pPr>
            <a:lvl9pPr marL="3886200" indent="-228600" eaLnBrk="0" fontAlgn="base" hangingPunct="0">
              <a:spcBef>
                <a:spcPct val="0"/>
              </a:spcBef>
              <a:spcAft>
                <a:spcPct val="0"/>
              </a:spcAft>
              <a:defRPr>
                <a:solidFill>
                  <a:srgbClr val="3D77AF"/>
                </a:solidFill>
                <a:latin typeface="Verdana" pitchFamily="34" charset="0"/>
              </a:defRPr>
            </a:lvl9pPr>
          </a:lstStyle>
          <a:p>
            <a:pPr eaLnBrk="1" hangingPunct="1"/>
            <a:r>
              <a:rPr lang="en-US" sz="1000" dirty="0" smtClean="0">
                <a:solidFill>
                  <a:srgbClr val="808080"/>
                </a:solidFill>
              </a:rPr>
              <a:t>16 Union Street</a:t>
            </a:r>
          </a:p>
          <a:p>
            <a:pPr eaLnBrk="1" hangingPunct="1"/>
            <a:r>
              <a:rPr lang="en-US" sz="1000" dirty="0" smtClean="0">
                <a:solidFill>
                  <a:srgbClr val="808080"/>
                </a:solidFill>
              </a:rPr>
              <a:t>Medford, NJ 08055</a:t>
            </a:r>
            <a:endParaRPr lang="en-US" sz="1000" dirty="0">
              <a:solidFill>
                <a:srgbClr val="808080"/>
              </a:solidFill>
            </a:endParaRPr>
          </a:p>
        </p:txBody>
      </p:sp>
      <p:sp>
        <p:nvSpPr>
          <p:cNvPr id="36869" name="Rectangle 5"/>
          <p:cNvSpPr>
            <a:spLocks noGrp="1" noChangeArrowheads="1"/>
          </p:cNvSpPr>
          <p:nvPr>
            <p:ph type="ctrTitle"/>
          </p:nvPr>
        </p:nvSpPr>
        <p:spPr>
          <a:xfrm>
            <a:off x="152400" y="304800"/>
            <a:ext cx="8839200" cy="1143000"/>
          </a:xfrm>
        </p:spPr>
        <p:txBody>
          <a:bodyPr/>
          <a:lstStyle>
            <a:lvl1pPr algn="ctr">
              <a:defRPr sz="4000"/>
            </a:lvl1pPr>
          </a:lstStyle>
          <a:p>
            <a:pPr lvl="0"/>
            <a:r>
              <a:rPr lang="en-US" noProof="0" smtClean="0"/>
              <a:t>Click to edit Master title style</a:t>
            </a:r>
            <a:endParaRPr lang="en-US" noProof="0" dirty="0" smtClean="0"/>
          </a:p>
        </p:txBody>
      </p:sp>
      <p:sp>
        <p:nvSpPr>
          <p:cNvPr id="36870" name="Rectangle 6"/>
          <p:cNvSpPr>
            <a:spLocks noGrp="1" noChangeArrowheads="1"/>
          </p:cNvSpPr>
          <p:nvPr>
            <p:ph type="subTitle" idx="1"/>
          </p:nvPr>
        </p:nvSpPr>
        <p:spPr>
          <a:xfrm>
            <a:off x="1447800" y="1524000"/>
            <a:ext cx="6102350" cy="1219200"/>
          </a:xfrm>
        </p:spPr>
        <p:txBody>
          <a:bodyPr/>
          <a:lstStyle>
            <a:lvl1pPr marL="0" indent="0" algn="ctr">
              <a:buFont typeface="Wingdings" pitchFamily="2" charset="2"/>
              <a:buNone/>
              <a:defRPr>
                <a:solidFill>
                  <a:srgbClr val="3D77AF"/>
                </a:solidFill>
              </a:defRPr>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2200761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fade">
                                      <p:cBhvr>
                                        <p:cTn id="7" dur="500"/>
                                        <p:tgtEl>
                                          <p:spTgt spid="3686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870">
                                            <p:txEl>
                                              <p:pRg st="0" end="0"/>
                                            </p:txEl>
                                          </p:spTgt>
                                        </p:tgtEl>
                                        <p:attrNameLst>
                                          <p:attrName>style.visibility</p:attrName>
                                        </p:attrNameLst>
                                      </p:cBhvr>
                                      <p:to>
                                        <p:strVal val="visible"/>
                                      </p:to>
                                    </p:set>
                                    <p:animEffect transition="in" filter="fade">
                                      <p:cBhvr>
                                        <p:cTn id="11" dur="500"/>
                                        <p:tgtEl>
                                          <p:spTgt spid="368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0" grpId="0" build="p">
        <p:tmplLst>
          <p:tmpl lvl="1">
            <p:tnLst>
              <p:par>
                <p:cTn presetID="10" presetClass="entr" presetSubtype="0" fill="hold" nodeType="afterEffect">
                  <p:stCondLst>
                    <p:cond delay="0"/>
                  </p:stCondLst>
                  <p:childTnLst>
                    <p:set>
                      <p:cBhvr>
                        <p:cTn dur="1" fill="hold">
                          <p:stCondLst>
                            <p:cond delay="0"/>
                          </p:stCondLst>
                        </p:cTn>
                        <p:tgtEl>
                          <p:spTgt spid="36870"/>
                        </p:tgtEl>
                        <p:attrNameLst>
                          <p:attrName>style.visibility</p:attrName>
                        </p:attrNameLst>
                      </p:cBhvr>
                      <p:to>
                        <p:strVal val="visible"/>
                      </p:to>
                    </p:set>
                    <p:animEffect transition="in" filter="fade">
                      <p:cBhvr>
                        <p:cTn dur="500"/>
                        <p:tgtEl>
                          <p:spTgt spid="36870"/>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0558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3388" y="457200"/>
            <a:ext cx="21590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457200"/>
            <a:ext cx="6326188"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040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21"/>
          <p:cNvSpPr txBox="1">
            <a:spLocks noChangeArrowheads="1"/>
          </p:cNvSpPr>
          <p:nvPr/>
        </p:nvSpPr>
        <p:spPr bwMode="auto">
          <a:xfrm>
            <a:off x="7391400" y="6096000"/>
            <a:ext cx="1752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rgbClr val="3D77AF"/>
                </a:solidFill>
                <a:latin typeface="Verdana" pitchFamily="34" charset="0"/>
              </a:defRPr>
            </a:lvl1pPr>
            <a:lvl2pPr marL="742950" indent="-285750" eaLnBrk="0" hangingPunct="0">
              <a:defRPr>
                <a:solidFill>
                  <a:srgbClr val="3D77AF"/>
                </a:solidFill>
                <a:latin typeface="Verdana" pitchFamily="34" charset="0"/>
              </a:defRPr>
            </a:lvl2pPr>
            <a:lvl3pPr marL="1143000" indent="-228600" eaLnBrk="0" hangingPunct="0">
              <a:defRPr>
                <a:solidFill>
                  <a:srgbClr val="3D77AF"/>
                </a:solidFill>
                <a:latin typeface="Verdana" pitchFamily="34" charset="0"/>
              </a:defRPr>
            </a:lvl3pPr>
            <a:lvl4pPr marL="1600200" indent="-228600" eaLnBrk="0" hangingPunct="0">
              <a:defRPr>
                <a:solidFill>
                  <a:srgbClr val="3D77AF"/>
                </a:solidFill>
                <a:latin typeface="Verdana" pitchFamily="34" charset="0"/>
              </a:defRPr>
            </a:lvl4pPr>
            <a:lvl5pPr marL="2057400" indent="-228600" eaLnBrk="0" hangingPunct="0">
              <a:defRPr>
                <a:solidFill>
                  <a:srgbClr val="3D77AF"/>
                </a:solidFill>
                <a:latin typeface="Verdana" pitchFamily="34" charset="0"/>
              </a:defRPr>
            </a:lvl5pPr>
            <a:lvl6pPr marL="2514600" indent="-228600" eaLnBrk="0" fontAlgn="base" hangingPunct="0">
              <a:spcBef>
                <a:spcPct val="0"/>
              </a:spcBef>
              <a:spcAft>
                <a:spcPct val="0"/>
              </a:spcAft>
              <a:defRPr>
                <a:solidFill>
                  <a:srgbClr val="3D77AF"/>
                </a:solidFill>
                <a:latin typeface="Verdana" pitchFamily="34" charset="0"/>
              </a:defRPr>
            </a:lvl6pPr>
            <a:lvl7pPr marL="2971800" indent="-228600" eaLnBrk="0" fontAlgn="base" hangingPunct="0">
              <a:spcBef>
                <a:spcPct val="0"/>
              </a:spcBef>
              <a:spcAft>
                <a:spcPct val="0"/>
              </a:spcAft>
              <a:defRPr>
                <a:solidFill>
                  <a:srgbClr val="3D77AF"/>
                </a:solidFill>
                <a:latin typeface="Verdana" pitchFamily="34" charset="0"/>
              </a:defRPr>
            </a:lvl7pPr>
            <a:lvl8pPr marL="3429000" indent="-228600" eaLnBrk="0" fontAlgn="base" hangingPunct="0">
              <a:spcBef>
                <a:spcPct val="0"/>
              </a:spcBef>
              <a:spcAft>
                <a:spcPct val="0"/>
              </a:spcAft>
              <a:defRPr>
                <a:solidFill>
                  <a:srgbClr val="3D77AF"/>
                </a:solidFill>
                <a:latin typeface="Verdana" pitchFamily="34" charset="0"/>
              </a:defRPr>
            </a:lvl8pPr>
            <a:lvl9pPr marL="3886200" indent="-228600" eaLnBrk="0" fontAlgn="base" hangingPunct="0">
              <a:spcBef>
                <a:spcPct val="0"/>
              </a:spcBef>
              <a:spcAft>
                <a:spcPct val="0"/>
              </a:spcAft>
              <a:defRPr>
                <a:solidFill>
                  <a:srgbClr val="3D77AF"/>
                </a:solidFill>
                <a:latin typeface="Verdana" pitchFamily="34" charset="0"/>
              </a:defRPr>
            </a:lvl9pPr>
          </a:lstStyle>
          <a:p>
            <a:pPr eaLnBrk="1" hangingPunct="1"/>
            <a:r>
              <a:rPr lang="en-US" sz="1000" dirty="0">
                <a:solidFill>
                  <a:srgbClr val="808080"/>
                </a:solidFill>
              </a:rPr>
              <a:t>Omicron </a:t>
            </a:r>
            <a:r>
              <a:rPr lang="en-US" sz="1000" dirty="0" smtClean="0">
                <a:solidFill>
                  <a:srgbClr val="808080"/>
                </a:solidFill>
              </a:rPr>
              <a:t>Development</a:t>
            </a:r>
            <a:endParaRPr lang="en-US" sz="1000" dirty="0">
              <a:solidFill>
                <a:srgbClr val="808080"/>
              </a:solidFill>
            </a:endParaRPr>
          </a:p>
          <a:p>
            <a:pPr eaLnBrk="1" hangingPunct="1"/>
            <a:r>
              <a:rPr lang="en-US" sz="1000" dirty="0" smtClean="0">
                <a:solidFill>
                  <a:srgbClr val="808080"/>
                </a:solidFill>
              </a:rPr>
              <a:t>16 Union Street</a:t>
            </a:r>
          </a:p>
          <a:p>
            <a:pPr eaLnBrk="1" hangingPunct="1"/>
            <a:r>
              <a:rPr lang="en-US" sz="1000" dirty="0" smtClean="0">
                <a:solidFill>
                  <a:srgbClr val="808080"/>
                </a:solidFill>
              </a:rPr>
              <a:t>Medford, NJ 08055</a:t>
            </a:r>
            <a:endParaRPr lang="en-US" sz="1000" dirty="0">
              <a:solidFill>
                <a:srgbClr val="808080"/>
              </a:solidFill>
            </a:endParaRPr>
          </a:p>
        </p:txBody>
      </p:sp>
      <p:sp>
        <p:nvSpPr>
          <p:cNvPr id="36869" name="Rectangle 5"/>
          <p:cNvSpPr>
            <a:spLocks noGrp="1" noChangeArrowheads="1"/>
          </p:cNvSpPr>
          <p:nvPr>
            <p:ph type="ctrTitle"/>
          </p:nvPr>
        </p:nvSpPr>
        <p:spPr>
          <a:xfrm>
            <a:off x="152400" y="304800"/>
            <a:ext cx="8839200" cy="1143000"/>
          </a:xfrm>
        </p:spPr>
        <p:txBody>
          <a:bodyPr/>
          <a:lstStyle>
            <a:lvl1pPr algn="ctr">
              <a:defRPr sz="4000"/>
            </a:lvl1pPr>
          </a:lstStyle>
          <a:p>
            <a:pPr lvl="0"/>
            <a:r>
              <a:rPr lang="en-US" noProof="0" smtClean="0"/>
              <a:t>Click to edit Master title style</a:t>
            </a:r>
            <a:endParaRPr lang="en-US" noProof="0" dirty="0" smtClean="0"/>
          </a:p>
        </p:txBody>
      </p:sp>
      <p:sp>
        <p:nvSpPr>
          <p:cNvPr id="36870" name="Rectangle 6"/>
          <p:cNvSpPr>
            <a:spLocks noGrp="1" noChangeArrowheads="1"/>
          </p:cNvSpPr>
          <p:nvPr>
            <p:ph type="subTitle" idx="1"/>
          </p:nvPr>
        </p:nvSpPr>
        <p:spPr>
          <a:xfrm>
            <a:off x="1447800" y="1524000"/>
            <a:ext cx="6102350" cy="1219200"/>
          </a:xfrm>
        </p:spPr>
        <p:txBody>
          <a:bodyPr/>
          <a:lstStyle>
            <a:lvl1pPr marL="0" indent="0" algn="ctr">
              <a:buFont typeface="Wingdings" pitchFamily="2" charset="2"/>
              <a:buNone/>
              <a:defRPr>
                <a:solidFill>
                  <a:srgbClr val="3D77AF"/>
                </a:solidFill>
              </a:defRPr>
            </a:lvl1pPr>
          </a:lstStyle>
          <a:p>
            <a:pPr lvl="0"/>
            <a:r>
              <a:rPr lang="en-US" noProof="0" smtClean="0"/>
              <a:t>Click to edit Master subtitle style</a:t>
            </a:r>
            <a:endParaRPr lang="en-US" noProof="0" dirty="0" smtClean="0"/>
          </a:p>
        </p:txBody>
      </p:sp>
    </p:spTree>
    <p:extLst>
      <p:ext uri="{BB962C8B-B14F-4D97-AF65-F5344CB8AC3E}">
        <p14:creationId xmlns:p14="http://schemas.microsoft.com/office/powerpoint/2010/main" val="4062747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21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19860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02748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84688" y="1524000"/>
            <a:ext cx="40290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565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4550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682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562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59008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002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2410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22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3388" y="457200"/>
            <a:ext cx="21590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457200"/>
            <a:ext cx="6326188"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601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Whi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a:blipFill dpi="0" rotWithShape="1">
            <a:blip r:embed="rId2" cstate="print"/>
            <a:srcRect/>
            <a:tile tx="0" ty="0" sx="100000" sy="100000" flip="none" algn="tl"/>
          </a:blipFill>
          <a:ln>
            <a:solidFill>
              <a:schemeClr val="bg1"/>
            </a:solidFill>
          </a:ln>
        </p:spPr>
        <p:txBody>
          <a:bodyPr/>
          <a:lstStyle>
            <a:lvl1pPr>
              <a:defRPr b="0" cap="none" spc="0">
                <a:ln w="18415" cmpd="sng">
                  <a:solidFill>
                    <a:schemeClr val="bg1"/>
                  </a:solidFill>
                  <a:prstDash val="solid"/>
                </a:ln>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Footer Placeholder 4"/>
          <p:cNvSpPr>
            <a:spLocks noGrp="1"/>
          </p:cNvSpPr>
          <p:nvPr>
            <p:ph type="ftr" sz="quarter" idx="10"/>
          </p:nvPr>
        </p:nvSpPr>
        <p:spPr>
          <a:xfrm>
            <a:off x="3124200" y="6356350"/>
            <a:ext cx="28956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234446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7798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524000"/>
            <a:ext cx="402748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84688" y="1524000"/>
            <a:ext cx="40290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8307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033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667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816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487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3380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bwMode="auto">
          <a:xfrm>
            <a:off x="304800" y="457200"/>
            <a:ext cx="8637588"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US" dirty="0" smtClean="0"/>
              <a:t>Click to edit Master style</a:t>
            </a:r>
          </a:p>
        </p:txBody>
      </p:sp>
      <p:sp>
        <p:nvSpPr>
          <p:cNvPr id="5127" name="Rectangle 7"/>
          <p:cNvSpPr>
            <a:spLocks noGrp="1" noChangeArrowheads="1"/>
          </p:cNvSpPr>
          <p:nvPr>
            <p:ph type="body" idx="1"/>
          </p:nvPr>
        </p:nvSpPr>
        <p:spPr bwMode="auto">
          <a:xfrm>
            <a:off x="304800" y="1524000"/>
            <a:ext cx="82089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Text Box 21"/>
          <p:cNvSpPr txBox="1">
            <a:spLocks noChangeArrowheads="1"/>
          </p:cNvSpPr>
          <p:nvPr/>
        </p:nvSpPr>
        <p:spPr bwMode="auto">
          <a:xfrm>
            <a:off x="7391400" y="6324600"/>
            <a:ext cx="167640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rgbClr val="3D77AF"/>
                </a:solidFill>
                <a:latin typeface="Verdana" pitchFamily="34" charset="0"/>
              </a:defRPr>
            </a:lvl1pPr>
            <a:lvl2pPr marL="742950" indent="-285750" eaLnBrk="0" hangingPunct="0">
              <a:defRPr>
                <a:solidFill>
                  <a:srgbClr val="3D77AF"/>
                </a:solidFill>
                <a:latin typeface="Verdana" pitchFamily="34" charset="0"/>
              </a:defRPr>
            </a:lvl2pPr>
            <a:lvl3pPr marL="1143000" indent="-228600" eaLnBrk="0" hangingPunct="0">
              <a:defRPr>
                <a:solidFill>
                  <a:srgbClr val="3D77AF"/>
                </a:solidFill>
                <a:latin typeface="Verdana" pitchFamily="34" charset="0"/>
              </a:defRPr>
            </a:lvl3pPr>
            <a:lvl4pPr marL="1600200" indent="-228600" eaLnBrk="0" hangingPunct="0">
              <a:defRPr>
                <a:solidFill>
                  <a:srgbClr val="3D77AF"/>
                </a:solidFill>
                <a:latin typeface="Verdana" pitchFamily="34" charset="0"/>
              </a:defRPr>
            </a:lvl4pPr>
            <a:lvl5pPr marL="2057400" indent="-228600" eaLnBrk="0" hangingPunct="0">
              <a:defRPr>
                <a:solidFill>
                  <a:srgbClr val="3D77AF"/>
                </a:solidFill>
                <a:latin typeface="Verdana" pitchFamily="34" charset="0"/>
              </a:defRPr>
            </a:lvl5pPr>
            <a:lvl6pPr marL="2514600" indent="-228600" eaLnBrk="0" fontAlgn="base" hangingPunct="0">
              <a:spcBef>
                <a:spcPct val="0"/>
              </a:spcBef>
              <a:spcAft>
                <a:spcPct val="0"/>
              </a:spcAft>
              <a:defRPr>
                <a:solidFill>
                  <a:srgbClr val="3D77AF"/>
                </a:solidFill>
                <a:latin typeface="Verdana" pitchFamily="34" charset="0"/>
              </a:defRPr>
            </a:lvl6pPr>
            <a:lvl7pPr marL="2971800" indent="-228600" eaLnBrk="0" fontAlgn="base" hangingPunct="0">
              <a:spcBef>
                <a:spcPct val="0"/>
              </a:spcBef>
              <a:spcAft>
                <a:spcPct val="0"/>
              </a:spcAft>
              <a:defRPr>
                <a:solidFill>
                  <a:srgbClr val="3D77AF"/>
                </a:solidFill>
                <a:latin typeface="Verdana" pitchFamily="34" charset="0"/>
              </a:defRPr>
            </a:lvl7pPr>
            <a:lvl8pPr marL="3429000" indent="-228600" eaLnBrk="0" fontAlgn="base" hangingPunct="0">
              <a:spcBef>
                <a:spcPct val="0"/>
              </a:spcBef>
              <a:spcAft>
                <a:spcPct val="0"/>
              </a:spcAft>
              <a:defRPr>
                <a:solidFill>
                  <a:srgbClr val="3D77AF"/>
                </a:solidFill>
                <a:latin typeface="Verdana" pitchFamily="34" charset="0"/>
              </a:defRPr>
            </a:lvl8pPr>
            <a:lvl9pPr marL="3886200" indent="-228600" eaLnBrk="0" fontAlgn="base" hangingPunct="0">
              <a:spcBef>
                <a:spcPct val="0"/>
              </a:spcBef>
              <a:spcAft>
                <a:spcPct val="0"/>
              </a:spcAft>
              <a:defRPr>
                <a:solidFill>
                  <a:srgbClr val="3D77AF"/>
                </a:solidFill>
                <a:latin typeface="Verdana" pitchFamily="34" charset="0"/>
              </a:defRPr>
            </a:lvl9pPr>
          </a:lstStyle>
          <a:p>
            <a:pPr eaLnBrk="1" hangingPunct="1"/>
            <a:r>
              <a:rPr lang="en-US" sz="1100" dirty="0" smtClean="0">
                <a:solidFill>
                  <a:srgbClr val="808080"/>
                </a:solidFill>
              </a:rPr>
              <a:t>609-678-0110</a:t>
            </a:r>
          </a:p>
        </p:txBody>
      </p:sp>
      <p:sp>
        <p:nvSpPr>
          <p:cNvPr id="2" name="TextBox 1"/>
          <p:cNvSpPr txBox="1"/>
          <p:nvPr userDrawn="1"/>
        </p:nvSpPr>
        <p:spPr>
          <a:xfrm>
            <a:off x="304800" y="6324600"/>
            <a:ext cx="2073003" cy="261610"/>
          </a:xfrm>
          <a:prstGeom prst="rect">
            <a:avLst/>
          </a:prstGeom>
          <a:noFill/>
        </p:spPr>
        <p:txBody>
          <a:bodyPr wrap="none" rtlCol="0">
            <a:spAutoFit/>
          </a:bodyPr>
          <a:lstStyle/>
          <a:p>
            <a:r>
              <a:rPr lang="en-US" sz="1100" dirty="0" smtClean="0"/>
              <a:t>Omicron Development LLC</a:t>
            </a:r>
            <a:endParaRPr lang="en-US" sz="1100" dirty="0"/>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b="1">
          <a:solidFill>
            <a:srgbClr val="3D77AF"/>
          </a:solidFill>
          <a:latin typeface="+mj-lt"/>
          <a:ea typeface="+mj-ea"/>
          <a:cs typeface="+mj-cs"/>
        </a:defRPr>
      </a:lvl1pPr>
      <a:lvl2pPr algn="l" rtl="0" eaLnBrk="1" fontAlgn="base" hangingPunct="1">
        <a:spcBef>
          <a:spcPct val="0"/>
        </a:spcBef>
        <a:spcAft>
          <a:spcPct val="0"/>
        </a:spcAft>
        <a:defRPr sz="4200" b="1">
          <a:solidFill>
            <a:srgbClr val="3D77AF"/>
          </a:solidFill>
          <a:latin typeface="Verdana" pitchFamily="34" charset="0"/>
        </a:defRPr>
      </a:lvl2pPr>
      <a:lvl3pPr algn="l" rtl="0" eaLnBrk="1" fontAlgn="base" hangingPunct="1">
        <a:spcBef>
          <a:spcPct val="0"/>
        </a:spcBef>
        <a:spcAft>
          <a:spcPct val="0"/>
        </a:spcAft>
        <a:defRPr sz="4200" b="1">
          <a:solidFill>
            <a:srgbClr val="3D77AF"/>
          </a:solidFill>
          <a:latin typeface="Verdana" pitchFamily="34" charset="0"/>
        </a:defRPr>
      </a:lvl3pPr>
      <a:lvl4pPr algn="l" rtl="0" eaLnBrk="1" fontAlgn="base" hangingPunct="1">
        <a:spcBef>
          <a:spcPct val="0"/>
        </a:spcBef>
        <a:spcAft>
          <a:spcPct val="0"/>
        </a:spcAft>
        <a:defRPr sz="4200" b="1">
          <a:solidFill>
            <a:srgbClr val="3D77AF"/>
          </a:solidFill>
          <a:latin typeface="Verdana" pitchFamily="34" charset="0"/>
        </a:defRPr>
      </a:lvl4pPr>
      <a:lvl5pPr algn="l" rtl="0" eaLnBrk="1" fontAlgn="base" hangingPunct="1">
        <a:spcBef>
          <a:spcPct val="0"/>
        </a:spcBef>
        <a:spcAft>
          <a:spcPct val="0"/>
        </a:spcAft>
        <a:defRPr sz="4200" b="1">
          <a:solidFill>
            <a:srgbClr val="3D77AF"/>
          </a:solidFill>
          <a:latin typeface="Verdana" pitchFamily="34" charset="0"/>
        </a:defRPr>
      </a:lvl5pPr>
      <a:lvl6pPr marL="457200" algn="l" rtl="0" eaLnBrk="1" fontAlgn="base" hangingPunct="1">
        <a:spcBef>
          <a:spcPct val="0"/>
        </a:spcBef>
        <a:spcAft>
          <a:spcPct val="0"/>
        </a:spcAft>
        <a:defRPr sz="4200" b="1">
          <a:solidFill>
            <a:srgbClr val="3D77AF"/>
          </a:solidFill>
          <a:latin typeface="Verdana" pitchFamily="34" charset="0"/>
        </a:defRPr>
      </a:lvl6pPr>
      <a:lvl7pPr marL="914400" algn="l" rtl="0" eaLnBrk="1" fontAlgn="base" hangingPunct="1">
        <a:spcBef>
          <a:spcPct val="0"/>
        </a:spcBef>
        <a:spcAft>
          <a:spcPct val="0"/>
        </a:spcAft>
        <a:defRPr sz="4200" b="1">
          <a:solidFill>
            <a:srgbClr val="3D77AF"/>
          </a:solidFill>
          <a:latin typeface="Verdana" pitchFamily="34" charset="0"/>
        </a:defRPr>
      </a:lvl7pPr>
      <a:lvl8pPr marL="1371600" algn="l" rtl="0" eaLnBrk="1" fontAlgn="base" hangingPunct="1">
        <a:spcBef>
          <a:spcPct val="0"/>
        </a:spcBef>
        <a:spcAft>
          <a:spcPct val="0"/>
        </a:spcAft>
        <a:defRPr sz="4200" b="1">
          <a:solidFill>
            <a:srgbClr val="3D77AF"/>
          </a:solidFill>
          <a:latin typeface="Verdana" pitchFamily="34" charset="0"/>
        </a:defRPr>
      </a:lvl8pPr>
      <a:lvl9pPr marL="1828800" algn="l" rtl="0" eaLnBrk="1" fontAlgn="base" hangingPunct="1">
        <a:spcBef>
          <a:spcPct val="0"/>
        </a:spcBef>
        <a:spcAft>
          <a:spcPct val="0"/>
        </a:spcAft>
        <a:defRPr sz="4200" b="1">
          <a:solidFill>
            <a:srgbClr val="3D77AF"/>
          </a:solidFill>
          <a:latin typeface="Verdana" pitchFamily="34" charset="0"/>
        </a:defRPr>
      </a:lvl9pPr>
    </p:titleStyle>
    <p:bodyStyle>
      <a:lvl1pPr marL="342900" indent="-342900" algn="l" rtl="0" eaLnBrk="1" fontAlgn="base" hangingPunct="1">
        <a:spcBef>
          <a:spcPct val="20000"/>
        </a:spcBef>
        <a:spcAft>
          <a:spcPct val="0"/>
        </a:spcAft>
        <a:buClr>
          <a:schemeClr val="bg2"/>
        </a:buClr>
        <a:buFont typeface="Wingdings" pitchFamily="2" charset="2"/>
        <a:buBlip>
          <a:blip r:embed="rId13"/>
        </a:buBlip>
        <a:defRPr sz="2400" b="1">
          <a:solidFill>
            <a:schemeClr val="bg2"/>
          </a:solidFill>
          <a:latin typeface="+mn-lt"/>
          <a:ea typeface="+mn-ea"/>
          <a:cs typeface="+mn-cs"/>
        </a:defRPr>
      </a:lvl1pPr>
      <a:lvl2pPr marL="742950" indent="-285750" algn="l" rtl="0" eaLnBrk="1" fontAlgn="base" hangingPunct="1">
        <a:spcBef>
          <a:spcPct val="20000"/>
        </a:spcBef>
        <a:spcAft>
          <a:spcPct val="0"/>
        </a:spcAft>
        <a:buClr>
          <a:schemeClr val="bg2"/>
        </a:buClr>
        <a:buFont typeface="Wingdings" pitchFamily="2" charset="2"/>
        <a:buBlip>
          <a:blip r:embed="rId14"/>
        </a:buBlip>
        <a:defRPr sz="2200" b="1">
          <a:solidFill>
            <a:schemeClr val="bg2"/>
          </a:solidFill>
          <a:latin typeface="+mn-lt"/>
        </a:defRPr>
      </a:lvl2pPr>
      <a:lvl3pPr marL="1143000" indent="-228600" algn="l" rtl="0" eaLnBrk="1" fontAlgn="base" hangingPunct="1">
        <a:spcBef>
          <a:spcPct val="20000"/>
        </a:spcBef>
        <a:spcAft>
          <a:spcPct val="0"/>
        </a:spcAft>
        <a:buClr>
          <a:schemeClr val="bg2"/>
        </a:buClr>
        <a:buFont typeface="Wingdings" pitchFamily="2" charset="2"/>
        <a:buBlip>
          <a:blip r:embed="rId14"/>
        </a:buBlip>
        <a:defRPr sz="2000" b="1">
          <a:solidFill>
            <a:schemeClr val="bg2"/>
          </a:solidFill>
          <a:latin typeface="+mn-lt"/>
        </a:defRPr>
      </a:lvl3pPr>
      <a:lvl4pPr marL="1600200" indent="-228600" algn="l" rtl="0" eaLnBrk="1" fontAlgn="base" hangingPunct="1">
        <a:spcBef>
          <a:spcPct val="20000"/>
        </a:spcBef>
        <a:spcAft>
          <a:spcPct val="0"/>
        </a:spcAft>
        <a:buClr>
          <a:schemeClr val="bg2"/>
        </a:buClr>
        <a:buFont typeface="Wingdings" pitchFamily="2" charset="2"/>
        <a:buBlip>
          <a:blip r:embed="rId14"/>
        </a:buBlip>
        <a:defRPr sz="2000">
          <a:solidFill>
            <a:schemeClr val="bg2"/>
          </a:solidFill>
          <a:latin typeface="+mn-lt"/>
        </a:defRPr>
      </a:lvl4pPr>
      <a:lvl5pPr marL="2057400" indent="-228600" algn="l" rtl="0" eaLnBrk="1" fontAlgn="base" hangingPunct="1">
        <a:spcBef>
          <a:spcPct val="20000"/>
        </a:spcBef>
        <a:spcAft>
          <a:spcPct val="0"/>
        </a:spcAft>
        <a:buClr>
          <a:schemeClr val="bg2"/>
        </a:buClr>
        <a:buFont typeface="Wingdings" pitchFamily="2" charset="2"/>
        <a:buBlip>
          <a:blip r:embed="rId14"/>
        </a:buBlip>
        <a:defRPr sz="2000">
          <a:solidFill>
            <a:schemeClr val="bg2"/>
          </a:solidFill>
          <a:latin typeface="+mn-lt"/>
        </a:defRPr>
      </a:lvl5pPr>
      <a:lvl6pPr marL="2514600" indent="-228600" algn="l" rtl="0" eaLnBrk="1" fontAlgn="base" hangingPunct="1">
        <a:spcBef>
          <a:spcPct val="20000"/>
        </a:spcBef>
        <a:spcAft>
          <a:spcPct val="0"/>
        </a:spcAft>
        <a:buClr>
          <a:schemeClr val="bg2"/>
        </a:buClr>
        <a:buFont typeface="Wingdings" pitchFamily="2" charset="2"/>
        <a:buBlip>
          <a:blip r:embed="rId14"/>
        </a:buBlip>
        <a:defRPr sz="2000">
          <a:solidFill>
            <a:schemeClr val="bg2"/>
          </a:solidFill>
          <a:latin typeface="+mn-lt"/>
        </a:defRPr>
      </a:lvl6pPr>
      <a:lvl7pPr marL="2971800" indent="-228600" algn="l" rtl="0" eaLnBrk="1" fontAlgn="base" hangingPunct="1">
        <a:spcBef>
          <a:spcPct val="20000"/>
        </a:spcBef>
        <a:spcAft>
          <a:spcPct val="0"/>
        </a:spcAft>
        <a:buClr>
          <a:schemeClr val="bg2"/>
        </a:buClr>
        <a:buFont typeface="Wingdings" pitchFamily="2" charset="2"/>
        <a:buBlip>
          <a:blip r:embed="rId14"/>
        </a:buBlip>
        <a:defRPr sz="2000">
          <a:solidFill>
            <a:schemeClr val="bg2"/>
          </a:solidFill>
          <a:latin typeface="+mn-lt"/>
        </a:defRPr>
      </a:lvl7pPr>
      <a:lvl8pPr marL="3429000" indent="-228600" algn="l" rtl="0" eaLnBrk="1" fontAlgn="base" hangingPunct="1">
        <a:spcBef>
          <a:spcPct val="20000"/>
        </a:spcBef>
        <a:spcAft>
          <a:spcPct val="0"/>
        </a:spcAft>
        <a:buClr>
          <a:schemeClr val="bg2"/>
        </a:buClr>
        <a:buFont typeface="Wingdings" pitchFamily="2" charset="2"/>
        <a:buBlip>
          <a:blip r:embed="rId14"/>
        </a:buBlip>
        <a:defRPr sz="2000">
          <a:solidFill>
            <a:schemeClr val="bg2"/>
          </a:solidFill>
          <a:latin typeface="+mn-lt"/>
        </a:defRPr>
      </a:lvl8pPr>
      <a:lvl9pPr marL="3886200" indent="-228600" algn="l" rtl="0" eaLnBrk="1" fontAlgn="base" hangingPunct="1">
        <a:spcBef>
          <a:spcPct val="20000"/>
        </a:spcBef>
        <a:spcAft>
          <a:spcPct val="0"/>
        </a:spcAft>
        <a:buClr>
          <a:schemeClr val="bg2"/>
        </a:buClr>
        <a:buFont typeface="Wingdings" pitchFamily="2" charset="2"/>
        <a:buBlip>
          <a:blip r:embed="rId14"/>
        </a:buBlip>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bwMode="auto">
          <a:xfrm>
            <a:off x="304800" y="457200"/>
            <a:ext cx="8637588"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en-US" smtClean="0"/>
              <a:t>Click to edit Master style</a:t>
            </a:r>
          </a:p>
        </p:txBody>
      </p:sp>
      <p:sp>
        <p:nvSpPr>
          <p:cNvPr id="5127" name="Rectangle 7"/>
          <p:cNvSpPr>
            <a:spLocks noGrp="1" noChangeArrowheads="1"/>
          </p:cNvSpPr>
          <p:nvPr>
            <p:ph type="body" idx="1"/>
          </p:nvPr>
        </p:nvSpPr>
        <p:spPr bwMode="auto">
          <a:xfrm>
            <a:off x="304800" y="1524000"/>
            <a:ext cx="82089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Text Box 21"/>
          <p:cNvSpPr txBox="1">
            <a:spLocks noChangeArrowheads="1"/>
          </p:cNvSpPr>
          <p:nvPr/>
        </p:nvSpPr>
        <p:spPr bwMode="auto">
          <a:xfrm>
            <a:off x="7391400" y="6096000"/>
            <a:ext cx="1752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rgbClr val="3D77AF"/>
                </a:solidFill>
                <a:latin typeface="Verdana" pitchFamily="34" charset="0"/>
              </a:defRPr>
            </a:lvl1pPr>
            <a:lvl2pPr marL="742950" indent="-285750" eaLnBrk="0" hangingPunct="0">
              <a:defRPr>
                <a:solidFill>
                  <a:srgbClr val="3D77AF"/>
                </a:solidFill>
                <a:latin typeface="Verdana" pitchFamily="34" charset="0"/>
              </a:defRPr>
            </a:lvl2pPr>
            <a:lvl3pPr marL="1143000" indent="-228600" eaLnBrk="0" hangingPunct="0">
              <a:defRPr>
                <a:solidFill>
                  <a:srgbClr val="3D77AF"/>
                </a:solidFill>
                <a:latin typeface="Verdana" pitchFamily="34" charset="0"/>
              </a:defRPr>
            </a:lvl3pPr>
            <a:lvl4pPr marL="1600200" indent="-228600" eaLnBrk="0" hangingPunct="0">
              <a:defRPr>
                <a:solidFill>
                  <a:srgbClr val="3D77AF"/>
                </a:solidFill>
                <a:latin typeface="Verdana" pitchFamily="34" charset="0"/>
              </a:defRPr>
            </a:lvl4pPr>
            <a:lvl5pPr marL="2057400" indent="-228600" eaLnBrk="0" hangingPunct="0">
              <a:defRPr>
                <a:solidFill>
                  <a:srgbClr val="3D77AF"/>
                </a:solidFill>
                <a:latin typeface="Verdana" pitchFamily="34" charset="0"/>
              </a:defRPr>
            </a:lvl5pPr>
            <a:lvl6pPr marL="2514600" indent="-228600" eaLnBrk="0" fontAlgn="base" hangingPunct="0">
              <a:spcBef>
                <a:spcPct val="0"/>
              </a:spcBef>
              <a:spcAft>
                <a:spcPct val="0"/>
              </a:spcAft>
              <a:defRPr>
                <a:solidFill>
                  <a:srgbClr val="3D77AF"/>
                </a:solidFill>
                <a:latin typeface="Verdana" pitchFamily="34" charset="0"/>
              </a:defRPr>
            </a:lvl6pPr>
            <a:lvl7pPr marL="2971800" indent="-228600" eaLnBrk="0" fontAlgn="base" hangingPunct="0">
              <a:spcBef>
                <a:spcPct val="0"/>
              </a:spcBef>
              <a:spcAft>
                <a:spcPct val="0"/>
              </a:spcAft>
              <a:defRPr>
                <a:solidFill>
                  <a:srgbClr val="3D77AF"/>
                </a:solidFill>
                <a:latin typeface="Verdana" pitchFamily="34" charset="0"/>
              </a:defRPr>
            </a:lvl7pPr>
            <a:lvl8pPr marL="3429000" indent="-228600" eaLnBrk="0" fontAlgn="base" hangingPunct="0">
              <a:spcBef>
                <a:spcPct val="0"/>
              </a:spcBef>
              <a:spcAft>
                <a:spcPct val="0"/>
              </a:spcAft>
              <a:defRPr>
                <a:solidFill>
                  <a:srgbClr val="3D77AF"/>
                </a:solidFill>
                <a:latin typeface="Verdana" pitchFamily="34" charset="0"/>
              </a:defRPr>
            </a:lvl8pPr>
            <a:lvl9pPr marL="3886200" indent="-228600" eaLnBrk="0" fontAlgn="base" hangingPunct="0">
              <a:spcBef>
                <a:spcPct val="0"/>
              </a:spcBef>
              <a:spcAft>
                <a:spcPct val="0"/>
              </a:spcAft>
              <a:defRPr>
                <a:solidFill>
                  <a:srgbClr val="3D77AF"/>
                </a:solidFill>
                <a:latin typeface="Verdana" pitchFamily="34" charset="0"/>
              </a:defRPr>
            </a:lvl9pPr>
          </a:lstStyle>
          <a:p>
            <a:pPr eaLnBrk="1" hangingPunct="1"/>
            <a:r>
              <a:rPr lang="en-US" sz="1000" dirty="0">
                <a:solidFill>
                  <a:srgbClr val="808080"/>
                </a:solidFill>
              </a:rPr>
              <a:t>Omicron </a:t>
            </a:r>
            <a:r>
              <a:rPr lang="en-US" sz="1000" dirty="0" smtClean="0">
                <a:solidFill>
                  <a:srgbClr val="808080"/>
                </a:solidFill>
              </a:rPr>
              <a:t>Development</a:t>
            </a:r>
            <a:endParaRPr lang="en-US" sz="1000" dirty="0">
              <a:solidFill>
                <a:srgbClr val="808080"/>
              </a:solidFill>
            </a:endParaRPr>
          </a:p>
          <a:p>
            <a:pPr eaLnBrk="1" hangingPunct="1"/>
            <a:r>
              <a:rPr lang="en-US" sz="1000" dirty="0" smtClean="0">
                <a:solidFill>
                  <a:srgbClr val="808080"/>
                </a:solidFill>
              </a:rPr>
              <a:t>16 Union Street</a:t>
            </a:r>
          </a:p>
          <a:p>
            <a:pPr eaLnBrk="1" hangingPunct="1"/>
            <a:r>
              <a:rPr lang="en-US" sz="1000" dirty="0" smtClean="0">
                <a:solidFill>
                  <a:srgbClr val="808080"/>
                </a:solidFill>
              </a:rPr>
              <a:t>Medford, NJ 08055</a:t>
            </a:r>
            <a:endParaRPr lang="en-US" sz="1000" dirty="0">
              <a:solidFill>
                <a:srgbClr val="808080"/>
              </a:solidFill>
            </a:endParaRPr>
          </a:p>
        </p:txBody>
      </p:sp>
    </p:spTree>
    <p:extLst>
      <p:ext uri="{BB962C8B-B14F-4D97-AF65-F5344CB8AC3E}">
        <p14:creationId xmlns:p14="http://schemas.microsoft.com/office/powerpoint/2010/main" val="22639856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99"/>
                                          </p:stCondLst>
                                        </p:cTn>
                                        <p:tgtEl>
                                          <p:spTgt spid="5126"/>
                                        </p:tgtEl>
                                        <p:attrNameLst>
                                          <p:attrName>style.visibility</p:attrName>
                                        </p:attrNameLst>
                                      </p:cBhvr>
                                      <p:to>
                                        <p:strVal val="visible"/>
                                      </p:to>
                                    </p:set>
                                  </p:childTnLst>
                                </p:cTn>
                              </p:par>
                            </p:childTnLst>
                          </p:cTn>
                        </p:par>
                        <p:par>
                          <p:cTn id="7" fill="hold" nodeType="withGroup">
                            <p:stCondLst>
                              <p:cond delay="100"/>
                            </p:stCondLst>
                            <p:childTnLst>
                              <p:par>
                                <p:cTn id="8" presetID="1" presetClass="entr" presetSubtype="0" fill="hold" grpId="0" nodeType="afterEffect">
                                  <p:stCondLst>
                                    <p:cond delay="0"/>
                                  </p:stCondLst>
                                  <p:childTnLst>
                                    <p:set>
                                      <p:cBhvr>
                                        <p:cTn id="9" dur="1" fill="hold">
                                          <p:stCondLst>
                                            <p:cond delay="0"/>
                                          </p:stCondLst>
                                        </p:cTn>
                                        <p:tgtEl>
                                          <p:spTgt spid="5127">
                                            <p:txEl>
                                              <p:pRg st="0" end="0"/>
                                            </p:txEl>
                                          </p:spTgt>
                                        </p:tgtEl>
                                        <p:attrNameLst>
                                          <p:attrName>style.visibility</p:attrName>
                                        </p:attrNameLst>
                                      </p:cBhvr>
                                      <p:to>
                                        <p:strVal val="visible"/>
                                      </p:to>
                                    </p:set>
                                  </p:childTnLst>
                                </p:cTn>
                              </p:par>
                            </p:childTnLst>
                          </p:cTn>
                        </p:par>
                        <p:par>
                          <p:cTn id="10" fill="hold" nodeType="withGroup">
                            <p:stCondLst>
                              <p:cond delay="100"/>
                            </p:stCondLst>
                            <p:childTnLst>
                              <p:par>
                                <p:cTn id="11" presetID="1" presetClass="entr" presetSubtype="0" fill="hold" grpId="0" nodeType="afterEffect">
                                  <p:stCondLst>
                                    <p:cond delay="0"/>
                                  </p:stCondLst>
                                  <p:childTnLst>
                                    <p:set>
                                      <p:cBhvr>
                                        <p:cTn id="12" dur="1" fill="hold">
                                          <p:stCondLst>
                                            <p:cond delay="0"/>
                                          </p:stCondLst>
                                        </p:cTn>
                                        <p:tgtEl>
                                          <p:spTgt spid="5127">
                                            <p:txEl>
                                              <p:pRg st="1" end="1"/>
                                            </p:txEl>
                                          </p:spTgt>
                                        </p:tgtEl>
                                        <p:attrNameLst>
                                          <p:attrName>style.visibility</p:attrName>
                                        </p:attrNameLst>
                                      </p:cBhvr>
                                      <p:to>
                                        <p:strVal val="visible"/>
                                      </p:to>
                                    </p:set>
                                  </p:childTnLst>
                                </p:cTn>
                              </p:par>
                            </p:childTnLst>
                          </p:cTn>
                        </p:par>
                        <p:par>
                          <p:cTn id="13" fill="hold" nodeType="withGroup">
                            <p:stCondLst>
                              <p:cond delay="100"/>
                            </p:stCondLst>
                            <p:childTnLst>
                              <p:par>
                                <p:cTn id="14" presetID="1" presetClass="entr" presetSubtype="0" fill="hold" grpId="0" nodeType="afterEffect">
                                  <p:stCondLst>
                                    <p:cond delay="0"/>
                                  </p:stCondLst>
                                  <p:childTnLst>
                                    <p:set>
                                      <p:cBhvr>
                                        <p:cTn id="15" dur="1" fill="hold">
                                          <p:stCondLst>
                                            <p:cond delay="0"/>
                                          </p:stCondLst>
                                        </p:cTn>
                                        <p:tgtEl>
                                          <p:spTgt spid="5127">
                                            <p:txEl>
                                              <p:pRg st="2" end="2"/>
                                            </p:txEl>
                                          </p:spTgt>
                                        </p:tgtEl>
                                        <p:attrNameLst>
                                          <p:attrName>style.visibility</p:attrName>
                                        </p:attrNameLst>
                                      </p:cBhvr>
                                      <p:to>
                                        <p:strVal val="visible"/>
                                      </p:to>
                                    </p:set>
                                  </p:childTnLst>
                                </p:cTn>
                              </p:par>
                            </p:childTnLst>
                          </p:cTn>
                        </p:par>
                        <p:par>
                          <p:cTn id="16" fill="hold" nodeType="withGroup">
                            <p:stCondLst>
                              <p:cond delay="100"/>
                            </p:stCondLst>
                            <p:childTnLst>
                              <p:par>
                                <p:cTn id="17" presetID="1" presetClass="entr" presetSubtype="0" fill="hold" grpId="0" nodeType="after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par>
                          <p:cTn id="19" fill="hold" nodeType="withGroup">
                            <p:stCondLst>
                              <p:cond delay="100"/>
                            </p:stCondLst>
                            <p:childTnLst>
                              <p:par>
                                <p:cTn id="20" presetID="1" presetClass="entr" presetSubtype="0" fill="hold" grpId="0" nodeType="afterEffect">
                                  <p:stCondLst>
                                    <p:cond delay="0"/>
                                  </p:stCondLst>
                                  <p:childTnLst>
                                    <p:set>
                                      <p:cBhvr>
                                        <p:cTn id="21"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p:bldP spid="5127" grpId="0" build="p" bldLvl="5" autoUpdateAnimBg="0">
        <p:tmplLst>
          <p:tmpl lvl="1">
            <p:tnLst>
              <p:par>
                <p:cTn presetID="1" presetClass="entr" presetSubtype="0" fill="hold" nodeType="afterEffect">
                  <p:stCondLst>
                    <p:cond delay="0"/>
                  </p:stCondLst>
                  <p:childTnLst>
                    <p:set>
                      <p:cBhvr>
                        <p:cTn dur="1" fill="hold">
                          <p:stCondLst>
                            <p:cond delay="0"/>
                          </p:stCondLst>
                        </p:cTn>
                        <p:tgtEl>
                          <p:spTgt spid="5127"/>
                        </p:tgtEl>
                        <p:attrNameLst>
                          <p:attrName>style.visibility</p:attrName>
                        </p:attrNameLst>
                      </p:cBhvr>
                      <p:to>
                        <p:strVal val="visible"/>
                      </p:to>
                    </p:set>
                  </p:childTnLst>
                </p:cTn>
              </p:par>
            </p:tnLst>
          </p:tmpl>
          <p:tmpl lvl="2">
            <p:tnLst>
              <p:par>
                <p:cTn presetID="1" presetClass="entr" presetSubtype="0" fill="hold" nodeType="afterEffect">
                  <p:stCondLst>
                    <p:cond delay="0"/>
                  </p:stCondLst>
                  <p:childTnLst>
                    <p:set>
                      <p:cBhvr>
                        <p:cTn dur="1" fill="hold">
                          <p:stCondLst>
                            <p:cond delay="0"/>
                          </p:stCondLst>
                        </p:cTn>
                        <p:tgtEl>
                          <p:spTgt spid="5127"/>
                        </p:tgtEl>
                        <p:attrNameLst>
                          <p:attrName>style.visibility</p:attrName>
                        </p:attrNameLst>
                      </p:cBhvr>
                      <p:to>
                        <p:strVal val="visible"/>
                      </p:to>
                    </p:set>
                  </p:childTnLst>
                </p:cTn>
              </p:par>
            </p:tnLst>
          </p:tmpl>
          <p:tmpl lvl="3">
            <p:tnLst>
              <p:par>
                <p:cTn presetID="1" presetClass="entr" presetSubtype="0" fill="hold" nodeType="afterEffect">
                  <p:stCondLst>
                    <p:cond delay="0"/>
                  </p:stCondLst>
                  <p:childTnLst>
                    <p:set>
                      <p:cBhvr>
                        <p:cTn dur="1" fill="hold">
                          <p:stCondLst>
                            <p:cond delay="0"/>
                          </p:stCondLst>
                        </p:cTn>
                        <p:tgtEl>
                          <p:spTgt spid="5127"/>
                        </p:tgtEl>
                        <p:attrNameLst>
                          <p:attrName>style.visibility</p:attrName>
                        </p:attrNameLst>
                      </p:cBhvr>
                      <p:to>
                        <p:strVal val="visible"/>
                      </p:to>
                    </p:set>
                  </p:childTnLst>
                </p:cTn>
              </p:par>
            </p:tnLst>
          </p:tmpl>
          <p:tmpl lvl="4">
            <p:tnLst>
              <p:par>
                <p:cTn presetID="1" presetClass="entr" presetSubtype="0" fill="hold" nodeType="afterEffect">
                  <p:stCondLst>
                    <p:cond delay="0"/>
                  </p:stCondLst>
                  <p:childTnLst>
                    <p:set>
                      <p:cBhvr>
                        <p:cTn dur="1" fill="hold">
                          <p:stCondLst>
                            <p:cond delay="0"/>
                          </p:stCondLst>
                        </p:cTn>
                        <p:tgtEl>
                          <p:spTgt spid="5127"/>
                        </p:tgtEl>
                        <p:attrNameLst>
                          <p:attrName>style.visibility</p:attrName>
                        </p:attrNameLst>
                      </p:cBhvr>
                      <p:to>
                        <p:strVal val="visible"/>
                      </p:to>
                    </p:set>
                  </p:childTnLst>
                </p:cTn>
              </p:par>
            </p:tnLst>
          </p:tmpl>
          <p:tmpl lvl="5">
            <p:tnLst>
              <p:par>
                <p:cTn presetID="1" presetClass="entr" presetSubtype="0" fill="hold" nodeType="afterEffect">
                  <p:stCondLst>
                    <p:cond delay="0"/>
                  </p:stCondLst>
                  <p:childTnLst>
                    <p:set>
                      <p:cBhvr>
                        <p:cTn dur="1" fill="hold">
                          <p:stCondLst>
                            <p:cond delay="0"/>
                          </p:stCondLst>
                        </p:cTn>
                        <p:tgtEl>
                          <p:spTgt spid="5127"/>
                        </p:tgtEl>
                        <p:attrNameLst>
                          <p:attrName>style.visibility</p:attrName>
                        </p:attrNameLst>
                      </p:cBhvr>
                      <p:to>
                        <p:strVal val="visible"/>
                      </p:to>
                    </p:set>
                  </p:childTnLst>
                </p:cTn>
              </p:par>
            </p:tnLst>
          </p:tmpl>
        </p:tmplLst>
      </p:bldP>
    </p:bldLst>
  </p:timing>
  <p:txStyles>
    <p:titleStyle>
      <a:lvl1pPr algn="l" rtl="0" eaLnBrk="1" fontAlgn="base" hangingPunct="1">
        <a:spcBef>
          <a:spcPct val="0"/>
        </a:spcBef>
        <a:spcAft>
          <a:spcPct val="0"/>
        </a:spcAft>
        <a:defRPr sz="4200" b="1">
          <a:solidFill>
            <a:srgbClr val="3D77AF"/>
          </a:solidFill>
          <a:latin typeface="+mj-lt"/>
          <a:ea typeface="+mj-ea"/>
          <a:cs typeface="+mj-cs"/>
        </a:defRPr>
      </a:lvl1pPr>
      <a:lvl2pPr algn="l" rtl="0" eaLnBrk="1" fontAlgn="base" hangingPunct="1">
        <a:spcBef>
          <a:spcPct val="0"/>
        </a:spcBef>
        <a:spcAft>
          <a:spcPct val="0"/>
        </a:spcAft>
        <a:defRPr sz="4200" b="1">
          <a:solidFill>
            <a:srgbClr val="3D77AF"/>
          </a:solidFill>
          <a:latin typeface="Verdana" pitchFamily="34" charset="0"/>
        </a:defRPr>
      </a:lvl2pPr>
      <a:lvl3pPr algn="l" rtl="0" eaLnBrk="1" fontAlgn="base" hangingPunct="1">
        <a:spcBef>
          <a:spcPct val="0"/>
        </a:spcBef>
        <a:spcAft>
          <a:spcPct val="0"/>
        </a:spcAft>
        <a:defRPr sz="4200" b="1">
          <a:solidFill>
            <a:srgbClr val="3D77AF"/>
          </a:solidFill>
          <a:latin typeface="Verdana" pitchFamily="34" charset="0"/>
        </a:defRPr>
      </a:lvl3pPr>
      <a:lvl4pPr algn="l" rtl="0" eaLnBrk="1" fontAlgn="base" hangingPunct="1">
        <a:spcBef>
          <a:spcPct val="0"/>
        </a:spcBef>
        <a:spcAft>
          <a:spcPct val="0"/>
        </a:spcAft>
        <a:defRPr sz="4200" b="1">
          <a:solidFill>
            <a:srgbClr val="3D77AF"/>
          </a:solidFill>
          <a:latin typeface="Verdana" pitchFamily="34" charset="0"/>
        </a:defRPr>
      </a:lvl4pPr>
      <a:lvl5pPr algn="l" rtl="0" eaLnBrk="1" fontAlgn="base" hangingPunct="1">
        <a:spcBef>
          <a:spcPct val="0"/>
        </a:spcBef>
        <a:spcAft>
          <a:spcPct val="0"/>
        </a:spcAft>
        <a:defRPr sz="4200" b="1">
          <a:solidFill>
            <a:srgbClr val="3D77AF"/>
          </a:solidFill>
          <a:latin typeface="Verdana" pitchFamily="34" charset="0"/>
        </a:defRPr>
      </a:lvl5pPr>
      <a:lvl6pPr marL="457200" algn="l" rtl="0" eaLnBrk="1" fontAlgn="base" hangingPunct="1">
        <a:spcBef>
          <a:spcPct val="0"/>
        </a:spcBef>
        <a:spcAft>
          <a:spcPct val="0"/>
        </a:spcAft>
        <a:defRPr sz="4200" b="1">
          <a:solidFill>
            <a:srgbClr val="3D77AF"/>
          </a:solidFill>
          <a:latin typeface="Verdana" pitchFamily="34" charset="0"/>
        </a:defRPr>
      </a:lvl6pPr>
      <a:lvl7pPr marL="914400" algn="l" rtl="0" eaLnBrk="1" fontAlgn="base" hangingPunct="1">
        <a:spcBef>
          <a:spcPct val="0"/>
        </a:spcBef>
        <a:spcAft>
          <a:spcPct val="0"/>
        </a:spcAft>
        <a:defRPr sz="4200" b="1">
          <a:solidFill>
            <a:srgbClr val="3D77AF"/>
          </a:solidFill>
          <a:latin typeface="Verdana" pitchFamily="34" charset="0"/>
        </a:defRPr>
      </a:lvl7pPr>
      <a:lvl8pPr marL="1371600" algn="l" rtl="0" eaLnBrk="1" fontAlgn="base" hangingPunct="1">
        <a:spcBef>
          <a:spcPct val="0"/>
        </a:spcBef>
        <a:spcAft>
          <a:spcPct val="0"/>
        </a:spcAft>
        <a:defRPr sz="4200" b="1">
          <a:solidFill>
            <a:srgbClr val="3D77AF"/>
          </a:solidFill>
          <a:latin typeface="Verdana" pitchFamily="34" charset="0"/>
        </a:defRPr>
      </a:lvl8pPr>
      <a:lvl9pPr marL="1828800" algn="l" rtl="0" eaLnBrk="1" fontAlgn="base" hangingPunct="1">
        <a:spcBef>
          <a:spcPct val="0"/>
        </a:spcBef>
        <a:spcAft>
          <a:spcPct val="0"/>
        </a:spcAft>
        <a:defRPr sz="4200" b="1">
          <a:solidFill>
            <a:srgbClr val="3D77AF"/>
          </a:solidFill>
          <a:latin typeface="Verdana" pitchFamily="34" charset="0"/>
        </a:defRPr>
      </a:lvl9pPr>
    </p:titleStyle>
    <p:bodyStyle>
      <a:lvl1pPr marL="342900" indent="-342900" algn="l" rtl="0" eaLnBrk="1" fontAlgn="base" hangingPunct="1">
        <a:spcBef>
          <a:spcPct val="20000"/>
        </a:spcBef>
        <a:spcAft>
          <a:spcPct val="0"/>
        </a:spcAft>
        <a:buClr>
          <a:schemeClr val="bg2"/>
        </a:buClr>
        <a:buFont typeface="Wingdings" pitchFamily="2" charset="2"/>
        <a:buBlip>
          <a:blip r:embed="rId15"/>
        </a:buBlip>
        <a:defRPr sz="2400" b="1">
          <a:solidFill>
            <a:schemeClr val="bg2"/>
          </a:solidFill>
          <a:latin typeface="+mn-lt"/>
          <a:ea typeface="+mn-ea"/>
          <a:cs typeface="+mn-cs"/>
        </a:defRPr>
      </a:lvl1pPr>
      <a:lvl2pPr marL="742950" indent="-285750" algn="l" rtl="0" eaLnBrk="1" fontAlgn="base" hangingPunct="1">
        <a:spcBef>
          <a:spcPct val="20000"/>
        </a:spcBef>
        <a:spcAft>
          <a:spcPct val="0"/>
        </a:spcAft>
        <a:buClr>
          <a:schemeClr val="bg2"/>
        </a:buClr>
        <a:buFont typeface="Wingdings" pitchFamily="2" charset="2"/>
        <a:buBlip>
          <a:blip r:embed="rId16"/>
        </a:buBlip>
        <a:defRPr sz="2200" b="1">
          <a:solidFill>
            <a:schemeClr val="bg2"/>
          </a:solidFill>
          <a:latin typeface="+mn-lt"/>
        </a:defRPr>
      </a:lvl2pPr>
      <a:lvl3pPr marL="1143000" indent="-228600" algn="l" rtl="0" eaLnBrk="1" fontAlgn="base" hangingPunct="1">
        <a:spcBef>
          <a:spcPct val="20000"/>
        </a:spcBef>
        <a:spcAft>
          <a:spcPct val="0"/>
        </a:spcAft>
        <a:buClr>
          <a:schemeClr val="bg2"/>
        </a:buClr>
        <a:buFont typeface="Wingdings" pitchFamily="2" charset="2"/>
        <a:buBlip>
          <a:blip r:embed="rId16"/>
        </a:buBlip>
        <a:defRPr sz="2000" b="1">
          <a:solidFill>
            <a:schemeClr val="bg2"/>
          </a:solidFill>
          <a:latin typeface="+mn-lt"/>
        </a:defRPr>
      </a:lvl3pPr>
      <a:lvl4pPr marL="1600200" indent="-228600" algn="l" rtl="0" eaLnBrk="1" fontAlgn="base" hangingPunct="1">
        <a:spcBef>
          <a:spcPct val="20000"/>
        </a:spcBef>
        <a:spcAft>
          <a:spcPct val="0"/>
        </a:spcAft>
        <a:buClr>
          <a:schemeClr val="bg2"/>
        </a:buClr>
        <a:buFont typeface="Wingdings" pitchFamily="2" charset="2"/>
        <a:buBlip>
          <a:blip r:embed="rId16"/>
        </a:buBlip>
        <a:defRPr sz="2000">
          <a:solidFill>
            <a:schemeClr val="bg2"/>
          </a:solidFill>
          <a:latin typeface="+mn-lt"/>
        </a:defRPr>
      </a:lvl4pPr>
      <a:lvl5pPr marL="2057400" indent="-228600" algn="l" rtl="0" eaLnBrk="1" fontAlgn="base" hangingPunct="1">
        <a:spcBef>
          <a:spcPct val="20000"/>
        </a:spcBef>
        <a:spcAft>
          <a:spcPct val="0"/>
        </a:spcAft>
        <a:buClr>
          <a:schemeClr val="bg2"/>
        </a:buClr>
        <a:buFont typeface="Wingdings" pitchFamily="2" charset="2"/>
        <a:buBlip>
          <a:blip r:embed="rId16"/>
        </a:buBlip>
        <a:defRPr sz="2000">
          <a:solidFill>
            <a:schemeClr val="bg2"/>
          </a:solidFill>
          <a:latin typeface="+mn-lt"/>
        </a:defRPr>
      </a:lvl5pPr>
      <a:lvl6pPr marL="2514600" indent="-228600" algn="l" rtl="0" eaLnBrk="1" fontAlgn="base" hangingPunct="1">
        <a:spcBef>
          <a:spcPct val="20000"/>
        </a:spcBef>
        <a:spcAft>
          <a:spcPct val="0"/>
        </a:spcAft>
        <a:buClr>
          <a:schemeClr val="bg2"/>
        </a:buClr>
        <a:buFont typeface="Wingdings" pitchFamily="2" charset="2"/>
        <a:buBlip>
          <a:blip r:embed="rId16"/>
        </a:buBlip>
        <a:defRPr sz="2000">
          <a:solidFill>
            <a:schemeClr val="bg2"/>
          </a:solidFill>
          <a:latin typeface="+mn-lt"/>
        </a:defRPr>
      </a:lvl6pPr>
      <a:lvl7pPr marL="2971800" indent="-228600" algn="l" rtl="0" eaLnBrk="1" fontAlgn="base" hangingPunct="1">
        <a:spcBef>
          <a:spcPct val="20000"/>
        </a:spcBef>
        <a:spcAft>
          <a:spcPct val="0"/>
        </a:spcAft>
        <a:buClr>
          <a:schemeClr val="bg2"/>
        </a:buClr>
        <a:buFont typeface="Wingdings" pitchFamily="2" charset="2"/>
        <a:buBlip>
          <a:blip r:embed="rId16"/>
        </a:buBlip>
        <a:defRPr sz="2000">
          <a:solidFill>
            <a:schemeClr val="bg2"/>
          </a:solidFill>
          <a:latin typeface="+mn-lt"/>
        </a:defRPr>
      </a:lvl7pPr>
      <a:lvl8pPr marL="3429000" indent="-228600" algn="l" rtl="0" eaLnBrk="1" fontAlgn="base" hangingPunct="1">
        <a:spcBef>
          <a:spcPct val="20000"/>
        </a:spcBef>
        <a:spcAft>
          <a:spcPct val="0"/>
        </a:spcAft>
        <a:buClr>
          <a:schemeClr val="bg2"/>
        </a:buClr>
        <a:buFont typeface="Wingdings" pitchFamily="2" charset="2"/>
        <a:buBlip>
          <a:blip r:embed="rId16"/>
        </a:buBlip>
        <a:defRPr sz="2000">
          <a:solidFill>
            <a:schemeClr val="bg2"/>
          </a:solidFill>
          <a:latin typeface="+mn-lt"/>
        </a:defRPr>
      </a:lvl8pPr>
      <a:lvl9pPr marL="3886200" indent="-228600" algn="l" rtl="0" eaLnBrk="1" fontAlgn="base" hangingPunct="1">
        <a:spcBef>
          <a:spcPct val="20000"/>
        </a:spcBef>
        <a:spcAft>
          <a:spcPct val="0"/>
        </a:spcAft>
        <a:buClr>
          <a:schemeClr val="bg2"/>
        </a:buClr>
        <a:buFont typeface="Wingdings" pitchFamily="2" charset="2"/>
        <a:buBlip>
          <a:blip r:embed="rId16"/>
        </a:buBlip>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429161"/>
            <a:ext cx="8839200" cy="1323439"/>
          </a:xfrm>
        </p:spPr>
        <p:txBody>
          <a:bodyPr/>
          <a:lstStyle/>
          <a:p>
            <a:r>
              <a:rPr lang="en-US" dirty="0">
                <a:solidFill>
                  <a:schemeClr val="bg2"/>
                </a:solidFill>
                <a:latin typeface="Lucida Sans" pitchFamily="34" charset="0"/>
              </a:rPr>
              <a:t>Leveraging SharePoint User </a:t>
            </a:r>
            <a:r>
              <a:rPr lang="en-US" dirty="0" smtClean="0">
                <a:solidFill>
                  <a:schemeClr val="bg2"/>
                </a:solidFill>
                <a:latin typeface="Lucida Sans" pitchFamily="34" charset="0"/>
              </a:rPr>
              <a:t>Profiles</a:t>
            </a:r>
            <a:endParaRPr lang="en-US" dirty="0" smtClean="0">
              <a:solidFill>
                <a:schemeClr val="bg2"/>
              </a:solidFill>
            </a:endParaRPr>
          </a:p>
        </p:txBody>
      </p:sp>
      <p:sp>
        <p:nvSpPr>
          <p:cNvPr id="3075" name="Rectangle 3"/>
          <p:cNvSpPr>
            <a:spLocks noGrp="1" noChangeArrowheads="1"/>
          </p:cNvSpPr>
          <p:nvPr>
            <p:ph type="subTitle" idx="1"/>
          </p:nvPr>
        </p:nvSpPr>
        <p:spPr>
          <a:xfrm>
            <a:off x="1676400" y="1752600"/>
            <a:ext cx="6102350" cy="914400"/>
          </a:xfrm>
        </p:spPr>
        <p:txBody>
          <a:bodyPr/>
          <a:lstStyle/>
          <a:p>
            <a:r>
              <a:rPr lang="en-US" sz="2800" dirty="0">
                <a:solidFill>
                  <a:schemeClr val="bg2"/>
                </a:solidFill>
                <a:latin typeface="Arial" pitchFamily="34" charset="0"/>
                <a:cs typeface="Arial" pitchFamily="34" charset="0"/>
              </a:rPr>
              <a:t>to Enhance Effectiveness and Efficiency</a:t>
            </a:r>
          </a:p>
        </p:txBody>
      </p:sp>
      <p:sp>
        <p:nvSpPr>
          <p:cNvPr id="2" name="TextBox 1"/>
          <p:cNvSpPr txBox="1"/>
          <p:nvPr/>
        </p:nvSpPr>
        <p:spPr>
          <a:xfrm>
            <a:off x="7389764" y="5741313"/>
            <a:ext cx="1499128" cy="430887"/>
          </a:xfrm>
          <a:prstGeom prst="rect">
            <a:avLst/>
          </a:prstGeom>
          <a:noFill/>
        </p:spPr>
        <p:txBody>
          <a:bodyPr wrap="none" rtlCol="0">
            <a:spAutoFit/>
          </a:bodyPr>
          <a:lstStyle/>
          <a:p>
            <a:r>
              <a:rPr lang="en-US" sz="1100" dirty="0" smtClean="0"/>
              <a:t>Gary Clayton</a:t>
            </a:r>
          </a:p>
          <a:p>
            <a:r>
              <a:rPr lang="en-US" sz="1100" dirty="0" err="1" smtClean="0"/>
              <a:t>Ph</a:t>
            </a:r>
            <a:r>
              <a:rPr lang="en-US" sz="1100" dirty="0" smtClean="0"/>
              <a:t>: 609-678-0110</a:t>
            </a:r>
            <a:endParaRPr lang="en-US" sz="1100" dirty="0"/>
          </a:p>
        </p:txBody>
      </p:sp>
    </p:spTree>
    <p:extLst>
      <p:ext uri="{BB962C8B-B14F-4D97-AF65-F5344CB8AC3E}">
        <p14:creationId xmlns:p14="http://schemas.microsoft.com/office/powerpoint/2010/main" val="2303109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3429000"/>
            <a:ext cx="1981200" cy="1981200"/>
          </a:xfrm>
          <a:prstGeom prst="rect">
            <a:avLst/>
          </a:prstGeom>
        </p:spPr>
      </p:pic>
      <p:sp>
        <p:nvSpPr>
          <p:cNvPr id="2" name="Title 1"/>
          <p:cNvSpPr>
            <a:spLocks noGrp="1"/>
          </p:cNvSpPr>
          <p:nvPr>
            <p:ph type="title"/>
          </p:nvPr>
        </p:nvSpPr>
        <p:spPr>
          <a:xfrm>
            <a:off x="457200" y="198438"/>
            <a:ext cx="8229600" cy="1401762"/>
          </a:xfrm>
        </p:spPr>
        <p:txBody>
          <a:bodyPr>
            <a:normAutofit fontScale="90000"/>
          </a:bodyPr>
          <a:lstStyle/>
          <a:p>
            <a:r>
              <a:rPr lang="en-US" dirty="0" smtClean="0"/>
              <a:t>3</a:t>
            </a:r>
            <a:br>
              <a:rPr lang="en-US" dirty="0" smtClean="0"/>
            </a:br>
            <a:r>
              <a:rPr lang="en-US" sz="3100" b="0" dirty="0" smtClean="0"/>
              <a:t>Merge/Manipulate buffer tables into common data column formats</a:t>
            </a:r>
            <a:endParaRPr lang="en-US" sz="3100" b="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799" y="1905000"/>
            <a:ext cx="1582615" cy="685800"/>
          </a:xfrm>
        </p:spPr>
      </p:pic>
      <p:sp>
        <p:nvSpPr>
          <p:cNvPr id="7" name="Flowchart: Magnetic Disk 6"/>
          <p:cNvSpPr/>
          <p:nvPr/>
        </p:nvSpPr>
        <p:spPr>
          <a:xfrm>
            <a:off x="4038600" y="3581400"/>
            <a:ext cx="9906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p>
          <a:p>
            <a:pPr algn="ctr"/>
            <a:r>
              <a:rPr lang="en-US" b="1" dirty="0" smtClean="0">
                <a:solidFill>
                  <a:schemeClr val="tx1"/>
                </a:solidFill>
              </a:rPr>
              <a:t>Cache</a:t>
            </a:r>
          </a:p>
          <a:p>
            <a:pPr algn="ctr"/>
            <a:r>
              <a:rPr lang="en-US" b="1" dirty="0" smtClean="0">
                <a:solidFill>
                  <a:schemeClr val="tx1"/>
                </a:solidFill>
              </a:rPr>
              <a:t>DB</a:t>
            </a:r>
            <a:endParaRPr lang="en-US" b="1" dirty="0">
              <a:solidFill>
                <a:schemeClr val="tx1"/>
              </a:solidFill>
            </a:endParaRPr>
          </a:p>
        </p:txBody>
      </p:sp>
      <p:cxnSp>
        <p:nvCxnSpPr>
          <p:cNvPr id="10" name="Elbow Connector 9"/>
          <p:cNvCxnSpPr/>
          <p:nvPr/>
        </p:nvCxnSpPr>
        <p:spPr>
          <a:xfrm flipV="1">
            <a:off x="2125980" y="4419600"/>
            <a:ext cx="1912620" cy="1371600"/>
          </a:xfrm>
          <a:prstGeom prst="bentConnector3">
            <a:avLst/>
          </a:prstGeom>
          <a:ln w="38100">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3"/>
          </p:cNvCxnSpPr>
          <p:nvPr/>
        </p:nvCxnSpPr>
        <p:spPr>
          <a:xfrm>
            <a:off x="2268414" y="2247900"/>
            <a:ext cx="813876" cy="2171700"/>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81200" y="3924300"/>
            <a:ext cx="110109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4419600"/>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3"/>
          </p:cNvCxnSpPr>
          <p:nvPr/>
        </p:nvCxnSpPr>
        <p:spPr>
          <a:xfrm>
            <a:off x="2268414" y="2247900"/>
            <a:ext cx="352278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2247900"/>
            <a:ext cx="0" cy="21717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76600" y="2630269"/>
            <a:ext cx="2362200" cy="646331"/>
          </a:xfrm>
          <a:prstGeom prst="rect">
            <a:avLst/>
          </a:prstGeom>
          <a:noFill/>
          <a:ln w="19050">
            <a:solidFill>
              <a:schemeClr val="tx1"/>
            </a:solidFill>
          </a:ln>
        </p:spPr>
        <p:txBody>
          <a:bodyPr wrap="square" rtlCol="0">
            <a:spAutoFit/>
          </a:bodyPr>
          <a:lstStyle/>
          <a:p>
            <a:r>
              <a:rPr lang="en-US" dirty="0"/>
              <a:t>Create Common Data Formats</a:t>
            </a:r>
          </a:p>
        </p:txBody>
      </p:sp>
      <p:sp>
        <p:nvSpPr>
          <p:cNvPr id="33" name="TextBox 32"/>
          <p:cNvSpPr txBox="1"/>
          <p:nvPr/>
        </p:nvSpPr>
        <p:spPr>
          <a:xfrm>
            <a:off x="3962400" y="5401270"/>
            <a:ext cx="1143000" cy="923330"/>
          </a:xfrm>
          <a:prstGeom prst="rect">
            <a:avLst/>
          </a:prstGeom>
          <a:noFill/>
          <a:ln w="19050">
            <a:solidFill>
              <a:schemeClr val="tx1"/>
            </a:solidFill>
          </a:ln>
        </p:spPr>
        <p:txBody>
          <a:bodyPr wrap="square" rtlCol="0">
            <a:spAutoFit/>
          </a:bodyPr>
          <a:lstStyle/>
          <a:p>
            <a:r>
              <a:rPr lang="en-US" dirty="0" smtClean="0"/>
              <a:t>Profile Merge Routine</a:t>
            </a:r>
            <a:endParaRPr lang="en-US" dirty="0"/>
          </a:p>
        </p:txBody>
      </p:sp>
      <p:cxnSp>
        <p:nvCxnSpPr>
          <p:cNvPr id="9" name="Straight Arrow Connector 8"/>
          <p:cNvCxnSpPr/>
          <p:nvPr/>
        </p:nvCxnSpPr>
        <p:spPr>
          <a:xfrm flipV="1">
            <a:off x="4191000" y="3285530"/>
            <a:ext cx="0" cy="372070"/>
          </a:xfrm>
          <a:prstGeom prst="straightConnector1">
            <a:avLst/>
          </a:prstGeom>
          <a:ln w="63500">
            <a:solidFill>
              <a:srgbClr val="32DA4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191000" y="4953000"/>
            <a:ext cx="0" cy="457200"/>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76800" y="3276600"/>
            <a:ext cx="0" cy="372070"/>
          </a:xfrm>
          <a:prstGeom prst="straightConnector1">
            <a:avLst/>
          </a:prstGeom>
          <a:ln w="63500">
            <a:solidFill>
              <a:srgbClr val="32DA4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876800" y="4961930"/>
            <a:ext cx="0" cy="448270"/>
          </a:xfrm>
          <a:prstGeom prst="straightConnector1">
            <a:avLst/>
          </a:pr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Flowchart: Magnetic Disk 19"/>
          <p:cNvSpPr/>
          <p:nvPr/>
        </p:nvSpPr>
        <p:spPr>
          <a:xfrm>
            <a:off x="914400" y="3200400"/>
            <a:ext cx="10668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SW Package DBs</a:t>
            </a:r>
            <a:endParaRPr lang="en-US" sz="1600" dirty="0">
              <a:solidFill>
                <a:schemeClr val="tx1"/>
              </a:solidFill>
            </a:endParaRPr>
          </a:p>
        </p:txBody>
      </p:sp>
      <p:sp>
        <p:nvSpPr>
          <p:cNvPr id="22" name="Flowchart: Data 21"/>
          <p:cNvSpPr/>
          <p:nvPr/>
        </p:nvSpPr>
        <p:spPr>
          <a:xfrm>
            <a:off x="533400" y="5297269"/>
            <a:ext cx="1752600" cy="8749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External Lists</a:t>
            </a:r>
            <a:endParaRPr lang="en-US" sz="1600" dirty="0">
              <a:solidFill>
                <a:schemeClr val="tx1"/>
              </a:solidFill>
            </a:endParaRPr>
          </a:p>
        </p:txBody>
      </p:sp>
      <p:sp>
        <p:nvSpPr>
          <p:cNvPr id="29" name="TextBox 28"/>
          <p:cNvSpPr txBox="1"/>
          <p:nvPr/>
        </p:nvSpPr>
        <p:spPr>
          <a:xfrm>
            <a:off x="6426200" y="5297269"/>
            <a:ext cx="1874231" cy="646331"/>
          </a:xfrm>
          <a:prstGeom prst="rect">
            <a:avLst/>
          </a:prstGeom>
          <a:noFill/>
        </p:spPr>
        <p:txBody>
          <a:bodyPr wrap="none" rtlCol="0">
            <a:spAutoFit/>
          </a:bodyPr>
          <a:lstStyle/>
          <a:p>
            <a:pPr algn="ctr"/>
            <a:r>
              <a:rPr lang="en-US" dirty="0" smtClean="0"/>
              <a:t>Extended User</a:t>
            </a:r>
          </a:p>
          <a:p>
            <a:pPr algn="ctr"/>
            <a:r>
              <a:rPr lang="en-US" dirty="0" smtClean="0"/>
              <a:t>Profiles</a:t>
            </a:r>
            <a:endParaRPr lang="en-US" dirty="0"/>
          </a:p>
        </p:txBody>
      </p:sp>
    </p:spTree>
    <p:extLst>
      <p:ext uri="{BB962C8B-B14F-4D97-AF65-F5344CB8AC3E}">
        <p14:creationId xmlns:p14="http://schemas.microsoft.com/office/powerpoint/2010/main" val="2720524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3429000"/>
            <a:ext cx="1981200" cy="1981200"/>
          </a:xfrm>
          <a:prstGeom prst="rect">
            <a:avLst/>
          </a:prstGeom>
        </p:spPr>
      </p:pic>
      <p:sp>
        <p:nvSpPr>
          <p:cNvPr id="2" name="Title 1"/>
          <p:cNvSpPr>
            <a:spLocks noGrp="1"/>
          </p:cNvSpPr>
          <p:nvPr>
            <p:ph type="title"/>
          </p:nvPr>
        </p:nvSpPr>
        <p:spPr>
          <a:xfrm>
            <a:off x="457200" y="152400"/>
            <a:ext cx="8229600" cy="1401762"/>
          </a:xfrm>
        </p:spPr>
        <p:txBody>
          <a:bodyPr>
            <a:normAutofit fontScale="90000"/>
          </a:bodyPr>
          <a:lstStyle/>
          <a:p>
            <a:r>
              <a:rPr lang="en-US" dirty="0" smtClean="0"/>
              <a:t>4</a:t>
            </a:r>
            <a:br>
              <a:rPr lang="en-US" dirty="0" smtClean="0"/>
            </a:br>
            <a:r>
              <a:rPr lang="en-US" sz="3100" b="0" dirty="0" err="1" smtClean="0"/>
              <a:t>sp_MergeAllColumns</a:t>
            </a:r>
            <a:r>
              <a:rPr lang="en-US" sz="3100" b="0" dirty="0" smtClean="0"/>
              <a:t> consolidates all data sources based on priority</a:t>
            </a:r>
            <a:endParaRPr lang="en-US" sz="3100" b="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799" y="1905000"/>
            <a:ext cx="1582615" cy="685800"/>
          </a:xfrm>
        </p:spPr>
      </p:pic>
      <p:sp>
        <p:nvSpPr>
          <p:cNvPr id="7" name="Flowchart: Magnetic Disk 6"/>
          <p:cNvSpPr/>
          <p:nvPr/>
        </p:nvSpPr>
        <p:spPr>
          <a:xfrm>
            <a:off x="4038600" y="3581400"/>
            <a:ext cx="9906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p>
          <a:p>
            <a:pPr algn="ctr"/>
            <a:r>
              <a:rPr lang="en-US" b="1" dirty="0" smtClean="0">
                <a:solidFill>
                  <a:schemeClr val="tx1"/>
                </a:solidFill>
              </a:rPr>
              <a:t>Cache</a:t>
            </a:r>
          </a:p>
          <a:p>
            <a:pPr algn="ctr"/>
            <a:r>
              <a:rPr lang="en-US" b="1" dirty="0" smtClean="0">
                <a:solidFill>
                  <a:schemeClr val="tx1"/>
                </a:solidFill>
              </a:rPr>
              <a:t>DB</a:t>
            </a:r>
            <a:endParaRPr lang="en-US" b="1" dirty="0">
              <a:solidFill>
                <a:schemeClr val="tx1"/>
              </a:solidFill>
            </a:endParaRPr>
          </a:p>
        </p:txBody>
      </p:sp>
      <p:cxnSp>
        <p:nvCxnSpPr>
          <p:cNvPr id="10" name="Elbow Connector 9"/>
          <p:cNvCxnSpPr/>
          <p:nvPr/>
        </p:nvCxnSpPr>
        <p:spPr>
          <a:xfrm flipV="1">
            <a:off x="2125980" y="4419600"/>
            <a:ext cx="1912620" cy="1371600"/>
          </a:xfrm>
          <a:prstGeom prst="bentConnector3">
            <a:avLst/>
          </a:prstGeom>
          <a:ln w="38100">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3"/>
          </p:cNvCxnSpPr>
          <p:nvPr/>
        </p:nvCxnSpPr>
        <p:spPr>
          <a:xfrm>
            <a:off x="2268414" y="2247900"/>
            <a:ext cx="813876" cy="2171700"/>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81200" y="3924300"/>
            <a:ext cx="110109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4419600"/>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3"/>
          </p:cNvCxnSpPr>
          <p:nvPr/>
        </p:nvCxnSpPr>
        <p:spPr>
          <a:xfrm>
            <a:off x="2268414" y="2247900"/>
            <a:ext cx="352278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2247900"/>
            <a:ext cx="0" cy="21717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76600" y="2667000"/>
            <a:ext cx="2362200" cy="646331"/>
          </a:xfrm>
          <a:prstGeom prst="rect">
            <a:avLst/>
          </a:prstGeom>
          <a:noFill/>
          <a:ln w="19050">
            <a:solidFill>
              <a:schemeClr val="tx1"/>
            </a:solidFill>
          </a:ln>
        </p:spPr>
        <p:txBody>
          <a:bodyPr wrap="square" rtlCol="0">
            <a:spAutoFit/>
          </a:bodyPr>
          <a:lstStyle/>
          <a:p>
            <a:r>
              <a:rPr lang="en-US" dirty="0"/>
              <a:t>Create Common Data Formats</a:t>
            </a:r>
          </a:p>
        </p:txBody>
      </p:sp>
      <p:sp>
        <p:nvSpPr>
          <p:cNvPr id="33" name="TextBox 32"/>
          <p:cNvSpPr txBox="1"/>
          <p:nvPr/>
        </p:nvSpPr>
        <p:spPr>
          <a:xfrm>
            <a:off x="3962400" y="5401270"/>
            <a:ext cx="1143000" cy="923330"/>
          </a:xfrm>
          <a:prstGeom prst="rect">
            <a:avLst/>
          </a:prstGeom>
          <a:noFill/>
          <a:ln w="19050">
            <a:solidFill>
              <a:schemeClr val="tx1"/>
            </a:solidFill>
          </a:ln>
        </p:spPr>
        <p:txBody>
          <a:bodyPr wrap="square" rtlCol="0">
            <a:spAutoFit/>
          </a:bodyPr>
          <a:lstStyle/>
          <a:p>
            <a:r>
              <a:rPr lang="en-US" dirty="0" smtClean="0"/>
              <a:t>Profile Merge Routine</a:t>
            </a:r>
            <a:endParaRPr lang="en-US" dirty="0"/>
          </a:p>
        </p:txBody>
      </p:sp>
      <p:cxnSp>
        <p:nvCxnSpPr>
          <p:cNvPr id="9" name="Straight Arrow Connector 8"/>
          <p:cNvCxnSpPr/>
          <p:nvPr/>
        </p:nvCxnSpPr>
        <p:spPr>
          <a:xfrm flipV="1">
            <a:off x="4191000" y="3285530"/>
            <a:ext cx="0" cy="3720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191000" y="4953000"/>
            <a:ext cx="0" cy="457200"/>
          </a:xfrm>
          <a:prstGeom prst="straightConnector1">
            <a:avLst/>
          </a:prstGeom>
          <a:ln w="63500">
            <a:solidFill>
              <a:srgbClr val="32DA4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76800" y="3276600"/>
            <a:ext cx="0" cy="372070"/>
          </a:xfrm>
          <a:prstGeom prst="straightConnector1">
            <a:avLst/>
          </a:pr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876800" y="4961930"/>
            <a:ext cx="0" cy="448270"/>
          </a:xfrm>
          <a:prstGeom prst="straightConnector1">
            <a:avLst/>
          </a:prstGeom>
          <a:ln w="63500">
            <a:solidFill>
              <a:srgbClr val="32DA4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Flowchart: Magnetic Disk 19"/>
          <p:cNvSpPr/>
          <p:nvPr/>
        </p:nvSpPr>
        <p:spPr>
          <a:xfrm>
            <a:off x="914400" y="3200400"/>
            <a:ext cx="10668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SW Package DBs</a:t>
            </a:r>
            <a:endParaRPr lang="en-US" sz="1600" dirty="0">
              <a:solidFill>
                <a:schemeClr val="tx1"/>
              </a:solidFill>
            </a:endParaRPr>
          </a:p>
        </p:txBody>
      </p:sp>
      <p:sp>
        <p:nvSpPr>
          <p:cNvPr id="22" name="Flowchart: Data 21"/>
          <p:cNvSpPr/>
          <p:nvPr/>
        </p:nvSpPr>
        <p:spPr>
          <a:xfrm>
            <a:off x="533400" y="5297269"/>
            <a:ext cx="1752600" cy="8749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External Lists</a:t>
            </a:r>
            <a:endParaRPr lang="en-US" sz="1600" dirty="0">
              <a:solidFill>
                <a:schemeClr val="tx1"/>
              </a:solidFill>
            </a:endParaRPr>
          </a:p>
        </p:txBody>
      </p:sp>
      <p:sp>
        <p:nvSpPr>
          <p:cNvPr id="29" name="TextBox 28"/>
          <p:cNvSpPr txBox="1"/>
          <p:nvPr/>
        </p:nvSpPr>
        <p:spPr>
          <a:xfrm>
            <a:off x="6426200" y="5297269"/>
            <a:ext cx="1874231" cy="646331"/>
          </a:xfrm>
          <a:prstGeom prst="rect">
            <a:avLst/>
          </a:prstGeom>
          <a:noFill/>
        </p:spPr>
        <p:txBody>
          <a:bodyPr wrap="none" rtlCol="0">
            <a:spAutoFit/>
          </a:bodyPr>
          <a:lstStyle/>
          <a:p>
            <a:pPr algn="ctr"/>
            <a:r>
              <a:rPr lang="en-US" dirty="0" smtClean="0"/>
              <a:t>Extended User</a:t>
            </a:r>
          </a:p>
          <a:p>
            <a:pPr algn="ctr"/>
            <a:r>
              <a:rPr lang="en-US" dirty="0" smtClean="0"/>
              <a:t>Profiles</a:t>
            </a:r>
            <a:endParaRPr lang="en-US" dirty="0"/>
          </a:p>
        </p:txBody>
      </p:sp>
    </p:spTree>
    <p:extLst>
      <p:ext uri="{BB962C8B-B14F-4D97-AF65-F5344CB8AC3E}">
        <p14:creationId xmlns:p14="http://schemas.microsoft.com/office/powerpoint/2010/main" val="3879752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fontScale="90000"/>
          </a:bodyPr>
          <a:lstStyle/>
          <a:p>
            <a:r>
              <a:rPr lang="en-US" b="0" dirty="0" smtClean="0"/>
              <a:t>SharePoint User Profile Sync can now access a single source</a:t>
            </a:r>
            <a:endParaRPr lang="en-US" b="0" i="1"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2000" y="2057400"/>
            <a:ext cx="7610739" cy="4191000"/>
          </a:xfrm>
        </p:spPr>
      </p:pic>
      <p:sp>
        <p:nvSpPr>
          <p:cNvPr id="3" name="Oval 2"/>
          <p:cNvSpPr/>
          <p:nvPr/>
        </p:nvSpPr>
        <p:spPr bwMode="auto">
          <a:xfrm>
            <a:off x="2895600" y="2057400"/>
            <a:ext cx="2286000" cy="457200"/>
          </a:xfrm>
          <a:prstGeom prst="ellipse">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3D77AF"/>
              </a:solidFill>
              <a:effectLst/>
              <a:latin typeface="Verdana" pitchFamily="34" charset="0"/>
            </a:endParaRPr>
          </a:p>
        </p:txBody>
      </p:sp>
    </p:spTree>
    <p:extLst>
      <p:ext uri="{BB962C8B-B14F-4D97-AF65-F5344CB8AC3E}">
        <p14:creationId xmlns:p14="http://schemas.microsoft.com/office/powerpoint/2010/main" val="1295286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3429000"/>
            <a:ext cx="1981200" cy="1981200"/>
          </a:xfrm>
          <a:prstGeom prst="rect">
            <a:avLst/>
          </a:prstGeom>
        </p:spPr>
      </p:pic>
      <p:sp>
        <p:nvSpPr>
          <p:cNvPr id="2" name="Title 1"/>
          <p:cNvSpPr>
            <a:spLocks noGrp="1"/>
          </p:cNvSpPr>
          <p:nvPr>
            <p:ph type="title"/>
          </p:nvPr>
        </p:nvSpPr>
        <p:spPr>
          <a:xfrm>
            <a:off x="304800" y="61317"/>
            <a:ext cx="8637588" cy="1538883"/>
          </a:xfrm>
        </p:spPr>
        <p:txBody>
          <a:bodyPr/>
          <a:lstStyle/>
          <a:p>
            <a:r>
              <a:rPr lang="en-US" sz="3800" dirty="0"/>
              <a:t>Finale:</a:t>
            </a:r>
            <a:r>
              <a:rPr lang="en-US" dirty="0"/>
              <a:t/>
            </a:r>
            <a:br>
              <a:rPr lang="en-US" dirty="0"/>
            </a:br>
            <a:r>
              <a:rPr lang="en-US" sz="2800" b="0" dirty="0"/>
              <a:t>SharePoint User Profile Sync brings in A/D and </a:t>
            </a:r>
            <a:r>
              <a:rPr lang="en-US" sz="2800" b="0" dirty="0" err="1" smtClean="0"/>
              <a:t>DataCache</a:t>
            </a:r>
            <a:endParaRPr lang="en-US" sz="2800" b="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799" y="1905000"/>
            <a:ext cx="1582615" cy="685800"/>
          </a:xfrm>
        </p:spPr>
      </p:pic>
      <p:sp>
        <p:nvSpPr>
          <p:cNvPr id="7" name="Flowchart: Magnetic Disk 6"/>
          <p:cNvSpPr/>
          <p:nvPr/>
        </p:nvSpPr>
        <p:spPr>
          <a:xfrm>
            <a:off x="4038600" y="3581400"/>
            <a:ext cx="9906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p>
          <a:p>
            <a:pPr algn="ctr"/>
            <a:r>
              <a:rPr lang="en-US" b="1" dirty="0" smtClean="0">
                <a:solidFill>
                  <a:schemeClr val="tx1"/>
                </a:solidFill>
              </a:rPr>
              <a:t>Cache</a:t>
            </a:r>
          </a:p>
          <a:p>
            <a:pPr algn="ctr"/>
            <a:r>
              <a:rPr lang="en-US" b="1" dirty="0" smtClean="0">
                <a:solidFill>
                  <a:schemeClr val="tx1"/>
                </a:solidFill>
              </a:rPr>
              <a:t>DB</a:t>
            </a:r>
            <a:endParaRPr lang="en-US" b="1" dirty="0">
              <a:solidFill>
                <a:schemeClr val="tx1"/>
              </a:solidFill>
            </a:endParaRPr>
          </a:p>
        </p:txBody>
      </p:sp>
      <p:cxnSp>
        <p:nvCxnSpPr>
          <p:cNvPr id="10" name="Elbow Connector 9"/>
          <p:cNvCxnSpPr/>
          <p:nvPr/>
        </p:nvCxnSpPr>
        <p:spPr>
          <a:xfrm flipV="1">
            <a:off x="2125980" y="4419600"/>
            <a:ext cx="1912620" cy="1371600"/>
          </a:xfrm>
          <a:prstGeom prst="bentConnector3">
            <a:avLst/>
          </a:prstGeom>
          <a:ln w="38100">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3"/>
          </p:cNvCxnSpPr>
          <p:nvPr/>
        </p:nvCxnSpPr>
        <p:spPr>
          <a:xfrm>
            <a:off x="2268414" y="2247900"/>
            <a:ext cx="813876" cy="2171700"/>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81200" y="3924300"/>
            <a:ext cx="110109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4419600"/>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3"/>
          </p:cNvCxnSpPr>
          <p:nvPr/>
        </p:nvCxnSpPr>
        <p:spPr>
          <a:xfrm>
            <a:off x="2268414" y="2247900"/>
            <a:ext cx="352278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2247900"/>
            <a:ext cx="0" cy="21717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76600" y="2667000"/>
            <a:ext cx="2362200" cy="646331"/>
          </a:xfrm>
          <a:prstGeom prst="rect">
            <a:avLst/>
          </a:prstGeom>
          <a:noFill/>
          <a:ln w="19050">
            <a:solidFill>
              <a:schemeClr val="tx1"/>
            </a:solidFill>
          </a:ln>
        </p:spPr>
        <p:txBody>
          <a:bodyPr wrap="square" rtlCol="0">
            <a:spAutoFit/>
          </a:bodyPr>
          <a:lstStyle/>
          <a:p>
            <a:r>
              <a:rPr lang="en-US" dirty="0"/>
              <a:t>Create Common Data Formats</a:t>
            </a:r>
          </a:p>
        </p:txBody>
      </p:sp>
      <p:sp>
        <p:nvSpPr>
          <p:cNvPr id="33" name="TextBox 32"/>
          <p:cNvSpPr txBox="1"/>
          <p:nvPr/>
        </p:nvSpPr>
        <p:spPr>
          <a:xfrm>
            <a:off x="3962400" y="5401270"/>
            <a:ext cx="1143000" cy="923330"/>
          </a:xfrm>
          <a:prstGeom prst="rect">
            <a:avLst/>
          </a:prstGeom>
          <a:noFill/>
          <a:ln w="19050">
            <a:solidFill>
              <a:schemeClr val="tx1"/>
            </a:solidFill>
          </a:ln>
        </p:spPr>
        <p:txBody>
          <a:bodyPr wrap="square" rtlCol="0">
            <a:spAutoFit/>
          </a:bodyPr>
          <a:lstStyle/>
          <a:p>
            <a:r>
              <a:rPr lang="en-US" dirty="0" smtClean="0"/>
              <a:t>Profile Merge Routine</a:t>
            </a:r>
            <a:endParaRPr lang="en-US" dirty="0"/>
          </a:p>
        </p:txBody>
      </p:sp>
      <p:cxnSp>
        <p:nvCxnSpPr>
          <p:cNvPr id="9" name="Straight Arrow Connector 8"/>
          <p:cNvCxnSpPr/>
          <p:nvPr/>
        </p:nvCxnSpPr>
        <p:spPr>
          <a:xfrm flipV="1">
            <a:off x="4191000" y="3285530"/>
            <a:ext cx="0" cy="3720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191000" y="4953000"/>
            <a:ext cx="0" cy="457200"/>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76800" y="3276600"/>
            <a:ext cx="0" cy="372070"/>
          </a:xfrm>
          <a:prstGeom prst="straightConnector1">
            <a:avLst/>
          </a:pr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876800" y="4961930"/>
            <a:ext cx="0" cy="448270"/>
          </a:xfrm>
          <a:prstGeom prst="straightConnector1">
            <a:avLst/>
          </a:pr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Flowchart: Magnetic Disk 19"/>
          <p:cNvSpPr/>
          <p:nvPr/>
        </p:nvSpPr>
        <p:spPr>
          <a:xfrm>
            <a:off x="914400" y="3200400"/>
            <a:ext cx="10668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SW Package DBs</a:t>
            </a:r>
            <a:endParaRPr lang="en-US" sz="1600" dirty="0">
              <a:solidFill>
                <a:schemeClr val="tx1"/>
              </a:solidFill>
            </a:endParaRPr>
          </a:p>
        </p:txBody>
      </p:sp>
      <p:sp>
        <p:nvSpPr>
          <p:cNvPr id="22" name="Flowchart: Data 21"/>
          <p:cNvSpPr/>
          <p:nvPr/>
        </p:nvSpPr>
        <p:spPr>
          <a:xfrm>
            <a:off x="533400" y="5297269"/>
            <a:ext cx="1752600" cy="8749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External Lists</a:t>
            </a:r>
            <a:endParaRPr lang="en-US" sz="1600" dirty="0">
              <a:solidFill>
                <a:schemeClr val="tx1"/>
              </a:solidFill>
            </a:endParaRPr>
          </a:p>
        </p:txBody>
      </p:sp>
      <p:sp>
        <p:nvSpPr>
          <p:cNvPr id="29" name="TextBox 28"/>
          <p:cNvSpPr txBox="1"/>
          <p:nvPr/>
        </p:nvSpPr>
        <p:spPr>
          <a:xfrm>
            <a:off x="6426200" y="5297269"/>
            <a:ext cx="1874231" cy="646331"/>
          </a:xfrm>
          <a:prstGeom prst="rect">
            <a:avLst/>
          </a:prstGeom>
          <a:noFill/>
        </p:spPr>
        <p:txBody>
          <a:bodyPr wrap="none" rtlCol="0">
            <a:spAutoFit/>
          </a:bodyPr>
          <a:lstStyle/>
          <a:p>
            <a:pPr algn="ctr"/>
            <a:r>
              <a:rPr lang="en-US" dirty="0" smtClean="0"/>
              <a:t>Extended User</a:t>
            </a:r>
          </a:p>
          <a:p>
            <a:pPr algn="ctr"/>
            <a:r>
              <a:rPr lang="en-US" dirty="0" smtClean="0"/>
              <a:t>Profiles</a:t>
            </a:r>
            <a:endParaRPr lang="en-US" dirty="0"/>
          </a:p>
        </p:txBody>
      </p:sp>
      <p:cxnSp>
        <p:nvCxnSpPr>
          <p:cNvPr id="12" name="Straight Arrow Connector 11"/>
          <p:cNvCxnSpPr/>
          <p:nvPr/>
        </p:nvCxnSpPr>
        <p:spPr bwMode="auto">
          <a:xfrm>
            <a:off x="5029200" y="4419600"/>
            <a:ext cx="1676400" cy="0"/>
          </a:xfrm>
          <a:prstGeom prst="straightConnector1">
            <a:avLst/>
          </a:prstGeom>
          <a:solidFill>
            <a:schemeClr val="accent1"/>
          </a:solidFill>
          <a:ln w="76200" cap="flat" cmpd="sng" algn="ctr">
            <a:solidFill>
              <a:srgbClr val="00B05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a:stCxn id="4" idx="3"/>
          </p:cNvCxnSpPr>
          <p:nvPr/>
        </p:nvCxnSpPr>
        <p:spPr bwMode="auto">
          <a:xfrm>
            <a:off x="2268414" y="2247900"/>
            <a:ext cx="3522786" cy="0"/>
          </a:xfrm>
          <a:prstGeom prst="line">
            <a:avLst/>
          </a:prstGeom>
          <a:solidFill>
            <a:schemeClr val="accent1"/>
          </a:solidFill>
          <a:ln w="762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flipV="1">
            <a:off x="5791200" y="2247900"/>
            <a:ext cx="0" cy="2171700"/>
          </a:xfrm>
          <a:prstGeom prst="line">
            <a:avLst/>
          </a:prstGeom>
          <a:solidFill>
            <a:schemeClr val="accent1"/>
          </a:solidFill>
          <a:ln w="762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0931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15205"/>
            <a:ext cx="8637588" cy="1384995"/>
          </a:xfrm>
        </p:spPr>
        <p:txBody>
          <a:bodyPr/>
          <a:lstStyle/>
          <a:p>
            <a:r>
              <a:rPr lang="en-US" dirty="0"/>
              <a:t>People Search</a:t>
            </a:r>
            <a:br>
              <a:rPr lang="en-US" dirty="0"/>
            </a:br>
            <a:r>
              <a:rPr lang="en-US" dirty="0"/>
              <a:t>	</a:t>
            </a:r>
            <a:r>
              <a:rPr lang="en-US" dirty="0" smtClean="0"/>
              <a:t>		  Refinement </a:t>
            </a:r>
            <a:r>
              <a:rPr lang="en-US" dirty="0"/>
              <a:t>Panel</a:t>
            </a:r>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81000" y="1371600"/>
            <a:ext cx="2826361" cy="4419600"/>
          </a:xfrm>
        </p:spPr>
      </p:pic>
      <p:sp>
        <p:nvSpPr>
          <p:cNvPr id="6" name="Content Placeholder 5"/>
          <p:cNvSpPr>
            <a:spLocks noGrp="1"/>
          </p:cNvSpPr>
          <p:nvPr>
            <p:ph sz="half" idx="2"/>
          </p:nvPr>
        </p:nvSpPr>
        <p:spPr>
          <a:xfrm>
            <a:off x="3352800" y="2133600"/>
            <a:ext cx="5334000" cy="3657600"/>
          </a:xfrm>
        </p:spPr>
        <p:txBody>
          <a:bodyPr/>
          <a:lstStyle/>
          <a:p>
            <a:pPr marL="0" indent="0">
              <a:buNone/>
            </a:pPr>
            <a:r>
              <a:rPr lang="en-US" dirty="0" smtClean="0"/>
              <a:t>- </a:t>
            </a:r>
            <a:r>
              <a:rPr lang="en-US" dirty="0"/>
              <a:t>Add Categories in Display Order</a:t>
            </a:r>
          </a:p>
          <a:p>
            <a:pPr marL="0" indent="0">
              <a:buNone/>
            </a:pPr>
            <a:r>
              <a:rPr lang="en-US" dirty="0" smtClean="0"/>
              <a:t>- </a:t>
            </a:r>
            <a:r>
              <a:rPr lang="en-US" dirty="0"/>
              <a:t>Set Parameters</a:t>
            </a:r>
          </a:p>
          <a:p>
            <a:pPr marL="914400" indent="-914400">
              <a:lnSpc>
                <a:spcPct val="150000"/>
              </a:lnSpc>
              <a:buNone/>
            </a:pPr>
            <a:r>
              <a:rPr lang="en-US" dirty="0" smtClean="0"/>
              <a:t>Max </a:t>
            </a:r>
            <a:r>
              <a:rPr lang="en-US" dirty="0"/>
              <a:t>is 500 =&gt; Use It!</a:t>
            </a:r>
          </a:p>
          <a:p>
            <a:pPr marL="914400" indent="-914400">
              <a:lnSpc>
                <a:spcPct val="150000"/>
              </a:lnSpc>
              <a:buNone/>
            </a:pPr>
            <a:r>
              <a:rPr lang="en-US" dirty="0" smtClean="0"/>
              <a:t>Set </a:t>
            </a:r>
            <a:r>
              <a:rPr lang="en-US" dirty="0"/>
              <a:t>Larger as Needed	</a:t>
            </a:r>
          </a:p>
          <a:p>
            <a:pPr marL="914400" indent="-914400">
              <a:lnSpc>
                <a:spcPct val="150000"/>
              </a:lnSpc>
              <a:buNone/>
            </a:pPr>
            <a:r>
              <a:rPr lang="en-US" dirty="0" smtClean="0"/>
              <a:t>Uncheck box</a:t>
            </a:r>
            <a:endParaRPr lang="en-US" dirty="0"/>
          </a:p>
        </p:txBody>
      </p:sp>
      <p:sp>
        <p:nvSpPr>
          <p:cNvPr id="8" name="Left Brace 7"/>
          <p:cNvSpPr/>
          <p:nvPr/>
        </p:nvSpPr>
        <p:spPr bwMode="auto">
          <a:xfrm>
            <a:off x="3276600" y="2209800"/>
            <a:ext cx="228600" cy="1447800"/>
          </a:xfrm>
          <a:prstGeom prst="leftBrace">
            <a:avLst/>
          </a:prstGeom>
          <a:noFill/>
          <a:ln w="3810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3D77AF"/>
              </a:solidFill>
              <a:effectLst/>
              <a:latin typeface="Verdana" pitchFamily="34" charset="0"/>
            </a:endParaRPr>
          </a:p>
        </p:txBody>
      </p:sp>
      <p:cxnSp>
        <p:nvCxnSpPr>
          <p:cNvPr id="10" name="Straight Connector 9"/>
          <p:cNvCxnSpPr>
            <a:endCxn id="8" idx="1"/>
          </p:cNvCxnSpPr>
          <p:nvPr/>
        </p:nvCxnSpPr>
        <p:spPr bwMode="auto">
          <a:xfrm flipV="1">
            <a:off x="2667000" y="2933700"/>
            <a:ext cx="609600" cy="34290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667000" y="3924300"/>
            <a:ext cx="762000" cy="3810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2667000" y="4495800"/>
            <a:ext cx="723900" cy="15240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V="1">
            <a:off x="2667000" y="4724400"/>
            <a:ext cx="723900" cy="30480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2438400" y="5410200"/>
            <a:ext cx="952500" cy="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09463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37588" cy="1143000"/>
          </a:xfrm>
        </p:spPr>
        <p:txBody>
          <a:bodyPr>
            <a:normAutofit fontScale="90000"/>
          </a:bodyPr>
          <a:lstStyle/>
          <a:p>
            <a:r>
              <a:rPr lang="en-US" dirty="0"/>
              <a:t>People Refinement Panel</a:t>
            </a:r>
            <a:br>
              <a:rPr lang="en-US" dirty="0"/>
            </a:br>
            <a:r>
              <a:rPr lang="en-US" sz="3100" dirty="0" smtClean="0"/>
              <a:t>Add Categories in Display Order</a:t>
            </a:r>
            <a:endParaRPr lang="en-US" sz="3100" dirty="0"/>
          </a:p>
        </p:txBody>
      </p:sp>
      <p:sp>
        <p:nvSpPr>
          <p:cNvPr id="3" name="Content Placeholder 2"/>
          <p:cNvSpPr>
            <a:spLocks noGrp="1"/>
          </p:cNvSpPr>
          <p:nvPr>
            <p:ph idx="1"/>
          </p:nvPr>
        </p:nvSpPr>
        <p:spPr>
          <a:xfrm>
            <a:off x="304800" y="1905000"/>
            <a:ext cx="8208963" cy="4114800"/>
          </a:xfrm>
        </p:spPr>
        <p:txBody>
          <a:bodyPr>
            <a:normAutofit fontScale="77500" lnSpcReduction="20000"/>
          </a:bodyPr>
          <a:lstStyle/>
          <a:p>
            <a:pPr marL="0" indent="0">
              <a:buNone/>
            </a:pPr>
            <a:r>
              <a:rPr lang="en-US" sz="3900" dirty="0" smtClean="0"/>
              <a:t>&lt;</a:t>
            </a:r>
            <a:r>
              <a:rPr lang="en-US" sz="3900" dirty="0"/>
              <a:t>Category    Title="</a:t>
            </a:r>
            <a:r>
              <a:rPr lang="en-US" sz="3900" dirty="0" err="1"/>
              <a:t>spshjobtitle</a:t>
            </a:r>
            <a:r>
              <a:rPr lang="en-US" sz="3900" dirty="0"/>
              <a:t>"    </a:t>
            </a:r>
            <a:endParaRPr lang="en-US" sz="3900" dirty="0" smtClean="0"/>
          </a:p>
          <a:p>
            <a:pPr marL="0" indent="0">
              <a:buNone/>
            </a:pPr>
            <a:r>
              <a:rPr lang="en-US" sz="3000" dirty="0" smtClean="0">
                <a:solidFill>
                  <a:schemeClr val="bg1">
                    <a:lumMod val="50000"/>
                  </a:schemeClr>
                </a:solidFill>
              </a:rPr>
              <a:t>Description</a:t>
            </a:r>
            <a:r>
              <a:rPr lang="en-US" sz="3000" dirty="0">
                <a:solidFill>
                  <a:schemeClr val="bg1">
                    <a:lumMod val="50000"/>
                  </a:schemeClr>
                </a:solidFill>
              </a:rPr>
              <a:t>="Use this filter to restrict results to a specific job title"    Type="Microsoft.Office.Server.Search.WebControls.TaxonomyFilterGenerator"    </a:t>
            </a:r>
            <a:r>
              <a:rPr lang="en-US" sz="3000" dirty="0" err="1">
                <a:solidFill>
                  <a:schemeClr val="bg1">
                    <a:lumMod val="50000"/>
                  </a:schemeClr>
                </a:solidFill>
              </a:rPr>
              <a:t>MetadataThreshold</a:t>
            </a:r>
            <a:r>
              <a:rPr lang="en-US" sz="3000" dirty="0">
                <a:solidFill>
                  <a:schemeClr val="bg1">
                    <a:lumMod val="50000"/>
                  </a:schemeClr>
                </a:solidFill>
              </a:rPr>
              <a:t>="3"    </a:t>
            </a:r>
            <a:r>
              <a:rPr lang="en-US" sz="3000" dirty="0" err="1">
                <a:solidFill>
                  <a:schemeClr val="bg1">
                    <a:lumMod val="50000"/>
                  </a:schemeClr>
                </a:solidFill>
              </a:rPr>
              <a:t>NumberOfFiltersToDisplay</a:t>
            </a:r>
            <a:r>
              <a:rPr lang="en-US" sz="3000" dirty="0">
                <a:solidFill>
                  <a:schemeClr val="bg1">
                    <a:lumMod val="50000"/>
                  </a:schemeClr>
                </a:solidFill>
              </a:rPr>
              <a:t>="10"    </a:t>
            </a:r>
            <a:r>
              <a:rPr lang="en-US" sz="3000" dirty="0" err="1">
                <a:solidFill>
                  <a:schemeClr val="bg1">
                    <a:lumMod val="50000"/>
                  </a:schemeClr>
                </a:solidFill>
              </a:rPr>
              <a:t>MaxNumberOfFilters</a:t>
            </a:r>
            <a:r>
              <a:rPr lang="en-US" sz="3000" dirty="0">
                <a:solidFill>
                  <a:schemeClr val="bg1">
                    <a:lumMod val="50000"/>
                  </a:schemeClr>
                </a:solidFill>
              </a:rPr>
              <a:t>="50"    </a:t>
            </a:r>
            <a:r>
              <a:rPr lang="en-US" sz="3000" dirty="0" err="1">
                <a:solidFill>
                  <a:schemeClr val="bg1">
                    <a:lumMod val="50000"/>
                  </a:schemeClr>
                </a:solidFill>
              </a:rPr>
              <a:t>ShowMoreLink</a:t>
            </a:r>
            <a:r>
              <a:rPr lang="en-US" sz="3000" dirty="0">
                <a:solidFill>
                  <a:schemeClr val="bg1">
                    <a:lumMod val="50000"/>
                  </a:schemeClr>
                </a:solidFill>
              </a:rPr>
              <a:t>="True"    </a:t>
            </a:r>
            <a:r>
              <a:rPr lang="en-US" sz="3000" dirty="0" err="1">
                <a:solidFill>
                  <a:schemeClr val="bg1">
                    <a:lumMod val="50000"/>
                  </a:schemeClr>
                </a:solidFill>
              </a:rPr>
              <a:t>MappedProperty</a:t>
            </a:r>
            <a:r>
              <a:rPr lang="en-US" sz="3000" dirty="0">
                <a:solidFill>
                  <a:schemeClr val="bg1">
                    <a:lumMod val="50000"/>
                  </a:schemeClr>
                </a:solidFill>
              </a:rPr>
              <a:t>="</a:t>
            </a:r>
            <a:r>
              <a:rPr lang="en-US" sz="3000" dirty="0" err="1">
                <a:solidFill>
                  <a:schemeClr val="bg1">
                    <a:lumMod val="50000"/>
                  </a:schemeClr>
                </a:solidFill>
              </a:rPr>
              <a:t>ows_MetadataFacetInfo</a:t>
            </a:r>
            <a:r>
              <a:rPr lang="en-US" sz="3000" dirty="0">
                <a:solidFill>
                  <a:schemeClr val="bg1">
                    <a:lumMod val="50000"/>
                  </a:schemeClr>
                </a:solidFill>
              </a:rPr>
              <a:t>"    </a:t>
            </a:r>
            <a:r>
              <a:rPr lang="en-US" sz="3000" dirty="0" err="1">
                <a:solidFill>
                  <a:schemeClr val="bg1">
                    <a:lumMod val="50000"/>
                  </a:schemeClr>
                </a:solidFill>
              </a:rPr>
              <a:t>MoreLinkText</a:t>
            </a:r>
            <a:r>
              <a:rPr lang="en-US" sz="3000" dirty="0">
                <a:solidFill>
                  <a:schemeClr val="bg1">
                    <a:lumMod val="50000"/>
                  </a:schemeClr>
                </a:solidFill>
              </a:rPr>
              <a:t>="show more"    </a:t>
            </a:r>
            <a:r>
              <a:rPr lang="en-US" sz="3000" dirty="0" err="1">
                <a:solidFill>
                  <a:schemeClr val="bg1">
                    <a:lumMod val="50000"/>
                  </a:schemeClr>
                </a:solidFill>
              </a:rPr>
              <a:t>LessLinkText</a:t>
            </a:r>
            <a:r>
              <a:rPr lang="en-US" sz="3000" dirty="0">
                <a:solidFill>
                  <a:schemeClr val="bg1">
                    <a:lumMod val="50000"/>
                  </a:schemeClr>
                </a:solidFill>
              </a:rPr>
              <a:t>="show </a:t>
            </a:r>
            <a:r>
              <a:rPr lang="en-US" sz="3000" dirty="0" smtClean="0">
                <a:solidFill>
                  <a:schemeClr val="bg1">
                    <a:lumMod val="50000"/>
                  </a:schemeClr>
                </a:solidFill>
              </a:rPr>
              <a:t>fewer</a:t>
            </a:r>
            <a:r>
              <a:rPr lang="en-US" sz="3000" dirty="0" smtClean="0"/>
              <a:t>“</a:t>
            </a:r>
            <a:r>
              <a:rPr lang="en-US" sz="3900" dirty="0" smtClean="0"/>
              <a:t>/&gt;</a:t>
            </a:r>
            <a:endParaRPr lang="en-US" sz="3900" dirty="0"/>
          </a:p>
        </p:txBody>
      </p:sp>
    </p:spTree>
    <p:extLst>
      <p:ext uri="{BB962C8B-B14F-4D97-AF65-F5344CB8AC3E}">
        <p14:creationId xmlns:p14="http://schemas.microsoft.com/office/powerpoint/2010/main" val="3182040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37588" cy="1066800"/>
          </a:xfrm>
        </p:spPr>
        <p:txBody>
          <a:bodyPr>
            <a:normAutofit fontScale="90000"/>
          </a:bodyPr>
          <a:lstStyle/>
          <a:p>
            <a:r>
              <a:rPr lang="en-US" dirty="0" smtClean="0"/>
              <a:t>People Refinement Panel</a:t>
            </a:r>
            <a:br>
              <a:rPr lang="en-US" dirty="0" smtClean="0"/>
            </a:br>
            <a:r>
              <a:rPr lang="en-US" sz="3100" dirty="0" smtClean="0"/>
              <a:t>Adjust </a:t>
            </a:r>
            <a:r>
              <a:rPr lang="en-US" sz="3100" dirty="0" smtClean="0"/>
              <a:t>Category Properties</a:t>
            </a:r>
            <a:endParaRPr lang="en-US" sz="3100" dirty="0"/>
          </a:p>
        </p:txBody>
      </p:sp>
      <p:sp>
        <p:nvSpPr>
          <p:cNvPr id="3" name="Content Placeholder 2"/>
          <p:cNvSpPr>
            <a:spLocks noGrp="1"/>
          </p:cNvSpPr>
          <p:nvPr>
            <p:ph idx="1"/>
          </p:nvPr>
        </p:nvSpPr>
        <p:spPr>
          <a:xfrm>
            <a:off x="304800" y="1905000"/>
            <a:ext cx="8208963" cy="3962400"/>
          </a:xfrm>
        </p:spPr>
        <p:txBody>
          <a:bodyPr>
            <a:normAutofit lnSpcReduction="10000"/>
          </a:bodyPr>
          <a:lstStyle/>
          <a:p>
            <a:pPr marL="0" indent="0">
              <a:buNone/>
            </a:pPr>
            <a:r>
              <a:rPr lang="en-US" dirty="0"/>
              <a:t> </a:t>
            </a:r>
            <a:r>
              <a:rPr lang="en-US" sz="2800" dirty="0"/>
              <a:t>&lt;Category    Title="Managed Metadata Columns"      </a:t>
            </a:r>
            <a:endParaRPr lang="en-US" sz="2800" dirty="0" smtClean="0"/>
          </a:p>
          <a:p>
            <a:pPr marL="0" indent="0">
              <a:buNone/>
            </a:pPr>
            <a:r>
              <a:rPr lang="en-US" sz="1600" dirty="0" smtClean="0">
                <a:solidFill>
                  <a:schemeClr val="bg1">
                    <a:lumMod val="50000"/>
                  </a:schemeClr>
                </a:solidFill>
              </a:rPr>
              <a:t>Description</a:t>
            </a:r>
            <a:r>
              <a:rPr lang="en-US" sz="1600" dirty="0">
                <a:solidFill>
                  <a:schemeClr val="bg1">
                    <a:lumMod val="50000"/>
                  </a:schemeClr>
                </a:solidFill>
              </a:rPr>
              <a:t>="Managed metadata of the documents"    Type="Microsoft.Office.Server.Search.WebControls.TaxonomyFilterGenerator</a:t>
            </a:r>
            <a:r>
              <a:rPr lang="en-US" sz="1300" dirty="0">
                <a:solidFill>
                  <a:schemeClr val="bg1">
                    <a:lumMod val="50000"/>
                  </a:schemeClr>
                </a:solidFill>
              </a:rPr>
              <a:t>"    </a:t>
            </a:r>
            <a:endParaRPr lang="en-US" sz="1300" dirty="0" smtClean="0">
              <a:solidFill>
                <a:schemeClr val="bg1">
                  <a:lumMod val="50000"/>
                </a:schemeClr>
              </a:solidFill>
            </a:endParaRPr>
          </a:p>
          <a:p>
            <a:pPr marL="0" indent="0">
              <a:buNone/>
            </a:pPr>
            <a:r>
              <a:rPr lang="en-US" sz="2800" dirty="0" err="1" smtClean="0"/>
              <a:t>MetadataThreshold</a:t>
            </a:r>
            <a:r>
              <a:rPr lang="en-US" sz="2800" dirty="0" smtClean="0"/>
              <a:t>=“</a:t>
            </a:r>
            <a:r>
              <a:rPr lang="en-US" sz="2800" dirty="0" smtClean="0">
                <a:solidFill>
                  <a:srgbClr val="C00000"/>
                </a:solidFill>
              </a:rPr>
              <a:t>1</a:t>
            </a:r>
            <a:r>
              <a:rPr lang="en-US" sz="2800" dirty="0" smtClean="0"/>
              <a:t>"    </a:t>
            </a:r>
            <a:r>
              <a:rPr lang="en-US" sz="2800" dirty="0" err="1"/>
              <a:t>NumberOfFiltersToDisplay</a:t>
            </a:r>
            <a:r>
              <a:rPr lang="en-US" sz="2800" dirty="0"/>
              <a:t>="</a:t>
            </a:r>
            <a:r>
              <a:rPr lang="en-US" sz="2800" dirty="0">
                <a:solidFill>
                  <a:srgbClr val="C00000"/>
                </a:solidFill>
              </a:rPr>
              <a:t>10</a:t>
            </a:r>
            <a:r>
              <a:rPr lang="en-US" sz="2800" dirty="0"/>
              <a:t>"    </a:t>
            </a:r>
            <a:r>
              <a:rPr lang="en-US" sz="2800" dirty="0" err="1"/>
              <a:t>MaxNumberOfFilters</a:t>
            </a:r>
            <a:r>
              <a:rPr lang="en-US" sz="2800" dirty="0"/>
              <a:t>="</a:t>
            </a:r>
            <a:r>
              <a:rPr lang="en-US" sz="2800" dirty="0">
                <a:solidFill>
                  <a:srgbClr val="C00000"/>
                </a:solidFill>
              </a:rPr>
              <a:t>50</a:t>
            </a:r>
            <a:r>
              <a:rPr lang="en-US" sz="2800" dirty="0"/>
              <a:t>"       </a:t>
            </a:r>
            <a:endParaRPr lang="en-US" sz="2800" dirty="0" smtClean="0"/>
          </a:p>
          <a:p>
            <a:pPr marL="0" indent="0">
              <a:lnSpc>
                <a:spcPct val="110000"/>
              </a:lnSpc>
              <a:spcBef>
                <a:spcPts val="600"/>
              </a:spcBef>
              <a:buNone/>
            </a:pPr>
            <a:r>
              <a:rPr lang="en-US" sz="1200" dirty="0" err="1" smtClean="0">
                <a:solidFill>
                  <a:schemeClr val="bg1">
                    <a:lumMod val="50000"/>
                  </a:schemeClr>
                </a:solidFill>
              </a:rPr>
              <a:t>ShowMoreLink</a:t>
            </a:r>
            <a:r>
              <a:rPr lang="en-US" sz="1200" dirty="0">
                <a:solidFill>
                  <a:schemeClr val="bg1">
                    <a:lumMod val="50000"/>
                  </a:schemeClr>
                </a:solidFill>
              </a:rPr>
              <a:t>="True"    </a:t>
            </a:r>
            <a:r>
              <a:rPr lang="en-US" sz="1200" dirty="0" err="1">
                <a:solidFill>
                  <a:schemeClr val="bg1">
                    <a:lumMod val="50000"/>
                  </a:schemeClr>
                </a:solidFill>
              </a:rPr>
              <a:t>MappedProperty</a:t>
            </a:r>
            <a:r>
              <a:rPr lang="en-US" sz="1200" dirty="0">
                <a:solidFill>
                  <a:schemeClr val="bg1">
                    <a:lumMod val="50000"/>
                  </a:schemeClr>
                </a:solidFill>
              </a:rPr>
              <a:t>="</a:t>
            </a:r>
            <a:r>
              <a:rPr lang="en-US" sz="1200" dirty="0" err="1">
                <a:solidFill>
                  <a:schemeClr val="bg1">
                    <a:lumMod val="50000"/>
                  </a:schemeClr>
                </a:solidFill>
              </a:rPr>
              <a:t>ows_MetadataFacetInfo</a:t>
            </a:r>
            <a:r>
              <a:rPr lang="en-US" sz="1200" dirty="0">
                <a:solidFill>
                  <a:schemeClr val="bg1">
                    <a:lumMod val="50000"/>
                  </a:schemeClr>
                </a:solidFill>
              </a:rPr>
              <a:t>"    </a:t>
            </a:r>
            <a:r>
              <a:rPr lang="en-US" sz="1200" dirty="0" err="1">
                <a:solidFill>
                  <a:schemeClr val="bg1">
                    <a:lumMod val="50000"/>
                  </a:schemeClr>
                </a:solidFill>
              </a:rPr>
              <a:t>MoreLinkText</a:t>
            </a:r>
            <a:r>
              <a:rPr lang="en-US" sz="1200" dirty="0">
                <a:solidFill>
                  <a:schemeClr val="bg1">
                    <a:lumMod val="50000"/>
                  </a:schemeClr>
                </a:solidFill>
              </a:rPr>
              <a:t>="show more"        </a:t>
            </a:r>
            <a:r>
              <a:rPr lang="en-US" sz="1200" dirty="0" err="1">
                <a:solidFill>
                  <a:schemeClr val="bg1">
                    <a:lumMod val="50000"/>
                  </a:schemeClr>
                </a:solidFill>
              </a:rPr>
              <a:t>LessLinkText</a:t>
            </a:r>
            <a:r>
              <a:rPr lang="en-US" sz="1200" dirty="0">
                <a:solidFill>
                  <a:schemeClr val="bg1">
                    <a:lumMod val="50000"/>
                  </a:schemeClr>
                </a:solidFill>
              </a:rPr>
              <a:t>="show </a:t>
            </a:r>
            <a:r>
              <a:rPr lang="en-US" sz="1200" dirty="0" smtClean="0">
                <a:solidFill>
                  <a:schemeClr val="bg1">
                    <a:lumMod val="50000"/>
                  </a:schemeClr>
                </a:solidFill>
              </a:rPr>
              <a:t>fewer“</a:t>
            </a:r>
          </a:p>
          <a:p>
            <a:pPr marL="0" indent="0">
              <a:buNone/>
            </a:pPr>
            <a:r>
              <a:rPr lang="en-US" sz="2800" dirty="0" smtClean="0"/>
              <a:t>/&gt;</a:t>
            </a:r>
            <a:endParaRPr lang="en-US" sz="2800" dirty="0"/>
          </a:p>
        </p:txBody>
      </p:sp>
    </p:spTree>
    <p:extLst>
      <p:ext uri="{BB962C8B-B14F-4D97-AF65-F5344CB8AC3E}">
        <p14:creationId xmlns:p14="http://schemas.microsoft.com/office/powerpoint/2010/main" val="341503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5346" y="3048000"/>
            <a:ext cx="4487854" cy="1219200"/>
          </a:xfrm>
        </p:spPr>
      </p:pic>
      <p:sp>
        <p:nvSpPr>
          <p:cNvPr id="5" name="TextBox 4"/>
          <p:cNvSpPr txBox="1"/>
          <p:nvPr/>
        </p:nvSpPr>
        <p:spPr>
          <a:xfrm>
            <a:off x="3429000" y="4800600"/>
            <a:ext cx="1803122" cy="646331"/>
          </a:xfrm>
          <a:prstGeom prst="rect">
            <a:avLst/>
          </a:prstGeom>
          <a:noFill/>
        </p:spPr>
        <p:txBody>
          <a:bodyPr wrap="none" rtlCol="0">
            <a:spAutoFit/>
          </a:bodyPr>
          <a:lstStyle/>
          <a:p>
            <a:r>
              <a:rPr lang="en-US" dirty="0" smtClean="0"/>
              <a:t>Presented by:</a:t>
            </a:r>
          </a:p>
          <a:p>
            <a:r>
              <a:rPr lang="en-US" dirty="0" smtClean="0"/>
              <a:t>Gary Clayton</a:t>
            </a:r>
            <a:endParaRPr lang="en-US" dirty="0"/>
          </a:p>
        </p:txBody>
      </p:sp>
    </p:spTree>
    <p:extLst>
      <p:ext uri="{BB962C8B-B14F-4D97-AF65-F5344CB8AC3E}">
        <p14:creationId xmlns:p14="http://schemas.microsoft.com/office/powerpoint/2010/main" val="189668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4800600"/>
            <a:ext cx="6019800" cy="1066800"/>
          </a:xfrm>
        </p:spPr>
        <p:txBody>
          <a:bodyPr>
            <a:noAutofit/>
          </a:bodyPr>
          <a:lstStyle/>
          <a:p>
            <a:pPr algn="ctr"/>
            <a:r>
              <a:rPr lang="en-US" sz="2800" dirty="0" smtClean="0"/>
              <a:t>Corporate View:</a:t>
            </a:r>
            <a:br>
              <a:rPr lang="en-US" sz="2800" dirty="0" smtClean="0"/>
            </a:br>
            <a:r>
              <a:rPr lang="en-US" sz="2800" dirty="0" smtClean="0"/>
              <a:t>Homogeneous </a:t>
            </a:r>
            <a:r>
              <a:rPr lang="en-US" sz="2800" i="1" dirty="0" smtClean="0"/>
              <a:t>but Severable</a:t>
            </a:r>
            <a:endParaRPr lang="en-US" sz="2800" i="1" dirty="0"/>
          </a:p>
        </p:txBody>
      </p:sp>
      <p:pic>
        <p:nvPicPr>
          <p:cNvPr id="4" name="Content Placeholder 3"/>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0000" t="6597" r="-10000" b="3402"/>
          <a:stretch/>
        </p:blipFill>
        <p:spPr>
          <a:xfrm>
            <a:off x="1792288" y="685800"/>
            <a:ext cx="5486400" cy="4114800"/>
          </a:xfrm>
        </p:spPr>
      </p:pic>
    </p:spTree>
    <p:extLst>
      <p:ext uri="{BB962C8B-B14F-4D97-AF65-F5344CB8AC3E}">
        <p14:creationId xmlns:p14="http://schemas.microsoft.com/office/powerpoint/2010/main" val="933454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4843462"/>
            <a:ext cx="5486400" cy="566738"/>
          </a:xfrm>
        </p:spPr>
        <p:txBody>
          <a:bodyPr>
            <a:normAutofit/>
          </a:bodyPr>
          <a:lstStyle/>
          <a:p>
            <a:pPr algn="ctr"/>
            <a:r>
              <a:rPr lang="en-US" sz="2800" dirty="0" smtClean="0"/>
              <a:t>Operations View</a:t>
            </a:r>
            <a:endParaRPr lang="en-US" sz="2800" dirty="0"/>
          </a:p>
        </p:txBody>
      </p:sp>
      <p:pic>
        <p:nvPicPr>
          <p:cNvPr id="4" name="Content Placeholder 3"/>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0000" t="6597" r="-10000" b="3402"/>
          <a:stretch/>
        </p:blipFill>
        <p:spPr>
          <a:xfrm>
            <a:off x="1792288" y="685800"/>
            <a:ext cx="5486400" cy="4114800"/>
          </a:xfrm>
        </p:spPr>
      </p:pic>
      <p:sp>
        <p:nvSpPr>
          <p:cNvPr id="2" name="TextBox 1"/>
          <p:cNvSpPr txBox="1"/>
          <p:nvPr/>
        </p:nvSpPr>
        <p:spPr>
          <a:xfrm>
            <a:off x="914400" y="5334000"/>
            <a:ext cx="7119257" cy="523220"/>
          </a:xfrm>
          <a:prstGeom prst="rect">
            <a:avLst/>
          </a:prstGeom>
          <a:noFill/>
          <a:ln>
            <a:noFill/>
          </a:ln>
        </p:spPr>
        <p:txBody>
          <a:bodyPr wrap="none" rtlCol="0">
            <a:spAutoFit/>
          </a:bodyPr>
          <a:lstStyle/>
          <a:p>
            <a:r>
              <a:rPr lang="en-US" sz="2800" b="1" dirty="0" smtClean="0"/>
              <a:t>Limits on Accessibility and Quality</a:t>
            </a:r>
            <a:endParaRPr lang="en-US" sz="2800" b="1" dirty="0"/>
          </a:p>
        </p:txBody>
      </p:sp>
    </p:spTree>
    <p:extLst>
      <p:ext uri="{BB962C8B-B14F-4D97-AF65-F5344CB8AC3E}">
        <p14:creationId xmlns:p14="http://schemas.microsoft.com/office/powerpoint/2010/main" val="1784500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758" y="1"/>
            <a:ext cx="8292508" cy="6172200"/>
          </a:xfrm>
          <a:prstGeom prst="rect">
            <a:avLst/>
          </a:prstGeom>
        </p:spPr>
      </p:pic>
    </p:spTree>
    <p:extLst>
      <p:ext uri="{BB962C8B-B14F-4D97-AF65-F5344CB8AC3E}">
        <p14:creationId xmlns:p14="http://schemas.microsoft.com/office/powerpoint/2010/main" val="2740911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944562"/>
          </a:xfrm>
        </p:spPr>
        <p:txBody>
          <a:bodyPr>
            <a:normAutofit fontScale="90000"/>
          </a:bodyPr>
          <a:lstStyle/>
          <a:p>
            <a:r>
              <a:rPr lang="en-US" dirty="0" smtClean="0"/>
              <a:t>Edit User Profile Property:</a:t>
            </a:r>
            <a:br>
              <a:rPr lang="en-US" dirty="0" smtClean="0"/>
            </a:br>
            <a:r>
              <a:rPr lang="en-US" dirty="0" smtClean="0"/>
              <a:t>- </a:t>
            </a:r>
            <a:r>
              <a:rPr lang="en-US" b="0" i="1" dirty="0" smtClean="0"/>
              <a:t>Allows only One Source</a:t>
            </a:r>
            <a:endParaRPr lang="en-US" b="0" i="1"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8600" y="1541046"/>
            <a:ext cx="8686800" cy="4783554"/>
          </a:xfrm>
        </p:spPr>
      </p:pic>
      <p:sp>
        <p:nvSpPr>
          <p:cNvPr id="3" name="Oval 2"/>
          <p:cNvSpPr/>
          <p:nvPr/>
        </p:nvSpPr>
        <p:spPr bwMode="auto">
          <a:xfrm>
            <a:off x="2819400" y="1600200"/>
            <a:ext cx="2286000" cy="457200"/>
          </a:xfrm>
          <a:prstGeom prst="ellipse">
            <a:avLst/>
          </a:prstGeom>
          <a:noFill/>
          <a:ln w="25400"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3D77AF"/>
              </a:solidFill>
              <a:effectLst/>
              <a:latin typeface="Verdana" pitchFamily="34" charset="0"/>
            </a:endParaRPr>
          </a:p>
        </p:txBody>
      </p:sp>
    </p:spTree>
    <p:extLst>
      <p:ext uri="{BB962C8B-B14F-4D97-AF65-F5344CB8AC3E}">
        <p14:creationId xmlns:p14="http://schemas.microsoft.com/office/powerpoint/2010/main" val="358491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lowchart: Magnetic Disk 6"/>
          <p:cNvSpPr/>
          <p:nvPr/>
        </p:nvSpPr>
        <p:spPr>
          <a:xfrm>
            <a:off x="2971800" y="2209800"/>
            <a:ext cx="3733800" cy="30480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r>
              <a:rPr lang="en-US" sz="2400" dirty="0" smtClean="0">
                <a:solidFill>
                  <a:schemeClr val="tx1"/>
                </a:solidFill>
              </a:rPr>
              <a:t>Data Cache DB</a:t>
            </a:r>
            <a:endParaRPr lang="en-US" sz="2400" dirty="0">
              <a:solidFill>
                <a:schemeClr val="tx1"/>
              </a:solidFill>
            </a:endParaRPr>
          </a:p>
        </p:txBody>
      </p:sp>
      <p:sp>
        <p:nvSpPr>
          <p:cNvPr id="19" name="Flowchart: Data 18"/>
          <p:cNvSpPr/>
          <p:nvPr/>
        </p:nvSpPr>
        <p:spPr>
          <a:xfrm>
            <a:off x="5029200" y="3657600"/>
            <a:ext cx="762000" cy="7225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4" name="Title 3"/>
          <p:cNvSpPr>
            <a:spLocks noGrp="1"/>
          </p:cNvSpPr>
          <p:nvPr>
            <p:ph type="title"/>
          </p:nvPr>
        </p:nvSpPr>
        <p:spPr>
          <a:xfrm>
            <a:off x="304800" y="511930"/>
            <a:ext cx="8637588" cy="677108"/>
          </a:xfrm>
        </p:spPr>
        <p:txBody>
          <a:bodyPr/>
          <a:lstStyle/>
          <a:p>
            <a:r>
              <a:rPr lang="en-US" sz="3800" dirty="0" smtClean="0"/>
              <a:t>Data Consolidation Approach</a:t>
            </a:r>
            <a:endParaRPr lang="en-US" sz="3800" dirty="0"/>
          </a:p>
        </p:txBody>
      </p:sp>
      <p:sp>
        <p:nvSpPr>
          <p:cNvPr id="5" name="Flowchart: Magnetic Disk 4"/>
          <p:cNvSpPr/>
          <p:nvPr/>
        </p:nvSpPr>
        <p:spPr>
          <a:xfrm>
            <a:off x="533400" y="2209800"/>
            <a:ext cx="2057400" cy="2971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r>
              <a:rPr lang="en-US" sz="2400" dirty="0" smtClean="0">
                <a:solidFill>
                  <a:schemeClr val="tx1"/>
                </a:solidFill>
              </a:rPr>
              <a:t>Other DBs</a:t>
            </a:r>
            <a:endParaRPr lang="en-US" sz="2400" dirty="0">
              <a:solidFill>
                <a:schemeClr val="tx1"/>
              </a:solidFill>
            </a:endParaRPr>
          </a:p>
        </p:txBody>
      </p:sp>
      <p:sp>
        <p:nvSpPr>
          <p:cNvPr id="6" name="Flowchart: Data 5"/>
          <p:cNvSpPr/>
          <p:nvPr/>
        </p:nvSpPr>
        <p:spPr>
          <a:xfrm>
            <a:off x="914400" y="3581400"/>
            <a:ext cx="1295400" cy="7225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895600"/>
            <a:ext cx="1981200" cy="1981200"/>
          </a:xfrm>
          <a:prstGeom prst="rect">
            <a:avLst/>
          </a:prstGeom>
        </p:spPr>
      </p:pic>
      <p:sp>
        <p:nvSpPr>
          <p:cNvPr id="9" name="Flowchart: Data 8"/>
          <p:cNvSpPr/>
          <p:nvPr/>
        </p:nvSpPr>
        <p:spPr>
          <a:xfrm>
            <a:off x="3124200" y="3581400"/>
            <a:ext cx="1371600" cy="7225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Buffer</a:t>
            </a:r>
            <a:endParaRPr lang="en-US" sz="1600" dirty="0">
              <a:solidFill>
                <a:schemeClr val="tx1"/>
              </a:solidFill>
            </a:endParaRPr>
          </a:p>
        </p:txBody>
      </p:sp>
      <p:sp>
        <p:nvSpPr>
          <p:cNvPr id="10" name="Flowchart: Data 9"/>
          <p:cNvSpPr/>
          <p:nvPr/>
        </p:nvSpPr>
        <p:spPr>
          <a:xfrm>
            <a:off x="5105400" y="3581400"/>
            <a:ext cx="762000" cy="7225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Flowchart: Data 10"/>
          <p:cNvSpPr/>
          <p:nvPr/>
        </p:nvSpPr>
        <p:spPr>
          <a:xfrm>
            <a:off x="5715000" y="3581400"/>
            <a:ext cx="762000" cy="7225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13" name="Straight Arrow Connector 12"/>
          <p:cNvCxnSpPr>
            <a:stCxn id="6" idx="5"/>
            <a:endCxn id="9" idx="2"/>
          </p:cNvCxnSpPr>
          <p:nvPr/>
        </p:nvCxnSpPr>
        <p:spPr bwMode="auto">
          <a:xfrm>
            <a:off x="2080260" y="3942666"/>
            <a:ext cx="1181100"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a:stCxn id="9" idx="5"/>
            <a:endCxn id="10" idx="2"/>
          </p:cNvCxnSpPr>
          <p:nvPr/>
        </p:nvCxnSpPr>
        <p:spPr bwMode="auto">
          <a:xfrm>
            <a:off x="4358640" y="3942666"/>
            <a:ext cx="822960"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stCxn id="11" idx="5"/>
          </p:cNvCxnSpPr>
          <p:nvPr/>
        </p:nvCxnSpPr>
        <p:spPr bwMode="auto">
          <a:xfrm>
            <a:off x="6400800" y="3942666"/>
            <a:ext cx="685800"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Flowchart: Summing Junction 21"/>
          <p:cNvSpPr/>
          <p:nvPr/>
        </p:nvSpPr>
        <p:spPr bwMode="auto">
          <a:xfrm>
            <a:off x="4572000" y="3810000"/>
            <a:ext cx="342900" cy="304800"/>
          </a:xfrm>
          <a:prstGeom prst="flowChartSummingJunction">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3D77AF"/>
              </a:solidFill>
              <a:effectLst/>
              <a:latin typeface="Verdana" pitchFamily="34" charset="0"/>
            </a:endParaRPr>
          </a:p>
        </p:txBody>
      </p:sp>
      <p:sp>
        <p:nvSpPr>
          <p:cNvPr id="16" name="TextBox 15"/>
          <p:cNvSpPr txBox="1"/>
          <p:nvPr/>
        </p:nvSpPr>
        <p:spPr>
          <a:xfrm>
            <a:off x="6888769" y="4916269"/>
            <a:ext cx="1874231" cy="646331"/>
          </a:xfrm>
          <a:prstGeom prst="rect">
            <a:avLst/>
          </a:prstGeom>
          <a:noFill/>
        </p:spPr>
        <p:txBody>
          <a:bodyPr wrap="none" rtlCol="0">
            <a:spAutoFit/>
          </a:bodyPr>
          <a:lstStyle/>
          <a:p>
            <a:pPr algn="ctr"/>
            <a:r>
              <a:rPr lang="en-US" dirty="0" smtClean="0"/>
              <a:t>Extended User</a:t>
            </a:r>
          </a:p>
          <a:p>
            <a:pPr algn="ctr"/>
            <a:r>
              <a:rPr lang="en-US" dirty="0" smtClean="0"/>
              <a:t>Profiles</a:t>
            </a:r>
            <a:endParaRPr lang="en-US" dirty="0"/>
          </a:p>
        </p:txBody>
      </p:sp>
    </p:spTree>
    <p:extLst>
      <p:ext uri="{BB962C8B-B14F-4D97-AF65-F5344CB8AC3E}">
        <p14:creationId xmlns:p14="http://schemas.microsoft.com/office/powerpoint/2010/main" val="1248912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Step Method</a:t>
            </a:r>
            <a:endParaRPr lang="en-US" dirty="0"/>
          </a:p>
        </p:txBody>
      </p:sp>
      <p:sp>
        <p:nvSpPr>
          <p:cNvPr id="3" name="Content Placeholder 2"/>
          <p:cNvSpPr>
            <a:spLocks noGrp="1"/>
          </p:cNvSpPr>
          <p:nvPr>
            <p:ph idx="1"/>
          </p:nvPr>
        </p:nvSpPr>
        <p:spPr>
          <a:xfrm>
            <a:off x="304800" y="1524000"/>
            <a:ext cx="8208963" cy="4800600"/>
          </a:xfrm>
        </p:spPr>
        <p:txBody>
          <a:bodyPr/>
          <a:lstStyle/>
          <a:p>
            <a:pPr marL="514350" indent="-514350">
              <a:spcAft>
                <a:spcPts val="1200"/>
              </a:spcAft>
              <a:buFont typeface="+mj-lt"/>
              <a:buAutoNum type="arabicPeriod"/>
            </a:pPr>
            <a:r>
              <a:rPr lang="en-US" sz="2800" b="0" dirty="0" smtClean="0"/>
              <a:t>Update data from External Lists to Data Cache</a:t>
            </a:r>
          </a:p>
          <a:p>
            <a:pPr marL="514350" indent="-514350">
              <a:spcAft>
                <a:spcPts val="1200"/>
              </a:spcAft>
              <a:buFont typeface="+mj-lt"/>
              <a:buAutoNum type="arabicPeriod"/>
            </a:pPr>
            <a:r>
              <a:rPr lang="en-US" sz="2800" b="0" dirty="0" smtClean="0"/>
              <a:t>Replicate Data from 3</a:t>
            </a:r>
            <a:r>
              <a:rPr lang="en-US" sz="2800" b="0" baseline="30000" dirty="0" smtClean="0"/>
              <a:t>rd</a:t>
            </a:r>
            <a:r>
              <a:rPr lang="en-US" sz="2800" b="0" dirty="0" smtClean="0"/>
              <a:t> Party Systems (i.e., Payroll/HR) to the Data Cache</a:t>
            </a:r>
          </a:p>
          <a:p>
            <a:pPr marL="514350" indent="-514350">
              <a:spcAft>
                <a:spcPts val="1200"/>
              </a:spcAft>
              <a:buFont typeface="+mj-lt"/>
              <a:buAutoNum type="arabicPeriod"/>
            </a:pPr>
            <a:r>
              <a:rPr lang="en-US" sz="2800" b="0" dirty="0" smtClean="0"/>
              <a:t>Merge/Manipulate Data into common formats</a:t>
            </a:r>
          </a:p>
          <a:p>
            <a:pPr marL="514350" indent="-514350">
              <a:spcAft>
                <a:spcPts val="1200"/>
              </a:spcAft>
              <a:buFont typeface="+mj-lt"/>
              <a:buAutoNum type="arabicPeriod"/>
            </a:pPr>
            <a:r>
              <a:rPr lang="en-US" sz="2800" b="0" dirty="0" smtClean="0"/>
              <a:t>Data Cache Merge</a:t>
            </a:r>
          </a:p>
          <a:p>
            <a:pPr marL="514350" indent="-514350">
              <a:spcAft>
                <a:spcPts val="1200"/>
              </a:spcAft>
              <a:buFont typeface="+mj-lt"/>
              <a:buAutoNum type="arabicPeriod"/>
            </a:pPr>
            <a:r>
              <a:rPr lang="en-US" sz="2800" b="0" dirty="0" smtClean="0"/>
              <a:t>User Profile Synchronization</a:t>
            </a:r>
            <a:endParaRPr lang="en-US" sz="2800" b="0" dirty="0"/>
          </a:p>
        </p:txBody>
      </p:sp>
    </p:spTree>
    <p:extLst>
      <p:ext uri="{BB962C8B-B14F-4D97-AF65-F5344CB8AC3E}">
        <p14:creationId xmlns:p14="http://schemas.microsoft.com/office/powerpoint/2010/main" val="3459393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85188" cy="1447800"/>
          </a:xfrm>
        </p:spPr>
        <p:txBody>
          <a:bodyPr>
            <a:normAutofit fontScale="90000"/>
          </a:bodyPr>
          <a:lstStyle/>
          <a:p>
            <a:r>
              <a:rPr lang="en-US" dirty="0" smtClean="0"/>
              <a:t>1</a:t>
            </a:r>
            <a:br>
              <a:rPr lang="en-US" dirty="0" smtClean="0"/>
            </a:br>
            <a:r>
              <a:rPr lang="en-US" sz="3100" b="0" dirty="0" smtClean="0"/>
              <a:t>SharePoint External Lists update </a:t>
            </a:r>
            <a:r>
              <a:rPr lang="en-US" sz="3100" b="0" dirty="0" err="1" smtClean="0"/>
              <a:t>DataCache</a:t>
            </a:r>
            <a:r>
              <a:rPr lang="en-US" sz="3100" b="0" dirty="0" smtClean="0"/>
              <a:t> buffer tables</a:t>
            </a:r>
            <a:endParaRPr lang="en-US" sz="3100" b="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1905000"/>
            <a:ext cx="1582615" cy="685800"/>
          </a:xfrm>
        </p:spPr>
      </p:pic>
      <p:sp>
        <p:nvSpPr>
          <p:cNvPr id="5" name="Flowchart: Magnetic Disk 4"/>
          <p:cNvSpPr/>
          <p:nvPr/>
        </p:nvSpPr>
        <p:spPr>
          <a:xfrm>
            <a:off x="914400" y="3200400"/>
            <a:ext cx="10668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SW Package DBs</a:t>
            </a:r>
            <a:endParaRPr lang="en-US" sz="1600" dirty="0">
              <a:solidFill>
                <a:schemeClr val="tx1"/>
              </a:solidFill>
            </a:endParaRPr>
          </a:p>
        </p:txBody>
      </p:sp>
      <p:sp>
        <p:nvSpPr>
          <p:cNvPr id="6" name="Flowchart: Data 5"/>
          <p:cNvSpPr/>
          <p:nvPr/>
        </p:nvSpPr>
        <p:spPr>
          <a:xfrm>
            <a:off x="533400" y="5297269"/>
            <a:ext cx="1752600" cy="8749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External Lists</a:t>
            </a:r>
            <a:endParaRPr lang="en-US" sz="1600" dirty="0">
              <a:solidFill>
                <a:schemeClr val="tx1"/>
              </a:solidFill>
            </a:endParaRPr>
          </a:p>
        </p:txBody>
      </p:sp>
      <p:sp>
        <p:nvSpPr>
          <p:cNvPr id="7" name="Flowchart: Magnetic Disk 6"/>
          <p:cNvSpPr/>
          <p:nvPr/>
        </p:nvSpPr>
        <p:spPr>
          <a:xfrm>
            <a:off x="4038600" y="3581400"/>
            <a:ext cx="9906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p>
          <a:p>
            <a:pPr algn="ctr"/>
            <a:r>
              <a:rPr lang="en-US" b="1" dirty="0" smtClean="0">
                <a:solidFill>
                  <a:schemeClr val="tx1"/>
                </a:solidFill>
              </a:rPr>
              <a:t>Cache</a:t>
            </a:r>
          </a:p>
          <a:p>
            <a:pPr algn="ctr"/>
            <a:r>
              <a:rPr lang="en-US" b="1" dirty="0" smtClean="0">
                <a:solidFill>
                  <a:schemeClr val="tx1"/>
                </a:solidFill>
              </a:rPr>
              <a:t>DB</a:t>
            </a:r>
            <a:endParaRPr lang="en-US" b="1" dirty="0">
              <a:solidFill>
                <a:schemeClr val="tx1"/>
              </a:solidFill>
            </a:endParaRPr>
          </a:p>
        </p:txBody>
      </p:sp>
      <p:cxnSp>
        <p:nvCxnSpPr>
          <p:cNvPr id="10" name="Elbow Connector 9"/>
          <p:cNvCxnSpPr>
            <a:stCxn id="6" idx="5"/>
          </p:cNvCxnSpPr>
          <p:nvPr/>
        </p:nvCxnSpPr>
        <p:spPr>
          <a:xfrm flipV="1">
            <a:off x="2110740" y="4419601"/>
            <a:ext cx="1927860" cy="1315134"/>
          </a:xfrm>
          <a:prstGeom prst="bentConnector3">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3"/>
          </p:cNvCxnSpPr>
          <p:nvPr/>
        </p:nvCxnSpPr>
        <p:spPr>
          <a:xfrm>
            <a:off x="2268414" y="2247900"/>
            <a:ext cx="813876" cy="2171700"/>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4"/>
          </p:cNvCxnSpPr>
          <p:nvPr/>
        </p:nvCxnSpPr>
        <p:spPr>
          <a:xfrm>
            <a:off x="1981200" y="3924300"/>
            <a:ext cx="110109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3"/>
          </p:cNvCxnSpPr>
          <p:nvPr/>
        </p:nvCxnSpPr>
        <p:spPr>
          <a:xfrm>
            <a:off x="2268414" y="2247900"/>
            <a:ext cx="352278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2247900"/>
            <a:ext cx="0" cy="21717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76600" y="2667000"/>
            <a:ext cx="2362200" cy="646331"/>
          </a:xfrm>
          <a:prstGeom prst="rect">
            <a:avLst/>
          </a:prstGeom>
          <a:noFill/>
          <a:ln w="19050">
            <a:solidFill>
              <a:schemeClr val="tx1"/>
            </a:solidFill>
          </a:ln>
        </p:spPr>
        <p:txBody>
          <a:bodyPr wrap="square" rtlCol="0">
            <a:spAutoFit/>
          </a:bodyPr>
          <a:lstStyle/>
          <a:p>
            <a:r>
              <a:rPr lang="en-US" dirty="0" smtClean="0"/>
              <a:t>Create Common Data Formats</a:t>
            </a:r>
          </a:p>
        </p:txBody>
      </p:sp>
      <p:sp>
        <p:nvSpPr>
          <p:cNvPr id="33" name="TextBox 32"/>
          <p:cNvSpPr txBox="1"/>
          <p:nvPr/>
        </p:nvSpPr>
        <p:spPr>
          <a:xfrm>
            <a:off x="3962400" y="5401270"/>
            <a:ext cx="1143000" cy="923330"/>
          </a:xfrm>
          <a:prstGeom prst="rect">
            <a:avLst/>
          </a:prstGeom>
          <a:noFill/>
          <a:ln w="19050">
            <a:solidFill>
              <a:schemeClr val="tx1"/>
            </a:solidFill>
          </a:ln>
        </p:spPr>
        <p:txBody>
          <a:bodyPr wrap="square" rtlCol="0">
            <a:spAutoFit/>
          </a:bodyPr>
          <a:lstStyle/>
          <a:p>
            <a:r>
              <a:rPr lang="en-US" dirty="0" smtClean="0"/>
              <a:t>Profile Merge Routine</a:t>
            </a:r>
            <a:endParaRPr lang="en-US" dirty="0"/>
          </a:p>
        </p:txBody>
      </p:sp>
      <p:cxnSp>
        <p:nvCxnSpPr>
          <p:cNvPr id="9" name="Straight Arrow Connector 8"/>
          <p:cNvCxnSpPr/>
          <p:nvPr/>
        </p:nvCxnSpPr>
        <p:spPr>
          <a:xfrm flipV="1">
            <a:off x="4191000" y="3285530"/>
            <a:ext cx="0" cy="3720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191000" y="4953000"/>
            <a:ext cx="0" cy="457200"/>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76800" y="3276600"/>
            <a:ext cx="0" cy="372070"/>
          </a:xfrm>
          <a:prstGeom prst="straightConnector1">
            <a:avLst/>
          </a:pr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876800" y="4961930"/>
            <a:ext cx="0" cy="448270"/>
          </a:xfrm>
          <a:prstGeom prst="straightConnector1">
            <a:avLst/>
          </a:pr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429000"/>
            <a:ext cx="1981200" cy="1981200"/>
          </a:xfrm>
          <a:prstGeom prst="rect">
            <a:avLst/>
          </a:prstGeom>
        </p:spPr>
      </p:pic>
      <p:cxnSp>
        <p:nvCxnSpPr>
          <p:cNvPr id="21" name="Straight Connector 20"/>
          <p:cNvCxnSpPr/>
          <p:nvPr/>
        </p:nvCxnSpPr>
        <p:spPr>
          <a:xfrm>
            <a:off x="5029200" y="4419600"/>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26200" y="5297269"/>
            <a:ext cx="1874231" cy="646331"/>
          </a:xfrm>
          <a:prstGeom prst="rect">
            <a:avLst/>
          </a:prstGeom>
          <a:noFill/>
        </p:spPr>
        <p:txBody>
          <a:bodyPr wrap="none" rtlCol="0">
            <a:spAutoFit/>
          </a:bodyPr>
          <a:lstStyle/>
          <a:p>
            <a:pPr algn="ctr"/>
            <a:r>
              <a:rPr lang="en-US" dirty="0" smtClean="0"/>
              <a:t>Extended User</a:t>
            </a:r>
          </a:p>
          <a:p>
            <a:pPr algn="ctr"/>
            <a:r>
              <a:rPr lang="en-US" dirty="0" smtClean="0"/>
              <a:t>Profiles</a:t>
            </a:r>
            <a:endParaRPr lang="en-US" dirty="0"/>
          </a:p>
        </p:txBody>
      </p:sp>
    </p:spTree>
    <p:extLst>
      <p:ext uri="{BB962C8B-B14F-4D97-AF65-F5344CB8AC3E}">
        <p14:creationId xmlns:p14="http://schemas.microsoft.com/office/powerpoint/2010/main" val="2785940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752600"/>
          </a:xfrm>
        </p:spPr>
        <p:txBody>
          <a:bodyPr>
            <a:normAutofit/>
          </a:bodyPr>
          <a:lstStyle/>
          <a:p>
            <a:r>
              <a:rPr lang="en-US" sz="3800" dirty="0" smtClean="0"/>
              <a:t>2</a:t>
            </a:r>
            <a:r>
              <a:rPr lang="en-US" dirty="0" smtClean="0"/>
              <a:t/>
            </a:r>
            <a:br>
              <a:rPr lang="en-US" dirty="0" smtClean="0"/>
            </a:br>
            <a:r>
              <a:rPr lang="en-US" sz="2800" b="0" dirty="0" smtClean="0"/>
              <a:t>SQL Server Integration Services copies data from packages to </a:t>
            </a:r>
            <a:r>
              <a:rPr lang="en-US" sz="2800" b="0" dirty="0" err="1" smtClean="0"/>
              <a:t>DataCache</a:t>
            </a:r>
            <a:r>
              <a:rPr lang="en-US" sz="2800" b="0" dirty="0" smtClean="0"/>
              <a:t> buffer tables</a:t>
            </a:r>
            <a:endParaRPr lang="en-US" sz="2800" b="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1905000"/>
            <a:ext cx="1582615" cy="685800"/>
          </a:xfrm>
        </p:spPr>
      </p:pic>
      <p:sp>
        <p:nvSpPr>
          <p:cNvPr id="7" name="Flowchart: Magnetic Disk 6"/>
          <p:cNvSpPr/>
          <p:nvPr/>
        </p:nvSpPr>
        <p:spPr>
          <a:xfrm>
            <a:off x="4038600" y="3581400"/>
            <a:ext cx="9906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a:t>
            </a:r>
          </a:p>
          <a:p>
            <a:pPr algn="ctr"/>
            <a:r>
              <a:rPr lang="en-US" b="1" dirty="0" smtClean="0">
                <a:solidFill>
                  <a:schemeClr val="tx1"/>
                </a:solidFill>
              </a:rPr>
              <a:t>Cache</a:t>
            </a:r>
          </a:p>
          <a:p>
            <a:pPr algn="ctr"/>
            <a:r>
              <a:rPr lang="en-US" b="1" dirty="0" smtClean="0">
                <a:solidFill>
                  <a:schemeClr val="tx1"/>
                </a:solidFill>
              </a:rPr>
              <a:t>DB</a:t>
            </a:r>
            <a:endParaRPr lang="en-US" b="1" dirty="0">
              <a:solidFill>
                <a:schemeClr val="tx1"/>
              </a:solidFill>
            </a:endParaRPr>
          </a:p>
        </p:txBody>
      </p:sp>
      <p:cxnSp>
        <p:nvCxnSpPr>
          <p:cNvPr id="10" name="Elbow Connector 9"/>
          <p:cNvCxnSpPr/>
          <p:nvPr/>
        </p:nvCxnSpPr>
        <p:spPr>
          <a:xfrm flipV="1">
            <a:off x="2125980" y="4419600"/>
            <a:ext cx="1912620" cy="1371600"/>
          </a:xfrm>
          <a:prstGeom prst="bentConnector3">
            <a:avLst/>
          </a:prstGeom>
          <a:ln w="38100">
            <a:solidFill>
              <a:schemeClr val="tx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3"/>
          </p:cNvCxnSpPr>
          <p:nvPr/>
        </p:nvCxnSpPr>
        <p:spPr>
          <a:xfrm>
            <a:off x="2268414" y="2247900"/>
            <a:ext cx="813876" cy="2171700"/>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81200" y="3924300"/>
            <a:ext cx="1101090" cy="0"/>
          </a:xfrm>
          <a:prstGeom prst="line">
            <a:avLst/>
          </a:prstGeom>
          <a:ln w="76200">
            <a:solidFill>
              <a:srgbClr val="32DA4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3"/>
          </p:cNvCxnSpPr>
          <p:nvPr/>
        </p:nvCxnSpPr>
        <p:spPr>
          <a:xfrm>
            <a:off x="2268414" y="2247900"/>
            <a:ext cx="352278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200" y="2247900"/>
            <a:ext cx="0" cy="21717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76600" y="2630269"/>
            <a:ext cx="2362200" cy="646331"/>
          </a:xfrm>
          <a:prstGeom prst="rect">
            <a:avLst/>
          </a:prstGeom>
          <a:noFill/>
          <a:ln w="19050">
            <a:solidFill>
              <a:schemeClr val="tx1"/>
            </a:solidFill>
          </a:ln>
        </p:spPr>
        <p:txBody>
          <a:bodyPr wrap="square" rtlCol="0">
            <a:spAutoFit/>
          </a:bodyPr>
          <a:lstStyle/>
          <a:p>
            <a:r>
              <a:rPr lang="en-US" dirty="0"/>
              <a:t>Create Common Data Formats</a:t>
            </a:r>
          </a:p>
        </p:txBody>
      </p:sp>
      <p:sp>
        <p:nvSpPr>
          <p:cNvPr id="33" name="TextBox 32"/>
          <p:cNvSpPr txBox="1"/>
          <p:nvPr/>
        </p:nvSpPr>
        <p:spPr>
          <a:xfrm>
            <a:off x="3962400" y="5401270"/>
            <a:ext cx="1143000" cy="923330"/>
          </a:xfrm>
          <a:prstGeom prst="rect">
            <a:avLst/>
          </a:prstGeom>
          <a:noFill/>
          <a:ln w="19050">
            <a:solidFill>
              <a:schemeClr val="tx1"/>
            </a:solidFill>
          </a:ln>
        </p:spPr>
        <p:txBody>
          <a:bodyPr wrap="square" rtlCol="0">
            <a:spAutoFit/>
          </a:bodyPr>
          <a:lstStyle/>
          <a:p>
            <a:r>
              <a:rPr lang="en-US" dirty="0" smtClean="0"/>
              <a:t>Profile Merge Routine</a:t>
            </a:r>
            <a:endParaRPr lang="en-US" dirty="0"/>
          </a:p>
        </p:txBody>
      </p:sp>
      <p:cxnSp>
        <p:nvCxnSpPr>
          <p:cNvPr id="9" name="Straight Arrow Connector 8"/>
          <p:cNvCxnSpPr/>
          <p:nvPr/>
        </p:nvCxnSpPr>
        <p:spPr>
          <a:xfrm flipV="1">
            <a:off x="4191000" y="3285530"/>
            <a:ext cx="0" cy="3720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191000" y="4953000"/>
            <a:ext cx="0" cy="457200"/>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76800" y="3276600"/>
            <a:ext cx="0" cy="372070"/>
          </a:xfrm>
          <a:prstGeom prst="straightConnector1">
            <a:avLst/>
          </a:pr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876800" y="4961930"/>
            <a:ext cx="0" cy="448270"/>
          </a:xfrm>
          <a:prstGeom prst="straightConnector1">
            <a:avLst/>
          </a:pr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82290" y="3924300"/>
            <a:ext cx="0" cy="495300"/>
          </a:xfrm>
          <a:prstGeom prst="line">
            <a:avLst/>
          </a:prstGeom>
          <a:ln w="76200">
            <a:solidFill>
              <a:srgbClr val="32DA4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82290" y="4419600"/>
            <a:ext cx="956310" cy="0"/>
          </a:xfrm>
          <a:prstGeom prst="straightConnector1">
            <a:avLst/>
          </a:prstGeom>
          <a:ln w="76200">
            <a:solidFill>
              <a:srgbClr val="32DA40"/>
            </a:solidFill>
            <a:tailEnd type="arrow"/>
          </a:ln>
        </p:spPr>
        <p:style>
          <a:lnRef idx="1">
            <a:schemeClr val="accent1"/>
          </a:lnRef>
          <a:fillRef idx="0">
            <a:schemeClr val="accent1"/>
          </a:fillRef>
          <a:effectRef idx="0">
            <a:schemeClr val="accent1"/>
          </a:effectRef>
          <a:fontRef idx="minor">
            <a:schemeClr val="tx1"/>
          </a:fontRef>
        </p:style>
      </p:cxnSp>
      <p:sp>
        <p:nvSpPr>
          <p:cNvPr id="22" name="Flowchart: Magnetic Disk 21"/>
          <p:cNvSpPr/>
          <p:nvPr/>
        </p:nvSpPr>
        <p:spPr>
          <a:xfrm>
            <a:off x="914400" y="3200400"/>
            <a:ext cx="1066800" cy="1447800"/>
          </a:xfrm>
          <a:prstGeom prst="flowChartMagneticDisk">
            <a:avLst/>
          </a:prstGeom>
          <a:solidFill>
            <a:srgbClr val="9EEC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SW Package DBs</a:t>
            </a:r>
            <a:endParaRPr lang="en-US" sz="1600" dirty="0">
              <a:solidFill>
                <a:schemeClr val="tx1"/>
              </a:solidFill>
            </a:endParaRPr>
          </a:p>
        </p:txBody>
      </p:sp>
      <p:sp>
        <p:nvSpPr>
          <p:cNvPr id="28" name="Flowchart: Data 27"/>
          <p:cNvSpPr/>
          <p:nvPr/>
        </p:nvSpPr>
        <p:spPr>
          <a:xfrm>
            <a:off x="533400" y="5297269"/>
            <a:ext cx="1752600" cy="874931"/>
          </a:xfrm>
          <a:prstGeom prst="flowChartInputOutput">
            <a:avLst/>
          </a:prstGeom>
          <a:solidFill>
            <a:srgbClr val="F2F6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External Lists</a:t>
            </a:r>
            <a:endParaRPr lang="en-US" sz="1600" dirty="0">
              <a:solidFill>
                <a:schemeClr val="tx1"/>
              </a:solidFill>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429000"/>
            <a:ext cx="1981200" cy="1981200"/>
          </a:xfrm>
          <a:prstGeom prst="rect">
            <a:avLst/>
          </a:prstGeom>
        </p:spPr>
      </p:pic>
      <p:cxnSp>
        <p:nvCxnSpPr>
          <p:cNvPr id="21" name="Straight Connector 20"/>
          <p:cNvCxnSpPr/>
          <p:nvPr/>
        </p:nvCxnSpPr>
        <p:spPr>
          <a:xfrm>
            <a:off x="5029200" y="4419600"/>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26200" y="5297269"/>
            <a:ext cx="1874231" cy="646331"/>
          </a:xfrm>
          <a:prstGeom prst="rect">
            <a:avLst/>
          </a:prstGeom>
          <a:noFill/>
        </p:spPr>
        <p:txBody>
          <a:bodyPr wrap="none" rtlCol="0">
            <a:spAutoFit/>
          </a:bodyPr>
          <a:lstStyle/>
          <a:p>
            <a:pPr algn="ctr"/>
            <a:r>
              <a:rPr lang="en-US" dirty="0" smtClean="0"/>
              <a:t>Extended User</a:t>
            </a:r>
          </a:p>
          <a:p>
            <a:pPr algn="ctr"/>
            <a:r>
              <a:rPr lang="en-US" dirty="0" smtClean="0"/>
              <a:t>Profiles</a:t>
            </a:r>
            <a:endParaRPr lang="en-US" dirty="0"/>
          </a:p>
        </p:txBody>
      </p:sp>
    </p:spTree>
    <p:extLst>
      <p:ext uri="{BB962C8B-B14F-4D97-AF65-F5344CB8AC3E}">
        <p14:creationId xmlns:p14="http://schemas.microsoft.com/office/powerpoint/2010/main" val="559376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micron">
  <a:themeElements>
    <a:clrScheme name="">
      <a:dk1>
        <a:srgbClr val="3D77AF"/>
      </a:dk1>
      <a:lt1>
        <a:srgbClr val="FFFFFF"/>
      </a:lt1>
      <a:dk2>
        <a:srgbClr val="3D77AF"/>
      </a:dk2>
      <a:lt2>
        <a:srgbClr val="000000"/>
      </a:lt2>
      <a:accent1>
        <a:srgbClr val="6699FF"/>
      </a:accent1>
      <a:accent2>
        <a:srgbClr val="3366FF"/>
      </a:accent2>
      <a:accent3>
        <a:srgbClr val="FFFFFF"/>
      </a:accent3>
      <a:accent4>
        <a:srgbClr val="336595"/>
      </a:accent4>
      <a:accent5>
        <a:srgbClr val="B8CAFF"/>
      </a:accent5>
      <a:accent6>
        <a:srgbClr val="2D5CE7"/>
      </a:accent6>
      <a:hlink>
        <a:srgbClr val="9966FF"/>
      </a:hlink>
      <a:folHlink>
        <a:srgbClr val="9933FF"/>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3D77A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3D77AF"/>
            </a:solidFill>
            <a:effectLst/>
            <a:latin typeface="Verdana" pitchFamily="34" charset="0"/>
          </a:defRPr>
        </a:defPPr>
      </a:lstStyle>
    </a:lnDef>
  </a:objectDefaults>
  <a:extraClrSchemeLst>
    <a:extraClrScheme>
      <a:clrScheme name="Default Design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Default Design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Default Design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Default Design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Default Design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micron">
  <a:themeElements>
    <a:clrScheme name="">
      <a:dk1>
        <a:srgbClr val="3D77AF"/>
      </a:dk1>
      <a:lt1>
        <a:srgbClr val="FFFFFF"/>
      </a:lt1>
      <a:dk2>
        <a:srgbClr val="3D77AF"/>
      </a:dk2>
      <a:lt2>
        <a:srgbClr val="000000"/>
      </a:lt2>
      <a:accent1>
        <a:srgbClr val="6699FF"/>
      </a:accent1>
      <a:accent2>
        <a:srgbClr val="3366FF"/>
      </a:accent2>
      <a:accent3>
        <a:srgbClr val="FFFFFF"/>
      </a:accent3>
      <a:accent4>
        <a:srgbClr val="336595"/>
      </a:accent4>
      <a:accent5>
        <a:srgbClr val="B8CAFF"/>
      </a:accent5>
      <a:accent6>
        <a:srgbClr val="2D5CE7"/>
      </a:accent6>
      <a:hlink>
        <a:srgbClr val="9966FF"/>
      </a:hlink>
      <a:folHlink>
        <a:srgbClr val="9933FF"/>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3D77A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3D77AF"/>
            </a:solidFill>
            <a:effectLst/>
            <a:latin typeface="Verdana" pitchFamily="34" charset="0"/>
          </a:defRPr>
        </a:defPPr>
      </a:lstStyle>
    </a:lnDef>
  </a:objectDefaults>
  <a:extraClrSchemeLst>
    <a:extraClrScheme>
      <a:clrScheme name="Default Design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Default Design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Default Design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Default Design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Default Design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A9549C3D519E43ABB90E76C5CF1F09" ma:contentTypeVersion="1" ma:contentTypeDescription="Create a new document." ma:contentTypeScope="" ma:versionID="5883e2635add43b05ad49b4dfd3d66d8">
  <xsd:schema xmlns:xsd="http://www.w3.org/2001/XMLSchema" xmlns:xs="http://www.w3.org/2001/XMLSchema" xmlns:p="http://schemas.microsoft.com/office/2006/metadata/properties" xmlns:ns2="b93c467c-516c-4972-bbc2-a5e6d076b9a8" targetNamespace="http://schemas.microsoft.com/office/2006/metadata/properties" ma:root="true" ma:fieldsID="1d88c9287c4d4aa04a3c3f0b5b59569a" ns2:_="">
    <xsd:import namespace="b93c467c-516c-4972-bbc2-a5e6d076b9a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c467c-516c-4972-bbc2-a5e6d076b9a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b93c467c-516c-4972-bbc2-a5e6d076b9a8">HF272JPR2JPN-8-7</_dlc_DocId>
    <_dlc_DocIdUrl xmlns="b93c467c-516c-4972-bbc2-a5e6d076b9a8">
      <Url>https://www.starcafe.org/personal/dsoll/_layouts/DocIdRedir.aspx?ID=HF272JPR2JPN-8-7</Url>
      <Description>HF272JPR2JPN-8-7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AA1A37-B23B-4368-BD2D-93BBDC5B60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c467c-516c-4972-bbc2-a5e6d076b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59406A-7437-4B95-9274-BFAC2F5A86C2}">
  <ds:schemaRefs>
    <ds:schemaRef ds:uri="http://www.w3.org/XML/1998/namespace"/>
    <ds:schemaRef ds:uri="http://purl.org/dc/elements/1.1/"/>
    <ds:schemaRef ds:uri="http://schemas.microsoft.com/office/2006/documentManagement/types"/>
    <ds:schemaRef ds:uri="http://schemas.microsoft.com/office/2006/metadata/properties"/>
    <ds:schemaRef ds:uri="http://purl.org/dc/terms/"/>
    <ds:schemaRef ds:uri="http://purl.org/dc/dcmitype/"/>
    <ds:schemaRef ds:uri="http://schemas.microsoft.com/office/infopath/2007/PartnerControls"/>
    <ds:schemaRef ds:uri="http://schemas.openxmlformats.org/package/2006/metadata/core-properties"/>
    <ds:schemaRef ds:uri="b93c467c-516c-4972-bbc2-a5e6d076b9a8"/>
  </ds:schemaRefs>
</ds:datastoreItem>
</file>

<file path=customXml/itemProps3.xml><?xml version="1.0" encoding="utf-8"?>
<ds:datastoreItem xmlns:ds="http://schemas.openxmlformats.org/officeDocument/2006/customXml" ds:itemID="{58A1EF4B-6475-4DEA-9F68-5944DE4C6662}">
  <ds:schemaRefs>
    <ds:schemaRef ds:uri="http://schemas.microsoft.com/sharepoint/events"/>
  </ds:schemaRefs>
</ds:datastoreItem>
</file>

<file path=customXml/itemProps4.xml><?xml version="1.0" encoding="utf-8"?>
<ds:datastoreItem xmlns:ds="http://schemas.openxmlformats.org/officeDocument/2006/customXml" ds:itemID="{EB544387-10A6-40D2-B209-F29BCF1288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2018</TotalTime>
  <Words>541</Words>
  <Application>Microsoft Office PowerPoint</Application>
  <PresentationFormat>On-screen Show (4:3)</PresentationFormat>
  <Paragraphs>110</Paragraphs>
  <Slides>17</Slides>
  <Notes>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Omicron</vt:lpstr>
      <vt:lpstr>1_Omicron</vt:lpstr>
      <vt:lpstr>Leveraging SharePoint User Profiles</vt:lpstr>
      <vt:lpstr>Corporate View: Homogeneous but Severable</vt:lpstr>
      <vt:lpstr>Operations View</vt:lpstr>
      <vt:lpstr>PowerPoint Presentation</vt:lpstr>
      <vt:lpstr>Edit User Profile Property: - Allows only One Source</vt:lpstr>
      <vt:lpstr>Data Consolidation Approach</vt:lpstr>
      <vt:lpstr>Five Step Method</vt:lpstr>
      <vt:lpstr>1 SharePoint External Lists update DataCache buffer tables</vt:lpstr>
      <vt:lpstr>2 SQL Server Integration Services copies data from packages to DataCache buffer tables</vt:lpstr>
      <vt:lpstr>3 Merge/Manipulate buffer tables into common data column formats</vt:lpstr>
      <vt:lpstr>4 sp_MergeAllColumns consolidates all data sources based on priority</vt:lpstr>
      <vt:lpstr>SharePoint User Profile Sync can now access a single source</vt:lpstr>
      <vt:lpstr>Finale: SharePoint User Profile Sync brings in A/D and DataCache</vt:lpstr>
      <vt:lpstr>People Search      Refinement Panel</vt:lpstr>
      <vt:lpstr>People Refinement Panel Add Categories in Display Order</vt:lpstr>
      <vt:lpstr>People Refinement Panel Adjust Category Properties</vt:lpstr>
      <vt:lpstr>PowerPoint Presentation</vt:lpstr>
    </vt:vector>
  </TitlesOfParts>
  <Company>Omicron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User Profile Synch</dc:title>
  <dc:creator>David F. Soll</dc:creator>
  <cp:lastModifiedBy>Gary B. Clayton</cp:lastModifiedBy>
  <cp:revision>59</cp:revision>
  <cp:lastPrinted>1601-01-01T00:00:00Z</cp:lastPrinted>
  <dcterms:created xsi:type="dcterms:W3CDTF">2012-05-29T15:09:34Z</dcterms:created>
  <dcterms:modified xsi:type="dcterms:W3CDTF">2013-03-18T14:48:45Z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0x010100AFA9549C3D519E43ABB90E76C5CF1F09</vt:lpwstr>
  </property>
  <property fmtid="{D5CDD505-2E9C-101B-9397-08002B2CF9AE}" pid="3" name="_dlc_DocIdItemGuid">
    <vt:lpwstr>ce48e78d-c3e3-4901-9fa9-5e93f6602f03</vt:lpwstr>
  </property>
</Properties>
</file>