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71" r:id="rId5"/>
    <p:sldId id="300" r:id="rId6"/>
    <p:sldId id="257" r:id="rId7"/>
    <p:sldId id="260" r:id="rId8"/>
    <p:sldId id="268" r:id="rId9"/>
    <p:sldId id="261" r:id="rId10"/>
    <p:sldId id="269" r:id="rId11"/>
    <p:sldId id="270" r:id="rId12"/>
    <p:sldId id="272" r:id="rId13"/>
    <p:sldId id="273" r:id="rId14"/>
    <p:sldId id="274" r:id="rId15"/>
    <p:sldId id="262" r:id="rId16"/>
    <p:sldId id="301" r:id="rId17"/>
    <p:sldId id="275" r:id="rId18"/>
    <p:sldId id="302" r:id="rId19"/>
    <p:sldId id="276" r:id="rId20"/>
    <p:sldId id="304" r:id="rId21"/>
    <p:sldId id="305" r:id="rId22"/>
    <p:sldId id="303" r:id="rId23"/>
    <p:sldId id="306" r:id="rId24"/>
    <p:sldId id="307" r:id="rId25"/>
    <p:sldId id="308" r:id="rId26"/>
    <p:sldId id="277" r:id="rId27"/>
    <p:sldId id="309" r:id="rId28"/>
    <p:sldId id="310" r:id="rId29"/>
    <p:sldId id="311" r:id="rId30"/>
    <p:sldId id="312" r:id="rId31"/>
    <p:sldId id="278" r:id="rId32"/>
    <p:sldId id="279" r:id="rId33"/>
    <p:sldId id="313" r:id="rId34"/>
    <p:sldId id="263" r:id="rId35"/>
    <p:sldId id="280" r:id="rId36"/>
    <p:sldId id="315" r:id="rId37"/>
    <p:sldId id="316" r:id="rId38"/>
    <p:sldId id="317" r:id="rId39"/>
    <p:sldId id="322" r:id="rId40"/>
    <p:sldId id="318" r:id="rId41"/>
    <p:sldId id="319" r:id="rId42"/>
    <p:sldId id="320" r:id="rId43"/>
    <p:sldId id="321" r:id="rId44"/>
    <p:sldId id="323" r:id="rId45"/>
    <p:sldId id="281" r:id="rId46"/>
    <p:sldId id="282" r:id="rId47"/>
    <p:sldId id="283" r:id="rId48"/>
    <p:sldId id="324" r:id="rId49"/>
    <p:sldId id="28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264" r:id="rId60"/>
    <p:sldId id="285" r:id="rId61"/>
    <p:sldId id="334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35" r:id="rId70"/>
    <p:sldId id="286" r:id="rId71"/>
    <p:sldId id="343" r:id="rId72"/>
    <p:sldId id="287" r:id="rId73"/>
    <p:sldId id="288" r:id="rId74"/>
    <p:sldId id="344" r:id="rId75"/>
    <p:sldId id="265" r:id="rId76"/>
    <p:sldId id="289" r:id="rId77"/>
    <p:sldId id="290" r:id="rId78"/>
    <p:sldId id="291" r:id="rId79"/>
    <p:sldId id="345" r:id="rId80"/>
    <p:sldId id="346" r:id="rId81"/>
    <p:sldId id="347" r:id="rId82"/>
    <p:sldId id="348" r:id="rId83"/>
    <p:sldId id="349" r:id="rId84"/>
    <p:sldId id="350" r:id="rId85"/>
    <p:sldId id="351" r:id="rId86"/>
    <p:sldId id="352" r:id="rId87"/>
    <p:sldId id="353" r:id="rId88"/>
    <p:sldId id="354" r:id="rId89"/>
    <p:sldId id="355" r:id="rId90"/>
    <p:sldId id="356" r:id="rId91"/>
    <p:sldId id="359" r:id="rId92"/>
    <p:sldId id="357" r:id="rId93"/>
    <p:sldId id="358" r:id="rId94"/>
    <p:sldId id="266" r:id="rId95"/>
    <p:sldId id="293" r:id="rId96"/>
    <p:sldId id="360" r:id="rId97"/>
    <p:sldId id="294" r:id="rId98"/>
    <p:sldId id="361" r:id="rId99"/>
    <p:sldId id="295" r:id="rId10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4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65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EE1D61-22EA-4A7C-8F3E-15AE32F27AF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97B5CA-CCF0-4419-9822-67E23965D60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Regular cellphones (feature phones)</a:t>
          </a:r>
          <a:endParaRPr lang="en-US" dirty="0">
            <a:solidFill>
              <a:schemeClr val="tx1"/>
            </a:solidFill>
          </a:endParaRPr>
        </a:p>
      </dgm:t>
    </dgm:pt>
    <dgm:pt modelId="{893F1C36-41CA-4E8D-ACCF-08D8305B5858}" type="parTrans" cxnId="{FBB03972-62B4-4329-97D3-8F5604C356D5}">
      <dgm:prSet/>
      <dgm:spPr/>
      <dgm:t>
        <a:bodyPr/>
        <a:lstStyle/>
        <a:p>
          <a:endParaRPr lang="en-US"/>
        </a:p>
      </dgm:t>
    </dgm:pt>
    <dgm:pt modelId="{FBC91D32-E775-4B7D-882F-AA8907E4517F}" type="sibTrans" cxnId="{FBB03972-62B4-4329-97D3-8F5604C356D5}">
      <dgm:prSet/>
      <dgm:spPr/>
      <dgm:t>
        <a:bodyPr/>
        <a:lstStyle/>
        <a:p>
          <a:endParaRPr lang="en-US"/>
        </a:p>
      </dgm:t>
    </dgm:pt>
    <dgm:pt modelId="{22A2EB68-D35D-4EA5-B22F-F120C43D590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horrible usability</a:t>
          </a:r>
          <a:endParaRPr lang="en-US" dirty="0">
            <a:solidFill>
              <a:schemeClr val="tx1"/>
            </a:solidFill>
          </a:endParaRPr>
        </a:p>
      </dgm:t>
    </dgm:pt>
    <dgm:pt modelId="{600BABCD-93CE-42AF-8796-7CD6E3C445BA}" type="parTrans" cxnId="{24F0FBF9-A178-48C7-8A2D-98E0C4E703DC}">
      <dgm:prSet/>
      <dgm:spPr/>
      <dgm:t>
        <a:bodyPr/>
        <a:lstStyle/>
        <a:p>
          <a:endParaRPr lang="en-US"/>
        </a:p>
      </dgm:t>
    </dgm:pt>
    <dgm:pt modelId="{2176F1EA-3074-4BA0-92DB-11D793E6A5CC}" type="sibTrans" cxnId="{24F0FBF9-A178-48C7-8A2D-98E0C4E703DC}">
      <dgm:prSet/>
      <dgm:spPr/>
      <dgm:t>
        <a:bodyPr/>
        <a:lstStyle/>
        <a:p>
          <a:endParaRPr lang="en-US"/>
        </a:p>
      </dgm:t>
    </dgm:pt>
    <dgm:pt modelId="{6B2F9843-6D2E-44CD-8158-A97B9FFA474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minimal interactions with websites</a:t>
          </a:r>
          <a:endParaRPr lang="en-US" dirty="0">
            <a:solidFill>
              <a:schemeClr val="tx1"/>
            </a:solidFill>
          </a:endParaRPr>
        </a:p>
      </dgm:t>
    </dgm:pt>
    <dgm:pt modelId="{7E0AA515-D02B-482A-8CDA-0DFC4DFA886A}" type="parTrans" cxnId="{8A26227B-AA76-487C-BB6F-CB6A4B61BFB5}">
      <dgm:prSet/>
      <dgm:spPr/>
      <dgm:t>
        <a:bodyPr/>
        <a:lstStyle/>
        <a:p>
          <a:endParaRPr lang="en-US"/>
        </a:p>
      </dgm:t>
    </dgm:pt>
    <dgm:pt modelId="{0B016061-F9A8-4920-9527-983B25E887E3}" type="sibTrans" cxnId="{8A26227B-AA76-487C-BB6F-CB6A4B61BFB5}">
      <dgm:prSet/>
      <dgm:spPr/>
      <dgm:t>
        <a:bodyPr/>
        <a:lstStyle/>
        <a:p>
          <a:endParaRPr lang="en-US"/>
        </a:p>
      </dgm:t>
    </dgm:pt>
    <dgm:pt modelId="{4D2F6CEB-96D8-487D-86DA-A5A6D4E81D7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Smartphones (e.g., early Blackberry)</a:t>
          </a:r>
        </a:p>
      </dgm:t>
    </dgm:pt>
    <dgm:pt modelId="{C1BA6B1C-F4EF-4EA9-861B-89F5500919A0}" type="parTrans" cxnId="{D4D60221-DE3A-4A40-B65D-5FB467D65EF3}">
      <dgm:prSet/>
      <dgm:spPr/>
      <dgm:t>
        <a:bodyPr/>
        <a:lstStyle/>
        <a:p>
          <a:endParaRPr lang="en-US"/>
        </a:p>
      </dgm:t>
    </dgm:pt>
    <dgm:pt modelId="{041DB12D-2999-4106-A069-6A24659D8551}" type="sibTrans" cxnId="{D4D60221-DE3A-4A40-B65D-5FB467D65EF3}">
      <dgm:prSet/>
      <dgm:spPr/>
      <dgm:t>
        <a:bodyPr/>
        <a:lstStyle/>
        <a:p>
          <a:endParaRPr lang="en-US"/>
        </a:p>
      </dgm:t>
    </dgm:pt>
    <dgm:pt modelId="{D5083506-CDEE-48D8-BEB8-A76A16ECC94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bad usability</a:t>
          </a:r>
          <a:endParaRPr lang="en-US" dirty="0">
            <a:solidFill>
              <a:schemeClr val="tx1"/>
            </a:solidFill>
          </a:endParaRPr>
        </a:p>
      </dgm:t>
    </dgm:pt>
    <dgm:pt modelId="{326E1667-5D42-48C5-9C69-CEAFA38D3941}" type="parTrans" cxnId="{98526E5F-7722-476E-8EC1-0D78FF2F51E9}">
      <dgm:prSet/>
      <dgm:spPr/>
      <dgm:t>
        <a:bodyPr/>
        <a:lstStyle/>
        <a:p>
          <a:endParaRPr lang="en-US"/>
        </a:p>
      </dgm:t>
    </dgm:pt>
    <dgm:pt modelId="{46DCCCF0-87AE-44D3-8096-2B0A564D4599}" type="sibTrans" cxnId="{98526E5F-7722-476E-8EC1-0D78FF2F51E9}">
      <dgm:prSet/>
      <dgm:spPr/>
      <dgm:t>
        <a:bodyPr/>
        <a:lstStyle/>
        <a:p>
          <a:endParaRPr lang="en-US"/>
        </a:p>
      </dgm:t>
    </dgm:pt>
    <dgm:pt modelId="{D06C4DFA-72D3-4982-B3BD-377FF45BB40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users struggle to complete website tasks</a:t>
          </a:r>
          <a:endParaRPr lang="en-US" dirty="0">
            <a:solidFill>
              <a:schemeClr val="tx1"/>
            </a:solidFill>
          </a:endParaRPr>
        </a:p>
      </dgm:t>
    </dgm:pt>
    <dgm:pt modelId="{899055E9-25BA-4D2D-BC3D-E7359854FE78}" type="parTrans" cxnId="{FFB71CCA-2D63-4D20-BAC7-DA8203619045}">
      <dgm:prSet/>
      <dgm:spPr/>
      <dgm:t>
        <a:bodyPr/>
        <a:lstStyle/>
        <a:p>
          <a:endParaRPr lang="en-US"/>
        </a:p>
      </dgm:t>
    </dgm:pt>
    <dgm:pt modelId="{E063F6C0-9E46-4A7E-B948-3AA6321A270E}" type="sibTrans" cxnId="{FFB71CCA-2D63-4D20-BAC7-DA8203619045}">
      <dgm:prSet/>
      <dgm:spPr/>
      <dgm:t>
        <a:bodyPr/>
        <a:lstStyle/>
        <a:p>
          <a:endParaRPr lang="en-US"/>
        </a:p>
      </dgm:t>
    </dgm:pt>
    <dgm:pt modelId="{C7D01D61-5D73-46BB-A4F6-D65D3B0AF6A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Full-screen phones (iPhones, Android, Windows Phone)</a:t>
          </a:r>
          <a:endParaRPr lang="en-US" dirty="0">
            <a:solidFill>
              <a:schemeClr val="tx1"/>
            </a:solidFill>
          </a:endParaRPr>
        </a:p>
      </dgm:t>
    </dgm:pt>
    <dgm:pt modelId="{F6487932-0241-42B8-89E0-7F8E7BFFE26A}" type="parTrans" cxnId="{BB85DC0A-5898-46EE-B1BB-DEF2F494D584}">
      <dgm:prSet/>
      <dgm:spPr/>
      <dgm:t>
        <a:bodyPr/>
        <a:lstStyle/>
        <a:p>
          <a:endParaRPr lang="en-US"/>
        </a:p>
      </dgm:t>
    </dgm:pt>
    <dgm:pt modelId="{3CD74103-8D1D-4130-9F02-32BB9874F095}" type="sibTrans" cxnId="{BB85DC0A-5898-46EE-B1BB-DEF2F494D584}">
      <dgm:prSet/>
      <dgm:spPr/>
      <dgm:t>
        <a:bodyPr/>
        <a:lstStyle/>
        <a:p>
          <a:endParaRPr lang="en-US"/>
        </a:p>
      </dgm:t>
    </dgm:pt>
    <dgm:pt modelId="{37A38A12-F81C-4B77-95C7-20378BCF855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suboptimal user experience</a:t>
          </a:r>
          <a:endParaRPr lang="en-US" dirty="0">
            <a:solidFill>
              <a:schemeClr val="tx1"/>
            </a:solidFill>
          </a:endParaRPr>
        </a:p>
      </dgm:t>
    </dgm:pt>
    <dgm:pt modelId="{CB5A5C33-1441-4B74-81CA-F822AB77126F}" type="parTrans" cxnId="{7AE67E13-032F-4984-9032-301F39976B61}">
      <dgm:prSet/>
      <dgm:spPr/>
      <dgm:t>
        <a:bodyPr/>
        <a:lstStyle/>
        <a:p>
          <a:endParaRPr lang="en-US"/>
        </a:p>
      </dgm:t>
    </dgm:pt>
    <dgm:pt modelId="{DBA9D81D-E558-4B93-8808-98C0DBCC148D}" type="sibTrans" cxnId="{7AE67E13-032F-4984-9032-301F39976B61}">
      <dgm:prSet/>
      <dgm:spPr/>
      <dgm:t>
        <a:bodyPr/>
        <a:lstStyle/>
        <a:p>
          <a:endParaRPr lang="en-US"/>
        </a:p>
      </dgm:t>
    </dgm:pt>
    <dgm:pt modelId="{F7C31E33-B443-4F8B-B3D5-F4F0E7F6D39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success with sites or apps optimized for mobile</a:t>
          </a:r>
          <a:endParaRPr lang="en-US" dirty="0">
            <a:solidFill>
              <a:schemeClr val="tx1"/>
            </a:solidFill>
          </a:endParaRPr>
        </a:p>
      </dgm:t>
    </dgm:pt>
    <dgm:pt modelId="{E4F98A2A-44E4-4EE1-9A7E-BCB349E083A7}" type="parTrans" cxnId="{4899AC94-24A8-4DBA-A3F7-FBB29785A6C5}">
      <dgm:prSet/>
      <dgm:spPr/>
      <dgm:t>
        <a:bodyPr/>
        <a:lstStyle/>
        <a:p>
          <a:endParaRPr lang="en-US"/>
        </a:p>
      </dgm:t>
    </dgm:pt>
    <dgm:pt modelId="{5DA4D2E9-558B-49CA-9D71-7E3410793242}" type="sibTrans" cxnId="{4899AC94-24A8-4DBA-A3F7-FBB29785A6C5}">
      <dgm:prSet/>
      <dgm:spPr/>
      <dgm:t>
        <a:bodyPr/>
        <a:lstStyle/>
        <a:p>
          <a:endParaRPr lang="en-US"/>
        </a:p>
      </dgm:t>
    </dgm:pt>
    <dgm:pt modelId="{F5A6B47E-097C-4601-95BD-ACB601A04D31}" type="pres">
      <dgm:prSet presAssocID="{C6EE1D61-22EA-4A7C-8F3E-15AE32F27AF7}" presName="theList" presStyleCnt="0">
        <dgm:presLayoutVars>
          <dgm:dir/>
          <dgm:animLvl val="lvl"/>
          <dgm:resizeHandles val="exact"/>
        </dgm:presLayoutVars>
      </dgm:prSet>
      <dgm:spPr/>
    </dgm:pt>
    <dgm:pt modelId="{64014433-A29C-4BD2-88B8-E675B5CFCF74}" type="pres">
      <dgm:prSet presAssocID="{B697B5CA-CCF0-4419-9822-67E23965D60C}" presName="compNode" presStyleCnt="0"/>
      <dgm:spPr/>
    </dgm:pt>
    <dgm:pt modelId="{9F761187-E442-4C0A-BB1F-8D096D8EB716}" type="pres">
      <dgm:prSet presAssocID="{B697B5CA-CCF0-4419-9822-67E23965D60C}" presName="aNode" presStyleLbl="bgShp" presStyleIdx="0" presStyleCnt="3"/>
      <dgm:spPr/>
    </dgm:pt>
    <dgm:pt modelId="{C09E7BC2-4258-4CEA-96CF-DF39994B304F}" type="pres">
      <dgm:prSet presAssocID="{B697B5CA-CCF0-4419-9822-67E23965D60C}" presName="textNode" presStyleLbl="bgShp" presStyleIdx="0" presStyleCnt="3"/>
      <dgm:spPr/>
    </dgm:pt>
    <dgm:pt modelId="{E5D60813-C7C0-4CAC-AFA0-FBE17ECBA1A3}" type="pres">
      <dgm:prSet presAssocID="{B697B5CA-CCF0-4419-9822-67E23965D60C}" presName="compChildNode" presStyleCnt="0"/>
      <dgm:spPr/>
    </dgm:pt>
    <dgm:pt modelId="{69FBE76E-07C1-43B8-9198-05B3B69421B4}" type="pres">
      <dgm:prSet presAssocID="{B697B5CA-CCF0-4419-9822-67E23965D60C}" presName="theInnerList" presStyleCnt="0"/>
      <dgm:spPr/>
    </dgm:pt>
    <dgm:pt modelId="{D38067E2-7F82-45F5-B188-7232CE7D7767}" type="pres">
      <dgm:prSet presAssocID="{22A2EB68-D35D-4EA5-B22F-F120C43D5905}" presName="childNode" presStyleLbl="node1" presStyleIdx="0" presStyleCnt="6">
        <dgm:presLayoutVars>
          <dgm:bulletEnabled val="1"/>
        </dgm:presLayoutVars>
      </dgm:prSet>
      <dgm:spPr/>
    </dgm:pt>
    <dgm:pt modelId="{23577875-6CA3-4B03-A135-FDFF6F706BF1}" type="pres">
      <dgm:prSet presAssocID="{22A2EB68-D35D-4EA5-B22F-F120C43D5905}" presName="aSpace2" presStyleCnt="0"/>
      <dgm:spPr/>
    </dgm:pt>
    <dgm:pt modelId="{D73B5762-6558-4C3F-8575-723F95625DF4}" type="pres">
      <dgm:prSet presAssocID="{6B2F9843-6D2E-44CD-8158-A97B9FFA4747}" presName="childNode" presStyleLbl="node1" presStyleIdx="1" presStyleCnt="6">
        <dgm:presLayoutVars>
          <dgm:bulletEnabled val="1"/>
        </dgm:presLayoutVars>
      </dgm:prSet>
      <dgm:spPr/>
    </dgm:pt>
    <dgm:pt modelId="{82B82B72-6423-4A75-B768-373226D3F0D2}" type="pres">
      <dgm:prSet presAssocID="{B697B5CA-CCF0-4419-9822-67E23965D60C}" presName="aSpace" presStyleCnt="0"/>
      <dgm:spPr/>
    </dgm:pt>
    <dgm:pt modelId="{FBEFDB9F-ADD3-4A5F-BF39-4EC94643B10F}" type="pres">
      <dgm:prSet presAssocID="{4D2F6CEB-96D8-487D-86DA-A5A6D4E81D74}" presName="compNode" presStyleCnt="0"/>
      <dgm:spPr/>
    </dgm:pt>
    <dgm:pt modelId="{8400E49B-A8DB-49C6-9D14-E4E482799D36}" type="pres">
      <dgm:prSet presAssocID="{4D2F6CEB-96D8-487D-86DA-A5A6D4E81D74}" presName="aNode" presStyleLbl="bgShp" presStyleIdx="1" presStyleCnt="3"/>
      <dgm:spPr/>
      <dgm:t>
        <a:bodyPr/>
        <a:lstStyle/>
        <a:p>
          <a:endParaRPr lang="en-US"/>
        </a:p>
      </dgm:t>
    </dgm:pt>
    <dgm:pt modelId="{30DC5782-DEDE-460C-92CF-E74C8699CBB2}" type="pres">
      <dgm:prSet presAssocID="{4D2F6CEB-96D8-487D-86DA-A5A6D4E81D74}" presName="textNode" presStyleLbl="bgShp" presStyleIdx="1" presStyleCnt="3"/>
      <dgm:spPr/>
      <dgm:t>
        <a:bodyPr/>
        <a:lstStyle/>
        <a:p>
          <a:endParaRPr lang="en-US"/>
        </a:p>
      </dgm:t>
    </dgm:pt>
    <dgm:pt modelId="{7D23DCE0-F331-44CB-8E39-95204B418ADE}" type="pres">
      <dgm:prSet presAssocID="{4D2F6CEB-96D8-487D-86DA-A5A6D4E81D74}" presName="compChildNode" presStyleCnt="0"/>
      <dgm:spPr/>
    </dgm:pt>
    <dgm:pt modelId="{914E2B1F-F70D-4461-9CB4-CD24BD3903F7}" type="pres">
      <dgm:prSet presAssocID="{4D2F6CEB-96D8-487D-86DA-A5A6D4E81D74}" presName="theInnerList" presStyleCnt="0"/>
      <dgm:spPr/>
    </dgm:pt>
    <dgm:pt modelId="{E16E3822-88EF-4857-9F2F-581C131EF557}" type="pres">
      <dgm:prSet presAssocID="{D5083506-CDEE-48D8-BEB8-A76A16ECC94B}" presName="childNode" presStyleLbl="node1" presStyleIdx="2" presStyleCnt="6">
        <dgm:presLayoutVars>
          <dgm:bulletEnabled val="1"/>
        </dgm:presLayoutVars>
      </dgm:prSet>
      <dgm:spPr/>
    </dgm:pt>
    <dgm:pt modelId="{3FB4EE17-EB67-41FC-9B72-CCCDCBE2134C}" type="pres">
      <dgm:prSet presAssocID="{D5083506-CDEE-48D8-BEB8-A76A16ECC94B}" presName="aSpace2" presStyleCnt="0"/>
      <dgm:spPr/>
    </dgm:pt>
    <dgm:pt modelId="{294ECD79-01E6-433A-AC42-8DFAB410234D}" type="pres">
      <dgm:prSet presAssocID="{D06C4DFA-72D3-4982-B3BD-377FF45BB406}" presName="childNode" presStyleLbl="node1" presStyleIdx="3" presStyleCnt="6">
        <dgm:presLayoutVars>
          <dgm:bulletEnabled val="1"/>
        </dgm:presLayoutVars>
      </dgm:prSet>
      <dgm:spPr/>
    </dgm:pt>
    <dgm:pt modelId="{6BEDA528-1827-4F6D-8CF7-BC1E50B70DA9}" type="pres">
      <dgm:prSet presAssocID="{4D2F6CEB-96D8-487D-86DA-A5A6D4E81D74}" presName="aSpace" presStyleCnt="0"/>
      <dgm:spPr/>
    </dgm:pt>
    <dgm:pt modelId="{B4ED6FFD-9A5D-47B7-8AC7-FB31C9D89305}" type="pres">
      <dgm:prSet presAssocID="{C7D01D61-5D73-46BB-A4F6-D65D3B0AF6AD}" presName="compNode" presStyleCnt="0"/>
      <dgm:spPr/>
    </dgm:pt>
    <dgm:pt modelId="{3CAB788A-DCFD-44B6-8EAE-59235EE4FDF4}" type="pres">
      <dgm:prSet presAssocID="{C7D01D61-5D73-46BB-A4F6-D65D3B0AF6AD}" presName="aNode" presStyleLbl="bgShp" presStyleIdx="2" presStyleCnt="3"/>
      <dgm:spPr/>
      <dgm:t>
        <a:bodyPr/>
        <a:lstStyle/>
        <a:p>
          <a:endParaRPr lang="en-US"/>
        </a:p>
      </dgm:t>
    </dgm:pt>
    <dgm:pt modelId="{98EF7F8E-32C3-4528-96DC-20BD331B9ECC}" type="pres">
      <dgm:prSet presAssocID="{C7D01D61-5D73-46BB-A4F6-D65D3B0AF6AD}" presName="textNode" presStyleLbl="bgShp" presStyleIdx="2" presStyleCnt="3"/>
      <dgm:spPr/>
      <dgm:t>
        <a:bodyPr/>
        <a:lstStyle/>
        <a:p>
          <a:endParaRPr lang="en-US"/>
        </a:p>
      </dgm:t>
    </dgm:pt>
    <dgm:pt modelId="{334969B8-4ACE-4DAD-94C4-C0A2E3A7782E}" type="pres">
      <dgm:prSet presAssocID="{C7D01D61-5D73-46BB-A4F6-D65D3B0AF6AD}" presName="compChildNode" presStyleCnt="0"/>
      <dgm:spPr/>
    </dgm:pt>
    <dgm:pt modelId="{E4687C37-9CE3-4EBA-A0EF-B11CED0A982D}" type="pres">
      <dgm:prSet presAssocID="{C7D01D61-5D73-46BB-A4F6-D65D3B0AF6AD}" presName="theInnerList" presStyleCnt="0"/>
      <dgm:spPr/>
    </dgm:pt>
    <dgm:pt modelId="{0393B27C-78D6-4D85-861D-72F3FD13B3D7}" type="pres">
      <dgm:prSet presAssocID="{37A38A12-F81C-4B77-95C7-20378BCF8557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EAF77-D71D-40BF-A196-4670A9C25C82}" type="pres">
      <dgm:prSet presAssocID="{37A38A12-F81C-4B77-95C7-20378BCF8557}" presName="aSpace2" presStyleCnt="0"/>
      <dgm:spPr/>
    </dgm:pt>
    <dgm:pt modelId="{FD2D627B-7E1F-455F-A55C-D34A643DB5DB}" type="pres">
      <dgm:prSet presAssocID="{F7C31E33-B443-4F8B-B3D5-F4F0E7F6D391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F62332A3-D9C1-4437-863A-D90428E2B98A}" type="presOf" srcId="{37A38A12-F81C-4B77-95C7-20378BCF8557}" destId="{0393B27C-78D6-4D85-861D-72F3FD13B3D7}" srcOrd="0" destOrd="0" presId="urn:microsoft.com/office/officeart/2005/8/layout/lProcess2"/>
    <dgm:cxn modelId="{24F0FBF9-A178-48C7-8A2D-98E0C4E703DC}" srcId="{B697B5CA-CCF0-4419-9822-67E23965D60C}" destId="{22A2EB68-D35D-4EA5-B22F-F120C43D5905}" srcOrd="0" destOrd="0" parTransId="{600BABCD-93CE-42AF-8796-7CD6E3C445BA}" sibTransId="{2176F1EA-3074-4BA0-92DB-11D793E6A5CC}"/>
    <dgm:cxn modelId="{BF144069-D3D8-4F58-9053-3C4E45BC6FDF}" type="presOf" srcId="{B697B5CA-CCF0-4419-9822-67E23965D60C}" destId="{C09E7BC2-4258-4CEA-96CF-DF39994B304F}" srcOrd="1" destOrd="0" presId="urn:microsoft.com/office/officeart/2005/8/layout/lProcess2"/>
    <dgm:cxn modelId="{7466AB25-0F33-4D72-A59C-57CFA692BA4C}" type="presOf" srcId="{4D2F6CEB-96D8-487D-86DA-A5A6D4E81D74}" destId="{30DC5782-DEDE-460C-92CF-E74C8699CBB2}" srcOrd="1" destOrd="0" presId="urn:microsoft.com/office/officeart/2005/8/layout/lProcess2"/>
    <dgm:cxn modelId="{3CC6EB23-A1D2-46E8-AD65-7F74DBEFD1F8}" type="presOf" srcId="{D06C4DFA-72D3-4982-B3BD-377FF45BB406}" destId="{294ECD79-01E6-433A-AC42-8DFAB410234D}" srcOrd="0" destOrd="0" presId="urn:microsoft.com/office/officeart/2005/8/layout/lProcess2"/>
    <dgm:cxn modelId="{4D6554E1-E3BF-49FB-84ED-82D981914B08}" type="presOf" srcId="{6B2F9843-6D2E-44CD-8158-A97B9FFA4747}" destId="{D73B5762-6558-4C3F-8575-723F95625DF4}" srcOrd="0" destOrd="0" presId="urn:microsoft.com/office/officeart/2005/8/layout/lProcess2"/>
    <dgm:cxn modelId="{1B224D9E-6B36-4B27-8A8F-99E5CFFD61D2}" type="presOf" srcId="{4D2F6CEB-96D8-487D-86DA-A5A6D4E81D74}" destId="{8400E49B-A8DB-49C6-9D14-E4E482799D36}" srcOrd="0" destOrd="0" presId="urn:microsoft.com/office/officeart/2005/8/layout/lProcess2"/>
    <dgm:cxn modelId="{BB121098-C306-4777-8228-9EE120D27384}" type="presOf" srcId="{F7C31E33-B443-4F8B-B3D5-F4F0E7F6D391}" destId="{FD2D627B-7E1F-455F-A55C-D34A643DB5DB}" srcOrd="0" destOrd="0" presId="urn:microsoft.com/office/officeart/2005/8/layout/lProcess2"/>
    <dgm:cxn modelId="{4C7F4746-A37A-40D4-88B7-790FB838D288}" type="presOf" srcId="{D5083506-CDEE-48D8-BEB8-A76A16ECC94B}" destId="{E16E3822-88EF-4857-9F2F-581C131EF557}" srcOrd="0" destOrd="0" presId="urn:microsoft.com/office/officeart/2005/8/layout/lProcess2"/>
    <dgm:cxn modelId="{4899AC94-24A8-4DBA-A3F7-FBB29785A6C5}" srcId="{C7D01D61-5D73-46BB-A4F6-D65D3B0AF6AD}" destId="{F7C31E33-B443-4F8B-B3D5-F4F0E7F6D391}" srcOrd="1" destOrd="0" parTransId="{E4F98A2A-44E4-4EE1-9A7E-BCB349E083A7}" sibTransId="{5DA4D2E9-558B-49CA-9D71-7E3410793242}"/>
    <dgm:cxn modelId="{98526E5F-7722-476E-8EC1-0D78FF2F51E9}" srcId="{4D2F6CEB-96D8-487D-86DA-A5A6D4E81D74}" destId="{D5083506-CDEE-48D8-BEB8-A76A16ECC94B}" srcOrd="0" destOrd="0" parTransId="{326E1667-5D42-48C5-9C69-CEAFA38D3941}" sibTransId="{46DCCCF0-87AE-44D3-8096-2B0A564D4599}"/>
    <dgm:cxn modelId="{FBB03972-62B4-4329-97D3-8F5604C356D5}" srcId="{C6EE1D61-22EA-4A7C-8F3E-15AE32F27AF7}" destId="{B697B5CA-CCF0-4419-9822-67E23965D60C}" srcOrd="0" destOrd="0" parTransId="{893F1C36-41CA-4E8D-ACCF-08D8305B5858}" sibTransId="{FBC91D32-E775-4B7D-882F-AA8907E4517F}"/>
    <dgm:cxn modelId="{8A26227B-AA76-487C-BB6F-CB6A4B61BFB5}" srcId="{B697B5CA-CCF0-4419-9822-67E23965D60C}" destId="{6B2F9843-6D2E-44CD-8158-A97B9FFA4747}" srcOrd="1" destOrd="0" parTransId="{7E0AA515-D02B-482A-8CDA-0DFC4DFA886A}" sibTransId="{0B016061-F9A8-4920-9527-983B25E887E3}"/>
    <dgm:cxn modelId="{BB85DC0A-5898-46EE-B1BB-DEF2F494D584}" srcId="{C6EE1D61-22EA-4A7C-8F3E-15AE32F27AF7}" destId="{C7D01D61-5D73-46BB-A4F6-D65D3B0AF6AD}" srcOrd="2" destOrd="0" parTransId="{F6487932-0241-42B8-89E0-7F8E7BFFE26A}" sibTransId="{3CD74103-8D1D-4130-9F02-32BB9874F095}"/>
    <dgm:cxn modelId="{2363747E-F48A-4789-A476-4CBC3C150C2C}" type="presOf" srcId="{C7D01D61-5D73-46BB-A4F6-D65D3B0AF6AD}" destId="{98EF7F8E-32C3-4528-96DC-20BD331B9ECC}" srcOrd="1" destOrd="0" presId="urn:microsoft.com/office/officeart/2005/8/layout/lProcess2"/>
    <dgm:cxn modelId="{B9FBD1B3-1C48-43A5-AE3C-3925EEC69E1F}" type="presOf" srcId="{B697B5CA-CCF0-4419-9822-67E23965D60C}" destId="{9F761187-E442-4C0A-BB1F-8D096D8EB716}" srcOrd="0" destOrd="0" presId="urn:microsoft.com/office/officeart/2005/8/layout/lProcess2"/>
    <dgm:cxn modelId="{FFB71CCA-2D63-4D20-BAC7-DA8203619045}" srcId="{4D2F6CEB-96D8-487D-86DA-A5A6D4E81D74}" destId="{D06C4DFA-72D3-4982-B3BD-377FF45BB406}" srcOrd="1" destOrd="0" parTransId="{899055E9-25BA-4D2D-BC3D-E7359854FE78}" sibTransId="{E063F6C0-9E46-4A7E-B948-3AA6321A270E}"/>
    <dgm:cxn modelId="{8FEE10A3-02C7-4F15-BC45-93A3D495DF0A}" type="presOf" srcId="{C7D01D61-5D73-46BB-A4F6-D65D3B0AF6AD}" destId="{3CAB788A-DCFD-44B6-8EAE-59235EE4FDF4}" srcOrd="0" destOrd="0" presId="urn:microsoft.com/office/officeart/2005/8/layout/lProcess2"/>
    <dgm:cxn modelId="{389338D5-B3B6-4663-A76D-443E08085A6D}" type="presOf" srcId="{C6EE1D61-22EA-4A7C-8F3E-15AE32F27AF7}" destId="{F5A6B47E-097C-4601-95BD-ACB601A04D31}" srcOrd="0" destOrd="0" presId="urn:microsoft.com/office/officeart/2005/8/layout/lProcess2"/>
    <dgm:cxn modelId="{D4D60221-DE3A-4A40-B65D-5FB467D65EF3}" srcId="{C6EE1D61-22EA-4A7C-8F3E-15AE32F27AF7}" destId="{4D2F6CEB-96D8-487D-86DA-A5A6D4E81D74}" srcOrd="1" destOrd="0" parTransId="{C1BA6B1C-F4EF-4EA9-861B-89F5500919A0}" sibTransId="{041DB12D-2999-4106-A069-6A24659D8551}"/>
    <dgm:cxn modelId="{7AE67E13-032F-4984-9032-301F39976B61}" srcId="{C7D01D61-5D73-46BB-A4F6-D65D3B0AF6AD}" destId="{37A38A12-F81C-4B77-95C7-20378BCF8557}" srcOrd="0" destOrd="0" parTransId="{CB5A5C33-1441-4B74-81CA-F822AB77126F}" sibTransId="{DBA9D81D-E558-4B93-8808-98C0DBCC148D}"/>
    <dgm:cxn modelId="{7634A13F-1CC6-4305-B91C-D5380AE48684}" type="presOf" srcId="{22A2EB68-D35D-4EA5-B22F-F120C43D5905}" destId="{D38067E2-7F82-45F5-B188-7232CE7D7767}" srcOrd="0" destOrd="0" presId="urn:microsoft.com/office/officeart/2005/8/layout/lProcess2"/>
    <dgm:cxn modelId="{E5A30AB6-555C-4251-A6E4-0903FB484E4B}" type="presParOf" srcId="{F5A6B47E-097C-4601-95BD-ACB601A04D31}" destId="{64014433-A29C-4BD2-88B8-E675B5CFCF74}" srcOrd="0" destOrd="0" presId="urn:microsoft.com/office/officeart/2005/8/layout/lProcess2"/>
    <dgm:cxn modelId="{D7C3A138-F7CB-4898-B29F-023E35DCBEC2}" type="presParOf" srcId="{64014433-A29C-4BD2-88B8-E675B5CFCF74}" destId="{9F761187-E442-4C0A-BB1F-8D096D8EB716}" srcOrd="0" destOrd="0" presId="urn:microsoft.com/office/officeart/2005/8/layout/lProcess2"/>
    <dgm:cxn modelId="{899C84B6-47B5-4EDD-A18B-B4962193E33C}" type="presParOf" srcId="{64014433-A29C-4BD2-88B8-E675B5CFCF74}" destId="{C09E7BC2-4258-4CEA-96CF-DF39994B304F}" srcOrd="1" destOrd="0" presId="urn:microsoft.com/office/officeart/2005/8/layout/lProcess2"/>
    <dgm:cxn modelId="{3AB31C9E-A411-457F-8E2A-F3D856E12225}" type="presParOf" srcId="{64014433-A29C-4BD2-88B8-E675B5CFCF74}" destId="{E5D60813-C7C0-4CAC-AFA0-FBE17ECBA1A3}" srcOrd="2" destOrd="0" presId="urn:microsoft.com/office/officeart/2005/8/layout/lProcess2"/>
    <dgm:cxn modelId="{A8C15F1D-659E-4625-8983-B12BDCBC51D7}" type="presParOf" srcId="{E5D60813-C7C0-4CAC-AFA0-FBE17ECBA1A3}" destId="{69FBE76E-07C1-43B8-9198-05B3B69421B4}" srcOrd="0" destOrd="0" presId="urn:microsoft.com/office/officeart/2005/8/layout/lProcess2"/>
    <dgm:cxn modelId="{7861A442-53FA-4C4D-ACE1-EDE4CBA4D0BB}" type="presParOf" srcId="{69FBE76E-07C1-43B8-9198-05B3B69421B4}" destId="{D38067E2-7F82-45F5-B188-7232CE7D7767}" srcOrd="0" destOrd="0" presId="urn:microsoft.com/office/officeart/2005/8/layout/lProcess2"/>
    <dgm:cxn modelId="{3A592020-6B91-4111-85B3-7DA1B4EE7D90}" type="presParOf" srcId="{69FBE76E-07C1-43B8-9198-05B3B69421B4}" destId="{23577875-6CA3-4B03-A135-FDFF6F706BF1}" srcOrd="1" destOrd="0" presId="urn:microsoft.com/office/officeart/2005/8/layout/lProcess2"/>
    <dgm:cxn modelId="{C2CDA4FF-0AA5-48F8-90D8-206C4FB93F44}" type="presParOf" srcId="{69FBE76E-07C1-43B8-9198-05B3B69421B4}" destId="{D73B5762-6558-4C3F-8575-723F95625DF4}" srcOrd="2" destOrd="0" presId="urn:microsoft.com/office/officeart/2005/8/layout/lProcess2"/>
    <dgm:cxn modelId="{FEBC0B03-9ECE-4DC1-B831-6A8AF7BD2979}" type="presParOf" srcId="{F5A6B47E-097C-4601-95BD-ACB601A04D31}" destId="{82B82B72-6423-4A75-B768-373226D3F0D2}" srcOrd="1" destOrd="0" presId="urn:microsoft.com/office/officeart/2005/8/layout/lProcess2"/>
    <dgm:cxn modelId="{642DD9AF-C83E-4D39-8567-C0E657A188C9}" type="presParOf" srcId="{F5A6B47E-097C-4601-95BD-ACB601A04D31}" destId="{FBEFDB9F-ADD3-4A5F-BF39-4EC94643B10F}" srcOrd="2" destOrd="0" presId="urn:microsoft.com/office/officeart/2005/8/layout/lProcess2"/>
    <dgm:cxn modelId="{018B3508-311A-460F-951E-596CB5F8022E}" type="presParOf" srcId="{FBEFDB9F-ADD3-4A5F-BF39-4EC94643B10F}" destId="{8400E49B-A8DB-49C6-9D14-E4E482799D36}" srcOrd="0" destOrd="0" presId="urn:microsoft.com/office/officeart/2005/8/layout/lProcess2"/>
    <dgm:cxn modelId="{E4B27C9C-CC7D-4299-9BFA-D1FC8D343671}" type="presParOf" srcId="{FBEFDB9F-ADD3-4A5F-BF39-4EC94643B10F}" destId="{30DC5782-DEDE-460C-92CF-E74C8699CBB2}" srcOrd="1" destOrd="0" presId="urn:microsoft.com/office/officeart/2005/8/layout/lProcess2"/>
    <dgm:cxn modelId="{BAADC082-8959-4EE4-9F22-37FF675809C7}" type="presParOf" srcId="{FBEFDB9F-ADD3-4A5F-BF39-4EC94643B10F}" destId="{7D23DCE0-F331-44CB-8E39-95204B418ADE}" srcOrd="2" destOrd="0" presId="urn:microsoft.com/office/officeart/2005/8/layout/lProcess2"/>
    <dgm:cxn modelId="{E5857709-02ED-489B-84E3-8CD03BB0C0AE}" type="presParOf" srcId="{7D23DCE0-F331-44CB-8E39-95204B418ADE}" destId="{914E2B1F-F70D-4461-9CB4-CD24BD3903F7}" srcOrd="0" destOrd="0" presId="urn:microsoft.com/office/officeart/2005/8/layout/lProcess2"/>
    <dgm:cxn modelId="{B67A7004-140E-45F6-9784-49ECF7224E8E}" type="presParOf" srcId="{914E2B1F-F70D-4461-9CB4-CD24BD3903F7}" destId="{E16E3822-88EF-4857-9F2F-581C131EF557}" srcOrd="0" destOrd="0" presId="urn:microsoft.com/office/officeart/2005/8/layout/lProcess2"/>
    <dgm:cxn modelId="{34B7D69C-81E0-49AC-8101-7926FE795BDD}" type="presParOf" srcId="{914E2B1F-F70D-4461-9CB4-CD24BD3903F7}" destId="{3FB4EE17-EB67-41FC-9B72-CCCDCBE2134C}" srcOrd="1" destOrd="0" presId="urn:microsoft.com/office/officeart/2005/8/layout/lProcess2"/>
    <dgm:cxn modelId="{A9E04A0B-8B24-4BC7-8307-AD1ACDF92E9E}" type="presParOf" srcId="{914E2B1F-F70D-4461-9CB4-CD24BD3903F7}" destId="{294ECD79-01E6-433A-AC42-8DFAB410234D}" srcOrd="2" destOrd="0" presId="urn:microsoft.com/office/officeart/2005/8/layout/lProcess2"/>
    <dgm:cxn modelId="{BB9C3EDA-FE95-4720-87BA-B305EA2527EB}" type="presParOf" srcId="{F5A6B47E-097C-4601-95BD-ACB601A04D31}" destId="{6BEDA528-1827-4F6D-8CF7-BC1E50B70DA9}" srcOrd="3" destOrd="0" presId="urn:microsoft.com/office/officeart/2005/8/layout/lProcess2"/>
    <dgm:cxn modelId="{E3A8C399-6126-4E7E-B1CE-6244478EAE20}" type="presParOf" srcId="{F5A6B47E-097C-4601-95BD-ACB601A04D31}" destId="{B4ED6FFD-9A5D-47B7-8AC7-FB31C9D89305}" srcOrd="4" destOrd="0" presId="urn:microsoft.com/office/officeart/2005/8/layout/lProcess2"/>
    <dgm:cxn modelId="{B46A2A93-FF43-4B04-8C7F-0DD98CC0CCE1}" type="presParOf" srcId="{B4ED6FFD-9A5D-47B7-8AC7-FB31C9D89305}" destId="{3CAB788A-DCFD-44B6-8EAE-59235EE4FDF4}" srcOrd="0" destOrd="0" presId="urn:microsoft.com/office/officeart/2005/8/layout/lProcess2"/>
    <dgm:cxn modelId="{1A3EAAE1-6D9F-47C9-A3CF-2D6F57A2EBF5}" type="presParOf" srcId="{B4ED6FFD-9A5D-47B7-8AC7-FB31C9D89305}" destId="{98EF7F8E-32C3-4528-96DC-20BD331B9ECC}" srcOrd="1" destOrd="0" presId="urn:microsoft.com/office/officeart/2005/8/layout/lProcess2"/>
    <dgm:cxn modelId="{1C0B117F-2A10-4D11-946B-D0F5D361AC29}" type="presParOf" srcId="{B4ED6FFD-9A5D-47B7-8AC7-FB31C9D89305}" destId="{334969B8-4ACE-4DAD-94C4-C0A2E3A7782E}" srcOrd="2" destOrd="0" presId="urn:microsoft.com/office/officeart/2005/8/layout/lProcess2"/>
    <dgm:cxn modelId="{00CF17E9-745A-4B8B-B660-FDE8E2A0BE24}" type="presParOf" srcId="{334969B8-4ACE-4DAD-94C4-C0A2E3A7782E}" destId="{E4687C37-9CE3-4EBA-A0EF-B11CED0A982D}" srcOrd="0" destOrd="0" presId="urn:microsoft.com/office/officeart/2005/8/layout/lProcess2"/>
    <dgm:cxn modelId="{5C273D52-154E-4A6D-AA5C-BCC40FB5A32F}" type="presParOf" srcId="{E4687C37-9CE3-4EBA-A0EF-B11CED0A982D}" destId="{0393B27C-78D6-4D85-861D-72F3FD13B3D7}" srcOrd="0" destOrd="0" presId="urn:microsoft.com/office/officeart/2005/8/layout/lProcess2"/>
    <dgm:cxn modelId="{ABA20292-BFEE-4803-8F25-6FEDA393D32B}" type="presParOf" srcId="{E4687C37-9CE3-4EBA-A0EF-B11CED0A982D}" destId="{7D6EAF77-D71D-40BF-A196-4670A9C25C82}" srcOrd="1" destOrd="0" presId="urn:microsoft.com/office/officeart/2005/8/layout/lProcess2"/>
    <dgm:cxn modelId="{77F5F5CE-575E-4D7E-8915-5CFAA9C546DB}" type="presParOf" srcId="{E4687C37-9CE3-4EBA-A0EF-B11CED0A982D}" destId="{FD2D627B-7E1F-455F-A55C-D34A643DB5DB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61187-E442-4C0A-BB1F-8D096D8EB716}">
      <dsp:nvSpPr>
        <dsp:cNvPr id="0" name=""/>
        <dsp:cNvSpPr/>
      </dsp:nvSpPr>
      <dsp:spPr>
        <a:xfrm>
          <a:off x="641" y="0"/>
          <a:ext cx="1668735" cy="3200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Regular cellphones (feature phones)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641" y="0"/>
        <a:ext cx="1668735" cy="960120"/>
      </dsp:txXfrm>
    </dsp:sp>
    <dsp:sp modelId="{D38067E2-7F82-45F5-B188-7232CE7D7767}">
      <dsp:nvSpPr>
        <dsp:cNvPr id="0" name=""/>
        <dsp:cNvSpPr/>
      </dsp:nvSpPr>
      <dsp:spPr>
        <a:xfrm>
          <a:off x="167515" y="961057"/>
          <a:ext cx="1334988" cy="964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horrible usability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95778" y="989320"/>
        <a:ext cx="1278462" cy="908438"/>
      </dsp:txXfrm>
    </dsp:sp>
    <dsp:sp modelId="{D73B5762-6558-4C3F-8575-723F95625DF4}">
      <dsp:nvSpPr>
        <dsp:cNvPr id="0" name=""/>
        <dsp:cNvSpPr/>
      </dsp:nvSpPr>
      <dsp:spPr>
        <a:xfrm>
          <a:off x="167515" y="2074478"/>
          <a:ext cx="1334988" cy="964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minimal interactions with websites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95778" y="2102741"/>
        <a:ext cx="1278462" cy="908438"/>
      </dsp:txXfrm>
    </dsp:sp>
    <dsp:sp modelId="{8400E49B-A8DB-49C6-9D14-E4E482799D36}">
      <dsp:nvSpPr>
        <dsp:cNvPr id="0" name=""/>
        <dsp:cNvSpPr/>
      </dsp:nvSpPr>
      <dsp:spPr>
        <a:xfrm>
          <a:off x="1794532" y="0"/>
          <a:ext cx="1668735" cy="3200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Smartphones (e.g., early Blackberry)</a:t>
          </a:r>
        </a:p>
      </dsp:txBody>
      <dsp:txXfrm>
        <a:off x="1794532" y="0"/>
        <a:ext cx="1668735" cy="960120"/>
      </dsp:txXfrm>
    </dsp:sp>
    <dsp:sp modelId="{E16E3822-88EF-4857-9F2F-581C131EF557}">
      <dsp:nvSpPr>
        <dsp:cNvPr id="0" name=""/>
        <dsp:cNvSpPr/>
      </dsp:nvSpPr>
      <dsp:spPr>
        <a:xfrm>
          <a:off x="1961405" y="961057"/>
          <a:ext cx="1334988" cy="964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bad usability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989668" y="989320"/>
        <a:ext cx="1278462" cy="908438"/>
      </dsp:txXfrm>
    </dsp:sp>
    <dsp:sp modelId="{294ECD79-01E6-433A-AC42-8DFAB410234D}">
      <dsp:nvSpPr>
        <dsp:cNvPr id="0" name=""/>
        <dsp:cNvSpPr/>
      </dsp:nvSpPr>
      <dsp:spPr>
        <a:xfrm>
          <a:off x="1961405" y="2074478"/>
          <a:ext cx="1334988" cy="964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users struggle to complete website tasks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1989668" y="2102741"/>
        <a:ext cx="1278462" cy="908438"/>
      </dsp:txXfrm>
    </dsp:sp>
    <dsp:sp modelId="{3CAB788A-DCFD-44B6-8EAE-59235EE4FDF4}">
      <dsp:nvSpPr>
        <dsp:cNvPr id="0" name=""/>
        <dsp:cNvSpPr/>
      </dsp:nvSpPr>
      <dsp:spPr>
        <a:xfrm>
          <a:off x="3588422" y="0"/>
          <a:ext cx="1668735" cy="3200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Full-screen phones (iPhones, Android, Windows Phone)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588422" y="0"/>
        <a:ext cx="1668735" cy="960120"/>
      </dsp:txXfrm>
    </dsp:sp>
    <dsp:sp modelId="{0393B27C-78D6-4D85-861D-72F3FD13B3D7}">
      <dsp:nvSpPr>
        <dsp:cNvPr id="0" name=""/>
        <dsp:cNvSpPr/>
      </dsp:nvSpPr>
      <dsp:spPr>
        <a:xfrm>
          <a:off x="3755296" y="961057"/>
          <a:ext cx="1334988" cy="964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suboptimal user experience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783559" y="989320"/>
        <a:ext cx="1278462" cy="908438"/>
      </dsp:txXfrm>
    </dsp:sp>
    <dsp:sp modelId="{FD2D627B-7E1F-455F-A55C-D34A643DB5DB}">
      <dsp:nvSpPr>
        <dsp:cNvPr id="0" name=""/>
        <dsp:cNvSpPr/>
      </dsp:nvSpPr>
      <dsp:spPr>
        <a:xfrm>
          <a:off x="3755296" y="2074478"/>
          <a:ext cx="1334988" cy="964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success with sites or apps optimized for mobile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783559" y="2102741"/>
        <a:ext cx="1278462" cy="908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b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bmp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bmp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UX </a:t>
            </a:r>
            <a:r>
              <a:rPr lang="en-US" dirty="0" smtClean="0"/>
              <a:t>design </a:t>
            </a:r>
            <a:r>
              <a:rPr lang="en-US" dirty="0" smtClean="0"/>
              <a:t>for </a:t>
            </a:r>
            <a:r>
              <a:rPr lang="en-US" dirty="0" smtClean="0"/>
              <a:t>mobile </a:t>
            </a:r>
            <a:r>
              <a:rPr lang="en-US" dirty="0"/>
              <a:t>d</a:t>
            </a:r>
            <a:r>
              <a:rPr lang="en-US" dirty="0" smtClean="0"/>
              <a:t>evices</a:t>
            </a:r>
            <a:r>
              <a:rPr lang="en-US" dirty="0" smtClean="0"/>
              <a:t>: </a:t>
            </a:r>
            <a:r>
              <a:rPr lang="en-US" dirty="0" smtClean="0"/>
              <a:t>an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Josephine M. Giaimo, 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</a:t>
            </a:r>
            <a:r>
              <a:rPr lang="en-US" dirty="0" smtClean="0"/>
              <a:t>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33" name="Picture 9" descr="C:\Documents and Settings\Josephine\Local Settings\Temporary Internet Files\Content.IE5\11GWV84M\MP900316505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0656"/>
            <a:ext cx="3657600" cy="245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38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 smtClean="0"/>
              <a:t>opinions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Based on a broad spectrum of average users around the world</a:t>
            </a:r>
          </a:p>
          <a:p>
            <a:r>
              <a:rPr lang="en-US" dirty="0" smtClean="0"/>
              <a:t>User l</a:t>
            </a:r>
            <a:r>
              <a:rPr lang="en-US" dirty="0" smtClean="0"/>
              <a:t>ikes </a:t>
            </a:r>
            <a:r>
              <a:rPr lang="en-US" dirty="0" smtClean="0"/>
              <a:t>and dislikes</a:t>
            </a:r>
          </a:p>
          <a:p>
            <a:r>
              <a:rPr lang="en-US" dirty="0" smtClean="0"/>
              <a:t>Easy to use or troublesome?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2050" name="Picture 2" descr="C:\Documents and Settings\Josephine\Local Settings\Temporary Internet Files\Content.IE5\11GWV84M\MP90043172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9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diary </a:t>
            </a:r>
            <a:r>
              <a:rPr lang="en-US" dirty="0" smtClean="0"/>
              <a:t>studies use a variant </a:t>
            </a:r>
            <a:r>
              <a:rPr lang="en-US" dirty="0" smtClean="0"/>
              <a:t>of the snippet technique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Each time a subject used their mobile device, users tweeted a </a:t>
            </a:r>
            <a:r>
              <a:rPr lang="en-US" dirty="0" smtClean="0"/>
              <a:t>reminder</a:t>
            </a:r>
            <a:endParaRPr lang="en-US" dirty="0" smtClean="0"/>
          </a:p>
          <a:p>
            <a:r>
              <a:rPr lang="en-US" dirty="0" smtClean="0"/>
              <a:t>Questionnaires detailed the </a:t>
            </a:r>
            <a:r>
              <a:rPr lang="en-US" dirty="0" smtClean="0"/>
              <a:t>context</a:t>
            </a:r>
            <a:endParaRPr lang="en-US" dirty="0" smtClean="0"/>
          </a:p>
          <a:p>
            <a:r>
              <a:rPr lang="en-US" dirty="0" smtClean="0"/>
              <a:t>Plus i</a:t>
            </a:r>
            <a:r>
              <a:rPr lang="en-US" dirty="0" smtClean="0"/>
              <a:t>nterviews and usability-testing sessions</a:t>
            </a:r>
            <a:endParaRPr lang="en-US" dirty="0"/>
          </a:p>
        </p:txBody>
      </p:sp>
      <p:pic>
        <p:nvPicPr>
          <p:cNvPr id="3074" name="Picture 2" descr="C:\Documents and Settings\Josephine\Local Settings\Temporary Internet Files\Content.IE5\F5C51W32\MP900442241[1]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920206"/>
            <a:ext cx="3419475" cy="227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19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Used </a:t>
            </a:r>
            <a:r>
              <a:rPr lang="en-US" dirty="0" smtClean="0"/>
              <a:t>the </a:t>
            </a:r>
            <a:r>
              <a:rPr lang="en-US" dirty="0" smtClean="0"/>
              <a:t>“think-aloud” </a:t>
            </a:r>
            <a:r>
              <a:rPr lang="en-US" dirty="0" smtClean="0"/>
              <a:t>methodology</a:t>
            </a:r>
          </a:p>
          <a:p>
            <a:r>
              <a:rPr lang="en-US" dirty="0" smtClean="0"/>
              <a:t>US, Australia, Hong Kong, Netherlands, Romania, and UK</a:t>
            </a:r>
          </a:p>
          <a:p>
            <a:r>
              <a:rPr lang="en-US" dirty="0" smtClean="0"/>
              <a:t>One-on-one sessions with one test user at a </a:t>
            </a:r>
            <a:r>
              <a:rPr lang="en-US" dirty="0" smtClean="0"/>
              <a:t>time</a:t>
            </a:r>
            <a:endParaRPr lang="en-US" dirty="0" smtClean="0"/>
          </a:p>
          <a:p>
            <a:r>
              <a:rPr lang="en-US" b="1" i="1" dirty="0" smtClean="0"/>
              <a:t>Not focus </a:t>
            </a:r>
            <a:r>
              <a:rPr lang="en-US" b="1" i="1" dirty="0" smtClean="0"/>
              <a:t>groups!</a:t>
            </a:r>
            <a:endParaRPr lang="en-US" b="1" i="1" dirty="0"/>
          </a:p>
        </p:txBody>
      </p:sp>
      <p:pic>
        <p:nvPicPr>
          <p:cNvPr id="17411" name="Picture 3" descr="C:\Documents and Settings\Josephine\Local Settings\Temporary Internet Files\Content.IE5\F5C51W32\MP900216009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74392"/>
            <a:ext cx="3657600" cy="242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5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 (Cont’d….)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Own phone/tablet</a:t>
            </a:r>
          </a:p>
          <a:p>
            <a:r>
              <a:rPr lang="en-US" dirty="0" smtClean="0"/>
              <a:t>Tasks to complete</a:t>
            </a:r>
          </a:p>
          <a:p>
            <a:pPr lvl="1"/>
            <a:r>
              <a:rPr lang="en-US" dirty="0" smtClean="0"/>
              <a:t>Open-ended</a:t>
            </a:r>
          </a:p>
          <a:p>
            <a:pPr lvl="1"/>
            <a:r>
              <a:rPr lang="en-US" dirty="0" smtClean="0"/>
              <a:t>Directed</a:t>
            </a:r>
          </a:p>
          <a:p>
            <a:r>
              <a:rPr lang="en-US" dirty="0" smtClean="0"/>
              <a:t>Users commented on:</a:t>
            </a:r>
          </a:p>
          <a:p>
            <a:pPr lvl="1"/>
            <a:r>
              <a:rPr lang="en-US" dirty="0" smtClean="0"/>
              <a:t>What they were looking for</a:t>
            </a:r>
          </a:p>
          <a:p>
            <a:pPr lvl="1"/>
            <a:r>
              <a:rPr lang="en-US" dirty="0" smtClean="0"/>
              <a:t>Likes/dislikes</a:t>
            </a:r>
          </a:p>
          <a:p>
            <a:pPr lvl="1"/>
            <a:r>
              <a:rPr lang="en-US" dirty="0" smtClean="0"/>
              <a:t>Ease/difficulty of accomplishing tasks</a:t>
            </a:r>
            <a:endParaRPr lang="en-US" dirty="0"/>
          </a:p>
        </p:txBody>
      </p:sp>
      <p:pic>
        <p:nvPicPr>
          <p:cNvPr id="18435" name="Picture 3" descr="C:\Documents and Settings\Josephine\Local Settings\Temporary Internet Files\Content.IE5\83TQ4L4P\MP90042276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875" y="22860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4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User Research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study behavior, not opinions.</a:t>
            </a:r>
          </a:p>
          <a:p>
            <a:r>
              <a:rPr lang="en-US" i="1" dirty="0" smtClean="0"/>
              <a:t>“Once you’ve seen a problem in real life, you know it’s there. You don’t need to measure it.”</a:t>
            </a:r>
          </a:p>
          <a:p>
            <a:pPr marL="68580" indent="0" algn="r">
              <a:buNone/>
            </a:pPr>
            <a:r>
              <a:rPr lang="en-US" dirty="0" smtClean="0"/>
              <a:t>--Jacob </a:t>
            </a:r>
            <a:r>
              <a:rPr lang="en-US" dirty="0" smtClean="0"/>
              <a:t>Nielsen</a:t>
            </a:r>
            <a:endParaRPr lang="en-US" dirty="0"/>
          </a:p>
        </p:txBody>
      </p:sp>
      <p:pic>
        <p:nvPicPr>
          <p:cNvPr id="5122" name="Picture 2" descr="C:\Documents and Settings\Josephine\Local Settings\Temporary Internet Files\Content.IE5\83TQ4L4P\MP900285125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25040"/>
            <a:ext cx="3657600" cy="240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72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strategy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Numerous similarities in the UX of mobile in 2009 and desktop for the web in 1998 (back to the future?)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6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Mobile 2009 and desktop 1998 similarities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Abysmal success rates were the norm</a:t>
            </a:r>
          </a:p>
          <a:p>
            <a:r>
              <a:rPr lang="en-US" dirty="0" smtClean="0"/>
              <a:t>Download times were too long</a:t>
            </a:r>
          </a:p>
          <a:p>
            <a:r>
              <a:rPr lang="en-US" dirty="0" smtClean="0"/>
              <a:t>Scrolling caused major problems</a:t>
            </a:r>
          </a:p>
          <a:p>
            <a:r>
              <a:rPr lang="en-US" dirty="0" smtClean="0"/>
              <a:t>Bloated pages made users feel lost</a:t>
            </a:r>
          </a:p>
          <a:p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645152" y="1981200"/>
            <a:ext cx="3419856" cy="38252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Unfamiliarity with browser’s user interface limited options</a:t>
            </a:r>
          </a:p>
          <a:p>
            <a:r>
              <a:rPr lang="en-US" dirty="0" smtClean="0"/>
              <a:t>JavaScript crashes</a:t>
            </a:r>
          </a:p>
          <a:p>
            <a:r>
              <a:rPr lang="en-US" dirty="0" smtClean="0"/>
              <a:t>Reluctance to use</a:t>
            </a:r>
          </a:p>
          <a:p>
            <a:r>
              <a:rPr lang="en-US" dirty="0" smtClean="0"/>
              <a:t>Search dominated behavior</a:t>
            </a:r>
          </a:p>
          <a:p>
            <a:r>
              <a:rPr lang="en-US" dirty="0" smtClean="0"/>
              <a:t>Old-media (wrong) design for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03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Usability varies by mobile device category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Success rates in usability studies</a:t>
            </a:r>
          </a:p>
          <a:p>
            <a:r>
              <a:rPr lang="en-US" dirty="0" smtClean="0"/>
              <a:t>Wireless Access Protocol (WAP)</a:t>
            </a:r>
            <a:endParaRPr lang="en-US" dirty="0" smtClean="0"/>
          </a:p>
          <a:p>
            <a:r>
              <a:rPr lang="en-US" dirty="0" smtClean="0"/>
              <a:t>A separate mobile experience is best</a:t>
            </a:r>
            <a:endParaRPr lang="en-US" dirty="0"/>
          </a:p>
        </p:txBody>
      </p:sp>
      <p:pic>
        <p:nvPicPr>
          <p:cNvPr id="4098" name="Picture 2" descr="C:\Documents and Settings\Josephine\Local Settings\Temporary Internet Files\Content.IE5\LDPKBG85\MP900387943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057400"/>
            <a:ext cx="260908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8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200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Devices and test results (2009)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122861770"/>
              </p:ext>
            </p:extLst>
          </p:nvPr>
        </p:nvGraphicFramePr>
        <p:xfrm>
          <a:off x="1828800" y="2438400"/>
          <a:ext cx="52578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Mobile site vs. full site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Mobile-optimized </a:t>
            </a:r>
            <a:r>
              <a:rPr lang="en-US" dirty="0" smtClean="0"/>
              <a:t>sites</a:t>
            </a:r>
          </a:p>
          <a:p>
            <a:r>
              <a:rPr lang="en-US" dirty="0" smtClean="0"/>
              <a:t>Why </a:t>
            </a:r>
            <a:r>
              <a:rPr lang="en-US" dirty="0" smtClean="0"/>
              <a:t>full </a:t>
            </a:r>
            <a:r>
              <a:rPr lang="en-US" dirty="0" smtClean="0"/>
              <a:t>sites don’t work for mobile use</a:t>
            </a:r>
          </a:p>
          <a:p>
            <a:r>
              <a:rPr lang="en-US" dirty="0" smtClean="0"/>
              <a:t>Mobile is less forgiving than desktop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Mouse vs. fingers as an input </a:t>
            </a:r>
            <a:r>
              <a:rPr lang="en-US" dirty="0" smtClean="0"/>
              <a:t>device (no clear winner)</a:t>
            </a:r>
            <a:endParaRPr lang="en-US" dirty="0" smtClean="0"/>
          </a:p>
          <a:p>
            <a:r>
              <a:rPr lang="en-US" dirty="0" smtClean="0"/>
              <a:t>Responsive design</a:t>
            </a:r>
          </a:p>
          <a:p>
            <a:r>
              <a:rPr lang="en-US" dirty="0" smtClean="0"/>
              <a:t>Usability guidelines are rarely dichotomies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1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look at today: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UX design for mobile devices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146" name="Picture 2" descr="C:\Documents and Settings\Josephine\Local Settings\Temporary Internet Files\Content.IE5\F5C51W32\MP90042235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29606"/>
            <a:ext cx="3225127" cy="218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43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 guidelines for mobile-optimized 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</a:t>
            </a:r>
            <a:r>
              <a:rPr lang="en-US" i="1" dirty="0" smtClean="0"/>
              <a:t>separate</a:t>
            </a:r>
            <a:r>
              <a:rPr lang="en-US" dirty="0" smtClean="0"/>
              <a:t> mobile site</a:t>
            </a:r>
          </a:p>
          <a:p>
            <a:r>
              <a:rPr lang="en-US" dirty="0" smtClean="0"/>
              <a:t>Even better, build a </a:t>
            </a:r>
            <a:r>
              <a:rPr lang="en-US" i="1" dirty="0" smtClean="0"/>
              <a:t>mobile app</a:t>
            </a:r>
          </a:p>
          <a:p>
            <a:r>
              <a:rPr lang="en-US" dirty="0" smtClean="0"/>
              <a:t>Make sure mobile users who arrive at your full site see your mobile site instead</a:t>
            </a:r>
          </a:p>
          <a:p>
            <a:r>
              <a:rPr lang="en-US" dirty="0" smtClean="0"/>
              <a:t>Offer a </a:t>
            </a:r>
            <a:r>
              <a:rPr lang="en-US" i="1" dirty="0" smtClean="0"/>
              <a:t>clear link </a:t>
            </a:r>
            <a:r>
              <a:rPr lang="en-US" dirty="0" smtClean="0"/>
              <a:t>from full to mobile site despite redirect</a:t>
            </a:r>
          </a:p>
          <a:p>
            <a:r>
              <a:rPr lang="en-US" dirty="0" smtClean="0"/>
              <a:t>Offer a </a:t>
            </a:r>
            <a:r>
              <a:rPr lang="en-US" i="1" dirty="0" smtClean="0"/>
              <a:t>clear link </a:t>
            </a:r>
            <a:r>
              <a:rPr lang="en-US" dirty="0" smtClean="0"/>
              <a:t>from mobile to full site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9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Designing mobile-optimized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Cut </a:t>
            </a:r>
            <a:r>
              <a:rPr lang="en-US" i="1" dirty="0" smtClean="0"/>
              <a:t>features</a:t>
            </a:r>
            <a:r>
              <a:rPr lang="en-US" dirty="0" smtClean="0"/>
              <a:t> that are not core use</a:t>
            </a:r>
          </a:p>
          <a:p>
            <a:r>
              <a:rPr lang="en-US" dirty="0" smtClean="0"/>
              <a:t>Cut </a:t>
            </a:r>
            <a:r>
              <a:rPr lang="en-US" i="1" dirty="0" smtClean="0"/>
              <a:t>content</a:t>
            </a:r>
            <a:r>
              <a:rPr lang="en-US" dirty="0" smtClean="0"/>
              <a:t> to reduce word count</a:t>
            </a:r>
          </a:p>
          <a:p>
            <a:r>
              <a:rPr lang="en-US" dirty="0" smtClean="0"/>
              <a:t>Enlarge interface elements </a:t>
            </a:r>
            <a:r>
              <a:rPr lang="en-US" i="1" dirty="0" smtClean="0"/>
              <a:t>to reduce “fat-fingering”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separate mobile experience is best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smaller the screen, the fewer the features</a:t>
            </a:r>
          </a:p>
          <a:p>
            <a:r>
              <a:rPr lang="en-US" dirty="0" smtClean="0"/>
              <a:t>Rich sites should build two mobile designs:</a:t>
            </a:r>
          </a:p>
          <a:p>
            <a:pPr lvl="1"/>
            <a:r>
              <a:rPr lang="en-US" dirty="0" smtClean="0"/>
              <a:t>low-end feature phones</a:t>
            </a:r>
          </a:p>
          <a:p>
            <a:pPr lvl="1"/>
            <a:r>
              <a:rPr lang="en-US" dirty="0" smtClean="0"/>
              <a:t>big-screen phones</a:t>
            </a:r>
          </a:p>
          <a:p>
            <a:r>
              <a:rPr lang="en-US" dirty="0" smtClean="0"/>
              <a:t>For most sites, the realistic choice is to </a:t>
            </a:r>
            <a:r>
              <a:rPr lang="en-US" i="1" dirty="0" smtClean="0"/>
              <a:t>supplement the main site with a single mobile site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i="1" dirty="0" smtClean="0"/>
              <a:t>“The design challenge is to place the cut between mobile and full-site features in such a way that the mobile site satisfies almost all the mobile users’ needs.”</a:t>
            </a:r>
          </a:p>
          <a:p>
            <a:pPr marL="68580" indent="0" algn="r">
              <a:buNone/>
            </a:pPr>
            <a:r>
              <a:rPr lang="en-US" dirty="0" smtClean="0"/>
              <a:t>--Dr. Jacob Nielsen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92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Means </a:t>
            </a:r>
            <a:r>
              <a:rPr lang="en-US" i="1" dirty="0" smtClean="0"/>
              <a:t>optimizing the layout of a Web page for the screen dimensions and screen orientation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work well for sites where all features and content are equally likely to be accessed on mobile.</a:t>
            </a:r>
          </a:p>
          <a:p>
            <a:r>
              <a:rPr lang="en-US" dirty="0" smtClean="0"/>
              <a:t>Consider amount of business conducted with mobile vs. desktop users before choosing.</a:t>
            </a:r>
          </a:p>
          <a:p>
            <a:r>
              <a:rPr lang="en-US" dirty="0" smtClean="0"/>
              <a:t>Involves creating distinct UIs for each platform.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1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Usability guidelines are rarely dichotomies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Squeeze that text “orange” </a:t>
            </a:r>
            <a:r>
              <a:rPr lang="en-US" dirty="0" smtClean="0"/>
              <a:t>even more with mobile than for the Web</a:t>
            </a:r>
          </a:p>
          <a:p>
            <a:r>
              <a:rPr lang="en-US" dirty="0" smtClean="0"/>
              <a:t>When considering which content to move to secondary pages, </a:t>
            </a:r>
            <a:r>
              <a:rPr lang="en-US" i="1" dirty="0" smtClean="0"/>
              <a:t>move the cut-off point </a:t>
            </a:r>
            <a:r>
              <a:rPr lang="en-US" dirty="0" smtClean="0"/>
              <a:t>even more than for the Web</a:t>
            </a:r>
          </a:p>
          <a:p>
            <a:r>
              <a:rPr lang="en-US" dirty="0" smtClean="0"/>
              <a:t>In all UX areas, mobile usability requires </a:t>
            </a:r>
            <a:r>
              <a:rPr lang="en-US" i="1" dirty="0" smtClean="0"/>
              <a:t>stricter and more scaled-back design </a:t>
            </a:r>
            <a:r>
              <a:rPr lang="en-US" dirty="0" smtClean="0"/>
              <a:t>than desktop—not just responsive design.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6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Mobile sites vs. apps: the coming strategy shift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mobile strategy: apps </a:t>
            </a:r>
            <a:r>
              <a:rPr lang="en-US" dirty="0" smtClean="0"/>
              <a:t>are best</a:t>
            </a:r>
            <a:endParaRPr lang="en-US" dirty="0" smtClean="0"/>
          </a:p>
          <a:p>
            <a:r>
              <a:rPr lang="en-US" dirty="0" smtClean="0"/>
              <a:t>Future mobile strategy: sites </a:t>
            </a:r>
            <a:r>
              <a:rPr lang="en-US" dirty="0" smtClean="0"/>
              <a:t>are best</a:t>
            </a:r>
            <a:endParaRPr lang="en-US" dirty="0" smtClean="0"/>
          </a:p>
          <a:p>
            <a:r>
              <a:rPr lang="en-US" dirty="0" smtClean="0"/>
              <a:t>Physical vs. virtual (soft) buttons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When will the strategy shift happen? (or has it already)</a:t>
            </a:r>
          </a:p>
          <a:p>
            <a:r>
              <a:rPr lang="en-US" dirty="0" smtClean="0"/>
              <a:t>Native apps, web apps, and hybrid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1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ship mobile apps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perform better with apps than sites</a:t>
            </a:r>
          </a:p>
          <a:p>
            <a:r>
              <a:rPr lang="en-US" dirty="0" smtClean="0"/>
              <a:t>74% success with apps vs. 64% for mobile-specific sites</a:t>
            </a:r>
          </a:p>
          <a:p>
            <a:r>
              <a:rPr lang="en-US" dirty="0" smtClean="0"/>
              <a:t>Mobile apps are more usable</a:t>
            </a:r>
          </a:p>
          <a:p>
            <a:r>
              <a:rPr lang="en-US" dirty="0" smtClean="0"/>
              <a:t>An app can target specific limitations and abilities of each device better than sites</a:t>
            </a:r>
          </a:p>
          <a:p>
            <a:r>
              <a:rPr lang="en-US" dirty="0" smtClean="0"/>
              <a:t>Mobile devices provide an impoverished user experience, and are weaker devices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will mobile sites dominate in the future?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338508" cy="3508977"/>
          </a:xfrm>
        </p:spPr>
        <p:txBody>
          <a:bodyPr>
            <a:normAutofit/>
          </a:bodyPr>
          <a:lstStyle/>
          <a:p>
            <a:r>
              <a:rPr lang="en-US" dirty="0" smtClean="0"/>
              <a:t>Cost-benefit trade-offs for apps vs. sites will change</a:t>
            </a:r>
          </a:p>
          <a:p>
            <a:pPr lvl="1"/>
            <a:r>
              <a:rPr lang="en-US" dirty="0" smtClean="0"/>
              <a:t>Future phones will be faster, better</a:t>
            </a:r>
          </a:p>
          <a:p>
            <a:pPr lvl="1"/>
            <a:r>
              <a:rPr lang="en-US" dirty="0" smtClean="0"/>
              <a:t>Download times will be cut 57 times</a:t>
            </a:r>
          </a:p>
          <a:p>
            <a:pPr lvl="1"/>
            <a:r>
              <a:rPr lang="en-US" dirty="0" smtClean="0"/>
              <a:t>Expense of mobile apps will increase—more platforms to develop will emerge</a:t>
            </a:r>
          </a:p>
          <a:p>
            <a:pPr lvl="2"/>
            <a:r>
              <a:rPr lang="en-US" dirty="0" smtClean="0"/>
              <a:t>iOS forked into iPad vs. iPhone</a:t>
            </a:r>
          </a:p>
          <a:p>
            <a:pPr lvl="2"/>
            <a:r>
              <a:rPr lang="en-US" dirty="0" smtClean="0"/>
              <a:t>Amazon forked Kindle Fire into two platforms</a:t>
            </a:r>
          </a:p>
          <a:p>
            <a:pPr lvl="3"/>
            <a:r>
              <a:rPr lang="en-US" dirty="0" smtClean="0"/>
              <a:t>4.0 v. of Android, Ice Cream Sandwich, one more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5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vs. soft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490908" cy="35089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Soft or virtual buttons are part of the touch screen</a:t>
            </a:r>
          </a:p>
          <a:p>
            <a:r>
              <a:rPr lang="en-US" dirty="0" smtClean="0"/>
              <a:t>Kindle Fire replaced four physical buttons with soft ones</a:t>
            </a:r>
          </a:p>
          <a:p>
            <a:r>
              <a:rPr lang="en-US" dirty="0" smtClean="0"/>
              <a:t>Android v. 4.0 (Ice Cream Sandwich) replaced physical buttons with soft ones</a:t>
            </a:r>
          </a:p>
          <a:p>
            <a:r>
              <a:rPr lang="en-US" dirty="0" smtClean="0"/>
              <a:t>Buttons can be overloaded</a:t>
            </a:r>
          </a:p>
          <a:p>
            <a:pPr lvl="1"/>
            <a:r>
              <a:rPr lang="en-US" dirty="0" smtClean="0"/>
              <a:t>Back can mean cancel, back to app, or back to previous app, causing design/user problems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UX researcher and user advocate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67" r="26967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Principal, </a:t>
            </a:r>
            <a:r>
              <a:rPr lang="en-US" dirty="0" smtClean="0"/>
              <a:t>jg</a:t>
            </a:r>
            <a:r>
              <a:rPr lang="en-US" dirty="0" smtClean="0"/>
              <a:t> interactive </a:t>
            </a:r>
            <a:r>
              <a:rPr lang="en-US" dirty="0"/>
              <a:t>d</a:t>
            </a:r>
            <a:r>
              <a:rPr lang="en-US" dirty="0" smtClean="0"/>
              <a:t>esigns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will change from apps to sites happen?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Nobody knows</a:t>
            </a:r>
          </a:p>
          <a:p>
            <a:r>
              <a:rPr lang="en-US" dirty="0" smtClean="0"/>
              <a:t>Researchers suggest that mobile sites will “win” over mobile apps in the long run</a:t>
            </a:r>
          </a:p>
          <a:p>
            <a:r>
              <a:rPr lang="en-US" dirty="0" smtClean="0"/>
              <a:t>Today, the advice is to develop apps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Mobile apps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Mobile apps are </a:t>
            </a:r>
            <a:r>
              <a:rPr lang="en-US" i="1" dirty="0" smtClean="0"/>
              <a:t>intermittent-use </a:t>
            </a:r>
            <a:r>
              <a:rPr lang="en-US" dirty="0" smtClean="0"/>
              <a:t>apps</a:t>
            </a:r>
          </a:p>
          <a:p>
            <a:pPr lvl="1"/>
            <a:r>
              <a:rPr lang="en-US" dirty="0" smtClean="0"/>
              <a:t>People install more than they use</a:t>
            </a:r>
            <a:endParaRPr lang="en-US" dirty="0" smtClean="0"/>
          </a:p>
          <a:p>
            <a:r>
              <a:rPr lang="en-US" dirty="0" smtClean="0"/>
              <a:t>Ephemeral applications on </a:t>
            </a:r>
            <a:r>
              <a:rPr lang="en-US" dirty="0" smtClean="0"/>
              <a:t>websites</a:t>
            </a:r>
          </a:p>
          <a:p>
            <a:pPr lvl="1"/>
            <a:r>
              <a:rPr lang="en-US" dirty="0" smtClean="0"/>
              <a:t>Low commitment</a:t>
            </a:r>
            <a:endParaRPr lang="en-US" dirty="0" smtClean="0"/>
          </a:p>
        </p:txBody>
      </p:sp>
      <p:pic>
        <p:nvPicPr>
          <p:cNvPr id="6146" name="Picture 2" descr="C:\Documents and Settings\Josephine\Local Settings\Temporary Internet Files\Content.IE5\F5C51W32\MP90043093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14600"/>
            <a:ext cx="3429892" cy="228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6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Half-speed progress, but hope ahead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users spend more time on these tasks in 2009?</a:t>
            </a:r>
          </a:p>
          <a:p>
            <a:pPr lvl="1"/>
            <a:r>
              <a:rPr lang="en-US" dirty="0" smtClean="0"/>
              <a:t>The usage environment has changed</a:t>
            </a:r>
          </a:p>
          <a:p>
            <a:pPr lvl="1"/>
            <a:r>
              <a:rPr lang="en-US" dirty="0" smtClean="0"/>
              <a:t>Search dominant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273834797"/>
              </p:ext>
            </p:extLst>
          </p:nvPr>
        </p:nvGraphicFramePr>
        <p:xfrm>
          <a:off x="4645025" y="2312988"/>
          <a:ext cx="366077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175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WAP</a:t>
                      </a:r>
                      <a:r>
                        <a:rPr lang="en-US" baseline="0" dirty="0" smtClean="0"/>
                        <a:t> (2000)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Modern Phones (2009)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Find the local weather tonight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164 sec.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247 sec.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Find what’s on BBC TV</a:t>
                      </a:r>
                      <a:r>
                        <a:rPr lang="en-US" baseline="0" dirty="0" smtClean="0"/>
                        <a:t> tonight at 8 p.m.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159</a:t>
                      </a:r>
                      <a:r>
                        <a:rPr lang="en-US" baseline="0" dirty="0" smtClean="0"/>
                        <a:t> sec.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 sec.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21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intranets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traction—why?</a:t>
            </a:r>
          </a:p>
          <a:p>
            <a:pPr lvl="1"/>
            <a:r>
              <a:rPr lang="en-US" dirty="0" smtClean="0"/>
              <a:t>No budget or resources for mobile</a:t>
            </a:r>
          </a:p>
          <a:p>
            <a:pPr lvl="1"/>
            <a:r>
              <a:rPr lang="en-US" dirty="0" smtClean="0"/>
              <a:t>Difficult for intranet teams to choose one mobile device, so they choose none</a:t>
            </a:r>
          </a:p>
          <a:p>
            <a:pPr lvl="1"/>
            <a:r>
              <a:rPr lang="en-US" dirty="0" smtClean="0"/>
              <a:t>Resources needed for a version that works on any mobile device are not available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for the small screen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priorities, make trade-offs, find the balance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9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Wasted mobile space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interfaces for the same data</a:t>
            </a:r>
          </a:p>
          <a:p>
            <a:r>
              <a:rPr lang="en-US" dirty="0" smtClean="0"/>
              <a:t>Chrome</a:t>
            </a:r>
          </a:p>
          <a:p>
            <a:r>
              <a:rPr lang="en-US" dirty="0" smtClean="0"/>
              <a:t>Edward R. Tufte</a:t>
            </a:r>
            <a:r>
              <a:rPr lang="en-US" dirty="0" smtClean="0"/>
              <a:t> was</a:t>
            </a:r>
            <a:r>
              <a:rPr lang="en-US" dirty="0" smtClean="0"/>
              <a:t> </a:t>
            </a:r>
            <a:r>
              <a:rPr lang="en-US" dirty="0" smtClean="0"/>
              <a:t>the data display </a:t>
            </a:r>
            <a:r>
              <a:rPr lang="en-US" dirty="0" smtClean="0"/>
              <a:t>genius</a:t>
            </a:r>
            <a:endParaRPr lang="en-US" dirty="0" smtClean="0"/>
          </a:p>
          <a:p>
            <a:r>
              <a:rPr lang="en-US" dirty="0" smtClean="0"/>
              <a:t>Progressive disclosure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Overloaded vs. generic commands</a:t>
            </a:r>
          </a:p>
          <a:p>
            <a:r>
              <a:rPr lang="en-US" dirty="0" smtClean="0"/>
              <a:t>Case study: optimizing a screen for mobile use</a:t>
            </a:r>
          </a:p>
          <a:p>
            <a:r>
              <a:rPr lang="en-US" dirty="0" smtClean="0"/>
              <a:t>Information 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5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interfaces for same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= one too many</a:t>
            </a:r>
          </a:p>
          <a:p>
            <a:r>
              <a:rPr lang="en-US" dirty="0" smtClean="0"/>
              <a:t>Usually indicate a “lazy” design</a:t>
            </a:r>
          </a:p>
          <a:p>
            <a:r>
              <a:rPr lang="en-US" dirty="0" smtClean="0"/>
              <a:t>Only justified when two view emphasize significantly different aspects of the data.</a:t>
            </a:r>
          </a:p>
          <a:p>
            <a:pPr lvl="1"/>
            <a:r>
              <a:rPr lang="en-US" dirty="0" smtClean="0"/>
              <a:t>iBooks has a bookshelf and list view—not ok</a:t>
            </a:r>
          </a:p>
          <a:p>
            <a:pPr lvl="1"/>
            <a:r>
              <a:rPr lang="en-US" dirty="0" smtClean="0"/>
              <a:t>Yelp has a list and a map view--ok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chrome?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visual design elements that give users information about the screen’s content or provide commands to operate on that content</a:t>
            </a:r>
          </a:p>
          <a:p>
            <a:r>
              <a:rPr lang="en-US" dirty="0"/>
              <a:t>T</a:t>
            </a:r>
            <a:r>
              <a:rPr lang="en-US" dirty="0" smtClean="0"/>
              <a:t>akes up space, chrome obesity eats pixels</a:t>
            </a:r>
          </a:p>
          <a:p>
            <a:r>
              <a:rPr lang="en-US" dirty="0" smtClean="0"/>
              <a:t>Chrome can “come and go” on screen with:</a:t>
            </a:r>
          </a:p>
          <a:p>
            <a:pPr lvl="1"/>
            <a:r>
              <a:rPr lang="en-US" dirty="0" smtClean="0"/>
              <a:t>Simple and reliable operations and consistency</a:t>
            </a:r>
          </a:p>
          <a:p>
            <a:pPr lvl="1"/>
            <a:r>
              <a:rPr lang="en-US" dirty="0" smtClean="0"/>
              <a:t>Contextual tips (e.g., which gesture to use)</a:t>
            </a:r>
          </a:p>
          <a:p>
            <a:pPr lvl="1"/>
            <a:r>
              <a:rPr lang="en-US" dirty="0" smtClean="0"/>
              <a:t>Progressive disclosure</a:t>
            </a:r>
          </a:p>
          <a:p>
            <a:r>
              <a:rPr lang="en-US" dirty="0" smtClean="0"/>
              <a:t>Chrome is good in moderation, don’t overdo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8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Progressive disclosure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Addresses two contradictory requirements</a:t>
            </a:r>
          </a:p>
          <a:p>
            <a:pPr lvl="1"/>
            <a:r>
              <a:rPr lang="en-US" dirty="0" smtClean="0"/>
              <a:t>Power, features, and options</a:t>
            </a:r>
          </a:p>
          <a:p>
            <a:pPr lvl="1"/>
            <a:r>
              <a:rPr lang="en-US" dirty="0" smtClean="0"/>
              <a:t>Simplicity</a:t>
            </a:r>
          </a:p>
          <a:p>
            <a:r>
              <a:rPr lang="en-US" dirty="0" smtClean="0"/>
              <a:t>Shows:</a:t>
            </a:r>
          </a:p>
          <a:p>
            <a:pPr lvl="1"/>
            <a:r>
              <a:rPr lang="en-US" dirty="0" smtClean="0"/>
              <a:t>Initially only a few steps</a:t>
            </a:r>
          </a:p>
          <a:p>
            <a:pPr lvl="1"/>
            <a:r>
              <a:rPr lang="en-US" dirty="0" smtClean="0"/>
              <a:t>A larger set of options on request only</a:t>
            </a:r>
          </a:p>
          <a:p>
            <a:r>
              <a:rPr lang="en-US" dirty="0" smtClean="0"/>
              <a:t>Gets the split between initial/secondary features 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1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users face hurdles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screens</a:t>
            </a:r>
          </a:p>
          <a:p>
            <a:r>
              <a:rPr lang="en-US" dirty="0" smtClean="0"/>
              <a:t>Awkward input for typing</a:t>
            </a:r>
          </a:p>
          <a:p>
            <a:r>
              <a:rPr lang="en-US" dirty="0" smtClean="0"/>
              <a:t>Download delays--may diminish in future</a:t>
            </a:r>
          </a:p>
          <a:p>
            <a:r>
              <a:rPr lang="en-US" dirty="0" smtClean="0"/>
              <a:t>Mis-designed sites—hope for redesign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4C600"/>
                </a:solidFill>
              </a:rPr>
              <a:t>IT PC at TCF</a:t>
            </a:r>
            <a:endParaRPr lang="en-US" dirty="0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4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I’m Not: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605784" cy="3493008"/>
          </a:xfrm>
        </p:spPr>
        <p:txBody>
          <a:bodyPr>
            <a:normAutofit/>
          </a:bodyPr>
          <a:lstStyle/>
          <a:p>
            <a:r>
              <a:rPr lang="en-US" dirty="0" smtClean="0"/>
              <a:t>An “evangelist”</a:t>
            </a:r>
          </a:p>
          <a:p>
            <a:r>
              <a:rPr lang="en-US" dirty="0" smtClean="0"/>
              <a:t>A “rock star”</a:t>
            </a:r>
          </a:p>
          <a:p>
            <a:r>
              <a:rPr lang="en-US" dirty="0" smtClean="0"/>
              <a:t>A foosball player </a:t>
            </a:r>
            <a:r>
              <a:rPr lang="en-US" dirty="0" smtClean="0"/>
              <a:t>at work</a:t>
            </a:r>
          </a:p>
          <a:p>
            <a:r>
              <a:rPr lang="en-US" dirty="0" smtClean="0"/>
              <a:t>“Passionate”</a:t>
            </a:r>
          </a:p>
        </p:txBody>
      </p:sp>
      <p:pic>
        <p:nvPicPr>
          <p:cNvPr id="2052" name="Picture 4" descr="C:\Documents and Settings\Josephine\Local Settings\Temporary Internet Files\Content.IE5\11GWV84M\MP90042554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09800"/>
            <a:ext cx="3810000" cy="253900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7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Overloaded vs. generic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commands—same command in different contexts for same result</a:t>
            </a:r>
          </a:p>
          <a:p>
            <a:pPr lvl="1"/>
            <a:r>
              <a:rPr lang="en-US" dirty="0" smtClean="0"/>
              <a:t>Pinch-zoom</a:t>
            </a:r>
          </a:p>
          <a:p>
            <a:r>
              <a:rPr lang="en-US" dirty="0" smtClean="0"/>
              <a:t>Overloaded commands—variants of same command to achieve different outcomes</a:t>
            </a:r>
          </a:p>
          <a:p>
            <a:pPr lvl="1"/>
            <a:r>
              <a:rPr lang="en-US" dirty="0" smtClean="0"/>
              <a:t>Often confuses users</a:t>
            </a:r>
          </a:p>
          <a:p>
            <a:pPr lvl="1"/>
            <a:r>
              <a:rPr lang="en-US" dirty="0" smtClean="0"/>
              <a:t>E.g., websites with multiple search fields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3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overloaded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different Home buttons in Conde Nast’s Kindle Fire app</a:t>
            </a:r>
          </a:p>
          <a:p>
            <a:r>
              <a:rPr lang="en-US" dirty="0" smtClean="0"/>
              <a:t>Back on Zappos app for Android:</a:t>
            </a:r>
          </a:p>
          <a:p>
            <a:pPr lvl="1"/>
            <a:r>
              <a:rPr lang="en-US" dirty="0" smtClean="0"/>
              <a:t>Undo on product page</a:t>
            </a:r>
          </a:p>
          <a:p>
            <a:pPr lvl="1"/>
            <a:r>
              <a:rPr lang="en-US" dirty="0" smtClean="0"/>
              <a:t>Takes user out of app on homepage</a:t>
            </a:r>
          </a:p>
          <a:p>
            <a:r>
              <a:rPr lang="en-US" dirty="0" smtClean="0"/>
              <a:t>Back on New York Times Kindle Fire</a:t>
            </a:r>
          </a:p>
          <a:p>
            <a:pPr lvl="1"/>
            <a:r>
              <a:rPr lang="en-US" dirty="0" smtClean="0"/>
              <a:t>One step back or two, depending…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Reusing commands effectively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people:</a:t>
            </a:r>
          </a:p>
          <a:p>
            <a:pPr lvl="1"/>
            <a:r>
              <a:rPr lang="en-US" dirty="0" smtClean="0"/>
              <a:t>Recognize that two contexts are different?</a:t>
            </a:r>
          </a:p>
          <a:p>
            <a:pPr lvl="1"/>
            <a:r>
              <a:rPr lang="en-US" dirty="0" smtClean="0"/>
              <a:t>View the outcomes as similar or different?</a:t>
            </a:r>
          </a:p>
          <a:p>
            <a:r>
              <a:rPr lang="en-US" dirty="0" smtClean="0"/>
              <a:t>Criteria depend on </a:t>
            </a:r>
            <a:r>
              <a:rPr lang="en-US" i="1" dirty="0" smtClean="0"/>
              <a:t>how users interpret the user interface.</a:t>
            </a:r>
          </a:p>
          <a:p>
            <a:r>
              <a:rPr lang="en-US" dirty="0" smtClean="0"/>
              <a:t>Use empirical testing to judge and decide.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6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scent to forage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414708" cy="35089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Users:</a:t>
            </a:r>
          </a:p>
          <a:p>
            <a:pPr lvl="1"/>
            <a:r>
              <a:rPr lang="en-US" dirty="0" smtClean="0"/>
              <a:t>Estimate a given hunt for information (via foraging) and its likely success from its spoor (scent)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ssess whether the path exhibits cues related to desired outcome</a:t>
            </a:r>
          </a:p>
          <a:p>
            <a:r>
              <a:rPr lang="en-US" dirty="0" smtClean="0"/>
              <a:t>Ask: do links and categories explicitly describe what users will find at the end?</a:t>
            </a:r>
          </a:p>
          <a:p>
            <a:pPr lvl="1"/>
            <a:r>
              <a:rPr lang="en-US" dirty="0" smtClean="0"/>
              <a:t>Don’t use made up words or slogans as navigation options; feedback “on the path”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AllKpop.com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 done right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Supports right task</a:t>
            </a:r>
          </a:p>
          <a:p>
            <a:r>
              <a:rPr lang="en-US" dirty="0" smtClean="0"/>
              <a:t>Separate mobile</a:t>
            </a:r>
          </a:p>
          <a:p>
            <a:r>
              <a:rPr lang="en-US" dirty="0" smtClean="0"/>
              <a:t>Server auto-senses mobile or desktop</a:t>
            </a:r>
          </a:p>
          <a:p>
            <a:r>
              <a:rPr lang="en-US" dirty="0" smtClean="0"/>
              <a:t>Touch targets</a:t>
            </a:r>
          </a:p>
          <a:p>
            <a:r>
              <a:rPr lang="en-US" dirty="0" smtClean="0"/>
              <a:t>Content-carrying keywords</a:t>
            </a:r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Redesign (partial list)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Fewer features</a:t>
            </a:r>
          </a:p>
          <a:p>
            <a:r>
              <a:rPr lang="en-US" dirty="0" smtClean="0"/>
              <a:t>Bigger touch targets</a:t>
            </a:r>
          </a:p>
          <a:p>
            <a:r>
              <a:rPr lang="en-US" dirty="0" smtClean="0"/>
              <a:t>Full headlines</a:t>
            </a:r>
          </a:p>
          <a:p>
            <a:r>
              <a:rPr lang="en-US" dirty="0" smtClean="0"/>
              <a:t>Enhanced scannability</a:t>
            </a:r>
          </a:p>
          <a:p>
            <a:r>
              <a:rPr lang="en-US" dirty="0" smtClean="0"/>
              <a:t>More info scent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8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Typing </a:t>
            </a:r>
            <a:r>
              <a:rPr lang="en-US" dirty="0" smtClean="0"/>
              <a:t>forms on </a:t>
            </a:r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Let them use abbreviations</a:t>
            </a:r>
          </a:p>
          <a:p>
            <a:r>
              <a:rPr lang="en-US" dirty="0" smtClean="0"/>
              <a:t>Compute info</a:t>
            </a:r>
          </a:p>
          <a:p>
            <a:r>
              <a:rPr lang="en-US" dirty="0" smtClean="0"/>
              <a:t>Support cut/paste</a:t>
            </a:r>
          </a:p>
          <a:p>
            <a:r>
              <a:rPr lang="en-US" dirty="0" smtClean="0"/>
              <a:t>Prepopulate known values</a:t>
            </a:r>
          </a:p>
          <a:p>
            <a:r>
              <a:rPr lang="en-US" dirty="0" smtClean="0"/>
              <a:t>Make it short</a:t>
            </a:r>
            <a:endParaRPr lang="en-US" dirty="0"/>
          </a:p>
        </p:txBody>
      </p:sp>
      <p:pic>
        <p:nvPicPr>
          <p:cNvPr id="8194" name="Picture 2" descr="C:\Documents and Settings\Josephine\Local Settings\Temporary Internet Files\Content.IE5\83TQ4L4P\MP90044105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52" y="2133600"/>
            <a:ext cx="381304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54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around d</a:t>
            </a:r>
            <a:r>
              <a:rPr lang="en-US" dirty="0" smtClean="0"/>
              <a:t>ownload </a:t>
            </a:r>
            <a:r>
              <a:rPr lang="en-US" dirty="0" smtClean="0"/>
              <a:t>times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Streamline the interaction</a:t>
            </a:r>
          </a:p>
          <a:p>
            <a:r>
              <a:rPr lang="en-US" dirty="0" smtClean="0"/>
              <a:t>Include only needed information</a:t>
            </a:r>
          </a:p>
          <a:p>
            <a:r>
              <a:rPr lang="en-US" dirty="0" smtClean="0"/>
              <a:t>Don’t abuse images</a:t>
            </a:r>
          </a:p>
          <a:p>
            <a:r>
              <a:rPr lang="en-US" dirty="0" smtClean="0"/>
              <a:t>Give users feedback</a:t>
            </a:r>
            <a:endParaRPr lang="en-US" dirty="0"/>
          </a:p>
        </p:txBody>
      </p:sp>
      <p:pic>
        <p:nvPicPr>
          <p:cNvPr id="19458" name="Picture 2" descr="C:\Documents and Settings\Josephine\Local Settings\Temporary Internet Files\Content.IE5\LDPKBG85\MP90017485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28800"/>
            <a:ext cx="2438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25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registration must die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pizza ordering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Why ask users to register on the first screen (“take before you give”)?</a:t>
            </a:r>
          </a:p>
          <a:p>
            <a:r>
              <a:rPr lang="en-US" dirty="0" smtClean="0"/>
              <a:t>Don’t abuse your emerging relationship with the users.</a:t>
            </a:r>
            <a:endParaRPr lang="en-US" dirty="0"/>
          </a:p>
        </p:txBody>
      </p:sp>
      <p:pic>
        <p:nvPicPr>
          <p:cNvPr id="20483" name="Picture 3" descr="C:\Documents and Settings\Josephine\Local Settings\Temporary Internet Files\Content.IE5\11GWV84M\MP90042222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352080"/>
            <a:ext cx="4043635" cy="291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85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sequence 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list of basic pizzas</a:t>
            </a:r>
          </a:p>
          <a:p>
            <a:r>
              <a:rPr lang="en-US" dirty="0" smtClean="0"/>
              <a:t>Let users customize their order</a:t>
            </a:r>
          </a:p>
          <a:p>
            <a:r>
              <a:rPr lang="en-US" dirty="0" smtClean="0"/>
              <a:t>Show the price</a:t>
            </a:r>
          </a:p>
          <a:p>
            <a:pPr lvl="1"/>
            <a:r>
              <a:rPr lang="en-US" dirty="0" smtClean="0"/>
              <a:t>Can ask for zip code to give delivery time</a:t>
            </a:r>
          </a:p>
          <a:p>
            <a:r>
              <a:rPr lang="en-US" dirty="0" smtClean="0"/>
              <a:t>Take the order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sk for personal info, now that users are sufficiently committed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0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study: the WSJ mobile app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90-9-1 rule</a:t>
            </a:r>
          </a:p>
          <a:p>
            <a:r>
              <a:rPr lang="en-US" dirty="0" smtClean="0"/>
              <a:t>Confusing startup screen</a:t>
            </a:r>
          </a:p>
          <a:p>
            <a:r>
              <a:rPr lang="en-US" dirty="0" smtClean="0"/>
              <a:t>Degrading the brand</a:t>
            </a:r>
          </a:p>
          <a:p>
            <a:r>
              <a:rPr lang="en-US" dirty="0" smtClean="0"/>
              <a:t>A better design</a:t>
            </a:r>
          </a:p>
          <a:p>
            <a:r>
              <a:rPr lang="en-US" dirty="0" smtClean="0"/>
              <a:t>A new WSJ workflow</a:t>
            </a:r>
          </a:p>
          <a:p>
            <a:r>
              <a:rPr lang="en-US" dirty="0" smtClean="0"/>
              <a:t>Better next year</a:t>
            </a:r>
          </a:p>
          <a:p>
            <a:r>
              <a:rPr lang="en-US" dirty="0" smtClean="0"/>
              <a:t>Workflow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6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 am: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Someone who sees  problems ahead of the game</a:t>
            </a:r>
          </a:p>
          <a:p>
            <a:r>
              <a:rPr lang="en-US" dirty="0" smtClean="0"/>
              <a:t>Cool, chilly, and o</a:t>
            </a:r>
            <a:r>
              <a:rPr lang="en-US" dirty="0" smtClean="0"/>
              <a:t>bjective</a:t>
            </a:r>
          </a:p>
          <a:p>
            <a:r>
              <a:rPr lang="en-US" dirty="0" smtClean="0"/>
              <a:t>An experienced</a:t>
            </a:r>
            <a:r>
              <a:rPr lang="en-US" dirty="0" smtClean="0"/>
              <a:t> UX researcher</a:t>
            </a:r>
          </a:p>
          <a:p>
            <a:r>
              <a:rPr lang="en-US" dirty="0" smtClean="0"/>
              <a:t>Focused on users, data, and results</a:t>
            </a:r>
          </a:p>
        </p:txBody>
      </p:sp>
      <p:pic>
        <p:nvPicPr>
          <p:cNvPr id="3075" name="Picture 3" descr="C:\Documents and Settings\Josephine\Local Settings\Temporary Internet Files\Content.IE5\LDPKBG85\MP900309207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15896"/>
            <a:ext cx="3657600" cy="242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0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90-9-1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90% are lurkers</a:t>
            </a:r>
          </a:p>
          <a:p>
            <a:r>
              <a:rPr lang="en-US" dirty="0" smtClean="0"/>
              <a:t>9% are contributors occasionally</a:t>
            </a:r>
          </a:p>
          <a:p>
            <a:r>
              <a:rPr lang="en-US" dirty="0" smtClean="0"/>
              <a:t>1% are participants who account for most of the contributions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confusing startup screen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14" y="2286000"/>
            <a:ext cx="4916286" cy="3581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8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this a two-star mobile app?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left screen is the WSJ iPhone app startup screen (2011)</a:t>
            </a:r>
          </a:p>
          <a:p>
            <a:r>
              <a:rPr lang="en-US" dirty="0" smtClean="0"/>
              <a:t>The right screen is what you see </a:t>
            </a:r>
            <a:r>
              <a:rPr lang="en-US" i="1" dirty="0" smtClean="0"/>
              <a:t>after tapping the Subscribe Now button</a:t>
            </a:r>
            <a:r>
              <a:rPr lang="en-US" dirty="0" smtClean="0"/>
              <a:t> in the left screen.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667" y="3012412"/>
            <a:ext cx="2876191" cy="2095238"/>
          </a:xfrm>
        </p:spPr>
      </p:pic>
    </p:spTree>
    <p:extLst>
      <p:ext uri="{BB962C8B-B14F-4D97-AF65-F5344CB8AC3E}">
        <p14:creationId xmlns:p14="http://schemas.microsoft.com/office/powerpoint/2010/main" val="10818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are subscribers upset?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first screen, the strongest call to action was the two weeks free offer.</a:t>
            </a:r>
          </a:p>
          <a:p>
            <a:r>
              <a:rPr lang="en-US" dirty="0" smtClean="0"/>
              <a:t>It seems obvious that it would cost $1.99 per week to use the mobile app after two weeks.</a:t>
            </a:r>
          </a:p>
          <a:p>
            <a:r>
              <a:rPr lang="en-US" dirty="0" smtClean="0"/>
              <a:t>Incorrect. If you click Subscribe on the second screen, access is free for current website subscribers.</a:t>
            </a:r>
          </a:p>
          <a:p>
            <a:r>
              <a:rPr lang="en-US" dirty="0" smtClean="0"/>
              <a:t>Most users never saw this third screen.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bad design degrades the brand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Even though WSJ has subscribers’ money, they should not disregard existing customers:</a:t>
            </a:r>
          </a:p>
          <a:p>
            <a:pPr lvl="1"/>
            <a:r>
              <a:rPr lang="en-US" dirty="0" smtClean="0"/>
              <a:t>Subscribers feel insulted by paying twice (subscription and online access)</a:t>
            </a:r>
          </a:p>
          <a:p>
            <a:pPr lvl="1"/>
            <a:r>
              <a:rPr lang="en-US" dirty="0" smtClean="0"/>
              <a:t>Those who pay for website access are most loyal fans who should be treasured, not treated like garbage</a:t>
            </a:r>
          </a:p>
          <a:p>
            <a:r>
              <a:rPr lang="en-US" dirty="0" smtClean="0"/>
              <a:t>WSJ needs to retain credibility, and deepen relationships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better design would eliminate this usability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Spell out the three possible scenarios</a:t>
            </a:r>
          </a:p>
          <a:p>
            <a:pPr lvl="1"/>
            <a:r>
              <a:rPr lang="en-US" dirty="0" smtClean="0"/>
              <a:t>FREE limited access</a:t>
            </a:r>
          </a:p>
          <a:p>
            <a:pPr lvl="1"/>
            <a:r>
              <a:rPr lang="en-US" dirty="0" smtClean="0"/>
              <a:t>FREE full access for existing subscribers</a:t>
            </a:r>
          </a:p>
          <a:p>
            <a:pPr lvl="1"/>
            <a:r>
              <a:rPr lang="en-US" dirty="0" smtClean="0"/>
              <a:t>First two weeks FREE for new subscribers</a:t>
            </a:r>
          </a:p>
          <a:p>
            <a:r>
              <a:rPr lang="en-US" dirty="0" smtClean="0"/>
              <a:t>Place buttons side by side to reduce confusion</a:t>
            </a:r>
          </a:p>
          <a:p>
            <a:r>
              <a:rPr lang="en-US" dirty="0" smtClean="0"/>
              <a:t>Simplify the workflow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WSJ screen redesign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6" r="4756"/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All three options shown on one screen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4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next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WSJ released a new design in 2012</a:t>
            </a:r>
          </a:p>
          <a:p>
            <a:r>
              <a:rPr lang="en-US" dirty="0" smtClean="0"/>
              <a:t>They also changed their business model</a:t>
            </a:r>
          </a:p>
          <a:p>
            <a:r>
              <a:rPr lang="en-US" dirty="0" smtClean="0"/>
              <a:t>The lesson:</a:t>
            </a:r>
          </a:p>
          <a:p>
            <a:pPr lvl="1"/>
            <a:r>
              <a:rPr lang="en-US" dirty="0" smtClean="0"/>
              <a:t>UI design is only part of a total experience</a:t>
            </a:r>
          </a:p>
          <a:p>
            <a:r>
              <a:rPr lang="en-US" dirty="0" smtClean="0"/>
              <a:t>Are designers allowed to alter the business model in your company?</a:t>
            </a:r>
          </a:p>
          <a:p>
            <a:r>
              <a:rPr lang="en-US" dirty="0" smtClean="0"/>
              <a:t>What is the impact of the business model on the user experience?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issue in application usability</a:t>
            </a:r>
          </a:p>
          <a:p>
            <a:r>
              <a:rPr lang="en-US" dirty="0" smtClean="0"/>
              <a:t>Flawed workflows are confusing</a:t>
            </a:r>
          </a:p>
          <a:p>
            <a:r>
              <a:rPr lang="en-US" dirty="0" smtClean="0"/>
              <a:t>Tighten or loosen? It depends…</a:t>
            </a:r>
          </a:p>
          <a:p>
            <a:r>
              <a:rPr lang="en-US" dirty="0" smtClean="0"/>
              <a:t>Workflow should allow user inspection</a:t>
            </a:r>
          </a:p>
          <a:p>
            <a:r>
              <a:rPr lang="en-US" dirty="0" smtClean="0"/>
              <a:t>Consider interruptions during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9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mobile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Focus, focus, focus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look at today: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P</a:t>
            </a:r>
            <a:r>
              <a:rPr lang="en-US" dirty="0" smtClean="0"/>
              <a:t>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Why mobile is different</a:t>
            </a:r>
          </a:p>
          <a:p>
            <a:r>
              <a:rPr lang="en-US" dirty="0" smtClean="0"/>
              <a:t>The research</a:t>
            </a:r>
          </a:p>
          <a:p>
            <a:r>
              <a:rPr lang="en-US" dirty="0" smtClean="0"/>
              <a:t>Mobile strategy</a:t>
            </a:r>
          </a:p>
          <a:p>
            <a:r>
              <a:rPr lang="en-US" dirty="0" smtClean="0"/>
              <a:t>Designing for the small screen</a:t>
            </a:r>
          </a:p>
          <a:p>
            <a:r>
              <a:rPr lang="en-US" dirty="0" smtClean="0"/>
              <a:t>Writing for mobile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Tablets and E-readers</a:t>
            </a:r>
          </a:p>
          <a:p>
            <a:r>
              <a:rPr lang="en-US" dirty="0" smtClean="0"/>
              <a:t>Looking toward the future</a:t>
            </a:r>
          </a:p>
          <a:p>
            <a:r>
              <a:rPr lang="en-US" dirty="0" smtClean="0"/>
              <a:t>A bit of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Mobile content is twice as difficult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Cloze test</a:t>
            </a:r>
          </a:p>
          <a:p>
            <a:r>
              <a:rPr lang="en-US" dirty="0" smtClean="0"/>
              <a:t>Cloze test solution—don’t peek</a:t>
            </a:r>
          </a:p>
          <a:p>
            <a:r>
              <a:rPr lang="en-US" dirty="0" smtClean="0"/>
              <a:t>Why mobile reading is challenging</a:t>
            </a:r>
            <a:endParaRPr lang="en-US" dirty="0"/>
          </a:p>
        </p:txBody>
      </p:sp>
      <p:pic>
        <p:nvPicPr>
          <p:cNvPr id="21506" name="Picture 2" descr="C:\Documents and Settings\Josephine\Local Settings\Temporary Internet Files\Content.IE5\83TQ4L4P\MP900448483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09800"/>
            <a:ext cx="3657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3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Cloze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 empirical comprehension test.</a:t>
            </a:r>
          </a:p>
          <a:p>
            <a:r>
              <a:rPr lang="en-US" dirty="0" smtClean="0"/>
              <a:t>Replace every nth word with blanks, e.g., n =6</a:t>
            </a:r>
          </a:p>
          <a:p>
            <a:r>
              <a:rPr lang="en-US" dirty="0" smtClean="0"/>
              <a:t>Ask test participants to read modified text and fill in the blanks w/best guesses</a:t>
            </a:r>
          </a:p>
          <a:p>
            <a:r>
              <a:rPr lang="en-US" dirty="0" smtClean="0"/>
              <a:t>Score is % of correctly guessed words</a:t>
            </a:r>
          </a:p>
          <a:p>
            <a:r>
              <a:rPr lang="en-US" dirty="0" smtClean="0"/>
              <a:t>If score is &gt; 60%, assume reasonable comprehension</a:t>
            </a:r>
          </a:p>
          <a:p>
            <a:r>
              <a:rPr lang="en-US" dirty="0" smtClean="0"/>
              <a:t>Compare readability and comprehension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7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E.g., Facebook’s privacy policy: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23652"/>
            <a:ext cx="7924800" cy="3508977"/>
          </a:xfrm>
        </p:spPr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en-US" dirty="0" smtClean="0"/>
              <a:t>Site activity information. We keep (1) of some of the actions (2) take on Facebook, such as (3) connections (including joining a group (4) adding a friend), creating a (5) album, sending a gift, poking (6) user, indicating you “like” a (7), attending an event, or connecting (8) an application. In some cases (9) are also taking an action (10) you provide information or content (11) us. For example, if you (12) a video, in addition to (13) the actual content you uploaded, (14) might log the fact that (15) shared it.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full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inserting the blanks, text scored at the 14</a:t>
            </a:r>
            <a:r>
              <a:rPr lang="en-US" baseline="30000" dirty="0" smtClean="0"/>
              <a:t>th</a:t>
            </a:r>
            <a:r>
              <a:rPr lang="en-US" dirty="0" smtClean="0"/>
              <a:t> grade level (2 years college)</a:t>
            </a:r>
          </a:p>
          <a:p>
            <a:r>
              <a:rPr lang="en-US" dirty="0" smtClean="0"/>
              <a:t>Higher level than for most of FB audience</a:t>
            </a:r>
          </a:p>
          <a:p>
            <a:r>
              <a:rPr lang="en-US" dirty="0" smtClean="0"/>
              <a:t>Should leisure sites feel like textbooks?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Cloze test solution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next slide…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3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words in the sample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 smtClean="0"/>
              <a:t>track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you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adding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or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photo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another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post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with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25780" indent="-457200">
              <a:buFont typeface="+mj-lt"/>
              <a:buAutoNum type="arabicPeriod" startAt="9"/>
            </a:pPr>
            <a:r>
              <a:rPr lang="en-US" dirty="0" smtClean="0"/>
              <a:t>you</a:t>
            </a:r>
          </a:p>
          <a:p>
            <a:pPr marL="525780" indent="-457200">
              <a:buFont typeface="+mj-lt"/>
              <a:buAutoNum type="arabicPeriod" startAt="9"/>
            </a:pPr>
            <a:r>
              <a:rPr lang="en-US" dirty="0" smtClean="0"/>
              <a:t>when</a:t>
            </a:r>
          </a:p>
          <a:p>
            <a:pPr marL="525780" indent="-457200">
              <a:buFont typeface="+mj-lt"/>
              <a:buAutoNum type="arabicPeriod" startAt="9"/>
            </a:pPr>
            <a:r>
              <a:rPr lang="en-US" dirty="0" smtClean="0"/>
              <a:t>to</a:t>
            </a:r>
          </a:p>
          <a:p>
            <a:pPr marL="525780" indent="-457200">
              <a:buFont typeface="+mj-lt"/>
              <a:buAutoNum type="arabicPeriod" startAt="9"/>
            </a:pPr>
            <a:r>
              <a:rPr lang="en-US" dirty="0" smtClean="0"/>
              <a:t>share</a:t>
            </a:r>
          </a:p>
          <a:p>
            <a:pPr marL="525780" indent="-457200">
              <a:buFont typeface="+mj-lt"/>
              <a:buAutoNum type="arabicPeriod" startAt="9"/>
            </a:pPr>
            <a:r>
              <a:rPr lang="en-US" dirty="0" smtClean="0"/>
              <a:t>storing</a:t>
            </a:r>
          </a:p>
          <a:p>
            <a:pPr marL="525780" indent="-457200">
              <a:buFont typeface="+mj-lt"/>
              <a:buAutoNum type="arabicPeriod" startAt="9"/>
            </a:pPr>
            <a:r>
              <a:rPr lang="en-US" dirty="0" smtClean="0"/>
              <a:t>we</a:t>
            </a:r>
          </a:p>
          <a:p>
            <a:pPr marL="525780" indent="-457200">
              <a:buFont typeface="+mj-lt"/>
              <a:buAutoNum type="arabicPeriod" startAt="9"/>
            </a:pPr>
            <a:r>
              <a:rPr lang="en-US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you get at least nine?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Nine out of fifteen corresponds to 60%</a:t>
            </a:r>
          </a:p>
          <a:p>
            <a:r>
              <a:rPr lang="en-US" dirty="0" smtClean="0"/>
              <a:t>If you got a lower score, it’s likely to be a lack of contextual knowledge of Facebook</a:t>
            </a:r>
          </a:p>
          <a:p>
            <a:pPr lvl="1"/>
            <a:r>
              <a:rPr lang="en-US" dirty="0" smtClean="0"/>
              <a:t>E.g., the use of the work “poking” makes its meaning incomprehensible in context unless you are a user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Mobile reading is challenging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Smaller screen</a:t>
            </a:r>
          </a:p>
          <a:p>
            <a:pPr lvl="1"/>
            <a:r>
              <a:rPr lang="en-US" dirty="0" smtClean="0"/>
              <a:t>Means users can see less</a:t>
            </a:r>
          </a:p>
          <a:p>
            <a:r>
              <a:rPr lang="en-US" dirty="0" smtClean="0"/>
              <a:t>Users must move around page, scrolling</a:t>
            </a:r>
          </a:p>
          <a:p>
            <a:pPr lvl="1"/>
            <a:r>
              <a:rPr lang="en-US" dirty="0" smtClean="0"/>
              <a:t>Takes more time, degrades memory</a:t>
            </a:r>
          </a:p>
          <a:p>
            <a:pPr lvl="1"/>
            <a:r>
              <a:rPr lang="en-US" dirty="0" smtClean="0"/>
              <a:t>Diverts attention from problem at hand</a:t>
            </a:r>
          </a:p>
          <a:p>
            <a:pPr lvl="1"/>
            <a:r>
              <a:rPr lang="en-US" dirty="0" smtClean="0"/>
              <a:t>Introduces new problem of requiring previous location on the page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doubt? Leave it out!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Killing time is the killer app of mobile</a:t>
            </a:r>
          </a:p>
          <a:p>
            <a:r>
              <a:rPr lang="en-US" dirty="0" smtClean="0"/>
              <a:t>Mobile users are in a hurry</a:t>
            </a:r>
          </a:p>
          <a:p>
            <a:r>
              <a:rPr lang="en-US" dirty="0" smtClean="0"/>
              <a:t>What a paradox!</a:t>
            </a:r>
          </a:p>
          <a:p>
            <a:r>
              <a:rPr lang="en-US" dirty="0" smtClean="0"/>
              <a:t>Filler = bad</a:t>
            </a:r>
          </a:p>
          <a:p>
            <a:r>
              <a:rPr lang="en-US" dirty="0" smtClean="0"/>
              <a:t>Cut the fluff</a:t>
            </a:r>
          </a:p>
          <a:p>
            <a:r>
              <a:rPr lang="en-US" dirty="0" smtClean="0"/>
              <a:t>Defer background material to secondary screens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diff?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Readability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 property of actual text</a:t>
            </a:r>
          </a:p>
          <a:p>
            <a:r>
              <a:rPr lang="en-US" dirty="0" smtClean="0"/>
              <a:t>Predicts educational level of those reading content w/ease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Comprehension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Combines text property with a user segment</a:t>
            </a:r>
          </a:p>
          <a:p>
            <a:r>
              <a:rPr lang="en-US" dirty="0" smtClean="0"/>
              <a:t>Shows whether target audience understands text meaning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mobile is different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researching the mobile user experience worth the investment?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in doubt, leave it out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Filler = bad</a:t>
            </a:r>
          </a:p>
          <a:p>
            <a:r>
              <a:rPr lang="en-US" dirty="0" smtClean="0"/>
              <a:t>Ditch the blah-blah text</a:t>
            </a:r>
          </a:p>
          <a:p>
            <a:r>
              <a:rPr lang="en-US" dirty="0" smtClean="0"/>
              <a:t>Old words are best</a:t>
            </a:r>
          </a:p>
          <a:p>
            <a:r>
              <a:rPr lang="en-US" dirty="0" smtClean="0"/>
              <a:t>Bylines for mobile content?</a:t>
            </a:r>
          </a:p>
          <a:p>
            <a:r>
              <a:rPr lang="en-US" dirty="0" smtClean="0"/>
              <a:t>Author bios dos and don’ts</a:t>
            </a:r>
            <a:endParaRPr lang="en-US" dirty="0"/>
          </a:p>
        </p:txBody>
      </p:sp>
      <p:pic>
        <p:nvPicPr>
          <p:cNvPr id="7170" name="Picture 2" descr="C:\Documents and Settings\Josephine\Local Settings\Temporary Internet Files\Content.IE5\11GWV84M\MP900422528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506" y="2438400"/>
            <a:ext cx="219402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92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words and Bylines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 words are best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Speak the user’s language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On bylines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Against</a:t>
            </a:r>
          </a:p>
          <a:p>
            <a:pPr lvl="1"/>
            <a:r>
              <a:rPr lang="en-US" dirty="0" smtClean="0"/>
              <a:t>Keep it short</a:t>
            </a:r>
          </a:p>
          <a:p>
            <a:pPr lvl="1"/>
            <a:r>
              <a:rPr lang="en-US" dirty="0" smtClean="0"/>
              <a:t>Cut more in mobile</a:t>
            </a:r>
          </a:p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Famous, cred author</a:t>
            </a:r>
          </a:p>
          <a:p>
            <a:pPr lvl="1"/>
            <a:r>
              <a:rPr lang="en-US" dirty="0" smtClean="0"/>
              <a:t>Individual’s take</a:t>
            </a:r>
          </a:p>
          <a:p>
            <a:pPr lvl="1"/>
            <a:r>
              <a:rPr lang="en-US" dirty="0" smtClean="0"/>
              <a:t>Intranet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2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Defer secondary information to secondary screens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 1: mobile coupons</a:t>
            </a:r>
          </a:p>
          <a:p>
            <a:r>
              <a:rPr lang="en-US" dirty="0" smtClean="0"/>
              <a:t>Example 2: </a:t>
            </a:r>
            <a:r>
              <a:rPr lang="en-US" dirty="0" smtClean="0"/>
              <a:t>progressive </a:t>
            </a:r>
            <a:r>
              <a:rPr lang="en-US" dirty="0" smtClean="0"/>
              <a:t>disclosure in </a:t>
            </a:r>
            <a:r>
              <a:rPr lang="en-US" dirty="0" smtClean="0"/>
              <a:t>Wikipedia</a:t>
            </a:r>
            <a:endParaRPr lang="en-US" dirty="0" smtClean="0"/>
          </a:p>
          <a:p>
            <a:r>
              <a:rPr lang="en-US" dirty="0" smtClean="0"/>
              <a:t>Deferring information = initial info </a:t>
            </a:r>
            <a:r>
              <a:rPr lang="en-US" dirty="0" smtClean="0"/>
              <a:t>is read </a:t>
            </a:r>
            <a:r>
              <a:rPr lang="en-US" dirty="0" smtClean="0"/>
              <a:t>more</a:t>
            </a:r>
            <a:endParaRPr lang="en-US" dirty="0"/>
          </a:p>
        </p:txBody>
      </p:sp>
      <p:pic>
        <p:nvPicPr>
          <p:cNvPr id="5122" name="Picture 2" descr="C:\Documents and Settings\Josephine\Local Settings\Temporary Internet Files\Content.IE5\83TQ4L4P\MP90042238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514600"/>
            <a:ext cx="2789262" cy="281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52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Mini-IA: structuring the information about a concept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Linear paging? Usually </a:t>
            </a:r>
            <a:r>
              <a:rPr lang="en-US" dirty="0" smtClean="0"/>
              <a:t>bad</a:t>
            </a:r>
          </a:p>
          <a:p>
            <a:pPr lvl="1"/>
            <a:r>
              <a:rPr lang="en-US" dirty="0" smtClean="0"/>
              <a:t>Don’t chop up an article into pages</a:t>
            </a:r>
            <a:endParaRPr lang="en-US" dirty="0" smtClean="0"/>
          </a:p>
          <a:p>
            <a:r>
              <a:rPr lang="en-US" dirty="0" smtClean="0"/>
              <a:t>Alphabetical sorting must (mostly) </a:t>
            </a:r>
            <a:r>
              <a:rPr lang="en-US" dirty="0" smtClean="0"/>
              <a:t>die</a:t>
            </a:r>
          </a:p>
          <a:p>
            <a:pPr lvl="1"/>
            <a:r>
              <a:rPr lang="en-US" dirty="0" smtClean="0"/>
              <a:t>Lazy design team?</a:t>
            </a:r>
          </a:p>
          <a:p>
            <a:pPr lvl="1"/>
            <a:r>
              <a:rPr lang="en-US" dirty="0" smtClean="0"/>
              <a:t>Use an inherent logic</a:t>
            </a:r>
            <a:endParaRPr lang="en-US" dirty="0" smtClean="0"/>
          </a:p>
        </p:txBody>
      </p:sp>
      <p:pic>
        <p:nvPicPr>
          <p:cNvPr id="22530" name="Picture 2" descr="C:\Documents and Settings\Josephine\Local Settings\Temporary Internet Files\Content.IE5\11GWV84M\MP900430729[1].jpg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350294"/>
            <a:ext cx="34194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8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structure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Usage-relevant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Organize physical exercises from easiest to hardest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Usage-driven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One long page</a:t>
            </a:r>
          </a:p>
          <a:p>
            <a:pPr lvl="1"/>
            <a:r>
              <a:rPr lang="en-US" dirty="0" smtClean="0"/>
              <a:t>Mini-IA</a:t>
            </a:r>
          </a:p>
          <a:p>
            <a:pPr lvl="2"/>
            <a:r>
              <a:rPr lang="en-US" dirty="0" smtClean="0"/>
              <a:t>Split into chunks</a:t>
            </a:r>
          </a:p>
          <a:p>
            <a:pPr lvl="1"/>
            <a:r>
              <a:rPr lang="en-US" dirty="0" smtClean="0"/>
              <a:t>Distributed info (see usage-relevant)</a:t>
            </a:r>
          </a:p>
          <a:p>
            <a:pPr lvl="2"/>
            <a:r>
              <a:rPr lang="en-US" dirty="0" smtClean="0"/>
              <a:t>Blends together subtopics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Tablets and E-readers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iPad and Kindle Fire as most interesting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1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iPad usability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Tablets are shared devices</a:t>
            </a:r>
          </a:p>
          <a:p>
            <a:r>
              <a:rPr lang="en-US" dirty="0" smtClean="0"/>
              <a:t>What are iPads used for?</a:t>
            </a:r>
          </a:p>
          <a:p>
            <a:r>
              <a:rPr lang="en-US" dirty="0" smtClean="0"/>
              <a:t>The triple threat of iPad design</a:t>
            </a:r>
          </a:p>
          <a:p>
            <a:r>
              <a:rPr lang="en-US" dirty="0" smtClean="0"/>
              <a:t>Perceived affordance: can you see me now?</a:t>
            </a:r>
          </a:p>
          <a:p>
            <a:r>
              <a:rPr lang="en-US" dirty="0" smtClean="0"/>
              <a:t>Recognition-based user interfaces</a:t>
            </a:r>
            <a:endParaRPr lang="en-US" dirty="0"/>
          </a:p>
        </p:txBody>
      </p:sp>
      <p:pic>
        <p:nvPicPr>
          <p:cNvPr id="8198" name="Picture 6" descr="C:\Documents and Settings\Josephine\Local Settings\Temporary Internet Files\Content.IE5\83TQ4L4P\MP90030292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495" y="2124456"/>
            <a:ext cx="3657600" cy="26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77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iPad usability (Cont’d….)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Inconsistent interaction design</a:t>
            </a:r>
          </a:p>
          <a:p>
            <a:r>
              <a:rPr lang="en-US" dirty="0" smtClean="0"/>
              <a:t>The print metaphor</a:t>
            </a:r>
          </a:p>
          <a:p>
            <a:r>
              <a:rPr lang="en-US" dirty="0" smtClean="0"/>
              <a:t>Card sharks vs. holy scrollers</a:t>
            </a:r>
          </a:p>
          <a:p>
            <a:r>
              <a:rPr lang="en-US" dirty="0" smtClean="0"/>
              <a:t>Swipe ambiguity</a:t>
            </a:r>
          </a:p>
          <a:p>
            <a:r>
              <a:rPr lang="en-US" dirty="0" smtClean="0"/>
              <a:t>Too much navigation</a:t>
            </a:r>
            <a:endParaRPr lang="en-US" dirty="0"/>
          </a:p>
        </p:txBody>
      </p:sp>
      <p:pic>
        <p:nvPicPr>
          <p:cNvPr id="13314" name="Picture 2" descr="C:\Documents and Settings\Josephine\Local Settings\Temporary Internet Files\Content.IE5\F5C51W32\MP900316483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90800"/>
            <a:ext cx="3657600" cy="255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7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iPad usability (Cont’d….)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Splash screens and startup noises</a:t>
            </a:r>
          </a:p>
          <a:p>
            <a:r>
              <a:rPr lang="en-US" dirty="0" smtClean="0"/>
              <a:t>Orientation</a:t>
            </a:r>
          </a:p>
          <a:p>
            <a:r>
              <a:rPr lang="en-US" dirty="0" smtClean="0"/>
              <a:t>Toward a better iPad user experience</a:t>
            </a:r>
            <a:endParaRPr lang="en-US" dirty="0"/>
          </a:p>
        </p:txBody>
      </p:sp>
      <p:pic>
        <p:nvPicPr>
          <p:cNvPr id="14338" name="Picture 2" descr="C:\Documents and Settings\Josephine\Local Settings\Temporary Internet Files\Content.IE5\83TQ4L4P\MP90040210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512" y="2286000"/>
            <a:ext cx="3914488" cy="260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93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iPads are used mostly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Playing games</a:t>
            </a:r>
          </a:p>
          <a:p>
            <a:r>
              <a:rPr lang="en-US" dirty="0" smtClean="0"/>
              <a:t>checking email/social networking sites</a:t>
            </a:r>
          </a:p>
          <a:p>
            <a:r>
              <a:rPr lang="en-US" dirty="0" smtClean="0"/>
              <a:t>Watching videos/movies</a:t>
            </a:r>
          </a:p>
          <a:p>
            <a:r>
              <a:rPr lang="en-US" dirty="0" smtClean="0"/>
              <a:t>Reading news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Monetate 2012 study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100 million e-commerce client web site visits</a:t>
            </a:r>
          </a:p>
          <a:p>
            <a:r>
              <a:rPr lang="en-US" dirty="0" smtClean="0"/>
              <a:t>Why the big difference in conversion rates?</a:t>
            </a:r>
          </a:p>
          <a:p>
            <a:pPr lvl="1"/>
            <a:r>
              <a:rPr lang="en-US" dirty="0" smtClean="0"/>
              <a:t>Is the mobile user experience horrible</a:t>
            </a:r>
            <a:r>
              <a:rPr lang="en-US" dirty="0" smtClean="0"/>
              <a:t>? Yes.</a:t>
            </a:r>
            <a:endParaRPr lang="en-US" dirty="0" smtClean="0"/>
          </a:p>
          <a:p>
            <a:pPr lvl="1"/>
            <a:r>
              <a:rPr lang="en-US" dirty="0" smtClean="0"/>
              <a:t>Is it worth investing in mobile design</a:t>
            </a:r>
            <a:r>
              <a:rPr lang="en-US" dirty="0" smtClean="0"/>
              <a:t>? Yes.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415914633"/>
              </p:ext>
            </p:extLst>
          </p:nvPr>
        </p:nvGraphicFramePr>
        <p:xfrm>
          <a:off x="4645025" y="2312988"/>
          <a:ext cx="341947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738"/>
                <a:gridCol w="17097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Conversion Rate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Desktop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Mobile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324600" y="3276600"/>
            <a:ext cx="762000" cy="457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iPad UI “triple threat”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discoverability (hidden UI)</a:t>
            </a:r>
          </a:p>
          <a:p>
            <a:r>
              <a:rPr lang="en-US" dirty="0" smtClean="0"/>
              <a:t>Low memorability (ephemeral gestures)</a:t>
            </a:r>
          </a:p>
          <a:p>
            <a:r>
              <a:rPr lang="en-US" dirty="0" smtClean="0"/>
              <a:t>Accidental activation (touch by mistake)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Perceived affordance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Affordance means what you can do with something</a:t>
            </a:r>
          </a:p>
          <a:p>
            <a:r>
              <a:rPr lang="en-US" dirty="0" smtClean="0"/>
              <a:t>But…users first have to </a:t>
            </a:r>
            <a:r>
              <a:rPr lang="en-US" i="1" dirty="0" smtClean="0"/>
              <a:t>know</a:t>
            </a:r>
            <a:r>
              <a:rPr lang="en-US" dirty="0" smtClean="0"/>
              <a:t> that a gesture can be used to perform an action</a:t>
            </a:r>
          </a:p>
          <a:p>
            <a:r>
              <a:rPr lang="en-US" dirty="0" smtClean="0"/>
              <a:t>Two ways: by remembering or inferring</a:t>
            </a:r>
          </a:p>
          <a:p>
            <a:r>
              <a:rPr lang="en-US" dirty="0" smtClean="0"/>
              <a:t>Perceived affordance = visible in advance</a:t>
            </a:r>
          </a:p>
          <a:p>
            <a:r>
              <a:rPr lang="en-US" dirty="0" smtClean="0"/>
              <a:t>Can You See Me Now?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9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Recognition based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E.g., gestures</a:t>
            </a:r>
          </a:p>
          <a:p>
            <a:r>
              <a:rPr lang="en-US" dirty="0" smtClean="0"/>
              <a:t>Also handwriting recognition</a:t>
            </a:r>
          </a:p>
          <a:p>
            <a:r>
              <a:rPr lang="en-US" dirty="0" smtClean="0"/>
              <a:t>Computer must interpret raw input</a:t>
            </a:r>
          </a:p>
          <a:p>
            <a:r>
              <a:rPr lang="en-US" dirty="0" smtClean="0"/>
              <a:t>Problem: misrecognized input = user frustration</a:t>
            </a:r>
          </a:p>
          <a:p>
            <a:r>
              <a:rPr lang="en-US" dirty="0" smtClean="0"/>
              <a:t>99% accuracy is not good enough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5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Inconsistent interactive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Touching a picture (across/within apps)</a:t>
            </a:r>
          </a:p>
          <a:p>
            <a:pPr lvl="1"/>
            <a:r>
              <a:rPr lang="en-US" dirty="0" smtClean="0"/>
              <a:t>Nothing special happens</a:t>
            </a:r>
          </a:p>
          <a:p>
            <a:pPr lvl="1"/>
            <a:r>
              <a:rPr lang="en-US" dirty="0" smtClean="0"/>
              <a:t>Enlarging the picture</a:t>
            </a:r>
          </a:p>
          <a:p>
            <a:pPr lvl="1"/>
            <a:r>
              <a:rPr lang="en-US" dirty="0" smtClean="0"/>
              <a:t>Showing a more detailed page about item</a:t>
            </a:r>
          </a:p>
          <a:p>
            <a:pPr lvl="1"/>
            <a:r>
              <a:rPr lang="en-US" dirty="0" smtClean="0"/>
              <a:t>Flipping the image, reveals more info</a:t>
            </a:r>
          </a:p>
          <a:p>
            <a:pPr lvl="1"/>
            <a:r>
              <a:rPr lang="en-US" dirty="0" smtClean="0"/>
              <a:t>Popping up a set of navigation choices</a:t>
            </a:r>
          </a:p>
          <a:p>
            <a:pPr lvl="1"/>
            <a:r>
              <a:rPr lang="en-US" dirty="0" smtClean="0"/>
              <a:t>Showing tips about interacting with picture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Print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Swiping</a:t>
            </a:r>
          </a:p>
          <a:p>
            <a:r>
              <a:rPr lang="en-US" dirty="0" smtClean="0"/>
              <a:t>Sequential navigation</a:t>
            </a:r>
          </a:p>
          <a:p>
            <a:r>
              <a:rPr lang="en-US" dirty="0" smtClean="0"/>
              <a:t>Strategic issue: user empowerment or author authority?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0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Card Sharks vs. Holy Scrollers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Cards</a:t>
            </a:r>
          </a:p>
          <a:p>
            <a:pPr lvl="1"/>
            <a:r>
              <a:rPr lang="en-US" dirty="0" smtClean="0"/>
              <a:t>Fixed-size presentation canvass</a:t>
            </a:r>
          </a:p>
          <a:p>
            <a:r>
              <a:rPr lang="en-US" dirty="0" smtClean="0"/>
              <a:t>Scrolls</a:t>
            </a:r>
          </a:p>
          <a:p>
            <a:pPr lvl="1"/>
            <a:r>
              <a:rPr lang="en-US" dirty="0" smtClean="0"/>
              <a:t>Room for as much information as you want</a:t>
            </a:r>
          </a:p>
          <a:p>
            <a:r>
              <a:rPr lang="en-US" dirty="0" smtClean="0"/>
              <a:t>Make the swipe more discoverable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Swipe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won’t hit a specific spot, necessarily</a:t>
            </a:r>
          </a:p>
          <a:p>
            <a:r>
              <a:rPr lang="en-US" dirty="0" smtClean="0"/>
              <a:t>Swiping is usually executed close to the sides of the screen</a:t>
            </a:r>
          </a:p>
          <a:p>
            <a:r>
              <a:rPr lang="en-US" dirty="0" smtClean="0"/>
              <a:t>Like turning the pages of a book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4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Much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apps squeeze information into very small areas</a:t>
            </a:r>
          </a:p>
          <a:p>
            <a:r>
              <a:rPr lang="en-US" dirty="0" smtClean="0"/>
              <a:t>Harder to recognize and manipulate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5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Splash Screens and Startup Noises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Splash screens are revived super vampires</a:t>
            </a:r>
          </a:p>
          <a:p>
            <a:r>
              <a:rPr lang="en-US" dirty="0" smtClean="0"/>
              <a:t>Users do not expect to hear noises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Landscape or portrait</a:t>
            </a:r>
          </a:p>
          <a:p>
            <a:r>
              <a:rPr lang="en-US" dirty="0" smtClean="0"/>
              <a:t>Slight preference for landscape</a:t>
            </a:r>
          </a:p>
          <a:p>
            <a:r>
              <a:rPr lang="en-US" dirty="0" smtClean="0"/>
              <a:t>Depends on use of iPad cover, app, 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research on mobile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little goes </a:t>
            </a:r>
            <a:r>
              <a:rPr lang="en-US" i="1" dirty="0" smtClean="0"/>
              <a:t>such</a:t>
            </a:r>
            <a:r>
              <a:rPr lang="en-US" dirty="0" smtClean="0"/>
              <a:t> a long way…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dimensionality to increase discoverability</a:t>
            </a:r>
          </a:p>
          <a:p>
            <a:r>
              <a:rPr lang="en-US" dirty="0" smtClean="0"/>
              <a:t>Loosen up the etched-glass aesthetic</a:t>
            </a:r>
          </a:p>
          <a:p>
            <a:r>
              <a:rPr lang="en-US" dirty="0" smtClean="0"/>
              <a:t>No value-added through weirdness</a:t>
            </a:r>
          </a:p>
          <a:p>
            <a:r>
              <a:rPr lang="en-US" dirty="0" smtClean="0"/>
              <a:t>Support standard navigation, Back feature, search, clickable headlines, and a homepage for most apps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Kindle usability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Kindle: the E-reader</a:t>
            </a:r>
          </a:p>
          <a:p>
            <a:r>
              <a:rPr lang="en-US" dirty="0" smtClean="0"/>
              <a:t>Kindle reader on the iPhone</a:t>
            </a:r>
          </a:p>
          <a:p>
            <a:r>
              <a:rPr lang="en-US" dirty="0" smtClean="0"/>
              <a:t>Kindle Fire usability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0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Kindle 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186108" cy="3508977"/>
          </a:xfrm>
        </p:spPr>
        <p:txBody>
          <a:bodyPr/>
          <a:lstStyle/>
          <a:p>
            <a:r>
              <a:rPr lang="en-US" dirty="0" smtClean="0"/>
              <a:t>One command, two buttons to turn page = good</a:t>
            </a:r>
          </a:p>
          <a:p>
            <a:r>
              <a:rPr lang="en-US" dirty="0" smtClean="0"/>
              <a:t>Kindle iPhone app has poor usability</a:t>
            </a:r>
          </a:p>
          <a:p>
            <a:r>
              <a:rPr lang="en-US" dirty="0" smtClean="0"/>
              <a:t>E-books are good</a:t>
            </a:r>
          </a:p>
          <a:p>
            <a:pPr lvl="1"/>
            <a:r>
              <a:rPr lang="en-US" dirty="0" smtClean="0"/>
              <a:t>less weight, no dirty fingers, easier page turns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8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Kindle Fire 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“Fat finger” problem</a:t>
            </a:r>
          </a:p>
          <a:p>
            <a:r>
              <a:rPr lang="en-US" dirty="0" smtClean="0"/>
              <a:t>Everything is much too small on the screen</a:t>
            </a:r>
          </a:p>
          <a:p>
            <a:r>
              <a:rPr lang="en-US" dirty="0" smtClean="0"/>
              <a:t>A heavy object</a:t>
            </a:r>
          </a:p>
          <a:p>
            <a:r>
              <a:rPr lang="en-US" dirty="0" smtClean="0"/>
              <a:t>Magazine apps have issues, e.g., no homepage</a:t>
            </a:r>
          </a:p>
          <a:p>
            <a:r>
              <a:rPr lang="en-US" dirty="0" smtClean="0"/>
              <a:t>Seven-inch tablets will have to make do for now with repurposed content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3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toward the future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broader view of mobile, other types of interfaces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Transmedia design for the three screens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PCs will remain important</a:t>
            </a:r>
          </a:p>
          <a:p>
            <a:r>
              <a:rPr lang="en-US" dirty="0" smtClean="0"/>
              <a:t>The third screen: TV</a:t>
            </a:r>
          </a:p>
          <a:p>
            <a:r>
              <a:rPr lang="en-US" dirty="0" smtClean="0"/>
              <a:t>Screens 4 and 5: tiny, </a:t>
            </a:r>
            <a:r>
              <a:rPr lang="en-US" dirty="0" smtClean="0"/>
              <a:t>huge will be more important</a:t>
            </a:r>
            <a:endParaRPr lang="en-US" dirty="0" smtClean="0"/>
          </a:p>
          <a:p>
            <a:r>
              <a:rPr lang="en-US" dirty="0" smtClean="0"/>
              <a:t>Transmedia user experience</a:t>
            </a:r>
            <a:endParaRPr lang="en-US" dirty="0"/>
          </a:p>
        </p:txBody>
      </p:sp>
      <p:pic>
        <p:nvPicPr>
          <p:cNvPr id="9219" name="Picture 3" descr="C:\Documents and Settings\Josephine\Local Settings\Temporary Internet Files\Content.IE5\F5C51W32\MP90030926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28800"/>
            <a:ext cx="242011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27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Transmedia UX Design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continuity</a:t>
            </a:r>
          </a:p>
          <a:p>
            <a:r>
              <a:rPr lang="en-US" dirty="0" smtClean="0"/>
              <a:t>Feature continuity</a:t>
            </a:r>
          </a:p>
          <a:p>
            <a:r>
              <a:rPr lang="en-US" dirty="0" smtClean="0"/>
              <a:t>Data continuity</a:t>
            </a:r>
          </a:p>
          <a:p>
            <a:r>
              <a:rPr lang="en-US" dirty="0" smtClean="0"/>
              <a:t>Content continuity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Beyond flatland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97</a:t>
            </a:fld>
            <a:endParaRPr lang="en-US" dirty="0"/>
          </a:p>
        </p:txBody>
      </p:sp>
      <p:pic>
        <p:nvPicPr>
          <p:cNvPr id="15362" name="Picture 2" descr="C:\Documents and Settings\Josephine\Local Settings\Temporary Internet Files\Content.IE5\LDPKBG85\MP910217037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14600"/>
            <a:ext cx="3600448" cy="27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2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flatland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world becomes computational </a:t>
            </a:r>
          </a:p>
          <a:p>
            <a:r>
              <a:rPr lang="en-US" dirty="0" smtClean="0"/>
              <a:t>“The invisible computer” (Norman)</a:t>
            </a:r>
          </a:p>
          <a:p>
            <a:r>
              <a:rPr lang="en-US" dirty="0" smtClean="0"/>
              <a:t>Augmented vs. virtual reality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14,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the future, we’ll all be harry potter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13,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PC at TCF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Next-generation magic</a:t>
            </a:r>
          </a:p>
          <a:p>
            <a:r>
              <a:rPr lang="en-US" dirty="0" smtClean="0"/>
              <a:t>Don’t harm the </a:t>
            </a:r>
            <a:r>
              <a:rPr lang="en-US" dirty="0" smtClean="0"/>
              <a:t>muggles</a:t>
            </a:r>
          </a:p>
          <a:p>
            <a:pPr lvl="1"/>
            <a:r>
              <a:rPr lang="en-US" dirty="0" smtClean="0"/>
              <a:t>Every non-conforming screen undermines users’ ability to build a conceptual model</a:t>
            </a:r>
            <a:endParaRPr lang="en-US" dirty="0"/>
          </a:p>
        </p:txBody>
      </p:sp>
      <p:pic>
        <p:nvPicPr>
          <p:cNvPr id="10242" name="Picture 2" descr="C:\Documents and Settings\Josephine\Local Settings\Temporary Internet Files\Content.IE5\11GWV84M\MP90043876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92271"/>
            <a:ext cx="3391002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82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3235</TotalTime>
  <Words>3900</Words>
  <Application>Microsoft Office PowerPoint</Application>
  <PresentationFormat>On-screen Show (4:3)</PresentationFormat>
  <Paragraphs>835</Paragraphs>
  <Slides>99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0" baseType="lpstr">
      <vt:lpstr>Austin</vt:lpstr>
      <vt:lpstr>UX design for mobile devices: an introduction</vt:lpstr>
      <vt:lpstr>What we’ll look at today:</vt:lpstr>
      <vt:lpstr>UX researcher and user advocate</vt:lpstr>
      <vt:lpstr>Who I’m Not:</vt:lpstr>
      <vt:lpstr>Who I am:</vt:lpstr>
      <vt:lpstr>What we’ll look at today:</vt:lpstr>
      <vt:lpstr>Why mobile is different</vt:lpstr>
      <vt:lpstr>Monetate 2012 study</vt:lpstr>
      <vt:lpstr>The research on mobile</vt:lpstr>
      <vt:lpstr>Not opinions</vt:lpstr>
      <vt:lpstr>Two diary studies use a variant of the snippet technique</vt:lpstr>
      <vt:lpstr>Usability testing</vt:lpstr>
      <vt:lpstr>Usability testing (Cont’d….)</vt:lpstr>
      <vt:lpstr>Qualitative User Research</vt:lpstr>
      <vt:lpstr>Mobile strategy</vt:lpstr>
      <vt:lpstr>Mobile 2009 and desktop 1998 similarities</vt:lpstr>
      <vt:lpstr>Usability varies by mobile device category</vt:lpstr>
      <vt:lpstr>Devices and test results (2009)</vt:lpstr>
      <vt:lpstr>Mobile site vs. full site</vt:lpstr>
      <vt:lpstr>Main guidelines for mobile-optimized websites</vt:lpstr>
      <vt:lpstr>Designing mobile-optimized sites</vt:lpstr>
      <vt:lpstr>A separate mobile experience is best</vt:lpstr>
      <vt:lpstr>The design challenge</vt:lpstr>
      <vt:lpstr>Responsive design</vt:lpstr>
      <vt:lpstr>Usability guidelines are rarely dichotomies</vt:lpstr>
      <vt:lpstr>Mobile sites vs. apps: the coming strategy shift</vt:lpstr>
      <vt:lpstr>Why ship mobile apps now</vt:lpstr>
      <vt:lpstr>Why will mobile sites dominate in the future?</vt:lpstr>
      <vt:lpstr>Physical vs. soft buttons</vt:lpstr>
      <vt:lpstr>When will change from apps to sites happen?</vt:lpstr>
      <vt:lpstr>Mobile apps</vt:lpstr>
      <vt:lpstr>Half-speed progress, but hope ahead</vt:lpstr>
      <vt:lpstr>Mobile intranets</vt:lpstr>
      <vt:lpstr>Designing for the small screen</vt:lpstr>
      <vt:lpstr>Wasted mobile space</vt:lpstr>
      <vt:lpstr>Two interfaces for same data</vt:lpstr>
      <vt:lpstr>What is chrome?</vt:lpstr>
      <vt:lpstr>Progressive disclosure</vt:lpstr>
      <vt:lpstr>Mobile users face hurdles</vt:lpstr>
      <vt:lpstr>Overloaded vs. generic commands</vt:lpstr>
      <vt:lpstr>Examples of overloaded commands</vt:lpstr>
      <vt:lpstr>Reusing commands effectively</vt:lpstr>
      <vt:lpstr>Information scent to forage</vt:lpstr>
      <vt:lpstr>Case study: AllKpop.com</vt:lpstr>
      <vt:lpstr>Typing forms on mobile</vt:lpstr>
      <vt:lpstr>Getting around download times</vt:lpstr>
      <vt:lpstr>Early registration must die</vt:lpstr>
      <vt:lpstr>What should sequence be?</vt:lpstr>
      <vt:lpstr>Case study: the WSJ mobile app</vt:lpstr>
      <vt:lpstr>The 90-9-1 rule</vt:lpstr>
      <vt:lpstr>Example: confusing startup screen</vt:lpstr>
      <vt:lpstr>Why is this a two-star mobile app?</vt:lpstr>
      <vt:lpstr>Why are subscribers upset?</vt:lpstr>
      <vt:lpstr>How bad design degrades the brand</vt:lpstr>
      <vt:lpstr>A better design would eliminate this usability problem</vt:lpstr>
      <vt:lpstr>WSJ screen redesign</vt:lpstr>
      <vt:lpstr>Better next year</vt:lpstr>
      <vt:lpstr>Workflow Design</vt:lpstr>
      <vt:lpstr>Writing for mobile</vt:lpstr>
      <vt:lpstr>Mobile content is twice as difficult</vt:lpstr>
      <vt:lpstr>Cloze test</vt:lpstr>
      <vt:lpstr>E.g., Facebook’s privacy policy:</vt:lpstr>
      <vt:lpstr>About the full text</vt:lpstr>
      <vt:lpstr>Cloze test solution is…</vt:lpstr>
      <vt:lpstr>Missing words in the sample</vt:lpstr>
      <vt:lpstr>Did you get at least nine?</vt:lpstr>
      <vt:lpstr>Mobile reading is challenging</vt:lpstr>
      <vt:lpstr>In doubt? Leave it out!</vt:lpstr>
      <vt:lpstr>What’s the diff?</vt:lpstr>
      <vt:lpstr>If in doubt, leave it out</vt:lpstr>
      <vt:lpstr>Old words and Bylines</vt:lpstr>
      <vt:lpstr>Defer secondary information to secondary screens</vt:lpstr>
      <vt:lpstr>Mini-IA: structuring the information about a concept</vt:lpstr>
      <vt:lpstr>Examples of structure</vt:lpstr>
      <vt:lpstr>Tablets and E-readers</vt:lpstr>
      <vt:lpstr>iPad usability</vt:lpstr>
      <vt:lpstr>iPad usability (Cont’d….)</vt:lpstr>
      <vt:lpstr>iPad usability (Cont’d….)</vt:lpstr>
      <vt:lpstr>iPads are used mostly for</vt:lpstr>
      <vt:lpstr>The iPad UI “triple threat”</vt:lpstr>
      <vt:lpstr>Perceived affordance</vt:lpstr>
      <vt:lpstr>Recognition based interfaces</vt:lpstr>
      <vt:lpstr>Inconsistent interactive design</vt:lpstr>
      <vt:lpstr>The Print Metaphor</vt:lpstr>
      <vt:lpstr>Card Sharks vs. Holy Scrollers</vt:lpstr>
      <vt:lpstr>Swipe Ambiguity</vt:lpstr>
      <vt:lpstr>Too Much Navigation</vt:lpstr>
      <vt:lpstr>Splash Screens and Startup Noises</vt:lpstr>
      <vt:lpstr>Orientation</vt:lpstr>
      <vt:lpstr>Better iPad</vt:lpstr>
      <vt:lpstr>Kindle usability</vt:lpstr>
      <vt:lpstr>Kindle Usability</vt:lpstr>
      <vt:lpstr>Kindle Fire Usability</vt:lpstr>
      <vt:lpstr>Looking toward the future</vt:lpstr>
      <vt:lpstr>Transmedia design for the three screens</vt:lpstr>
      <vt:lpstr>Transmedia UX Design Strategy</vt:lpstr>
      <vt:lpstr>Beyond flatland</vt:lpstr>
      <vt:lpstr>Beyond flatland</vt:lpstr>
      <vt:lpstr>In the future, we’ll all be harry potter</vt:lpstr>
    </vt:vector>
  </TitlesOfParts>
  <Company>Josephine M. Giaimo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Josephine M. Giaimo</dc:creator>
  <cp:lastModifiedBy>Josephine M. Giaimo</cp:lastModifiedBy>
  <cp:revision>58</cp:revision>
  <dcterms:created xsi:type="dcterms:W3CDTF">2013-03-10T22:47:07Z</dcterms:created>
  <dcterms:modified xsi:type="dcterms:W3CDTF">2013-03-15T02:14:34Z</dcterms:modified>
</cp:coreProperties>
</file>