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41"/>
  </p:handout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083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5879-A4E0-45AD-B40E-E2D87CE277CC}" type="datetimeFigureOut">
              <a:rPr lang="en-US" smtClean="0"/>
              <a:t>3/12/2014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28063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28063"/>
            <a:ext cx="2971800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61C18-41C3-4AEF-BE3F-94C0FF61FE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8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3/6/2014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3/6/2014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3/6/2014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3/6/2014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3/6/2014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3/6/2014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3/6/2014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3/6/2014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3/6/2014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3/6/2014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mailto:josephinegiaimo@gmail.com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from Others: Top 10 Mistakes in Web Design, Information Architecture, and Application Design	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Josephine M. Giaimo, MS</a:t>
            </a:r>
          </a:p>
          <a:p>
            <a:r>
              <a:rPr lang="en-US" dirty="0" smtClean="0"/>
              <a:t>March 14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2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Fixed Font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CSS style sheets empower websites to disable the browser's “change font size” button</a:t>
            </a:r>
          </a:p>
          <a:p>
            <a:r>
              <a:rPr lang="en-US" dirty="0" smtClean="0"/>
              <a:t>Let users resize text, and respect their preferences</a:t>
            </a:r>
          </a:p>
          <a:p>
            <a:r>
              <a:rPr lang="en-US" dirty="0" smtClean="0"/>
              <a:t>Specify font size not as absolute number of pixels, but in relative terms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388" y="2057400"/>
            <a:ext cx="4556499" cy="3200399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4611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Page Titles with Low Search Engine Visibility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Page title is contained within HTML &lt;title&gt; tag</a:t>
            </a:r>
          </a:p>
          <a:p>
            <a:r>
              <a:rPr lang="en-US" dirty="0" smtClean="0"/>
              <a:t>Page title is default entry when users bookmark a site</a:t>
            </a:r>
          </a:p>
          <a:p>
            <a:r>
              <a:rPr lang="en-US" dirty="0" smtClean="0"/>
              <a:t>Start title with most salient, information-carrying words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905000"/>
            <a:ext cx="4594845" cy="3211170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63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4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7. Anything That Looks Like a Advertisement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Users have selective attention</a:t>
            </a:r>
          </a:p>
          <a:p>
            <a:r>
              <a:rPr lang="en-US" dirty="0" smtClean="0"/>
              <a:t>Users ignore legit design elements if they look like ads</a:t>
            </a:r>
          </a:p>
          <a:p>
            <a:pPr lvl="1"/>
            <a:r>
              <a:rPr lang="en-US" dirty="0" smtClean="0"/>
              <a:t>Banner blindness</a:t>
            </a:r>
          </a:p>
          <a:p>
            <a:pPr lvl="1"/>
            <a:r>
              <a:rPr lang="en-US" dirty="0" smtClean="0"/>
              <a:t>Animation</a:t>
            </a:r>
          </a:p>
          <a:p>
            <a:pPr lvl="1"/>
            <a:r>
              <a:rPr lang="en-US" dirty="0" smtClean="0"/>
              <a:t>Pop-up purges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28600"/>
            <a:ext cx="2594393" cy="6438332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780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Violating Design Conventions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you break the users’ expectations, they will feel insecure</a:t>
            </a:r>
          </a:p>
          <a:p>
            <a:r>
              <a:rPr lang="en-US" dirty="0" smtClean="0"/>
              <a:t>Jakob’s Law of the Web User Experience: “users spend most of their time on </a:t>
            </a:r>
            <a:r>
              <a:rPr lang="en-US" i="1" dirty="0" smtClean="0"/>
              <a:t>other</a:t>
            </a:r>
            <a:r>
              <a:rPr lang="en-US" dirty="0" smtClean="0"/>
              <a:t> websites.”</a:t>
            </a:r>
          </a:p>
          <a:p>
            <a:r>
              <a:rPr lang="en-US" dirty="0" smtClean="0"/>
              <a:t>When you deviate, your users will leave</a:t>
            </a:r>
            <a:endParaRPr lang="en-US" dirty="0"/>
          </a:p>
        </p:txBody>
      </p:sp>
      <p:pic>
        <p:nvPicPr>
          <p:cNvPr id="12290" name="Picture 2" descr="C:\Documents and Settings\Josephine\Local Settings\Temporary Internet Files\Content.IE5\E3AAL6MW\MP900408864[1]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2057400"/>
            <a:ext cx="3657600" cy="36576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411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Opening New Browser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not pollute the user’s screen with more windows</a:t>
            </a:r>
          </a:p>
          <a:p>
            <a:r>
              <a:rPr lang="en-US" dirty="0" smtClean="0"/>
              <a:t>Taking over the user’s machine sends a user-hostile message</a:t>
            </a:r>
          </a:p>
          <a:p>
            <a:r>
              <a:rPr lang="en-US" dirty="0" smtClean="0"/>
              <a:t>Misbehaving links undermine users’ understanding of their own system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44" y="2362201"/>
            <a:ext cx="4081344" cy="2743200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490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Not Answering Users’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Users are goal-driven</a:t>
            </a:r>
          </a:p>
          <a:p>
            <a:r>
              <a:rPr lang="en-US" dirty="0" smtClean="0"/>
              <a:t>If you are not specific, users will assume your product/service does not meet their needs</a:t>
            </a:r>
          </a:p>
          <a:p>
            <a:r>
              <a:rPr lang="en-US" dirty="0"/>
              <a:t>D</a:t>
            </a:r>
            <a:r>
              <a:rPr lang="en-US" dirty="0" smtClean="0"/>
              <a:t>o you avoid listing the price of products/services?</a:t>
            </a:r>
            <a:endParaRPr lang="en-US" dirty="0"/>
          </a:p>
        </p:txBody>
      </p:sp>
      <p:pic>
        <p:nvPicPr>
          <p:cNvPr id="6146" name="Picture 2" descr="C:\Documents and Settings\Josephine\Local Settings\Temporary Internet Files\Content.IE5\MID1RJ7N\MP900390552[1]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2581656"/>
            <a:ext cx="3657600" cy="2609088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029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Information Architecture (IA) Mistakes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 is the invisible way the site is structured. Navigation is the visible way the site is structured. Both need to work together.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41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No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big swamp search</a:t>
            </a:r>
          </a:p>
          <a:p>
            <a:r>
              <a:rPr lang="en-US" dirty="0" smtClean="0"/>
              <a:t>Commonly found on</a:t>
            </a:r>
          </a:p>
          <a:p>
            <a:pPr lvl="1"/>
            <a:r>
              <a:rPr lang="en-US" dirty="0" smtClean="0"/>
              <a:t>News sites</a:t>
            </a:r>
          </a:p>
          <a:p>
            <a:pPr lvl="1"/>
            <a:r>
              <a:rPr lang="en-US" dirty="0" smtClean="0"/>
              <a:t>Catalog-based e-commerce sites</a:t>
            </a:r>
          </a:p>
          <a:p>
            <a:r>
              <a:rPr lang="en-US" dirty="0" smtClean="0"/>
              <a:t>Users leave these sites quickly, and there is no wonder as to why</a:t>
            </a:r>
          </a:p>
        </p:txBody>
      </p:sp>
      <p:pic>
        <p:nvPicPr>
          <p:cNvPr id="1026" name="Picture 2" descr="C:\Documents and Settings\Josephine\Local Settings\Temporary Internet Files\Content.IE5\E3AAL6MW\MP900422504[1]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2057400"/>
            <a:ext cx="3657600" cy="36576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7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Search and Structure Not Integrated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Users exhibit search-dominant </a:t>
            </a:r>
            <a:r>
              <a:rPr lang="en-US" dirty="0" smtClean="0"/>
              <a:t>behaviors</a:t>
            </a:r>
            <a:endParaRPr lang="en-US" dirty="0"/>
          </a:p>
          <a:p>
            <a:r>
              <a:rPr lang="en-US" dirty="0"/>
              <a:t>When a user searches and finds a target, does your site help the user learn the structure of the site?</a:t>
            </a:r>
          </a:p>
          <a:p>
            <a:r>
              <a:rPr lang="en-US" dirty="0"/>
              <a:t>What is user’s current location?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286000"/>
            <a:ext cx="4045785" cy="2650685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7519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Missing Category Landing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77200" cy="914400"/>
          </a:xfrm>
        </p:spPr>
        <p:txBody>
          <a:bodyPr/>
          <a:lstStyle/>
          <a:p>
            <a:r>
              <a:rPr lang="en-US" dirty="0" smtClean="0"/>
              <a:t>Does your site have a series of categories that each link to their own landing pages?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08" y="2662770"/>
            <a:ext cx="5701567" cy="3814229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817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We’ll Discuss Today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Top 10 mistakes in design in EACH of the following categories:</a:t>
            </a:r>
          </a:p>
          <a:p>
            <a:pPr lvl="1"/>
            <a:r>
              <a:rPr lang="en-US" dirty="0" smtClean="0"/>
              <a:t>Web Design;</a:t>
            </a:r>
          </a:p>
          <a:p>
            <a:pPr lvl="1"/>
            <a:r>
              <a:rPr lang="en-US" dirty="0" smtClean="0"/>
              <a:t>Information Architecture;</a:t>
            </a:r>
          </a:p>
          <a:p>
            <a:pPr lvl="1"/>
            <a:r>
              <a:rPr lang="en-US" dirty="0" smtClean="0"/>
              <a:t>Application Design.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12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Extreme Polyhierarchy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Too many classification options</a:t>
            </a:r>
          </a:p>
          <a:p>
            <a:r>
              <a:rPr lang="en-US" dirty="0" smtClean="0"/>
              <a:t>Can become a crutch</a:t>
            </a:r>
          </a:p>
          <a:p>
            <a:r>
              <a:rPr lang="en-US" dirty="0" smtClean="0"/>
              <a:t>Too many structured dimensions</a:t>
            </a:r>
          </a:p>
          <a:p>
            <a:r>
              <a:rPr lang="en-US" dirty="0" smtClean="0"/>
              <a:t>Results in low confidence early in the site experience, thwarting later experiences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702131"/>
            <a:ext cx="3886200" cy="4291011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135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Subsites/Microsites Poorly Integrated with Main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838200"/>
          </a:xfrm>
        </p:spPr>
        <p:txBody>
          <a:bodyPr/>
          <a:lstStyle/>
          <a:p>
            <a:r>
              <a:rPr lang="en-US" dirty="0" smtClean="0"/>
              <a:t>Subsites must be integrated within the overall site structure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62200"/>
            <a:ext cx="6080762" cy="4343400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428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Invisible Navigation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 user cannot see the feature, it may as well not exist</a:t>
            </a:r>
          </a:p>
          <a:p>
            <a:r>
              <a:rPr lang="en-US" dirty="0" smtClean="0"/>
              <a:t>Make navigation permanently visible on the page</a:t>
            </a:r>
          </a:p>
          <a:p>
            <a:r>
              <a:rPr lang="en-US" dirty="0" smtClean="0"/>
              <a:t>Minesweeping (passing the mouse to see what is hidden)</a:t>
            </a:r>
          </a:p>
          <a:p>
            <a:pPr lvl="1"/>
            <a:r>
              <a:rPr lang="en-US" dirty="0" smtClean="0"/>
              <a:t>Children like it</a:t>
            </a:r>
          </a:p>
          <a:p>
            <a:pPr lvl="1"/>
            <a:r>
              <a:rPr lang="en-US" dirty="0" smtClean="0"/>
              <a:t>Teenagers don’t</a:t>
            </a:r>
          </a:p>
          <a:p>
            <a:pPr lvl="1"/>
            <a:r>
              <a:rPr lang="en-US" dirty="0" smtClean="0"/>
              <a:t>Adults hate it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88" y="1480805"/>
            <a:ext cx="2912412" cy="4386595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343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Uncontrollable Navigation Elements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Things that bounce/move detract from usability</a:t>
            </a:r>
          </a:p>
          <a:p>
            <a:pPr lvl="1"/>
            <a:r>
              <a:rPr lang="en-US" dirty="0" smtClean="0"/>
              <a:t>Overly sensitive rollovers</a:t>
            </a:r>
          </a:p>
          <a:p>
            <a:pPr lvl="1"/>
            <a:r>
              <a:rPr lang="en-US" dirty="0" smtClean="0"/>
              <a:t>Elements that move, spin, or rotate of their own accord</a:t>
            </a:r>
            <a:endParaRPr lang="en-US" dirty="0"/>
          </a:p>
        </p:txBody>
      </p:sp>
      <p:pic>
        <p:nvPicPr>
          <p:cNvPr id="8195" name="Picture 3" descr="C:\Documents and Settings\Josephine\Local Settings\Temporary Internet Files\Content.IE5\E3AAL6MW\MP900428024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05000"/>
            <a:ext cx="4111925" cy="27241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090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Inconsistent Navigation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it a puzzle?</a:t>
            </a:r>
          </a:p>
          <a:p>
            <a:r>
              <a:rPr lang="en-US" dirty="0" smtClean="0"/>
              <a:t>Do options come and go?</a:t>
            </a:r>
          </a:p>
          <a:p>
            <a:r>
              <a:rPr lang="en-US" dirty="0" smtClean="0"/>
              <a:t>Global navigation’s persistence serves a key purpose—a beacon to help users understand where they are and how they can get back to the top of the site if lost.</a:t>
            </a:r>
            <a:endParaRPr lang="en-US" dirty="0"/>
          </a:p>
        </p:txBody>
      </p:sp>
      <p:pic>
        <p:nvPicPr>
          <p:cNvPr id="4098" name="Picture 2" descr="C:\Documents and Settings\Josephine\Local Settings\Temporary Internet Files\Content.IE5\3VSA5O7L\MP90042296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981200"/>
            <a:ext cx="4154286" cy="3031331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328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Too Many Navigation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Nielsen identified 25 different website navigation techniques</a:t>
            </a:r>
          </a:p>
          <a:p>
            <a:r>
              <a:rPr lang="en-US" dirty="0" smtClean="0"/>
              <a:t>Each has pros/cons</a:t>
            </a:r>
          </a:p>
          <a:p>
            <a:r>
              <a:rPr lang="en-US" dirty="0" smtClean="0"/>
              <a:t>If you use all of them, you get a mess!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88" y="1828801"/>
            <a:ext cx="4091607" cy="289559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8940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Made-Up Menu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106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Make up their own terminology for labels and other navigation choices</a:t>
            </a:r>
          </a:p>
          <a:p>
            <a:r>
              <a:rPr lang="en-US" dirty="0" smtClean="0"/>
              <a:t>Less dominant than it used to be</a:t>
            </a:r>
          </a:p>
          <a:p>
            <a:r>
              <a:rPr lang="en-US" dirty="0" smtClean="0"/>
              <a:t>Hurts search</a:t>
            </a:r>
          </a:p>
          <a:p>
            <a:r>
              <a:rPr lang="en-US" i="1" dirty="0" smtClean="0"/>
              <a:t>Old words are better</a:t>
            </a:r>
            <a:endParaRPr lang="en-US" i="1" dirty="0"/>
          </a:p>
        </p:txBody>
      </p:sp>
      <p:pic>
        <p:nvPicPr>
          <p:cNvPr id="9" name="Content Placeholder 8"/>
          <p:cNvPicPr>
            <a:picLocks noGrp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743200"/>
            <a:ext cx="5486400" cy="36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58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Application Design Mistakes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Worst mistakes are domain-specific, solving the wrong problem, having the wrong features, or making the right features too complicated.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24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Non-Standard GUI 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May include</a:t>
            </a:r>
          </a:p>
          <a:p>
            <a:pPr lvl="1"/>
            <a:r>
              <a:rPr lang="en-US" dirty="0" smtClean="0"/>
              <a:t>Command links</a:t>
            </a:r>
          </a:p>
          <a:p>
            <a:pPr lvl="1"/>
            <a:r>
              <a:rPr lang="en-US" dirty="0" smtClean="0"/>
              <a:t>Radio buttons</a:t>
            </a:r>
          </a:p>
          <a:p>
            <a:pPr lvl="1"/>
            <a:r>
              <a:rPr lang="en-US" dirty="0" smtClean="0"/>
              <a:t>Checkboxes</a:t>
            </a:r>
          </a:p>
          <a:p>
            <a:pPr lvl="1"/>
            <a:r>
              <a:rPr lang="en-US" dirty="0" smtClean="0"/>
              <a:t>Scrollbars</a:t>
            </a:r>
          </a:p>
          <a:p>
            <a:pPr lvl="1"/>
            <a:r>
              <a:rPr lang="en-US" dirty="0" smtClean="0"/>
              <a:t>Close boxes, etc.</a:t>
            </a:r>
          </a:p>
          <a:p>
            <a:r>
              <a:rPr lang="en-US" dirty="0" smtClean="0"/>
              <a:t>“Users have several thousand times more experience with standard GUI controls than with any individual new design.”—Jakob Nielsen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216" y="2163728"/>
            <a:ext cx="3638384" cy="2941671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350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Inconsistency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r>
              <a:rPr lang="en-US" sz="2000" dirty="0"/>
              <a:t>When an application uses different words or commands for the same thing, confusion results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What happens in Expedia when you want to book a trip that starts on March 10 and ends on March 15?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247748"/>
            <a:ext cx="8534399" cy="2391051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417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User Advocate</a:t>
            </a:r>
          </a:p>
          <a:p>
            <a:r>
              <a:rPr lang="en-US" dirty="0" smtClean="0"/>
              <a:t>User Experience Researcher/Strategist</a:t>
            </a:r>
          </a:p>
          <a:p>
            <a:r>
              <a:rPr lang="en-US" dirty="0" smtClean="0"/>
              <a:t>Clients/employers have included AT&amp;T, Lucent, Avaya, IITRI, NJIT, Sarnoff, Proctor &amp; Gamble, Smirnoff, Y&amp;R, etc.</a:t>
            </a:r>
          </a:p>
          <a:p>
            <a:r>
              <a:rPr lang="en-US" dirty="0" smtClean="0"/>
              <a:t>Recently performed UX research on peer-to-peer networks and time banking for NSF at Xerox PARC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76400"/>
            <a:ext cx="2519363" cy="2519363"/>
          </a:xfrm>
        </p:spPr>
      </p:pic>
    </p:spTree>
    <p:extLst>
      <p:ext uri="{BB962C8B-B14F-4D97-AF65-F5344CB8AC3E}">
        <p14:creationId xmlns:p14="http://schemas.microsoft.com/office/powerpoint/2010/main" val="1743829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No Perceived Affordance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“Affordance” means what you can do to an object</a:t>
            </a:r>
          </a:p>
          <a:p>
            <a:r>
              <a:rPr lang="en-US" dirty="0" smtClean="0"/>
              <a:t>Users don’t have time for a minesweeping game</a:t>
            </a:r>
          </a:p>
          <a:p>
            <a:r>
              <a:rPr lang="en-US" dirty="0" smtClean="0"/>
              <a:t>Symptoms</a:t>
            </a:r>
          </a:p>
          <a:p>
            <a:pPr lvl="1"/>
            <a:r>
              <a:rPr lang="en-US" dirty="0" smtClean="0"/>
              <a:t>Users say, “What do I do here?”</a:t>
            </a:r>
          </a:p>
          <a:p>
            <a:pPr lvl="1"/>
            <a:r>
              <a:rPr lang="en-US" dirty="0" smtClean="0"/>
              <a:t>Users miss features</a:t>
            </a:r>
          </a:p>
          <a:p>
            <a:pPr lvl="1"/>
            <a:r>
              <a:rPr lang="en-US" dirty="0" smtClean="0"/>
              <a:t>Verbose explanations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98" y="1700104"/>
            <a:ext cx="4033402" cy="3862496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7352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No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Show current state</a:t>
            </a:r>
          </a:p>
          <a:p>
            <a:r>
              <a:rPr lang="en-US" dirty="0" smtClean="0"/>
              <a:t>Tell users how their commands have been interpreted</a:t>
            </a:r>
          </a:p>
          <a:p>
            <a:r>
              <a:rPr lang="en-US" dirty="0" smtClean="0"/>
              <a:t>Tell users what’s happening</a:t>
            </a:r>
          </a:p>
          <a:p>
            <a:r>
              <a:rPr lang="en-US" dirty="0" smtClean="0"/>
              <a:t>Don’t keep them guessing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600200"/>
            <a:ext cx="4543424" cy="3407569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8418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Bad Error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guidelines for error messages have been around for nearly 30 years</a:t>
            </a:r>
          </a:p>
          <a:p>
            <a:r>
              <a:rPr lang="en-US" dirty="0" smtClean="0"/>
              <a:t>Explain how and why the user can fix the problem</a:t>
            </a:r>
          </a:p>
          <a:p>
            <a:r>
              <a:rPr lang="en-US" dirty="0" smtClean="0"/>
              <a:t>Use error message as a teachable moment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463" y="2419580"/>
            <a:ext cx="4180537" cy="2685819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0961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Asking for the Same Info Twice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Computers are pretty good at remembering data!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58" y="2525930"/>
            <a:ext cx="4689141" cy="3493869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5445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No Default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Defaults</a:t>
            </a:r>
          </a:p>
          <a:p>
            <a:pPr lvl="1"/>
            <a:r>
              <a:rPr lang="en-US" dirty="0" smtClean="0"/>
              <a:t>Speed up the interaction</a:t>
            </a:r>
          </a:p>
          <a:p>
            <a:pPr lvl="1"/>
            <a:r>
              <a:rPr lang="en-US" dirty="0" smtClean="0"/>
              <a:t>Free user from having to specify a value</a:t>
            </a:r>
          </a:p>
          <a:p>
            <a:pPr lvl="1"/>
            <a:r>
              <a:rPr lang="en-US" dirty="0" smtClean="0"/>
              <a:t>Teach by example</a:t>
            </a:r>
          </a:p>
          <a:p>
            <a:pPr lvl="1"/>
            <a:r>
              <a:rPr lang="en-US" dirty="0" smtClean="0"/>
              <a:t>Direct novice users towards a safe or common outcome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98" y="2286001"/>
            <a:ext cx="4204742" cy="2743200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5025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Dumping Users Into the 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Users don’t have a pre-conceived conception of how something works</a:t>
            </a:r>
          </a:p>
          <a:p>
            <a:r>
              <a:rPr lang="en-US" dirty="0" smtClean="0"/>
              <a:t>Provide a setup to give them an idea of what’s going to happen</a:t>
            </a:r>
          </a:p>
          <a:p>
            <a:r>
              <a:rPr lang="en-US" dirty="0" smtClean="0"/>
              <a:t>Tell them what you are going to tell them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912" y="2150777"/>
            <a:ext cx="4716888" cy="3259424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0221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 Not Indicating How Info Will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Asking users to enter info without telling them what you’ll use it for</a:t>
            </a:r>
          </a:p>
          <a:p>
            <a:r>
              <a:rPr lang="en-US" dirty="0"/>
              <a:t>U</a:t>
            </a:r>
            <a:r>
              <a:rPr lang="en-US" dirty="0" smtClean="0"/>
              <a:t>se of the nickname field for bulletin board applications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sers don’t know the purpose and enter something inappropriate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102" y="2286000"/>
            <a:ext cx="4125773" cy="2743200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5652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System-Centric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 you offer features that reflect the system’s view of data, or the user’s understanding of the problem space?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eallocation of savings about various investments 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onfusion re existing investments vs. future investments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046160"/>
            <a:ext cx="4038599" cy="3150106"/>
          </a:xfrm>
        </p:spPr>
      </p:pic>
    </p:spTree>
    <p:extLst>
      <p:ext uri="{BB962C8B-B14F-4D97-AF65-F5344CB8AC3E}">
        <p14:creationId xmlns:p14="http://schemas.microsoft.com/office/powerpoint/2010/main" val="366386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Mistake: Reset Button on Web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Almost always wrong to have a Reset button on a Web form</a:t>
            </a:r>
          </a:p>
          <a:p>
            <a:pPr lvl="1"/>
            <a:r>
              <a:rPr lang="en-US" dirty="0" smtClean="0"/>
              <a:t>Clear’s the user’s entire input, and returns the form to its pristine state</a:t>
            </a:r>
          </a:p>
          <a:p>
            <a:pPr lvl="2"/>
            <a:r>
              <a:rPr lang="en-US" dirty="0" smtClean="0"/>
              <a:t>Facebook ad application, 2014</a:t>
            </a:r>
          </a:p>
          <a:p>
            <a:pPr lvl="1"/>
            <a:r>
              <a:rPr lang="en-US" dirty="0" smtClean="0"/>
              <a:t>Destroys user’s work in a single click!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668136"/>
            <a:ext cx="4648200" cy="3819384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5793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105400" cy="4572000"/>
          </a:xfrm>
          <a:ln>
            <a:noFill/>
          </a:ln>
        </p:spPr>
        <p:txBody>
          <a:bodyPr/>
          <a:lstStyle/>
          <a:p>
            <a:r>
              <a:rPr lang="en-US" dirty="0" smtClean="0"/>
              <a:t>Josephine M. Giaimo</a:t>
            </a:r>
          </a:p>
          <a:p>
            <a:r>
              <a:rPr lang="en-US" dirty="0" smtClean="0">
                <a:solidFill>
                  <a:schemeClr val="accent2"/>
                </a:solidFill>
                <a:hlinkClick r:id="rId2"/>
              </a:rPr>
              <a:t>josephinegiaimo@gmail.com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@giaimojosephine</a:t>
            </a:r>
          </a:p>
          <a:p>
            <a:r>
              <a:rPr lang="en-US" dirty="0" smtClean="0"/>
              <a:t>123 Johnson Street, Highland Park, NJ  08904</a:t>
            </a:r>
          </a:p>
          <a:p>
            <a:r>
              <a:rPr lang="en-US" dirty="0" smtClean="0"/>
              <a:t>(732) 448-0021, (732) 501-6312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1266" name="Picture 2" descr="C:\Documents and Settings\Josephine\Local Settings\Temporary Internet Files\Content.IE5\MID1RJ7N\MP900401828[1].jpg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362200"/>
            <a:ext cx="2081784" cy="312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50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Big 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Jakob Nielsen, Ph.D.</a:t>
            </a:r>
          </a:p>
          <a:p>
            <a:r>
              <a:rPr lang="en-US" dirty="0" smtClean="0"/>
              <a:t>User Advocate, Researcher</a:t>
            </a:r>
          </a:p>
          <a:p>
            <a:r>
              <a:rPr lang="en-US" dirty="0" smtClean="0"/>
              <a:t>Co-founder, Nielsen Norman Group</a:t>
            </a:r>
          </a:p>
          <a:p>
            <a:r>
              <a:rPr lang="en-US" dirty="0" smtClean="0"/>
              <a:t>Described as the “Guru of Web Page Usability” (New York Times)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127" y="1141715"/>
            <a:ext cx="2544673" cy="3825437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889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Mistakes in Web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collected in 2011 by Jakob Nielsen, et 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3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Bad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Search engines that are overly literal</a:t>
            </a:r>
          </a:p>
          <a:p>
            <a:r>
              <a:rPr lang="en-US" dirty="0" smtClean="0"/>
              <a:t>Can’t handle typos</a:t>
            </a:r>
          </a:p>
          <a:p>
            <a:r>
              <a:rPr lang="en-US" dirty="0" smtClean="0"/>
              <a:t>Search engines that prioritize on number of query terms instead of importance</a:t>
            </a:r>
          </a:p>
          <a:p>
            <a:r>
              <a:rPr lang="en-US" dirty="0" smtClean="0"/>
              <a:t>Simple search works best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847642"/>
              </p:ext>
            </p:extLst>
          </p:nvPr>
        </p:nvGraphicFramePr>
        <p:xfrm>
          <a:off x="4495800" y="1600200"/>
          <a:ext cx="31242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</a:tblGrid>
              <a:tr h="46482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For example:</a:t>
                      </a:r>
                    </a:p>
                    <a:p>
                      <a:pPr marL="0" indent="0">
                        <a:buNone/>
                      </a:pPr>
                      <a:endParaRPr lang="en-US" dirty="0" smtClean="0"/>
                    </a:p>
                    <a:p>
                      <a:pPr marL="365760" lvl="1" indent="0">
                        <a:buNone/>
                      </a:pPr>
                      <a:r>
                        <a:rPr lang="en-US" dirty="0" smtClean="0"/>
                        <a:t>No results for “youcrane”;</a:t>
                      </a:r>
                    </a:p>
                    <a:p>
                      <a:pPr marL="365760" lvl="1" indent="0">
                        <a:buNone/>
                      </a:pPr>
                      <a:endParaRPr lang="en-US" dirty="0" smtClean="0"/>
                    </a:p>
                    <a:p>
                      <a:pPr marL="365760" lvl="1" indent="0">
                        <a:buNone/>
                      </a:pPr>
                      <a:r>
                        <a:rPr lang="en-US" dirty="0" smtClean="0"/>
                        <a:t>No results for “Ukrane”;</a:t>
                      </a:r>
                    </a:p>
                    <a:p>
                      <a:pPr marL="365760" lvl="1" indent="0">
                        <a:buNone/>
                      </a:pPr>
                      <a:endParaRPr lang="en-US" dirty="0" smtClean="0"/>
                    </a:p>
                    <a:p>
                      <a:pPr marL="365760" lvl="1" indent="0">
                        <a:buNone/>
                      </a:pPr>
                      <a:r>
                        <a:rPr lang="en-US" dirty="0" smtClean="0"/>
                        <a:t>No results for “Ucrane”;</a:t>
                      </a:r>
                    </a:p>
                    <a:p>
                      <a:pPr marL="365760" lvl="1" indent="0">
                        <a:buNone/>
                      </a:pPr>
                      <a:endParaRPr lang="en-US" dirty="0" smtClean="0"/>
                    </a:p>
                    <a:p>
                      <a:pPr marL="365760" lvl="1" indent="0">
                        <a:buNone/>
                      </a:pPr>
                      <a:r>
                        <a:rPr lang="en-US" dirty="0" smtClean="0"/>
                        <a:t>Oh, forget it. Let’s just search “Russia.”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66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PDF Files for Online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Users report hating PDFs which break flow</a:t>
            </a:r>
          </a:p>
          <a:p>
            <a:r>
              <a:rPr lang="en-US" dirty="0" smtClean="0"/>
              <a:t>With PDFs, standard browser commands don’t work</a:t>
            </a:r>
          </a:p>
          <a:p>
            <a:r>
              <a:rPr lang="en-US" dirty="0" smtClean="0"/>
              <a:t>A blob difficult to navigate</a:t>
            </a:r>
          </a:p>
          <a:p>
            <a:r>
              <a:rPr lang="en-US" dirty="0" smtClean="0"/>
              <a:t>Reserve it for manuals</a:t>
            </a:r>
          </a:p>
          <a:p>
            <a:r>
              <a:rPr lang="en-US" dirty="0" smtClean="0"/>
              <a:t>Convert the rest to a browse-able Web page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375" y="2209800"/>
            <a:ext cx="4380020" cy="2878099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255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Not Changing the Color of Visited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Helps reader grasp site navigation</a:t>
            </a:r>
          </a:p>
          <a:p>
            <a:r>
              <a:rPr lang="en-US" dirty="0" smtClean="0"/>
              <a:t>Prevents unintentional revisiting of same page over and over</a:t>
            </a:r>
          </a:p>
          <a:p>
            <a:r>
              <a:rPr lang="en-US" dirty="0" smtClean="0"/>
              <a:t>Standard</a:t>
            </a:r>
          </a:p>
          <a:p>
            <a:pPr lvl="1"/>
            <a:r>
              <a:rPr lang="en-US" dirty="0" smtClean="0"/>
              <a:t>Unvisited: blue</a:t>
            </a:r>
          </a:p>
          <a:p>
            <a:pPr lvl="1"/>
            <a:r>
              <a:rPr lang="en-US" dirty="0" smtClean="0"/>
              <a:t>Visited: violet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524000"/>
            <a:ext cx="4685826" cy="2999426"/>
          </a:xfr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556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Text that Cannot Be Scanned (by a Human Being)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029200"/>
            <a:ext cx="3733800" cy="137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Write for online, not print, using</a:t>
            </a:r>
          </a:p>
          <a:p>
            <a:pPr lvl="1"/>
            <a:r>
              <a:rPr lang="en-US" dirty="0" smtClean="0"/>
              <a:t>Subheads</a:t>
            </a:r>
          </a:p>
          <a:p>
            <a:pPr lvl="1"/>
            <a:r>
              <a:rPr lang="en-US" dirty="0" smtClean="0"/>
              <a:t>Bulleted lists</a:t>
            </a:r>
          </a:p>
          <a:p>
            <a:pPr lvl="1"/>
            <a:r>
              <a:rPr lang="en-US" dirty="0" smtClean="0"/>
              <a:t>Highlighted keywords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6019800" cy="3309691"/>
          </a:xfrm>
          <a:ln w="3175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4191000" y="5099649"/>
            <a:ext cx="3505200" cy="1224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0080" lvl="1" indent="-27432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600" dirty="0"/>
              <a:t>Short paragraphs</a:t>
            </a:r>
          </a:p>
          <a:p>
            <a:pPr marL="640080" lvl="1" indent="-27432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600" dirty="0"/>
              <a:t>Inverted pyramid</a:t>
            </a:r>
          </a:p>
          <a:p>
            <a:pPr marL="640080" lvl="1" indent="-27432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600" dirty="0"/>
              <a:t>Simple writing style</a:t>
            </a:r>
          </a:p>
          <a:p>
            <a:pPr marL="640080" lvl="1" indent="-27432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1600" dirty="0"/>
              <a:t>De-fluffed language, devoid of marketese</a:t>
            </a:r>
          </a:p>
        </p:txBody>
      </p:sp>
    </p:spTree>
    <p:extLst>
      <p:ext uri="{BB962C8B-B14F-4D97-AF65-F5344CB8AC3E}">
        <p14:creationId xmlns:p14="http://schemas.microsoft.com/office/powerpoint/2010/main" val="342521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10262</TotalTime>
  <Words>1329</Words>
  <Application>Microsoft Office PowerPoint</Application>
  <PresentationFormat>On-screen Show (4:3)</PresentationFormat>
  <Paragraphs>186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Oriel</vt:lpstr>
      <vt:lpstr>Learning from Others: Top 10 Mistakes in Web Design, Information Architecture, and Application Design  </vt:lpstr>
      <vt:lpstr>What We’ll Discuss Today </vt:lpstr>
      <vt:lpstr>About Me</vt:lpstr>
      <vt:lpstr>A Big Thank You!</vt:lpstr>
      <vt:lpstr>Top 10 Mistakes in Web Design</vt:lpstr>
      <vt:lpstr>1. Bad Search</vt:lpstr>
      <vt:lpstr>2. PDF Files for Online Reading</vt:lpstr>
      <vt:lpstr>3. Not Changing the Color of Visited Links</vt:lpstr>
      <vt:lpstr>4. Text that Cannot Be Scanned (by a Human Being) </vt:lpstr>
      <vt:lpstr>5. Fixed Font Size</vt:lpstr>
      <vt:lpstr>6. Page Titles with Low Search Engine Visibility</vt:lpstr>
      <vt:lpstr>7. Anything That Looks Like a Advertisement</vt:lpstr>
      <vt:lpstr>8. Violating Design Conventions</vt:lpstr>
      <vt:lpstr>9. Opening New Browser Windows</vt:lpstr>
      <vt:lpstr>10. Not Answering Users’ Questions</vt:lpstr>
      <vt:lpstr>Top 10 Information Architecture (IA) Mistakes</vt:lpstr>
      <vt:lpstr>1. No Structure</vt:lpstr>
      <vt:lpstr>2. Search and Structure Not Integrated</vt:lpstr>
      <vt:lpstr>3. Missing Category Landing Pages</vt:lpstr>
      <vt:lpstr>4. Extreme Polyhierarchy</vt:lpstr>
      <vt:lpstr>5. Subsites/Microsites Poorly Integrated with Main Site</vt:lpstr>
      <vt:lpstr>6. Invisible Navigation Options</vt:lpstr>
      <vt:lpstr>7. Uncontrollable Navigation Elements </vt:lpstr>
      <vt:lpstr>8. Inconsistent Navigation</vt:lpstr>
      <vt:lpstr>9. Too Many Navigation Techniques</vt:lpstr>
      <vt:lpstr>10. Made-Up Menu Options</vt:lpstr>
      <vt:lpstr>Top 10 Application Design Mistakes</vt:lpstr>
      <vt:lpstr>1. Non-Standard GUI Controls</vt:lpstr>
      <vt:lpstr>2. Inconsistency</vt:lpstr>
      <vt:lpstr>3. No Perceived Affordance</vt:lpstr>
      <vt:lpstr>4. No Feedback</vt:lpstr>
      <vt:lpstr>5. Bad Error Messages</vt:lpstr>
      <vt:lpstr>6. Asking for the Same Info Twice</vt:lpstr>
      <vt:lpstr>7. No Default Values</vt:lpstr>
      <vt:lpstr>8. Dumping Users Into the App</vt:lpstr>
      <vt:lpstr>9. Not Indicating How Info Will Be Used</vt:lpstr>
      <vt:lpstr>10. System-Centric Features</vt:lpstr>
      <vt:lpstr>Bonus Mistake: Reset Button on Web Forms</vt:lpstr>
      <vt:lpstr>Questions and Answers</vt:lpstr>
    </vt:vector>
  </TitlesOfParts>
  <Company>Josephine M. Giaimo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from Others: Top 10 Mistakes in Web Design, IA, and Application Design  </dc:title>
  <dc:creator>Josephine M. Giaimo</dc:creator>
  <cp:lastModifiedBy>Josephine M. Giaimo</cp:lastModifiedBy>
  <cp:revision>34</cp:revision>
  <cp:lastPrinted>2014-03-12T18:38:45Z</cp:lastPrinted>
  <dcterms:created xsi:type="dcterms:W3CDTF">2014-03-07T00:48:38Z</dcterms:created>
  <dcterms:modified xsi:type="dcterms:W3CDTF">2014-03-14T03:50:45Z</dcterms:modified>
</cp:coreProperties>
</file>