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Lst>
  <p:notesMasterIdLst>
    <p:notesMasterId r:id="rId68"/>
  </p:notesMasterIdLst>
  <p:sldIdLst>
    <p:sldId id="256" r:id="rId6"/>
    <p:sldId id="257" r:id="rId7"/>
    <p:sldId id="681" r:id="rId8"/>
    <p:sldId id="682" r:id="rId9"/>
    <p:sldId id="683" r:id="rId10"/>
    <p:sldId id="684" r:id="rId11"/>
    <p:sldId id="687" r:id="rId12"/>
    <p:sldId id="685" r:id="rId13"/>
    <p:sldId id="686" r:id="rId14"/>
    <p:sldId id="688" r:id="rId15"/>
    <p:sldId id="596" r:id="rId16"/>
    <p:sldId id="689" r:id="rId17"/>
    <p:sldId id="690" r:id="rId18"/>
    <p:sldId id="693" r:id="rId19"/>
    <p:sldId id="691" r:id="rId20"/>
    <p:sldId id="692" r:id="rId21"/>
    <p:sldId id="695" r:id="rId22"/>
    <p:sldId id="694" r:id="rId23"/>
    <p:sldId id="698" r:id="rId24"/>
    <p:sldId id="696" r:id="rId25"/>
    <p:sldId id="697" r:id="rId26"/>
    <p:sldId id="699" r:id="rId27"/>
    <p:sldId id="700" r:id="rId28"/>
    <p:sldId id="701" r:id="rId29"/>
    <p:sldId id="702" r:id="rId30"/>
    <p:sldId id="705" r:id="rId31"/>
    <p:sldId id="707" r:id="rId32"/>
    <p:sldId id="706" r:id="rId33"/>
    <p:sldId id="704" r:id="rId34"/>
    <p:sldId id="709" r:id="rId35"/>
    <p:sldId id="708" r:id="rId36"/>
    <p:sldId id="710" r:id="rId37"/>
    <p:sldId id="711" r:id="rId38"/>
    <p:sldId id="703" r:id="rId39"/>
    <p:sldId id="712" r:id="rId40"/>
    <p:sldId id="717" r:id="rId41"/>
    <p:sldId id="713" r:id="rId42"/>
    <p:sldId id="716" r:id="rId43"/>
    <p:sldId id="715" r:id="rId44"/>
    <p:sldId id="718" r:id="rId45"/>
    <p:sldId id="720" r:id="rId46"/>
    <p:sldId id="719" r:id="rId47"/>
    <p:sldId id="714" r:id="rId48"/>
    <p:sldId id="721" r:id="rId49"/>
    <p:sldId id="725" r:id="rId50"/>
    <p:sldId id="722" r:id="rId51"/>
    <p:sldId id="726" r:id="rId52"/>
    <p:sldId id="727" r:id="rId53"/>
    <p:sldId id="731" r:id="rId54"/>
    <p:sldId id="732" r:id="rId55"/>
    <p:sldId id="733" r:id="rId56"/>
    <p:sldId id="723" r:id="rId57"/>
    <p:sldId id="730" r:id="rId58"/>
    <p:sldId id="728" r:id="rId59"/>
    <p:sldId id="734" r:id="rId60"/>
    <p:sldId id="729" r:id="rId61"/>
    <p:sldId id="724" r:id="rId62"/>
    <p:sldId id="735" r:id="rId63"/>
    <p:sldId id="736" r:id="rId64"/>
    <p:sldId id="737" r:id="rId65"/>
    <p:sldId id="738" r:id="rId66"/>
    <p:sldId id="739" r:id="rId6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2" autoAdjust="0"/>
  </p:normalViewPr>
  <p:slideViewPr>
    <p:cSldViewPr snapToGrid="0">
      <p:cViewPr varScale="1">
        <p:scale>
          <a:sx n="109" d="100"/>
          <a:sy n="109" d="100"/>
        </p:scale>
        <p:origin x="67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080841A-55C9-4CB9-BF39-10CBD830FF58}" type="datetimeFigureOut">
              <a:rPr lang="en-US" smtClean="0"/>
              <a:t>3/13/2019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C267679-5F33-418A-8777-9F241701AC39}" type="slidenum">
              <a:rPr lang="en-US" smtClean="0"/>
              <a:t>‹#›</a:t>
            </a:fld>
            <a:endParaRPr lang="en-US"/>
          </a:p>
        </p:txBody>
      </p:sp>
    </p:spTree>
    <p:extLst>
      <p:ext uri="{BB962C8B-B14F-4D97-AF65-F5344CB8AC3E}">
        <p14:creationId xmlns:p14="http://schemas.microsoft.com/office/powerpoint/2010/main" val="48788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mitrecorp"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mitre.org/" TargetMode="External"/><Relationship Id="rId2" Type="http://schemas.openxmlformats.org/officeDocument/2006/relationships/hyperlink" Target="http://twitter.com/MITREcorp" TargetMode="External"/><Relationship Id="rId1" Type="http://schemas.openxmlformats.org/officeDocument/2006/relationships/slideMaster" Target="../slideMasters/slideMaster1.xml"/><Relationship Id="rId6" Type="http://schemas.openxmlformats.org/officeDocument/2006/relationships/hyperlink" Target="http://www.linkedin.com/company/mitre"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plus.google.com/+MitreOrgFFRDCs/posts" TargetMode="External"/><Relationship Id="rId4" Type="http://schemas.openxmlformats.org/officeDocument/2006/relationships/hyperlink" Target="http://www.facebook.com/MITREcorp" TargetMode="External"/><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cxnSp>
        <p:nvCxnSpPr>
          <p:cNvPr id="15" name="Straight Connector 14"/>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2" name="Straight Connector 21"/>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24" name="Footer Placeholder 4">
            <a:extLst>
              <a:ext uri="{FF2B5EF4-FFF2-40B4-BE49-F238E27FC236}">
                <a16:creationId xmlns:a16="http://schemas.microsoft.com/office/drawing/2014/main" id="{A6F8C1D3-B223-45F7-8AB1-F8F23D05F8D9}"/>
              </a:ext>
            </a:extLst>
          </p:cNvPr>
          <p:cNvSpPr txBox="1">
            <a:spLocks/>
          </p:cNvSpPr>
          <p:nvPr userDrawn="1"/>
        </p:nvSpPr>
        <p:spPr>
          <a:xfrm>
            <a:off x="1116457" y="6568103"/>
            <a:ext cx="7696617" cy="146206"/>
          </a:xfrm>
          <a:prstGeom prst="rect">
            <a:avLst/>
          </a:prstGeom>
        </p:spPr>
        <p:txBody>
          <a:bodyPr vert="horz" lIns="0" tIns="0" rIns="0" bIns="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2019</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a:t>
            </a:r>
            <a:r>
              <a:rPr lang="en-US" altLang="en-US" sz="800" b="0" kern="1200" dirty="0">
                <a:solidFill>
                  <a:schemeClr val="tx1">
                    <a:lumMod val="50000"/>
                    <a:lumOff val="50000"/>
                  </a:schemeClr>
                </a:solidFill>
                <a:latin typeface="Arial" pitchFamily="34" charset="0"/>
                <a:ea typeface="+mn-ea"/>
                <a:cs typeface="Arial" pitchFamily="34" charset="0"/>
              </a:rPr>
              <a:t>Corporation</a:t>
            </a:r>
            <a:r>
              <a:rPr lang="en-US" altLang="en-US" sz="800" b="0" dirty="0">
                <a:solidFill>
                  <a:schemeClr val="tx1">
                    <a:lumMod val="50000"/>
                    <a:lumOff val="50000"/>
                  </a:schemeClr>
                </a:solidFill>
                <a:latin typeface="Arial" pitchFamily="34" charset="0"/>
                <a:cs typeface="Arial" pitchFamily="34" charset="0"/>
              </a:rPr>
              <a:t>. </a:t>
            </a:r>
            <a:r>
              <a:rPr lang="en-US" altLang="en-US" sz="800" b="0" kern="1200" dirty="0">
                <a:solidFill>
                  <a:schemeClr val="tx1">
                    <a:lumMod val="50000"/>
                    <a:lumOff val="50000"/>
                  </a:schemeClr>
                </a:solidFill>
                <a:latin typeface="Arial" pitchFamily="34" charset="0"/>
                <a:ea typeface="+mn-ea"/>
                <a:cs typeface="Arial" pitchFamily="34" charset="0"/>
              </a:rPr>
              <a:t>All rights reserved. </a:t>
            </a:r>
            <a:r>
              <a:rPr lang="en-US" sz="800" b="0" kern="1200" dirty="0">
                <a:solidFill>
                  <a:schemeClr val="tx1">
                    <a:lumMod val="50000"/>
                    <a:lumOff val="50000"/>
                  </a:schemeClr>
                </a:solidFill>
                <a:latin typeface="Arial" pitchFamily="34" charset="0"/>
                <a:ea typeface="+mn-ea"/>
                <a:cs typeface="Arial" pitchFamily="34" charset="0"/>
              </a:rPr>
              <a:t>Approved for Public Release; Distribution Unlimited. Public Release Case Number 19-0827</a:t>
            </a:r>
            <a:endParaRPr lang="en-US" altLang="en-US" sz="800" b="0" kern="1200" dirty="0">
              <a:solidFill>
                <a:schemeClr val="tx1">
                  <a:lumMod val="50000"/>
                  <a:lumOff val="50000"/>
                </a:schemeClr>
              </a:solidFill>
              <a:latin typeface="Arial" pitchFamily="34" charset="0"/>
              <a:ea typeface="+mn-ea"/>
              <a:cs typeface="Arial" pitchFamily="34" charset="0"/>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42900" algn="l" defTabSz="1216185" rtl="0" eaLnBrk="1" fontAlgn="auto" latinLnBrk="0" hangingPunct="1">
              <a:lnSpc>
                <a:spcPct val="90000"/>
              </a:lnSpc>
              <a:spcBef>
                <a:spcPts val="0"/>
              </a:spcBef>
              <a:spcAft>
                <a:spcPts val="798"/>
              </a:spcAft>
              <a:buClr>
                <a:schemeClr val="tx2"/>
              </a:buClr>
              <a:buSzTx/>
              <a:buFont typeface="Tahoma" panose="020B0604030504040204"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51169" indent="-342900" algn="l" defTabSz="1216185" rtl="0" eaLnBrk="1" latinLnBrk="0" hangingPunct="1">
              <a:spcBef>
                <a:spcPts val="0"/>
              </a:spcBef>
              <a:spcAft>
                <a:spcPts val="798"/>
              </a:spcAft>
              <a:buClr>
                <a:schemeClr val="tx2"/>
              </a:buClr>
              <a:buSzPct val="110000"/>
              <a:buFont typeface="Tahoma" panose="020B060403050404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273638" lvl="0" indent="-308269" defTabSz="1216185">
              <a:spcBef>
                <a:spcPts val="0"/>
              </a:spcBef>
              <a:spcAft>
                <a:spcPts val="798"/>
              </a:spcAft>
              <a:buClr>
                <a:schemeClr val="tx2"/>
              </a:buClr>
              <a:buSzPct val="120000"/>
              <a:buFont typeface="Wingdings" pitchFamily="2" charset="2"/>
              <a:buChar char="§"/>
            </a:pPr>
            <a:r>
              <a:rPr lang="en-US" dirty="0"/>
              <a:t>Second level</a:t>
            </a:r>
          </a:p>
          <a:p>
            <a:pPr marL="0" lvl="2" indent="-343316" defTabSz="1216185">
              <a:spcBef>
                <a:spcPts val="0"/>
              </a:spcBef>
              <a:spcAft>
                <a:spcPts val="798"/>
              </a:spcAft>
              <a:buClr>
                <a:schemeClr val="tx2"/>
              </a:buClr>
              <a:buSzPct val="120000"/>
              <a:buFont typeface="Wingdings" pitchFamily="2" charset="2"/>
              <a:buChar char="§"/>
            </a:pPr>
            <a:r>
              <a:rPr lang="en-US" dirty="0"/>
              <a:t>Third level</a:t>
            </a:r>
          </a:p>
        </p:txBody>
      </p:sp>
      <p:sp>
        <p:nvSpPr>
          <p:cNvPr id="5" name="Footer Placeholder 4">
            <a:extLst>
              <a:ext uri="{FF2B5EF4-FFF2-40B4-BE49-F238E27FC236}">
                <a16:creationId xmlns:a16="http://schemas.microsoft.com/office/drawing/2014/main" id="{23EC0F36-D4CB-468E-9966-B9986B20A44E}"/>
              </a:ext>
            </a:extLst>
          </p:cNvPr>
          <p:cNvSpPr>
            <a:spLocks noGrp="1"/>
          </p:cNvSpPr>
          <p:nvPr>
            <p:ph type="ftr" sz="quarter" idx="11"/>
          </p:nvPr>
        </p:nvSpPr>
        <p:spPr>
          <a:xfrm>
            <a:off x="616448" y="6521957"/>
            <a:ext cx="7536952" cy="239059"/>
          </a:xfrm>
        </p:spPr>
        <p:txBody>
          <a:bodyPr/>
          <a:lstStyle>
            <a:lvl1pPr algn="l">
              <a:defRPr/>
            </a:lvl1pPr>
          </a:lstStyle>
          <a:p>
            <a:r>
              <a:rPr lang="en-US" altLang="en-US" dirty="0">
                <a:solidFill>
                  <a:schemeClr val="tx1">
                    <a:lumMod val="50000"/>
                    <a:lumOff val="50000"/>
                  </a:schemeClr>
                </a:solidFill>
                <a:latin typeface="Arial" pitchFamily="34" charset="0"/>
                <a:cs typeface="Arial" pitchFamily="34" charset="0"/>
              </a:rPr>
              <a:t>© 2019 The MITRE Corporation. </a:t>
            </a:r>
            <a:r>
              <a:rPr lang="en-US" dirty="0"/>
              <a:t>Approved for Public Release; Distribution Unlimited. Public Release Case Number 19-0827</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81189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3" name="TextBox 12">
            <a:extLst>
              <a:ext uri="{FF2B5EF4-FFF2-40B4-BE49-F238E27FC236}">
                <a16:creationId xmlns:a16="http://schemas.microsoft.com/office/drawing/2014/main" id="{BF1D9E33-DF0A-4F22-A776-BD2A738E4ABE}"/>
              </a:ext>
            </a:extLst>
          </p:cNvPr>
          <p:cNvSpPr txBox="1"/>
          <p:nvPr userDrawn="1"/>
        </p:nvSpPr>
        <p:spPr>
          <a:xfrm>
            <a:off x="9841523"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14" name="Picture 13">
            <a:extLst>
              <a:ext uri="{FF2B5EF4-FFF2-40B4-BE49-F238E27FC236}">
                <a16:creationId xmlns:a16="http://schemas.microsoft.com/office/drawing/2014/main" id="{A241DE5F-970E-4BD9-80BB-E93A31140F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664" y="6514043"/>
            <a:ext cx="670505" cy="243820"/>
          </a:xfrm>
          <a:prstGeom prst="rect">
            <a:avLst/>
          </a:prstGeom>
        </p:spPr>
      </p:pic>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825625"/>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825625"/>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8" name="Footer Placeholder 4">
            <a:extLst>
              <a:ext uri="{FF2B5EF4-FFF2-40B4-BE49-F238E27FC236}">
                <a16:creationId xmlns:a16="http://schemas.microsoft.com/office/drawing/2014/main" id="{D9402E9C-BD42-4CBC-B8DB-6DD8E327B3E0}"/>
              </a:ext>
            </a:extLst>
          </p:cNvPr>
          <p:cNvSpPr>
            <a:spLocks noGrp="1"/>
          </p:cNvSpPr>
          <p:nvPr>
            <p:ph type="ftr" sz="quarter" idx="11"/>
          </p:nvPr>
        </p:nvSpPr>
        <p:spPr>
          <a:xfrm>
            <a:off x="616448" y="6521957"/>
            <a:ext cx="7536952" cy="239059"/>
          </a:xfrm>
        </p:spPr>
        <p:txBody>
          <a:bodyPr/>
          <a:lstStyle>
            <a:lvl1pPr algn="l">
              <a:defRPr/>
            </a:lvl1pPr>
          </a:lstStyle>
          <a:p>
            <a:r>
              <a:rPr lang="en-US" altLang="en-US" dirty="0">
                <a:solidFill>
                  <a:schemeClr val="tx1">
                    <a:lumMod val="50000"/>
                    <a:lumOff val="50000"/>
                  </a:schemeClr>
                </a:solidFill>
                <a:latin typeface="Arial" pitchFamily="34" charset="0"/>
                <a:cs typeface="Arial" pitchFamily="34" charset="0"/>
              </a:rPr>
              <a:t>© 2019 The MITRE Corporation. </a:t>
            </a:r>
            <a:r>
              <a:rPr lang="en-US" dirty="0"/>
              <a:t>Approved for Public Release; Distribution Unlimited. Public Release Case Number 19-0827</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3AEDCC4-6D38-465B-B49A-7AF26D66809D}"/>
              </a:ext>
            </a:extLst>
          </p:cNvPr>
          <p:cNvSpPr>
            <a:spLocks noGrp="1"/>
          </p:cNvSpPr>
          <p:nvPr>
            <p:ph type="ftr" sz="quarter" idx="11"/>
          </p:nvPr>
        </p:nvSpPr>
        <p:spPr>
          <a:xfrm>
            <a:off x="616448" y="6521957"/>
            <a:ext cx="7536952" cy="239059"/>
          </a:xfrm>
        </p:spPr>
        <p:txBody>
          <a:bodyPr/>
          <a:lstStyle>
            <a:lvl1pPr algn="l">
              <a:defRPr/>
            </a:lvl1pPr>
          </a:lstStyle>
          <a:p>
            <a:r>
              <a:rPr lang="en-US" altLang="en-US" dirty="0">
                <a:solidFill>
                  <a:schemeClr val="tx1">
                    <a:lumMod val="50000"/>
                    <a:lumOff val="50000"/>
                  </a:schemeClr>
                </a:solidFill>
                <a:latin typeface="Arial" pitchFamily="34" charset="0"/>
                <a:cs typeface="Arial" pitchFamily="34" charset="0"/>
              </a:rPr>
              <a:t>© 2019 The MITRE Corporation. </a:t>
            </a:r>
            <a:r>
              <a:rPr lang="en-US" dirty="0"/>
              <a:t>Approved for Public Release; Distribution Unlimited. Public Release Case Number 19-0827</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57200" y="1162058"/>
            <a:ext cx="11391900" cy="24471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 name="Footer Placeholder 4">
            <a:extLst>
              <a:ext uri="{FF2B5EF4-FFF2-40B4-BE49-F238E27FC236}">
                <a16:creationId xmlns:a16="http://schemas.microsoft.com/office/drawing/2014/main" id="{37372B85-3FD3-4851-8934-DDF405A5FEBD}"/>
              </a:ext>
            </a:extLst>
          </p:cNvPr>
          <p:cNvSpPr>
            <a:spLocks noGrp="1"/>
          </p:cNvSpPr>
          <p:nvPr>
            <p:ph type="ftr" sz="quarter" idx="11"/>
          </p:nvPr>
        </p:nvSpPr>
        <p:spPr>
          <a:xfrm>
            <a:off x="616448" y="6521957"/>
            <a:ext cx="7536952" cy="239059"/>
          </a:xfrm>
        </p:spPr>
        <p:txBody>
          <a:bodyPr/>
          <a:lstStyle>
            <a:lvl1pPr algn="l">
              <a:defRPr/>
            </a:lvl1pPr>
          </a:lstStyle>
          <a:p>
            <a:r>
              <a:rPr lang="en-US" altLang="en-US" dirty="0">
                <a:solidFill>
                  <a:schemeClr val="tx1">
                    <a:lumMod val="50000"/>
                    <a:lumOff val="50000"/>
                  </a:schemeClr>
                </a:solidFill>
                <a:latin typeface="Arial" pitchFamily="34" charset="0"/>
                <a:cs typeface="Arial" pitchFamily="34" charset="0"/>
              </a:rPr>
              <a:t>© 2019 The MITRE Corporation. </a:t>
            </a:r>
            <a:r>
              <a:rPr lang="en-US" dirty="0"/>
              <a:t>Approved for Public Release; Distribution Unlimited. Public Release Case Number 19-0827</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97079-05C2-487B-BD8F-373075246ED9}"/>
              </a:ext>
            </a:extLst>
          </p:cNvPr>
          <p:cNvSpPr txBox="1"/>
          <p:nvPr userDrawn="1"/>
        </p:nvSpPr>
        <p:spPr>
          <a:xfrm>
            <a:off x="10053053"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15815" y="1162058"/>
            <a:ext cx="11333285" cy="30332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nvGrpSpPr>
          <p:cNvPr id="4" name="Group 3"/>
          <p:cNvGrpSpPr/>
          <p:nvPr/>
        </p:nvGrpSpPr>
        <p:grpSpPr>
          <a:xfrm>
            <a:off x="4180109" y="4759342"/>
            <a:ext cx="3732451" cy="687607"/>
            <a:chOff x="2659017" y="4816914"/>
            <a:chExt cx="3732451" cy="687607"/>
          </a:xfrm>
        </p:grpSpPr>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6" name="Picture 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7" name="Picture 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8" name="Picture 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9" name="Picture 8">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10" name="TextBox 9"/>
          <p:cNvSpPr txBox="1"/>
          <p:nvPr/>
        </p:nvSpPr>
        <p:spPr>
          <a:xfrm>
            <a:off x="3153845" y="2396381"/>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81600" y="1295400"/>
            <a:ext cx="1729468" cy="791415"/>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dirty="0"/>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a:p>
            <a:pPr marL="1451685" lvl="3" indent="-308269" defTabSz="1216185">
              <a:spcBef>
                <a:spcPts val="0"/>
              </a:spcBef>
              <a:spcAft>
                <a:spcPts val="798"/>
              </a:spcAft>
              <a:buClr>
                <a:schemeClr val="tx2"/>
              </a:buClr>
              <a:buSzPct val="110000"/>
              <a:buFont typeface="Wingdings" pitchFamily="2" charset="2"/>
              <a:buChar char="§"/>
            </a:pPr>
            <a:r>
              <a:rPr lang="en-US" dirty="0"/>
              <a:t>Fourth level</a:t>
            </a:r>
          </a:p>
          <a:p>
            <a:pPr marL="1908885" lvl="4" indent="-308269" defTabSz="1216185">
              <a:spcBef>
                <a:spcPts val="0"/>
              </a:spcBef>
              <a:spcAft>
                <a:spcPts val="798"/>
              </a:spcAft>
              <a:buClr>
                <a:schemeClr val="tx2"/>
              </a:buClr>
              <a:buSzPct val="110000"/>
              <a:buFont typeface="Wingdings" pitchFamily="2" charset="2"/>
              <a:buChar char="§"/>
            </a:pPr>
            <a:r>
              <a:rPr lang="en-US" dirty="0"/>
              <a:t>Fifth level</a:t>
            </a:r>
          </a:p>
        </p:txBody>
      </p:sp>
      <p:sp>
        <p:nvSpPr>
          <p:cNvPr id="5" name="Footer Placeholder 4">
            <a:extLst>
              <a:ext uri="{FF2B5EF4-FFF2-40B4-BE49-F238E27FC236}">
                <a16:creationId xmlns:a16="http://schemas.microsoft.com/office/drawing/2014/main" id="{0BFB014C-8519-4FF8-8586-D4137994061A}"/>
              </a:ext>
            </a:extLst>
          </p:cNvPr>
          <p:cNvSpPr>
            <a:spLocks noGrp="1"/>
          </p:cNvSpPr>
          <p:nvPr>
            <p:ph type="ftr" sz="quarter" idx="3"/>
          </p:nvPr>
        </p:nvSpPr>
        <p:spPr>
          <a:xfrm>
            <a:off x="616448" y="6561013"/>
            <a:ext cx="7536952" cy="196850"/>
          </a:xfrm>
          <a:prstGeom prst="rect">
            <a:avLst/>
          </a:prstGeom>
        </p:spPr>
        <p:txBody>
          <a:bodyPr vert="horz" lIns="0" tIns="0" rIns="0" bIns="0" rtlCol="0" anchor="ctr"/>
          <a:lstStyle>
            <a:lvl1pPr algn="ctr">
              <a:defRPr sz="800">
                <a:solidFill>
                  <a:schemeClr val="tx1">
                    <a:tint val="75000"/>
                  </a:schemeClr>
                </a:solidFill>
              </a:defRPr>
            </a:lvl1pPr>
          </a:lstStyle>
          <a:p>
            <a:pPr algn="l"/>
            <a:r>
              <a:rPr lang="en-US" altLang="en-US" dirty="0">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2" name="Straight Connector 11" descr="Artifact">
            <a:extLst>
              <a:ext uri="{FF2B5EF4-FFF2-40B4-BE49-F238E27FC236}">
                <a16:creationId xmlns:a16="http://schemas.microsoft.com/office/drawing/2014/main" id="{DC069472-29C7-4CEC-83B3-DFDBE2BD327E}"/>
              </a:ext>
            </a:extLst>
          </p:cNvPr>
          <p:cNvCxnSpPr>
            <a:cxnSpLocks/>
          </p:cNvCxnSpPr>
          <p:nvPr/>
        </p:nvCxnSpPr>
        <p:spPr bwMode="auto">
          <a:xfrm>
            <a:off x="616449" y="1242752"/>
            <a:ext cx="112367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FFD758E3-BDA8-483C-A1E5-AE458E56D991}"/>
              </a:ext>
            </a:extLst>
          </p:cNvPr>
          <p:cNvSpPr txBox="1"/>
          <p:nvPr userDrawn="1"/>
        </p:nvSpPr>
        <p:spPr>
          <a:xfrm>
            <a:off x="9947031"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19" name="Picture 18">
            <a:extLst>
              <a:ext uri="{FF2B5EF4-FFF2-40B4-BE49-F238E27FC236}">
                <a16:creationId xmlns:a16="http://schemas.microsoft.com/office/drawing/2014/main" id="{FB8B1C87-FCE4-4A98-A8B4-227FE8ABB307}"/>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82664" y="6514043"/>
            <a:ext cx="670505" cy="243820"/>
          </a:xfrm>
          <a:prstGeom prst="rect">
            <a:avLst/>
          </a:prstGeom>
        </p:spPr>
      </p:pic>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58"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vprojectmanagement.com/strategy-execution-through-project-succes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rtinfowler.com/articles/microservices.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opensource.com/resources/what-are-microservice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opensource.com/resources/what-are-microservice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uskyillusions.com/niche-niche-question/man-with-question-04/"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ieeexplore.ieee.org/stamp/stamp.jsp?tp=&amp;arnumber=8530069&amp;tag=1" TargetMode="External"/><Relationship Id="rId2" Type="http://schemas.openxmlformats.org/officeDocument/2006/relationships/hyperlink" Target="http://www.cio.nebraska.gov/news/docs/pdf/A_Roadmap_for_IT_Modernization_in_Governmen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ieeexplore.ieee.org/document/8354422" TargetMode="External"/><Relationship Id="rId2" Type="http://schemas.openxmlformats.org/officeDocument/2006/relationships/hyperlink" Target="https://ieeexplore.ieee.org/document/783158"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ieeexplore.ieee.org/document/8498186"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DevOps for Large Monolithic Tightly Coupled Software Architectures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Richard F. Eng</a:t>
            </a:r>
          </a:p>
          <a:p>
            <a:r>
              <a:rPr lang="en-US" dirty="0">
                <a:latin typeface="Tahoma" panose="020B0604030504040204" pitchFamily="34" charset="0"/>
                <a:ea typeface="Tahoma" panose="020B0604030504040204" pitchFamily="34" charset="0"/>
                <a:cs typeface="Tahoma" panose="020B0604030504040204" pitchFamily="34" charset="0"/>
              </a:rPr>
              <a:t>reng@mitre.org</a:t>
            </a:r>
          </a:p>
        </p:txBody>
      </p:sp>
      <p:sp>
        <p:nvSpPr>
          <p:cNvPr id="2" name="TextBox 1">
            <a:extLst>
              <a:ext uri="{FF2B5EF4-FFF2-40B4-BE49-F238E27FC236}">
                <a16:creationId xmlns:a16="http://schemas.microsoft.com/office/drawing/2014/main" id="{575F4229-408C-4A26-84D9-226CF11FF4F6}"/>
              </a:ext>
            </a:extLst>
          </p:cNvPr>
          <p:cNvSpPr txBox="1"/>
          <p:nvPr/>
        </p:nvSpPr>
        <p:spPr>
          <a:xfrm>
            <a:off x="1044164" y="5178234"/>
            <a:ext cx="10640813" cy="923330"/>
          </a:xfrm>
          <a:prstGeom prst="rect">
            <a:avLst/>
          </a:prstGeom>
          <a:noFill/>
        </p:spPr>
        <p:txBody>
          <a:bodyPr wrap="square" rtlCol="0">
            <a:spAutoFit/>
          </a:bodyPr>
          <a:lstStyle/>
          <a:p>
            <a:r>
              <a:rPr lang="en-US" b="1"/>
              <a:t>The author's </a:t>
            </a:r>
            <a:r>
              <a:rPr lang="en-US" b="1" dirty="0"/>
              <a:t>affiliation with The MITRE Corporation is provided for identification purposes only, and is not intended to convey or imply MITRE''s concurrence with, or support for, the positions, opinions or viewpoints expressed by the author.</a:t>
            </a:r>
            <a:endParaRPr lang="en-US" dirty="0"/>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C91-37EC-4CB1-97B7-1DF1026C13C4}"/>
              </a:ext>
            </a:extLst>
          </p:cNvPr>
          <p:cNvSpPr>
            <a:spLocks noGrp="1"/>
          </p:cNvSpPr>
          <p:nvPr>
            <p:ph type="title"/>
          </p:nvPr>
        </p:nvSpPr>
        <p:spPr/>
        <p:txBody>
          <a:bodyPr/>
          <a:lstStyle/>
          <a:p>
            <a:r>
              <a:rPr lang="en-US" dirty="0"/>
              <a:t>DevOps is Multiple Pipelines</a:t>
            </a:r>
          </a:p>
        </p:txBody>
      </p:sp>
      <p:sp>
        <p:nvSpPr>
          <p:cNvPr id="4" name="Footer Placeholder 3">
            <a:extLst>
              <a:ext uri="{FF2B5EF4-FFF2-40B4-BE49-F238E27FC236}">
                <a16:creationId xmlns:a16="http://schemas.microsoft.com/office/drawing/2014/main" id="{8DF139A1-4D41-4D78-B0AC-E149BC32F805}"/>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5" name="Rectangle: Rounded Corners 4">
            <a:extLst>
              <a:ext uri="{FF2B5EF4-FFF2-40B4-BE49-F238E27FC236}">
                <a16:creationId xmlns:a16="http://schemas.microsoft.com/office/drawing/2014/main" id="{D368F044-0A3C-486B-BC54-346BDAD5F0D2}"/>
              </a:ext>
            </a:extLst>
          </p:cNvPr>
          <p:cNvSpPr/>
          <p:nvPr/>
        </p:nvSpPr>
        <p:spPr>
          <a:xfrm>
            <a:off x="3684849"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Development</a:t>
            </a:r>
          </a:p>
        </p:txBody>
      </p:sp>
      <p:sp>
        <p:nvSpPr>
          <p:cNvPr id="6" name="Rectangle: Rounded Corners 5">
            <a:extLst>
              <a:ext uri="{FF2B5EF4-FFF2-40B4-BE49-F238E27FC236}">
                <a16:creationId xmlns:a16="http://schemas.microsoft.com/office/drawing/2014/main" id="{F0864172-4C15-4698-AF40-0C85CF4580BD}"/>
              </a:ext>
            </a:extLst>
          </p:cNvPr>
          <p:cNvSpPr/>
          <p:nvPr/>
        </p:nvSpPr>
        <p:spPr>
          <a:xfrm>
            <a:off x="5388497"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Test &amp; Integration</a:t>
            </a:r>
          </a:p>
        </p:txBody>
      </p:sp>
      <p:sp>
        <p:nvSpPr>
          <p:cNvPr id="7" name="Rectangle: Rounded Corners 6">
            <a:extLst>
              <a:ext uri="{FF2B5EF4-FFF2-40B4-BE49-F238E27FC236}">
                <a16:creationId xmlns:a16="http://schemas.microsoft.com/office/drawing/2014/main" id="{978F5F27-525F-4464-A4AB-0F759073AD90}"/>
              </a:ext>
            </a:extLst>
          </p:cNvPr>
          <p:cNvSpPr/>
          <p:nvPr/>
        </p:nvSpPr>
        <p:spPr>
          <a:xfrm>
            <a:off x="7092145"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Acceptance &amp; Pre-Production Tests</a:t>
            </a:r>
          </a:p>
        </p:txBody>
      </p:sp>
      <p:sp>
        <p:nvSpPr>
          <p:cNvPr id="8" name="Rectangle: Rounded Corners 7">
            <a:extLst>
              <a:ext uri="{FF2B5EF4-FFF2-40B4-BE49-F238E27FC236}">
                <a16:creationId xmlns:a16="http://schemas.microsoft.com/office/drawing/2014/main" id="{4DDB73D8-B7C1-4811-A050-7F8CA88611C1}"/>
              </a:ext>
            </a:extLst>
          </p:cNvPr>
          <p:cNvSpPr/>
          <p:nvPr/>
        </p:nvSpPr>
        <p:spPr>
          <a:xfrm>
            <a:off x="8795792" y="1941723"/>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Operations &amp; Maintenance</a:t>
            </a:r>
          </a:p>
        </p:txBody>
      </p:sp>
      <p:cxnSp>
        <p:nvCxnSpPr>
          <p:cNvPr id="9" name="Straight Arrow Connector 8">
            <a:extLst>
              <a:ext uri="{FF2B5EF4-FFF2-40B4-BE49-F238E27FC236}">
                <a16:creationId xmlns:a16="http://schemas.microsoft.com/office/drawing/2014/main" id="{CAB9E8D8-EDA5-47B4-99E9-9811814F12C2}"/>
              </a:ext>
            </a:extLst>
          </p:cNvPr>
          <p:cNvCxnSpPr>
            <a:cxnSpLocks/>
            <a:endCxn id="6" idx="1"/>
          </p:cNvCxnSpPr>
          <p:nvPr/>
        </p:nvCxnSpPr>
        <p:spPr>
          <a:xfrm>
            <a:off x="5097088" y="2361626"/>
            <a:ext cx="2914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0A93C7F-87AA-465E-9A03-4D12AF85ACB5}"/>
              </a:ext>
            </a:extLst>
          </p:cNvPr>
          <p:cNvCxnSpPr>
            <a:cxnSpLocks/>
            <a:stCxn id="6" idx="3"/>
            <a:endCxn id="7" idx="1"/>
          </p:cNvCxnSpPr>
          <p:nvPr/>
        </p:nvCxnSpPr>
        <p:spPr>
          <a:xfrm>
            <a:off x="6795806" y="2361626"/>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C6BCCD-4F04-476D-83AA-8CBCC655A89F}"/>
              </a:ext>
            </a:extLst>
          </p:cNvPr>
          <p:cNvCxnSpPr>
            <a:cxnSpLocks/>
            <a:stCxn id="7" idx="3"/>
          </p:cNvCxnSpPr>
          <p:nvPr/>
        </p:nvCxnSpPr>
        <p:spPr>
          <a:xfrm>
            <a:off x="8499453" y="2361626"/>
            <a:ext cx="296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DF7028-ABBC-4171-803A-1E2E37BE1132}"/>
              </a:ext>
            </a:extLst>
          </p:cNvPr>
          <p:cNvSpPr/>
          <p:nvPr/>
        </p:nvSpPr>
        <p:spPr>
          <a:xfrm>
            <a:off x="1981201"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Business Idea</a:t>
            </a:r>
          </a:p>
        </p:txBody>
      </p:sp>
      <p:cxnSp>
        <p:nvCxnSpPr>
          <p:cNvPr id="13" name="Straight Arrow Connector 12">
            <a:extLst>
              <a:ext uri="{FF2B5EF4-FFF2-40B4-BE49-F238E27FC236}">
                <a16:creationId xmlns:a16="http://schemas.microsoft.com/office/drawing/2014/main" id="{4577E463-2A6A-4F06-B022-CC8EA9F80F7D}"/>
              </a:ext>
            </a:extLst>
          </p:cNvPr>
          <p:cNvCxnSpPr>
            <a:cxnSpLocks/>
            <a:stCxn id="12" idx="3"/>
            <a:endCxn id="5" idx="1"/>
          </p:cNvCxnSpPr>
          <p:nvPr/>
        </p:nvCxnSpPr>
        <p:spPr>
          <a:xfrm>
            <a:off x="3388510" y="2361626"/>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9AF7411-02FA-4192-A57A-B020F63E9575}"/>
              </a:ext>
            </a:extLst>
          </p:cNvPr>
          <p:cNvSpPr/>
          <p:nvPr/>
        </p:nvSpPr>
        <p:spPr>
          <a:xfrm>
            <a:off x="1981201" y="326003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A6B7A85-00C5-46E6-BF10-3E41B39855BD}"/>
              </a:ext>
            </a:extLst>
          </p:cNvPr>
          <p:cNvSpPr/>
          <p:nvPr/>
        </p:nvSpPr>
        <p:spPr>
          <a:xfrm>
            <a:off x="1981201" y="437099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EA65BAF-D468-45CA-866A-0BAA664BD3CC}"/>
              </a:ext>
            </a:extLst>
          </p:cNvPr>
          <p:cNvSpPr/>
          <p:nvPr/>
        </p:nvSpPr>
        <p:spPr>
          <a:xfrm>
            <a:off x="1973500" y="549535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A765BB-F064-498D-BDD9-FDB5CB8730F8}"/>
              </a:ext>
            </a:extLst>
          </p:cNvPr>
          <p:cNvSpPr txBox="1"/>
          <p:nvPr/>
        </p:nvSpPr>
        <p:spPr>
          <a:xfrm>
            <a:off x="2091783" y="5690947"/>
            <a:ext cx="2241063" cy="523220"/>
          </a:xfrm>
          <a:prstGeom prst="rect">
            <a:avLst/>
          </a:prstGeom>
          <a:noFill/>
        </p:spPr>
        <p:txBody>
          <a:bodyPr wrap="none" rtlCol="0">
            <a:spAutoFit/>
          </a:bodyPr>
          <a:lstStyle/>
          <a:p>
            <a:r>
              <a:rPr lang="en-US" sz="2800" b="1" dirty="0"/>
              <a:t>Infrastructure</a:t>
            </a:r>
          </a:p>
        </p:txBody>
      </p:sp>
      <p:sp>
        <p:nvSpPr>
          <p:cNvPr id="18" name="TextBox 17">
            <a:extLst>
              <a:ext uri="{FF2B5EF4-FFF2-40B4-BE49-F238E27FC236}">
                <a16:creationId xmlns:a16="http://schemas.microsoft.com/office/drawing/2014/main" id="{43A624BB-2CDF-4256-B21F-2648BA14A9A2}"/>
              </a:ext>
            </a:extLst>
          </p:cNvPr>
          <p:cNvSpPr txBox="1"/>
          <p:nvPr/>
        </p:nvSpPr>
        <p:spPr>
          <a:xfrm>
            <a:off x="4544706" y="5774166"/>
            <a:ext cx="4517199" cy="400110"/>
          </a:xfrm>
          <a:prstGeom prst="rect">
            <a:avLst/>
          </a:prstGeom>
          <a:noFill/>
        </p:spPr>
        <p:txBody>
          <a:bodyPr wrap="none" rtlCol="0">
            <a:spAutoFit/>
          </a:bodyPr>
          <a:lstStyle/>
          <a:p>
            <a:r>
              <a:rPr lang="en-US" sz="2000" b="1" dirty="0"/>
              <a:t>Cloud, Data Center, Servers, Storage, etc.</a:t>
            </a:r>
          </a:p>
        </p:txBody>
      </p:sp>
      <p:sp>
        <p:nvSpPr>
          <p:cNvPr id="19" name="TextBox 18">
            <a:extLst>
              <a:ext uri="{FF2B5EF4-FFF2-40B4-BE49-F238E27FC236}">
                <a16:creationId xmlns:a16="http://schemas.microsoft.com/office/drawing/2014/main" id="{ABB538D8-ACCB-4188-9DB1-944CD8C3A8CE}"/>
              </a:ext>
            </a:extLst>
          </p:cNvPr>
          <p:cNvSpPr txBox="1"/>
          <p:nvPr/>
        </p:nvSpPr>
        <p:spPr>
          <a:xfrm>
            <a:off x="2091783" y="4566052"/>
            <a:ext cx="2100319" cy="523220"/>
          </a:xfrm>
          <a:prstGeom prst="rect">
            <a:avLst/>
          </a:prstGeom>
          <a:noFill/>
        </p:spPr>
        <p:txBody>
          <a:bodyPr wrap="none" rtlCol="0">
            <a:spAutoFit/>
          </a:bodyPr>
          <a:lstStyle/>
          <a:p>
            <a:r>
              <a:rPr lang="en-US" sz="2800" b="1" dirty="0"/>
              <a:t>Environment</a:t>
            </a:r>
          </a:p>
        </p:txBody>
      </p:sp>
      <p:sp>
        <p:nvSpPr>
          <p:cNvPr id="20" name="TextBox 19">
            <a:extLst>
              <a:ext uri="{FF2B5EF4-FFF2-40B4-BE49-F238E27FC236}">
                <a16:creationId xmlns:a16="http://schemas.microsoft.com/office/drawing/2014/main" id="{2F967EC5-37A3-4777-A406-15CBF756D6C1}"/>
              </a:ext>
            </a:extLst>
          </p:cNvPr>
          <p:cNvSpPr txBox="1"/>
          <p:nvPr/>
        </p:nvSpPr>
        <p:spPr>
          <a:xfrm>
            <a:off x="4648200" y="4452044"/>
            <a:ext cx="5264554" cy="707886"/>
          </a:xfrm>
          <a:prstGeom prst="rect">
            <a:avLst/>
          </a:prstGeom>
          <a:noFill/>
        </p:spPr>
        <p:txBody>
          <a:bodyPr wrap="square" rtlCol="0">
            <a:spAutoFit/>
          </a:bodyPr>
          <a:lstStyle/>
          <a:p>
            <a:r>
              <a:rPr lang="en-US" sz="2000" b="1" dirty="0"/>
              <a:t>Settings, Version Control System, OS, Tools, Monitoring, etc.</a:t>
            </a:r>
          </a:p>
        </p:txBody>
      </p:sp>
      <p:sp>
        <p:nvSpPr>
          <p:cNvPr id="21" name="TextBox 20">
            <a:extLst>
              <a:ext uri="{FF2B5EF4-FFF2-40B4-BE49-F238E27FC236}">
                <a16:creationId xmlns:a16="http://schemas.microsoft.com/office/drawing/2014/main" id="{29331CA7-F5E0-42DB-A2F5-C056A41453EE}"/>
              </a:ext>
            </a:extLst>
          </p:cNvPr>
          <p:cNvSpPr txBox="1"/>
          <p:nvPr/>
        </p:nvSpPr>
        <p:spPr>
          <a:xfrm>
            <a:off x="2091782" y="3448616"/>
            <a:ext cx="1884811" cy="523220"/>
          </a:xfrm>
          <a:prstGeom prst="rect">
            <a:avLst/>
          </a:prstGeom>
          <a:noFill/>
        </p:spPr>
        <p:txBody>
          <a:bodyPr wrap="none" rtlCol="0">
            <a:spAutoFit/>
          </a:bodyPr>
          <a:lstStyle/>
          <a:p>
            <a:r>
              <a:rPr lang="en-US" sz="2800" b="1" dirty="0"/>
              <a:t>Application</a:t>
            </a:r>
          </a:p>
        </p:txBody>
      </p:sp>
      <p:sp>
        <p:nvSpPr>
          <p:cNvPr id="22" name="TextBox 21">
            <a:extLst>
              <a:ext uri="{FF2B5EF4-FFF2-40B4-BE49-F238E27FC236}">
                <a16:creationId xmlns:a16="http://schemas.microsoft.com/office/drawing/2014/main" id="{A4C902EF-CE42-465A-8988-2231D32DB320}"/>
              </a:ext>
            </a:extLst>
          </p:cNvPr>
          <p:cNvSpPr txBox="1"/>
          <p:nvPr/>
        </p:nvSpPr>
        <p:spPr>
          <a:xfrm>
            <a:off x="4544704" y="3535935"/>
            <a:ext cx="3871766" cy="400110"/>
          </a:xfrm>
          <a:prstGeom prst="rect">
            <a:avLst/>
          </a:prstGeom>
          <a:noFill/>
        </p:spPr>
        <p:txBody>
          <a:bodyPr wrap="none" rtlCol="0">
            <a:spAutoFit/>
          </a:bodyPr>
          <a:lstStyle/>
          <a:p>
            <a:r>
              <a:rPr lang="en-US" sz="2000" b="1" dirty="0"/>
              <a:t>Code, Test, Security &amp; Privacy, etc. </a:t>
            </a:r>
          </a:p>
        </p:txBody>
      </p:sp>
      <p:cxnSp>
        <p:nvCxnSpPr>
          <p:cNvPr id="23" name="Connector: Elbow 22">
            <a:extLst>
              <a:ext uri="{FF2B5EF4-FFF2-40B4-BE49-F238E27FC236}">
                <a16:creationId xmlns:a16="http://schemas.microsoft.com/office/drawing/2014/main" id="{D7C436CB-FCD8-4458-8187-2D8EC556AC7C}"/>
              </a:ext>
            </a:extLst>
          </p:cNvPr>
          <p:cNvCxnSpPr>
            <a:stCxn id="8" idx="0"/>
            <a:endCxn id="7" idx="0"/>
          </p:cNvCxnSpPr>
          <p:nvPr/>
        </p:nvCxnSpPr>
        <p:spPr>
          <a:xfrm rot="16200000" flipV="1">
            <a:off x="8646513" y="1088789"/>
            <a:ext cx="2223" cy="1703647"/>
          </a:xfrm>
          <a:prstGeom prst="bentConnector3">
            <a:avLst>
              <a:gd name="adj1" fmla="val 17518803"/>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97BD73D1-DEC6-4DB3-9854-5F1CBFD6833C}"/>
              </a:ext>
            </a:extLst>
          </p:cNvPr>
          <p:cNvCxnSpPr>
            <a:stCxn id="7" idx="0"/>
            <a:endCxn id="6" idx="0"/>
          </p:cNvCxnSpPr>
          <p:nvPr/>
        </p:nvCxnSpPr>
        <p:spPr>
          <a:xfrm rot="16200000" flipV="1">
            <a:off x="6943975" y="1087676"/>
            <a:ext cx="12700" cy="1703648"/>
          </a:xfrm>
          <a:prstGeom prst="bentConnector3">
            <a:avLst>
              <a:gd name="adj1" fmla="val 2608165"/>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89C02A36-2311-4612-8ED0-B6916BC03AA8}"/>
              </a:ext>
            </a:extLst>
          </p:cNvPr>
          <p:cNvCxnSpPr>
            <a:stCxn id="6" idx="0"/>
            <a:endCxn id="5" idx="0"/>
          </p:cNvCxnSpPr>
          <p:nvPr/>
        </p:nvCxnSpPr>
        <p:spPr>
          <a:xfrm rot="16200000" flipV="1">
            <a:off x="5240327" y="1087676"/>
            <a:ext cx="12700" cy="1703648"/>
          </a:xfrm>
          <a:prstGeom prst="bentConnector3">
            <a:avLst>
              <a:gd name="adj1" fmla="val 2167346"/>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1DDDD01F-9E92-4840-BF07-3DF813AE23D4}"/>
              </a:ext>
            </a:extLst>
          </p:cNvPr>
          <p:cNvCxnSpPr>
            <a:stCxn id="5" idx="0"/>
            <a:endCxn id="12" idx="0"/>
          </p:cNvCxnSpPr>
          <p:nvPr/>
        </p:nvCxnSpPr>
        <p:spPr>
          <a:xfrm rot="16200000" flipV="1">
            <a:off x="3536679" y="1087676"/>
            <a:ext cx="12700" cy="1703648"/>
          </a:xfrm>
          <a:prstGeom prst="bentConnector3">
            <a:avLst>
              <a:gd name="adj1" fmla="val 1800000"/>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12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61C8-611F-4DCC-96A6-1AB1EDE7A7BA}"/>
              </a:ext>
            </a:extLst>
          </p:cNvPr>
          <p:cNvSpPr>
            <a:spLocks noGrp="1"/>
          </p:cNvSpPr>
          <p:nvPr>
            <p:ph type="title"/>
          </p:nvPr>
        </p:nvSpPr>
        <p:spPr/>
        <p:txBody>
          <a:bodyPr/>
          <a:lstStyle/>
          <a:p>
            <a:r>
              <a:rPr lang="en-US" dirty="0"/>
              <a:t>DevOps “Everything” Mantra</a:t>
            </a:r>
          </a:p>
        </p:txBody>
      </p:sp>
      <p:sp>
        <p:nvSpPr>
          <p:cNvPr id="3" name="Content Placeholder 2">
            <a:extLst>
              <a:ext uri="{FF2B5EF4-FFF2-40B4-BE49-F238E27FC236}">
                <a16:creationId xmlns:a16="http://schemas.microsoft.com/office/drawing/2014/main" id="{3CA0A865-3467-406D-941D-ED9C5EABD8CD}"/>
              </a:ext>
            </a:extLst>
          </p:cNvPr>
          <p:cNvSpPr>
            <a:spLocks noGrp="1"/>
          </p:cNvSpPr>
          <p:nvPr>
            <p:ph idx="1"/>
          </p:nvPr>
        </p:nvSpPr>
        <p:spPr/>
        <p:txBody>
          <a:bodyPr/>
          <a:lstStyle/>
          <a:p>
            <a:r>
              <a:rPr lang="en-US" dirty="0"/>
              <a:t>Shift </a:t>
            </a:r>
            <a:r>
              <a:rPr lang="en-US" b="1" dirty="0"/>
              <a:t>everything</a:t>
            </a:r>
            <a:r>
              <a:rPr lang="en-US" dirty="0"/>
              <a:t> to the left of operations and maintenance</a:t>
            </a:r>
          </a:p>
          <a:p>
            <a:r>
              <a:rPr lang="en-US" dirty="0"/>
              <a:t>Automate </a:t>
            </a:r>
            <a:r>
              <a:rPr lang="en-US" b="1" dirty="0"/>
              <a:t>everything</a:t>
            </a:r>
          </a:p>
          <a:p>
            <a:r>
              <a:rPr lang="en-US" dirty="0"/>
              <a:t>Test </a:t>
            </a:r>
            <a:r>
              <a:rPr lang="en-US" b="1" dirty="0"/>
              <a:t>everything</a:t>
            </a:r>
          </a:p>
          <a:p>
            <a:r>
              <a:rPr lang="en-US" dirty="0"/>
              <a:t>Observe </a:t>
            </a:r>
            <a:r>
              <a:rPr lang="en-US" b="1" dirty="0"/>
              <a:t>everything</a:t>
            </a:r>
          </a:p>
        </p:txBody>
      </p:sp>
      <p:sp>
        <p:nvSpPr>
          <p:cNvPr id="4" name="Footer Placeholder 3">
            <a:extLst>
              <a:ext uri="{FF2B5EF4-FFF2-40B4-BE49-F238E27FC236}">
                <a16:creationId xmlns:a16="http://schemas.microsoft.com/office/drawing/2014/main" id="{6A8BC42F-8052-4F85-B0AD-C43F9B523C87}"/>
              </a:ext>
            </a:extLst>
          </p:cNvPr>
          <p:cNvSpPr>
            <a:spLocks noGrp="1"/>
          </p:cNvSpPr>
          <p:nvPr>
            <p:ph type="ftr" sz="quarter" idx="11"/>
          </p:nvPr>
        </p:nvSpPr>
        <p:spPr/>
        <p:txBody>
          <a:bodyPr/>
          <a:lstStyle/>
          <a:p>
            <a:r>
              <a:rPr lang="en-US"/>
              <a:t>SE 580 Process of Engineering Software</a:t>
            </a:r>
            <a:endParaRPr lang="en-US" dirty="0"/>
          </a:p>
        </p:txBody>
      </p:sp>
      <p:sp>
        <p:nvSpPr>
          <p:cNvPr id="5" name="Slide Number Placeholder 4">
            <a:extLst>
              <a:ext uri="{FF2B5EF4-FFF2-40B4-BE49-F238E27FC236}">
                <a16:creationId xmlns:a16="http://schemas.microsoft.com/office/drawing/2014/main" id="{F0EF8105-4B78-4DCE-9DA9-3ECD3885AFFF}"/>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8735F24-F0A4-DB4E-AAD6-0E2C6B4C4636}" type="slidenum">
              <a:rPr lang="en-US" smtClean="0"/>
              <a:pPr/>
              <a:t>11</a:t>
            </a:fld>
            <a:endParaRPr lang="en-US"/>
          </a:p>
        </p:txBody>
      </p:sp>
    </p:spTree>
    <p:extLst>
      <p:ext uri="{BB962C8B-B14F-4D97-AF65-F5344CB8AC3E}">
        <p14:creationId xmlns:p14="http://schemas.microsoft.com/office/powerpoint/2010/main" val="231160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F017-E1D1-4E30-B63B-553B045EAF7A}"/>
              </a:ext>
            </a:extLst>
          </p:cNvPr>
          <p:cNvSpPr>
            <a:spLocks noGrp="1"/>
          </p:cNvSpPr>
          <p:nvPr>
            <p:ph type="title"/>
          </p:nvPr>
        </p:nvSpPr>
        <p:spPr/>
        <p:txBody>
          <a:bodyPr/>
          <a:lstStyle/>
          <a:p>
            <a:r>
              <a:rPr lang="en-US" dirty="0"/>
              <a:t>Common Misconceptions</a:t>
            </a:r>
          </a:p>
        </p:txBody>
      </p:sp>
      <p:sp>
        <p:nvSpPr>
          <p:cNvPr id="3" name="Content Placeholder 2">
            <a:extLst>
              <a:ext uri="{FF2B5EF4-FFF2-40B4-BE49-F238E27FC236}">
                <a16:creationId xmlns:a16="http://schemas.microsoft.com/office/drawing/2014/main" id="{25C3AECF-8673-4062-9088-17CBD06592A0}"/>
              </a:ext>
            </a:extLst>
          </p:cNvPr>
          <p:cNvSpPr>
            <a:spLocks noGrp="1"/>
          </p:cNvSpPr>
          <p:nvPr>
            <p:ph idx="1"/>
          </p:nvPr>
        </p:nvSpPr>
        <p:spPr/>
        <p:txBody>
          <a:bodyPr/>
          <a:lstStyle/>
          <a:p>
            <a:r>
              <a:rPr lang="en-US" dirty="0"/>
              <a:t>No cultural change</a:t>
            </a:r>
          </a:p>
          <a:p>
            <a:r>
              <a:rPr lang="en-US" dirty="0"/>
              <a:t>DevOps is all about tools &amp; automation</a:t>
            </a:r>
          </a:p>
          <a:p>
            <a:r>
              <a:rPr lang="en-US" dirty="0"/>
              <a:t>DevOps improves the deployment pipeline</a:t>
            </a:r>
          </a:p>
          <a:p>
            <a:r>
              <a:rPr lang="en-US" dirty="0"/>
              <a:t>Code as infrastructure is the solution</a:t>
            </a:r>
          </a:p>
          <a:p>
            <a:r>
              <a:rPr lang="en-US" dirty="0"/>
              <a:t>Application architecture remains the same</a:t>
            </a:r>
          </a:p>
          <a:p>
            <a:r>
              <a:rPr lang="en-US" dirty="0"/>
              <a:t>DevOps metrics makes deployment faster</a:t>
            </a:r>
          </a:p>
        </p:txBody>
      </p:sp>
      <p:sp>
        <p:nvSpPr>
          <p:cNvPr id="4" name="Footer Placeholder 3">
            <a:extLst>
              <a:ext uri="{FF2B5EF4-FFF2-40B4-BE49-F238E27FC236}">
                <a16:creationId xmlns:a16="http://schemas.microsoft.com/office/drawing/2014/main" id="{170E9F21-7E61-48EF-8199-6B6BC3185C44}"/>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56072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6894-6412-4A18-8710-5064176D51D9}"/>
              </a:ext>
            </a:extLst>
          </p:cNvPr>
          <p:cNvSpPr>
            <a:spLocks noGrp="1"/>
          </p:cNvSpPr>
          <p:nvPr>
            <p:ph type="title"/>
          </p:nvPr>
        </p:nvSpPr>
        <p:spPr/>
        <p:txBody>
          <a:bodyPr/>
          <a:lstStyle/>
          <a:p>
            <a:r>
              <a:rPr lang="en-US" dirty="0"/>
              <a:t>Indicators of Not Quite DevOps</a:t>
            </a:r>
          </a:p>
        </p:txBody>
      </p:sp>
      <p:sp>
        <p:nvSpPr>
          <p:cNvPr id="4" name="Footer Placeholder 3">
            <a:extLst>
              <a:ext uri="{FF2B5EF4-FFF2-40B4-BE49-F238E27FC236}">
                <a16:creationId xmlns:a16="http://schemas.microsoft.com/office/drawing/2014/main" id="{5C6EC554-DEF6-4B94-B095-340EB40A8FAA}"/>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5" name="Oval 4">
            <a:extLst>
              <a:ext uri="{FF2B5EF4-FFF2-40B4-BE49-F238E27FC236}">
                <a16:creationId xmlns:a16="http://schemas.microsoft.com/office/drawing/2014/main" id="{669EEED5-CA95-43DC-B1CA-D31306777EE9}"/>
              </a:ext>
            </a:extLst>
          </p:cNvPr>
          <p:cNvSpPr/>
          <p:nvPr/>
        </p:nvSpPr>
        <p:spPr>
          <a:xfrm>
            <a:off x="616448" y="5478451"/>
            <a:ext cx="11236721" cy="529963"/>
          </a:xfrm>
          <a:prstGeom prst="ellipse">
            <a:avLst/>
          </a:prstGeom>
          <a:solidFill>
            <a:schemeClr val="bg1">
              <a:lumMod val="75000"/>
            </a:schemeClr>
          </a:solidFill>
          <a:ln>
            <a:solidFill>
              <a:schemeClr val="tx1"/>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Not Quite DevOps</a:t>
            </a:r>
          </a:p>
        </p:txBody>
      </p:sp>
      <p:cxnSp>
        <p:nvCxnSpPr>
          <p:cNvPr id="6" name="Straight Arrow Connector 5">
            <a:extLst>
              <a:ext uri="{FF2B5EF4-FFF2-40B4-BE49-F238E27FC236}">
                <a16:creationId xmlns:a16="http://schemas.microsoft.com/office/drawing/2014/main" id="{8FE7E963-F05A-4E49-AAC8-3CA5E6FDC49B}"/>
              </a:ext>
            </a:extLst>
          </p:cNvPr>
          <p:cNvCxnSpPr>
            <a:cxnSpLocks/>
          </p:cNvCxnSpPr>
          <p:nvPr/>
        </p:nvCxnSpPr>
        <p:spPr>
          <a:xfrm flipH="1">
            <a:off x="3081714" y="3314010"/>
            <a:ext cx="32660" cy="24469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8F1B6DFC-1685-4770-B513-94E0405BD5C3}"/>
              </a:ext>
            </a:extLst>
          </p:cNvPr>
          <p:cNvSpPr/>
          <p:nvPr/>
        </p:nvSpPr>
        <p:spPr>
          <a:xfrm>
            <a:off x="2956865" y="2650133"/>
            <a:ext cx="1501640" cy="753117"/>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Single CI/CD pipeline</a:t>
            </a:r>
          </a:p>
        </p:txBody>
      </p:sp>
      <p:sp>
        <p:nvSpPr>
          <p:cNvPr id="8" name="Rectangle: Rounded Corners 7">
            <a:extLst>
              <a:ext uri="{FF2B5EF4-FFF2-40B4-BE49-F238E27FC236}">
                <a16:creationId xmlns:a16="http://schemas.microsoft.com/office/drawing/2014/main" id="{2B9482DA-034D-4701-9666-2EE11F175307}"/>
              </a:ext>
            </a:extLst>
          </p:cNvPr>
          <p:cNvSpPr/>
          <p:nvPr/>
        </p:nvSpPr>
        <p:spPr>
          <a:xfrm>
            <a:off x="4845172" y="3141418"/>
            <a:ext cx="1731627" cy="836977"/>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Tickets required to get things done</a:t>
            </a:r>
          </a:p>
        </p:txBody>
      </p:sp>
      <p:sp>
        <p:nvSpPr>
          <p:cNvPr id="9" name="Rectangle: Rounded Corners 8">
            <a:extLst>
              <a:ext uri="{FF2B5EF4-FFF2-40B4-BE49-F238E27FC236}">
                <a16:creationId xmlns:a16="http://schemas.microsoft.com/office/drawing/2014/main" id="{FC26508D-A508-4507-8981-1268FF7CC0D9}"/>
              </a:ext>
            </a:extLst>
          </p:cNvPr>
          <p:cNvSpPr/>
          <p:nvPr/>
        </p:nvSpPr>
        <p:spPr>
          <a:xfrm>
            <a:off x="8441039" y="1748343"/>
            <a:ext cx="2109709" cy="973030"/>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Metrics have no impact on improving efficiency</a:t>
            </a:r>
          </a:p>
        </p:txBody>
      </p:sp>
      <p:sp>
        <p:nvSpPr>
          <p:cNvPr id="10" name="Rectangle: Rounded Corners 9">
            <a:extLst>
              <a:ext uri="{FF2B5EF4-FFF2-40B4-BE49-F238E27FC236}">
                <a16:creationId xmlns:a16="http://schemas.microsoft.com/office/drawing/2014/main" id="{16C9ADE9-4E96-47D1-B768-C489CA7D2E12}"/>
              </a:ext>
            </a:extLst>
          </p:cNvPr>
          <p:cNvSpPr/>
          <p:nvPr/>
        </p:nvSpPr>
        <p:spPr>
          <a:xfrm>
            <a:off x="5766581" y="1649389"/>
            <a:ext cx="2275780" cy="1046402"/>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Optimize a sub-process rather than whole deployment pipeline</a:t>
            </a:r>
          </a:p>
        </p:txBody>
      </p:sp>
      <p:sp>
        <p:nvSpPr>
          <p:cNvPr id="11" name="Rectangle: Rounded Corners 10">
            <a:extLst>
              <a:ext uri="{FF2B5EF4-FFF2-40B4-BE49-F238E27FC236}">
                <a16:creationId xmlns:a16="http://schemas.microsoft.com/office/drawing/2014/main" id="{04F073D9-2ED7-4C02-B6DE-5F7DAD58E16A}"/>
              </a:ext>
            </a:extLst>
          </p:cNvPr>
          <p:cNvSpPr/>
          <p:nvPr/>
        </p:nvSpPr>
        <p:spPr>
          <a:xfrm>
            <a:off x="7104075" y="3033699"/>
            <a:ext cx="1856965" cy="953317"/>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Dependence on executive decision making</a:t>
            </a:r>
          </a:p>
        </p:txBody>
      </p:sp>
      <p:sp>
        <p:nvSpPr>
          <p:cNvPr id="12" name="TextBox 11">
            <a:extLst>
              <a:ext uri="{FF2B5EF4-FFF2-40B4-BE49-F238E27FC236}">
                <a16:creationId xmlns:a16="http://schemas.microsoft.com/office/drawing/2014/main" id="{F685EB97-58FA-49D6-9C33-92A44EA7C0B6}"/>
              </a:ext>
            </a:extLst>
          </p:cNvPr>
          <p:cNvSpPr txBox="1"/>
          <p:nvPr/>
        </p:nvSpPr>
        <p:spPr>
          <a:xfrm>
            <a:off x="2216724" y="6063604"/>
            <a:ext cx="5055423" cy="369332"/>
          </a:xfrm>
          <a:prstGeom prst="rect">
            <a:avLst/>
          </a:prstGeom>
          <a:noFill/>
        </p:spPr>
        <p:txBody>
          <a:bodyPr wrap="none" rtlCol="0">
            <a:spAutoFit/>
          </a:bodyPr>
          <a:lstStyle/>
          <a:p>
            <a:r>
              <a:rPr lang="en-US" dirty="0"/>
              <a:t>Continuous Integration/Continuous Delivery (CI/CD)</a:t>
            </a:r>
          </a:p>
        </p:txBody>
      </p:sp>
      <p:cxnSp>
        <p:nvCxnSpPr>
          <p:cNvPr id="13" name="Straight Arrow Connector 12">
            <a:extLst>
              <a:ext uri="{FF2B5EF4-FFF2-40B4-BE49-F238E27FC236}">
                <a16:creationId xmlns:a16="http://schemas.microsoft.com/office/drawing/2014/main" id="{02BF4CEF-2E2C-4B93-99CB-3F8050E140D3}"/>
              </a:ext>
            </a:extLst>
          </p:cNvPr>
          <p:cNvCxnSpPr>
            <a:cxnSpLocks/>
          </p:cNvCxnSpPr>
          <p:nvPr/>
        </p:nvCxnSpPr>
        <p:spPr>
          <a:xfrm flipH="1">
            <a:off x="5854974" y="3977822"/>
            <a:ext cx="7856" cy="16451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A87A5C1-4672-450B-B23C-1A5D07A84FB6}"/>
              </a:ext>
            </a:extLst>
          </p:cNvPr>
          <p:cNvCxnSpPr>
            <a:cxnSpLocks/>
          </p:cNvCxnSpPr>
          <p:nvPr/>
        </p:nvCxnSpPr>
        <p:spPr>
          <a:xfrm>
            <a:off x="6691241" y="2695791"/>
            <a:ext cx="0" cy="292240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A9F9E16-1972-4972-B1EB-94DDA926C4EC}"/>
              </a:ext>
            </a:extLst>
          </p:cNvPr>
          <p:cNvCxnSpPr>
            <a:cxnSpLocks/>
          </p:cNvCxnSpPr>
          <p:nvPr/>
        </p:nvCxnSpPr>
        <p:spPr>
          <a:xfrm flipH="1">
            <a:off x="8688651" y="3977822"/>
            <a:ext cx="5716" cy="182499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6B37CC2-743A-452F-BFF6-FFF512DA9497}"/>
              </a:ext>
            </a:extLst>
          </p:cNvPr>
          <p:cNvCxnSpPr>
            <a:cxnSpLocks/>
            <a:stCxn id="25" idx="2"/>
          </p:cNvCxnSpPr>
          <p:nvPr/>
        </p:nvCxnSpPr>
        <p:spPr>
          <a:xfrm>
            <a:off x="10900071" y="5009322"/>
            <a:ext cx="0" cy="6858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5C90ABF-4028-4570-9386-2A6F4AF95E5F}"/>
              </a:ext>
            </a:extLst>
          </p:cNvPr>
          <p:cNvCxnSpPr>
            <a:cxnSpLocks/>
          </p:cNvCxnSpPr>
          <p:nvPr/>
        </p:nvCxnSpPr>
        <p:spPr>
          <a:xfrm>
            <a:off x="9107201" y="2712045"/>
            <a:ext cx="7271" cy="298662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1D5FB9A0-F38B-4D9F-BF88-808F9C170507}"/>
              </a:ext>
            </a:extLst>
          </p:cNvPr>
          <p:cNvSpPr/>
          <p:nvPr/>
        </p:nvSpPr>
        <p:spPr>
          <a:xfrm>
            <a:off x="6881510" y="4190250"/>
            <a:ext cx="1654052" cy="797463"/>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Code repository has one branch</a:t>
            </a:r>
          </a:p>
        </p:txBody>
      </p:sp>
      <p:cxnSp>
        <p:nvCxnSpPr>
          <p:cNvPr id="19" name="Straight Arrow Connector 18">
            <a:extLst>
              <a:ext uri="{FF2B5EF4-FFF2-40B4-BE49-F238E27FC236}">
                <a16:creationId xmlns:a16="http://schemas.microsoft.com/office/drawing/2014/main" id="{737C4872-6AFE-43EA-A2BE-69CDA10D42A1}"/>
              </a:ext>
            </a:extLst>
          </p:cNvPr>
          <p:cNvCxnSpPr>
            <a:cxnSpLocks/>
          </p:cNvCxnSpPr>
          <p:nvPr/>
        </p:nvCxnSpPr>
        <p:spPr>
          <a:xfrm>
            <a:off x="7875744" y="4987713"/>
            <a:ext cx="5579" cy="64286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ECADA69A-A10B-4A02-A349-14D42A940E90}"/>
              </a:ext>
            </a:extLst>
          </p:cNvPr>
          <p:cNvSpPr/>
          <p:nvPr/>
        </p:nvSpPr>
        <p:spPr>
          <a:xfrm>
            <a:off x="4128293" y="4365763"/>
            <a:ext cx="1634296" cy="836978"/>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Can collect metrics, but don’t</a:t>
            </a:r>
          </a:p>
        </p:txBody>
      </p:sp>
      <p:cxnSp>
        <p:nvCxnSpPr>
          <p:cNvPr id="21" name="Straight Arrow Connector 20">
            <a:extLst>
              <a:ext uri="{FF2B5EF4-FFF2-40B4-BE49-F238E27FC236}">
                <a16:creationId xmlns:a16="http://schemas.microsoft.com/office/drawing/2014/main" id="{FED57C9F-EBCE-4009-B087-301C86425D3B}"/>
              </a:ext>
            </a:extLst>
          </p:cNvPr>
          <p:cNvCxnSpPr>
            <a:cxnSpLocks/>
            <a:stCxn id="20" idx="2"/>
          </p:cNvCxnSpPr>
          <p:nvPr/>
        </p:nvCxnSpPr>
        <p:spPr>
          <a:xfrm>
            <a:off x="4945441" y="5202741"/>
            <a:ext cx="0" cy="41545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696B114-9A27-42BB-8DB5-FED3CB6123CD}"/>
              </a:ext>
            </a:extLst>
          </p:cNvPr>
          <p:cNvCxnSpPr>
            <a:cxnSpLocks/>
          </p:cNvCxnSpPr>
          <p:nvPr/>
        </p:nvCxnSpPr>
        <p:spPr>
          <a:xfrm>
            <a:off x="1041495" y="3793354"/>
            <a:ext cx="0" cy="195007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D4D2E7A2-44D8-48F9-8673-C81A8EF19B6D}"/>
              </a:ext>
            </a:extLst>
          </p:cNvPr>
          <p:cNvSpPr/>
          <p:nvPr/>
        </p:nvSpPr>
        <p:spPr>
          <a:xfrm>
            <a:off x="9295118" y="3059187"/>
            <a:ext cx="1788344" cy="927829"/>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Meetings with no impact on deployment</a:t>
            </a:r>
          </a:p>
        </p:txBody>
      </p:sp>
      <p:cxnSp>
        <p:nvCxnSpPr>
          <p:cNvPr id="24" name="Straight Arrow Connector 23">
            <a:extLst>
              <a:ext uri="{FF2B5EF4-FFF2-40B4-BE49-F238E27FC236}">
                <a16:creationId xmlns:a16="http://schemas.microsoft.com/office/drawing/2014/main" id="{5FB4334A-C111-4697-9EFF-53CFCF493836}"/>
              </a:ext>
            </a:extLst>
          </p:cNvPr>
          <p:cNvCxnSpPr>
            <a:cxnSpLocks/>
          </p:cNvCxnSpPr>
          <p:nvPr/>
        </p:nvCxnSpPr>
        <p:spPr>
          <a:xfrm>
            <a:off x="9641748" y="3975879"/>
            <a:ext cx="7900" cy="169472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145C78CE-97F0-4C71-84A5-6E5A8DCD50B2}"/>
              </a:ext>
            </a:extLst>
          </p:cNvPr>
          <p:cNvSpPr/>
          <p:nvPr/>
        </p:nvSpPr>
        <p:spPr>
          <a:xfrm>
            <a:off x="10003670" y="4232890"/>
            <a:ext cx="1792802" cy="776433"/>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Automated tools exist, but not used</a:t>
            </a:r>
          </a:p>
        </p:txBody>
      </p:sp>
      <p:cxnSp>
        <p:nvCxnSpPr>
          <p:cNvPr id="26" name="Straight Arrow Connector 25">
            <a:extLst>
              <a:ext uri="{FF2B5EF4-FFF2-40B4-BE49-F238E27FC236}">
                <a16:creationId xmlns:a16="http://schemas.microsoft.com/office/drawing/2014/main" id="{5D6ED9B1-F189-4E8B-A0C9-4D222EA8D8BE}"/>
              </a:ext>
            </a:extLst>
          </p:cNvPr>
          <p:cNvCxnSpPr>
            <a:cxnSpLocks/>
          </p:cNvCxnSpPr>
          <p:nvPr/>
        </p:nvCxnSpPr>
        <p:spPr>
          <a:xfrm flipH="1">
            <a:off x="1552618" y="5150845"/>
            <a:ext cx="12694" cy="5448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23263A3B-FA6F-4FA9-908D-3A7BFAD45600}"/>
              </a:ext>
            </a:extLst>
          </p:cNvPr>
          <p:cNvSpPr/>
          <p:nvPr/>
        </p:nvSpPr>
        <p:spPr>
          <a:xfrm>
            <a:off x="1981200" y="1541701"/>
            <a:ext cx="1608810" cy="1046401"/>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Never implemented an Agile project</a:t>
            </a:r>
          </a:p>
        </p:txBody>
      </p:sp>
      <p:cxnSp>
        <p:nvCxnSpPr>
          <p:cNvPr id="28" name="Straight Arrow Connector 27">
            <a:extLst>
              <a:ext uri="{FF2B5EF4-FFF2-40B4-BE49-F238E27FC236}">
                <a16:creationId xmlns:a16="http://schemas.microsoft.com/office/drawing/2014/main" id="{C8F5E3FA-864C-464F-80A5-9F0BCB52E8BB}"/>
              </a:ext>
            </a:extLst>
          </p:cNvPr>
          <p:cNvCxnSpPr>
            <a:cxnSpLocks/>
          </p:cNvCxnSpPr>
          <p:nvPr/>
        </p:nvCxnSpPr>
        <p:spPr>
          <a:xfrm flipH="1">
            <a:off x="2873380" y="2600860"/>
            <a:ext cx="22271" cy="31340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F76A4D76-1234-4CAD-BCDF-1D03BB5CEDE9}"/>
              </a:ext>
            </a:extLst>
          </p:cNvPr>
          <p:cNvSpPr/>
          <p:nvPr/>
        </p:nvSpPr>
        <p:spPr>
          <a:xfrm>
            <a:off x="572910" y="2729347"/>
            <a:ext cx="1936074" cy="1169326"/>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Lack repeatable baseline testing (e.g., infra, environ, dev)</a:t>
            </a:r>
          </a:p>
        </p:txBody>
      </p:sp>
      <p:sp>
        <p:nvSpPr>
          <p:cNvPr id="30" name="Rectangle: Rounded Corners 29">
            <a:extLst>
              <a:ext uri="{FF2B5EF4-FFF2-40B4-BE49-F238E27FC236}">
                <a16:creationId xmlns:a16="http://schemas.microsoft.com/office/drawing/2014/main" id="{EE5C7330-1AC1-466C-BC0E-A6786FF87B9E}"/>
              </a:ext>
            </a:extLst>
          </p:cNvPr>
          <p:cNvSpPr/>
          <p:nvPr/>
        </p:nvSpPr>
        <p:spPr>
          <a:xfrm>
            <a:off x="1147747" y="4387118"/>
            <a:ext cx="1617779" cy="753117"/>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Still use manual processes</a:t>
            </a:r>
          </a:p>
        </p:txBody>
      </p:sp>
      <p:cxnSp>
        <p:nvCxnSpPr>
          <p:cNvPr id="37" name="Straight Arrow Connector 36">
            <a:extLst>
              <a:ext uri="{FF2B5EF4-FFF2-40B4-BE49-F238E27FC236}">
                <a16:creationId xmlns:a16="http://schemas.microsoft.com/office/drawing/2014/main" id="{31D8F7EC-F694-4D89-B07F-345D948F2171}"/>
              </a:ext>
            </a:extLst>
          </p:cNvPr>
          <p:cNvCxnSpPr>
            <a:cxnSpLocks/>
          </p:cNvCxnSpPr>
          <p:nvPr/>
        </p:nvCxnSpPr>
        <p:spPr>
          <a:xfrm flipH="1">
            <a:off x="3523697" y="4227400"/>
            <a:ext cx="3510" cy="153352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Rectangle: Rounded Corners 34">
            <a:extLst>
              <a:ext uri="{FF2B5EF4-FFF2-40B4-BE49-F238E27FC236}">
                <a16:creationId xmlns:a16="http://schemas.microsoft.com/office/drawing/2014/main" id="{E7732DA7-C978-4025-A871-948CF99B461C}"/>
              </a:ext>
            </a:extLst>
          </p:cNvPr>
          <p:cNvSpPr/>
          <p:nvPr/>
        </p:nvSpPr>
        <p:spPr>
          <a:xfrm>
            <a:off x="3192463" y="3540575"/>
            <a:ext cx="1501640" cy="753117"/>
          </a:xfrm>
          <a:prstGeom prst="roundRect">
            <a:avLst/>
          </a:prstGeom>
          <a:solidFill>
            <a:schemeClr val="bg2">
              <a:lumMod val="90000"/>
            </a:schemeClr>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Separate DevOps team</a:t>
            </a:r>
          </a:p>
        </p:txBody>
      </p:sp>
    </p:spTree>
    <p:extLst>
      <p:ext uri="{BB962C8B-B14F-4D97-AF65-F5344CB8AC3E}">
        <p14:creationId xmlns:p14="http://schemas.microsoft.com/office/powerpoint/2010/main" val="13334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D544-C6D1-48A1-8F02-77D898B2FC33}"/>
              </a:ext>
            </a:extLst>
          </p:cNvPr>
          <p:cNvSpPr>
            <a:spLocks noGrp="1"/>
          </p:cNvSpPr>
          <p:nvPr>
            <p:ph type="ctrTitle" sz="quarter"/>
          </p:nvPr>
        </p:nvSpPr>
        <p:spPr/>
        <p:txBody>
          <a:bodyPr/>
          <a:lstStyle/>
          <a:p>
            <a:r>
              <a:rPr lang="en-US" dirty="0"/>
              <a:t>Preparing for DevOps</a:t>
            </a:r>
          </a:p>
        </p:txBody>
      </p:sp>
    </p:spTree>
    <p:extLst>
      <p:ext uri="{BB962C8B-B14F-4D97-AF65-F5344CB8AC3E}">
        <p14:creationId xmlns:p14="http://schemas.microsoft.com/office/powerpoint/2010/main" val="198507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6563-9447-49BF-B78E-3695375E5C4B}"/>
              </a:ext>
            </a:extLst>
          </p:cNvPr>
          <p:cNvSpPr>
            <a:spLocks noGrp="1"/>
          </p:cNvSpPr>
          <p:nvPr>
            <p:ph type="title"/>
          </p:nvPr>
        </p:nvSpPr>
        <p:spPr/>
        <p:txBody>
          <a:bodyPr/>
          <a:lstStyle/>
          <a:p>
            <a:r>
              <a:rPr lang="en-US" dirty="0"/>
              <a:t>Deployment Pipeline Considerations</a:t>
            </a:r>
          </a:p>
        </p:txBody>
      </p:sp>
      <p:sp>
        <p:nvSpPr>
          <p:cNvPr id="3" name="Content Placeholder 2">
            <a:extLst>
              <a:ext uri="{FF2B5EF4-FFF2-40B4-BE49-F238E27FC236}">
                <a16:creationId xmlns:a16="http://schemas.microsoft.com/office/drawing/2014/main" id="{A292D252-DA22-4805-A2E4-DC965A13E10E}"/>
              </a:ext>
            </a:extLst>
          </p:cNvPr>
          <p:cNvSpPr>
            <a:spLocks noGrp="1"/>
          </p:cNvSpPr>
          <p:nvPr>
            <p:ph idx="1"/>
          </p:nvPr>
        </p:nvSpPr>
        <p:spPr/>
        <p:txBody>
          <a:bodyPr/>
          <a:lstStyle/>
          <a:p>
            <a:r>
              <a:rPr lang="en-US" dirty="0"/>
              <a:t>How long does it take to go from a business idea to production?</a:t>
            </a:r>
          </a:p>
          <a:p>
            <a:r>
              <a:rPr lang="en-US" dirty="0"/>
              <a:t>Optimize DP processes before trying to implement DevOps</a:t>
            </a:r>
          </a:p>
          <a:p>
            <a:pPr lvl="1"/>
            <a:r>
              <a:rPr lang="en-US" dirty="0"/>
              <a:t>If it takes 12 to 18 months to get an authority to operate, fix the bottleneck</a:t>
            </a:r>
          </a:p>
          <a:p>
            <a:pPr lvl="1"/>
            <a:r>
              <a:rPr lang="en-US" dirty="0"/>
              <a:t>If it takes six months to go from development to completion of testing, fix that bottleneck</a:t>
            </a:r>
          </a:p>
          <a:p>
            <a:endParaRPr lang="en-US" dirty="0"/>
          </a:p>
        </p:txBody>
      </p:sp>
      <p:sp>
        <p:nvSpPr>
          <p:cNvPr id="4" name="Footer Placeholder 3">
            <a:extLst>
              <a:ext uri="{FF2B5EF4-FFF2-40B4-BE49-F238E27FC236}">
                <a16:creationId xmlns:a16="http://schemas.microsoft.com/office/drawing/2014/main" id="{35712472-D409-442E-95FE-F89853704B0A}"/>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91324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Observe how long it takes to deploy a “Hello World” application</a:t>
            </a:r>
          </a:p>
          <a:p>
            <a:r>
              <a:rPr lang="en-US" dirty="0"/>
              <a:t>Observe how long it takes to deploy a change to “Hello World” application</a:t>
            </a:r>
          </a:p>
          <a:p>
            <a:r>
              <a:rPr lang="en-US" dirty="0"/>
              <a:t>Map out the deployment pipeline</a:t>
            </a:r>
          </a:p>
          <a:p>
            <a:r>
              <a:rPr lang="en-US" dirty="0"/>
              <a:t>Document and remove the inefficiencies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716520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DevOps is Multiple Pipelines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5" name="Rectangle: Rounded Corners 4">
            <a:extLst>
              <a:ext uri="{FF2B5EF4-FFF2-40B4-BE49-F238E27FC236}">
                <a16:creationId xmlns:a16="http://schemas.microsoft.com/office/drawing/2014/main" id="{BA8191BA-AAD0-4485-BADF-095DC89AAD8B}"/>
              </a:ext>
            </a:extLst>
          </p:cNvPr>
          <p:cNvSpPr/>
          <p:nvPr/>
        </p:nvSpPr>
        <p:spPr>
          <a:xfrm>
            <a:off x="3684849"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Development</a:t>
            </a:r>
          </a:p>
        </p:txBody>
      </p:sp>
      <p:sp>
        <p:nvSpPr>
          <p:cNvPr id="6" name="Rectangle: Rounded Corners 5">
            <a:extLst>
              <a:ext uri="{FF2B5EF4-FFF2-40B4-BE49-F238E27FC236}">
                <a16:creationId xmlns:a16="http://schemas.microsoft.com/office/drawing/2014/main" id="{B1E35254-E699-4180-A839-2FA16CAE4C8A}"/>
              </a:ext>
            </a:extLst>
          </p:cNvPr>
          <p:cNvSpPr/>
          <p:nvPr/>
        </p:nvSpPr>
        <p:spPr>
          <a:xfrm>
            <a:off x="5388497"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Test &amp; Integration</a:t>
            </a:r>
          </a:p>
        </p:txBody>
      </p:sp>
      <p:sp>
        <p:nvSpPr>
          <p:cNvPr id="7" name="Rectangle: Rounded Corners 6">
            <a:extLst>
              <a:ext uri="{FF2B5EF4-FFF2-40B4-BE49-F238E27FC236}">
                <a16:creationId xmlns:a16="http://schemas.microsoft.com/office/drawing/2014/main" id="{B772D299-0FCC-47F2-A448-EFC307078F65}"/>
              </a:ext>
            </a:extLst>
          </p:cNvPr>
          <p:cNvSpPr/>
          <p:nvPr/>
        </p:nvSpPr>
        <p:spPr>
          <a:xfrm>
            <a:off x="7092145"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Acceptance &amp; Pre-Production Tests</a:t>
            </a:r>
          </a:p>
        </p:txBody>
      </p:sp>
      <p:sp>
        <p:nvSpPr>
          <p:cNvPr id="8" name="Rectangle: Rounded Corners 7">
            <a:extLst>
              <a:ext uri="{FF2B5EF4-FFF2-40B4-BE49-F238E27FC236}">
                <a16:creationId xmlns:a16="http://schemas.microsoft.com/office/drawing/2014/main" id="{38C1A7DB-CCC7-4157-AD05-1F24529AB1F8}"/>
              </a:ext>
            </a:extLst>
          </p:cNvPr>
          <p:cNvSpPr/>
          <p:nvPr/>
        </p:nvSpPr>
        <p:spPr>
          <a:xfrm>
            <a:off x="8795792" y="1941723"/>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Operations &amp; Maintenance</a:t>
            </a:r>
          </a:p>
        </p:txBody>
      </p:sp>
      <p:cxnSp>
        <p:nvCxnSpPr>
          <p:cNvPr id="9" name="Straight Arrow Connector 8">
            <a:extLst>
              <a:ext uri="{FF2B5EF4-FFF2-40B4-BE49-F238E27FC236}">
                <a16:creationId xmlns:a16="http://schemas.microsoft.com/office/drawing/2014/main" id="{E5662F9F-C65D-419F-9927-82AAAF2D4ED5}"/>
              </a:ext>
            </a:extLst>
          </p:cNvPr>
          <p:cNvCxnSpPr>
            <a:cxnSpLocks/>
            <a:endCxn id="6" idx="1"/>
          </p:cNvCxnSpPr>
          <p:nvPr/>
        </p:nvCxnSpPr>
        <p:spPr>
          <a:xfrm>
            <a:off x="5097088" y="2361626"/>
            <a:ext cx="2914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4BC246-AD75-4D61-BC4A-24DDB4666297}"/>
              </a:ext>
            </a:extLst>
          </p:cNvPr>
          <p:cNvCxnSpPr>
            <a:cxnSpLocks/>
            <a:stCxn id="6" idx="3"/>
            <a:endCxn id="7" idx="1"/>
          </p:cNvCxnSpPr>
          <p:nvPr/>
        </p:nvCxnSpPr>
        <p:spPr>
          <a:xfrm>
            <a:off x="6795806" y="2361626"/>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BA171A-B420-4382-9321-29164BB06F9D}"/>
              </a:ext>
            </a:extLst>
          </p:cNvPr>
          <p:cNvCxnSpPr>
            <a:cxnSpLocks/>
            <a:stCxn id="7" idx="3"/>
          </p:cNvCxnSpPr>
          <p:nvPr/>
        </p:nvCxnSpPr>
        <p:spPr>
          <a:xfrm>
            <a:off x="8499453" y="2361626"/>
            <a:ext cx="296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0C9AF936-0DB0-4411-AEED-D3FAA71EAC20}"/>
              </a:ext>
            </a:extLst>
          </p:cNvPr>
          <p:cNvSpPr/>
          <p:nvPr/>
        </p:nvSpPr>
        <p:spPr>
          <a:xfrm>
            <a:off x="1981201" y="1939500"/>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Business Idea</a:t>
            </a:r>
          </a:p>
        </p:txBody>
      </p:sp>
      <p:cxnSp>
        <p:nvCxnSpPr>
          <p:cNvPr id="13" name="Straight Arrow Connector 12">
            <a:extLst>
              <a:ext uri="{FF2B5EF4-FFF2-40B4-BE49-F238E27FC236}">
                <a16:creationId xmlns:a16="http://schemas.microsoft.com/office/drawing/2014/main" id="{B711B081-D3D9-41EE-91F9-2B2FF9DA9F4A}"/>
              </a:ext>
            </a:extLst>
          </p:cNvPr>
          <p:cNvCxnSpPr>
            <a:cxnSpLocks/>
            <a:stCxn id="12" idx="3"/>
            <a:endCxn id="5" idx="1"/>
          </p:cNvCxnSpPr>
          <p:nvPr/>
        </p:nvCxnSpPr>
        <p:spPr>
          <a:xfrm>
            <a:off x="3388510" y="2361626"/>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B49567A-B249-485D-8E5F-D3F2B2DBD16D}"/>
              </a:ext>
            </a:extLst>
          </p:cNvPr>
          <p:cNvSpPr/>
          <p:nvPr/>
        </p:nvSpPr>
        <p:spPr>
          <a:xfrm>
            <a:off x="1981201" y="326003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7E1600B-DB5E-4243-97C4-5A3AC10627F8}"/>
              </a:ext>
            </a:extLst>
          </p:cNvPr>
          <p:cNvSpPr/>
          <p:nvPr/>
        </p:nvSpPr>
        <p:spPr>
          <a:xfrm>
            <a:off x="1981201" y="437099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7137372-7A19-44FF-A86E-3B80C1720D6D}"/>
              </a:ext>
            </a:extLst>
          </p:cNvPr>
          <p:cNvSpPr/>
          <p:nvPr/>
        </p:nvSpPr>
        <p:spPr>
          <a:xfrm>
            <a:off x="1973500" y="5495357"/>
            <a:ext cx="8229600" cy="914400"/>
          </a:xfrm>
          <a:prstGeom prst="roundRect">
            <a:avLst/>
          </a:prstGeom>
          <a:solidFill>
            <a:schemeClr val="accent1">
              <a:lumMod val="40000"/>
              <a:lumOff val="60000"/>
            </a:schemeClr>
          </a:solidFill>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3321B83-B105-4904-9E72-4F9E5B4563FA}"/>
              </a:ext>
            </a:extLst>
          </p:cNvPr>
          <p:cNvSpPr txBox="1"/>
          <p:nvPr/>
        </p:nvSpPr>
        <p:spPr>
          <a:xfrm>
            <a:off x="2091783" y="5690947"/>
            <a:ext cx="2241063" cy="523220"/>
          </a:xfrm>
          <a:prstGeom prst="rect">
            <a:avLst/>
          </a:prstGeom>
          <a:noFill/>
        </p:spPr>
        <p:txBody>
          <a:bodyPr wrap="none" rtlCol="0">
            <a:spAutoFit/>
          </a:bodyPr>
          <a:lstStyle/>
          <a:p>
            <a:r>
              <a:rPr lang="en-US" sz="2800" b="1" dirty="0"/>
              <a:t>Infrastructure</a:t>
            </a:r>
          </a:p>
        </p:txBody>
      </p:sp>
      <p:sp>
        <p:nvSpPr>
          <p:cNvPr id="18" name="TextBox 17">
            <a:extLst>
              <a:ext uri="{FF2B5EF4-FFF2-40B4-BE49-F238E27FC236}">
                <a16:creationId xmlns:a16="http://schemas.microsoft.com/office/drawing/2014/main" id="{C64046B7-A8D8-41FD-87D9-2115A10C9C19}"/>
              </a:ext>
            </a:extLst>
          </p:cNvPr>
          <p:cNvSpPr txBox="1"/>
          <p:nvPr/>
        </p:nvSpPr>
        <p:spPr>
          <a:xfrm>
            <a:off x="4544706" y="5774166"/>
            <a:ext cx="4517199" cy="400110"/>
          </a:xfrm>
          <a:prstGeom prst="rect">
            <a:avLst/>
          </a:prstGeom>
          <a:noFill/>
        </p:spPr>
        <p:txBody>
          <a:bodyPr wrap="none" rtlCol="0">
            <a:spAutoFit/>
          </a:bodyPr>
          <a:lstStyle/>
          <a:p>
            <a:r>
              <a:rPr lang="en-US" sz="2000" b="1" dirty="0"/>
              <a:t>Cloud, Data Center, Servers, Storage, etc.</a:t>
            </a:r>
          </a:p>
        </p:txBody>
      </p:sp>
      <p:sp>
        <p:nvSpPr>
          <p:cNvPr id="19" name="TextBox 18">
            <a:extLst>
              <a:ext uri="{FF2B5EF4-FFF2-40B4-BE49-F238E27FC236}">
                <a16:creationId xmlns:a16="http://schemas.microsoft.com/office/drawing/2014/main" id="{92361384-875F-4CEF-89D3-2C28790E8DC6}"/>
              </a:ext>
            </a:extLst>
          </p:cNvPr>
          <p:cNvSpPr txBox="1"/>
          <p:nvPr/>
        </p:nvSpPr>
        <p:spPr>
          <a:xfrm>
            <a:off x="2091783" y="4566052"/>
            <a:ext cx="2100319" cy="523220"/>
          </a:xfrm>
          <a:prstGeom prst="rect">
            <a:avLst/>
          </a:prstGeom>
          <a:noFill/>
        </p:spPr>
        <p:txBody>
          <a:bodyPr wrap="none" rtlCol="0">
            <a:spAutoFit/>
          </a:bodyPr>
          <a:lstStyle/>
          <a:p>
            <a:r>
              <a:rPr lang="en-US" sz="2800" b="1" dirty="0"/>
              <a:t>Environment</a:t>
            </a:r>
          </a:p>
        </p:txBody>
      </p:sp>
      <p:sp>
        <p:nvSpPr>
          <p:cNvPr id="20" name="TextBox 19">
            <a:extLst>
              <a:ext uri="{FF2B5EF4-FFF2-40B4-BE49-F238E27FC236}">
                <a16:creationId xmlns:a16="http://schemas.microsoft.com/office/drawing/2014/main" id="{88EE423F-F537-4DEC-A02D-E9A2EB9DFAB6}"/>
              </a:ext>
            </a:extLst>
          </p:cNvPr>
          <p:cNvSpPr txBox="1"/>
          <p:nvPr/>
        </p:nvSpPr>
        <p:spPr>
          <a:xfrm>
            <a:off x="4648200" y="4452044"/>
            <a:ext cx="5264554" cy="707886"/>
          </a:xfrm>
          <a:prstGeom prst="rect">
            <a:avLst/>
          </a:prstGeom>
          <a:noFill/>
        </p:spPr>
        <p:txBody>
          <a:bodyPr wrap="square" rtlCol="0">
            <a:spAutoFit/>
          </a:bodyPr>
          <a:lstStyle/>
          <a:p>
            <a:r>
              <a:rPr lang="en-US" sz="2000" b="1" dirty="0"/>
              <a:t>Settings, Version Control System, OS, Tools, Monitoring, etc.</a:t>
            </a:r>
          </a:p>
        </p:txBody>
      </p:sp>
      <p:sp>
        <p:nvSpPr>
          <p:cNvPr id="21" name="TextBox 20">
            <a:extLst>
              <a:ext uri="{FF2B5EF4-FFF2-40B4-BE49-F238E27FC236}">
                <a16:creationId xmlns:a16="http://schemas.microsoft.com/office/drawing/2014/main" id="{66C7AF32-264C-47EA-B2A3-553D0DFFF5FC}"/>
              </a:ext>
            </a:extLst>
          </p:cNvPr>
          <p:cNvSpPr txBox="1"/>
          <p:nvPr/>
        </p:nvSpPr>
        <p:spPr>
          <a:xfrm>
            <a:off x="2091782" y="3448616"/>
            <a:ext cx="1884811" cy="523220"/>
          </a:xfrm>
          <a:prstGeom prst="rect">
            <a:avLst/>
          </a:prstGeom>
          <a:noFill/>
        </p:spPr>
        <p:txBody>
          <a:bodyPr wrap="none" rtlCol="0">
            <a:spAutoFit/>
          </a:bodyPr>
          <a:lstStyle/>
          <a:p>
            <a:r>
              <a:rPr lang="en-US" sz="2800" b="1" dirty="0"/>
              <a:t>Application</a:t>
            </a:r>
          </a:p>
        </p:txBody>
      </p:sp>
      <p:sp>
        <p:nvSpPr>
          <p:cNvPr id="22" name="TextBox 21">
            <a:extLst>
              <a:ext uri="{FF2B5EF4-FFF2-40B4-BE49-F238E27FC236}">
                <a16:creationId xmlns:a16="http://schemas.microsoft.com/office/drawing/2014/main" id="{A0CB0705-05E9-4ED4-ACE1-30B67955E90C}"/>
              </a:ext>
            </a:extLst>
          </p:cNvPr>
          <p:cNvSpPr txBox="1"/>
          <p:nvPr/>
        </p:nvSpPr>
        <p:spPr>
          <a:xfrm>
            <a:off x="4544704" y="3535935"/>
            <a:ext cx="3871766" cy="400110"/>
          </a:xfrm>
          <a:prstGeom prst="rect">
            <a:avLst/>
          </a:prstGeom>
          <a:noFill/>
        </p:spPr>
        <p:txBody>
          <a:bodyPr wrap="none" rtlCol="0">
            <a:spAutoFit/>
          </a:bodyPr>
          <a:lstStyle/>
          <a:p>
            <a:r>
              <a:rPr lang="en-US" sz="2000" b="1" dirty="0"/>
              <a:t>Code, Test, Security &amp; Privacy, etc. </a:t>
            </a:r>
          </a:p>
        </p:txBody>
      </p:sp>
      <p:cxnSp>
        <p:nvCxnSpPr>
          <p:cNvPr id="24" name="Connector: Elbow 23">
            <a:extLst>
              <a:ext uri="{FF2B5EF4-FFF2-40B4-BE49-F238E27FC236}">
                <a16:creationId xmlns:a16="http://schemas.microsoft.com/office/drawing/2014/main" id="{CEB5A6C2-741A-4B09-B96F-FD49742718DF}"/>
              </a:ext>
            </a:extLst>
          </p:cNvPr>
          <p:cNvCxnSpPr>
            <a:stCxn id="8" idx="0"/>
            <a:endCxn id="7" idx="0"/>
          </p:cNvCxnSpPr>
          <p:nvPr/>
        </p:nvCxnSpPr>
        <p:spPr>
          <a:xfrm rot="16200000" flipV="1">
            <a:off x="8646513" y="1088788"/>
            <a:ext cx="2223" cy="1703647"/>
          </a:xfrm>
          <a:prstGeom prst="bentConnector3">
            <a:avLst>
              <a:gd name="adj1" fmla="val 2106230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0FB37EB-A572-463F-9058-B5A988EA5AD8}"/>
              </a:ext>
            </a:extLst>
          </p:cNvPr>
          <p:cNvCxnSpPr>
            <a:stCxn id="7" idx="0"/>
            <a:endCxn id="6" idx="0"/>
          </p:cNvCxnSpPr>
          <p:nvPr/>
        </p:nvCxnSpPr>
        <p:spPr>
          <a:xfrm rot="16200000" flipV="1">
            <a:off x="6943976" y="1087676"/>
            <a:ext cx="12700" cy="1703648"/>
          </a:xfrm>
          <a:prstGeom prst="bentConnector3">
            <a:avLst>
              <a:gd name="adj1" fmla="val 283845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71AB167-CFE5-45E9-A9D8-64B5D459B589}"/>
              </a:ext>
            </a:extLst>
          </p:cNvPr>
          <p:cNvCxnSpPr>
            <a:stCxn id="6" idx="0"/>
            <a:endCxn id="5" idx="0"/>
          </p:cNvCxnSpPr>
          <p:nvPr/>
        </p:nvCxnSpPr>
        <p:spPr>
          <a:xfrm rot="16200000" flipV="1">
            <a:off x="5240328" y="1087676"/>
            <a:ext cx="12700" cy="1703648"/>
          </a:xfrm>
          <a:prstGeom prst="bentConnector3">
            <a:avLst>
              <a:gd name="adj1" fmla="val 228461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92C121E-238E-4410-BC4F-0DC601E3A81E}"/>
              </a:ext>
            </a:extLst>
          </p:cNvPr>
          <p:cNvCxnSpPr>
            <a:stCxn id="5" idx="0"/>
            <a:endCxn id="12" idx="0"/>
          </p:cNvCxnSpPr>
          <p:nvPr/>
        </p:nvCxnSpPr>
        <p:spPr>
          <a:xfrm rot="16200000" flipV="1">
            <a:off x="3536680" y="1087676"/>
            <a:ext cx="12700" cy="1703648"/>
          </a:xfrm>
          <a:prstGeom prst="bentConnector3">
            <a:avLst>
              <a:gd name="adj1" fmla="val 180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4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Ideal DevOps Organizational Traits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Effective collaboration, higher level of trust</a:t>
            </a:r>
          </a:p>
          <a:p>
            <a:r>
              <a:rPr lang="en-US" dirty="0"/>
              <a:t>Mission emphasized, personal issues put aside</a:t>
            </a:r>
          </a:p>
          <a:p>
            <a:r>
              <a:rPr lang="en-US" dirty="0"/>
              <a:t>Hierarchy play less of a role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5896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79F0-01BB-4263-B7D4-70F26777BDCE}"/>
              </a:ext>
            </a:extLst>
          </p:cNvPr>
          <p:cNvSpPr>
            <a:spLocks noGrp="1"/>
          </p:cNvSpPr>
          <p:nvPr>
            <p:ph type="ctrTitle" sz="quarter"/>
          </p:nvPr>
        </p:nvSpPr>
        <p:spPr/>
        <p:txBody>
          <a:bodyPr/>
          <a:lstStyle/>
          <a:p>
            <a:r>
              <a:rPr lang="en-US" dirty="0"/>
              <a:t>DevOps Capabilities</a:t>
            </a:r>
          </a:p>
        </p:txBody>
      </p:sp>
    </p:spTree>
    <p:extLst>
      <p:ext uri="{BB962C8B-B14F-4D97-AF65-F5344CB8AC3E}">
        <p14:creationId xmlns:p14="http://schemas.microsoft.com/office/powerpoint/2010/main" val="330074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102F-6771-4668-9390-B0E5D3A9EE6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 </a:t>
            </a:r>
          </a:p>
        </p:txBody>
      </p:sp>
      <p:sp>
        <p:nvSpPr>
          <p:cNvPr id="3" name="Content Placeholder 2">
            <a:extLst>
              <a:ext uri="{FF2B5EF4-FFF2-40B4-BE49-F238E27FC236}">
                <a16:creationId xmlns:a16="http://schemas.microsoft.com/office/drawing/2014/main" id="{5A8F26E6-E54E-4209-A7FD-8982EC47AFFB}"/>
              </a:ext>
            </a:extLst>
          </p:cNvPr>
          <p:cNvSpPr>
            <a:spLocks noGrp="1"/>
          </p:cNvSpPr>
          <p:nvPr>
            <p:ph idx="1"/>
          </p:nvPr>
        </p:nvSpPr>
        <p:spPr/>
        <p:txBody>
          <a:bodyPr/>
          <a:lstStyle/>
          <a:p>
            <a:r>
              <a:rPr lang="en-US" dirty="0"/>
              <a:t>Background</a:t>
            </a:r>
          </a:p>
          <a:p>
            <a:r>
              <a:rPr lang="en-US" dirty="0"/>
              <a:t>DevOps</a:t>
            </a:r>
          </a:p>
          <a:p>
            <a:r>
              <a:rPr lang="en-US" dirty="0"/>
              <a:t>Preparing for DevOps</a:t>
            </a:r>
          </a:p>
          <a:p>
            <a:r>
              <a:rPr lang="en-US" dirty="0"/>
              <a:t>DevOps Capabilities</a:t>
            </a:r>
          </a:p>
          <a:p>
            <a:r>
              <a:rPr lang="en-US" dirty="0"/>
              <a:t>Large Monolithic Tightly Couple Software Applications</a:t>
            </a:r>
          </a:p>
          <a:p>
            <a:r>
              <a:rPr lang="en-US" dirty="0"/>
              <a:t>DevOps for Tightly Couple Architecture</a:t>
            </a:r>
          </a:p>
          <a:p>
            <a:r>
              <a:rPr lang="en-US" dirty="0"/>
              <a:t>Conclusions</a:t>
            </a:r>
          </a:p>
          <a:p>
            <a:endParaRPr lang="en-US" dirty="0"/>
          </a:p>
        </p:txBody>
      </p:sp>
      <p:sp>
        <p:nvSpPr>
          <p:cNvPr id="4" name="Footer Placeholder 3">
            <a:extLst>
              <a:ext uri="{FF2B5EF4-FFF2-40B4-BE49-F238E27FC236}">
                <a16:creationId xmlns:a16="http://schemas.microsoft.com/office/drawing/2014/main" id="{E7D47260-D3C5-4205-96DE-B69C36A874A9}"/>
              </a:ext>
            </a:extLst>
          </p:cNvPr>
          <p:cNvSpPr>
            <a:spLocks noGrp="1"/>
          </p:cNvSpPr>
          <p:nvPr>
            <p:ph type="ftr" sz="quarter" idx="11"/>
          </p:nvPr>
        </p:nvSpPr>
        <p:spPr/>
        <p:txBody>
          <a:bodyPr/>
          <a:lstStyle/>
          <a:p>
            <a:r>
              <a:rPr lang="en-US" altLang="en-US" dirty="0">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65748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DevOps Capabilities Checklist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Cultural Capabilities</a:t>
            </a:r>
          </a:p>
          <a:p>
            <a:r>
              <a:rPr lang="en-US" dirty="0"/>
              <a:t>Technical Capabilities</a:t>
            </a:r>
          </a:p>
          <a:p>
            <a:r>
              <a:rPr lang="en-US" dirty="0"/>
              <a:t>Process Capabilities</a:t>
            </a:r>
          </a:p>
          <a:p>
            <a:r>
              <a:rPr lang="en-US" dirty="0"/>
              <a:t>Measurement Capabilities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71091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Cultural Capabilities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pPr lvl="0"/>
            <a:r>
              <a:rPr lang="en-US" dirty="0" err="1"/>
              <a:t>Westerum</a:t>
            </a:r>
            <a:r>
              <a:rPr lang="en-US" dirty="0"/>
              <a:t> Organizational Model - Generative</a:t>
            </a:r>
          </a:p>
          <a:p>
            <a:pPr lvl="0"/>
            <a:r>
              <a:rPr lang="en-US" dirty="0"/>
              <a:t>Climate for Learning</a:t>
            </a:r>
          </a:p>
          <a:p>
            <a:pPr lvl="0"/>
            <a:r>
              <a:rPr lang="en-US" dirty="0"/>
              <a:t>Collaboration</a:t>
            </a:r>
          </a:p>
          <a:p>
            <a:pPr lvl="0"/>
            <a:r>
              <a:rPr lang="en-US" dirty="0"/>
              <a:t>Job Satisfaction</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887494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err="1"/>
              <a:t>Westerum</a:t>
            </a:r>
            <a:r>
              <a:rPr lang="en-US" dirty="0"/>
              <a:t> Organizational Model</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graphicFrame>
        <p:nvGraphicFramePr>
          <p:cNvPr id="5" name="Content Placeholder 5">
            <a:extLst>
              <a:ext uri="{FF2B5EF4-FFF2-40B4-BE49-F238E27FC236}">
                <a16:creationId xmlns:a16="http://schemas.microsoft.com/office/drawing/2014/main" id="{1D47C186-ACC4-4B33-AD02-EB825A28C757}"/>
              </a:ext>
            </a:extLst>
          </p:cNvPr>
          <p:cNvGraphicFramePr>
            <a:graphicFrameLocks/>
          </p:cNvGraphicFramePr>
          <p:nvPr>
            <p:extLst>
              <p:ext uri="{D42A27DB-BD31-4B8C-83A1-F6EECF244321}">
                <p14:modId xmlns:p14="http://schemas.microsoft.com/office/powerpoint/2010/main" val="3480685275"/>
              </p:ext>
            </p:extLst>
          </p:nvPr>
        </p:nvGraphicFramePr>
        <p:xfrm>
          <a:off x="1981200" y="1936274"/>
          <a:ext cx="8229600" cy="3901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969893535"/>
                    </a:ext>
                  </a:extLst>
                </a:gridCol>
                <a:gridCol w="2743200">
                  <a:extLst>
                    <a:ext uri="{9D8B030D-6E8A-4147-A177-3AD203B41FA5}">
                      <a16:colId xmlns:a16="http://schemas.microsoft.com/office/drawing/2014/main" val="1360112147"/>
                    </a:ext>
                  </a:extLst>
                </a:gridCol>
                <a:gridCol w="2743200">
                  <a:extLst>
                    <a:ext uri="{9D8B030D-6E8A-4147-A177-3AD203B41FA5}">
                      <a16:colId xmlns:a16="http://schemas.microsoft.com/office/drawing/2014/main" val="1861684846"/>
                    </a:ext>
                  </a:extLst>
                </a:gridCol>
              </a:tblGrid>
              <a:tr h="334687">
                <a:tc>
                  <a:txBody>
                    <a:bodyPr/>
                    <a:lstStyle/>
                    <a:p>
                      <a:pPr algn="ctr"/>
                      <a:r>
                        <a:rPr lang="en-US" sz="2800" dirty="0"/>
                        <a:t>Pathological</a:t>
                      </a:r>
                    </a:p>
                  </a:txBody>
                  <a:tcPr/>
                </a:tc>
                <a:tc>
                  <a:txBody>
                    <a:bodyPr/>
                    <a:lstStyle/>
                    <a:p>
                      <a:pPr algn="ctr"/>
                      <a:r>
                        <a:rPr lang="en-US" sz="2800" dirty="0"/>
                        <a:t>Bureaucratic</a:t>
                      </a:r>
                    </a:p>
                  </a:txBody>
                  <a:tcPr/>
                </a:tc>
                <a:tc>
                  <a:txBody>
                    <a:bodyPr/>
                    <a:lstStyle/>
                    <a:p>
                      <a:pPr algn="ctr"/>
                      <a:r>
                        <a:rPr lang="en-US" sz="2800" dirty="0"/>
                        <a:t>Generative</a:t>
                      </a:r>
                    </a:p>
                  </a:txBody>
                  <a:tcPr/>
                </a:tc>
                <a:extLst>
                  <a:ext uri="{0D108BD9-81ED-4DB2-BD59-A6C34878D82A}">
                    <a16:rowId xmlns:a16="http://schemas.microsoft.com/office/drawing/2014/main" val="456078427"/>
                  </a:ext>
                </a:extLst>
              </a:tr>
              <a:tr h="370840">
                <a:tc>
                  <a:txBody>
                    <a:bodyPr/>
                    <a:lstStyle/>
                    <a:p>
                      <a:r>
                        <a:rPr lang="en-US" sz="2000" dirty="0"/>
                        <a:t>Power-oriented</a:t>
                      </a:r>
                    </a:p>
                  </a:txBody>
                  <a:tcPr/>
                </a:tc>
                <a:tc>
                  <a:txBody>
                    <a:bodyPr/>
                    <a:lstStyle/>
                    <a:p>
                      <a:r>
                        <a:rPr lang="en-US" sz="2000" dirty="0"/>
                        <a:t>Rule-oriented</a:t>
                      </a:r>
                    </a:p>
                  </a:txBody>
                  <a:tcPr/>
                </a:tc>
                <a:tc>
                  <a:txBody>
                    <a:bodyPr/>
                    <a:lstStyle/>
                    <a:p>
                      <a:r>
                        <a:rPr lang="en-US" sz="2000" dirty="0"/>
                        <a:t>Performance-oriented</a:t>
                      </a:r>
                    </a:p>
                  </a:txBody>
                  <a:tcPr/>
                </a:tc>
                <a:extLst>
                  <a:ext uri="{0D108BD9-81ED-4DB2-BD59-A6C34878D82A}">
                    <a16:rowId xmlns:a16="http://schemas.microsoft.com/office/drawing/2014/main" val="2123332948"/>
                  </a:ext>
                </a:extLst>
              </a:tr>
              <a:tr h="370840">
                <a:tc>
                  <a:txBody>
                    <a:bodyPr/>
                    <a:lstStyle/>
                    <a:p>
                      <a:r>
                        <a:rPr lang="en-US" sz="2000" dirty="0"/>
                        <a:t>Low co-operation</a:t>
                      </a:r>
                    </a:p>
                  </a:txBody>
                  <a:tcPr/>
                </a:tc>
                <a:tc>
                  <a:txBody>
                    <a:bodyPr/>
                    <a:lstStyle/>
                    <a:p>
                      <a:r>
                        <a:rPr lang="en-US" sz="2000" dirty="0"/>
                        <a:t>Modest co-operation</a:t>
                      </a:r>
                    </a:p>
                  </a:txBody>
                  <a:tcPr/>
                </a:tc>
                <a:tc>
                  <a:txBody>
                    <a:bodyPr/>
                    <a:lstStyle/>
                    <a:p>
                      <a:r>
                        <a:rPr lang="en-US" sz="2000" dirty="0"/>
                        <a:t>High co-operation</a:t>
                      </a:r>
                    </a:p>
                  </a:txBody>
                  <a:tcPr/>
                </a:tc>
                <a:extLst>
                  <a:ext uri="{0D108BD9-81ED-4DB2-BD59-A6C34878D82A}">
                    <a16:rowId xmlns:a16="http://schemas.microsoft.com/office/drawing/2014/main" val="714480972"/>
                  </a:ext>
                </a:extLst>
              </a:tr>
              <a:tr h="370840">
                <a:tc>
                  <a:txBody>
                    <a:bodyPr/>
                    <a:lstStyle/>
                    <a:p>
                      <a:r>
                        <a:rPr lang="en-US" sz="2000" dirty="0"/>
                        <a:t>Messengers shot</a:t>
                      </a:r>
                    </a:p>
                  </a:txBody>
                  <a:tcPr/>
                </a:tc>
                <a:tc>
                  <a:txBody>
                    <a:bodyPr/>
                    <a:lstStyle/>
                    <a:p>
                      <a:r>
                        <a:rPr lang="en-US" sz="2000" dirty="0"/>
                        <a:t>Messengers neglected</a:t>
                      </a:r>
                    </a:p>
                  </a:txBody>
                  <a:tcPr/>
                </a:tc>
                <a:tc>
                  <a:txBody>
                    <a:bodyPr/>
                    <a:lstStyle/>
                    <a:p>
                      <a:r>
                        <a:rPr lang="en-US" sz="2000" dirty="0"/>
                        <a:t>Messengers trained</a:t>
                      </a:r>
                    </a:p>
                  </a:txBody>
                  <a:tcPr/>
                </a:tc>
                <a:extLst>
                  <a:ext uri="{0D108BD9-81ED-4DB2-BD59-A6C34878D82A}">
                    <a16:rowId xmlns:a16="http://schemas.microsoft.com/office/drawing/2014/main" val="920657132"/>
                  </a:ext>
                </a:extLst>
              </a:tr>
              <a:tr h="370840">
                <a:tc>
                  <a:txBody>
                    <a:bodyPr/>
                    <a:lstStyle/>
                    <a:p>
                      <a:r>
                        <a:rPr lang="en-US" sz="2000" dirty="0"/>
                        <a:t>Responsibilities shirked</a:t>
                      </a:r>
                    </a:p>
                  </a:txBody>
                  <a:tcPr/>
                </a:tc>
                <a:tc>
                  <a:txBody>
                    <a:bodyPr/>
                    <a:lstStyle/>
                    <a:p>
                      <a:r>
                        <a:rPr lang="en-US" sz="2000" dirty="0"/>
                        <a:t>Narrow responsibilities</a:t>
                      </a:r>
                    </a:p>
                  </a:txBody>
                  <a:tcPr/>
                </a:tc>
                <a:tc>
                  <a:txBody>
                    <a:bodyPr/>
                    <a:lstStyle/>
                    <a:p>
                      <a:r>
                        <a:rPr lang="en-US" sz="2000" dirty="0"/>
                        <a:t>Risks are shared</a:t>
                      </a:r>
                    </a:p>
                  </a:txBody>
                  <a:tcPr/>
                </a:tc>
                <a:extLst>
                  <a:ext uri="{0D108BD9-81ED-4DB2-BD59-A6C34878D82A}">
                    <a16:rowId xmlns:a16="http://schemas.microsoft.com/office/drawing/2014/main" val="3226789004"/>
                  </a:ext>
                </a:extLst>
              </a:tr>
              <a:tr h="380268">
                <a:tc>
                  <a:txBody>
                    <a:bodyPr/>
                    <a:lstStyle/>
                    <a:p>
                      <a:r>
                        <a:rPr lang="en-US" sz="2000" dirty="0"/>
                        <a:t>Bridging discouraged</a:t>
                      </a:r>
                    </a:p>
                  </a:txBody>
                  <a:tcPr/>
                </a:tc>
                <a:tc>
                  <a:txBody>
                    <a:bodyPr/>
                    <a:lstStyle/>
                    <a:p>
                      <a:r>
                        <a:rPr lang="en-US" sz="2000" dirty="0"/>
                        <a:t>Bridging tolerated</a:t>
                      </a:r>
                    </a:p>
                  </a:txBody>
                  <a:tcPr/>
                </a:tc>
                <a:tc>
                  <a:txBody>
                    <a:bodyPr/>
                    <a:lstStyle/>
                    <a:p>
                      <a:r>
                        <a:rPr lang="en-US" sz="2000" dirty="0"/>
                        <a:t>Bridging encouraged</a:t>
                      </a:r>
                    </a:p>
                  </a:txBody>
                  <a:tcPr/>
                </a:tc>
                <a:extLst>
                  <a:ext uri="{0D108BD9-81ED-4DB2-BD59-A6C34878D82A}">
                    <a16:rowId xmlns:a16="http://schemas.microsoft.com/office/drawing/2014/main" val="3351753017"/>
                  </a:ext>
                </a:extLst>
              </a:tr>
              <a:tr h="370840">
                <a:tc>
                  <a:txBody>
                    <a:bodyPr/>
                    <a:lstStyle/>
                    <a:p>
                      <a:r>
                        <a:rPr lang="en-US" sz="2000" dirty="0"/>
                        <a:t>Failure leads to scapegoating</a:t>
                      </a:r>
                    </a:p>
                  </a:txBody>
                  <a:tcPr/>
                </a:tc>
                <a:tc>
                  <a:txBody>
                    <a:bodyPr/>
                    <a:lstStyle/>
                    <a:p>
                      <a:r>
                        <a:rPr lang="en-US" sz="2000" dirty="0"/>
                        <a:t>Failure leads to justice</a:t>
                      </a:r>
                    </a:p>
                  </a:txBody>
                  <a:tcPr/>
                </a:tc>
                <a:tc>
                  <a:txBody>
                    <a:bodyPr/>
                    <a:lstStyle/>
                    <a:p>
                      <a:r>
                        <a:rPr lang="en-US" sz="2000" dirty="0"/>
                        <a:t>Failure leads to inquiry</a:t>
                      </a:r>
                    </a:p>
                  </a:txBody>
                  <a:tcPr/>
                </a:tc>
                <a:extLst>
                  <a:ext uri="{0D108BD9-81ED-4DB2-BD59-A6C34878D82A}">
                    <a16:rowId xmlns:a16="http://schemas.microsoft.com/office/drawing/2014/main" val="4066841438"/>
                  </a:ext>
                </a:extLst>
              </a:tr>
              <a:tr h="370840">
                <a:tc>
                  <a:txBody>
                    <a:bodyPr/>
                    <a:lstStyle/>
                    <a:p>
                      <a:r>
                        <a:rPr lang="en-US" sz="2000" dirty="0"/>
                        <a:t>Novelty crushed</a:t>
                      </a:r>
                    </a:p>
                  </a:txBody>
                  <a:tcPr/>
                </a:tc>
                <a:tc>
                  <a:txBody>
                    <a:bodyPr/>
                    <a:lstStyle/>
                    <a:p>
                      <a:r>
                        <a:rPr lang="en-US" sz="2000" dirty="0"/>
                        <a:t>Novelty leads to problems</a:t>
                      </a:r>
                    </a:p>
                  </a:txBody>
                  <a:tcPr/>
                </a:tc>
                <a:tc>
                  <a:txBody>
                    <a:bodyPr/>
                    <a:lstStyle/>
                    <a:p>
                      <a:r>
                        <a:rPr lang="en-US" sz="2000" dirty="0"/>
                        <a:t>Novelty implemented</a:t>
                      </a:r>
                    </a:p>
                  </a:txBody>
                  <a:tcPr/>
                </a:tc>
                <a:extLst>
                  <a:ext uri="{0D108BD9-81ED-4DB2-BD59-A6C34878D82A}">
                    <a16:rowId xmlns:a16="http://schemas.microsoft.com/office/drawing/2014/main" val="1923780387"/>
                  </a:ext>
                </a:extLst>
              </a:tr>
            </a:tbl>
          </a:graphicData>
        </a:graphic>
      </p:graphicFrame>
      <p:sp>
        <p:nvSpPr>
          <p:cNvPr id="6" name="Oval 5">
            <a:extLst>
              <a:ext uri="{FF2B5EF4-FFF2-40B4-BE49-F238E27FC236}">
                <a16:creationId xmlns:a16="http://schemas.microsoft.com/office/drawing/2014/main" id="{230288F8-1F54-421A-ABD5-7D130D6ECBAD}"/>
              </a:ext>
            </a:extLst>
          </p:cNvPr>
          <p:cNvSpPr/>
          <p:nvPr/>
        </p:nvSpPr>
        <p:spPr>
          <a:xfrm>
            <a:off x="7137622" y="1590262"/>
            <a:ext cx="3172570" cy="465151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76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Technical Capabilities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Version Control</a:t>
            </a:r>
          </a:p>
          <a:p>
            <a:r>
              <a:rPr lang="en-US" dirty="0"/>
              <a:t>Deployment Automation</a:t>
            </a:r>
          </a:p>
          <a:p>
            <a:r>
              <a:rPr lang="en-US" dirty="0"/>
              <a:t>Continuous Integration</a:t>
            </a:r>
          </a:p>
          <a:p>
            <a:r>
              <a:rPr lang="en-US" dirty="0"/>
              <a:t>Trunk Based Development</a:t>
            </a:r>
          </a:p>
          <a:p>
            <a:r>
              <a:rPr lang="en-US" dirty="0"/>
              <a:t>Test Automation</a:t>
            </a:r>
          </a:p>
          <a:p>
            <a:r>
              <a:rPr lang="en-US" dirty="0"/>
              <a:t>Decoupled Architecture</a:t>
            </a:r>
          </a:p>
          <a:p>
            <a:r>
              <a:rPr lang="en-US" dirty="0"/>
              <a:t>Test Data Management</a:t>
            </a:r>
          </a:p>
          <a:p>
            <a:r>
              <a:rPr lang="en-US" dirty="0"/>
              <a:t>Security and Privacy</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07962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Process Capabilities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pPr lvl="0"/>
            <a:r>
              <a:rPr lang="en-US" dirty="0"/>
              <a:t>Customer Value</a:t>
            </a:r>
          </a:p>
          <a:p>
            <a:pPr lvl="0"/>
            <a:r>
              <a:rPr lang="en-US" dirty="0"/>
              <a:t>Value Stream Mapping</a:t>
            </a:r>
          </a:p>
          <a:p>
            <a:pPr lvl="0"/>
            <a:r>
              <a:rPr lang="en-US" dirty="0"/>
              <a:t>Small Batches</a:t>
            </a:r>
          </a:p>
          <a:p>
            <a:pPr lvl="0"/>
            <a:r>
              <a:rPr lang="en-US" dirty="0"/>
              <a:t>Change Approval Process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833179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Measurement Capabilities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pPr lvl="0"/>
            <a:r>
              <a:rPr lang="en-US" dirty="0"/>
              <a:t>Measurements and Metrics</a:t>
            </a:r>
          </a:p>
          <a:p>
            <a:pPr lvl="0"/>
            <a:r>
              <a:rPr lang="en-US" dirty="0"/>
              <a:t>Failure Notification</a:t>
            </a:r>
          </a:p>
          <a:p>
            <a:pPr lvl="0"/>
            <a:r>
              <a:rPr lang="en-US" dirty="0"/>
              <a:t>Work in Progress Limits</a:t>
            </a:r>
          </a:p>
          <a:p>
            <a:pPr lvl="0"/>
            <a:r>
              <a:rPr lang="en-US" dirty="0"/>
              <a:t>Visualization of Work</a:t>
            </a:r>
          </a:p>
          <a:p>
            <a:pPr lvl="0"/>
            <a:r>
              <a:rPr lang="en-US" dirty="0"/>
              <a:t>Feedback to Stakeholders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85187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Notional Deployment Pipeline with Measurement &amp; Feedback</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5" name="Rectangle: Rounded Corners 4">
            <a:extLst>
              <a:ext uri="{FF2B5EF4-FFF2-40B4-BE49-F238E27FC236}">
                <a16:creationId xmlns:a16="http://schemas.microsoft.com/office/drawing/2014/main" id="{9BAE751F-6B3F-4DBE-9F47-896F02203DBA}"/>
              </a:ext>
            </a:extLst>
          </p:cNvPr>
          <p:cNvSpPr/>
          <p:nvPr/>
        </p:nvSpPr>
        <p:spPr>
          <a:xfrm>
            <a:off x="3684849"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Development</a:t>
            </a:r>
          </a:p>
        </p:txBody>
      </p:sp>
      <p:sp>
        <p:nvSpPr>
          <p:cNvPr id="6" name="Rectangle: Rounded Corners 5">
            <a:extLst>
              <a:ext uri="{FF2B5EF4-FFF2-40B4-BE49-F238E27FC236}">
                <a16:creationId xmlns:a16="http://schemas.microsoft.com/office/drawing/2014/main" id="{95823A2E-5D5A-4A2E-9CDB-1C3B09200257}"/>
              </a:ext>
            </a:extLst>
          </p:cNvPr>
          <p:cNvSpPr/>
          <p:nvPr/>
        </p:nvSpPr>
        <p:spPr>
          <a:xfrm>
            <a:off x="5388497"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Test &amp; Integration</a:t>
            </a:r>
          </a:p>
        </p:txBody>
      </p:sp>
      <p:sp>
        <p:nvSpPr>
          <p:cNvPr id="7" name="Rectangle: Rounded Corners 6">
            <a:extLst>
              <a:ext uri="{FF2B5EF4-FFF2-40B4-BE49-F238E27FC236}">
                <a16:creationId xmlns:a16="http://schemas.microsoft.com/office/drawing/2014/main" id="{6E548987-E2B5-417B-8D51-A1760E32EC53}"/>
              </a:ext>
            </a:extLst>
          </p:cNvPr>
          <p:cNvSpPr/>
          <p:nvPr/>
        </p:nvSpPr>
        <p:spPr>
          <a:xfrm>
            <a:off x="7092145"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Acceptance &amp; Pre-Production Tests</a:t>
            </a:r>
          </a:p>
        </p:txBody>
      </p:sp>
      <p:sp>
        <p:nvSpPr>
          <p:cNvPr id="8" name="Rectangle: Rounded Corners 7">
            <a:extLst>
              <a:ext uri="{FF2B5EF4-FFF2-40B4-BE49-F238E27FC236}">
                <a16:creationId xmlns:a16="http://schemas.microsoft.com/office/drawing/2014/main" id="{5CDA3BFC-3434-4F57-9C18-D21A071109CB}"/>
              </a:ext>
            </a:extLst>
          </p:cNvPr>
          <p:cNvSpPr/>
          <p:nvPr/>
        </p:nvSpPr>
        <p:spPr>
          <a:xfrm>
            <a:off x="8795792" y="2068939"/>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Operations &amp; Maintenance</a:t>
            </a:r>
          </a:p>
        </p:txBody>
      </p:sp>
      <p:sp>
        <p:nvSpPr>
          <p:cNvPr id="9" name="Cylinder 8">
            <a:extLst>
              <a:ext uri="{FF2B5EF4-FFF2-40B4-BE49-F238E27FC236}">
                <a16:creationId xmlns:a16="http://schemas.microsoft.com/office/drawing/2014/main" id="{2B6E3B35-18F3-4C6F-827C-5EAF31254AF7}"/>
              </a:ext>
            </a:extLst>
          </p:cNvPr>
          <p:cNvSpPr/>
          <p:nvPr/>
        </p:nvSpPr>
        <p:spPr>
          <a:xfrm rot="5400000">
            <a:off x="6217722" y="167260"/>
            <a:ext cx="351692" cy="6601304"/>
          </a:xfrm>
          <a:prstGeom prst="can">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tx1"/>
                </a:solidFill>
              </a:rPr>
              <a:t>Defect Data Collection</a:t>
            </a:r>
          </a:p>
        </p:txBody>
      </p:sp>
      <p:sp>
        <p:nvSpPr>
          <p:cNvPr id="10" name="Flowchart: Process 9">
            <a:extLst>
              <a:ext uri="{FF2B5EF4-FFF2-40B4-BE49-F238E27FC236}">
                <a16:creationId xmlns:a16="http://schemas.microsoft.com/office/drawing/2014/main" id="{5366D5FF-003E-41FD-B05E-C27EA2ACC38F}"/>
              </a:ext>
            </a:extLst>
          </p:cNvPr>
          <p:cNvSpPr/>
          <p:nvPr/>
        </p:nvSpPr>
        <p:spPr>
          <a:xfrm>
            <a:off x="3656707" y="4371827"/>
            <a:ext cx="1064819" cy="573248"/>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Defect Analysis</a:t>
            </a:r>
          </a:p>
        </p:txBody>
      </p:sp>
      <p:sp>
        <p:nvSpPr>
          <p:cNvPr id="11" name="Flowchart: Decision 10">
            <a:extLst>
              <a:ext uri="{FF2B5EF4-FFF2-40B4-BE49-F238E27FC236}">
                <a16:creationId xmlns:a16="http://schemas.microsoft.com/office/drawing/2014/main" id="{6207EB0D-EC4A-4ECD-A20F-1EA8429D1AAB}"/>
              </a:ext>
            </a:extLst>
          </p:cNvPr>
          <p:cNvSpPr/>
          <p:nvPr/>
        </p:nvSpPr>
        <p:spPr>
          <a:xfrm>
            <a:off x="5378562" y="4214646"/>
            <a:ext cx="1663970" cy="887610"/>
          </a:xfrm>
          <a:prstGeom prst="flowChartDecis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Defect Decision</a:t>
            </a:r>
          </a:p>
        </p:txBody>
      </p:sp>
      <p:cxnSp>
        <p:nvCxnSpPr>
          <p:cNvPr id="12" name="Straight Arrow Connector 11">
            <a:extLst>
              <a:ext uri="{FF2B5EF4-FFF2-40B4-BE49-F238E27FC236}">
                <a16:creationId xmlns:a16="http://schemas.microsoft.com/office/drawing/2014/main" id="{515BE62B-3A65-41DD-B712-361ABCBE8265}"/>
              </a:ext>
            </a:extLst>
          </p:cNvPr>
          <p:cNvCxnSpPr>
            <a:cxnSpLocks/>
            <a:stCxn id="11" idx="0"/>
          </p:cNvCxnSpPr>
          <p:nvPr/>
        </p:nvCxnSpPr>
        <p:spPr>
          <a:xfrm flipH="1" flipV="1">
            <a:off x="6210547" y="3643758"/>
            <a:ext cx="1" cy="570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F369BDA-C243-4146-8CA2-138CC008A1C7}"/>
              </a:ext>
            </a:extLst>
          </p:cNvPr>
          <p:cNvCxnSpPr>
            <a:cxnSpLocks/>
            <a:stCxn id="11" idx="3"/>
          </p:cNvCxnSpPr>
          <p:nvPr/>
        </p:nvCxnSpPr>
        <p:spPr>
          <a:xfrm flipV="1">
            <a:off x="7042533" y="3643759"/>
            <a:ext cx="827713" cy="1014693"/>
          </a:xfrm>
          <a:prstGeom prst="bentConnector2">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CBB8D0-04A6-49E9-9EC3-86ABF878C4B0}"/>
              </a:ext>
            </a:extLst>
          </p:cNvPr>
          <p:cNvSpPr txBox="1"/>
          <p:nvPr/>
        </p:nvSpPr>
        <p:spPr>
          <a:xfrm>
            <a:off x="6208029" y="4046496"/>
            <a:ext cx="364202" cy="276999"/>
          </a:xfrm>
          <a:prstGeom prst="rect">
            <a:avLst/>
          </a:prstGeom>
          <a:noFill/>
        </p:spPr>
        <p:txBody>
          <a:bodyPr wrap="none" rtlCol="0">
            <a:spAutoFit/>
          </a:bodyPr>
          <a:lstStyle/>
          <a:p>
            <a:r>
              <a:rPr lang="en-US" sz="1200" b="1" dirty="0"/>
              <a:t>Fix</a:t>
            </a:r>
          </a:p>
        </p:txBody>
      </p:sp>
      <p:sp>
        <p:nvSpPr>
          <p:cNvPr id="15" name="TextBox 14">
            <a:extLst>
              <a:ext uri="{FF2B5EF4-FFF2-40B4-BE49-F238E27FC236}">
                <a16:creationId xmlns:a16="http://schemas.microsoft.com/office/drawing/2014/main" id="{F8E241A1-0FEA-4613-9125-6571E3DAA49A}"/>
              </a:ext>
            </a:extLst>
          </p:cNvPr>
          <p:cNvSpPr txBox="1"/>
          <p:nvPr/>
        </p:nvSpPr>
        <p:spPr>
          <a:xfrm>
            <a:off x="6941972" y="4710136"/>
            <a:ext cx="1034642" cy="276999"/>
          </a:xfrm>
          <a:prstGeom prst="rect">
            <a:avLst/>
          </a:prstGeom>
          <a:noFill/>
        </p:spPr>
        <p:txBody>
          <a:bodyPr wrap="none" rtlCol="0">
            <a:spAutoFit/>
          </a:bodyPr>
          <a:lstStyle/>
          <a:p>
            <a:r>
              <a:rPr lang="en-US" sz="1200" b="1" dirty="0"/>
              <a:t>Accept/Defer</a:t>
            </a:r>
          </a:p>
        </p:txBody>
      </p:sp>
      <p:cxnSp>
        <p:nvCxnSpPr>
          <p:cNvPr id="16" name="Straight Arrow Connector 15">
            <a:extLst>
              <a:ext uri="{FF2B5EF4-FFF2-40B4-BE49-F238E27FC236}">
                <a16:creationId xmlns:a16="http://schemas.microsoft.com/office/drawing/2014/main" id="{31C6861D-CC61-46D9-81BA-A94926060BBD}"/>
              </a:ext>
            </a:extLst>
          </p:cNvPr>
          <p:cNvCxnSpPr>
            <a:cxnSpLocks/>
          </p:cNvCxnSpPr>
          <p:nvPr/>
        </p:nvCxnSpPr>
        <p:spPr>
          <a:xfrm>
            <a:off x="4114366" y="2961400"/>
            <a:ext cx="0" cy="31476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8314B5-3865-4B7B-AFC8-4F5ED213933B}"/>
              </a:ext>
            </a:extLst>
          </p:cNvPr>
          <p:cNvCxnSpPr>
            <a:cxnSpLocks/>
          </p:cNvCxnSpPr>
          <p:nvPr/>
        </p:nvCxnSpPr>
        <p:spPr>
          <a:xfrm>
            <a:off x="6010738" y="2907135"/>
            <a:ext cx="0" cy="36021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42493B-C79D-4F04-9564-19CB466D8FCA}"/>
              </a:ext>
            </a:extLst>
          </p:cNvPr>
          <p:cNvCxnSpPr>
            <a:cxnSpLocks/>
          </p:cNvCxnSpPr>
          <p:nvPr/>
        </p:nvCxnSpPr>
        <p:spPr>
          <a:xfrm flipH="1">
            <a:off x="7726506" y="2961400"/>
            <a:ext cx="2034" cy="31476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06EFC8-974B-4D64-AE1B-15E94A8F52F7}"/>
              </a:ext>
            </a:extLst>
          </p:cNvPr>
          <p:cNvCxnSpPr>
            <a:cxnSpLocks/>
          </p:cNvCxnSpPr>
          <p:nvPr/>
        </p:nvCxnSpPr>
        <p:spPr>
          <a:xfrm>
            <a:off x="9487411" y="2952022"/>
            <a:ext cx="0" cy="31532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1FBF45-D57C-4FD4-9F43-B97F4613EB0D}"/>
              </a:ext>
            </a:extLst>
          </p:cNvPr>
          <p:cNvCxnSpPr>
            <a:cxnSpLocks/>
            <a:endCxn id="10" idx="0"/>
          </p:cNvCxnSpPr>
          <p:nvPr/>
        </p:nvCxnSpPr>
        <p:spPr>
          <a:xfrm>
            <a:off x="4189116" y="3659665"/>
            <a:ext cx="0" cy="71216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726B2E-B8E2-42F1-9A2C-848D29C44828}"/>
              </a:ext>
            </a:extLst>
          </p:cNvPr>
          <p:cNvSpPr txBox="1"/>
          <p:nvPr/>
        </p:nvSpPr>
        <p:spPr>
          <a:xfrm>
            <a:off x="3539687" y="5014160"/>
            <a:ext cx="1710981" cy="830997"/>
          </a:xfrm>
          <a:prstGeom prst="rect">
            <a:avLst/>
          </a:prstGeom>
          <a:noFill/>
        </p:spPr>
        <p:txBody>
          <a:bodyPr wrap="none" rtlCol="0">
            <a:spAutoFit/>
          </a:bodyPr>
          <a:lstStyle/>
          <a:p>
            <a:pPr marL="285750" indent="-285750">
              <a:buFont typeface="Arial" panose="020B0604020202020204" pitchFamily="34" charset="0"/>
              <a:buChar char="•"/>
            </a:pPr>
            <a:r>
              <a:rPr lang="en-US" sz="1200" b="1" dirty="0"/>
              <a:t>Root cause analysis</a:t>
            </a:r>
          </a:p>
          <a:p>
            <a:pPr marL="285750" indent="-285750">
              <a:buFont typeface="Arial" panose="020B0604020202020204" pitchFamily="34" charset="0"/>
              <a:buChar char="•"/>
            </a:pPr>
            <a:r>
              <a:rPr lang="en-US" sz="1200" b="1" dirty="0"/>
              <a:t>Cluster analysis</a:t>
            </a:r>
          </a:p>
          <a:p>
            <a:pPr marL="285750" indent="-285750">
              <a:buFont typeface="Arial" panose="020B0604020202020204" pitchFamily="34" charset="0"/>
              <a:buChar char="•"/>
            </a:pPr>
            <a:r>
              <a:rPr lang="en-US" sz="1200" b="1" dirty="0"/>
              <a:t>Aging analysis</a:t>
            </a:r>
          </a:p>
          <a:p>
            <a:pPr marL="285750" indent="-285750">
              <a:buFont typeface="Arial" panose="020B0604020202020204" pitchFamily="34" charset="0"/>
              <a:buChar char="•"/>
            </a:pPr>
            <a:r>
              <a:rPr lang="en-US" sz="1200" b="1" dirty="0"/>
              <a:t>Etc.</a:t>
            </a:r>
          </a:p>
        </p:txBody>
      </p:sp>
      <p:cxnSp>
        <p:nvCxnSpPr>
          <p:cNvPr id="22" name="Straight Arrow Connector 21">
            <a:extLst>
              <a:ext uri="{FF2B5EF4-FFF2-40B4-BE49-F238E27FC236}">
                <a16:creationId xmlns:a16="http://schemas.microsoft.com/office/drawing/2014/main" id="{FD3AE844-C2E0-4654-8EBE-1BFC6C51289A}"/>
              </a:ext>
            </a:extLst>
          </p:cNvPr>
          <p:cNvCxnSpPr>
            <a:cxnSpLocks/>
          </p:cNvCxnSpPr>
          <p:nvPr/>
        </p:nvCxnSpPr>
        <p:spPr>
          <a:xfrm flipV="1">
            <a:off x="4381710" y="2943209"/>
            <a:ext cx="0" cy="3241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055D28-43CE-4F50-BC1A-35BC860FD1E7}"/>
              </a:ext>
            </a:extLst>
          </p:cNvPr>
          <p:cNvCxnSpPr>
            <a:cxnSpLocks/>
            <a:stCxn id="10" idx="3"/>
            <a:endCxn id="11" idx="1"/>
          </p:cNvCxnSpPr>
          <p:nvPr/>
        </p:nvCxnSpPr>
        <p:spPr>
          <a:xfrm>
            <a:off x="4721525" y="4658452"/>
            <a:ext cx="657036"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4EC933-7D00-411D-A4E4-58510F9DA312}"/>
              </a:ext>
            </a:extLst>
          </p:cNvPr>
          <p:cNvCxnSpPr>
            <a:cxnSpLocks/>
            <a:endCxn id="6" idx="1"/>
          </p:cNvCxnSpPr>
          <p:nvPr/>
        </p:nvCxnSpPr>
        <p:spPr>
          <a:xfrm>
            <a:off x="5097088" y="2488842"/>
            <a:ext cx="2914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8C4D63-C147-4C4F-AF4B-6CCABCB58D32}"/>
              </a:ext>
            </a:extLst>
          </p:cNvPr>
          <p:cNvCxnSpPr>
            <a:cxnSpLocks/>
            <a:stCxn id="6" idx="3"/>
            <a:endCxn id="7" idx="1"/>
          </p:cNvCxnSpPr>
          <p:nvPr/>
        </p:nvCxnSpPr>
        <p:spPr>
          <a:xfrm>
            <a:off x="6795806" y="2488842"/>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8C7A8C-B437-4114-9EC9-129BC2ECAD84}"/>
              </a:ext>
            </a:extLst>
          </p:cNvPr>
          <p:cNvCxnSpPr>
            <a:cxnSpLocks/>
            <a:stCxn id="7" idx="3"/>
          </p:cNvCxnSpPr>
          <p:nvPr/>
        </p:nvCxnSpPr>
        <p:spPr>
          <a:xfrm>
            <a:off x="8499453" y="2488842"/>
            <a:ext cx="296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CA6F1E3-0D3E-46A8-A309-7383F34A339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84642" y="4254579"/>
            <a:ext cx="1402080" cy="877823"/>
          </a:xfrm>
          <a:prstGeom prst="rect">
            <a:avLst/>
          </a:prstGeom>
        </p:spPr>
      </p:pic>
      <p:sp>
        <p:nvSpPr>
          <p:cNvPr id="28" name="Flowchart: Process 27">
            <a:extLst>
              <a:ext uri="{FF2B5EF4-FFF2-40B4-BE49-F238E27FC236}">
                <a16:creationId xmlns:a16="http://schemas.microsoft.com/office/drawing/2014/main" id="{948B4FBE-D70C-4D47-B1CF-90D319323E83}"/>
              </a:ext>
            </a:extLst>
          </p:cNvPr>
          <p:cNvSpPr/>
          <p:nvPr/>
        </p:nvSpPr>
        <p:spPr>
          <a:xfrm>
            <a:off x="3358919" y="4046540"/>
            <a:ext cx="4741654" cy="2012354"/>
          </a:xfrm>
          <a:prstGeom prst="flowChartProcess">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Right 28">
            <a:extLst>
              <a:ext uri="{FF2B5EF4-FFF2-40B4-BE49-F238E27FC236}">
                <a16:creationId xmlns:a16="http://schemas.microsoft.com/office/drawing/2014/main" id="{DB69101B-E17A-4DBB-A0B8-7B2E2EA3D29A}"/>
              </a:ext>
            </a:extLst>
          </p:cNvPr>
          <p:cNvSpPr/>
          <p:nvPr/>
        </p:nvSpPr>
        <p:spPr>
          <a:xfrm>
            <a:off x="8137086" y="4552829"/>
            <a:ext cx="596141" cy="2813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45F9847-0345-46CC-9CBA-12142E1CBA6C}"/>
              </a:ext>
            </a:extLst>
          </p:cNvPr>
          <p:cNvSpPr txBox="1"/>
          <p:nvPr/>
        </p:nvSpPr>
        <p:spPr>
          <a:xfrm>
            <a:off x="8829541" y="5050571"/>
            <a:ext cx="1312282" cy="523220"/>
          </a:xfrm>
          <a:prstGeom prst="rect">
            <a:avLst/>
          </a:prstGeom>
          <a:noFill/>
        </p:spPr>
        <p:txBody>
          <a:bodyPr wrap="none" rtlCol="0">
            <a:spAutoFit/>
          </a:bodyPr>
          <a:lstStyle/>
          <a:p>
            <a:pPr algn="ctr"/>
            <a:r>
              <a:rPr lang="en-US" sz="1400" b="1" dirty="0"/>
              <a:t>Defect Metrics </a:t>
            </a:r>
          </a:p>
          <a:p>
            <a:pPr algn="ctr"/>
            <a:r>
              <a:rPr lang="en-US" sz="1400" b="1" dirty="0"/>
              <a:t>&amp; Reporting</a:t>
            </a:r>
          </a:p>
        </p:txBody>
      </p:sp>
      <p:sp>
        <p:nvSpPr>
          <p:cNvPr id="31" name="Cylinder 30">
            <a:extLst>
              <a:ext uri="{FF2B5EF4-FFF2-40B4-BE49-F238E27FC236}">
                <a16:creationId xmlns:a16="http://schemas.microsoft.com/office/drawing/2014/main" id="{76908F70-6802-43DC-A39A-6FFAF0FD64DA}"/>
              </a:ext>
            </a:extLst>
          </p:cNvPr>
          <p:cNvSpPr/>
          <p:nvPr/>
        </p:nvSpPr>
        <p:spPr>
          <a:xfrm>
            <a:off x="2298727" y="4417544"/>
            <a:ext cx="469242" cy="551892"/>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Right 31">
            <a:extLst>
              <a:ext uri="{FF2B5EF4-FFF2-40B4-BE49-F238E27FC236}">
                <a16:creationId xmlns:a16="http://schemas.microsoft.com/office/drawing/2014/main" id="{5ABC6226-882D-460B-8AC5-8A0936A11091}"/>
              </a:ext>
            </a:extLst>
          </p:cNvPr>
          <p:cNvSpPr/>
          <p:nvPr/>
        </p:nvSpPr>
        <p:spPr>
          <a:xfrm>
            <a:off x="2788995" y="4552829"/>
            <a:ext cx="536824" cy="2813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89BC3C2-A41D-4910-99F7-EE16DB1D8CB7}"/>
              </a:ext>
            </a:extLst>
          </p:cNvPr>
          <p:cNvSpPr txBox="1"/>
          <p:nvPr/>
        </p:nvSpPr>
        <p:spPr>
          <a:xfrm>
            <a:off x="2094001" y="4949621"/>
            <a:ext cx="880177" cy="523220"/>
          </a:xfrm>
          <a:prstGeom prst="rect">
            <a:avLst/>
          </a:prstGeom>
          <a:noFill/>
        </p:spPr>
        <p:txBody>
          <a:bodyPr wrap="none" rtlCol="0">
            <a:spAutoFit/>
          </a:bodyPr>
          <a:lstStyle/>
          <a:p>
            <a:pPr algn="ctr"/>
            <a:r>
              <a:rPr lang="en-US" sz="1400" b="1" dirty="0"/>
              <a:t>Defect </a:t>
            </a:r>
          </a:p>
          <a:p>
            <a:pPr algn="ctr"/>
            <a:r>
              <a:rPr lang="en-US" sz="1400" b="1" dirty="0"/>
              <a:t>Database</a:t>
            </a:r>
          </a:p>
        </p:txBody>
      </p:sp>
      <p:sp>
        <p:nvSpPr>
          <p:cNvPr id="34" name="TextBox 33">
            <a:extLst>
              <a:ext uri="{FF2B5EF4-FFF2-40B4-BE49-F238E27FC236}">
                <a16:creationId xmlns:a16="http://schemas.microsoft.com/office/drawing/2014/main" id="{B71D02E3-6E95-44CD-A620-B74578696AA5}"/>
              </a:ext>
            </a:extLst>
          </p:cNvPr>
          <p:cNvSpPr txBox="1"/>
          <p:nvPr/>
        </p:nvSpPr>
        <p:spPr>
          <a:xfrm>
            <a:off x="5535892" y="5096885"/>
            <a:ext cx="2059923" cy="1015663"/>
          </a:xfrm>
          <a:prstGeom prst="rect">
            <a:avLst/>
          </a:prstGeom>
          <a:noFill/>
        </p:spPr>
        <p:txBody>
          <a:bodyPr wrap="none" rtlCol="0">
            <a:spAutoFit/>
          </a:bodyPr>
          <a:lstStyle/>
          <a:p>
            <a:pPr marL="285750" indent="-285750">
              <a:buFont typeface="Arial" panose="020B0604020202020204" pitchFamily="34" charset="0"/>
              <a:buChar char="•"/>
            </a:pPr>
            <a:r>
              <a:rPr lang="en-US" sz="1200" b="1" dirty="0"/>
              <a:t>Minimum viable product</a:t>
            </a:r>
          </a:p>
          <a:p>
            <a:pPr marL="285750" indent="-285750">
              <a:buFont typeface="Arial" panose="020B0604020202020204" pitchFamily="34" charset="0"/>
              <a:buChar char="•"/>
            </a:pPr>
            <a:r>
              <a:rPr lang="en-US" sz="1200" b="1" dirty="0"/>
              <a:t>Time to remediate</a:t>
            </a:r>
          </a:p>
          <a:p>
            <a:pPr marL="285750" indent="-285750">
              <a:buFont typeface="Arial" panose="020B0604020202020204" pitchFamily="34" charset="0"/>
              <a:buChar char="•"/>
            </a:pPr>
            <a:r>
              <a:rPr lang="en-US" sz="1200" b="1" dirty="0"/>
              <a:t>Defect Severity </a:t>
            </a:r>
          </a:p>
          <a:p>
            <a:pPr marL="285750" indent="-285750">
              <a:buFont typeface="Arial" panose="020B0604020202020204" pitchFamily="34" charset="0"/>
              <a:buChar char="•"/>
            </a:pPr>
            <a:r>
              <a:rPr lang="en-US" sz="1200" b="1" dirty="0"/>
              <a:t>Defect Priority</a:t>
            </a:r>
          </a:p>
          <a:p>
            <a:pPr marL="285750" indent="-285750">
              <a:buFont typeface="Arial" panose="020B0604020202020204" pitchFamily="34" charset="0"/>
              <a:buChar char="•"/>
            </a:pPr>
            <a:r>
              <a:rPr lang="en-US" sz="1200" b="1" dirty="0"/>
              <a:t>Etc.</a:t>
            </a:r>
          </a:p>
        </p:txBody>
      </p:sp>
      <p:sp>
        <p:nvSpPr>
          <p:cNvPr id="35" name="TextBox 34">
            <a:extLst>
              <a:ext uri="{FF2B5EF4-FFF2-40B4-BE49-F238E27FC236}">
                <a16:creationId xmlns:a16="http://schemas.microsoft.com/office/drawing/2014/main" id="{4DF8E369-BD43-468B-9CBD-808E22F22BE1}"/>
              </a:ext>
            </a:extLst>
          </p:cNvPr>
          <p:cNvSpPr txBox="1"/>
          <p:nvPr/>
        </p:nvSpPr>
        <p:spPr>
          <a:xfrm>
            <a:off x="2314940" y="2946891"/>
            <a:ext cx="1796710" cy="276999"/>
          </a:xfrm>
          <a:prstGeom prst="rect">
            <a:avLst/>
          </a:prstGeom>
          <a:noFill/>
        </p:spPr>
        <p:txBody>
          <a:bodyPr wrap="none" rtlCol="0">
            <a:spAutoFit/>
          </a:bodyPr>
          <a:lstStyle/>
          <a:p>
            <a:r>
              <a:rPr lang="en-US" sz="1200" b="1" dirty="0">
                <a:solidFill>
                  <a:srgbClr val="FFC000"/>
                </a:solidFill>
              </a:rPr>
              <a:t>Defects &amp; Measurements</a:t>
            </a:r>
          </a:p>
        </p:txBody>
      </p:sp>
      <p:sp>
        <p:nvSpPr>
          <p:cNvPr id="36" name="TextBox 35">
            <a:extLst>
              <a:ext uri="{FF2B5EF4-FFF2-40B4-BE49-F238E27FC236}">
                <a16:creationId xmlns:a16="http://schemas.microsoft.com/office/drawing/2014/main" id="{6868E6AE-9EB6-417A-97B1-BADB71012355}"/>
              </a:ext>
            </a:extLst>
          </p:cNvPr>
          <p:cNvSpPr txBox="1"/>
          <p:nvPr/>
        </p:nvSpPr>
        <p:spPr>
          <a:xfrm>
            <a:off x="4381710" y="2966583"/>
            <a:ext cx="786754" cy="276999"/>
          </a:xfrm>
          <a:prstGeom prst="rect">
            <a:avLst/>
          </a:prstGeom>
          <a:noFill/>
        </p:spPr>
        <p:txBody>
          <a:bodyPr wrap="none" rtlCol="0">
            <a:spAutoFit/>
          </a:bodyPr>
          <a:lstStyle/>
          <a:p>
            <a:r>
              <a:rPr lang="en-US" sz="1200" b="1" dirty="0">
                <a:solidFill>
                  <a:srgbClr val="FF0000"/>
                </a:solidFill>
              </a:rPr>
              <a:t>Feedback</a:t>
            </a:r>
          </a:p>
        </p:txBody>
      </p:sp>
      <p:sp>
        <p:nvSpPr>
          <p:cNvPr id="37" name="TextBox 36">
            <a:extLst>
              <a:ext uri="{FF2B5EF4-FFF2-40B4-BE49-F238E27FC236}">
                <a16:creationId xmlns:a16="http://schemas.microsoft.com/office/drawing/2014/main" id="{D6BD102C-F389-4429-B269-1717E3DCA143}"/>
              </a:ext>
            </a:extLst>
          </p:cNvPr>
          <p:cNvSpPr txBox="1"/>
          <p:nvPr/>
        </p:nvSpPr>
        <p:spPr>
          <a:xfrm>
            <a:off x="2446922" y="3993048"/>
            <a:ext cx="1796710" cy="276999"/>
          </a:xfrm>
          <a:prstGeom prst="rect">
            <a:avLst/>
          </a:prstGeom>
          <a:solidFill>
            <a:schemeClr val="bg1"/>
          </a:solidFill>
        </p:spPr>
        <p:txBody>
          <a:bodyPr wrap="none" rtlCol="0">
            <a:spAutoFit/>
          </a:bodyPr>
          <a:lstStyle/>
          <a:p>
            <a:r>
              <a:rPr lang="en-US" sz="1200" b="1" dirty="0">
                <a:solidFill>
                  <a:schemeClr val="accent6">
                    <a:lumMod val="75000"/>
                  </a:schemeClr>
                </a:solidFill>
              </a:rPr>
              <a:t>Defects &amp; Measurements</a:t>
            </a:r>
          </a:p>
        </p:txBody>
      </p:sp>
      <p:sp>
        <p:nvSpPr>
          <p:cNvPr id="38" name="Rectangle 37">
            <a:extLst>
              <a:ext uri="{FF2B5EF4-FFF2-40B4-BE49-F238E27FC236}">
                <a16:creationId xmlns:a16="http://schemas.microsoft.com/office/drawing/2014/main" id="{A82AA40A-E0B0-4F03-80D2-CE0974440A5D}"/>
              </a:ext>
            </a:extLst>
          </p:cNvPr>
          <p:cNvSpPr/>
          <p:nvPr/>
        </p:nvSpPr>
        <p:spPr>
          <a:xfrm>
            <a:off x="1981200" y="3872286"/>
            <a:ext cx="8331726" cy="2308364"/>
          </a:xfrm>
          <a:prstGeom prst="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9067394-6E80-4600-B272-83E8C7DDE06F}"/>
              </a:ext>
            </a:extLst>
          </p:cNvPr>
          <p:cNvSpPr/>
          <p:nvPr/>
        </p:nvSpPr>
        <p:spPr>
          <a:xfrm>
            <a:off x="1981201"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Business Idea</a:t>
            </a:r>
          </a:p>
        </p:txBody>
      </p:sp>
      <p:cxnSp>
        <p:nvCxnSpPr>
          <p:cNvPr id="40" name="Straight Arrow Connector 39">
            <a:extLst>
              <a:ext uri="{FF2B5EF4-FFF2-40B4-BE49-F238E27FC236}">
                <a16:creationId xmlns:a16="http://schemas.microsoft.com/office/drawing/2014/main" id="{3014D516-19F3-4771-80FF-D337A6D7A8F4}"/>
              </a:ext>
            </a:extLst>
          </p:cNvPr>
          <p:cNvCxnSpPr>
            <a:cxnSpLocks/>
            <a:stCxn id="39" idx="3"/>
            <a:endCxn id="5" idx="1"/>
          </p:cNvCxnSpPr>
          <p:nvPr/>
        </p:nvCxnSpPr>
        <p:spPr>
          <a:xfrm>
            <a:off x="3388510" y="2488842"/>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0530F9B-85C5-403B-B5C0-35A4D22B3F44}"/>
              </a:ext>
            </a:extLst>
          </p:cNvPr>
          <p:cNvCxnSpPr>
            <a:stCxn id="8" idx="0"/>
            <a:endCxn id="7" idx="0"/>
          </p:cNvCxnSpPr>
          <p:nvPr/>
        </p:nvCxnSpPr>
        <p:spPr>
          <a:xfrm rot="16200000" flipV="1">
            <a:off x="8646513" y="1216004"/>
            <a:ext cx="2223" cy="1703647"/>
          </a:xfrm>
          <a:prstGeom prst="bentConnector3">
            <a:avLst>
              <a:gd name="adj1" fmla="val 2580850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9448ADB4-99A3-4B7D-927C-736F3EB3B43D}"/>
              </a:ext>
            </a:extLst>
          </p:cNvPr>
          <p:cNvCxnSpPr>
            <a:stCxn id="7" idx="0"/>
            <a:endCxn id="6" idx="0"/>
          </p:cNvCxnSpPr>
          <p:nvPr/>
        </p:nvCxnSpPr>
        <p:spPr>
          <a:xfrm rot="16200000" flipV="1">
            <a:off x="6943976" y="1214892"/>
            <a:ext cx="12700" cy="1703648"/>
          </a:xfrm>
          <a:prstGeom prst="bentConnector3">
            <a:avLst>
              <a:gd name="adj1" fmla="val 346154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9B9AE7C-66F0-4C12-814E-95D37F0EEB96}"/>
              </a:ext>
            </a:extLst>
          </p:cNvPr>
          <p:cNvCxnSpPr>
            <a:stCxn id="6" idx="0"/>
            <a:endCxn id="5" idx="0"/>
          </p:cNvCxnSpPr>
          <p:nvPr/>
        </p:nvCxnSpPr>
        <p:spPr>
          <a:xfrm rot="16200000" flipV="1">
            <a:off x="5240328" y="1214892"/>
            <a:ext cx="12700" cy="1703648"/>
          </a:xfrm>
          <a:prstGeom prst="bentConnector3">
            <a:avLst>
              <a:gd name="adj1" fmla="val 2630764"/>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3274E71-BDA6-4832-8087-566210D71A6C}"/>
              </a:ext>
            </a:extLst>
          </p:cNvPr>
          <p:cNvCxnSpPr>
            <a:stCxn id="5" idx="0"/>
            <a:endCxn id="39" idx="0"/>
          </p:cNvCxnSpPr>
          <p:nvPr/>
        </p:nvCxnSpPr>
        <p:spPr>
          <a:xfrm rot="16200000" flipV="1">
            <a:off x="3536680" y="1214892"/>
            <a:ext cx="12700" cy="1703648"/>
          </a:xfrm>
          <a:prstGeom prst="bentConnector3">
            <a:avLst>
              <a:gd name="adj1" fmla="val 18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1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B270-E8CD-4154-9A25-384A6B005999}"/>
              </a:ext>
            </a:extLst>
          </p:cNvPr>
          <p:cNvSpPr>
            <a:spLocks noGrp="1"/>
          </p:cNvSpPr>
          <p:nvPr>
            <p:ph type="ctrTitle" sz="quarter"/>
          </p:nvPr>
        </p:nvSpPr>
        <p:spPr/>
        <p:txBody>
          <a:bodyPr/>
          <a:lstStyle/>
          <a:p>
            <a:r>
              <a:rPr lang="en-US" dirty="0"/>
              <a:t>DevOps Baseline Measures</a:t>
            </a:r>
          </a:p>
        </p:txBody>
      </p:sp>
    </p:spTree>
    <p:extLst>
      <p:ext uri="{BB962C8B-B14F-4D97-AF65-F5344CB8AC3E}">
        <p14:creationId xmlns:p14="http://schemas.microsoft.com/office/powerpoint/2010/main" val="101920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DevOps Baseline Measures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Requirements baseline</a:t>
            </a:r>
          </a:p>
          <a:p>
            <a:r>
              <a:rPr lang="en-US" dirty="0"/>
              <a:t>Environment baseline</a:t>
            </a:r>
          </a:p>
          <a:p>
            <a:r>
              <a:rPr lang="en-US" dirty="0"/>
              <a:t>Testing baseline</a:t>
            </a:r>
          </a:p>
          <a:p>
            <a:r>
              <a:rPr lang="en-US" dirty="0"/>
              <a:t>Security and privacy baseline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51529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Percentage of organizations capacity spent on documenting requirements and planning</a:t>
            </a:r>
          </a:p>
          <a:p>
            <a:r>
              <a:rPr lang="en-US" dirty="0"/>
              <a:t>Amount of requirements inventory waiting for development in terms of days of supply</a:t>
            </a:r>
          </a:p>
          <a:p>
            <a:r>
              <a:rPr lang="en-US" dirty="0"/>
              <a:t>Percentage of the requirements reworked after originally defined</a:t>
            </a:r>
          </a:p>
          <a:p>
            <a:r>
              <a:rPr lang="en-US" dirty="0"/>
              <a:t>Percentages of delivered features used by the customers and are achieving the expected business results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95681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C1CF-3C98-4EC5-8180-403AD17884AD}"/>
              </a:ext>
            </a:extLst>
          </p:cNvPr>
          <p:cNvSpPr>
            <a:spLocks noGrp="1"/>
          </p:cNvSpPr>
          <p:nvPr>
            <p:ph type="ctrTitle" sz="quarter"/>
          </p:nvPr>
        </p:nvSpPr>
        <p:spPr/>
        <p:txBody>
          <a:bodyPr/>
          <a:lstStyle/>
          <a:p>
            <a:r>
              <a:rPr lang="en-US" dirty="0"/>
              <a:t>Background</a:t>
            </a:r>
          </a:p>
        </p:txBody>
      </p:sp>
    </p:spTree>
    <p:extLst>
      <p:ext uri="{BB962C8B-B14F-4D97-AF65-F5344CB8AC3E}">
        <p14:creationId xmlns:p14="http://schemas.microsoft.com/office/powerpoint/2010/main" val="292495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Time from environment request to delivery</a:t>
            </a:r>
          </a:p>
          <a:p>
            <a:r>
              <a:rPr lang="en-US" dirty="0"/>
              <a:t>How frequently new environments are required</a:t>
            </a:r>
          </a:p>
          <a:p>
            <a:r>
              <a:rPr lang="en-US" dirty="0"/>
              <a:t>Percent of time environments need fixing</a:t>
            </a:r>
          </a:p>
          <a:p>
            <a:r>
              <a:rPr lang="en-US" dirty="0"/>
              <a:t>Percent of defects associated with code vs. environment vs. deployment vs. database vs. other at each stage in the DP</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256924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Time it takes to run the full set of testing</a:t>
            </a:r>
          </a:p>
          <a:p>
            <a:r>
              <a:rPr lang="en-US" dirty="0"/>
              <a:t>Repeatability of the testing (false failures)</a:t>
            </a:r>
          </a:p>
          <a:p>
            <a:r>
              <a:rPr lang="en-US" dirty="0"/>
              <a:t>Percent of defects found with unit tests, automated system tests, and manual tests</a:t>
            </a:r>
          </a:p>
          <a:p>
            <a:r>
              <a:rPr lang="en-US" dirty="0"/>
              <a:t>Time it takes the release branch to meet production quality</a:t>
            </a:r>
          </a:p>
          <a:p>
            <a:r>
              <a:rPr lang="en-US" dirty="0"/>
              <a:t>Approval times</a:t>
            </a:r>
          </a:p>
          <a:p>
            <a:r>
              <a:rPr lang="en-US" dirty="0"/>
              <a:t>Batch sizes or release frequency at each stage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57251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Security &amp; Privacy Assessments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Percentage of resources spent on documenting security and privacy requirements and planning</a:t>
            </a:r>
          </a:p>
          <a:p>
            <a:r>
              <a:rPr lang="en-US" dirty="0"/>
              <a:t>Time it takes to prepare for security and privacy control assessment in terms of days of supply</a:t>
            </a:r>
          </a:p>
          <a:p>
            <a:r>
              <a:rPr lang="en-US" dirty="0"/>
              <a:t>Time to remediate security and privacy deficiencies after discovery in terms of days</a:t>
            </a:r>
          </a:p>
          <a:p>
            <a:r>
              <a:rPr lang="en-US" dirty="0"/>
              <a:t>Number of security and privacy deficiencies remediated</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02926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Production Release</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Time and effort to deploy and release to production</a:t>
            </a:r>
          </a:p>
          <a:p>
            <a:r>
              <a:rPr lang="en-US" dirty="0"/>
              <a:t>Number of issues found during release and their source (e.g., environment, development, deployment, test, data)</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35492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Operations and Observation</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Issues found in production</a:t>
            </a:r>
          </a:p>
          <a:p>
            <a:r>
              <a:rPr lang="en-US" dirty="0"/>
              <a:t>Time to restore service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66199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Scaling to Continuous Integration</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Number of green builds a day and the percent green in continuous integration</a:t>
            </a:r>
          </a:p>
          <a:p>
            <a:r>
              <a:rPr lang="en-US" dirty="0"/>
              <a:t>Time to recover from a red build</a:t>
            </a:r>
          </a:p>
          <a:p>
            <a:r>
              <a:rPr lang="en-US" dirty="0"/>
              <a:t>Percent of features requiring rework before acceptance by the business</a:t>
            </a:r>
          </a:p>
          <a:p>
            <a:r>
              <a:rPr lang="en-US" dirty="0"/>
              <a:t>Amount of effort required to integrate code from different developers to complete a working feature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81190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D90C-A620-4192-B55C-1EFE598A0919}"/>
              </a:ext>
            </a:extLst>
          </p:cNvPr>
          <p:cNvSpPr>
            <a:spLocks noGrp="1"/>
          </p:cNvSpPr>
          <p:nvPr>
            <p:ph type="ctrTitle" sz="quarter"/>
          </p:nvPr>
        </p:nvSpPr>
        <p:spPr/>
        <p:txBody>
          <a:bodyPr/>
          <a:lstStyle/>
          <a:p>
            <a:r>
              <a:rPr lang="en-US" dirty="0"/>
              <a:t>Large Tightly Coupled Monolithic Software Architectures</a:t>
            </a:r>
          </a:p>
        </p:txBody>
      </p:sp>
    </p:spTree>
    <p:extLst>
      <p:ext uri="{BB962C8B-B14F-4D97-AF65-F5344CB8AC3E}">
        <p14:creationId xmlns:p14="http://schemas.microsoft.com/office/powerpoint/2010/main" val="2577676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Monolithic Tightly Coupled Software Architectures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Single unit</a:t>
            </a:r>
          </a:p>
          <a:p>
            <a:r>
              <a:rPr lang="en-US" dirty="0"/>
              <a:t>Built in three main parts:</a:t>
            </a:r>
          </a:p>
          <a:p>
            <a:pPr lvl="1"/>
            <a:r>
              <a:rPr lang="en-US" dirty="0"/>
              <a:t>Client-side user interface</a:t>
            </a:r>
          </a:p>
          <a:p>
            <a:pPr lvl="1"/>
            <a:r>
              <a:rPr lang="en-US" dirty="0"/>
              <a:t>Database</a:t>
            </a:r>
          </a:p>
          <a:p>
            <a:pPr lvl="1"/>
            <a:r>
              <a:rPr lang="en-US" dirty="0"/>
              <a:t>Server-side monolithic application</a:t>
            </a:r>
          </a:p>
          <a:p>
            <a:r>
              <a:rPr lang="en-US" dirty="0"/>
              <a:t>Tightly coupled software</a:t>
            </a:r>
          </a:p>
          <a:p>
            <a:r>
              <a:rPr lang="en-US" dirty="0"/>
              <a:t>Multiple software features imbedded in a software an application</a:t>
            </a:r>
          </a:p>
          <a:p>
            <a:r>
              <a:rPr lang="en-US" dirty="0"/>
              <a:t>Many number of lines of code to decipher</a:t>
            </a:r>
          </a:p>
          <a:p>
            <a:r>
              <a:rPr lang="en-US" dirty="0"/>
              <a:t>Complex to decipher</a:t>
            </a:r>
          </a:p>
          <a:p>
            <a:r>
              <a:rPr lang="en-US" dirty="0"/>
              <a:t>Might be difficult to coordinate large teams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673188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Monolithic Tightly Coupled Software Architectures(cont.)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Takes time to:</a:t>
            </a:r>
          </a:p>
          <a:p>
            <a:pPr lvl="1"/>
            <a:r>
              <a:rPr lang="en-US" dirty="0"/>
              <a:t>Understand the code</a:t>
            </a:r>
          </a:p>
          <a:p>
            <a:pPr lvl="1"/>
            <a:r>
              <a:rPr lang="en-US" dirty="0"/>
              <a:t>Test the code</a:t>
            </a:r>
          </a:p>
          <a:p>
            <a:pPr lvl="1"/>
            <a:r>
              <a:rPr lang="en-US" dirty="0"/>
              <a:t>Debug the code</a:t>
            </a:r>
          </a:p>
          <a:p>
            <a:r>
              <a:rPr lang="en-US" dirty="0"/>
              <a:t>Must retest entire application when changes are made</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318949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What’s Old is New Again</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Make applications smaller and easier to understand and create</a:t>
            </a:r>
          </a:p>
          <a:p>
            <a:pPr lvl="1"/>
            <a:r>
              <a:rPr lang="en-US" dirty="0"/>
              <a:t>Functions</a:t>
            </a:r>
          </a:p>
          <a:p>
            <a:pPr lvl="1"/>
            <a:r>
              <a:rPr lang="en-US" dirty="0"/>
              <a:t>Procedures</a:t>
            </a:r>
          </a:p>
          <a:p>
            <a:pPr lvl="1"/>
            <a:r>
              <a:rPr lang="en-US" dirty="0"/>
              <a:t>Methods</a:t>
            </a:r>
          </a:p>
          <a:p>
            <a:r>
              <a:rPr lang="en-US" dirty="0"/>
              <a:t>Code libraries</a:t>
            </a:r>
          </a:p>
          <a:p>
            <a:r>
              <a:rPr lang="en-US" dirty="0"/>
              <a:t>Service Oriented Architecture (SOA)</a:t>
            </a:r>
          </a:p>
          <a:p>
            <a:pPr lvl="1"/>
            <a:r>
              <a:rPr lang="en-US" dirty="0"/>
              <a:t>Breaking up applications into smaller software components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26846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F873-81C9-45FB-817A-551B2B19C3D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A2D5DC9-FF1F-40A1-8C7A-C3227621F0FB}"/>
              </a:ext>
            </a:extLst>
          </p:cNvPr>
          <p:cNvSpPr>
            <a:spLocks noGrp="1"/>
          </p:cNvSpPr>
          <p:nvPr>
            <p:ph idx="1"/>
          </p:nvPr>
        </p:nvSpPr>
        <p:spPr/>
        <p:txBody>
          <a:bodyPr/>
          <a:lstStyle/>
          <a:p>
            <a:r>
              <a:rPr lang="en-US" dirty="0"/>
              <a:t>Software literature provides examples of the successful use of DevOps to improve the software deployment pipeline</a:t>
            </a:r>
          </a:p>
          <a:p>
            <a:r>
              <a:rPr lang="en-US" dirty="0"/>
              <a:t>Case studies based on </a:t>
            </a:r>
          </a:p>
          <a:p>
            <a:pPr lvl="1"/>
            <a:r>
              <a:rPr lang="en-US" dirty="0"/>
              <a:t>Small development teams</a:t>
            </a:r>
          </a:p>
          <a:p>
            <a:pPr lvl="1"/>
            <a:r>
              <a:rPr lang="en-US" dirty="0"/>
              <a:t>Loosely coupled software architectures</a:t>
            </a:r>
          </a:p>
          <a:p>
            <a:pPr lvl="1"/>
            <a:r>
              <a:rPr lang="en-US" dirty="0"/>
              <a:t>Web-based applications</a:t>
            </a:r>
          </a:p>
          <a:p>
            <a:pPr lvl="1"/>
            <a:r>
              <a:rPr lang="en-US" dirty="0"/>
              <a:t>Implemented on cloud computing platforms</a:t>
            </a:r>
          </a:p>
          <a:p>
            <a:endParaRPr lang="en-US" dirty="0"/>
          </a:p>
        </p:txBody>
      </p:sp>
      <p:sp>
        <p:nvSpPr>
          <p:cNvPr id="4" name="Footer Placeholder 3">
            <a:extLst>
              <a:ext uri="{FF2B5EF4-FFF2-40B4-BE49-F238E27FC236}">
                <a16:creationId xmlns:a16="http://schemas.microsoft.com/office/drawing/2014/main" id="{AC6352C1-6D24-43F4-AF3E-E611670F4BF5}"/>
              </a:ext>
            </a:extLst>
          </p:cNvPr>
          <p:cNvSpPr>
            <a:spLocks noGrp="1"/>
          </p:cNvSpPr>
          <p:nvPr>
            <p:ph type="ftr" sz="quarter" idx="11"/>
          </p:nvPr>
        </p:nvSpPr>
        <p:spPr/>
        <p:txBody>
          <a:bodyPr/>
          <a:lstStyle/>
          <a:p>
            <a:r>
              <a:rPr lang="en-US" altLang="en-US" dirty="0">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546486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Monolithic versus Microservices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107E926A-596B-44FA-A0CA-4DA3394EEEEF}"/>
              </a:ext>
            </a:extLst>
          </p:cNvPr>
          <p:cNvPicPr>
            <a:picLocks noChangeAspect="1"/>
          </p:cNvPicPr>
          <p:nvPr/>
        </p:nvPicPr>
        <p:blipFill>
          <a:blip r:embed="rId2"/>
          <a:stretch>
            <a:fillRect/>
          </a:stretch>
        </p:blipFill>
        <p:spPr>
          <a:xfrm>
            <a:off x="2552700" y="1629144"/>
            <a:ext cx="7086600" cy="4181475"/>
          </a:xfrm>
          <a:prstGeom prst="rect">
            <a:avLst/>
          </a:prstGeom>
        </p:spPr>
      </p:pic>
      <p:sp>
        <p:nvSpPr>
          <p:cNvPr id="6" name="TextBox 5">
            <a:extLst>
              <a:ext uri="{FF2B5EF4-FFF2-40B4-BE49-F238E27FC236}">
                <a16:creationId xmlns:a16="http://schemas.microsoft.com/office/drawing/2014/main" id="{FFD21D31-8042-4130-9578-D3F41C55FA42}"/>
              </a:ext>
            </a:extLst>
          </p:cNvPr>
          <p:cNvSpPr txBox="1"/>
          <p:nvPr/>
        </p:nvSpPr>
        <p:spPr>
          <a:xfrm>
            <a:off x="2105025" y="5996543"/>
            <a:ext cx="5948680" cy="369332"/>
          </a:xfrm>
          <a:prstGeom prst="rect">
            <a:avLst/>
          </a:prstGeom>
          <a:noFill/>
        </p:spPr>
        <p:txBody>
          <a:bodyPr wrap="none" rtlCol="0">
            <a:spAutoFit/>
          </a:bodyPr>
          <a:lstStyle/>
          <a:p>
            <a:r>
              <a:rPr lang="en-US" dirty="0"/>
              <a:t>Source: </a:t>
            </a:r>
            <a:r>
              <a:rPr lang="en-US" dirty="0">
                <a:hlinkClick r:id="rId3"/>
              </a:rPr>
              <a:t>https://martinfowler.com/articles/microservices.html</a:t>
            </a:r>
            <a:endParaRPr lang="en-US" dirty="0"/>
          </a:p>
        </p:txBody>
      </p:sp>
    </p:spTree>
    <p:extLst>
      <p:ext uri="{BB962C8B-B14F-4D97-AF65-F5344CB8AC3E}">
        <p14:creationId xmlns:p14="http://schemas.microsoft.com/office/powerpoint/2010/main" val="1452524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Conway’s Law</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i="1" dirty="0"/>
              <a:t>Any organization that designs a system (defined broadly) will produce a design whose structure is a copy of the organization's communication structure.</a:t>
            </a:r>
          </a:p>
          <a:p>
            <a:pPr lvl="8"/>
            <a:r>
              <a:rPr lang="en-US" sz="2800" i="1" dirty="0"/>
              <a:t>Melvyn Conway, 1967</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874478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Silos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669D46A8-F85E-4096-B59A-7B757533803D}"/>
              </a:ext>
            </a:extLst>
          </p:cNvPr>
          <p:cNvPicPr>
            <a:picLocks noChangeAspect="1"/>
          </p:cNvPicPr>
          <p:nvPr/>
        </p:nvPicPr>
        <p:blipFill>
          <a:blip r:embed="rId2"/>
          <a:stretch>
            <a:fillRect/>
          </a:stretch>
        </p:blipFill>
        <p:spPr>
          <a:xfrm>
            <a:off x="3252976" y="1460335"/>
            <a:ext cx="5686049" cy="4553558"/>
          </a:xfrm>
          <a:prstGeom prst="rect">
            <a:avLst/>
          </a:prstGeom>
        </p:spPr>
      </p:pic>
      <p:sp>
        <p:nvSpPr>
          <p:cNvPr id="6" name="TextBox 5">
            <a:extLst>
              <a:ext uri="{FF2B5EF4-FFF2-40B4-BE49-F238E27FC236}">
                <a16:creationId xmlns:a16="http://schemas.microsoft.com/office/drawing/2014/main" id="{B318B46D-E79F-4B4A-B3B5-A032A5D24A6F}"/>
              </a:ext>
            </a:extLst>
          </p:cNvPr>
          <p:cNvSpPr txBox="1"/>
          <p:nvPr/>
        </p:nvSpPr>
        <p:spPr>
          <a:xfrm>
            <a:off x="2190750" y="6056591"/>
            <a:ext cx="6504986" cy="369332"/>
          </a:xfrm>
          <a:prstGeom prst="rect">
            <a:avLst/>
          </a:prstGeom>
          <a:noFill/>
        </p:spPr>
        <p:txBody>
          <a:bodyPr wrap="none" rtlCol="0">
            <a:spAutoFit/>
          </a:bodyPr>
          <a:lstStyle/>
          <a:p>
            <a:r>
              <a:rPr lang="en-US" dirty="0"/>
              <a:t>Source: </a:t>
            </a:r>
            <a:r>
              <a:rPr lang="en-US" dirty="0">
                <a:hlinkClick r:id="rId3"/>
              </a:rPr>
              <a:t>https://opensource.com/resources/what-are-microservices</a:t>
            </a:r>
            <a:endParaRPr lang="en-US" dirty="0"/>
          </a:p>
        </p:txBody>
      </p:sp>
    </p:spTree>
    <p:extLst>
      <p:ext uri="{BB962C8B-B14F-4D97-AF65-F5344CB8AC3E}">
        <p14:creationId xmlns:p14="http://schemas.microsoft.com/office/powerpoint/2010/main" val="296566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Cross-functional</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1EE6DADA-CCC1-4863-838D-3A1C9187F111}"/>
              </a:ext>
            </a:extLst>
          </p:cNvPr>
          <p:cNvPicPr>
            <a:picLocks noChangeAspect="1"/>
          </p:cNvPicPr>
          <p:nvPr/>
        </p:nvPicPr>
        <p:blipFill>
          <a:blip r:embed="rId2"/>
          <a:stretch>
            <a:fillRect/>
          </a:stretch>
        </p:blipFill>
        <p:spPr>
          <a:xfrm>
            <a:off x="2340530" y="1516472"/>
            <a:ext cx="7510939" cy="4280535"/>
          </a:xfrm>
          <a:prstGeom prst="rect">
            <a:avLst/>
          </a:prstGeom>
        </p:spPr>
      </p:pic>
      <p:sp>
        <p:nvSpPr>
          <p:cNvPr id="6" name="TextBox 5">
            <a:extLst>
              <a:ext uri="{FF2B5EF4-FFF2-40B4-BE49-F238E27FC236}">
                <a16:creationId xmlns:a16="http://schemas.microsoft.com/office/drawing/2014/main" id="{CDDD3516-133D-4CA3-BB57-74551F9A2A92}"/>
              </a:ext>
            </a:extLst>
          </p:cNvPr>
          <p:cNvSpPr txBox="1"/>
          <p:nvPr/>
        </p:nvSpPr>
        <p:spPr>
          <a:xfrm>
            <a:off x="1981199" y="5797006"/>
            <a:ext cx="6504986" cy="369332"/>
          </a:xfrm>
          <a:prstGeom prst="rect">
            <a:avLst/>
          </a:prstGeom>
          <a:noFill/>
        </p:spPr>
        <p:txBody>
          <a:bodyPr wrap="none" rtlCol="0">
            <a:spAutoFit/>
          </a:bodyPr>
          <a:lstStyle/>
          <a:p>
            <a:r>
              <a:rPr lang="en-US" dirty="0"/>
              <a:t>Source: </a:t>
            </a:r>
            <a:r>
              <a:rPr lang="en-US" dirty="0">
                <a:hlinkClick r:id="rId3"/>
              </a:rPr>
              <a:t>https://opensource.com/resources/what-are-microservices</a:t>
            </a:r>
            <a:endParaRPr lang="en-US" dirty="0"/>
          </a:p>
        </p:txBody>
      </p:sp>
    </p:spTree>
    <p:extLst>
      <p:ext uri="{BB962C8B-B14F-4D97-AF65-F5344CB8AC3E}">
        <p14:creationId xmlns:p14="http://schemas.microsoft.com/office/powerpoint/2010/main" val="3209773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Architectural Style</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Microservice architectural style</a:t>
            </a:r>
          </a:p>
          <a:p>
            <a:r>
              <a:rPr lang="en-US" dirty="0"/>
              <a:t>Services are software components</a:t>
            </a:r>
          </a:p>
          <a:p>
            <a:r>
              <a:rPr lang="en-US" dirty="0"/>
              <a:t>Developing a single application as a suite of small services</a:t>
            </a:r>
          </a:p>
          <a:p>
            <a:r>
              <a:rPr lang="en-US" dirty="0"/>
              <a:t>Each application running in its own process</a:t>
            </a:r>
          </a:p>
          <a:p>
            <a:r>
              <a:rPr lang="en-US" dirty="0"/>
              <a:t>Each application is communicating with lightweight mechanisms often as HTTP resource API</a:t>
            </a:r>
          </a:p>
          <a:p>
            <a:r>
              <a:rPr lang="en-US" dirty="0"/>
              <a:t>Makes it possible to and replace services without impacting other services – in theory anyway</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715632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Architectural Style (cont.)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sz="2800" dirty="0"/>
              <a:t>Services are</a:t>
            </a:r>
          </a:p>
          <a:p>
            <a:pPr lvl="1"/>
            <a:r>
              <a:rPr lang="en-US" dirty="0"/>
              <a:t>Built around business capabilities</a:t>
            </a:r>
          </a:p>
          <a:p>
            <a:pPr lvl="1"/>
            <a:r>
              <a:rPr lang="en-US" dirty="0"/>
              <a:t>Independently deployable by fully automated deployment machinery</a:t>
            </a:r>
          </a:p>
          <a:p>
            <a:pPr lvl="1"/>
            <a:r>
              <a:rPr lang="en-US" dirty="0"/>
              <a:t>Minimum of centralized management of these services</a:t>
            </a:r>
          </a:p>
          <a:p>
            <a:pPr lvl="1"/>
            <a:r>
              <a:rPr lang="en-US" dirty="0"/>
              <a:t>Services may be written in different programming languages</a:t>
            </a:r>
          </a:p>
          <a:p>
            <a:pPr lvl="1"/>
            <a:r>
              <a:rPr lang="en-US" dirty="0"/>
              <a:t>Each service may use different data storage technologies</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803872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Central Ideas for Microservices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sz="2800" dirty="0"/>
              <a:t>SOA on steroids</a:t>
            </a:r>
          </a:p>
          <a:p>
            <a:r>
              <a:rPr lang="en-US" sz="2800" dirty="0"/>
              <a:t>Build loosely coupled software services/components along business lines</a:t>
            </a:r>
          </a:p>
          <a:p>
            <a:r>
              <a:rPr lang="en-US" sz="2800" dirty="0"/>
              <a:t>Smaller software services are easier to:</a:t>
            </a:r>
          </a:p>
          <a:p>
            <a:pPr lvl="1"/>
            <a:r>
              <a:rPr lang="en-US" dirty="0"/>
              <a:t>Understand</a:t>
            </a:r>
          </a:p>
          <a:p>
            <a:pPr lvl="1"/>
            <a:r>
              <a:rPr lang="en-US" dirty="0"/>
              <a:t>Create</a:t>
            </a:r>
          </a:p>
          <a:p>
            <a:pPr lvl="1"/>
            <a:r>
              <a:rPr lang="en-US" dirty="0"/>
              <a:t>Test</a:t>
            </a:r>
          </a:p>
          <a:p>
            <a:pPr lvl="1"/>
            <a:r>
              <a:rPr lang="en-US" dirty="0"/>
              <a:t>Debug</a:t>
            </a:r>
          </a:p>
          <a:p>
            <a:pPr lvl="1"/>
            <a:r>
              <a:rPr lang="en-US" dirty="0"/>
              <a:t>Replace</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813572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Central Ideas for Microservices (cont.)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Services manage their data</a:t>
            </a:r>
          </a:p>
          <a:p>
            <a:r>
              <a:rPr lang="en-US" dirty="0"/>
              <a:t>Teams own the software throughout the lifecycle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97B31037-13FC-4D24-83C4-D0732E64C213}"/>
              </a:ext>
            </a:extLst>
          </p:cNvPr>
          <p:cNvPicPr>
            <a:picLocks noChangeAspect="1"/>
          </p:cNvPicPr>
          <p:nvPr/>
        </p:nvPicPr>
        <p:blipFill>
          <a:blip r:embed="rId2"/>
          <a:stretch>
            <a:fillRect/>
          </a:stretch>
        </p:blipFill>
        <p:spPr>
          <a:xfrm>
            <a:off x="5499882" y="2504737"/>
            <a:ext cx="5897880" cy="3661601"/>
          </a:xfrm>
          <a:prstGeom prst="rect">
            <a:avLst/>
          </a:prstGeom>
        </p:spPr>
      </p:pic>
    </p:spTree>
    <p:extLst>
      <p:ext uri="{BB962C8B-B14F-4D97-AF65-F5344CB8AC3E}">
        <p14:creationId xmlns:p14="http://schemas.microsoft.com/office/powerpoint/2010/main" val="2579793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Characteristics of Microservices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Decouple the software components</a:t>
            </a:r>
          </a:p>
          <a:p>
            <a:r>
              <a:rPr lang="en-US" dirty="0"/>
              <a:t>Orchestrate software components</a:t>
            </a:r>
          </a:p>
          <a:p>
            <a:pPr lvl="1"/>
            <a:r>
              <a:rPr lang="en-US" dirty="0"/>
              <a:t>Software modules are accessed via message service (orchestration) and API (end point)</a:t>
            </a:r>
          </a:p>
          <a:p>
            <a:r>
              <a:rPr lang="en-US" dirty="0"/>
              <a:t>Minimize dependencies that cause the system to fail if</a:t>
            </a:r>
          </a:p>
          <a:p>
            <a:pPr lvl="1"/>
            <a:r>
              <a:rPr lang="en-US" dirty="0"/>
              <a:t>Timing issues or resources are unavailable</a:t>
            </a:r>
          </a:p>
          <a:p>
            <a:pPr lvl="1"/>
            <a:r>
              <a:rPr lang="en-US" dirty="0"/>
              <a:t>Protect against cascade failures from one component to the next</a:t>
            </a:r>
          </a:p>
          <a:p>
            <a:r>
              <a:rPr lang="en-US" dirty="0"/>
              <a:t>Replace software components without impacting other components</a:t>
            </a:r>
          </a:p>
          <a:p>
            <a:r>
              <a:rPr lang="en-US" dirty="0"/>
              <a:t>Small development teams work faster</a:t>
            </a:r>
          </a:p>
          <a:p>
            <a:pPr lvl="1"/>
            <a:r>
              <a:rPr lang="en-US" dirty="0"/>
              <a:t>Two person pizza rule</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712524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Characteristics of Microservices (cont.)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Rather than spending time debugging a component, replace the component quickly - in under five minutes</a:t>
            </a:r>
          </a:p>
          <a:p>
            <a:r>
              <a:rPr lang="en-US" dirty="0"/>
              <a:t>Reuse software components</a:t>
            </a:r>
          </a:p>
          <a:p>
            <a:pPr lvl="1"/>
            <a:r>
              <a:rPr lang="en-US" dirty="0"/>
              <a:t>Tailor software components for similar services or features</a:t>
            </a:r>
          </a:p>
          <a:p>
            <a:r>
              <a:rPr lang="en-US" dirty="0"/>
              <a:t>Scale to match demand</a:t>
            </a:r>
          </a:p>
          <a:p>
            <a:pPr lvl="1"/>
            <a:r>
              <a:rPr lang="en-US" dirty="0"/>
              <a:t>Add more instances to handle the additional load, scale down when demand is low</a:t>
            </a:r>
          </a:p>
          <a:p>
            <a:r>
              <a:rPr lang="en-US" dirty="0"/>
              <a:t>Platform as a Service provides the abstraction layer to manage, monitor, &amp; scale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5734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C91-37EC-4CB1-97B7-1DF1026C13C4}"/>
              </a:ext>
            </a:extLst>
          </p:cNvPr>
          <p:cNvSpPr>
            <a:spLocks noGrp="1"/>
          </p:cNvSpPr>
          <p:nvPr>
            <p:ph type="title"/>
          </p:nvPr>
        </p:nvSpPr>
        <p:spPr/>
        <p:txBody>
          <a:bodyPr/>
          <a:lstStyle/>
          <a:p>
            <a:r>
              <a:rPr lang="en-US" dirty="0"/>
              <a:t>Why Build Software Solutions?</a:t>
            </a:r>
          </a:p>
        </p:txBody>
      </p:sp>
      <p:sp>
        <p:nvSpPr>
          <p:cNvPr id="3" name="Content Placeholder 2">
            <a:extLst>
              <a:ext uri="{FF2B5EF4-FFF2-40B4-BE49-F238E27FC236}">
                <a16:creationId xmlns:a16="http://schemas.microsoft.com/office/drawing/2014/main" id="{AFCB6811-E9C7-4866-81E5-AC89FB00F774}"/>
              </a:ext>
            </a:extLst>
          </p:cNvPr>
          <p:cNvSpPr>
            <a:spLocks noGrp="1"/>
          </p:cNvSpPr>
          <p:nvPr>
            <p:ph idx="1"/>
          </p:nvPr>
        </p:nvSpPr>
        <p:spPr/>
        <p:txBody>
          <a:bodyPr/>
          <a:lstStyle/>
          <a:p>
            <a:r>
              <a:rPr lang="en-US" dirty="0"/>
              <a:t>To satisfy regulatory requirements</a:t>
            </a:r>
          </a:p>
          <a:p>
            <a:r>
              <a:rPr lang="en-US" dirty="0"/>
              <a:t>To support business requirements</a:t>
            </a:r>
          </a:p>
          <a:p>
            <a:r>
              <a:rPr lang="en-US" dirty="0"/>
              <a:t>To gain competitive advantage</a:t>
            </a:r>
          </a:p>
          <a:p>
            <a:endParaRPr lang="en-US" dirty="0"/>
          </a:p>
        </p:txBody>
      </p:sp>
      <p:sp>
        <p:nvSpPr>
          <p:cNvPr id="4" name="Footer Placeholder 3">
            <a:extLst>
              <a:ext uri="{FF2B5EF4-FFF2-40B4-BE49-F238E27FC236}">
                <a16:creationId xmlns:a16="http://schemas.microsoft.com/office/drawing/2014/main" id="{8DF139A1-4D41-4D78-B0AC-E149BC32F805}"/>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238621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Characteristics of Microservices (cont.)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Microservice applications need to be managed, observed/monitored and scaled</a:t>
            </a:r>
          </a:p>
          <a:p>
            <a:r>
              <a:rPr lang="en-US" dirty="0"/>
              <a:t>Platform as a Service provides the abstraction layer to manage, monitor, and scale</a:t>
            </a:r>
          </a:p>
          <a:p>
            <a:r>
              <a:rPr lang="en-US" dirty="0"/>
              <a:t>Reliability and availability from ability to manage, observe/monitor, &amp; scale the application</a:t>
            </a:r>
          </a:p>
          <a:p>
            <a:pPr lvl="1"/>
            <a:r>
              <a:rPr lang="en-US" dirty="0"/>
              <a:t>Each service has its own process resource</a:t>
            </a:r>
          </a:p>
          <a:p>
            <a:pPr lvl="1"/>
            <a:r>
              <a:rPr lang="en-US" dirty="0"/>
              <a:t>Provision new instances to scale and maintain performance, reliability, and availability  </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956113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C93-1D8D-47A0-8E5F-F18D6F20AFA1}"/>
              </a:ext>
            </a:extLst>
          </p:cNvPr>
          <p:cNvSpPr>
            <a:spLocks noGrp="1"/>
          </p:cNvSpPr>
          <p:nvPr>
            <p:ph type="ctrTitle" sz="quarter"/>
          </p:nvPr>
        </p:nvSpPr>
        <p:spPr/>
        <p:txBody>
          <a:bodyPr/>
          <a:lstStyle/>
          <a:p>
            <a:r>
              <a:rPr lang="en-US" dirty="0"/>
              <a:t>DevOps for Tightly Coupled Architectures</a:t>
            </a:r>
          </a:p>
        </p:txBody>
      </p:sp>
    </p:spTree>
    <p:extLst>
      <p:ext uri="{BB962C8B-B14F-4D97-AF65-F5344CB8AC3E}">
        <p14:creationId xmlns:p14="http://schemas.microsoft.com/office/powerpoint/2010/main" val="172358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Segment Application Architecture</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Segment tightly coupled monolithic application architecture into</a:t>
            </a:r>
          </a:p>
          <a:p>
            <a:pPr lvl="1"/>
            <a:r>
              <a:rPr lang="en-US" dirty="0"/>
              <a:t>Business essential</a:t>
            </a:r>
          </a:p>
          <a:p>
            <a:pPr lvl="1"/>
            <a:r>
              <a:rPr lang="en-US" dirty="0"/>
              <a:t>Non-business essential</a:t>
            </a:r>
          </a:p>
          <a:p>
            <a:r>
              <a:rPr lang="en-US" dirty="0"/>
              <a:t>Identify business essential components that can be decoupled from the monolithic architecture</a:t>
            </a:r>
          </a:p>
          <a:p>
            <a:r>
              <a:rPr lang="en-US" dirty="0"/>
              <a:t>Make each decoupled component a deployment pipeline</a:t>
            </a:r>
          </a:p>
          <a:p>
            <a:r>
              <a:rPr lang="en-US" dirty="0"/>
              <a:t>Empower the team to optimize their deployment pipeline</a:t>
            </a:r>
          </a:p>
          <a:p>
            <a:r>
              <a:rPr lang="en-US" dirty="0"/>
              <a:t>Empower small teams to own rearchitecting</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023640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Segment Application Architecture (cont.)</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Integrate the loosely coupled </a:t>
            </a:r>
            <a:r>
              <a:rPr lang="en-US"/>
              <a:t>applications with the </a:t>
            </a:r>
            <a:r>
              <a:rPr lang="en-US" dirty="0"/>
              <a:t>monolithic application</a:t>
            </a:r>
          </a:p>
          <a:p>
            <a:r>
              <a:rPr lang="en-US" dirty="0"/>
              <a:t>Iterate the process of segmenting the monolithic application until there is no business value to continue</a:t>
            </a:r>
          </a:p>
          <a:p>
            <a:r>
              <a:rPr lang="en-US" dirty="0"/>
              <a:t>Examine remaining tightly coupled monolithic application</a:t>
            </a:r>
          </a:p>
          <a:p>
            <a:r>
              <a:rPr lang="en-US" dirty="0"/>
              <a:t>Identify simple architectural changes to decouple the application further</a:t>
            </a:r>
          </a:p>
          <a:p>
            <a:r>
              <a:rPr lang="en-US" dirty="0"/>
              <a:t>Treat each new component as its own deployment pipeline</a:t>
            </a:r>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918682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Tackling Remaining Tightly Coupled Application</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Continue until there is no value to decoupling the monolithic application further</a:t>
            </a:r>
          </a:p>
          <a:p>
            <a:r>
              <a:rPr lang="en-US" dirty="0"/>
              <a:t>Rearchitect and replace the remaining monolithic application in the future</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167038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F5AE-ACC3-4FED-86D3-96DE2FB68D4B}"/>
              </a:ext>
            </a:extLst>
          </p:cNvPr>
          <p:cNvSpPr>
            <a:spLocks noGrp="1"/>
          </p:cNvSpPr>
          <p:nvPr>
            <p:ph type="ctrTitle" sz="quarter"/>
          </p:nvPr>
        </p:nvSpPr>
        <p:spPr/>
        <p:txBody>
          <a:bodyPr/>
          <a:lstStyle/>
          <a:p>
            <a:r>
              <a:rPr lang="en-US" dirty="0"/>
              <a:t>Conclusion</a:t>
            </a:r>
          </a:p>
        </p:txBody>
      </p:sp>
    </p:spTree>
    <p:extLst>
      <p:ext uri="{BB962C8B-B14F-4D97-AF65-F5344CB8AC3E}">
        <p14:creationId xmlns:p14="http://schemas.microsoft.com/office/powerpoint/2010/main" val="541234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DevOps Success</a:t>
            </a:r>
          </a:p>
        </p:txBody>
      </p:sp>
      <p:sp>
        <p:nvSpPr>
          <p:cNvPr id="3" name="Content Placeholder 2">
            <a:extLst>
              <a:ext uri="{FF2B5EF4-FFF2-40B4-BE49-F238E27FC236}">
                <a16:creationId xmlns:a16="http://schemas.microsoft.com/office/drawing/2014/main" id="{9D0821B1-1CCC-474D-9D10-8BBAF1049729}"/>
              </a:ext>
            </a:extLst>
          </p:cNvPr>
          <p:cNvSpPr>
            <a:spLocks noGrp="1"/>
          </p:cNvSpPr>
          <p:nvPr>
            <p:ph idx="1"/>
          </p:nvPr>
        </p:nvSpPr>
        <p:spPr/>
        <p:txBody>
          <a:bodyPr/>
          <a:lstStyle/>
          <a:p>
            <a:r>
              <a:rPr lang="en-US" dirty="0"/>
              <a:t>Depends on:</a:t>
            </a:r>
          </a:p>
          <a:p>
            <a:pPr lvl="1"/>
            <a:r>
              <a:rPr lang="en-US" dirty="0"/>
              <a:t>Empowered collaborative teams</a:t>
            </a:r>
          </a:p>
          <a:p>
            <a:pPr lvl="1"/>
            <a:r>
              <a:rPr lang="en-US" dirty="0"/>
              <a:t>Loosely coupled software architecture</a:t>
            </a:r>
          </a:p>
          <a:p>
            <a:pPr lvl="1"/>
            <a:r>
              <a:rPr lang="en-US" dirty="0"/>
              <a:t>Ability to self provision environments</a:t>
            </a:r>
          </a:p>
          <a:p>
            <a:pPr lvl="1"/>
            <a:r>
              <a:rPr lang="en-US" dirty="0"/>
              <a:t>Anyone can push functioning code into production</a:t>
            </a:r>
          </a:p>
          <a:p>
            <a:pPr lvl="1"/>
            <a:r>
              <a:rPr lang="en-US" dirty="0"/>
              <a:t>Focus on delivering functioning trusted solutions that have business value</a:t>
            </a:r>
          </a:p>
          <a:p>
            <a:pPr lvl="1"/>
            <a:endParaRPr lang="en-US" dirty="0"/>
          </a:p>
          <a:p>
            <a:endParaRPr lang="en-US" dirty="0"/>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441818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1451-74E6-4166-AED3-87978ACD21B8}"/>
              </a:ext>
            </a:extLst>
          </p:cNvPr>
          <p:cNvSpPr>
            <a:spLocks noGrp="1"/>
          </p:cNvSpPr>
          <p:nvPr>
            <p:ph type="title"/>
          </p:nvPr>
        </p:nvSpPr>
        <p:spPr/>
        <p:txBody>
          <a:bodyPr/>
          <a:lstStyle/>
          <a:p>
            <a:r>
              <a:rPr lang="en-US" dirty="0"/>
              <a:t>Questions</a:t>
            </a:r>
          </a:p>
        </p:txBody>
      </p:sp>
      <p:sp>
        <p:nvSpPr>
          <p:cNvPr id="4" name="Footer Placeholder 3">
            <a:extLst>
              <a:ext uri="{FF2B5EF4-FFF2-40B4-BE49-F238E27FC236}">
                <a16:creationId xmlns:a16="http://schemas.microsoft.com/office/drawing/2014/main" id="{41EC65DE-EBDD-4A56-B8A1-4C21E4F71CD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pic>
        <p:nvPicPr>
          <p:cNvPr id="5" name="Content Placeholder 6" descr="A picture containing LEGO, toy&#10;&#10;Description automatically generated">
            <a:extLst>
              <a:ext uri="{FF2B5EF4-FFF2-40B4-BE49-F238E27FC236}">
                <a16:creationId xmlns:a16="http://schemas.microsoft.com/office/drawing/2014/main" id="{9480E0AA-C197-4D63-8BD5-655D9D326F7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135168" y="1624013"/>
            <a:ext cx="4525963" cy="4525963"/>
          </a:xfrm>
        </p:spPr>
      </p:pic>
    </p:spTree>
    <p:extLst>
      <p:ext uri="{BB962C8B-B14F-4D97-AF65-F5344CB8AC3E}">
        <p14:creationId xmlns:p14="http://schemas.microsoft.com/office/powerpoint/2010/main" val="3583646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7CDF-CD2C-4FBD-B13F-6953D24D93D6}"/>
              </a:ext>
            </a:extLst>
          </p:cNvPr>
          <p:cNvSpPr>
            <a:spLocks noGrp="1"/>
          </p:cNvSpPr>
          <p:nvPr>
            <p:ph type="ctrTitle" sz="quarter"/>
          </p:nvPr>
        </p:nvSpPr>
        <p:spPr/>
        <p:txBody>
          <a:bodyPr/>
          <a:lstStyle/>
          <a:p>
            <a:r>
              <a:rPr lang="en-US" dirty="0"/>
              <a:t>References</a:t>
            </a:r>
          </a:p>
        </p:txBody>
      </p:sp>
    </p:spTree>
    <p:extLst>
      <p:ext uri="{BB962C8B-B14F-4D97-AF65-F5344CB8AC3E}">
        <p14:creationId xmlns:p14="http://schemas.microsoft.com/office/powerpoint/2010/main" val="3650170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CAA4-C2B9-4C3D-B707-6B708BC3B9E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8EF47D-C306-4421-B5C0-115F8718A349}"/>
              </a:ext>
            </a:extLst>
          </p:cNvPr>
          <p:cNvSpPr>
            <a:spLocks noGrp="1"/>
          </p:cNvSpPr>
          <p:nvPr>
            <p:ph idx="1"/>
          </p:nvPr>
        </p:nvSpPr>
        <p:spPr/>
        <p:txBody>
          <a:bodyPr/>
          <a:lstStyle/>
          <a:p>
            <a:r>
              <a:rPr lang="en-US" dirty="0"/>
              <a:t>B. Beyer, C. Jones, J. </a:t>
            </a:r>
            <a:r>
              <a:rPr lang="en-US" dirty="0" err="1"/>
              <a:t>Petoff</a:t>
            </a:r>
            <a:r>
              <a:rPr lang="en-US" dirty="0"/>
              <a:t>, and N. Murphy, </a:t>
            </a:r>
            <a:r>
              <a:rPr lang="en-US" i="1" dirty="0"/>
              <a:t>Site Reliability Engineering: How Google Runs Production Systems</a:t>
            </a:r>
            <a:r>
              <a:rPr lang="en-US" dirty="0"/>
              <a:t>, O’Reilly Media, Inc., 2016.</a:t>
            </a:r>
          </a:p>
          <a:p>
            <a:r>
              <a:rPr lang="en-US" dirty="0"/>
              <a:t>G. Dawson, </a:t>
            </a:r>
            <a:r>
              <a:rPr lang="en-US" i="1" dirty="0"/>
              <a:t>A roadmap for IT Modernization</a:t>
            </a:r>
            <a:r>
              <a:rPr lang="en-US" dirty="0"/>
              <a:t>, IBM Center for The Business of Government, 2018. Retrieved from: </a:t>
            </a:r>
            <a:r>
              <a:rPr lang="en-US" u="sng" dirty="0">
                <a:hlinkClick r:id="rId2"/>
              </a:rPr>
              <a:t>http://www.cio.nebraska.gov/news/docs/pdf/A_Roadmap_for_IT_Modernization_in_Government.pdf</a:t>
            </a:r>
            <a:endParaRPr lang="en-US" dirty="0"/>
          </a:p>
          <a:p>
            <a:r>
              <a:rPr lang="en-US" dirty="0"/>
              <a:t>A. Demarco, V. </a:t>
            </a:r>
            <a:r>
              <a:rPr lang="en-US" dirty="0" err="1"/>
              <a:t>Iancu</a:t>
            </a:r>
            <a:r>
              <a:rPr lang="en-US" dirty="0"/>
              <a:t>, and I. </a:t>
            </a:r>
            <a:r>
              <a:rPr lang="en-US" dirty="0" err="1"/>
              <a:t>Asinofsky</a:t>
            </a:r>
            <a:r>
              <a:rPr lang="en-US" dirty="0"/>
              <a:t>, </a:t>
            </a:r>
            <a:r>
              <a:rPr lang="en-US" i="1" dirty="0"/>
              <a:t>COBOL to Java and Newspapers Still Get Delivered</a:t>
            </a:r>
            <a:r>
              <a:rPr lang="en-US" dirty="0"/>
              <a:t>, IEEE Computer Society, 2018. Retrieved from: </a:t>
            </a:r>
            <a:r>
              <a:rPr lang="en-US" u="sng" dirty="0">
                <a:hlinkClick r:id="rId3"/>
              </a:rPr>
              <a:t>https://ieeexplore.ieee.org/stamp/stamp.jsp?tp=&amp;arnumber=8530069&amp;tag=1</a:t>
            </a:r>
            <a:r>
              <a:rPr lang="en-US" dirty="0"/>
              <a:t> </a:t>
            </a:r>
          </a:p>
        </p:txBody>
      </p:sp>
      <p:sp>
        <p:nvSpPr>
          <p:cNvPr id="4" name="Footer Placeholder 3">
            <a:extLst>
              <a:ext uri="{FF2B5EF4-FFF2-40B4-BE49-F238E27FC236}">
                <a16:creationId xmlns:a16="http://schemas.microsoft.com/office/drawing/2014/main" id="{B08948E2-4B91-45A8-85C8-FF9BAEF95CA6}"/>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312204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C91-37EC-4CB1-97B7-1DF1026C13C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AFCB6811-E9C7-4866-81E5-AC89FB00F774}"/>
              </a:ext>
            </a:extLst>
          </p:cNvPr>
          <p:cNvSpPr>
            <a:spLocks noGrp="1"/>
          </p:cNvSpPr>
          <p:nvPr>
            <p:ph idx="1"/>
          </p:nvPr>
        </p:nvSpPr>
        <p:spPr/>
        <p:txBody>
          <a:bodyPr/>
          <a:lstStyle/>
          <a:p>
            <a:r>
              <a:rPr lang="en-US" dirty="0"/>
              <a:t>Rapidly deploying trusted functioning software solutions</a:t>
            </a:r>
          </a:p>
          <a:p>
            <a:r>
              <a:rPr lang="en-US" dirty="0"/>
              <a:t>Achieving DevOps benefits when the application is a large, monolithic, tightly coupled software architecture</a:t>
            </a:r>
          </a:p>
          <a:p>
            <a:endParaRPr lang="en-US" dirty="0"/>
          </a:p>
        </p:txBody>
      </p:sp>
      <p:sp>
        <p:nvSpPr>
          <p:cNvPr id="4" name="Footer Placeholder 3">
            <a:extLst>
              <a:ext uri="{FF2B5EF4-FFF2-40B4-BE49-F238E27FC236}">
                <a16:creationId xmlns:a16="http://schemas.microsoft.com/office/drawing/2014/main" id="{8DF139A1-4D41-4D78-B0AC-E149BC32F805}"/>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217096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F03F-5D63-4B58-A266-7C922881DA3C}"/>
              </a:ext>
            </a:extLst>
          </p:cNvPr>
          <p:cNvSpPr>
            <a:spLocks noGrp="1"/>
          </p:cNvSpPr>
          <p:nvPr>
            <p:ph type="title"/>
          </p:nvPr>
        </p:nvSpPr>
        <p:spPr/>
        <p:txBody>
          <a:bodyPr/>
          <a:lstStyle/>
          <a:p>
            <a:r>
              <a:rPr lang="en-US" dirty="0"/>
              <a:t>References (cont.)</a:t>
            </a:r>
          </a:p>
        </p:txBody>
      </p:sp>
      <p:sp>
        <p:nvSpPr>
          <p:cNvPr id="3" name="Content Placeholder 2">
            <a:extLst>
              <a:ext uri="{FF2B5EF4-FFF2-40B4-BE49-F238E27FC236}">
                <a16:creationId xmlns:a16="http://schemas.microsoft.com/office/drawing/2014/main" id="{87960C95-0695-4B62-B7C5-2C88AD0C6D08}"/>
              </a:ext>
            </a:extLst>
          </p:cNvPr>
          <p:cNvSpPr>
            <a:spLocks noGrp="1"/>
          </p:cNvSpPr>
          <p:nvPr>
            <p:ph idx="1"/>
          </p:nvPr>
        </p:nvSpPr>
        <p:spPr/>
        <p:txBody>
          <a:bodyPr/>
          <a:lstStyle/>
          <a:p>
            <a:r>
              <a:rPr lang="en-US" dirty="0"/>
              <a:t>G. Gruver, </a:t>
            </a:r>
            <a:r>
              <a:rPr lang="en-US" i="1" dirty="0"/>
              <a:t>Starting and Scaling DevOps in the Enterprise</a:t>
            </a:r>
            <a:r>
              <a:rPr lang="en-US" dirty="0"/>
              <a:t>, </a:t>
            </a:r>
            <a:r>
              <a:rPr lang="en-US" dirty="0" err="1"/>
              <a:t>BookBaby</a:t>
            </a:r>
            <a:r>
              <a:rPr lang="en-US" dirty="0"/>
              <a:t>, 2016.</a:t>
            </a:r>
          </a:p>
          <a:p>
            <a:r>
              <a:rPr lang="en-US" dirty="0"/>
              <a:t>H. </a:t>
            </a:r>
            <a:r>
              <a:rPr lang="en-US" dirty="0" err="1"/>
              <a:t>Huijgens</a:t>
            </a:r>
            <a:r>
              <a:rPr lang="en-US" dirty="0"/>
              <a:t>, A. van </a:t>
            </a:r>
            <a:r>
              <a:rPr lang="en-US" dirty="0" err="1"/>
              <a:t>Deursen</a:t>
            </a:r>
            <a:r>
              <a:rPr lang="en-US" dirty="0"/>
              <a:t>, and R. van Solingen, </a:t>
            </a:r>
            <a:r>
              <a:rPr lang="en-US" i="1" dirty="0"/>
              <a:t>Success Factors in Managing Legacy System Evolution: A Case Study</a:t>
            </a:r>
            <a:r>
              <a:rPr lang="en-US" dirty="0"/>
              <a:t>, 2016 IEEE/ACM International Conference on Software and System Processes, 2016. Retrieved from:  </a:t>
            </a:r>
            <a:r>
              <a:rPr lang="en-US" u="sng" dirty="0">
                <a:hlinkClick r:id="rId2"/>
              </a:rPr>
              <a:t>https://ieeexplore.ieee.org/document/783158</a:t>
            </a:r>
            <a:endParaRPr lang="en-US" u="sng" dirty="0"/>
          </a:p>
          <a:p>
            <a:r>
              <a:rPr lang="en-US" dirty="0"/>
              <a:t>G. Kim, J. Humble, P. </a:t>
            </a:r>
            <a:r>
              <a:rPr lang="en-US" dirty="0" err="1"/>
              <a:t>Debois</a:t>
            </a:r>
            <a:r>
              <a:rPr lang="en-US" dirty="0"/>
              <a:t>, and J. Willis, </a:t>
            </a:r>
            <a:r>
              <a:rPr lang="en-US" i="1" dirty="0"/>
              <a:t>The DevOps Handbook: How to Create World-Class Agility, Reliability, &amp; Security in Technology Organizations</a:t>
            </a:r>
            <a:r>
              <a:rPr lang="en-US" dirty="0"/>
              <a:t>, Oregon, IT Revolution, 2016.</a:t>
            </a:r>
          </a:p>
          <a:p>
            <a:r>
              <a:rPr lang="de-DE" dirty="0"/>
              <a:t>H. Knoche and W. Hasselbring, </a:t>
            </a:r>
            <a:r>
              <a:rPr lang="en-US" dirty="0"/>
              <a:t>Focus: Microservices Using Microservices for Legacy Software Modernization, IEEE Software May/June 2018. Retrieved from: </a:t>
            </a:r>
            <a:r>
              <a:rPr lang="en-US" u="sng" dirty="0">
                <a:hlinkClick r:id="rId3"/>
              </a:rPr>
              <a:t>https://ieeexplore.ieee.org/document/8354422</a:t>
            </a:r>
            <a:endParaRPr lang="en-US" u="sng" dirty="0"/>
          </a:p>
          <a:p>
            <a:endParaRPr lang="en-US" dirty="0"/>
          </a:p>
        </p:txBody>
      </p:sp>
      <p:sp>
        <p:nvSpPr>
          <p:cNvPr id="4" name="Footer Placeholder 3">
            <a:extLst>
              <a:ext uri="{FF2B5EF4-FFF2-40B4-BE49-F238E27FC236}">
                <a16:creationId xmlns:a16="http://schemas.microsoft.com/office/drawing/2014/main" id="{98CF1B4D-783E-4C0A-90F9-D6F1D22BFF0B}"/>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708880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BB4A-6BFC-4305-A874-BFB297316139}"/>
              </a:ext>
            </a:extLst>
          </p:cNvPr>
          <p:cNvSpPr>
            <a:spLocks noGrp="1"/>
          </p:cNvSpPr>
          <p:nvPr>
            <p:ph type="title"/>
          </p:nvPr>
        </p:nvSpPr>
        <p:spPr/>
        <p:txBody>
          <a:bodyPr/>
          <a:lstStyle/>
          <a:p>
            <a:r>
              <a:rPr lang="en-US" dirty="0"/>
              <a:t>References (cont.)</a:t>
            </a:r>
          </a:p>
        </p:txBody>
      </p:sp>
      <p:sp>
        <p:nvSpPr>
          <p:cNvPr id="3" name="Content Placeholder 2">
            <a:extLst>
              <a:ext uri="{FF2B5EF4-FFF2-40B4-BE49-F238E27FC236}">
                <a16:creationId xmlns:a16="http://schemas.microsoft.com/office/drawing/2014/main" id="{C9196F72-8591-46F1-82A3-86E6D75C2E0F}"/>
              </a:ext>
            </a:extLst>
          </p:cNvPr>
          <p:cNvSpPr>
            <a:spLocks noGrp="1"/>
          </p:cNvSpPr>
          <p:nvPr>
            <p:ph idx="1"/>
          </p:nvPr>
        </p:nvSpPr>
        <p:spPr/>
        <p:txBody>
          <a:bodyPr/>
          <a:lstStyle/>
          <a:p>
            <a:r>
              <a:rPr lang="en-US" dirty="0"/>
              <a:t>K. </a:t>
            </a:r>
            <a:r>
              <a:rPr lang="en-US" dirty="0" err="1"/>
              <a:t>Kuusinen</a:t>
            </a:r>
            <a:r>
              <a:rPr lang="en-US" dirty="0"/>
              <a:t>, V. </a:t>
            </a:r>
            <a:r>
              <a:rPr lang="en-US" dirty="0" err="1"/>
              <a:t>Balakumar</a:t>
            </a:r>
            <a:r>
              <a:rPr lang="en-US" dirty="0"/>
              <a:t>, S. C. Jepsen, et. al., </a:t>
            </a:r>
            <a:r>
              <a:rPr lang="en-US" i="1" dirty="0"/>
              <a:t>A Large Agile Organization on Its Journey Towards DevOps</a:t>
            </a:r>
            <a:r>
              <a:rPr lang="en-US" dirty="0"/>
              <a:t>, 44th </a:t>
            </a:r>
            <a:r>
              <a:rPr lang="en-US" dirty="0" err="1"/>
              <a:t>Euromicro</a:t>
            </a:r>
            <a:r>
              <a:rPr lang="en-US" dirty="0"/>
              <a:t> Conference on Software Engineering and Advanced Applications, 2018. Retrieved from: </a:t>
            </a:r>
            <a:r>
              <a:rPr lang="en-US" u="sng" dirty="0">
                <a:hlinkClick r:id="rId2"/>
              </a:rPr>
              <a:t>https://ieeexplore.ieee.org/document/8498186</a:t>
            </a:r>
            <a:endParaRPr lang="en-US" dirty="0"/>
          </a:p>
          <a:p>
            <a:r>
              <a:rPr lang="en-US" dirty="0"/>
              <a:t>S. Newman, </a:t>
            </a:r>
            <a:r>
              <a:rPr lang="en-US" i="1" dirty="0"/>
              <a:t>Building Microservice: Designing Fine-Grained System</a:t>
            </a:r>
            <a:r>
              <a:rPr lang="en-US" dirty="0"/>
              <a:t>, O’Reilly Media, Inc., 2015. </a:t>
            </a:r>
          </a:p>
          <a:p>
            <a:pPr lvl="0"/>
            <a:r>
              <a:rPr lang="en-US" dirty="0"/>
              <a:t>M. T. Nygard, Release It!: Design and Deploy Production - Ready Software, The Pragmatic Programmer, 2018.</a:t>
            </a:r>
          </a:p>
          <a:p>
            <a:r>
              <a:rPr lang="en-US" dirty="0"/>
              <a:t>B. Ott, J. Pham, and H. </a:t>
            </a:r>
            <a:r>
              <a:rPr lang="en-US" dirty="0" err="1"/>
              <a:t>Saker</a:t>
            </a:r>
            <a:r>
              <a:rPr lang="en-US" dirty="0"/>
              <a:t>, </a:t>
            </a:r>
            <a:r>
              <a:rPr lang="en-US" i="1" dirty="0"/>
              <a:t>Enterprise DevOps Playbook</a:t>
            </a:r>
            <a:r>
              <a:rPr lang="en-US" dirty="0"/>
              <a:t>, O’Reilly Media, Inc., 2016.</a:t>
            </a:r>
          </a:p>
          <a:p>
            <a:endParaRPr lang="en-US" dirty="0"/>
          </a:p>
        </p:txBody>
      </p:sp>
      <p:sp>
        <p:nvSpPr>
          <p:cNvPr id="4" name="Footer Placeholder 3">
            <a:extLst>
              <a:ext uri="{FF2B5EF4-FFF2-40B4-BE49-F238E27FC236}">
                <a16:creationId xmlns:a16="http://schemas.microsoft.com/office/drawing/2014/main" id="{DA2B9D8F-89B4-4FE6-B6D0-A464D6D72122}"/>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777346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19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992D-C948-4B03-A1DF-5D36C9FE689E}"/>
              </a:ext>
            </a:extLst>
          </p:cNvPr>
          <p:cNvSpPr>
            <a:spLocks noGrp="1"/>
          </p:cNvSpPr>
          <p:nvPr>
            <p:ph type="ctrTitle" sz="quarter"/>
          </p:nvPr>
        </p:nvSpPr>
        <p:spPr/>
        <p:txBody>
          <a:bodyPr/>
          <a:lstStyle/>
          <a:p>
            <a:r>
              <a:rPr lang="en-US" dirty="0"/>
              <a:t>DevOps</a:t>
            </a:r>
          </a:p>
        </p:txBody>
      </p:sp>
    </p:spTree>
    <p:extLst>
      <p:ext uri="{BB962C8B-B14F-4D97-AF65-F5344CB8AC3E}">
        <p14:creationId xmlns:p14="http://schemas.microsoft.com/office/powerpoint/2010/main" val="47067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C91-37EC-4CB1-97B7-1DF1026C13C4}"/>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AFCB6811-E9C7-4866-81E5-AC89FB00F774}"/>
              </a:ext>
            </a:extLst>
          </p:cNvPr>
          <p:cNvSpPr>
            <a:spLocks noGrp="1"/>
          </p:cNvSpPr>
          <p:nvPr>
            <p:ph idx="1"/>
          </p:nvPr>
        </p:nvSpPr>
        <p:spPr/>
        <p:txBody>
          <a:bodyPr/>
          <a:lstStyle/>
          <a:p>
            <a:r>
              <a:rPr lang="en-US" dirty="0"/>
              <a:t>Development and Operations (DevOps)</a:t>
            </a:r>
          </a:p>
          <a:p>
            <a:r>
              <a:rPr lang="en-US" dirty="0"/>
              <a:t>A philosophy for teams to collaborate to deploy trusted functioning software solutions</a:t>
            </a:r>
          </a:p>
          <a:p>
            <a:r>
              <a:rPr lang="en-US" dirty="0"/>
              <a:t>Eliminate inefficiencies in the deployment process</a:t>
            </a:r>
          </a:p>
          <a:p>
            <a:r>
              <a:rPr lang="en-US" dirty="0"/>
              <a:t>Focus on competency over process</a:t>
            </a:r>
          </a:p>
          <a:p>
            <a:endParaRPr lang="en-US" dirty="0"/>
          </a:p>
        </p:txBody>
      </p:sp>
      <p:sp>
        <p:nvSpPr>
          <p:cNvPr id="4" name="Footer Placeholder 3">
            <a:extLst>
              <a:ext uri="{FF2B5EF4-FFF2-40B4-BE49-F238E27FC236}">
                <a16:creationId xmlns:a16="http://schemas.microsoft.com/office/drawing/2014/main" id="{8DF139A1-4D41-4D78-B0AC-E149BC32F805}"/>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6347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C91-37EC-4CB1-97B7-1DF1026C13C4}"/>
              </a:ext>
            </a:extLst>
          </p:cNvPr>
          <p:cNvSpPr>
            <a:spLocks noGrp="1"/>
          </p:cNvSpPr>
          <p:nvPr>
            <p:ph type="title"/>
          </p:nvPr>
        </p:nvSpPr>
        <p:spPr/>
        <p:txBody>
          <a:bodyPr/>
          <a:lstStyle/>
          <a:p>
            <a:r>
              <a:rPr lang="en-US" dirty="0"/>
              <a:t>Notional Deployment Pipeline</a:t>
            </a:r>
          </a:p>
        </p:txBody>
      </p:sp>
      <p:sp>
        <p:nvSpPr>
          <p:cNvPr id="3" name="Content Placeholder 2">
            <a:extLst>
              <a:ext uri="{FF2B5EF4-FFF2-40B4-BE49-F238E27FC236}">
                <a16:creationId xmlns:a16="http://schemas.microsoft.com/office/drawing/2014/main" id="{AFCB6811-E9C7-4866-81E5-AC89FB00F774}"/>
              </a:ext>
            </a:extLst>
          </p:cNvPr>
          <p:cNvSpPr>
            <a:spLocks noGrp="1"/>
          </p:cNvSpPr>
          <p:nvPr>
            <p:ph idx="1"/>
          </p:nvPr>
        </p:nvSpPr>
        <p:spPr>
          <a:xfrm>
            <a:off x="616449" y="3277795"/>
            <a:ext cx="11236720" cy="2888543"/>
          </a:xfrm>
        </p:spPr>
        <p:txBody>
          <a:bodyPr/>
          <a:lstStyle/>
          <a:p>
            <a:pPr lvl="0"/>
            <a:r>
              <a:rPr lang="en-US" dirty="0"/>
              <a:t>Observe and fix what really matters</a:t>
            </a:r>
          </a:p>
          <a:p>
            <a:pPr lvl="1"/>
            <a:r>
              <a:rPr lang="en-US" dirty="0"/>
              <a:t>Observe the time it takes for a business idea to be deployed into production</a:t>
            </a:r>
          </a:p>
        </p:txBody>
      </p:sp>
      <p:sp>
        <p:nvSpPr>
          <p:cNvPr id="4" name="Footer Placeholder 3">
            <a:extLst>
              <a:ext uri="{FF2B5EF4-FFF2-40B4-BE49-F238E27FC236}">
                <a16:creationId xmlns:a16="http://schemas.microsoft.com/office/drawing/2014/main" id="{8DF139A1-4D41-4D78-B0AC-E149BC32F805}"/>
              </a:ext>
            </a:extLst>
          </p:cNvPr>
          <p:cNvSpPr>
            <a:spLocks noGrp="1"/>
          </p:cNvSpPr>
          <p:nvPr>
            <p:ph type="ftr" sz="quarter" idx="11"/>
          </p:nvPr>
        </p:nvSpPr>
        <p:spPr/>
        <p:txBody>
          <a:bodyPr/>
          <a:lstStyle/>
          <a:p>
            <a:r>
              <a:rPr lang="en-US" altLang="en-US">
                <a:solidFill>
                  <a:schemeClr val="tx1">
                    <a:lumMod val="50000"/>
                    <a:lumOff val="50000"/>
                  </a:schemeClr>
                </a:solidFill>
                <a:latin typeface="Arial" pitchFamily="34" charset="0"/>
                <a:cs typeface="Arial" pitchFamily="34" charset="0"/>
              </a:rPr>
              <a:t>© 2019 The MITRE Corporation. All rights reserved.</a:t>
            </a:r>
            <a:endParaRPr lang="en-US" dirty="0">
              <a:solidFill>
                <a:schemeClr val="tx1">
                  <a:lumMod val="50000"/>
                  <a:lumOff val="50000"/>
                </a:schemeClr>
              </a:solidFill>
              <a:latin typeface="Arial" pitchFamily="34" charset="0"/>
              <a:cs typeface="Arial" pitchFamily="34" charset="0"/>
            </a:endParaRPr>
          </a:p>
        </p:txBody>
      </p:sp>
      <p:sp>
        <p:nvSpPr>
          <p:cNvPr id="5" name="Rectangle: Rounded Corners 4">
            <a:extLst>
              <a:ext uri="{FF2B5EF4-FFF2-40B4-BE49-F238E27FC236}">
                <a16:creationId xmlns:a16="http://schemas.microsoft.com/office/drawing/2014/main" id="{B295360F-F93E-4196-B325-277B34DCE0EF}"/>
              </a:ext>
            </a:extLst>
          </p:cNvPr>
          <p:cNvSpPr/>
          <p:nvPr/>
        </p:nvSpPr>
        <p:spPr>
          <a:xfrm>
            <a:off x="3684849"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Development</a:t>
            </a:r>
          </a:p>
        </p:txBody>
      </p:sp>
      <p:sp>
        <p:nvSpPr>
          <p:cNvPr id="6" name="Rectangle: Rounded Corners 5">
            <a:extLst>
              <a:ext uri="{FF2B5EF4-FFF2-40B4-BE49-F238E27FC236}">
                <a16:creationId xmlns:a16="http://schemas.microsoft.com/office/drawing/2014/main" id="{C8F69B06-3A0F-4CB4-BF30-E96DF0D271FF}"/>
              </a:ext>
            </a:extLst>
          </p:cNvPr>
          <p:cNvSpPr/>
          <p:nvPr/>
        </p:nvSpPr>
        <p:spPr>
          <a:xfrm>
            <a:off x="5388497"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Test &amp; Integration</a:t>
            </a:r>
          </a:p>
        </p:txBody>
      </p:sp>
      <p:sp>
        <p:nvSpPr>
          <p:cNvPr id="7" name="Rectangle: Rounded Corners 6">
            <a:extLst>
              <a:ext uri="{FF2B5EF4-FFF2-40B4-BE49-F238E27FC236}">
                <a16:creationId xmlns:a16="http://schemas.microsoft.com/office/drawing/2014/main" id="{65ADBCD6-AF09-42CD-AA29-9CDBFD41F52A}"/>
              </a:ext>
            </a:extLst>
          </p:cNvPr>
          <p:cNvSpPr/>
          <p:nvPr/>
        </p:nvSpPr>
        <p:spPr>
          <a:xfrm>
            <a:off x="7092145"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Acceptance &amp; Pre-Production Tests</a:t>
            </a:r>
          </a:p>
        </p:txBody>
      </p:sp>
      <p:sp>
        <p:nvSpPr>
          <p:cNvPr id="8" name="Rectangle: Rounded Corners 7">
            <a:extLst>
              <a:ext uri="{FF2B5EF4-FFF2-40B4-BE49-F238E27FC236}">
                <a16:creationId xmlns:a16="http://schemas.microsoft.com/office/drawing/2014/main" id="{47539F13-3F46-4A9B-A723-E096A033D405}"/>
              </a:ext>
            </a:extLst>
          </p:cNvPr>
          <p:cNvSpPr/>
          <p:nvPr/>
        </p:nvSpPr>
        <p:spPr>
          <a:xfrm>
            <a:off x="8795792" y="2068939"/>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Operations &amp; Maintenance</a:t>
            </a:r>
          </a:p>
        </p:txBody>
      </p:sp>
      <p:cxnSp>
        <p:nvCxnSpPr>
          <p:cNvPr id="9" name="Straight Arrow Connector 8">
            <a:extLst>
              <a:ext uri="{FF2B5EF4-FFF2-40B4-BE49-F238E27FC236}">
                <a16:creationId xmlns:a16="http://schemas.microsoft.com/office/drawing/2014/main" id="{C8654414-EEF9-4117-BD80-CA8C15F32AD0}"/>
              </a:ext>
            </a:extLst>
          </p:cNvPr>
          <p:cNvCxnSpPr>
            <a:cxnSpLocks/>
            <a:endCxn id="6" idx="1"/>
          </p:cNvCxnSpPr>
          <p:nvPr/>
        </p:nvCxnSpPr>
        <p:spPr>
          <a:xfrm>
            <a:off x="5097088" y="2488842"/>
            <a:ext cx="2914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589C50-A3A5-46B0-9DEE-A6FE31E135B4}"/>
              </a:ext>
            </a:extLst>
          </p:cNvPr>
          <p:cNvCxnSpPr>
            <a:cxnSpLocks/>
            <a:stCxn id="6" idx="3"/>
            <a:endCxn id="7" idx="1"/>
          </p:cNvCxnSpPr>
          <p:nvPr/>
        </p:nvCxnSpPr>
        <p:spPr>
          <a:xfrm>
            <a:off x="6795806" y="2488842"/>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331142-4123-4D5D-B96C-CFCDF6D900CF}"/>
              </a:ext>
            </a:extLst>
          </p:cNvPr>
          <p:cNvCxnSpPr>
            <a:cxnSpLocks/>
            <a:stCxn id="7" idx="3"/>
          </p:cNvCxnSpPr>
          <p:nvPr/>
        </p:nvCxnSpPr>
        <p:spPr>
          <a:xfrm>
            <a:off x="8499453" y="2488842"/>
            <a:ext cx="296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1A0FF2B4-BD63-4437-8F69-D52953BF3CC2}"/>
              </a:ext>
            </a:extLst>
          </p:cNvPr>
          <p:cNvSpPr/>
          <p:nvPr/>
        </p:nvSpPr>
        <p:spPr>
          <a:xfrm>
            <a:off x="1981201" y="2066716"/>
            <a:ext cx="1407309" cy="844252"/>
          </a:xfrm>
          <a:prstGeom prst="roundRect">
            <a:avLst/>
          </a:prstGeom>
          <a:solidFill>
            <a:schemeClr val="bg1">
              <a:lumMod val="95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Business Idea</a:t>
            </a:r>
          </a:p>
        </p:txBody>
      </p:sp>
      <p:cxnSp>
        <p:nvCxnSpPr>
          <p:cNvPr id="13" name="Straight Arrow Connector 12">
            <a:extLst>
              <a:ext uri="{FF2B5EF4-FFF2-40B4-BE49-F238E27FC236}">
                <a16:creationId xmlns:a16="http://schemas.microsoft.com/office/drawing/2014/main" id="{5AFBA6FF-6ECA-4FBD-BBAA-8C984D75A69C}"/>
              </a:ext>
            </a:extLst>
          </p:cNvPr>
          <p:cNvCxnSpPr>
            <a:cxnSpLocks/>
            <a:stCxn id="12" idx="3"/>
            <a:endCxn id="5" idx="1"/>
          </p:cNvCxnSpPr>
          <p:nvPr/>
        </p:nvCxnSpPr>
        <p:spPr>
          <a:xfrm>
            <a:off x="3388510" y="2488842"/>
            <a:ext cx="29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B57FA07-095A-4B6B-BF0C-927F7891C1FF}"/>
              </a:ext>
            </a:extLst>
          </p:cNvPr>
          <p:cNvCxnSpPr>
            <a:stCxn id="8" idx="0"/>
            <a:endCxn id="7" idx="0"/>
          </p:cNvCxnSpPr>
          <p:nvPr/>
        </p:nvCxnSpPr>
        <p:spPr>
          <a:xfrm rot="16200000" flipV="1">
            <a:off x="8646513" y="1216004"/>
            <a:ext cx="2223" cy="1703647"/>
          </a:xfrm>
          <a:prstGeom prst="bentConnector3">
            <a:avLst>
              <a:gd name="adj1" fmla="val 2580850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5C31F9E-4B3B-441C-B1DE-89AC28E111DA}"/>
              </a:ext>
            </a:extLst>
          </p:cNvPr>
          <p:cNvCxnSpPr>
            <a:stCxn id="7" idx="0"/>
            <a:endCxn id="6" idx="0"/>
          </p:cNvCxnSpPr>
          <p:nvPr/>
        </p:nvCxnSpPr>
        <p:spPr>
          <a:xfrm rot="16200000" flipV="1">
            <a:off x="6943976" y="1214892"/>
            <a:ext cx="12700" cy="1703648"/>
          </a:xfrm>
          <a:prstGeom prst="bentConnector3">
            <a:avLst>
              <a:gd name="adj1" fmla="val 366923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ED439CE-66BF-4A0D-A79D-A0E9AA91AE3B}"/>
              </a:ext>
            </a:extLst>
          </p:cNvPr>
          <p:cNvCxnSpPr>
            <a:stCxn id="6" idx="0"/>
            <a:endCxn id="5" idx="0"/>
          </p:cNvCxnSpPr>
          <p:nvPr/>
        </p:nvCxnSpPr>
        <p:spPr>
          <a:xfrm rot="16200000" flipV="1">
            <a:off x="5240328" y="1214892"/>
            <a:ext cx="12700" cy="1703648"/>
          </a:xfrm>
          <a:prstGeom prst="bentConnector3">
            <a:avLst>
              <a:gd name="adj1" fmla="val 283845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0919580-649E-44CD-932F-5FB49E227CF0}"/>
              </a:ext>
            </a:extLst>
          </p:cNvPr>
          <p:cNvCxnSpPr>
            <a:stCxn id="5" idx="0"/>
            <a:endCxn id="12" idx="0"/>
          </p:cNvCxnSpPr>
          <p:nvPr/>
        </p:nvCxnSpPr>
        <p:spPr>
          <a:xfrm rot="16200000" flipV="1">
            <a:off x="3536680" y="1214892"/>
            <a:ext cx="12700" cy="1703648"/>
          </a:xfrm>
          <a:prstGeom prst="bentConnector3">
            <a:avLst>
              <a:gd name="adj1" fmla="val 186922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982362"/>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iefing_Template_16x9.pptx" id="{1938165C-66D1-4D23-8D44-773EA702DEBC}" vid="{DFBE14A4-0F84-4F9D-8C4F-D1FE9CE13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rtOrder xmlns="45d44e74-5c87-4253-a1a6-fb7a2a9835a8">2</SortOrder>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2017-01-01T05:00:00+00:00</Date>
    <IconOverlay xmlns="http://schemas.microsoft.com/sharepoint/v4" xsi:nil="true"/>
    <DocType xmlns="45d44e74-5c87-4253-a1a6-fb7a2a9835a8">Template</Doc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CFCFCAB2-7830-4203-9A9B-323908753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115952-705A-47C2-AF98-EE347D400751}">
  <ds:schemaRefs>
    <ds:schemaRef ds:uri="http://purl.org/dc/terms/"/>
    <ds:schemaRef ds:uri="45d44e74-5c87-4253-a1a6-fb7a2a9835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d6dad062-3ecc-4c2a-98eb-3d03c2389ab6"/>
    <ds:schemaRef ds:uri="http://schemas.microsoft.com/sharepoint/v4"/>
    <ds:schemaRef ds:uri="http://schemas.microsoft.com/sharepoint/v3"/>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C8763D85-0CBE-4A05-81D6-D1B370E3DC82}">
  <ds:schemaRefs>
    <ds:schemaRef ds:uri="http://schemas.microsoft.com/sharepoint/v3/contenttype/forms"/>
  </ds:schemaRefs>
</ds:datastoreItem>
</file>

<file path=customXml/itemProps4.xml><?xml version="1.0" encoding="utf-8"?>
<ds:datastoreItem xmlns:ds="http://schemas.openxmlformats.org/officeDocument/2006/customXml" ds:itemID="{8215F32F-6F57-464C-B053-7241A9938C29}">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255</TotalTime>
  <Words>2626</Words>
  <Application>Microsoft Office PowerPoint</Application>
  <PresentationFormat>Widescreen</PresentationFormat>
  <Paragraphs>408</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Tahoma</vt:lpstr>
      <vt:lpstr>Wingdings</vt:lpstr>
      <vt:lpstr>mitre-2018</vt:lpstr>
      <vt:lpstr>DevOps for Large Monolithic Tightly Coupled Software Architectures</vt:lpstr>
      <vt:lpstr>Outline </vt:lpstr>
      <vt:lpstr>Background</vt:lpstr>
      <vt:lpstr>Background</vt:lpstr>
      <vt:lpstr>Why Build Software Solutions?</vt:lpstr>
      <vt:lpstr>Challenge</vt:lpstr>
      <vt:lpstr>DevOps</vt:lpstr>
      <vt:lpstr>DevOps</vt:lpstr>
      <vt:lpstr>Notional Deployment Pipeline</vt:lpstr>
      <vt:lpstr>DevOps is Multiple Pipelines</vt:lpstr>
      <vt:lpstr>DevOps “Everything” Mantra</vt:lpstr>
      <vt:lpstr>Common Misconceptions</vt:lpstr>
      <vt:lpstr>Indicators of Not Quite DevOps</vt:lpstr>
      <vt:lpstr>Preparing for DevOps</vt:lpstr>
      <vt:lpstr>Deployment Pipeline Considerations</vt:lpstr>
      <vt:lpstr>Experiment</vt:lpstr>
      <vt:lpstr>DevOps is Multiple Pipelines</vt:lpstr>
      <vt:lpstr>Ideal DevOps Organizational Traits</vt:lpstr>
      <vt:lpstr>DevOps Capabilities</vt:lpstr>
      <vt:lpstr>DevOps Capabilities Checklist</vt:lpstr>
      <vt:lpstr>Cultural Capabilities</vt:lpstr>
      <vt:lpstr>Westerum Organizational Model</vt:lpstr>
      <vt:lpstr>Technical Capabilities</vt:lpstr>
      <vt:lpstr>Process Capabilities</vt:lpstr>
      <vt:lpstr>Measurement Capabilities</vt:lpstr>
      <vt:lpstr>Notional Deployment Pipeline with Measurement &amp; Feedback</vt:lpstr>
      <vt:lpstr>DevOps Baseline Measures</vt:lpstr>
      <vt:lpstr>DevOps Baseline Measures</vt:lpstr>
      <vt:lpstr>Requirements</vt:lpstr>
      <vt:lpstr>Environment</vt:lpstr>
      <vt:lpstr>Testing</vt:lpstr>
      <vt:lpstr>Security &amp; Privacy Assessments</vt:lpstr>
      <vt:lpstr>Production Release</vt:lpstr>
      <vt:lpstr>Operations and Observation</vt:lpstr>
      <vt:lpstr>Scaling to Continuous Integration</vt:lpstr>
      <vt:lpstr>Large Tightly Coupled Monolithic Software Architectures</vt:lpstr>
      <vt:lpstr>Monolithic Tightly Coupled Software Architectures</vt:lpstr>
      <vt:lpstr>Monolithic Tightly Coupled Software Architectures(cont.)</vt:lpstr>
      <vt:lpstr>What’s Old is New Again</vt:lpstr>
      <vt:lpstr>Monolithic versus Microservices</vt:lpstr>
      <vt:lpstr>Conway’s Law</vt:lpstr>
      <vt:lpstr>Silos</vt:lpstr>
      <vt:lpstr>Cross-functional</vt:lpstr>
      <vt:lpstr>Architectural Style</vt:lpstr>
      <vt:lpstr>Architectural Style (cont.)</vt:lpstr>
      <vt:lpstr>Central Ideas for Microservices</vt:lpstr>
      <vt:lpstr>Central Ideas for Microservices (cont.)</vt:lpstr>
      <vt:lpstr>Characteristics of Microservices</vt:lpstr>
      <vt:lpstr>Characteristics of Microservices (cont.)</vt:lpstr>
      <vt:lpstr>Characteristics of Microservices (cont.)</vt:lpstr>
      <vt:lpstr>DevOps for Tightly Coupled Architectures</vt:lpstr>
      <vt:lpstr>Segment Application Architecture</vt:lpstr>
      <vt:lpstr>Segment Application Architecture (cont.)</vt:lpstr>
      <vt:lpstr>Tackling Remaining Tightly Coupled Application</vt:lpstr>
      <vt:lpstr>Conclusion</vt:lpstr>
      <vt:lpstr>DevOps Success</vt:lpstr>
      <vt:lpstr>Questions</vt:lpstr>
      <vt:lpstr>References</vt:lpstr>
      <vt:lpstr>References</vt:lpstr>
      <vt:lpstr>References (cont.)</vt:lpstr>
      <vt:lpstr>References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Richard F.T.</dc:creator>
  <cp:lastModifiedBy>Eng, Richard F.T.</cp:lastModifiedBy>
  <cp:revision>31</cp:revision>
  <cp:lastPrinted>2019-03-13T18:24:26Z</cp:lastPrinted>
  <dcterms:created xsi:type="dcterms:W3CDTF">2019-03-11T20:35:51Z</dcterms:created>
  <dcterms:modified xsi:type="dcterms:W3CDTF">2019-03-13T19:18:03Z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28200</vt:r8>
  </property>
  <property fmtid="{D5CDD505-2E9C-101B-9397-08002B2CF9AE}" pid="3" name="URL">
    <vt:lpwstr/>
  </property>
  <property fmtid="{D5CDD505-2E9C-101B-9397-08002B2CF9AE}" pid="4" name="xd_ProgID">
    <vt:lpwstr/>
  </property>
  <property fmtid="{D5CDD505-2E9C-101B-9397-08002B2CF9AE}" pid="5" name="ContentTypeId">
    <vt:lpwstr>0x0101001EAE5F8AE92E0443B0635AEF5BFC9F76004C6CC03BF5DC804FBBC33E4E55C06EE9</vt:lpwstr>
  </property>
  <property fmtid="{D5CDD505-2E9C-101B-9397-08002B2CF9AE}" pid="6" name="_SourceUrl">
    <vt:lpwstr/>
  </property>
  <property fmtid="{D5CDD505-2E9C-101B-9397-08002B2CF9AE}" pid="7" name="_SharedFileIndex">
    <vt:lpwstr/>
  </property>
  <property fmtid="{D5CDD505-2E9C-101B-9397-08002B2CF9AE}" pid="8" name="Date0">
    <vt:filetime>2017-01-01T05:00:00Z</vt:filetime>
  </property>
  <property fmtid="{D5CDD505-2E9C-101B-9397-08002B2CF9AE}" pid="9" name="TemplateUrl">
    <vt:lpwstr/>
  </property>
</Properties>
</file>