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258" r:id="rId3"/>
    <p:sldId id="261" r:id="rId4"/>
    <p:sldId id="260" r:id="rId5"/>
    <p:sldId id="268" r:id="rId6"/>
    <p:sldId id="259" r:id="rId7"/>
    <p:sldId id="277" r:id="rId8"/>
    <p:sldId id="262" r:id="rId9"/>
    <p:sldId id="276" r:id="rId10"/>
    <p:sldId id="266" r:id="rId11"/>
    <p:sldId id="263" r:id="rId12"/>
    <p:sldId id="278" r:id="rId13"/>
    <p:sldId id="264" r:id="rId14"/>
    <p:sldId id="279" r:id="rId15"/>
    <p:sldId id="280" r:id="rId16"/>
    <p:sldId id="265" r:id="rId17"/>
    <p:sldId id="281" r:id="rId18"/>
    <p:sldId id="274" r:id="rId19"/>
    <p:sldId id="275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84" autoAdjust="0"/>
  </p:normalViewPr>
  <p:slideViewPr>
    <p:cSldViewPr>
      <p:cViewPr>
        <p:scale>
          <a:sx n="99" d="100"/>
          <a:sy n="99" d="100"/>
        </p:scale>
        <p:origin x="-250" y="15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077D4-994D-4A36-A6A1-1C20A9C1EEBC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A8E23-06F6-43D6-965A-D97409C7F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2.5</a:t>
            </a:r>
          </a:p>
          <a:p>
            <a:r>
              <a:rPr lang="en-US" dirty="0" smtClean="0"/>
              <a:t>Background of Cloud. 5min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(Intro. , Trends &amp; Leaders) 15 min</a:t>
            </a:r>
          </a:p>
          <a:p>
            <a:r>
              <a:rPr lang="en-US" dirty="0" err="1" smtClean="0"/>
              <a:t>IaaS</a:t>
            </a:r>
            <a:r>
              <a:rPr lang="en-US" dirty="0" smtClean="0"/>
              <a:t> (Intro. , Trends &amp; Leaders) 15min</a:t>
            </a:r>
          </a:p>
          <a:p>
            <a:r>
              <a:rPr lang="en-US" dirty="0" smtClean="0"/>
              <a:t>Q&amp;A  10 min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A8E23-06F6-43D6-965A-D97409C7FBF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A8E23-06F6-43D6-965A-D97409C7FBF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A8E23-06F6-43D6-965A-D97409C7FBF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6B56-0B9F-43F9-BF20-51C6CF1624A6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FFDA-6D14-4ECF-80E7-9E319E6D3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6B56-0B9F-43F9-BF20-51C6CF1624A6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FFDA-6D14-4ECF-80E7-9E319E6D3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6B56-0B9F-43F9-BF20-51C6CF1624A6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FFDA-6D14-4ECF-80E7-9E319E6D3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6B56-0B9F-43F9-BF20-51C6CF1624A6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FFDA-6D14-4ECF-80E7-9E319E6D3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6B56-0B9F-43F9-BF20-51C6CF1624A6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FFDA-6D14-4ECF-80E7-9E319E6D3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6B56-0B9F-43F9-BF20-51C6CF1624A6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FFDA-6D14-4ECF-80E7-9E319E6D3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6B56-0B9F-43F9-BF20-51C6CF1624A6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FFDA-6D14-4ECF-80E7-9E319E6D3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6B56-0B9F-43F9-BF20-51C6CF1624A6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FFDA-6D14-4ECF-80E7-9E319E6D3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6B56-0B9F-43F9-BF20-51C6CF1624A6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FFDA-6D14-4ECF-80E7-9E319E6D3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6B56-0B9F-43F9-BF20-51C6CF1624A6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FFDA-6D14-4ECF-80E7-9E319E6D3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6B56-0B9F-43F9-BF20-51C6CF1624A6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4AEFFDA-6D14-4ECF-80E7-9E319E6D3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F6B56-0B9F-43F9-BF20-51C6CF1624A6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AEFFDA-6D14-4ECF-80E7-9E319E6D3C4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1"/>
            <a:ext cx="8610600" cy="23622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rgbClr val="FFC000"/>
                </a:solidFill>
              </a:rPr>
              <a:t>2016</a:t>
            </a:r>
            <a:r>
              <a:rPr lang="en-US" sz="4800" dirty="0">
                <a:solidFill>
                  <a:srgbClr val="FFC000"/>
                </a:solidFill>
              </a:rPr>
              <a:t> </a:t>
            </a:r>
            <a:r>
              <a:rPr lang="en-US" sz="4800" dirty="0" smtClean="0">
                <a:solidFill>
                  <a:srgbClr val="FFC000"/>
                </a:solidFill>
              </a:rPr>
              <a:t>11</a:t>
            </a:r>
            <a:r>
              <a:rPr lang="en-US" sz="4800" baseline="30000" dirty="0" smtClean="0">
                <a:solidFill>
                  <a:srgbClr val="FFC000"/>
                </a:solidFill>
              </a:rPr>
              <a:t>TH</a:t>
            </a:r>
            <a:r>
              <a:rPr lang="en-US" sz="4800" dirty="0" smtClean="0">
                <a:solidFill>
                  <a:srgbClr val="FFC000"/>
                </a:solidFill>
              </a:rPr>
              <a:t> IEEE/ACM </a:t>
            </a:r>
            <a:r>
              <a:rPr lang="en-US" sz="4800" dirty="0">
                <a:solidFill>
                  <a:srgbClr val="FFC000"/>
                </a:solidFill>
              </a:rPr>
              <a:t>Information Technology Professional </a:t>
            </a:r>
            <a:r>
              <a:rPr lang="en-US" sz="4800" dirty="0" smtClean="0">
                <a:solidFill>
                  <a:srgbClr val="FFC000"/>
                </a:solidFill>
              </a:rPr>
              <a:t>Conference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Software </a:t>
            </a:r>
            <a:r>
              <a:rPr lang="en-US" sz="3200" b="1" dirty="0"/>
              <a:t>as a Service </a:t>
            </a:r>
            <a:r>
              <a:rPr lang="en-US" sz="3200" b="1" dirty="0" smtClean="0"/>
              <a:t>(</a:t>
            </a:r>
            <a:r>
              <a:rPr lang="en-US" sz="3200" b="1" dirty="0" err="1"/>
              <a:t>S</a:t>
            </a:r>
            <a:r>
              <a:rPr lang="en-US" sz="3200" b="1" dirty="0" err="1" smtClean="0"/>
              <a:t>aaS</a:t>
            </a:r>
            <a:r>
              <a:rPr lang="en-US" sz="3200" b="1" dirty="0" smtClean="0"/>
              <a:t>)</a:t>
            </a:r>
          </a:p>
          <a:p>
            <a:pPr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800600"/>
            <a:ext cx="525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Fredrick </a:t>
            </a:r>
            <a:r>
              <a:rPr lang="en-US" sz="4800" dirty="0" err="1" smtClean="0"/>
              <a:t>Dande</a:t>
            </a:r>
            <a:r>
              <a:rPr lang="en-US" sz="4800" dirty="0" smtClean="0"/>
              <a:t>, MBA, PMP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SaaS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None </a:t>
            </a:r>
            <a:r>
              <a:rPr lang="en-US" u="sng" dirty="0" err="1" smtClean="0"/>
              <a:t>SaaS</a:t>
            </a:r>
            <a:r>
              <a:rPr lang="en-US" u="sng" dirty="0" smtClean="0"/>
              <a:t> Steps to Deploy:</a:t>
            </a:r>
            <a:endParaRPr lang="en-US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u="sng" dirty="0" err="1" smtClean="0"/>
              <a:t>SaaS</a:t>
            </a:r>
            <a:r>
              <a:rPr lang="en-US" u="sng" dirty="0" smtClean="0"/>
              <a:t> Steps to Deploy:</a:t>
            </a:r>
            <a:endParaRPr lang="en-US" u="sng" dirty="0"/>
          </a:p>
        </p:txBody>
      </p:sp>
      <p:pic>
        <p:nvPicPr>
          <p:cNvPr id="7" name="Content Placeholder 6" descr="Non PaaS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842804" y="2765266"/>
            <a:ext cx="3268980" cy="3345180"/>
          </a:xfrm>
        </p:spPr>
      </p:pic>
      <p:pic>
        <p:nvPicPr>
          <p:cNvPr id="819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2075" y="2514600"/>
            <a:ext cx="29876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dirty="0" err="1" smtClean="0"/>
              <a:t>SaaS</a:t>
            </a:r>
            <a:r>
              <a:rPr lang="en-US" dirty="0" smtClean="0"/>
              <a:t> benefits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fontAlgn="base"/>
            <a:r>
              <a:rPr lang="en-US" dirty="0" smtClean="0"/>
              <a:t>You can sign up and rapidly start using innovative business apps.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Apps and data are accessible from any connected computer.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No data is lost if your computer breaks, as data is in the cloud.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The service is able to dynamically scale to usage needs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case for </a:t>
            </a:r>
            <a:r>
              <a:rPr lang="en-US" dirty="0" err="1" smtClean="0"/>
              <a:t>SaaS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Skills needed for implementation &amp; support phases.</a:t>
            </a:r>
          </a:p>
          <a:p>
            <a:r>
              <a:rPr lang="en-US" dirty="0" smtClean="0"/>
              <a:t>Criticality of the data stored/ Security.</a:t>
            </a:r>
          </a:p>
          <a:p>
            <a:r>
              <a:rPr lang="en-US" dirty="0" smtClean="0"/>
              <a:t>Size &amp; culture of the organization.</a:t>
            </a:r>
          </a:p>
          <a:p>
            <a:r>
              <a:rPr lang="en-US" dirty="0" smtClean="0"/>
              <a:t>Nature of integration requirements.</a:t>
            </a:r>
          </a:p>
          <a:p>
            <a:r>
              <a:rPr lang="en-US" dirty="0" smtClean="0"/>
              <a:t>Control over the environment for customizations.</a:t>
            </a:r>
          </a:p>
          <a:p>
            <a:r>
              <a:rPr lang="en-US" dirty="0" smtClean="0"/>
              <a:t>Budget</a:t>
            </a:r>
          </a:p>
          <a:p>
            <a:r>
              <a:rPr lang="en-US" dirty="0" smtClean="0"/>
              <a:t>Regulatory constraints.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SaaS</a:t>
            </a:r>
            <a:r>
              <a:rPr lang="en-US" dirty="0" smtClean="0"/>
              <a:t> Provider &amp;Consumer Control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Cloud Provider </a:t>
            </a:r>
          </a:p>
          <a:p>
            <a:pPr marL="514350" indent="-514350"/>
            <a:r>
              <a:rPr lang="en-US" dirty="0" smtClean="0"/>
              <a:t>Admin Control.</a:t>
            </a:r>
          </a:p>
          <a:p>
            <a:pPr marL="514350" indent="-514350"/>
            <a:r>
              <a:rPr lang="en-US" dirty="0" smtClean="0"/>
              <a:t>Total Control OS &amp; Hardware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u="sng" dirty="0" smtClean="0"/>
              <a:t>Cloud Consumer</a:t>
            </a:r>
          </a:p>
          <a:p>
            <a:pPr marL="514350" indent="-514350"/>
            <a:r>
              <a:rPr lang="en-US" dirty="0" smtClean="0"/>
              <a:t>User level Control Only.(Gmail)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9026" y="2362200"/>
            <a:ext cx="3208298" cy="342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SaaS</a:t>
            </a:r>
            <a:r>
              <a:rPr lang="en-US" dirty="0" smtClean="0"/>
              <a:t> challenges: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Security.</a:t>
            </a:r>
          </a:p>
          <a:p>
            <a:endParaRPr lang="en-US" dirty="0" smtClean="0"/>
          </a:p>
          <a:p>
            <a:r>
              <a:rPr lang="en-US" dirty="0" smtClean="0"/>
              <a:t>Data Privacy.</a:t>
            </a:r>
          </a:p>
          <a:p>
            <a:endParaRPr lang="en-US" dirty="0" smtClean="0"/>
          </a:p>
          <a:p>
            <a:r>
              <a:rPr lang="en-US" dirty="0" smtClean="0"/>
              <a:t>Integration with other platforms.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Vendor Lock in/ data Mobility.</a:t>
            </a:r>
          </a:p>
          <a:p>
            <a:endParaRPr lang="en-US" dirty="0" smtClean="0"/>
          </a:p>
          <a:p>
            <a:r>
              <a:rPr lang="en-US" dirty="0" smtClean="0"/>
              <a:t>Outages.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SaaS</a:t>
            </a:r>
            <a:r>
              <a:rPr lang="en-US" dirty="0" smtClean="0"/>
              <a:t> “Network” = Outages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6839206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2012-Top 20 </a:t>
            </a:r>
            <a:r>
              <a:rPr lang="en-US" sz="4000" dirty="0" err="1" smtClean="0"/>
              <a:t>SaaS</a:t>
            </a:r>
            <a:r>
              <a:rPr lang="en-US" sz="4000" dirty="0" smtClean="0"/>
              <a:t> Vendors </a:t>
            </a:r>
            <a:r>
              <a:rPr lang="en-US" sz="4000" dirty="0" smtClean="0"/>
              <a:t> By revenue (</a:t>
            </a:r>
            <a:r>
              <a:rPr lang="en-US" sz="3100" dirty="0" smtClean="0"/>
              <a:t>PWC</a:t>
            </a:r>
            <a:r>
              <a:rPr lang="en-US" sz="3100" dirty="0" smtClean="0"/>
              <a:t>)</a:t>
            </a:r>
            <a:endParaRPr lang="en-US" sz="3100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6934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 –TOP 10 </a:t>
            </a:r>
            <a:r>
              <a:rPr lang="en-US" dirty="0" err="1" smtClean="0"/>
              <a:t>Saas</a:t>
            </a:r>
            <a:r>
              <a:rPr lang="en-US" dirty="0" smtClean="0"/>
              <a:t> 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Salesforce</a:t>
            </a:r>
            <a:r>
              <a:rPr lang="en-US" dirty="0" smtClean="0"/>
              <a:t>, 3.05 Billion - CRM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Linkedin</a:t>
            </a:r>
            <a:r>
              <a:rPr lang="en-US" dirty="0" smtClean="0"/>
              <a:t>, 972 million –Social Media</a:t>
            </a:r>
          </a:p>
          <a:p>
            <a:r>
              <a:rPr lang="en-US" dirty="0" smtClean="0"/>
              <a:t>3. Concur Technologies, 349.49 -Business Travel</a:t>
            </a:r>
          </a:p>
          <a:p>
            <a:r>
              <a:rPr lang="en-US" dirty="0" smtClean="0"/>
              <a:t>4. Ultimate Software Group, 332.3 -HR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Athenahealth</a:t>
            </a:r>
            <a:r>
              <a:rPr lang="en-US" dirty="0" smtClean="0"/>
              <a:t>, 324.1 million –</a:t>
            </a:r>
            <a:r>
              <a:rPr lang="en-US" dirty="0" err="1" smtClean="0"/>
              <a:t>eHealth</a:t>
            </a:r>
            <a:r>
              <a:rPr lang="en-US" dirty="0" smtClean="0"/>
              <a:t> Records</a:t>
            </a:r>
          </a:p>
          <a:p>
            <a:r>
              <a:rPr lang="en-US" dirty="0" smtClean="0"/>
              <a:t>6. </a:t>
            </a:r>
            <a:r>
              <a:rPr lang="en-US" dirty="0" err="1" smtClean="0"/>
              <a:t>Netsuite</a:t>
            </a:r>
            <a:r>
              <a:rPr lang="en-US" dirty="0" smtClean="0"/>
              <a:t> </a:t>
            </a:r>
            <a:r>
              <a:rPr lang="en-US" smtClean="0"/>
              <a:t>308 million -ERP</a:t>
            </a:r>
            <a:endParaRPr lang="en-US" dirty="0" smtClean="0"/>
          </a:p>
          <a:p>
            <a:r>
              <a:rPr lang="en-US" dirty="0" smtClean="0"/>
              <a:t>7. </a:t>
            </a:r>
            <a:r>
              <a:rPr lang="en-US" dirty="0" err="1" smtClean="0"/>
              <a:t>Medidata</a:t>
            </a:r>
            <a:r>
              <a:rPr lang="en-US" dirty="0" smtClean="0"/>
              <a:t> Solution, 218.3 million</a:t>
            </a:r>
          </a:p>
          <a:p>
            <a:r>
              <a:rPr lang="en-US" dirty="0" smtClean="0"/>
              <a:t>8. </a:t>
            </a:r>
            <a:r>
              <a:rPr lang="en-US" dirty="0" err="1" smtClean="0"/>
              <a:t>ServiceNow</a:t>
            </a:r>
            <a:r>
              <a:rPr lang="en-US" dirty="0" smtClean="0"/>
              <a:t> 198.4 million </a:t>
            </a:r>
            <a:r>
              <a:rPr lang="en-US" dirty="0" err="1" smtClean="0"/>
              <a:t>ServiceNow</a:t>
            </a:r>
            <a:r>
              <a:rPr lang="en-US" dirty="0" smtClean="0"/>
              <a:t> -ITSM</a:t>
            </a:r>
          </a:p>
          <a:p>
            <a:r>
              <a:rPr lang="en-US" dirty="0" smtClean="0"/>
              <a:t>9. Workday 119.5 million Workday, Inc..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SaaS</a:t>
            </a:r>
            <a:r>
              <a:rPr lang="en-US" dirty="0" smtClean="0"/>
              <a:t> Market Trends 2016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Cisco:By</a:t>
            </a:r>
            <a:r>
              <a:rPr lang="en-US" b="1" dirty="0" smtClean="0"/>
              <a:t> 2018, 59% of the total cloud workloads will be (</a:t>
            </a:r>
            <a:r>
              <a:rPr lang="en-US" b="1" dirty="0" err="1" smtClean="0"/>
              <a:t>SaaS</a:t>
            </a:r>
            <a:r>
              <a:rPr lang="en-US" b="1" dirty="0" smtClean="0"/>
              <a:t>) workloads, up from 41% in 2013. </a:t>
            </a:r>
          </a:p>
          <a:p>
            <a:r>
              <a:rPr lang="en-US" b="1" dirty="0" smtClean="0"/>
              <a:t>Centaur Partners: Forecasts the market growing from $13.5B in 2011 to $32.8B in 2016.</a:t>
            </a:r>
          </a:p>
          <a:p>
            <a:r>
              <a:rPr lang="en-US" b="1" dirty="0" smtClean="0"/>
              <a:t>Forbes: Global </a:t>
            </a:r>
            <a:r>
              <a:rPr lang="en-US" b="1" dirty="0" err="1" smtClean="0"/>
              <a:t>SaaS</a:t>
            </a:r>
            <a:r>
              <a:rPr lang="en-US" b="1" dirty="0" smtClean="0"/>
              <a:t> software revenues are forecasted to reach $106B in 2016, increasing 21% over projected 2015 spending levels.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Demo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Any </a:t>
            </a:r>
            <a:r>
              <a:rPr lang="en-US" dirty="0" err="1" smtClean="0"/>
              <a:t>SaaS</a:t>
            </a:r>
            <a:r>
              <a:rPr lang="en-US" dirty="0" smtClean="0"/>
              <a:t> offering Gmail/</a:t>
            </a:r>
            <a:r>
              <a:rPr lang="en-US" dirty="0" err="1" smtClean="0"/>
              <a:t>Salesforce</a:t>
            </a:r>
            <a:r>
              <a:rPr lang="en-US" dirty="0" smtClean="0"/>
              <a:t> etc. test.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4038600"/>
            <a:ext cx="495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Disclaimer: The author has no  affiliation with </a:t>
            </a:r>
            <a:r>
              <a:rPr lang="en-US" b="1" dirty="0" smtClean="0">
                <a:solidFill>
                  <a:srgbClr val="FF0000"/>
                </a:solidFill>
              </a:rPr>
              <a:t>any of the vendors, the use of their websites is </a:t>
            </a:r>
            <a:r>
              <a:rPr lang="en-US" b="1" dirty="0" smtClean="0">
                <a:solidFill>
                  <a:srgbClr val="FF0000"/>
                </a:solidFill>
              </a:rPr>
              <a:t>provided for demo purposes only, and is not intended to convey or imply </a:t>
            </a:r>
            <a:r>
              <a:rPr lang="en-US" b="1" dirty="0" smtClean="0">
                <a:solidFill>
                  <a:srgbClr val="FF0000"/>
                </a:solidFill>
              </a:rPr>
              <a:t>any vendor’s concurrence </a:t>
            </a:r>
            <a:r>
              <a:rPr lang="en-US" b="1" dirty="0" smtClean="0">
                <a:solidFill>
                  <a:srgbClr val="FF0000"/>
                </a:solidFill>
              </a:rPr>
              <a:t>with, or support for, the positions, opinions, or viewpoints expressed by the author.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dirty="0" smtClean="0"/>
              <a:t>My Intro </a:t>
            </a:r>
          </a:p>
          <a:p>
            <a:r>
              <a:rPr lang="en-US" sz="4000" dirty="0" smtClean="0"/>
              <a:t>Cloud Computing Defined.</a:t>
            </a:r>
          </a:p>
          <a:p>
            <a:r>
              <a:rPr lang="en-US" sz="4000" dirty="0" smtClean="0"/>
              <a:t>Cloud computing Service Models.</a:t>
            </a:r>
          </a:p>
          <a:p>
            <a:r>
              <a:rPr lang="en-US" sz="4000" dirty="0" smtClean="0"/>
              <a:t>Cloud Service Models.</a:t>
            </a:r>
          </a:p>
          <a:p>
            <a:r>
              <a:rPr lang="en-US" sz="4000" dirty="0" err="1" smtClean="0"/>
              <a:t>SaaS</a:t>
            </a:r>
            <a:r>
              <a:rPr lang="en-US" sz="4000" dirty="0" smtClean="0"/>
              <a:t>  Introduction.</a:t>
            </a:r>
          </a:p>
          <a:p>
            <a:r>
              <a:rPr lang="en-US" sz="4000" dirty="0" err="1" smtClean="0"/>
              <a:t>SaaS</a:t>
            </a:r>
            <a:r>
              <a:rPr lang="en-US" sz="4000" dirty="0" smtClean="0"/>
              <a:t> Benefits.</a:t>
            </a:r>
          </a:p>
          <a:p>
            <a:r>
              <a:rPr lang="en-US" sz="4000" dirty="0" smtClean="0"/>
              <a:t>Making the case for </a:t>
            </a:r>
            <a:r>
              <a:rPr lang="en-US" sz="4000" dirty="0" err="1" smtClean="0"/>
              <a:t>SaaS</a:t>
            </a:r>
            <a:r>
              <a:rPr lang="en-US" sz="4000" dirty="0" smtClean="0"/>
              <a:t>.</a:t>
            </a:r>
          </a:p>
          <a:p>
            <a:r>
              <a:rPr lang="en-US" sz="4000" dirty="0" err="1" smtClean="0"/>
              <a:t>Saas</a:t>
            </a:r>
            <a:r>
              <a:rPr lang="en-US" sz="4000" dirty="0" smtClean="0"/>
              <a:t> Challenges.</a:t>
            </a:r>
          </a:p>
          <a:p>
            <a:r>
              <a:rPr lang="en-US" sz="4000" dirty="0" err="1" smtClean="0"/>
              <a:t>SaaS</a:t>
            </a:r>
            <a:r>
              <a:rPr lang="en-US" sz="4000" dirty="0" smtClean="0"/>
              <a:t> Market Leaders.</a:t>
            </a:r>
          </a:p>
          <a:p>
            <a:r>
              <a:rPr lang="en-US" sz="4000" dirty="0" smtClean="0"/>
              <a:t>Demo (If time Allows)</a:t>
            </a:r>
          </a:p>
          <a:p>
            <a:r>
              <a:rPr lang="en-US" sz="4000" dirty="0" smtClean="0"/>
              <a:t>Q&amp;A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1447800"/>
            <a:ext cx="2819400" cy="2819400"/>
          </a:xfrm>
        </p:spPr>
        <p:txBody>
          <a:bodyPr>
            <a:noAutofit/>
          </a:bodyPr>
          <a:lstStyle/>
          <a:p>
            <a:pPr algn="ctr"/>
            <a:r>
              <a:rPr lang="en-US" sz="5400" b="1" u="sng" dirty="0" smtClean="0"/>
              <a:t>The </a:t>
            </a:r>
            <a:r>
              <a:rPr lang="en-US" sz="5400" b="1" u="sng" dirty="0" smtClean="0"/>
              <a:t>End</a:t>
            </a:r>
            <a:br>
              <a:rPr lang="en-US" sz="5400" b="1" u="sng" dirty="0" smtClean="0"/>
            </a:br>
            <a:r>
              <a:rPr lang="en-US" sz="5400" b="1" u="sng" dirty="0" smtClean="0"/>
              <a:t/>
            </a:r>
            <a:br>
              <a:rPr lang="en-US" sz="5400" b="1" u="sng" dirty="0" smtClean="0"/>
            </a:br>
            <a:r>
              <a:rPr lang="en-US" sz="5400" b="1" dirty="0" smtClean="0"/>
              <a:t>Q&amp; A</a:t>
            </a:r>
            <a:endParaRPr lang="en-US" sz="5400" b="1" dirty="0"/>
          </a:p>
        </p:txBody>
      </p:sp>
      <p:pic>
        <p:nvPicPr>
          <p:cNvPr id="5" name="Picture Placeholder 4" descr="Cloud_Question_Mark-resized-600.png"/>
          <p:cNvPicPr>
            <a:picLocks noGrp="1" noChangeAspect="1"/>
          </p:cNvPicPr>
          <p:nvPr>
            <p:ph type="pic" idx="4294967295"/>
          </p:nvPr>
        </p:nvPicPr>
        <p:blipFill>
          <a:blip r:embed="rId2" cstate="print"/>
          <a:srcRect t="9340" b="9340"/>
          <a:stretch>
            <a:fillRect/>
          </a:stretch>
        </p:blipFill>
        <p:spPr>
          <a:xfrm rot="420000">
            <a:off x="3803702" y="571549"/>
            <a:ext cx="4618037" cy="393065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Biography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56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IT Manager  at a leading financial service company in the Philadelphia Region.</a:t>
            </a:r>
          </a:p>
          <a:p>
            <a:r>
              <a:rPr lang="en-US" dirty="0" smtClean="0"/>
              <a:t>Over  Ten years experience in IT within the Financial Services Industry.</a:t>
            </a:r>
          </a:p>
          <a:p>
            <a:r>
              <a:rPr lang="en-US" dirty="0" smtClean="0"/>
              <a:t>Former Board </a:t>
            </a:r>
            <a:r>
              <a:rPr lang="en-US" dirty="0" smtClean="0"/>
              <a:t>of Directors  Junior Achievement of New Jersey.</a:t>
            </a:r>
          </a:p>
          <a:p>
            <a:r>
              <a:rPr lang="en-US" dirty="0" smtClean="0"/>
              <a:t>Reviewer Associated </a:t>
            </a:r>
            <a:r>
              <a:rPr lang="en-US" dirty="0" smtClean="0"/>
              <a:t>Computing Machinery (ACM).</a:t>
            </a:r>
            <a:endParaRPr lang="en-US" dirty="0" smtClean="0"/>
          </a:p>
          <a:p>
            <a:pPr>
              <a:buNone/>
            </a:pPr>
            <a:r>
              <a:rPr lang="en-US" b="1" u="sng" dirty="0" smtClean="0"/>
              <a:t>Education:</a:t>
            </a:r>
          </a:p>
          <a:p>
            <a:r>
              <a:rPr lang="en-US" dirty="0" smtClean="0"/>
              <a:t>PhD Student, Technology Management; Indiana State University, </a:t>
            </a:r>
          </a:p>
          <a:p>
            <a:r>
              <a:rPr lang="en-US" dirty="0" smtClean="0"/>
              <a:t>MBA; University of Massachusetts Amherst</a:t>
            </a:r>
          </a:p>
          <a:p>
            <a:r>
              <a:rPr lang="en-US" dirty="0" smtClean="0"/>
              <a:t>M.S., Management of Technology; New Jersey Institute of Technology</a:t>
            </a:r>
          </a:p>
          <a:p>
            <a:r>
              <a:rPr lang="en-US" dirty="0" smtClean="0"/>
              <a:t>B.S., Engineering Technology; New Jersey Institute of Technology </a:t>
            </a:r>
          </a:p>
          <a:p>
            <a:pPr>
              <a:buNone/>
            </a:pPr>
            <a:r>
              <a:rPr lang="en-US" b="1" u="sng" dirty="0" smtClean="0"/>
              <a:t>Research Interests: </a:t>
            </a:r>
            <a:r>
              <a:rPr lang="en-US" dirty="0" smtClean="0"/>
              <a:t>Cloud Computing, Cloud Risk Assessment.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Cloud Computing Defined: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IBM defines Cloud computing (“the cloud”) as the delivery of on-demand computing resources, everything from applications to data centers—over the Internet on a pay-for-use basis.</a:t>
            </a:r>
          </a:p>
          <a:p>
            <a:pPr>
              <a:buNone/>
            </a:pPr>
            <a:r>
              <a:rPr lang="en-US" dirty="0" smtClean="0"/>
              <a:t>National Institute of Standards and Technology (NIST) defines Cloud as a model for enabling convenient, on-demand network access to a shared pool of configurable computing resources (e.g., networks, servers, storage, applications, and services) that can be rapidly provisioned and released with minimal management effort or service provider interaction.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Characteristics &amp; Models: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The cloud has five essential characteristics: </a:t>
            </a:r>
          </a:p>
          <a:p>
            <a:r>
              <a:rPr lang="en-US" dirty="0" smtClean="0"/>
              <a:t>On-demand self-service.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Broad network access.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Resource pooling.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Rapid elasticity (expansion)</a:t>
            </a:r>
          </a:p>
          <a:p>
            <a:r>
              <a:rPr lang="en-US" dirty="0" smtClean="0"/>
              <a:t>Measured Service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The three cloud service models are:</a:t>
            </a:r>
          </a:p>
          <a:p>
            <a:r>
              <a:rPr lang="en-US" dirty="0" smtClean="0"/>
              <a:t>Cloud Software as a Service (</a:t>
            </a:r>
            <a:r>
              <a:rPr lang="en-US" dirty="0" err="1" smtClean="0"/>
              <a:t>SaaS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Cloud Platform as a Service (</a:t>
            </a:r>
            <a:r>
              <a:rPr lang="en-US" dirty="0" err="1" smtClean="0"/>
              <a:t>PaaS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Cloud Infrastructure as a Service (</a:t>
            </a:r>
            <a:r>
              <a:rPr lang="en-US" dirty="0" err="1" smtClean="0"/>
              <a:t>IaaS</a:t>
            </a:r>
            <a:r>
              <a:rPr lang="en-US" dirty="0" smtClean="0"/>
              <a:t>))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Cloud Service Models:</a:t>
            </a:r>
            <a:endParaRPr lang="en-US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057401"/>
            <a:ext cx="8077200" cy="3874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Cloud Service Models: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49441"/>
            <a:ext cx="7924800" cy="416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SaaS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267200" cy="44348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Per (NIST), </a:t>
            </a:r>
            <a:r>
              <a:rPr lang="en-US" dirty="0" err="1" smtClean="0"/>
              <a:t>SaaS</a:t>
            </a:r>
            <a:r>
              <a:rPr lang="en-US" dirty="0" smtClean="0"/>
              <a:t>, provides capability to the consumer to use the provider’s applications running on a cloud infrastructure.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SaaS</a:t>
            </a:r>
            <a:r>
              <a:rPr lang="en-US" dirty="0" smtClean="0"/>
              <a:t> = Consume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3867" y="1524000"/>
            <a:ext cx="312813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Hosted  Vs </a:t>
            </a:r>
            <a:r>
              <a:rPr lang="en-US" dirty="0" err="1" smtClean="0"/>
              <a:t>SaaS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62000" y="1981200"/>
            <a:ext cx="7239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5614</TotalTime>
  <Words>764</Words>
  <Application>Microsoft Office PowerPoint</Application>
  <PresentationFormat>On-screen Show (4:3)</PresentationFormat>
  <Paragraphs>119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2016 11TH IEEE/ACM Information Technology Professional Conference</vt:lpstr>
      <vt:lpstr>Outline </vt:lpstr>
      <vt:lpstr>Biography</vt:lpstr>
      <vt:lpstr>Cloud Computing Defined:</vt:lpstr>
      <vt:lpstr>Cloud Characteristics &amp; Models:</vt:lpstr>
      <vt:lpstr>Cloud Service Models:</vt:lpstr>
      <vt:lpstr>Cloud Service Models:</vt:lpstr>
      <vt:lpstr>What is SaaS ?</vt:lpstr>
      <vt:lpstr>Hosted  Vs SaaS</vt:lpstr>
      <vt:lpstr>Why SaaS ?</vt:lpstr>
      <vt:lpstr>SaaS benefits </vt:lpstr>
      <vt:lpstr>Making the case for SaaS:</vt:lpstr>
      <vt:lpstr>SaaS Provider &amp;Consumer Control</vt:lpstr>
      <vt:lpstr>SaaS challenges: </vt:lpstr>
      <vt:lpstr>SaaS “Network” = Outages</vt:lpstr>
      <vt:lpstr>2012-Top 20 SaaS Vendors  By revenue (PWC)</vt:lpstr>
      <vt:lpstr>2015 –TOP 10 Saas Companies</vt:lpstr>
      <vt:lpstr>SaaS Market Trends 2016</vt:lpstr>
      <vt:lpstr>Time for Demo ?</vt:lpstr>
      <vt:lpstr>The End  Q&amp; A</vt:lpstr>
    </vt:vector>
  </TitlesOfParts>
  <Company>Janney Montgomery Scott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FDande</dc:creator>
  <cp:lastModifiedBy>FDande</cp:lastModifiedBy>
  <cp:revision>263</cp:revision>
  <dcterms:created xsi:type="dcterms:W3CDTF">2015-03-16T06:22:35Z</dcterms:created>
  <dcterms:modified xsi:type="dcterms:W3CDTF">2016-03-29T10:43:48Z</dcterms:modified>
</cp:coreProperties>
</file>