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03" r:id="rId2"/>
    <p:sldId id="404" r:id="rId3"/>
    <p:sldId id="405" r:id="rId4"/>
    <p:sldId id="407" r:id="rId5"/>
    <p:sldId id="409" r:id="rId6"/>
    <p:sldId id="410" r:id="rId7"/>
    <p:sldId id="411" r:id="rId8"/>
    <p:sldId id="412" r:id="rId9"/>
    <p:sldId id="413" r:id="rId10"/>
    <p:sldId id="414" r:id="rId11"/>
    <p:sldId id="416" r:id="rId12"/>
    <p:sldId id="415" r:id="rId13"/>
    <p:sldId id="4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p:restoredTop sz="80952"/>
  </p:normalViewPr>
  <p:slideViewPr>
    <p:cSldViewPr snapToGrid="0">
      <p:cViewPr varScale="1">
        <p:scale>
          <a:sx n="102" d="100"/>
          <a:sy n="102" d="100"/>
        </p:scale>
        <p:origin x="1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C9A02-DC19-FE44-92F1-6A575F17D7F7}" type="datetimeFigureOut">
              <a:rPr lang="en-US" smtClean="0"/>
              <a:t>3/18/23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B75F8-7101-184B-A2FE-A4B36A2A5D6A}" type="slidenum">
              <a:rPr lang="en-US" smtClean="0"/>
              <a:t>‹#›</a:t>
            </a:fld>
            <a:endParaRPr lang="en-US"/>
          </a:p>
        </p:txBody>
      </p:sp>
    </p:spTree>
    <p:extLst>
      <p:ext uri="{BB962C8B-B14F-4D97-AF65-F5344CB8AC3E}">
        <p14:creationId xmlns:p14="http://schemas.microsoft.com/office/powerpoint/2010/main" val="386980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3</a:t>
            </a:fld>
            <a:endParaRPr lang="en-US"/>
          </a:p>
        </p:txBody>
      </p:sp>
    </p:spTree>
    <p:extLst>
      <p:ext uri="{BB962C8B-B14F-4D97-AF65-F5344CB8AC3E}">
        <p14:creationId xmlns:p14="http://schemas.microsoft.com/office/powerpoint/2010/main" val="218084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4</a:t>
            </a:fld>
            <a:endParaRPr lang="en-US"/>
          </a:p>
        </p:txBody>
      </p:sp>
    </p:spTree>
    <p:extLst>
      <p:ext uri="{BB962C8B-B14F-4D97-AF65-F5344CB8AC3E}">
        <p14:creationId xmlns:p14="http://schemas.microsoft.com/office/powerpoint/2010/main" val="3777933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5</a:t>
            </a:fld>
            <a:endParaRPr lang="en-US"/>
          </a:p>
        </p:txBody>
      </p:sp>
    </p:spTree>
    <p:extLst>
      <p:ext uri="{BB962C8B-B14F-4D97-AF65-F5344CB8AC3E}">
        <p14:creationId xmlns:p14="http://schemas.microsoft.com/office/powerpoint/2010/main" val="3807823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6</a:t>
            </a:fld>
            <a:endParaRPr lang="en-US"/>
          </a:p>
        </p:txBody>
      </p:sp>
    </p:spTree>
    <p:extLst>
      <p:ext uri="{BB962C8B-B14F-4D97-AF65-F5344CB8AC3E}">
        <p14:creationId xmlns:p14="http://schemas.microsoft.com/office/powerpoint/2010/main" val="1745697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7</a:t>
            </a:fld>
            <a:endParaRPr lang="en-US"/>
          </a:p>
        </p:txBody>
      </p:sp>
    </p:spTree>
    <p:extLst>
      <p:ext uri="{BB962C8B-B14F-4D97-AF65-F5344CB8AC3E}">
        <p14:creationId xmlns:p14="http://schemas.microsoft.com/office/powerpoint/2010/main" val="358875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8</a:t>
            </a:fld>
            <a:endParaRPr lang="en-US"/>
          </a:p>
        </p:txBody>
      </p:sp>
    </p:spTree>
    <p:extLst>
      <p:ext uri="{BB962C8B-B14F-4D97-AF65-F5344CB8AC3E}">
        <p14:creationId xmlns:p14="http://schemas.microsoft.com/office/powerpoint/2010/main" val="118287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9</a:t>
            </a:fld>
            <a:endParaRPr lang="en-US"/>
          </a:p>
        </p:txBody>
      </p:sp>
    </p:spTree>
    <p:extLst>
      <p:ext uri="{BB962C8B-B14F-4D97-AF65-F5344CB8AC3E}">
        <p14:creationId xmlns:p14="http://schemas.microsoft.com/office/powerpoint/2010/main" val="1612686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B75F8-7101-184B-A2FE-A4B36A2A5D6A}" type="slidenum">
              <a:rPr lang="en-US" smtClean="0"/>
              <a:t>10</a:t>
            </a:fld>
            <a:endParaRPr lang="en-US"/>
          </a:p>
        </p:txBody>
      </p:sp>
    </p:spTree>
    <p:extLst>
      <p:ext uri="{BB962C8B-B14F-4D97-AF65-F5344CB8AC3E}">
        <p14:creationId xmlns:p14="http://schemas.microsoft.com/office/powerpoint/2010/main" val="128668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A02-563F-889E-2895-AD042988A9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9B117-A8D1-186D-A81F-29F0E28215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945F9E-D03E-E2DF-4931-E703CA359B49}"/>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9E0FB19B-904C-E69A-5518-72285029B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AA7BD-286D-2286-786D-AE8A54073B42}"/>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259626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8ACF-4F58-8F50-DB9A-A0F76D5275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76128-152F-AF04-7495-2AD0DBEB4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63A1C5-2C8B-D17E-EBAE-A204AFA77115}"/>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C776DD1A-35FC-D0E7-1802-082692BF9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8C103-8954-9F4A-E46C-36F3E318007C}"/>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226382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04637-44E2-4ED5-897B-2895652EF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BD442-D88A-0B25-C846-764C8ACB2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30D61-C570-1D00-0E7F-A484452B4B38}"/>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3C490299-E09C-B045-2F23-5AB84A52F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9B2CB-D2BE-ECCC-2FB1-AB7EB66D0251}"/>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2114892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87998" y="192024"/>
            <a:ext cx="5524575" cy="2286794"/>
          </a:xfrm>
        </p:spPr>
        <p:txBody>
          <a:bodyPr/>
          <a:lstStyle>
            <a:lvl1pPr>
              <a:lnSpc>
                <a:spcPct val="100000"/>
              </a:lnSpc>
              <a:defRPr sz="4299">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87998" y="6231636"/>
            <a:ext cx="5524575" cy="381000"/>
          </a:xfrm>
        </p:spPr>
        <p:txBody>
          <a:bodyPr anchor="b"/>
          <a:lstStyle>
            <a:lvl1pPr>
              <a:lnSpc>
                <a:spcPct val="110000"/>
              </a:lnSpc>
              <a:spcBef>
                <a:spcPts val="0"/>
              </a:spcBef>
              <a:defRPr sz="1400">
                <a:solidFill>
                  <a:schemeClr val="tx1"/>
                </a:solidFill>
              </a:defRPr>
            </a:lvl1pPr>
          </a:lstStyle>
          <a:p>
            <a:pPr lvl="0"/>
            <a:r>
              <a:rPr lang="en-US"/>
              <a:t>Click to edit Master text styles</a:t>
            </a:r>
          </a:p>
        </p:txBody>
      </p:sp>
      <p:pic>
        <p:nvPicPr>
          <p:cNvPr id="3" name="Picture 2">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11138525" y="6263482"/>
            <a:ext cx="819043" cy="304800"/>
          </a:xfrm>
          <a:prstGeom prst="rect">
            <a:avLst/>
          </a:prstGeom>
        </p:spPr>
      </p:pic>
    </p:spTree>
    <p:extLst>
      <p:ext uri="{BB962C8B-B14F-4D97-AF65-F5344CB8AC3E}">
        <p14:creationId xmlns:p14="http://schemas.microsoft.com/office/powerpoint/2010/main" val="267598612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DB438-63E0-7520-7517-FAECEC59F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19D84-BB5B-177B-3906-3A0D09772B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0BA6D-A427-E433-A377-652C4D90E724}"/>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D5893B0D-FBA9-B691-3B4B-5FCF07D08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5C09B-450A-21F9-C4BA-6791D8C173C6}"/>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276834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83EA-46B1-214E-7960-105A7B5D9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18F4D9-8FCC-99DC-795A-B11085DFFE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4FCA62-B2F5-66C9-3739-5DD5FBF6E305}"/>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71A450A3-7000-934A-E9E9-F475C3B18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86313-067F-28C7-D4BA-3B241ADC36F2}"/>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349190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6D86-AD3C-1142-7D99-06171C086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A3B4B-C80E-E273-D285-5804D5B7D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80590E-CB83-3D7B-10A1-03E1453DB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80A3FC-8654-9A87-7848-250484B276A8}"/>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6" name="Footer Placeholder 5">
            <a:extLst>
              <a:ext uri="{FF2B5EF4-FFF2-40B4-BE49-F238E27FC236}">
                <a16:creationId xmlns:a16="http://schemas.microsoft.com/office/drawing/2014/main" id="{CD2A9747-BF41-4270-9675-905875374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65DE9-CF02-A8A3-763B-E1CA489B38C0}"/>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315323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AE525-E1D1-7C12-770E-88091D2C86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F3403-C46F-FB65-D5DA-DF47B6E42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821F7-81ED-A0C9-F09D-8EEEB139E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D68B5-2D9D-D670-BAD1-F8C7A0D94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F75A0F-1FE4-A332-7042-4335FF284F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076EEA-93FB-67E2-5D7D-24DF1ED7C9FC}"/>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8" name="Footer Placeholder 7">
            <a:extLst>
              <a:ext uri="{FF2B5EF4-FFF2-40B4-BE49-F238E27FC236}">
                <a16:creationId xmlns:a16="http://schemas.microsoft.com/office/drawing/2014/main" id="{3DA50FAB-E6F2-208A-2104-18CF635727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842D0-F35A-43E4-F896-44C67B44DF83}"/>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308049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95D6-FC15-E635-BB30-6C34AB4FF0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910A18-C05C-68BA-97B0-B9BC9766AE60}"/>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4" name="Footer Placeholder 3">
            <a:extLst>
              <a:ext uri="{FF2B5EF4-FFF2-40B4-BE49-F238E27FC236}">
                <a16:creationId xmlns:a16="http://schemas.microsoft.com/office/drawing/2014/main" id="{4D2AA39E-1BDC-42D6-2182-AE9189557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6774C-3439-3E2A-5CAA-A96ACFB4C141}"/>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4153267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746B5-AF3C-D6D8-A6E5-C0B648A84AF8}"/>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3" name="Footer Placeholder 2">
            <a:extLst>
              <a:ext uri="{FF2B5EF4-FFF2-40B4-BE49-F238E27FC236}">
                <a16:creationId xmlns:a16="http://schemas.microsoft.com/office/drawing/2014/main" id="{EE3BE0F7-9313-B431-0CDA-D2AA44EBB5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6C5873-8687-D038-7235-D14F16999C2B}"/>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395988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B132-B1D4-BAEC-2477-B6DCF844D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2DFFB4-564C-73E1-7E61-D4ECEC271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B1C978-800D-ECF4-63B2-35F3869DE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38351-C94F-8F72-CEE9-ECCD3E030344}"/>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6" name="Footer Placeholder 5">
            <a:extLst>
              <a:ext uri="{FF2B5EF4-FFF2-40B4-BE49-F238E27FC236}">
                <a16:creationId xmlns:a16="http://schemas.microsoft.com/office/drawing/2014/main" id="{D291F223-D0AA-A7C4-12BA-F8180283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751EE-EE6B-0E27-4D7D-D0397B8D3CEB}"/>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252386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FA0-F2AC-8C9A-A5BA-435045AE0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B7954-5FE7-73FF-0169-445741AA4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DFDAF-93B6-5142-C185-D73593CE2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F6B27-B6BD-9D9D-840F-A83121E52156}"/>
              </a:ext>
            </a:extLst>
          </p:cNvPr>
          <p:cNvSpPr>
            <a:spLocks noGrp="1"/>
          </p:cNvSpPr>
          <p:nvPr>
            <p:ph type="dt" sz="half" idx="10"/>
          </p:nvPr>
        </p:nvSpPr>
        <p:spPr/>
        <p:txBody>
          <a:bodyPr/>
          <a:lstStyle/>
          <a:p>
            <a:fld id="{80FF9701-27BC-E54A-AF1B-9D73183713F0}" type="datetimeFigureOut">
              <a:rPr lang="en-US" smtClean="0"/>
              <a:t>3/18/23</a:t>
            </a:fld>
            <a:endParaRPr lang="en-US"/>
          </a:p>
        </p:txBody>
      </p:sp>
      <p:sp>
        <p:nvSpPr>
          <p:cNvPr id="6" name="Footer Placeholder 5">
            <a:extLst>
              <a:ext uri="{FF2B5EF4-FFF2-40B4-BE49-F238E27FC236}">
                <a16:creationId xmlns:a16="http://schemas.microsoft.com/office/drawing/2014/main" id="{95FE2C95-BF87-ADD1-6A0C-ACF9AF7CB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1A1D8-462E-2A29-D9F9-CB25D63C5017}"/>
              </a:ext>
            </a:extLst>
          </p:cNvPr>
          <p:cNvSpPr>
            <a:spLocks noGrp="1"/>
          </p:cNvSpPr>
          <p:nvPr>
            <p:ph type="sldNum" sz="quarter" idx="12"/>
          </p:nvPr>
        </p:nvSpPr>
        <p:spPr/>
        <p:txBody>
          <a:bodyPr/>
          <a:lstStyle/>
          <a:p>
            <a:fld id="{78C13E82-33EE-314B-897B-A965DFCB1A95}" type="slidenum">
              <a:rPr lang="en-US" smtClean="0"/>
              <a:t>‹#›</a:t>
            </a:fld>
            <a:endParaRPr lang="en-US"/>
          </a:p>
        </p:txBody>
      </p:sp>
    </p:spTree>
    <p:extLst>
      <p:ext uri="{BB962C8B-B14F-4D97-AF65-F5344CB8AC3E}">
        <p14:creationId xmlns:p14="http://schemas.microsoft.com/office/powerpoint/2010/main" val="196582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4CC48-016C-DFB8-414F-8FD57FA24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FD7E9-A5AD-D3C3-F9E5-C875EB1EB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5E697-522C-A751-3EB4-E469F3826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F9701-27BC-E54A-AF1B-9D73183713F0}" type="datetimeFigureOut">
              <a:rPr lang="en-US" smtClean="0"/>
              <a:t>3/18/23</a:t>
            </a:fld>
            <a:endParaRPr lang="en-US"/>
          </a:p>
        </p:txBody>
      </p:sp>
      <p:sp>
        <p:nvSpPr>
          <p:cNvPr id="5" name="Footer Placeholder 4">
            <a:extLst>
              <a:ext uri="{FF2B5EF4-FFF2-40B4-BE49-F238E27FC236}">
                <a16:creationId xmlns:a16="http://schemas.microsoft.com/office/drawing/2014/main" id="{15AA1859-5AC6-3414-A573-FBFC78700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D99EE4-72C2-47A7-777C-BF4D7F41F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C13E82-33EE-314B-897B-A965DFCB1A95}" type="slidenum">
              <a:rPr lang="en-US" smtClean="0"/>
              <a:t>‹#›</a:t>
            </a:fld>
            <a:endParaRPr lang="en-US"/>
          </a:p>
        </p:txBody>
      </p:sp>
    </p:spTree>
    <p:extLst>
      <p:ext uri="{BB962C8B-B14F-4D97-AF65-F5344CB8AC3E}">
        <p14:creationId xmlns:p14="http://schemas.microsoft.com/office/powerpoint/2010/main" val="2000546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raphql.org/community/" TargetMode="External"/><Relationship Id="rId2" Type="http://schemas.openxmlformats.org/officeDocument/2006/relationships/hyperlink" Target="https://graphql.org/" TargetMode="External"/><Relationship Id="rId1" Type="http://schemas.openxmlformats.org/officeDocument/2006/relationships/slideLayout" Target="../slideLayouts/slideLayout12.xml"/><Relationship Id="rId6" Type="http://schemas.openxmlformats.org/officeDocument/2006/relationships/hyperlink" Target="https://github.com/IvanGoncharov/graphql-apis" TargetMode="External"/><Relationship Id="rId5" Type="http://schemas.openxmlformats.org/officeDocument/2006/relationships/hyperlink" Target="https://www.apollographql.com/resources/" TargetMode="External"/><Relationship Id="rId4" Type="http://schemas.openxmlformats.org/officeDocument/2006/relationships/hyperlink" Target="https://discord.graphql.org/"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ibm.com/thought-leadership/trademark/"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F6BAC5-966E-37A9-159D-D893603B6F63}"/>
              </a:ext>
            </a:extLst>
          </p:cNvPr>
          <p:cNvSpPr txBox="1"/>
          <p:nvPr/>
        </p:nvSpPr>
        <p:spPr>
          <a:xfrm>
            <a:off x="1630535" y="2705725"/>
            <a:ext cx="9151864" cy="1446550"/>
          </a:xfrm>
          <a:prstGeom prst="rect">
            <a:avLst/>
          </a:prstGeom>
          <a:noFill/>
        </p:spPr>
        <p:txBody>
          <a:bodyPr wrap="none" rtlCol="0">
            <a:spAutoFit/>
          </a:bodyPr>
          <a:lstStyle/>
          <a:p>
            <a:r>
              <a:rPr lang="en-US" sz="4400" dirty="0">
                <a:effectLst/>
                <a:latin typeface="IBM Plex Sans" panose="020B0503050203000203" pitchFamily="34" charset="0"/>
              </a:rPr>
              <a:t>Modernize your APIs with </a:t>
            </a:r>
            <a:r>
              <a:rPr lang="en-US" sz="4400" dirty="0" err="1">
                <a:effectLst/>
                <a:latin typeface="IBM Plex Sans" panose="020B0503050203000203" pitchFamily="34" charset="0"/>
              </a:rPr>
              <a:t>GraphQL</a:t>
            </a:r>
            <a:r>
              <a:rPr lang="en-US" sz="4400" dirty="0">
                <a:effectLst/>
                <a:latin typeface="IBM Plex Sans" panose="020B0503050203000203" pitchFamily="34" charset="0"/>
              </a:rPr>
              <a:t> </a:t>
            </a:r>
            <a:br>
              <a:rPr lang="en-US" sz="4400" dirty="0">
                <a:effectLst/>
                <a:latin typeface="IBM Plex Sans" panose="020B0503050203000203" pitchFamily="34" charset="0"/>
              </a:rPr>
            </a:br>
            <a:endParaRPr lang="en-US" sz="4400" dirty="0"/>
          </a:p>
        </p:txBody>
      </p:sp>
    </p:spTree>
    <p:extLst>
      <p:ext uri="{BB962C8B-B14F-4D97-AF65-F5344CB8AC3E}">
        <p14:creationId xmlns:p14="http://schemas.microsoft.com/office/powerpoint/2010/main" val="402885781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85659C5-E85A-5053-004D-F743BA9CC5DF}"/>
              </a:ext>
            </a:extLst>
          </p:cNvPr>
          <p:cNvSpPr txBox="1">
            <a:spLocks/>
          </p:cNvSpPr>
          <p:nvPr/>
        </p:nvSpPr>
        <p:spPr>
          <a:xfrm>
            <a:off x="554773" y="1280161"/>
            <a:ext cx="10515600" cy="485377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BM Plex Sans" panose="020B0503050203000203" pitchFamily="34" charset="0"/>
              </a:rPr>
              <a:t>Single Endpoint</a:t>
            </a:r>
          </a:p>
          <a:p>
            <a:pPr lvl="1"/>
            <a:r>
              <a:rPr lang="en-US" dirty="0">
                <a:latin typeface="IBM Plex Sans" panose="020B0503050203000203" pitchFamily="34" charset="0"/>
              </a:rPr>
              <a:t>Data exchange from single endpoint</a:t>
            </a:r>
            <a:br>
              <a:rPr lang="en-US" dirty="0">
                <a:latin typeface="IBM Plex Sans" panose="020B0503050203000203" pitchFamily="34" charset="0"/>
              </a:rPr>
            </a:br>
            <a:endParaRPr lang="en-US" dirty="0">
              <a:latin typeface="IBM Plex Sans" panose="020B0503050203000203" pitchFamily="34" charset="0"/>
            </a:endParaRPr>
          </a:p>
          <a:p>
            <a:r>
              <a:rPr lang="en-US" dirty="0">
                <a:latin typeface="IBM Plex Sans" panose="020B0503050203000203" pitchFamily="34" charset="0"/>
              </a:rPr>
              <a:t>Query language</a:t>
            </a:r>
          </a:p>
          <a:p>
            <a:pPr lvl="1"/>
            <a:r>
              <a:rPr lang="en-US" dirty="0">
                <a:latin typeface="IBM Plex Sans" panose="020B0503050203000203" pitchFamily="34" charset="0"/>
              </a:rPr>
              <a:t>Declarative schemas, type safety and data formats</a:t>
            </a:r>
            <a:br>
              <a:rPr lang="en-US" dirty="0">
                <a:latin typeface="IBM Plex Sans" panose="020B0503050203000203" pitchFamily="34" charset="0"/>
              </a:rPr>
            </a:br>
            <a:endParaRPr lang="en-US" dirty="0">
              <a:latin typeface="IBM Plex Sans" panose="020B0503050203000203" pitchFamily="34" charset="0"/>
            </a:endParaRPr>
          </a:p>
          <a:p>
            <a:r>
              <a:rPr lang="en-US" dirty="0">
                <a:latin typeface="IBM Plex Sans" panose="020B0503050203000203" pitchFamily="34" charset="0"/>
              </a:rPr>
              <a:t>Dynamic</a:t>
            </a:r>
          </a:p>
          <a:p>
            <a:pPr lvl="1" algn="just"/>
            <a:r>
              <a:rPr lang="en-US" dirty="0">
                <a:latin typeface="IBM Plex Sans" panose="020B0503050203000203" pitchFamily="34" charset="0"/>
              </a:rPr>
              <a:t>Less data fetching –&gt; Lower data transfer costs</a:t>
            </a:r>
          </a:p>
          <a:p>
            <a:pPr lvl="1" algn="just"/>
            <a:r>
              <a:rPr lang="en-US" dirty="0">
                <a:latin typeface="IBM Plex Sans" panose="020B0503050203000203" pitchFamily="34" charset="0"/>
              </a:rPr>
              <a:t>Less data fetching –&gt; Faster application load times</a:t>
            </a:r>
          </a:p>
          <a:p>
            <a:pPr lvl="1" algn="just"/>
            <a:r>
              <a:rPr lang="en-US" dirty="0">
                <a:latin typeface="IBM Plex Sans" panose="020B0503050203000203" pitchFamily="34" charset="0"/>
              </a:rPr>
              <a:t>Less data fetching –&gt; Makes your app work better with slow network connections</a:t>
            </a:r>
          </a:p>
          <a:p>
            <a:pPr marL="457200" lvl="1" indent="0">
              <a:buFont typeface="Arial" panose="020B0604020202020204" pitchFamily="34" charset="0"/>
              <a:buNone/>
            </a:pPr>
            <a:br>
              <a:rPr lang="en-US" dirty="0">
                <a:latin typeface="IBM Plex Sans" panose="020B0503050203000203" pitchFamily="34" charset="0"/>
              </a:rPr>
            </a:br>
            <a:endParaRPr lang="en-US" dirty="0">
              <a:latin typeface="IBM Plex Sans" panose="020B0503050203000203" pitchFamily="34" charset="0"/>
            </a:endParaRPr>
          </a:p>
          <a:p>
            <a:r>
              <a:rPr lang="en-US" dirty="0" err="1">
                <a:latin typeface="IBM Plex Sans" panose="020B0503050203000203" pitchFamily="34" charset="0"/>
              </a:rPr>
              <a:t>GraphQL</a:t>
            </a:r>
            <a:r>
              <a:rPr lang="en-US" dirty="0">
                <a:latin typeface="IBM Plex Sans" panose="020B0503050203000203" pitchFamily="34" charset="0"/>
              </a:rPr>
              <a:t> client libraries</a:t>
            </a:r>
          </a:p>
          <a:p>
            <a:pPr lvl="1"/>
            <a:r>
              <a:rPr lang="en-US" dirty="0">
                <a:latin typeface="IBM Plex Sans" panose="020B0503050203000203" pitchFamily="34" charset="0"/>
              </a:rPr>
              <a:t>Native integration with React and other client libraries</a:t>
            </a:r>
          </a:p>
        </p:txBody>
      </p:sp>
      <p:sp>
        <p:nvSpPr>
          <p:cNvPr id="5" name="Title 1">
            <a:extLst>
              <a:ext uri="{FF2B5EF4-FFF2-40B4-BE49-F238E27FC236}">
                <a16:creationId xmlns:a16="http://schemas.microsoft.com/office/drawing/2014/main" id="{3BF21AA9-5A08-37AB-84D8-0C087DA444B6}"/>
              </a:ext>
            </a:extLst>
          </p:cNvPr>
          <p:cNvSpPr>
            <a:spLocks noGrp="1"/>
          </p:cNvSpPr>
          <p:nvPr>
            <p:ph type="title"/>
          </p:nvPr>
        </p:nvSpPr>
        <p:spPr>
          <a:xfrm>
            <a:off x="554773" y="0"/>
            <a:ext cx="10515600" cy="1325563"/>
          </a:xfrm>
        </p:spPr>
        <p:txBody>
          <a:bodyPr/>
          <a:lstStyle/>
          <a:p>
            <a:r>
              <a:rPr lang="en-US" dirty="0" err="1">
                <a:solidFill>
                  <a:schemeClr val="tx1"/>
                </a:solidFill>
                <a:latin typeface="IBM Plex Sans" panose="020B0503050203000203" pitchFamily="34" charset="0"/>
              </a:rPr>
              <a:t>GraphQL</a:t>
            </a:r>
            <a:r>
              <a:rPr lang="en-US" dirty="0">
                <a:solidFill>
                  <a:schemeClr val="tx1"/>
                </a:solidFill>
                <a:latin typeface="IBM Plex Sans" panose="020B0503050203000203" pitchFamily="34" charset="0"/>
              </a:rPr>
              <a:t> Benefits</a:t>
            </a:r>
          </a:p>
        </p:txBody>
      </p:sp>
    </p:spTree>
    <p:extLst>
      <p:ext uri="{BB962C8B-B14F-4D97-AF65-F5344CB8AC3E}">
        <p14:creationId xmlns:p14="http://schemas.microsoft.com/office/powerpoint/2010/main" val="3280944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11EA-3AAA-A556-56E5-61123AA9D8C3}"/>
              </a:ext>
            </a:extLst>
          </p:cNvPr>
          <p:cNvSpPr>
            <a:spLocks noGrp="1"/>
          </p:cNvSpPr>
          <p:nvPr>
            <p:ph type="title"/>
          </p:nvPr>
        </p:nvSpPr>
        <p:spPr>
          <a:xfrm>
            <a:off x="556939" y="148993"/>
            <a:ext cx="5617950" cy="1314047"/>
          </a:xfrm>
        </p:spPr>
        <p:txBody>
          <a:bodyPr>
            <a:normAutofit/>
          </a:bodyPr>
          <a:lstStyle/>
          <a:p>
            <a:r>
              <a:rPr lang="en-US" sz="4400" dirty="0">
                <a:solidFill>
                  <a:schemeClr val="tx1"/>
                </a:solidFill>
                <a:latin typeface="IBM Plex Sans" panose="020B0503050203000203" pitchFamily="34" charset="0"/>
              </a:rPr>
              <a:t>Demo</a:t>
            </a:r>
          </a:p>
        </p:txBody>
      </p:sp>
      <p:sp>
        <p:nvSpPr>
          <p:cNvPr id="5" name="TextBox 4">
            <a:extLst>
              <a:ext uri="{FF2B5EF4-FFF2-40B4-BE49-F238E27FC236}">
                <a16:creationId xmlns:a16="http://schemas.microsoft.com/office/drawing/2014/main" id="{8B98615A-3061-657E-ED8A-D37B3854901D}"/>
              </a:ext>
            </a:extLst>
          </p:cNvPr>
          <p:cNvSpPr txBox="1"/>
          <p:nvPr/>
        </p:nvSpPr>
        <p:spPr>
          <a:xfrm>
            <a:off x="656216" y="1858063"/>
            <a:ext cx="6180269" cy="369332"/>
          </a:xfrm>
          <a:prstGeom prst="rect">
            <a:avLst/>
          </a:prstGeom>
          <a:noFill/>
        </p:spPr>
        <p:txBody>
          <a:bodyPr wrap="square">
            <a:spAutoFit/>
          </a:bodyPr>
          <a:lstStyle/>
          <a:p>
            <a:r>
              <a:rPr lang="en-US" dirty="0"/>
              <a:t>https://</a:t>
            </a:r>
            <a:r>
              <a:rPr lang="en-US" dirty="0" err="1"/>
              <a:t>github.com</a:t>
            </a:r>
            <a:r>
              <a:rPr lang="en-US" dirty="0"/>
              <a:t>/</a:t>
            </a:r>
            <a:r>
              <a:rPr lang="en-US" dirty="0" err="1"/>
              <a:t>adimaniacal</a:t>
            </a:r>
            <a:r>
              <a:rPr lang="en-US" dirty="0"/>
              <a:t>/graphql-itpc-2023</a:t>
            </a:r>
          </a:p>
        </p:txBody>
      </p:sp>
    </p:spTree>
    <p:extLst>
      <p:ext uri="{BB962C8B-B14F-4D97-AF65-F5344CB8AC3E}">
        <p14:creationId xmlns:p14="http://schemas.microsoft.com/office/powerpoint/2010/main" val="173299731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8328D0-FB2D-DA93-68A2-FB7A8831183F}"/>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GraphQL</a:t>
            </a:r>
            <a:r>
              <a:rPr lang="en-US" dirty="0"/>
              <a:t>: </a:t>
            </a:r>
            <a:r>
              <a:rPr lang="en-US" dirty="0">
                <a:hlinkClick r:id="rId2"/>
              </a:rPr>
              <a:t>https://graphql.org/</a:t>
            </a:r>
            <a:endParaRPr lang="en-US" dirty="0"/>
          </a:p>
          <a:p>
            <a:r>
              <a:rPr lang="en-US" dirty="0"/>
              <a:t>Community Resources: </a:t>
            </a:r>
            <a:r>
              <a:rPr lang="en-US" dirty="0">
                <a:hlinkClick r:id="rId3"/>
              </a:rPr>
              <a:t>https://graphql.org/community/</a:t>
            </a:r>
            <a:endParaRPr lang="en-US" dirty="0"/>
          </a:p>
          <a:p>
            <a:r>
              <a:rPr lang="en-US" dirty="0"/>
              <a:t>Official </a:t>
            </a:r>
            <a:r>
              <a:rPr lang="en-US" dirty="0" err="1"/>
              <a:t>GraphQL.org</a:t>
            </a:r>
            <a:r>
              <a:rPr lang="en-US" dirty="0"/>
              <a:t> discord: </a:t>
            </a:r>
            <a:r>
              <a:rPr lang="en-US" dirty="0">
                <a:hlinkClick r:id="rId4"/>
              </a:rPr>
              <a:t>https://discord.graphql.org/</a:t>
            </a:r>
            <a:endParaRPr lang="en-US" dirty="0"/>
          </a:p>
          <a:p>
            <a:r>
              <a:rPr lang="en-US" dirty="0"/>
              <a:t>Apollo Resources: </a:t>
            </a:r>
            <a:r>
              <a:rPr lang="en-US" dirty="0">
                <a:hlinkClick r:id="rId5"/>
              </a:rPr>
              <a:t>https://www.apollographql.com/resources/</a:t>
            </a:r>
            <a:endParaRPr lang="en-US" dirty="0"/>
          </a:p>
          <a:p>
            <a:r>
              <a:rPr lang="en-US" dirty="0">
                <a:latin typeface="IBM Plex Sans" panose="020B0503050203000203" pitchFamily="34" charset="0"/>
              </a:rPr>
              <a:t>Public</a:t>
            </a:r>
            <a:r>
              <a:rPr lang="en-US" dirty="0"/>
              <a:t> </a:t>
            </a:r>
            <a:r>
              <a:rPr lang="en-US" dirty="0" err="1"/>
              <a:t>GraphQL</a:t>
            </a:r>
            <a:r>
              <a:rPr lang="en-US" dirty="0"/>
              <a:t> APIs: </a:t>
            </a:r>
            <a:r>
              <a:rPr lang="en-US" dirty="0">
                <a:hlinkClick r:id="rId6"/>
              </a:rPr>
              <a:t>https://github.com/IvanGoncharov/graphql-apis</a:t>
            </a:r>
            <a:endParaRPr lang="en-US" dirty="0"/>
          </a:p>
          <a:p>
            <a:endParaRPr lang="en-US" dirty="0"/>
          </a:p>
          <a:p>
            <a:endParaRPr lang="en-US" dirty="0"/>
          </a:p>
        </p:txBody>
      </p:sp>
      <p:sp>
        <p:nvSpPr>
          <p:cNvPr id="5" name="Title 1">
            <a:extLst>
              <a:ext uri="{FF2B5EF4-FFF2-40B4-BE49-F238E27FC236}">
                <a16:creationId xmlns:a16="http://schemas.microsoft.com/office/drawing/2014/main" id="{83F4854D-897D-AC26-9105-2D05B6A31776}"/>
              </a:ext>
            </a:extLst>
          </p:cNvPr>
          <p:cNvSpPr>
            <a:spLocks noGrp="1"/>
          </p:cNvSpPr>
          <p:nvPr>
            <p:ph type="title"/>
          </p:nvPr>
        </p:nvSpPr>
        <p:spPr>
          <a:xfrm>
            <a:off x="838200" y="365125"/>
            <a:ext cx="10515600" cy="1325563"/>
          </a:xfrm>
        </p:spPr>
        <p:txBody>
          <a:bodyPr>
            <a:normAutofit/>
          </a:bodyPr>
          <a:lstStyle/>
          <a:p>
            <a:r>
              <a:rPr lang="en-US" sz="4400" dirty="0">
                <a:solidFill>
                  <a:schemeClr val="tx1"/>
                </a:solidFill>
                <a:latin typeface="IBM Plex Sans" panose="020B0503050203000203" pitchFamily="34" charset="0"/>
              </a:rPr>
              <a:t>Resources</a:t>
            </a:r>
          </a:p>
        </p:txBody>
      </p:sp>
    </p:spTree>
    <p:extLst>
      <p:ext uri="{BB962C8B-B14F-4D97-AF65-F5344CB8AC3E}">
        <p14:creationId xmlns:p14="http://schemas.microsoft.com/office/powerpoint/2010/main" val="13735386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13A5-A210-9C55-1CC0-3C6887542A63}"/>
              </a:ext>
            </a:extLst>
          </p:cNvPr>
          <p:cNvSpPr>
            <a:spLocks noGrp="1"/>
          </p:cNvSpPr>
          <p:nvPr>
            <p:ph type="title"/>
          </p:nvPr>
        </p:nvSpPr>
        <p:spPr>
          <a:xfrm>
            <a:off x="279698" y="3184263"/>
            <a:ext cx="9638853" cy="617745"/>
          </a:xfrm>
        </p:spPr>
        <p:txBody>
          <a:bodyPr>
            <a:noAutofit/>
          </a:bodyPr>
          <a:lstStyle/>
          <a:p>
            <a:r>
              <a:rPr lang="en-US" sz="1600" b="0" i="0" dirty="0">
                <a:solidFill>
                  <a:schemeClr val="tx1"/>
                </a:solidFill>
                <a:effectLst/>
                <a:latin typeface="IBM Plex Sans" panose="020B0503050203000203" pitchFamily="34" charset="0"/>
              </a:rPr>
              <a:t>© 2023 International Business Machines Corporation</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IBM and the IBM logo are trademarks of IBM</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Corporation, registered in many jurisdictions</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worldwide. Other product and service names might be</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trademarks of IBM or other companies. A current list</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of IBM trademarks is available on </a:t>
            </a:r>
            <a:r>
              <a:rPr lang="en-US" sz="1600" b="0" i="0" dirty="0" err="1">
                <a:solidFill>
                  <a:schemeClr val="tx1"/>
                </a:solidFill>
                <a:effectLst/>
                <a:latin typeface="IBM Plex Sans" panose="020B0503050203000203" pitchFamily="34" charset="0"/>
                <a:hlinkClick r:id="rId2"/>
              </a:rPr>
              <a:t>ibm.com</a:t>
            </a:r>
            <a:r>
              <a:rPr lang="en-US" sz="1600" b="0" i="0" dirty="0">
                <a:solidFill>
                  <a:schemeClr val="tx1"/>
                </a:solidFill>
                <a:effectLst/>
                <a:latin typeface="IBM Plex Sans" panose="020B0503050203000203" pitchFamily="34" charset="0"/>
                <a:hlinkClick r:id="rId2"/>
              </a:rPr>
              <a:t>/trademark</a:t>
            </a:r>
            <a:r>
              <a:rPr lang="en-US" sz="1600" b="0" i="0" dirty="0">
                <a:solidFill>
                  <a:schemeClr val="tx1"/>
                </a:solidFill>
                <a:effectLst/>
                <a:latin typeface="IBM Plex Sans" panose="020B0503050203000203" pitchFamily="34" charset="0"/>
              </a:rPr>
              <a:t>.</a:t>
            </a:r>
            <a:br>
              <a:rPr lang="en-US" sz="1600" b="0" i="0" dirty="0">
                <a:solidFill>
                  <a:schemeClr val="tx1"/>
                </a:solidFill>
                <a:effectLst/>
                <a:latin typeface="IBM Plex Sans" panose="020B0503050203000203" pitchFamily="34" charset="0"/>
              </a:rPr>
            </a:br>
            <a:br>
              <a:rPr lang="en-US" sz="1600" b="0" i="0" dirty="0">
                <a:solidFill>
                  <a:schemeClr val="tx1"/>
                </a:solidFill>
                <a:effectLst/>
                <a:latin typeface="IBM Plex Sans" panose="020B0503050203000203" pitchFamily="34" charset="0"/>
              </a:rPr>
            </a:b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THIS DOCUMENT IS DISTRIBUTED “AS IS” WITHOUT</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ANY WARRANTY, EITHER EXPRESS OR IMPLIED. IN</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NO EVENT, SHALL IBM BE LIABLE FOR ANY DAMAGE</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ARISING FROM THE USE OF THIS INFORMATION,</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INCLUDING BUT NOT LIMITED TO, LOSS OF DATA,</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BUSINESS INTERRUPTION, LOSS OF PROFIT OR LOSS</a:t>
            </a:r>
            <a:br>
              <a:rPr lang="en-US" sz="1600" b="0" i="0" dirty="0">
                <a:solidFill>
                  <a:schemeClr val="tx1"/>
                </a:solidFill>
                <a:effectLst/>
                <a:latin typeface="IBM Plex Sans" panose="020B0503050203000203" pitchFamily="34" charset="0"/>
              </a:rPr>
            </a:br>
            <a:r>
              <a:rPr lang="en-US" sz="1600" b="0" i="0" dirty="0">
                <a:solidFill>
                  <a:schemeClr val="tx1"/>
                </a:solidFill>
                <a:effectLst/>
                <a:latin typeface="IBM Plex Sans" panose="020B0503050203000203" pitchFamily="34" charset="0"/>
              </a:rPr>
              <a:t>OF OPPORTUNITY.</a:t>
            </a:r>
            <a:br>
              <a:rPr lang="en-US" sz="1600" b="0" i="0" dirty="0">
                <a:solidFill>
                  <a:schemeClr val="tx1"/>
                </a:solidFill>
                <a:effectLst/>
                <a:latin typeface="IBM Plex Sans" panose="020B0503050203000203" pitchFamily="34" charset="0"/>
              </a:rPr>
            </a:br>
            <a:endParaRPr lang="en-US" sz="1600" dirty="0">
              <a:solidFill>
                <a:schemeClr val="tx1"/>
              </a:solidFill>
              <a:latin typeface="IBM Plex Sans" panose="020B0503050203000203" pitchFamily="34" charset="0"/>
            </a:endParaRPr>
          </a:p>
        </p:txBody>
      </p:sp>
    </p:spTree>
    <p:extLst>
      <p:ext uri="{BB962C8B-B14F-4D97-AF65-F5344CB8AC3E}">
        <p14:creationId xmlns:p14="http://schemas.microsoft.com/office/powerpoint/2010/main" val="29775965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0" descr="A person wearing glasses&#10;&#10;Description automatically generated with medium confidence">
            <a:extLst>
              <a:ext uri="{FF2B5EF4-FFF2-40B4-BE49-F238E27FC236}">
                <a16:creationId xmlns:a16="http://schemas.microsoft.com/office/drawing/2014/main" id="{3B644F4A-7C8F-5D65-F665-A1BC3E110BFE}"/>
              </a:ext>
            </a:extLst>
          </p:cNvPr>
          <p:cNvPicPr>
            <a:picLocks noChangeAspect="1"/>
          </p:cNvPicPr>
          <p:nvPr/>
        </p:nvPicPr>
        <p:blipFill>
          <a:blip r:embed="rId2"/>
          <a:stretch>
            <a:fillRect/>
          </a:stretch>
        </p:blipFill>
        <p:spPr>
          <a:xfrm>
            <a:off x="928722" y="1752514"/>
            <a:ext cx="2540000" cy="2540000"/>
          </a:xfrm>
          <a:prstGeom prst="rect">
            <a:avLst/>
          </a:prstGeom>
        </p:spPr>
      </p:pic>
      <p:sp>
        <p:nvSpPr>
          <p:cNvPr id="3" name="TextBox 2">
            <a:extLst>
              <a:ext uri="{FF2B5EF4-FFF2-40B4-BE49-F238E27FC236}">
                <a16:creationId xmlns:a16="http://schemas.microsoft.com/office/drawing/2014/main" id="{4BE4D829-5D51-1A11-C1BE-0AE7FFA3E304}"/>
              </a:ext>
            </a:extLst>
          </p:cNvPr>
          <p:cNvSpPr txBox="1"/>
          <p:nvPr/>
        </p:nvSpPr>
        <p:spPr>
          <a:xfrm>
            <a:off x="4479533" y="1752514"/>
            <a:ext cx="5054885" cy="1938992"/>
          </a:xfrm>
          <a:prstGeom prst="rect">
            <a:avLst/>
          </a:prstGeom>
          <a:noFill/>
        </p:spPr>
        <p:txBody>
          <a:bodyPr wrap="square" rtlCol="0">
            <a:spAutoFit/>
          </a:bodyPr>
          <a:lstStyle/>
          <a:p>
            <a:r>
              <a:rPr lang="en-US" sz="2400" dirty="0">
                <a:latin typeface="IBM Plex Sans" panose="020B0503050203000203" pitchFamily="34" charset="0"/>
              </a:rPr>
              <a:t>Aditya </a:t>
            </a:r>
            <a:r>
              <a:rPr lang="en-US" sz="2400" dirty="0" err="1">
                <a:latin typeface="IBM Plex Sans" panose="020B0503050203000203" pitchFamily="34" charset="0"/>
              </a:rPr>
              <a:t>Gidh</a:t>
            </a:r>
            <a:br>
              <a:rPr lang="en-US" sz="2400" dirty="0">
                <a:latin typeface="IBM Plex Sans" panose="020B0503050203000203" pitchFamily="34" charset="0"/>
              </a:rPr>
            </a:br>
            <a:r>
              <a:rPr lang="en-US" sz="2400" dirty="0">
                <a:latin typeface="IBM Plex Sans" panose="020B0503050203000203" pitchFamily="34" charset="0"/>
              </a:rPr>
              <a:t>Software Engineer at IBM Research</a:t>
            </a:r>
          </a:p>
          <a:p>
            <a:endParaRPr lang="en-US" sz="2400" dirty="0">
              <a:latin typeface="IBM Plex Sans" panose="020B0503050203000203" pitchFamily="34" charset="0"/>
            </a:endParaRPr>
          </a:p>
          <a:p>
            <a:r>
              <a:rPr lang="en-US" sz="2400" dirty="0">
                <a:latin typeface="IBM Plex Sans" panose="020B0503050203000203" pitchFamily="34" charset="0"/>
              </a:rPr>
              <a:t>Working on Full Stack Development, DevOps engineering</a:t>
            </a:r>
          </a:p>
        </p:txBody>
      </p:sp>
      <p:sp>
        <p:nvSpPr>
          <p:cNvPr id="4" name="Title 1">
            <a:extLst>
              <a:ext uri="{FF2B5EF4-FFF2-40B4-BE49-F238E27FC236}">
                <a16:creationId xmlns:a16="http://schemas.microsoft.com/office/drawing/2014/main" id="{3F6D7479-FCD3-841A-9D30-CBAA27890D9A}"/>
              </a:ext>
            </a:extLst>
          </p:cNvPr>
          <p:cNvSpPr>
            <a:spLocks noGrp="1"/>
          </p:cNvSpPr>
          <p:nvPr>
            <p:ph type="title"/>
          </p:nvPr>
        </p:nvSpPr>
        <p:spPr>
          <a:xfrm>
            <a:off x="838200" y="365125"/>
            <a:ext cx="10515600" cy="1325563"/>
          </a:xfrm>
        </p:spPr>
        <p:txBody>
          <a:bodyPr/>
          <a:lstStyle/>
          <a:p>
            <a:r>
              <a:rPr lang="en-US" dirty="0">
                <a:solidFill>
                  <a:schemeClr val="tx1"/>
                </a:solidFill>
                <a:latin typeface="IBM Plex Sans" panose="020B0503050203000203" pitchFamily="34" charset="0"/>
              </a:rPr>
              <a:t>Hi! </a:t>
            </a:r>
          </a:p>
        </p:txBody>
      </p:sp>
      <p:pic>
        <p:nvPicPr>
          <p:cNvPr id="5" name="Picture 4">
            <a:extLst>
              <a:ext uri="{FF2B5EF4-FFF2-40B4-BE49-F238E27FC236}">
                <a16:creationId xmlns:a16="http://schemas.microsoft.com/office/drawing/2014/main" id="{E0CB3BE5-D0E6-8392-9314-E019107A4E53}"/>
              </a:ext>
            </a:extLst>
          </p:cNvPr>
          <p:cNvPicPr>
            <a:picLocks noChangeAspect="1"/>
          </p:cNvPicPr>
          <p:nvPr/>
        </p:nvPicPr>
        <p:blipFill>
          <a:blip r:embed="rId3"/>
          <a:stretch>
            <a:fillRect/>
          </a:stretch>
        </p:blipFill>
        <p:spPr>
          <a:xfrm>
            <a:off x="1618219" y="600313"/>
            <a:ext cx="961561" cy="855185"/>
          </a:xfrm>
          <a:prstGeom prst="rect">
            <a:avLst/>
          </a:prstGeom>
        </p:spPr>
      </p:pic>
    </p:spTree>
    <p:extLst>
      <p:ext uri="{BB962C8B-B14F-4D97-AF65-F5344CB8AC3E}">
        <p14:creationId xmlns:p14="http://schemas.microsoft.com/office/powerpoint/2010/main" val="252288403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6D7479-FCD3-841A-9D30-CBAA27890D9A}"/>
              </a:ext>
            </a:extLst>
          </p:cNvPr>
          <p:cNvSpPr>
            <a:spLocks noGrp="1"/>
          </p:cNvSpPr>
          <p:nvPr>
            <p:ph type="title"/>
          </p:nvPr>
        </p:nvSpPr>
        <p:spPr>
          <a:xfrm>
            <a:off x="838200" y="365125"/>
            <a:ext cx="10515600" cy="1325563"/>
          </a:xfrm>
        </p:spPr>
        <p:txBody>
          <a:bodyPr>
            <a:normAutofit/>
          </a:bodyPr>
          <a:lstStyle/>
          <a:p>
            <a:r>
              <a:rPr lang="en-US" sz="4400" dirty="0">
                <a:solidFill>
                  <a:schemeClr val="tx1"/>
                </a:solidFill>
                <a:latin typeface="IBM Plex Sans" panose="020B0503050203000203" pitchFamily="34" charset="0"/>
              </a:rPr>
              <a:t>What is </a:t>
            </a:r>
            <a:r>
              <a:rPr lang="en-US" sz="4400" dirty="0" err="1">
                <a:solidFill>
                  <a:schemeClr val="tx1"/>
                </a:solidFill>
                <a:latin typeface="IBM Plex Sans" panose="020B0503050203000203" pitchFamily="34" charset="0"/>
              </a:rPr>
              <a:t>GraphQL</a:t>
            </a:r>
            <a:r>
              <a:rPr lang="en-US" sz="4400" dirty="0">
                <a:solidFill>
                  <a:schemeClr val="tx1"/>
                </a:solidFill>
                <a:latin typeface="IBM Plex Sans" panose="020B0503050203000203" pitchFamily="34" charset="0"/>
              </a:rPr>
              <a:t>?</a:t>
            </a:r>
          </a:p>
        </p:txBody>
      </p:sp>
      <p:sp>
        <p:nvSpPr>
          <p:cNvPr id="6" name="Content Placeholder 2">
            <a:extLst>
              <a:ext uri="{FF2B5EF4-FFF2-40B4-BE49-F238E27FC236}">
                <a16:creationId xmlns:a16="http://schemas.microsoft.com/office/drawing/2014/main" id="{92170FA9-A386-6977-EC9D-784D7D929C6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BM Plex Sans" panose="020B0503050203000203" pitchFamily="34" charset="0"/>
              </a:rPr>
              <a:t>Specification introduced by Meta</a:t>
            </a:r>
          </a:p>
          <a:p>
            <a:r>
              <a:rPr lang="en-US" dirty="0">
                <a:latin typeface="IBM Plex Sans" panose="020B0503050203000203" pitchFamily="34" charset="0"/>
              </a:rPr>
              <a:t>Query language for APIs and a runtime for fulfilling those queries with your existing data</a:t>
            </a:r>
          </a:p>
          <a:p>
            <a:r>
              <a:rPr lang="en-US" dirty="0">
                <a:latin typeface="IBM Plex Sans" panose="020B0503050203000203" pitchFamily="34" charset="0"/>
              </a:rPr>
              <a:t>Built around HTTP for how you get and receive resources from a server </a:t>
            </a:r>
          </a:p>
          <a:p>
            <a:r>
              <a:rPr lang="en-US" dirty="0">
                <a:latin typeface="IBM Plex Sans" panose="020B0503050203000203" pitchFamily="34" charset="0"/>
              </a:rPr>
              <a:t>Pickup selective information from your endpoints</a:t>
            </a:r>
          </a:p>
          <a:p>
            <a:pPr marL="0" indent="0">
              <a:buFont typeface="Arial" panose="020B0604020202020204" pitchFamily="34" charset="0"/>
              <a:buNone/>
            </a:pPr>
            <a:endParaRPr lang="en-US" dirty="0">
              <a:latin typeface="IBM Plex Sans" panose="020B0503050203000203" pitchFamily="34" charset="0"/>
            </a:endParaRPr>
          </a:p>
          <a:p>
            <a:endParaRPr lang="en-US" dirty="0">
              <a:latin typeface="IBM Plex Sans" panose="020B0503050203000203" pitchFamily="34" charset="0"/>
            </a:endParaRPr>
          </a:p>
          <a:p>
            <a:endParaRPr lang="en-US" dirty="0">
              <a:latin typeface="IBM Plex Sans" panose="020B0503050203000203" pitchFamily="34" charset="0"/>
            </a:endParaRPr>
          </a:p>
        </p:txBody>
      </p:sp>
    </p:spTree>
    <p:extLst>
      <p:ext uri="{BB962C8B-B14F-4D97-AF65-F5344CB8AC3E}">
        <p14:creationId xmlns:p14="http://schemas.microsoft.com/office/powerpoint/2010/main" val="319763088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6D7479-FCD3-841A-9D30-CBAA27890D9A}"/>
              </a:ext>
            </a:extLst>
          </p:cNvPr>
          <p:cNvSpPr>
            <a:spLocks noGrp="1"/>
          </p:cNvSpPr>
          <p:nvPr>
            <p:ph type="title"/>
          </p:nvPr>
        </p:nvSpPr>
        <p:spPr>
          <a:xfrm>
            <a:off x="838200" y="365125"/>
            <a:ext cx="10515600" cy="1325563"/>
          </a:xfrm>
        </p:spPr>
        <p:txBody>
          <a:bodyPr>
            <a:normAutofit/>
          </a:bodyPr>
          <a:lstStyle/>
          <a:p>
            <a:r>
              <a:rPr lang="en-US" sz="4800" dirty="0">
                <a:solidFill>
                  <a:schemeClr val="tx1"/>
                </a:solidFill>
                <a:latin typeface="IBM Plex Sans" panose="020B0503050203000203" pitchFamily="34" charset="0"/>
              </a:rPr>
              <a:t>What </a:t>
            </a:r>
            <a:r>
              <a:rPr lang="en-US" sz="4800" dirty="0" err="1">
                <a:solidFill>
                  <a:schemeClr val="tx1"/>
                </a:solidFill>
                <a:latin typeface="IBM Plex Sans" panose="020B0503050203000203" pitchFamily="34" charset="0"/>
              </a:rPr>
              <a:t>GraphQL</a:t>
            </a:r>
            <a:r>
              <a:rPr lang="en-US" sz="4800" dirty="0">
                <a:solidFill>
                  <a:schemeClr val="tx1"/>
                </a:solidFill>
                <a:latin typeface="IBM Plex Sans" panose="020B0503050203000203" pitchFamily="34" charset="0"/>
              </a:rPr>
              <a:t> is NOT?</a:t>
            </a:r>
            <a:endParaRPr lang="en-US" sz="4400" dirty="0">
              <a:solidFill>
                <a:schemeClr val="tx1"/>
              </a:solidFill>
              <a:latin typeface="IBM Plex Sans" panose="020B0503050203000203" pitchFamily="34" charset="0"/>
            </a:endParaRPr>
          </a:p>
        </p:txBody>
      </p:sp>
      <p:sp>
        <p:nvSpPr>
          <p:cNvPr id="3" name="Content Placeholder 2">
            <a:extLst>
              <a:ext uri="{FF2B5EF4-FFF2-40B4-BE49-F238E27FC236}">
                <a16:creationId xmlns:a16="http://schemas.microsoft.com/office/drawing/2014/main" id="{DA55E45C-85BA-1BCB-E915-2DE41C5488CB}"/>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BM Plex Sans" panose="020B0503050203000203" pitchFamily="34" charset="0"/>
              </a:rPr>
              <a:t>A client side state management solution</a:t>
            </a:r>
          </a:p>
          <a:p>
            <a:r>
              <a:rPr lang="en-US" dirty="0">
                <a:latin typeface="IBM Plex Sans" panose="020B0503050203000203" pitchFamily="34" charset="0"/>
              </a:rPr>
              <a:t>Meta’s Graph API</a:t>
            </a:r>
          </a:p>
          <a:p>
            <a:r>
              <a:rPr lang="en-US" dirty="0">
                <a:latin typeface="IBM Plex Sans" panose="020B0503050203000203" pitchFamily="34" charset="0"/>
              </a:rPr>
              <a:t>Limited to specific database(s)</a:t>
            </a:r>
          </a:p>
          <a:p>
            <a:r>
              <a:rPr lang="en-US" dirty="0">
                <a:latin typeface="IBM Plex Sans" panose="020B0503050203000203" pitchFamily="34" charset="0"/>
              </a:rPr>
              <a:t>Limited to JavaScript ecosystem</a:t>
            </a:r>
          </a:p>
          <a:p>
            <a:r>
              <a:rPr lang="en-US" dirty="0">
                <a:latin typeface="IBM Plex Sans" panose="020B0503050203000203" pitchFamily="34" charset="0"/>
              </a:rPr>
              <a:t>Limited to use with React/ Web technologies</a:t>
            </a:r>
          </a:p>
          <a:p>
            <a:r>
              <a:rPr lang="en-US" dirty="0">
                <a:latin typeface="IBM Plex Sans" panose="020B0503050203000203" pitchFamily="34" charset="0"/>
              </a:rPr>
              <a:t>Limited to HTTP</a:t>
            </a:r>
          </a:p>
          <a:p>
            <a:endParaRPr lang="en-US" dirty="0">
              <a:latin typeface="IBM Plex Sans" panose="020B0503050203000203" pitchFamily="34" charset="0"/>
            </a:endParaRPr>
          </a:p>
        </p:txBody>
      </p:sp>
    </p:spTree>
    <p:extLst>
      <p:ext uri="{BB962C8B-B14F-4D97-AF65-F5344CB8AC3E}">
        <p14:creationId xmlns:p14="http://schemas.microsoft.com/office/powerpoint/2010/main" val="353216942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6D7479-FCD3-841A-9D30-CBAA27890D9A}"/>
              </a:ext>
            </a:extLst>
          </p:cNvPr>
          <p:cNvSpPr>
            <a:spLocks noGrp="1"/>
          </p:cNvSpPr>
          <p:nvPr>
            <p:ph type="title"/>
          </p:nvPr>
        </p:nvSpPr>
        <p:spPr>
          <a:xfrm>
            <a:off x="838200" y="365125"/>
            <a:ext cx="10515600" cy="1325563"/>
          </a:xfrm>
        </p:spPr>
        <p:txBody>
          <a:bodyPr>
            <a:normAutofit/>
          </a:bodyPr>
          <a:lstStyle/>
          <a:p>
            <a:r>
              <a:rPr lang="en-US" sz="4800" dirty="0">
                <a:solidFill>
                  <a:schemeClr val="tx1"/>
                </a:solidFill>
                <a:latin typeface="IBM Plex Sans" panose="020B0503050203000203" pitchFamily="34" charset="0"/>
              </a:rPr>
              <a:t>Why use </a:t>
            </a:r>
            <a:r>
              <a:rPr lang="en-US" sz="4800" dirty="0" err="1">
                <a:solidFill>
                  <a:schemeClr val="tx1"/>
                </a:solidFill>
                <a:latin typeface="IBM Plex Sans" panose="020B0503050203000203" pitchFamily="34" charset="0"/>
              </a:rPr>
              <a:t>GraphQL</a:t>
            </a:r>
            <a:r>
              <a:rPr lang="en-US" sz="4800" dirty="0">
                <a:solidFill>
                  <a:schemeClr val="tx1"/>
                </a:solidFill>
                <a:latin typeface="IBM Plex Sans" panose="020B0503050203000203" pitchFamily="34" charset="0"/>
              </a:rPr>
              <a:t>?</a:t>
            </a:r>
            <a:endParaRPr lang="en-US" sz="4400" dirty="0">
              <a:solidFill>
                <a:schemeClr val="tx1"/>
              </a:solidFill>
              <a:latin typeface="IBM Plex Sans" panose="020B0503050203000203" pitchFamily="34" charset="0"/>
            </a:endParaRPr>
          </a:p>
        </p:txBody>
      </p:sp>
      <p:sp>
        <p:nvSpPr>
          <p:cNvPr id="2" name="Content Placeholder 2">
            <a:extLst>
              <a:ext uri="{FF2B5EF4-FFF2-40B4-BE49-F238E27FC236}">
                <a16:creationId xmlns:a16="http://schemas.microsoft.com/office/drawing/2014/main" id="{77A0D260-E797-809C-9516-BE3B3330AB4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IBM Plex Sans" panose="020B0503050203000203" pitchFamily="34" charset="0"/>
              </a:rPr>
              <a:t>GraphQL</a:t>
            </a:r>
            <a:r>
              <a:rPr lang="en-US" dirty="0">
                <a:latin typeface="IBM Plex Sans" panose="020B0503050203000203" pitchFamily="34" charset="0"/>
              </a:rPr>
              <a:t> is compositional</a:t>
            </a:r>
          </a:p>
          <a:p>
            <a:r>
              <a:rPr lang="en-US" dirty="0" err="1">
                <a:latin typeface="IBM Plex Sans" panose="020B0503050203000203" pitchFamily="34" charset="0"/>
              </a:rPr>
              <a:t>GraphQL</a:t>
            </a:r>
            <a:r>
              <a:rPr lang="en-US" dirty="0">
                <a:latin typeface="IBM Plex Sans" panose="020B0503050203000203" pitchFamily="34" charset="0"/>
              </a:rPr>
              <a:t> is </a:t>
            </a:r>
            <a:r>
              <a:rPr lang="en-US" i="0" dirty="0">
                <a:solidFill>
                  <a:srgbClr val="292929"/>
                </a:solidFill>
                <a:effectLst/>
                <a:latin typeface="IBM Plex Sans" panose="020B0503050203000203" pitchFamily="34" charset="0"/>
              </a:rPr>
              <a:t>declarative, </a:t>
            </a:r>
            <a:r>
              <a:rPr lang="en-US" dirty="0">
                <a:latin typeface="IBM Plex Sans" panose="020B0503050203000203" pitchFamily="34" charset="0"/>
              </a:rPr>
              <a:t>No under or over fetching</a:t>
            </a:r>
          </a:p>
          <a:p>
            <a:r>
              <a:rPr lang="en-US" dirty="0">
                <a:latin typeface="IBM Plex Sans" panose="020B0503050203000203" pitchFamily="34" charset="0"/>
              </a:rPr>
              <a:t>Reduced network requests</a:t>
            </a:r>
          </a:p>
          <a:p>
            <a:r>
              <a:rPr lang="en-US" dirty="0">
                <a:latin typeface="IBM Plex Sans" panose="020B0503050203000203" pitchFamily="34" charset="0"/>
              </a:rPr>
              <a:t>Typed data schema</a:t>
            </a:r>
          </a:p>
          <a:p>
            <a:r>
              <a:rPr lang="en-US" dirty="0">
                <a:latin typeface="IBM Plex Sans" panose="020B0503050203000203" pitchFamily="34" charset="0"/>
              </a:rPr>
              <a:t>Support pagination without unnecessary overhead</a:t>
            </a:r>
          </a:p>
        </p:txBody>
      </p:sp>
    </p:spTree>
    <p:extLst>
      <p:ext uri="{BB962C8B-B14F-4D97-AF65-F5344CB8AC3E}">
        <p14:creationId xmlns:p14="http://schemas.microsoft.com/office/powerpoint/2010/main" val="15434531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6D7479-FCD3-841A-9D30-CBAA27890D9A}"/>
              </a:ext>
            </a:extLst>
          </p:cNvPr>
          <p:cNvSpPr>
            <a:spLocks noGrp="1"/>
          </p:cNvSpPr>
          <p:nvPr>
            <p:ph type="title"/>
          </p:nvPr>
        </p:nvSpPr>
        <p:spPr>
          <a:xfrm>
            <a:off x="504115" y="159435"/>
            <a:ext cx="10515600" cy="1325563"/>
          </a:xfrm>
        </p:spPr>
        <p:txBody>
          <a:bodyPr>
            <a:normAutofit/>
          </a:bodyPr>
          <a:lstStyle/>
          <a:p>
            <a:r>
              <a:rPr lang="en-US" sz="4400" dirty="0">
                <a:solidFill>
                  <a:schemeClr val="tx1"/>
                </a:solidFill>
                <a:latin typeface="IBM Plex Sans" panose="020B0503050203000203" pitchFamily="34" charset="0"/>
              </a:rPr>
              <a:t>Simple Example</a:t>
            </a:r>
          </a:p>
        </p:txBody>
      </p:sp>
      <p:sp>
        <p:nvSpPr>
          <p:cNvPr id="2" name="Content Placeholder 2">
            <a:extLst>
              <a:ext uri="{FF2B5EF4-FFF2-40B4-BE49-F238E27FC236}">
                <a16:creationId xmlns:a16="http://schemas.microsoft.com/office/drawing/2014/main" id="{77A0D260-E797-809C-9516-BE3B3330AB4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IBM Plex Sans" panose="020B0503050203000203" pitchFamily="34" charset="0"/>
            </a:endParaRPr>
          </a:p>
        </p:txBody>
      </p:sp>
      <p:pic>
        <p:nvPicPr>
          <p:cNvPr id="3" name="Picture 2">
            <a:extLst>
              <a:ext uri="{FF2B5EF4-FFF2-40B4-BE49-F238E27FC236}">
                <a16:creationId xmlns:a16="http://schemas.microsoft.com/office/drawing/2014/main" id="{B9EFA50B-A099-97E0-2FE4-A0FE7C370860}"/>
              </a:ext>
            </a:extLst>
          </p:cNvPr>
          <p:cNvPicPr>
            <a:picLocks noChangeAspect="1"/>
          </p:cNvPicPr>
          <p:nvPr/>
        </p:nvPicPr>
        <p:blipFill>
          <a:blip r:embed="rId3"/>
          <a:stretch>
            <a:fillRect/>
          </a:stretch>
        </p:blipFill>
        <p:spPr>
          <a:xfrm>
            <a:off x="504115" y="4519743"/>
            <a:ext cx="3911600" cy="1498600"/>
          </a:xfrm>
          <a:prstGeom prst="rect">
            <a:avLst/>
          </a:prstGeom>
        </p:spPr>
      </p:pic>
      <p:pic>
        <p:nvPicPr>
          <p:cNvPr id="5" name="Picture 4">
            <a:extLst>
              <a:ext uri="{FF2B5EF4-FFF2-40B4-BE49-F238E27FC236}">
                <a16:creationId xmlns:a16="http://schemas.microsoft.com/office/drawing/2014/main" id="{C38F5402-18AA-0CE1-9412-C8E6B586A4CF}"/>
              </a:ext>
            </a:extLst>
          </p:cNvPr>
          <p:cNvPicPr>
            <a:picLocks noChangeAspect="1"/>
          </p:cNvPicPr>
          <p:nvPr/>
        </p:nvPicPr>
        <p:blipFill>
          <a:blip r:embed="rId4"/>
          <a:stretch>
            <a:fillRect/>
          </a:stretch>
        </p:blipFill>
        <p:spPr>
          <a:xfrm>
            <a:off x="6582188" y="3536265"/>
            <a:ext cx="3009900" cy="3162300"/>
          </a:xfrm>
          <a:prstGeom prst="rect">
            <a:avLst/>
          </a:prstGeom>
        </p:spPr>
      </p:pic>
      <p:sp>
        <p:nvSpPr>
          <p:cNvPr id="6" name="Content Placeholder 2">
            <a:extLst>
              <a:ext uri="{FF2B5EF4-FFF2-40B4-BE49-F238E27FC236}">
                <a16:creationId xmlns:a16="http://schemas.microsoft.com/office/drawing/2014/main" id="{7AF53F0C-95B5-FD4C-1911-804488DE5A70}"/>
              </a:ext>
            </a:extLst>
          </p:cNvPr>
          <p:cNvSpPr txBox="1">
            <a:spLocks/>
          </p:cNvSpPr>
          <p:nvPr/>
        </p:nvSpPr>
        <p:spPr>
          <a:xfrm>
            <a:off x="408791" y="1144372"/>
            <a:ext cx="10858948" cy="510831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Imagine an application where in you have books and authors as your two resources and each of these resources has like 15 fields in them.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Access author name, and all of the books and their name for that particular author</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258746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0EFB769-158C-89A8-E42D-85EFF3D565CC}"/>
              </a:ext>
            </a:extLst>
          </p:cNvPr>
          <p:cNvSpPr txBox="1">
            <a:spLocks/>
          </p:cNvSpPr>
          <p:nvPr/>
        </p:nvSpPr>
        <p:spPr>
          <a:xfrm>
            <a:off x="677732" y="1602889"/>
            <a:ext cx="10676068" cy="45740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BM Plex Sans" panose="020B0503050203000203" pitchFamily="34" charset="0"/>
              </a:rPr>
              <a:t>Data fetching</a:t>
            </a:r>
          </a:p>
          <a:p>
            <a:r>
              <a:rPr lang="en-US" dirty="0">
                <a:latin typeface="IBM Plex Sans" panose="020B0503050203000203" pitchFamily="34" charset="0"/>
              </a:rPr>
              <a:t>Multiple endpoints vs single endpoint</a:t>
            </a:r>
          </a:p>
          <a:p>
            <a:pPr marL="457200" lvl="1" indent="0">
              <a:buFont typeface="Arial" panose="020B0604020202020204" pitchFamily="34" charset="0"/>
              <a:buNone/>
            </a:pPr>
            <a:r>
              <a:rPr lang="en-US" sz="2800" dirty="0">
                <a:latin typeface="IBM Plex Sans" panose="020B0503050203000203" pitchFamily="34" charset="0"/>
              </a:rPr>
              <a:t> /authors			</a:t>
            </a:r>
          </a:p>
          <a:p>
            <a:pPr marL="457200" lvl="1" indent="0">
              <a:buFont typeface="Arial" panose="020B0604020202020204" pitchFamily="34" charset="0"/>
              <a:buNone/>
            </a:pPr>
            <a:r>
              <a:rPr lang="en-US" sz="2800" dirty="0">
                <a:latin typeface="IBM Plex Sans" panose="020B0503050203000203" pitchFamily="34" charset="0"/>
              </a:rPr>
              <a:t> /books	                     v/s   /</a:t>
            </a:r>
            <a:r>
              <a:rPr lang="en-US" sz="2800" dirty="0" err="1">
                <a:latin typeface="IBM Plex Sans" panose="020B0503050203000203" pitchFamily="34" charset="0"/>
              </a:rPr>
              <a:t>graphql</a:t>
            </a:r>
            <a:endParaRPr lang="en-US" sz="2800" dirty="0">
              <a:latin typeface="IBM Plex Sans" panose="020B0503050203000203" pitchFamily="34" charset="0"/>
            </a:endParaRPr>
          </a:p>
          <a:p>
            <a:pPr marL="457200" lvl="1" indent="0">
              <a:buFont typeface="Arial" panose="020B0604020202020204" pitchFamily="34" charset="0"/>
              <a:buNone/>
            </a:pPr>
            <a:r>
              <a:rPr lang="en-US" sz="2800" dirty="0">
                <a:latin typeface="IBM Plex Sans" panose="020B0503050203000203" pitchFamily="34" charset="0"/>
              </a:rPr>
              <a:t> /authors/:id/books</a:t>
            </a:r>
          </a:p>
          <a:p>
            <a:pPr marL="457200" lvl="1" indent="0">
              <a:buFont typeface="Arial" panose="020B0604020202020204" pitchFamily="34" charset="0"/>
              <a:buNone/>
            </a:pPr>
            <a:r>
              <a:rPr lang="en-US" sz="2800" dirty="0">
                <a:latin typeface="IBM Plex Sans" panose="020B0503050203000203" pitchFamily="34" charset="0"/>
              </a:rPr>
              <a:t>/books/:id/comments</a:t>
            </a:r>
          </a:p>
          <a:p>
            <a:pPr lvl="1"/>
            <a:endParaRPr lang="en-US" sz="2800" dirty="0">
              <a:latin typeface="IBM Plex Sans" panose="020B0503050203000203" pitchFamily="34" charset="0"/>
            </a:endParaRPr>
          </a:p>
          <a:p>
            <a:r>
              <a:rPr lang="en-US" dirty="0">
                <a:latin typeface="IBM Plex Sans" panose="020B0503050203000203" pitchFamily="34" charset="0"/>
              </a:rPr>
              <a:t>Route handlers vs resolvers</a:t>
            </a:r>
          </a:p>
          <a:p>
            <a:r>
              <a:rPr lang="en-US" dirty="0">
                <a:latin typeface="IBM Plex Sans" panose="020B0503050203000203" pitchFamily="34" charset="0"/>
              </a:rPr>
              <a:t>Conceptual model: resources vs graphs</a:t>
            </a:r>
            <a:br>
              <a:rPr lang="en-US" dirty="0">
                <a:latin typeface="IBM Plex Sans" panose="020B0503050203000203" pitchFamily="34" charset="0"/>
              </a:rPr>
            </a:br>
            <a:r>
              <a:rPr lang="en-US" dirty="0">
                <a:latin typeface="IBM Plex Sans" panose="020B0503050203000203" pitchFamily="34" charset="0"/>
              </a:rPr>
              <a:t> </a:t>
            </a:r>
          </a:p>
        </p:txBody>
      </p:sp>
      <p:sp>
        <p:nvSpPr>
          <p:cNvPr id="6" name="Title 1">
            <a:extLst>
              <a:ext uri="{FF2B5EF4-FFF2-40B4-BE49-F238E27FC236}">
                <a16:creationId xmlns:a16="http://schemas.microsoft.com/office/drawing/2014/main" id="{9D29C61D-AF7D-2446-0BD6-6A17B7142AA7}"/>
              </a:ext>
            </a:extLst>
          </p:cNvPr>
          <p:cNvSpPr>
            <a:spLocks noGrp="1"/>
          </p:cNvSpPr>
          <p:nvPr>
            <p:ph type="title"/>
          </p:nvPr>
        </p:nvSpPr>
        <p:spPr>
          <a:xfrm>
            <a:off x="677732" y="277326"/>
            <a:ext cx="10515600" cy="1325563"/>
          </a:xfrm>
        </p:spPr>
        <p:txBody>
          <a:bodyPr>
            <a:normAutofit/>
          </a:bodyPr>
          <a:lstStyle/>
          <a:p>
            <a:r>
              <a:rPr lang="en-US" sz="4400" dirty="0">
                <a:solidFill>
                  <a:schemeClr val="tx1"/>
                </a:solidFill>
                <a:latin typeface="IBM Plex Sans" panose="020B0503050203000203" pitchFamily="34" charset="0"/>
              </a:rPr>
              <a:t>Compare </a:t>
            </a:r>
            <a:r>
              <a:rPr lang="en-US" sz="4400" dirty="0" err="1">
                <a:solidFill>
                  <a:schemeClr val="tx1"/>
                </a:solidFill>
                <a:latin typeface="IBM Plex Sans" panose="020B0503050203000203" pitchFamily="34" charset="0"/>
              </a:rPr>
              <a:t>GraphQL</a:t>
            </a:r>
            <a:r>
              <a:rPr lang="en-US" sz="4400" dirty="0">
                <a:solidFill>
                  <a:schemeClr val="tx1"/>
                </a:solidFill>
                <a:latin typeface="IBM Plex Sans" panose="020B0503050203000203" pitchFamily="34" charset="0"/>
              </a:rPr>
              <a:t> to REST</a:t>
            </a:r>
          </a:p>
        </p:txBody>
      </p:sp>
    </p:spTree>
    <p:extLst>
      <p:ext uri="{BB962C8B-B14F-4D97-AF65-F5344CB8AC3E}">
        <p14:creationId xmlns:p14="http://schemas.microsoft.com/office/powerpoint/2010/main" val="27265480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EE9B172-9197-6ED7-1A66-158A6363EBBE}"/>
              </a:ext>
            </a:extLst>
          </p:cNvPr>
          <p:cNvSpPr txBox="1">
            <a:spLocks/>
          </p:cNvSpPr>
          <p:nvPr/>
        </p:nvSpPr>
        <p:spPr>
          <a:xfrm>
            <a:off x="644562" y="169653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IBM Plex Sans" panose="020B0503050203000203" pitchFamily="34" charset="0"/>
              </a:rPr>
              <a:t>Schema </a:t>
            </a:r>
          </a:p>
          <a:p>
            <a:r>
              <a:rPr lang="en-US" dirty="0">
                <a:latin typeface="IBM Plex Sans" panose="020B0503050203000203" pitchFamily="34" charset="0"/>
              </a:rPr>
              <a:t>Resolvers</a:t>
            </a:r>
          </a:p>
          <a:p>
            <a:r>
              <a:rPr lang="en-US" dirty="0">
                <a:latin typeface="IBM Plex Sans" panose="020B0503050203000203" pitchFamily="34" charset="0"/>
              </a:rPr>
              <a:t>Query (read)</a:t>
            </a:r>
          </a:p>
          <a:p>
            <a:pPr lvl="1"/>
            <a:r>
              <a:rPr lang="en-US" dirty="0">
                <a:latin typeface="IBM Plex Sans" panose="020B0503050203000203" pitchFamily="34" charset="0"/>
              </a:rPr>
              <a:t>Fetching and reading data</a:t>
            </a:r>
          </a:p>
          <a:p>
            <a:r>
              <a:rPr lang="en-US" dirty="0">
                <a:latin typeface="IBM Plex Sans" panose="020B0503050203000203" pitchFamily="34" charset="0"/>
              </a:rPr>
              <a:t>Mutation (write) </a:t>
            </a:r>
          </a:p>
          <a:p>
            <a:pPr lvl="1"/>
            <a:r>
              <a:rPr lang="en-US" dirty="0">
                <a:latin typeface="IBM Plex Sans" panose="020B0503050203000203" pitchFamily="34" charset="0"/>
              </a:rPr>
              <a:t>creating, updating, deleting data</a:t>
            </a:r>
          </a:p>
          <a:p>
            <a:r>
              <a:rPr lang="en-US" dirty="0">
                <a:latin typeface="IBM Plex Sans" panose="020B0503050203000203" pitchFamily="34" charset="0"/>
              </a:rPr>
              <a:t>Subscription (event observation)</a:t>
            </a:r>
          </a:p>
        </p:txBody>
      </p:sp>
      <p:sp>
        <p:nvSpPr>
          <p:cNvPr id="5" name="Title 1">
            <a:extLst>
              <a:ext uri="{FF2B5EF4-FFF2-40B4-BE49-F238E27FC236}">
                <a16:creationId xmlns:a16="http://schemas.microsoft.com/office/drawing/2014/main" id="{951C223D-0A5A-42F2-B0A4-586281D0D10C}"/>
              </a:ext>
            </a:extLst>
          </p:cNvPr>
          <p:cNvSpPr>
            <a:spLocks noGrp="1"/>
          </p:cNvSpPr>
          <p:nvPr>
            <p:ph type="title"/>
          </p:nvPr>
        </p:nvSpPr>
        <p:spPr>
          <a:xfrm>
            <a:off x="644562" y="370970"/>
            <a:ext cx="10515600" cy="1325563"/>
          </a:xfrm>
        </p:spPr>
        <p:txBody>
          <a:bodyPr>
            <a:normAutofit/>
          </a:bodyPr>
          <a:lstStyle/>
          <a:p>
            <a:r>
              <a:rPr lang="en-US" sz="4400" dirty="0" err="1">
                <a:solidFill>
                  <a:schemeClr val="tx1"/>
                </a:solidFill>
                <a:latin typeface="IBM Plex Sans" panose="020B0503050203000203" pitchFamily="34" charset="0"/>
              </a:rPr>
              <a:t>GraphQL</a:t>
            </a:r>
            <a:r>
              <a:rPr lang="en-US" sz="4400" dirty="0">
                <a:solidFill>
                  <a:schemeClr val="tx1"/>
                </a:solidFill>
                <a:latin typeface="IBM Plex Sans" panose="020B0503050203000203" pitchFamily="34" charset="0"/>
              </a:rPr>
              <a:t> basics</a:t>
            </a:r>
          </a:p>
        </p:txBody>
      </p:sp>
    </p:spTree>
    <p:extLst>
      <p:ext uri="{BB962C8B-B14F-4D97-AF65-F5344CB8AC3E}">
        <p14:creationId xmlns:p14="http://schemas.microsoft.com/office/powerpoint/2010/main" val="119419806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028960-4A84-188A-8A42-6F05C372FFFA}"/>
              </a:ext>
            </a:extLst>
          </p:cNvPr>
          <p:cNvPicPr>
            <a:picLocks noChangeAspect="1"/>
          </p:cNvPicPr>
          <p:nvPr/>
        </p:nvPicPr>
        <p:blipFill>
          <a:blip r:embed="rId3"/>
          <a:stretch>
            <a:fillRect/>
          </a:stretch>
        </p:blipFill>
        <p:spPr>
          <a:xfrm>
            <a:off x="780528" y="1666314"/>
            <a:ext cx="5238972" cy="4351338"/>
          </a:xfrm>
          <a:prstGeom prst="rect">
            <a:avLst/>
          </a:prstGeom>
        </p:spPr>
      </p:pic>
      <p:pic>
        <p:nvPicPr>
          <p:cNvPr id="6" name="Picture 5">
            <a:extLst>
              <a:ext uri="{FF2B5EF4-FFF2-40B4-BE49-F238E27FC236}">
                <a16:creationId xmlns:a16="http://schemas.microsoft.com/office/drawing/2014/main" id="{A47C8348-E9A4-29F1-8193-8F036DBF5E4E}"/>
              </a:ext>
            </a:extLst>
          </p:cNvPr>
          <p:cNvPicPr>
            <a:picLocks noChangeAspect="1"/>
          </p:cNvPicPr>
          <p:nvPr/>
        </p:nvPicPr>
        <p:blipFill>
          <a:blip r:embed="rId4"/>
          <a:stretch>
            <a:fillRect/>
          </a:stretch>
        </p:blipFill>
        <p:spPr>
          <a:xfrm>
            <a:off x="6290729" y="1666314"/>
            <a:ext cx="5120744" cy="3422053"/>
          </a:xfrm>
          <a:prstGeom prst="rect">
            <a:avLst/>
          </a:prstGeom>
        </p:spPr>
      </p:pic>
      <p:sp>
        <p:nvSpPr>
          <p:cNvPr id="7" name="Title 1">
            <a:extLst>
              <a:ext uri="{FF2B5EF4-FFF2-40B4-BE49-F238E27FC236}">
                <a16:creationId xmlns:a16="http://schemas.microsoft.com/office/drawing/2014/main" id="{565243FF-F71C-A603-2D8F-8FAB671E898D}"/>
              </a:ext>
            </a:extLst>
          </p:cNvPr>
          <p:cNvSpPr>
            <a:spLocks noGrp="1"/>
          </p:cNvSpPr>
          <p:nvPr>
            <p:ph type="title"/>
          </p:nvPr>
        </p:nvSpPr>
        <p:spPr>
          <a:xfrm>
            <a:off x="612289" y="193124"/>
            <a:ext cx="10515600" cy="1325563"/>
          </a:xfrm>
        </p:spPr>
        <p:txBody>
          <a:bodyPr>
            <a:normAutofit/>
          </a:bodyPr>
          <a:lstStyle/>
          <a:p>
            <a:r>
              <a:rPr lang="en-US" sz="4400" dirty="0">
                <a:solidFill>
                  <a:schemeClr val="tx1"/>
                </a:solidFill>
                <a:latin typeface="IBM Plex Sans" panose="020B0503050203000203" pitchFamily="34" charset="0"/>
              </a:rPr>
              <a:t>Query structure</a:t>
            </a:r>
          </a:p>
        </p:txBody>
      </p:sp>
    </p:spTree>
    <p:extLst>
      <p:ext uri="{BB962C8B-B14F-4D97-AF65-F5344CB8AC3E}">
        <p14:creationId xmlns:p14="http://schemas.microsoft.com/office/powerpoint/2010/main" val="1262510576"/>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17313</TotalTime>
  <Words>519</Words>
  <Application>Microsoft Macintosh PowerPoint</Application>
  <PresentationFormat>Widescreen</PresentationFormat>
  <Paragraphs>77</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IBM Plex Sans</vt:lpstr>
      <vt:lpstr>Office Theme</vt:lpstr>
      <vt:lpstr>PowerPoint Presentation</vt:lpstr>
      <vt:lpstr>Hi! </vt:lpstr>
      <vt:lpstr>What is GraphQL?</vt:lpstr>
      <vt:lpstr>What GraphQL is NOT?</vt:lpstr>
      <vt:lpstr>Why use GraphQL?</vt:lpstr>
      <vt:lpstr>Simple Example</vt:lpstr>
      <vt:lpstr>Compare GraphQL to REST</vt:lpstr>
      <vt:lpstr>GraphQL basics</vt:lpstr>
      <vt:lpstr>Query structure</vt:lpstr>
      <vt:lpstr>GraphQL Benefits</vt:lpstr>
      <vt:lpstr>Demo</vt:lpstr>
      <vt:lpstr>Resources</vt:lpstr>
      <vt:lpstr>© 2023 International Business Machines Corporation IBM and the IBM logo are trademarks of IBM Corporation, registered in many jurisdictions worldwide. Other product and service names might be trademarks of IBM or other companies. A current list of IBM trademarks is available on ibm.com/trademark.   THIS DOCUMENT IS DISTRIBUTED “AS IS” WITHOUT ANY WARRANTY, EITHER EXPRESS OR IMPLIED. IN NO EVENT, SHALL IBM BE LIABLE FOR ANY DAMAGE ARISING FROM THE USE OF THIS INFORMATION, INCLUDING BUT NOT LIMITED TO, LOSS OF DATA, BUSINESS INTERRUPTION, LOSS OF PROFIT OR LOSS OF OPPORTUNITY.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Modernize your APIs with GraphQL  </dc:title>
  <dc:creator>Aditya A Gidh</dc:creator>
  <cp:lastModifiedBy>Aditya A Gidh</cp:lastModifiedBy>
  <cp:revision>33</cp:revision>
  <dcterms:created xsi:type="dcterms:W3CDTF">2023-03-03T20:35:01Z</dcterms:created>
  <dcterms:modified xsi:type="dcterms:W3CDTF">2023-03-18T18:53:45Z</dcterms:modified>
</cp:coreProperties>
</file>