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366" r:id="rId2"/>
    <p:sldId id="385" r:id="rId3"/>
    <p:sldId id="388" r:id="rId4"/>
    <p:sldId id="389" r:id="rId5"/>
    <p:sldId id="392" r:id="rId6"/>
    <p:sldId id="310" r:id="rId7"/>
    <p:sldId id="336" r:id="rId8"/>
    <p:sldId id="333" r:id="rId9"/>
    <p:sldId id="332" r:id="rId10"/>
    <p:sldId id="337" r:id="rId11"/>
    <p:sldId id="339" r:id="rId12"/>
    <p:sldId id="340" r:id="rId13"/>
    <p:sldId id="390" r:id="rId14"/>
    <p:sldId id="391" r:id="rId15"/>
    <p:sldId id="393" r:id="rId16"/>
    <p:sldId id="395" r:id="rId17"/>
    <p:sldId id="396" r:id="rId18"/>
    <p:sldId id="387" r:id="rId19"/>
    <p:sldId id="394" r:id="rId20"/>
    <p:sldId id="284" r:id="rId21"/>
  </p:sldIdLst>
  <p:sldSz cx="9144000" cy="5143500" type="screen16x9"/>
  <p:notesSz cx="7315200" cy="9601200"/>
  <p:custDataLst>
    <p:tags r:id="rId2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CC6600"/>
    <a:srgbClr val="996633"/>
    <a:srgbClr val="993300"/>
    <a:srgbClr val="FFCC99"/>
    <a:srgbClr val="CC9900"/>
    <a:srgbClr val="FFCC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110" d="100"/>
          <a:sy n="110" d="100"/>
        </p:scale>
        <p:origin x="84"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169474" cy="47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52" tIns="48326" rIns="96652" bIns="48326" numCol="1" anchor="t" anchorCtr="0" compatLnSpc="1">
            <a:prstTxWarp prst="textNoShape">
              <a:avLst/>
            </a:prstTxWarp>
          </a:bodyPr>
          <a:lstStyle>
            <a:lvl1pPr defTabSz="966224" eaLnBrk="0" hangingPunct="0">
              <a:defRPr sz="1300">
                <a:latin typeface="Times New Roman" pitchFamily="18" charset="0"/>
              </a:defRPr>
            </a:lvl1pPr>
          </a:lstStyle>
          <a:p>
            <a:endParaRPr lang="en-US" altLang="en-US" dirty="0"/>
          </a:p>
        </p:txBody>
      </p:sp>
      <p:sp>
        <p:nvSpPr>
          <p:cNvPr id="2057" name="Rectangle 9"/>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 name="Rectangle 10"/>
          <p:cNvSpPr>
            <a:spLocks noGrp="1" noChangeArrowheads="1"/>
          </p:cNvSpPr>
          <p:nvPr>
            <p:ph type="body" sz="quarter" idx="3"/>
          </p:nvPr>
        </p:nvSpPr>
        <p:spPr bwMode="auto">
          <a:xfrm>
            <a:off x="974581" y="4560899"/>
            <a:ext cx="5366040" cy="4319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52" tIns="48326" rIns="96652" bIns="4832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9" name="Rectangle 11"/>
          <p:cNvSpPr>
            <a:spLocks noGrp="1" noChangeArrowheads="1"/>
          </p:cNvSpPr>
          <p:nvPr>
            <p:ph type="dt" idx="1"/>
          </p:nvPr>
        </p:nvSpPr>
        <p:spPr bwMode="auto">
          <a:xfrm>
            <a:off x="4145726" y="0"/>
            <a:ext cx="3169474" cy="47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52" tIns="48326" rIns="96652" bIns="48326" numCol="1" anchor="t" anchorCtr="0" compatLnSpc="1">
            <a:prstTxWarp prst="textNoShape">
              <a:avLst/>
            </a:prstTxWarp>
          </a:bodyPr>
          <a:lstStyle>
            <a:lvl1pPr algn="r" defTabSz="966224" eaLnBrk="0" hangingPunct="0">
              <a:defRPr sz="1300">
                <a:latin typeface="Times New Roman" pitchFamily="18" charset="0"/>
              </a:defRPr>
            </a:lvl1pPr>
          </a:lstStyle>
          <a:p>
            <a:endParaRPr lang="en-US" altLang="en-US" dirty="0"/>
          </a:p>
        </p:txBody>
      </p:sp>
      <p:sp>
        <p:nvSpPr>
          <p:cNvPr id="2060" name="Rectangle 12"/>
          <p:cNvSpPr>
            <a:spLocks noGrp="1" noChangeArrowheads="1"/>
          </p:cNvSpPr>
          <p:nvPr>
            <p:ph type="ftr" sz="quarter" idx="4"/>
          </p:nvPr>
        </p:nvSpPr>
        <p:spPr bwMode="auto">
          <a:xfrm>
            <a:off x="0" y="9121797"/>
            <a:ext cx="3169474" cy="47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52" tIns="48326" rIns="96652" bIns="48326" numCol="1" anchor="b" anchorCtr="0" compatLnSpc="1">
            <a:prstTxWarp prst="textNoShape">
              <a:avLst/>
            </a:prstTxWarp>
          </a:bodyPr>
          <a:lstStyle>
            <a:lvl1pPr defTabSz="966224" eaLnBrk="0" hangingPunct="0">
              <a:defRPr sz="1300">
                <a:latin typeface="Times New Roman" pitchFamily="18" charset="0"/>
              </a:defRPr>
            </a:lvl1pPr>
          </a:lstStyle>
          <a:p>
            <a:endParaRPr lang="en-US" altLang="en-US" dirty="0"/>
          </a:p>
        </p:txBody>
      </p:sp>
      <p:sp>
        <p:nvSpPr>
          <p:cNvPr id="2061" name="Rectangle 13"/>
          <p:cNvSpPr>
            <a:spLocks noGrp="1" noChangeArrowheads="1"/>
          </p:cNvSpPr>
          <p:nvPr>
            <p:ph type="sldNum" sz="quarter" idx="5"/>
          </p:nvPr>
        </p:nvSpPr>
        <p:spPr bwMode="auto">
          <a:xfrm>
            <a:off x="4145726" y="9121797"/>
            <a:ext cx="3169474" cy="47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52" tIns="48326" rIns="96652" bIns="48326" numCol="1" anchor="b" anchorCtr="0" compatLnSpc="1">
            <a:prstTxWarp prst="textNoShape">
              <a:avLst/>
            </a:prstTxWarp>
          </a:bodyPr>
          <a:lstStyle>
            <a:lvl1pPr algn="r" defTabSz="966224" eaLnBrk="0" hangingPunct="0">
              <a:defRPr sz="1300">
                <a:latin typeface="Times New Roman" pitchFamily="18" charset="0"/>
              </a:defRPr>
            </a:lvl1pPr>
          </a:lstStyle>
          <a:p>
            <a:fld id="{15F7F01C-8DB4-4001-9E0E-CE34C7D09495}" type="slidenum">
              <a:rPr lang="en-US" altLang="en-US"/>
              <a:pPr/>
              <a:t>‹#›</a:t>
            </a:fld>
            <a:endParaRPr lang="en-US" altLang="en-US" dirty="0"/>
          </a:p>
        </p:txBody>
      </p:sp>
    </p:spTree>
    <p:extLst>
      <p:ext uri="{BB962C8B-B14F-4D97-AF65-F5344CB8AC3E}">
        <p14:creationId xmlns:p14="http://schemas.microsoft.com/office/powerpoint/2010/main" val="1015009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ea typeface="ＭＳ Ｐゴシック" pitchFamily="1" charset="-128"/>
              </a:defRPr>
            </a:lvl1pPr>
            <a:lvl2pPr marL="753500" indent="-289808">
              <a:defRPr sz="2400">
                <a:solidFill>
                  <a:schemeClr val="tx1"/>
                </a:solidFill>
                <a:latin typeface="Times" pitchFamily="1" charset="0"/>
                <a:ea typeface="ＭＳ Ｐゴシック" pitchFamily="1" charset="-128"/>
              </a:defRPr>
            </a:lvl2pPr>
            <a:lvl3pPr marL="1159231" indent="-231846">
              <a:defRPr sz="2400">
                <a:solidFill>
                  <a:schemeClr val="tx1"/>
                </a:solidFill>
                <a:latin typeface="Times" pitchFamily="1" charset="0"/>
                <a:ea typeface="ＭＳ Ｐゴシック" pitchFamily="1" charset="-128"/>
              </a:defRPr>
            </a:lvl3pPr>
            <a:lvl4pPr marL="1622923" indent="-231846">
              <a:defRPr sz="2400">
                <a:solidFill>
                  <a:schemeClr val="tx1"/>
                </a:solidFill>
                <a:latin typeface="Times" pitchFamily="1" charset="0"/>
                <a:ea typeface="ＭＳ Ｐゴシック" pitchFamily="1" charset="-128"/>
              </a:defRPr>
            </a:lvl4pPr>
            <a:lvl5pPr marL="2086615" indent="-231846">
              <a:defRPr sz="2400">
                <a:solidFill>
                  <a:schemeClr val="tx1"/>
                </a:solidFill>
                <a:latin typeface="Times" pitchFamily="1" charset="0"/>
                <a:ea typeface="ＭＳ Ｐゴシック" pitchFamily="1" charset="-128"/>
              </a:defRPr>
            </a:lvl5pPr>
            <a:lvl6pPr marL="2550307" indent="-231846" eaLnBrk="0" fontAlgn="base" hangingPunct="0">
              <a:spcBef>
                <a:spcPct val="0"/>
              </a:spcBef>
              <a:spcAft>
                <a:spcPct val="0"/>
              </a:spcAft>
              <a:defRPr sz="2400">
                <a:solidFill>
                  <a:schemeClr val="tx1"/>
                </a:solidFill>
                <a:latin typeface="Times" pitchFamily="1" charset="0"/>
                <a:ea typeface="ＭＳ Ｐゴシック" pitchFamily="1" charset="-128"/>
              </a:defRPr>
            </a:lvl6pPr>
            <a:lvl7pPr marL="3014000" indent="-231846" eaLnBrk="0" fontAlgn="base" hangingPunct="0">
              <a:spcBef>
                <a:spcPct val="0"/>
              </a:spcBef>
              <a:spcAft>
                <a:spcPct val="0"/>
              </a:spcAft>
              <a:defRPr sz="2400">
                <a:solidFill>
                  <a:schemeClr val="tx1"/>
                </a:solidFill>
                <a:latin typeface="Times" pitchFamily="1" charset="0"/>
                <a:ea typeface="ＭＳ Ｐゴシック" pitchFamily="1" charset="-128"/>
              </a:defRPr>
            </a:lvl7pPr>
            <a:lvl8pPr marL="3477692" indent="-231846" eaLnBrk="0" fontAlgn="base" hangingPunct="0">
              <a:spcBef>
                <a:spcPct val="0"/>
              </a:spcBef>
              <a:spcAft>
                <a:spcPct val="0"/>
              </a:spcAft>
              <a:defRPr sz="2400">
                <a:solidFill>
                  <a:schemeClr val="tx1"/>
                </a:solidFill>
                <a:latin typeface="Times" pitchFamily="1" charset="0"/>
                <a:ea typeface="ＭＳ Ｐゴシック" pitchFamily="1" charset="-128"/>
              </a:defRPr>
            </a:lvl8pPr>
            <a:lvl9pPr marL="3941384" indent="-231846" eaLnBrk="0" fontAlgn="base" hangingPunct="0">
              <a:spcBef>
                <a:spcPct val="0"/>
              </a:spcBef>
              <a:spcAft>
                <a:spcPct val="0"/>
              </a:spcAft>
              <a:defRPr sz="2400">
                <a:solidFill>
                  <a:schemeClr val="tx1"/>
                </a:solidFill>
                <a:latin typeface="Times" pitchFamily="1" charset="0"/>
                <a:ea typeface="ＭＳ Ｐゴシック" pitchFamily="1" charset="-128"/>
              </a:defRPr>
            </a:lvl9pPr>
          </a:lstStyle>
          <a:p>
            <a:fld id="{D8E64676-E23C-4F6E-B487-1E68DF758814}" type="slidenum">
              <a:rPr lang="en-US" sz="1200"/>
              <a:pPr/>
              <a:t>1</a:t>
            </a:fld>
            <a:endParaRPr lang="en-US" sz="1200" dirty="0"/>
          </a:p>
        </p:txBody>
      </p:sp>
    </p:spTree>
    <p:extLst>
      <p:ext uri="{BB962C8B-B14F-4D97-AF65-F5344CB8AC3E}">
        <p14:creationId xmlns:p14="http://schemas.microsoft.com/office/powerpoint/2010/main" val="238001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4</a:t>
            </a:fld>
            <a:endParaRPr lang="en-US" altLang="en-US" dirty="0"/>
          </a:p>
        </p:txBody>
      </p:sp>
    </p:spTree>
    <p:extLst>
      <p:ext uri="{BB962C8B-B14F-4D97-AF65-F5344CB8AC3E}">
        <p14:creationId xmlns:p14="http://schemas.microsoft.com/office/powerpoint/2010/main" val="37524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5</a:t>
            </a:fld>
            <a:endParaRPr lang="en-US" altLang="en-US" dirty="0"/>
          </a:p>
        </p:txBody>
      </p:sp>
    </p:spTree>
    <p:extLst>
      <p:ext uri="{BB962C8B-B14F-4D97-AF65-F5344CB8AC3E}">
        <p14:creationId xmlns:p14="http://schemas.microsoft.com/office/powerpoint/2010/main" val="418095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11</a:t>
            </a:fld>
            <a:endParaRPr lang="en-US" altLang="en-US" dirty="0"/>
          </a:p>
        </p:txBody>
      </p:sp>
    </p:spTree>
    <p:extLst>
      <p:ext uri="{BB962C8B-B14F-4D97-AF65-F5344CB8AC3E}">
        <p14:creationId xmlns:p14="http://schemas.microsoft.com/office/powerpoint/2010/main" val="741907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12</a:t>
            </a:fld>
            <a:endParaRPr lang="en-US" altLang="en-US" dirty="0"/>
          </a:p>
        </p:txBody>
      </p:sp>
    </p:spTree>
    <p:extLst>
      <p:ext uri="{BB962C8B-B14F-4D97-AF65-F5344CB8AC3E}">
        <p14:creationId xmlns:p14="http://schemas.microsoft.com/office/powerpoint/2010/main" val="3665499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15</a:t>
            </a:fld>
            <a:endParaRPr lang="en-US" altLang="en-US" dirty="0"/>
          </a:p>
        </p:txBody>
      </p:sp>
    </p:spTree>
    <p:extLst>
      <p:ext uri="{BB962C8B-B14F-4D97-AF65-F5344CB8AC3E}">
        <p14:creationId xmlns:p14="http://schemas.microsoft.com/office/powerpoint/2010/main" val="314544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16</a:t>
            </a:fld>
            <a:endParaRPr lang="en-US" altLang="en-US" dirty="0"/>
          </a:p>
        </p:txBody>
      </p:sp>
    </p:spTree>
    <p:extLst>
      <p:ext uri="{BB962C8B-B14F-4D97-AF65-F5344CB8AC3E}">
        <p14:creationId xmlns:p14="http://schemas.microsoft.com/office/powerpoint/2010/main" val="3325765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17</a:t>
            </a:fld>
            <a:endParaRPr lang="en-US" altLang="en-US" dirty="0"/>
          </a:p>
        </p:txBody>
      </p:sp>
    </p:spTree>
    <p:extLst>
      <p:ext uri="{BB962C8B-B14F-4D97-AF65-F5344CB8AC3E}">
        <p14:creationId xmlns:p14="http://schemas.microsoft.com/office/powerpoint/2010/main" val="2938157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F7F01C-8DB4-4001-9E0E-CE34C7D09495}" type="slidenum">
              <a:rPr lang="en-US" altLang="en-US" smtClean="0"/>
              <a:pPr/>
              <a:t>20</a:t>
            </a:fld>
            <a:endParaRPr lang="en-US" altLang="en-US" dirty="0"/>
          </a:p>
        </p:txBody>
      </p:sp>
    </p:spTree>
    <p:extLst>
      <p:ext uri="{BB962C8B-B14F-4D97-AF65-F5344CB8AC3E}">
        <p14:creationId xmlns:p14="http://schemas.microsoft.com/office/powerpoint/2010/main" val="317618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7856152" y="1188720"/>
            <a:ext cx="1828799" cy="365760"/>
          </a:xfrm>
          <a:prstGeom prst="rect">
            <a:avLst/>
          </a:prstGeom>
        </p:spPr>
        <p:txBody>
          <a:bodyPr/>
          <a:lstStyle/>
          <a:p>
            <a:fld id="{04AF466F-BDA4-4F18-9C7B-FF0A9A1B0E80}" type="datetime1">
              <a:rPr lang="en-US" smtClean="0"/>
              <a:pPr/>
              <a:t>3/17/2023</a:t>
            </a:fld>
            <a:endParaRPr lang="en-US" dirty="0"/>
          </a:p>
        </p:txBody>
      </p:sp>
      <p:sp>
        <p:nvSpPr>
          <p:cNvPr id="5" name="Footer Placeholder 4"/>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856152" y="1188720"/>
            <a:ext cx="1828799" cy="365760"/>
          </a:xfrm>
          <a:prstGeom prst="rect">
            <a:avLst/>
          </a:prstGeom>
        </p:spPr>
        <p:txBody>
          <a:bodyPr/>
          <a:lstStyle/>
          <a:p>
            <a:fld id="{58FB4290-6522-4139-852E-05BD9E7F0D2E}" type="datetime1">
              <a:rPr lang="en-US" smtClean="0"/>
              <a:pPr/>
              <a:t>3/17/2023</a:t>
            </a:fld>
            <a:endParaRPr lang="en-US" dirty="0"/>
          </a:p>
        </p:txBody>
      </p:sp>
      <p:sp>
        <p:nvSpPr>
          <p:cNvPr id="5" name="Footer Placeholder 4"/>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856152" y="1188720"/>
            <a:ext cx="1828799" cy="365760"/>
          </a:xfrm>
          <a:prstGeom prst="rect">
            <a:avLst/>
          </a:prstGeom>
        </p:spPr>
        <p:txBody>
          <a:bodyPr/>
          <a:lstStyle/>
          <a:p>
            <a:fld id="{AAB955F9-81EA-47C5-8059-9E5C2B437C70}" type="datetime1">
              <a:rPr lang="en-US" smtClean="0"/>
              <a:pPr/>
              <a:t>3/17/2023</a:t>
            </a:fld>
            <a:endParaRPr lang="en-US" dirty="0"/>
          </a:p>
        </p:txBody>
      </p:sp>
      <p:sp>
        <p:nvSpPr>
          <p:cNvPr id="5" name="Footer Placeholder 4"/>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16200000">
            <a:off x="7856152" y="1188720"/>
            <a:ext cx="1828799" cy="365760"/>
          </a:xfrm>
          <a:prstGeom prst="rect">
            <a:avLst/>
          </a:prstGeom>
        </p:spPr>
        <p:txBody>
          <a:bodyPr/>
          <a:lstStyle/>
          <a:p>
            <a:fld id="{63A9A7CB-BEE6-4F99-898E-913F06E8E125}" type="datetime1">
              <a:rPr lang="en-US" smtClean="0"/>
              <a:pPr/>
              <a:t>3/17/2023</a:t>
            </a:fld>
            <a:endParaRPr lang="en-US" dirty="0"/>
          </a:p>
        </p:txBody>
      </p:sp>
      <p:sp>
        <p:nvSpPr>
          <p:cNvPr id="5" name="Footer Placeholder 4"/>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7856152" y="1188720"/>
            <a:ext cx="1828799" cy="365760"/>
          </a:xfrm>
          <a:prstGeom prst="rect">
            <a:avLst/>
          </a:prstGeom>
        </p:spPr>
        <p:txBody>
          <a:bodyPr/>
          <a:lstStyle/>
          <a:p>
            <a:fld id="{B6EE300C-6FC5-4FC3-AF1A-075E4F50620D}" type="datetime1">
              <a:rPr lang="en-US" smtClean="0"/>
              <a:pPr/>
              <a:t>3/17/2023</a:t>
            </a:fld>
            <a:endParaRPr lang="en-US" dirty="0"/>
          </a:p>
        </p:txBody>
      </p:sp>
      <p:sp>
        <p:nvSpPr>
          <p:cNvPr id="6" name="Footer Placeholder 5"/>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16200000">
            <a:off x="7856152" y="1188720"/>
            <a:ext cx="1828799" cy="365760"/>
          </a:xfrm>
          <a:prstGeom prst="rect">
            <a:avLst/>
          </a:prstGeom>
        </p:spPr>
        <p:txBody>
          <a:bodyPr/>
          <a:lstStyle/>
          <a:p>
            <a:fld id="{F50D295D-4A77-4DEB-B04C-9F4282A8BC04}" type="datetime1">
              <a:rPr lang="en-US" smtClean="0"/>
              <a:pPr/>
              <a:t>3/17/2023</a:t>
            </a:fld>
            <a:endParaRPr lang="en-US" dirty="0"/>
          </a:p>
        </p:txBody>
      </p:sp>
      <p:sp>
        <p:nvSpPr>
          <p:cNvPr id="8" name="Footer Placeholder 7"/>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rot="16200000">
            <a:off x="7856152" y="1188720"/>
            <a:ext cx="1828799" cy="365760"/>
          </a:xfrm>
          <a:prstGeom prst="rect">
            <a:avLst/>
          </a:prstGeom>
        </p:spPr>
        <p:txBody>
          <a:bodyPr/>
          <a:lstStyle/>
          <a:p>
            <a:fld id="{02B28685-4D0C-42D5-8013-B5904CD1FCBC}" type="datetime1">
              <a:rPr lang="en-US" smtClean="0"/>
              <a:pPr/>
              <a:t>3/17/2023</a:t>
            </a:fld>
            <a:endParaRPr lang="en-US" dirty="0"/>
          </a:p>
        </p:txBody>
      </p:sp>
      <p:sp>
        <p:nvSpPr>
          <p:cNvPr id="4" name="Footer Placeholder 3"/>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856152" y="1188720"/>
            <a:ext cx="1828799" cy="365760"/>
          </a:xfrm>
          <a:prstGeom prst="rect">
            <a:avLst/>
          </a:prstGeom>
        </p:spPr>
        <p:txBody>
          <a:bodyPr/>
          <a:lstStyle/>
          <a:p>
            <a:fld id="{FDF226C0-9885-4BA9-BBFA-A52CBFEBB775}" type="datetime1">
              <a:rPr lang="en-US" smtClean="0"/>
              <a:pPr/>
              <a:t>3/17/2023</a:t>
            </a:fld>
            <a:endParaRPr lang="en-US" dirty="0"/>
          </a:p>
        </p:txBody>
      </p:sp>
      <p:sp>
        <p:nvSpPr>
          <p:cNvPr id="3" name="Footer Placeholder 2"/>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7856152" y="1188720"/>
            <a:ext cx="1828799" cy="365760"/>
          </a:xfrm>
          <a:prstGeom prst="rect">
            <a:avLst/>
          </a:prstGeom>
        </p:spPr>
        <p:txBody>
          <a:bodyPr/>
          <a:lstStyle/>
          <a:p>
            <a:fld id="{EBEE1B38-C5EB-4D66-9137-0AFE9CDEDE8F}" type="datetime1">
              <a:rPr lang="en-US" smtClean="0"/>
              <a:pPr/>
              <a:t>3/17/2023</a:t>
            </a:fld>
            <a:endParaRPr lang="en-US" dirty="0"/>
          </a:p>
        </p:txBody>
      </p:sp>
      <p:sp>
        <p:nvSpPr>
          <p:cNvPr id="6" name="Footer Placeholder 5"/>
          <p:cNvSpPr>
            <a:spLocks noGrp="1"/>
          </p:cNvSpPr>
          <p:nvPr>
            <p:ph type="ftr" sz="quarter" idx="11"/>
          </p:nvPr>
        </p:nvSpPr>
        <p:spPr>
          <a:xfrm rot="16200000">
            <a:off x="7882821" y="2990850"/>
            <a:ext cx="1775461"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rot="16200000">
            <a:off x="7856152" y="1188720"/>
            <a:ext cx="1828799" cy="365760"/>
          </a:xfrm>
          <a:prstGeom prst="rect">
            <a:avLst/>
          </a:prstGeom>
        </p:spPr>
        <p:txBody>
          <a:bodyPr/>
          <a:lstStyle/>
          <a:p>
            <a:fld id="{327B613C-1AD7-49D3-885D-F654C5CDBAA6}" type="datetime1">
              <a:rPr lang="en-US" smtClean="0"/>
              <a:pPr/>
              <a:t>3/17/2023</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a:xfrm rot="16200000">
            <a:off x="7882821" y="2990850"/>
            <a:ext cx="1775461" cy="36576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catalog.loc.gov/cgi-bin/Pwebrecon.cgi?v1=1&amp;ti=1,1&amp;SC=Author&amp;SA=Kashtanova%2C%20Kristina%2C%201985%2D&amp;PID=Q7kb9ezFYo2g4PcbBbw8LAox9xAzspk&amp;SEQ=20230308102437&amp;SID=2" TargetMode="External"/><Relationship Id="rId7" Type="http://schemas.openxmlformats.org/officeDocument/2006/relationships/hyperlink" Target="https://www.telegraph.co.uk/technology/news/11015672/Wikipedia-refuses-to-delete-photo-as-monkey-owns-it.html" TargetMode="External"/><Relationship Id="rId2" Type="http://schemas.openxmlformats.org/officeDocument/2006/relationships/hyperlink" Target="https://www.ajl.org/library/research" TargetMode="External"/><Relationship Id="rId1" Type="http://schemas.openxmlformats.org/officeDocument/2006/relationships/slideLayout" Target="../slideLayouts/slideLayout2.xml"/><Relationship Id="rId6" Type="http://schemas.openxmlformats.org/officeDocument/2006/relationships/hyperlink" Target="http://www.djsphotography.co.uk/original_story.html" TargetMode="External"/><Relationship Id="rId5" Type="http://schemas.openxmlformats.org/officeDocument/2006/relationships/hyperlink" Target="https://ipwatchdog.com/2023/03/15/copyright-office-makes-ai-authorship-policy-official/id=157831/" TargetMode="External"/><Relationship Id="rId4" Type="http://schemas.openxmlformats.org/officeDocument/2006/relationships/hyperlink" Target="https://ipwatchdog.com/2023/02/25/recognizing-ai-assisted-art-copyright-office-using-wrong-legal-standard/id=157072/"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Monkey_selfie_copyright_dispute" TargetMode="External"/><Relationship Id="rId3" Type="http://schemas.openxmlformats.org/officeDocument/2006/relationships/hyperlink" Target="https://www.copyright.gov/docs/zarya-of-the-dawn.pdf" TargetMode="External"/><Relationship Id="rId7" Type="http://schemas.openxmlformats.org/officeDocument/2006/relationships/hyperlink" Target="https://en.wikipedia.org/wiki/Infinite_monkey_theorem" TargetMode="External"/><Relationship Id="rId2" Type="http://schemas.openxmlformats.org/officeDocument/2006/relationships/hyperlink" Target="https://www.copyright.gov/comp3/docs/compendium-12-22-14.pdf" TargetMode="External"/><Relationship Id="rId1" Type="http://schemas.openxmlformats.org/officeDocument/2006/relationships/slideLayout" Target="../slideLayouts/slideLayout2.xml"/><Relationship Id="rId6" Type="http://schemas.openxmlformats.org/officeDocument/2006/relationships/hyperlink" Target="https://www.law.cornell.edu/supremecourt/text/111/53" TargetMode="External"/><Relationship Id="rId5" Type="http://schemas.openxmlformats.org/officeDocument/2006/relationships/hyperlink" Target="http://cdn.ca9.uscourts.gov/datastore/opinions/2018/04/23/16-15469.pdf" TargetMode="External"/><Relationship Id="rId4" Type="http://schemas.openxmlformats.org/officeDocument/2006/relationships/hyperlink" Target="https://public-inspection.federalregister.gov/2023-05321.pdf" TargetMode="External"/><Relationship Id="rId9" Type="http://schemas.openxmlformats.org/officeDocument/2006/relationships/hyperlink" Target="https://writings.stephenwolfram.com/2023/02/what-is-chatgpt-doing-and-why-does-it-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fred@wilfte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a:xfrm>
            <a:off x="267929" y="573812"/>
            <a:ext cx="6896100" cy="1219200"/>
          </a:xfrm>
        </p:spPr>
        <p:txBody>
          <a:bodyPr>
            <a:normAutofit fontScale="90000"/>
          </a:bodyPr>
          <a:lstStyle/>
          <a:p>
            <a:pPr algn="r"/>
            <a:br>
              <a:rPr lang="en-US" sz="1800" b="1" dirty="0">
                <a:solidFill>
                  <a:srgbClr val="222222"/>
                </a:solidFill>
                <a:effectLst/>
                <a:latin typeface="Arial" panose="020B0604020202020204" pitchFamily="34" charset="0"/>
              </a:rPr>
            </a:br>
            <a:r>
              <a:rPr lang="en-US" sz="3600" b="1" dirty="0">
                <a:solidFill>
                  <a:srgbClr val="002060"/>
                </a:solidFill>
                <a:effectLst/>
                <a:latin typeface="Arial" panose="020B0604020202020204" pitchFamily="34" charset="0"/>
              </a:rPr>
              <a:t>Infinite Monkey Selfies:</a:t>
            </a:r>
            <a:br>
              <a:rPr lang="en-US" sz="3600" b="1" dirty="0">
                <a:solidFill>
                  <a:srgbClr val="002060"/>
                </a:solidFill>
                <a:effectLst/>
                <a:latin typeface="Arial" panose="020B0604020202020204" pitchFamily="34" charset="0"/>
              </a:rPr>
            </a:br>
            <a:r>
              <a:rPr lang="en-US" sz="3600" b="1" dirty="0">
                <a:solidFill>
                  <a:srgbClr val="002060"/>
                </a:solidFill>
                <a:effectLst/>
                <a:latin typeface="Arial" panose="020B0604020202020204" pitchFamily="34" charset="0"/>
              </a:rPr>
              <a:t>Intellectual Property Protection </a:t>
            </a:r>
            <a:br>
              <a:rPr lang="en-US" sz="3600" b="1" dirty="0">
                <a:solidFill>
                  <a:srgbClr val="002060"/>
                </a:solidFill>
                <a:effectLst/>
                <a:latin typeface="Arial" panose="020B0604020202020204" pitchFamily="34" charset="0"/>
              </a:rPr>
            </a:br>
            <a:r>
              <a:rPr lang="en-US" sz="3600" b="1" dirty="0">
                <a:solidFill>
                  <a:srgbClr val="002060"/>
                </a:solidFill>
                <a:effectLst/>
                <a:latin typeface="Arial" panose="020B0604020202020204" pitchFamily="34" charset="0"/>
              </a:rPr>
              <a:t>and Generative Artificial Intelligence</a:t>
            </a:r>
            <a:endParaRPr lang="en-US" sz="3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075" name="Rectangle 7"/>
          <p:cNvSpPr>
            <a:spLocks noGrp="1" noChangeArrowheads="1"/>
          </p:cNvSpPr>
          <p:nvPr>
            <p:ph type="subTitle" idx="1"/>
          </p:nvPr>
        </p:nvSpPr>
        <p:spPr>
          <a:xfrm>
            <a:off x="2249129" y="1581150"/>
            <a:ext cx="4914900" cy="2620911"/>
          </a:xfrm>
        </p:spPr>
        <p:txBody>
          <a:bodyPr>
            <a:normAutofit fontScale="92500" lnSpcReduction="20000"/>
          </a:bodyPr>
          <a:lstStyle/>
          <a:p>
            <a:pPr algn="r" eaLnBrk="1" hangingPunct="1"/>
            <a:endParaRPr lang="en-US" sz="1800" b="1" dirty="0">
              <a:solidFill>
                <a:schemeClr val="tx1"/>
              </a:solidFill>
              <a:latin typeface="Tahoma" pitchFamily="34" charset="0"/>
              <a:ea typeface="Tahoma" pitchFamily="34" charset="0"/>
              <a:cs typeface="Tahoma" pitchFamily="34" charset="0"/>
            </a:endParaRPr>
          </a:p>
          <a:p>
            <a:pPr algn="r" eaLnBrk="1" hangingPunct="1"/>
            <a:r>
              <a:rPr lang="en-US" b="1" dirty="0">
                <a:solidFill>
                  <a:schemeClr val="tx1"/>
                </a:solidFill>
                <a:latin typeface="Tahoma" pitchFamily="34" charset="0"/>
                <a:ea typeface="Tahoma" pitchFamily="34" charset="0"/>
                <a:cs typeface="Tahoma" pitchFamily="34" charset="0"/>
              </a:rPr>
              <a:t>Frederic M. Wilf</a:t>
            </a:r>
          </a:p>
          <a:p>
            <a:pPr algn="r" eaLnBrk="1" hangingPunct="1"/>
            <a:r>
              <a:rPr lang="en-US" b="1" dirty="0">
                <a:solidFill>
                  <a:schemeClr val="tx1"/>
                </a:solidFill>
                <a:latin typeface="Tahoma" pitchFamily="34" charset="0"/>
                <a:ea typeface="Tahoma" pitchFamily="34" charset="0"/>
                <a:cs typeface="Tahoma" pitchFamily="34" charset="0"/>
              </a:rPr>
              <a:t>Joshua D. Waterston</a:t>
            </a:r>
          </a:p>
          <a:p>
            <a:pPr algn="r" eaLnBrk="1" hangingPunct="1"/>
            <a:r>
              <a:rPr lang="en-US" b="1" dirty="0">
                <a:solidFill>
                  <a:schemeClr val="tx1"/>
                </a:solidFill>
                <a:latin typeface="Tahoma" pitchFamily="34" charset="0"/>
                <a:ea typeface="Tahoma" pitchFamily="34" charset="0"/>
                <a:cs typeface="Tahoma" pitchFamily="34" charset="0"/>
              </a:rPr>
              <a:t>Wilftek LLC</a:t>
            </a:r>
          </a:p>
          <a:p>
            <a:pPr algn="r" eaLnBrk="1" hangingPunct="1"/>
            <a:endParaRPr lang="en-US" b="1" dirty="0">
              <a:solidFill>
                <a:schemeClr val="tx1"/>
              </a:solidFill>
              <a:latin typeface="Tahoma" pitchFamily="34" charset="0"/>
              <a:ea typeface="Tahoma" pitchFamily="34" charset="0"/>
              <a:cs typeface="Tahoma" pitchFamily="34" charset="0"/>
            </a:endParaRPr>
          </a:p>
          <a:p>
            <a:pPr algn="r" eaLnBrk="1" hangingPunct="1"/>
            <a:r>
              <a:rPr lang="en-US" b="1" dirty="0">
                <a:solidFill>
                  <a:schemeClr val="tx1"/>
                </a:solidFill>
                <a:latin typeface="Tahoma" pitchFamily="34" charset="0"/>
                <a:ea typeface="Tahoma" pitchFamily="34" charset="0"/>
                <a:cs typeface="Tahoma" pitchFamily="34" charset="0"/>
              </a:rPr>
              <a:t>Trenton Computer Festival</a:t>
            </a:r>
          </a:p>
          <a:p>
            <a:pPr algn="r" eaLnBrk="1" hangingPunct="1"/>
            <a:r>
              <a:rPr lang="en-US" b="1" dirty="0">
                <a:solidFill>
                  <a:schemeClr val="tx1"/>
                </a:solidFill>
                <a:latin typeface="Tahoma" pitchFamily="34" charset="0"/>
                <a:ea typeface="Tahoma" pitchFamily="34" charset="0"/>
                <a:cs typeface="Tahoma" pitchFamily="34" charset="0"/>
              </a:rPr>
              <a:t>March 17, 2023</a:t>
            </a:r>
          </a:p>
          <a:p>
            <a:pPr algn="r" eaLnBrk="1" hangingPunct="1"/>
            <a:endParaRPr lang="en-US" b="1" dirty="0">
              <a:solidFill>
                <a:schemeClr val="tx1"/>
              </a:solidFill>
              <a:latin typeface="Tahoma" pitchFamily="34" charset="0"/>
              <a:ea typeface="Tahoma" pitchFamily="34" charset="0"/>
              <a:cs typeface="Tahoma" pitchFamily="34" charset="0"/>
            </a:endParaRPr>
          </a:p>
          <a:p>
            <a:pPr algn="r" eaLnBrk="1" hangingPunct="1"/>
            <a:r>
              <a:rPr lang="en-US" sz="1200" b="1" dirty="0">
                <a:solidFill>
                  <a:schemeClr val="tx1"/>
                </a:solidFill>
                <a:latin typeface="Tahoma" pitchFamily="34" charset="0"/>
                <a:ea typeface="Tahoma" pitchFamily="34" charset="0"/>
                <a:cs typeface="Tahoma" pitchFamily="34" charset="0"/>
              </a:rPr>
              <a:t>Copyright © Wilftek LLC</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998" y="4019550"/>
            <a:ext cx="2423945" cy="875313"/>
          </a:xfrm>
          <a:prstGeom prst="rect">
            <a:avLst/>
          </a:prstGeom>
        </p:spPr>
      </p:pic>
      <p:sp>
        <p:nvSpPr>
          <p:cNvPr id="2" name="AutoShape 2" descr="Ignite Your S.H.I.N.E.®">
            <a:extLst>
              <a:ext uri="{FF2B5EF4-FFF2-40B4-BE49-F238E27FC236}">
                <a16:creationId xmlns:a16="http://schemas.microsoft.com/office/drawing/2014/main" id="{0EC58E79-3B74-42F6-8A97-0A336438E2C6}"/>
              </a:ext>
            </a:extLst>
          </p:cNvPr>
          <p:cNvSpPr>
            <a:spLocks noChangeAspect="1" noChangeArrowheads="1"/>
          </p:cNvSpPr>
          <p:nvPr/>
        </p:nvSpPr>
        <p:spPr bwMode="auto">
          <a:xfrm>
            <a:off x="1358955" y="3350488"/>
            <a:ext cx="875313" cy="8753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Trenton Computer Festival">
            <a:extLst>
              <a:ext uri="{FF2B5EF4-FFF2-40B4-BE49-F238E27FC236}">
                <a16:creationId xmlns:a16="http://schemas.microsoft.com/office/drawing/2014/main" id="{966F400A-DCE1-69CB-497D-080CD3A6E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98" y="3421317"/>
            <a:ext cx="2889602" cy="613329"/>
          </a:xfrm>
          <a:prstGeom prst="rect">
            <a:avLst/>
          </a:prstGeom>
          <a:solidFill>
            <a:schemeClr val="accent1"/>
          </a:solidFill>
        </p:spPr>
      </p:pic>
    </p:spTree>
    <p:extLst>
      <p:ext uri="{BB962C8B-B14F-4D97-AF65-F5344CB8AC3E}">
        <p14:creationId xmlns:p14="http://schemas.microsoft.com/office/powerpoint/2010/main" val="426702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2950"/>
            <a:ext cx="7620000" cy="857250"/>
          </a:xfrm>
        </p:spPr>
        <p:txBody>
          <a:bodyPr/>
          <a:lstStyle/>
          <a:p>
            <a:r>
              <a:rPr lang="en-US" i="1" dirty="0"/>
              <a:t>Examples of “works”</a:t>
            </a:r>
          </a:p>
        </p:txBody>
      </p:sp>
      <p:sp>
        <p:nvSpPr>
          <p:cNvPr id="3" name="Content Placeholder 2"/>
          <p:cNvSpPr>
            <a:spLocks noGrp="1"/>
          </p:cNvSpPr>
          <p:nvPr>
            <p:ph idx="1"/>
          </p:nvPr>
        </p:nvSpPr>
        <p:spPr>
          <a:xfrm>
            <a:off x="685800" y="1832610"/>
            <a:ext cx="7391400" cy="2362200"/>
          </a:xfrm>
        </p:spPr>
        <p:txBody>
          <a:bodyPr>
            <a:normAutofit fontScale="92500" lnSpcReduction="20000"/>
          </a:bodyPr>
          <a:lstStyle/>
          <a:p>
            <a:pPr marL="114300" indent="0">
              <a:buNone/>
            </a:pPr>
            <a:r>
              <a:rPr lang="en-US" sz="3200" dirty="0"/>
              <a:t>2-dimensional and 3-dimensional art</a:t>
            </a:r>
          </a:p>
          <a:p>
            <a:pPr marL="114300" indent="0">
              <a:buNone/>
            </a:pPr>
            <a:r>
              <a:rPr lang="en-US" sz="3200" dirty="0"/>
              <a:t>Text</a:t>
            </a:r>
          </a:p>
          <a:p>
            <a:pPr marL="114300" indent="0">
              <a:buNone/>
            </a:pPr>
            <a:r>
              <a:rPr lang="en-US" sz="3200" dirty="0"/>
              <a:t>Photography</a:t>
            </a:r>
          </a:p>
          <a:p>
            <a:pPr marL="114300" indent="0">
              <a:buNone/>
            </a:pPr>
            <a:r>
              <a:rPr lang="en-US" sz="3200" dirty="0"/>
              <a:t>Software </a:t>
            </a:r>
          </a:p>
          <a:p>
            <a:pPr marL="114300" indent="0">
              <a:buNone/>
            </a:pPr>
            <a:r>
              <a:rPr lang="en-US" sz="3200" dirty="0"/>
              <a:t>	Desktop, Mobile Apps, Websites, etc.</a:t>
            </a:r>
          </a:p>
        </p:txBody>
      </p:sp>
    </p:spTree>
    <p:extLst>
      <p:ext uri="{BB962C8B-B14F-4D97-AF65-F5344CB8AC3E}">
        <p14:creationId xmlns:p14="http://schemas.microsoft.com/office/powerpoint/2010/main" val="233005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Who owns the copyright?</a:t>
            </a:r>
          </a:p>
        </p:txBody>
      </p:sp>
      <p:sp>
        <p:nvSpPr>
          <p:cNvPr id="3" name="Content Placeholder 2"/>
          <p:cNvSpPr>
            <a:spLocks noGrp="1"/>
          </p:cNvSpPr>
          <p:nvPr>
            <p:ph idx="1"/>
          </p:nvPr>
        </p:nvSpPr>
        <p:spPr/>
        <p:txBody>
          <a:bodyPr>
            <a:normAutofit fontScale="92500" lnSpcReduction="10000"/>
          </a:bodyPr>
          <a:lstStyle/>
          <a:p>
            <a:r>
              <a:rPr lang="en-US" baseline="0" dirty="0"/>
              <a:t>Creator, if not an employee</a:t>
            </a:r>
          </a:p>
          <a:p>
            <a:r>
              <a:rPr lang="en-US" dirty="0"/>
              <a:t>Employer</a:t>
            </a:r>
            <a:r>
              <a:rPr lang="en-US" baseline="0" dirty="0"/>
              <a:t> of the creator, if the creator is an employee, and the work was created within</a:t>
            </a:r>
            <a:r>
              <a:rPr lang="en-US" dirty="0"/>
              <a:t> the scope of employment</a:t>
            </a:r>
          </a:p>
          <a:p>
            <a:pPr lvl="1"/>
            <a:r>
              <a:rPr lang="en-US" baseline="0" dirty="0"/>
              <a:t>“Works made for hire,” definition 1</a:t>
            </a:r>
          </a:p>
          <a:p>
            <a:r>
              <a:rPr lang="en-US" dirty="0"/>
              <a:t>Customer, if you sign a piece of paper that says “works made for hire” and if the work fits 1 of 9 categories</a:t>
            </a:r>
          </a:p>
          <a:p>
            <a:pPr lvl="1"/>
            <a:r>
              <a:rPr lang="en-US" dirty="0"/>
              <a:t>“Works made for hire,” definition 2</a:t>
            </a:r>
            <a:endParaRPr lang="en-US" baseline="0" dirty="0"/>
          </a:p>
          <a:p>
            <a:r>
              <a:rPr lang="en-US" baseline="0" dirty="0"/>
              <a:t>If you sign a piece of paper (called an “assignment”), the copyright may be transferred from one person to another</a:t>
            </a:r>
          </a:p>
          <a:p>
            <a:pPr lvl="1"/>
            <a:r>
              <a:rPr lang="en-US" dirty="0"/>
              <a:t>Note that a contract with another person may or may not assign/transfer the copyright from you to the other person</a:t>
            </a:r>
          </a:p>
        </p:txBody>
      </p:sp>
    </p:spTree>
    <p:extLst>
      <p:ext uri="{BB962C8B-B14F-4D97-AF65-F5344CB8AC3E}">
        <p14:creationId xmlns:p14="http://schemas.microsoft.com/office/powerpoint/2010/main" val="25790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00" i="1" dirty="0"/>
              <a:t>Patents…</a:t>
            </a:r>
            <a:endParaRPr lang="en-US" i="1" dirty="0"/>
          </a:p>
        </p:txBody>
      </p:sp>
      <p:sp>
        <p:nvSpPr>
          <p:cNvPr id="3" name="Content Placeholder 2"/>
          <p:cNvSpPr>
            <a:spLocks noGrp="1"/>
          </p:cNvSpPr>
          <p:nvPr>
            <p:ph idx="1"/>
          </p:nvPr>
        </p:nvSpPr>
        <p:spPr/>
        <p:txBody>
          <a:bodyPr>
            <a:normAutofit fontScale="77500" lnSpcReduction="20000"/>
          </a:bodyPr>
          <a:lstStyle/>
          <a:p>
            <a:pPr eaLnBrk="1" hangingPunct="1">
              <a:lnSpc>
                <a:spcPct val="90000"/>
              </a:lnSpc>
              <a:defRPr/>
            </a:pPr>
            <a:r>
              <a:rPr lang="en-US" sz="2800" dirty="0"/>
              <a:t>Limited monopoly on </a:t>
            </a:r>
            <a:r>
              <a:rPr lang="en-US" sz="2800" u="sng" dirty="0"/>
              <a:t>ideas </a:t>
            </a:r>
            <a:r>
              <a:rPr lang="en-US" sz="2800" i="1" u="sng" dirty="0"/>
              <a:t>as implemented</a:t>
            </a:r>
            <a:endParaRPr lang="en-US" sz="2800" dirty="0"/>
          </a:p>
          <a:p>
            <a:pPr lvl="1">
              <a:lnSpc>
                <a:spcPct val="90000"/>
              </a:lnSpc>
              <a:defRPr/>
            </a:pPr>
            <a:r>
              <a:rPr lang="en-US" sz="2600" dirty="0"/>
              <a:t>Exclude others from making, using, or selling the claimed subject matter</a:t>
            </a:r>
          </a:p>
          <a:p>
            <a:pPr lvl="1">
              <a:lnSpc>
                <a:spcPct val="90000"/>
              </a:lnSpc>
              <a:defRPr/>
            </a:pPr>
            <a:r>
              <a:rPr lang="en-US" sz="2400" dirty="0"/>
              <a:t>35 U.S. Code § 100 </a:t>
            </a:r>
            <a:r>
              <a:rPr lang="en-US" sz="2400" i="1" dirty="0"/>
              <a:t>et seq.</a:t>
            </a:r>
            <a:endParaRPr lang="en-US" sz="2400" dirty="0"/>
          </a:p>
          <a:p>
            <a:pPr lvl="1">
              <a:lnSpc>
                <a:spcPct val="90000"/>
              </a:lnSpc>
              <a:defRPr/>
            </a:pPr>
            <a:endParaRPr lang="en-US" sz="2600" dirty="0"/>
          </a:p>
          <a:p>
            <a:pPr eaLnBrk="1" hangingPunct="1">
              <a:lnSpc>
                <a:spcPct val="90000"/>
              </a:lnSpc>
              <a:defRPr/>
            </a:pPr>
            <a:endParaRPr lang="en-US" sz="2800" dirty="0"/>
          </a:p>
          <a:p>
            <a:pPr eaLnBrk="1" hangingPunct="1">
              <a:lnSpc>
                <a:spcPct val="90000"/>
              </a:lnSpc>
              <a:defRPr/>
            </a:pPr>
            <a:r>
              <a:rPr lang="en-US" sz="2800" dirty="0"/>
              <a:t>What can be “claimed”</a:t>
            </a:r>
          </a:p>
          <a:p>
            <a:pPr lvl="2" eaLnBrk="1" hangingPunct="1">
              <a:lnSpc>
                <a:spcPct val="90000"/>
              </a:lnSpc>
              <a:defRPr/>
            </a:pPr>
            <a:r>
              <a:rPr lang="en-US" sz="2800" dirty="0"/>
              <a:t>Examples:  new and useful processes, machines, compositions of matter, or improvements</a:t>
            </a:r>
          </a:p>
          <a:p>
            <a:pPr lvl="2" eaLnBrk="1" hangingPunct="1">
              <a:lnSpc>
                <a:spcPct val="90000"/>
              </a:lnSpc>
              <a:defRPr/>
            </a:pPr>
            <a:endParaRPr lang="en-US" sz="2800" dirty="0"/>
          </a:p>
          <a:p>
            <a:pPr eaLnBrk="1" hangingPunct="1">
              <a:lnSpc>
                <a:spcPct val="90000"/>
              </a:lnSpc>
              <a:defRPr/>
            </a:pPr>
            <a:r>
              <a:rPr lang="en-US" sz="2800" dirty="0"/>
              <a:t>Important Criteria:   </a:t>
            </a:r>
          </a:p>
          <a:p>
            <a:pPr lvl="1">
              <a:lnSpc>
                <a:spcPct val="90000"/>
              </a:lnSpc>
              <a:defRPr/>
            </a:pPr>
            <a:r>
              <a:rPr lang="en-US" sz="2600" dirty="0"/>
              <a:t>Inventions must be new (“novel”), useful, and not obvious to one skilled in the “art” or technology</a:t>
            </a:r>
          </a:p>
        </p:txBody>
      </p:sp>
    </p:spTree>
    <p:extLst>
      <p:ext uri="{BB962C8B-B14F-4D97-AF65-F5344CB8AC3E}">
        <p14:creationId xmlns:p14="http://schemas.microsoft.com/office/powerpoint/2010/main" val="17571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0113-725A-9E3C-D233-A4B84AA53FF5}"/>
              </a:ext>
            </a:extLst>
          </p:cNvPr>
          <p:cNvSpPr>
            <a:spLocks noGrp="1"/>
          </p:cNvSpPr>
          <p:nvPr>
            <p:ph type="title"/>
          </p:nvPr>
        </p:nvSpPr>
        <p:spPr/>
        <p:txBody>
          <a:bodyPr/>
          <a:lstStyle/>
          <a:p>
            <a:r>
              <a:rPr lang="en-US" dirty="0"/>
              <a:t>Wikimedia </a:t>
            </a:r>
          </a:p>
        </p:txBody>
      </p:sp>
      <p:sp>
        <p:nvSpPr>
          <p:cNvPr id="3" name="Content Placeholder 2">
            <a:extLst>
              <a:ext uri="{FF2B5EF4-FFF2-40B4-BE49-F238E27FC236}">
                <a16:creationId xmlns:a16="http://schemas.microsoft.com/office/drawing/2014/main" id="{DDDBCF30-FAAF-82F5-38C2-32F851E6E416}"/>
              </a:ext>
            </a:extLst>
          </p:cNvPr>
          <p:cNvSpPr>
            <a:spLocks noGrp="1"/>
          </p:cNvSpPr>
          <p:nvPr>
            <p:ph idx="1"/>
          </p:nvPr>
        </p:nvSpPr>
        <p:spPr/>
        <p:txBody>
          <a:bodyPr>
            <a:normAutofit fontScale="85000" lnSpcReduction="20000"/>
          </a:bodyPr>
          <a:lstStyle/>
          <a:p>
            <a:r>
              <a:rPr lang="en-US" dirty="0"/>
              <a:t>Slater claimed ownership of photos as he set up the cameras</a:t>
            </a:r>
          </a:p>
          <a:p>
            <a:pPr lvl="2"/>
            <a:r>
              <a:rPr lang="en-US" b="0" i="0" dirty="0">
                <a:solidFill>
                  <a:srgbClr val="202122"/>
                </a:solidFill>
                <a:effectLst/>
                <a:latin typeface="Arial" panose="020B0604020202020204" pitchFamily="34" charset="0"/>
              </a:rPr>
              <a:t>"I became accepted as part of the troop, they touched me and groomed me ... so I thought they could take their own photograph. I set the camera up on a tripod, framed [the shot] up and got the exposure right ... and all you've got to do is give the monkey the button to press and lo and behold you got the picture."</a:t>
            </a:r>
            <a:endParaRPr lang="en-US" dirty="0"/>
          </a:p>
          <a:p>
            <a:r>
              <a:rPr lang="en-US" dirty="0"/>
              <a:t>Wikimedia refused Slater’s request to remove the photos from Wikipedia on the grounds that the photos were taken by the monkeys, so the photos were public domain per US Copyright Office</a:t>
            </a:r>
          </a:p>
          <a:p>
            <a:r>
              <a:rPr lang="en-US" dirty="0"/>
              <a:t>US Copyright Office later confirms that works created by animals are not protected by copyright law</a:t>
            </a:r>
          </a:p>
          <a:p>
            <a:r>
              <a:rPr lang="en-US" dirty="0"/>
              <a:t>UK IPO asks the right question, then punts: “</a:t>
            </a:r>
            <a:r>
              <a:rPr lang="en-US" b="0" i="0" dirty="0">
                <a:solidFill>
                  <a:srgbClr val="202122"/>
                </a:solidFill>
                <a:effectLst/>
                <a:latin typeface="Arial" panose="020B0604020202020204" pitchFamily="34" charset="0"/>
              </a:rPr>
              <a:t>It depends on whether the photographer has made a creative contribution to the work and this is a decision which must be made by the courts.”</a:t>
            </a:r>
            <a:endParaRPr lang="en-US" dirty="0"/>
          </a:p>
        </p:txBody>
      </p:sp>
    </p:spTree>
    <p:extLst>
      <p:ext uri="{BB962C8B-B14F-4D97-AF65-F5344CB8AC3E}">
        <p14:creationId xmlns:p14="http://schemas.microsoft.com/office/powerpoint/2010/main" val="410224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17BB-2B0C-6D95-AE8C-CBA47EF735D5}"/>
              </a:ext>
            </a:extLst>
          </p:cNvPr>
          <p:cNvSpPr>
            <a:spLocks noGrp="1"/>
          </p:cNvSpPr>
          <p:nvPr>
            <p:ph type="title"/>
          </p:nvPr>
        </p:nvSpPr>
        <p:spPr/>
        <p:txBody>
          <a:bodyPr/>
          <a:lstStyle/>
          <a:p>
            <a:r>
              <a:rPr lang="en-US" dirty="0"/>
              <a:t>Naruto v. Slater</a:t>
            </a:r>
          </a:p>
        </p:txBody>
      </p:sp>
      <p:sp>
        <p:nvSpPr>
          <p:cNvPr id="3" name="Content Placeholder 2">
            <a:extLst>
              <a:ext uri="{FF2B5EF4-FFF2-40B4-BE49-F238E27FC236}">
                <a16:creationId xmlns:a16="http://schemas.microsoft.com/office/drawing/2014/main" id="{F6764DEA-D6D5-F369-2961-06A9AF361DB4}"/>
              </a:ext>
            </a:extLst>
          </p:cNvPr>
          <p:cNvSpPr>
            <a:spLocks noGrp="1"/>
          </p:cNvSpPr>
          <p:nvPr>
            <p:ph idx="1"/>
          </p:nvPr>
        </p:nvSpPr>
        <p:spPr/>
        <p:txBody>
          <a:bodyPr/>
          <a:lstStyle/>
          <a:p>
            <a:r>
              <a:rPr lang="en-US" dirty="0"/>
              <a:t>People for the Ethical Treatment of Animals (PETA) filed suit against Slater as the “next friend” of one of the crested macaques, known as Naruto</a:t>
            </a:r>
          </a:p>
          <a:p>
            <a:r>
              <a:rPr lang="en-US" dirty="0"/>
              <a:t>Trial court dismissed the case on grounds that monkeys can’t own copyrights in photos</a:t>
            </a:r>
          </a:p>
          <a:p>
            <a:r>
              <a:rPr lang="en-US" dirty="0"/>
              <a:t>During the appeal to the 9</a:t>
            </a:r>
            <a:r>
              <a:rPr lang="en-US" baseline="30000" dirty="0"/>
              <a:t>th</a:t>
            </a:r>
            <a:r>
              <a:rPr lang="en-US" dirty="0"/>
              <a:t> Circuit, the parties settled, and Slater agreed to pay a part of the proceeds to a nonprofit</a:t>
            </a:r>
          </a:p>
          <a:p>
            <a:r>
              <a:rPr lang="en-US" dirty="0"/>
              <a:t>9</a:t>
            </a:r>
            <a:r>
              <a:rPr lang="en-US" baseline="30000" dirty="0"/>
              <a:t>th</a:t>
            </a:r>
            <a:r>
              <a:rPr lang="en-US" dirty="0"/>
              <a:t> Circuit dismissed the case stating that PETA does not speak for Naruto or the other monkeys, so PETA is not a next friend</a:t>
            </a:r>
          </a:p>
        </p:txBody>
      </p:sp>
    </p:spTree>
    <p:extLst>
      <p:ext uri="{BB962C8B-B14F-4D97-AF65-F5344CB8AC3E}">
        <p14:creationId xmlns:p14="http://schemas.microsoft.com/office/powerpoint/2010/main" val="253356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B7B0-E909-2A3E-C80B-972BAFF7EE7B}"/>
              </a:ext>
            </a:extLst>
          </p:cNvPr>
          <p:cNvSpPr>
            <a:spLocks noGrp="1"/>
          </p:cNvSpPr>
          <p:nvPr>
            <p:ph type="title"/>
          </p:nvPr>
        </p:nvSpPr>
        <p:spPr>
          <a:xfrm>
            <a:off x="457200" y="205978"/>
            <a:ext cx="7620000" cy="4804171"/>
          </a:xfrm>
        </p:spPr>
        <p:txBody>
          <a:bodyPr/>
          <a:lstStyle/>
          <a:p>
            <a:pPr marL="685800" indent="-685800">
              <a:buFont typeface="Arial" panose="020B0604020202020204" pitchFamily="34" charset="0"/>
              <a:buChar char="•"/>
            </a:pPr>
            <a:r>
              <a:rPr lang="en-US" dirty="0"/>
              <a:t>Zarya of the Dawn</a:t>
            </a:r>
            <a:br>
              <a:rPr lang="en-US" dirty="0"/>
            </a:br>
            <a:r>
              <a:rPr lang="en-US" sz="1600" dirty="0">
                <a:latin typeface="+mn-lt"/>
              </a:rPr>
              <a:t>Kristina Kashatanova used the Midjourney AI</a:t>
            </a:r>
            <a:br>
              <a:rPr lang="en-US" sz="1600" dirty="0">
                <a:latin typeface="+mn-lt"/>
              </a:rPr>
            </a:br>
            <a:r>
              <a:rPr lang="en-US" sz="1600" dirty="0">
                <a:latin typeface="+mn-lt"/>
              </a:rPr>
              <a:t>(sits on top of Discord) for some of the images in a graphic</a:t>
            </a:r>
            <a:br>
              <a:rPr lang="en-US" sz="1600" dirty="0">
                <a:latin typeface="+mn-lt"/>
              </a:rPr>
            </a:br>
            <a:r>
              <a:rPr lang="en-US" sz="1600" dirty="0">
                <a:latin typeface="+mn-lt"/>
              </a:rPr>
              <a:t>novel, integrating those images with images and text created</a:t>
            </a:r>
            <a:br>
              <a:rPr lang="en-US" sz="1600" dirty="0">
                <a:latin typeface="+mn-lt"/>
              </a:rPr>
            </a:br>
            <a:r>
              <a:rPr lang="en-US" sz="1600" dirty="0">
                <a:latin typeface="+mn-lt"/>
              </a:rPr>
              <a:t>by her</a:t>
            </a:r>
            <a:br>
              <a:rPr lang="en-US" sz="1600" dirty="0">
                <a:latin typeface="+mn-lt"/>
              </a:rPr>
            </a:br>
            <a:br>
              <a:rPr lang="en-US" sz="1600" dirty="0">
                <a:latin typeface="+mn-lt"/>
              </a:rPr>
            </a:br>
            <a:r>
              <a:rPr lang="en-US" sz="1600" dirty="0">
                <a:latin typeface="+mn-lt"/>
              </a:rPr>
              <a:t>Mx. Kashtanova’s attorney filed the copyright application</a:t>
            </a:r>
            <a:br>
              <a:rPr lang="en-US" sz="1600" dirty="0">
                <a:latin typeface="+mn-lt"/>
              </a:rPr>
            </a:br>
            <a:r>
              <a:rPr lang="en-US" sz="1600" dirty="0">
                <a:latin typeface="+mn-lt"/>
              </a:rPr>
              <a:t>listing Midjourney as a contributor</a:t>
            </a:r>
            <a:br>
              <a:rPr lang="en-US" sz="1600" dirty="0">
                <a:latin typeface="+mn-lt"/>
              </a:rPr>
            </a:br>
            <a:br>
              <a:rPr lang="en-US" sz="1600" dirty="0">
                <a:latin typeface="+mn-lt"/>
              </a:rPr>
            </a:br>
            <a:r>
              <a:rPr lang="en-US" sz="1600" dirty="0">
                <a:latin typeface="+mn-lt"/>
              </a:rPr>
              <a:t>US Copyright Office initially registered the graphic novel,</a:t>
            </a:r>
            <a:br>
              <a:rPr lang="en-US" sz="1600" dirty="0">
                <a:latin typeface="+mn-lt"/>
              </a:rPr>
            </a:br>
            <a:r>
              <a:rPr lang="en-US" sz="1600" dirty="0">
                <a:latin typeface="+mn-lt"/>
              </a:rPr>
              <a:t>(VAu001480196) then cancelled the registration for failure </a:t>
            </a:r>
            <a:br>
              <a:rPr lang="en-US" sz="1600" dirty="0">
                <a:latin typeface="+mn-lt"/>
              </a:rPr>
            </a:br>
            <a:r>
              <a:rPr lang="en-US" sz="1600" dirty="0">
                <a:latin typeface="+mn-lt"/>
              </a:rPr>
              <a:t>to exclude non-human authorship; then re-registered the</a:t>
            </a:r>
            <a:br>
              <a:rPr lang="en-US" sz="1600" dirty="0">
                <a:latin typeface="+mn-lt"/>
              </a:rPr>
            </a:br>
            <a:r>
              <a:rPr lang="en-US" sz="1600" dirty="0">
                <a:latin typeface="+mn-lt"/>
              </a:rPr>
              <a:t>graphic novel as a mostly text-based work (TXu002356581)</a:t>
            </a:r>
            <a:br>
              <a:rPr lang="en-US" sz="1600" dirty="0">
                <a:latin typeface="+mn-lt"/>
              </a:rPr>
            </a:br>
            <a:br>
              <a:rPr lang="en-US" sz="1600" dirty="0">
                <a:latin typeface="+mn-lt"/>
              </a:rPr>
            </a:br>
            <a:r>
              <a:rPr lang="en-US" sz="1600" dirty="0">
                <a:latin typeface="+mn-lt"/>
              </a:rPr>
              <a:t>Copyright Office yesterday issued an official statement that</a:t>
            </a:r>
            <a:br>
              <a:rPr lang="en-US" sz="1600" dirty="0">
                <a:latin typeface="+mn-lt"/>
              </a:rPr>
            </a:br>
            <a:r>
              <a:rPr lang="en-US" sz="1600" dirty="0">
                <a:latin typeface="+mn-lt"/>
              </a:rPr>
              <a:t>addresses how the AI is used to contribute to the final work</a:t>
            </a:r>
            <a:br>
              <a:rPr lang="en-US" sz="1600" dirty="0"/>
            </a:br>
            <a:endParaRPr lang="en-US" sz="1600" dirty="0"/>
          </a:p>
        </p:txBody>
      </p:sp>
      <p:pic>
        <p:nvPicPr>
          <p:cNvPr id="1026" name="Picture 2" descr="Zarya of the Dawn cover.webp">
            <a:extLst>
              <a:ext uri="{FF2B5EF4-FFF2-40B4-BE49-F238E27FC236}">
                <a16:creationId xmlns:a16="http://schemas.microsoft.com/office/drawing/2014/main" id="{3A3ED226-3239-07BB-D321-B88BDB931A2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48400" y="2232421"/>
            <a:ext cx="20955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616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3121-0D14-F172-BA28-E8ACE4E774F0}"/>
              </a:ext>
            </a:extLst>
          </p:cNvPr>
          <p:cNvSpPr>
            <a:spLocks noGrp="1"/>
          </p:cNvSpPr>
          <p:nvPr>
            <p:ph type="title"/>
          </p:nvPr>
        </p:nvSpPr>
        <p:spPr/>
        <p:txBody>
          <a:bodyPr/>
          <a:lstStyle/>
          <a:p>
            <a:r>
              <a:rPr lang="en-US" dirty="0"/>
              <a:t>Copyright Frameworks</a:t>
            </a:r>
          </a:p>
        </p:txBody>
      </p:sp>
      <p:sp>
        <p:nvSpPr>
          <p:cNvPr id="3" name="Content Placeholder 2">
            <a:extLst>
              <a:ext uri="{FF2B5EF4-FFF2-40B4-BE49-F238E27FC236}">
                <a16:creationId xmlns:a16="http://schemas.microsoft.com/office/drawing/2014/main" id="{E79DC737-46BF-A7ED-C431-35E171B6FEF6}"/>
              </a:ext>
            </a:extLst>
          </p:cNvPr>
          <p:cNvSpPr>
            <a:spLocks noGrp="1"/>
          </p:cNvSpPr>
          <p:nvPr>
            <p:ph idx="1"/>
          </p:nvPr>
        </p:nvSpPr>
        <p:spPr/>
        <p:txBody>
          <a:bodyPr/>
          <a:lstStyle/>
          <a:p>
            <a:r>
              <a:rPr lang="en-US" dirty="0"/>
              <a:t>AI technology is a monkey: The contributions of the AI are independent of the human contributions and must be disclaimed as authorship is limited to original, non-trivial contributions by humans</a:t>
            </a:r>
          </a:p>
          <a:p>
            <a:r>
              <a:rPr lang="en-US" dirty="0"/>
              <a:t>AI technology is autofocus: AI is a limited tool that aids &amp; extends human contributions, but is not independent, and thus falls out of the equation</a:t>
            </a:r>
          </a:p>
          <a:p>
            <a:r>
              <a:rPr lang="en-US" dirty="0"/>
              <a:t>AI technology is a code library: AI is programmed, thus the people who contributed to the AI are authors</a:t>
            </a:r>
          </a:p>
        </p:txBody>
      </p:sp>
    </p:spTree>
    <p:extLst>
      <p:ext uri="{BB962C8B-B14F-4D97-AF65-F5344CB8AC3E}">
        <p14:creationId xmlns:p14="http://schemas.microsoft.com/office/powerpoint/2010/main" val="161223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D513-DD94-9BD3-D769-B88F1C48D545}"/>
              </a:ext>
            </a:extLst>
          </p:cNvPr>
          <p:cNvSpPr>
            <a:spLocks noGrp="1"/>
          </p:cNvSpPr>
          <p:nvPr>
            <p:ph type="title"/>
          </p:nvPr>
        </p:nvSpPr>
        <p:spPr/>
        <p:txBody>
          <a:bodyPr/>
          <a:lstStyle/>
          <a:p>
            <a:r>
              <a:rPr lang="en-US" dirty="0"/>
              <a:t>Hypotheticals</a:t>
            </a:r>
          </a:p>
        </p:txBody>
      </p:sp>
      <p:sp>
        <p:nvSpPr>
          <p:cNvPr id="3" name="Content Placeholder 2">
            <a:extLst>
              <a:ext uri="{FF2B5EF4-FFF2-40B4-BE49-F238E27FC236}">
                <a16:creationId xmlns:a16="http://schemas.microsoft.com/office/drawing/2014/main" id="{9F997365-5B32-B318-1EE4-0D565A977A8E}"/>
              </a:ext>
            </a:extLst>
          </p:cNvPr>
          <p:cNvSpPr>
            <a:spLocks noGrp="1"/>
          </p:cNvSpPr>
          <p:nvPr>
            <p:ph idx="1"/>
          </p:nvPr>
        </p:nvSpPr>
        <p:spPr/>
        <p:txBody>
          <a:bodyPr/>
          <a:lstStyle/>
          <a:p>
            <a:r>
              <a:rPr lang="en-US" dirty="0"/>
              <a:t>Developer writes an AI and trains it on all of the speeches of Winston Churchill; user uses the AI to write a speech about current topic</a:t>
            </a:r>
          </a:p>
          <a:p>
            <a:r>
              <a:rPr lang="en-US" dirty="0"/>
              <a:t>Developer writes an AI and trains it on all the artwork of Pablo Picasso; user uses the AI to create artwork for a graphic novel</a:t>
            </a:r>
          </a:p>
          <a:p>
            <a:r>
              <a:rPr lang="en-US" dirty="0"/>
              <a:t>Developer writes an AI and trains it all of the social media feeds the developer can access; user uses the AI to develop a graphic novel</a:t>
            </a:r>
          </a:p>
        </p:txBody>
      </p:sp>
    </p:spTree>
    <p:extLst>
      <p:ext uri="{BB962C8B-B14F-4D97-AF65-F5344CB8AC3E}">
        <p14:creationId xmlns:p14="http://schemas.microsoft.com/office/powerpoint/2010/main" val="35588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9E52-F3DF-752F-CBE8-13F78406035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1751AC8-14E2-8B9B-72E1-E00E787ED999}"/>
              </a:ext>
            </a:extLst>
          </p:cNvPr>
          <p:cNvSpPr>
            <a:spLocks noGrp="1"/>
          </p:cNvSpPr>
          <p:nvPr>
            <p:ph idx="1"/>
          </p:nvPr>
        </p:nvSpPr>
        <p:spPr/>
        <p:txBody>
          <a:bodyPr>
            <a:noAutofit/>
          </a:bodyPr>
          <a:lstStyle/>
          <a:p>
            <a:r>
              <a:rPr lang="en-US" sz="1100" dirty="0"/>
              <a:t>Algorithmic Justice League, Research Papers </a:t>
            </a:r>
            <a:r>
              <a:rPr lang="en-US" sz="1100" dirty="0">
                <a:hlinkClick r:id="rId2"/>
              </a:rPr>
              <a:t>https://www.ajl.org/library/research</a:t>
            </a:r>
            <a:r>
              <a:rPr lang="en-US" sz="1100" dirty="0"/>
              <a:t> </a:t>
            </a:r>
          </a:p>
          <a:p>
            <a:r>
              <a:rPr lang="en-US" sz="1100" dirty="0"/>
              <a:t>Kashtanova, Kristina, “Zarya of the Dawn” Copyright Application </a:t>
            </a:r>
            <a:r>
              <a:rPr lang="en-US" sz="1100" dirty="0">
                <a:hlinkClick r:id="rId3"/>
              </a:rPr>
              <a:t>https://cocatalog.loc.gov/cgi-bin/Pwebrecon.cgi?v1=1&amp;ti=1,1&amp;SC=Author&amp;SA=Kashtanova%2C%20Kristina%2C%201985%2D&amp;PID=Q7kb9ezFYo2g4PcbBbw8LAox9xAzspk&amp;SEQ=20230308102437&amp;SID=2</a:t>
            </a:r>
            <a:r>
              <a:rPr lang="en-US" sz="1100" dirty="0"/>
              <a:t> </a:t>
            </a:r>
          </a:p>
          <a:p>
            <a:r>
              <a:rPr lang="en-US" sz="1100" dirty="0"/>
              <a:t>Lindberg, Van, “</a:t>
            </a:r>
            <a:r>
              <a:rPr lang="en-US" sz="1100" i="0" dirty="0">
                <a:solidFill>
                  <a:srgbClr val="000000"/>
                </a:solidFill>
                <a:effectLst/>
              </a:rPr>
              <a:t>Recognizing AI-Assisted Art: The Copyright Office is Using the Wrong Legal Standard,</a:t>
            </a:r>
            <a:r>
              <a:rPr lang="en-US" sz="1100" dirty="0"/>
              <a:t>” IP Watchdog (Feb. 25, 2023) </a:t>
            </a:r>
            <a:r>
              <a:rPr lang="en-US" sz="1100" dirty="0">
                <a:hlinkClick r:id="rId4"/>
              </a:rPr>
              <a:t>https://ipwatchdog.com/2023/02/25/recognizing-ai-assisted-art-copyright-office-using-wrong-legal-standard/id=157072/</a:t>
            </a:r>
            <a:r>
              <a:rPr lang="en-US" sz="1100" dirty="0"/>
              <a:t> (Author is an attorney who represented Kristina Kashtanova before the US Copyright Office regarding Mx. Kashtanova’s comic book, </a:t>
            </a:r>
            <a:r>
              <a:rPr lang="en-US" sz="1100" i="1" dirty="0"/>
              <a:t>Zarya of the Dawn</a:t>
            </a:r>
            <a:r>
              <a:rPr lang="en-US" sz="1100" dirty="0"/>
              <a:t>).</a:t>
            </a:r>
          </a:p>
          <a:p>
            <a:r>
              <a:rPr lang="en-US" sz="1100" dirty="0"/>
              <a:t>McDermott, Eileen, “</a:t>
            </a:r>
            <a:r>
              <a:rPr lang="en-US" sz="1100" i="0" dirty="0">
                <a:solidFill>
                  <a:srgbClr val="000000"/>
                </a:solidFill>
                <a:effectLst/>
              </a:rPr>
              <a:t>Copyright Office Makes AI Authorship Policy Official,</a:t>
            </a:r>
            <a:r>
              <a:rPr lang="en-US" sz="1100" dirty="0"/>
              <a:t>” IP Watchdog (March 15, 2023)   </a:t>
            </a:r>
            <a:r>
              <a:rPr lang="en-US" sz="1100" dirty="0">
                <a:hlinkClick r:id="rId5"/>
              </a:rPr>
              <a:t>https://ipwatchdog.com/2023/03/15/copyright-office-makes-ai-authorship-policy-official/id=157831/</a:t>
            </a:r>
            <a:r>
              <a:rPr lang="en-US" sz="1100" dirty="0"/>
              <a:t> </a:t>
            </a:r>
          </a:p>
          <a:p>
            <a:r>
              <a:rPr lang="en-US" sz="1100" dirty="0"/>
              <a:t>Slater, David J., “Sulawesi macaques...,” DJS Photography (accessed Feb. 27, 2023) </a:t>
            </a:r>
            <a:r>
              <a:rPr lang="en-US" sz="1100" dirty="0">
                <a:hlinkClick r:id="rId6"/>
              </a:rPr>
              <a:t>http://www.djsphotography.co.uk/original_story.html</a:t>
            </a:r>
            <a:r>
              <a:rPr lang="en-US" sz="1100" dirty="0"/>
              <a:t> .</a:t>
            </a:r>
          </a:p>
          <a:p>
            <a:r>
              <a:rPr lang="en-US" sz="1100" dirty="0"/>
              <a:t>Sparkes, Matthew, “</a:t>
            </a:r>
            <a:r>
              <a:rPr lang="en-US" sz="1100" b="0" i="0" dirty="0">
                <a:solidFill>
                  <a:srgbClr val="333333"/>
                </a:solidFill>
                <a:effectLst/>
              </a:rPr>
              <a:t>Wikipedia refuses to delete photo as 'monkey owns it,’</a:t>
            </a:r>
            <a:r>
              <a:rPr lang="en-US" sz="1100" dirty="0"/>
              <a:t>” The Telegraph (Aug. 7, 2014) </a:t>
            </a:r>
            <a:r>
              <a:rPr lang="en-US" sz="1100" dirty="0">
                <a:hlinkClick r:id="rId7"/>
              </a:rPr>
              <a:t>https://www.telegraph.co.uk/technology/news/11015672/Wikipedia-refuses-to-delete-photo-as-monkey-owns-it.html</a:t>
            </a:r>
            <a:r>
              <a:rPr lang="en-US" sz="1100" dirty="0"/>
              <a:t> </a:t>
            </a:r>
          </a:p>
          <a:p>
            <a:endParaRPr lang="en-US" sz="1100" dirty="0"/>
          </a:p>
        </p:txBody>
      </p:sp>
    </p:spTree>
    <p:extLst>
      <p:ext uri="{BB962C8B-B14F-4D97-AF65-F5344CB8AC3E}">
        <p14:creationId xmlns:p14="http://schemas.microsoft.com/office/powerpoint/2010/main" val="3603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9242-2C17-4DB5-D70F-9795AF79A67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05B3186-BB03-E1AC-C95F-5433227DFD54}"/>
              </a:ext>
            </a:extLst>
          </p:cNvPr>
          <p:cNvSpPr>
            <a:spLocks noGrp="1"/>
          </p:cNvSpPr>
          <p:nvPr>
            <p:ph idx="1"/>
          </p:nvPr>
        </p:nvSpPr>
        <p:spPr/>
        <p:txBody>
          <a:bodyPr>
            <a:normAutofit fontScale="55000" lnSpcReduction="20000"/>
          </a:bodyPr>
          <a:lstStyle/>
          <a:p>
            <a:r>
              <a:rPr lang="en-US" sz="2400" dirty="0"/>
              <a:t>US Copyright Office, </a:t>
            </a:r>
            <a:r>
              <a:rPr lang="en-US" sz="2400" b="0" i="0" u="none" strike="noStrike" dirty="0">
                <a:effectLst/>
              </a:rPr>
              <a:t>Compendium of U.S. Copyright Office Practices, § 313.2, p. 22</a:t>
            </a:r>
            <a:r>
              <a:rPr lang="en-US" sz="2400" b="0" i="0" dirty="0">
                <a:effectLst/>
              </a:rPr>
              <a:t> (</a:t>
            </a:r>
            <a:r>
              <a:rPr lang="en-US" sz="2400" b="0" i="0" dirty="0">
                <a:solidFill>
                  <a:srgbClr val="202122"/>
                </a:solidFill>
                <a:effectLst/>
              </a:rPr>
              <a:t>PDF).  (Dec. 22, 2014) </a:t>
            </a:r>
            <a:r>
              <a:rPr lang="en-US" sz="2400" b="0" i="0" dirty="0">
                <a:solidFill>
                  <a:srgbClr val="202122"/>
                </a:solidFill>
                <a:effectLst/>
                <a:hlinkClick r:id="rId2"/>
              </a:rPr>
              <a:t>https://www.copyright.gov/comp3/docs/compendium-12-22-14.pdf</a:t>
            </a:r>
            <a:r>
              <a:rPr lang="en-US" sz="2400" b="0" i="0" dirty="0">
                <a:solidFill>
                  <a:srgbClr val="202122"/>
                </a:solidFill>
                <a:effectLst/>
              </a:rPr>
              <a:t> </a:t>
            </a:r>
            <a:endParaRPr lang="en-US" sz="2400" dirty="0"/>
          </a:p>
          <a:p>
            <a:r>
              <a:rPr lang="en-US" sz="2400" dirty="0"/>
              <a:t>US Copyright Office, Letter Opinion of Robert J. Kasunic, Associate Register, to Van Lindberg, counsel for Kristina Kashtanova, denying original copyright application of Mx. Kashtanova, but permitting a modified copyright application (Feb. 21, 2023) </a:t>
            </a:r>
            <a:r>
              <a:rPr lang="en-US" sz="2400" dirty="0">
                <a:hlinkClick r:id="rId3"/>
              </a:rPr>
              <a:t>https://www.copyright.gov/docs/zarya-of-the-dawn.pdf</a:t>
            </a:r>
            <a:r>
              <a:rPr lang="en-US" sz="2400" dirty="0"/>
              <a:t> </a:t>
            </a:r>
          </a:p>
          <a:p>
            <a:r>
              <a:rPr lang="en-US" sz="2400" dirty="0"/>
              <a:t>US Copyright Office, “Copyright Registration Guidance: Works Containing Material Generated by </a:t>
            </a:r>
          </a:p>
          <a:p>
            <a:r>
              <a:rPr lang="en-US" sz="2400" dirty="0"/>
              <a:t>Artificial Intelligence” (March 16, 2023) </a:t>
            </a:r>
            <a:r>
              <a:rPr lang="en-US" sz="2400" dirty="0">
                <a:hlinkClick r:id="rId4"/>
              </a:rPr>
              <a:t>https://public-inspection.federalregister.gov/2023-05321.pdf</a:t>
            </a:r>
            <a:r>
              <a:rPr lang="en-US" sz="2400" dirty="0"/>
              <a:t> </a:t>
            </a:r>
          </a:p>
          <a:p>
            <a:r>
              <a:rPr lang="en-US" sz="2400" dirty="0"/>
              <a:t>US Court of Appeals for the Ninth Circuit, Naruto by next friend PETA v. Slater, No. 16-15469 Apr. 23, 2018) (holding that the monkey has Constitutional standing but not statutory standing to claim copyright infringement) </a:t>
            </a:r>
            <a:r>
              <a:rPr lang="en-US" sz="2400" dirty="0">
                <a:hlinkClick r:id="rId5"/>
              </a:rPr>
              <a:t>http://cdn.ca9.uscourts.gov/datastore/opinions/2018/04/23/16-15469.pdf</a:t>
            </a:r>
            <a:r>
              <a:rPr lang="en-US" sz="2400" dirty="0"/>
              <a:t> </a:t>
            </a:r>
          </a:p>
          <a:p>
            <a:r>
              <a:rPr lang="en-US" sz="2400" dirty="0"/>
              <a:t>US Supreme Court, Burrow-Giles Lithographic Co. v. Sarony , 111 U.S. 53, 56 (1884) (photographs are “representatives of original intellectual conceptions of [an] author”) </a:t>
            </a:r>
            <a:r>
              <a:rPr lang="en-US" sz="2400" dirty="0">
                <a:hlinkClick r:id="rId6"/>
              </a:rPr>
              <a:t>https://www.law.cornell.edu/supremecourt/text/111/53</a:t>
            </a:r>
            <a:r>
              <a:rPr lang="en-US" sz="2400" dirty="0"/>
              <a:t> </a:t>
            </a:r>
          </a:p>
          <a:p>
            <a:r>
              <a:rPr lang="en-US" sz="2400" dirty="0"/>
              <a:t>Wikipedia, “Infinite Monkey Theorem,” (accessed Feb. 27, 2023) </a:t>
            </a:r>
            <a:r>
              <a:rPr lang="en-US" sz="2400" dirty="0">
                <a:hlinkClick r:id="rId7"/>
              </a:rPr>
              <a:t>https://en.wikipedia.org/wiki/Infinite_monkey_theorem</a:t>
            </a:r>
            <a:r>
              <a:rPr lang="en-US" sz="2400" dirty="0"/>
              <a:t> </a:t>
            </a:r>
          </a:p>
          <a:p>
            <a:r>
              <a:rPr lang="en-US" sz="2400" dirty="0"/>
              <a:t>Wikipedia, “Monkey Selfie Copyright Dispute,” (accessed Feb. 27, 2023) </a:t>
            </a:r>
            <a:r>
              <a:rPr lang="en-US" sz="2400" dirty="0">
                <a:hlinkClick r:id="rId8"/>
              </a:rPr>
              <a:t>https://en.wikipedia.org/wiki/Monkey_selfie_copyright_dispute</a:t>
            </a:r>
            <a:r>
              <a:rPr lang="en-US" sz="2400" dirty="0"/>
              <a:t> </a:t>
            </a:r>
          </a:p>
          <a:p>
            <a:r>
              <a:rPr lang="en-US" sz="2400" dirty="0"/>
              <a:t>Wolfram, Stephen, “What Is ChatGPT Doing … and Why Does It Work?,” Stephen Wolfram Writings (Feb. 14, 2023) </a:t>
            </a:r>
            <a:r>
              <a:rPr lang="en-US" sz="2400" dirty="0">
                <a:hlinkClick r:id="rId9"/>
              </a:rPr>
              <a:t>https://writings.stephenwolfram.com/2023/02/what-is-chatgpt-doing-and-why-does-it-work/</a:t>
            </a:r>
            <a:r>
              <a:rPr lang="en-US" sz="2400" dirty="0"/>
              <a:t> </a:t>
            </a:r>
            <a:endParaRPr lang="en-US" dirty="0"/>
          </a:p>
        </p:txBody>
      </p:sp>
    </p:spTree>
    <p:extLst>
      <p:ext uri="{BB962C8B-B14F-4D97-AF65-F5344CB8AC3E}">
        <p14:creationId xmlns:p14="http://schemas.microsoft.com/office/powerpoint/2010/main" val="142254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81D4-CA7D-2302-4CE5-75F6D2FB15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72EE6BB-24B1-E9ED-3759-81BDABF69039}"/>
              </a:ext>
            </a:extLst>
          </p:cNvPr>
          <p:cNvSpPr>
            <a:spLocks noGrp="1"/>
          </p:cNvSpPr>
          <p:nvPr>
            <p:ph idx="1"/>
          </p:nvPr>
        </p:nvSpPr>
        <p:spPr/>
        <p:txBody>
          <a:bodyPr>
            <a:normAutofit fontScale="92500" lnSpcReduction="20000"/>
          </a:bodyPr>
          <a:lstStyle/>
          <a:p>
            <a:r>
              <a:rPr lang="en-US" dirty="0"/>
              <a:t>Infinite Monkey Theorem</a:t>
            </a:r>
          </a:p>
          <a:p>
            <a:r>
              <a:rPr lang="en-US" dirty="0"/>
              <a:t>Monkey Selfies</a:t>
            </a:r>
          </a:p>
          <a:p>
            <a:r>
              <a:rPr lang="en-US" dirty="0"/>
              <a:t>Generative Artificial Intelligence (AI)</a:t>
            </a:r>
          </a:p>
          <a:p>
            <a:r>
              <a:rPr lang="en-US" dirty="0"/>
              <a:t>What is intellectual property (IP)?</a:t>
            </a:r>
          </a:p>
          <a:p>
            <a:pPr lvl="1"/>
            <a:r>
              <a:rPr lang="en-US" dirty="0"/>
              <a:t>Copyright law</a:t>
            </a:r>
          </a:p>
          <a:p>
            <a:pPr lvl="1"/>
            <a:r>
              <a:rPr lang="en-US" dirty="0"/>
              <a:t>Patent law</a:t>
            </a:r>
          </a:p>
          <a:p>
            <a:r>
              <a:rPr lang="en-US" dirty="0"/>
              <a:t>Cases and Controversies</a:t>
            </a:r>
          </a:p>
          <a:p>
            <a:r>
              <a:rPr lang="en-US" dirty="0"/>
              <a:t>Frameworks</a:t>
            </a:r>
          </a:p>
          <a:p>
            <a:r>
              <a:rPr lang="en-US" dirty="0"/>
              <a:t>Hypotheticals</a:t>
            </a:r>
          </a:p>
          <a:p>
            <a:r>
              <a:rPr lang="en-US" dirty="0"/>
              <a:t>References</a:t>
            </a:r>
          </a:p>
          <a:p>
            <a:r>
              <a:rPr lang="en-US" dirty="0"/>
              <a:t>Q&amp;A</a:t>
            </a:r>
          </a:p>
        </p:txBody>
      </p:sp>
    </p:spTree>
    <p:extLst>
      <p:ext uri="{BB962C8B-B14F-4D97-AF65-F5344CB8AC3E}">
        <p14:creationId xmlns:p14="http://schemas.microsoft.com/office/powerpoint/2010/main" val="324579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normAutofit/>
          </a:bodyPr>
          <a:lstStyle/>
          <a:p>
            <a:r>
              <a:rPr lang="en-US" i="1" dirty="0">
                <a:latin typeface="Tahoma" pitchFamily="34" charset="0"/>
                <a:ea typeface="Tahoma" pitchFamily="34" charset="0"/>
                <a:cs typeface="Tahoma" pitchFamily="34" charset="0"/>
              </a:rPr>
              <a:t>Questions?  </a:t>
            </a:r>
          </a:p>
        </p:txBody>
      </p:sp>
      <p:sp>
        <p:nvSpPr>
          <p:cNvPr id="11266" name="Content Placeholder 2"/>
          <p:cNvSpPr>
            <a:spLocks noGrp="1"/>
          </p:cNvSpPr>
          <p:nvPr>
            <p:ph idx="1"/>
          </p:nvPr>
        </p:nvSpPr>
        <p:spPr/>
        <p:txBody>
          <a:bodyPr>
            <a:normAutofit/>
          </a:bodyPr>
          <a:lstStyle/>
          <a:p>
            <a:pPr eaLnBrk="1" hangingPunct="1">
              <a:buFont typeface="Times" pitchFamily="1" charset="0"/>
              <a:buNone/>
            </a:pPr>
            <a:r>
              <a:rPr lang="en-US" sz="2800" dirty="0">
                <a:latin typeface="Tahoma" pitchFamily="34" charset="0"/>
                <a:ea typeface="Tahoma" pitchFamily="34" charset="0"/>
                <a:cs typeface="Tahoma" pitchFamily="34" charset="0"/>
              </a:rPr>
              <a:t>			</a:t>
            </a:r>
          </a:p>
          <a:p>
            <a:pPr eaLnBrk="1" hangingPunct="1">
              <a:buFont typeface="Times" pitchFamily="1" charset="0"/>
              <a:buNone/>
            </a:pPr>
            <a:r>
              <a:rPr lang="en-US" sz="2800" dirty="0">
                <a:solidFill>
                  <a:srgbClr val="002060"/>
                </a:solidFill>
                <a:latin typeface="Tahoma" pitchFamily="34" charset="0"/>
                <a:ea typeface="Tahoma" pitchFamily="34" charset="0"/>
                <a:cs typeface="Tahoma" pitchFamily="34" charset="0"/>
              </a:rPr>
              <a:t>		</a:t>
            </a:r>
          </a:p>
          <a:p>
            <a:pPr eaLnBrk="1" hangingPunct="1">
              <a:buFont typeface="Times" pitchFamily="1" charset="0"/>
              <a:buNone/>
            </a:pPr>
            <a:r>
              <a:rPr lang="en-US" sz="2800" dirty="0">
                <a:solidFill>
                  <a:srgbClr val="002060"/>
                </a:solidFill>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pPr marL="114300" indent="0">
              <a:buNone/>
            </a:pPr>
            <a:r>
              <a:rPr lang="en-US" sz="2400" dirty="0">
                <a:latin typeface="Tahoma" pitchFamily="34" charset="0"/>
                <a:ea typeface="Tahoma" pitchFamily="34" charset="0"/>
                <a:cs typeface="Tahoma"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7"/>
          <p:cNvSpPr txBox="1">
            <a:spLocks noChangeArrowheads="1"/>
          </p:cNvSpPr>
          <p:nvPr/>
        </p:nvSpPr>
        <p:spPr>
          <a:xfrm>
            <a:off x="1066800" y="1171898"/>
            <a:ext cx="5867400" cy="3581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spcAft>
                <a:spcPts val="0"/>
              </a:spcAft>
              <a:buNone/>
            </a:pPr>
            <a:r>
              <a:rPr lang="en-US" sz="1600" dirty="0">
                <a:latin typeface="Tahoma" pitchFamily="34" charset="0"/>
                <a:ea typeface="Tahoma" pitchFamily="34" charset="0"/>
                <a:cs typeface="Tahoma" pitchFamily="34" charset="0"/>
              </a:rPr>
              <a:t>Thank you for attending!</a:t>
            </a:r>
          </a:p>
          <a:p>
            <a:pPr marL="114300" indent="0" fontAlgn="auto">
              <a:spcAft>
                <a:spcPts val="0"/>
              </a:spcAft>
              <a:buNone/>
            </a:pPr>
            <a:endParaRPr lang="en-US" sz="1600" b="1" dirty="0">
              <a:latin typeface="Tahoma" pitchFamily="34" charset="0"/>
              <a:ea typeface="Tahoma" pitchFamily="34" charset="0"/>
              <a:cs typeface="Tahoma" pitchFamily="34" charset="0"/>
            </a:endParaRPr>
          </a:p>
          <a:p>
            <a:pPr marL="114300" indent="0" fontAlgn="auto">
              <a:spcAft>
                <a:spcPts val="0"/>
              </a:spcAft>
              <a:buNone/>
            </a:pPr>
            <a:r>
              <a:rPr lang="en-US" sz="1800" b="1" dirty="0">
                <a:latin typeface="Tahoma" pitchFamily="34" charset="0"/>
                <a:ea typeface="Tahoma" pitchFamily="34" charset="0"/>
                <a:cs typeface="Tahoma" pitchFamily="34" charset="0"/>
              </a:rPr>
              <a:t>Frederic M. Wilf</a:t>
            </a:r>
            <a:endParaRPr lang="en-US" sz="1800" dirty="0">
              <a:latin typeface="Tahoma" pitchFamily="34" charset="0"/>
              <a:ea typeface="Tahoma" pitchFamily="34" charset="0"/>
              <a:cs typeface="Tahoma" pitchFamily="34" charset="0"/>
            </a:endParaRPr>
          </a:p>
          <a:p>
            <a:pPr marL="114300" indent="0" fontAlgn="auto">
              <a:spcAft>
                <a:spcPts val="0"/>
              </a:spcAft>
              <a:buNone/>
            </a:pPr>
            <a:r>
              <a:rPr lang="en-US" sz="1800" dirty="0">
                <a:latin typeface="Tahoma" panose="020B0604030504040204" pitchFamily="34" charset="0"/>
                <a:ea typeface="Tahoma" panose="020B0604030504040204" pitchFamily="34" charset="0"/>
                <a:cs typeface="Tahoma" panose="020B0604030504040204" pitchFamily="34" charset="0"/>
                <a:hlinkClick r:id="rId3"/>
              </a:rPr>
              <a:t>fred@wilftek.com</a:t>
            </a:r>
            <a:endParaRPr lang="en-US" sz="1800" dirty="0">
              <a:latin typeface="Tahoma" pitchFamily="34" charset="0"/>
              <a:ea typeface="Tahoma" pitchFamily="34" charset="0"/>
              <a:cs typeface="Tahoma" pitchFamily="34" charset="0"/>
            </a:endParaRPr>
          </a:p>
          <a:p>
            <a:pPr marL="114300" indent="0" fontAlgn="auto">
              <a:spcAft>
                <a:spcPts val="0"/>
              </a:spcAft>
              <a:buNone/>
            </a:pPr>
            <a:endParaRPr lang="en-US" sz="1800" b="1" dirty="0">
              <a:latin typeface="Tahoma" pitchFamily="34" charset="0"/>
              <a:ea typeface="Tahoma" pitchFamily="34" charset="0"/>
              <a:cs typeface="Tahoma" pitchFamily="34" charset="0"/>
            </a:endParaRPr>
          </a:p>
          <a:p>
            <a:pPr marL="114300" indent="0" fontAlgn="auto">
              <a:spcAft>
                <a:spcPts val="0"/>
              </a:spcAft>
              <a:buNone/>
            </a:pPr>
            <a:r>
              <a:rPr lang="en-US" sz="1800" b="1" dirty="0">
                <a:latin typeface="Tahoma" pitchFamily="34" charset="0"/>
                <a:ea typeface="Tahoma" pitchFamily="34" charset="0"/>
                <a:cs typeface="Tahoma" pitchFamily="34" charset="0"/>
              </a:rPr>
              <a:t>Joshua D. Waterston</a:t>
            </a:r>
            <a:endParaRPr lang="en-US" sz="1800" dirty="0">
              <a:latin typeface="Tahoma" pitchFamily="34" charset="0"/>
              <a:ea typeface="Tahoma" pitchFamily="34" charset="0"/>
              <a:cs typeface="Tahoma" pitchFamily="34" charset="0"/>
            </a:endParaRPr>
          </a:p>
          <a:p>
            <a:pPr marL="114300" indent="0" fontAlgn="auto">
              <a:spcAft>
                <a:spcPts val="0"/>
              </a:spcAft>
              <a:buNone/>
            </a:pPr>
            <a:r>
              <a:rPr lang="en-US" sz="1800" dirty="0">
                <a:latin typeface="Tahoma" panose="020B0604030504040204" pitchFamily="34" charset="0"/>
                <a:ea typeface="Tahoma" panose="020B0604030504040204" pitchFamily="34" charset="0"/>
                <a:cs typeface="Tahoma" panose="020B0604030504040204" pitchFamily="34" charset="0"/>
                <a:hlinkClick r:id="rId3"/>
              </a:rPr>
              <a:t>josh@wilftek.com</a:t>
            </a:r>
            <a:endParaRPr lang="en-US" sz="1800" dirty="0">
              <a:latin typeface="Tahoma" pitchFamily="34" charset="0"/>
              <a:ea typeface="Tahoma" pitchFamily="34" charset="0"/>
              <a:cs typeface="Tahoma" pitchFamily="34" charset="0"/>
            </a:endParaRPr>
          </a:p>
          <a:p>
            <a:pPr marL="114300" indent="0" fontAlgn="auto">
              <a:spcAft>
                <a:spcPts val="0"/>
              </a:spcAft>
              <a:buNone/>
            </a:pPr>
            <a:endParaRPr lang="en-US" sz="1800" dirty="0">
              <a:latin typeface="Tahoma" pitchFamily="34" charset="0"/>
              <a:ea typeface="Tahoma" pitchFamily="34" charset="0"/>
              <a:cs typeface="Tahoma" pitchFamily="34" charset="0"/>
            </a:endParaRPr>
          </a:p>
          <a:p>
            <a:pPr marL="114300" indent="0" fontAlgn="auto">
              <a:spcAft>
                <a:spcPts val="0"/>
              </a:spcAft>
              <a:buNone/>
            </a:pPr>
            <a:r>
              <a:rPr lang="en-US" sz="1800" dirty="0">
                <a:latin typeface="Tahoma" pitchFamily="34" charset="0"/>
                <a:ea typeface="Tahoma" pitchFamily="34" charset="0"/>
                <a:cs typeface="Tahoma" pitchFamily="34" charset="0"/>
              </a:rPr>
              <a:t>Wilftek LLC</a:t>
            </a:r>
          </a:p>
          <a:p>
            <a:pPr marL="114300" indent="0" fontAlgn="auto">
              <a:spcAft>
                <a:spcPts val="0"/>
              </a:spcAft>
              <a:buNone/>
            </a:pPr>
            <a:r>
              <a:rPr lang="en-US" sz="1800" dirty="0">
                <a:latin typeface="Tahoma" pitchFamily="34" charset="0"/>
                <a:ea typeface="Tahoma" pitchFamily="34" charset="0"/>
                <a:cs typeface="Tahoma" pitchFamily="34" charset="0"/>
              </a:rPr>
              <a:t>Wilftek.com</a:t>
            </a:r>
          </a:p>
          <a:p>
            <a:pPr marL="114300" indent="0" fontAlgn="auto">
              <a:spcAft>
                <a:spcPts val="0"/>
              </a:spcAft>
              <a:buNone/>
            </a:pPr>
            <a:endParaRPr lang="en-US" sz="1800" dirty="0">
              <a:latin typeface="Tahoma" pitchFamily="34" charset="0"/>
              <a:ea typeface="Tahoma" pitchFamily="34" charset="0"/>
              <a:cs typeface="Tahoma" pitchFamily="34" charset="0"/>
            </a:endParaRPr>
          </a:p>
        </p:txBody>
      </p:sp>
      <p:pic>
        <p:nvPicPr>
          <p:cNvPr id="5" name="Picture 4">
            <a:extLst>
              <a:ext uri="{FF2B5EF4-FFF2-40B4-BE49-F238E27FC236}">
                <a16:creationId xmlns:a16="http://schemas.microsoft.com/office/drawing/2014/main" id="{C12F378C-E612-4080-8DCF-F15E30D75D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3638550"/>
            <a:ext cx="2848708" cy="1028700"/>
          </a:xfrm>
          <a:prstGeom prst="rect">
            <a:avLst/>
          </a:prstGeom>
        </p:spPr>
      </p:pic>
    </p:spTree>
    <p:extLst>
      <p:ext uri="{BB962C8B-B14F-4D97-AF65-F5344CB8AC3E}">
        <p14:creationId xmlns:p14="http://schemas.microsoft.com/office/powerpoint/2010/main" val="425363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8008-E492-6076-75AB-448F0C3B0FA4}"/>
              </a:ext>
            </a:extLst>
          </p:cNvPr>
          <p:cNvSpPr>
            <a:spLocks noGrp="1"/>
          </p:cNvSpPr>
          <p:nvPr>
            <p:ph type="title"/>
          </p:nvPr>
        </p:nvSpPr>
        <p:spPr/>
        <p:txBody>
          <a:bodyPr/>
          <a:lstStyle/>
          <a:p>
            <a:r>
              <a:rPr lang="en-US" dirty="0"/>
              <a:t>Infinite Monkey Theorem</a:t>
            </a:r>
          </a:p>
        </p:txBody>
      </p:sp>
      <p:sp>
        <p:nvSpPr>
          <p:cNvPr id="3" name="Content Placeholder 2">
            <a:extLst>
              <a:ext uri="{FF2B5EF4-FFF2-40B4-BE49-F238E27FC236}">
                <a16:creationId xmlns:a16="http://schemas.microsoft.com/office/drawing/2014/main" id="{45C5FA0E-6E27-C929-9B1C-092469EBDAA2}"/>
              </a:ext>
            </a:extLst>
          </p:cNvPr>
          <p:cNvSpPr>
            <a:spLocks noGrp="1"/>
          </p:cNvSpPr>
          <p:nvPr>
            <p:ph idx="1"/>
          </p:nvPr>
        </p:nvSpPr>
        <p:spPr/>
        <p:txBody>
          <a:bodyPr>
            <a:normAutofit fontScale="92500"/>
          </a:bodyPr>
          <a:lstStyle/>
          <a:p>
            <a:r>
              <a:rPr lang="en-US" dirty="0"/>
              <a:t>Many variations: A thousand monkeys on a thousand typewriters, if given enough time, will type all the works of Shakespeare, or all of the books in the British Museum</a:t>
            </a:r>
          </a:p>
          <a:p>
            <a:pPr lvl="1"/>
            <a:r>
              <a:rPr lang="en-US" dirty="0"/>
              <a:t>Variations of the theorem have existed for centuries; they all explore the likelihood of whether an extremely large set of random actions within specific parameters will create or reproduce something already known or familiar (as opposed to something new)</a:t>
            </a:r>
          </a:p>
          <a:p>
            <a:pPr lvl="1"/>
            <a:r>
              <a:rPr lang="en-US" dirty="0"/>
              <a:t>Do the monkeys know what they are creating?</a:t>
            </a:r>
          </a:p>
          <a:p>
            <a:pPr lvl="1"/>
            <a:r>
              <a:rPr lang="en-US" dirty="0"/>
              <a:t>Are the monkeys responsible for what they are creating?</a:t>
            </a:r>
          </a:p>
          <a:p>
            <a:pPr lvl="1"/>
            <a:r>
              <a:rPr lang="en-US" dirty="0"/>
              <a:t>Will humans recognize any rights of the monkeys to what they create?</a:t>
            </a:r>
          </a:p>
          <a:p>
            <a:pPr lvl="1"/>
            <a:endParaRPr lang="en-US" dirty="0"/>
          </a:p>
        </p:txBody>
      </p:sp>
    </p:spTree>
    <p:extLst>
      <p:ext uri="{BB962C8B-B14F-4D97-AF65-F5344CB8AC3E}">
        <p14:creationId xmlns:p14="http://schemas.microsoft.com/office/powerpoint/2010/main" val="104232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71-3A3C-BBD4-3538-463EBE275DEF}"/>
              </a:ext>
            </a:extLst>
          </p:cNvPr>
          <p:cNvSpPr>
            <a:spLocks noGrp="1"/>
          </p:cNvSpPr>
          <p:nvPr>
            <p:ph type="title"/>
          </p:nvPr>
        </p:nvSpPr>
        <p:spPr/>
        <p:txBody>
          <a:bodyPr/>
          <a:lstStyle/>
          <a:p>
            <a:r>
              <a:rPr lang="en-US" dirty="0"/>
              <a:t>Monkey Selfies</a:t>
            </a:r>
          </a:p>
        </p:txBody>
      </p:sp>
      <p:sp>
        <p:nvSpPr>
          <p:cNvPr id="3" name="Content Placeholder 2">
            <a:extLst>
              <a:ext uri="{FF2B5EF4-FFF2-40B4-BE49-F238E27FC236}">
                <a16:creationId xmlns:a16="http://schemas.microsoft.com/office/drawing/2014/main" id="{CB83DCF7-87F5-07CB-6104-90B4831E901B}"/>
              </a:ext>
            </a:extLst>
          </p:cNvPr>
          <p:cNvSpPr>
            <a:spLocks noGrp="1"/>
          </p:cNvSpPr>
          <p:nvPr>
            <p:ph idx="1"/>
          </p:nvPr>
        </p:nvSpPr>
        <p:spPr/>
        <p:txBody>
          <a:bodyPr>
            <a:normAutofit lnSpcReduction="10000"/>
          </a:bodyPr>
          <a:lstStyle/>
          <a:p>
            <a:pPr marL="114300" indent="0">
              <a:buNone/>
            </a:pPr>
            <a:r>
              <a:rPr lang="en-US" dirty="0"/>
              <a:t>David Slater traveled to the island of Sulawesi, Indonesia to photograph the great apes on the island, including crested macaques</a:t>
            </a:r>
          </a:p>
          <a:p>
            <a:pPr marL="114300" indent="0">
              <a:buNone/>
            </a:pPr>
            <a:endParaRPr lang="en-US" dirty="0"/>
          </a:p>
          <a:p>
            <a:pPr marL="114300" indent="0">
              <a:buNone/>
            </a:pPr>
            <a:r>
              <a:rPr lang="en-US" dirty="0"/>
              <a:t>Slater set up cameras (autofocus, auto-</a:t>
            </a:r>
          </a:p>
          <a:p>
            <a:pPr marL="114300" indent="0">
              <a:buNone/>
            </a:pPr>
            <a:r>
              <a:rPr lang="en-US" dirty="0"/>
              <a:t>exposure), and the monkeys pressed the</a:t>
            </a:r>
          </a:p>
          <a:p>
            <a:pPr marL="114300" indent="0">
              <a:buNone/>
            </a:pPr>
            <a:r>
              <a:rPr lang="en-US" dirty="0"/>
              <a:t>shutter button</a:t>
            </a:r>
          </a:p>
          <a:p>
            <a:pPr marL="114300" indent="0">
              <a:buNone/>
            </a:pPr>
            <a:endParaRPr lang="en-US" dirty="0"/>
          </a:p>
          <a:p>
            <a:pPr marL="114300" indent="0">
              <a:buNone/>
            </a:pPr>
            <a:r>
              <a:rPr lang="en-US" dirty="0"/>
              <a:t>Several conflicts raised questions about who</a:t>
            </a:r>
          </a:p>
          <a:p>
            <a:pPr marL="114300" indent="0">
              <a:buNone/>
            </a:pPr>
            <a:r>
              <a:rPr lang="en-US" dirty="0"/>
              <a:t>owns the copyrights in the photos</a:t>
            </a:r>
          </a:p>
        </p:txBody>
      </p:sp>
      <p:pic>
        <p:nvPicPr>
          <p:cNvPr id="1026" name="Picture 2">
            <a:extLst>
              <a:ext uri="{FF2B5EF4-FFF2-40B4-BE49-F238E27FC236}">
                <a16:creationId xmlns:a16="http://schemas.microsoft.com/office/drawing/2014/main" id="{C4CA6DB4-9AEA-1D35-801F-F34C5F94D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41921"/>
            <a:ext cx="20955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05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4979-9FAA-3BE6-5B5F-284E1A89E4D3}"/>
              </a:ext>
            </a:extLst>
          </p:cNvPr>
          <p:cNvSpPr>
            <a:spLocks noGrp="1"/>
          </p:cNvSpPr>
          <p:nvPr>
            <p:ph type="title"/>
          </p:nvPr>
        </p:nvSpPr>
        <p:spPr/>
        <p:txBody>
          <a:bodyPr/>
          <a:lstStyle/>
          <a:p>
            <a:r>
              <a:rPr lang="en-US" dirty="0"/>
              <a:t>Eliza meet Sidney</a:t>
            </a:r>
          </a:p>
        </p:txBody>
      </p:sp>
      <p:sp>
        <p:nvSpPr>
          <p:cNvPr id="3" name="Content Placeholder 2">
            <a:extLst>
              <a:ext uri="{FF2B5EF4-FFF2-40B4-BE49-F238E27FC236}">
                <a16:creationId xmlns:a16="http://schemas.microsoft.com/office/drawing/2014/main" id="{527E399D-690A-09C9-A7DC-3AD14E032AF4}"/>
              </a:ext>
            </a:extLst>
          </p:cNvPr>
          <p:cNvSpPr>
            <a:spLocks noGrp="1"/>
          </p:cNvSpPr>
          <p:nvPr>
            <p:ph idx="1"/>
          </p:nvPr>
        </p:nvSpPr>
        <p:spPr/>
        <p:txBody>
          <a:bodyPr/>
          <a:lstStyle/>
          <a:p>
            <a:r>
              <a:rPr lang="en-US" dirty="0"/>
              <a:t>AI has been with us for decades</a:t>
            </a:r>
          </a:p>
          <a:p>
            <a:r>
              <a:rPr lang="en-US" dirty="0"/>
              <a:t>Occasional reports of disturbing behavior</a:t>
            </a:r>
          </a:p>
          <a:p>
            <a:r>
              <a:rPr lang="en-US" dirty="0"/>
              <a:t>Copyright Office and the patent side of the Patent and Trademark Office (PTO) are each receiving applications alleging development in whole or in part by generative AI technology</a:t>
            </a:r>
          </a:p>
          <a:p>
            <a:endParaRPr lang="en-US" dirty="0"/>
          </a:p>
        </p:txBody>
      </p:sp>
    </p:spTree>
    <p:extLst>
      <p:ext uri="{BB962C8B-B14F-4D97-AF65-F5344CB8AC3E}">
        <p14:creationId xmlns:p14="http://schemas.microsoft.com/office/powerpoint/2010/main" val="244368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7620000" cy="857250"/>
          </a:xfrm>
        </p:spPr>
        <p:txBody>
          <a:bodyPr/>
          <a:lstStyle/>
          <a:p>
            <a:r>
              <a:rPr lang="en-US" i="1" dirty="0"/>
              <a:t>Intellectual property</a:t>
            </a:r>
            <a:r>
              <a:rPr lang="en-US" i="1" baseline="0" dirty="0"/>
              <a:t>…</a:t>
            </a:r>
            <a:endParaRPr lang="en-US" i="1" dirty="0"/>
          </a:p>
        </p:txBody>
      </p:sp>
      <p:sp>
        <p:nvSpPr>
          <p:cNvPr id="3" name="Content Placeholder 2"/>
          <p:cNvSpPr>
            <a:spLocks noGrp="1"/>
          </p:cNvSpPr>
          <p:nvPr>
            <p:ph idx="1"/>
          </p:nvPr>
        </p:nvSpPr>
        <p:spPr>
          <a:xfrm>
            <a:off x="914400" y="2114550"/>
            <a:ext cx="7162800" cy="2686050"/>
          </a:xfrm>
        </p:spPr>
        <p:txBody>
          <a:bodyPr>
            <a:normAutofit/>
          </a:bodyPr>
          <a:lstStyle/>
          <a:p>
            <a:pPr marL="114300" indent="0">
              <a:buNone/>
            </a:pPr>
            <a:r>
              <a:rPr lang="en-US" sz="2800" u="none" strike="noStrike" kern="1200" dirty="0">
                <a:solidFill>
                  <a:schemeClr val="tx1"/>
                </a:solidFill>
                <a:effectLst/>
                <a:latin typeface="+mn-lt"/>
                <a:ea typeface="+mn-ea"/>
                <a:cs typeface="+mn-cs"/>
              </a:rPr>
              <a:t>… is the name of a category or collection of related areas of the law </a:t>
            </a:r>
          </a:p>
          <a:p>
            <a:pPr marL="114300" indent="0">
              <a:buNone/>
            </a:pPr>
            <a:endParaRPr lang="en-US" sz="1800" u="none" strike="noStrike" kern="1200" dirty="0">
              <a:solidFill>
                <a:schemeClr val="tx1"/>
              </a:solidFill>
              <a:effectLst/>
              <a:latin typeface="+mn-lt"/>
              <a:ea typeface="+mn-ea"/>
              <a:cs typeface="+mn-cs"/>
            </a:endParaRPr>
          </a:p>
          <a:p>
            <a:pPr marL="114300" indent="0">
              <a:buNone/>
            </a:pPr>
            <a:r>
              <a:rPr lang="en-US" sz="2800" u="none" strike="noStrike" kern="1200" dirty="0">
                <a:solidFill>
                  <a:schemeClr val="tx1"/>
                </a:solidFill>
                <a:effectLst/>
                <a:latin typeface="+mn-lt"/>
                <a:ea typeface="+mn-ea"/>
                <a:cs typeface="+mn-cs"/>
              </a:rPr>
              <a:t>Intellectual property is not a single, unified area of the law</a:t>
            </a:r>
          </a:p>
        </p:txBody>
      </p:sp>
    </p:spTree>
    <p:extLst>
      <p:ext uri="{BB962C8B-B14F-4D97-AF65-F5344CB8AC3E}">
        <p14:creationId xmlns:p14="http://schemas.microsoft.com/office/powerpoint/2010/main" val="46367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4950"/>
            <a:ext cx="7620000" cy="1524000"/>
          </a:xfrm>
        </p:spPr>
        <p:txBody>
          <a:bodyPr/>
          <a:lstStyle/>
          <a:p>
            <a:pPr marL="114300" indent="0" algn="ctr">
              <a:buNone/>
            </a:pPr>
            <a:r>
              <a:rPr lang="en-US" sz="4000" b="1" u="none" strike="noStrike" kern="1200" dirty="0">
                <a:solidFill>
                  <a:schemeClr val="tx1"/>
                </a:solidFill>
                <a:effectLst/>
                <a:latin typeface="+mn-lt"/>
                <a:ea typeface="+mn-ea"/>
                <a:cs typeface="+mn-cs"/>
              </a:rPr>
              <a:t>Copyright ≠ Patent ≠ Trademark ≠ Trade Secret ≠ </a:t>
            </a:r>
            <a:r>
              <a:rPr lang="en-US" sz="4000" b="1" dirty="0"/>
              <a:t>Mask Work ≠ …</a:t>
            </a:r>
            <a:endParaRPr lang="en-US" sz="4000" b="1" u="none" strike="noStrike" kern="1200" dirty="0">
              <a:solidFill>
                <a:schemeClr val="tx1"/>
              </a:solidFill>
              <a:effectLst/>
              <a:latin typeface="+mn-lt"/>
              <a:ea typeface="+mn-ea"/>
              <a:cs typeface="+mn-cs"/>
            </a:endParaRPr>
          </a:p>
          <a:p>
            <a:pPr marL="114300" lvl="0" indent="0">
              <a:buNone/>
            </a:pPr>
            <a:endParaRPr lang="en-US" dirty="0"/>
          </a:p>
        </p:txBody>
      </p:sp>
    </p:spTree>
    <p:extLst>
      <p:ext uri="{BB962C8B-B14F-4D97-AF65-F5344CB8AC3E}">
        <p14:creationId xmlns:p14="http://schemas.microsoft.com/office/powerpoint/2010/main" val="332369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Intellectual property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0638107"/>
              </p:ext>
            </p:extLst>
          </p:nvPr>
        </p:nvGraphicFramePr>
        <p:xfrm>
          <a:off x="457200" y="1047750"/>
          <a:ext cx="7543800" cy="34798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tblGrid>
              <a:tr h="370840">
                <a:tc>
                  <a:txBody>
                    <a:bodyPr/>
                    <a:lstStyle/>
                    <a:p>
                      <a:pPr algn="ctr"/>
                      <a:r>
                        <a:rPr lang="en-US" u="sng" dirty="0"/>
                        <a:t>Type</a:t>
                      </a:r>
                    </a:p>
                  </a:txBody>
                  <a:tcPr/>
                </a:tc>
                <a:tc>
                  <a:txBody>
                    <a:bodyPr/>
                    <a:lstStyle/>
                    <a:p>
                      <a:pPr algn="ctr"/>
                      <a:r>
                        <a:rPr lang="en-US" u="sng" dirty="0"/>
                        <a:t>Protects</a:t>
                      </a:r>
                    </a:p>
                  </a:txBody>
                  <a:tcPr/>
                </a:tc>
                <a:tc>
                  <a:txBody>
                    <a:bodyPr/>
                    <a:lstStyle/>
                    <a:p>
                      <a:pPr algn="ctr"/>
                      <a:r>
                        <a:rPr lang="en-US" u="sng" dirty="0"/>
                        <a:t>Registration</a:t>
                      </a:r>
                    </a:p>
                  </a:txBody>
                  <a:tcPr/>
                </a:tc>
                <a:tc>
                  <a:txBody>
                    <a:bodyPr/>
                    <a:lstStyle/>
                    <a:p>
                      <a:pPr algn="ctr"/>
                      <a:r>
                        <a:rPr lang="en-US" u="sng" dirty="0"/>
                        <a:t>Duration</a:t>
                      </a:r>
                    </a:p>
                  </a:txBody>
                  <a:tcPr/>
                </a:tc>
                <a:extLst>
                  <a:ext uri="{0D108BD9-81ED-4DB2-BD59-A6C34878D82A}">
                    <a16:rowId xmlns:a16="http://schemas.microsoft.com/office/drawing/2014/main" val="10000"/>
                  </a:ext>
                </a:extLst>
              </a:tr>
              <a:tr h="370840">
                <a:tc>
                  <a:txBody>
                    <a:bodyPr/>
                    <a:lstStyle/>
                    <a:p>
                      <a:r>
                        <a:rPr lang="en-US" dirty="0"/>
                        <a:t>Copyright</a:t>
                      </a:r>
                    </a:p>
                  </a:txBody>
                  <a:tcPr/>
                </a:tc>
                <a:tc>
                  <a:txBody>
                    <a:bodyPr/>
                    <a:lstStyle/>
                    <a:p>
                      <a:r>
                        <a:rPr lang="en-US" dirty="0"/>
                        <a:t>Expressions of ideas</a:t>
                      </a:r>
                    </a:p>
                  </a:txBody>
                  <a:tcPr/>
                </a:tc>
                <a:tc>
                  <a:txBody>
                    <a:bodyPr/>
                    <a:lstStyle/>
                    <a:p>
                      <a:r>
                        <a:rPr lang="en-US" dirty="0"/>
                        <a:t>Required</a:t>
                      </a:r>
                      <a:r>
                        <a:rPr lang="en-US" baseline="0" dirty="0"/>
                        <a:t> p</a:t>
                      </a:r>
                      <a:r>
                        <a:rPr lang="en-US" dirty="0"/>
                        <a:t>rior to suing; recommended</a:t>
                      </a:r>
                    </a:p>
                  </a:txBody>
                  <a:tcPr/>
                </a:tc>
                <a:tc>
                  <a:txBody>
                    <a:bodyPr/>
                    <a:lstStyle/>
                    <a:p>
                      <a:r>
                        <a:rPr lang="en-US" dirty="0"/>
                        <a:t>Life + 70</a:t>
                      </a:r>
                      <a:r>
                        <a:rPr lang="en-US" baseline="0" dirty="0"/>
                        <a:t> years; or shorter of 95 years from publication or 120 years from creation</a:t>
                      </a:r>
                      <a:endParaRPr lang="en-US" dirty="0"/>
                    </a:p>
                  </a:txBody>
                  <a:tcPr/>
                </a:tc>
                <a:extLst>
                  <a:ext uri="{0D108BD9-81ED-4DB2-BD59-A6C34878D82A}">
                    <a16:rowId xmlns:a16="http://schemas.microsoft.com/office/drawing/2014/main" val="10001"/>
                  </a:ext>
                </a:extLst>
              </a:tr>
              <a:tr h="370840">
                <a:tc>
                  <a:txBody>
                    <a:bodyPr/>
                    <a:lstStyle/>
                    <a:p>
                      <a:r>
                        <a:rPr lang="en-US" dirty="0"/>
                        <a:t>Trademark</a:t>
                      </a:r>
                    </a:p>
                  </a:txBody>
                  <a:tcPr/>
                </a:tc>
                <a:tc>
                  <a:txBody>
                    <a:bodyPr/>
                    <a:lstStyle/>
                    <a:p>
                      <a:r>
                        <a:rPr lang="en-US" dirty="0"/>
                        <a:t>Brands</a:t>
                      </a:r>
                    </a:p>
                  </a:txBody>
                  <a:tcPr/>
                </a:tc>
                <a:tc>
                  <a:txBody>
                    <a:bodyPr/>
                    <a:lstStyle/>
                    <a:p>
                      <a:r>
                        <a:rPr lang="en-US" dirty="0"/>
                        <a:t>Not required; but</a:t>
                      </a:r>
                      <a:r>
                        <a:rPr lang="en-US" baseline="0" dirty="0"/>
                        <a:t> recommended</a:t>
                      </a:r>
                      <a:endParaRPr lang="en-US" dirty="0"/>
                    </a:p>
                  </a:txBody>
                  <a:tcPr/>
                </a:tc>
                <a:tc>
                  <a:txBody>
                    <a:bodyPr/>
                    <a:lstStyle/>
                    <a:p>
                      <a:r>
                        <a:rPr lang="en-US" dirty="0"/>
                        <a:t>Indefinitely,</a:t>
                      </a:r>
                      <a:r>
                        <a:rPr lang="en-US" baseline="0" dirty="0"/>
                        <a:t> as long as used with goods/services</a:t>
                      </a:r>
                      <a:endParaRPr lang="en-US" dirty="0"/>
                    </a:p>
                  </a:txBody>
                  <a:tcPr/>
                </a:tc>
                <a:extLst>
                  <a:ext uri="{0D108BD9-81ED-4DB2-BD59-A6C34878D82A}">
                    <a16:rowId xmlns:a16="http://schemas.microsoft.com/office/drawing/2014/main" val="10002"/>
                  </a:ext>
                </a:extLst>
              </a:tr>
              <a:tr h="370840">
                <a:tc>
                  <a:txBody>
                    <a:bodyPr/>
                    <a:lstStyle/>
                    <a:p>
                      <a:r>
                        <a:rPr lang="en-US" dirty="0"/>
                        <a:t>Patent</a:t>
                      </a:r>
                    </a:p>
                  </a:txBody>
                  <a:tcPr/>
                </a:tc>
                <a:tc>
                  <a:txBody>
                    <a:bodyPr/>
                    <a:lstStyle/>
                    <a:p>
                      <a:r>
                        <a:rPr lang="en-US" dirty="0"/>
                        <a:t>Inventions</a:t>
                      </a:r>
                    </a:p>
                  </a:txBody>
                  <a:tcPr/>
                </a:tc>
                <a:tc>
                  <a:txBody>
                    <a:bodyPr/>
                    <a:lstStyle/>
                    <a:p>
                      <a:r>
                        <a:rPr lang="en-US" dirty="0"/>
                        <a:t>Required</a:t>
                      </a:r>
                      <a:r>
                        <a:rPr lang="en-US" baseline="0" dirty="0"/>
                        <a:t> (must file w/in 1 year)</a:t>
                      </a:r>
                      <a:endParaRPr lang="en-US" dirty="0"/>
                    </a:p>
                  </a:txBody>
                  <a:tcPr/>
                </a:tc>
                <a:tc>
                  <a:txBody>
                    <a:bodyPr/>
                    <a:lstStyle/>
                    <a:p>
                      <a:r>
                        <a:rPr lang="en-US" dirty="0"/>
                        <a:t>Expires 20 years after initial filing</a:t>
                      </a:r>
                    </a:p>
                  </a:txBody>
                  <a:tcPr/>
                </a:tc>
                <a:extLst>
                  <a:ext uri="{0D108BD9-81ED-4DB2-BD59-A6C34878D82A}">
                    <a16:rowId xmlns:a16="http://schemas.microsoft.com/office/drawing/2014/main" val="10003"/>
                  </a:ext>
                </a:extLst>
              </a:tr>
              <a:tr h="370840">
                <a:tc>
                  <a:txBody>
                    <a:bodyPr/>
                    <a:lstStyle/>
                    <a:p>
                      <a:r>
                        <a:rPr lang="en-US" dirty="0"/>
                        <a:t>Trade Secret</a:t>
                      </a:r>
                    </a:p>
                  </a:txBody>
                  <a:tcPr/>
                </a:tc>
                <a:tc>
                  <a:txBody>
                    <a:bodyPr/>
                    <a:lstStyle/>
                    <a:p>
                      <a:r>
                        <a:rPr lang="en-US" dirty="0"/>
                        <a:t>Secrets, Confidential Information</a:t>
                      </a:r>
                    </a:p>
                  </a:txBody>
                  <a:tcPr/>
                </a:tc>
                <a:tc>
                  <a:txBody>
                    <a:bodyPr/>
                    <a:lstStyle/>
                    <a:p>
                      <a:r>
                        <a:rPr lang="en-US" dirty="0"/>
                        <a:t>None</a:t>
                      </a:r>
                    </a:p>
                  </a:txBody>
                  <a:tcPr/>
                </a:tc>
                <a:tc>
                  <a:txBody>
                    <a:bodyPr/>
                    <a:lstStyle/>
                    <a:p>
                      <a:r>
                        <a:rPr lang="en-US" dirty="0"/>
                        <a:t>As long as you take reasonable steps to keep it confidential</a:t>
                      </a:r>
                    </a:p>
                  </a:txBody>
                  <a:tcPr/>
                </a:tc>
                <a:extLst>
                  <a:ext uri="{0D108BD9-81ED-4DB2-BD59-A6C34878D82A}">
                    <a16:rowId xmlns:a16="http://schemas.microsoft.com/office/drawing/2014/main" val="2478890462"/>
                  </a:ext>
                </a:extLst>
              </a:tr>
            </a:tbl>
          </a:graphicData>
        </a:graphic>
      </p:graphicFrame>
    </p:spTree>
    <p:extLst>
      <p:ext uri="{BB962C8B-B14F-4D97-AF65-F5344CB8AC3E}">
        <p14:creationId xmlns:p14="http://schemas.microsoft.com/office/powerpoint/2010/main" val="235265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150"/>
            <a:ext cx="7620000" cy="857250"/>
          </a:xfrm>
        </p:spPr>
        <p:txBody>
          <a:bodyPr/>
          <a:lstStyle/>
          <a:p>
            <a:pPr marL="114300" lvl="0" indent="0">
              <a:buNone/>
            </a:pPr>
            <a:r>
              <a:rPr lang="en-US" sz="4400" i="1" u="none" strike="noStrike" kern="1200" dirty="0">
                <a:solidFill>
                  <a:schemeClr val="tx1"/>
                </a:solidFill>
                <a:effectLst/>
                <a:latin typeface="+mn-lt"/>
                <a:ea typeface="+mn-ea"/>
                <a:cs typeface="+mn-cs"/>
              </a:rPr>
              <a:t>Copyright law</a:t>
            </a:r>
            <a:r>
              <a:rPr lang="en-US" sz="4400" i="1" dirty="0">
                <a:solidFill>
                  <a:schemeClr val="tx1"/>
                </a:solidFill>
                <a:latin typeface="+mn-lt"/>
                <a:ea typeface="+mn-ea"/>
                <a:cs typeface="+mn-cs"/>
              </a:rPr>
              <a:t> …</a:t>
            </a:r>
            <a:endParaRPr lang="en-US" sz="4400" i="1" dirty="0"/>
          </a:p>
        </p:txBody>
      </p:sp>
      <p:sp>
        <p:nvSpPr>
          <p:cNvPr id="3" name="Content Placeholder 2"/>
          <p:cNvSpPr>
            <a:spLocks noGrp="1"/>
          </p:cNvSpPr>
          <p:nvPr>
            <p:ph idx="1"/>
          </p:nvPr>
        </p:nvSpPr>
        <p:spPr>
          <a:xfrm>
            <a:off x="838200" y="1885950"/>
            <a:ext cx="7239000" cy="2312670"/>
          </a:xfrm>
        </p:spPr>
        <p:txBody>
          <a:bodyPr/>
          <a:lstStyle/>
          <a:p>
            <a:r>
              <a:rPr lang="en-US" sz="2200" u="none" strike="noStrike" kern="1200" dirty="0">
                <a:solidFill>
                  <a:schemeClr val="tx1"/>
                </a:solidFill>
                <a:effectLst/>
                <a:latin typeface="+mn-lt"/>
                <a:ea typeface="+mn-ea"/>
                <a:cs typeface="+mn-cs"/>
              </a:rPr>
              <a:t>Protects original </a:t>
            </a:r>
            <a:r>
              <a:rPr lang="en-US" sz="2200" i="1" u="none" strike="noStrike" kern="1200" dirty="0">
                <a:solidFill>
                  <a:schemeClr val="tx1"/>
                </a:solidFill>
                <a:effectLst/>
                <a:latin typeface="+mn-lt"/>
                <a:ea typeface="+mn-ea"/>
                <a:cs typeface="+mn-cs"/>
              </a:rPr>
              <a:t>expressions</a:t>
            </a:r>
            <a:r>
              <a:rPr lang="en-US" sz="2200" u="none" strike="noStrike" kern="1200" dirty="0">
                <a:solidFill>
                  <a:schemeClr val="tx1"/>
                </a:solidFill>
                <a:effectLst/>
                <a:latin typeface="+mn-lt"/>
                <a:ea typeface="+mn-ea"/>
                <a:cs typeface="+mn-cs"/>
              </a:rPr>
              <a:t> of ideas </a:t>
            </a:r>
          </a:p>
          <a:p>
            <a:r>
              <a:rPr lang="en-US" dirty="0"/>
              <a:t>Does </a:t>
            </a:r>
            <a:r>
              <a:rPr lang="en-US" i="1" dirty="0"/>
              <a:t>not</a:t>
            </a:r>
            <a:r>
              <a:rPr lang="en-US" sz="2200" u="none" strike="noStrike" kern="1200" dirty="0">
                <a:solidFill>
                  <a:schemeClr val="tx1"/>
                </a:solidFill>
                <a:effectLst/>
                <a:latin typeface="+mn-lt"/>
                <a:ea typeface="+mn-ea"/>
                <a:cs typeface="+mn-cs"/>
              </a:rPr>
              <a:t>  protect the underlying ideas </a:t>
            </a:r>
          </a:p>
          <a:p>
            <a:r>
              <a:rPr lang="en-US" sz="2200" u="none" strike="noStrike" kern="1200" dirty="0">
                <a:solidFill>
                  <a:schemeClr val="tx1"/>
                </a:solidFill>
                <a:effectLst/>
                <a:latin typeface="+mn-lt"/>
                <a:ea typeface="+mn-ea"/>
                <a:cs typeface="+mn-cs"/>
              </a:rPr>
              <a:t>Embodied in a “tangible medium of expression”</a:t>
            </a:r>
          </a:p>
        </p:txBody>
      </p:sp>
    </p:spTree>
    <p:extLst>
      <p:ext uri="{BB962C8B-B14F-4D97-AF65-F5344CB8AC3E}">
        <p14:creationId xmlns:p14="http://schemas.microsoft.com/office/powerpoint/2010/main" val="14240635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8441</TotalTime>
  <Words>1869</Words>
  <Application>Microsoft Office PowerPoint</Application>
  <PresentationFormat>On-screen Show (16:9)</PresentationFormat>
  <Paragraphs>157</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Tahoma</vt:lpstr>
      <vt:lpstr>Times</vt:lpstr>
      <vt:lpstr>Times New Roman</vt:lpstr>
      <vt:lpstr>Adjacency</vt:lpstr>
      <vt:lpstr> Infinite Monkey Selfies: Intellectual Property Protection  and Generative Artificial Intelligence</vt:lpstr>
      <vt:lpstr>Overview</vt:lpstr>
      <vt:lpstr>Infinite Monkey Theorem</vt:lpstr>
      <vt:lpstr>Monkey Selfies</vt:lpstr>
      <vt:lpstr>Eliza meet Sidney</vt:lpstr>
      <vt:lpstr>Intellectual property…</vt:lpstr>
      <vt:lpstr>PowerPoint Presentation</vt:lpstr>
      <vt:lpstr>Intellectual property types</vt:lpstr>
      <vt:lpstr>Copyright law …</vt:lpstr>
      <vt:lpstr>Examples of “works”</vt:lpstr>
      <vt:lpstr>Who owns the copyright?</vt:lpstr>
      <vt:lpstr>Patents…</vt:lpstr>
      <vt:lpstr>Wikimedia </vt:lpstr>
      <vt:lpstr>Naruto v. Slater</vt:lpstr>
      <vt:lpstr>Zarya of the Dawn Kristina Kashatanova used the Midjourney AI (sits on top of Discord) for some of the images in a graphic novel, integrating those images with images and text created by her  Mx. Kashtanova’s attorney filed the copyright application listing Midjourney as a contributor  US Copyright Office initially registered the graphic novel, (VAu001480196) then cancelled the registration for failure  to exclude non-human authorship; then re-registered the graphic novel as a mostly text-based work (TXu002356581)  Copyright Office yesterday issued an official statement that addresses how the AI is used to contribute to the final work </vt:lpstr>
      <vt:lpstr>Copyright Frameworks</vt:lpstr>
      <vt:lpstr>Hypotheticals</vt:lpstr>
      <vt:lpstr>References</vt:lpstr>
      <vt:lpstr>References</vt:lpstr>
      <vt:lpstr>Questions?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F.M. Wilf</dc:creator>
  <cp:lastModifiedBy>Fred Wilf</cp:lastModifiedBy>
  <cp:revision>235</cp:revision>
  <cp:lastPrinted>2015-08-01T05:15:49Z</cp:lastPrinted>
  <dcterms:created xsi:type="dcterms:W3CDTF">2013-10-01T03:31:01Z</dcterms:created>
  <dcterms:modified xsi:type="dcterms:W3CDTF">2023-03-17T15:02:10Z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TC010184381033</vt:lpwstr>
  </property>
</Properties>
</file>