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64" r:id="rId2"/>
    <p:sldId id="368" r:id="rId3"/>
    <p:sldId id="317" r:id="rId4"/>
    <p:sldId id="375" r:id="rId5"/>
    <p:sldId id="321" r:id="rId6"/>
    <p:sldId id="323" r:id="rId7"/>
    <p:sldId id="324" r:id="rId8"/>
    <p:sldId id="319" r:id="rId9"/>
    <p:sldId id="328" r:id="rId10"/>
    <p:sldId id="358" r:id="rId11"/>
    <p:sldId id="356" r:id="rId12"/>
    <p:sldId id="326" r:id="rId13"/>
    <p:sldId id="371" r:id="rId14"/>
    <p:sldId id="337" r:id="rId15"/>
    <p:sldId id="344" r:id="rId16"/>
    <p:sldId id="338" r:id="rId17"/>
    <p:sldId id="339" r:id="rId18"/>
    <p:sldId id="340" r:id="rId19"/>
    <p:sldId id="341" r:id="rId20"/>
    <p:sldId id="342" r:id="rId21"/>
    <p:sldId id="345" r:id="rId22"/>
    <p:sldId id="343" r:id="rId23"/>
    <p:sldId id="346" r:id="rId24"/>
    <p:sldId id="330" r:id="rId25"/>
    <p:sldId id="357" r:id="rId26"/>
    <p:sldId id="347" r:id="rId27"/>
    <p:sldId id="374" r:id="rId28"/>
    <p:sldId id="359" r:id="rId29"/>
    <p:sldId id="360" r:id="rId30"/>
    <p:sldId id="369" r:id="rId31"/>
    <p:sldId id="370" r:id="rId32"/>
    <p:sldId id="373" r:id="rId33"/>
    <p:sldId id="348" r:id="rId34"/>
    <p:sldId id="349" r:id="rId35"/>
    <p:sldId id="350" r:id="rId36"/>
    <p:sldId id="351" r:id="rId37"/>
    <p:sldId id="352" r:id="rId38"/>
    <p:sldId id="353" r:id="rId39"/>
    <p:sldId id="327" r:id="rId40"/>
    <p:sldId id="372" r:id="rId41"/>
    <p:sldId id="361" r:id="rId42"/>
  </p:sldIdLst>
  <p:sldSz cx="9144000" cy="6858000" type="screen4x3"/>
  <p:notesSz cx="6946900" cy="9283700"/>
  <p:custDataLst>
    <p:tags r:id="rId44"/>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Shull" initials="CS" lastIdx="2" clrIdx="0">
    <p:extLst>
      <p:ext uri="{19B8F6BF-5375-455C-9EA6-DF929625EA0E}">
        <p15:presenceInfo xmlns:p15="http://schemas.microsoft.com/office/powerpoint/2012/main" userId="ee3a7a9a8bc1a4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CC6600"/>
    <a:srgbClr val="996633"/>
    <a:srgbClr val="993300"/>
    <a:srgbClr val="FFCC99"/>
    <a:srgbClr val="CC9900"/>
    <a:srgbClr val="FFCC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62A14-F953-4F7B-9D5F-C34FC79A3D36}" v="1" dt="2022-03-17T17:25:12.4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85" autoAdjust="0"/>
    <p:restoredTop sz="86376" autoAdjust="0"/>
  </p:normalViewPr>
  <p:slideViewPr>
    <p:cSldViewPr>
      <p:cViewPr varScale="1">
        <p:scale>
          <a:sx n="102" d="100"/>
          <a:sy n="102" d="100"/>
        </p:scale>
        <p:origin x="1781"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19" d="100"/>
          <a:sy n="119" d="100"/>
        </p:scale>
        <p:origin x="503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9" rIns="92738" bIns="46369" numCol="1" anchor="t" anchorCtr="0" compatLnSpc="1">
            <a:prstTxWarp prst="textNoShape">
              <a:avLst/>
            </a:prstTxWarp>
          </a:bodyPr>
          <a:lstStyle>
            <a:lvl1pPr defTabSz="927100" eaLnBrk="0" hangingPunct="0">
              <a:defRPr sz="1200">
                <a:latin typeface="Times New Roman" pitchFamily="18" charset="0"/>
              </a:defRPr>
            </a:lvl1pPr>
          </a:lstStyle>
          <a:p>
            <a:endParaRPr lang="en-US" altLang="en-US" dirty="0"/>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9" rIns="92738" bIns="4636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9" rIns="92738" bIns="46369" numCol="1" anchor="t" anchorCtr="0" compatLnSpc="1">
            <a:prstTxWarp prst="textNoShape">
              <a:avLst/>
            </a:prstTxWarp>
          </a:bodyPr>
          <a:lstStyle>
            <a:lvl1pPr algn="r" defTabSz="927100" eaLnBrk="0" hangingPunct="0">
              <a:defRPr sz="1200">
                <a:latin typeface="Times New Roman" pitchFamily="18" charset="0"/>
              </a:defRPr>
            </a:lvl1pPr>
          </a:lstStyle>
          <a:p>
            <a:endParaRPr lang="en-US" altLang="en-US" dirty="0"/>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9" rIns="92738" bIns="46369" numCol="1" anchor="b" anchorCtr="0" compatLnSpc="1">
            <a:prstTxWarp prst="textNoShape">
              <a:avLst/>
            </a:prstTxWarp>
          </a:bodyPr>
          <a:lstStyle>
            <a:lvl1pPr defTabSz="927100" eaLnBrk="0" hangingPunct="0">
              <a:defRPr sz="1200">
                <a:latin typeface="Times New Roman" pitchFamily="18" charset="0"/>
              </a:defRPr>
            </a:lvl1pPr>
          </a:lstStyle>
          <a:p>
            <a:endParaRPr lang="en-US" altLang="en-US" dirty="0"/>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738" tIns="46369" rIns="92738" bIns="46369" numCol="1" anchor="b" anchorCtr="0" compatLnSpc="1">
            <a:prstTxWarp prst="textNoShape">
              <a:avLst/>
            </a:prstTxWarp>
          </a:bodyPr>
          <a:lstStyle>
            <a:lvl1pPr algn="r" defTabSz="927100" eaLnBrk="0" hangingPunct="0">
              <a:defRPr sz="1200">
                <a:latin typeface="Times New Roman" pitchFamily="18" charset="0"/>
              </a:defRPr>
            </a:lvl1pPr>
          </a:lstStyle>
          <a:p>
            <a:fld id="{15F7F01C-8DB4-4001-9E0E-CE34C7D09495}" type="slidenum">
              <a:rPr lang="en-US" altLang="en-US"/>
              <a:pPr/>
              <a:t>‹#›</a:t>
            </a:fld>
            <a:endParaRPr lang="en-US" altLang="en-US" dirty="0"/>
          </a:p>
        </p:txBody>
      </p:sp>
    </p:spTree>
    <p:extLst>
      <p:ext uri="{BB962C8B-B14F-4D97-AF65-F5344CB8AC3E}">
        <p14:creationId xmlns:p14="http://schemas.microsoft.com/office/powerpoint/2010/main" val="1015009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olo.com/legal-encyclopedia/state-laws-on-social-media-password-requests-by-employers.html#california"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1" charset="0"/>
                <a:ea typeface="ＭＳ Ｐゴシック" pitchFamily="1" charset="-128"/>
              </a:defRPr>
            </a:lvl1pPr>
            <a:lvl2pPr marL="753500" indent="-289808">
              <a:defRPr sz="2400">
                <a:solidFill>
                  <a:schemeClr val="tx1"/>
                </a:solidFill>
                <a:latin typeface="Times" pitchFamily="1" charset="0"/>
                <a:ea typeface="ＭＳ Ｐゴシック" pitchFamily="1" charset="-128"/>
              </a:defRPr>
            </a:lvl2pPr>
            <a:lvl3pPr marL="1159231" indent="-231846">
              <a:defRPr sz="2400">
                <a:solidFill>
                  <a:schemeClr val="tx1"/>
                </a:solidFill>
                <a:latin typeface="Times" pitchFamily="1" charset="0"/>
                <a:ea typeface="ＭＳ Ｐゴシック" pitchFamily="1" charset="-128"/>
              </a:defRPr>
            </a:lvl3pPr>
            <a:lvl4pPr marL="1622923" indent="-231846">
              <a:defRPr sz="2400">
                <a:solidFill>
                  <a:schemeClr val="tx1"/>
                </a:solidFill>
                <a:latin typeface="Times" pitchFamily="1" charset="0"/>
                <a:ea typeface="ＭＳ Ｐゴシック" pitchFamily="1" charset="-128"/>
              </a:defRPr>
            </a:lvl4pPr>
            <a:lvl5pPr marL="2086615" indent="-231846">
              <a:defRPr sz="2400">
                <a:solidFill>
                  <a:schemeClr val="tx1"/>
                </a:solidFill>
                <a:latin typeface="Times" pitchFamily="1" charset="0"/>
                <a:ea typeface="ＭＳ Ｐゴシック" pitchFamily="1" charset="-128"/>
              </a:defRPr>
            </a:lvl5pPr>
            <a:lvl6pPr marL="2550307" indent="-231846" eaLnBrk="0" fontAlgn="base" hangingPunct="0">
              <a:spcBef>
                <a:spcPct val="0"/>
              </a:spcBef>
              <a:spcAft>
                <a:spcPct val="0"/>
              </a:spcAft>
              <a:defRPr sz="2400">
                <a:solidFill>
                  <a:schemeClr val="tx1"/>
                </a:solidFill>
                <a:latin typeface="Times" pitchFamily="1" charset="0"/>
                <a:ea typeface="ＭＳ Ｐゴシック" pitchFamily="1" charset="-128"/>
              </a:defRPr>
            </a:lvl6pPr>
            <a:lvl7pPr marL="3014000" indent="-231846" eaLnBrk="0" fontAlgn="base" hangingPunct="0">
              <a:spcBef>
                <a:spcPct val="0"/>
              </a:spcBef>
              <a:spcAft>
                <a:spcPct val="0"/>
              </a:spcAft>
              <a:defRPr sz="2400">
                <a:solidFill>
                  <a:schemeClr val="tx1"/>
                </a:solidFill>
                <a:latin typeface="Times" pitchFamily="1" charset="0"/>
                <a:ea typeface="ＭＳ Ｐゴシック" pitchFamily="1" charset="-128"/>
              </a:defRPr>
            </a:lvl7pPr>
            <a:lvl8pPr marL="3477692" indent="-231846" eaLnBrk="0" fontAlgn="base" hangingPunct="0">
              <a:spcBef>
                <a:spcPct val="0"/>
              </a:spcBef>
              <a:spcAft>
                <a:spcPct val="0"/>
              </a:spcAft>
              <a:defRPr sz="2400">
                <a:solidFill>
                  <a:schemeClr val="tx1"/>
                </a:solidFill>
                <a:latin typeface="Times" pitchFamily="1" charset="0"/>
                <a:ea typeface="ＭＳ Ｐゴシック" pitchFamily="1" charset="-128"/>
              </a:defRPr>
            </a:lvl8pPr>
            <a:lvl9pPr marL="3941384" indent="-231846" eaLnBrk="0" fontAlgn="base" hangingPunct="0">
              <a:spcBef>
                <a:spcPct val="0"/>
              </a:spcBef>
              <a:spcAft>
                <a:spcPct val="0"/>
              </a:spcAft>
              <a:defRPr sz="2400">
                <a:solidFill>
                  <a:schemeClr val="tx1"/>
                </a:solidFill>
                <a:latin typeface="Times" pitchFamily="1" charset="0"/>
                <a:ea typeface="ＭＳ Ｐゴシック" pitchFamily="1" charset="-128"/>
              </a:defRPr>
            </a:lvl9pPr>
          </a:lstStyle>
          <a:p>
            <a:fld id="{D8E64676-E23C-4F6E-B487-1E68DF758814}" type="slidenum">
              <a:rPr lang="en-US" sz="1200"/>
              <a:pPr/>
              <a:t>1</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F7F01C-8DB4-4001-9E0E-CE34C7D09495}" type="slidenum">
              <a:rPr lang="en-US" altLang="en-US" smtClean="0"/>
              <a:pPr/>
              <a:t>15</a:t>
            </a:fld>
            <a:endParaRPr lang="en-US" altLang="en-US" dirty="0"/>
          </a:p>
        </p:txBody>
      </p:sp>
    </p:spTree>
    <p:extLst>
      <p:ext uri="{BB962C8B-B14F-4D97-AF65-F5344CB8AC3E}">
        <p14:creationId xmlns:p14="http://schemas.microsoft.com/office/powerpoint/2010/main" val="2563051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regs removed the alternative option of having a “Do not sell my info” page, and reverted to the titled in the CCPA.</a:t>
            </a:r>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29</a:t>
            </a:fld>
            <a:endParaRPr lang="en-US" altLang="en-US" dirty="0"/>
          </a:p>
        </p:txBody>
      </p:sp>
    </p:spTree>
    <p:extLst>
      <p:ext uri="{BB962C8B-B14F-4D97-AF65-F5344CB8AC3E}">
        <p14:creationId xmlns:p14="http://schemas.microsoft.com/office/powerpoint/2010/main" val="114149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34</a:t>
            </a:fld>
            <a:endParaRPr lang="en-US" altLang="en-US" dirty="0"/>
          </a:p>
        </p:txBody>
      </p:sp>
    </p:spTree>
    <p:extLst>
      <p:ext uri="{BB962C8B-B14F-4D97-AF65-F5344CB8AC3E}">
        <p14:creationId xmlns:p14="http://schemas.microsoft.com/office/powerpoint/2010/main" val="135942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36</a:t>
            </a:fld>
            <a:endParaRPr lang="en-US" altLang="en-US" dirty="0"/>
          </a:p>
        </p:txBody>
      </p:sp>
    </p:spTree>
    <p:extLst>
      <p:ext uri="{BB962C8B-B14F-4D97-AF65-F5344CB8AC3E}">
        <p14:creationId xmlns:p14="http://schemas.microsoft.com/office/powerpoint/2010/main" val="1562870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37</a:t>
            </a:fld>
            <a:endParaRPr lang="en-US" altLang="en-US" dirty="0"/>
          </a:p>
        </p:txBody>
      </p:sp>
    </p:spTree>
    <p:extLst>
      <p:ext uri="{BB962C8B-B14F-4D97-AF65-F5344CB8AC3E}">
        <p14:creationId xmlns:p14="http://schemas.microsoft.com/office/powerpoint/2010/main" val="3908685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https://www.nolo.com/legal-encyclopedia/state-laws-on-social-media-password-requests-by-employers.html#california</a:t>
            </a:r>
            <a:endParaRPr lang="en-US" dirty="0"/>
          </a:p>
          <a:p>
            <a:endParaRPr lang="en-US" dirty="0"/>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38</a:t>
            </a:fld>
            <a:endParaRPr lang="en-US" altLang="en-US" dirty="0"/>
          </a:p>
        </p:txBody>
      </p:sp>
    </p:spTree>
    <p:extLst>
      <p:ext uri="{BB962C8B-B14F-4D97-AF65-F5344CB8AC3E}">
        <p14:creationId xmlns:p14="http://schemas.microsoft.com/office/powerpoint/2010/main" val="2232384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F7F01C-8DB4-4001-9E0E-CE34C7D09495}" type="slidenum">
              <a:rPr lang="en-US" altLang="en-US" smtClean="0"/>
              <a:pPr/>
              <a:t>39</a:t>
            </a:fld>
            <a:endParaRPr lang="en-US" altLang="en-US" dirty="0"/>
          </a:p>
        </p:txBody>
      </p:sp>
    </p:spTree>
    <p:extLst>
      <p:ext uri="{BB962C8B-B14F-4D97-AF65-F5344CB8AC3E}">
        <p14:creationId xmlns:p14="http://schemas.microsoft.com/office/powerpoint/2010/main" val="375435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04AF466F-BDA4-4F18-9C7B-FF0A9A1B0E80}" type="datetime1">
              <a:rPr lang="en-US" smtClean="0"/>
              <a:pPr/>
              <a:t>3/17/2022</a:t>
            </a:fld>
            <a:endParaRPr lang="en-US" dirty="0"/>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pic>
        <p:nvPicPr>
          <p:cNvPr id="7" name="Picture 6">
            <a:extLst>
              <a:ext uri="{FF2B5EF4-FFF2-40B4-BE49-F238E27FC236}">
                <a16:creationId xmlns:a16="http://schemas.microsoft.com/office/drawing/2014/main" id="{7D4147E6-3598-415D-B05C-84273797B9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5943600"/>
            <a:ext cx="2209800" cy="79798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58FB4290-6522-4139-852E-05BD9E7F0D2E}" type="datetime1">
              <a:rPr lang="en-US" smtClean="0"/>
              <a:pPr/>
              <a:t>3/17/2022</a:t>
            </a:fld>
            <a:endParaRPr lang="en-US" dirty="0"/>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AAB955F9-81EA-47C5-8059-9E5C2B437C70}" type="datetime1">
              <a:rPr lang="en-US" smtClean="0"/>
              <a:pPr/>
              <a:t>3/17/2022</a:t>
            </a:fld>
            <a:endParaRPr lang="en-US" dirty="0"/>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pic>
        <p:nvPicPr>
          <p:cNvPr id="5" name="Picture 4">
            <a:extLst>
              <a:ext uri="{FF2B5EF4-FFF2-40B4-BE49-F238E27FC236}">
                <a16:creationId xmlns:a16="http://schemas.microsoft.com/office/drawing/2014/main" id="{957765A5-2A48-452B-9331-BED4751FB3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6043083"/>
            <a:ext cx="1981200" cy="71543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63A9A7CB-BEE6-4F99-898E-913F06E8E125}" type="datetime1">
              <a:rPr lang="en-US" smtClean="0"/>
              <a:pPr/>
              <a:t>3/17/2022</a:t>
            </a:fld>
            <a:endParaRPr lang="en-US" dirty="0"/>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fld id="{B6EE300C-6FC5-4FC3-AF1A-075E4F50620D}" type="datetime1">
              <a:rPr lang="en-US" smtClean="0"/>
              <a:pPr/>
              <a:t>3/17/2022</a:t>
            </a:fld>
            <a:endParaRPr lang="en-US" dirty="0"/>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pic>
        <p:nvPicPr>
          <p:cNvPr id="10" name="Picture 9">
            <a:extLst>
              <a:ext uri="{FF2B5EF4-FFF2-40B4-BE49-F238E27FC236}">
                <a16:creationId xmlns:a16="http://schemas.microsoft.com/office/drawing/2014/main" id="{02271465-75AF-4F54-858E-72DC27CB370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6043083"/>
            <a:ext cx="1981200" cy="71543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rot="16200000">
            <a:off x="7551351" y="1645920"/>
            <a:ext cx="2438399" cy="365760"/>
          </a:xfrm>
          <a:prstGeom prst="rect">
            <a:avLst/>
          </a:prstGeom>
        </p:spPr>
        <p:txBody>
          <a:bodyPr/>
          <a:lstStyle/>
          <a:p>
            <a:fld id="{F50D295D-4A77-4DEB-B04C-9F4282A8BC04}" type="datetime1">
              <a:rPr lang="en-US" smtClean="0"/>
              <a:pPr/>
              <a:t>3/17/2022</a:t>
            </a:fld>
            <a:endParaRPr lang="en-US" dirty="0"/>
          </a:p>
        </p:txBody>
      </p:sp>
      <p:sp>
        <p:nvSpPr>
          <p:cNvPr id="8" name="Footer Placeholder 7"/>
          <p:cNvSpPr>
            <a:spLocks noGrp="1"/>
          </p:cNvSpPr>
          <p:nvPr>
            <p:ph type="ftr" sz="quarter" idx="11"/>
          </p:nvPr>
        </p:nvSpPr>
        <p:spPr>
          <a:xfrm rot="16200000">
            <a:off x="7586910" y="4048760"/>
            <a:ext cx="2367281" cy="36576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dirty="0"/>
          </a:p>
        </p:txBody>
      </p:sp>
      <p:pic>
        <p:nvPicPr>
          <p:cNvPr id="11" name="Picture 10">
            <a:extLst>
              <a:ext uri="{FF2B5EF4-FFF2-40B4-BE49-F238E27FC236}">
                <a16:creationId xmlns:a16="http://schemas.microsoft.com/office/drawing/2014/main" id="{AC1A5F42-5FE9-4340-AB63-D78BF20964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6043083"/>
            <a:ext cx="1981200" cy="71543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rot="16200000">
            <a:off x="7551351" y="1645920"/>
            <a:ext cx="2438399" cy="365760"/>
          </a:xfrm>
          <a:prstGeom prst="rect">
            <a:avLst/>
          </a:prstGeom>
        </p:spPr>
        <p:txBody>
          <a:bodyPr/>
          <a:lstStyle/>
          <a:p>
            <a:fld id="{02B28685-4D0C-42D5-8013-B5904CD1FCBC}" type="datetime1">
              <a:rPr lang="en-US" smtClean="0"/>
              <a:pPr/>
              <a:t>3/17/2022</a:t>
            </a:fld>
            <a:endParaRPr lang="en-US" dirty="0"/>
          </a:p>
        </p:txBody>
      </p:sp>
      <p:sp>
        <p:nvSpPr>
          <p:cNvPr id="4" name="Footer Placeholder 3"/>
          <p:cNvSpPr>
            <a:spLocks noGrp="1"/>
          </p:cNvSpPr>
          <p:nvPr>
            <p:ph type="ftr" sz="quarter" idx="11"/>
          </p:nvPr>
        </p:nvSpPr>
        <p:spPr>
          <a:xfrm rot="16200000">
            <a:off x="7586910" y="4048760"/>
            <a:ext cx="2367281" cy="365760"/>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dirty="0"/>
          </a:p>
        </p:txBody>
      </p:sp>
      <p:pic>
        <p:nvPicPr>
          <p:cNvPr id="7" name="Picture 6">
            <a:extLst>
              <a:ext uri="{FF2B5EF4-FFF2-40B4-BE49-F238E27FC236}">
                <a16:creationId xmlns:a16="http://schemas.microsoft.com/office/drawing/2014/main" id="{0166BBF1-4DFE-4994-A020-C32B2E2171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6043083"/>
            <a:ext cx="1981200" cy="71543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7551351" y="1645920"/>
            <a:ext cx="2438399" cy="365760"/>
          </a:xfrm>
          <a:prstGeom prst="rect">
            <a:avLst/>
          </a:prstGeom>
        </p:spPr>
        <p:txBody>
          <a:bodyPr/>
          <a:lstStyle/>
          <a:p>
            <a:fld id="{FDF226C0-9885-4BA9-BBFA-A52CBFEBB775}" type="datetime1">
              <a:rPr lang="en-US" smtClean="0"/>
              <a:pPr/>
              <a:t>3/17/2022</a:t>
            </a:fld>
            <a:endParaRPr lang="en-US" dirty="0"/>
          </a:p>
        </p:txBody>
      </p:sp>
      <p:sp>
        <p:nvSpPr>
          <p:cNvPr id="3" name="Footer Placeholder 2"/>
          <p:cNvSpPr>
            <a:spLocks noGrp="1"/>
          </p:cNvSpPr>
          <p:nvPr>
            <p:ph type="ftr" sz="quarter" idx="11"/>
          </p:nvPr>
        </p:nvSpPr>
        <p:spPr>
          <a:xfrm rot="16200000">
            <a:off x="7586910" y="4048760"/>
            <a:ext cx="2367281" cy="365760"/>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dirty="0"/>
          </a:p>
        </p:txBody>
      </p:sp>
      <p:pic>
        <p:nvPicPr>
          <p:cNvPr id="6" name="Picture 5">
            <a:extLst>
              <a:ext uri="{FF2B5EF4-FFF2-40B4-BE49-F238E27FC236}">
                <a16:creationId xmlns:a16="http://schemas.microsoft.com/office/drawing/2014/main" id="{17622543-0820-4390-9B53-537BC37308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6043083"/>
            <a:ext cx="1981200" cy="71543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fld id="{EBEE1B38-C5EB-4D66-9137-0AFE9CDEDE8F}" type="datetime1">
              <a:rPr lang="en-US" smtClean="0"/>
              <a:pPr/>
              <a:t>3/17/2022</a:t>
            </a:fld>
            <a:endParaRPr lang="en-US" dirty="0"/>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96D94C4D-0EC1-4563-BC3C-D821A8299E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6043083"/>
            <a:ext cx="1981200" cy="71543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rot="16200000">
            <a:off x="7551351" y="1645920"/>
            <a:ext cx="2438399" cy="365760"/>
          </a:xfrm>
          <a:prstGeom prst="rect">
            <a:avLst/>
          </a:prstGeom>
        </p:spPr>
        <p:txBody>
          <a:bodyPr/>
          <a:lstStyle/>
          <a:p>
            <a:fld id="{327B613C-1AD7-49D3-885D-F654C5CDBAA6}" type="datetime1">
              <a:rPr lang="en-US" smtClean="0"/>
              <a:pPr/>
              <a:t>3/17/2022</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a:xfrm rot="16200000">
            <a:off x="7586910" y="4048760"/>
            <a:ext cx="2367281" cy="365760"/>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hyperlink" Target="https://curia.europa.eu/juris/document/document.jsf?text=&amp;docid=228677&amp;pageIndex=0&amp;doclang=en" TargetMode="External"/><Relationship Id="rId2" Type="http://schemas.openxmlformats.org/officeDocument/2006/relationships/hyperlink" Target="https://curia.europa.eu/jcms/upload/docs/application/pdf/2015-10/cp150117en.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app.org/resources/article/us-state-privacy-legislation-tracker/"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flickr.com/photos/wrex/154342987/"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2.0/legalcod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B7DED795-83C8-4E03-9D0C-A45FA590CE66}"/>
              </a:ext>
            </a:extLst>
          </p:cNvPr>
          <p:cNvSpPr txBox="1">
            <a:spLocks noChangeArrowheads="1"/>
          </p:cNvSpPr>
          <p:nvPr/>
        </p:nvSpPr>
        <p:spPr>
          <a:xfrm>
            <a:off x="476252" y="1054962"/>
            <a:ext cx="7543800" cy="7620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0" kern="1200" cap="all" spc="-100" baseline="0">
                <a:ln>
                  <a:noFill/>
                </a:ln>
                <a:solidFill>
                  <a:schemeClr val="tx2"/>
                </a:solidFill>
                <a:effectLst/>
                <a:latin typeface="+mj-lt"/>
                <a:ea typeface="+mj-ea"/>
                <a:cs typeface="+mj-cs"/>
              </a:defRPr>
            </a:lvl1pPr>
          </a:lstStyle>
          <a:p>
            <a:pPr algn="r" fontAlgn="auto">
              <a:spcAft>
                <a:spcPts val="0"/>
              </a:spcAft>
            </a:pPr>
            <a:r>
              <a:rPr lang="en-US" sz="4400">
                <a:latin typeface="Tahoma" pitchFamily="34" charset="0"/>
                <a:ea typeface="Tahoma" pitchFamily="34" charset="0"/>
                <a:cs typeface="Tahoma" pitchFamily="34" charset="0"/>
              </a:rPr>
              <a:t>Privacy Law Update</a:t>
            </a:r>
            <a:endParaRPr lang="en-US" sz="4400" dirty="0">
              <a:latin typeface="Tahoma" pitchFamily="34" charset="0"/>
              <a:ea typeface="Tahoma" pitchFamily="34" charset="0"/>
              <a:cs typeface="Tahoma" pitchFamily="34" charset="0"/>
            </a:endParaRPr>
          </a:p>
        </p:txBody>
      </p:sp>
      <p:sp>
        <p:nvSpPr>
          <p:cNvPr id="16" name="Rectangle 7">
            <a:extLst>
              <a:ext uri="{FF2B5EF4-FFF2-40B4-BE49-F238E27FC236}">
                <a16:creationId xmlns:a16="http://schemas.microsoft.com/office/drawing/2014/main" id="{F15AD1C4-22D1-44E2-9475-E10C03565BAF}"/>
              </a:ext>
            </a:extLst>
          </p:cNvPr>
          <p:cNvSpPr txBox="1">
            <a:spLocks noChangeArrowheads="1"/>
          </p:cNvSpPr>
          <p:nvPr/>
        </p:nvSpPr>
        <p:spPr>
          <a:xfrm>
            <a:off x="1466852" y="2057400"/>
            <a:ext cx="6553200" cy="2133601"/>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Clr>
                <a:schemeClr val="accent2"/>
              </a:buClr>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r" fontAlgn="auto">
              <a:spcAft>
                <a:spcPts val="0"/>
              </a:spcAft>
            </a:pPr>
            <a:r>
              <a:rPr lang="en-US" b="1" dirty="0">
                <a:solidFill>
                  <a:schemeClr val="tx1"/>
                </a:solidFill>
                <a:latin typeface="Tahoma" pitchFamily="34" charset="0"/>
                <a:ea typeface="Tahoma" pitchFamily="34" charset="0"/>
                <a:cs typeface="Tahoma" pitchFamily="34" charset="0"/>
              </a:rPr>
              <a:t>Frederic M. Wilf</a:t>
            </a:r>
          </a:p>
          <a:p>
            <a:pPr algn="r" fontAlgn="auto">
              <a:spcAft>
                <a:spcPts val="0"/>
              </a:spcAft>
            </a:pPr>
            <a:r>
              <a:rPr lang="en-US" b="1" dirty="0">
                <a:solidFill>
                  <a:schemeClr val="tx1"/>
                </a:solidFill>
                <a:latin typeface="Tahoma" pitchFamily="34" charset="0"/>
                <a:ea typeface="Tahoma" pitchFamily="34" charset="0"/>
                <a:cs typeface="Tahoma" pitchFamily="34" charset="0"/>
              </a:rPr>
              <a:t>Joshua D. Waterston</a:t>
            </a:r>
          </a:p>
          <a:p>
            <a:pPr algn="r" fontAlgn="auto">
              <a:spcAft>
                <a:spcPts val="0"/>
              </a:spcAft>
            </a:pPr>
            <a:r>
              <a:rPr lang="en-US" b="1" dirty="0">
                <a:solidFill>
                  <a:schemeClr val="tx1"/>
                </a:solidFill>
                <a:latin typeface="Tahoma" pitchFamily="34" charset="0"/>
                <a:ea typeface="Tahoma" pitchFamily="34" charset="0"/>
                <a:cs typeface="Tahoma" pitchFamily="34" charset="0"/>
              </a:rPr>
              <a:t>Wilftek LLC</a:t>
            </a:r>
          </a:p>
          <a:p>
            <a:pPr algn="r" fontAlgn="auto">
              <a:spcAft>
                <a:spcPts val="0"/>
              </a:spcAft>
            </a:pPr>
            <a:endParaRPr lang="en-US" b="1" dirty="0">
              <a:solidFill>
                <a:schemeClr val="tx1"/>
              </a:solidFill>
              <a:latin typeface="Tahoma" pitchFamily="34" charset="0"/>
              <a:ea typeface="Tahoma" pitchFamily="34" charset="0"/>
              <a:cs typeface="Tahoma" pitchFamily="34" charset="0"/>
            </a:endParaRPr>
          </a:p>
          <a:p>
            <a:pPr algn="r" fontAlgn="auto">
              <a:spcAft>
                <a:spcPts val="0"/>
              </a:spcAft>
            </a:pPr>
            <a:endParaRPr lang="en-US" b="1" dirty="0">
              <a:solidFill>
                <a:schemeClr val="tx1"/>
              </a:solidFill>
              <a:latin typeface="Tahoma" pitchFamily="34" charset="0"/>
              <a:ea typeface="Tahoma" pitchFamily="34" charset="0"/>
              <a:cs typeface="Tahoma" pitchFamily="34" charset="0"/>
            </a:endParaRPr>
          </a:p>
          <a:p>
            <a:pPr algn="r" fontAlgn="auto">
              <a:spcAft>
                <a:spcPts val="0"/>
              </a:spcAft>
            </a:pPr>
            <a:r>
              <a:rPr lang="en-US" b="1" dirty="0">
                <a:solidFill>
                  <a:schemeClr val="tx1"/>
                </a:solidFill>
                <a:latin typeface="Tahoma" pitchFamily="34" charset="0"/>
                <a:ea typeface="Tahoma" pitchFamily="34" charset="0"/>
                <a:cs typeface="Tahoma" pitchFamily="34" charset="0"/>
              </a:rPr>
              <a:t>Trenton Computer Festival</a:t>
            </a:r>
          </a:p>
          <a:p>
            <a:pPr algn="r" fontAlgn="auto">
              <a:spcAft>
                <a:spcPts val="0"/>
              </a:spcAft>
            </a:pPr>
            <a:r>
              <a:rPr lang="en-US" b="1" dirty="0">
                <a:solidFill>
                  <a:schemeClr val="tx1"/>
                </a:solidFill>
                <a:latin typeface="Tahoma" pitchFamily="34" charset="0"/>
                <a:ea typeface="Tahoma" pitchFamily="34" charset="0"/>
                <a:cs typeface="Tahoma" pitchFamily="34" charset="0"/>
              </a:rPr>
              <a:t> March 18</a:t>
            </a:r>
            <a:r>
              <a:rPr lang="en-US" b="1">
                <a:solidFill>
                  <a:schemeClr val="tx1"/>
                </a:solidFill>
                <a:latin typeface="Tahoma" pitchFamily="34" charset="0"/>
                <a:ea typeface="Tahoma" pitchFamily="34" charset="0"/>
                <a:cs typeface="Tahoma" pitchFamily="34" charset="0"/>
              </a:rPr>
              <a:t>, 2022</a:t>
            </a:r>
            <a:endParaRPr lang="en-US" b="1" dirty="0">
              <a:solidFill>
                <a:schemeClr val="tx1"/>
              </a:solidFill>
              <a:latin typeface="Tahoma" pitchFamily="34" charset="0"/>
              <a:ea typeface="Tahoma" pitchFamily="34" charset="0"/>
              <a:cs typeface="Tahoma" pitchFamily="34" charset="0"/>
            </a:endParaRPr>
          </a:p>
        </p:txBody>
      </p:sp>
      <p:pic>
        <p:nvPicPr>
          <p:cNvPr id="17" name="Picture 6" descr="TCF/TCF2021">
            <a:extLst>
              <a:ext uri="{FF2B5EF4-FFF2-40B4-BE49-F238E27FC236}">
                <a16:creationId xmlns:a16="http://schemas.microsoft.com/office/drawing/2014/main" id="{24DDFE15-104F-4413-8AC0-D2394F910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105275"/>
            <a:ext cx="3714750" cy="1304925"/>
          </a:xfrm>
          <a:prstGeom prst="rect">
            <a:avLst/>
          </a:prstGeom>
          <a:solidFill>
            <a:schemeClr val="accent1"/>
          </a:solidFill>
        </p:spPr>
      </p:pic>
      <p:pic>
        <p:nvPicPr>
          <p:cNvPr id="13" name="Picture 12">
            <a:extLst>
              <a:ext uri="{FF2B5EF4-FFF2-40B4-BE49-F238E27FC236}">
                <a16:creationId xmlns:a16="http://schemas.microsoft.com/office/drawing/2014/main" id="{C5970016-FAA0-4082-9493-1604B0FF6C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275" y="5562600"/>
            <a:ext cx="3124200" cy="1146263"/>
          </a:xfrm>
          <a:prstGeom prst="rect">
            <a:avLst/>
          </a:prstGeom>
        </p:spPr>
      </p:pic>
    </p:spTree>
    <p:extLst>
      <p:ext uri="{BB962C8B-B14F-4D97-AF65-F5344CB8AC3E}">
        <p14:creationId xmlns:p14="http://schemas.microsoft.com/office/powerpoint/2010/main" val="67116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731838"/>
          </a:xfrm>
        </p:spPr>
        <p:txBody>
          <a:bodyPr/>
          <a:lstStyle/>
          <a:p>
            <a:r>
              <a:rPr lang="en-US" sz="3600" dirty="0">
                <a:latin typeface="+mn-lt"/>
              </a:rPr>
              <a:t>Importing EU Data to US</a:t>
            </a:r>
          </a:p>
        </p:txBody>
      </p:sp>
      <p:sp>
        <p:nvSpPr>
          <p:cNvPr id="3" name="Content Placeholder 2"/>
          <p:cNvSpPr>
            <a:spLocks noGrp="1"/>
          </p:cNvSpPr>
          <p:nvPr>
            <p:ph idx="1"/>
          </p:nvPr>
        </p:nvSpPr>
        <p:spPr>
          <a:xfrm>
            <a:off x="381000" y="1219200"/>
            <a:ext cx="7620000" cy="4800600"/>
          </a:xfrm>
        </p:spPr>
        <p:txBody>
          <a:bodyPr>
            <a:normAutofit fontScale="92500" lnSpcReduction="20000"/>
          </a:bodyPr>
          <a:lstStyle/>
          <a:p>
            <a:r>
              <a:rPr lang="en-US" dirty="0"/>
              <a:t>EU conditions onward transfer of EU personal data to countries with less privacy protection (e.g., US), so let’s make the US entity receiving EU personal data subject to EU law</a:t>
            </a:r>
          </a:p>
          <a:p>
            <a:pPr lvl="1"/>
            <a:r>
              <a:rPr lang="en-US" dirty="0"/>
              <a:t>Binding Corporate Rules (BCRs) </a:t>
            </a:r>
          </a:p>
          <a:p>
            <a:pPr lvl="2"/>
            <a:r>
              <a:rPr lang="en-US" dirty="0"/>
              <a:t>https://ec.europa.eu/info/law/law-topic/data-protection/international-dimension-data-protection/binding-corporate-rules-bcr_en</a:t>
            </a:r>
          </a:p>
          <a:p>
            <a:pPr lvl="1"/>
            <a:r>
              <a:rPr lang="en-US" dirty="0"/>
              <a:t>Standard Contract Clauses</a:t>
            </a:r>
          </a:p>
          <a:p>
            <a:pPr lvl="2"/>
            <a:r>
              <a:rPr lang="en-US" dirty="0"/>
              <a:t>https://ec.europa.eu/info/law/law-topic/data-protection/international-dimension-data-protection/standard-contractual-clauses-scc_en</a:t>
            </a:r>
          </a:p>
          <a:p>
            <a:pPr lvl="1"/>
            <a:r>
              <a:rPr lang="en-US" strike="sngStrike" dirty="0"/>
              <a:t>EU-US Safe Harbor</a:t>
            </a:r>
            <a:r>
              <a:rPr lang="en-US" dirty="0"/>
              <a:t> </a:t>
            </a:r>
          </a:p>
          <a:p>
            <a:pPr lvl="2"/>
            <a:r>
              <a:rPr lang="en-US" dirty="0"/>
              <a:t>held invalid in 2015 by European Court of Justice in  </a:t>
            </a:r>
            <a:r>
              <a:rPr lang="en-US" i="1" dirty="0" err="1">
                <a:hlinkClick r:id="rId2"/>
              </a:rPr>
              <a:t>Schrems</a:t>
            </a:r>
            <a:r>
              <a:rPr lang="en-US" i="1" dirty="0">
                <a:hlinkClick r:id="rId2"/>
              </a:rPr>
              <a:t> v Data Protection Commissioner</a:t>
            </a:r>
            <a:r>
              <a:rPr lang="en-US" i="1" dirty="0"/>
              <a:t> (</a:t>
            </a:r>
            <a:r>
              <a:rPr lang="en-US" i="1" dirty="0" err="1"/>
              <a:t>Schrems</a:t>
            </a:r>
            <a:r>
              <a:rPr lang="en-US" i="1" dirty="0"/>
              <a:t> I)</a:t>
            </a:r>
            <a:r>
              <a:rPr lang="en-US" dirty="0"/>
              <a:t> </a:t>
            </a:r>
          </a:p>
          <a:p>
            <a:pPr lvl="1"/>
            <a:r>
              <a:rPr lang="en-US" strike="sngStrike" dirty="0"/>
              <a:t>EU-US Privacy Shield</a:t>
            </a:r>
            <a:endParaRPr lang="en-US" dirty="0"/>
          </a:p>
          <a:p>
            <a:pPr lvl="2"/>
            <a:r>
              <a:rPr lang="en-US" dirty="0"/>
              <a:t>Replaced EU-US Safe Harbor, but then held invalid in 2020 by European Court of Justice in </a:t>
            </a:r>
            <a:r>
              <a:rPr lang="en-US" i="1" dirty="0">
                <a:hlinkClick r:id="rId3"/>
              </a:rPr>
              <a:t>Data Protection Commissioner v Facebook Ireland Limited, Maximillian </a:t>
            </a:r>
            <a:r>
              <a:rPr lang="en-US" i="1" dirty="0" err="1">
                <a:hlinkClick r:id="rId3"/>
              </a:rPr>
              <a:t>Schrems</a:t>
            </a:r>
            <a:r>
              <a:rPr lang="en-US" i="1" dirty="0"/>
              <a:t> (</a:t>
            </a:r>
            <a:r>
              <a:rPr lang="en-US" i="1" dirty="0" err="1"/>
              <a:t>Schrems</a:t>
            </a:r>
            <a:r>
              <a:rPr lang="en-US" i="1" dirty="0"/>
              <a:t> II)</a:t>
            </a:r>
          </a:p>
          <a:p>
            <a:pPr lvl="2"/>
            <a:r>
              <a:rPr lang="en-US" dirty="0"/>
              <a:t>Still enforced by the FTC, which in June 2021 settled with maker of menstrual cycle tracker app Health Flo, which was required to notify every user of its mishandling of highly personal information.</a:t>
            </a:r>
          </a:p>
          <a:p>
            <a:pPr lvl="1"/>
            <a:endParaRPr lang="en-US" dirty="0"/>
          </a:p>
        </p:txBody>
      </p:sp>
    </p:spTree>
    <p:extLst>
      <p:ext uri="{BB962C8B-B14F-4D97-AF65-F5344CB8AC3E}">
        <p14:creationId xmlns:p14="http://schemas.microsoft.com/office/powerpoint/2010/main" val="296165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dirty="0">
                <a:latin typeface="+mn-lt"/>
              </a:rPr>
              <a:t>Right to be “Forgotten”</a:t>
            </a:r>
          </a:p>
        </p:txBody>
      </p:sp>
      <p:sp>
        <p:nvSpPr>
          <p:cNvPr id="3" name="Content Placeholder 2"/>
          <p:cNvSpPr>
            <a:spLocks noGrp="1"/>
          </p:cNvSpPr>
          <p:nvPr>
            <p:ph idx="1"/>
          </p:nvPr>
        </p:nvSpPr>
        <p:spPr>
          <a:xfrm>
            <a:off x="457200" y="1417638"/>
            <a:ext cx="7620000" cy="4983162"/>
          </a:xfrm>
        </p:spPr>
        <p:txBody>
          <a:bodyPr>
            <a:normAutofit lnSpcReduction="10000"/>
          </a:bodyPr>
          <a:lstStyle/>
          <a:p>
            <a:r>
              <a:rPr lang="en-US" dirty="0"/>
              <a:t>Court case by Spanish attorney who argued that a notice that the attorney’s house had been repossessed was no longer relevant to him, and he had the right to require Google and other search engines not to list that fact when anyone searched for the attorney.</a:t>
            </a:r>
          </a:p>
          <a:p>
            <a:r>
              <a:rPr lang="en-US" dirty="0"/>
              <a:t>Note that the underlying repossession records were never at issue and are unaffected, but Google has to erase its copies of those records from its database and search results</a:t>
            </a:r>
          </a:p>
          <a:p>
            <a:pPr lvl="2"/>
            <a:r>
              <a:rPr lang="en-US" dirty="0"/>
              <a:t>Judgment of the Court (Grand Chamber) of 13 May 2014 — </a:t>
            </a:r>
            <a:r>
              <a:rPr lang="en-US" i="1" dirty="0"/>
              <a:t>Google Spain SL, Google Inc. v Agencia Española de Protección de Datos (AEPD), Mario Costeja González, </a:t>
            </a:r>
            <a:r>
              <a:rPr lang="en-US" dirty="0"/>
              <a:t>Case C-131/12 </a:t>
            </a:r>
          </a:p>
          <a:p>
            <a:r>
              <a:rPr lang="en-US" dirty="0"/>
              <a:t>Now referenced as a “right of erasure” but still called a “right to be forgotten”</a:t>
            </a:r>
          </a:p>
          <a:p>
            <a:r>
              <a:rPr lang="en-US" dirty="0"/>
              <a:t>Google now accepts requests for erasure, subject to EU oversight</a:t>
            </a:r>
          </a:p>
        </p:txBody>
      </p:sp>
    </p:spTree>
    <p:extLst>
      <p:ext uri="{BB962C8B-B14F-4D97-AF65-F5344CB8AC3E}">
        <p14:creationId xmlns:p14="http://schemas.microsoft.com/office/powerpoint/2010/main" val="377181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3600" dirty="0">
                <a:latin typeface="+mn-lt"/>
              </a:rPr>
              <a:t>Other Countries Following GDPR</a:t>
            </a:r>
          </a:p>
        </p:txBody>
      </p:sp>
      <p:sp>
        <p:nvSpPr>
          <p:cNvPr id="3" name="Content Placeholder 2"/>
          <p:cNvSpPr>
            <a:spLocks noGrp="1"/>
          </p:cNvSpPr>
          <p:nvPr>
            <p:ph idx="1"/>
          </p:nvPr>
        </p:nvSpPr>
        <p:spPr>
          <a:xfrm>
            <a:off x="533400" y="1219200"/>
            <a:ext cx="7620000" cy="4800600"/>
          </a:xfrm>
        </p:spPr>
        <p:txBody>
          <a:bodyPr>
            <a:noAutofit/>
          </a:bodyPr>
          <a:lstStyle/>
          <a:p>
            <a:r>
              <a:rPr lang="en-US" sz="1700" baseline="0" dirty="0"/>
              <a:t>Other countries are following the example of the GDPR with a single, over-arching law that protects data privacy</a:t>
            </a:r>
          </a:p>
          <a:p>
            <a:r>
              <a:rPr lang="en-US" sz="1700" dirty="0"/>
              <a:t>A partial list </a:t>
            </a:r>
            <a:r>
              <a:rPr lang="en-US" sz="1700"/>
              <a:t>includes:</a:t>
            </a:r>
            <a:endParaRPr lang="en-US" sz="1700" baseline="0" dirty="0"/>
          </a:p>
          <a:p>
            <a:pPr lvl="1"/>
            <a:r>
              <a:rPr lang="en-US" sz="1700" dirty="0"/>
              <a:t>Australia – Privacy Amendment (Notifiable Data Breaches) to Privacy Act of 1988 (2017)</a:t>
            </a:r>
          </a:p>
          <a:p>
            <a:pPr lvl="1"/>
            <a:r>
              <a:rPr lang="pt-BR" sz="1700" dirty="0"/>
              <a:t>Brazil – Brazil’s Lei Geral de Proteçao de Dados (LGPD) (2019)</a:t>
            </a:r>
          </a:p>
          <a:p>
            <a:pPr lvl="1"/>
            <a:r>
              <a:rPr lang="en-US" sz="1700" dirty="0"/>
              <a:t>Canada – Personal Information Protection and Electronic Documents Act (PIPEDA) (2000)</a:t>
            </a:r>
          </a:p>
          <a:p>
            <a:pPr lvl="1"/>
            <a:r>
              <a:rPr lang="en-US" sz="1700" dirty="0"/>
              <a:t>China - Personal Information Protection Law (Nov. 1, 2021)</a:t>
            </a:r>
          </a:p>
          <a:p>
            <a:pPr lvl="1"/>
            <a:r>
              <a:rPr lang="en-US" sz="1700" dirty="0"/>
              <a:t>Japan – Act on Protection of Personal Information (Amended 2020, effective April 1, 2022)</a:t>
            </a:r>
          </a:p>
          <a:p>
            <a:pPr lvl="1"/>
            <a:r>
              <a:rPr lang="en-US" sz="1700" dirty="0"/>
              <a:t>Nigeria – Data Protection Regulation 2019</a:t>
            </a:r>
          </a:p>
          <a:p>
            <a:pPr lvl="1"/>
            <a:r>
              <a:rPr lang="en-US" sz="1700" dirty="0"/>
              <a:t>Singapore - Personal Data Protection Act of 2012 (Amended 2020)</a:t>
            </a:r>
          </a:p>
          <a:p>
            <a:pPr lvl="1"/>
            <a:r>
              <a:rPr lang="en-US" sz="1700" dirty="0"/>
              <a:t>South Korea – Personal Information Protection Act (Amended 2020)</a:t>
            </a:r>
          </a:p>
          <a:p>
            <a:pPr lvl="1"/>
            <a:r>
              <a:rPr lang="en-US" sz="1700" dirty="0"/>
              <a:t>United Kingdom (post-Brexit): Data Protection Act of 2018, which mostly follows GDPR</a:t>
            </a:r>
          </a:p>
        </p:txBody>
      </p:sp>
      <p:sp>
        <p:nvSpPr>
          <p:cNvPr id="4" name="Explosion: 14 Points 3">
            <a:extLst>
              <a:ext uri="{FF2B5EF4-FFF2-40B4-BE49-F238E27FC236}">
                <a16:creationId xmlns:a16="http://schemas.microsoft.com/office/drawing/2014/main" id="{FC620E0D-3975-4478-946C-F042086F0EED}"/>
              </a:ext>
            </a:extLst>
          </p:cNvPr>
          <p:cNvSpPr/>
          <p:nvPr/>
        </p:nvSpPr>
        <p:spPr>
          <a:xfrm>
            <a:off x="139603" y="3505200"/>
            <a:ext cx="850997" cy="4572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500" dirty="0"/>
              <a:t>NEW</a:t>
            </a:r>
          </a:p>
        </p:txBody>
      </p:sp>
    </p:spTree>
    <p:extLst>
      <p:ext uri="{BB962C8B-B14F-4D97-AF65-F5344CB8AC3E}">
        <p14:creationId xmlns:p14="http://schemas.microsoft.com/office/powerpoint/2010/main" val="251162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3600" dirty="0">
                <a:latin typeface="+mn-lt"/>
              </a:rPr>
              <a:t>United States - No Federal Privacy Law</a:t>
            </a:r>
          </a:p>
        </p:txBody>
      </p:sp>
      <p:sp>
        <p:nvSpPr>
          <p:cNvPr id="3" name="Content Placeholder 2"/>
          <p:cNvSpPr>
            <a:spLocks noGrp="1"/>
          </p:cNvSpPr>
          <p:nvPr>
            <p:ph idx="1"/>
          </p:nvPr>
        </p:nvSpPr>
        <p:spPr>
          <a:xfrm>
            <a:off x="228600" y="1219200"/>
            <a:ext cx="7855580" cy="4800600"/>
          </a:xfrm>
        </p:spPr>
        <p:txBody>
          <a:bodyPr>
            <a:normAutofit/>
          </a:bodyPr>
          <a:lstStyle/>
          <a:p>
            <a:r>
              <a:rPr lang="en-US" dirty="0"/>
              <a:t>The US lacks a broad Federal privacy law.</a:t>
            </a:r>
          </a:p>
          <a:p>
            <a:endParaRPr lang="en-US" dirty="0"/>
          </a:p>
          <a:p>
            <a:r>
              <a:rPr lang="en-US" dirty="0"/>
              <a:t>Multiple Federal Laws to address privacy in certain areas:</a:t>
            </a:r>
          </a:p>
          <a:p>
            <a:pPr lvl="1"/>
            <a:r>
              <a:rPr lang="en-US" dirty="0"/>
              <a:t>Financial (GLBA, FCRA)</a:t>
            </a:r>
          </a:p>
          <a:p>
            <a:pPr lvl="1"/>
            <a:r>
              <a:rPr lang="en-US" dirty="0"/>
              <a:t>Health (HIPAA)</a:t>
            </a:r>
          </a:p>
          <a:p>
            <a:pPr lvl="1"/>
            <a:r>
              <a:rPr lang="en-US" dirty="0"/>
              <a:t>Education and Children (FERPA, COPPA, PPRA)</a:t>
            </a:r>
          </a:p>
          <a:p>
            <a:pPr lvl="1"/>
            <a:r>
              <a:rPr lang="en-US" dirty="0"/>
              <a:t>Consumer privacy policies (FTC Act)</a:t>
            </a:r>
          </a:p>
          <a:p>
            <a:pPr lvl="1"/>
            <a:r>
              <a:rPr lang="en-US" dirty="0"/>
              <a:t>Computers (CFAA)</a:t>
            </a:r>
          </a:p>
          <a:p>
            <a:pPr lvl="1"/>
            <a:r>
              <a:rPr lang="en-US" dirty="0"/>
              <a:t>Communications (TCPA, ECPA)</a:t>
            </a:r>
          </a:p>
          <a:p>
            <a:pPr lvl="1"/>
            <a:r>
              <a:rPr lang="en-US" dirty="0"/>
              <a:t>Marketing (CAN SPAM)</a:t>
            </a:r>
          </a:p>
          <a:p>
            <a:pPr lvl="1"/>
            <a:r>
              <a:rPr lang="en-US" dirty="0"/>
              <a:t>Other</a:t>
            </a:r>
          </a:p>
        </p:txBody>
      </p:sp>
      <p:pic>
        <p:nvPicPr>
          <p:cNvPr id="5" name="Picture 3">
            <a:extLst>
              <a:ext uri="{FF2B5EF4-FFF2-40B4-BE49-F238E27FC236}">
                <a16:creationId xmlns:a16="http://schemas.microsoft.com/office/drawing/2014/main" id="{825F3490-340F-4C69-ABBA-23D79B0A4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3962400"/>
            <a:ext cx="3588380" cy="269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669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Federal Laws – FTC Act</a:t>
            </a:r>
          </a:p>
        </p:txBody>
      </p:sp>
      <p:sp>
        <p:nvSpPr>
          <p:cNvPr id="3" name="Content Placeholder 2"/>
          <p:cNvSpPr>
            <a:spLocks noGrp="1"/>
          </p:cNvSpPr>
          <p:nvPr>
            <p:ph idx="1"/>
          </p:nvPr>
        </p:nvSpPr>
        <p:spPr>
          <a:xfrm>
            <a:off x="457200" y="1371600"/>
            <a:ext cx="7620000" cy="4800600"/>
          </a:xfrm>
        </p:spPr>
        <p:txBody>
          <a:bodyPr>
            <a:normAutofit/>
          </a:bodyPr>
          <a:lstStyle/>
          <a:p>
            <a:pPr lvl="0" fontAlgn="t"/>
            <a:r>
              <a:rPr lang="en-US" sz="2400" b="0" i="0" kern="1200" cap="none" spc="-100" baseline="0" dirty="0">
                <a:ln>
                  <a:noFill/>
                </a:ln>
                <a:effectLst/>
                <a:ea typeface="+mj-ea"/>
                <a:cs typeface="+mj-cs"/>
              </a:rPr>
              <a:t>The Federal Trade Commission Act </a:t>
            </a:r>
          </a:p>
          <a:p>
            <a:pPr lvl="1" fontAlgn="t"/>
            <a:r>
              <a:rPr lang="en-US" b="0" i="0" kern="1200" cap="none" spc="-100" baseline="0" dirty="0">
                <a:ln>
                  <a:noFill/>
                </a:ln>
                <a:effectLst/>
                <a:ea typeface="+mj-ea"/>
                <a:cs typeface="+mj-cs"/>
              </a:rPr>
              <a:t>15 U.S.C. §§ 41-58</a:t>
            </a:r>
          </a:p>
          <a:p>
            <a:pPr lvl="1" fontAlgn="t"/>
            <a:r>
              <a:rPr lang="en-US" b="0" i="0" kern="1200" cap="none" spc="-100" baseline="0" dirty="0">
                <a:ln>
                  <a:noFill/>
                </a:ln>
                <a:effectLst/>
                <a:ea typeface="+mj-ea"/>
                <a:cs typeface="+mj-cs"/>
              </a:rPr>
              <a:t>Consumer protection law </a:t>
            </a:r>
          </a:p>
          <a:p>
            <a:pPr lvl="1" fontAlgn="t"/>
            <a:r>
              <a:rPr lang="en-US" b="0" i="0" kern="1200" cap="none" spc="-100" baseline="0" dirty="0">
                <a:ln>
                  <a:noFill/>
                </a:ln>
                <a:effectLst/>
                <a:ea typeface="+mj-ea"/>
                <a:cs typeface="+mj-cs"/>
              </a:rPr>
              <a:t>Prohibits unfair or deceptive practices</a:t>
            </a:r>
          </a:p>
          <a:p>
            <a:pPr lvl="2" fontAlgn="t"/>
            <a:r>
              <a:rPr lang="en-US" sz="2000" spc="-100" dirty="0">
                <a:ea typeface="+mj-ea"/>
                <a:cs typeface="+mj-cs"/>
              </a:rPr>
              <a:t>A</a:t>
            </a:r>
            <a:r>
              <a:rPr lang="en-US" sz="2000" b="0" i="0" kern="1200" cap="none" spc="-100" baseline="0" dirty="0">
                <a:ln>
                  <a:noFill/>
                </a:ln>
                <a:effectLst/>
                <a:ea typeface="+mj-ea"/>
                <a:cs typeface="+mj-cs"/>
              </a:rPr>
              <a:t>pplied to offline and online privacy and data security policies</a:t>
            </a:r>
          </a:p>
          <a:p>
            <a:pPr lvl="1" fontAlgn="t"/>
            <a:r>
              <a:rPr lang="en-US" b="0" i="0" kern="1200" cap="none" spc="-100" baseline="0" dirty="0">
                <a:ln>
                  <a:noFill/>
                </a:ln>
                <a:effectLst/>
                <a:ea typeface="+mj-ea"/>
                <a:cs typeface="+mj-cs"/>
              </a:rPr>
              <a:t>FTC has brought many enforcement actions against companies failing to comply with posted privacy policies</a:t>
            </a:r>
          </a:p>
          <a:p>
            <a:pPr marL="411480" lvl="1" indent="0" fontAlgn="t">
              <a:buNone/>
            </a:pPr>
            <a:endParaRPr lang="en-US" b="0" i="0" kern="1200" cap="none" spc="-100" baseline="0" dirty="0">
              <a:ln>
                <a:noFill/>
              </a:ln>
              <a:effectLst/>
              <a:ea typeface="+mj-ea"/>
              <a:cs typeface="+mj-cs"/>
            </a:endParaRPr>
          </a:p>
          <a:p>
            <a:pPr marL="342900" lvl="2" fontAlgn="t"/>
            <a:r>
              <a:rPr lang="en-US" sz="2000" spc="-100" dirty="0"/>
              <a:t>https://www.ftc.gov/tips-advice/business-center/privacy-and-security, and</a:t>
            </a:r>
          </a:p>
          <a:p>
            <a:pPr marL="342900" lvl="2" fontAlgn="t"/>
            <a:r>
              <a:rPr lang="en-US" sz="2000" spc="-100" dirty="0"/>
              <a:t>https://www.ftc.gov/about-ftc/what-we-do/enforcement-authority</a:t>
            </a:r>
          </a:p>
          <a:p>
            <a:pPr lvl="1" fontAlgn="t"/>
            <a:endParaRPr lang="en-US" b="0" i="0" kern="1200" cap="none" spc="-100" baseline="0" dirty="0">
              <a:ln>
                <a:noFill/>
              </a:ln>
              <a:effectLst/>
              <a:ea typeface="+mj-ea"/>
              <a:cs typeface="+mj-cs"/>
            </a:endParaRPr>
          </a:p>
        </p:txBody>
      </p:sp>
    </p:spTree>
    <p:extLst>
      <p:ext uri="{BB962C8B-B14F-4D97-AF65-F5344CB8AC3E}">
        <p14:creationId xmlns:p14="http://schemas.microsoft.com/office/powerpoint/2010/main" val="3750822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Federal Laws - COPPA</a:t>
            </a:r>
          </a:p>
        </p:txBody>
      </p:sp>
      <p:sp>
        <p:nvSpPr>
          <p:cNvPr id="3" name="Content Placeholder 2"/>
          <p:cNvSpPr>
            <a:spLocks noGrp="1"/>
          </p:cNvSpPr>
          <p:nvPr>
            <p:ph idx="1"/>
          </p:nvPr>
        </p:nvSpPr>
        <p:spPr>
          <a:xfrm>
            <a:off x="457200" y="1371600"/>
            <a:ext cx="7620000" cy="4800600"/>
          </a:xfrm>
        </p:spPr>
        <p:txBody>
          <a:bodyPr>
            <a:normAutofit/>
          </a:bodyPr>
          <a:lstStyle/>
          <a:p>
            <a:pPr lvl="1" fontAlgn="t"/>
            <a:r>
              <a:rPr lang="en-US" sz="2400" b="0" i="0" kern="1200" cap="none" spc="-100" baseline="0" dirty="0">
                <a:ln>
                  <a:noFill/>
                </a:ln>
                <a:effectLst/>
                <a:ea typeface="+mj-ea"/>
                <a:cs typeface="+mj-cs"/>
              </a:rPr>
              <a:t>Children's Online Privacy Protection Act </a:t>
            </a:r>
            <a:endParaRPr lang="en-US" sz="2400" spc="-100" dirty="0">
              <a:ea typeface="+mj-ea"/>
              <a:cs typeface="+mj-cs"/>
            </a:endParaRPr>
          </a:p>
          <a:p>
            <a:pPr lvl="3" fontAlgn="t"/>
            <a:r>
              <a:rPr lang="en-US" sz="2000" b="0" i="0" kern="1200" cap="none" spc="-100" baseline="0" dirty="0">
                <a:ln>
                  <a:noFill/>
                </a:ln>
                <a:effectLst/>
                <a:ea typeface="+mj-ea"/>
                <a:cs typeface="+mj-cs"/>
              </a:rPr>
              <a:t>15 U.S.C. §§ 6501-6506</a:t>
            </a:r>
          </a:p>
          <a:p>
            <a:pPr lvl="3" fontAlgn="t"/>
            <a:r>
              <a:rPr lang="en-US" sz="2000" spc="-100" dirty="0">
                <a:ea typeface="+mj-ea"/>
                <a:cs typeface="+mj-cs"/>
              </a:rPr>
              <a:t>COPPA Rule, 16 CFR Part 312 (2013)</a:t>
            </a:r>
            <a:endParaRPr lang="en-US" sz="2000" b="0" i="0" kern="1200" cap="none" spc="-100" baseline="0" dirty="0">
              <a:ln>
                <a:noFill/>
              </a:ln>
              <a:effectLst/>
              <a:ea typeface="+mj-ea"/>
              <a:cs typeface="+mj-cs"/>
            </a:endParaRPr>
          </a:p>
          <a:p>
            <a:pPr lvl="1" fontAlgn="t"/>
            <a:r>
              <a:rPr lang="en-US" sz="2400" spc="-100" dirty="0">
                <a:ea typeface="+mj-ea"/>
                <a:cs typeface="+mj-cs"/>
              </a:rPr>
              <a:t>A</a:t>
            </a:r>
            <a:r>
              <a:rPr lang="en-US" sz="2400" b="0" i="0" kern="1200" cap="none" spc="-100" baseline="0" dirty="0">
                <a:ln>
                  <a:noFill/>
                </a:ln>
                <a:effectLst/>
                <a:ea typeface="+mj-ea"/>
                <a:cs typeface="+mj-cs"/>
              </a:rPr>
              <a:t>pplies to online collection of information from children</a:t>
            </a:r>
          </a:p>
          <a:p>
            <a:pPr lvl="2" fontAlgn="t"/>
            <a:r>
              <a:rPr lang="en-US" sz="2400" spc="-100" dirty="0">
                <a:ea typeface="+mj-ea"/>
                <a:cs typeface="+mj-cs"/>
              </a:rPr>
              <a:t>Under the age of 13</a:t>
            </a:r>
          </a:p>
          <a:p>
            <a:pPr lvl="1" fontAlgn="t"/>
            <a:r>
              <a:rPr lang="en-US" sz="2400" b="0" i="0" kern="1200" cap="none" spc="-100" baseline="0" dirty="0">
                <a:ln>
                  <a:noFill/>
                </a:ln>
                <a:effectLst/>
                <a:ea typeface="+mj-ea"/>
                <a:cs typeface="+mj-cs"/>
              </a:rPr>
              <a:t>Applies to sites that ar</a:t>
            </a:r>
            <a:r>
              <a:rPr lang="en-US" sz="2400" spc="-100" dirty="0">
                <a:ea typeface="+mj-ea"/>
                <a:cs typeface="+mj-cs"/>
              </a:rPr>
              <a:t>e attractive to kids</a:t>
            </a:r>
          </a:p>
          <a:p>
            <a:pPr lvl="1" fontAlgn="t"/>
            <a:r>
              <a:rPr lang="en-US" sz="2400" spc="-100" dirty="0"/>
              <a:t>FTC is primary enforcer</a:t>
            </a:r>
          </a:p>
          <a:p>
            <a:pPr lvl="2" fontAlgn="t"/>
            <a:r>
              <a:rPr lang="en-US" sz="2000" dirty="0"/>
              <a:t>https://www.ftc.gov/business-guidance/privacy-security/childrens-privacy</a:t>
            </a:r>
          </a:p>
          <a:p>
            <a:pPr lvl="2" fontAlgn="t"/>
            <a:r>
              <a:rPr lang="en-US" sz="2000" dirty="0"/>
              <a:t>In 2019, Google and YouTube agreed to pay $170 Million to settle enforcement actions brought by the FTC and the NY Attorney General for violations of COPPA</a:t>
            </a:r>
          </a:p>
        </p:txBody>
      </p:sp>
    </p:spTree>
    <p:extLst>
      <p:ext uri="{BB962C8B-B14F-4D97-AF65-F5344CB8AC3E}">
        <p14:creationId xmlns:p14="http://schemas.microsoft.com/office/powerpoint/2010/main" val="153295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3600" dirty="0">
                <a:latin typeface="+mn-lt"/>
              </a:rPr>
              <a:t>Federal Laws – GLBA</a:t>
            </a:r>
          </a:p>
        </p:txBody>
      </p:sp>
      <p:sp>
        <p:nvSpPr>
          <p:cNvPr id="3" name="Content Placeholder 2"/>
          <p:cNvSpPr>
            <a:spLocks noGrp="1"/>
          </p:cNvSpPr>
          <p:nvPr>
            <p:ph idx="1"/>
          </p:nvPr>
        </p:nvSpPr>
        <p:spPr>
          <a:xfrm>
            <a:off x="457200" y="1143000"/>
            <a:ext cx="7620000" cy="4800600"/>
          </a:xfrm>
        </p:spPr>
        <p:txBody>
          <a:bodyPr>
            <a:normAutofit fontScale="47500" lnSpcReduction="20000"/>
          </a:bodyPr>
          <a:lstStyle/>
          <a:p>
            <a:pPr fontAlgn="t"/>
            <a:r>
              <a:rPr lang="en-US" sz="4600" b="0" i="0" kern="1200" cap="none" spc="-100" baseline="0" dirty="0">
                <a:ln>
                  <a:noFill/>
                </a:ln>
                <a:effectLst/>
                <a:ea typeface="+mj-ea"/>
                <a:cs typeface="+mj-cs"/>
              </a:rPr>
              <a:t>Financial Services Modernization Act </a:t>
            </a:r>
          </a:p>
          <a:p>
            <a:pPr lvl="1" fontAlgn="t"/>
            <a:r>
              <a:rPr lang="en-US" sz="4400" b="0" i="0" kern="1200" cap="none" spc="-100" baseline="0" dirty="0">
                <a:ln>
                  <a:noFill/>
                </a:ln>
                <a:effectLst/>
                <a:ea typeface="+mj-ea"/>
                <a:cs typeface="+mj-cs"/>
              </a:rPr>
              <a:t>(Gramm-Leach-Bliley Act (GLBA)), 15 U.S.C. §§ 6801-6827</a:t>
            </a:r>
          </a:p>
          <a:p>
            <a:pPr fontAlgn="t"/>
            <a:r>
              <a:rPr lang="en-US" sz="4600" b="0" i="0" kern="1200" cap="none" spc="-100" baseline="0" dirty="0">
                <a:ln>
                  <a:noFill/>
                </a:ln>
                <a:effectLst/>
                <a:ea typeface="+mj-ea"/>
                <a:cs typeface="+mj-cs"/>
              </a:rPr>
              <a:t>Regulates the collection, use and disclosure of financial information</a:t>
            </a:r>
          </a:p>
          <a:p>
            <a:pPr fontAlgn="t"/>
            <a:r>
              <a:rPr lang="en-US" sz="4600" spc="-100" dirty="0">
                <a:ea typeface="+mj-ea"/>
                <a:cs typeface="+mj-cs"/>
              </a:rPr>
              <a:t>Applies </a:t>
            </a:r>
            <a:r>
              <a:rPr lang="en-US" sz="4600" b="0" i="0" kern="1200" cap="none" spc="-100" baseline="0" dirty="0">
                <a:ln>
                  <a:noFill/>
                </a:ln>
                <a:effectLst/>
                <a:ea typeface="+mj-ea"/>
                <a:cs typeface="+mj-cs"/>
              </a:rPr>
              <a:t>broadly to financial institutions such as banks, securities firms and insurance companies, and to other businesses that provide financial services and products</a:t>
            </a:r>
          </a:p>
          <a:p>
            <a:pPr fontAlgn="t"/>
            <a:r>
              <a:rPr lang="en-US" sz="4600" b="0" i="0" kern="1200" cap="none" spc="-100" baseline="0" dirty="0">
                <a:ln>
                  <a:noFill/>
                </a:ln>
                <a:effectLst/>
                <a:ea typeface="+mj-ea"/>
                <a:cs typeface="+mj-cs"/>
              </a:rPr>
              <a:t>Limits disclosure of non-public personal information</a:t>
            </a:r>
          </a:p>
          <a:p>
            <a:pPr fontAlgn="t"/>
            <a:r>
              <a:rPr lang="en-US" sz="4600" b="0" i="0" kern="1200" cap="none" spc="-100" baseline="0" dirty="0">
                <a:ln>
                  <a:noFill/>
                </a:ln>
                <a:effectLst/>
                <a:ea typeface="+mj-ea"/>
                <a:cs typeface="+mj-cs"/>
              </a:rPr>
              <a:t>Requires financial institutions to provide notice of their privacy practices and an opportunity for data subjects to opt out of having their information shared</a:t>
            </a:r>
          </a:p>
          <a:p>
            <a:pPr fontAlgn="t"/>
            <a:r>
              <a:rPr lang="en-US" sz="4600" b="0" i="0" kern="1200" cap="none" spc="-100" baseline="0" dirty="0">
                <a:ln>
                  <a:noFill/>
                </a:ln>
                <a:effectLst/>
                <a:ea typeface="+mj-ea"/>
                <a:cs typeface="+mj-cs"/>
              </a:rPr>
              <a:t>Privacy Rules </a:t>
            </a:r>
          </a:p>
          <a:p>
            <a:pPr fontAlgn="t"/>
            <a:r>
              <a:rPr lang="en-US" sz="4600" b="0" i="0" kern="1200" cap="none" spc="-100" baseline="0" dirty="0">
                <a:ln>
                  <a:noFill/>
                </a:ln>
                <a:effectLst/>
                <a:ea typeface="+mj-ea"/>
                <a:cs typeface="+mj-cs"/>
              </a:rPr>
              <a:t>Safeguards Rule</a:t>
            </a:r>
          </a:p>
          <a:p>
            <a:pPr fontAlgn="t"/>
            <a:r>
              <a:rPr lang="en-US" sz="4600" b="0" i="0" kern="1200" cap="none" spc="-100" baseline="0" dirty="0">
                <a:ln>
                  <a:noFill/>
                </a:ln>
                <a:effectLst/>
                <a:ea typeface="+mj-ea"/>
                <a:cs typeface="+mj-cs"/>
              </a:rPr>
              <a:t>Disposal Rule</a:t>
            </a:r>
          </a:p>
          <a:p>
            <a:pPr fontAlgn="t"/>
            <a:r>
              <a:rPr lang="en-US" sz="4600" b="0" i="0" kern="1200" cap="none" spc="-100" baseline="0" dirty="0">
                <a:ln>
                  <a:noFill/>
                </a:ln>
                <a:effectLst/>
                <a:ea typeface="+mj-ea"/>
                <a:cs typeface="+mj-cs"/>
              </a:rPr>
              <a:t>Red Flags Rule</a:t>
            </a:r>
          </a:p>
          <a:p>
            <a:pPr lvl="1" fontAlgn="t"/>
            <a:r>
              <a:rPr lang="en-US" sz="3400" spc="-100" dirty="0">
                <a:ea typeface="+mj-ea"/>
                <a:cs typeface="+mj-cs"/>
              </a:rPr>
              <a:t>https://www.ftc.gov/tips-advice/business-center/privacy-and-security/gramm-leach-bliley-act</a:t>
            </a:r>
            <a:endParaRPr lang="en-US" sz="3400" b="0" i="0" kern="1200" cap="none" spc="-100" baseline="0" dirty="0">
              <a:ln>
                <a:noFill/>
              </a:ln>
              <a:effectLst/>
              <a:ea typeface="+mj-ea"/>
              <a:cs typeface="+mj-cs"/>
            </a:endParaRPr>
          </a:p>
        </p:txBody>
      </p:sp>
    </p:spTree>
    <p:extLst>
      <p:ext uri="{BB962C8B-B14F-4D97-AF65-F5344CB8AC3E}">
        <p14:creationId xmlns:p14="http://schemas.microsoft.com/office/powerpoint/2010/main" val="399773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3600" dirty="0">
                <a:latin typeface="+mn-lt"/>
              </a:rPr>
              <a:t>Federal</a:t>
            </a:r>
            <a:r>
              <a:rPr lang="en-US" sz="3600" baseline="0" dirty="0">
                <a:latin typeface="+mn-lt"/>
              </a:rPr>
              <a:t> Laws - HIPAA</a:t>
            </a:r>
            <a:endParaRPr lang="en-US" sz="3600" dirty="0">
              <a:latin typeface="+mn-lt"/>
            </a:endParaRPr>
          </a:p>
        </p:txBody>
      </p:sp>
      <p:sp>
        <p:nvSpPr>
          <p:cNvPr id="3" name="Content Placeholder 2"/>
          <p:cNvSpPr>
            <a:spLocks noGrp="1"/>
          </p:cNvSpPr>
          <p:nvPr>
            <p:ph idx="1"/>
          </p:nvPr>
        </p:nvSpPr>
        <p:spPr>
          <a:xfrm>
            <a:off x="457200" y="1066800"/>
            <a:ext cx="7620000" cy="4953000"/>
          </a:xfrm>
        </p:spPr>
        <p:txBody>
          <a:bodyPr>
            <a:normAutofit fontScale="47500" lnSpcReduction="20000"/>
          </a:bodyPr>
          <a:lstStyle/>
          <a:p>
            <a:pPr fontAlgn="t"/>
            <a:r>
              <a:rPr lang="en-US" sz="4600" b="0" i="0" kern="1200" cap="none" spc="-100" baseline="0" dirty="0">
                <a:ln>
                  <a:noFill/>
                </a:ln>
                <a:effectLst/>
                <a:ea typeface="+mj-ea"/>
                <a:cs typeface="+mj-cs"/>
              </a:rPr>
              <a:t>Health Insurance Portability and Accountability Act</a:t>
            </a:r>
            <a:endParaRPr lang="en-US" sz="4600" spc="-100" dirty="0">
              <a:ea typeface="+mj-ea"/>
              <a:cs typeface="+mj-cs"/>
            </a:endParaRPr>
          </a:p>
          <a:p>
            <a:pPr lvl="2" fontAlgn="t"/>
            <a:r>
              <a:rPr lang="en-US" sz="4200" b="0" i="0" kern="1200" cap="none" spc="-100" baseline="0" dirty="0">
                <a:ln>
                  <a:noFill/>
                </a:ln>
                <a:effectLst/>
                <a:ea typeface="+mj-ea"/>
                <a:cs typeface="+mj-cs"/>
              </a:rPr>
              <a:t>42 U.S.C. §1301 et seq. </a:t>
            </a:r>
          </a:p>
          <a:p>
            <a:pPr lvl="2" fontAlgn="t"/>
            <a:r>
              <a:rPr lang="en-US" sz="4400" spc="-100" dirty="0"/>
              <a:t>http://www.hhs.gov/hipaa/for-professionals/index.html</a:t>
            </a:r>
            <a:endParaRPr lang="en-US" sz="4200" b="0" i="0" kern="1200" cap="none" spc="-100" baseline="0" dirty="0">
              <a:ln>
                <a:noFill/>
              </a:ln>
              <a:effectLst/>
              <a:ea typeface="+mj-ea"/>
              <a:cs typeface="+mj-cs"/>
            </a:endParaRPr>
          </a:p>
          <a:p>
            <a:pPr lvl="0" fontAlgn="t"/>
            <a:r>
              <a:rPr lang="en-US" sz="4600" b="0" i="0" kern="1200" cap="none" spc="-100" baseline="0" dirty="0">
                <a:ln>
                  <a:noFill/>
                </a:ln>
                <a:effectLst/>
                <a:ea typeface="+mj-ea"/>
                <a:cs typeface="+mj-cs"/>
              </a:rPr>
              <a:t>Regulates medical information</a:t>
            </a:r>
            <a:r>
              <a:rPr lang="en-US" sz="4600" b="0" i="0" kern="1200" cap="none" spc="-100" dirty="0">
                <a:ln>
                  <a:noFill/>
                </a:ln>
                <a:effectLst/>
                <a:ea typeface="+mj-ea"/>
                <a:cs typeface="+mj-cs"/>
              </a:rPr>
              <a:t> accessed and used by </a:t>
            </a:r>
            <a:r>
              <a:rPr lang="en-US" sz="4600" b="0" i="0" kern="1200" cap="none" spc="-100" baseline="0" dirty="0">
                <a:ln>
                  <a:noFill/>
                </a:ln>
                <a:effectLst/>
                <a:ea typeface="+mj-ea"/>
                <a:cs typeface="+mj-cs"/>
              </a:rPr>
              <a:t>health care providers, data processors, pharmacies and other entities that come into contact with medical information</a:t>
            </a:r>
          </a:p>
          <a:p>
            <a:pPr lvl="0" fontAlgn="t"/>
            <a:r>
              <a:rPr lang="en-US" sz="4600" b="0" i="0" kern="1200" cap="none" spc="-100" baseline="0" dirty="0">
                <a:ln>
                  <a:noFill/>
                </a:ln>
                <a:effectLst/>
                <a:ea typeface="+mj-ea"/>
                <a:cs typeface="+mj-cs"/>
              </a:rPr>
              <a:t>Standards for Privacy of Individually Identifiable Health Information</a:t>
            </a:r>
          </a:p>
          <a:p>
            <a:pPr lvl="1" fontAlgn="t"/>
            <a:r>
              <a:rPr lang="en-US" sz="4400" b="0" i="0" kern="1200" cap="none" spc="-100" baseline="0" dirty="0">
                <a:ln>
                  <a:noFill/>
                </a:ln>
                <a:effectLst/>
                <a:ea typeface="+mj-ea"/>
                <a:cs typeface="+mj-cs"/>
              </a:rPr>
              <a:t>HIPAA Privacy Rule,</a:t>
            </a:r>
            <a:r>
              <a:rPr lang="en-US" sz="4400" b="0" i="0" kern="1200" cap="none" spc="-100" dirty="0">
                <a:ln>
                  <a:noFill/>
                </a:ln>
                <a:effectLst/>
                <a:ea typeface="+mj-ea"/>
                <a:cs typeface="+mj-cs"/>
              </a:rPr>
              <a:t> </a:t>
            </a:r>
            <a:r>
              <a:rPr lang="en-US" sz="4400" b="0" i="0" kern="1200" cap="none" spc="-100" baseline="0" dirty="0">
                <a:ln>
                  <a:noFill/>
                </a:ln>
                <a:effectLst/>
                <a:ea typeface="+mj-ea"/>
                <a:cs typeface="+mj-cs"/>
              </a:rPr>
              <a:t>45 C.F.R. Parts 160 and 164</a:t>
            </a:r>
          </a:p>
          <a:p>
            <a:pPr lvl="1" fontAlgn="t"/>
            <a:r>
              <a:rPr lang="en-US" sz="4400" b="0" i="0" kern="1200" cap="none" spc="-100" baseline="0" dirty="0">
                <a:ln>
                  <a:noFill/>
                </a:ln>
                <a:effectLst/>
                <a:ea typeface="+mj-ea"/>
                <a:cs typeface="+mj-cs"/>
              </a:rPr>
              <a:t>Collection and use of protected health information (PHI)</a:t>
            </a:r>
          </a:p>
          <a:p>
            <a:pPr fontAlgn="t"/>
            <a:r>
              <a:rPr lang="en-US" sz="4600" b="0" i="0" kern="1200" cap="none" spc="-100" baseline="0" dirty="0">
                <a:ln>
                  <a:noFill/>
                </a:ln>
                <a:effectLst/>
                <a:ea typeface="+mj-ea"/>
                <a:cs typeface="+mj-cs"/>
              </a:rPr>
              <a:t>Security Standards for the Protection of Electronic PHI</a:t>
            </a:r>
          </a:p>
          <a:p>
            <a:pPr lvl="1" fontAlgn="t"/>
            <a:r>
              <a:rPr lang="en-US" sz="4400" b="0" i="0" kern="1200" cap="none" spc="-100" baseline="0" dirty="0">
                <a:ln>
                  <a:noFill/>
                </a:ln>
                <a:effectLst/>
                <a:ea typeface="+mj-ea"/>
                <a:cs typeface="+mj-cs"/>
              </a:rPr>
              <a:t>HIPAA Security Rule,</a:t>
            </a:r>
            <a:r>
              <a:rPr lang="en-US" sz="4400" b="0" i="0" kern="1200" cap="none" spc="-100" dirty="0">
                <a:ln>
                  <a:noFill/>
                </a:ln>
                <a:effectLst/>
                <a:ea typeface="+mj-ea"/>
                <a:cs typeface="+mj-cs"/>
              </a:rPr>
              <a:t> </a:t>
            </a:r>
            <a:r>
              <a:rPr lang="en-US" sz="4400" b="0" i="0" kern="1200" cap="none" spc="-100" baseline="0" dirty="0">
                <a:ln>
                  <a:noFill/>
                </a:ln>
                <a:effectLst/>
                <a:ea typeface="+mj-ea"/>
                <a:cs typeface="+mj-cs"/>
              </a:rPr>
              <a:t>45 C.F.R. 160 and 164</a:t>
            </a:r>
          </a:p>
          <a:p>
            <a:pPr lvl="1" fontAlgn="t"/>
            <a:r>
              <a:rPr lang="en-US" sz="4400" b="0" i="0" kern="1200" cap="none" spc="-100" baseline="0" dirty="0">
                <a:ln>
                  <a:noFill/>
                </a:ln>
                <a:effectLst/>
                <a:ea typeface="+mj-ea"/>
                <a:cs typeface="+mj-cs"/>
              </a:rPr>
              <a:t>Standards for protecting medical data</a:t>
            </a:r>
          </a:p>
          <a:p>
            <a:pPr fontAlgn="t"/>
            <a:r>
              <a:rPr lang="en-US" sz="4600" b="0" i="0" kern="1200" cap="none" spc="-100" baseline="0" dirty="0">
                <a:ln>
                  <a:noFill/>
                </a:ln>
                <a:effectLst/>
                <a:ea typeface="+mj-ea"/>
                <a:cs typeface="+mj-cs"/>
              </a:rPr>
              <a:t>Standards for Electronic Transactions </a:t>
            </a:r>
          </a:p>
          <a:p>
            <a:pPr lvl="1" fontAlgn="t"/>
            <a:r>
              <a:rPr lang="en-US" sz="4400" b="0" i="0" kern="1200" cap="none" spc="-100" baseline="0" dirty="0">
                <a:ln>
                  <a:noFill/>
                </a:ln>
                <a:effectLst/>
                <a:ea typeface="+mj-ea"/>
                <a:cs typeface="+mj-cs"/>
              </a:rPr>
              <a:t>HIPAA Transactions Rule, 45 C.F.R. Parts 160 and 162</a:t>
            </a:r>
          </a:p>
          <a:p>
            <a:pPr lvl="1" fontAlgn="t"/>
            <a:r>
              <a:rPr lang="en-US" sz="4400" b="0" i="0" kern="1200" cap="none" spc="-100" baseline="0" dirty="0">
                <a:ln>
                  <a:noFill/>
                </a:ln>
                <a:effectLst/>
                <a:ea typeface="+mj-ea"/>
                <a:cs typeface="+mj-cs"/>
              </a:rPr>
              <a:t>Applies to the electronic transmission of medical data</a:t>
            </a:r>
          </a:p>
        </p:txBody>
      </p:sp>
    </p:spTree>
    <p:extLst>
      <p:ext uri="{BB962C8B-B14F-4D97-AF65-F5344CB8AC3E}">
        <p14:creationId xmlns:p14="http://schemas.microsoft.com/office/powerpoint/2010/main" val="1507518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Federal Laws – HIPAA Omnibus</a:t>
            </a:r>
            <a:r>
              <a:rPr lang="en-US" sz="3600" baseline="0" dirty="0">
                <a:latin typeface="+mn-lt"/>
              </a:rPr>
              <a:t> Rule</a:t>
            </a:r>
            <a:endParaRPr lang="en-US" sz="3600" dirty="0">
              <a:latin typeface="+mn-lt"/>
            </a:endParaRPr>
          </a:p>
        </p:txBody>
      </p:sp>
      <p:sp>
        <p:nvSpPr>
          <p:cNvPr id="3" name="Content Placeholder 2"/>
          <p:cNvSpPr>
            <a:spLocks noGrp="1"/>
          </p:cNvSpPr>
          <p:nvPr>
            <p:ph idx="1"/>
          </p:nvPr>
        </p:nvSpPr>
        <p:spPr/>
        <p:txBody>
          <a:bodyPr>
            <a:normAutofit/>
          </a:bodyPr>
          <a:lstStyle/>
          <a:p>
            <a:pPr lvl="0" fontAlgn="t"/>
            <a:r>
              <a:rPr lang="en-US" sz="2400" b="0" i="0" kern="1200" cap="none" spc="-100" baseline="0" dirty="0">
                <a:ln>
                  <a:noFill/>
                </a:ln>
                <a:effectLst/>
                <a:ea typeface="+mj-ea"/>
                <a:cs typeface="+mj-cs"/>
              </a:rPr>
              <a:t>Security Breach Notification Rule requires covered entities to provide notice of a breach of protected health information</a:t>
            </a:r>
          </a:p>
          <a:p>
            <a:pPr lvl="1" fontAlgn="t"/>
            <a:r>
              <a:rPr lang="en-US" spc="-100" dirty="0"/>
              <a:t>45 C.F.R. Part 164</a:t>
            </a:r>
            <a:endParaRPr lang="en-US" sz="2200" b="0" i="0" kern="1200" cap="none" spc="-100" baseline="0" dirty="0">
              <a:ln>
                <a:noFill/>
              </a:ln>
              <a:effectLst/>
              <a:ea typeface="+mj-ea"/>
              <a:cs typeface="+mj-cs"/>
            </a:endParaRPr>
          </a:p>
          <a:p>
            <a:pPr lvl="1" fontAlgn="t"/>
            <a:r>
              <a:rPr lang="en-US" sz="2200" spc="-100" dirty="0">
                <a:ea typeface="+mj-ea"/>
                <a:cs typeface="+mj-cs"/>
              </a:rPr>
              <a:t>Similar to state data breach notification acts</a:t>
            </a:r>
            <a:endParaRPr lang="en-US" sz="2200" b="0" i="0" kern="1200" cap="none" spc="-100" baseline="0" dirty="0">
              <a:ln>
                <a:noFill/>
              </a:ln>
              <a:effectLst/>
              <a:ea typeface="+mj-ea"/>
              <a:cs typeface="+mj-cs"/>
            </a:endParaRPr>
          </a:p>
          <a:p>
            <a:pPr lvl="0" fontAlgn="t"/>
            <a:r>
              <a:rPr lang="en-US" sz="2400" b="0" i="0" kern="1200" cap="none" spc="-100" baseline="0" dirty="0">
                <a:ln>
                  <a:noFill/>
                </a:ln>
                <a:effectLst/>
                <a:ea typeface="+mj-ea"/>
                <a:cs typeface="+mj-cs"/>
              </a:rPr>
              <a:t>Covered entity must provide notice of acquisition, access, use, or disclosure of PHI in a manner not permitted under the Privacy Rule</a:t>
            </a:r>
          </a:p>
          <a:p>
            <a:pPr lvl="1" fontAlgn="t"/>
            <a:r>
              <a:rPr lang="en-US" sz="2200" spc="-100" dirty="0">
                <a:ea typeface="+mj-ea"/>
                <a:cs typeface="+mj-cs"/>
              </a:rPr>
              <a:t>Exception if </a:t>
            </a:r>
            <a:r>
              <a:rPr lang="en-US" sz="2200" b="0" i="0" kern="1200" cap="none" spc="-100" baseline="0" dirty="0">
                <a:ln>
                  <a:noFill/>
                </a:ln>
                <a:effectLst/>
                <a:ea typeface="+mj-ea"/>
                <a:cs typeface="+mj-cs"/>
              </a:rPr>
              <a:t>the covered entity or business associate demonstrates that there is a low probability that the protected health information has been compromised</a:t>
            </a:r>
          </a:p>
        </p:txBody>
      </p:sp>
    </p:spTree>
    <p:extLst>
      <p:ext uri="{BB962C8B-B14F-4D97-AF65-F5344CB8AC3E}">
        <p14:creationId xmlns:p14="http://schemas.microsoft.com/office/powerpoint/2010/main" val="113392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Federal Laws - FCRA</a:t>
            </a:r>
          </a:p>
        </p:txBody>
      </p:sp>
      <p:sp>
        <p:nvSpPr>
          <p:cNvPr id="3" name="Content Placeholder 2"/>
          <p:cNvSpPr>
            <a:spLocks noGrp="1"/>
          </p:cNvSpPr>
          <p:nvPr>
            <p:ph idx="1"/>
          </p:nvPr>
        </p:nvSpPr>
        <p:spPr>
          <a:xfrm>
            <a:off x="457200" y="1447800"/>
            <a:ext cx="7620000" cy="4800600"/>
          </a:xfrm>
        </p:spPr>
        <p:txBody>
          <a:bodyPr>
            <a:normAutofit fontScale="92500" lnSpcReduction="10000"/>
          </a:bodyPr>
          <a:lstStyle/>
          <a:p>
            <a:pPr lvl="0"/>
            <a:r>
              <a:rPr lang="en-US" dirty="0"/>
              <a:t>Fair Credit Reporting Act</a:t>
            </a:r>
          </a:p>
          <a:p>
            <a:pPr lvl="2"/>
            <a:r>
              <a:rPr lang="en-US" dirty="0"/>
              <a:t>15 U.S.C. §1681</a:t>
            </a:r>
          </a:p>
          <a:p>
            <a:pPr lvl="2"/>
            <a:r>
              <a:rPr lang="en-US" dirty="0"/>
              <a:t>https://www.consumer.ftc.gov/sites/default/files/articles/pdf/pdf-0111-fair-credit-reporting-act.pdf</a:t>
            </a:r>
          </a:p>
          <a:p>
            <a:pPr lvl="0"/>
            <a:r>
              <a:rPr lang="en-US" dirty="0"/>
              <a:t>Fair and Accurate Credit Transactions Act (FACTA) which amended the Fair Credit Reporting Act</a:t>
            </a:r>
          </a:p>
          <a:p>
            <a:pPr lvl="2"/>
            <a:r>
              <a:rPr lang="en-US" dirty="0"/>
              <a:t>Pub. L. No. 108-159</a:t>
            </a:r>
          </a:p>
          <a:p>
            <a:pPr lvl="0"/>
            <a:r>
              <a:rPr lang="en-US" dirty="0"/>
              <a:t>Applies to consumer reporting agencies, those who use consumer reports (such as a lender) and those who provide consumer reporting information (such as a credit card company)</a:t>
            </a:r>
          </a:p>
          <a:p>
            <a:pPr lvl="0"/>
            <a:r>
              <a:rPr lang="en-US" dirty="0"/>
              <a:t>Regulates consumer reports </a:t>
            </a:r>
          </a:p>
          <a:p>
            <a:pPr lvl="1"/>
            <a:r>
              <a:rPr lang="en-US" dirty="0"/>
              <a:t>Any communication issued by a consumer reporting agency that relates to a consumer's creditworthiness, credit history, credit capacity, character, and general reputation that is used to evaluate a consumer's eligibility for credit or insurance</a:t>
            </a:r>
          </a:p>
        </p:txBody>
      </p:sp>
    </p:spTree>
    <p:extLst>
      <p:ext uri="{BB962C8B-B14F-4D97-AF65-F5344CB8AC3E}">
        <p14:creationId xmlns:p14="http://schemas.microsoft.com/office/powerpoint/2010/main" val="121903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EE7B-37CC-4F1A-A891-8B6C56ED327D}"/>
              </a:ext>
            </a:extLst>
          </p:cNvPr>
          <p:cNvSpPr>
            <a:spLocks noGrp="1"/>
          </p:cNvSpPr>
          <p:nvPr>
            <p:ph type="title"/>
          </p:nvPr>
        </p:nvSpPr>
        <p:spPr>
          <a:xfrm>
            <a:off x="457200" y="152400"/>
            <a:ext cx="7620000" cy="1143000"/>
          </a:xfrm>
        </p:spPr>
        <p:txBody>
          <a:bodyPr/>
          <a:lstStyle/>
          <a:p>
            <a:r>
              <a:rPr lang="en-US" dirty="0">
                <a:latin typeface="+mn-lt"/>
              </a:rPr>
              <a:t>Overview</a:t>
            </a:r>
          </a:p>
        </p:txBody>
      </p:sp>
      <p:sp>
        <p:nvSpPr>
          <p:cNvPr id="3" name="Content Placeholder 2">
            <a:extLst>
              <a:ext uri="{FF2B5EF4-FFF2-40B4-BE49-F238E27FC236}">
                <a16:creationId xmlns:a16="http://schemas.microsoft.com/office/drawing/2014/main" id="{AA6D8AED-1820-47B5-BC91-AF16890A79E4}"/>
              </a:ext>
            </a:extLst>
          </p:cNvPr>
          <p:cNvSpPr>
            <a:spLocks noGrp="1"/>
          </p:cNvSpPr>
          <p:nvPr>
            <p:ph idx="1"/>
          </p:nvPr>
        </p:nvSpPr>
        <p:spPr>
          <a:xfrm>
            <a:off x="685800" y="1219200"/>
            <a:ext cx="7620000" cy="4800600"/>
          </a:xfrm>
        </p:spPr>
        <p:txBody>
          <a:bodyPr>
            <a:normAutofit fontScale="92500" lnSpcReduction="10000"/>
          </a:bodyPr>
          <a:lstStyle/>
          <a:p>
            <a:r>
              <a:rPr lang="en-US" dirty="0"/>
              <a:t>Fair Information Principles</a:t>
            </a:r>
          </a:p>
          <a:p>
            <a:r>
              <a:rPr lang="en-US" dirty="0"/>
              <a:t>Which law applies?</a:t>
            </a:r>
          </a:p>
          <a:p>
            <a:r>
              <a:rPr lang="en-US" dirty="0"/>
              <a:t>Outside of the US</a:t>
            </a:r>
          </a:p>
          <a:p>
            <a:pPr lvl="1"/>
            <a:r>
              <a:rPr lang="en-US" dirty="0"/>
              <a:t>European Union’s General Data Privacy Regulation (GDPR) and similar privacy laws</a:t>
            </a:r>
          </a:p>
          <a:p>
            <a:r>
              <a:rPr lang="en-US" dirty="0"/>
              <a:t>US federal laws</a:t>
            </a:r>
          </a:p>
          <a:p>
            <a:r>
              <a:rPr lang="en-US" dirty="0"/>
              <a:t>US state laws</a:t>
            </a:r>
          </a:p>
          <a:p>
            <a:pPr lvl="1"/>
            <a:r>
              <a:rPr lang="en-US" dirty="0"/>
              <a:t>California Consumer Privacy Act of 2018 (</a:t>
            </a:r>
            <a:r>
              <a:rPr lang="en-US" dirty="0" err="1"/>
              <a:t>CCPA</a:t>
            </a:r>
            <a:r>
              <a:rPr lang="en-US" dirty="0"/>
              <a:t>)</a:t>
            </a:r>
          </a:p>
          <a:p>
            <a:pPr lvl="1"/>
            <a:r>
              <a:rPr lang="en-US" dirty="0"/>
              <a:t>California Privacy Rights Act of 2020 (CPRA)</a:t>
            </a:r>
          </a:p>
          <a:p>
            <a:pPr lvl="1"/>
            <a:r>
              <a:rPr lang="en-US" dirty="0"/>
              <a:t>Other states’ laws</a:t>
            </a:r>
          </a:p>
          <a:p>
            <a:r>
              <a:rPr lang="en-US" dirty="0"/>
              <a:t>Security overview</a:t>
            </a:r>
          </a:p>
          <a:p>
            <a:r>
              <a:rPr lang="en-US" dirty="0"/>
              <a:t>Governance, Leadership and Management</a:t>
            </a:r>
          </a:p>
          <a:p>
            <a:r>
              <a:rPr lang="en-US" dirty="0"/>
              <a:t>Security Frameworks and Standards</a:t>
            </a:r>
          </a:p>
          <a:p>
            <a:r>
              <a:rPr lang="en-US" dirty="0"/>
              <a:t>Important takeaways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43584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Federal Laws – CAN SPAM Act</a:t>
            </a:r>
          </a:p>
        </p:txBody>
      </p:sp>
      <p:sp>
        <p:nvSpPr>
          <p:cNvPr id="3" name="Content Placeholder 2"/>
          <p:cNvSpPr>
            <a:spLocks noGrp="1"/>
          </p:cNvSpPr>
          <p:nvPr>
            <p:ph idx="1"/>
          </p:nvPr>
        </p:nvSpPr>
        <p:spPr/>
        <p:txBody>
          <a:bodyPr/>
          <a:lstStyle/>
          <a:p>
            <a:pPr lvl="0"/>
            <a:r>
              <a:rPr lang="en-US" dirty="0"/>
              <a:t>Controlling the Assault of Non-Solicited Pornography and Marketing Act</a:t>
            </a:r>
          </a:p>
          <a:p>
            <a:pPr lvl="2"/>
            <a:r>
              <a:rPr lang="en-US" dirty="0"/>
              <a:t>15 U.S.C. §§7701-7713 and 18 U.S.C. §1037</a:t>
            </a:r>
          </a:p>
          <a:p>
            <a:pPr lvl="2"/>
            <a:r>
              <a:rPr lang="en-US" dirty="0"/>
              <a:t>http://itlaw.wikia.com/wiki/CAN-SPAM_Act</a:t>
            </a:r>
          </a:p>
          <a:p>
            <a:pPr lvl="0"/>
            <a:r>
              <a:rPr lang="en-US" dirty="0"/>
              <a:t>Regulations collection and use of email addresses, and unsolicited commercial email (“UCE” or “spam”)</a:t>
            </a:r>
          </a:p>
          <a:p>
            <a:pPr lvl="0"/>
            <a:r>
              <a:rPr lang="en-US" dirty="0"/>
              <a:t>Enforced by federal agencies (including FTC) and state attorneys general</a:t>
            </a:r>
          </a:p>
          <a:p>
            <a:pPr lvl="0"/>
            <a:r>
              <a:rPr lang="en-US" dirty="0"/>
              <a:t>No private cause of action</a:t>
            </a:r>
          </a:p>
        </p:txBody>
      </p:sp>
    </p:spTree>
    <p:extLst>
      <p:ext uri="{BB962C8B-B14F-4D97-AF65-F5344CB8AC3E}">
        <p14:creationId xmlns:p14="http://schemas.microsoft.com/office/powerpoint/2010/main" val="2989002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Federal Laws – TCPA </a:t>
            </a:r>
          </a:p>
        </p:txBody>
      </p:sp>
      <p:sp>
        <p:nvSpPr>
          <p:cNvPr id="3" name="Content Placeholder 2"/>
          <p:cNvSpPr>
            <a:spLocks noGrp="1"/>
          </p:cNvSpPr>
          <p:nvPr>
            <p:ph idx="1"/>
          </p:nvPr>
        </p:nvSpPr>
        <p:spPr/>
        <p:txBody>
          <a:bodyPr/>
          <a:lstStyle/>
          <a:p>
            <a:pPr lvl="0"/>
            <a:r>
              <a:rPr lang="en-US" dirty="0"/>
              <a:t>Telephone Consumer Protection Act</a:t>
            </a:r>
          </a:p>
          <a:p>
            <a:pPr lvl="1"/>
            <a:r>
              <a:rPr lang="en-US" dirty="0"/>
              <a:t>47 U.S.C. §227 et seq.</a:t>
            </a:r>
          </a:p>
          <a:p>
            <a:pPr lvl="1"/>
            <a:r>
              <a:rPr lang="en-US" dirty="0"/>
              <a:t>https://transition.fcc.gov/cgb/policy/TCPA-Rules.pdf</a:t>
            </a:r>
          </a:p>
          <a:p>
            <a:r>
              <a:rPr lang="en-US" dirty="0"/>
              <a:t>Regulates collection and use of e-mail addresses and telephone numbers</a:t>
            </a:r>
          </a:p>
          <a:p>
            <a:r>
              <a:rPr lang="en-US" dirty="0"/>
              <a:t>Implements “Do Not Call List”</a:t>
            </a:r>
          </a:p>
          <a:p>
            <a:endParaRPr lang="en-US" dirty="0"/>
          </a:p>
        </p:txBody>
      </p:sp>
      <p:pic>
        <p:nvPicPr>
          <p:cNvPr id="7" name="Picture 6">
            <a:extLst>
              <a:ext uri="{FF2B5EF4-FFF2-40B4-BE49-F238E27FC236}">
                <a16:creationId xmlns:a16="http://schemas.microsoft.com/office/drawing/2014/main" id="{6F30045D-5BA5-40D2-8094-F96FC1AE478C}"/>
              </a:ext>
            </a:extLst>
          </p:cNvPr>
          <p:cNvPicPr>
            <a:picLocks noChangeAspect="1"/>
          </p:cNvPicPr>
          <p:nvPr/>
        </p:nvPicPr>
        <p:blipFill>
          <a:blip r:embed="rId2"/>
          <a:stretch>
            <a:fillRect/>
          </a:stretch>
        </p:blipFill>
        <p:spPr>
          <a:xfrm rot="536268">
            <a:off x="4138403" y="4090815"/>
            <a:ext cx="3899830" cy="2249297"/>
          </a:xfrm>
          <a:prstGeom prst="rect">
            <a:avLst/>
          </a:prstGeom>
        </p:spPr>
      </p:pic>
    </p:spTree>
    <p:extLst>
      <p:ext uri="{BB962C8B-B14F-4D97-AF65-F5344CB8AC3E}">
        <p14:creationId xmlns:p14="http://schemas.microsoft.com/office/powerpoint/2010/main" val="936689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Federal Laws - ECPA</a:t>
            </a:r>
          </a:p>
        </p:txBody>
      </p:sp>
      <p:sp>
        <p:nvSpPr>
          <p:cNvPr id="3" name="Content Placeholder 2"/>
          <p:cNvSpPr>
            <a:spLocks noGrp="1"/>
          </p:cNvSpPr>
          <p:nvPr>
            <p:ph idx="1"/>
          </p:nvPr>
        </p:nvSpPr>
        <p:spPr/>
        <p:txBody>
          <a:bodyPr/>
          <a:lstStyle/>
          <a:p>
            <a:pPr lvl="0"/>
            <a:r>
              <a:rPr lang="en-US" dirty="0"/>
              <a:t>Electronic Communications Privacy Act</a:t>
            </a:r>
          </a:p>
          <a:p>
            <a:pPr lvl="1"/>
            <a:r>
              <a:rPr lang="en-US" dirty="0"/>
              <a:t>18 U.S.C. § 2510</a:t>
            </a:r>
          </a:p>
          <a:p>
            <a:pPr lvl="1"/>
            <a:r>
              <a:rPr lang="en-US" dirty="0"/>
              <a:t>https://it.ojp.gov/PrivacyLiberty/authorities/statutes/1285</a:t>
            </a:r>
          </a:p>
          <a:p>
            <a:pPr lvl="0"/>
            <a:r>
              <a:rPr lang="en-US" dirty="0"/>
              <a:t>Regulate the interception of electronic communications, stored communications and certain types of tracking devices</a:t>
            </a:r>
          </a:p>
          <a:p>
            <a:pPr lvl="1"/>
            <a:r>
              <a:rPr lang="en-US" dirty="0"/>
              <a:t>Steve Jackson Games case</a:t>
            </a:r>
          </a:p>
          <a:p>
            <a:r>
              <a:rPr lang="en-US" dirty="0"/>
              <a:t>Law enforcement requires court order to access email and incoming/outgoing phone numbers</a:t>
            </a:r>
          </a:p>
          <a:p>
            <a:r>
              <a:rPr lang="en-US" dirty="0"/>
              <a:t>Revised as part of USA PATRIOT Act and more recently, but still criticized as out-of-date</a:t>
            </a:r>
          </a:p>
        </p:txBody>
      </p:sp>
    </p:spTree>
    <p:extLst>
      <p:ext uri="{BB962C8B-B14F-4D97-AF65-F5344CB8AC3E}">
        <p14:creationId xmlns:p14="http://schemas.microsoft.com/office/powerpoint/2010/main" val="3880185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3600" dirty="0">
                <a:latin typeface="+mn-lt"/>
              </a:rPr>
              <a:t>Federal Laws</a:t>
            </a:r>
            <a:r>
              <a:rPr lang="en-US" sz="3600" baseline="0" dirty="0">
                <a:latin typeface="+mn-lt"/>
              </a:rPr>
              <a:t> – CFAA </a:t>
            </a:r>
            <a:endParaRPr lang="en-US" sz="3600" dirty="0">
              <a:latin typeface="+mn-lt"/>
            </a:endParaRPr>
          </a:p>
        </p:txBody>
      </p:sp>
      <p:sp>
        <p:nvSpPr>
          <p:cNvPr id="3" name="Content Placeholder 2"/>
          <p:cNvSpPr>
            <a:spLocks noGrp="1"/>
          </p:cNvSpPr>
          <p:nvPr>
            <p:ph idx="1"/>
          </p:nvPr>
        </p:nvSpPr>
        <p:spPr>
          <a:xfrm>
            <a:off x="457200" y="1219200"/>
            <a:ext cx="7620000" cy="4800600"/>
          </a:xfrm>
        </p:spPr>
        <p:txBody>
          <a:bodyPr>
            <a:normAutofit fontScale="92500"/>
          </a:bodyPr>
          <a:lstStyle/>
          <a:p>
            <a:pPr lvl="0" fontAlgn="t"/>
            <a:r>
              <a:rPr lang="en-US" sz="2400" b="0" i="0" kern="1200" cap="none" spc="-100" baseline="0" dirty="0">
                <a:ln>
                  <a:noFill/>
                </a:ln>
                <a:effectLst/>
                <a:ea typeface="+mj-ea"/>
                <a:cs typeface="+mj-cs"/>
              </a:rPr>
              <a:t>Computer Fraud and Abuse Act</a:t>
            </a:r>
            <a:endParaRPr lang="en-US" sz="2400" spc="-100" dirty="0">
              <a:ea typeface="+mj-ea"/>
              <a:cs typeface="+mj-cs"/>
            </a:endParaRPr>
          </a:p>
          <a:p>
            <a:pPr lvl="2" fontAlgn="t"/>
            <a:r>
              <a:rPr lang="en-US" sz="2000" b="0" i="0" kern="1200" cap="none" spc="-100" baseline="0" dirty="0">
                <a:ln>
                  <a:noFill/>
                </a:ln>
                <a:effectLst/>
                <a:ea typeface="+mj-ea"/>
                <a:cs typeface="+mj-cs"/>
              </a:rPr>
              <a:t>18 U.S.C. § 1030</a:t>
            </a:r>
          </a:p>
          <a:p>
            <a:pPr lvl="2" fontAlgn="t"/>
            <a:r>
              <a:rPr lang="en-US" sz="2200" spc="-100" dirty="0">
                <a:ea typeface="+mj-ea"/>
                <a:cs typeface="+mj-cs"/>
              </a:rPr>
              <a:t>http://fas.org/sgp/crs/misc/97-1025.pdf</a:t>
            </a:r>
            <a:endParaRPr lang="en-US" sz="2200" b="0" i="0" kern="1200" cap="none" spc="-100" baseline="0" dirty="0">
              <a:ln>
                <a:noFill/>
              </a:ln>
              <a:effectLst/>
              <a:ea typeface="+mj-ea"/>
              <a:cs typeface="+mj-cs"/>
            </a:endParaRPr>
          </a:p>
          <a:p>
            <a:pPr lvl="0" fontAlgn="t"/>
            <a:r>
              <a:rPr lang="en-US" sz="2400" b="0" i="0" kern="1200" cap="none" spc="-100" baseline="0" dirty="0">
                <a:ln>
                  <a:noFill/>
                </a:ln>
                <a:effectLst/>
                <a:ea typeface="+mj-ea"/>
                <a:cs typeface="+mj-cs"/>
              </a:rPr>
              <a:t>Regulates computer tampering</a:t>
            </a:r>
          </a:p>
          <a:p>
            <a:pPr lvl="1" fontAlgn="t"/>
            <a:r>
              <a:rPr lang="en-US" sz="2200" spc="-100" dirty="0">
                <a:ea typeface="+mj-ea"/>
                <a:cs typeface="+mj-cs"/>
              </a:rPr>
              <a:t>Anti-hacking statute</a:t>
            </a:r>
          </a:p>
          <a:p>
            <a:pPr lvl="1" fontAlgn="t"/>
            <a:r>
              <a:rPr lang="en-US" sz="2200" b="0" i="0" kern="1200" cap="none" spc="-100" baseline="0" dirty="0">
                <a:ln>
                  <a:noFill/>
                </a:ln>
                <a:effectLst/>
                <a:ea typeface="+mj-ea"/>
                <a:cs typeface="+mj-cs"/>
              </a:rPr>
              <a:t>Applies</a:t>
            </a:r>
            <a:r>
              <a:rPr lang="en-US" sz="2200" b="0" i="0" kern="1200" cap="none" spc="-100" dirty="0">
                <a:ln>
                  <a:noFill/>
                </a:ln>
                <a:effectLst/>
                <a:ea typeface="+mj-ea"/>
                <a:cs typeface="+mj-cs"/>
              </a:rPr>
              <a:t> to any “federal interest computer” which includes any computer attached to the Internet, directly or indirectly</a:t>
            </a:r>
          </a:p>
          <a:p>
            <a:pPr lvl="2" fontAlgn="t"/>
            <a:r>
              <a:rPr lang="en-US" sz="2200" spc="-100" baseline="0" dirty="0">
                <a:ea typeface="+mj-ea"/>
                <a:cs typeface="+mj-cs"/>
              </a:rPr>
              <a:t>Morris worm one of the earliest</a:t>
            </a:r>
            <a:r>
              <a:rPr lang="en-US" sz="2200" spc="-100" dirty="0">
                <a:ea typeface="+mj-ea"/>
                <a:cs typeface="+mj-cs"/>
              </a:rPr>
              <a:t> cases</a:t>
            </a:r>
          </a:p>
          <a:p>
            <a:pPr lvl="1" fontAlgn="t"/>
            <a:r>
              <a:rPr lang="en-US" sz="2400" b="0" i="0" kern="1200" cap="none" spc="-100" baseline="0" dirty="0">
                <a:ln>
                  <a:noFill/>
                </a:ln>
                <a:effectLst/>
                <a:ea typeface="+mj-ea"/>
                <a:cs typeface="+mj-cs"/>
              </a:rPr>
              <a:t>Popular tool by employers against hackers, former employees, etc.</a:t>
            </a:r>
          </a:p>
          <a:p>
            <a:pPr lvl="1" fontAlgn="t"/>
            <a:r>
              <a:rPr lang="en-US" sz="2400" b="0" i="0" kern="1200" cap="none" spc="-100" baseline="0" dirty="0">
                <a:ln>
                  <a:noFill/>
                </a:ln>
                <a:effectLst/>
                <a:ea typeface="+mj-ea"/>
                <a:cs typeface="+mj-cs"/>
              </a:rPr>
              <a:t>Supreme Court case: </a:t>
            </a:r>
            <a:r>
              <a:rPr lang="en-US" sz="2400" b="0" i="1" kern="1200" cap="none" spc="-100" baseline="0" dirty="0">
                <a:ln>
                  <a:noFill/>
                </a:ln>
                <a:effectLst/>
                <a:ea typeface="+mj-ea"/>
                <a:cs typeface="+mj-cs"/>
              </a:rPr>
              <a:t>Van Buren v. United States</a:t>
            </a:r>
            <a:r>
              <a:rPr lang="en-US" sz="2400" b="0" kern="1200" cap="none" spc="-100" baseline="0" dirty="0">
                <a:ln>
                  <a:noFill/>
                </a:ln>
                <a:effectLst/>
                <a:ea typeface="+mj-ea"/>
                <a:cs typeface="+mj-cs"/>
              </a:rPr>
              <a:t> (2021)</a:t>
            </a:r>
          </a:p>
          <a:p>
            <a:pPr lvl="2" fontAlgn="t"/>
            <a:r>
              <a:rPr lang="en-US" sz="2000" spc="-100" dirty="0">
                <a:ea typeface="+mj-ea"/>
                <a:cs typeface="+mj-cs"/>
              </a:rPr>
              <a:t>Holding: An individual “exceeds authorized access” if they access computer </a:t>
            </a:r>
            <a:r>
              <a:rPr lang="en-US" sz="2000" u="sng" spc="-100" dirty="0">
                <a:ea typeface="+mj-ea"/>
                <a:cs typeface="+mj-cs"/>
              </a:rPr>
              <a:t>with authorization</a:t>
            </a:r>
            <a:r>
              <a:rPr lang="en-US" sz="2000" spc="-100" dirty="0">
                <a:ea typeface="+mj-ea"/>
                <a:cs typeface="+mj-cs"/>
              </a:rPr>
              <a:t> but then access information in areas which are off-limits. Motivation behind the improper access is irrelevant.</a:t>
            </a:r>
            <a:endParaRPr lang="en-US" sz="1200" dirty="0"/>
          </a:p>
        </p:txBody>
      </p:sp>
    </p:spTree>
    <p:extLst>
      <p:ext uri="{BB962C8B-B14F-4D97-AF65-F5344CB8AC3E}">
        <p14:creationId xmlns:p14="http://schemas.microsoft.com/office/powerpoint/2010/main" val="1129849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Federal Laws</a:t>
            </a:r>
          </a:p>
        </p:txBody>
      </p:sp>
      <p:sp>
        <p:nvSpPr>
          <p:cNvPr id="3" name="Content Placeholder 2"/>
          <p:cNvSpPr>
            <a:spLocks noGrp="1"/>
          </p:cNvSpPr>
          <p:nvPr>
            <p:ph idx="1"/>
          </p:nvPr>
        </p:nvSpPr>
        <p:spPr/>
        <p:txBody>
          <a:bodyPr/>
          <a:lstStyle/>
          <a:p>
            <a:r>
              <a:rPr lang="en-US" dirty="0"/>
              <a:t>Cable television data</a:t>
            </a:r>
          </a:p>
          <a:p>
            <a:pPr lvl="1"/>
            <a:r>
              <a:rPr lang="en-US" dirty="0"/>
              <a:t>Cable Communications Policy Act (Cable Act)</a:t>
            </a:r>
          </a:p>
          <a:p>
            <a:pPr lvl="0"/>
            <a:r>
              <a:rPr lang="en-US" dirty="0"/>
              <a:t>Driver’s information</a:t>
            </a:r>
          </a:p>
          <a:p>
            <a:pPr lvl="1"/>
            <a:r>
              <a:rPr lang="en-US" dirty="0"/>
              <a:t>Driver's Privacy Protection Act of 1994 </a:t>
            </a:r>
          </a:p>
          <a:p>
            <a:pPr lvl="1"/>
            <a:r>
              <a:rPr lang="en-US" dirty="0"/>
              <a:t>USA PATRIOT Act</a:t>
            </a:r>
          </a:p>
          <a:p>
            <a:pPr lvl="0"/>
            <a:r>
              <a:rPr lang="en-US" dirty="0"/>
              <a:t>More to follow</a:t>
            </a:r>
          </a:p>
          <a:p>
            <a:pPr lvl="1"/>
            <a:r>
              <a:rPr lang="en-US" dirty="0"/>
              <a:t>Several bills reintroduced each year in Congress, but may not pass</a:t>
            </a:r>
          </a:p>
          <a:p>
            <a:pPr lvl="1"/>
            <a:endParaRPr lang="en-US" dirty="0"/>
          </a:p>
        </p:txBody>
      </p:sp>
    </p:spTree>
    <p:extLst>
      <p:ext uri="{BB962C8B-B14F-4D97-AF65-F5344CB8AC3E}">
        <p14:creationId xmlns:p14="http://schemas.microsoft.com/office/powerpoint/2010/main" val="739962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State Laws – Overview </a:t>
            </a:r>
          </a:p>
        </p:txBody>
      </p:sp>
      <p:sp>
        <p:nvSpPr>
          <p:cNvPr id="3" name="Content Placeholder 2"/>
          <p:cNvSpPr>
            <a:spLocks noGrp="1"/>
          </p:cNvSpPr>
          <p:nvPr>
            <p:ph idx="1"/>
          </p:nvPr>
        </p:nvSpPr>
        <p:spPr>
          <a:xfrm>
            <a:off x="457200" y="1371600"/>
            <a:ext cx="7620000" cy="4800600"/>
          </a:xfrm>
        </p:spPr>
        <p:txBody>
          <a:bodyPr>
            <a:normAutofit fontScale="92500"/>
          </a:bodyPr>
          <a:lstStyle/>
          <a:p>
            <a:r>
              <a:rPr lang="en-US" sz="2400" dirty="0"/>
              <a:t>States have implemented a variety of privacy and security laws and regulations, some of which mirror federal laws and regulations, while the best known have broken new ground</a:t>
            </a:r>
          </a:p>
          <a:p>
            <a:r>
              <a:rPr lang="en-US" sz="2400" dirty="0"/>
              <a:t>Several, such as the security breach notification laws, have been copied around the country, but with different implementations making compliance more difficult for companies with data subjects in multiple states</a:t>
            </a:r>
          </a:p>
          <a:p>
            <a:pPr lvl="1"/>
            <a:r>
              <a:rPr lang="en-US" dirty="0"/>
              <a:t>https://www.ncsl.org/research/telecommunications-and-information-technology/state-laws-related-to-internet-privacy.aspx</a:t>
            </a:r>
          </a:p>
          <a:p>
            <a:r>
              <a:rPr lang="en-US" sz="2400" dirty="0"/>
              <a:t>According to the National Conference of State Legislatures:</a:t>
            </a:r>
          </a:p>
          <a:p>
            <a:pPr lvl="1"/>
            <a:r>
              <a:rPr lang="en-US" sz="2200" dirty="0"/>
              <a:t>In 2021, “at least 38 states introduced over 160 consumer privacy related bills” (vs. 30 states in 2020 and 25 in 2019)</a:t>
            </a:r>
            <a:endParaRPr lang="en-US" dirty="0"/>
          </a:p>
        </p:txBody>
      </p:sp>
    </p:spTree>
    <p:extLst>
      <p:ext uri="{BB962C8B-B14F-4D97-AF65-F5344CB8AC3E}">
        <p14:creationId xmlns:p14="http://schemas.microsoft.com/office/powerpoint/2010/main" val="453220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3600" dirty="0">
                <a:latin typeface="+mn-lt"/>
              </a:rPr>
              <a:t>State Comprehensive Privacy Legislation</a:t>
            </a:r>
          </a:p>
        </p:txBody>
      </p:sp>
      <p:pic>
        <p:nvPicPr>
          <p:cNvPr id="10" name="Picture 9" descr="Map&#10;&#10;Description automatically generated">
            <a:extLst>
              <a:ext uri="{FF2B5EF4-FFF2-40B4-BE49-F238E27FC236}">
                <a16:creationId xmlns:a16="http://schemas.microsoft.com/office/drawing/2014/main" id="{DF9A1CCA-F8FA-40F9-A9B1-15C32BE357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180256"/>
            <a:ext cx="7696200" cy="3839544"/>
          </a:xfrm>
          <a:prstGeom prst="rect">
            <a:avLst/>
          </a:prstGeom>
        </p:spPr>
      </p:pic>
      <p:sp>
        <p:nvSpPr>
          <p:cNvPr id="12" name="TextBox 11">
            <a:extLst>
              <a:ext uri="{FF2B5EF4-FFF2-40B4-BE49-F238E27FC236}">
                <a16:creationId xmlns:a16="http://schemas.microsoft.com/office/drawing/2014/main" id="{C41BB950-2CC3-47E2-A3C6-987AB4E26F39}"/>
              </a:ext>
            </a:extLst>
          </p:cNvPr>
          <p:cNvSpPr txBox="1"/>
          <p:nvPr/>
        </p:nvSpPr>
        <p:spPr>
          <a:xfrm>
            <a:off x="2667000" y="6200001"/>
            <a:ext cx="5638800" cy="461665"/>
          </a:xfrm>
          <a:prstGeom prst="rect">
            <a:avLst/>
          </a:prstGeom>
          <a:noFill/>
        </p:spPr>
        <p:txBody>
          <a:bodyPr wrap="square" rtlCol="0">
            <a:spAutoFit/>
          </a:bodyPr>
          <a:lstStyle/>
          <a:p>
            <a:r>
              <a:rPr lang="en-US" sz="1200" dirty="0"/>
              <a:t>Source: </a:t>
            </a:r>
            <a:r>
              <a:rPr lang="en-US" sz="1200" dirty="0">
                <a:hlinkClick r:id="rId3"/>
              </a:rPr>
              <a:t>https://iapp.org/resources/article/us-state-privacy-legislation-tracker/</a:t>
            </a:r>
            <a:endParaRPr lang="en-US" sz="1200" dirty="0"/>
          </a:p>
          <a:p>
            <a:r>
              <a:rPr lang="en-US" sz="1200" dirty="0"/>
              <a:t>Slide updated March 17, 2022</a:t>
            </a:r>
          </a:p>
        </p:txBody>
      </p:sp>
      <p:sp>
        <p:nvSpPr>
          <p:cNvPr id="13" name="TextBox 12">
            <a:extLst>
              <a:ext uri="{FF2B5EF4-FFF2-40B4-BE49-F238E27FC236}">
                <a16:creationId xmlns:a16="http://schemas.microsoft.com/office/drawing/2014/main" id="{F0BBDDD6-8C4E-462C-9361-FCD98E8FA4AF}"/>
              </a:ext>
            </a:extLst>
          </p:cNvPr>
          <p:cNvSpPr txBox="1"/>
          <p:nvPr/>
        </p:nvSpPr>
        <p:spPr>
          <a:xfrm>
            <a:off x="457200" y="949404"/>
            <a:ext cx="7620000" cy="1107996"/>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mn-lt"/>
              </a:rPr>
              <a:t>Currently: California, Colorado, and Virginia</a:t>
            </a:r>
          </a:p>
          <a:p>
            <a:pPr marL="342900" indent="-342900">
              <a:buFont typeface="Arial" panose="020B0604020202020204" pitchFamily="34" charset="0"/>
              <a:buChar char="•"/>
            </a:pPr>
            <a:r>
              <a:rPr lang="en-US" sz="2200" dirty="0">
                <a:latin typeface="+mn-lt"/>
              </a:rPr>
              <a:t>Utah bill waiting for governor’s signature</a:t>
            </a:r>
          </a:p>
          <a:p>
            <a:pPr marL="342900" indent="-342900">
              <a:buFont typeface="Arial" panose="020B0604020202020204" pitchFamily="34" charset="0"/>
              <a:buChar char="•"/>
            </a:pPr>
            <a:r>
              <a:rPr lang="en-US" sz="2200" dirty="0">
                <a:latin typeface="+mn-lt"/>
              </a:rPr>
              <a:t>States in yellow, blue, and green are pending</a:t>
            </a:r>
          </a:p>
        </p:txBody>
      </p:sp>
    </p:spTree>
    <p:extLst>
      <p:ext uri="{BB962C8B-B14F-4D97-AF65-F5344CB8AC3E}">
        <p14:creationId xmlns:p14="http://schemas.microsoft.com/office/powerpoint/2010/main" val="2893437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7940-67EA-4F68-9F20-E6946CCCF4D4}"/>
              </a:ext>
            </a:extLst>
          </p:cNvPr>
          <p:cNvSpPr>
            <a:spLocks noGrp="1"/>
          </p:cNvSpPr>
          <p:nvPr>
            <p:ph type="title"/>
          </p:nvPr>
        </p:nvSpPr>
        <p:spPr>
          <a:xfrm>
            <a:off x="457200" y="274638"/>
            <a:ext cx="7620000" cy="639762"/>
          </a:xfrm>
        </p:spPr>
        <p:txBody>
          <a:bodyPr/>
          <a:lstStyle/>
          <a:p>
            <a:r>
              <a:rPr lang="en-US" sz="3600" dirty="0">
                <a:latin typeface="+mn-lt"/>
              </a:rPr>
              <a:t>State Laws – Comprehensive Privacy Laws</a:t>
            </a:r>
          </a:p>
        </p:txBody>
      </p:sp>
      <p:sp>
        <p:nvSpPr>
          <p:cNvPr id="3" name="Content Placeholder 2">
            <a:extLst>
              <a:ext uri="{FF2B5EF4-FFF2-40B4-BE49-F238E27FC236}">
                <a16:creationId xmlns:a16="http://schemas.microsoft.com/office/drawing/2014/main" id="{8CCAE102-D37E-41F2-9D06-379920037BF3}"/>
              </a:ext>
            </a:extLst>
          </p:cNvPr>
          <p:cNvSpPr>
            <a:spLocks noGrp="1"/>
          </p:cNvSpPr>
          <p:nvPr>
            <p:ph idx="1"/>
          </p:nvPr>
        </p:nvSpPr>
        <p:spPr>
          <a:xfrm>
            <a:off x="228600" y="1066800"/>
            <a:ext cx="7848600" cy="5105400"/>
          </a:xfrm>
        </p:spPr>
        <p:txBody>
          <a:bodyPr>
            <a:normAutofit fontScale="92500" lnSpcReduction="20000"/>
          </a:bodyPr>
          <a:lstStyle/>
          <a:p>
            <a:r>
              <a:rPr lang="fr-FR" sz="1700" dirty="0"/>
              <a:t>California (CCPA (effective 2020-2022), CPRA (effective </a:t>
            </a:r>
            <a:r>
              <a:rPr lang="fr-FR" sz="1700" dirty="0" err="1"/>
              <a:t>January</a:t>
            </a:r>
            <a:r>
              <a:rPr lang="fr-FR" sz="1700" dirty="0"/>
              <a:t> 1, 2023))</a:t>
            </a:r>
          </a:p>
          <a:p>
            <a:pPr lvl="1"/>
            <a:r>
              <a:rPr lang="fr-FR" sz="1400" dirty="0" err="1"/>
              <a:t>Aimed</a:t>
            </a:r>
            <a:r>
              <a:rPr lang="fr-FR" sz="1400" dirty="0"/>
              <a:t> at businesses </a:t>
            </a:r>
            <a:r>
              <a:rPr lang="fr-FR" sz="1400" dirty="0" err="1"/>
              <a:t>which</a:t>
            </a:r>
            <a:r>
              <a:rPr lang="fr-FR" sz="1400" dirty="0"/>
              <a:t> </a:t>
            </a:r>
            <a:r>
              <a:rPr lang="fr-FR" sz="1400" dirty="0" err="1"/>
              <a:t>collect</a:t>
            </a:r>
            <a:r>
              <a:rPr lang="fr-FR" sz="1400" dirty="0"/>
              <a:t> and </a:t>
            </a:r>
            <a:r>
              <a:rPr lang="fr-FR" sz="1400" dirty="0" err="1"/>
              <a:t>sell</a:t>
            </a:r>
            <a:r>
              <a:rPr lang="fr-FR" sz="1400" dirty="0"/>
              <a:t> large </a:t>
            </a:r>
            <a:r>
              <a:rPr lang="fr-FR" sz="1400" dirty="0" err="1"/>
              <a:t>amounts</a:t>
            </a:r>
            <a:r>
              <a:rPr lang="fr-FR" sz="1400" dirty="0"/>
              <a:t> of PII. </a:t>
            </a:r>
            <a:r>
              <a:rPr lang="fr-FR" sz="1400" dirty="0" err="1"/>
              <a:t>Requires</a:t>
            </a:r>
            <a:r>
              <a:rPr lang="fr-FR" sz="1400" dirty="0"/>
              <a:t> notice of collection, </a:t>
            </a:r>
            <a:r>
              <a:rPr lang="fr-FR" sz="1400" dirty="0" err="1"/>
              <a:t>purpose</a:t>
            </a:r>
            <a:r>
              <a:rPr lang="fr-FR" sz="1400" dirty="0"/>
              <a:t>, and sharing/</a:t>
            </a:r>
            <a:r>
              <a:rPr lang="fr-FR" sz="1400" dirty="0" err="1"/>
              <a:t>selling</a:t>
            </a:r>
            <a:r>
              <a:rPr lang="fr-FR" sz="1400" dirty="0"/>
              <a:t>. Data </a:t>
            </a:r>
            <a:r>
              <a:rPr lang="fr-FR" sz="1400" dirty="0" err="1"/>
              <a:t>subjects</a:t>
            </a:r>
            <a:r>
              <a:rPr lang="fr-FR" sz="1400" dirty="0"/>
              <a:t> can </a:t>
            </a:r>
            <a:r>
              <a:rPr lang="fr-FR" sz="1400" dirty="0" err="1"/>
              <a:t>access</a:t>
            </a:r>
            <a:r>
              <a:rPr lang="fr-FR" sz="1400" dirty="0"/>
              <a:t> and correct </a:t>
            </a:r>
            <a:r>
              <a:rPr lang="fr-FR" sz="1400" dirty="0" err="1"/>
              <a:t>their</a:t>
            </a:r>
            <a:r>
              <a:rPr lang="fr-FR" sz="1400" dirty="0"/>
              <a:t> PII. </a:t>
            </a:r>
            <a:r>
              <a:rPr lang="fr-FR" sz="1400" dirty="0" err="1"/>
              <a:t>Potential</a:t>
            </a:r>
            <a:r>
              <a:rPr lang="fr-FR" sz="1400" dirty="0"/>
              <a:t> of large fines.</a:t>
            </a:r>
          </a:p>
          <a:p>
            <a:pPr lvl="1"/>
            <a:r>
              <a:rPr lang="fr-FR" sz="1400" dirty="0"/>
              <a:t>So important </a:t>
            </a:r>
            <a:r>
              <a:rPr lang="fr-FR" sz="1400" dirty="0" err="1"/>
              <a:t>that</a:t>
            </a:r>
            <a:r>
              <a:rPr lang="fr-FR" sz="1400" dirty="0"/>
              <a:t> </a:t>
            </a:r>
            <a:r>
              <a:rPr lang="fr-FR" sz="1400" dirty="0" err="1"/>
              <a:t>it</a:t>
            </a:r>
            <a:r>
              <a:rPr lang="fr-FR" sz="1400" dirty="0"/>
              <a:t> </a:t>
            </a:r>
            <a:r>
              <a:rPr lang="fr-FR" sz="1400" dirty="0" err="1"/>
              <a:t>gets</a:t>
            </a:r>
            <a:r>
              <a:rPr lang="fr-FR" sz="1400" dirty="0"/>
              <a:t> </a:t>
            </a:r>
            <a:r>
              <a:rPr lang="fr-FR" sz="1400" dirty="0" err="1"/>
              <a:t>its</a:t>
            </a:r>
            <a:r>
              <a:rPr lang="fr-FR" sz="1400" dirty="0"/>
              <a:t> </a:t>
            </a:r>
            <a:r>
              <a:rPr lang="fr-FR" sz="1400" dirty="0" err="1"/>
              <a:t>own</a:t>
            </a:r>
            <a:r>
              <a:rPr lang="fr-FR" sz="1400" dirty="0"/>
              <a:t> slide…</a:t>
            </a:r>
          </a:p>
          <a:p>
            <a:pPr lvl="2"/>
            <a:endParaRPr lang="fr-FR" sz="1200" dirty="0"/>
          </a:p>
          <a:p>
            <a:r>
              <a:rPr lang="fr-FR" sz="1700" dirty="0"/>
              <a:t>Virginia (Virginia Consumer Data Protection </a:t>
            </a:r>
            <a:r>
              <a:rPr lang="fr-FR" sz="1700" dirty="0" err="1"/>
              <a:t>Act</a:t>
            </a:r>
            <a:r>
              <a:rPr lang="fr-FR" sz="1700" dirty="0"/>
              <a:t>, </a:t>
            </a:r>
            <a:r>
              <a:rPr lang="fr-FR" sz="1700" dirty="0" err="1"/>
              <a:t>signed</a:t>
            </a:r>
            <a:r>
              <a:rPr lang="fr-FR" sz="1700" dirty="0"/>
              <a:t> March 2, 2021, effective </a:t>
            </a:r>
            <a:r>
              <a:rPr lang="fr-FR" sz="1700" dirty="0" err="1"/>
              <a:t>January</a:t>
            </a:r>
            <a:r>
              <a:rPr lang="fr-FR" sz="1700" dirty="0"/>
              <a:t> 1, 2023)</a:t>
            </a:r>
          </a:p>
          <a:p>
            <a:pPr lvl="1"/>
            <a:r>
              <a:rPr lang="fr-FR" sz="1400" dirty="0" err="1"/>
              <a:t>Modeled</a:t>
            </a:r>
            <a:r>
              <a:rPr lang="fr-FR" sz="1400" dirty="0"/>
              <a:t> on GDPR and CCPA. </a:t>
            </a:r>
            <a:r>
              <a:rPr lang="fr-FR" sz="1400" dirty="0" err="1"/>
              <a:t>Applies</a:t>
            </a:r>
            <a:r>
              <a:rPr lang="fr-FR" sz="1400" dirty="0"/>
              <a:t> more </a:t>
            </a:r>
            <a:r>
              <a:rPr lang="fr-FR" sz="1400" dirty="0" err="1"/>
              <a:t>narrowly</a:t>
            </a:r>
            <a:r>
              <a:rPr lang="fr-FR" sz="1400" dirty="0"/>
              <a:t>, but </a:t>
            </a:r>
            <a:r>
              <a:rPr lang="fr-FR" sz="1400" dirty="0" err="1"/>
              <a:t>includes</a:t>
            </a:r>
            <a:r>
              <a:rPr lang="fr-FR" sz="1400" dirty="0"/>
              <a:t> more </a:t>
            </a:r>
            <a:r>
              <a:rPr lang="fr-FR" sz="1400" dirty="0" err="1"/>
              <a:t>individual</a:t>
            </a:r>
            <a:r>
              <a:rPr lang="fr-FR" sz="1400" dirty="0"/>
              <a:t> </a:t>
            </a:r>
            <a:r>
              <a:rPr lang="fr-FR" sz="1400" dirty="0" err="1"/>
              <a:t>rights</a:t>
            </a:r>
            <a:r>
              <a:rPr lang="fr-FR" sz="1400" dirty="0"/>
              <a:t> </a:t>
            </a:r>
            <a:r>
              <a:rPr lang="fr-FR" sz="1400" dirty="0" err="1"/>
              <a:t>than</a:t>
            </a:r>
            <a:r>
              <a:rPr lang="fr-FR" sz="1400" dirty="0"/>
              <a:t> CCPA, and more </a:t>
            </a:r>
            <a:r>
              <a:rPr lang="fr-FR" sz="1400" dirty="0" err="1"/>
              <a:t>limits</a:t>
            </a:r>
            <a:r>
              <a:rPr lang="fr-FR" sz="1400" dirty="0"/>
              <a:t> on collection/use </a:t>
            </a:r>
            <a:r>
              <a:rPr lang="fr-FR" sz="1400" dirty="0" err="1"/>
              <a:t>than</a:t>
            </a:r>
            <a:r>
              <a:rPr lang="fr-FR" sz="1400" dirty="0"/>
              <a:t> CCPA.</a:t>
            </a:r>
          </a:p>
          <a:p>
            <a:pPr lvl="1"/>
            <a:r>
              <a:rPr lang="fr-FR" sz="1400" dirty="0" err="1"/>
              <a:t>Threshhold</a:t>
            </a:r>
            <a:r>
              <a:rPr lang="fr-FR" sz="1400" dirty="0"/>
              <a:t>: businesses </a:t>
            </a:r>
            <a:r>
              <a:rPr lang="fr-FR" sz="1400" dirty="0" err="1"/>
              <a:t>that</a:t>
            </a:r>
            <a:r>
              <a:rPr lang="fr-FR" sz="1400" dirty="0"/>
              <a:t> control/process data of 100,000 VA </a:t>
            </a:r>
            <a:r>
              <a:rPr lang="fr-FR" sz="1400" dirty="0" err="1"/>
              <a:t>consumers</a:t>
            </a:r>
            <a:r>
              <a:rPr lang="fr-FR" sz="1400" dirty="0"/>
              <a:t> </a:t>
            </a:r>
            <a:r>
              <a:rPr lang="fr-FR" sz="1400" u="sng" dirty="0"/>
              <a:t>or</a:t>
            </a:r>
            <a:r>
              <a:rPr lang="fr-FR" sz="1400" dirty="0"/>
              <a:t> </a:t>
            </a:r>
            <a:r>
              <a:rPr lang="fr-FR" sz="1400" dirty="0" err="1"/>
              <a:t>from</a:t>
            </a:r>
            <a:r>
              <a:rPr lang="fr-FR" sz="1400" dirty="0"/>
              <a:t> 25,000 </a:t>
            </a:r>
            <a:r>
              <a:rPr lang="fr-FR" sz="1400" dirty="0" err="1"/>
              <a:t>consumers</a:t>
            </a:r>
            <a:r>
              <a:rPr lang="fr-FR" sz="1400" dirty="0"/>
              <a:t> and </a:t>
            </a:r>
            <a:r>
              <a:rPr lang="fr-FR" sz="1400" dirty="0" err="1"/>
              <a:t>derive</a:t>
            </a:r>
            <a:r>
              <a:rPr lang="fr-FR" sz="1400" dirty="0"/>
              <a:t> 50% of </a:t>
            </a:r>
            <a:r>
              <a:rPr lang="fr-FR" sz="1400" dirty="0" err="1"/>
              <a:t>gross</a:t>
            </a:r>
            <a:r>
              <a:rPr lang="fr-FR" sz="1400" dirty="0"/>
              <a:t> revenue </a:t>
            </a:r>
            <a:r>
              <a:rPr lang="fr-FR" sz="1400" dirty="0" err="1"/>
              <a:t>from</a:t>
            </a:r>
            <a:r>
              <a:rPr lang="fr-FR" sz="1400" dirty="0"/>
              <a:t> sale of </a:t>
            </a:r>
            <a:r>
              <a:rPr lang="fr-FR" sz="1400" dirty="0" err="1"/>
              <a:t>personal</a:t>
            </a:r>
            <a:r>
              <a:rPr lang="fr-FR" sz="1400" dirty="0"/>
              <a:t> data.</a:t>
            </a:r>
          </a:p>
          <a:p>
            <a:pPr lvl="1"/>
            <a:endParaRPr lang="fr-FR" sz="1400" dirty="0"/>
          </a:p>
          <a:p>
            <a:r>
              <a:rPr lang="fr-FR" sz="1700" dirty="0"/>
              <a:t>Colorado (Colorado </a:t>
            </a:r>
            <a:r>
              <a:rPr lang="fr-FR" sz="1700" dirty="0" err="1"/>
              <a:t>Privacy</a:t>
            </a:r>
            <a:r>
              <a:rPr lang="fr-FR" sz="1700" dirty="0"/>
              <a:t> </a:t>
            </a:r>
            <a:r>
              <a:rPr lang="fr-FR" sz="1700" dirty="0" err="1"/>
              <a:t>Act</a:t>
            </a:r>
            <a:r>
              <a:rPr lang="fr-FR" sz="1700" dirty="0"/>
              <a:t>, </a:t>
            </a:r>
            <a:r>
              <a:rPr lang="fr-FR" sz="1700" dirty="0" err="1"/>
              <a:t>signed</a:t>
            </a:r>
            <a:r>
              <a:rPr lang="fr-FR" sz="1700" dirty="0"/>
              <a:t> July 8, 2021, effective July 1, 2023)</a:t>
            </a:r>
          </a:p>
          <a:p>
            <a:pPr lvl="1"/>
            <a:r>
              <a:rPr lang="fr-FR" sz="1400" dirty="0" err="1"/>
              <a:t>Similar</a:t>
            </a:r>
            <a:r>
              <a:rPr lang="fr-FR" sz="1400" dirty="0"/>
              <a:t> to CCPA, but </a:t>
            </a:r>
            <a:r>
              <a:rPr lang="fr-FR" sz="1400" dirty="0" err="1"/>
              <a:t>applies</a:t>
            </a:r>
            <a:r>
              <a:rPr lang="fr-FR" sz="1400" dirty="0"/>
              <a:t> to </a:t>
            </a:r>
            <a:r>
              <a:rPr lang="fr-FR" sz="1400" dirty="0" err="1"/>
              <a:t>consumers</a:t>
            </a:r>
            <a:r>
              <a:rPr lang="fr-FR" sz="1400" dirty="0"/>
              <a:t>, not </a:t>
            </a:r>
            <a:r>
              <a:rPr lang="fr-FR" sz="1400" dirty="0" err="1"/>
              <a:t>employees</a:t>
            </a:r>
            <a:r>
              <a:rPr lang="fr-FR" sz="1400" dirty="0"/>
              <a:t>. </a:t>
            </a:r>
            <a:r>
              <a:rPr lang="fr-FR" sz="1400" dirty="0" err="1"/>
              <a:t>Focuses</a:t>
            </a:r>
            <a:r>
              <a:rPr lang="fr-FR" sz="1400" dirty="0"/>
              <a:t> on </a:t>
            </a:r>
            <a:r>
              <a:rPr lang="fr-FR" sz="1400" dirty="0" err="1"/>
              <a:t>selling</a:t>
            </a:r>
            <a:r>
              <a:rPr lang="fr-FR" sz="1400" dirty="0"/>
              <a:t>, not sharing. Violations </a:t>
            </a:r>
            <a:r>
              <a:rPr lang="fr-FR" sz="1400" dirty="0" err="1"/>
              <a:t>considered</a:t>
            </a:r>
            <a:r>
              <a:rPr lang="fr-FR" sz="1400" dirty="0"/>
              <a:t> “</a:t>
            </a:r>
            <a:r>
              <a:rPr lang="fr-FR" sz="1400" dirty="0" err="1"/>
              <a:t>deceptive</a:t>
            </a:r>
            <a:r>
              <a:rPr lang="fr-FR" sz="1400" dirty="0"/>
              <a:t> </a:t>
            </a:r>
            <a:r>
              <a:rPr lang="fr-FR" sz="1400" dirty="0" err="1"/>
              <a:t>trade</a:t>
            </a:r>
            <a:r>
              <a:rPr lang="fr-FR" sz="1400" dirty="0"/>
              <a:t> practice</a:t>
            </a:r>
            <a:r>
              <a:rPr lang="en-US" sz="1400" dirty="0">
                <a:effectLst/>
                <a:latin typeface="Calibri" panose="020F0502020204030204" pitchFamily="34" charset="0"/>
                <a:ea typeface="Calibri" panose="020F0502020204030204" pitchFamily="34" charset="0"/>
              </a:rPr>
              <a:t>”</a:t>
            </a:r>
            <a:r>
              <a:rPr lang="fr-FR" sz="1400" dirty="0"/>
              <a:t>. No exemption for non-profits. Law </a:t>
            </a:r>
            <a:r>
              <a:rPr lang="fr-FR" sz="1400" dirty="0" err="1"/>
              <a:t>enforced</a:t>
            </a:r>
            <a:r>
              <a:rPr lang="fr-FR" sz="1400" dirty="0"/>
              <a:t> by Attorney General and local district attorneys.</a:t>
            </a:r>
          </a:p>
          <a:p>
            <a:pPr lvl="1"/>
            <a:r>
              <a:rPr lang="fr-FR" sz="1400" dirty="0" err="1"/>
              <a:t>Threshhold</a:t>
            </a:r>
            <a:r>
              <a:rPr lang="fr-FR" sz="1400" dirty="0"/>
              <a:t>: businesses </a:t>
            </a:r>
            <a:r>
              <a:rPr lang="fr-FR" sz="1400" dirty="0" err="1"/>
              <a:t>that</a:t>
            </a:r>
            <a:r>
              <a:rPr lang="fr-FR" sz="1400" dirty="0"/>
              <a:t> control/process data of 100,000 CO </a:t>
            </a:r>
            <a:r>
              <a:rPr lang="fr-FR" sz="1400" dirty="0" err="1"/>
              <a:t>consumers</a:t>
            </a:r>
            <a:r>
              <a:rPr lang="fr-FR" sz="1400" dirty="0"/>
              <a:t> </a:t>
            </a:r>
            <a:r>
              <a:rPr lang="fr-FR" sz="1400" u="sng" dirty="0"/>
              <a:t>or</a:t>
            </a:r>
            <a:r>
              <a:rPr lang="fr-FR" sz="1400" dirty="0"/>
              <a:t> </a:t>
            </a:r>
            <a:r>
              <a:rPr lang="fr-FR" sz="1400" dirty="0" err="1"/>
              <a:t>from</a:t>
            </a:r>
            <a:r>
              <a:rPr lang="fr-FR" sz="1400" dirty="0"/>
              <a:t> 25,000 </a:t>
            </a:r>
            <a:r>
              <a:rPr lang="fr-FR" sz="1400" dirty="0" err="1"/>
              <a:t>consumers</a:t>
            </a:r>
            <a:r>
              <a:rPr lang="fr-FR" sz="1400" dirty="0"/>
              <a:t> and </a:t>
            </a:r>
            <a:r>
              <a:rPr lang="fr-FR" sz="1400" dirty="0" err="1"/>
              <a:t>derive</a:t>
            </a:r>
            <a:r>
              <a:rPr lang="fr-FR" sz="1400" dirty="0"/>
              <a:t> revenue </a:t>
            </a:r>
            <a:r>
              <a:rPr lang="fr-FR" sz="1400" dirty="0" err="1"/>
              <a:t>from</a:t>
            </a:r>
            <a:r>
              <a:rPr lang="fr-FR" sz="1400" dirty="0"/>
              <a:t> sale of </a:t>
            </a:r>
            <a:r>
              <a:rPr lang="fr-FR" sz="1400" dirty="0" err="1"/>
              <a:t>personal</a:t>
            </a:r>
            <a:r>
              <a:rPr lang="fr-FR" sz="1400" dirty="0"/>
              <a:t> data.</a:t>
            </a:r>
          </a:p>
          <a:p>
            <a:pPr lvl="1"/>
            <a:endParaRPr lang="fr-FR" sz="1400" dirty="0"/>
          </a:p>
          <a:p>
            <a:r>
              <a:rPr lang="fr-FR" sz="1700" dirty="0"/>
              <a:t>Utah (Utah Consumer </a:t>
            </a:r>
            <a:r>
              <a:rPr lang="fr-FR" sz="1700" dirty="0" err="1"/>
              <a:t>Privacy</a:t>
            </a:r>
            <a:r>
              <a:rPr lang="fr-FR" sz="1700" dirty="0"/>
              <a:t> </a:t>
            </a:r>
            <a:r>
              <a:rPr lang="fr-FR" sz="1700" dirty="0" err="1"/>
              <a:t>Act</a:t>
            </a:r>
            <a:r>
              <a:rPr lang="fr-FR" sz="1700" dirty="0"/>
              <a:t>, </a:t>
            </a:r>
            <a:r>
              <a:rPr lang="fr-FR" sz="1700" dirty="0" err="1"/>
              <a:t>signed</a:t>
            </a:r>
            <a:r>
              <a:rPr lang="fr-FR" sz="1700" dirty="0"/>
              <a:t> __</a:t>
            </a:r>
            <a:r>
              <a:rPr lang="fr-FR" sz="1700" u="sng" dirty="0"/>
              <a:t>?</a:t>
            </a:r>
            <a:r>
              <a:rPr lang="fr-FR" sz="1700" dirty="0"/>
              <a:t>___, effective </a:t>
            </a:r>
            <a:r>
              <a:rPr lang="fr-FR" sz="1700" dirty="0" err="1"/>
              <a:t>December</a:t>
            </a:r>
            <a:r>
              <a:rPr lang="fr-FR" sz="1700" dirty="0"/>
              <a:t> 31, 2023)</a:t>
            </a:r>
          </a:p>
          <a:p>
            <a:pPr lvl="1"/>
            <a:r>
              <a:rPr lang="fr-FR" sz="1400" dirty="0" err="1"/>
              <a:t>Similar</a:t>
            </a:r>
            <a:r>
              <a:rPr lang="fr-FR" sz="1400" dirty="0"/>
              <a:t> to CCPA, but important </a:t>
            </a:r>
            <a:r>
              <a:rPr lang="fr-FR" sz="1400" dirty="0" err="1"/>
              <a:t>difference</a:t>
            </a:r>
            <a:r>
              <a:rPr lang="fr-FR" sz="1400" dirty="0"/>
              <a:t>: </a:t>
            </a:r>
            <a:r>
              <a:rPr lang="fr-FR" sz="1400" dirty="0" err="1"/>
              <a:t>only</a:t>
            </a:r>
            <a:r>
              <a:rPr lang="fr-FR" sz="1400" dirty="0"/>
              <a:t> </a:t>
            </a:r>
            <a:r>
              <a:rPr lang="fr-FR" sz="1400" dirty="0" err="1"/>
              <a:t>applies</a:t>
            </a:r>
            <a:r>
              <a:rPr lang="fr-FR" sz="1400" dirty="0"/>
              <a:t> to sale of </a:t>
            </a:r>
            <a:r>
              <a:rPr lang="fr-FR" sz="1400" dirty="0" err="1"/>
              <a:t>personal</a:t>
            </a:r>
            <a:r>
              <a:rPr lang="fr-FR" sz="1400" dirty="0"/>
              <a:t> data for money, and </a:t>
            </a:r>
            <a:r>
              <a:rPr lang="fr-FR" sz="1400" dirty="0" err="1"/>
              <a:t>permits</a:t>
            </a:r>
            <a:r>
              <a:rPr lang="fr-FR" sz="1400" dirty="0"/>
              <a:t> </a:t>
            </a:r>
            <a:r>
              <a:rPr lang="fr-FR" sz="1400" dirty="0" err="1"/>
              <a:t>disclosure</a:t>
            </a:r>
            <a:r>
              <a:rPr lang="fr-FR" sz="1400" dirty="0"/>
              <a:t> of PII to </a:t>
            </a:r>
            <a:r>
              <a:rPr lang="fr-FR" sz="1400" dirty="0" err="1"/>
              <a:t>third</a:t>
            </a:r>
            <a:r>
              <a:rPr lang="fr-FR" sz="1400" dirty="0"/>
              <a:t> party if consumer </a:t>
            </a:r>
            <a:r>
              <a:rPr lang="fr-FR" sz="1400" dirty="0" err="1"/>
              <a:t>could</a:t>
            </a:r>
            <a:r>
              <a:rPr lang="fr-FR" sz="1400" dirty="0"/>
              <a:t> </a:t>
            </a:r>
            <a:r>
              <a:rPr lang="fr-FR" sz="1400" dirty="0" err="1"/>
              <a:t>reasonably</a:t>
            </a:r>
            <a:r>
              <a:rPr lang="fr-FR" sz="1400" dirty="0"/>
              <a:t> </a:t>
            </a:r>
            <a:r>
              <a:rPr lang="fr-FR" sz="1400" dirty="0" err="1"/>
              <a:t>expect</a:t>
            </a:r>
            <a:r>
              <a:rPr lang="fr-FR" sz="1400" dirty="0"/>
              <a:t> </a:t>
            </a:r>
            <a:r>
              <a:rPr lang="fr-FR" sz="1400" dirty="0" err="1"/>
              <a:t>this</a:t>
            </a:r>
            <a:r>
              <a:rPr lang="fr-FR" sz="1400" dirty="0"/>
              <a:t>.</a:t>
            </a:r>
          </a:p>
          <a:p>
            <a:pPr lvl="1"/>
            <a:r>
              <a:rPr lang="fr-FR" sz="1400" dirty="0"/>
              <a:t>More exemptions vs. CCPA.</a:t>
            </a:r>
          </a:p>
          <a:p>
            <a:pPr lvl="1"/>
            <a:r>
              <a:rPr lang="fr-FR" sz="1400" dirty="0"/>
              <a:t>But </a:t>
            </a:r>
            <a:r>
              <a:rPr lang="fr-FR" sz="1400" dirty="0" err="1"/>
              <a:t>unlike</a:t>
            </a:r>
            <a:r>
              <a:rPr lang="fr-FR" sz="1400" dirty="0"/>
              <a:t> CCPA, </a:t>
            </a:r>
            <a:r>
              <a:rPr lang="fr-FR" sz="1400" dirty="0" err="1"/>
              <a:t>it</a:t>
            </a:r>
            <a:r>
              <a:rPr lang="fr-FR" sz="1400" dirty="0"/>
              <a:t> </a:t>
            </a:r>
            <a:r>
              <a:rPr lang="fr-FR" sz="1400" dirty="0" err="1"/>
              <a:t>specifically</a:t>
            </a:r>
            <a:r>
              <a:rPr lang="fr-FR" sz="1400" dirty="0"/>
              <a:t> </a:t>
            </a:r>
            <a:r>
              <a:rPr lang="fr-FR" sz="1400" dirty="0" err="1"/>
              <a:t>protects</a:t>
            </a:r>
            <a:r>
              <a:rPr lang="fr-FR" sz="1400" dirty="0"/>
              <a:t> </a:t>
            </a:r>
            <a:r>
              <a:rPr lang="fr-FR" sz="1400" dirty="0" err="1"/>
              <a:t>disclosure</a:t>
            </a:r>
            <a:r>
              <a:rPr lang="fr-FR" sz="1400" dirty="0"/>
              <a:t> of </a:t>
            </a:r>
            <a:r>
              <a:rPr lang="fr-FR" sz="1400" dirty="0" err="1"/>
              <a:t>trade</a:t>
            </a:r>
            <a:r>
              <a:rPr lang="fr-FR" sz="1400" dirty="0"/>
              <a:t> secrets.</a:t>
            </a:r>
          </a:p>
          <a:p>
            <a:pPr lvl="1"/>
            <a:r>
              <a:rPr lang="fr-FR" sz="1400" dirty="0" err="1"/>
              <a:t>Threshhold</a:t>
            </a:r>
            <a:r>
              <a:rPr lang="fr-FR" sz="1400" dirty="0"/>
              <a:t>: </a:t>
            </a:r>
            <a:r>
              <a:rPr lang="fr-FR" sz="1400" dirty="0" err="1"/>
              <a:t>same</a:t>
            </a:r>
            <a:r>
              <a:rPr lang="fr-FR" sz="1400" dirty="0"/>
              <a:t> as Virginia.</a:t>
            </a:r>
            <a:endParaRPr lang="en-US" sz="1400" dirty="0"/>
          </a:p>
        </p:txBody>
      </p:sp>
    </p:spTree>
    <p:extLst>
      <p:ext uri="{BB962C8B-B14F-4D97-AF65-F5344CB8AC3E}">
        <p14:creationId xmlns:p14="http://schemas.microsoft.com/office/powerpoint/2010/main" val="2077124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7940-67EA-4F68-9F20-E6946CCCF4D4}"/>
              </a:ext>
            </a:extLst>
          </p:cNvPr>
          <p:cNvSpPr>
            <a:spLocks noGrp="1"/>
          </p:cNvSpPr>
          <p:nvPr>
            <p:ph type="title"/>
          </p:nvPr>
        </p:nvSpPr>
        <p:spPr/>
        <p:txBody>
          <a:bodyPr/>
          <a:lstStyle/>
          <a:p>
            <a:r>
              <a:rPr lang="en-US" sz="3600" dirty="0">
                <a:latin typeface="+mn-lt"/>
              </a:rPr>
              <a:t>State Laws – California Consumer Privacy Act of 2018 (“CCPA”)</a:t>
            </a:r>
          </a:p>
        </p:txBody>
      </p:sp>
      <p:sp>
        <p:nvSpPr>
          <p:cNvPr id="3" name="Content Placeholder 2">
            <a:extLst>
              <a:ext uri="{FF2B5EF4-FFF2-40B4-BE49-F238E27FC236}">
                <a16:creationId xmlns:a16="http://schemas.microsoft.com/office/drawing/2014/main" id="{8CCAE102-D37E-41F2-9D06-379920037BF3}"/>
              </a:ext>
            </a:extLst>
          </p:cNvPr>
          <p:cNvSpPr>
            <a:spLocks noGrp="1"/>
          </p:cNvSpPr>
          <p:nvPr>
            <p:ph idx="1"/>
          </p:nvPr>
        </p:nvSpPr>
        <p:spPr/>
        <p:txBody>
          <a:bodyPr>
            <a:normAutofit lnSpcReduction="10000"/>
          </a:bodyPr>
          <a:lstStyle/>
          <a:p>
            <a:pPr marL="114300" indent="0">
              <a:buNone/>
            </a:pPr>
            <a:r>
              <a:rPr lang="en-US" dirty="0"/>
              <a:t>California Consumer Privacy Act</a:t>
            </a:r>
          </a:p>
          <a:p>
            <a:pPr marL="114300" indent="0">
              <a:buNone/>
            </a:pPr>
            <a:r>
              <a:rPr lang="fr-FR" dirty="0"/>
              <a:t>	Cal. Civ. Code §§ 1798.100 et seq.</a:t>
            </a:r>
          </a:p>
          <a:p>
            <a:r>
              <a:rPr lang="fr-FR" dirty="0"/>
              <a:t>Touted as the state version of the GDPR, but actually a collection of greatest hits in privacy law for Cal. residents</a:t>
            </a:r>
          </a:p>
          <a:p>
            <a:r>
              <a:rPr lang="en-US" dirty="0"/>
              <a:t>Consumers may request a business to disclose:</a:t>
            </a:r>
          </a:p>
          <a:p>
            <a:pPr lvl="1"/>
            <a:r>
              <a:rPr lang="en-US" sz="1700" dirty="0"/>
              <a:t>Categories/types of personal data collected</a:t>
            </a:r>
          </a:p>
          <a:p>
            <a:pPr lvl="1"/>
            <a:r>
              <a:rPr lang="en-US" sz="1700" dirty="0"/>
              <a:t>Source of personal data</a:t>
            </a:r>
          </a:p>
          <a:p>
            <a:pPr lvl="1"/>
            <a:r>
              <a:rPr lang="en-US" sz="1700" dirty="0"/>
              <a:t>Business purpose for collecting the data</a:t>
            </a:r>
          </a:p>
          <a:p>
            <a:r>
              <a:rPr lang="en-US" dirty="0"/>
              <a:t>Consumers may require a business to:</a:t>
            </a:r>
          </a:p>
          <a:p>
            <a:pPr lvl="1"/>
            <a:r>
              <a:rPr lang="en-US" sz="1600" dirty="0"/>
              <a:t>Delete their personal data </a:t>
            </a:r>
          </a:p>
          <a:p>
            <a:pPr lvl="1"/>
            <a:r>
              <a:rPr lang="en-US" sz="1600" dirty="0"/>
              <a:t>Opt out of business’s sale of personal data</a:t>
            </a:r>
          </a:p>
          <a:p>
            <a:pPr lvl="1"/>
            <a:r>
              <a:rPr lang="en-US" sz="1600" dirty="0"/>
              <a:t>Not discriminate against consumers who opt out</a:t>
            </a:r>
          </a:p>
          <a:p>
            <a:r>
              <a:rPr lang="en-US" dirty="0"/>
              <a:t>All in addition to prior California’s other privacy laws, regulations </a:t>
            </a:r>
          </a:p>
        </p:txBody>
      </p:sp>
    </p:spTree>
    <p:extLst>
      <p:ext uri="{BB962C8B-B14F-4D97-AF65-F5344CB8AC3E}">
        <p14:creationId xmlns:p14="http://schemas.microsoft.com/office/powerpoint/2010/main" val="108456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1EAF-236F-46C4-9856-19FA771A78EC}"/>
              </a:ext>
            </a:extLst>
          </p:cNvPr>
          <p:cNvSpPr>
            <a:spLocks noGrp="1"/>
          </p:cNvSpPr>
          <p:nvPr>
            <p:ph type="title"/>
          </p:nvPr>
        </p:nvSpPr>
        <p:spPr/>
        <p:txBody>
          <a:bodyPr/>
          <a:lstStyle/>
          <a:p>
            <a:r>
              <a:rPr lang="en-US" sz="3600" dirty="0">
                <a:latin typeface="+mn-lt"/>
              </a:rPr>
              <a:t>State Laws – CCPA Regulations</a:t>
            </a:r>
          </a:p>
        </p:txBody>
      </p:sp>
      <p:sp>
        <p:nvSpPr>
          <p:cNvPr id="3" name="Content Placeholder 2">
            <a:extLst>
              <a:ext uri="{FF2B5EF4-FFF2-40B4-BE49-F238E27FC236}">
                <a16:creationId xmlns:a16="http://schemas.microsoft.com/office/drawing/2014/main" id="{DBAD0941-F1E4-4837-9900-2B830E979F87}"/>
              </a:ext>
            </a:extLst>
          </p:cNvPr>
          <p:cNvSpPr>
            <a:spLocks noGrp="1"/>
          </p:cNvSpPr>
          <p:nvPr>
            <p:ph idx="1"/>
          </p:nvPr>
        </p:nvSpPr>
        <p:spPr>
          <a:xfrm>
            <a:off x="457200" y="1295400"/>
            <a:ext cx="7620000" cy="4800600"/>
          </a:xfrm>
        </p:spPr>
        <p:txBody>
          <a:bodyPr>
            <a:normAutofit fontScale="92500" lnSpcReduction="20000"/>
          </a:bodyPr>
          <a:lstStyle/>
          <a:p>
            <a:r>
              <a:rPr lang="en-US" dirty="0"/>
              <a:t>CCPA took effect January 1, 2020</a:t>
            </a:r>
          </a:p>
          <a:p>
            <a:pPr lvl="1"/>
            <a:r>
              <a:rPr lang="en-US" dirty="0"/>
              <a:t>AG began enforcement August 14, 2020.</a:t>
            </a:r>
          </a:p>
          <a:p>
            <a:r>
              <a:rPr lang="en-US" dirty="0"/>
              <a:t>Most recent regulations issued March 15, 2021</a:t>
            </a:r>
          </a:p>
          <a:p>
            <a:pPr lvl="1"/>
            <a:r>
              <a:rPr lang="en-US" dirty="0"/>
              <a:t>https://oag.ca.gov/sites/all/files/agweb/pdfs/privacy/ccpa-add-adm.pdf</a:t>
            </a:r>
          </a:p>
          <a:p>
            <a:r>
              <a:rPr lang="en-US" dirty="0"/>
              <a:t>Prescribes processes to implement the many regulations</a:t>
            </a:r>
          </a:p>
          <a:p>
            <a:pPr lvl="1"/>
            <a:r>
              <a:rPr lang="en-US" dirty="0"/>
              <a:t>Privacy statement required here and in other regs</a:t>
            </a:r>
          </a:p>
          <a:p>
            <a:pPr lvl="1"/>
            <a:r>
              <a:rPr lang="en-US" dirty="0"/>
              <a:t>Any business that sells personal data must have a “Do Not Sell My Personal Information” page (otherwise, the page is not required)</a:t>
            </a:r>
          </a:p>
          <a:p>
            <a:pPr lvl="2"/>
            <a:r>
              <a:rPr lang="en-US" dirty="0"/>
              <a:t>Language and page must be clear, easy to navigate. New optional icon.</a:t>
            </a:r>
          </a:p>
          <a:p>
            <a:pPr lvl="1"/>
            <a:r>
              <a:rPr lang="en-US" dirty="0"/>
              <a:t>If the business provides financial incentives to share personal data, then the business must specify those incentives</a:t>
            </a:r>
          </a:p>
          <a:p>
            <a:pPr lvl="1"/>
            <a:r>
              <a:rPr lang="en-US" dirty="0"/>
              <a:t>Businesses that sell data of over 100,000 consumers must post metrics for right-to-know requests</a:t>
            </a:r>
          </a:p>
          <a:p>
            <a:r>
              <a:rPr lang="en-US" dirty="0"/>
              <a:t>Businesses must evaluate and update their privacy statement at least once a year.</a:t>
            </a:r>
          </a:p>
          <a:p>
            <a:endParaRPr lang="en-US" dirty="0"/>
          </a:p>
        </p:txBody>
      </p:sp>
      <p:pic>
        <p:nvPicPr>
          <p:cNvPr id="7" name="Picture 2">
            <a:extLst>
              <a:ext uri="{FF2B5EF4-FFF2-40B4-BE49-F238E27FC236}">
                <a16:creationId xmlns:a16="http://schemas.microsoft.com/office/drawing/2014/main" id="{80B05B7E-60A0-43DF-84F9-C5BD743C68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153" r="38462"/>
          <a:stretch/>
        </p:blipFill>
        <p:spPr bwMode="auto">
          <a:xfrm>
            <a:off x="6934200" y="6038850"/>
            <a:ext cx="144780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86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
            <a:ext cx="7620000" cy="1143000"/>
          </a:xfrm>
        </p:spPr>
        <p:txBody>
          <a:bodyPr/>
          <a:lstStyle/>
          <a:p>
            <a:r>
              <a:rPr lang="en-US" sz="1800" u="sng" dirty="0">
                <a:latin typeface="+mn-lt"/>
              </a:rPr>
              <a:t>Timeline</a:t>
            </a:r>
            <a:br>
              <a:rPr lang="en-US" dirty="0">
                <a:latin typeface="+mn-lt"/>
              </a:rPr>
            </a:br>
            <a:r>
              <a:rPr lang="en-US" sz="3600" dirty="0">
                <a:latin typeface="+mn-lt"/>
              </a:rPr>
              <a:t>Identity Theft and Privacy Law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9641951"/>
              </p:ext>
            </p:extLst>
          </p:nvPr>
        </p:nvGraphicFramePr>
        <p:xfrm>
          <a:off x="533400" y="1082040"/>
          <a:ext cx="7772400" cy="4937760"/>
        </p:xfrm>
        <a:graphic>
          <a:graphicData uri="http://schemas.openxmlformats.org/drawingml/2006/table">
            <a:tbl>
              <a:tblPr firstRow="1" bandRow="1">
                <a:tableStyleId>{5C22544A-7EE6-4342-B048-85BDC9FD1C3A}</a:tableStyleId>
              </a:tblPr>
              <a:tblGrid>
                <a:gridCol w="1133475">
                  <a:extLst>
                    <a:ext uri="{9D8B030D-6E8A-4147-A177-3AD203B41FA5}">
                      <a16:colId xmlns:a16="http://schemas.microsoft.com/office/drawing/2014/main" val="20000"/>
                    </a:ext>
                  </a:extLst>
                </a:gridCol>
                <a:gridCol w="6638925">
                  <a:extLst>
                    <a:ext uri="{9D8B030D-6E8A-4147-A177-3AD203B41FA5}">
                      <a16:colId xmlns:a16="http://schemas.microsoft.com/office/drawing/2014/main" val="20001"/>
                    </a:ext>
                  </a:extLst>
                </a:gridCol>
              </a:tblGrid>
              <a:tr h="360880">
                <a:tc>
                  <a:txBody>
                    <a:bodyPr/>
                    <a:lstStyle/>
                    <a:p>
                      <a:r>
                        <a:rPr lang="en-US" sz="1800" b="0" dirty="0">
                          <a:solidFill>
                            <a:schemeClr val="tx1"/>
                          </a:solidFill>
                        </a:rPr>
                        <a:t>Biblical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800" b="0" dirty="0">
                          <a:solidFill>
                            <a:schemeClr val="tx1"/>
                          </a:solidFill>
                        </a:rPr>
                        <a:t>Jacob pretends </a:t>
                      </a:r>
                      <a:r>
                        <a:rPr lang="en-US" sz="1800" b="0" baseline="0" dirty="0">
                          <a:solidFill>
                            <a:schemeClr val="tx1"/>
                          </a:solidFill>
                        </a:rPr>
                        <a:t>he’s Esau for fun and profit</a:t>
                      </a:r>
                      <a:endParaRPr lang="en-US" sz="18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0880">
                <a:tc>
                  <a:txBody>
                    <a:bodyPr/>
                    <a:lstStyle/>
                    <a:p>
                      <a:r>
                        <a:rPr lang="en-US" sz="1800" dirty="0">
                          <a:solidFill>
                            <a:schemeClr val="tx1"/>
                          </a:solidFill>
                        </a:rPr>
                        <a:t>1550s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“Martin</a:t>
                      </a:r>
                      <a:r>
                        <a:rPr lang="en-US" sz="1800" baseline="0" dirty="0">
                          <a:solidFill>
                            <a:schemeClr val="tx1"/>
                          </a:solidFill>
                        </a:rPr>
                        <a:t> Guerre” returns</a:t>
                      </a:r>
                      <a:endParaRPr lang="en-US" sz="1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0880">
                <a:tc>
                  <a:txBody>
                    <a:bodyPr/>
                    <a:lstStyle/>
                    <a:p>
                      <a:r>
                        <a:rPr lang="en-US" sz="1800" dirty="0">
                          <a:solidFill>
                            <a:schemeClr val="tx1"/>
                          </a:solidFill>
                        </a:rPr>
                        <a:t>1770s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Ben Franklin requires postal workers</a:t>
                      </a:r>
                      <a:r>
                        <a:rPr lang="en-US" sz="1800" baseline="0" dirty="0">
                          <a:solidFill>
                            <a:schemeClr val="tx1"/>
                          </a:solidFill>
                        </a:rPr>
                        <a:t> not to read letters</a:t>
                      </a:r>
                      <a:endParaRPr lang="en-US" sz="1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75581">
                <a:tc>
                  <a:txBody>
                    <a:bodyPr/>
                    <a:lstStyle/>
                    <a:p>
                      <a:r>
                        <a:rPr lang="en-US" sz="1800" dirty="0">
                          <a:solidFill>
                            <a:schemeClr val="tx1"/>
                          </a:solidFill>
                        </a:rPr>
                        <a:t>1890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Newspapers,</a:t>
                      </a:r>
                      <a:r>
                        <a:rPr lang="en-US" sz="1800" baseline="0" dirty="0">
                          <a:solidFill>
                            <a:schemeClr val="tx1"/>
                          </a:solidFill>
                        </a:rPr>
                        <a:t> small cameras lead to </a:t>
                      </a:r>
                      <a:r>
                        <a:rPr lang="en-US" sz="1800" dirty="0">
                          <a:solidFill>
                            <a:schemeClr val="tx1"/>
                          </a:solidFill>
                        </a:rPr>
                        <a:t>Warren &amp; Brandeis article: </a:t>
                      </a:r>
                    </a:p>
                    <a:p>
                      <a:r>
                        <a:rPr lang="en-US" sz="1800" i="1" dirty="0">
                          <a:solidFill>
                            <a:schemeClr val="tx1"/>
                          </a:solidFill>
                        </a:rPr>
                        <a:t>The Right to Privacy</a:t>
                      </a:r>
                      <a:endParaRPr lang="en-US" sz="1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75581">
                <a:tc>
                  <a:txBody>
                    <a:bodyPr/>
                    <a:lstStyle/>
                    <a:p>
                      <a:r>
                        <a:rPr lang="en-US" sz="1800" dirty="0">
                          <a:solidFill>
                            <a:schemeClr val="tx1"/>
                          </a:solidFill>
                        </a:rPr>
                        <a:t>1970s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Credit databases, fast networks lead</a:t>
                      </a:r>
                      <a:r>
                        <a:rPr lang="en-US" sz="1800" baseline="0" dirty="0">
                          <a:solidFill>
                            <a:schemeClr val="tx1"/>
                          </a:solidFill>
                        </a:rPr>
                        <a:t> to </a:t>
                      </a:r>
                      <a:r>
                        <a:rPr lang="en-US" sz="1800" dirty="0">
                          <a:solidFill>
                            <a:schemeClr val="tx1"/>
                          </a:solidFill>
                        </a:rPr>
                        <a:t>US Fair Credit Reporting Act and Fair</a:t>
                      </a:r>
                      <a:r>
                        <a:rPr lang="en-US" sz="1800" baseline="0" dirty="0">
                          <a:solidFill>
                            <a:schemeClr val="tx1"/>
                          </a:solidFill>
                        </a:rPr>
                        <a:t> Information Practice Principles</a:t>
                      </a:r>
                      <a:endParaRPr lang="en-US" sz="1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0880">
                <a:tc>
                  <a:txBody>
                    <a:bodyPr/>
                    <a:lstStyle/>
                    <a:p>
                      <a:r>
                        <a:rPr lang="en-US" sz="1800" dirty="0">
                          <a:solidFill>
                            <a:schemeClr val="tx1"/>
                          </a:solidFill>
                        </a:rPr>
                        <a:t>1986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Email</a:t>
                      </a:r>
                      <a:r>
                        <a:rPr lang="en-US" sz="1800" baseline="0" dirty="0">
                          <a:solidFill>
                            <a:schemeClr val="tx1"/>
                          </a:solidFill>
                        </a:rPr>
                        <a:t> leads to </a:t>
                      </a:r>
                      <a:r>
                        <a:rPr lang="en-US" sz="1800" dirty="0">
                          <a:solidFill>
                            <a:schemeClr val="tx1"/>
                          </a:solidFill>
                        </a:rPr>
                        <a:t>US Electronic</a:t>
                      </a:r>
                      <a:r>
                        <a:rPr lang="en-US" sz="1800" baseline="0" dirty="0">
                          <a:solidFill>
                            <a:schemeClr val="tx1"/>
                          </a:solidFill>
                        </a:rPr>
                        <a:t> Communications Protection Act</a:t>
                      </a:r>
                      <a:endParaRPr lang="en-US" sz="1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60880">
                <a:tc>
                  <a:txBody>
                    <a:bodyPr/>
                    <a:lstStyle/>
                    <a:p>
                      <a:r>
                        <a:rPr lang="en-US" sz="1800" dirty="0">
                          <a:solidFill>
                            <a:schemeClr val="tx1"/>
                          </a:solidFill>
                        </a:rPr>
                        <a:t>1995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EU Data Protection</a:t>
                      </a:r>
                      <a:r>
                        <a:rPr lang="en-US" sz="1800" baseline="0" dirty="0">
                          <a:solidFill>
                            <a:schemeClr val="tx1"/>
                          </a:solidFill>
                        </a:rPr>
                        <a:t> Directive (“Privacy Directive”)</a:t>
                      </a:r>
                      <a:endParaRPr lang="en-US" sz="1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1168318"/>
                  </a:ext>
                </a:extLst>
              </a:tr>
              <a:tr h="360880">
                <a:tc>
                  <a:txBody>
                    <a:bodyPr/>
                    <a:lstStyle/>
                    <a:p>
                      <a:r>
                        <a:rPr lang="en-US" sz="1800" dirty="0">
                          <a:solidFill>
                            <a:schemeClr val="tx1"/>
                          </a:solidFill>
                        </a:rPr>
                        <a:t>1996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800" dirty="0"/>
                        <a:t>Health Insurance Portability and Accountability Act (“HIPAA”) </a:t>
                      </a:r>
                      <a:endParaRPr lang="en-US" sz="1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2632072"/>
                  </a:ext>
                </a:extLst>
              </a:tr>
              <a:tr h="360880">
                <a:tc>
                  <a:txBody>
                    <a:bodyPr/>
                    <a:lstStyle/>
                    <a:p>
                      <a:r>
                        <a:rPr lang="en-US" sz="1800" dirty="0">
                          <a:solidFill>
                            <a:schemeClr val="tx1"/>
                          </a:solidFill>
                        </a:rPr>
                        <a:t>2000s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800" dirty="0">
                          <a:solidFill>
                            <a:schemeClr val="tx1"/>
                          </a:solidFill>
                        </a:rPr>
                        <a:t>California &amp; other US states pass data breach notification acts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237101"/>
                  </a:ext>
                </a:extLst>
              </a:tr>
              <a:tr h="360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2009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tx1"/>
                          </a:solidFill>
                        </a:rPr>
                        <a:t>Health Info Tech for Economic and Clinical Health (“HITECH”) Act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0682674"/>
                  </a:ext>
                </a:extLst>
              </a:tr>
              <a:tr h="360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2018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EU General Data Protection</a:t>
                      </a:r>
                      <a:r>
                        <a:rPr lang="en-US" sz="1800" baseline="0" dirty="0">
                          <a:solidFill>
                            <a:schemeClr val="tx1"/>
                          </a:solidFill>
                        </a:rPr>
                        <a:t> Regulation (“GDPR”) takes effect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9993669"/>
                  </a:ext>
                </a:extLst>
              </a:tr>
              <a:tr h="360880">
                <a:tc>
                  <a:txBody>
                    <a:bodyPr/>
                    <a:lstStyle/>
                    <a:p>
                      <a:r>
                        <a:rPr lang="en-US" sz="1800" dirty="0">
                          <a:solidFill>
                            <a:schemeClr val="tx1"/>
                          </a:solidFill>
                        </a:rPr>
                        <a:t>2018-23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800" baseline="0" dirty="0">
                          <a:solidFill>
                            <a:schemeClr val="tx1"/>
                          </a:solidFill>
                        </a:rPr>
                        <a:t>California Consumer Privacy Act, California Privacy Rights Act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4968392"/>
                  </a:ext>
                </a:extLst>
              </a:tr>
            </a:tbl>
          </a:graphicData>
        </a:graphic>
      </p:graphicFrame>
    </p:spTree>
    <p:extLst>
      <p:ext uri="{BB962C8B-B14F-4D97-AF65-F5344CB8AC3E}">
        <p14:creationId xmlns:p14="http://schemas.microsoft.com/office/powerpoint/2010/main" val="3245011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1447-1017-48E7-9D7F-D1AA29A65802}"/>
              </a:ext>
            </a:extLst>
          </p:cNvPr>
          <p:cNvSpPr>
            <a:spLocks noGrp="1"/>
          </p:cNvSpPr>
          <p:nvPr>
            <p:ph type="title"/>
          </p:nvPr>
        </p:nvSpPr>
        <p:spPr/>
        <p:txBody>
          <a:bodyPr/>
          <a:lstStyle/>
          <a:p>
            <a:r>
              <a:rPr lang="en-US" sz="3600" dirty="0">
                <a:latin typeface="Calibri" panose="020F0502020204030204" pitchFamily="34" charset="0"/>
              </a:rPr>
              <a:t>State Laws – California Privacy Rights Act</a:t>
            </a:r>
          </a:p>
        </p:txBody>
      </p:sp>
      <p:sp>
        <p:nvSpPr>
          <p:cNvPr id="3" name="Content Placeholder 2">
            <a:extLst>
              <a:ext uri="{FF2B5EF4-FFF2-40B4-BE49-F238E27FC236}">
                <a16:creationId xmlns:a16="http://schemas.microsoft.com/office/drawing/2014/main" id="{47870ED5-8B46-47E7-9E08-5AF3939A4F84}"/>
              </a:ext>
            </a:extLst>
          </p:cNvPr>
          <p:cNvSpPr>
            <a:spLocks noGrp="1"/>
          </p:cNvSpPr>
          <p:nvPr>
            <p:ph idx="1"/>
          </p:nvPr>
        </p:nvSpPr>
        <p:spPr>
          <a:xfrm>
            <a:off x="457200" y="1371600"/>
            <a:ext cx="7620000" cy="4800600"/>
          </a:xfrm>
        </p:spPr>
        <p:txBody>
          <a:bodyPr>
            <a:normAutofit lnSpcReduction="10000"/>
          </a:bodyPr>
          <a:lstStyle/>
          <a:p>
            <a:r>
              <a:rPr lang="en-US" b="0" i="0" dirty="0">
                <a:solidFill>
                  <a:srgbClr val="292929"/>
                </a:solidFill>
                <a:effectLst/>
              </a:rPr>
              <a:t> California Privacy Rights Act of 2020 (“</a:t>
            </a:r>
            <a:r>
              <a:rPr lang="en-US" b="0" i="0" dirty="0" err="1">
                <a:solidFill>
                  <a:srgbClr val="292929"/>
                </a:solidFill>
                <a:effectLst/>
              </a:rPr>
              <a:t>CPRA</a:t>
            </a:r>
            <a:r>
              <a:rPr lang="en-US" b="0" i="0" dirty="0">
                <a:solidFill>
                  <a:srgbClr val="292929"/>
                </a:solidFill>
                <a:effectLst/>
              </a:rPr>
              <a:t>”)</a:t>
            </a:r>
          </a:p>
          <a:p>
            <a:pPr lvl="1"/>
            <a:r>
              <a:rPr lang="en-US" dirty="0">
                <a:solidFill>
                  <a:srgbClr val="292929"/>
                </a:solidFill>
              </a:rPr>
              <a:t>Takes effect January 1, 2023; enforcement begins July 1, 2023</a:t>
            </a:r>
          </a:p>
          <a:p>
            <a:pPr lvl="1"/>
            <a:r>
              <a:rPr lang="en-US" b="0" i="0" dirty="0">
                <a:solidFill>
                  <a:srgbClr val="292929"/>
                </a:solidFill>
                <a:effectLst/>
              </a:rPr>
              <a:t>Creates the California Privacy Protection Agency </a:t>
            </a:r>
          </a:p>
          <a:p>
            <a:r>
              <a:rPr lang="en-US" dirty="0">
                <a:solidFill>
                  <a:srgbClr val="292929"/>
                </a:solidFill>
              </a:rPr>
              <a:t>Applies to any </a:t>
            </a:r>
            <a:r>
              <a:rPr lang="en-US" b="0" i="0" dirty="0">
                <a:solidFill>
                  <a:srgbClr val="292929"/>
                </a:solidFill>
                <a:effectLst/>
              </a:rPr>
              <a:t>for-profit entity that:</a:t>
            </a:r>
          </a:p>
          <a:p>
            <a:pPr lvl="1"/>
            <a:r>
              <a:rPr lang="en-US" b="0" i="0" dirty="0">
                <a:solidFill>
                  <a:srgbClr val="292929"/>
                </a:solidFill>
                <a:effectLst/>
              </a:rPr>
              <a:t>does business in California</a:t>
            </a:r>
          </a:p>
          <a:p>
            <a:pPr lvl="1"/>
            <a:r>
              <a:rPr lang="en-US" b="0" i="0" dirty="0">
                <a:solidFill>
                  <a:srgbClr val="292929"/>
                </a:solidFill>
                <a:effectLst/>
              </a:rPr>
              <a:t>collects and uses the personal information of Californians &amp; </a:t>
            </a:r>
          </a:p>
          <a:p>
            <a:pPr lvl="2"/>
            <a:r>
              <a:rPr lang="en-US" b="0" i="0" dirty="0">
                <a:solidFill>
                  <a:srgbClr val="292929"/>
                </a:solidFill>
                <a:effectLst/>
              </a:rPr>
              <a:t>(a) has annual gross revenues of at least $25 mm in the preceding calendar year, or</a:t>
            </a:r>
          </a:p>
          <a:p>
            <a:pPr lvl="2"/>
            <a:r>
              <a:rPr lang="en-US" b="0" i="0" dirty="0">
                <a:solidFill>
                  <a:srgbClr val="292929"/>
                </a:solidFill>
                <a:effectLst/>
              </a:rPr>
              <a:t>(b) buys, sells, or shares the personal information of at least 100,000 California residents or households, or </a:t>
            </a:r>
          </a:p>
          <a:p>
            <a:pPr lvl="2"/>
            <a:r>
              <a:rPr lang="en-US" b="0" i="0" dirty="0">
                <a:solidFill>
                  <a:srgbClr val="292929"/>
                </a:solidFill>
                <a:effectLst/>
              </a:rPr>
              <a:t>(c) derives at least 50% of its revenue from selling or sharing personal information</a:t>
            </a:r>
          </a:p>
          <a:p>
            <a:r>
              <a:rPr lang="en-US" dirty="0">
                <a:solidFill>
                  <a:srgbClr val="292929"/>
                </a:solidFill>
              </a:rPr>
              <a:t>Adds “sharing” as equivalent to “selling” of personally-identifiable information</a:t>
            </a:r>
            <a:endParaRPr lang="en-US" dirty="0"/>
          </a:p>
        </p:txBody>
      </p:sp>
    </p:spTree>
    <p:extLst>
      <p:ext uri="{BB962C8B-B14F-4D97-AF65-F5344CB8AC3E}">
        <p14:creationId xmlns:p14="http://schemas.microsoft.com/office/powerpoint/2010/main" val="659971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B4E2-7CDE-4FC9-ACDC-205549F553C4}"/>
              </a:ext>
            </a:extLst>
          </p:cNvPr>
          <p:cNvSpPr>
            <a:spLocks noGrp="1"/>
          </p:cNvSpPr>
          <p:nvPr>
            <p:ph type="title"/>
          </p:nvPr>
        </p:nvSpPr>
        <p:spPr/>
        <p:txBody>
          <a:bodyPr/>
          <a:lstStyle/>
          <a:p>
            <a:r>
              <a:rPr lang="en-US" dirty="0">
                <a:latin typeface="+mn-lt"/>
              </a:rPr>
              <a:t>State Laws – CPRA </a:t>
            </a:r>
          </a:p>
        </p:txBody>
      </p:sp>
      <p:sp>
        <p:nvSpPr>
          <p:cNvPr id="3" name="Content Placeholder 2">
            <a:extLst>
              <a:ext uri="{FF2B5EF4-FFF2-40B4-BE49-F238E27FC236}">
                <a16:creationId xmlns:a16="http://schemas.microsoft.com/office/drawing/2014/main" id="{11390F06-016C-4FA7-BCB9-B1C767233455}"/>
              </a:ext>
            </a:extLst>
          </p:cNvPr>
          <p:cNvSpPr>
            <a:spLocks noGrp="1"/>
          </p:cNvSpPr>
          <p:nvPr>
            <p:ph idx="1"/>
          </p:nvPr>
        </p:nvSpPr>
        <p:spPr/>
        <p:txBody>
          <a:bodyPr/>
          <a:lstStyle/>
          <a:p>
            <a:pPr lvl="1"/>
            <a:r>
              <a:rPr lang="en-US" b="0" i="0" dirty="0">
                <a:solidFill>
                  <a:srgbClr val="292929"/>
                </a:solidFill>
                <a:effectLst/>
              </a:rPr>
              <a:t>Also applies to service </a:t>
            </a:r>
            <a:r>
              <a:rPr lang="en-US" dirty="0">
                <a:solidFill>
                  <a:srgbClr val="292929"/>
                </a:solidFill>
              </a:rPr>
              <a:t>providers </a:t>
            </a:r>
            <a:r>
              <a:rPr lang="en-US" b="0" i="0" dirty="0">
                <a:solidFill>
                  <a:srgbClr val="292929"/>
                </a:solidFill>
                <a:effectLst/>
              </a:rPr>
              <a:t>to a business covered by the </a:t>
            </a:r>
            <a:r>
              <a:rPr lang="en-US" b="0" i="0" dirty="0" err="1">
                <a:solidFill>
                  <a:srgbClr val="292929"/>
                </a:solidFill>
                <a:effectLst/>
              </a:rPr>
              <a:t>CPRA</a:t>
            </a:r>
            <a:r>
              <a:rPr lang="en-US" b="0" i="0" dirty="0">
                <a:solidFill>
                  <a:srgbClr val="292929"/>
                </a:solidFill>
                <a:effectLst/>
              </a:rPr>
              <a:t> and it collects or uses personal information as part of providing those services to the business, or if company buys personal information from a business or receives that information for cross-context behavioral advertising purposes</a:t>
            </a:r>
          </a:p>
          <a:p>
            <a:pPr lvl="1"/>
            <a:r>
              <a:rPr lang="en-US" dirty="0">
                <a:solidFill>
                  <a:srgbClr val="292929"/>
                </a:solidFill>
              </a:rPr>
              <a:t>Modifies and extends </a:t>
            </a:r>
            <a:r>
              <a:rPr lang="en-US" dirty="0" err="1">
                <a:solidFill>
                  <a:srgbClr val="292929"/>
                </a:solidFill>
              </a:rPr>
              <a:t>CCPA</a:t>
            </a:r>
            <a:endParaRPr lang="en-US" dirty="0">
              <a:solidFill>
                <a:srgbClr val="292929"/>
              </a:solidFill>
            </a:endParaRPr>
          </a:p>
          <a:p>
            <a:pPr lvl="2"/>
            <a:r>
              <a:rPr lang="en-US" b="0" i="0" dirty="0">
                <a:solidFill>
                  <a:srgbClr val="292929"/>
                </a:solidFill>
                <a:effectLst/>
              </a:rPr>
              <a:t>Still gives data subjects right to demand a business delete personal data, but business may refuse if personal data needed to ensure security and integrity in a necessary &amp; proportionate manner</a:t>
            </a:r>
          </a:p>
          <a:p>
            <a:pPr lvl="2"/>
            <a:r>
              <a:rPr lang="en-US" b="0" i="0" dirty="0">
                <a:solidFill>
                  <a:srgbClr val="292929"/>
                </a:solidFill>
                <a:effectLst/>
              </a:rPr>
              <a:t>Data subject may request/deman</a:t>
            </a:r>
            <a:r>
              <a:rPr lang="en-US" dirty="0">
                <a:solidFill>
                  <a:srgbClr val="292929"/>
                </a:solidFill>
              </a:rPr>
              <a:t>d correction of mistaken data</a:t>
            </a:r>
          </a:p>
          <a:p>
            <a:pPr lvl="2"/>
            <a:r>
              <a:rPr lang="en-US" b="0" i="0" dirty="0">
                <a:solidFill>
                  <a:srgbClr val="292929"/>
                </a:solidFill>
                <a:effectLst/>
              </a:rPr>
              <a:t>Data subject may still limit sale/sharing of personal data</a:t>
            </a:r>
          </a:p>
          <a:p>
            <a:pPr lvl="2"/>
            <a:r>
              <a:rPr lang="en-US" dirty="0">
                <a:solidFill>
                  <a:srgbClr val="292929"/>
                </a:solidFill>
              </a:rPr>
              <a:t>Business may not retaliate against a data subject for opting out or exercising their rights</a:t>
            </a:r>
            <a:endParaRPr lang="en-US" b="0" i="0" dirty="0">
              <a:solidFill>
                <a:srgbClr val="292929"/>
              </a:solidFill>
              <a:effectLst/>
            </a:endParaRPr>
          </a:p>
          <a:p>
            <a:endParaRPr lang="en-US" dirty="0"/>
          </a:p>
        </p:txBody>
      </p:sp>
    </p:spTree>
    <p:extLst>
      <p:ext uri="{BB962C8B-B14F-4D97-AF65-F5344CB8AC3E}">
        <p14:creationId xmlns:p14="http://schemas.microsoft.com/office/powerpoint/2010/main" val="578284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State Laws – Children's Online Privacy</a:t>
            </a:r>
          </a:p>
        </p:txBody>
      </p:sp>
      <p:sp>
        <p:nvSpPr>
          <p:cNvPr id="3" name="Content Placeholder 2"/>
          <p:cNvSpPr>
            <a:spLocks noGrp="1"/>
          </p:cNvSpPr>
          <p:nvPr>
            <p:ph idx="1"/>
          </p:nvPr>
        </p:nvSpPr>
        <p:spPr>
          <a:xfrm>
            <a:off x="381000" y="1437996"/>
            <a:ext cx="7620000" cy="4757599"/>
          </a:xfrm>
        </p:spPr>
        <p:txBody>
          <a:bodyPr>
            <a:normAutofit/>
          </a:bodyPr>
          <a:lstStyle/>
          <a:p>
            <a:pPr fontAlgn="base"/>
            <a:r>
              <a:rPr lang="en-US" sz="1800" b="0" i="0" u="none" strike="noStrike" kern="1200" dirty="0">
                <a:solidFill>
                  <a:schemeClr val="tx1"/>
                </a:solidFill>
                <a:effectLst/>
                <a:latin typeface="+mn-lt"/>
                <a:ea typeface="+mn-ea"/>
                <a:cs typeface="+mn-cs"/>
              </a:rPr>
              <a:t>California’s “Eraser” </a:t>
            </a:r>
            <a:r>
              <a:rPr lang="en-US" sz="1800" dirty="0"/>
              <a:t>bill</a:t>
            </a:r>
          </a:p>
          <a:p>
            <a:pPr lvl="1" fontAlgn="base"/>
            <a:r>
              <a:rPr lang="en-US" sz="1600" b="0" i="0" u="none" strike="noStrike" kern="1200" dirty="0">
                <a:solidFill>
                  <a:schemeClr val="tx1"/>
                </a:solidFill>
                <a:effectLst/>
                <a:latin typeface="+mn-lt"/>
                <a:ea typeface="+mn-ea"/>
                <a:cs typeface="+mn-cs"/>
              </a:rPr>
              <a:t>“Privacy Rights for California Minors in the Digital World Act”, </a:t>
            </a:r>
            <a:r>
              <a:rPr lang="en-US" sz="1600" dirty="0"/>
              <a:t>Calif. Bus. &amp; Prof. Code §§ 22580-22582</a:t>
            </a:r>
          </a:p>
          <a:p>
            <a:pPr lvl="1" fontAlgn="base"/>
            <a:r>
              <a:rPr lang="en-US" sz="1600" b="0" i="0" u="none" strike="noStrike" kern="1200" dirty="0">
                <a:solidFill>
                  <a:schemeClr val="tx1"/>
                </a:solidFill>
                <a:effectLst/>
                <a:latin typeface="+mn-lt"/>
                <a:ea typeface="+mn-ea"/>
                <a:cs typeface="+mn-cs"/>
              </a:rPr>
              <a:t>Permits minors to remove, or to request and obtain removal of, content or information posted online</a:t>
            </a:r>
          </a:p>
          <a:p>
            <a:pPr lvl="1" fontAlgn="base"/>
            <a:r>
              <a:rPr lang="en-US" sz="1600" b="0" i="0" u="none" strike="noStrike" kern="1200" dirty="0">
                <a:solidFill>
                  <a:schemeClr val="tx1"/>
                </a:solidFill>
                <a:effectLst/>
                <a:latin typeface="+mn-lt"/>
                <a:ea typeface="+mn-ea"/>
                <a:cs typeface="+mn-cs"/>
              </a:rPr>
              <a:t>Prohibits online service directed to minors from marketing or advertising to minors specified products or services that minors are legally prohibited from buying</a:t>
            </a:r>
          </a:p>
          <a:p>
            <a:pPr lvl="1" fontAlgn="base"/>
            <a:r>
              <a:rPr lang="en-US" sz="1600" b="0" i="0" u="none" strike="noStrike" kern="1200" dirty="0">
                <a:solidFill>
                  <a:schemeClr val="tx1"/>
                </a:solidFill>
                <a:effectLst/>
                <a:latin typeface="+mn-lt"/>
                <a:ea typeface="+mn-ea"/>
                <a:cs typeface="+mn-cs"/>
              </a:rPr>
              <a:t>Prohibits marketing or advertising certain  products (alcohol, cigarettes) based on personal information specific to minors</a:t>
            </a:r>
          </a:p>
          <a:p>
            <a:pPr fontAlgn="base"/>
            <a:r>
              <a:rPr lang="en-US" sz="1800" b="0" i="0" u="none" strike="noStrike" kern="1200" dirty="0">
                <a:solidFill>
                  <a:schemeClr val="tx1"/>
                </a:solidFill>
                <a:effectLst/>
                <a:latin typeface="+mn-lt"/>
                <a:ea typeface="+mn-ea"/>
                <a:cs typeface="+mn-cs"/>
              </a:rPr>
              <a:t>Delaware Online Privacy and Protection Act</a:t>
            </a:r>
          </a:p>
          <a:p>
            <a:pPr lvl="1" fontAlgn="base"/>
            <a:r>
              <a:rPr lang="en-US" sz="1600" b="0" i="0" u="none" strike="noStrike" kern="1200" dirty="0">
                <a:solidFill>
                  <a:schemeClr val="tx1"/>
                </a:solidFill>
                <a:effectLst/>
                <a:latin typeface="+mn-lt"/>
                <a:ea typeface="+mn-ea"/>
                <a:cs typeface="+mn-cs"/>
              </a:rPr>
              <a:t>Del. Code § 1204C</a:t>
            </a:r>
          </a:p>
          <a:p>
            <a:pPr lvl="1" fontAlgn="base"/>
            <a:r>
              <a:rPr lang="en-US" sz="1600" dirty="0"/>
              <a:t>Websites, cloud service providers, and other</a:t>
            </a:r>
          </a:p>
          <a:p>
            <a:pPr marL="411480" lvl="1" indent="0" fontAlgn="base">
              <a:buNone/>
            </a:pPr>
            <a:r>
              <a:rPr lang="en-US" sz="1600" dirty="0"/>
              <a:t>operators prohibited from marketing certain </a:t>
            </a:r>
          </a:p>
          <a:p>
            <a:pPr marL="411480" lvl="1" indent="0" fontAlgn="base">
              <a:buNone/>
            </a:pPr>
            <a:r>
              <a:rPr lang="en-US" sz="1600" dirty="0"/>
              <a:t>products to children (alcohol, tobacco, etc.) and</a:t>
            </a:r>
          </a:p>
          <a:p>
            <a:pPr marL="411480" lvl="1" indent="0" fontAlgn="base">
              <a:buNone/>
            </a:pPr>
            <a:r>
              <a:rPr lang="en-US" sz="1600" b="0" i="0" u="none" strike="noStrike" kern="1200" dirty="0">
                <a:solidFill>
                  <a:schemeClr val="tx1"/>
                </a:solidFill>
                <a:effectLst/>
                <a:latin typeface="+mn-lt"/>
                <a:ea typeface="+mn-ea"/>
                <a:cs typeface="+mn-cs"/>
              </a:rPr>
              <a:t>cannot sell children’s personal information.</a:t>
            </a:r>
          </a:p>
        </p:txBody>
      </p:sp>
      <p:pic>
        <p:nvPicPr>
          <p:cNvPr id="5" name="Picture 4" descr="A kangaroo lying on the ground&#10;&#10;Description automatically generated with medium confidence">
            <a:extLst>
              <a:ext uri="{FF2B5EF4-FFF2-40B4-BE49-F238E27FC236}">
                <a16:creationId xmlns:a16="http://schemas.microsoft.com/office/drawing/2014/main" id="{0EF12294-9699-4187-85AC-BF1D23865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4495800"/>
            <a:ext cx="3038475" cy="2038350"/>
          </a:xfrm>
          <a:prstGeom prst="rect">
            <a:avLst/>
          </a:prstGeom>
        </p:spPr>
      </p:pic>
      <p:sp>
        <p:nvSpPr>
          <p:cNvPr id="6" name="TextBox 5">
            <a:extLst>
              <a:ext uri="{FF2B5EF4-FFF2-40B4-BE49-F238E27FC236}">
                <a16:creationId xmlns:a16="http://schemas.microsoft.com/office/drawing/2014/main" id="{4A2879E6-60AB-4467-A4A6-5E9CBB80BF65}"/>
              </a:ext>
            </a:extLst>
          </p:cNvPr>
          <p:cNvSpPr txBox="1"/>
          <p:nvPr/>
        </p:nvSpPr>
        <p:spPr>
          <a:xfrm>
            <a:off x="5486400" y="4495800"/>
            <a:ext cx="2528256" cy="461665"/>
          </a:xfrm>
          <a:prstGeom prst="rect">
            <a:avLst/>
          </a:prstGeom>
          <a:noFill/>
        </p:spPr>
        <p:txBody>
          <a:bodyPr wrap="none" rtlCol="0">
            <a:spAutoFit/>
          </a:bodyPr>
          <a:lstStyle/>
          <a:p>
            <a:r>
              <a:rPr lang="en-US" b="1" dirty="0">
                <a:solidFill>
                  <a:schemeClr val="bg1"/>
                </a:solidFill>
              </a:rPr>
              <a:t>(Not) Joe Camel</a:t>
            </a:r>
          </a:p>
        </p:txBody>
      </p:sp>
      <p:sp>
        <p:nvSpPr>
          <p:cNvPr id="7" name="TextBox 6">
            <a:extLst>
              <a:ext uri="{FF2B5EF4-FFF2-40B4-BE49-F238E27FC236}">
                <a16:creationId xmlns:a16="http://schemas.microsoft.com/office/drawing/2014/main" id="{0A940AF4-7D2F-4C5A-9503-35B533CFADB0}"/>
              </a:ext>
            </a:extLst>
          </p:cNvPr>
          <p:cNvSpPr txBox="1"/>
          <p:nvPr/>
        </p:nvSpPr>
        <p:spPr>
          <a:xfrm>
            <a:off x="5181600" y="6498899"/>
            <a:ext cx="3810000" cy="338554"/>
          </a:xfrm>
          <a:prstGeom prst="rect">
            <a:avLst/>
          </a:prstGeom>
          <a:noFill/>
        </p:spPr>
        <p:txBody>
          <a:bodyPr wrap="square" rtlCol="0">
            <a:spAutoFit/>
          </a:bodyPr>
          <a:lstStyle/>
          <a:p>
            <a:r>
              <a:rPr lang="en-US" sz="800" dirty="0"/>
              <a:t>Photo credit: Rex Walters, “Joe Camel Wannabe” at </a:t>
            </a:r>
            <a:r>
              <a:rPr lang="en-US" sz="800" dirty="0">
                <a:hlinkClick r:id="rId3"/>
              </a:rPr>
              <a:t>https://www.flickr.com/photos/wrex/154342987/</a:t>
            </a:r>
            <a:r>
              <a:rPr lang="en-US" sz="800" dirty="0"/>
              <a:t>, License: </a:t>
            </a:r>
            <a:r>
              <a:rPr lang="en-US" sz="800" dirty="0">
                <a:hlinkClick r:id="rId4"/>
              </a:rPr>
              <a:t>CC BY 2.0</a:t>
            </a:r>
            <a:endParaRPr lang="en-US" sz="800" dirty="0"/>
          </a:p>
        </p:txBody>
      </p:sp>
    </p:spTree>
    <p:extLst>
      <p:ext uri="{BB962C8B-B14F-4D97-AF65-F5344CB8AC3E}">
        <p14:creationId xmlns:p14="http://schemas.microsoft.com/office/powerpoint/2010/main" val="2693205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State Laws – </a:t>
            </a:r>
            <a:r>
              <a:rPr lang="en-US" sz="3600" b="0" i="0" kern="1200" dirty="0">
                <a:effectLst/>
                <a:latin typeface="+mn-lt"/>
                <a:ea typeface="+mn-ea"/>
                <a:cs typeface="+mn-cs"/>
              </a:rPr>
              <a:t>Biometric Privacy</a:t>
            </a:r>
            <a:endParaRPr lang="en-US" sz="3600" dirty="0">
              <a:latin typeface="+mn-lt"/>
            </a:endParaRPr>
          </a:p>
        </p:txBody>
      </p:sp>
      <p:sp>
        <p:nvSpPr>
          <p:cNvPr id="3" name="Content Placeholder 2"/>
          <p:cNvSpPr>
            <a:spLocks noGrp="1"/>
          </p:cNvSpPr>
          <p:nvPr>
            <p:ph idx="1"/>
          </p:nvPr>
        </p:nvSpPr>
        <p:spPr>
          <a:xfrm>
            <a:off x="457200" y="1295400"/>
            <a:ext cx="7620000" cy="4800600"/>
          </a:xfrm>
        </p:spPr>
        <p:txBody>
          <a:bodyPr>
            <a:normAutofit lnSpcReduction="10000"/>
          </a:bodyPr>
          <a:lstStyle/>
          <a:p>
            <a:pPr lvl="1" fontAlgn="base"/>
            <a:r>
              <a:rPr lang="en-US" dirty="0"/>
              <a:t>Illinois: </a:t>
            </a:r>
            <a:r>
              <a:rPr lang="en-US" b="0" i="0" u="none" strike="noStrike" kern="1200" dirty="0">
                <a:solidFill>
                  <a:schemeClr val="tx1"/>
                </a:solidFill>
                <a:effectLst/>
                <a:latin typeface="+mn-lt"/>
                <a:ea typeface="+mn-ea"/>
                <a:cs typeface="+mn-cs"/>
              </a:rPr>
              <a:t>Biometric Information Privacy Act (“BIPA”) (2008)</a:t>
            </a:r>
          </a:p>
          <a:p>
            <a:pPr lvl="2" fontAlgn="base"/>
            <a:r>
              <a:rPr lang="en-US" dirty="0"/>
              <a:t>Requires notice prior to collection of biometric data</a:t>
            </a:r>
          </a:p>
          <a:p>
            <a:pPr lvl="2" fontAlgn="base"/>
            <a:r>
              <a:rPr lang="en-US" b="0" i="0" u="none" strike="noStrike" kern="1200" dirty="0">
                <a:solidFill>
                  <a:schemeClr val="tx1"/>
                </a:solidFill>
                <a:effectLst/>
                <a:latin typeface="+mn-lt"/>
                <a:ea typeface="+mn-ea"/>
                <a:cs typeface="+mn-cs"/>
              </a:rPr>
              <a:t>Restrictions on disclosure to third parties</a:t>
            </a:r>
          </a:p>
          <a:p>
            <a:pPr lvl="2" fontAlgn="base"/>
            <a:r>
              <a:rPr lang="en-US" b="0" i="0" u="none" strike="noStrike" kern="1200" dirty="0">
                <a:solidFill>
                  <a:schemeClr val="tx1"/>
                </a:solidFill>
                <a:effectLst/>
                <a:latin typeface="+mn-lt"/>
                <a:ea typeface="+mn-ea"/>
                <a:cs typeface="+mn-cs"/>
              </a:rPr>
              <a:t>Data can’t be used for profit</a:t>
            </a:r>
          </a:p>
          <a:p>
            <a:pPr lvl="2" fontAlgn="base"/>
            <a:r>
              <a:rPr lang="en-US" dirty="0"/>
              <a:t>Important: Individuals can sue to enforce</a:t>
            </a:r>
          </a:p>
          <a:p>
            <a:pPr lvl="2" fontAlgn="base"/>
            <a:r>
              <a:rPr lang="en-US" dirty="0"/>
              <a:t>Illinois Supreme Court (2019): Proof of actual harm not required</a:t>
            </a:r>
          </a:p>
          <a:p>
            <a:pPr lvl="2" fontAlgn="base"/>
            <a:r>
              <a:rPr lang="en-US" dirty="0"/>
              <a:t>Resulted in many lawsuits against employers using biometric time clocks and against social media companies</a:t>
            </a:r>
          </a:p>
          <a:p>
            <a:pPr lvl="1" fontAlgn="base"/>
            <a:r>
              <a:rPr lang="en-US" dirty="0"/>
              <a:t>Other states: California, Washington, Virginia, Delaware, Arkansas, New York, Texas, Oregon</a:t>
            </a:r>
          </a:p>
          <a:p>
            <a:pPr lvl="1" fontAlgn="base"/>
            <a:r>
              <a:rPr lang="en-US" dirty="0"/>
              <a:t>Approximately 20 additional states have introduced legislation</a:t>
            </a:r>
          </a:p>
          <a:p>
            <a:pPr lvl="1" fontAlgn="base"/>
            <a:endParaRPr lang="en-US" b="0" i="0" u="none" strike="noStrike" kern="1200" dirty="0">
              <a:solidFill>
                <a:schemeClr val="tx1"/>
              </a:solidFill>
              <a:effectLst/>
              <a:latin typeface="+mn-lt"/>
              <a:ea typeface="+mn-ea"/>
              <a:cs typeface="+mn-cs"/>
            </a:endParaRPr>
          </a:p>
          <a:p>
            <a:pPr lvl="1" fontAlgn="base"/>
            <a:r>
              <a:rPr lang="en-US" sz="2400" u="sng" dirty="0"/>
              <a:t>Summary</a:t>
            </a:r>
            <a:r>
              <a:rPr lang="en-US" sz="2400" dirty="0"/>
              <a:t>: Businesses need to comply with biometric privacy requirements.</a:t>
            </a:r>
            <a:endParaRPr lang="en-US" sz="2400" b="0" i="0" u="none" strike="noStrike" kern="1200" dirty="0">
              <a:solidFill>
                <a:schemeClr val="tx1"/>
              </a:solidFill>
              <a:effectLst/>
              <a:latin typeface="+mn-lt"/>
              <a:ea typeface="+mn-ea"/>
              <a:cs typeface="+mn-cs"/>
            </a:endParaRPr>
          </a:p>
          <a:p>
            <a:pPr lvl="1" fontAlgn="base"/>
            <a:endParaRPr lang="en-US"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06567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020762"/>
          </a:xfrm>
        </p:spPr>
        <p:txBody>
          <a:bodyPr/>
          <a:lstStyle/>
          <a:p>
            <a:r>
              <a:rPr lang="en-US" sz="2600" dirty="0">
                <a:latin typeface="+mn-lt"/>
              </a:rPr>
              <a:t>State Laws</a:t>
            </a:r>
            <a:r>
              <a:rPr lang="en-US" sz="2600" baseline="0" dirty="0">
                <a:latin typeface="+mn-lt"/>
              </a:rPr>
              <a:t> – </a:t>
            </a:r>
            <a:r>
              <a:rPr lang="en-US" sz="2600" b="0" i="0" kern="1200" dirty="0">
                <a:effectLst/>
                <a:latin typeface="+mn-lt"/>
                <a:ea typeface="+mn-ea"/>
                <a:cs typeface="+mn-cs"/>
              </a:rPr>
              <a:t>Privacy Policies for Websites or Online Services</a:t>
            </a:r>
            <a:endParaRPr lang="en-US" sz="2600" dirty="0">
              <a:latin typeface="+mn-lt"/>
            </a:endParaRPr>
          </a:p>
        </p:txBody>
      </p:sp>
      <p:sp>
        <p:nvSpPr>
          <p:cNvPr id="3" name="Content Placeholder 2"/>
          <p:cNvSpPr>
            <a:spLocks noGrp="1"/>
          </p:cNvSpPr>
          <p:nvPr>
            <p:ph idx="1"/>
          </p:nvPr>
        </p:nvSpPr>
        <p:spPr>
          <a:xfrm>
            <a:off x="457200" y="990600"/>
            <a:ext cx="7620000" cy="5257800"/>
          </a:xfrm>
        </p:spPr>
        <p:txBody>
          <a:bodyPr>
            <a:normAutofit fontScale="92500" lnSpcReduction="20000"/>
          </a:bodyPr>
          <a:lstStyle/>
          <a:p>
            <a:pPr marL="114300" indent="0" rtl="0" fontAlgn="base">
              <a:buNone/>
            </a:pPr>
            <a:r>
              <a:rPr lang="en-US" sz="1600" dirty="0"/>
              <a:t>California laws (pre-CPPA, still in effect)</a:t>
            </a:r>
            <a:endParaRPr lang="en-US" sz="1600" b="0" i="0" u="none" strike="noStrike" kern="1200" dirty="0">
              <a:solidFill>
                <a:schemeClr val="tx1"/>
              </a:solidFill>
              <a:effectLst/>
              <a:latin typeface="+mn-lt"/>
              <a:ea typeface="+mn-ea"/>
              <a:cs typeface="+mn-cs"/>
            </a:endParaRPr>
          </a:p>
          <a:p>
            <a:pPr rtl="0" fontAlgn="base"/>
            <a:r>
              <a:rPr lang="en-US" sz="1600" b="0" i="0" u="none" strike="noStrike" kern="1200" dirty="0">
                <a:solidFill>
                  <a:schemeClr val="tx1"/>
                </a:solidFill>
                <a:effectLst/>
                <a:latin typeface="+mn-lt"/>
                <a:ea typeface="+mn-ea"/>
                <a:cs typeface="+mn-cs"/>
              </a:rPr>
              <a:t>Do Not Track (Calif. Bus. &amp; Prof. Code § 22575)</a:t>
            </a:r>
          </a:p>
          <a:p>
            <a:pPr lvl="1" fontAlgn="base"/>
            <a:r>
              <a:rPr lang="en-US" sz="1400" b="0" i="0" u="none" strike="noStrike" kern="1200" dirty="0">
                <a:solidFill>
                  <a:schemeClr val="tx1"/>
                </a:solidFill>
                <a:effectLst/>
                <a:latin typeface="+mn-lt"/>
                <a:ea typeface="+mn-ea"/>
                <a:cs typeface="+mn-cs"/>
              </a:rPr>
              <a:t>Requires the operator of a commercial web site or online service to disclose in its privacy policy how it responds to a web browser 'Do Not Track' signal, and requires operator to disclose whether third parties are or may be conducting such tracking on the operator’s site or service</a:t>
            </a:r>
          </a:p>
          <a:p>
            <a:pPr fontAlgn="base"/>
            <a:r>
              <a:rPr lang="en-US" sz="1600" b="0" i="0" u="none" strike="noStrike" kern="1200" dirty="0" err="1">
                <a:solidFill>
                  <a:schemeClr val="tx1"/>
                </a:solidFill>
                <a:effectLst/>
                <a:latin typeface="+mn-lt"/>
                <a:ea typeface="+mn-ea"/>
                <a:cs typeface="+mn-cs"/>
              </a:rPr>
              <a:t>CalOPPA</a:t>
            </a:r>
            <a:r>
              <a:rPr lang="en-US" sz="1600" b="0" i="0" u="none" strike="noStrike" kern="1200" dirty="0">
                <a:solidFill>
                  <a:schemeClr val="tx1"/>
                </a:solidFill>
                <a:effectLst/>
                <a:latin typeface="+mn-lt"/>
                <a:ea typeface="+mn-ea"/>
                <a:cs typeface="+mn-cs"/>
              </a:rPr>
              <a:t> (Calif. Bus. &amp; Prof. Code §§ 22575-22578)</a:t>
            </a:r>
          </a:p>
          <a:p>
            <a:pPr lvl="1" fontAlgn="base"/>
            <a:r>
              <a:rPr lang="en-US" sz="1400" b="0" i="0" u="none" strike="noStrike" kern="1200" dirty="0">
                <a:solidFill>
                  <a:schemeClr val="tx1"/>
                </a:solidFill>
                <a:effectLst/>
                <a:latin typeface="+mn-lt"/>
                <a:ea typeface="+mn-ea"/>
                <a:cs typeface="+mn-cs"/>
              </a:rPr>
              <a:t>California's Online Privacy Protection Act requires an operator  that collects personally identifiable information from California residents through an Internet Web site or online service for commercial purposes, to post a conspicuous privacy policy on its Web site or online service (which may include mobile apps) and to comply with that policy</a:t>
            </a:r>
          </a:p>
          <a:p>
            <a:pPr lvl="1" fontAlgn="base"/>
            <a:r>
              <a:rPr lang="en-US" sz="1400" dirty="0"/>
              <a:t>P</a:t>
            </a:r>
            <a:r>
              <a:rPr lang="en-US" sz="1400" b="0" i="0" u="none" strike="noStrike" kern="1200" dirty="0">
                <a:solidFill>
                  <a:schemeClr val="tx1"/>
                </a:solidFill>
                <a:effectLst/>
                <a:latin typeface="+mn-lt"/>
                <a:ea typeface="+mn-ea"/>
                <a:cs typeface="+mn-cs"/>
              </a:rPr>
              <a:t>rivacy policy must identify the categories of personally identifiable information that the operator collects about individual consumers who use or visit its Web site or online service and third parties with whom the operator may share the information</a:t>
            </a:r>
          </a:p>
          <a:p>
            <a:pPr rtl="0" fontAlgn="base"/>
            <a:r>
              <a:rPr lang="en-US" sz="1600" b="0" i="0" u="none" strike="noStrike" kern="1200" dirty="0">
                <a:solidFill>
                  <a:schemeClr val="tx1"/>
                </a:solidFill>
                <a:effectLst/>
                <a:latin typeface="+mn-lt"/>
                <a:ea typeface="+mn-ea"/>
                <a:cs typeface="+mn-cs"/>
              </a:rPr>
              <a:t>California Ed. Code § 99122</a:t>
            </a:r>
          </a:p>
          <a:p>
            <a:pPr lvl="1" fontAlgn="base"/>
            <a:r>
              <a:rPr lang="en-US" sz="1400" b="0" i="0" u="none" strike="noStrike" kern="1200" dirty="0">
                <a:solidFill>
                  <a:schemeClr val="tx1"/>
                </a:solidFill>
                <a:effectLst/>
                <a:latin typeface="+mn-lt"/>
                <a:ea typeface="+mn-ea"/>
                <a:cs typeface="+mn-cs"/>
              </a:rPr>
              <a:t>Requires private nonprofit or for-profit postsecondary educational institutions to post a social media privacy policy on the institution's Internet Web site</a:t>
            </a:r>
          </a:p>
          <a:p>
            <a:pPr marL="114300" indent="0" fontAlgn="base">
              <a:buNone/>
            </a:pPr>
            <a:r>
              <a:rPr lang="en-US" sz="1600" b="0" i="0" u="none" strike="noStrike" kern="1200" dirty="0">
                <a:solidFill>
                  <a:schemeClr val="tx1"/>
                </a:solidFill>
                <a:effectLst/>
                <a:latin typeface="+mn-lt"/>
                <a:ea typeface="+mn-ea"/>
                <a:cs typeface="+mn-cs"/>
              </a:rPr>
              <a:t>Connecticut (Conn. Gen. Stat. § 42-471)</a:t>
            </a:r>
          </a:p>
          <a:p>
            <a:pPr lvl="1" fontAlgn="base"/>
            <a:r>
              <a:rPr lang="en-US" sz="1400" b="0" i="0" u="none" strike="noStrike" kern="1200" dirty="0">
                <a:solidFill>
                  <a:schemeClr val="tx1"/>
                </a:solidFill>
                <a:effectLst/>
                <a:latin typeface="+mn-lt"/>
                <a:ea typeface="+mn-ea"/>
                <a:cs typeface="+mn-cs"/>
              </a:rPr>
              <a:t>Requires any person who collects Social Security numbers in the course of business to create a privacy protection policy</a:t>
            </a:r>
          </a:p>
          <a:p>
            <a:pPr lvl="1" fontAlgn="base"/>
            <a:r>
              <a:rPr lang="en-US" sz="1400" b="0" i="0" u="none" strike="noStrike" kern="1200" dirty="0">
                <a:solidFill>
                  <a:schemeClr val="tx1"/>
                </a:solidFill>
                <a:effectLst/>
                <a:latin typeface="+mn-lt"/>
                <a:ea typeface="+mn-ea"/>
                <a:cs typeface="+mn-cs"/>
              </a:rPr>
              <a:t>Policy must be "publicly displayed" by posting on a web page and the policy must (1) protect the confidentiality of Social Security numbers, (2) prohibit unlawful disclosure of Social Security numbers, and (3) limit access to Social Security numbers</a:t>
            </a:r>
          </a:p>
          <a:p>
            <a:pPr marL="114300" indent="0" fontAlgn="base">
              <a:buNone/>
            </a:pPr>
            <a:r>
              <a:rPr lang="en-US" sz="1600" b="0" i="0" u="none" strike="noStrike" kern="1200" dirty="0">
                <a:solidFill>
                  <a:schemeClr val="tx1"/>
                </a:solidFill>
                <a:effectLst/>
                <a:latin typeface="+mn-lt"/>
                <a:ea typeface="+mn-ea"/>
                <a:cs typeface="+mn-cs"/>
              </a:rPr>
              <a:t>Nevada (SB 220 eff. Oct. 1, 2019 and SB 260 eff. Oct. 1, 2021) </a:t>
            </a:r>
          </a:p>
          <a:p>
            <a:pPr lvl="1" fontAlgn="base"/>
            <a:r>
              <a:rPr lang="en-US" sz="1400" dirty="0"/>
              <a:t>Similarities to CCPA but only provides right to notice, NOT right of access, modification, or deletion</a:t>
            </a:r>
          </a:p>
          <a:p>
            <a:pPr lvl="1" fontAlgn="base"/>
            <a:r>
              <a:rPr lang="en-US" sz="1400" dirty="0"/>
              <a:t>Website and online service operators must post privacy policies; SB 260 added data brokers</a:t>
            </a:r>
          </a:p>
          <a:p>
            <a:pPr lvl="1" fontAlgn="base"/>
            <a:r>
              <a:rPr lang="en-US" sz="1400" dirty="0"/>
              <a:t>SB 260 broadened consumer right to opt out (previously only permitted for PII sold to a third party for redistribution)</a:t>
            </a:r>
          </a:p>
        </p:txBody>
      </p:sp>
      <p:sp>
        <p:nvSpPr>
          <p:cNvPr id="4" name="TextBox 3">
            <a:extLst>
              <a:ext uri="{FF2B5EF4-FFF2-40B4-BE49-F238E27FC236}">
                <a16:creationId xmlns:a16="http://schemas.microsoft.com/office/drawing/2014/main" id="{0BA5E284-5D2F-4A35-936C-BFD81DBDFC7B}"/>
              </a:ext>
            </a:extLst>
          </p:cNvPr>
          <p:cNvSpPr txBox="1"/>
          <p:nvPr/>
        </p:nvSpPr>
        <p:spPr>
          <a:xfrm>
            <a:off x="3429000" y="6086817"/>
            <a:ext cx="3810000" cy="323165"/>
          </a:xfrm>
          <a:prstGeom prst="rect">
            <a:avLst/>
          </a:prstGeom>
          <a:noFill/>
        </p:spPr>
        <p:txBody>
          <a:bodyPr wrap="square" rtlCol="0">
            <a:spAutoFit/>
          </a:bodyPr>
          <a:lstStyle/>
          <a:p>
            <a:r>
              <a:rPr lang="en-US" sz="1500" dirty="0"/>
              <a:t>(Delaware and Oregon have similar laws)</a:t>
            </a:r>
          </a:p>
        </p:txBody>
      </p:sp>
    </p:spTree>
    <p:extLst>
      <p:ext uri="{BB962C8B-B14F-4D97-AF65-F5344CB8AC3E}">
        <p14:creationId xmlns:p14="http://schemas.microsoft.com/office/powerpoint/2010/main" val="155407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924800" cy="1143000"/>
          </a:xfrm>
        </p:spPr>
        <p:txBody>
          <a:bodyPr/>
          <a:lstStyle/>
          <a:p>
            <a:r>
              <a:rPr lang="en-US" sz="2800" dirty="0">
                <a:latin typeface="+mn-lt"/>
              </a:rPr>
              <a:t>State</a:t>
            </a:r>
            <a:r>
              <a:rPr lang="en-US" sz="2800" baseline="0" dirty="0">
                <a:latin typeface="+mn-lt"/>
              </a:rPr>
              <a:t> Laws – </a:t>
            </a:r>
            <a:r>
              <a:rPr lang="en-US" sz="2800" b="0" i="0" kern="1200" dirty="0">
                <a:effectLst/>
                <a:latin typeface="+mn-lt"/>
                <a:ea typeface="+mn-ea"/>
                <a:cs typeface="+mn-cs"/>
              </a:rPr>
              <a:t>Privacy of Personal Information Held by Internet Service Providers</a:t>
            </a:r>
            <a:endParaRPr lang="en-US" sz="2800" dirty="0">
              <a:latin typeface="+mn-lt"/>
            </a:endParaRPr>
          </a:p>
        </p:txBody>
      </p:sp>
      <p:sp>
        <p:nvSpPr>
          <p:cNvPr id="3" name="Content Placeholder 2"/>
          <p:cNvSpPr>
            <a:spLocks noGrp="1"/>
          </p:cNvSpPr>
          <p:nvPr>
            <p:ph idx="1"/>
          </p:nvPr>
        </p:nvSpPr>
        <p:spPr>
          <a:xfrm>
            <a:off x="457200" y="1600200"/>
            <a:ext cx="7620000" cy="4800600"/>
          </a:xfrm>
        </p:spPr>
        <p:txBody>
          <a:bodyPr>
            <a:normAutofit fontScale="92500" lnSpcReduction="20000"/>
          </a:bodyPr>
          <a:lstStyle/>
          <a:p>
            <a:pPr fontAlgn="t"/>
            <a:r>
              <a:rPr lang="en-US" dirty="0"/>
              <a:t>Maine Statutes 10 § 1348 </a:t>
            </a:r>
            <a:r>
              <a:rPr lang="en-US" i="1" dirty="0"/>
              <a:t>et seq.</a:t>
            </a:r>
          </a:p>
          <a:p>
            <a:pPr lvl="1" fontAlgn="t"/>
            <a:r>
              <a:rPr lang="en-US" dirty="0"/>
              <a:t>http://legislature.maine.gov/statutes/10/title10sec1348.html</a:t>
            </a:r>
          </a:p>
          <a:p>
            <a:pPr fontAlgn="t"/>
            <a:r>
              <a:rPr lang="en-US" dirty="0"/>
              <a:t>Minnesota Statutes §§ 325M.01 to .09</a:t>
            </a:r>
          </a:p>
          <a:p>
            <a:pPr fontAlgn="t"/>
            <a:r>
              <a:rPr lang="en-US" dirty="0"/>
              <a:t>Nevada Revised Statutes § 205.498</a:t>
            </a:r>
          </a:p>
          <a:p>
            <a:pPr lvl="1" fontAlgn="base"/>
            <a:r>
              <a:rPr lang="en-US" sz="2000" i="0" u="none" strike="noStrike" kern="1200" dirty="0">
                <a:solidFill>
                  <a:schemeClr val="tx1"/>
                </a:solidFill>
                <a:effectLst/>
                <a:latin typeface="+mn-lt"/>
                <a:ea typeface="+mn-ea"/>
                <a:cs typeface="+mn-cs"/>
              </a:rPr>
              <a:t>Maine, Minnesota, and Nevada require online providers to keep private customer information (no use/disclosure/sale), unless the customer gives permission</a:t>
            </a:r>
          </a:p>
          <a:p>
            <a:pPr fontAlgn="t"/>
            <a:r>
              <a:rPr lang="en-US" dirty="0"/>
              <a:t>California Civil Code §§ 1798.83 to .84</a:t>
            </a:r>
          </a:p>
          <a:p>
            <a:pPr fontAlgn="t"/>
            <a:r>
              <a:rPr lang="en-US" dirty="0"/>
              <a:t>Utah Code §§ 13-37-101, -102, -201, -202, -203</a:t>
            </a:r>
            <a:r>
              <a:rPr lang="en-US" i="1" dirty="0"/>
              <a:t> </a:t>
            </a:r>
          </a:p>
          <a:p>
            <a:pPr lvl="1" fontAlgn="base"/>
            <a:r>
              <a:rPr lang="en-US" sz="2000" i="0" u="none" strike="noStrike" kern="1200" dirty="0">
                <a:solidFill>
                  <a:schemeClr val="tx1"/>
                </a:solidFill>
                <a:effectLst/>
                <a:latin typeface="+mn-lt"/>
                <a:ea typeface="+mn-ea"/>
                <a:cs typeface="+mn-cs"/>
              </a:rPr>
              <a:t>California and Utah require all nonfinancial businesses to disclose to customers, in writing or by electronic mail, the types of personal information the business shares with or sells to a third party for direct marketing purposes</a:t>
            </a:r>
          </a:p>
          <a:p>
            <a:pPr lvl="1" fontAlgn="base"/>
            <a:r>
              <a:rPr lang="en-US" sz="2000" i="0" u="none" strike="noStrike" kern="1200" dirty="0">
                <a:solidFill>
                  <a:schemeClr val="tx1"/>
                </a:solidFill>
                <a:effectLst/>
                <a:latin typeface="+mn-lt"/>
                <a:ea typeface="+mn-ea"/>
                <a:cs typeface="+mn-cs"/>
              </a:rPr>
              <a:t>Businesses may post a privacy statement that gives customers the opportunity to choose not to share information at no cost (no discounts/penalties)</a:t>
            </a:r>
          </a:p>
        </p:txBody>
      </p:sp>
    </p:spTree>
    <p:extLst>
      <p:ext uri="{BB962C8B-B14F-4D97-AF65-F5344CB8AC3E}">
        <p14:creationId xmlns:p14="http://schemas.microsoft.com/office/powerpoint/2010/main" val="3855153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rPr>
              <a:t>State Laws - </a:t>
            </a:r>
            <a:r>
              <a:rPr lang="en-US" sz="3200" b="0" i="0" kern="1200" dirty="0">
                <a:effectLst/>
                <a:latin typeface="+mn-lt"/>
                <a:ea typeface="+mn-ea"/>
                <a:cs typeface="+mn-cs"/>
              </a:rPr>
              <a:t>False and Misleading Statements in Website Privacy Policies</a:t>
            </a:r>
            <a:endParaRPr lang="en-US" sz="3200" dirty="0">
              <a:latin typeface="+mn-lt"/>
            </a:endParaRPr>
          </a:p>
        </p:txBody>
      </p:sp>
      <p:sp>
        <p:nvSpPr>
          <p:cNvPr id="3" name="Content Placeholder 2"/>
          <p:cNvSpPr>
            <a:spLocks noGrp="1"/>
          </p:cNvSpPr>
          <p:nvPr>
            <p:ph idx="1"/>
          </p:nvPr>
        </p:nvSpPr>
        <p:spPr/>
        <p:txBody>
          <a:bodyPr>
            <a:normAutofit/>
          </a:bodyPr>
          <a:lstStyle/>
          <a:p>
            <a:pPr marL="114300" indent="0" fontAlgn="base">
              <a:buNone/>
            </a:pPr>
            <a:r>
              <a:rPr lang="en-US" sz="2200" i="0" u="none" strike="noStrike" kern="1200" dirty="0">
                <a:solidFill>
                  <a:schemeClr val="tx1"/>
                </a:solidFill>
                <a:effectLst/>
                <a:latin typeface="+mn-lt"/>
                <a:ea typeface="+mn-ea"/>
                <a:cs typeface="+mn-cs"/>
              </a:rPr>
              <a:t>Nebraska Stat. § 87-302(14</a:t>
            </a:r>
            <a:r>
              <a:rPr lang="en-US" dirty="0"/>
              <a:t>)</a:t>
            </a:r>
          </a:p>
          <a:p>
            <a:pPr fontAlgn="base"/>
            <a:r>
              <a:rPr lang="en-US" sz="2200" i="0" u="none" strike="noStrike" kern="1200" dirty="0">
                <a:solidFill>
                  <a:schemeClr val="tx1"/>
                </a:solidFill>
                <a:effectLst/>
                <a:latin typeface="+mn-lt"/>
                <a:ea typeface="+mn-ea"/>
                <a:cs typeface="+mn-cs"/>
              </a:rPr>
              <a:t>Deceptive trade practice to make a false or misleading statement in a privacy policy</a:t>
            </a:r>
          </a:p>
          <a:p>
            <a:pPr marL="114300" indent="0" fontAlgn="base">
              <a:buNone/>
            </a:pPr>
            <a:r>
              <a:rPr lang="en-US" dirty="0"/>
              <a:t>Oregon (ORS § 646.607)</a:t>
            </a:r>
          </a:p>
          <a:p>
            <a:pPr fontAlgn="base"/>
            <a:r>
              <a:rPr lang="en-US" sz="2200" i="0" u="none" strike="noStrike" kern="1200" dirty="0">
                <a:solidFill>
                  <a:schemeClr val="tx1"/>
                </a:solidFill>
                <a:effectLst/>
                <a:latin typeface="+mn-lt"/>
                <a:ea typeface="+mn-ea"/>
                <a:cs typeface="+mn-cs"/>
              </a:rPr>
              <a:t>Unlawful trade practice to publish on website or in offline agreement incorrect statement/representation re: collection, use, disclosure, maintenance, and deletion of PII</a:t>
            </a:r>
          </a:p>
          <a:p>
            <a:pPr marL="114300" indent="0" fontAlgn="base">
              <a:buNone/>
            </a:pPr>
            <a:r>
              <a:rPr lang="en-US" dirty="0"/>
              <a:t>Pennsylvania 18 </a:t>
            </a:r>
            <a:r>
              <a:rPr lang="en-US" sz="2200" i="0" u="none" strike="noStrike" kern="1200" dirty="0">
                <a:solidFill>
                  <a:schemeClr val="tx1"/>
                </a:solidFill>
                <a:effectLst/>
                <a:latin typeface="+mn-lt"/>
                <a:ea typeface="+mn-ea"/>
                <a:cs typeface="+mn-cs"/>
              </a:rPr>
              <a:t>Pa. C.S.A. § 4107(a)(10)</a:t>
            </a:r>
          </a:p>
          <a:p>
            <a:pPr fontAlgn="base"/>
            <a:r>
              <a:rPr lang="en-US" sz="2200" i="0" u="none" strike="noStrike" kern="1200" dirty="0">
                <a:solidFill>
                  <a:schemeClr val="tx1"/>
                </a:solidFill>
                <a:effectLst/>
                <a:latin typeface="+mn-lt"/>
                <a:ea typeface="+mn-ea"/>
                <a:cs typeface="+mn-cs"/>
              </a:rPr>
              <a:t>Prohibits false and misleading statements in privacy policies published on websites or otherwise distributed</a:t>
            </a:r>
          </a:p>
          <a:p>
            <a:pPr fontAlgn="base"/>
            <a:r>
              <a:rPr lang="en-US" dirty="0"/>
              <a:t>P</a:t>
            </a:r>
            <a:r>
              <a:rPr lang="en-US" sz="2200" i="0" u="none" strike="noStrike" kern="1200" dirty="0">
                <a:solidFill>
                  <a:schemeClr val="tx1"/>
                </a:solidFill>
                <a:effectLst/>
                <a:latin typeface="+mn-lt"/>
                <a:ea typeface="+mn-ea"/>
                <a:cs typeface="+mn-cs"/>
              </a:rPr>
              <a:t>art of Pennsylvania’s deceptive or fraudulent business practices statute.</a:t>
            </a:r>
          </a:p>
        </p:txBody>
      </p:sp>
    </p:spTree>
    <p:extLst>
      <p:ext uri="{BB962C8B-B14F-4D97-AF65-F5344CB8AC3E}">
        <p14:creationId xmlns:p14="http://schemas.microsoft.com/office/powerpoint/2010/main" val="4180380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State Laws – </a:t>
            </a:r>
            <a:r>
              <a:rPr lang="en-US" sz="3600" b="0" i="0" kern="1200" dirty="0">
                <a:effectLst/>
                <a:latin typeface="+mn-lt"/>
                <a:ea typeface="+mn-ea"/>
                <a:cs typeface="+mn-cs"/>
              </a:rPr>
              <a:t>Notice of Monitoring of Employee E-mail </a:t>
            </a:r>
            <a:endParaRPr lang="en-US" sz="3600" dirty="0">
              <a:latin typeface="+mn-lt"/>
            </a:endParaRPr>
          </a:p>
        </p:txBody>
      </p:sp>
      <p:sp>
        <p:nvSpPr>
          <p:cNvPr id="3" name="Content Placeholder 2"/>
          <p:cNvSpPr>
            <a:spLocks noGrp="1"/>
          </p:cNvSpPr>
          <p:nvPr>
            <p:ph idx="1"/>
          </p:nvPr>
        </p:nvSpPr>
        <p:spPr>
          <a:xfrm>
            <a:off x="457200" y="1600200"/>
            <a:ext cx="7620000" cy="4419600"/>
          </a:xfrm>
        </p:spPr>
        <p:txBody>
          <a:bodyPr>
            <a:normAutofit fontScale="85000" lnSpcReduction="20000"/>
          </a:bodyPr>
          <a:lstStyle/>
          <a:p>
            <a:pPr marL="114300" indent="0" fontAlgn="base">
              <a:buNone/>
            </a:pPr>
            <a:r>
              <a:rPr lang="en-US" sz="2600" i="0" u="none" strike="noStrike" kern="1200" dirty="0">
                <a:solidFill>
                  <a:schemeClr val="tx1"/>
                </a:solidFill>
                <a:effectLst/>
              </a:rPr>
              <a:t>Connecticut Gen. Stat.§ 31-48d</a:t>
            </a:r>
          </a:p>
          <a:p>
            <a:pPr fontAlgn="t"/>
            <a:r>
              <a:rPr lang="en-US" sz="2600" i="0" u="none" strike="noStrike" kern="1200" dirty="0">
                <a:solidFill>
                  <a:schemeClr val="tx1"/>
                </a:solidFill>
                <a:effectLst/>
              </a:rPr>
              <a:t>Employers who engage in any type of electronic monitoring must give prior written notice to all employees</a:t>
            </a:r>
          </a:p>
          <a:p>
            <a:pPr fontAlgn="t"/>
            <a:r>
              <a:rPr lang="en-US" sz="2600" i="0" u="none" strike="noStrike" kern="1200" dirty="0">
                <a:solidFill>
                  <a:schemeClr val="tx1"/>
                </a:solidFill>
                <a:effectLst/>
              </a:rPr>
              <a:t>If an employer has reasonable grounds to believe that employees are engaged in illegal conduct and electronic monitoring may produce evidence of this misconduct, the employer may conduct monitoring without giving prior written notice</a:t>
            </a:r>
          </a:p>
          <a:p>
            <a:pPr marL="114300" marR="0" indent="0" algn="l" defTabSz="914400" rtl="0" eaLnBrk="1" fontAlgn="t" latinLnBrk="0" hangingPunct="1">
              <a:lnSpc>
                <a:spcPct val="100000"/>
              </a:lnSpc>
              <a:spcBef>
                <a:spcPct val="20000"/>
              </a:spcBef>
              <a:spcAft>
                <a:spcPts val="0"/>
              </a:spcAft>
              <a:buClr>
                <a:schemeClr val="accent1"/>
              </a:buClr>
              <a:buSzTx/>
              <a:buNone/>
              <a:tabLst/>
              <a:defRPr/>
            </a:pPr>
            <a:endParaRPr lang="en-US" sz="2600" i="0" kern="1200" dirty="0">
              <a:solidFill>
                <a:schemeClr val="tx1"/>
              </a:solidFill>
              <a:effectLst/>
            </a:endParaRPr>
          </a:p>
          <a:p>
            <a:pPr marL="114300" marR="0" indent="0" algn="l" defTabSz="914400" rtl="0" eaLnBrk="1" fontAlgn="t" latinLnBrk="0" hangingPunct="1">
              <a:lnSpc>
                <a:spcPct val="100000"/>
              </a:lnSpc>
              <a:spcBef>
                <a:spcPct val="20000"/>
              </a:spcBef>
              <a:spcAft>
                <a:spcPts val="0"/>
              </a:spcAft>
              <a:buClr>
                <a:schemeClr val="accent1"/>
              </a:buClr>
              <a:buSzTx/>
              <a:buNone/>
              <a:tabLst/>
              <a:defRPr/>
            </a:pPr>
            <a:r>
              <a:rPr lang="en-US" sz="2600" i="0" kern="1200" dirty="0">
                <a:solidFill>
                  <a:schemeClr val="tx1"/>
                </a:solidFill>
                <a:effectLst/>
              </a:rPr>
              <a:t>Delaware Del. Code § 19-7-705</a:t>
            </a:r>
          </a:p>
          <a:p>
            <a:pPr marL="342900" marR="0" indent="-228600" algn="l" defTabSz="914400" rtl="0" eaLnBrk="1" fontAlgn="t" latinLnBrk="0" hangingPunct="1">
              <a:lnSpc>
                <a:spcPct val="100000"/>
              </a:lnSpc>
              <a:spcBef>
                <a:spcPct val="20000"/>
              </a:spcBef>
              <a:spcAft>
                <a:spcPts val="0"/>
              </a:spcAft>
              <a:buClr>
                <a:schemeClr val="accent1"/>
              </a:buClr>
              <a:buSzTx/>
              <a:buFont typeface="Arial" pitchFamily="34" charset="0"/>
              <a:buChar char="•"/>
              <a:tabLst/>
              <a:defRPr/>
            </a:pPr>
            <a:r>
              <a:rPr lang="en-US" sz="2600" i="0" kern="1200" dirty="0">
                <a:solidFill>
                  <a:schemeClr val="tx1"/>
                </a:solidFill>
                <a:effectLst/>
              </a:rPr>
              <a:t>Prohibits employers from monitoring or intercepting electronic mail or Internet access or usage of an employee unless the employer has first given a one-time written or electronic notice to the employee.</a:t>
            </a:r>
            <a:endParaRPr lang="en-US" sz="2600" dirty="0">
              <a:effectLst/>
            </a:endParaRPr>
          </a:p>
          <a:p>
            <a:pPr fontAlgn="t"/>
            <a:endParaRPr lang="en-US" sz="34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466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3600" dirty="0">
                <a:latin typeface="+mn-lt"/>
              </a:rPr>
              <a:t>State Laws</a:t>
            </a:r>
            <a:r>
              <a:rPr lang="en-US" sz="3600" baseline="0" dirty="0">
                <a:latin typeface="+mn-lt"/>
              </a:rPr>
              <a:t> – Employee Monitoring</a:t>
            </a:r>
            <a:endParaRPr lang="en-US" sz="3600" dirty="0">
              <a:latin typeface="+mn-lt"/>
            </a:endParaRPr>
          </a:p>
        </p:txBody>
      </p:sp>
      <p:sp>
        <p:nvSpPr>
          <p:cNvPr id="3" name="Content Placeholder 2"/>
          <p:cNvSpPr>
            <a:spLocks noGrp="1"/>
          </p:cNvSpPr>
          <p:nvPr>
            <p:ph idx="1"/>
          </p:nvPr>
        </p:nvSpPr>
        <p:spPr>
          <a:xfrm>
            <a:off x="457200" y="990600"/>
            <a:ext cx="7620000" cy="5257800"/>
          </a:xfrm>
        </p:spPr>
        <p:txBody>
          <a:bodyPr>
            <a:normAutofit/>
          </a:bodyPr>
          <a:lstStyle/>
          <a:p>
            <a:pPr marL="114300" indent="0" fontAlgn="base">
              <a:buNone/>
            </a:pPr>
            <a:r>
              <a:rPr lang="en-US" sz="1600" i="0" u="none" strike="noStrike" kern="1200" dirty="0">
                <a:solidFill>
                  <a:schemeClr val="tx1"/>
                </a:solidFill>
                <a:effectLst/>
                <a:latin typeface="+mn-lt"/>
                <a:ea typeface="+mn-ea"/>
                <a:cs typeface="+mn-cs"/>
              </a:rPr>
              <a:t>Social Media</a:t>
            </a:r>
          </a:p>
          <a:p>
            <a:pPr fontAlgn="base"/>
            <a:r>
              <a:rPr lang="en-US" sz="1600" i="0" u="sng" strike="noStrike" kern="1200" dirty="0">
                <a:solidFill>
                  <a:schemeClr val="tx1"/>
                </a:solidFill>
                <a:effectLst/>
                <a:latin typeface="+mn-lt"/>
                <a:ea typeface="+mn-ea"/>
                <a:cs typeface="+mn-cs"/>
              </a:rPr>
              <a:t>Over half</a:t>
            </a:r>
            <a:r>
              <a:rPr lang="en-US" sz="1600" i="0" u="none" strike="noStrike" kern="1200" dirty="0">
                <a:solidFill>
                  <a:schemeClr val="tx1"/>
                </a:solidFill>
                <a:effectLst/>
                <a:latin typeface="+mn-lt"/>
                <a:ea typeface="+mn-ea"/>
                <a:cs typeface="+mn-cs"/>
              </a:rPr>
              <a:t> of US states prohibit employers from requiring disclosure of information for social media or other personal </a:t>
            </a:r>
            <a:r>
              <a:rPr lang="en-US" sz="1600" dirty="0"/>
              <a:t>online accounts, </a:t>
            </a:r>
            <a:r>
              <a:rPr lang="en-US" sz="1600" i="0" u="none" strike="noStrike" kern="1200" dirty="0">
                <a:solidFill>
                  <a:schemeClr val="tx1"/>
                </a:solidFill>
                <a:effectLst/>
                <a:latin typeface="+mn-lt"/>
                <a:ea typeface="+mn-ea"/>
                <a:cs typeface="+mn-cs"/>
              </a:rPr>
              <a:t>such as usernames, passwords, or content</a:t>
            </a:r>
            <a:endParaRPr lang="en-US" sz="1600" dirty="0"/>
          </a:p>
          <a:p>
            <a:pPr marL="114300" indent="0" fontAlgn="base">
              <a:buNone/>
            </a:pPr>
            <a:endParaRPr lang="en-US" sz="900" i="0" u="none" strike="noStrike" kern="1200" dirty="0">
              <a:solidFill>
                <a:schemeClr val="tx1"/>
              </a:solidFill>
              <a:effectLst/>
              <a:latin typeface="+mn-lt"/>
              <a:ea typeface="+mn-ea"/>
              <a:cs typeface="+mn-cs"/>
            </a:endParaRPr>
          </a:p>
          <a:p>
            <a:pPr marL="114300" indent="0" fontAlgn="base">
              <a:buNone/>
            </a:pPr>
            <a:r>
              <a:rPr lang="en-US" sz="1600" i="0" u="none" strike="noStrike" kern="1200" dirty="0">
                <a:solidFill>
                  <a:schemeClr val="tx1"/>
                </a:solidFill>
                <a:effectLst/>
                <a:latin typeface="+mn-lt"/>
                <a:ea typeface="+mn-ea"/>
                <a:cs typeface="+mn-cs"/>
              </a:rPr>
              <a:t>Colorado Colo. Rev. Stat. § 24-72-204.5 </a:t>
            </a:r>
          </a:p>
          <a:p>
            <a:pPr fontAlgn="t"/>
            <a:r>
              <a:rPr lang="en-US" sz="1600" i="0" u="none" strike="noStrike" kern="1200" dirty="0">
                <a:solidFill>
                  <a:schemeClr val="tx1"/>
                </a:solidFill>
                <a:effectLst/>
                <a:latin typeface="+mn-lt"/>
                <a:ea typeface="+mn-ea"/>
                <a:cs typeface="+mn-cs"/>
              </a:rPr>
              <a:t>Requires the state or any agency, institution, or political subdivision to adopt a written policy on any monitoring of electronic mail communications</a:t>
            </a:r>
          </a:p>
          <a:p>
            <a:pPr fontAlgn="t"/>
            <a:r>
              <a:rPr lang="en-US" sz="1600" i="0" u="none" strike="noStrike" kern="1200" dirty="0">
                <a:solidFill>
                  <a:schemeClr val="tx1"/>
                </a:solidFill>
                <a:effectLst/>
                <a:latin typeface="+mn-lt"/>
                <a:ea typeface="+mn-ea"/>
                <a:cs typeface="+mn-cs"/>
              </a:rPr>
              <a:t>Policy shall include a statement that correspondence of the employee in the form of electronic mail may be a public record under the public records law and subject to public inspection</a:t>
            </a:r>
          </a:p>
          <a:p>
            <a:pPr marL="114300" indent="0" fontAlgn="base">
              <a:buNone/>
            </a:pPr>
            <a:endParaRPr lang="en-US" sz="900" i="0" u="none" strike="noStrike" kern="1200" dirty="0">
              <a:solidFill>
                <a:schemeClr val="tx1"/>
              </a:solidFill>
              <a:effectLst/>
              <a:latin typeface="+mn-lt"/>
              <a:ea typeface="+mn-ea"/>
              <a:cs typeface="+mn-cs"/>
            </a:endParaRPr>
          </a:p>
          <a:p>
            <a:pPr marL="114300" indent="0" fontAlgn="base">
              <a:buNone/>
            </a:pPr>
            <a:r>
              <a:rPr lang="en-US" sz="1600" i="0" u="none" strike="noStrike" kern="1200" dirty="0">
                <a:solidFill>
                  <a:schemeClr val="tx1"/>
                </a:solidFill>
                <a:effectLst/>
                <a:latin typeface="+mn-lt"/>
                <a:ea typeface="+mn-ea"/>
                <a:cs typeface="+mn-cs"/>
              </a:rPr>
              <a:t>Tennessee Tenn. Code § 10-7-512</a:t>
            </a:r>
          </a:p>
          <a:p>
            <a:pPr fontAlgn="t"/>
            <a:r>
              <a:rPr lang="en-US" sz="1600" i="0" u="none" strike="noStrike" kern="1200" dirty="0">
                <a:solidFill>
                  <a:schemeClr val="tx1"/>
                </a:solidFill>
                <a:effectLst/>
                <a:latin typeface="+mn-lt"/>
                <a:ea typeface="+mn-ea"/>
                <a:cs typeface="+mn-cs"/>
              </a:rPr>
              <a:t>Requires the state or any agency, institution, or political subdivision to adopt a written policy on any monitoring of electronic mail communications and the circumstances under which it will be conducted</a:t>
            </a:r>
          </a:p>
          <a:p>
            <a:pPr fontAlgn="t"/>
            <a:r>
              <a:rPr lang="en-US" sz="1600" i="0" u="none" strike="noStrike" kern="1200" dirty="0">
                <a:solidFill>
                  <a:schemeClr val="tx1"/>
                </a:solidFill>
                <a:effectLst/>
                <a:latin typeface="+mn-lt"/>
                <a:ea typeface="+mn-ea"/>
                <a:cs typeface="+mn-cs"/>
              </a:rPr>
              <a:t>Policy shall include a statement that correspondence of the employee in the form of electronic mail may be a public record under the public records law and may be subject to public inspection under this part  </a:t>
            </a:r>
          </a:p>
        </p:txBody>
      </p:sp>
    </p:spTree>
    <p:extLst>
      <p:ext uri="{BB962C8B-B14F-4D97-AF65-F5344CB8AC3E}">
        <p14:creationId xmlns:p14="http://schemas.microsoft.com/office/powerpoint/2010/main" val="2879449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dirty="0">
                <a:latin typeface="+mn-lt"/>
              </a:rPr>
              <a:t>State Laws – Massachusetts </a:t>
            </a:r>
            <a:br>
              <a:rPr lang="en-US" sz="3600" dirty="0">
                <a:latin typeface="+mn-lt"/>
              </a:rPr>
            </a:br>
            <a:r>
              <a:rPr lang="en-US" sz="3600" dirty="0">
                <a:latin typeface="+mn-lt"/>
              </a:rPr>
              <a:t>(Written Information Security Program)</a:t>
            </a:r>
          </a:p>
        </p:txBody>
      </p:sp>
      <p:sp>
        <p:nvSpPr>
          <p:cNvPr id="3" name="Content Placeholder 2"/>
          <p:cNvSpPr>
            <a:spLocks noGrp="1"/>
          </p:cNvSpPr>
          <p:nvPr>
            <p:ph idx="1"/>
          </p:nvPr>
        </p:nvSpPr>
        <p:spPr/>
        <p:txBody>
          <a:bodyPr/>
          <a:lstStyle/>
          <a:p>
            <a:pPr lvl="0"/>
            <a:r>
              <a:rPr lang="en-US" baseline="0" dirty="0"/>
              <a:t>Massachusetts law requires a written information</a:t>
            </a:r>
            <a:r>
              <a:rPr lang="en-US" dirty="0"/>
              <a:t> security program (“WISP”)</a:t>
            </a:r>
          </a:p>
          <a:p>
            <a:pPr lvl="0"/>
            <a:r>
              <a:rPr lang="en-US" dirty="0"/>
              <a:t>Requires encryption for “portable” personal information </a:t>
            </a:r>
          </a:p>
          <a:p>
            <a:pPr lvl="1"/>
            <a:r>
              <a:rPr lang="en-US" baseline="0" dirty="0"/>
              <a:t>Portable means online to and from website</a:t>
            </a:r>
          </a:p>
          <a:p>
            <a:pPr lvl="1"/>
            <a:r>
              <a:rPr lang="en-US" dirty="0"/>
              <a:t>Portable means laptops and smartphones</a:t>
            </a:r>
          </a:p>
          <a:p>
            <a:pPr lvl="1"/>
            <a:r>
              <a:rPr lang="en-US" baseline="0" dirty="0"/>
              <a:t>Portable</a:t>
            </a:r>
            <a:r>
              <a:rPr lang="en-US" dirty="0"/>
              <a:t> means copies on portable media, thumb drives, etc.</a:t>
            </a:r>
          </a:p>
          <a:p>
            <a:r>
              <a:rPr lang="en-US" dirty="0"/>
              <a:t>Several businesses fined for not protecting customers’ personal information by Mass. A.G.’s office</a:t>
            </a:r>
          </a:p>
          <a:p>
            <a:pPr lvl="1"/>
            <a:r>
              <a:rPr lang="en-US" dirty="0"/>
              <a:t>http://www.mass.gov/courts/case-legal-res/law-lib/laws-by-subj/about/privacy.html</a:t>
            </a:r>
          </a:p>
          <a:p>
            <a:pPr lvl="1"/>
            <a:r>
              <a:rPr lang="en-US" dirty="0"/>
              <a:t>http://www.mass.gov/ocabr/docs/idtheft/201cmr1700reg.pdf</a:t>
            </a:r>
          </a:p>
          <a:p>
            <a:pPr lvl="1"/>
            <a:endParaRPr lang="en-US" baseline="0" dirty="0"/>
          </a:p>
        </p:txBody>
      </p:sp>
    </p:spTree>
    <p:extLst>
      <p:ext uri="{BB962C8B-B14F-4D97-AF65-F5344CB8AC3E}">
        <p14:creationId xmlns:p14="http://schemas.microsoft.com/office/powerpoint/2010/main" val="16884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6AF82-B7BA-46B1-BBFA-5272070E8C65}"/>
              </a:ext>
            </a:extLst>
          </p:cNvPr>
          <p:cNvSpPr>
            <a:spLocks noGrp="1"/>
          </p:cNvSpPr>
          <p:nvPr>
            <p:ph idx="1"/>
          </p:nvPr>
        </p:nvSpPr>
        <p:spPr>
          <a:xfrm>
            <a:off x="381000" y="1524000"/>
            <a:ext cx="7620000" cy="4648200"/>
          </a:xfrm>
        </p:spPr>
        <p:txBody>
          <a:bodyPr>
            <a:normAutofit fontScale="55000" lnSpcReduction="20000"/>
          </a:bodyPr>
          <a:lstStyle/>
          <a:p>
            <a:r>
              <a:rPr lang="en-US" sz="3200" dirty="0"/>
              <a:t>PII = Personally Identifiable Information = Personal Data</a:t>
            </a:r>
          </a:p>
          <a:p>
            <a:pPr lvl="1"/>
            <a:r>
              <a:rPr lang="en-US" sz="2200" dirty="0"/>
              <a:t>Information that identifies a specific individual</a:t>
            </a:r>
          </a:p>
          <a:p>
            <a:r>
              <a:rPr lang="en-US" sz="3200" dirty="0"/>
              <a:t>PHI = Protected Health Information</a:t>
            </a:r>
          </a:p>
          <a:p>
            <a:pPr lvl="1"/>
            <a:r>
              <a:rPr lang="en-US" sz="2200" dirty="0"/>
              <a:t>Information which identifies patient and is used/disclosed by a “covered entity” during the course of care</a:t>
            </a:r>
          </a:p>
          <a:p>
            <a:r>
              <a:rPr lang="en-US" sz="3200" dirty="0"/>
              <a:t>Data Subject = the individual whose PII is collected</a:t>
            </a:r>
          </a:p>
          <a:p>
            <a:r>
              <a:rPr lang="en-US" sz="3200" dirty="0"/>
              <a:t>SAR = Subject Access Request</a:t>
            </a:r>
          </a:p>
          <a:p>
            <a:pPr lvl="1"/>
            <a:r>
              <a:rPr lang="en-US" sz="2200" dirty="0"/>
              <a:t>GDPR term for exercising one’s rights to access, correct, or delete their PII</a:t>
            </a:r>
          </a:p>
          <a:p>
            <a:r>
              <a:rPr lang="en-US" sz="3200" dirty="0"/>
              <a:t>PIA = </a:t>
            </a:r>
            <a:r>
              <a:rPr lang="en-US" sz="3200" strike="dblStrike" dirty="0"/>
              <a:t>Pain in the</a:t>
            </a:r>
            <a:r>
              <a:rPr lang="en-US" sz="3200" dirty="0"/>
              <a:t> Privacy Impact Assessment</a:t>
            </a:r>
          </a:p>
          <a:p>
            <a:pPr lvl="1"/>
            <a:r>
              <a:rPr lang="en-US" sz="2200" dirty="0"/>
              <a:t>An organization’s assessment of its privacy collection &amp; protection practices</a:t>
            </a:r>
          </a:p>
          <a:p>
            <a:r>
              <a:rPr lang="en-US" sz="3200" dirty="0"/>
              <a:t>GDPR = General Data Protection Regulation</a:t>
            </a:r>
          </a:p>
          <a:p>
            <a:pPr lvl="1"/>
            <a:r>
              <a:rPr lang="en-US" sz="2200" dirty="0"/>
              <a:t>EU privacy law, currently the benchmark for privacy best practices. Affects most large businesses and even some small ones. And it has teeth…</a:t>
            </a:r>
          </a:p>
          <a:p>
            <a:r>
              <a:rPr lang="en-US" sz="3300" dirty="0"/>
              <a:t>DPO = Data Privacy Officer / Data Protection Officer</a:t>
            </a:r>
          </a:p>
          <a:p>
            <a:pPr lvl="1"/>
            <a:r>
              <a:rPr lang="en-US" sz="2200" dirty="0"/>
              <a:t>Point person for data privacy within organizations</a:t>
            </a:r>
          </a:p>
          <a:p>
            <a:r>
              <a:rPr lang="en-US" sz="3300" dirty="0" err="1"/>
              <a:t>DPA</a:t>
            </a:r>
            <a:r>
              <a:rPr lang="en-US" sz="3300" dirty="0"/>
              <a:t> = Data Protection Authority</a:t>
            </a:r>
          </a:p>
          <a:p>
            <a:pPr lvl="1"/>
            <a:r>
              <a:rPr lang="en-US" sz="2200" dirty="0"/>
              <a:t>Governmental entity responsible for data privacy compliance within a jurisdiction</a:t>
            </a:r>
          </a:p>
          <a:p>
            <a:r>
              <a:rPr lang="en-US" sz="3300" dirty="0"/>
              <a:t>SCC = Standard Contractual Clauses</a:t>
            </a:r>
          </a:p>
          <a:p>
            <a:pPr lvl="1"/>
            <a:r>
              <a:rPr lang="en-US" sz="2200" dirty="0"/>
              <a:t>GDPR model contract clauses re: transferring PII out of the EU</a:t>
            </a:r>
          </a:p>
          <a:p>
            <a:r>
              <a:rPr lang="en-US" sz="3300" dirty="0"/>
              <a:t>ISO 27001 = privacy compliance certification </a:t>
            </a:r>
          </a:p>
          <a:p>
            <a:pPr lvl="1"/>
            <a:r>
              <a:rPr lang="en-US" sz="2200" dirty="0"/>
              <a:t>Demonstrates that organization follows best practices</a:t>
            </a:r>
          </a:p>
        </p:txBody>
      </p:sp>
      <p:sp>
        <p:nvSpPr>
          <p:cNvPr id="2" name="Title 1">
            <a:extLst>
              <a:ext uri="{FF2B5EF4-FFF2-40B4-BE49-F238E27FC236}">
                <a16:creationId xmlns:a16="http://schemas.microsoft.com/office/drawing/2014/main" id="{29701DF4-6572-4EB7-A99F-86357C45B557}"/>
              </a:ext>
            </a:extLst>
          </p:cNvPr>
          <p:cNvSpPr>
            <a:spLocks noGrp="1"/>
          </p:cNvSpPr>
          <p:nvPr>
            <p:ph type="title"/>
          </p:nvPr>
        </p:nvSpPr>
        <p:spPr/>
        <p:txBody>
          <a:bodyPr/>
          <a:lstStyle/>
          <a:p>
            <a:r>
              <a:rPr lang="en-US" dirty="0"/>
              <a:t>Learn the Privacy Lingo</a:t>
            </a:r>
          </a:p>
        </p:txBody>
      </p:sp>
    </p:spTree>
    <p:extLst>
      <p:ext uri="{BB962C8B-B14F-4D97-AF65-F5344CB8AC3E}">
        <p14:creationId xmlns:p14="http://schemas.microsoft.com/office/powerpoint/2010/main" val="2382318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Takeaways – Legal Edition</a:t>
            </a:r>
          </a:p>
        </p:txBody>
      </p:sp>
      <p:sp>
        <p:nvSpPr>
          <p:cNvPr id="3" name="Content Placeholder 2"/>
          <p:cNvSpPr>
            <a:spLocks noGrp="1"/>
          </p:cNvSpPr>
          <p:nvPr>
            <p:ph idx="1"/>
          </p:nvPr>
        </p:nvSpPr>
        <p:spPr>
          <a:xfrm>
            <a:off x="457200" y="1371600"/>
            <a:ext cx="7620000" cy="4800600"/>
          </a:xfrm>
        </p:spPr>
        <p:txBody>
          <a:bodyPr>
            <a:normAutofit/>
          </a:bodyPr>
          <a:lstStyle/>
          <a:p>
            <a:r>
              <a:rPr lang="en-US" dirty="0"/>
              <a:t>US-based businesses may want to keep all personal information</a:t>
            </a:r>
            <a:r>
              <a:rPr lang="en-US" baseline="0" dirty="0"/>
              <a:t> on servers physically located in U.S.</a:t>
            </a:r>
          </a:p>
          <a:p>
            <a:pPr lvl="1"/>
            <a:r>
              <a:rPr lang="en-US" dirty="0"/>
              <a:t>Make</a:t>
            </a:r>
            <a:r>
              <a:rPr lang="en-US" baseline="0" dirty="0"/>
              <a:t> arrangements with cloud-based providers and hosts</a:t>
            </a:r>
          </a:p>
          <a:p>
            <a:pPr lvl="1"/>
            <a:r>
              <a:rPr lang="en-US" dirty="0"/>
              <a:t>Avoid cheap hosting outside the US</a:t>
            </a:r>
            <a:endParaRPr lang="en-US" baseline="0" dirty="0"/>
          </a:p>
          <a:p>
            <a:pPr lvl="0"/>
            <a:r>
              <a:rPr lang="en-US" dirty="0"/>
              <a:t>When in Rome…, get local counsel and a hosting service that understands local laws and regulations</a:t>
            </a:r>
          </a:p>
          <a:p>
            <a:pPr lvl="0"/>
            <a:r>
              <a:rPr lang="en-US" dirty="0"/>
              <a:t>While Congress may,</a:t>
            </a:r>
            <a:r>
              <a:rPr lang="en-US" baseline="0" dirty="0"/>
              <a:t> eventually, pre-empt state</a:t>
            </a:r>
            <a:r>
              <a:rPr lang="en-US" dirty="0"/>
              <a:t> laws</a:t>
            </a:r>
            <a:r>
              <a:rPr lang="en-US" baseline="0" dirty="0"/>
              <a:t> regarding data privacy and security, continue to comply with the blizzard of states’ laws  and regulations</a:t>
            </a:r>
            <a:r>
              <a:rPr lang="en-US" dirty="0"/>
              <a:t> </a:t>
            </a:r>
            <a:r>
              <a:rPr lang="en-US" baseline="0" dirty="0"/>
              <a:t>for the foreseeable</a:t>
            </a:r>
            <a:r>
              <a:rPr lang="en-US" dirty="0"/>
              <a:t> future</a:t>
            </a:r>
            <a:endParaRPr lang="en-US" baseline="0" dirty="0"/>
          </a:p>
          <a:p>
            <a:pPr lvl="1"/>
            <a:r>
              <a:rPr lang="en-US" dirty="0"/>
              <a:t>Don’t collect any personal information you don’t need</a:t>
            </a:r>
          </a:p>
          <a:p>
            <a:pPr lvl="1"/>
            <a:r>
              <a:rPr lang="en-US" baseline="0" dirty="0"/>
              <a:t>Learn and comply with the many, many regulations</a:t>
            </a:r>
          </a:p>
          <a:p>
            <a:pPr lvl="1"/>
            <a:r>
              <a:rPr lang="en-US" baseline="0" dirty="0"/>
              <a:t>Encrypt, encrypt, encrypt!</a:t>
            </a:r>
            <a:endParaRPr lang="en-US" dirty="0"/>
          </a:p>
        </p:txBody>
      </p:sp>
    </p:spTree>
    <p:extLst>
      <p:ext uri="{BB962C8B-B14F-4D97-AF65-F5344CB8AC3E}">
        <p14:creationId xmlns:p14="http://schemas.microsoft.com/office/powerpoint/2010/main" val="42093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BCBC4-7EA1-4025-BF09-64E918C6F7AD}"/>
              </a:ext>
            </a:extLst>
          </p:cNvPr>
          <p:cNvSpPr>
            <a:spLocks noGrp="1"/>
          </p:cNvSpPr>
          <p:nvPr>
            <p:ph type="title"/>
          </p:nvPr>
        </p:nvSpPr>
        <p:spPr/>
        <p:txBody>
          <a:bodyPr/>
          <a:lstStyle/>
          <a:p>
            <a:r>
              <a:rPr lang="en-US" dirty="0">
                <a:latin typeface="+mn-lt"/>
              </a:rPr>
              <a:t>Questions?</a:t>
            </a:r>
          </a:p>
        </p:txBody>
      </p:sp>
      <p:sp>
        <p:nvSpPr>
          <p:cNvPr id="5" name="Content Placeholder 4">
            <a:extLst>
              <a:ext uri="{FF2B5EF4-FFF2-40B4-BE49-F238E27FC236}">
                <a16:creationId xmlns:a16="http://schemas.microsoft.com/office/drawing/2014/main" id="{8A4EE6E3-E576-4D90-AB1D-57749ADA9FDF}"/>
              </a:ext>
            </a:extLst>
          </p:cNvPr>
          <p:cNvSpPr>
            <a:spLocks noGrp="1"/>
          </p:cNvSpPr>
          <p:nvPr>
            <p:ph sz="half" idx="1"/>
          </p:nvPr>
        </p:nvSpPr>
        <p:spPr>
          <a:xfrm>
            <a:off x="457200" y="1493838"/>
            <a:ext cx="7620000" cy="4525962"/>
          </a:xfrm>
        </p:spPr>
        <p:txBody>
          <a:bodyPr>
            <a:normAutofit fontScale="85000" lnSpcReduction="20000"/>
          </a:bodyPr>
          <a:lstStyle/>
          <a:p>
            <a:pPr>
              <a:buNone/>
            </a:pPr>
            <a:r>
              <a:rPr lang="en-US" b="1" dirty="0">
                <a:ea typeface="Tahoma" pitchFamily="34" charset="0"/>
                <a:cs typeface="Tahoma" pitchFamily="34" charset="0"/>
              </a:rPr>
              <a:t>Fred Wilf</a:t>
            </a:r>
          </a:p>
          <a:p>
            <a:pPr>
              <a:buNone/>
            </a:pPr>
            <a:r>
              <a:rPr lang="en-US" b="1" dirty="0">
                <a:ea typeface="Tahoma" pitchFamily="34" charset="0"/>
                <a:cs typeface="Tahoma" pitchFamily="34" charset="0"/>
              </a:rPr>
              <a:t>Josh Waterston</a:t>
            </a:r>
          </a:p>
          <a:p>
            <a:pPr>
              <a:buNone/>
            </a:pPr>
            <a:r>
              <a:rPr lang="en-US" sz="2400" dirty="0">
                <a:ea typeface="Tahoma" pitchFamily="34" charset="0"/>
                <a:cs typeface="Tahoma" pitchFamily="34" charset="0"/>
              </a:rPr>
              <a:t>Wilftek LLC</a:t>
            </a:r>
          </a:p>
          <a:p>
            <a:pPr>
              <a:buNone/>
            </a:pPr>
            <a:r>
              <a:rPr lang="en-US" sz="2400" dirty="0">
                <a:ea typeface="Tahoma" pitchFamily="34" charset="0"/>
                <a:cs typeface="Tahoma" pitchFamily="34" charset="0"/>
              </a:rPr>
              <a:t>Ardmore, PA</a:t>
            </a:r>
          </a:p>
          <a:p>
            <a:pPr>
              <a:buNone/>
            </a:pPr>
            <a:endParaRPr lang="en-US" sz="2400" dirty="0">
              <a:ea typeface="Tahoma" pitchFamily="34" charset="0"/>
              <a:cs typeface="Tahoma" pitchFamily="34" charset="0"/>
            </a:endParaRPr>
          </a:p>
          <a:p>
            <a:pPr>
              <a:buNone/>
            </a:pPr>
            <a:r>
              <a:rPr lang="en-US" sz="3200" b="1" dirty="0">
                <a:solidFill>
                  <a:schemeClr val="tx2"/>
                </a:solidFill>
                <a:ea typeface="Tahoma" pitchFamily="34" charset="0"/>
                <a:cs typeface="Tahoma" pitchFamily="34" charset="0"/>
              </a:rPr>
              <a:t>wilftek.com</a:t>
            </a:r>
          </a:p>
          <a:p>
            <a:pPr>
              <a:buNone/>
            </a:pPr>
            <a:endParaRPr lang="en-US" sz="2400" dirty="0">
              <a:ea typeface="Tahoma" pitchFamily="34" charset="0"/>
              <a:cs typeface="Tahoma" pitchFamily="34" charset="0"/>
            </a:endParaRPr>
          </a:p>
          <a:p>
            <a:pPr>
              <a:buNone/>
            </a:pPr>
            <a:r>
              <a:rPr lang="en-US" sz="2400" dirty="0">
                <a:ea typeface="Tahoma" pitchFamily="34" charset="0"/>
                <a:cs typeface="Tahoma" pitchFamily="34" charset="0"/>
              </a:rPr>
              <a:t>fred@wilftek.com</a:t>
            </a:r>
          </a:p>
          <a:p>
            <a:pPr>
              <a:buNone/>
            </a:pPr>
            <a:r>
              <a:rPr lang="en-US" sz="2400" dirty="0">
                <a:ea typeface="Tahoma" pitchFamily="34" charset="0"/>
                <a:cs typeface="Tahoma" pitchFamily="34" charset="0"/>
              </a:rPr>
              <a:t>josh@wilftek.com</a:t>
            </a:r>
          </a:p>
          <a:p>
            <a:pPr>
              <a:buNone/>
            </a:pPr>
            <a:endParaRPr lang="en-US" sz="2400" dirty="0">
              <a:ea typeface="Tahoma" pitchFamily="34" charset="0"/>
              <a:cs typeface="Tahoma" pitchFamily="34" charset="0"/>
            </a:endParaRPr>
          </a:p>
          <a:p>
            <a:pPr>
              <a:buNone/>
            </a:pPr>
            <a:r>
              <a:rPr lang="en-US" sz="2400" dirty="0">
                <a:ea typeface="Tahoma" pitchFamily="34" charset="0"/>
                <a:cs typeface="Tahoma" pitchFamily="34" charset="0"/>
              </a:rPr>
              <a:t>linkedin.com/in/</a:t>
            </a:r>
            <a:r>
              <a:rPr lang="en-US" sz="2400" dirty="0" err="1">
                <a:ea typeface="Tahoma" pitchFamily="34" charset="0"/>
                <a:cs typeface="Tahoma" pitchFamily="34" charset="0"/>
              </a:rPr>
              <a:t>fwilf</a:t>
            </a:r>
            <a:endParaRPr lang="en-US" sz="2400" dirty="0">
              <a:ea typeface="Tahoma" pitchFamily="34" charset="0"/>
              <a:cs typeface="Tahoma" pitchFamily="34" charset="0"/>
            </a:endParaRPr>
          </a:p>
          <a:p>
            <a:pPr>
              <a:buNone/>
            </a:pPr>
            <a:r>
              <a:rPr lang="en-US" sz="2400" dirty="0">
                <a:ea typeface="Tahoma" pitchFamily="34" charset="0"/>
                <a:cs typeface="Tahoma" pitchFamily="34" charset="0"/>
              </a:rPr>
              <a:t>linkedin.com/in/joshwaterston/</a:t>
            </a:r>
          </a:p>
          <a:p>
            <a:pPr>
              <a:buNone/>
            </a:pPr>
            <a:r>
              <a:rPr lang="en-US" sz="2400" dirty="0">
                <a:ea typeface="Tahoma" pitchFamily="34" charset="0"/>
                <a:cs typeface="Tahoma" pitchFamily="34" charset="0"/>
              </a:rPr>
              <a:t>linkedin.com/company/wilftek/</a:t>
            </a:r>
          </a:p>
          <a:p>
            <a:pPr>
              <a:buNone/>
            </a:pPr>
            <a:endParaRPr lang="en-US" sz="2400" dirty="0">
              <a:ea typeface="Tahoma" pitchFamily="34" charset="0"/>
              <a:cs typeface="Tahoma" pitchFamily="34" charset="0"/>
            </a:endParaRPr>
          </a:p>
        </p:txBody>
      </p:sp>
      <p:pic>
        <p:nvPicPr>
          <p:cNvPr id="6" name="Picture 5">
            <a:extLst>
              <a:ext uri="{FF2B5EF4-FFF2-40B4-BE49-F238E27FC236}">
                <a16:creationId xmlns:a16="http://schemas.microsoft.com/office/drawing/2014/main" id="{6747D852-60E6-41CF-8841-F3615F23001B}"/>
              </a:ext>
            </a:extLst>
          </p:cNvPr>
          <p:cNvPicPr>
            <a:picLocks noChangeAspect="1"/>
          </p:cNvPicPr>
          <p:nvPr/>
        </p:nvPicPr>
        <p:blipFill>
          <a:blip r:embed="rId2"/>
          <a:stretch>
            <a:fillRect/>
          </a:stretch>
        </p:blipFill>
        <p:spPr>
          <a:xfrm>
            <a:off x="4533158" y="609600"/>
            <a:ext cx="3544042" cy="3810000"/>
          </a:xfrm>
          <a:prstGeom prst="rect">
            <a:avLst/>
          </a:prstGeom>
        </p:spPr>
      </p:pic>
    </p:spTree>
    <p:extLst>
      <p:ext uri="{BB962C8B-B14F-4D97-AF65-F5344CB8AC3E}">
        <p14:creationId xmlns:p14="http://schemas.microsoft.com/office/powerpoint/2010/main" val="180353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dirty="0">
                <a:latin typeface="+mn-lt"/>
              </a:rPr>
              <a:t>Fair Information Principles </a:t>
            </a:r>
          </a:p>
        </p:txBody>
      </p:sp>
      <p:sp>
        <p:nvSpPr>
          <p:cNvPr id="3" name="Content Placeholder 2"/>
          <p:cNvSpPr>
            <a:spLocks noGrp="1"/>
          </p:cNvSpPr>
          <p:nvPr>
            <p:ph idx="1"/>
          </p:nvPr>
        </p:nvSpPr>
        <p:spPr>
          <a:xfrm>
            <a:off x="457200" y="1447800"/>
            <a:ext cx="7620000" cy="4953000"/>
          </a:xfrm>
        </p:spPr>
        <p:txBody>
          <a:bodyPr>
            <a:normAutofit fontScale="92500" lnSpcReduction="10000"/>
          </a:bodyPr>
          <a:lstStyle/>
          <a:p>
            <a:pPr lvl="0"/>
            <a:r>
              <a:rPr lang="en-US" dirty="0"/>
              <a:t>Catalyst: Creation of fast connections to large databases</a:t>
            </a:r>
          </a:p>
          <a:p>
            <a:pPr lvl="0"/>
            <a:r>
              <a:rPr lang="en-US" dirty="0"/>
              <a:t>Several formulations; this set</a:t>
            </a:r>
            <a:r>
              <a:rPr lang="en-US" baseline="0" dirty="0"/>
              <a:t> </a:t>
            </a:r>
            <a:r>
              <a:rPr lang="en-US" dirty="0"/>
              <a:t>mostly OECD: http://oecdprivacy.org/</a:t>
            </a:r>
          </a:p>
          <a:p>
            <a:r>
              <a:rPr lang="en-US" dirty="0"/>
              <a:t>Collection Limitation</a:t>
            </a:r>
          </a:p>
          <a:p>
            <a:pPr lvl="1"/>
            <a:r>
              <a:rPr lang="en-US" dirty="0"/>
              <a:t>Collection of personal data by lawful and fair means and, where appropriate, with the knowledge or consent of the data subject</a:t>
            </a:r>
          </a:p>
          <a:p>
            <a:pPr lvl="0"/>
            <a:r>
              <a:rPr lang="en-US" dirty="0"/>
              <a:t>Data Quality</a:t>
            </a:r>
          </a:p>
          <a:p>
            <a:pPr lvl="1"/>
            <a:r>
              <a:rPr lang="en-US" dirty="0"/>
              <a:t>Personal data should be relevant, accurate, complete and kept up-to-date</a:t>
            </a:r>
          </a:p>
          <a:p>
            <a:pPr lvl="0"/>
            <a:r>
              <a:rPr lang="en-US" dirty="0"/>
              <a:t>Purpose Specification </a:t>
            </a:r>
          </a:p>
          <a:p>
            <a:pPr lvl="1"/>
            <a:r>
              <a:rPr lang="en-US" dirty="0"/>
              <a:t>Purposes for</a:t>
            </a:r>
            <a:r>
              <a:rPr lang="en-US" baseline="0" dirty="0"/>
              <a:t> </a:t>
            </a:r>
            <a:r>
              <a:rPr lang="en-US" dirty="0"/>
              <a:t>collection should be specified and subsequent</a:t>
            </a:r>
            <a:r>
              <a:rPr lang="en-US" baseline="0" dirty="0"/>
              <a:t> </a:t>
            </a:r>
            <a:r>
              <a:rPr lang="en-US" dirty="0"/>
              <a:t>use limited to those purposes</a:t>
            </a:r>
          </a:p>
          <a:p>
            <a:pPr lvl="0"/>
            <a:r>
              <a:rPr lang="en-US" dirty="0"/>
              <a:t>Use Limitation</a:t>
            </a:r>
          </a:p>
          <a:p>
            <a:pPr lvl="1"/>
            <a:r>
              <a:rPr lang="en-US" dirty="0"/>
              <a:t>Personal data should not be disclosed, made available or used for other purposes, except with consent of data subject or by authority of law. </a:t>
            </a:r>
          </a:p>
        </p:txBody>
      </p:sp>
    </p:spTree>
    <p:extLst>
      <p:ext uri="{BB962C8B-B14F-4D97-AF65-F5344CB8AC3E}">
        <p14:creationId xmlns:p14="http://schemas.microsoft.com/office/powerpoint/2010/main" val="10799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Fair Information </a:t>
            </a:r>
            <a:r>
              <a:rPr lang="en-US" sz="3600" baseline="0" dirty="0">
                <a:latin typeface="+mn-lt"/>
              </a:rPr>
              <a:t>Principles </a:t>
            </a:r>
            <a:endParaRPr lang="en-US" sz="3600" dirty="0">
              <a:latin typeface="+mn-lt"/>
            </a:endParaRPr>
          </a:p>
        </p:txBody>
      </p:sp>
      <p:sp>
        <p:nvSpPr>
          <p:cNvPr id="3" name="Content Placeholder 2"/>
          <p:cNvSpPr>
            <a:spLocks noGrp="1"/>
          </p:cNvSpPr>
          <p:nvPr>
            <p:ph idx="1"/>
          </p:nvPr>
        </p:nvSpPr>
        <p:spPr>
          <a:xfrm>
            <a:off x="457200" y="1430578"/>
            <a:ext cx="7620000" cy="4800600"/>
          </a:xfrm>
        </p:spPr>
        <p:txBody>
          <a:bodyPr>
            <a:normAutofit/>
          </a:bodyPr>
          <a:lstStyle/>
          <a:p>
            <a:r>
              <a:rPr lang="en-US" dirty="0"/>
              <a:t>Security Safeguards</a:t>
            </a:r>
          </a:p>
          <a:p>
            <a:pPr lvl="1"/>
            <a:r>
              <a:rPr lang="en-US" dirty="0"/>
              <a:t>Personal data protected by reasonable security safeguards </a:t>
            </a:r>
          </a:p>
          <a:p>
            <a:pPr lvl="0"/>
            <a:r>
              <a:rPr lang="en-US" dirty="0"/>
              <a:t>Openness</a:t>
            </a:r>
          </a:p>
          <a:p>
            <a:pPr lvl="1"/>
            <a:r>
              <a:rPr lang="en-US" dirty="0"/>
              <a:t>General policy of openness about developments, practices and policies with respect to personal data</a:t>
            </a:r>
          </a:p>
          <a:p>
            <a:pPr lvl="0"/>
            <a:r>
              <a:rPr lang="en-US" dirty="0"/>
              <a:t>Individual Participation </a:t>
            </a:r>
          </a:p>
          <a:p>
            <a:pPr lvl="1"/>
            <a:r>
              <a:rPr lang="en-US" dirty="0"/>
              <a:t>Individuals (“data subjects”) </a:t>
            </a:r>
            <a:r>
              <a:rPr lang="en-US" baseline="0" dirty="0"/>
              <a:t>have </a:t>
            </a:r>
            <a:r>
              <a:rPr lang="en-US" dirty="0"/>
              <a:t>right </a:t>
            </a:r>
          </a:p>
          <a:p>
            <a:pPr lvl="2"/>
            <a:r>
              <a:rPr lang="en-US" dirty="0"/>
              <a:t>to learn whether data controller has data relating to them</a:t>
            </a:r>
          </a:p>
          <a:p>
            <a:pPr lvl="2"/>
            <a:r>
              <a:rPr lang="en-US" dirty="0"/>
              <a:t>to receive copies of data relating to them</a:t>
            </a:r>
          </a:p>
          <a:p>
            <a:pPr lvl="2"/>
            <a:r>
              <a:rPr lang="en-US" dirty="0"/>
              <a:t>to be given reasons if a subject’s request is denied </a:t>
            </a:r>
          </a:p>
          <a:p>
            <a:pPr lvl="2"/>
            <a:r>
              <a:rPr lang="en-US" dirty="0"/>
              <a:t>to challenge any denial</a:t>
            </a:r>
          </a:p>
          <a:p>
            <a:pPr lvl="2"/>
            <a:r>
              <a:rPr lang="en-US" dirty="0"/>
              <a:t>to have data erased, rectified, completed or amended</a:t>
            </a:r>
          </a:p>
        </p:txBody>
      </p:sp>
    </p:spTree>
    <p:extLst>
      <p:ext uri="{BB962C8B-B14F-4D97-AF65-F5344CB8AC3E}">
        <p14:creationId xmlns:p14="http://schemas.microsoft.com/office/powerpoint/2010/main" val="34731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Fair Information</a:t>
            </a:r>
            <a:r>
              <a:rPr lang="en-US" sz="3600" baseline="0" dirty="0">
                <a:latin typeface="+mn-lt"/>
              </a:rPr>
              <a:t> Principles</a:t>
            </a:r>
            <a:endParaRPr lang="en-US" sz="3600" dirty="0">
              <a:latin typeface="+mn-lt"/>
            </a:endParaRPr>
          </a:p>
        </p:txBody>
      </p:sp>
      <p:sp>
        <p:nvSpPr>
          <p:cNvPr id="3" name="Content Placeholder 2"/>
          <p:cNvSpPr>
            <a:spLocks noGrp="1"/>
          </p:cNvSpPr>
          <p:nvPr>
            <p:ph idx="1"/>
          </p:nvPr>
        </p:nvSpPr>
        <p:spPr/>
        <p:txBody>
          <a:bodyPr>
            <a:normAutofit/>
          </a:bodyPr>
          <a:lstStyle/>
          <a:p>
            <a:pPr lvl="0"/>
            <a:r>
              <a:rPr lang="en-US" dirty="0"/>
              <a:t>Accountability</a:t>
            </a:r>
          </a:p>
          <a:p>
            <a:pPr lvl="1"/>
            <a:r>
              <a:rPr lang="en-US" dirty="0"/>
              <a:t>Data controller accountable for complying with measures which give effect to the principles stated above </a:t>
            </a:r>
          </a:p>
          <a:p>
            <a:pPr lvl="2"/>
            <a:r>
              <a:rPr lang="en-US" dirty="0"/>
              <a:t>Require each data controller to prepare a privacy</a:t>
            </a:r>
            <a:r>
              <a:rPr lang="en-US" baseline="0" dirty="0"/>
              <a:t> management </a:t>
            </a:r>
            <a:r>
              <a:rPr lang="en-US" dirty="0"/>
              <a:t>program</a:t>
            </a:r>
          </a:p>
          <a:p>
            <a:pPr lvl="3"/>
            <a:r>
              <a:rPr lang="en-US" dirty="0"/>
              <a:t>gives effect to these guidelines</a:t>
            </a:r>
          </a:p>
          <a:p>
            <a:pPr lvl="3"/>
            <a:r>
              <a:rPr lang="en-US" dirty="0"/>
              <a:t>is tailored to the structure, scale, volume and sensitivity of its operations</a:t>
            </a:r>
          </a:p>
          <a:p>
            <a:pPr lvl="3"/>
            <a:r>
              <a:rPr lang="en-US" dirty="0"/>
              <a:t>provides for appropriate safeguards based on privacy risk assessment</a:t>
            </a:r>
          </a:p>
          <a:p>
            <a:pPr lvl="3"/>
            <a:r>
              <a:rPr lang="en-US" dirty="0"/>
              <a:t>is integrated into its governance structure and internal oversight mechanisms</a:t>
            </a:r>
          </a:p>
          <a:p>
            <a:pPr lvl="3"/>
            <a:r>
              <a:rPr lang="en-US" dirty="0"/>
              <a:t>includes plans for responding to inquiries and incidents</a:t>
            </a:r>
          </a:p>
          <a:p>
            <a:pPr lvl="3"/>
            <a:r>
              <a:rPr lang="en-US" dirty="0"/>
              <a:t>is updated in light of ongoing monitoring and periodic assessment</a:t>
            </a:r>
          </a:p>
          <a:p>
            <a:pPr lvl="2"/>
            <a:r>
              <a:rPr lang="en-US" dirty="0"/>
              <a:t>Be prepared to demonstrate its privacy management program</a:t>
            </a:r>
          </a:p>
          <a:p>
            <a:pPr lvl="2"/>
            <a:r>
              <a:rPr lang="en-US" dirty="0"/>
              <a:t>Provide notice where there has been a security breach </a:t>
            </a:r>
          </a:p>
          <a:p>
            <a:pPr lvl="2"/>
            <a:endParaRPr lang="en-US" dirty="0"/>
          </a:p>
        </p:txBody>
      </p:sp>
    </p:spTree>
    <p:extLst>
      <p:ext uri="{BB962C8B-B14F-4D97-AF65-F5344CB8AC3E}">
        <p14:creationId xmlns:p14="http://schemas.microsoft.com/office/powerpoint/2010/main" val="2710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731838"/>
          </a:xfrm>
        </p:spPr>
        <p:txBody>
          <a:bodyPr/>
          <a:lstStyle/>
          <a:p>
            <a:r>
              <a:rPr lang="en-US" sz="3600" dirty="0">
                <a:latin typeface="+mn-lt"/>
              </a:rPr>
              <a:t>Which Privacy Laws Apply?</a:t>
            </a:r>
          </a:p>
        </p:txBody>
      </p:sp>
      <p:sp>
        <p:nvSpPr>
          <p:cNvPr id="3" name="Content Placeholder 2"/>
          <p:cNvSpPr>
            <a:spLocks noGrp="1"/>
          </p:cNvSpPr>
          <p:nvPr>
            <p:ph idx="1"/>
          </p:nvPr>
        </p:nvSpPr>
        <p:spPr>
          <a:xfrm>
            <a:off x="457200" y="990600"/>
            <a:ext cx="7620000" cy="5029200"/>
          </a:xfrm>
        </p:spPr>
        <p:txBody>
          <a:bodyPr>
            <a:normAutofit/>
          </a:bodyPr>
          <a:lstStyle/>
          <a:p>
            <a:pPr marL="114300" indent="0">
              <a:buNone/>
            </a:pPr>
            <a:r>
              <a:rPr lang="en-US" dirty="0"/>
              <a:t>Jurisdiction:  Laws and regulations may or may not apply depending on different factors</a:t>
            </a:r>
          </a:p>
          <a:p>
            <a:r>
              <a:rPr lang="en-US" dirty="0"/>
              <a:t>Citizenship, residence or location of data subject (humans)</a:t>
            </a:r>
          </a:p>
          <a:p>
            <a:pPr lvl="1"/>
            <a:r>
              <a:rPr lang="en-US" dirty="0"/>
              <a:t>State data breach notification laws and GDPR</a:t>
            </a:r>
          </a:p>
          <a:p>
            <a:r>
              <a:rPr lang="en-US" dirty="0"/>
              <a:t>Hard copy or electronic data</a:t>
            </a:r>
          </a:p>
          <a:p>
            <a:r>
              <a:rPr lang="en-US" dirty="0"/>
              <a:t>Where the data is stored or processed</a:t>
            </a:r>
          </a:p>
          <a:p>
            <a:pPr lvl="1"/>
            <a:r>
              <a:rPr lang="en-US" dirty="0"/>
              <a:t>e.g.,  EU limitations on forwarding of data to other places</a:t>
            </a:r>
          </a:p>
          <a:p>
            <a:r>
              <a:rPr lang="en-US" dirty="0"/>
              <a:t>How the data will be used / why the data was collected</a:t>
            </a:r>
          </a:p>
          <a:p>
            <a:pPr lvl="1"/>
            <a:r>
              <a:rPr lang="en-US" dirty="0"/>
              <a:t>Compare privacy laws for health and financial sectors</a:t>
            </a:r>
          </a:p>
          <a:p>
            <a:r>
              <a:rPr lang="en-US" dirty="0"/>
              <a:t>How old is the data subject</a:t>
            </a:r>
          </a:p>
          <a:p>
            <a:pPr lvl="1"/>
            <a:r>
              <a:rPr lang="en-US" dirty="0"/>
              <a:t>Children’s Online Privacy Protection Act applies only to kids</a:t>
            </a:r>
          </a:p>
          <a:p>
            <a:r>
              <a:rPr lang="en-US" dirty="0"/>
              <a:t>Type of device on which the data is stored</a:t>
            </a:r>
          </a:p>
          <a:p>
            <a:pPr lvl="1"/>
            <a:r>
              <a:rPr lang="en-US" dirty="0"/>
              <a:t>Laptop vs. desktop</a:t>
            </a:r>
          </a:p>
          <a:p>
            <a:pPr lvl="1"/>
            <a:endParaRPr lang="en-US" dirty="0"/>
          </a:p>
        </p:txBody>
      </p:sp>
    </p:spTree>
    <p:extLst>
      <p:ext uri="{BB962C8B-B14F-4D97-AF65-F5344CB8AC3E}">
        <p14:creationId xmlns:p14="http://schemas.microsoft.com/office/powerpoint/2010/main" val="353553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European Union – </a:t>
            </a:r>
            <a:br>
              <a:rPr lang="en-US" sz="3600" dirty="0">
                <a:latin typeface="+mn-lt"/>
              </a:rPr>
            </a:br>
            <a:r>
              <a:rPr lang="en-US" sz="3600" dirty="0">
                <a:latin typeface="+mn-lt"/>
              </a:rPr>
              <a:t>   Data Protection Directive -&gt; GDPR</a:t>
            </a:r>
          </a:p>
        </p:txBody>
      </p:sp>
      <p:sp>
        <p:nvSpPr>
          <p:cNvPr id="3" name="Content Placeholder 2"/>
          <p:cNvSpPr>
            <a:spLocks noGrp="1"/>
          </p:cNvSpPr>
          <p:nvPr>
            <p:ph idx="1"/>
          </p:nvPr>
        </p:nvSpPr>
        <p:spPr>
          <a:xfrm>
            <a:off x="457200" y="1524000"/>
            <a:ext cx="7620000" cy="4800600"/>
          </a:xfrm>
        </p:spPr>
        <p:txBody>
          <a:bodyPr>
            <a:normAutofit fontScale="92500" lnSpcReduction="10000"/>
          </a:bodyPr>
          <a:lstStyle/>
          <a:p>
            <a:r>
              <a:rPr lang="en-US" dirty="0"/>
              <a:t>EU transitioned from Data Protection Directive of 1995 (“Directive”) to the General Data Protection Regulation (“GDPR”) effective May 25, 2018</a:t>
            </a:r>
          </a:p>
          <a:p>
            <a:pPr lvl="1"/>
            <a:r>
              <a:rPr lang="en-US" dirty="0"/>
              <a:t>http://ec.europa.eu/justice/data-protection/</a:t>
            </a:r>
          </a:p>
          <a:p>
            <a:r>
              <a:rPr lang="en-US" dirty="0"/>
              <a:t>Between them, over-arching protection for over 25 years </a:t>
            </a:r>
          </a:p>
          <a:p>
            <a:r>
              <a:rPr lang="en-US" dirty="0"/>
              <a:t>Under the Directive, each country implemented its own regs</a:t>
            </a:r>
          </a:p>
          <a:p>
            <a:r>
              <a:rPr lang="en-US" dirty="0"/>
              <a:t>Under GDPR, one law and set of regulations for all of EU</a:t>
            </a:r>
          </a:p>
          <a:p>
            <a:r>
              <a:rPr lang="en-US" dirty="0"/>
              <a:t>Applies to all personal data of all people in the EU </a:t>
            </a:r>
          </a:p>
          <a:p>
            <a:pPr lvl="1"/>
            <a:r>
              <a:rPr lang="en-US" dirty="0"/>
              <a:t>Regardless of hard copy or electronic data</a:t>
            </a:r>
          </a:p>
          <a:p>
            <a:pPr lvl="1"/>
            <a:r>
              <a:rPr lang="en-US" dirty="0"/>
              <a:t>Regardless of sector or use</a:t>
            </a:r>
          </a:p>
          <a:p>
            <a:pPr lvl="1"/>
            <a:r>
              <a:rPr lang="en-US" dirty="0"/>
              <a:t>Regardless of citizen or resident</a:t>
            </a:r>
          </a:p>
          <a:p>
            <a:r>
              <a:rPr lang="en-US" dirty="0"/>
              <a:t>Limits sharing of data without consent</a:t>
            </a:r>
          </a:p>
          <a:p>
            <a:r>
              <a:rPr lang="en-US" dirty="0"/>
              <a:t>Conditions forwarding of data to</a:t>
            </a:r>
            <a:r>
              <a:rPr lang="en-US" baseline="0" dirty="0"/>
              <a:t> other countries with lesser protection, i</a:t>
            </a:r>
            <a:r>
              <a:rPr lang="en-US" dirty="0"/>
              <a:t>ncluding the US</a:t>
            </a:r>
          </a:p>
        </p:txBody>
      </p:sp>
    </p:spTree>
    <p:extLst>
      <p:ext uri="{BB962C8B-B14F-4D97-AF65-F5344CB8AC3E}">
        <p14:creationId xmlns:p14="http://schemas.microsoft.com/office/powerpoint/2010/main" val="4763390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13206</TotalTime>
  <Words>5038</Words>
  <Application>Microsoft Office PowerPoint</Application>
  <PresentationFormat>On-screen Show (4:3)</PresentationFormat>
  <Paragraphs>467</Paragraphs>
  <Slides>41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Cambria</vt:lpstr>
      <vt:lpstr>Tahoma</vt:lpstr>
      <vt:lpstr>Times</vt:lpstr>
      <vt:lpstr>Times New Roman</vt:lpstr>
      <vt:lpstr>Adjacency</vt:lpstr>
      <vt:lpstr>PowerPoint Presentation</vt:lpstr>
      <vt:lpstr>Overview</vt:lpstr>
      <vt:lpstr>Timeline Identity Theft and Privacy Law</vt:lpstr>
      <vt:lpstr>Learn the Privacy Lingo</vt:lpstr>
      <vt:lpstr>Fair Information Principles </vt:lpstr>
      <vt:lpstr>Fair Information Principles </vt:lpstr>
      <vt:lpstr>Fair Information Principles</vt:lpstr>
      <vt:lpstr>Which Privacy Laws Apply?</vt:lpstr>
      <vt:lpstr>European Union –     Data Protection Directive -&gt; GDPR</vt:lpstr>
      <vt:lpstr>Importing EU Data to US</vt:lpstr>
      <vt:lpstr>Right to be “Forgotten”</vt:lpstr>
      <vt:lpstr>Other Countries Following GDPR</vt:lpstr>
      <vt:lpstr>United States - No Federal Privacy Law</vt:lpstr>
      <vt:lpstr>Federal Laws – FTC Act</vt:lpstr>
      <vt:lpstr>Federal Laws - COPPA</vt:lpstr>
      <vt:lpstr>Federal Laws – GLBA</vt:lpstr>
      <vt:lpstr>Federal Laws - HIPAA</vt:lpstr>
      <vt:lpstr>Federal Laws – HIPAA Omnibus Rule</vt:lpstr>
      <vt:lpstr>Federal Laws - FCRA</vt:lpstr>
      <vt:lpstr>Federal Laws – CAN SPAM Act</vt:lpstr>
      <vt:lpstr>Federal Laws – TCPA </vt:lpstr>
      <vt:lpstr>Federal Laws - ECPA</vt:lpstr>
      <vt:lpstr>Federal Laws – CFAA </vt:lpstr>
      <vt:lpstr>More Federal Laws</vt:lpstr>
      <vt:lpstr>State Laws – Overview </vt:lpstr>
      <vt:lpstr>State Comprehensive Privacy Legislation</vt:lpstr>
      <vt:lpstr>State Laws – Comprehensive Privacy Laws</vt:lpstr>
      <vt:lpstr>State Laws – California Consumer Privacy Act of 2018 (“CCPA”)</vt:lpstr>
      <vt:lpstr>State Laws – CCPA Regulations</vt:lpstr>
      <vt:lpstr>State Laws – California Privacy Rights Act</vt:lpstr>
      <vt:lpstr>State Laws – CPRA </vt:lpstr>
      <vt:lpstr>State Laws – Children's Online Privacy</vt:lpstr>
      <vt:lpstr>State Laws – Biometric Privacy</vt:lpstr>
      <vt:lpstr>State Laws – Privacy Policies for Websites or Online Services</vt:lpstr>
      <vt:lpstr>State Laws – Privacy of Personal Information Held by Internet Service Providers</vt:lpstr>
      <vt:lpstr>State Laws - False and Misleading Statements in Website Privacy Policies</vt:lpstr>
      <vt:lpstr>State Laws – Notice of Monitoring of Employee E-mail </vt:lpstr>
      <vt:lpstr>State Laws – Employee Monitoring</vt:lpstr>
      <vt:lpstr>State Laws – Massachusetts  (Written Information Security Program)</vt:lpstr>
      <vt:lpstr>Takeaways – Legal Edition</vt:lpstr>
      <vt:lpstr>Questions?</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F.M. Wilf</dc:creator>
  <cp:lastModifiedBy>Fred Wilf</cp:lastModifiedBy>
  <cp:revision>218</cp:revision>
  <cp:lastPrinted>1601-01-01T00:00:00Z</cp:lastPrinted>
  <dcterms:created xsi:type="dcterms:W3CDTF">2013-10-01T03:31:01Z</dcterms:created>
  <dcterms:modified xsi:type="dcterms:W3CDTF">2022-03-17T17:48:28Z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TC010184381033</vt:lpwstr>
  </property>
</Properties>
</file>