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4" r:id="rId5"/>
    <p:sldId id="265" r:id="rId6"/>
    <p:sldId id="266" r:id="rId7"/>
    <p:sldId id="259"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7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Image Processing Project Overview</a:t>
            </a:r>
          </a:p>
        </p:txBody>
      </p:sp>
      <p:sp>
        <p:nvSpPr>
          <p:cNvPr id="3" name="Subtitle 2"/>
          <p:cNvSpPr>
            <a:spLocks noGrp="1"/>
          </p:cNvSpPr>
          <p:nvPr>
            <p:ph type="subTitle" idx="1"/>
          </p:nvPr>
        </p:nvSpPr>
        <p:spPr>
          <a:xfrm>
            <a:off x="3973320" y="4636008"/>
            <a:ext cx="4688333" cy="1572768"/>
          </a:xfrm>
        </p:spPr>
        <p:txBody>
          <a:bodyPr>
            <a:normAutofit/>
          </a:bodyPr>
          <a:lstStyle/>
          <a:p>
            <a:pPr algn="l"/>
            <a:r>
              <a:t>An exploration of image manipulation techniques using OpenCV in Python</a:t>
            </a:r>
            <a:endParaRPr lang="en-US"/>
          </a:p>
        </p:txBody>
      </p:sp>
      <p:pic>
        <p:nvPicPr>
          <p:cNvPr id="5" name="Picture 4">
            <a:extLst>
              <a:ext uri="{FF2B5EF4-FFF2-40B4-BE49-F238E27FC236}">
                <a16:creationId xmlns:a16="http://schemas.microsoft.com/office/drawing/2014/main" id="{5B28C411-3520-BE1C-87EB-0902A52E6786}"/>
              </a:ext>
            </a:extLst>
          </p:cNvPr>
          <p:cNvPicPr>
            <a:picLocks noChangeAspect="1"/>
          </p:cNvPicPr>
          <p:nvPr/>
        </p:nvPicPr>
        <p:blipFill rotWithShape="1">
          <a:blip r:embed="rId2"/>
          <a:srcRect l="35020" r="30855" b="2"/>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2700">
                <a:solidFill>
                  <a:srgbClr val="FFFFFF"/>
                </a:solidFill>
              </a:rPr>
              <a:t>Example of input Wood and  Mask</a:t>
            </a:r>
          </a:p>
        </p:txBody>
      </p:sp>
      <p:pic>
        <p:nvPicPr>
          <p:cNvPr id="3" name="Picture 2" descr="2.jpg"/>
          <p:cNvPicPr>
            <a:picLocks noChangeAspect="1"/>
          </p:cNvPicPr>
          <p:nvPr/>
        </p:nvPicPr>
        <p:blipFill>
          <a:blip r:embed="rId2"/>
          <a:stretch>
            <a:fillRect/>
          </a:stretch>
        </p:blipFill>
        <p:spPr>
          <a:xfrm>
            <a:off x="536811" y="3078664"/>
            <a:ext cx="3848316" cy="2203160"/>
          </a:xfrm>
          <a:prstGeom prst="rect">
            <a:avLst/>
          </a:prstGeom>
        </p:spPr>
      </p:pic>
      <p:pic>
        <p:nvPicPr>
          <p:cNvPr id="4" name="Picture 3" descr="mask_2.png"/>
          <p:cNvPicPr>
            <a:picLocks noChangeAspect="1"/>
          </p:cNvPicPr>
          <p:nvPr/>
        </p:nvPicPr>
        <p:blipFill>
          <a:blip r:embed="rId3"/>
          <a:stretch>
            <a:fillRect/>
          </a:stretch>
        </p:blipFill>
        <p:spPr>
          <a:xfrm>
            <a:off x="4758873" y="3115150"/>
            <a:ext cx="3848316" cy="2203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Code Overview</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lnSpc>
                <a:spcPct val="90000"/>
              </a:lnSpc>
              <a:buNone/>
            </a:pPr>
            <a:r>
              <a:rPr lang="en-US" sz="900"/>
              <a:t>1</a:t>
            </a:r>
            <a:r>
              <a:rPr lang="en-US" sz="900" b="1"/>
              <a:t>. Load Images and Masks:</a:t>
            </a:r>
          </a:p>
          <a:p>
            <a:pPr marL="0" indent="0">
              <a:lnSpc>
                <a:spcPct val="90000"/>
              </a:lnSpc>
              <a:buNone/>
            </a:pPr>
            <a:r>
              <a:rPr lang="en-US" sz="900"/>
              <a:t>   - For each image and mask path, load the corresponding image and mask.</a:t>
            </a:r>
          </a:p>
          <a:p>
            <a:pPr marL="0" indent="0">
              <a:lnSpc>
                <a:spcPct val="90000"/>
              </a:lnSpc>
              <a:buNone/>
            </a:pPr>
            <a:endParaRPr lang="en-US" sz="900"/>
          </a:p>
          <a:p>
            <a:pPr marL="0" indent="0">
              <a:lnSpc>
                <a:spcPct val="90000"/>
              </a:lnSpc>
              <a:buNone/>
            </a:pPr>
            <a:r>
              <a:rPr lang="en-US" sz="900"/>
              <a:t>2. </a:t>
            </a:r>
            <a:r>
              <a:rPr lang="en-US" sz="900" b="1"/>
              <a:t>Expand Masks:</a:t>
            </a:r>
          </a:p>
          <a:p>
            <a:pPr marL="0" indent="0">
              <a:lnSpc>
                <a:spcPct val="90000"/>
              </a:lnSpc>
              <a:buNone/>
            </a:pPr>
            <a:r>
              <a:rPr lang="en-US" sz="900"/>
              <a:t>   - For each loaded mask, expand the white areas horizontally by a specified offset to include more of the image area.</a:t>
            </a:r>
          </a:p>
          <a:p>
            <a:pPr marL="0" indent="0">
              <a:lnSpc>
                <a:spcPct val="90000"/>
              </a:lnSpc>
              <a:buNone/>
            </a:pPr>
            <a:endParaRPr lang="en-US" sz="900"/>
          </a:p>
          <a:p>
            <a:pPr marL="0" indent="0">
              <a:lnSpc>
                <a:spcPct val="90000"/>
              </a:lnSpc>
              <a:buNone/>
            </a:pPr>
            <a:r>
              <a:rPr lang="en-US" sz="900"/>
              <a:t>3. </a:t>
            </a:r>
            <a:r>
              <a:rPr lang="en-US" sz="900" b="1"/>
              <a:t>Process Images:</a:t>
            </a:r>
          </a:p>
          <a:p>
            <a:pPr marL="0" indent="0">
              <a:lnSpc>
                <a:spcPct val="90000"/>
              </a:lnSpc>
              <a:buNone/>
            </a:pPr>
            <a:r>
              <a:rPr lang="en-US" sz="900"/>
              <a:t>   - For each image-mask pair:</a:t>
            </a:r>
          </a:p>
          <a:p>
            <a:pPr marL="0" indent="0">
              <a:lnSpc>
                <a:spcPct val="90000"/>
              </a:lnSpc>
              <a:buNone/>
            </a:pPr>
            <a:r>
              <a:rPr lang="en-US" sz="900"/>
              <a:t>     a. Apply the expanded mask to extract the relevant region from the image.</a:t>
            </a:r>
          </a:p>
          <a:p>
            <a:pPr marL="0" indent="0">
              <a:lnSpc>
                <a:spcPct val="90000"/>
              </a:lnSpc>
              <a:buNone/>
            </a:pPr>
            <a:r>
              <a:rPr lang="en-US" sz="900"/>
              <a:t>     b. If the region is valid, store it for further processing.</a:t>
            </a:r>
          </a:p>
          <a:p>
            <a:pPr marL="0" indent="0">
              <a:lnSpc>
                <a:spcPct val="90000"/>
              </a:lnSpc>
              <a:buNone/>
            </a:pPr>
            <a:endParaRPr lang="en-US" sz="900"/>
          </a:p>
          <a:p>
            <a:pPr marL="0" indent="0">
              <a:lnSpc>
                <a:spcPct val="90000"/>
              </a:lnSpc>
              <a:buNone/>
            </a:pPr>
            <a:r>
              <a:rPr lang="en-US" sz="900" b="1"/>
              <a:t>4. Calculate Shifts (not used yet):</a:t>
            </a:r>
          </a:p>
          <a:p>
            <a:pPr marL="0" indent="0">
              <a:lnSpc>
                <a:spcPct val="90000"/>
              </a:lnSpc>
              <a:buNone/>
            </a:pPr>
            <a:r>
              <a:rPr lang="en-US" sz="900"/>
              <a:t>   - Calculate vertical shifts by comparing the bottom-most white pixels in consecutive masks to align images vertically.</a:t>
            </a:r>
          </a:p>
          <a:p>
            <a:pPr marL="0" indent="0">
              <a:lnSpc>
                <a:spcPct val="90000"/>
              </a:lnSpc>
              <a:buNone/>
            </a:pPr>
            <a:endParaRPr lang="en-US" sz="900"/>
          </a:p>
          <a:p>
            <a:pPr marL="0" indent="0">
              <a:lnSpc>
                <a:spcPct val="90000"/>
              </a:lnSpc>
              <a:buNone/>
            </a:pPr>
            <a:r>
              <a:rPr lang="en-US" sz="900"/>
              <a:t>5. </a:t>
            </a:r>
            <a:r>
              <a:rPr lang="en-US" sz="900" b="1"/>
              <a:t>Combine Images:</a:t>
            </a:r>
          </a:p>
          <a:p>
            <a:pPr marL="0" indent="0">
              <a:lnSpc>
                <a:spcPct val="90000"/>
              </a:lnSpc>
              <a:buNone/>
            </a:pPr>
            <a:r>
              <a:rPr lang="en-US" sz="900"/>
              <a:t>   - Sequentially combine extracted regions from processed images:</a:t>
            </a:r>
          </a:p>
          <a:p>
            <a:pPr marL="0" indent="0">
              <a:lnSpc>
                <a:spcPct val="90000"/>
              </a:lnSpc>
              <a:buNone/>
            </a:pPr>
            <a:r>
              <a:rPr lang="en-US" sz="900"/>
              <a:t>     a. Adjust each region based on the calculated vertical shift.</a:t>
            </a:r>
          </a:p>
          <a:p>
            <a:pPr marL="0" indent="0">
              <a:lnSpc>
                <a:spcPct val="90000"/>
              </a:lnSpc>
              <a:buNone/>
            </a:pPr>
            <a:r>
              <a:rPr lang="en-US" sz="900"/>
              <a:t>     b. Blend transitions between consecutive regions using a Gaussian blur for smoothness.</a:t>
            </a:r>
          </a:p>
          <a:p>
            <a:pPr marL="0" indent="0">
              <a:lnSpc>
                <a:spcPct val="90000"/>
              </a:lnSpc>
              <a:buNone/>
            </a:pPr>
            <a:endParaRPr lang="en-US" sz="900"/>
          </a:p>
          <a:p>
            <a:pPr marL="0" indent="0">
              <a:lnSpc>
                <a:spcPct val="90000"/>
              </a:lnSpc>
              <a:buNone/>
            </a:pPr>
            <a:r>
              <a:rPr lang="en-US" sz="900"/>
              <a:t>6. </a:t>
            </a:r>
            <a:r>
              <a:rPr lang="en-US" sz="900" b="1"/>
              <a:t>Output Combined Image:</a:t>
            </a:r>
          </a:p>
          <a:p>
            <a:pPr marL="0" indent="0">
              <a:lnSpc>
                <a:spcPct val="90000"/>
              </a:lnSpc>
              <a:buNone/>
            </a:pPr>
            <a:r>
              <a:rPr lang="en-US" sz="900"/>
              <a:t>   - Save or display the final combined image with all regions aligned and transitions smoothed.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81C2E-7BC6-3BC0-ACA9-0C1F5D8331D2}"/>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My base strategy on </a:t>
            </a:r>
            <a:r>
              <a:rPr lang="en-US" sz="3500" dirty="0">
                <a:solidFill>
                  <a:srgbClr val="FFFFFF"/>
                </a:solidFill>
              </a:rPr>
              <a:t>shift masks</a:t>
            </a:r>
            <a:r>
              <a:rPr lang="en-US" sz="3500" kern="1200" dirty="0">
                <a:solidFill>
                  <a:srgbClr val="FFFFFF"/>
                </a:solidFill>
                <a:latin typeface="+mj-lt"/>
                <a:ea typeface="+mj-ea"/>
                <a:cs typeface="+mj-cs"/>
              </a:rPr>
              <a:t> calculous </a:t>
            </a:r>
          </a:p>
        </p:txBody>
      </p:sp>
      <p:pic>
        <p:nvPicPr>
          <p:cNvPr id="5" name="Content Placeholder 4" descr="A close-up of a wood panel">
            <a:extLst>
              <a:ext uri="{FF2B5EF4-FFF2-40B4-BE49-F238E27FC236}">
                <a16:creationId xmlns:a16="http://schemas.microsoft.com/office/drawing/2014/main" id="{1E2216B7-D51D-E60D-A318-B739DC439049}"/>
              </a:ext>
            </a:extLst>
          </p:cNvPr>
          <p:cNvPicPr>
            <a:picLocks noGrp="1" noChangeAspect="1"/>
          </p:cNvPicPr>
          <p:nvPr>
            <p:ph idx="1"/>
          </p:nvPr>
        </p:nvPicPr>
        <p:blipFill>
          <a:blip r:embed="rId2"/>
          <a:stretch>
            <a:fillRect/>
          </a:stretch>
        </p:blipFill>
        <p:spPr>
          <a:xfrm>
            <a:off x="324168" y="2110935"/>
            <a:ext cx="8495662" cy="4162875"/>
          </a:xfrm>
          <a:prstGeom prst="rect">
            <a:avLst/>
          </a:prstGeom>
        </p:spPr>
      </p:pic>
    </p:spTree>
    <p:extLst>
      <p:ext uri="{BB962C8B-B14F-4D97-AF65-F5344CB8AC3E}">
        <p14:creationId xmlns:p14="http://schemas.microsoft.com/office/powerpoint/2010/main" val="375159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AFB4E-870E-8452-6033-27AC7EE2F71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Features on binary masks</a:t>
            </a:r>
          </a:p>
        </p:txBody>
      </p:sp>
      <p:pic>
        <p:nvPicPr>
          <p:cNvPr id="4" name="Picture 3" descr="A screenshot of a video game">
            <a:extLst>
              <a:ext uri="{FF2B5EF4-FFF2-40B4-BE49-F238E27FC236}">
                <a16:creationId xmlns:a16="http://schemas.microsoft.com/office/drawing/2014/main" id="{A6FF7EC9-6A02-E0A1-A3F4-D9D85C751A18}"/>
              </a:ext>
            </a:extLst>
          </p:cNvPr>
          <p:cNvPicPr>
            <a:picLocks noChangeAspect="1"/>
          </p:cNvPicPr>
          <p:nvPr/>
        </p:nvPicPr>
        <p:blipFill>
          <a:blip r:embed="rId2"/>
          <a:stretch>
            <a:fillRect/>
          </a:stretch>
        </p:blipFill>
        <p:spPr>
          <a:xfrm>
            <a:off x="324168" y="2440143"/>
            <a:ext cx="8495662" cy="3504459"/>
          </a:xfrm>
          <a:prstGeom prst="rect">
            <a:avLst/>
          </a:prstGeom>
        </p:spPr>
      </p:pic>
    </p:spTree>
    <p:extLst>
      <p:ext uri="{BB962C8B-B14F-4D97-AF65-F5344CB8AC3E}">
        <p14:creationId xmlns:p14="http://schemas.microsoft.com/office/powerpoint/2010/main" val="168343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044B4-1E77-13D6-A693-23D375B42E9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Features on color images</a:t>
            </a:r>
          </a:p>
        </p:txBody>
      </p:sp>
      <p:pic>
        <p:nvPicPr>
          <p:cNvPr id="4" name="Picture 3" descr="A close-up of a piece of wood&#10;&#10;Description automatically generated">
            <a:extLst>
              <a:ext uri="{FF2B5EF4-FFF2-40B4-BE49-F238E27FC236}">
                <a16:creationId xmlns:a16="http://schemas.microsoft.com/office/drawing/2014/main" id="{6AC13C43-7AE3-4DB3-6652-095D9EAF740D}"/>
              </a:ext>
            </a:extLst>
          </p:cNvPr>
          <p:cNvPicPr>
            <a:picLocks noChangeAspect="1"/>
          </p:cNvPicPr>
          <p:nvPr/>
        </p:nvPicPr>
        <p:blipFill>
          <a:blip r:embed="rId2"/>
          <a:stretch>
            <a:fillRect/>
          </a:stretch>
        </p:blipFill>
        <p:spPr>
          <a:xfrm>
            <a:off x="324168" y="2440143"/>
            <a:ext cx="8495662" cy="3504459"/>
          </a:xfrm>
          <a:prstGeom prst="rect">
            <a:avLst/>
          </a:prstGeom>
        </p:spPr>
      </p:pic>
    </p:spTree>
    <p:extLst>
      <p:ext uri="{BB962C8B-B14F-4D97-AF65-F5344CB8AC3E}">
        <p14:creationId xmlns:p14="http://schemas.microsoft.com/office/powerpoint/2010/main" val="129932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79160" y="390525"/>
            <a:ext cx="8182230" cy="1510301"/>
          </a:xfrm>
        </p:spPr>
        <p:txBody>
          <a:bodyPr vert="horz" lIns="91440" tIns="45720" rIns="91440" bIns="45720" rtlCol="0" anchor="ctr">
            <a:normAutofit/>
          </a:bodyPr>
          <a:lstStyle/>
          <a:p>
            <a:pPr defTabSz="914400">
              <a:lnSpc>
                <a:spcPct val="90000"/>
              </a:lnSpc>
            </a:pPr>
            <a:r>
              <a:rPr lang="en-US" sz="5700" kern="1200">
                <a:solidFill>
                  <a:srgbClr val="FFFFFF"/>
                </a:solidFill>
                <a:latin typeface="+mj-lt"/>
                <a:ea typeface="+mj-ea"/>
                <a:cs typeface="+mj-cs"/>
              </a:rPr>
              <a:t>Final Rotated Image</a:t>
            </a:r>
          </a:p>
        </p:txBody>
      </p:sp>
      <p:sp>
        <p:nvSpPr>
          <p:cNvPr id="1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1753266"/>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ine_rotita.jpg"/>
          <p:cNvPicPr>
            <a:picLocks noChangeAspect="1"/>
          </p:cNvPicPr>
          <p:nvPr/>
        </p:nvPicPr>
        <p:blipFill>
          <a:blip r:embed="rId2"/>
          <a:stretch>
            <a:fillRect/>
          </a:stretch>
        </p:blipFill>
        <p:spPr>
          <a:xfrm>
            <a:off x="776382" y="3580769"/>
            <a:ext cx="7588949" cy="19920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Advanced Shift Calculation Method</a:t>
            </a:r>
          </a:p>
        </p:txBody>
      </p:sp>
      <p:sp>
        <p:nvSpPr>
          <p:cNvPr id="3" name="Content Placeholder 2"/>
          <p:cNvSpPr>
            <a:spLocks noGrp="1"/>
          </p:cNvSpPr>
          <p:nvPr>
            <p:ph idx="1"/>
          </p:nvPr>
        </p:nvSpPr>
        <p:spPr/>
        <p:txBody>
          <a:bodyPr>
            <a:normAutofit fontScale="85000" lnSpcReduction="20000"/>
          </a:bodyPr>
          <a:lstStyle/>
          <a:p>
            <a:r>
              <a:t>For dynamic processing conditions, an advanced method involving feature detection and tracking is proposed. This method utilizes corner detection techniques to identify unique features in the visible area of the wooden plank within the frame. A region around these detected features is defined and then searched in the subsequent frame. By locating these features in the next frame, an accurate vertical shift (along the y-axis) can be computed, adapting to any changes in the speed of the moving plank. This method ensures precise alignment and tracking of the wooden plank across successive frames.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TotalTime>
  <Words>336</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Image Processing Project Overview</vt:lpstr>
      <vt:lpstr>Example of input Wood and  Mask</vt:lpstr>
      <vt:lpstr>Code Overview</vt:lpstr>
      <vt:lpstr>My base strategy on shift masks calculous </vt:lpstr>
      <vt:lpstr>Features on binary masks</vt:lpstr>
      <vt:lpstr>Features on color images</vt:lpstr>
      <vt:lpstr>Final Rotated Image</vt:lpstr>
      <vt:lpstr>Advanced Shift Calculation Method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Project Overview</dc:title>
  <dc:subject/>
  <dc:creator/>
  <cp:keywords/>
  <dc:description>generated using python-pptx</dc:description>
  <cp:lastModifiedBy>Marius Predut</cp:lastModifiedBy>
  <cp:revision>2</cp:revision>
  <dcterms:created xsi:type="dcterms:W3CDTF">2013-01-27T09:14:16Z</dcterms:created>
  <dcterms:modified xsi:type="dcterms:W3CDTF">2024-05-27T20:06:21Z</dcterms:modified>
  <cp:category/>
</cp:coreProperties>
</file>