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64" r:id="rId5"/>
    <p:sldId id="267" r:id="rId6"/>
    <p:sldId id="266" r:id="rId7"/>
    <p:sldId id="265" r:id="rId8"/>
    <p:sldId id="268" r:id="rId9"/>
    <p:sldId id="259"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r>
              <a:rPr lang="en-US" sz="4700"/>
              <a:t>Image Processing Project Overview</a:t>
            </a:r>
          </a:p>
        </p:txBody>
      </p:sp>
      <p:sp>
        <p:nvSpPr>
          <p:cNvPr id="3" name="Subtitle 2"/>
          <p:cNvSpPr>
            <a:spLocks noGrp="1"/>
          </p:cNvSpPr>
          <p:nvPr>
            <p:ph type="subTitle" idx="1"/>
          </p:nvPr>
        </p:nvSpPr>
        <p:spPr>
          <a:xfrm>
            <a:off x="3973320" y="4636008"/>
            <a:ext cx="4688333" cy="1572768"/>
          </a:xfrm>
        </p:spPr>
        <p:txBody>
          <a:bodyPr>
            <a:normAutofit/>
          </a:bodyPr>
          <a:lstStyle/>
          <a:p>
            <a:pPr algn="l"/>
            <a:r>
              <a:t>An exploration of image manipulation techniques using OpenCV in Python</a:t>
            </a:r>
            <a:endParaRPr lang="en-US"/>
          </a:p>
        </p:txBody>
      </p:sp>
      <p:pic>
        <p:nvPicPr>
          <p:cNvPr id="5" name="Picture 4">
            <a:extLst>
              <a:ext uri="{FF2B5EF4-FFF2-40B4-BE49-F238E27FC236}">
                <a16:creationId xmlns:a16="http://schemas.microsoft.com/office/drawing/2014/main" id="{5B28C411-3520-BE1C-87EB-0902A52E6786}"/>
              </a:ext>
            </a:extLst>
          </p:cNvPr>
          <p:cNvPicPr>
            <a:picLocks noChangeAspect="1"/>
          </p:cNvPicPr>
          <p:nvPr/>
        </p:nvPicPr>
        <p:blipFill rotWithShape="1">
          <a:blip r:embed="rId2"/>
          <a:srcRect l="35020" r="30855" b="2"/>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Advanced Shift Calculation Method</a:t>
            </a:r>
          </a:p>
        </p:txBody>
      </p:sp>
      <p:sp>
        <p:nvSpPr>
          <p:cNvPr id="3" name="Content Placeholder 2"/>
          <p:cNvSpPr>
            <a:spLocks noGrp="1"/>
          </p:cNvSpPr>
          <p:nvPr>
            <p:ph idx="1"/>
          </p:nvPr>
        </p:nvSpPr>
        <p:spPr/>
        <p:txBody>
          <a:bodyPr>
            <a:normAutofit fontScale="85000" lnSpcReduction="20000"/>
          </a:bodyPr>
          <a:lstStyle/>
          <a:p>
            <a:r>
              <a:t>For dynamic processing conditions, an advanced method involving feature detection and tracking is proposed. This method utilizes corner detection techniques to identify unique features in the visible area of the wooden plank within the frame. A region around these detected features is defined and then searched in the subsequent frame. By locating these features in the next frame, an accurate vertical shift (along the y-axis) can be computed, adapting to any changes in the speed of the moving plank. This method ensures precise alignment and tracking of the wooden plank across successive frames.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1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92"/>
            <a:ext cx="9143999"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35"/>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8" y="-3783777"/>
            <a:ext cx="1576446"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986"/>
            <a:ext cx="322756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5" y="353160"/>
            <a:ext cx="5318475" cy="898581"/>
          </a:xfrm>
        </p:spPr>
        <p:txBody>
          <a:bodyPr vert="horz" lIns="91440" tIns="45720" rIns="91440" bIns="45720" rtlCol="0" anchor="ctr">
            <a:normAutofit/>
          </a:bodyPr>
          <a:lstStyle/>
          <a:p>
            <a:pPr algn="l" defTabSz="914400">
              <a:lnSpc>
                <a:spcPct val="90000"/>
              </a:lnSpc>
            </a:pPr>
            <a:r>
              <a:rPr lang="en-US" sz="2700">
                <a:solidFill>
                  <a:srgbClr val="FFFFFF"/>
                </a:solidFill>
              </a:rPr>
              <a:t>Example of input Wood and  Mask</a:t>
            </a:r>
          </a:p>
        </p:txBody>
      </p:sp>
      <p:pic>
        <p:nvPicPr>
          <p:cNvPr id="3" name="Picture 2" descr="2.jpg"/>
          <p:cNvPicPr>
            <a:picLocks noChangeAspect="1"/>
          </p:cNvPicPr>
          <p:nvPr/>
        </p:nvPicPr>
        <p:blipFill>
          <a:blip r:embed="rId2"/>
          <a:stretch>
            <a:fillRect/>
          </a:stretch>
        </p:blipFill>
        <p:spPr>
          <a:xfrm>
            <a:off x="536811" y="3078664"/>
            <a:ext cx="3848316" cy="2203160"/>
          </a:xfrm>
          <a:prstGeom prst="rect">
            <a:avLst/>
          </a:prstGeom>
        </p:spPr>
      </p:pic>
      <p:pic>
        <p:nvPicPr>
          <p:cNvPr id="4" name="Picture 3" descr="mask_2.png"/>
          <p:cNvPicPr>
            <a:picLocks noChangeAspect="1"/>
          </p:cNvPicPr>
          <p:nvPr/>
        </p:nvPicPr>
        <p:blipFill>
          <a:blip r:embed="rId3"/>
          <a:stretch>
            <a:fillRect/>
          </a:stretch>
        </p:blipFill>
        <p:spPr>
          <a:xfrm>
            <a:off x="4758873" y="3115150"/>
            <a:ext cx="3848316" cy="22031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Code Overview</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lnSpc>
                <a:spcPct val="90000"/>
              </a:lnSpc>
              <a:buNone/>
            </a:pPr>
            <a:r>
              <a:rPr lang="en-US" sz="900"/>
              <a:t>1</a:t>
            </a:r>
            <a:r>
              <a:rPr lang="en-US" sz="900" b="1"/>
              <a:t>. Load Images and Masks:</a:t>
            </a:r>
          </a:p>
          <a:p>
            <a:pPr marL="0" indent="0">
              <a:lnSpc>
                <a:spcPct val="90000"/>
              </a:lnSpc>
              <a:buNone/>
            </a:pPr>
            <a:r>
              <a:rPr lang="en-US" sz="900"/>
              <a:t>   - For each image and mask path, load the corresponding image and mask.</a:t>
            </a:r>
          </a:p>
          <a:p>
            <a:pPr marL="0" indent="0">
              <a:lnSpc>
                <a:spcPct val="90000"/>
              </a:lnSpc>
              <a:buNone/>
            </a:pPr>
            <a:endParaRPr lang="en-US" sz="900"/>
          </a:p>
          <a:p>
            <a:pPr marL="0" indent="0">
              <a:lnSpc>
                <a:spcPct val="90000"/>
              </a:lnSpc>
              <a:buNone/>
            </a:pPr>
            <a:r>
              <a:rPr lang="en-US" sz="900"/>
              <a:t>2. </a:t>
            </a:r>
            <a:r>
              <a:rPr lang="en-US" sz="900" b="1"/>
              <a:t>Expand Masks:</a:t>
            </a:r>
          </a:p>
          <a:p>
            <a:pPr marL="0" indent="0">
              <a:lnSpc>
                <a:spcPct val="90000"/>
              </a:lnSpc>
              <a:buNone/>
            </a:pPr>
            <a:r>
              <a:rPr lang="en-US" sz="900"/>
              <a:t>   - For each loaded mask, expand the white areas horizontally by a specified offset to include more of the image area.</a:t>
            </a:r>
          </a:p>
          <a:p>
            <a:pPr marL="0" indent="0">
              <a:lnSpc>
                <a:spcPct val="90000"/>
              </a:lnSpc>
              <a:buNone/>
            </a:pPr>
            <a:endParaRPr lang="en-US" sz="900"/>
          </a:p>
          <a:p>
            <a:pPr marL="0" indent="0">
              <a:lnSpc>
                <a:spcPct val="90000"/>
              </a:lnSpc>
              <a:buNone/>
            </a:pPr>
            <a:r>
              <a:rPr lang="en-US" sz="900"/>
              <a:t>3. </a:t>
            </a:r>
            <a:r>
              <a:rPr lang="en-US" sz="900" b="1"/>
              <a:t>Process Images:</a:t>
            </a:r>
          </a:p>
          <a:p>
            <a:pPr marL="0" indent="0">
              <a:lnSpc>
                <a:spcPct val="90000"/>
              </a:lnSpc>
              <a:buNone/>
            </a:pPr>
            <a:r>
              <a:rPr lang="en-US" sz="900"/>
              <a:t>   - For each image-mask pair:</a:t>
            </a:r>
          </a:p>
          <a:p>
            <a:pPr marL="0" indent="0">
              <a:lnSpc>
                <a:spcPct val="90000"/>
              </a:lnSpc>
              <a:buNone/>
            </a:pPr>
            <a:r>
              <a:rPr lang="en-US" sz="900"/>
              <a:t>     a. Apply the expanded mask to extract the relevant region from the image.</a:t>
            </a:r>
          </a:p>
          <a:p>
            <a:pPr marL="0" indent="0">
              <a:lnSpc>
                <a:spcPct val="90000"/>
              </a:lnSpc>
              <a:buNone/>
            </a:pPr>
            <a:r>
              <a:rPr lang="en-US" sz="900"/>
              <a:t>     b. If the region is valid, store it for further processing.</a:t>
            </a:r>
          </a:p>
          <a:p>
            <a:pPr marL="0" indent="0">
              <a:lnSpc>
                <a:spcPct val="90000"/>
              </a:lnSpc>
              <a:buNone/>
            </a:pPr>
            <a:endParaRPr lang="en-US" sz="900"/>
          </a:p>
          <a:p>
            <a:pPr marL="0" indent="0">
              <a:lnSpc>
                <a:spcPct val="90000"/>
              </a:lnSpc>
              <a:buNone/>
            </a:pPr>
            <a:r>
              <a:rPr lang="en-US" sz="900" b="1"/>
              <a:t>4. Calculate Shifts (not used yet):</a:t>
            </a:r>
          </a:p>
          <a:p>
            <a:pPr marL="0" indent="0">
              <a:lnSpc>
                <a:spcPct val="90000"/>
              </a:lnSpc>
              <a:buNone/>
            </a:pPr>
            <a:r>
              <a:rPr lang="en-US" sz="900"/>
              <a:t>   - Calculate vertical shifts by comparing the bottom-most white pixels in consecutive masks to align images vertically.</a:t>
            </a:r>
          </a:p>
          <a:p>
            <a:pPr marL="0" indent="0">
              <a:lnSpc>
                <a:spcPct val="90000"/>
              </a:lnSpc>
              <a:buNone/>
            </a:pPr>
            <a:endParaRPr lang="en-US" sz="900"/>
          </a:p>
          <a:p>
            <a:pPr marL="0" indent="0">
              <a:lnSpc>
                <a:spcPct val="90000"/>
              </a:lnSpc>
              <a:buNone/>
            </a:pPr>
            <a:r>
              <a:rPr lang="en-US" sz="900"/>
              <a:t>5. </a:t>
            </a:r>
            <a:r>
              <a:rPr lang="en-US" sz="900" b="1"/>
              <a:t>Combine Images:</a:t>
            </a:r>
          </a:p>
          <a:p>
            <a:pPr marL="0" indent="0">
              <a:lnSpc>
                <a:spcPct val="90000"/>
              </a:lnSpc>
              <a:buNone/>
            </a:pPr>
            <a:r>
              <a:rPr lang="en-US" sz="900"/>
              <a:t>   - Sequentially combine extracted regions from processed images:</a:t>
            </a:r>
          </a:p>
          <a:p>
            <a:pPr marL="0" indent="0">
              <a:lnSpc>
                <a:spcPct val="90000"/>
              </a:lnSpc>
              <a:buNone/>
            </a:pPr>
            <a:r>
              <a:rPr lang="en-US" sz="900"/>
              <a:t>     a. Adjust each region based on the calculated vertical shift.</a:t>
            </a:r>
          </a:p>
          <a:p>
            <a:pPr marL="0" indent="0">
              <a:lnSpc>
                <a:spcPct val="90000"/>
              </a:lnSpc>
              <a:buNone/>
            </a:pPr>
            <a:r>
              <a:rPr lang="en-US" sz="900"/>
              <a:t>     b. Blend transitions between consecutive regions using a Gaussian blur for smoothness.</a:t>
            </a:r>
          </a:p>
          <a:p>
            <a:pPr marL="0" indent="0">
              <a:lnSpc>
                <a:spcPct val="90000"/>
              </a:lnSpc>
              <a:buNone/>
            </a:pPr>
            <a:endParaRPr lang="en-US" sz="900"/>
          </a:p>
          <a:p>
            <a:pPr marL="0" indent="0">
              <a:lnSpc>
                <a:spcPct val="90000"/>
              </a:lnSpc>
              <a:buNone/>
            </a:pPr>
            <a:r>
              <a:rPr lang="en-US" sz="900"/>
              <a:t>6. </a:t>
            </a:r>
            <a:r>
              <a:rPr lang="en-US" sz="900" b="1"/>
              <a:t>Output Combined Image:</a:t>
            </a:r>
          </a:p>
          <a:p>
            <a:pPr marL="0" indent="0">
              <a:lnSpc>
                <a:spcPct val="90000"/>
              </a:lnSpc>
              <a:buNone/>
            </a:pPr>
            <a:r>
              <a:rPr lang="en-US" sz="900"/>
              <a:t>   - Save or display the final combined image with all regions aligned and transitions smoothed.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81C2E-7BC6-3BC0-ACA9-0C1F5D8331D2}"/>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My base strategy on </a:t>
            </a:r>
            <a:r>
              <a:rPr lang="en-US" sz="3500" dirty="0">
                <a:solidFill>
                  <a:srgbClr val="FFFFFF"/>
                </a:solidFill>
              </a:rPr>
              <a:t>shift masks</a:t>
            </a:r>
            <a:r>
              <a:rPr lang="en-US" sz="3500" kern="1200" dirty="0">
                <a:solidFill>
                  <a:srgbClr val="FFFFFF"/>
                </a:solidFill>
                <a:latin typeface="+mj-lt"/>
                <a:ea typeface="+mj-ea"/>
                <a:cs typeface="+mj-cs"/>
              </a:rPr>
              <a:t> calculous </a:t>
            </a:r>
          </a:p>
        </p:txBody>
      </p:sp>
      <p:pic>
        <p:nvPicPr>
          <p:cNvPr id="5" name="Content Placeholder 4" descr="A close-up of a wood panel">
            <a:extLst>
              <a:ext uri="{FF2B5EF4-FFF2-40B4-BE49-F238E27FC236}">
                <a16:creationId xmlns:a16="http://schemas.microsoft.com/office/drawing/2014/main" id="{1E2216B7-D51D-E60D-A318-B739DC439049}"/>
              </a:ext>
            </a:extLst>
          </p:cNvPr>
          <p:cNvPicPr>
            <a:picLocks noGrp="1" noChangeAspect="1"/>
          </p:cNvPicPr>
          <p:nvPr>
            <p:ph idx="1"/>
          </p:nvPr>
        </p:nvPicPr>
        <p:blipFill>
          <a:blip r:embed="rId2"/>
          <a:stretch>
            <a:fillRect/>
          </a:stretch>
        </p:blipFill>
        <p:spPr>
          <a:xfrm>
            <a:off x="324168" y="2110935"/>
            <a:ext cx="8495662" cy="4162875"/>
          </a:xfrm>
          <a:prstGeom prst="rect">
            <a:avLst/>
          </a:prstGeom>
        </p:spPr>
      </p:pic>
    </p:spTree>
    <p:extLst>
      <p:ext uri="{BB962C8B-B14F-4D97-AF65-F5344CB8AC3E}">
        <p14:creationId xmlns:p14="http://schemas.microsoft.com/office/powerpoint/2010/main" val="375159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9029-DE71-C1D0-CFFF-50489AC57358}"/>
              </a:ext>
            </a:extLst>
          </p:cNvPr>
          <p:cNvSpPr>
            <a:spLocks noGrp="1"/>
          </p:cNvSpPr>
          <p:nvPr>
            <p:ph type="title"/>
          </p:nvPr>
        </p:nvSpPr>
        <p:spPr>
          <a:xfrm>
            <a:off x="457200" y="274638"/>
            <a:ext cx="8229600" cy="1143000"/>
          </a:xfrm>
        </p:spPr>
        <p:txBody>
          <a:bodyPr/>
          <a:lstStyle/>
          <a:p>
            <a:r>
              <a:rPr lang="en-US" sz="1800"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Challenge: Varying Speeds and Directions</a:t>
            </a:r>
            <a:br>
              <a:rPr lang="en-US"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CC438D42-6453-F5AC-8C6C-A0C2F6DC45D0}"/>
              </a:ext>
            </a:extLst>
          </p:cNvPr>
          <p:cNvSpPr txBox="1"/>
          <p:nvPr/>
        </p:nvSpPr>
        <p:spPr>
          <a:xfrm>
            <a:off x="2286000" y="1694106"/>
            <a:ext cx="4572000" cy="376000"/>
          </a:xfrm>
          <a:prstGeom prst="rect">
            <a:avLst/>
          </a:prstGeom>
          <a:noFill/>
        </p:spPr>
        <p:txBody>
          <a:bodyPr wrap="square">
            <a:spAutoFit/>
          </a:bodyPr>
          <a:lstStyle/>
          <a:p>
            <a:pPr marL="342900" marR="0" lvl="0" indent="-342900">
              <a:lnSpc>
                <a:spcPct val="107000"/>
              </a:lnSpc>
              <a:spcBef>
                <a:spcPts val="1500"/>
              </a:spcBef>
              <a:spcAft>
                <a:spcPts val="1500"/>
              </a:spcAft>
              <a:buFont typeface="Symbol" panose="05050102010706020507" pitchFamily="18" charset="2"/>
              <a:buChar char=""/>
            </a:pPr>
            <a:r>
              <a:rPr lang="en-US" sz="1800"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Feature Detection</a:t>
            </a:r>
            <a:r>
              <a:rPr lang="en-US"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a:t>
            </a:r>
            <a:endParaRPr lang="en-US" sz="16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2924B761-CB64-FD39-100E-51CCD0B7CEE2}"/>
              </a:ext>
            </a:extLst>
          </p:cNvPr>
          <p:cNvSpPr txBox="1"/>
          <p:nvPr/>
        </p:nvSpPr>
        <p:spPr>
          <a:xfrm>
            <a:off x="2286000" y="3243219"/>
            <a:ext cx="4572000" cy="376000"/>
          </a:xfrm>
          <a:prstGeom prst="rect">
            <a:avLst/>
          </a:prstGeom>
          <a:noFill/>
        </p:spPr>
        <p:txBody>
          <a:bodyPr wrap="square">
            <a:spAutoFit/>
          </a:bodyPr>
          <a:lstStyle/>
          <a:p>
            <a:pPr marL="342900" marR="0" lvl="0" indent="-342900">
              <a:lnSpc>
                <a:spcPct val="107000"/>
              </a:lnSpc>
              <a:spcBef>
                <a:spcPts val="1500"/>
              </a:spcBef>
              <a:spcAft>
                <a:spcPts val="1500"/>
              </a:spcAft>
              <a:buSzPts val="1000"/>
              <a:buFont typeface="Symbol" panose="05050102010706020507" pitchFamily="18" charset="2"/>
              <a:buChar char=""/>
              <a:tabLst>
                <a:tab pos="457200" algn="l"/>
              </a:tabLst>
            </a:pPr>
            <a:r>
              <a:rPr lang="en-US" sz="1800"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Shift Calculation</a:t>
            </a:r>
            <a:r>
              <a:rPr lang="en-US"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a:t>
            </a:r>
            <a:endParaRPr lang="en-US" sz="1600" kern="100" dirty="0">
              <a:solidFill>
                <a:srgbClr val="0D0D0D"/>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01D3D662-2CF0-014A-DE34-E1906F90F3BD}"/>
              </a:ext>
            </a:extLst>
          </p:cNvPr>
          <p:cNvSpPr txBox="1"/>
          <p:nvPr/>
        </p:nvSpPr>
        <p:spPr>
          <a:xfrm>
            <a:off x="2286000" y="3660468"/>
            <a:ext cx="4572000" cy="376000"/>
          </a:xfrm>
          <a:prstGeom prst="rect">
            <a:avLst/>
          </a:prstGeom>
          <a:noFill/>
        </p:spPr>
        <p:txBody>
          <a:bodyPr wrap="square">
            <a:spAutoFit/>
          </a:bodyPr>
          <a:lstStyle/>
          <a:p>
            <a:pPr marL="342900" marR="0" lvl="0" indent="-342900">
              <a:lnSpc>
                <a:spcPct val="107000"/>
              </a:lnSpc>
              <a:spcBef>
                <a:spcPts val="1500"/>
              </a:spcBef>
              <a:spcAft>
                <a:spcPts val="900"/>
              </a:spcAft>
              <a:buSzPts val="1000"/>
              <a:buFont typeface="Symbol" panose="05050102010706020507" pitchFamily="18" charset="2"/>
              <a:buChar char=""/>
              <a:tabLst>
                <a:tab pos="457200" algn="l"/>
              </a:tabLst>
            </a:pPr>
            <a:r>
              <a:rPr lang="en-US" sz="1800"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Motion Prediction Models</a:t>
            </a:r>
            <a:r>
              <a:rPr lang="en-US"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a:t>
            </a:r>
            <a:endParaRPr lang="en-US" sz="1600" kern="100" dirty="0">
              <a:solidFill>
                <a:srgbClr val="0D0D0D"/>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AB10CECB-FEB4-2F37-4B1C-08123FDFB47C}"/>
              </a:ext>
            </a:extLst>
          </p:cNvPr>
          <p:cNvSpPr txBox="1"/>
          <p:nvPr/>
        </p:nvSpPr>
        <p:spPr>
          <a:xfrm>
            <a:off x="2348144" y="4143197"/>
            <a:ext cx="4572000" cy="369332"/>
          </a:xfrm>
          <a:prstGeom prst="rect">
            <a:avLst/>
          </a:prstGeom>
          <a:noFill/>
        </p:spPr>
        <p:txBody>
          <a:bodyPr wrap="square">
            <a:spAutoFit/>
          </a:bodyPr>
          <a:lstStyle/>
          <a:p>
            <a:pPr marL="285750" indent="-285750">
              <a:buFont typeface="Arial" panose="020B0604020202020204" pitchFamily="34" charset="0"/>
              <a:buChar char="•"/>
            </a:pPr>
            <a:r>
              <a:rPr lang="en-US" sz="1800" b="1" kern="0" dirty="0">
                <a:solidFill>
                  <a:srgbClr val="0D0D0D"/>
                </a:solidFill>
                <a:effectLst/>
                <a:latin typeface="Segoe UI" panose="020B0502040204020203" pitchFamily="34" charset="0"/>
                <a:ea typeface="Times New Roman" panose="02020603050405020304" pitchFamily="18" charset="0"/>
              </a:rPr>
              <a:t>Feedback Systems</a:t>
            </a:r>
            <a:r>
              <a:rPr lang="en-US" sz="1800" kern="0" dirty="0">
                <a:solidFill>
                  <a:srgbClr val="0D0D0D"/>
                </a:solidFill>
                <a:effectLst/>
                <a:latin typeface="Segoe UI" panose="020B0502040204020203" pitchFamily="34" charset="0"/>
                <a:ea typeface="Times New Roman" panose="02020603050405020304" pitchFamily="18" charset="0"/>
              </a:rPr>
              <a:t>: </a:t>
            </a:r>
            <a:endParaRPr lang="en-US" dirty="0"/>
          </a:p>
        </p:txBody>
      </p:sp>
      <p:sp>
        <p:nvSpPr>
          <p:cNvPr id="17" name="TextBox 16">
            <a:extLst>
              <a:ext uri="{FF2B5EF4-FFF2-40B4-BE49-F238E27FC236}">
                <a16:creationId xmlns:a16="http://schemas.microsoft.com/office/drawing/2014/main" id="{CC0F6AE8-B07F-831D-5393-E86E082DEFCB}"/>
              </a:ext>
            </a:extLst>
          </p:cNvPr>
          <p:cNvSpPr txBox="1"/>
          <p:nvPr/>
        </p:nvSpPr>
        <p:spPr>
          <a:xfrm>
            <a:off x="2348144" y="2216093"/>
            <a:ext cx="4572000" cy="376000"/>
          </a:xfrm>
          <a:prstGeom prst="rect">
            <a:avLst/>
          </a:prstGeom>
          <a:noFill/>
        </p:spPr>
        <p:txBody>
          <a:bodyPr wrap="square">
            <a:spAutoFit/>
          </a:bodyPr>
          <a:lstStyle/>
          <a:p>
            <a:pPr marL="342900" marR="0" lvl="0" indent="-342900">
              <a:lnSpc>
                <a:spcPct val="107000"/>
              </a:lnSpc>
              <a:spcBef>
                <a:spcPts val="1500"/>
              </a:spcBef>
              <a:spcAft>
                <a:spcPts val="1500"/>
              </a:spcAft>
              <a:buFont typeface="Symbol" panose="05050102010706020507" pitchFamily="18" charset="2"/>
              <a:buChar char=""/>
            </a:pPr>
            <a:r>
              <a:rPr lang="en-US" sz="1800"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Feature Matching</a:t>
            </a:r>
            <a:r>
              <a:rPr lang="en-US" sz="1800"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a:t>
            </a:r>
            <a:endParaRPr lang="en-US" sz="16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17090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044B4-1E77-13D6-A693-23D375B42E9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Features on color images</a:t>
            </a:r>
          </a:p>
        </p:txBody>
      </p:sp>
      <p:pic>
        <p:nvPicPr>
          <p:cNvPr id="4" name="Picture 3" descr="A close-up of a piece of wood&#10;&#10;Description automatically generated">
            <a:extLst>
              <a:ext uri="{FF2B5EF4-FFF2-40B4-BE49-F238E27FC236}">
                <a16:creationId xmlns:a16="http://schemas.microsoft.com/office/drawing/2014/main" id="{6AC13C43-7AE3-4DB3-6652-095D9EAF740D}"/>
              </a:ext>
            </a:extLst>
          </p:cNvPr>
          <p:cNvPicPr>
            <a:picLocks noChangeAspect="1"/>
          </p:cNvPicPr>
          <p:nvPr/>
        </p:nvPicPr>
        <p:blipFill>
          <a:blip r:embed="rId2"/>
          <a:stretch>
            <a:fillRect/>
          </a:stretch>
        </p:blipFill>
        <p:spPr>
          <a:xfrm>
            <a:off x="324168" y="2440143"/>
            <a:ext cx="8495662" cy="3504459"/>
          </a:xfrm>
          <a:prstGeom prst="rect">
            <a:avLst/>
          </a:prstGeom>
        </p:spPr>
      </p:pic>
    </p:spTree>
    <p:extLst>
      <p:ext uri="{BB962C8B-B14F-4D97-AF65-F5344CB8AC3E}">
        <p14:creationId xmlns:p14="http://schemas.microsoft.com/office/powerpoint/2010/main" val="129932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AFB4E-870E-8452-6033-27AC7EE2F71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Features on binary masks</a:t>
            </a:r>
          </a:p>
        </p:txBody>
      </p:sp>
      <p:pic>
        <p:nvPicPr>
          <p:cNvPr id="4" name="Picture 3" descr="A screenshot of a video game">
            <a:extLst>
              <a:ext uri="{FF2B5EF4-FFF2-40B4-BE49-F238E27FC236}">
                <a16:creationId xmlns:a16="http://schemas.microsoft.com/office/drawing/2014/main" id="{A6FF7EC9-6A02-E0A1-A3F4-D9D85C751A18}"/>
              </a:ext>
            </a:extLst>
          </p:cNvPr>
          <p:cNvPicPr>
            <a:picLocks noChangeAspect="1"/>
          </p:cNvPicPr>
          <p:nvPr/>
        </p:nvPicPr>
        <p:blipFill>
          <a:blip r:embed="rId2"/>
          <a:stretch>
            <a:fillRect/>
          </a:stretch>
        </p:blipFill>
        <p:spPr>
          <a:xfrm>
            <a:off x="324168" y="2440143"/>
            <a:ext cx="8495662" cy="3504459"/>
          </a:xfrm>
          <a:prstGeom prst="rect">
            <a:avLst/>
          </a:prstGeom>
        </p:spPr>
      </p:pic>
    </p:spTree>
    <p:extLst>
      <p:ext uri="{BB962C8B-B14F-4D97-AF65-F5344CB8AC3E}">
        <p14:creationId xmlns:p14="http://schemas.microsoft.com/office/powerpoint/2010/main" val="168343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EEC0-3AF7-48C0-1554-1574AF4483F5}"/>
              </a:ext>
            </a:extLst>
          </p:cNvPr>
          <p:cNvSpPr>
            <a:spLocks noGrp="1"/>
          </p:cNvSpPr>
          <p:nvPr>
            <p:ph type="title"/>
          </p:nvPr>
        </p:nvSpPr>
        <p:spPr/>
        <p:txBody>
          <a:bodyPr/>
          <a:lstStyle/>
          <a:p>
            <a:r>
              <a:rPr lang="en-US" sz="1800" b="1" kern="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Proposed Improvement: Enhanced Transition Blending</a:t>
            </a:r>
            <a:br>
              <a:rPr lang="en-US" sz="1800" kern="100" dirty="0">
                <a:effectLst/>
                <a:highlight>
                  <a:srgbClr val="FFFFFF"/>
                </a:highligh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146B3D23-D26F-44AC-2428-44D829D99004}"/>
              </a:ext>
            </a:extLst>
          </p:cNvPr>
          <p:cNvSpPr txBox="1"/>
          <p:nvPr/>
        </p:nvSpPr>
        <p:spPr>
          <a:xfrm>
            <a:off x="1606858" y="1723137"/>
            <a:ext cx="5384307" cy="923330"/>
          </a:xfrm>
          <a:prstGeom prst="rect">
            <a:avLst/>
          </a:prstGeom>
          <a:noFill/>
        </p:spPr>
        <p:txBody>
          <a:bodyPr wrap="square">
            <a:spAutoFit/>
          </a:bodyPr>
          <a:lstStyle/>
          <a:p>
            <a:r>
              <a:rPr lang="en-US" sz="1800" b="1" kern="0" dirty="0">
                <a:solidFill>
                  <a:srgbClr val="0D0D0D"/>
                </a:solidFill>
                <a:effectLst/>
                <a:latin typeface="Segoe UI" panose="020B0502040204020203" pitchFamily="34" charset="0"/>
                <a:ea typeface="Times New Roman" panose="02020603050405020304" pitchFamily="18" charset="0"/>
              </a:rPr>
              <a:t>Use of Overlapping Regions from Original Images: </a:t>
            </a:r>
            <a:r>
              <a:rPr lang="en-US" b="0" i="0" dirty="0">
                <a:solidFill>
                  <a:srgbClr val="0D0D0D"/>
                </a:solidFill>
                <a:effectLst/>
                <a:highlight>
                  <a:srgbClr val="FFFFFF"/>
                </a:highlight>
                <a:latin typeface="ui-sans-serif"/>
              </a:rPr>
              <a:t>identify original image that overlap region </a:t>
            </a:r>
            <a:r>
              <a:rPr lang="en-US" dirty="0">
                <a:solidFill>
                  <a:srgbClr val="0D0D0D"/>
                </a:solidFill>
                <a:highlight>
                  <a:srgbClr val="FFFFFF"/>
                </a:highlight>
                <a:latin typeface="ui-sans-serif"/>
              </a:rPr>
              <a:t>over</a:t>
            </a:r>
            <a:r>
              <a:rPr lang="en-US" b="0" i="0" dirty="0">
                <a:solidFill>
                  <a:srgbClr val="0D0D0D"/>
                </a:solidFill>
                <a:effectLst/>
                <a:highlight>
                  <a:srgbClr val="FFFFFF"/>
                </a:highlight>
                <a:latin typeface="ui-sans-serif"/>
              </a:rPr>
              <a:t> the merging zone where two images meet.</a:t>
            </a:r>
            <a:endParaRPr lang="en-US" dirty="0"/>
          </a:p>
        </p:txBody>
      </p:sp>
      <p:sp>
        <p:nvSpPr>
          <p:cNvPr id="6" name="TextBox 5">
            <a:extLst>
              <a:ext uri="{FF2B5EF4-FFF2-40B4-BE49-F238E27FC236}">
                <a16:creationId xmlns:a16="http://schemas.microsoft.com/office/drawing/2014/main" id="{D3739E2F-44A3-B966-68DB-EFDB42CE660A}"/>
              </a:ext>
            </a:extLst>
          </p:cNvPr>
          <p:cNvSpPr txBox="1"/>
          <p:nvPr/>
        </p:nvSpPr>
        <p:spPr>
          <a:xfrm>
            <a:off x="1473693" y="3246553"/>
            <a:ext cx="6196614" cy="646331"/>
          </a:xfrm>
          <a:prstGeom prst="rect">
            <a:avLst/>
          </a:prstGeom>
          <a:noFill/>
        </p:spPr>
        <p:txBody>
          <a:bodyPr wrap="square">
            <a:spAutoFit/>
          </a:bodyPr>
          <a:lstStyle/>
          <a:p>
            <a:r>
              <a:rPr lang="en-US" sz="1800" b="1" kern="0" dirty="0">
                <a:solidFill>
                  <a:srgbClr val="0D0D0D"/>
                </a:solidFill>
                <a:effectLst/>
                <a:latin typeface="Segoe UI" panose="020B0502040204020203" pitchFamily="34" charset="0"/>
                <a:ea typeface="Times New Roman" panose="02020603050405020304" pitchFamily="18" charset="0"/>
              </a:rPr>
              <a:t>Identify Overlap</a:t>
            </a:r>
            <a:r>
              <a:rPr lang="en-US" b="1" kern="0" dirty="0">
                <a:solidFill>
                  <a:srgbClr val="0D0D0D"/>
                </a:solidFill>
                <a:latin typeface="Segoe UI" panose="020B0502040204020203" pitchFamily="34" charset="0"/>
                <a:ea typeface="Times New Roman" panose="02020603050405020304" pitchFamily="18" charset="0"/>
              </a:rPr>
              <a:t> and then Adjust Blending Zone more realist </a:t>
            </a:r>
            <a:endParaRPr lang="en-US" dirty="0"/>
          </a:p>
        </p:txBody>
      </p:sp>
      <p:sp>
        <p:nvSpPr>
          <p:cNvPr id="10" name="TextBox 9">
            <a:extLst>
              <a:ext uri="{FF2B5EF4-FFF2-40B4-BE49-F238E27FC236}">
                <a16:creationId xmlns:a16="http://schemas.microsoft.com/office/drawing/2014/main" id="{A337D8C5-7FEE-A2AE-D343-4E9CCF0FF2FD}"/>
              </a:ext>
            </a:extLst>
          </p:cNvPr>
          <p:cNvSpPr txBox="1"/>
          <p:nvPr/>
        </p:nvSpPr>
        <p:spPr>
          <a:xfrm>
            <a:off x="2499064" y="3886511"/>
            <a:ext cx="4572000" cy="2862322"/>
          </a:xfrm>
          <a:prstGeom prst="rect">
            <a:avLst/>
          </a:prstGeom>
          <a:noFill/>
        </p:spPr>
        <p:txBody>
          <a:bodyPr wrap="square">
            <a:spAutoFit/>
          </a:bodyPr>
          <a:lstStyle/>
          <a:p>
            <a:pPr algn="l">
              <a:buFont typeface="+mj-lt"/>
              <a:buAutoNum type="arabicPeriod"/>
            </a:pPr>
            <a:r>
              <a:rPr lang="en-US" sz="1200" b="1" i="0" dirty="0">
                <a:solidFill>
                  <a:srgbClr val="0D0D0D"/>
                </a:solidFill>
                <a:effectLst/>
                <a:highlight>
                  <a:srgbClr val="FFFFFF"/>
                </a:highlight>
                <a:latin typeface="ui-sans-serif"/>
              </a:rPr>
              <a:t>Adjust Blend Zone</a:t>
            </a:r>
            <a:r>
              <a:rPr lang="en-US" sz="1200" b="0" i="0" dirty="0">
                <a:solidFill>
                  <a:srgbClr val="0D0D0D"/>
                </a:solidFill>
                <a:effectLst/>
                <a:highlight>
                  <a:srgbClr val="FFFFFF"/>
                </a:highlight>
                <a:latin typeface="ui-sans-serif"/>
              </a:rPr>
              <a:t>: Modify the width of the transition zone to include larger portions from the edges of both overlapping images. This increases the area over which the blending occurs, allowing for a more gradual transition.</a:t>
            </a:r>
          </a:p>
          <a:p>
            <a:pPr algn="l">
              <a:buFont typeface="+mj-lt"/>
              <a:buAutoNum type="arabicPeriod"/>
            </a:pPr>
            <a:r>
              <a:rPr lang="en-US" sz="1200" b="1" i="0" dirty="0">
                <a:solidFill>
                  <a:srgbClr val="0D0D0D"/>
                </a:solidFill>
                <a:effectLst/>
                <a:highlight>
                  <a:srgbClr val="FFFFFF"/>
                </a:highlight>
                <a:latin typeface="ui-sans-serif"/>
              </a:rPr>
              <a:t>Advanced Blending Techniques</a:t>
            </a:r>
            <a:r>
              <a:rPr lang="en-US" sz="1200" b="0" i="0" dirty="0">
                <a:solidFill>
                  <a:srgbClr val="0D0D0D"/>
                </a:solidFill>
                <a:effectLst/>
                <a:highlight>
                  <a:srgbClr val="FFFFFF"/>
                </a:highlight>
                <a:latin typeface="ui-sans-serif"/>
              </a:rPr>
              <a:t>:</a:t>
            </a:r>
          </a:p>
          <a:p>
            <a:pPr marL="742950" lvl="1" indent="-285750" algn="l">
              <a:buFont typeface="+mj-lt"/>
              <a:buAutoNum type="arabicPeriod"/>
            </a:pPr>
            <a:r>
              <a:rPr lang="en-US" sz="1200" b="1" i="0" dirty="0">
                <a:solidFill>
                  <a:srgbClr val="0D0D0D"/>
                </a:solidFill>
                <a:effectLst/>
                <a:highlight>
                  <a:srgbClr val="FFFFFF"/>
                </a:highlight>
                <a:latin typeface="ui-sans-serif"/>
              </a:rPr>
              <a:t>Multi-scale Blending</a:t>
            </a:r>
            <a:r>
              <a:rPr lang="en-US" sz="1200" b="0" i="0" dirty="0">
                <a:solidFill>
                  <a:srgbClr val="0D0D0D"/>
                </a:solidFill>
                <a:effectLst/>
                <a:highlight>
                  <a:srgbClr val="FFFFFF"/>
                </a:highlight>
                <a:latin typeface="ui-sans-serif"/>
              </a:rPr>
              <a:t>: Apply blending at multiple scales or layers. Start with a coarse adjustment for large features and progressively refine the blend for finer details.</a:t>
            </a:r>
          </a:p>
          <a:p>
            <a:pPr marL="742950" lvl="1" indent="-285750" algn="l">
              <a:buFont typeface="+mj-lt"/>
              <a:buAutoNum type="arabicPeriod"/>
            </a:pPr>
            <a:r>
              <a:rPr lang="en-US" sz="1200" b="1" i="0" dirty="0">
                <a:solidFill>
                  <a:srgbClr val="0D0D0D"/>
                </a:solidFill>
                <a:effectLst/>
                <a:highlight>
                  <a:srgbClr val="FFFFFF"/>
                </a:highlight>
                <a:latin typeface="ui-sans-serif"/>
              </a:rPr>
              <a:t>Poisson Blending</a:t>
            </a:r>
            <a:r>
              <a:rPr lang="en-US" sz="1200" b="0" i="0" dirty="0">
                <a:solidFill>
                  <a:srgbClr val="0D0D0D"/>
                </a:solidFill>
                <a:effectLst/>
                <a:highlight>
                  <a:srgbClr val="FFFFFF"/>
                </a:highlight>
                <a:latin typeface="ui-sans-serif"/>
              </a:rPr>
              <a:t>: Utilize gradient-domain blending techniques such as Poisson blending, which seamlessly combines images by solving a Poisson equation that minimizes the difference in gradient between the source and target images.</a:t>
            </a:r>
          </a:p>
          <a:p>
            <a:br>
              <a:rPr lang="en-US" sz="1200" dirty="0"/>
            </a:br>
            <a:endParaRPr lang="en-US" sz="1200" dirty="0"/>
          </a:p>
        </p:txBody>
      </p:sp>
    </p:spTree>
    <p:extLst>
      <p:ext uri="{BB962C8B-B14F-4D97-AF65-F5344CB8AC3E}">
        <p14:creationId xmlns:p14="http://schemas.microsoft.com/office/powerpoint/2010/main" val="341549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79160" y="390525"/>
            <a:ext cx="8182230" cy="1510301"/>
          </a:xfrm>
        </p:spPr>
        <p:txBody>
          <a:bodyPr vert="horz" lIns="91440" tIns="45720" rIns="91440" bIns="45720" rtlCol="0" anchor="ctr">
            <a:normAutofit/>
          </a:bodyPr>
          <a:lstStyle/>
          <a:p>
            <a:pPr defTabSz="914400">
              <a:lnSpc>
                <a:spcPct val="90000"/>
              </a:lnSpc>
            </a:pPr>
            <a:r>
              <a:rPr lang="en-US" sz="5700" kern="1200">
                <a:solidFill>
                  <a:srgbClr val="FFFFFF"/>
                </a:solidFill>
                <a:latin typeface="+mj-lt"/>
                <a:ea typeface="+mj-ea"/>
                <a:cs typeface="+mj-cs"/>
              </a:rPr>
              <a:t>Final Rotated Image</a:t>
            </a:r>
          </a:p>
        </p:txBody>
      </p:sp>
      <p:sp>
        <p:nvSpPr>
          <p:cNvPr id="12"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1753266"/>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magine_rotita.jpg"/>
          <p:cNvPicPr>
            <a:picLocks noChangeAspect="1"/>
          </p:cNvPicPr>
          <p:nvPr/>
        </p:nvPicPr>
        <p:blipFill>
          <a:blip r:embed="rId2"/>
          <a:stretch>
            <a:fillRect/>
          </a:stretch>
        </p:blipFill>
        <p:spPr>
          <a:xfrm>
            <a:off x="776382" y="3580769"/>
            <a:ext cx="7588949" cy="19920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TotalTime>
  <Words>505</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Calibri</vt:lpstr>
      <vt:lpstr>Segoe UI</vt:lpstr>
      <vt:lpstr>Symbol</vt:lpstr>
      <vt:lpstr>ui-sans-serif</vt:lpstr>
      <vt:lpstr>Office Theme</vt:lpstr>
      <vt:lpstr>Image Processing Project Overview</vt:lpstr>
      <vt:lpstr>Example of input Wood and  Mask</vt:lpstr>
      <vt:lpstr>Code Overview</vt:lpstr>
      <vt:lpstr>My base strategy on shift masks calculous </vt:lpstr>
      <vt:lpstr>Challenge: Varying Speeds and Directions </vt:lpstr>
      <vt:lpstr>Features on color images</vt:lpstr>
      <vt:lpstr>Features on binary masks</vt:lpstr>
      <vt:lpstr>Proposed Improvement: Enhanced Transition Blending </vt:lpstr>
      <vt:lpstr>Final Rotated Image</vt:lpstr>
      <vt:lpstr>Advanced Shift Calculation Method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Project Overview</dc:title>
  <dc:subject/>
  <dc:creator/>
  <cp:keywords/>
  <dc:description>generated using python-pptx</dc:description>
  <cp:lastModifiedBy>Marius Predut</cp:lastModifiedBy>
  <cp:revision>3</cp:revision>
  <dcterms:created xsi:type="dcterms:W3CDTF">2013-01-27T09:14:16Z</dcterms:created>
  <dcterms:modified xsi:type="dcterms:W3CDTF">2024-05-27T20:28:01Z</dcterms:modified>
  <cp:category/>
</cp:coreProperties>
</file>