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9" r:id="rId3"/>
    <p:sldId id="271" r:id="rId4"/>
    <p:sldId id="301" r:id="rId5"/>
    <p:sldId id="30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59409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0C203-BA5C-4833-809D-B21ADE37D31C}"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186049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357593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0744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409751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923952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42408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83045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127413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39299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19456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40C203-BA5C-4833-809D-B21ADE37D31C}"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374456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40C203-BA5C-4833-809D-B21ADE37D31C}"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83132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135096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272530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40C203-BA5C-4833-809D-B21ADE37D31C}" type="datetimeFigureOut">
              <a:rPr lang="en-IN" smtClean="0"/>
              <a:t>07-08-2021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219553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0C203-BA5C-4833-809D-B21ADE37D31C}"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4C3BC-4B1B-40A0-8C51-54CFB46F037F}" type="slidenum">
              <a:rPr lang="en-IN" smtClean="0"/>
              <a:t>‹#›</a:t>
            </a:fld>
            <a:endParaRPr lang="en-IN"/>
          </a:p>
        </p:txBody>
      </p:sp>
    </p:spTree>
    <p:extLst>
      <p:ext uri="{BB962C8B-B14F-4D97-AF65-F5344CB8AC3E}">
        <p14:creationId xmlns:p14="http://schemas.microsoft.com/office/powerpoint/2010/main" val="341802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40C203-BA5C-4833-809D-B21ADE37D31C}" type="datetimeFigureOut">
              <a:rPr lang="en-IN" smtClean="0"/>
              <a:t>07-08-2021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A4C3BC-4B1B-40A0-8C51-54CFB46F037F}" type="slidenum">
              <a:rPr lang="en-IN" smtClean="0"/>
              <a:t>‹#›</a:t>
            </a:fld>
            <a:endParaRPr lang="en-IN"/>
          </a:p>
        </p:txBody>
      </p:sp>
    </p:spTree>
    <p:extLst>
      <p:ext uri="{BB962C8B-B14F-4D97-AF65-F5344CB8AC3E}">
        <p14:creationId xmlns:p14="http://schemas.microsoft.com/office/powerpoint/2010/main" val="263993717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image" Target="../media/image12.png" /><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image" Target="../media/image6.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 Id="rId5" Type="http://schemas.openxmlformats.org/officeDocument/2006/relationships/image" Target="../media/image16.png" /><Relationship Id="rId4" Type="http://schemas.openxmlformats.org/officeDocument/2006/relationships/image" Target="../media/image15.png" /></Relationships>
</file>

<file path=ppt/slides/_rels/slide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 Id="rId5" Type="http://schemas.openxmlformats.org/officeDocument/2006/relationships/image" Target="../media/image20.png" /><Relationship Id="rId4" Type="http://schemas.openxmlformats.org/officeDocument/2006/relationships/image" Target="../media/image19.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6BA-05E8-49D5-9971-0A2A8F479180}"/>
              </a:ext>
            </a:extLst>
          </p:cNvPr>
          <p:cNvSpPr>
            <a:spLocks noGrp="1"/>
          </p:cNvSpPr>
          <p:nvPr>
            <p:ph type="ctrTitle"/>
          </p:nvPr>
        </p:nvSpPr>
        <p:spPr>
          <a:xfrm>
            <a:off x="1264258" y="1219200"/>
            <a:ext cx="8081307" cy="2918129"/>
          </a:xfrm>
        </p:spPr>
        <p:txBody>
          <a:bodyPr/>
          <a:lstStyle/>
          <a:p>
            <a:pPr algn="ctr"/>
            <a:r>
              <a:rPr lang="en-IN" sz="4000" b="1" u="sng" dirty="0">
                <a:solidFill>
                  <a:schemeClr val="tx1">
                    <a:lumMod val="95000"/>
                    <a:lumOff val="5000"/>
                  </a:schemeClr>
                </a:solidFill>
                <a:highlight>
                  <a:srgbClr val="000000"/>
                </a:highlight>
              </a:rPr>
              <a:t>CRIME IN CONTEXT IN US (1975 TO 2015), ARE VIOLENT CRIME RATES RISING OR FALLING IN AMERICAN CITIES?</a:t>
            </a:r>
          </a:p>
        </p:txBody>
      </p:sp>
      <p:sp>
        <p:nvSpPr>
          <p:cNvPr id="3" name="Subtitle 2">
            <a:extLst>
              <a:ext uri="{FF2B5EF4-FFF2-40B4-BE49-F238E27FC236}">
                <a16:creationId xmlns:a16="http://schemas.microsoft.com/office/drawing/2014/main" id="{42DB01C9-F05C-4D3B-A6C8-32AB25B8F091}"/>
              </a:ext>
            </a:extLst>
          </p:cNvPr>
          <p:cNvSpPr>
            <a:spLocks noGrp="1"/>
          </p:cNvSpPr>
          <p:nvPr>
            <p:ph type="subTitle" idx="1"/>
          </p:nvPr>
        </p:nvSpPr>
        <p:spPr/>
        <p:txBody>
          <a:bodyPr>
            <a:noAutofit/>
          </a:bodyPr>
          <a:lstStyle/>
          <a:p>
            <a:pPr algn="ctr"/>
            <a:r>
              <a:rPr lang="en-IN" sz="1600" b="1" dirty="0">
                <a:solidFill>
                  <a:schemeClr val="tx1">
                    <a:lumMod val="95000"/>
                    <a:lumOff val="5000"/>
                  </a:schemeClr>
                </a:solidFill>
              </a:rPr>
              <a:t>By PREETI MONDAL</a:t>
            </a:r>
          </a:p>
          <a:p>
            <a:pPr algn="ctr"/>
            <a:r>
              <a:rPr lang="en-IN" sz="1600" b="1" dirty="0">
                <a:solidFill>
                  <a:schemeClr val="tx1">
                    <a:lumMod val="95000"/>
                    <a:lumOff val="5000"/>
                  </a:schemeClr>
                </a:solidFill>
              </a:rPr>
              <a:t>ROLL NO: 183031-11-0199</a:t>
            </a:r>
          </a:p>
          <a:p>
            <a:pPr algn="ctr"/>
            <a:r>
              <a:rPr lang="en-IN" sz="1600" b="1" dirty="0">
                <a:solidFill>
                  <a:schemeClr val="tx1">
                    <a:lumMod val="95000"/>
                    <a:lumOff val="5000"/>
                  </a:schemeClr>
                </a:solidFill>
              </a:rPr>
              <a:t>REGISTRATION NO: 031-1212-0369-18</a:t>
            </a:r>
          </a:p>
        </p:txBody>
      </p:sp>
    </p:spTree>
    <p:extLst>
      <p:ext uri="{BB962C8B-B14F-4D97-AF65-F5344CB8AC3E}">
        <p14:creationId xmlns:p14="http://schemas.microsoft.com/office/powerpoint/2010/main" val="5826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81D5CD-1BE1-45FA-A034-DE0499F25263}"/>
              </a:ext>
            </a:extLst>
          </p:cNvPr>
          <p:cNvPicPr>
            <a:picLocks noChangeAspect="1"/>
          </p:cNvPicPr>
          <p:nvPr/>
        </p:nvPicPr>
        <p:blipFill>
          <a:blip r:embed="rId2"/>
          <a:stretch>
            <a:fillRect/>
          </a:stretch>
        </p:blipFill>
        <p:spPr>
          <a:xfrm>
            <a:off x="-60619" y="103031"/>
            <a:ext cx="4230094" cy="2363916"/>
          </a:xfrm>
          <a:prstGeom prst="rect">
            <a:avLst/>
          </a:prstGeom>
        </p:spPr>
      </p:pic>
      <p:sp>
        <p:nvSpPr>
          <p:cNvPr id="6" name="TextBox 5">
            <a:extLst>
              <a:ext uri="{FF2B5EF4-FFF2-40B4-BE49-F238E27FC236}">
                <a16:creationId xmlns:a16="http://schemas.microsoft.com/office/drawing/2014/main" id="{F0E67FCE-BAC6-4C3C-B699-179A7335C7D3}"/>
              </a:ext>
            </a:extLst>
          </p:cNvPr>
          <p:cNvSpPr txBox="1"/>
          <p:nvPr/>
        </p:nvSpPr>
        <p:spPr>
          <a:xfrm>
            <a:off x="119270" y="119270"/>
            <a:ext cx="4230094" cy="307777"/>
          </a:xfrm>
          <a:prstGeom prst="rect">
            <a:avLst/>
          </a:prstGeom>
          <a:noFill/>
        </p:spPr>
        <p:txBody>
          <a:bodyPr wrap="square">
            <a:spAutoFit/>
          </a:bodyPr>
          <a:lstStyle/>
          <a:p>
            <a:pPr algn="ctr"/>
            <a:r>
              <a:rPr lang="en-IN" sz="1400" b="1" u="sng" dirty="0">
                <a:solidFill>
                  <a:schemeClr val="accent1">
                    <a:lumMod val="50000"/>
                  </a:schemeClr>
                </a:solidFill>
                <a:highlight>
                  <a:srgbClr val="00FFFF"/>
                </a:highlight>
              </a:rPr>
              <a:t>Total Crime in years &amp; Crimes per capita</a:t>
            </a:r>
          </a:p>
        </p:txBody>
      </p:sp>
      <p:sp>
        <p:nvSpPr>
          <p:cNvPr id="10" name="TextBox 9">
            <a:extLst>
              <a:ext uri="{FF2B5EF4-FFF2-40B4-BE49-F238E27FC236}">
                <a16:creationId xmlns:a16="http://schemas.microsoft.com/office/drawing/2014/main" id="{C04DA064-8074-4F5F-8EA1-ABB8CCDE1324}"/>
              </a:ext>
            </a:extLst>
          </p:cNvPr>
          <p:cNvSpPr txBox="1"/>
          <p:nvPr/>
        </p:nvSpPr>
        <p:spPr>
          <a:xfrm>
            <a:off x="4296392" y="-61364"/>
            <a:ext cx="3403158" cy="523220"/>
          </a:xfrm>
          <a:prstGeom prst="rect">
            <a:avLst/>
          </a:prstGeom>
          <a:noFill/>
        </p:spPr>
        <p:txBody>
          <a:bodyPr wrap="square">
            <a:spAutoFit/>
          </a:bodyPr>
          <a:lstStyle/>
          <a:p>
            <a:pPr algn="ctr"/>
            <a:r>
              <a:rPr lang="en-US" sz="1400" b="1" u="sng" dirty="0">
                <a:solidFill>
                  <a:srgbClr val="002060"/>
                </a:solidFill>
                <a:highlight>
                  <a:srgbClr val="00FFFF"/>
                </a:highlight>
              </a:rPr>
              <a:t>Plot years against rate of violent crime in the United States</a:t>
            </a:r>
            <a:endParaRPr lang="en-IN" sz="1400" b="1" u="sng" dirty="0">
              <a:solidFill>
                <a:srgbClr val="002060"/>
              </a:solidFill>
              <a:highlight>
                <a:srgbClr val="00FFFF"/>
              </a:highlight>
            </a:endParaRPr>
          </a:p>
        </p:txBody>
      </p:sp>
      <p:pic>
        <p:nvPicPr>
          <p:cNvPr id="11" name="Picture 10">
            <a:extLst>
              <a:ext uri="{FF2B5EF4-FFF2-40B4-BE49-F238E27FC236}">
                <a16:creationId xmlns:a16="http://schemas.microsoft.com/office/drawing/2014/main" id="{3951362F-EFFF-45EE-90C9-44F4187A5415}"/>
              </a:ext>
            </a:extLst>
          </p:cNvPr>
          <p:cNvPicPr>
            <a:picLocks noChangeAspect="1"/>
          </p:cNvPicPr>
          <p:nvPr/>
        </p:nvPicPr>
        <p:blipFill>
          <a:blip r:embed="rId3"/>
          <a:stretch>
            <a:fillRect/>
          </a:stretch>
        </p:blipFill>
        <p:spPr>
          <a:xfrm>
            <a:off x="4253833" y="497579"/>
            <a:ext cx="3976260" cy="2200725"/>
          </a:xfrm>
          <a:prstGeom prst="rect">
            <a:avLst/>
          </a:prstGeom>
        </p:spPr>
      </p:pic>
      <p:sp>
        <p:nvSpPr>
          <p:cNvPr id="12" name="TextBox 11">
            <a:extLst>
              <a:ext uri="{FF2B5EF4-FFF2-40B4-BE49-F238E27FC236}">
                <a16:creationId xmlns:a16="http://schemas.microsoft.com/office/drawing/2014/main" id="{64256264-7398-463A-BBD3-5C315884AE6D}"/>
              </a:ext>
            </a:extLst>
          </p:cNvPr>
          <p:cNvSpPr txBox="1"/>
          <p:nvPr/>
        </p:nvSpPr>
        <p:spPr>
          <a:xfrm>
            <a:off x="8096120" y="18733"/>
            <a:ext cx="4346789" cy="307777"/>
          </a:xfrm>
          <a:prstGeom prst="rect">
            <a:avLst/>
          </a:prstGeom>
          <a:noFill/>
        </p:spPr>
        <p:txBody>
          <a:bodyPr wrap="square">
            <a:spAutoFit/>
          </a:bodyPr>
          <a:lstStyle/>
          <a:p>
            <a:pPr algn="ctr"/>
            <a:r>
              <a:rPr lang="en-US" sz="1400" b="1" u="sng" dirty="0">
                <a:solidFill>
                  <a:srgbClr val="7030A0"/>
                </a:solidFill>
                <a:highlight>
                  <a:srgbClr val="C0C0C0"/>
                </a:highlight>
              </a:rPr>
              <a:t>Plot years against population of the United States</a:t>
            </a:r>
            <a:endParaRPr lang="en-IN" sz="1400" b="1" u="sng" dirty="0">
              <a:solidFill>
                <a:srgbClr val="7030A0"/>
              </a:solidFill>
              <a:highlight>
                <a:srgbClr val="C0C0C0"/>
              </a:highlight>
            </a:endParaRPr>
          </a:p>
        </p:txBody>
      </p:sp>
      <p:pic>
        <p:nvPicPr>
          <p:cNvPr id="9" name="Picture 8">
            <a:extLst>
              <a:ext uri="{FF2B5EF4-FFF2-40B4-BE49-F238E27FC236}">
                <a16:creationId xmlns:a16="http://schemas.microsoft.com/office/drawing/2014/main" id="{E4CDB4AF-B04E-4D94-8390-11D5B441A096}"/>
              </a:ext>
            </a:extLst>
          </p:cNvPr>
          <p:cNvPicPr>
            <a:picLocks noChangeAspect="1"/>
          </p:cNvPicPr>
          <p:nvPr/>
        </p:nvPicPr>
        <p:blipFill>
          <a:blip r:embed="rId4"/>
          <a:stretch>
            <a:fillRect/>
          </a:stretch>
        </p:blipFill>
        <p:spPr>
          <a:xfrm>
            <a:off x="8314451" y="497579"/>
            <a:ext cx="3877549" cy="2422621"/>
          </a:xfrm>
          <a:prstGeom prst="rect">
            <a:avLst/>
          </a:prstGeom>
        </p:spPr>
      </p:pic>
      <p:pic>
        <p:nvPicPr>
          <p:cNvPr id="3" name="Picture 2">
            <a:extLst>
              <a:ext uri="{FF2B5EF4-FFF2-40B4-BE49-F238E27FC236}">
                <a16:creationId xmlns:a16="http://schemas.microsoft.com/office/drawing/2014/main" id="{0E71BCAF-F02B-4998-8FB0-7BFD94E94AF8}"/>
              </a:ext>
            </a:extLst>
          </p:cNvPr>
          <p:cNvPicPr>
            <a:picLocks noChangeAspect="1"/>
          </p:cNvPicPr>
          <p:nvPr/>
        </p:nvPicPr>
        <p:blipFill>
          <a:blip r:embed="rId5"/>
          <a:stretch>
            <a:fillRect/>
          </a:stretch>
        </p:blipFill>
        <p:spPr>
          <a:xfrm>
            <a:off x="66298" y="3182729"/>
            <a:ext cx="3878504" cy="2316690"/>
          </a:xfrm>
          <a:prstGeom prst="rect">
            <a:avLst/>
          </a:prstGeom>
        </p:spPr>
      </p:pic>
      <p:sp>
        <p:nvSpPr>
          <p:cNvPr id="15" name="TextBox 14">
            <a:extLst>
              <a:ext uri="{FF2B5EF4-FFF2-40B4-BE49-F238E27FC236}">
                <a16:creationId xmlns:a16="http://schemas.microsoft.com/office/drawing/2014/main" id="{C90D3C97-65B9-47A1-BFA7-B6025D2B5203}"/>
              </a:ext>
            </a:extLst>
          </p:cNvPr>
          <p:cNvSpPr txBox="1"/>
          <p:nvPr/>
        </p:nvSpPr>
        <p:spPr>
          <a:xfrm>
            <a:off x="66298" y="2600598"/>
            <a:ext cx="3877550" cy="543162"/>
          </a:xfrm>
          <a:prstGeom prst="rect">
            <a:avLst/>
          </a:prstGeom>
          <a:noFill/>
        </p:spPr>
        <p:txBody>
          <a:bodyPr wrap="square">
            <a:spAutoFit/>
          </a:bodyPr>
          <a:lstStyle/>
          <a:p>
            <a:pPr algn="ctr">
              <a:lnSpc>
                <a:spcPct val="107000"/>
              </a:lnSpc>
              <a:spcAft>
                <a:spcPts val="800"/>
              </a:spcAft>
            </a:pPr>
            <a:r>
              <a:rPr lang="en-IN" sz="1400" b="1" u="sng" dirty="0">
                <a:highlight>
                  <a:srgbClr val="C0C0C0"/>
                </a:highlight>
                <a:latin typeface="Calibri" panose="020F0502020204030204" pitchFamily="34" charset="0"/>
                <a:ea typeface="Calibri" panose="020F0502020204030204" pitchFamily="34" charset="0"/>
                <a:cs typeface="Times New Roman" panose="02020603050405020304" pitchFamily="18" charset="0"/>
              </a:rPr>
              <a:t>S</a:t>
            </a:r>
            <a:r>
              <a:rPr lang="en-IN" sz="1400" b="1" u="sng"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pecific violent crimes committed per capita each year.</a:t>
            </a:r>
            <a:endParaRPr lang="en-IN" sz="1400" u="sng"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2510BE7D-6656-4D44-8777-06EE0E1CD291}"/>
              </a:ext>
            </a:extLst>
          </p:cNvPr>
          <p:cNvPicPr>
            <a:picLocks noChangeAspect="1"/>
          </p:cNvPicPr>
          <p:nvPr/>
        </p:nvPicPr>
        <p:blipFill>
          <a:blip r:embed="rId6"/>
          <a:stretch>
            <a:fillRect/>
          </a:stretch>
        </p:blipFill>
        <p:spPr>
          <a:xfrm>
            <a:off x="8194226" y="2992665"/>
            <a:ext cx="4150579" cy="2709518"/>
          </a:xfrm>
          <a:prstGeom prst="rect">
            <a:avLst/>
          </a:prstGeom>
        </p:spPr>
      </p:pic>
      <p:pic>
        <p:nvPicPr>
          <p:cNvPr id="17" name="Picture 16">
            <a:extLst>
              <a:ext uri="{FF2B5EF4-FFF2-40B4-BE49-F238E27FC236}">
                <a16:creationId xmlns:a16="http://schemas.microsoft.com/office/drawing/2014/main" id="{1B1BB4E6-2A85-4E8C-B91D-1ABDB3C4EA2D}"/>
              </a:ext>
            </a:extLst>
          </p:cNvPr>
          <p:cNvPicPr>
            <a:picLocks noChangeAspect="1"/>
          </p:cNvPicPr>
          <p:nvPr/>
        </p:nvPicPr>
        <p:blipFill>
          <a:blip r:embed="rId7"/>
          <a:stretch>
            <a:fillRect/>
          </a:stretch>
        </p:blipFill>
        <p:spPr>
          <a:xfrm>
            <a:off x="2538686" y="5623884"/>
            <a:ext cx="7104491" cy="1063703"/>
          </a:xfrm>
          <a:prstGeom prst="rect">
            <a:avLst/>
          </a:prstGeom>
        </p:spPr>
      </p:pic>
      <p:pic>
        <p:nvPicPr>
          <p:cNvPr id="18" name="Picture 17">
            <a:extLst>
              <a:ext uri="{FF2B5EF4-FFF2-40B4-BE49-F238E27FC236}">
                <a16:creationId xmlns:a16="http://schemas.microsoft.com/office/drawing/2014/main" id="{7B6EDE1A-EFF5-4102-9D59-D1BFBAE76A4C}"/>
              </a:ext>
            </a:extLst>
          </p:cNvPr>
          <p:cNvPicPr>
            <a:picLocks noChangeAspect="1"/>
          </p:cNvPicPr>
          <p:nvPr/>
        </p:nvPicPr>
        <p:blipFill>
          <a:blip r:embed="rId8"/>
          <a:stretch>
            <a:fillRect/>
          </a:stretch>
        </p:blipFill>
        <p:spPr>
          <a:xfrm>
            <a:off x="4222257" y="3251304"/>
            <a:ext cx="3622017" cy="2179541"/>
          </a:xfrm>
          <a:prstGeom prst="rect">
            <a:avLst/>
          </a:prstGeom>
        </p:spPr>
      </p:pic>
      <p:sp>
        <p:nvSpPr>
          <p:cNvPr id="14" name="TextBox 13">
            <a:extLst>
              <a:ext uri="{FF2B5EF4-FFF2-40B4-BE49-F238E27FC236}">
                <a16:creationId xmlns:a16="http://schemas.microsoft.com/office/drawing/2014/main" id="{271C7579-637E-4719-8394-8F401AB2689B}"/>
              </a:ext>
            </a:extLst>
          </p:cNvPr>
          <p:cNvSpPr txBox="1"/>
          <p:nvPr/>
        </p:nvSpPr>
        <p:spPr>
          <a:xfrm>
            <a:off x="4587903" y="2783723"/>
            <a:ext cx="28942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sng" strike="noStrike" kern="1200" cap="none" spc="0" normalizeH="0" baseline="0" noProof="0" dirty="0">
                <a:ln w="9525" cap="rnd" cmpd="sng" algn="ctr">
                  <a:solidFill>
                    <a:srgbClr val="525252"/>
                  </a:solidFill>
                  <a:prstDash val="solid"/>
                  <a:bevel/>
                </a:ln>
                <a:solidFill>
                  <a:prstClr val="white"/>
                </a:solidFill>
                <a:effectLst>
                  <a:glow rad="63500">
                    <a:srgbClr val="9E5E9B">
                      <a:satMod val="175000"/>
                      <a:alpha val="40000"/>
                    </a:srgbClr>
                  </a:glow>
                </a:effectLst>
                <a:uLnTx/>
                <a:uFillTx/>
                <a:latin typeface="Calibri" panose="020F0502020204030204" pitchFamily="34" charset="0"/>
                <a:ea typeface="+mn-ea"/>
                <a:cs typeface="Times New Roman" panose="02020603050405020304" pitchFamily="18" charset="0"/>
              </a:rPr>
              <a:t>PLOTTING A PIE CHART</a:t>
            </a:r>
            <a:endParaRPr kumimoji="0" lang="en-IN"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99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2088A8-4D57-48E8-B52C-44FB22CAC50E}"/>
              </a:ext>
            </a:extLst>
          </p:cNvPr>
          <p:cNvPicPr>
            <a:picLocks noChangeAspect="1"/>
          </p:cNvPicPr>
          <p:nvPr/>
        </p:nvPicPr>
        <p:blipFill>
          <a:blip r:embed="rId2"/>
          <a:stretch>
            <a:fillRect/>
          </a:stretch>
        </p:blipFill>
        <p:spPr>
          <a:xfrm>
            <a:off x="88183" y="2910659"/>
            <a:ext cx="4422341" cy="2534724"/>
          </a:xfrm>
          <a:prstGeom prst="rect">
            <a:avLst/>
          </a:prstGeom>
        </p:spPr>
      </p:pic>
      <p:pic>
        <p:nvPicPr>
          <p:cNvPr id="10" name="Picture 9">
            <a:extLst>
              <a:ext uri="{FF2B5EF4-FFF2-40B4-BE49-F238E27FC236}">
                <a16:creationId xmlns:a16="http://schemas.microsoft.com/office/drawing/2014/main" id="{5CC94A00-E346-4BA9-B140-A54738578C6D}"/>
              </a:ext>
            </a:extLst>
          </p:cNvPr>
          <p:cNvPicPr/>
          <p:nvPr/>
        </p:nvPicPr>
        <p:blipFill>
          <a:blip r:embed="rId3"/>
          <a:stretch>
            <a:fillRect/>
          </a:stretch>
        </p:blipFill>
        <p:spPr>
          <a:xfrm>
            <a:off x="88183" y="5554979"/>
            <a:ext cx="5095151" cy="1303020"/>
          </a:xfrm>
          <a:prstGeom prst="rect">
            <a:avLst/>
          </a:prstGeom>
        </p:spPr>
      </p:pic>
      <p:pic>
        <p:nvPicPr>
          <p:cNvPr id="11" name="Picture 10">
            <a:extLst>
              <a:ext uri="{FF2B5EF4-FFF2-40B4-BE49-F238E27FC236}">
                <a16:creationId xmlns:a16="http://schemas.microsoft.com/office/drawing/2014/main" id="{A05465FA-496F-4EE3-A1D0-E7BDA3B9E918}"/>
              </a:ext>
            </a:extLst>
          </p:cNvPr>
          <p:cNvPicPr>
            <a:picLocks noChangeAspect="1"/>
          </p:cNvPicPr>
          <p:nvPr/>
        </p:nvPicPr>
        <p:blipFill>
          <a:blip r:embed="rId4"/>
          <a:stretch>
            <a:fillRect/>
          </a:stretch>
        </p:blipFill>
        <p:spPr>
          <a:xfrm>
            <a:off x="88183" y="64953"/>
            <a:ext cx="4422341" cy="2790908"/>
          </a:xfrm>
          <a:prstGeom prst="rect">
            <a:avLst/>
          </a:prstGeom>
        </p:spPr>
      </p:pic>
      <p:pic>
        <p:nvPicPr>
          <p:cNvPr id="12" name="Picture 11">
            <a:extLst>
              <a:ext uri="{FF2B5EF4-FFF2-40B4-BE49-F238E27FC236}">
                <a16:creationId xmlns:a16="http://schemas.microsoft.com/office/drawing/2014/main" id="{9EF846B6-C414-4C94-AADA-D8003BE98D3B}"/>
              </a:ext>
            </a:extLst>
          </p:cNvPr>
          <p:cNvPicPr>
            <a:picLocks noChangeAspect="1"/>
          </p:cNvPicPr>
          <p:nvPr/>
        </p:nvPicPr>
        <p:blipFill>
          <a:blip r:embed="rId5"/>
          <a:stretch>
            <a:fillRect/>
          </a:stretch>
        </p:blipFill>
        <p:spPr>
          <a:xfrm>
            <a:off x="4585631" y="64953"/>
            <a:ext cx="7452643" cy="1105582"/>
          </a:xfrm>
          <a:prstGeom prst="rect">
            <a:avLst/>
          </a:prstGeom>
        </p:spPr>
      </p:pic>
      <p:sp>
        <p:nvSpPr>
          <p:cNvPr id="13" name="TextBox 12">
            <a:extLst>
              <a:ext uri="{FF2B5EF4-FFF2-40B4-BE49-F238E27FC236}">
                <a16:creationId xmlns:a16="http://schemas.microsoft.com/office/drawing/2014/main" id="{59EA7793-3CE0-4C95-BD98-5642325F7B4F}"/>
              </a:ext>
            </a:extLst>
          </p:cNvPr>
          <p:cNvSpPr txBox="1"/>
          <p:nvPr/>
        </p:nvSpPr>
        <p:spPr>
          <a:xfrm>
            <a:off x="7681478" y="1306357"/>
            <a:ext cx="1319726" cy="461665"/>
          </a:xfrm>
          <a:prstGeom prst="rect">
            <a:avLst/>
          </a:prstGeom>
          <a:noFill/>
        </p:spPr>
        <p:txBody>
          <a:bodyPr wrap="square">
            <a:spAutoFit/>
          </a:bodyPr>
          <a:lstStyle/>
          <a:p>
            <a:r>
              <a:rPr lang="en-IN" sz="2400" b="1" u="sng" dirty="0">
                <a:ln w="9525" cap="rnd" cmpd="sng" algn="ctr">
                  <a:solidFill>
                    <a:srgbClr val="7F6000"/>
                  </a:solidFill>
                  <a:prstDash val="solid"/>
                  <a:bevel/>
                </a:ln>
                <a:effectLst>
                  <a:glow rad="63500">
                    <a:schemeClr val="accent4">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rPr>
              <a:t>RESULTS</a:t>
            </a:r>
            <a:endParaRPr lang="en-IN" sz="2400" dirty="0"/>
          </a:p>
        </p:txBody>
      </p:sp>
      <p:sp>
        <p:nvSpPr>
          <p:cNvPr id="8" name="TextBox 7">
            <a:extLst>
              <a:ext uri="{FF2B5EF4-FFF2-40B4-BE49-F238E27FC236}">
                <a16:creationId xmlns:a16="http://schemas.microsoft.com/office/drawing/2014/main" id="{A5B6C249-A24F-42FA-A1DF-C8BB9F3D8CD3}"/>
              </a:ext>
            </a:extLst>
          </p:cNvPr>
          <p:cNvSpPr txBox="1"/>
          <p:nvPr/>
        </p:nvSpPr>
        <p:spPr>
          <a:xfrm>
            <a:off x="5264615" y="1903844"/>
            <a:ext cx="6094674" cy="4616648"/>
          </a:xfrm>
          <a:prstGeom prst="rect">
            <a:avLst/>
          </a:prstGeom>
          <a:noFill/>
        </p:spPr>
        <p:txBody>
          <a:bodyPr wrap="square">
            <a:spAutoFit/>
          </a:bodyPr>
          <a:lstStyle/>
          <a:p>
            <a:pPr marL="171450" indent="-171450">
              <a:buFont typeface="Wingdings" panose="05000000000000000000" pitchFamily="2" charset="2"/>
              <a:buChar char="v"/>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From investigating this data, we can start to make some connections between the population and the effect this has on the crime rate. From 1975 to around 1990, </a:t>
            </a:r>
            <a:r>
              <a:rPr lang="en-IN" sz="1400" b="1" dirty="0">
                <a:latin typeface="Calibri" panose="020F0502020204030204" pitchFamily="34" charset="0"/>
                <a:ea typeface="Calibri" panose="020F0502020204030204" pitchFamily="34" charset="0"/>
                <a:cs typeface="Times New Roman" panose="02020603050405020304" pitchFamily="18" charset="0"/>
              </a:rPr>
              <a:t>T</a:t>
            </a:r>
            <a:r>
              <a:rPr lang="en-IN" sz="1400" b="1" dirty="0">
                <a:effectLst/>
                <a:latin typeface="Calibri" panose="020F0502020204030204" pitchFamily="34" charset="0"/>
                <a:ea typeface="Calibri" panose="020F0502020204030204" pitchFamily="34" charset="0"/>
                <a:cs typeface="Times New Roman" panose="02020603050405020304" pitchFamily="18" charset="0"/>
              </a:rPr>
              <a:t>he number of violent crimes per capita increased each year, as did the population. However, in 1990 to 2015, the number of violent crimes overall decreased</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dramatically. Although the population was always increasing from 1995 to 2015, the number of violent crimes was still decreasing. </a:t>
            </a:r>
          </a:p>
          <a:p>
            <a:pPr marL="171450" indent="-171450">
              <a:buFont typeface="Wingdings" panose="05000000000000000000" pitchFamily="2" charset="2"/>
              <a:buChar char="v"/>
            </a:pPr>
            <a:r>
              <a:rPr lang="en-IN" sz="1400" b="1" dirty="0">
                <a:latin typeface="Calibri" panose="020F0502020204030204" pitchFamily="34" charset="0"/>
                <a:ea typeface="Calibri" panose="020F0502020204030204" pitchFamily="34" charset="0"/>
                <a:cs typeface="Times New Roman" panose="02020603050405020304" pitchFamily="18" charset="0"/>
              </a:rPr>
              <a:t>    From the line diagram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we compare the crime rate with population of each state we get a low positive correlation. When we compared the crime rate with changing population of the U.S from 1975 to 2015 we got a strong negative correlation. It shows that as the population of the U.S increases, the crimes per capita decreases.</a:t>
            </a:r>
          </a:p>
          <a:p>
            <a:pPr marL="171450" indent="-171450">
              <a:buFont typeface="Wingdings" panose="05000000000000000000" pitchFamily="2" charset="2"/>
              <a:buChar char="v"/>
            </a:pPr>
            <a:r>
              <a:rPr lang="en-IN" sz="1400" b="1" dirty="0">
                <a:latin typeface="Calibri" panose="020F0502020204030204" pitchFamily="34" charset="0"/>
                <a:ea typeface="Calibri" panose="020F0502020204030204" pitchFamily="34" charset="0"/>
                <a:cs typeface="Times New Roman" panose="02020603050405020304" pitchFamily="18" charset="0"/>
              </a:rPr>
              <a:t>    From the scatter plot a</a:t>
            </a:r>
            <a:r>
              <a:rPr lang="en-IN" sz="1400" b="1" dirty="0">
                <a:effectLst/>
                <a:latin typeface="Calibri" panose="020F0502020204030204" pitchFamily="34" charset="0"/>
                <a:ea typeface="Calibri" panose="020F0502020204030204" pitchFamily="34" charset="0"/>
                <a:cs typeface="Times New Roman" panose="02020603050405020304" pitchFamily="18" charset="0"/>
              </a:rPr>
              <a:t>ll of the above figures display a negative correlation between the year and number of per capita crimes of the 4 “violent” crimes, this meaning as time progressed all of the 4 crimes decreased per capita to varying effects.</a:t>
            </a:r>
          </a:p>
          <a:p>
            <a:pPr marL="171450" indent="-171450">
              <a:buFont typeface="Wingdings" panose="05000000000000000000" pitchFamily="2" charset="2"/>
              <a:buChar char="v"/>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We can interpret that assaults remained the highest crime throughout the period. It covers almost more than half of the area of the pie chart 57%. It is also displaying the greatest changes amongst the crimes. Small change is observed in the rapes (8%) and homicides(1%). From this graph it can be clearly seen that robberies is in the second highest crimes in United States. It covers 34% area in that graph.</a:t>
            </a:r>
            <a:r>
              <a:rPr lang="en-IN" sz="14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2232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E2AD17-0452-4A3E-A28B-BBF9907B817E}"/>
              </a:ext>
            </a:extLst>
          </p:cNvPr>
          <p:cNvPicPr>
            <a:picLocks noChangeAspect="1"/>
          </p:cNvPicPr>
          <p:nvPr/>
        </p:nvPicPr>
        <p:blipFill>
          <a:blip r:embed="rId2"/>
          <a:stretch>
            <a:fillRect/>
          </a:stretch>
        </p:blipFill>
        <p:spPr>
          <a:xfrm>
            <a:off x="52032" y="458108"/>
            <a:ext cx="3864903" cy="2475923"/>
          </a:xfrm>
          <a:prstGeom prst="rect">
            <a:avLst/>
          </a:prstGeom>
        </p:spPr>
      </p:pic>
      <p:sp>
        <p:nvSpPr>
          <p:cNvPr id="6" name="TextBox 5">
            <a:extLst>
              <a:ext uri="{FF2B5EF4-FFF2-40B4-BE49-F238E27FC236}">
                <a16:creationId xmlns:a16="http://schemas.microsoft.com/office/drawing/2014/main" id="{12727ECF-1FB9-479F-A35D-6BDDD70311D1}"/>
              </a:ext>
            </a:extLst>
          </p:cNvPr>
          <p:cNvSpPr txBox="1"/>
          <p:nvPr/>
        </p:nvSpPr>
        <p:spPr>
          <a:xfrm>
            <a:off x="1494659" y="40930"/>
            <a:ext cx="1220729" cy="400110"/>
          </a:xfrm>
          <a:prstGeom prst="rect">
            <a:avLst/>
          </a:prstGeom>
          <a:noFill/>
        </p:spPr>
        <p:txBody>
          <a:bodyPr wrap="square">
            <a:spAutoFit/>
          </a:bodyPr>
          <a:lstStyle/>
          <a:p>
            <a:r>
              <a:rPr kumimoji="0" lang="en-IN" sz="2000" b="1" i="0" u="sng" strike="noStrike" kern="1200" cap="none" spc="0" normalizeH="0" baseline="0" noProof="0" dirty="0">
                <a:ln>
                  <a:noFill/>
                </a:ln>
                <a:solidFill>
                  <a:schemeClr val="tx1">
                    <a:lumMod val="95000"/>
                    <a:lumOff val="5000"/>
                  </a:schemeClr>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rPr>
              <a:t>RAPES</a:t>
            </a:r>
            <a:endParaRPr lang="en-IN" u="sng" dirty="0">
              <a:solidFill>
                <a:schemeClr val="tx1">
                  <a:lumMod val="95000"/>
                  <a:lumOff val="5000"/>
                </a:schemeClr>
              </a:solidFill>
              <a:highlight>
                <a:srgbClr val="C0C0C0"/>
              </a:highlight>
            </a:endParaRPr>
          </a:p>
        </p:txBody>
      </p:sp>
      <p:pic>
        <p:nvPicPr>
          <p:cNvPr id="7" name="Picture 6">
            <a:extLst>
              <a:ext uri="{FF2B5EF4-FFF2-40B4-BE49-F238E27FC236}">
                <a16:creationId xmlns:a16="http://schemas.microsoft.com/office/drawing/2014/main" id="{A092FA07-3DB1-43BF-93B9-199B24620C8D}"/>
              </a:ext>
            </a:extLst>
          </p:cNvPr>
          <p:cNvPicPr>
            <a:picLocks noChangeAspect="1"/>
          </p:cNvPicPr>
          <p:nvPr/>
        </p:nvPicPr>
        <p:blipFill>
          <a:blip r:embed="rId3"/>
          <a:stretch>
            <a:fillRect/>
          </a:stretch>
        </p:blipFill>
        <p:spPr>
          <a:xfrm>
            <a:off x="4041465" y="458107"/>
            <a:ext cx="4109070" cy="2475923"/>
          </a:xfrm>
          <a:prstGeom prst="rect">
            <a:avLst/>
          </a:prstGeom>
        </p:spPr>
      </p:pic>
      <p:sp>
        <p:nvSpPr>
          <p:cNvPr id="9" name="TextBox 8">
            <a:extLst>
              <a:ext uri="{FF2B5EF4-FFF2-40B4-BE49-F238E27FC236}">
                <a16:creationId xmlns:a16="http://schemas.microsoft.com/office/drawing/2014/main" id="{7F319E15-787F-45C8-B252-E9E46F626DC8}"/>
              </a:ext>
            </a:extLst>
          </p:cNvPr>
          <p:cNvSpPr txBox="1"/>
          <p:nvPr/>
        </p:nvSpPr>
        <p:spPr>
          <a:xfrm>
            <a:off x="5178644" y="80483"/>
            <a:ext cx="2128961" cy="400110"/>
          </a:xfrm>
          <a:prstGeom prst="rect">
            <a:avLst/>
          </a:prstGeom>
          <a:noFill/>
        </p:spPr>
        <p:txBody>
          <a:bodyPr wrap="square">
            <a:spAutoFit/>
          </a:bodyPr>
          <a:lstStyle/>
          <a:p>
            <a:r>
              <a:rPr kumimoji="0" lang="en-IN" sz="2000" b="1" i="0" u="sng" strike="noStrike" kern="1200" cap="none" spc="0" normalizeH="0" baseline="0" noProof="0" dirty="0">
                <a:ln>
                  <a:noFill/>
                </a:ln>
                <a:solidFill>
                  <a:prstClr val="black"/>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rPr>
              <a:t>HOMICIDES</a:t>
            </a:r>
            <a:endParaRPr lang="en-IN" u="sng" dirty="0">
              <a:highlight>
                <a:srgbClr val="C0C0C0"/>
              </a:highlight>
            </a:endParaRPr>
          </a:p>
        </p:txBody>
      </p:sp>
      <p:pic>
        <p:nvPicPr>
          <p:cNvPr id="10" name="Picture 9">
            <a:extLst>
              <a:ext uri="{FF2B5EF4-FFF2-40B4-BE49-F238E27FC236}">
                <a16:creationId xmlns:a16="http://schemas.microsoft.com/office/drawing/2014/main" id="{C33ED654-188C-44B9-8582-D416A6EE6D11}"/>
              </a:ext>
            </a:extLst>
          </p:cNvPr>
          <p:cNvPicPr>
            <a:picLocks noChangeAspect="1"/>
          </p:cNvPicPr>
          <p:nvPr/>
        </p:nvPicPr>
        <p:blipFill>
          <a:blip r:embed="rId4"/>
          <a:stretch>
            <a:fillRect/>
          </a:stretch>
        </p:blipFill>
        <p:spPr>
          <a:xfrm>
            <a:off x="8275065" y="420971"/>
            <a:ext cx="3821611" cy="2513059"/>
          </a:xfrm>
          <a:prstGeom prst="rect">
            <a:avLst/>
          </a:prstGeom>
        </p:spPr>
      </p:pic>
      <p:sp>
        <p:nvSpPr>
          <p:cNvPr id="12" name="TextBox 11">
            <a:extLst>
              <a:ext uri="{FF2B5EF4-FFF2-40B4-BE49-F238E27FC236}">
                <a16:creationId xmlns:a16="http://schemas.microsoft.com/office/drawing/2014/main" id="{160CAC22-7D3F-497B-BA2C-8722543F6DF1}"/>
              </a:ext>
            </a:extLst>
          </p:cNvPr>
          <p:cNvSpPr txBox="1"/>
          <p:nvPr/>
        </p:nvSpPr>
        <p:spPr>
          <a:xfrm>
            <a:off x="8752813" y="80482"/>
            <a:ext cx="2023697" cy="400110"/>
          </a:xfrm>
          <a:prstGeom prst="rect">
            <a:avLst/>
          </a:prstGeom>
          <a:noFill/>
        </p:spPr>
        <p:txBody>
          <a:bodyPr wrap="square">
            <a:spAutoFit/>
          </a:bodyPr>
          <a:lstStyle/>
          <a:p>
            <a:r>
              <a:rPr kumimoji="0" lang="en-IN" sz="2000" b="1" i="0" u="sng" strike="noStrike" kern="1200" cap="none" spc="0" normalizeH="0" baseline="0" noProof="0">
                <a:ln>
                  <a:noFill/>
                </a:ln>
                <a:solidFill>
                  <a:prstClr val="black"/>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rPr>
              <a:t>ASSAULTS</a:t>
            </a:r>
            <a:endParaRPr lang="en-IN" u="sng" dirty="0">
              <a:highlight>
                <a:srgbClr val="C0C0C0"/>
              </a:highlight>
            </a:endParaRPr>
          </a:p>
        </p:txBody>
      </p:sp>
      <p:pic>
        <p:nvPicPr>
          <p:cNvPr id="13" name="Picture 12">
            <a:extLst>
              <a:ext uri="{FF2B5EF4-FFF2-40B4-BE49-F238E27FC236}">
                <a16:creationId xmlns:a16="http://schemas.microsoft.com/office/drawing/2014/main" id="{BAF2448F-B652-462D-B6A7-E7C45A48A7CB}"/>
              </a:ext>
            </a:extLst>
          </p:cNvPr>
          <p:cNvPicPr>
            <a:picLocks noChangeAspect="1"/>
          </p:cNvPicPr>
          <p:nvPr/>
        </p:nvPicPr>
        <p:blipFill>
          <a:blip r:embed="rId5"/>
          <a:stretch>
            <a:fillRect/>
          </a:stretch>
        </p:blipFill>
        <p:spPr>
          <a:xfrm>
            <a:off x="52032" y="3429000"/>
            <a:ext cx="3849156" cy="2186321"/>
          </a:xfrm>
          <a:prstGeom prst="rect">
            <a:avLst/>
          </a:prstGeom>
        </p:spPr>
      </p:pic>
      <p:sp>
        <p:nvSpPr>
          <p:cNvPr id="15" name="TextBox 14">
            <a:extLst>
              <a:ext uri="{FF2B5EF4-FFF2-40B4-BE49-F238E27FC236}">
                <a16:creationId xmlns:a16="http://schemas.microsoft.com/office/drawing/2014/main" id="{0CBF526A-BCD9-4676-A145-A36C027AA257}"/>
              </a:ext>
            </a:extLst>
          </p:cNvPr>
          <p:cNvSpPr txBox="1"/>
          <p:nvPr/>
        </p:nvSpPr>
        <p:spPr>
          <a:xfrm>
            <a:off x="982648" y="3032578"/>
            <a:ext cx="1575683" cy="400110"/>
          </a:xfrm>
          <a:prstGeom prst="rect">
            <a:avLst/>
          </a:prstGeom>
          <a:noFill/>
        </p:spPr>
        <p:txBody>
          <a:bodyPr wrap="square">
            <a:spAutoFit/>
          </a:bodyPr>
          <a:lstStyle/>
          <a:p>
            <a:r>
              <a:rPr kumimoji="0" lang="en-IN" sz="2000" b="1" i="0" u="sng" strike="noStrike" kern="1200" cap="none" spc="0" normalizeH="0" baseline="0" noProof="0" dirty="0">
                <a:ln>
                  <a:noFill/>
                </a:ln>
                <a:solidFill>
                  <a:schemeClr val="tx1">
                    <a:lumMod val="95000"/>
                    <a:lumOff val="5000"/>
                  </a:schemeClr>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rPr>
              <a:t>ROBBERIES</a:t>
            </a:r>
            <a:endParaRPr lang="en-IN" b="1" u="sng" dirty="0">
              <a:solidFill>
                <a:schemeClr val="tx1">
                  <a:lumMod val="95000"/>
                  <a:lumOff val="5000"/>
                </a:schemeClr>
              </a:solidFill>
              <a:highlight>
                <a:srgbClr val="C0C0C0"/>
              </a:highlight>
            </a:endParaRPr>
          </a:p>
        </p:txBody>
      </p:sp>
      <p:sp>
        <p:nvSpPr>
          <p:cNvPr id="14" name="TextBox 13">
            <a:extLst>
              <a:ext uri="{FF2B5EF4-FFF2-40B4-BE49-F238E27FC236}">
                <a16:creationId xmlns:a16="http://schemas.microsoft.com/office/drawing/2014/main" id="{B1410508-9150-490C-B2F8-6BD16E4B0863}"/>
              </a:ext>
            </a:extLst>
          </p:cNvPr>
          <p:cNvSpPr txBox="1"/>
          <p:nvPr/>
        </p:nvSpPr>
        <p:spPr>
          <a:xfrm>
            <a:off x="0" y="5596116"/>
            <a:ext cx="4961614" cy="1261884"/>
          </a:xfrm>
          <a:prstGeom prst="rect">
            <a:avLst/>
          </a:prstGeom>
          <a:noFill/>
        </p:spPr>
        <p:txBody>
          <a:bodyPr wrap="square">
            <a:spAutoFit/>
          </a:bodyPr>
          <a:lstStyle/>
          <a:p>
            <a:r>
              <a:rPr lang="en-IN" sz="2000" b="1" u="sng" dirty="0">
                <a:latin typeface="Calibri" panose="020F0502020204030204" pitchFamily="34" charset="0"/>
                <a:ea typeface="Calibri" panose="020F0502020204030204" pitchFamily="34" charset="0"/>
                <a:cs typeface="Times New Roman" panose="02020603050405020304" pitchFamily="18" charset="0"/>
              </a:rPr>
              <a:t>RESULT:--</a:t>
            </a:r>
            <a:r>
              <a:rPr lang="en-IN" sz="1200" b="1" u="sng" dirty="0">
                <a:latin typeface="Calibri" panose="020F0502020204030204" pitchFamily="34" charset="0"/>
                <a:ea typeface="Calibri" panose="020F0502020204030204" pitchFamily="34"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We have fitted a ARIMA model. We have predicted values for next 10 </a:t>
            </a:r>
            <a:r>
              <a:rPr lang="en-IN" sz="1400" b="1" dirty="0" err="1">
                <a:latin typeface="Calibri" panose="020F0502020204030204" pitchFamily="34" charset="0"/>
                <a:ea typeface="Calibri" panose="020F0502020204030204" pitchFamily="34" charset="0"/>
                <a:cs typeface="Times New Roman" panose="02020603050405020304" pitchFamily="18" charset="0"/>
              </a:rPr>
              <a:t>yars</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from ARIMA model we have predicted the future of four violent crimes. </a:t>
            </a:r>
            <a:r>
              <a:rPr lang="en-IN" sz="1400" b="1" dirty="0">
                <a:latin typeface="Calibri" panose="020F0502020204030204" pitchFamily="34" charset="0"/>
                <a:ea typeface="Calibri" panose="020F0502020204030204" pitchFamily="34" charset="0"/>
                <a:cs typeface="Times New Roman" panose="02020603050405020304" pitchFamily="18" charset="0"/>
              </a:rPr>
              <a:t>I</a:t>
            </a:r>
            <a:r>
              <a:rPr lang="en-IN" sz="1400" b="1" dirty="0">
                <a:effectLst/>
                <a:latin typeface="Calibri" panose="020F0502020204030204" pitchFamily="34" charset="0"/>
                <a:ea typeface="Calibri" panose="020F0502020204030204" pitchFamily="34" charset="0"/>
                <a:cs typeface="Times New Roman" panose="02020603050405020304" pitchFamily="18" charset="0"/>
              </a:rPr>
              <a:t>n upcoming years these violent crimes rapes, homicides and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assults</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will be increasing and robberies will be decreasing.</a:t>
            </a:r>
            <a:endParaRPr lang="en-IN" sz="1400" dirty="0"/>
          </a:p>
        </p:txBody>
      </p:sp>
      <p:sp>
        <p:nvSpPr>
          <p:cNvPr id="16" name="TextBox 15">
            <a:extLst>
              <a:ext uri="{FF2B5EF4-FFF2-40B4-BE49-F238E27FC236}">
                <a16:creationId xmlns:a16="http://schemas.microsoft.com/office/drawing/2014/main" id="{7D22433E-C752-4B2F-8035-A7E443F50694}"/>
              </a:ext>
            </a:extLst>
          </p:cNvPr>
          <p:cNvSpPr txBox="1"/>
          <p:nvPr/>
        </p:nvSpPr>
        <p:spPr>
          <a:xfrm>
            <a:off x="7483620" y="3311654"/>
            <a:ext cx="2033546" cy="405367"/>
          </a:xfrm>
          <a:prstGeom prst="rect">
            <a:avLst/>
          </a:prstGeom>
          <a:noFill/>
        </p:spPr>
        <p:txBody>
          <a:bodyPr wrap="square">
            <a:spAutoFit/>
          </a:bodyPr>
          <a:lstStyle/>
          <a:p>
            <a:pPr>
              <a:lnSpc>
                <a:spcPct val="107000"/>
              </a:lnSpc>
              <a:spcAft>
                <a:spcPts val="800"/>
              </a:spcAft>
            </a:pPr>
            <a:r>
              <a:rPr lang="en-IN" sz="2000" b="1" u="sng" dirty="0">
                <a:ln w="9525" cap="rnd" cmpd="sng" algn="ctr">
                  <a:solidFill>
                    <a:srgbClr val="7030A0"/>
                  </a:solidFill>
                  <a:prstDash val="solid"/>
                  <a:bevel/>
                </a:ln>
                <a:effectLst>
                  <a:glow rad="63500">
                    <a:schemeClr val="accent6">
                      <a:satMod val="175000"/>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0F3E37C-C086-47BC-ABB3-AE3A9349D673}"/>
              </a:ext>
            </a:extLst>
          </p:cNvPr>
          <p:cNvSpPr txBox="1"/>
          <p:nvPr/>
        </p:nvSpPr>
        <p:spPr>
          <a:xfrm>
            <a:off x="5295568" y="3766865"/>
            <a:ext cx="6597595" cy="2848280"/>
          </a:xfrm>
          <a:prstGeom prst="rect">
            <a:avLst/>
          </a:prstGeom>
          <a:noFill/>
        </p:spPr>
        <p:txBody>
          <a:bodyPr wrap="square">
            <a:spAutoFit/>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Time Series Analysis and Forecasting is performed with several visualizations and statistical models in this project. ARIMA models gave good forecasting for next ten years. According to forecasting results crimes like rapes,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assults</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&amp; homicides are slightly increasing and robberies are decreasing. This forecasting results can help police to take necessary precautions according to the crime rate. This helps tourists, students and immigrants to plan safer travels and stay safe during their stay. There are more thefts in US on streets from past</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40 years. Government of USA can utilize these results to increase more police force. With this project work, This could help the targeted audience in understanding of how things are going to be for the foreseeable future with some confidence backed by the algorithms developed by geniuses. In my experience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crime data, I developed a positive hope for safer future. This project excited me about the possible constructive impact it might create in future.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53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5"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28FA5-FFEF-4D3E-A51E-D8299B0C4FB5}"/>
              </a:ext>
            </a:extLst>
          </p:cNvPr>
          <p:cNvSpPr txBox="1"/>
          <p:nvPr/>
        </p:nvSpPr>
        <p:spPr>
          <a:xfrm>
            <a:off x="2872409" y="2494011"/>
            <a:ext cx="6094674" cy="1602939"/>
          </a:xfrm>
          <a:prstGeom prst="rect">
            <a:avLst/>
          </a:prstGeom>
          <a:noFill/>
        </p:spPr>
        <p:txBody>
          <a:bodyPr wrap="square">
            <a:spAutoFit/>
          </a:bodyPr>
          <a:lstStyle/>
          <a:p>
            <a:pPr algn="ctr">
              <a:lnSpc>
                <a:spcPct val="107000"/>
              </a:lnSpc>
              <a:spcAft>
                <a:spcPts val="800"/>
              </a:spcAft>
            </a:pPr>
            <a:r>
              <a:rPr lang="en-IN" sz="9600" dirty="0">
                <a:effectLst/>
                <a:latin typeface="Calibri" panose="020F0502020204030204" pitchFamily="34" charset="0"/>
                <a:ea typeface="Calibri" panose="020F0502020204030204" pitchFamily="34" charset="0"/>
                <a:cs typeface="Times New Roman" panose="02020603050405020304" pitchFamily="18" charset="0"/>
              </a:rPr>
              <a:t>THANK YOU </a:t>
            </a:r>
          </a:p>
        </p:txBody>
      </p:sp>
    </p:spTree>
    <p:extLst>
      <p:ext uri="{BB962C8B-B14F-4D97-AF65-F5344CB8AC3E}">
        <p14:creationId xmlns:p14="http://schemas.microsoft.com/office/powerpoint/2010/main" val="4293419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2877</TotalTime>
  <Words>585</Words>
  <Application>Microsoft Office PowerPoint</Application>
  <PresentationFormat>Widescreen</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CRIME IN CONTEXT IN US (1975 TO 2015), ARE VIOLENT CRIME RATES RISING OR FALLING IN AMERICAN CITIES?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dc:creator>
  <cp:lastModifiedBy>mary.mandi7296@gmail.com</cp:lastModifiedBy>
  <cp:revision>143</cp:revision>
  <dcterms:created xsi:type="dcterms:W3CDTF">2021-07-02T11:54:31Z</dcterms:created>
  <dcterms:modified xsi:type="dcterms:W3CDTF">2021-08-07T07:18:28Z</dcterms:modified>
</cp:coreProperties>
</file>