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66" r:id="rId3"/>
    <p:sldId id="267" r:id="rId4"/>
    <p:sldId id="270" r:id="rId5"/>
    <p:sldId id="293" r:id="rId6"/>
    <p:sldId id="279" r:id="rId7"/>
    <p:sldId id="281" r:id="rId8"/>
    <p:sldId id="282" r:id="rId9"/>
    <p:sldId id="283"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198F0-B7D6-4F29-B27B-330F3DC83FB2}" v="1" dt="2023-04-30T18:44:29.95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E8E8"/>
          </a:solidFill>
        </a:fill>
      </a:tcStyle>
    </a:wholeTbl>
    <a:band2H>
      <a:tcTxStyle/>
      <a:tcStyle>
        <a:tcBdr/>
        <a:fill>
          <a:solidFill>
            <a:srgbClr val="F4F4F4"/>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CA"/>
          </a:solidFill>
        </a:fill>
      </a:tcStyle>
    </a:wholeTbl>
    <a:band2H>
      <a:tcTxStyle/>
      <a:tcStyle>
        <a:tcBdr/>
        <a:fill>
          <a:solidFill>
            <a:srgbClr val="FFFF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5CA"/>
          </a:solidFill>
        </a:fill>
      </a:tcStyle>
    </a:wholeTbl>
    <a:band2H>
      <a:tcTxStyle/>
      <a:tcStyle>
        <a:tcBdr/>
        <a:fill>
          <a:solidFill>
            <a:srgbClr val="FFF2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snapToGrid="0">
      <p:cViewPr varScale="1">
        <p:scale>
          <a:sx n="74" d="100"/>
          <a:sy n="74" d="100"/>
        </p:scale>
        <p:origin x="102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Prichonnet" userId="38d67d84fb672679" providerId="LiveId" clId="{2FB198F0-B7D6-4F29-B27B-330F3DC83FB2}"/>
    <pc:docChg chg="custSel delSld modSld">
      <pc:chgData name="Mathieu Prichonnet" userId="38d67d84fb672679" providerId="LiveId" clId="{2FB198F0-B7D6-4F29-B27B-330F3DC83FB2}" dt="2023-04-30T18:44:55.140" v="20" actId="47"/>
      <pc:docMkLst>
        <pc:docMk/>
      </pc:docMkLst>
      <pc:sldChg chg="del">
        <pc:chgData name="Mathieu Prichonnet" userId="38d67d84fb672679" providerId="LiveId" clId="{2FB198F0-B7D6-4F29-B27B-330F3DC83FB2}" dt="2023-04-30T18:41:31.431" v="0" actId="47"/>
        <pc:sldMkLst>
          <pc:docMk/>
          <pc:sldMk cId="0" sldId="271"/>
        </pc:sldMkLst>
      </pc:sldChg>
      <pc:sldChg chg="modSp del mod">
        <pc:chgData name="Mathieu Prichonnet" userId="38d67d84fb672679" providerId="LiveId" clId="{2FB198F0-B7D6-4F29-B27B-330F3DC83FB2}" dt="2023-04-30T18:44:55.140" v="20" actId="47"/>
        <pc:sldMkLst>
          <pc:docMk/>
          <pc:sldMk cId="0" sldId="280"/>
        </pc:sldMkLst>
        <pc:spChg chg="mod">
          <ac:chgData name="Mathieu Prichonnet" userId="38d67d84fb672679" providerId="LiveId" clId="{2FB198F0-B7D6-4F29-B27B-330F3DC83FB2}" dt="2023-04-30T18:44:30.004" v="12" actId="27636"/>
          <ac:spMkLst>
            <pc:docMk/>
            <pc:sldMk cId="0" sldId="280"/>
            <ac:spMk id="293" creationId="{00000000-0000-0000-0000-000000000000}"/>
          </ac:spMkLst>
        </pc:spChg>
      </pc:sldChg>
      <pc:sldChg chg="modSp mod">
        <pc:chgData name="Mathieu Prichonnet" userId="38d67d84fb672679" providerId="LiveId" clId="{2FB198F0-B7D6-4F29-B27B-330F3DC83FB2}" dt="2023-04-30T18:44:09.326" v="3" actId="27636"/>
        <pc:sldMkLst>
          <pc:docMk/>
          <pc:sldMk cId="0" sldId="281"/>
        </pc:sldMkLst>
        <pc:spChg chg="mod">
          <ac:chgData name="Mathieu Prichonnet" userId="38d67d84fb672679" providerId="LiveId" clId="{2FB198F0-B7D6-4F29-B27B-330F3DC83FB2}" dt="2023-04-30T18:44:09.326" v="3" actId="27636"/>
          <ac:spMkLst>
            <pc:docMk/>
            <pc:sldMk cId="0" sldId="281"/>
            <ac:spMk id="304" creationId="{00000000-0000-0000-0000-000000000000}"/>
          </ac:spMkLst>
        </pc:spChg>
      </pc:sldChg>
      <pc:sldChg chg="modSp mod">
        <pc:chgData name="Mathieu Prichonnet" userId="38d67d84fb672679" providerId="LiveId" clId="{2FB198F0-B7D6-4F29-B27B-330F3DC83FB2}" dt="2023-04-30T18:44:12.866" v="5" actId="27636"/>
        <pc:sldMkLst>
          <pc:docMk/>
          <pc:sldMk cId="0" sldId="282"/>
        </pc:sldMkLst>
        <pc:spChg chg="mod">
          <ac:chgData name="Mathieu Prichonnet" userId="38d67d84fb672679" providerId="LiveId" clId="{2FB198F0-B7D6-4F29-B27B-330F3DC83FB2}" dt="2023-04-30T18:44:12.866" v="5" actId="27636"/>
          <ac:spMkLst>
            <pc:docMk/>
            <pc:sldMk cId="0" sldId="282"/>
            <ac:spMk id="309" creationId="{00000000-0000-0000-0000-000000000000}"/>
          </ac:spMkLst>
        </pc:spChg>
      </pc:sldChg>
      <pc:sldChg chg="modSp mod">
        <pc:chgData name="Mathieu Prichonnet" userId="38d67d84fb672679" providerId="LiveId" clId="{2FB198F0-B7D6-4F29-B27B-330F3DC83FB2}" dt="2023-04-30T18:44:47.311" v="19" actId="27636"/>
        <pc:sldMkLst>
          <pc:docMk/>
          <pc:sldMk cId="0" sldId="283"/>
        </pc:sldMkLst>
        <pc:spChg chg="mod">
          <ac:chgData name="Mathieu Prichonnet" userId="38d67d84fb672679" providerId="LiveId" clId="{2FB198F0-B7D6-4F29-B27B-330F3DC83FB2}" dt="2023-04-30T18:44:47.311" v="19" actId="27636"/>
          <ac:spMkLst>
            <pc:docMk/>
            <pc:sldMk cId="0" sldId="283"/>
            <ac:spMk id="3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Graphik"/>
      </a:defRPr>
    </a:lvl1pPr>
    <a:lvl2pPr indent="228600" latinLnBrk="0">
      <a:defRPr sz="1200">
        <a:latin typeface="+mj-lt"/>
        <a:ea typeface="+mj-ea"/>
        <a:cs typeface="+mj-cs"/>
        <a:sym typeface="Graphik"/>
      </a:defRPr>
    </a:lvl2pPr>
    <a:lvl3pPr indent="457200" latinLnBrk="0">
      <a:defRPr sz="1200">
        <a:latin typeface="+mj-lt"/>
        <a:ea typeface="+mj-ea"/>
        <a:cs typeface="+mj-cs"/>
        <a:sym typeface="Graphik"/>
      </a:defRPr>
    </a:lvl3pPr>
    <a:lvl4pPr indent="685800" latinLnBrk="0">
      <a:defRPr sz="1200">
        <a:latin typeface="+mj-lt"/>
        <a:ea typeface="+mj-ea"/>
        <a:cs typeface="+mj-cs"/>
        <a:sym typeface="Graphik"/>
      </a:defRPr>
    </a:lvl4pPr>
    <a:lvl5pPr indent="914400" latinLnBrk="0">
      <a:defRPr sz="1200">
        <a:latin typeface="+mj-lt"/>
        <a:ea typeface="+mj-ea"/>
        <a:cs typeface="+mj-cs"/>
        <a:sym typeface="Graphik"/>
      </a:defRPr>
    </a:lvl5pPr>
    <a:lvl6pPr indent="1143000" latinLnBrk="0">
      <a:defRPr sz="1200">
        <a:latin typeface="+mj-lt"/>
        <a:ea typeface="+mj-ea"/>
        <a:cs typeface="+mj-cs"/>
        <a:sym typeface="Graphik"/>
      </a:defRPr>
    </a:lvl6pPr>
    <a:lvl7pPr indent="1371600" latinLnBrk="0">
      <a:defRPr sz="1200">
        <a:latin typeface="+mj-lt"/>
        <a:ea typeface="+mj-ea"/>
        <a:cs typeface="+mj-cs"/>
        <a:sym typeface="Graphik"/>
      </a:defRPr>
    </a:lvl7pPr>
    <a:lvl8pPr indent="1600200" latinLnBrk="0">
      <a:defRPr sz="1200">
        <a:latin typeface="+mj-lt"/>
        <a:ea typeface="+mj-ea"/>
        <a:cs typeface="+mj-cs"/>
        <a:sym typeface="Graphik"/>
      </a:defRPr>
    </a:lvl8pPr>
    <a:lvl9pPr indent="1828800" latinLnBrk="0">
      <a:defRPr sz="1200">
        <a:latin typeface="+mj-lt"/>
        <a:ea typeface="+mj-ea"/>
        <a:cs typeface="+mj-cs"/>
        <a:sym typeface="Graphi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6" name="01"/>
          <p:cNvSpPr txBox="1">
            <a:spLocks noGrp="1"/>
          </p:cNvSpPr>
          <p:nvPr>
            <p:ph type="sldNum" sz="quarter" idx="2"/>
          </p:nvPr>
        </p:nvSpPr>
        <p:spPr>
          <a:xfrm>
            <a:off x="11671163" y="6628909"/>
            <a:ext cx="139837" cy="127001"/>
          </a:xfrm>
          <a:prstGeom prst="rect">
            <a:avLst/>
          </a:prstGeom>
        </p:spPr>
        <p:txBody>
          <a:bodyPr lIns="0" tIns="0" rIns="0" bIns="0" anchor="b"/>
          <a:lstStyle>
            <a:lvl1pPr>
              <a:defRPr sz="900">
                <a:solidFill>
                  <a:srgbClr val="808080"/>
                </a:solidFill>
              </a:defRPr>
            </a:lvl1p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33" name="01"/>
          <p:cNvSpPr txBox="1">
            <a:spLocks noGrp="1"/>
          </p:cNvSpPr>
          <p:nvPr>
            <p:ph type="sldNum" sz="quarter" idx="2"/>
          </p:nvPr>
        </p:nvSpPr>
        <p:spPr>
          <a:xfrm>
            <a:off x="11671163" y="6628909"/>
            <a:ext cx="139837" cy="127001"/>
          </a:xfrm>
          <a:prstGeom prst="rect">
            <a:avLst/>
          </a:prstGeom>
        </p:spPr>
        <p:txBody>
          <a:bodyPr lIns="0" tIns="0" rIns="0" bIns="0" anchor="b"/>
          <a:lstStyle>
            <a:lvl1pPr>
              <a:defRPr sz="900">
                <a:solidFill>
                  <a:srgbClr val="808080"/>
                </a:solidFill>
              </a:defRPr>
            </a:lvl1p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_Title and Subtitle">
    <p:bg>
      <p:bgPr>
        <a:solidFill>
          <a:schemeClr val="accent3"/>
        </a:solidFill>
        <a:effectLst/>
      </p:bgPr>
    </p:bg>
    <p:spTree>
      <p:nvGrpSpPr>
        <p:cNvPr id="1" name=""/>
        <p:cNvGrpSpPr/>
        <p:nvPr/>
      </p:nvGrpSpPr>
      <p:grpSpPr>
        <a:xfrm>
          <a:off x="0" y="0"/>
          <a:ext cx="0" cy="0"/>
          <a:chOff x="0" y="0"/>
          <a:chExt cx="0" cy="0"/>
        </a:xfrm>
      </p:grpSpPr>
      <p:sp>
        <p:nvSpPr>
          <p:cNvPr id="54" name="01"/>
          <p:cNvSpPr txBox="1">
            <a:spLocks noGrp="1"/>
          </p:cNvSpPr>
          <p:nvPr>
            <p:ph type="sldNum" sz="quarter" idx="2"/>
          </p:nvPr>
        </p:nvSpPr>
        <p:spPr>
          <a:xfrm>
            <a:off x="11671163" y="6628909"/>
            <a:ext cx="139837" cy="127001"/>
          </a:xfrm>
          <a:prstGeom prst="rect">
            <a:avLst/>
          </a:prstGeom>
        </p:spPr>
        <p:txBody>
          <a:bodyPr lIns="0" tIns="0" rIns="0" bIns="0" anchor="b"/>
          <a:lstStyle>
            <a:lvl1pPr>
              <a:defRPr sz="900">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2_Title and Content">
    <p:spTree>
      <p:nvGrpSpPr>
        <p:cNvPr id="1" name=""/>
        <p:cNvGrpSpPr/>
        <p:nvPr/>
      </p:nvGrpSpPr>
      <p:grpSpPr>
        <a:xfrm>
          <a:off x="0" y="0"/>
          <a:ext cx="0" cy="0"/>
          <a:chOff x="0" y="0"/>
          <a:chExt cx="0" cy="0"/>
        </a:xfrm>
      </p:grpSpPr>
      <p:sp>
        <p:nvSpPr>
          <p:cNvPr id="61" name="01"/>
          <p:cNvSpPr txBox="1">
            <a:spLocks noGrp="1"/>
          </p:cNvSpPr>
          <p:nvPr>
            <p:ph type="sldNum" sz="quarter" idx="2"/>
          </p:nvPr>
        </p:nvSpPr>
        <p:spPr>
          <a:xfrm>
            <a:off x="11671163" y="6628909"/>
            <a:ext cx="139837" cy="127001"/>
          </a:xfrm>
          <a:prstGeom prst="rect">
            <a:avLst/>
          </a:prstGeom>
        </p:spPr>
        <p:txBody>
          <a:bodyPr lIns="0" tIns="0" rIns="0" bIns="0" anchor="b"/>
          <a:lstStyle>
            <a:lvl1pPr>
              <a:defRPr sz="900">
                <a:solidFill>
                  <a:srgbClr val="808080"/>
                </a:solidFill>
              </a:defRPr>
            </a:lvl1p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7" descr="Picture 17"/>
          <p:cNvPicPr>
            <a:picLocks noChangeAspect="1"/>
          </p:cNvPicPr>
          <p:nvPr/>
        </p:nvPicPr>
        <p:blipFill>
          <a:blip r:embed="rId6"/>
          <a:stretch>
            <a:fillRect/>
          </a:stretch>
        </p:blipFill>
        <p:spPr>
          <a:xfrm>
            <a:off x="-1562799" y="2830495"/>
            <a:ext cx="14573949" cy="5986977"/>
          </a:xfrm>
          <a:prstGeom prst="rect">
            <a:avLst/>
          </a:prstGeom>
          <a:ln w="12700">
            <a:miter lim="400000"/>
          </a:ln>
        </p:spPr>
      </p:pic>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01"/>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5" r:id="rId3"/>
    <p:sldLayoutId id="2147483656" r:id="rId4"/>
  </p:sldLayoutIdLst>
  <p:transition spd="med"/>
  <p:txStyles>
    <p:titleStyle>
      <a:lvl1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1pPr>
      <a:lvl2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2pPr>
      <a:lvl3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3pPr>
      <a:lvl4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4pPr>
      <a:lvl5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5pPr>
      <a:lvl6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6pPr>
      <a:lvl7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7pPr>
      <a:lvl8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8pPr>
      <a:lvl9pPr marL="0" marR="0" indent="0" algn="l" defTabSz="914377" rtl="0" latinLnBrk="0">
        <a:lnSpc>
          <a:spcPct val="80000"/>
        </a:lnSpc>
        <a:spcBef>
          <a:spcPts val="0"/>
        </a:spcBef>
        <a:spcAft>
          <a:spcPts val="0"/>
        </a:spcAft>
        <a:buClrTx/>
        <a:buSzTx/>
        <a:buFontTx/>
        <a:buNone/>
        <a:tabLst/>
        <a:defRPr sz="3200" b="0" i="0" u="none" strike="noStrike" cap="all" spc="0" baseline="0">
          <a:solidFill>
            <a:srgbClr val="000000"/>
          </a:solidFill>
          <a:uFillTx/>
          <a:latin typeface="Arial Black"/>
          <a:ea typeface="Arial Black"/>
          <a:cs typeface="Arial Black"/>
          <a:sym typeface="Arial Black"/>
        </a:defRPr>
      </a:lvl9pPr>
    </p:titleStyle>
    <p:bodyStyle>
      <a:lvl1pPr marL="177800" marR="0" indent="-177800" algn="l" defTabSz="914377" rtl="0" latinLnBrk="0">
        <a:lnSpc>
          <a:spcPct val="90000"/>
        </a:lnSpc>
        <a:spcBef>
          <a:spcPts val="90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361950" marR="0" indent="-184150" algn="l" defTabSz="914377" rtl="0" latinLnBrk="0">
        <a:lnSpc>
          <a:spcPct val="90000"/>
        </a:lnSpc>
        <a:spcBef>
          <a:spcPts val="90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536575" marR="0" indent="-174625" algn="l" defTabSz="914377" rtl="0" latinLnBrk="0">
        <a:lnSpc>
          <a:spcPct val="90000"/>
        </a:lnSpc>
        <a:spcBef>
          <a:spcPts val="90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728644" marR="0" indent="-214307" algn="l" defTabSz="914377" rtl="0" latinLnBrk="0">
        <a:lnSpc>
          <a:spcPct val="90000"/>
        </a:lnSpc>
        <a:spcBef>
          <a:spcPts val="90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933427" marR="0" indent="-253994" algn="l" defTabSz="914377" rtl="0" latinLnBrk="0">
        <a:lnSpc>
          <a:spcPct val="90000"/>
        </a:lnSpc>
        <a:spcBef>
          <a:spcPts val="90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1144029" marR="0" indent="-288389" algn="l" defTabSz="914377" rtl="0" latinLnBrk="0">
        <a:lnSpc>
          <a:spcPct val="90000"/>
        </a:lnSpc>
        <a:spcBef>
          <a:spcPts val="90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0" marR="0" indent="55560" algn="l" defTabSz="914377" rtl="0" latinLnBrk="0">
        <a:lnSpc>
          <a:spcPct val="90000"/>
        </a:lnSpc>
        <a:spcBef>
          <a:spcPts val="900"/>
        </a:spcBef>
        <a:spcAft>
          <a:spcPts val="0"/>
        </a:spcAft>
        <a:buClrTx/>
        <a:buSzTx/>
        <a:buFont typeface="Arial"/>
        <a:buNone/>
        <a:tabLst/>
        <a:defRPr sz="2000" b="0" i="0" u="none" strike="noStrike" cap="none" spc="0" baseline="0">
          <a:solidFill>
            <a:srgbClr val="000000"/>
          </a:solidFill>
          <a:uFillTx/>
          <a:latin typeface="Arial"/>
          <a:ea typeface="Arial"/>
          <a:cs typeface="Arial"/>
          <a:sym typeface="Arial"/>
        </a:defRPr>
      </a:lvl7pPr>
      <a:lvl8pPr marL="0" marR="0" indent="55560" algn="l" defTabSz="914377" rtl="0" latinLnBrk="0">
        <a:lnSpc>
          <a:spcPct val="90000"/>
        </a:lnSpc>
        <a:spcBef>
          <a:spcPts val="900"/>
        </a:spcBef>
        <a:spcAft>
          <a:spcPts val="0"/>
        </a:spcAft>
        <a:buClrTx/>
        <a:buSzTx/>
        <a:buFont typeface="Arial"/>
        <a:buNone/>
        <a:tabLst/>
        <a:defRPr sz="2000" b="0" i="0" u="none" strike="noStrike" cap="none" spc="0" baseline="0">
          <a:solidFill>
            <a:srgbClr val="000000"/>
          </a:solidFill>
          <a:uFillTx/>
          <a:latin typeface="Arial"/>
          <a:ea typeface="Arial"/>
          <a:cs typeface="Arial"/>
          <a:sym typeface="Arial"/>
        </a:defRPr>
      </a:lvl8pPr>
      <a:lvl9pPr marL="0" marR="0" indent="55560" algn="l" defTabSz="914377" rtl="0" latinLnBrk="0">
        <a:lnSpc>
          <a:spcPct val="90000"/>
        </a:lnSpc>
        <a:spcBef>
          <a:spcPts val="900"/>
        </a:spcBef>
        <a:spcAft>
          <a:spcPts val="0"/>
        </a:spcAft>
        <a:buClrTx/>
        <a:buSzTx/>
        <a:buFont typeface="Arial"/>
        <a:buNone/>
        <a:tabLst/>
        <a:defRPr sz="20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2"/>
          <p:cNvSpPr txBox="1">
            <a:spLocks noGrp="1"/>
          </p:cNvSpPr>
          <p:nvPr>
            <p:ph type="sldNum" sz="quarter" idx="2"/>
          </p:nvPr>
        </p:nvSpPr>
        <p:spPr>
          <a:xfrm>
            <a:off x="11683999" y="6628909"/>
            <a:ext cx="127001"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74" name="Title 3"/>
          <p:cNvSpPr txBox="1"/>
          <p:nvPr/>
        </p:nvSpPr>
        <p:spPr>
          <a:xfrm>
            <a:off x="1436914" y="1463545"/>
            <a:ext cx="10393138" cy="11962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spAutoFit/>
          </a:bodyPr>
          <a:lstStyle>
            <a:lvl1pPr defTabSz="914377">
              <a:lnSpc>
                <a:spcPct val="80000"/>
              </a:lnSpc>
              <a:defRPr sz="4800" cap="all">
                <a:latin typeface="Arial Black"/>
                <a:ea typeface="Arial Black"/>
                <a:cs typeface="Arial Black"/>
                <a:sym typeface="Arial Black"/>
              </a:defRPr>
            </a:lvl1pPr>
          </a:lstStyle>
          <a:p>
            <a:r>
              <a:rPr lang="en-US" dirty="0"/>
              <a:t>PMO Build and experience</a:t>
            </a:r>
          </a:p>
          <a:p>
            <a:r>
              <a:rPr dirty="0"/>
              <a:t>(</a:t>
            </a:r>
            <a:r>
              <a:rPr lang="en-US" dirty="0"/>
              <a:t>concepts</a:t>
            </a:r>
            <a:r>
              <a:rPr dirty="0"/>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7"/>
          <p:cNvSpPr txBox="1">
            <a:spLocks noGrp="1"/>
          </p:cNvSpPr>
          <p:nvPr>
            <p:ph type="sldNum" sz="quarter" idx="2"/>
          </p:nvPr>
        </p:nvSpPr>
        <p:spPr>
          <a:xfrm>
            <a:off x="11679646" y="6628909"/>
            <a:ext cx="131354"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grpSp>
        <p:nvGrpSpPr>
          <p:cNvPr id="136" name="Diagram 2"/>
          <p:cNvGrpSpPr/>
          <p:nvPr/>
        </p:nvGrpSpPr>
        <p:grpSpPr>
          <a:xfrm>
            <a:off x="1830257" y="1356592"/>
            <a:ext cx="8613955" cy="2692294"/>
            <a:chOff x="-1" y="-1"/>
            <a:chExt cx="8613955" cy="2692294"/>
          </a:xfrm>
        </p:grpSpPr>
        <p:sp>
          <p:nvSpPr>
            <p:cNvPr id="122" name="Shape"/>
            <p:cNvSpPr/>
            <p:nvPr/>
          </p:nvSpPr>
          <p:spPr>
            <a:xfrm rot="5400000">
              <a:off x="316920" y="1420756"/>
              <a:ext cx="954616" cy="1588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23" name="Descriptive (measurements)"/>
            <p:cNvSpPr txBox="1"/>
            <p:nvPr/>
          </p:nvSpPr>
          <p:spPr>
            <a:xfrm>
              <a:off x="157571" y="1895362"/>
              <a:ext cx="1434068" cy="4875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339" tIns="53339" rIns="53339" bIns="53339" numCol="1" anchor="t">
              <a:spAutoFit/>
            </a:bodyPr>
            <a:lstStyle/>
            <a:p>
              <a:pPr defTabSz="622300">
                <a:lnSpc>
                  <a:spcPct val="90000"/>
                </a:lnSpc>
                <a:spcBef>
                  <a:spcPts val="500"/>
                </a:spcBef>
                <a:defRPr sz="1400"/>
              </a:pPr>
              <a:r>
                <a:t>Descriptive</a:t>
              </a:r>
              <a:br/>
              <a:r>
                <a:t>(measurements)</a:t>
              </a:r>
            </a:p>
          </p:txBody>
        </p:sp>
        <p:sp>
          <p:nvSpPr>
            <p:cNvPr id="124" name="Triangle"/>
            <p:cNvSpPr/>
            <p:nvPr/>
          </p:nvSpPr>
          <p:spPr>
            <a:xfrm>
              <a:off x="1321060" y="1303812"/>
              <a:ext cx="270579" cy="2705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25" name="Shape"/>
            <p:cNvSpPr/>
            <p:nvPr/>
          </p:nvSpPr>
          <p:spPr>
            <a:xfrm rot="5400000">
              <a:off x="2072500" y="986336"/>
              <a:ext cx="954615" cy="1588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26" name="Diagnostic  (KPIs)"/>
            <p:cNvSpPr txBox="1"/>
            <p:nvPr/>
          </p:nvSpPr>
          <p:spPr>
            <a:xfrm>
              <a:off x="1913151" y="1460943"/>
              <a:ext cx="1434068" cy="4875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339" tIns="53339" rIns="53339" bIns="53339" numCol="1" anchor="t">
              <a:spAutoFit/>
            </a:bodyPr>
            <a:lstStyle/>
            <a:p>
              <a:pPr defTabSz="622300">
                <a:lnSpc>
                  <a:spcPct val="90000"/>
                </a:lnSpc>
                <a:spcBef>
                  <a:spcPts val="500"/>
                </a:spcBef>
                <a:defRPr sz="1400"/>
              </a:pPr>
              <a:r>
                <a:t>Diagnostic </a:t>
              </a:r>
              <a:br/>
              <a:r>
                <a:t>(KPIs)</a:t>
              </a:r>
            </a:p>
          </p:txBody>
        </p:sp>
        <p:sp>
          <p:nvSpPr>
            <p:cNvPr id="127" name="Triangle"/>
            <p:cNvSpPr/>
            <p:nvPr/>
          </p:nvSpPr>
          <p:spPr>
            <a:xfrm>
              <a:off x="3076640" y="869392"/>
              <a:ext cx="270579" cy="2705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28" name="Shape"/>
            <p:cNvSpPr/>
            <p:nvPr/>
          </p:nvSpPr>
          <p:spPr>
            <a:xfrm rot="5400000">
              <a:off x="3828077" y="551917"/>
              <a:ext cx="954615" cy="1588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29" name="Discovery (how does it all relate)"/>
            <p:cNvSpPr txBox="1"/>
            <p:nvPr/>
          </p:nvSpPr>
          <p:spPr>
            <a:xfrm>
              <a:off x="3668729" y="1026523"/>
              <a:ext cx="1434068" cy="6709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339" tIns="53339" rIns="53339" bIns="53339" numCol="1" anchor="t">
              <a:spAutoFit/>
            </a:bodyPr>
            <a:lstStyle/>
            <a:p>
              <a:pPr defTabSz="622300">
                <a:lnSpc>
                  <a:spcPct val="90000"/>
                </a:lnSpc>
                <a:spcBef>
                  <a:spcPts val="500"/>
                </a:spcBef>
                <a:defRPr sz="1400"/>
              </a:pPr>
              <a:r>
                <a:t>Discovery</a:t>
              </a:r>
              <a:br/>
              <a:r>
                <a:t>(how does it all relate)</a:t>
              </a:r>
            </a:p>
          </p:txBody>
        </p:sp>
        <p:sp>
          <p:nvSpPr>
            <p:cNvPr id="130" name="Triangle"/>
            <p:cNvSpPr/>
            <p:nvPr/>
          </p:nvSpPr>
          <p:spPr>
            <a:xfrm>
              <a:off x="4832217" y="434974"/>
              <a:ext cx="270579" cy="2705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31" name="Shape"/>
            <p:cNvSpPr/>
            <p:nvPr/>
          </p:nvSpPr>
          <p:spPr>
            <a:xfrm rot="5400000">
              <a:off x="5583656" y="117498"/>
              <a:ext cx="954615" cy="15884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32" name="Predictive  (what will happen)"/>
            <p:cNvSpPr txBox="1"/>
            <p:nvPr/>
          </p:nvSpPr>
          <p:spPr>
            <a:xfrm>
              <a:off x="5424307" y="592104"/>
              <a:ext cx="1434068" cy="6709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339" tIns="53339" rIns="53339" bIns="53339" numCol="1" anchor="t">
              <a:spAutoFit/>
            </a:bodyPr>
            <a:lstStyle/>
            <a:p>
              <a:pPr defTabSz="622300">
                <a:lnSpc>
                  <a:spcPct val="90000"/>
                </a:lnSpc>
                <a:spcBef>
                  <a:spcPts val="500"/>
                </a:spcBef>
                <a:defRPr sz="1400"/>
              </a:pPr>
              <a:r>
                <a:t>Predictive </a:t>
              </a:r>
              <a:br/>
              <a:r>
                <a:t>(what will happen)</a:t>
              </a:r>
            </a:p>
          </p:txBody>
        </p:sp>
        <p:sp>
          <p:nvSpPr>
            <p:cNvPr id="133" name="Triangle"/>
            <p:cNvSpPr/>
            <p:nvPr/>
          </p:nvSpPr>
          <p:spPr>
            <a:xfrm>
              <a:off x="6587797" y="553"/>
              <a:ext cx="270579" cy="27058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34" name="Shape"/>
            <p:cNvSpPr/>
            <p:nvPr/>
          </p:nvSpPr>
          <p:spPr>
            <a:xfrm rot="5400000">
              <a:off x="7339234" y="-316922"/>
              <a:ext cx="954615" cy="15884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chemeClr val="accent5"/>
            </a:solidFill>
            <a:ln w="12700" cap="flat">
              <a:solidFill>
                <a:schemeClr val="accent5"/>
              </a:solidFill>
              <a:prstDash val="solid"/>
              <a:miter lim="800000"/>
            </a:ln>
            <a:effectLst/>
          </p:spPr>
          <p:txBody>
            <a:bodyPr wrap="square" lIns="53999" tIns="53999" rIns="53999" bIns="53999" numCol="1" anchor="t">
              <a:noAutofit/>
            </a:bodyPr>
            <a:lstStyle/>
            <a:p>
              <a:endParaRPr/>
            </a:p>
          </p:txBody>
        </p:sp>
        <p:sp>
          <p:nvSpPr>
            <p:cNvPr id="135" name="Prescriptive  (how to react)"/>
            <p:cNvSpPr txBox="1"/>
            <p:nvPr/>
          </p:nvSpPr>
          <p:spPr>
            <a:xfrm>
              <a:off x="7179886" y="157685"/>
              <a:ext cx="1434068" cy="4875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339" tIns="53339" rIns="53339" bIns="53339" numCol="1" anchor="t">
              <a:spAutoFit/>
            </a:bodyPr>
            <a:lstStyle/>
            <a:p>
              <a:pPr defTabSz="622300">
                <a:lnSpc>
                  <a:spcPct val="90000"/>
                </a:lnSpc>
                <a:spcBef>
                  <a:spcPts val="500"/>
                </a:spcBef>
                <a:defRPr sz="1400"/>
              </a:pPr>
              <a:r>
                <a:t>Prescriptive </a:t>
              </a:r>
              <a:br/>
              <a:r>
                <a:t>(how to react)</a:t>
              </a:r>
            </a:p>
          </p:txBody>
        </p:sp>
      </p:grpSp>
      <p:grpSp>
        <p:nvGrpSpPr>
          <p:cNvPr id="146" name="Diagram 6"/>
          <p:cNvGrpSpPr/>
          <p:nvPr/>
        </p:nvGrpSpPr>
        <p:grpSpPr>
          <a:xfrm>
            <a:off x="1828796" y="4337168"/>
            <a:ext cx="8614330" cy="1106204"/>
            <a:chOff x="0" y="0"/>
            <a:chExt cx="8614330" cy="1106202"/>
          </a:xfrm>
        </p:grpSpPr>
        <p:grpSp>
          <p:nvGrpSpPr>
            <p:cNvPr id="139" name="Group"/>
            <p:cNvGrpSpPr/>
            <p:nvPr/>
          </p:nvGrpSpPr>
          <p:grpSpPr>
            <a:xfrm>
              <a:off x="0" y="0"/>
              <a:ext cx="3602075" cy="1106202"/>
              <a:chOff x="0" y="0"/>
              <a:chExt cx="3602074" cy="1106201"/>
            </a:xfrm>
          </p:grpSpPr>
          <p:sp>
            <p:nvSpPr>
              <p:cNvPr id="137" name="Chevron"/>
              <p:cNvSpPr/>
              <p:nvPr/>
            </p:nvSpPr>
            <p:spPr>
              <a:xfrm>
                <a:off x="0" y="0"/>
                <a:ext cx="3602074" cy="1106201"/>
              </a:xfrm>
              <a:prstGeom prst="chevron">
                <a:avLst>
                  <a:gd name="adj" fmla="val 50000"/>
                </a:avLst>
              </a:prstGeom>
              <a:solidFill>
                <a:schemeClr val="accent5"/>
              </a:solidFill>
              <a:ln w="12700" cap="flat">
                <a:solidFill>
                  <a:srgbClr val="FFFFFF"/>
                </a:solidFill>
                <a:prstDash val="solid"/>
                <a:miter lim="800000"/>
              </a:ln>
              <a:effectLst/>
            </p:spPr>
            <p:txBody>
              <a:bodyPr wrap="square" lIns="53999" tIns="53999" rIns="53999" bIns="53999" numCol="1" anchor="ctr">
                <a:noAutofit/>
              </a:bodyPr>
              <a:lstStyle/>
              <a:p>
                <a:pPr algn="ctr" defTabSz="1111250">
                  <a:lnSpc>
                    <a:spcPct val="90000"/>
                  </a:lnSpc>
                  <a:spcBef>
                    <a:spcPts val="700"/>
                  </a:spcBef>
                  <a:defRPr>
                    <a:solidFill>
                      <a:srgbClr val="FFFFFF"/>
                    </a:solidFill>
                  </a:defRPr>
                </a:pPr>
                <a:endParaRPr/>
              </a:p>
            </p:txBody>
          </p:sp>
          <p:sp>
            <p:nvSpPr>
              <p:cNvPr id="138" name="Hindsight"/>
              <p:cNvSpPr txBox="1"/>
              <p:nvPr/>
            </p:nvSpPr>
            <p:spPr>
              <a:xfrm>
                <a:off x="619775" y="340805"/>
                <a:ext cx="2429199" cy="424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3337" tIns="33337" rIns="33337" bIns="33337" numCol="1" anchor="ctr">
                <a:spAutoFit/>
              </a:bodyPr>
              <a:lstStyle>
                <a:lvl1pPr algn="ctr" defTabSz="1111250">
                  <a:lnSpc>
                    <a:spcPct val="90000"/>
                  </a:lnSpc>
                  <a:spcBef>
                    <a:spcPts val="1000"/>
                  </a:spcBef>
                  <a:defRPr sz="2500">
                    <a:solidFill>
                      <a:srgbClr val="FFFFFF"/>
                    </a:solidFill>
                  </a:defRPr>
                </a:lvl1pPr>
              </a:lstStyle>
              <a:p>
                <a:r>
                  <a:t>Hindsight</a:t>
                </a:r>
              </a:p>
            </p:txBody>
          </p:sp>
        </p:grpSp>
        <p:grpSp>
          <p:nvGrpSpPr>
            <p:cNvPr id="142" name="Group"/>
            <p:cNvGrpSpPr/>
            <p:nvPr/>
          </p:nvGrpSpPr>
          <p:grpSpPr>
            <a:xfrm>
              <a:off x="3161943" y="0"/>
              <a:ext cx="2210521" cy="1106202"/>
              <a:chOff x="0" y="0"/>
              <a:chExt cx="2210520" cy="1106201"/>
            </a:xfrm>
          </p:grpSpPr>
          <p:sp>
            <p:nvSpPr>
              <p:cNvPr id="140" name="Chevron"/>
              <p:cNvSpPr/>
              <p:nvPr/>
            </p:nvSpPr>
            <p:spPr>
              <a:xfrm>
                <a:off x="0" y="0"/>
                <a:ext cx="2210520" cy="1106201"/>
              </a:xfrm>
              <a:prstGeom prst="chevron">
                <a:avLst>
                  <a:gd name="adj" fmla="val 50000"/>
                </a:avLst>
              </a:prstGeom>
              <a:solidFill>
                <a:schemeClr val="accent5"/>
              </a:solidFill>
              <a:ln w="12700" cap="flat">
                <a:solidFill>
                  <a:srgbClr val="FFFFFF"/>
                </a:solidFill>
                <a:prstDash val="solid"/>
                <a:miter lim="800000"/>
              </a:ln>
              <a:effectLst/>
            </p:spPr>
            <p:txBody>
              <a:bodyPr wrap="square" lIns="53999" tIns="53999" rIns="53999" bIns="53999" numCol="1" anchor="ctr">
                <a:noAutofit/>
              </a:bodyPr>
              <a:lstStyle/>
              <a:p>
                <a:pPr algn="ctr" defTabSz="1111250">
                  <a:lnSpc>
                    <a:spcPct val="90000"/>
                  </a:lnSpc>
                  <a:spcBef>
                    <a:spcPts val="700"/>
                  </a:spcBef>
                  <a:defRPr>
                    <a:solidFill>
                      <a:srgbClr val="FFFFFF"/>
                    </a:solidFill>
                  </a:defRPr>
                </a:pPr>
                <a:endParaRPr/>
              </a:p>
            </p:txBody>
          </p:sp>
          <p:sp>
            <p:nvSpPr>
              <p:cNvPr id="141" name="Insight"/>
              <p:cNvSpPr txBox="1"/>
              <p:nvPr/>
            </p:nvSpPr>
            <p:spPr>
              <a:xfrm>
                <a:off x="619775" y="340805"/>
                <a:ext cx="1037646" cy="424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3337" tIns="33337" rIns="33337" bIns="33337" numCol="1" anchor="ctr">
                <a:spAutoFit/>
              </a:bodyPr>
              <a:lstStyle>
                <a:lvl1pPr algn="ctr" defTabSz="1111250">
                  <a:lnSpc>
                    <a:spcPct val="90000"/>
                  </a:lnSpc>
                  <a:spcBef>
                    <a:spcPts val="1000"/>
                  </a:spcBef>
                  <a:defRPr sz="2500">
                    <a:solidFill>
                      <a:srgbClr val="FFFFFF"/>
                    </a:solidFill>
                  </a:defRPr>
                </a:lvl1pPr>
              </a:lstStyle>
              <a:p>
                <a:r>
                  <a:t>Insight</a:t>
                </a:r>
              </a:p>
            </p:txBody>
          </p:sp>
        </p:grpSp>
        <p:grpSp>
          <p:nvGrpSpPr>
            <p:cNvPr id="145" name="Group"/>
            <p:cNvGrpSpPr/>
            <p:nvPr/>
          </p:nvGrpSpPr>
          <p:grpSpPr>
            <a:xfrm>
              <a:off x="5012255" y="0"/>
              <a:ext cx="3602075" cy="1106202"/>
              <a:chOff x="0" y="0"/>
              <a:chExt cx="3602074" cy="1106201"/>
            </a:xfrm>
          </p:grpSpPr>
          <p:sp>
            <p:nvSpPr>
              <p:cNvPr id="143" name="Chevron"/>
              <p:cNvSpPr/>
              <p:nvPr/>
            </p:nvSpPr>
            <p:spPr>
              <a:xfrm>
                <a:off x="0" y="0"/>
                <a:ext cx="3602074" cy="1106201"/>
              </a:xfrm>
              <a:prstGeom prst="chevron">
                <a:avLst>
                  <a:gd name="adj" fmla="val 50000"/>
                </a:avLst>
              </a:prstGeom>
              <a:solidFill>
                <a:schemeClr val="accent5"/>
              </a:solidFill>
              <a:ln w="12700" cap="flat">
                <a:solidFill>
                  <a:srgbClr val="FFFFFF"/>
                </a:solidFill>
                <a:prstDash val="solid"/>
                <a:miter lim="800000"/>
              </a:ln>
              <a:effectLst/>
            </p:spPr>
            <p:txBody>
              <a:bodyPr wrap="square" lIns="53999" tIns="53999" rIns="53999" bIns="53999" numCol="1" anchor="ctr">
                <a:noAutofit/>
              </a:bodyPr>
              <a:lstStyle/>
              <a:p>
                <a:pPr algn="ctr" defTabSz="1111250">
                  <a:lnSpc>
                    <a:spcPct val="90000"/>
                  </a:lnSpc>
                  <a:spcBef>
                    <a:spcPts val="700"/>
                  </a:spcBef>
                  <a:defRPr>
                    <a:solidFill>
                      <a:srgbClr val="FFFFFF"/>
                    </a:solidFill>
                  </a:defRPr>
                </a:pPr>
                <a:endParaRPr/>
              </a:p>
            </p:txBody>
          </p:sp>
          <p:sp>
            <p:nvSpPr>
              <p:cNvPr id="144" name="Foresight"/>
              <p:cNvSpPr txBox="1"/>
              <p:nvPr/>
            </p:nvSpPr>
            <p:spPr>
              <a:xfrm>
                <a:off x="619775" y="340805"/>
                <a:ext cx="2429199" cy="42459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3337" tIns="33337" rIns="33337" bIns="33337" numCol="1" anchor="ctr">
                <a:spAutoFit/>
              </a:bodyPr>
              <a:lstStyle>
                <a:lvl1pPr algn="ctr" defTabSz="1111250">
                  <a:lnSpc>
                    <a:spcPct val="90000"/>
                  </a:lnSpc>
                  <a:spcBef>
                    <a:spcPts val="1000"/>
                  </a:spcBef>
                  <a:defRPr sz="2500">
                    <a:solidFill>
                      <a:srgbClr val="FFFFFF"/>
                    </a:solidFill>
                  </a:defRPr>
                </a:lvl1pPr>
              </a:lstStyle>
              <a:p>
                <a:r>
                  <a:t>Foresight</a:t>
                </a:r>
              </a:p>
            </p:txBody>
          </p:sp>
        </p:grpSp>
      </p:grpSp>
      <p:grpSp>
        <p:nvGrpSpPr>
          <p:cNvPr id="149" name="Arrow: Right 8"/>
          <p:cNvGrpSpPr/>
          <p:nvPr/>
        </p:nvGrpSpPr>
        <p:grpSpPr>
          <a:xfrm>
            <a:off x="1828795" y="615956"/>
            <a:ext cx="8616881" cy="665881"/>
            <a:chOff x="-1" y="0"/>
            <a:chExt cx="8616879" cy="665879"/>
          </a:xfrm>
        </p:grpSpPr>
        <p:sp>
          <p:nvSpPr>
            <p:cNvPr id="147" name="Arrow"/>
            <p:cNvSpPr/>
            <p:nvPr/>
          </p:nvSpPr>
          <p:spPr>
            <a:xfrm>
              <a:off x="0" y="0"/>
              <a:ext cx="8616878" cy="665879"/>
            </a:xfrm>
            <a:prstGeom prst="rightArrow">
              <a:avLst>
                <a:gd name="adj1" fmla="val 50000"/>
                <a:gd name="adj2" fmla="val 50000"/>
              </a:avLst>
            </a:prstGeom>
            <a:solidFill>
              <a:schemeClr val="accent3"/>
            </a:solidFill>
            <a:ln w="12700" cap="flat">
              <a:noFill/>
              <a:miter lim="400000"/>
            </a:ln>
            <a:effectLst/>
          </p:spPr>
          <p:txBody>
            <a:bodyPr wrap="square" lIns="53999" tIns="53999" rIns="53999" bIns="53999" numCol="1" anchor="ctr">
              <a:noAutofit/>
            </a:bodyPr>
            <a:lstStyle/>
            <a:p>
              <a:pPr algn="ctr">
                <a:defRPr>
                  <a:solidFill>
                    <a:srgbClr val="FFFFFF"/>
                  </a:solidFill>
                </a:defRPr>
              </a:pPr>
              <a:endParaRPr/>
            </a:p>
          </p:txBody>
        </p:sp>
        <p:sp>
          <p:nvSpPr>
            <p:cNvPr id="148" name="Maturity Level"/>
            <p:cNvSpPr txBox="1"/>
            <p:nvPr/>
          </p:nvSpPr>
          <p:spPr>
            <a:xfrm>
              <a:off x="-1" y="167963"/>
              <a:ext cx="8450409" cy="3299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lvl1pPr algn="ctr">
                <a:defRPr sz="1600"/>
              </a:lvl1pPr>
            </a:lstStyle>
            <a:p>
              <a:r>
                <a:t>Maturity Level</a:t>
              </a:r>
            </a:p>
          </p:txBody>
        </p:sp>
      </p:grpSp>
      <p:grpSp>
        <p:nvGrpSpPr>
          <p:cNvPr id="152" name="Arrow: Right 9"/>
          <p:cNvGrpSpPr/>
          <p:nvPr/>
        </p:nvGrpSpPr>
        <p:grpSpPr>
          <a:xfrm>
            <a:off x="1828794" y="5690794"/>
            <a:ext cx="8616880" cy="665881"/>
            <a:chOff x="-1" y="0"/>
            <a:chExt cx="8616879" cy="665879"/>
          </a:xfrm>
        </p:grpSpPr>
        <p:sp>
          <p:nvSpPr>
            <p:cNvPr id="150" name="Arrow"/>
            <p:cNvSpPr/>
            <p:nvPr/>
          </p:nvSpPr>
          <p:spPr>
            <a:xfrm>
              <a:off x="0" y="0"/>
              <a:ext cx="8616878" cy="665879"/>
            </a:xfrm>
            <a:prstGeom prst="rightArrow">
              <a:avLst>
                <a:gd name="adj1" fmla="val 50000"/>
                <a:gd name="adj2" fmla="val 50000"/>
              </a:avLst>
            </a:prstGeom>
            <a:solidFill>
              <a:schemeClr val="accent3"/>
            </a:solidFill>
            <a:ln w="12700" cap="flat">
              <a:noFill/>
              <a:miter lim="400000"/>
            </a:ln>
            <a:effectLst/>
          </p:spPr>
          <p:txBody>
            <a:bodyPr wrap="square" lIns="53999" tIns="53999" rIns="53999" bIns="53999" numCol="1" anchor="ctr">
              <a:noAutofit/>
            </a:bodyPr>
            <a:lstStyle/>
            <a:p>
              <a:pPr algn="ctr">
                <a:defRPr>
                  <a:solidFill>
                    <a:srgbClr val="FFFFFF"/>
                  </a:solidFill>
                </a:defRPr>
              </a:pPr>
              <a:endParaRPr/>
            </a:p>
          </p:txBody>
        </p:sp>
        <p:sp>
          <p:nvSpPr>
            <p:cNvPr id="151" name="Value to Organization"/>
            <p:cNvSpPr txBox="1"/>
            <p:nvPr/>
          </p:nvSpPr>
          <p:spPr>
            <a:xfrm>
              <a:off x="-1" y="167963"/>
              <a:ext cx="8450409" cy="3299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3999" tIns="53999" rIns="53999" bIns="53999" numCol="1" anchor="ctr">
              <a:spAutoFit/>
            </a:bodyPr>
            <a:lstStyle>
              <a:lvl1pPr algn="ctr">
                <a:defRPr sz="1600"/>
              </a:lvl1pPr>
            </a:lstStyle>
            <a:p>
              <a:r>
                <a:t>Value to Organization</a:t>
              </a:r>
            </a:p>
          </p:txBody>
        </p:sp>
      </p:grpSp>
      <p:sp>
        <p:nvSpPr>
          <p:cNvPr id="153" name="Title 1"/>
          <p:cNvSpPr txBox="1"/>
          <p:nvPr/>
        </p:nvSpPr>
        <p:spPr>
          <a:xfrm>
            <a:off x="381000" y="380997"/>
            <a:ext cx="1668517" cy="571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914377">
              <a:lnSpc>
                <a:spcPct val="80000"/>
              </a:lnSpc>
              <a:defRPr sz="3200" cap="all">
                <a:latin typeface="Arial Black"/>
                <a:ea typeface="Arial Black"/>
                <a:cs typeface="Arial Black"/>
                <a:sym typeface="Arial Black"/>
              </a:defRPr>
            </a:lvl1pPr>
          </a:lstStyle>
          <a:p>
            <a:r>
              <a:t>Vision</a:t>
            </a:r>
          </a:p>
        </p:txBody>
      </p:sp>
      <p:pic>
        <p:nvPicPr>
          <p:cNvPr id="154" name="Ink 5" descr="Ink 5"/>
          <p:cNvPicPr>
            <a:picLocks noChangeAspect="1"/>
          </p:cNvPicPr>
          <p:nvPr/>
        </p:nvPicPr>
        <p:blipFill>
          <a:blip r:embed="rId2"/>
          <a:stretch>
            <a:fillRect/>
          </a:stretch>
        </p:blipFill>
        <p:spPr>
          <a:xfrm>
            <a:off x="7331425" y="2520351"/>
            <a:ext cx="1249561" cy="360001"/>
          </a:xfrm>
          <a:prstGeom prst="rect">
            <a:avLst/>
          </a:prstGeom>
          <a:ln w="12700">
            <a:miter lim="400000"/>
          </a:ln>
        </p:spPr>
      </p:pic>
      <p:pic>
        <p:nvPicPr>
          <p:cNvPr id="155" name="Ink 11" descr="Ink 11"/>
          <p:cNvPicPr>
            <a:picLocks noChangeAspect="1"/>
          </p:cNvPicPr>
          <p:nvPr/>
        </p:nvPicPr>
        <p:blipFill>
          <a:blip r:embed="rId3"/>
          <a:stretch>
            <a:fillRect/>
          </a:stretch>
        </p:blipFill>
        <p:spPr>
          <a:xfrm>
            <a:off x="9064465" y="1967751"/>
            <a:ext cx="1389241" cy="360001"/>
          </a:xfrm>
          <a:prstGeom prst="rect">
            <a:avLst/>
          </a:prstGeom>
          <a:ln w="12700">
            <a:miter lim="400000"/>
          </a:ln>
        </p:spPr>
      </p:pic>
      <p:pic>
        <p:nvPicPr>
          <p:cNvPr id="156" name="Ink 12" descr="Ink 12"/>
          <p:cNvPicPr>
            <a:picLocks noChangeAspect="1"/>
          </p:cNvPicPr>
          <p:nvPr/>
        </p:nvPicPr>
        <p:blipFill>
          <a:blip r:embed="rId4"/>
          <a:stretch>
            <a:fillRect/>
          </a:stretch>
        </p:blipFill>
        <p:spPr>
          <a:xfrm>
            <a:off x="7521505" y="3932992"/>
            <a:ext cx="2247841" cy="1892881"/>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7"/>
          <p:cNvSpPr txBox="1">
            <a:spLocks noGrp="1"/>
          </p:cNvSpPr>
          <p:nvPr>
            <p:ph type="sldNum" sz="quarter" idx="2"/>
          </p:nvPr>
        </p:nvSpPr>
        <p:spPr>
          <a:xfrm>
            <a:off x="11671163" y="6628909"/>
            <a:ext cx="139837"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59" name="Content Placeholder 1"/>
          <p:cNvSpPr txBox="1">
            <a:spLocks noGrp="1"/>
          </p:cNvSpPr>
          <p:nvPr>
            <p:ph type="body" idx="4294967295"/>
          </p:nvPr>
        </p:nvSpPr>
        <p:spPr>
          <a:xfrm>
            <a:off x="380999" y="1412874"/>
            <a:ext cx="11430001" cy="4478151"/>
          </a:xfrm>
          <a:prstGeom prst="rect">
            <a:avLst/>
          </a:prstGeom>
        </p:spPr>
        <p:txBody>
          <a:bodyPr>
            <a:normAutofit lnSpcReduction="10000"/>
          </a:bodyPr>
          <a:lstStyle/>
          <a:p>
            <a:r>
              <a:t>How are we aligning our corporate strategy based on the demand generated by our clients?</a:t>
            </a:r>
          </a:p>
          <a:p>
            <a:r>
              <a:t>How are we tracking customer success? What are the KPI’s</a:t>
            </a:r>
          </a:p>
          <a:p>
            <a:r>
              <a:t>Which business capabilities are in trouble? Which ones could be next?</a:t>
            </a:r>
          </a:p>
          <a:p>
            <a:r>
              <a:t>How is my portfolio / project delivery at client doing? </a:t>
            </a:r>
            <a:br/>
            <a:r>
              <a:t>How are we trending? </a:t>
            </a:r>
            <a:br/>
            <a:r>
              <a:t>How will my client portfolio end up doing?</a:t>
            </a:r>
            <a:endParaRPr sz="1000"/>
          </a:p>
          <a:p>
            <a:r>
              <a:t>What do I need to know, review, evaluate, and possibly act upon the feedback we get from our customers?</a:t>
            </a:r>
          </a:p>
          <a:p>
            <a:r>
              <a:t>Is our internal knowledge being disseminated correctly throughout the company?</a:t>
            </a:r>
          </a:p>
          <a:p>
            <a:r>
              <a:t>When are the first indications that something may be amiss? Or that there are opportunities?</a:t>
            </a:r>
          </a:p>
          <a:p>
            <a:r>
              <a:t>Why didn’t I see this coming?</a:t>
            </a:r>
            <a:br/>
            <a:r>
              <a:t>Why did projects fail in the past? Statistically, are there root causes for cascading effects?</a:t>
            </a:r>
          </a:p>
          <a:p>
            <a:r>
              <a:t>Who are the experts?</a:t>
            </a:r>
          </a:p>
        </p:txBody>
      </p:sp>
      <p:sp>
        <p:nvSpPr>
          <p:cNvPr id="160" name="Title 2"/>
          <p:cNvSpPr txBox="1">
            <a:spLocks noGrp="1"/>
          </p:cNvSpPr>
          <p:nvPr>
            <p:ph type="title" idx="4294967295"/>
          </p:nvPr>
        </p:nvSpPr>
        <p:spPr>
          <a:xfrm>
            <a:off x="381000" y="380997"/>
            <a:ext cx="11430000" cy="900001"/>
          </a:xfrm>
          <a:prstGeom prst="rect">
            <a:avLst/>
          </a:prstGeom>
        </p:spPr>
        <p:txBody>
          <a:bodyPr anchor="t">
            <a:normAutofit/>
          </a:bodyPr>
          <a:lstStyle/>
          <a:p>
            <a:r>
              <a:t>Problem statement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7"/>
          <p:cNvSpPr txBox="1">
            <a:spLocks noGrp="1"/>
          </p:cNvSpPr>
          <p:nvPr>
            <p:ph type="sldNum" sz="quarter" idx="2"/>
          </p:nvPr>
        </p:nvSpPr>
        <p:spPr>
          <a:xfrm>
            <a:off x="11671163" y="6628909"/>
            <a:ext cx="139837"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74" name="Content Placeholder 1"/>
          <p:cNvSpPr txBox="1">
            <a:spLocks noGrp="1"/>
          </p:cNvSpPr>
          <p:nvPr>
            <p:ph type="body" sz="quarter" idx="4294967295"/>
          </p:nvPr>
        </p:nvSpPr>
        <p:spPr>
          <a:xfrm>
            <a:off x="442204" y="933481"/>
            <a:ext cx="11533773" cy="465670"/>
          </a:xfrm>
          <a:prstGeom prst="rect">
            <a:avLst/>
          </a:prstGeom>
        </p:spPr>
        <p:txBody>
          <a:bodyPr>
            <a:normAutofit/>
          </a:bodyPr>
          <a:lstStyle>
            <a:lvl1pPr marL="0" indent="0">
              <a:buSzTx/>
              <a:buNone/>
              <a:defRPr b="1" u="sng"/>
            </a:lvl1pPr>
          </a:lstStyle>
          <a:p>
            <a:r>
              <a:t>Building PMOs and managing client Portfolios</a:t>
            </a:r>
          </a:p>
        </p:txBody>
      </p:sp>
      <p:pic>
        <p:nvPicPr>
          <p:cNvPr id="175" name="Picture 3" descr="Picture 3"/>
          <p:cNvPicPr>
            <a:picLocks noChangeAspect="1"/>
          </p:cNvPicPr>
          <p:nvPr/>
        </p:nvPicPr>
        <p:blipFill>
          <a:blip r:embed="rId2"/>
          <a:stretch>
            <a:fillRect/>
          </a:stretch>
        </p:blipFill>
        <p:spPr>
          <a:xfrm>
            <a:off x="511728" y="1528235"/>
            <a:ext cx="11023135" cy="5176136"/>
          </a:xfrm>
          <a:prstGeom prst="rect">
            <a:avLst/>
          </a:prstGeom>
          <a:ln w="12700">
            <a:miter lim="400000"/>
          </a:ln>
        </p:spPr>
      </p:pic>
      <p:sp>
        <p:nvSpPr>
          <p:cNvPr id="176" name="Title 2"/>
          <p:cNvSpPr txBox="1"/>
          <p:nvPr/>
        </p:nvSpPr>
        <p:spPr>
          <a:xfrm>
            <a:off x="426720" y="38576"/>
            <a:ext cx="11338560" cy="66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377">
              <a:lnSpc>
                <a:spcPct val="80000"/>
              </a:lnSpc>
              <a:defRPr sz="3200" cap="all">
                <a:latin typeface="Arial Black"/>
                <a:ea typeface="Arial Black"/>
                <a:cs typeface="Arial Black"/>
                <a:sym typeface="Arial Black"/>
              </a:defRPr>
            </a:lvl1pPr>
          </a:lstStyle>
          <a:p>
            <a:r>
              <a:t>ePMO</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TextBox 7"/>
          <p:cNvSpPr txBox="1">
            <a:spLocks noGrp="1"/>
          </p:cNvSpPr>
          <p:nvPr>
            <p:ph type="sldNum" sz="quarter" idx="2"/>
          </p:nvPr>
        </p:nvSpPr>
        <p:spPr>
          <a:xfrm>
            <a:off x="11671163" y="6628909"/>
            <a:ext cx="139837"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pic>
        <p:nvPicPr>
          <p:cNvPr id="535" name="Picture 2" descr="Picture 2"/>
          <p:cNvPicPr>
            <a:picLocks noChangeAspect="1"/>
          </p:cNvPicPr>
          <p:nvPr/>
        </p:nvPicPr>
        <p:blipFill>
          <a:blip r:embed="rId2"/>
          <a:stretch>
            <a:fillRect/>
          </a:stretch>
        </p:blipFill>
        <p:spPr>
          <a:xfrm>
            <a:off x="2249197" y="631122"/>
            <a:ext cx="9390382" cy="6073690"/>
          </a:xfrm>
          <a:prstGeom prst="rect">
            <a:avLst/>
          </a:prstGeom>
          <a:ln w="12700">
            <a:miter lim="400000"/>
          </a:ln>
        </p:spPr>
      </p:pic>
      <p:sp>
        <p:nvSpPr>
          <p:cNvPr id="536" name="Title 1"/>
          <p:cNvSpPr txBox="1">
            <a:spLocks noGrp="1"/>
          </p:cNvSpPr>
          <p:nvPr>
            <p:ph type="title" idx="4294967295"/>
          </p:nvPr>
        </p:nvSpPr>
        <p:spPr>
          <a:xfrm>
            <a:off x="417044" y="1110895"/>
            <a:ext cx="2004233" cy="959927"/>
          </a:xfrm>
          <a:prstGeom prst="rect">
            <a:avLst/>
          </a:prstGeom>
        </p:spPr>
        <p:txBody>
          <a:bodyPr anchor="t">
            <a:normAutofit/>
          </a:bodyPr>
          <a:lstStyle>
            <a:lvl1pPr>
              <a:defRPr sz="1500"/>
            </a:lvl1pPr>
          </a:lstStyle>
          <a:p>
            <a:r>
              <a:t>BASIC ARCHITECTURAL Blueprint</a:t>
            </a:r>
          </a:p>
        </p:txBody>
      </p:sp>
      <p:sp>
        <p:nvSpPr>
          <p:cNvPr id="537" name="Title 2"/>
          <p:cNvSpPr txBox="1"/>
          <p:nvPr/>
        </p:nvSpPr>
        <p:spPr>
          <a:xfrm>
            <a:off x="426720" y="38576"/>
            <a:ext cx="11338560" cy="66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377">
              <a:lnSpc>
                <a:spcPct val="80000"/>
              </a:lnSpc>
              <a:defRPr sz="3200" cap="all">
                <a:latin typeface="Arial Black"/>
                <a:ea typeface="Arial Black"/>
                <a:cs typeface="Arial Black"/>
                <a:sym typeface="Arial Black"/>
              </a:defRPr>
            </a:lvl1pPr>
          </a:lstStyle>
          <a:p>
            <a:r>
              <a:t>ePMO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TextBox 7"/>
          <p:cNvSpPr txBox="1">
            <a:spLocks noGrp="1"/>
          </p:cNvSpPr>
          <p:nvPr>
            <p:ph type="sldNum" sz="quarter" idx="2"/>
          </p:nvPr>
        </p:nvSpPr>
        <p:spPr>
          <a:xfrm>
            <a:off x="11671163" y="6628909"/>
            <a:ext cx="139837"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
        <p:nvSpPr>
          <p:cNvPr id="287" name="Title 1"/>
          <p:cNvSpPr txBox="1"/>
          <p:nvPr/>
        </p:nvSpPr>
        <p:spPr>
          <a:xfrm>
            <a:off x="283778" y="234242"/>
            <a:ext cx="8285055" cy="1485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defTabSz="914377">
              <a:lnSpc>
                <a:spcPct val="80000"/>
              </a:lnSpc>
              <a:defRPr sz="3200" cap="all">
                <a:latin typeface="Arial Black"/>
                <a:ea typeface="Arial Black"/>
                <a:cs typeface="Arial Black"/>
                <a:sym typeface="Arial Black"/>
              </a:defRPr>
            </a:pPr>
            <a:r>
              <a:t>WHERE ARE WE NOW? Traditional Maturity LEVEL </a:t>
            </a:r>
            <a:r>
              <a:rPr>
                <a:latin typeface="Wingdings"/>
                <a:ea typeface="Wingdings"/>
                <a:cs typeface="Wingdings"/>
                <a:sym typeface="Wingdings"/>
              </a:rPr>
              <a:t> </a:t>
            </a:r>
            <a:r>
              <a:t>6 factors to look at…</a:t>
            </a:r>
          </a:p>
        </p:txBody>
      </p:sp>
      <p:sp>
        <p:nvSpPr>
          <p:cNvPr id="288" name="Rectangle 3"/>
          <p:cNvSpPr txBox="1"/>
          <p:nvPr/>
        </p:nvSpPr>
        <p:spPr>
          <a:xfrm>
            <a:off x="8884919" y="380997"/>
            <a:ext cx="2977582" cy="4275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effectLst>
                  <a:outerShdw blurRad="38100" dist="38100" dir="2700000" rotWithShape="0">
                    <a:srgbClr val="FFFFFF"/>
                  </a:outerShdw>
                </a:effectLst>
              </a:defRPr>
            </a:pPr>
            <a:r>
              <a:t>Example of possible key challenges ?</a:t>
            </a:r>
          </a:p>
          <a:p>
            <a:pPr>
              <a:defRPr sz="1600">
                <a:effectLst>
                  <a:outerShdw blurRad="38100" dist="38100" dir="2700000" rotWithShape="0">
                    <a:srgbClr val="FFFFFF"/>
                  </a:outerShdw>
                </a:effectLst>
              </a:defRPr>
            </a:pPr>
            <a:endParaRPr/>
          </a:p>
          <a:p>
            <a:pPr marL="285750" indent="-285750">
              <a:buSzPct val="100000"/>
              <a:buChar char="➢"/>
              <a:defRPr sz="1600">
                <a:effectLst>
                  <a:outerShdw blurRad="38100" dist="38100" dir="2700000" rotWithShape="0">
                    <a:srgbClr val="FFFFFF"/>
                  </a:outerShdw>
                </a:effectLst>
              </a:defRPr>
            </a:pPr>
            <a:r>
              <a:t>Is it that there is no global adherence to PM Best practices / Tools / Discipline?</a:t>
            </a:r>
          </a:p>
          <a:p>
            <a:pPr marL="285750" indent="-285750">
              <a:buSzPct val="100000"/>
              <a:buChar char="➢"/>
              <a:defRPr sz="1600">
                <a:effectLst>
                  <a:outerShdw blurRad="38100" dist="38100" dir="2700000" rotWithShape="0">
                    <a:srgbClr val="FFFFFF"/>
                  </a:outerShdw>
                </a:effectLst>
              </a:defRPr>
            </a:pPr>
            <a:r>
              <a:t>Is it that the is no single resource pool and no Resource Allocation done?</a:t>
            </a:r>
          </a:p>
          <a:p>
            <a:pPr marL="285750" indent="-285750">
              <a:buSzPct val="100000"/>
              <a:buChar char="➢"/>
              <a:defRPr sz="1600">
                <a:effectLst>
                  <a:outerShdw blurRad="38100" dist="38100" dir="2700000" rotWithShape="0">
                    <a:srgbClr val="FFFFFF"/>
                  </a:outerShdw>
                </a:effectLst>
              </a:defRPr>
            </a:pPr>
            <a:r>
              <a:t>Is it that the projects never really have a proper Closeout phase?</a:t>
            </a:r>
          </a:p>
          <a:p>
            <a:pPr marL="292100" indent="-292100">
              <a:buSzPct val="100000"/>
              <a:buChar char="➢"/>
              <a:defRPr sz="1600"/>
            </a:pPr>
            <a:r>
              <a:t>Is it lack training or tools available? Or both?</a:t>
            </a:r>
          </a:p>
          <a:p>
            <a:pPr marL="292100" indent="-292100">
              <a:buSzPct val="100000"/>
              <a:buChar char="➢"/>
              <a:defRPr sz="1600"/>
            </a:pPr>
            <a:r>
              <a:t>Tools don’t support risk process and maturity </a:t>
            </a:r>
          </a:p>
          <a:p>
            <a:pPr marL="292100" indent="-292100">
              <a:buSzPct val="100000"/>
              <a:buChar char="➢"/>
              <a:defRPr sz="1600"/>
            </a:pPr>
            <a:r>
              <a:t>ETC…</a:t>
            </a:r>
          </a:p>
        </p:txBody>
      </p:sp>
      <p:sp>
        <p:nvSpPr>
          <p:cNvPr id="289" name="Slide Number Placeholder 69"/>
          <p:cNvSpPr txBox="1"/>
          <p:nvPr/>
        </p:nvSpPr>
        <p:spPr>
          <a:xfrm>
            <a:off x="8660272" y="6308726"/>
            <a:ext cx="1950722" cy="1973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r">
              <a:defRPr sz="1400"/>
            </a:lvl1pPr>
          </a:lstStyle>
          <a:p>
            <a:r>
              <a:t>20</a:t>
            </a:r>
          </a:p>
        </p:txBody>
      </p:sp>
      <p:pic>
        <p:nvPicPr>
          <p:cNvPr id="290" name="Image" descr="Image"/>
          <p:cNvPicPr>
            <a:picLocks noChangeAspect="1"/>
          </p:cNvPicPr>
          <p:nvPr/>
        </p:nvPicPr>
        <p:blipFill>
          <a:blip r:embed="rId2"/>
          <a:stretch>
            <a:fillRect/>
          </a:stretch>
        </p:blipFill>
        <p:spPr>
          <a:xfrm>
            <a:off x="825159" y="1815107"/>
            <a:ext cx="7202294" cy="4566232"/>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Box 7"/>
          <p:cNvSpPr txBox="1">
            <a:spLocks noGrp="1"/>
          </p:cNvSpPr>
          <p:nvPr>
            <p:ph type="sldNum" sz="quarter" idx="2"/>
          </p:nvPr>
        </p:nvSpPr>
        <p:spPr>
          <a:xfrm>
            <a:off x="11671163" y="6628909"/>
            <a:ext cx="139837"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304" name="Content Placeholder 1"/>
          <p:cNvSpPr txBox="1">
            <a:spLocks noGrp="1"/>
          </p:cNvSpPr>
          <p:nvPr>
            <p:ph type="body" idx="4294967295"/>
          </p:nvPr>
        </p:nvSpPr>
        <p:spPr>
          <a:xfrm>
            <a:off x="381000" y="729522"/>
            <a:ext cx="8576569" cy="6011334"/>
          </a:xfrm>
          <a:prstGeom prst="rect">
            <a:avLst/>
          </a:prstGeom>
        </p:spPr>
        <p:txBody>
          <a:bodyPr>
            <a:normAutofit lnSpcReduction="10000"/>
          </a:bodyPr>
          <a:lstStyle/>
          <a:p>
            <a:pPr marL="0" indent="0">
              <a:buSzTx/>
              <a:buNone/>
              <a:defRPr b="1" u="sng"/>
            </a:pPr>
            <a:r>
              <a:rPr dirty="0"/>
              <a:t>Digital transformation as it relates to how to running </a:t>
            </a:r>
            <a:r>
              <a:rPr lang="en-US" dirty="0" err="1"/>
              <a:t>Epmo</a:t>
            </a:r>
            <a:endParaRPr lang="en-US" dirty="0"/>
          </a:p>
          <a:p>
            <a:pPr marL="0" indent="0">
              <a:buSzTx/>
              <a:buNone/>
              <a:defRPr b="1" u="sng"/>
            </a:pPr>
            <a:endParaRPr dirty="0"/>
          </a:p>
          <a:p>
            <a:pPr marL="0" indent="0">
              <a:buSzTx/>
              <a:buNone/>
              <a:defRPr sz="1700" b="1"/>
            </a:pPr>
            <a:r>
              <a:rPr dirty="0"/>
              <a:t>(1) Demand Management / (2) Enterprise Strategy Alignment / (3) Resource Management</a:t>
            </a:r>
          </a:p>
          <a:p>
            <a:pPr marL="0" indent="0">
              <a:buSzTx/>
              <a:buNone/>
              <a:defRPr sz="1700"/>
            </a:pPr>
            <a:r>
              <a:rPr dirty="0"/>
              <a:t>There needs to be alignment between Division strategic initiatives and the PMO – that includes ranking, risk management / mitigation, determining dependencies and constraints </a:t>
            </a:r>
            <a:r>
              <a:rPr dirty="0">
                <a:latin typeface="Wingdings"/>
                <a:ea typeface="Wingdings"/>
                <a:cs typeface="Wingdings"/>
                <a:sym typeface="Wingdings"/>
              </a:rPr>
              <a:t> </a:t>
            </a:r>
            <a:r>
              <a:rPr dirty="0"/>
              <a:t>So moving towards an ePMO and not just a business Unit PMO</a:t>
            </a:r>
          </a:p>
          <a:p>
            <a:pPr marL="0" indent="0">
              <a:buSzTx/>
              <a:buNone/>
              <a:defRPr sz="1700"/>
            </a:pPr>
            <a:endParaRPr dirty="0"/>
          </a:p>
          <a:p>
            <a:pPr marL="0" indent="0">
              <a:buSzTx/>
              <a:buNone/>
              <a:defRPr sz="1700"/>
            </a:pPr>
            <a:r>
              <a:rPr dirty="0"/>
              <a:t>A system needs to be in place prioritize and rank the projects based on fair and impartial mechanisms, considering the following (NPV, ROI, CAPEX and OPEX $ request, Business Value both tangible and intangible, etc.)</a:t>
            </a:r>
          </a:p>
          <a:p>
            <a:pPr marL="0" indent="0">
              <a:buSzTx/>
              <a:buNone/>
              <a:defRPr sz="1700"/>
            </a:pPr>
            <a:endParaRPr dirty="0"/>
          </a:p>
          <a:p>
            <a:pPr marL="0" indent="0">
              <a:buSzTx/>
              <a:buNone/>
              <a:defRPr sz="1700"/>
            </a:pPr>
            <a:r>
              <a:rPr dirty="0"/>
              <a:t>I would make sure we implemented a process where the Program and Project Manager to lead the business case process from the initial stages and work with the Division’s functional and technical teams to determine the Business Value proposition (that way we can be held and measured against those)</a:t>
            </a:r>
          </a:p>
          <a:p>
            <a:pPr marL="0" indent="0">
              <a:buSzTx/>
              <a:buNone/>
              <a:defRPr sz="1700"/>
            </a:pPr>
            <a:endParaRPr dirty="0"/>
          </a:p>
          <a:p>
            <a:pPr marL="0" indent="0">
              <a:buSzTx/>
              <a:buNone/>
              <a:defRPr sz="1700"/>
            </a:pPr>
            <a:r>
              <a:rPr dirty="0"/>
              <a:t>This would ensure also that Program and Project Managers and the ePMO has visibility in the demand pipeline on a multiyear horizon planning (through Portfolio and Resource management tailored to specific divisions) and to be able to Resource allocate / plan accordingly</a:t>
            </a:r>
          </a:p>
        </p:txBody>
      </p:sp>
      <p:pic>
        <p:nvPicPr>
          <p:cNvPr id="305" name="Picture 17" descr="Picture 17"/>
          <p:cNvPicPr>
            <a:picLocks noChangeAspect="1"/>
          </p:cNvPicPr>
          <p:nvPr/>
        </p:nvPicPr>
        <p:blipFill>
          <a:blip r:embed="rId2"/>
          <a:stretch>
            <a:fillRect/>
          </a:stretch>
        </p:blipFill>
        <p:spPr>
          <a:xfrm>
            <a:off x="8740892" y="3770545"/>
            <a:ext cx="3451108" cy="2977725"/>
          </a:xfrm>
          <a:prstGeom prst="rect">
            <a:avLst/>
          </a:prstGeom>
          <a:ln w="12700">
            <a:miter lim="400000"/>
          </a:ln>
        </p:spPr>
      </p:pic>
      <p:sp>
        <p:nvSpPr>
          <p:cNvPr id="306" name="Title 2"/>
          <p:cNvSpPr txBox="1"/>
          <p:nvPr/>
        </p:nvSpPr>
        <p:spPr>
          <a:xfrm>
            <a:off x="426720" y="38576"/>
            <a:ext cx="11338560" cy="66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377">
              <a:lnSpc>
                <a:spcPct val="80000"/>
              </a:lnSpc>
              <a:defRPr sz="3200" cap="all">
                <a:latin typeface="Arial Black"/>
                <a:ea typeface="Arial Black"/>
                <a:cs typeface="Arial Black"/>
                <a:sym typeface="Arial Black"/>
              </a:defRPr>
            </a:lvl1pPr>
          </a:lstStyle>
          <a:p>
            <a:r>
              <a:t>ePMO</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TextBox 7"/>
          <p:cNvSpPr txBox="1">
            <a:spLocks noGrp="1"/>
          </p:cNvSpPr>
          <p:nvPr>
            <p:ph type="sldNum" sz="quarter" idx="2"/>
          </p:nvPr>
        </p:nvSpPr>
        <p:spPr>
          <a:xfrm>
            <a:off x="11671163" y="6628909"/>
            <a:ext cx="139837"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
        <p:nvSpPr>
          <p:cNvPr id="309" name="Content Placeholder 1"/>
          <p:cNvSpPr txBox="1">
            <a:spLocks noGrp="1"/>
          </p:cNvSpPr>
          <p:nvPr>
            <p:ph type="body" sz="half" idx="4294967295"/>
          </p:nvPr>
        </p:nvSpPr>
        <p:spPr>
          <a:xfrm>
            <a:off x="452178" y="684467"/>
            <a:ext cx="11430001" cy="2350488"/>
          </a:xfrm>
          <a:prstGeom prst="rect">
            <a:avLst/>
          </a:prstGeom>
        </p:spPr>
        <p:txBody>
          <a:bodyPr>
            <a:normAutofit fontScale="92500" lnSpcReduction="20000"/>
          </a:bodyPr>
          <a:lstStyle/>
          <a:p>
            <a:pPr marL="0" indent="0">
              <a:buSzTx/>
              <a:buNone/>
              <a:defRPr b="1" u="sng"/>
            </a:pPr>
            <a:r>
              <a:rPr dirty="0"/>
              <a:t>Digital transformation as it relates to how to running ePMO</a:t>
            </a:r>
            <a:endParaRPr lang="en-US" dirty="0"/>
          </a:p>
          <a:p>
            <a:pPr marL="0" indent="0">
              <a:buSzTx/>
              <a:buNone/>
              <a:defRPr b="1" u="sng"/>
            </a:pPr>
            <a:endParaRPr dirty="0"/>
          </a:p>
          <a:p>
            <a:pPr marL="0" indent="0">
              <a:buSzTx/>
              <a:buNone/>
              <a:defRPr sz="1700" b="1"/>
            </a:pPr>
            <a:r>
              <a:rPr dirty="0"/>
              <a:t>(3) Value Management</a:t>
            </a:r>
          </a:p>
          <a:p>
            <a:pPr marL="0" indent="0">
              <a:buSzTx/>
              <a:buNone/>
              <a:defRPr sz="1700"/>
            </a:pPr>
            <a:r>
              <a:rPr dirty="0"/>
              <a:t>I would look at the opportunities to have the cost of the ePMO funded through the Division / Business Lines potentially as a “</a:t>
            </a:r>
            <a:r>
              <a:rPr i="1" dirty="0"/>
              <a:t>ePMO-as-a-Service</a:t>
            </a:r>
            <a:r>
              <a:rPr dirty="0"/>
              <a:t>”.</a:t>
            </a:r>
          </a:p>
          <a:p>
            <a:pPr marL="0" indent="0">
              <a:buSzTx/>
              <a:buNone/>
              <a:defRPr sz="1700"/>
            </a:pPr>
            <a:r>
              <a:rPr dirty="0"/>
              <a:t>Typically, organizations are dealing with the costs of the PMO by absorbing them into the running of a head office function (cost of doing business = PMO leader’s budget is part of the overall central budget, and you must justify what you do with the money and be involved in budget negotiations…there is no cross-charging out to other departments. Any funding you need for the PMO is provided centrally.</a:t>
            </a:r>
          </a:p>
        </p:txBody>
      </p:sp>
      <p:pic>
        <p:nvPicPr>
          <p:cNvPr id="310" name="Picture 3" descr="Picture 3"/>
          <p:cNvPicPr>
            <a:picLocks noChangeAspect="1"/>
          </p:cNvPicPr>
          <p:nvPr/>
        </p:nvPicPr>
        <p:blipFill>
          <a:blip r:embed="rId2"/>
          <a:srcRect b="1367"/>
          <a:stretch>
            <a:fillRect/>
          </a:stretch>
        </p:blipFill>
        <p:spPr>
          <a:xfrm>
            <a:off x="8627505" y="3959440"/>
            <a:ext cx="3564494" cy="2869791"/>
          </a:xfrm>
          <a:prstGeom prst="rect">
            <a:avLst/>
          </a:prstGeom>
          <a:ln w="12700">
            <a:miter lim="400000"/>
          </a:ln>
        </p:spPr>
      </p:pic>
      <p:sp>
        <p:nvSpPr>
          <p:cNvPr id="311" name="TextBox 8"/>
          <p:cNvSpPr txBox="1"/>
          <p:nvPr/>
        </p:nvSpPr>
        <p:spPr>
          <a:xfrm>
            <a:off x="461853" y="3053534"/>
            <a:ext cx="8260855" cy="4160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700"/>
            </a:pPr>
            <a:r>
              <a:t>Move away from the PMO being a pure cost center and want to be able to split the cost of running the group into a “project charge” aka the “cost of services provided” and apportion that cost between Divisions / Business Units.</a:t>
            </a:r>
          </a:p>
          <a:p>
            <a:pPr>
              <a:defRPr sz="1700"/>
            </a:pPr>
            <a:endParaRPr/>
          </a:p>
          <a:p>
            <a:pPr>
              <a:defRPr sz="1700"/>
            </a:pPr>
            <a:r>
              <a:t>High Level things that need to be worked out (metrics) in order to apportion the cost in a fair matter:</a:t>
            </a:r>
          </a:p>
          <a:p>
            <a:pPr marL="342900" indent="-342900">
              <a:buSzPct val="100000"/>
              <a:buAutoNum type="arabicPeriod"/>
              <a:defRPr sz="1700"/>
            </a:pPr>
            <a:r>
              <a:t>Number of projects each division is requiring</a:t>
            </a:r>
          </a:p>
          <a:p>
            <a:pPr marL="342900" indent="-342900">
              <a:buSzPct val="100000"/>
              <a:buAutoNum type="arabicPeriod"/>
              <a:defRPr sz="1700"/>
            </a:pPr>
            <a:r>
              <a:t>Resources Allocation used on the projects for each division</a:t>
            </a:r>
          </a:p>
          <a:p>
            <a:pPr marL="342900" indent="-342900">
              <a:buSzPct val="100000"/>
              <a:buAutoNum type="arabicPeriod"/>
              <a:defRPr sz="1700"/>
            </a:pPr>
            <a:r>
              <a:t> Financial value of the project (Business Value / Benefits from the Business Case).</a:t>
            </a:r>
          </a:p>
          <a:p>
            <a:pPr>
              <a:defRPr sz="1700"/>
            </a:pPr>
            <a:endParaRPr/>
          </a:p>
          <a:p>
            <a:pPr>
              <a:defRPr sz="1700"/>
            </a:pPr>
            <a:r>
              <a:t>We look at the PMO portfolio and establish what proportion of the cost of running the PMO should be allocated to each Division, based on their usage of services.</a:t>
            </a:r>
          </a:p>
          <a:p>
            <a:pPr>
              <a:defRPr sz="1700"/>
            </a:pPr>
            <a:r>
              <a:t>For ad-hoc requests from other departments, we could use the same mechanism for cross-charging staff and services.</a:t>
            </a:r>
          </a:p>
        </p:txBody>
      </p:sp>
      <p:sp>
        <p:nvSpPr>
          <p:cNvPr id="312" name="Title 2"/>
          <p:cNvSpPr txBox="1"/>
          <p:nvPr/>
        </p:nvSpPr>
        <p:spPr>
          <a:xfrm>
            <a:off x="426720" y="38576"/>
            <a:ext cx="11338560" cy="66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377">
              <a:lnSpc>
                <a:spcPct val="80000"/>
              </a:lnSpc>
              <a:defRPr sz="3200" cap="all">
                <a:latin typeface="Arial Black"/>
                <a:ea typeface="Arial Black"/>
                <a:cs typeface="Arial Black"/>
                <a:sym typeface="Arial Black"/>
              </a:defRPr>
            </a:lvl1pPr>
          </a:lstStyle>
          <a:p>
            <a:r>
              <a:t>ePMO</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TextBox 7"/>
          <p:cNvSpPr txBox="1">
            <a:spLocks noGrp="1"/>
          </p:cNvSpPr>
          <p:nvPr>
            <p:ph type="sldNum" sz="quarter" idx="2"/>
          </p:nvPr>
        </p:nvSpPr>
        <p:spPr>
          <a:xfrm>
            <a:off x="11671163" y="6628909"/>
            <a:ext cx="139837" cy="12700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315" name="Content Placeholder 1"/>
          <p:cNvSpPr txBox="1">
            <a:spLocks noGrp="1"/>
          </p:cNvSpPr>
          <p:nvPr>
            <p:ph type="body" idx="4294967295"/>
          </p:nvPr>
        </p:nvSpPr>
        <p:spPr>
          <a:xfrm>
            <a:off x="414861" y="784687"/>
            <a:ext cx="7733674" cy="4815076"/>
          </a:xfrm>
          <a:prstGeom prst="rect">
            <a:avLst/>
          </a:prstGeom>
        </p:spPr>
        <p:txBody>
          <a:bodyPr>
            <a:normAutofit/>
          </a:bodyPr>
          <a:lstStyle/>
          <a:p>
            <a:pPr marL="0" indent="0">
              <a:buSzTx/>
              <a:buNone/>
              <a:defRPr b="1" u="sng"/>
            </a:pPr>
            <a:r>
              <a:rPr dirty="0"/>
              <a:t>Digital transformation as it relates to how to running ePMO</a:t>
            </a:r>
          </a:p>
          <a:p>
            <a:pPr marL="0" indent="0">
              <a:buSzTx/>
              <a:buNone/>
              <a:defRPr sz="1700" b="1" u="sng"/>
            </a:pPr>
            <a:endParaRPr lang="en-US" dirty="0"/>
          </a:p>
          <a:p>
            <a:pPr marL="0" indent="0">
              <a:lnSpc>
                <a:spcPct val="80000"/>
              </a:lnSpc>
              <a:buSzTx/>
              <a:buNone/>
              <a:defRPr sz="1700" b="1"/>
            </a:pPr>
            <a:r>
              <a:rPr lang="en-US" sz="1600" b="1" dirty="0"/>
              <a:t>(4) Mentoring and Coaching (cont’d)</a:t>
            </a:r>
          </a:p>
          <a:p>
            <a:pPr marL="0" indent="0">
              <a:buSzTx/>
              <a:buNone/>
              <a:defRPr sz="1700" b="1" u="sng"/>
            </a:pPr>
            <a:endParaRPr dirty="0"/>
          </a:p>
          <a:p>
            <a:pPr marL="0" indent="0">
              <a:buSzTx/>
              <a:buNone/>
              <a:defRPr sz="1700"/>
            </a:pPr>
            <a:r>
              <a:rPr dirty="0"/>
              <a:t>Implement 365 reviews</a:t>
            </a:r>
          </a:p>
          <a:p>
            <a:pPr marL="0" indent="0">
              <a:buSzTx/>
              <a:buNone/>
              <a:defRPr sz="1700"/>
            </a:pPr>
            <a:r>
              <a:rPr dirty="0"/>
              <a:t>Performance plans as needed</a:t>
            </a:r>
          </a:p>
          <a:p>
            <a:pPr marL="0" indent="0">
              <a:buSzTx/>
              <a:buNone/>
              <a:defRPr sz="1700"/>
            </a:pPr>
            <a:r>
              <a:rPr dirty="0"/>
              <a:t>Remediation plans as needed</a:t>
            </a:r>
          </a:p>
          <a:p>
            <a:pPr marL="0" indent="0">
              <a:buSzTx/>
              <a:buNone/>
              <a:defRPr sz="1700"/>
            </a:pPr>
            <a:r>
              <a:rPr dirty="0"/>
              <a:t>Push for and support my team members in the 3 following facets:</a:t>
            </a:r>
          </a:p>
          <a:p>
            <a:pPr marL="0" indent="0">
              <a:buSzTx/>
              <a:buNone/>
              <a:defRPr sz="1700"/>
            </a:pPr>
            <a:endParaRPr dirty="0"/>
          </a:p>
          <a:p>
            <a:pPr lvl="1">
              <a:spcBef>
                <a:spcPts val="400"/>
              </a:spcBef>
              <a:defRPr sz="1700" b="1"/>
            </a:pPr>
            <a:r>
              <a:rPr dirty="0"/>
              <a:t>Autonomy </a:t>
            </a:r>
            <a:r>
              <a:rPr b="0" dirty="0">
                <a:latin typeface="Wingdings"/>
                <a:ea typeface="Wingdings"/>
                <a:cs typeface="Wingdings"/>
                <a:sym typeface="Wingdings"/>
              </a:rPr>
              <a:t> </a:t>
            </a:r>
            <a:r>
              <a:rPr b="0" dirty="0"/>
              <a:t>People want to direct their own lives (self direction).</a:t>
            </a:r>
          </a:p>
          <a:p>
            <a:pPr lvl="1">
              <a:spcBef>
                <a:spcPts val="400"/>
              </a:spcBef>
              <a:defRPr sz="1700"/>
            </a:pPr>
            <a:endParaRPr b="0" dirty="0"/>
          </a:p>
          <a:p>
            <a:pPr lvl="1">
              <a:spcBef>
                <a:spcPts val="400"/>
              </a:spcBef>
              <a:defRPr sz="1700" b="1"/>
            </a:pPr>
            <a:r>
              <a:rPr dirty="0"/>
              <a:t>Mastery </a:t>
            </a:r>
            <a:r>
              <a:rPr b="0" dirty="0">
                <a:latin typeface="Wingdings"/>
                <a:ea typeface="Wingdings"/>
                <a:cs typeface="Wingdings"/>
                <a:sym typeface="Wingdings"/>
              </a:rPr>
              <a:t> </a:t>
            </a:r>
            <a:r>
              <a:rPr b="0" dirty="0"/>
              <a:t>People want to have a “Challenge”. </a:t>
            </a:r>
          </a:p>
          <a:p>
            <a:pPr lvl="1">
              <a:spcBef>
                <a:spcPts val="400"/>
              </a:spcBef>
              <a:defRPr sz="1700"/>
            </a:pPr>
            <a:endParaRPr b="0" dirty="0"/>
          </a:p>
          <a:p>
            <a:pPr lvl="1">
              <a:spcBef>
                <a:spcPts val="400"/>
              </a:spcBef>
              <a:defRPr sz="1700" b="1"/>
            </a:pPr>
            <a:r>
              <a:rPr dirty="0"/>
              <a:t>Purpose</a:t>
            </a:r>
            <a:r>
              <a:rPr b="0" dirty="0">
                <a:latin typeface="Wingdings"/>
                <a:ea typeface="Wingdings"/>
                <a:cs typeface="Wingdings"/>
                <a:sym typeface="Wingdings"/>
              </a:rPr>
              <a:t>  </a:t>
            </a:r>
            <a:r>
              <a:rPr b="0" dirty="0"/>
              <a:t>People want to “Make a Contribution”. Organization needs to have a transcendence purpose / objective.</a:t>
            </a:r>
          </a:p>
        </p:txBody>
      </p:sp>
      <p:pic>
        <p:nvPicPr>
          <p:cNvPr id="316" name="Picture 5" descr="Picture 5"/>
          <p:cNvPicPr>
            <a:picLocks noChangeAspect="1"/>
          </p:cNvPicPr>
          <p:nvPr/>
        </p:nvPicPr>
        <p:blipFill>
          <a:blip r:embed="rId2"/>
          <a:stretch>
            <a:fillRect/>
          </a:stretch>
        </p:blipFill>
        <p:spPr>
          <a:xfrm>
            <a:off x="8479180" y="3808519"/>
            <a:ext cx="3575971" cy="3049481"/>
          </a:xfrm>
          <a:prstGeom prst="rect">
            <a:avLst/>
          </a:prstGeom>
          <a:ln w="12700">
            <a:miter lim="400000"/>
          </a:ln>
        </p:spPr>
      </p:pic>
      <p:sp>
        <p:nvSpPr>
          <p:cNvPr id="317" name="Title 2"/>
          <p:cNvSpPr txBox="1"/>
          <p:nvPr/>
        </p:nvSpPr>
        <p:spPr>
          <a:xfrm>
            <a:off x="426720" y="38576"/>
            <a:ext cx="11338560" cy="662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377">
              <a:lnSpc>
                <a:spcPct val="80000"/>
              </a:lnSpc>
              <a:defRPr sz="3200" cap="all">
                <a:latin typeface="Arial Black"/>
                <a:ea typeface="Arial Black"/>
                <a:cs typeface="Arial Black"/>
                <a:sym typeface="Arial Black"/>
              </a:defRPr>
            </a:lvl1pPr>
          </a:lstStyle>
          <a:p>
            <a:r>
              <a:t>ePMO</a:t>
            </a:r>
          </a:p>
        </p:txBody>
      </p:sp>
    </p:spTree>
  </p:cSld>
  <p:clrMapOvr>
    <a:masterClrMapping/>
  </p:clrMapOvr>
  <p:transition spd="med"/>
</p:sld>
</file>

<file path=ppt/theme/theme1.xml><?xml version="1.0" encoding="utf-8"?>
<a:theme xmlns:a="http://schemas.openxmlformats.org/drawingml/2006/main" name="CA00000_Digi_Engl">
  <a:themeElements>
    <a:clrScheme name="CA00000_Digi_Engl">
      <a:dk1>
        <a:srgbClr val="000000"/>
      </a:dk1>
      <a:lt1>
        <a:srgbClr val="FFFFFF"/>
      </a:lt1>
      <a:dk2>
        <a:srgbClr val="A7A7A7"/>
      </a:dk2>
      <a:lt2>
        <a:srgbClr val="535353"/>
      </a:lt2>
      <a:accent1>
        <a:srgbClr val="FFFF00"/>
      </a:accent1>
      <a:accent2>
        <a:srgbClr val="FFD42E"/>
      </a:accent2>
      <a:accent3>
        <a:srgbClr val="FFB600"/>
      </a:accent3>
      <a:accent4>
        <a:srgbClr val="BEBEBE"/>
      </a:accent4>
      <a:accent5>
        <a:srgbClr val="969696"/>
      </a:accent5>
      <a:accent6>
        <a:srgbClr val="5A5A5A"/>
      </a:accent6>
      <a:hlink>
        <a:srgbClr val="0000FF"/>
      </a:hlink>
      <a:folHlink>
        <a:srgbClr val="FF00FF"/>
      </a:folHlink>
    </a:clrScheme>
    <a:fontScheme name="CA00000_Digi_Engl">
      <a:majorFont>
        <a:latin typeface="Graphik"/>
        <a:ea typeface="Graphik"/>
        <a:cs typeface="Graphik"/>
      </a:majorFont>
      <a:minorFont>
        <a:latin typeface="Helvetica"/>
        <a:ea typeface="Helvetica"/>
        <a:cs typeface="Helvetica"/>
      </a:minorFont>
    </a:fontScheme>
    <a:fmtScheme name="CA00000_Digi_Eng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3999" tIns="53999" rIns="53999" bIns="539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A00000_Digi_Engl">
  <a:themeElements>
    <a:clrScheme name="CA00000_Digi_Engl">
      <a:dk1>
        <a:srgbClr val="000000"/>
      </a:dk1>
      <a:lt1>
        <a:srgbClr val="FFFFFF"/>
      </a:lt1>
      <a:dk2>
        <a:srgbClr val="A7A7A7"/>
      </a:dk2>
      <a:lt2>
        <a:srgbClr val="535353"/>
      </a:lt2>
      <a:accent1>
        <a:srgbClr val="FFFF00"/>
      </a:accent1>
      <a:accent2>
        <a:srgbClr val="FFD42E"/>
      </a:accent2>
      <a:accent3>
        <a:srgbClr val="FFB600"/>
      </a:accent3>
      <a:accent4>
        <a:srgbClr val="BEBEBE"/>
      </a:accent4>
      <a:accent5>
        <a:srgbClr val="969696"/>
      </a:accent5>
      <a:accent6>
        <a:srgbClr val="5A5A5A"/>
      </a:accent6>
      <a:hlink>
        <a:srgbClr val="0000FF"/>
      </a:hlink>
      <a:folHlink>
        <a:srgbClr val="FF00FF"/>
      </a:folHlink>
    </a:clrScheme>
    <a:fontScheme name="CA00000_Digi_Engl">
      <a:majorFont>
        <a:latin typeface="Graphik"/>
        <a:ea typeface="Graphik"/>
        <a:cs typeface="Graphik"/>
      </a:majorFont>
      <a:minorFont>
        <a:latin typeface="Helvetica"/>
        <a:ea typeface="Helvetica"/>
        <a:cs typeface="Helvetica"/>
      </a:minorFont>
    </a:fontScheme>
    <a:fmtScheme name="CA00000_Digi_Eng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3999" tIns="53999" rIns="53999" bIns="5399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277</TotalTime>
  <Words>869</Words>
  <Application>Microsoft Office PowerPoint</Application>
  <PresentationFormat>Grand écran</PresentationFormat>
  <Paragraphs>87</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Arial Black</vt:lpstr>
      <vt:lpstr>Graphik</vt:lpstr>
      <vt:lpstr>Wingdings</vt:lpstr>
      <vt:lpstr>CA00000_Digi_Engl</vt:lpstr>
      <vt:lpstr>Présentation PowerPoint</vt:lpstr>
      <vt:lpstr>Présentation PowerPoint</vt:lpstr>
      <vt:lpstr>Problem statement</vt:lpstr>
      <vt:lpstr>Présentation PowerPoint</vt:lpstr>
      <vt:lpstr>BASIC ARCHITECTURAL Blueprint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Experience and skillsets</dc:title>
  <dc:creator>Mathieu Prichonnet</dc:creator>
  <cp:lastModifiedBy>Mathieu Prichonnet</cp:lastModifiedBy>
  <cp:revision>18</cp:revision>
  <dcterms:modified xsi:type="dcterms:W3CDTF">2023-04-30T18:44:55Z</dcterms:modified>
</cp:coreProperties>
</file>