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81A049-C498-4AEB-B725-2B585EA9538F}" v="4" dt="2023-04-30T19:37:09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6" autoAdjust="0"/>
  </p:normalViewPr>
  <p:slideViewPr>
    <p:cSldViewPr snapToGrid="0">
      <p:cViewPr varScale="1">
        <p:scale>
          <a:sx n="74" d="100"/>
          <a:sy n="74" d="100"/>
        </p:scale>
        <p:origin x="1042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Prichonnet" userId="38d67d84fb672679" providerId="LiveId" clId="{7881A049-C498-4AEB-B725-2B585EA9538F}"/>
    <pc:docChg chg="undo custSel modSld">
      <pc:chgData name="Mathieu Prichonnet" userId="38d67d84fb672679" providerId="LiveId" clId="{7881A049-C498-4AEB-B725-2B585EA9538F}" dt="2024-08-02T04:38:31.271" v="1673" actId="20577"/>
      <pc:docMkLst>
        <pc:docMk/>
      </pc:docMkLst>
      <pc:sldChg chg="modSp mod">
        <pc:chgData name="Mathieu Prichonnet" userId="38d67d84fb672679" providerId="LiveId" clId="{7881A049-C498-4AEB-B725-2B585EA9538F}" dt="2024-08-02T04:38:31.271" v="1673" actId="20577"/>
        <pc:sldMkLst>
          <pc:docMk/>
          <pc:sldMk cId="3044556537" sldId="257"/>
        </pc:sldMkLst>
        <pc:spChg chg="mod">
          <ac:chgData name="Mathieu Prichonnet" userId="38d67d84fb672679" providerId="LiveId" clId="{7881A049-C498-4AEB-B725-2B585EA9538F}" dt="2023-04-30T19:41:32.802" v="1586" actId="2"/>
          <ac:spMkLst>
            <pc:docMk/>
            <pc:sldMk cId="3044556537" sldId="257"/>
            <ac:spMk id="2" creationId="{00000000-0000-0000-0000-000000000000}"/>
          </ac:spMkLst>
        </pc:spChg>
        <pc:spChg chg="mod">
          <ac:chgData name="Mathieu Prichonnet" userId="38d67d84fb672679" providerId="LiveId" clId="{7881A049-C498-4AEB-B725-2B585EA9538F}" dt="2023-03-30T17:29:22.331" v="711" actId="20577"/>
          <ac:spMkLst>
            <pc:docMk/>
            <pc:sldMk cId="3044556537" sldId="257"/>
            <ac:spMk id="14" creationId="{F54BB2B9-A0CC-4A2E-B2A2-8AD770894A0F}"/>
          </ac:spMkLst>
        </pc:spChg>
        <pc:spChg chg="mod">
          <ac:chgData name="Mathieu Prichonnet" userId="38d67d84fb672679" providerId="LiveId" clId="{7881A049-C498-4AEB-B725-2B585EA9538F}" dt="2023-05-01T18:09:14.826" v="1588" actId="20577"/>
          <ac:spMkLst>
            <pc:docMk/>
            <pc:sldMk cId="3044556537" sldId="257"/>
            <ac:spMk id="19" creationId="{00000000-0000-0000-0000-000000000000}"/>
          </ac:spMkLst>
        </pc:spChg>
        <pc:spChg chg="mod">
          <ac:chgData name="Mathieu Prichonnet" userId="38d67d84fb672679" providerId="LiveId" clId="{7881A049-C498-4AEB-B725-2B585EA9538F}" dt="2024-08-02T04:37:01.807" v="1640" actId="20577"/>
          <ac:spMkLst>
            <pc:docMk/>
            <pc:sldMk cId="3044556537" sldId="257"/>
            <ac:spMk id="21" creationId="{00000000-0000-0000-0000-000000000000}"/>
          </ac:spMkLst>
        </pc:spChg>
        <pc:spChg chg="mod">
          <ac:chgData name="Mathieu Prichonnet" userId="38d67d84fb672679" providerId="LiveId" clId="{7881A049-C498-4AEB-B725-2B585EA9538F}" dt="2023-04-19T16:32:48.111" v="1079" actId="20577"/>
          <ac:spMkLst>
            <pc:docMk/>
            <pc:sldMk cId="3044556537" sldId="257"/>
            <ac:spMk id="24" creationId="{00000000-0000-0000-0000-000000000000}"/>
          </ac:spMkLst>
        </pc:spChg>
        <pc:spChg chg="mod">
          <ac:chgData name="Mathieu Prichonnet" userId="38d67d84fb672679" providerId="LiveId" clId="{7881A049-C498-4AEB-B725-2B585EA9538F}" dt="2024-08-02T04:38:31.271" v="1673" actId="20577"/>
          <ac:spMkLst>
            <pc:docMk/>
            <pc:sldMk cId="3044556537" sldId="257"/>
            <ac:spMk id="26" creationId="{98699074-1DAB-4CC4-B44D-51B9EA8067CC}"/>
          </ac:spMkLst>
        </pc:spChg>
      </pc:sldChg>
    </pc:docChg>
  </pc:docChgLst>
  <pc:docChgLst>
    <pc:chgData name="Mathieu Prichonnet" userId="38d67d84fb672679" providerId="LiveId" clId="{C05F0C80-785F-406F-A3CE-69F015CB572D}"/>
    <pc:docChg chg="undo custSel modSld">
      <pc:chgData name="Mathieu Prichonnet" userId="38d67d84fb672679" providerId="LiveId" clId="{C05F0C80-785F-406F-A3CE-69F015CB572D}" dt="2021-05-15T14:25:52.667" v="433" actId="1076"/>
      <pc:docMkLst>
        <pc:docMk/>
      </pc:docMkLst>
      <pc:sldChg chg="addSp modSp mod">
        <pc:chgData name="Mathieu Prichonnet" userId="38d67d84fb672679" providerId="LiveId" clId="{C05F0C80-785F-406F-A3CE-69F015CB572D}" dt="2021-05-15T14:25:52.667" v="433" actId="1076"/>
        <pc:sldMkLst>
          <pc:docMk/>
          <pc:sldMk cId="3044556537" sldId="257"/>
        </pc:sldMkLst>
        <pc:spChg chg="mod">
          <ac:chgData name="Mathieu Prichonnet" userId="38d67d84fb672679" providerId="LiveId" clId="{C05F0C80-785F-406F-A3CE-69F015CB572D}" dt="2021-05-15T14:16:04.679" v="182" actId="20577"/>
          <ac:spMkLst>
            <pc:docMk/>
            <pc:sldMk cId="3044556537" sldId="257"/>
            <ac:spMk id="2" creationId="{00000000-0000-0000-0000-000000000000}"/>
          </ac:spMkLst>
        </pc:spChg>
        <pc:spChg chg="mod">
          <ac:chgData name="Mathieu Prichonnet" userId="38d67d84fb672679" providerId="LiveId" clId="{C05F0C80-785F-406F-A3CE-69F015CB572D}" dt="2021-05-15T14:21:15.911" v="417" actId="12"/>
          <ac:spMkLst>
            <pc:docMk/>
            <pc:sldMk cId="3044556537" sldId="257"/>
            <ac:spMk id="14" creationId="{F54BB2B9-A0CC-4A2E-B2A2-8AD770894A0F}"/>
          </ac:spMkLst>
        </pc:spChg>
        <pc:spChg chg="mod">
          <ac:chgData name="Mathieu Prichonnet" userId="38d67d84fb672679" providerId="LiveId" clId="{C05F0C80-785F-406F-A3CE-69F015CB572D}" dt="2021-05-15T14:19:56.861" v="324" actId="1076"/>
          <ac:spMkLst>
            <pc:docMk/>
            <pc:sldMk cId="3044556537" sldId="257"/>
            <ac:spMk id="15" creationId="{00000000-0000-0000-0000-000000000000}"/>
          </ac:spMkLst>
        </pc:spChg>
        <pc:spChg chg="mod">
          <ac:chgData name="Mathieu Prichonnet" userId="38d67d84fb672679" providerId="LiveId" clId="{C05F0C80-785F-406F-A3CE-69F015CB572D}" dt="2021-05-15T14:17:09.342" v="267" actId="113"/>
          <ac:spMkLst>
            <pc:docMk/>
            <pc:sldMk cId="3044556537" sldId="257"/>
            <ac:spMk id="19" creationId="{00000000-0000-0000-0000-000000000000}"/>
          </ac:spMkLst>
        </pc:spChg>
        <pc:spChg chg="mod">
          <ac:chgData name="Mathieu Prichonnet" userId="38d67d84fb672679" providerId="LiveId" clId="{C05F0C80-785F-406F-A3CE-69F015CB572D}" dt="2021-05-15T14:21:47.042" v="421" actId="20577"/>
          <ac:spMkLst>
            <pc:docMk/>
            <pc:sldMk cId="3044556537" sldId="257"/>
            <ac:spMk id="21" creationId="{00000000-0000-0000-0000-000000000000}"/>
          </ac:spMkLst>
        </pc:spChg>
        <pc:spChg chg="mod">
          <ac:chgData name="Mathieu Prichonnet" userId="38d67d84fb672679" providerId="LiveId" clId="{C05F0C80-785F-406F-A3CE-69F015CB572D}" dt="2021-05-15T14:25:52.667" v="433" actId="1076"/>
          <ac:spMkLst>
            <pc:docMk/>
            <pc:sldMk cId="3044556537" sldId="257"/>
            <ac:spMk id="24" creationId="{00000000-0000-0000-0000-000000000000}"/>
          </ac:spMkLst>
        </pc:spChg>
        <pc:spChg chg="mod">
          <ac:chgData name="Mathieu Prichonnet" userId="38d67d84fb672679" providerId="LiveId" clId="{C05F0C80-785F-406F-A3CE-69F015CB572D}" dt="2021-05-15T14:22:06.824" v="422" actId="1076"/>
          <ac:spMkLst>
            <pc:docMk/>
            <pc:sldMk cId="3044556537" sldId="257"/>
            <ac:spMk id="26" creationId="{98699074-1DAB-4CC4-B44D-51B9EA8067CC}"/>
          </ac:spMkLst>
        </pc:spChg>
        <pc:picChg chg="add mod">
          <ac:chgData name="Mathieu Prichonnet" userId="38d67d84fb672679" providerId="LiveId" clId="{C05F0C80-785F-406F-A3CE-69F015CB572D}" dt="2021-05-15T14:25:44.610" v="431" actId="1076"/>
          <ac:picMkLst>
            <pc:docMk/>
            <pc:sldMk cId="3044556537" sldId="257"/>
            <ac:picMk id="12" creationId="{342193DA-7A50-42A4-AE0E-70F3FDF0C996}"/>
          </ac:picMkLst>
        </pc:picChg>
      </pc:sldChg>
    </pc:docChg>
  </pc:docChgLst>
  <pc:docChgLst>
    <pc:chgData name="Mathieu Prichonnet" userId="38d67d84fb672679" providerId="LiveId" clId="{93FA1597-BF92-460D-B643-BCF23CA27516}"/>
    <pc:docChg chg="custSel modSld modMainMaster">
      <pc:chgData name="Mathieu Prichonnet" userId="38d67d84fb672679" providerId="LiveId" clId="{93FA1597-BF92-460D-B643-BCF23CA27516}" dt="2020-11-06T18:46:08.265" v="363" actId="6549"/>
      <pc:docMkLst>
        <pc:docMk/>
      </pc:docMkLst>
      <pc:sldChg chg="delSp modSp mod">
        <pc:chgData name="Mathieu Prichonnet" userId="38d67d84fb672679" providerId="LiveId" clId="{93FA1597-BF92-460D-B643-BCF23CA27516}" dt="2020-11-06T18:46:08.265" v="363" actId="6549"/>
        <pc:sldMkLst>
          <pc:docMk/>
          <pc:sldMk cId="3044556537" sldId="257"/>
        </pc:sldMkLst>
        <pc:spChg chg="mod">
          <ac:chgData name="Mathieu Prichonnet" userId="38d67d84fb672679" providerId="LiveId" clId="{93FA1597-BF92-460D-B643-BCF23CA27516}" dt="2020-11-06T18:45:41.557" v="357" actId="1076"/>
          <ac:spMkLst>
            <pc:docMk/>
            <pc:sldMk cId="3044556537" sldId="257"/>
            <ac:spMk id="2" creationId="{00000000-0000-0000-0000-000000000000}"/>
          </ac:spMkLst>
        </pc:spChg>
        <pc:spChg chg="mod">
          <ac:chgData name="Mathieu Prichonnet" userId="38d67d84fb672679" providerId="LiveId" clId="{93FA1597-BF92-460D-B643-BCF23CA27516}" dt="2020-11-06T18:44:35.066" v="344" actId="255"/>
          <ac:spMkLst>
            <pc:docMk/>
            <pc:sldMk cId="3044556537" sldId="257"/>
            <ac:spMk id="14" creationId="{F54BB2B9-A0CC-4A2E-B2A2-8AD770894A0F}"/>
          </ac:spMkLst>
        </pc:spChg>
        <pc:spChg chg="mod">
          <ac:chgData name="Mathieu Prichonnet" userId="38d67d84fb672679" providerId="LiveId" clId="{93FA1597-BF92-460D-B643-BCF23CA27516}" dt="2020-11-06T18:43:34.825" v="318" actId="20577"/>
          <ac:spMkLst>
            <pc:docMk/>
            <pc:sldMk cId="3044556537" sldId="257"/>
            <ac:spMk id="15" creationId="{00000000-0000-0000-0000-000000000000}"/>
          </ac:spMkLst>
        </pc:spChg>
        <pc:spChg chg="mod">
          <ac:chgData name="Mathieu Prichonnet" userId="38d67d84fb672679" providerId="LiveId" clId="{93FA1597-BF92-460D-B643-BCF23CA27516}" dt="2020-11-06T18:42:15.764" v="213" actId="14100"/>
          <ac:spMkLst>
            <pc:docMk/>
            <pc:sldMk cId="3044556537" sldId="257"/>
            <ac:spMk id="16" creationId="{00000000-0000-0000-0000-000000000000}"/>
          </ac:spMkLst>
        </pc:spChg>
        <pc:spChg chg="mod">
          <ac:chgData name="Mathieu Prichonnet" userId="38d67d84fb672679" providerId="LiveId" clId="{93FA1597-BF92-460D-B643-BCF23CA27516}" dt="2020-11-06T18:45:33.949" v="355" actId="1076"/>
          <ac:spMkLst>
            <pc:docMk/>
            <pc:sldMk cId="3044556537" sldId="257"/>
            <ac:spMk id="17" creationId="{00000000-0000-0000-0000-000000000000}"/>
          </ac:spMkLst>
        </pc:spChg>
        <pc:spChg chg="mod">
          <ac:chgData name="Mathieu Prichonnet" userId="38d67d84fb672679" providerId="LiveId" clId="{93FA1597-BF92-460D-B643-BCF23CA27516}" dt="2020-11-06T18:45:21.363" v="351" actId="1076"/>
          <ac:spMkLst>
            <pc:docMk/>
            <pc:sldMk cId="3044556537" sldId="257"/>
            <ac:spMk id="19" creationId="{00000000-0000-0000-0000-000000000000}"/>
          </ac:spMkLst>
        </pc:spChg>
        <pc:spChg chg="mod">
          <ac:chgData name="Mathieu Prichonnet" userId="38d67d84fb672679" providerId="LiveId" clId="{93FA1597-BF92-460D-B643-BCF23CA27516}" dt="2020-11-06T18:46:08.265" v="363" actId="6549"/>
          <ac:spMkLst>
            <pc:docMk/>
            <pc:sldMk cId="3044556537" sldId="257"/>
            <ac:spMk id="21" creationId="{00000000-0000-0000-0000-000000000000}"/>
          </ac:spMkLst>
        </pc:spChg>
        <pc:spChg chg="mod">
          <ac:chgData name="Mathieu Prichonnet" userId="38d67d84fb672679" providerId="LiveId" clId="{93FA1597-BF92-460D-B643-BCF23CA27516}" dt="2020-11-06T18:45:24.603" v="352" actId="1076"/>
          <ac:spMkLst>
            <pc:docMk/>
            <pc:sldMk cId="3044556537" sldId="257"/>
            <ac:spMk id="22" creationId="{00000000-0000-0000-0000-000000000000}"/>
          </ac:spMkLst>
        </pc:spChg>
        <pc:spChg chg="mod">
          <ac:chgData name="Mathieu Prichonnet" userId="38d67d84fb672679" providerId="LiveId" clId="{93FA1597-BF92-460D-B643-BCF23CA27516}" dt="2020-11-06T18:45:38.272" v="356" actId="1076"/>
          <ac:spMkLst>
            <pc:docMk/>
            <pc:sldMk cId="3044556537" sldId="257"/>
            <ac:spMk id="24" creationId="{00000000-0000-0000-0000-000000000000}"/>
          </ac:spMkLst>
        </pc:spChg>
        <pc:spChg chg="mod">
          <ac:chgData name="Mathieu Prichonnet" userId="38d67d84fb672679" providerId="LiveId" clId="{93FA1597-BF92-460D-B643-BCF23CA27516}" dt="2020-11-06T18:43:14.770" v="265" actId="14100"/>
          <ac:spMkLst>
            <pc:docMk/>
            <pc:sldMk cId="3044556537" sldId="257"/>
            <ac:spMk id="26" creationId="{98699074-1DAB-4CC4-B44D-51B9EA8067CC}"/>
          </ac:spMkLst>
        </pc:spChg>
        <pc:picChg chg="del">
          <ac:chgData name="Mathieu Prichonnet" userId="38d67d84fb672679" providerId="LiveId" clId="{93FA1597-BF92-460D-B643-BCF23CA27516}" dt="2020-11-06T18:34:25.010" v="43" actId="478"/>
          <ac:picMkLst>
            <pc:docMk/>
            <pc:sldMk cId="3044556537" sldId="257"/>
            <ac:picMk id="4" creationId="{342193DA-7A50-42A4-AE0E-70F3FDF0C996}"/>
          </ac:picMkLst>
        </pc:picChg>
      </pc:sldChg>
      <pc:sldMasterChg chg="modSp mod modSldLayout">
        <pc:chgData name="Mathieu Prichonnet" userId="38d67d84fb672679" providerId="LiveId" clId="{93FA1597-BF92-460D-B643-BCF23CA27516}" dt="2020-11-06T18:40:19.110" v="191" actId="1035"/>
        <pc:sldMasterMkLst>
          <pc:docMk/>
          <pc:sldMasterMk cId="821021544" sldId="2147483660"/>
        </pc:sldMasterMkLst>
        <pc:spChg chg="mod">
          <ac:chgData name="Mathieu Prichonnet" userId="38d67d84fb672679" providerId="LiveId" clId="{93FA1597-BF92-460D-B643-BCF23CA27516}" dt="2020-11-06T18:37:18.939" v="84" actId="14100"/>
          <ac:spMkLst>
            <pc:docMk/>
            <pc:sldMasterMk cId="821021544" sldId="2147483660"/>
            <ac:spMk id="2" creationId="{00000000-0000-0000-0000-000000000000}"/>
          </ac:spMkLst>
        </pc:spChg>
        <pc:cxnChg chg="mod">
          <ac:chgData name="Mathieu Prichonnet" userId="38d67d84fb672679" providerId="LiveId" clId="{93FA1597-BF92-460D-B643-BCF23CA27516}" dt="2020-11-06T18:40:19.110" v="191" actId="1035"/>
          <ac:cxnSpMkLst>
            <pc:docMk/>
            <pc:sldMasterMk cId="821021544" sldId="2147483660"/>
            <ac:cxnSpMk id="8" creationId="{00000000-0000-0000-0000-000000000000}"/>
          </ac:cxnSpMkLst>
        </pc:cxnChg>
        <pc:sldLayoutChg chg="modSp mod">
          <pc:chgData name="Mathieu Prichonnet" userId="38d67d84fb672679" providerId="LiveId" clId="{93FA1597-BF92-460D-B643-BCF23CA27516}" dt="2020-11-06T18:37:11.791" v="83" actId="14100"/>
          <pc:sldLayoutMkLst>
            <pc:docMk/>
            <pc:sldMasterMk cId="821021544" sldId="2147483660"/>
            <pc:sldLayoutMk cId="3007573792" sldId="2147483672"/>
          </pc:sldLayoutMkLst>
          <pc:spChg chg="mod">
            <ac:chgData name="Mathieu Prichonnet" userId="38d67d84fb672679" providerId="LiveId" clId="{93FA1597-BF92-460D-B643-BCF23CA27516}" dt="2020-11-06T18:37:11.791" v="83" actId="14100"/>
            <ac:spMkLst>
              <pc:docMk/>
              <pc:sldMasterMk cId="821021544" sldId="2147483660"/>
              <pc:sldLayoutMk cId="3007573792" sldId="2147483672"/>
              <ac:spMk id="2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85" y="123702"/>
            <a:ext cx="10977033" cy="435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757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5" y="123702"/>
            <a:ext cx="10977033" cy="462224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endParaRPr lang="en-A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07485" y="617057"/>
            <a:ext cx="115845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0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800" b="1" kern="1200" spc="0" baseline="0" dirty="0" smtClean="0">
          <a:solidFill>
            <a:schemeClr val="accent3"/>
          </a:solidFill>
          <a:latin typeface="Calibri" panose="020F0502020204030204" pitchFamily="34" charset="0"/>
          <a:ea typeface="Calibri" panose="020F0502020204030204" pitchFamily="34" charset="0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230400" indent="-230400" algn="l" rtl="0" eaLnBrk="1" fontAlgn="base" hangingPunct="1">
        <a:spcBef>
          <a:spcPts val="600"/>
        </a:spcBef>
        <a:spcAft>
          <a:spcPct val="0"/>
        </a:spcAft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Arial" pitchFamily="-105" charset="-52"/>
          <a:cs typeface="Arial" pitchFamily="34" charset="0"/>
        </a:defRPr>
      </a:lvl1pPr>
      <a:lvl2pPr marL="457200" indent="-230400" algn="l" rtl="0" eaLnBrk="1" fontAlgn="base" hangingPunct="1">
        <a:spcBef>
          <a:spcPts val="600"/>
        </a:spcBef>
        <a:spcAft>
          <a:spcPct val="0"/>
        </a:spcAft>
        <a:buSzPct val="8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Arial" pitchFamily="-105" charset="-52"/>
          <a:cs typeface="Arial" pitchFamily="34" charset="0"/>
        </a:defRPr>
      </a:lvl2pPr>
      <a:lvl3pPr marL="687600" indent="-230400" algn="l" rtl="0" eaLnBrk="1" fontAlgn="base" hangingPunct="1">
        <a:spcBef>
          <a:spcPts val="600"/>
        </a:spcBef>
        <a:spcAft>
          <a:spcPct val="0"/>
        </a:spcAft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Arial" pitchFamily="-105" charset="-52"/>
          <a:cs typeface="Arial" pitchFamily="34" charset="0"/>
        </a:defRPr>
      </a:lvl3pPr>
      <a:lvl4pPr marL="910800" indent="-226800" algn="l" rtl="0" eaLnBrk="1" fontAlgn="base" hangingPunct="1">
        <a:spcBef>
          <a:spcPts val="600"/>
        </a:spcBef>
        <a:spcAft>
          <a:spcPct val="0"/>
        </a:spcAft>
        <a:buSzPct val="8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Arial" pitchFamily="-105" charset="-52"/>
          <a:cs typeface="Arial" pitchFamily="34" charset="0"/>
        </a:defRPr>
      </a:lvl4pPr>
      <a:lvl5pPr marL="1144800" indent="-230400" algn="l" rtl="0" eaLnBrk="1" fontAlgn="base" hangingPunct="1">
        <a:spcBef>
          <a:spcPts val="600"/>
        </a:spcBef>
        <a:spcAft>
          <a:spcPct val="0"/>
        </a:spcAft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931">
          <p15:clr>
            <a:srgbClr val="F26B43"/>
          </p15:clr>
        </p15:guide>
        <p15:guide id="3" pos="3749">
          <p15:clr>
            <a:srgbClr val="F26B43"/>
          </p15:clr>
        </p15:guide>
        <p15:guide id="4" pos="393">
          <p15:clr>
            <a:srgbClr val="F26B43"/>
          </p15:clr>
        </p15:guide>
        <p15:guide id="5" pos="7287">
          <p15:clr>
            <a:srgbClr val="F26B43"/>
          </p15:clr>
        </p15:guide>
        <p15:guide id="6" orient="horz" pos="4088">
          <p15:clr>
            <a:srgbClr val="F26B43"/>
          </p15:clr>
        </p15:guide>
        <p15:guide id="7" orient="horz" pos="663">
          <p15:clr>
            <a:srgbClr val="F26B43"/>
          </p15:clr>
        </p15:guide>
        <p15:guide id="8" orient="horz" pos="822">
          <p15:clr>
            <a:srgbClr val="F26B43"/>
          </p15:clr>
        </p15:guide>
        <p15:guide id="9" orient="horz" pos="10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2.jpeg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5353235" y="765694"/>
            <a:ext cx="6711518" cy="304800"/>
          </a:xfrm>
          <a:prstGeom prst="rect">
            <a:avLst/>
          </a:prstGeom>
          <a:solidFill>
            <a:srgbClr val="7030A0"/>
          </a:solidFill>
          <a:ln w="19050">
            <a:noFill/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marL="195263" marR="0" lvl="0" indent="-195263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Calibri"/>
              </a:rPr>
              <a:t>INDUSTRY 	EXPERIENCE	          EXPERTISES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Calibri"/>
            </a:endParaRPr>
          </a:p>
        </p:txBody>
      </p:sp>
      <p:sp>
        <p:nvSpPr>
          <p:cNvPr id="16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5353235" y="2971250"/>
            <a:ext cx="6711518" cy="301752"/>
          </a:xfrm>
          <a:prstGeom prst="rect">
            <a:avLst/>
          </a:prstGeom>
          <a:solidFill>
            <a:srgbClr val="7030A0"/>
          </a:solidFill>
          <a:ln w="19050">
            <a:noFill/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marL="195263" marR="0" lvl="0" indent="-195263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Calibri"/>
              </a:rPr>
              <a:t>SELECTED EXPERIENCES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Calibri"/>
            </a:endParaRPr>
          </a:p>
        </p:txBody>
      </p:sp>
      <p:sp>
        <p:nvSpPr>
          <p:cNvPr id="17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0226" y="659626"/>
            <a:ext cx="4824752" cy="700872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</p:txBody>
      </p:sp>
      <p:sp>
        <p:nvSpPr>
          <p:cNvPr id="19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0226" y="1631883"/>
            <a:ext cx="5263008" cy="5175177"/>
          </a:xfrm>
          <a:prstGeom prst="rect">
            <a:avLst/>
          </a:prstGeom>
          <a:solidFill>
            <a:srgbClr val="FFFFFF"/>
          </a:solidFill>
          <a:ln w="28575">
            <a:noFill/>
            <a:miter lim="800000"/>
            <a:headEnd/>
            <a:tailEnd/>
          </a:ln>
        </p:spPr>
        <p:txBody>
          <a:bodyPr lIns="36000" tIns="90000" rIns="36000" bIns="90000"/>
          <a:lstStyle/>
          <a:p>
            <a:pPr marR="0" lvl="0" indent="0" defTabSz="917575" fontAlgn="auto">
              <a:lnSpc>
                <a:spcPct val="95000"/>
              </a:lnSpc>
              <a:spcBef>
                <a:spcPct val="1500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/>
              <a:t>Highly innovative, strategic thinker experienced leader with over 23 years of substantial consulting and corporate experience in Delivery, OPS, Prof. Services / CS, Products &amp; ePMOs, as well as selling / implementing medium to large strategic digital life-cycle transformation initiatives through optimization of People, Processes, Products (PPP). Simplify complex problems through analysis, investigation, presentation as well as execute to target OKRs. High degree of collaboration.</a:t>
            </a:r>
          </a:p>
          <a:p>
            <a:pPr marR="0" lvl="0" indent="0" defTabSz="917575" fontAlgn="auto">
              <a:lnSpc>
                <a:spcPct val="95000"/>
              </a:lnSpc>
              <a:spcBef>
                <a:spcPct val="1500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Areas of expertise:</a:t>
            </a:r>
          </a:p>
          <a:p>
            <a:pPr marL="171450" marR="0" lvl="0" indent="-171450" algn="just" hangingPunct="0">
              <a:spcBef>
                <a:spcPts val="200"/>
              </a:spcBef>
              <a:spcAft>
                <a:spcPts val="200"/>
              </a:spcAft>
              <a:buSzPts val="800"/>
              <a:buFont typeface="Wingdings" panose="05000000000000000000" pitchFamily="2" charset="2"/>
              <a:buChar char="Ø"/>
            </a:pPr>
            <a:r>
              <a:rPr lang="en-US" sz="1000" dirty="0"/>
              <a:t>End to end strategic road mapping (design thinking) for digital transformation leveraging technology and the 3 P’s: (1) Product / Systems, (2) People (right people / right positions), (3) Processes / Minimize Customer Data Management (analyze data)</a:t>
            </a:r>
          </a:p>
          <a:p>
            <a:pPr marL="171450" marR="0" lvl="0" indent="-171450" algn="just" hangingPunct="0">
              <a:spcBef>
                <a:spcPts val="200"/>
              </a:spcBef>
              <a:spcAft>
                <a:spcPts val="200"/>
              </a:spcAft>
              <a:buSzPts val="800"/>
              <a:buFont typeface="Wingdings" panose="05000000000000000000" pitchFamily="2" charset="2"/>
              <a:buChar char="Ø"/>
            </a:pPr>
            <a:r>
              <a:rPr lang="en-US" sz="1000" dirty="0"/>
              <a:t>Build ePMO to support Business Transformation (BPM &amp; business re-engineering) / Corporate governance / Change management / create ePMOs / streamlining CAPEX &amp; OPEX / Business Analysis / Business Case / Translate Corporate to ePMO strategies.</a:t>
            </a:r>
          </a:p>
          <a:p>
            <a:pPr marL="171450" marR="0" lvl="0" indent="-171450" algn="just" hangingPunct="0">
              <a:spcBef>
                <a:spcPts val="200"/>
              </a:spcBef>
              <a:spcAft>
                <a:spcPts val="200"/>
              </a:spcAft>
              <a:buSzPts val="800"/>
              <a:buFont typeface="Wingdings" panose="05000000000000000000" pitchFamily="2" charset="2"/>
              <a:buChar char="Ø"/>
            </a:pPr>
            <a:r>
              <a:rPr lang="en-US" sz="1000" dirty="0"/>
              <a:t>Engineering Program Management and Estimation. Design and Build procurement As-a-Service / Green- Brown field Commissioning Project / Digital Twin (standardized sourcing blueprints, e-Sourcing, supplier intelligence, benchmarking and estimating, market intelligence) / GIS, T&amp;D, Nuclear / Connected worker / Project lifecycle management</a:t>
            </a:r>
          </a:p>
          <a:p>
            <a:pPr marL="171450" marR="0" lvl="0" indent="-171450" algn="just" hangingPunct="0">
              <a:spcBef>
                <a:spcPts val="200"/>
              </a:spcBef>
              <a:spcAft>
                <a:spcPts val="200"/>
              </a:spcAft>
              <a:buSzPts val="800"/>
              <a:buFont typeface="Wingdings" panose="05000000000000000000" pitchFamily="2" charset="2"/>
              <a:buChar char="Ø"/>
            </a:pPr>
            <a:r>
              <a:rPr lang="en-US" sz="1000" dirty="0"/>
              <a:t>Off the shelf systems &amp; custom application (Java, C+) Design &amp; Implementation for Cost, Estimation, Scheduling and Transactional platforms (Oracle P6, EPPM, Unifier / Hexagon EcoSys / Clarity PM / MS Project, / InEight / Timberline / SunGard Omni &amp; Omni trade). • Data Migration, Conversion, and Integrations (Java / Informatica / Web methods) to ERP systems - SAP PM, PS / Work Order – Maximo.</a:t>
            </a:r>
          </a:p>
          <a:p>
            <a:pPr marL="171450" marR="0" lvl="0" indent="-171450" algn="just" hangingPunct="0">
              <a:spcBef>
                <a:spcPts val="200"/>
              </a:spcBef>
              <a:spcAft>
                <a:spcPts val="200"/>
              </a:spcAft>
              <a:buSzPts val="800"/>
              <a:buFont typeface="Wingdings" panose="05000000000000000000" pitchFamily="2" charset="2"/>
              <a:buChar char="Ø"/>
            </a:pPr>
            <a:r>
              <a:rPr lang="en-US" sz="1000" dirty="0"/>
              <a:t>Emerging technologies (AI / Neural Network, Machine Learning, Data Science / Big Data &amp; Data Warehouse) for intelligent analytic progress reports (Microsoft Power Business Intelligence). Custom app design, document artefacts (deployment models, sequence Diagrams, Wireframing, etc.)</a:t>
            </a:r>
          </a:p>
          <a:p>
            <a:pPr marL="171450" marR="0" lvl="0" indent="-171450" algn="just" hangingPunct="0">
              <a:spcBef>
                <a:spcPts val="200"/>
              </a:spcBef>
              <a:spcAft>
                <a:spcPts val="200"/>
              </a:spcAft>
              <a:buSzPts val="800"/>
              <a:buFont typeface="Wingdings" panose="05000000000000000000" pitchFamily="2" charset="2"/>
              <a:buChar char="Ø"/>
            </a:pPr>
            <a:r>
              <a:rPr lang="en-US" sz="1000" dirty="0"/>
              <a:t>Product capability prioritization (both functional, technical and user experience), product vision and strategy, and plans for product delivery.</a:t>
            </a:r>
          </a:p>
          <a:p>
            <a:pPr marL="171450" indent="-171450" algn="just" defTabSz="914377" eaLnBrk="0" hangingPunct="0">
              <a:buFont typeface="Arial" panose="020B0604020202020204" pitchFamily="34" charset="0"/>
              <a:buChar char="•"/>
              <a:defRPr/>
            </a:pPr>
            <a:r>
              <a:rPr lang="en-US" sz="1000" b="1" dirty="0">
                <a:solidFill>
                  <a:prstClr val="black"/>
                </a:solidFill>
                <a:latin typeface="Graphik" panose="020B0503030202060203" pitchFamily="34" charset="0"/>
              </a:rPr>
              <a:t>MBA (TTU – Rawls, USA, 2020)</a:t>
            </a:r>
          </a:p>
          <a:p>
            <a:pPr marL="171450" indent="-171450" algn="just" defTabSz="914377" eaLnBrk="0" hangingPunct="0">
              <a:buFont typeface="Arial" panose="020B0604020202020204" pitchFamily="34" charset="0"/>
              <a:buChar char="•"/>
              <a:defRPr/>
            </a:pPr>
            <a:r>
              <a:rPr lang="en-US" sz="1000" b="1">
                <a:solidFill>
                  <a:prstClr val="black"/>
                </a:solidFill>
                <a:latin typeface="Graphik" panose="020B0503030202060203" pitchFamily="34" charset="0"/>
              </a:rPr>
              <a:t>Operations Management </a:t>
            </a:r>
            <a:r>
              <a:rPr lang="en-US" sz="1000" b="1" dirty="0">
                <a:solidFill>
                  <a:prstClr val="black"/>
                </a:solidFill>
                <a:latin typeface="Graphik" panose="020B0503030202060203" pitchFamily="34" charset="0"/>
              </a:rPr>
              <a:t>(HEC Montreal, CANADA, 2007)</a:t>
            </a:r>
          </a:p>
          <a:p>
            <a:pPr marL="171450" indent="-171450" algn="just" defTabSz="914377" eaLnBrk="0" hangingPunct="0">
              <a:buFont typeface="Arial" panose="020B0604020202020204" pitchFamily="34" charset="0"/>
              <a:buChar char="•"/>
              <a:defRPr/>
            </a:pPr>
            <a:r>
              <a:rPr lang="en-US" sz="1000" b="1" dirty="0">
                <a:solidFill>
                  <a:prstClr val="black"/>
                </a:solidFill>
                <a:latin typeface="Graphik" panose="020B0503030202060203" pitchFamily="34" charset="0"/>
                <a:cs typeface="Calibri"/>
              </a:rPr>
              <a:t>Construction Engineering (ETS Mtl, CANADA, 1999)</a:t>
            </a:r>
            <a:endParaRPr lang="en-US" sz="1000" b="1" dirty="0">
              <a:solidFill>
                <a:srgbClr val="5F0095"/>
              </a:solidFill>
              <a:latin typeface="Graphik" panose="020B0503030202060203" pitchFamily="34" charset="0"/>
              <a:cs typeface="Calibri"/>
            </a:endParaRPr>
          </a:p>
        </p:txBody>
      </p:sp>
      <p:sp>
        <p:nvSpPr>
          <p:cNvPr id="21" name="Rectangle 1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53234" y="3273002"/>
            <a:ext cx="6838766" cy="375169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171450" indent="-171450" hangingPunct="0">
              <a:buFont typeface="Wingdings" panose="05000000000000000000" pitchFamily="2" charset="2"/>
              <a:buChar char="Ø"/>
            </a:pPr>
            <a:r>
              <a:rPr lang="en-US" sz="1000" b="1" dirty="0"/>
              <a:t>Startups (Plume, </a:t>
            </a:r>
            <a:r>
              <a:rPr lang="en-US" sz="1000" b="1" dirty="0" err="1"/>
              <a:t>DroneUp</a:t>
            </a:r>
            <a:r>
              <a:rPr lang="en-US" sz="1000" b="1" dirty="0"/>
              <a:t> &amp; </a:t>
            </a:r>
            <a:r>
              <a:rPr lang="en-US" sz="1000" b="1" dirty="0" err="1"/>
              <a:t>Carescout</a:t>
            </a:r>
            <a:r>
              <a:rPr lang="en-US" sz="1000" b="1" dirty="0"/>
              <a:t> 2021-present): </a:t>
            </a:r>
            <a:r>
              <a:rPr lang="en-US" sz="1000" dirty="0"/>
              <a:t>Digital Transformation (Tech Stack), PPP (People, Processes, Products) &amp; Portfolio management. Build and ran ePMO. Strategy and M&amp;A</a:t>
            </a:r>
          </a:p>
          <a:p>
            <a:pPr marL="171450" indent="-171450" hangingPunct="0">
              <a:buFont typeface="Wingdings" panose="05000000000000000000" pitchFamily="2" charset="2"/>
              <a:buChar char="Ø"/>
            </a:pPr>
            <a:r>
              <a:rPr lang="en-US" sz="1000" b="1" dirty="0"/>
              <a:t>Accenture 2015-2020</a:t>
            </a:r>
          </a:p>
          <a:p>
            <a:pPr marL="171450" indent="-171450" hangingPunct="0">
              <a:buFont typeface="Arial" panose="020B0604020202020204" pitchFamily="34" charset="0"/>
              <a:buChar char="•"/>
            </a:pPr>
            <a:r>
              <a:rPr lang="en-US" sz="1000" dirty="0"/>
              <a:t>Delivery &amp; Proposal lead (Program Mgr.) for strategic Digital Transformation initiatives for various clients. Integrated mobility, web or cloud-based solutions for various platforms (SAP PM/PS, Oracle Primavera, Clarity, Hexagon EcoSys). Experience in modifying and transforming BPM platforms (Oracle Unifier, Appian). Exposure to estimation platforms (InEight, Timberline). Working with C level suite to streamline PMO &amp; Capital Project Portfolios &amp; Programs. Governance models, project financial planning and reporting. Integration experience between various systems (Maximo, SAP). Analytics. Proposal and Deal negotiation and execution. Lead both Onshore &amp; Offshore teams. Sales Pipeline of $16M in 2019-20. Helped sell and contributed to team chargeability remaining &gt;68%.</a:t>
            </a:r>
          </a:p>
          <a:p>
            <a:pPr marL="171450" indent="-171450" hangingPunct="0">
              <a:buFont typeface="Arial" panose="020B0604020202020204" pitchFamily="34" charset="0"/>
              <a:buChar char="•"/>
            </a:pPr>
            <a:r>
              <a:rPr lang="en-US" sz="1000" dirty="0"/>
              <a:t>Major Chemicals 2018-2019</a:t>
            </a:r>
            <a:r>
              <a:rPr lang="en-US" sz="1000" b="1" dirty="0"/>
              <a:t>: </a:t>
            </a:r>
            <a:r>
              <a:rPr lang="en-US" sz="1000" dirty="0"/>
              <a:t>Lead enhancement effort at Chemical client for EcoSys (v8.3) cost management and SAP-PS/PM integration enhancements (Agile method). Developed strategic IT PMO processes and tool adoption as well as strategic planning and budgeting. Lead team of 5. Savings of ≈ $800K / yr.</a:t>
            </a:r>
          </a:p>
          <a:p>
            <a:pPr marL="171450" lvl="0" indent="-171450" fontAlgn="auto" hangingPunct="0">
              <a:buFont typeface="Arial" panose="020B0604020202020204" pitchFamily="34" charset="0"/>
              <a:buChar char="•"/>
            </a:pPr>
            <a:r>
              <a:rPr lang="en-US" sz="1000" dirty="0"/>
              <a:t>Super regional Utility 2015-2017: Lead several teams (40+ resources onshore/offshore) at super-regional Utility (T&amp;D) client for an integrated project controls implementation for the transmission division. Implementation of Oracle EPPM (v15.1.2) and EcoSys (v7.04) software + integration with Maximo, Power Plan &amp; other internal systems &gt;100 interfaces. (Informatica, Web methods, Java script). ROI of ≈ $8M over 5 yrs. </a:t>
            </a:r>
          </a:p>
          <a:p>
            <a:pPr marL="171450" indent="-171450" hangingPunct="0">
              <a:buFont typeface="Wingdings" panose="05000000000000000000" pitchFamily="2" charset="2"/>
              <a:buChar char="Ø"/>
            </a:pPr>
            <a:r>
              <a:rPr lang="en-US" sz="1000" b="1" dirty="0"/>
              <a:t>One America 2014-2015: </a:t>
            </a:r>
            <a:r>
              <a:rPr lang="en-US" sz="1000" dirty="0"/>
              <a:t>Responsible for 2 main projects: (#1) OMNI (SunGard) record keeping platform upgrade (v5.8 to 6.05) and (#2) Modification of OMNI platform to process request faster for additional new Investments. Lead 2 teams of 8-15+. Savings ≈ &gt;2K manhour/yr. Developed PMO processes and tool adoption as well as strategic planning with implementation new CA Portfolio mgmt. platform (business process &amp; systems / platform) using CA PPM (v14.2). Portfolio &amp; Program Analytics / Resource Demand visibility and optimized workforce assignment.</a:t>
            </a:r>
          </a:p>
          <a:p>
            <a:pPr marL="171450" lvl="0" indent="-171450" fontAlgn="auto" hangingPunct="0">
              <a:buFont typeface="Wingdings" panose="05000000000000000000" pitchFamily="2" charset="2"/>
              <a:buChar char="Ø"/>
            </a:pPr>
            <a:r>
              <a:rPr lang="en-US" sz="1000" b="1" dirty="0"/>
              <a:t>Hexagon 2007-2013:</a:t>
            </a:r>
            <a:r>
              <a:rPr lang="en-US" sz="1000" dirty="0"/>
              <a:t> Sr. Consultant for Cost system implementation (Sun Trust, Amtrak, NYSCA, CENG, FAA)</a:t>
            </a:r>
          </a:p>
          <a:p>
            <a:pPr marL="171446" lvl="1" indent="-171446" algn="just" defTabSz="914377">
              <a:spcBef>
                <a:spcPts val="600"/>
              </a:spcBef>
              <a:spcAft>
                <a:spcPts val="400"/>
              </a:spcAft>
              <a:buClr>
                <a:prstClr val="black"/>
              </a:buClr>
              <a:buFont typeface="Wingdings" pitchFamily="2" charset="2"/>
              <a:buChar char="§"/>
              <a:defRPr/>
            </a:pPr>
            <a:endParaRPr lang="en-US" sz="1000" dirty="0">
              <a:solidFill>
                <a:srgbClr val="000000"/>
              </a:solidFill>
              <a:latin typeface="Graphik" panose="020B0503030202060203" pitchFamily="34" charset="0"/>
            </a:endParaRPr>
          </a:p>
          <a:p>
            <a:pPr marL="182563" marR="0" lvl="0" indent="-182563" algn="l" defTabSz="914400" rtl="0" eaLnBrk="0" fontAlgn="auto" latinLnBrk="0" hangingPunct="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Calibri"/>
            </a:endParaRPr>
          </a:p>
          <a:p>
            <a:pPr marL="182563" marR="0" lvl="0" indent="-182563" algn="l" defTabSz="914400" rtl="0" eaLnBrk="0" fontAlgn="auto" latinLnBrk="0" hangingPunct="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Calibri"/>
            </a:endParaRPr>
          </a:p>
          <a:p>
            <a:pPr marL="182563" marR="0" lvl="0" indent="-182563" algn="l" defTabSz="914400" rtl="0" eaLnBrk="0" fontAlgn="auto" latinLnBrk="0" hangingPunct="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Calibri"/>
            </a:endParaRPr>
          </a:p>
        </p:txBody>
      </p:sp>
      <p:sp>
        <p:nvSpPr>
          <p:cNvPr id="22" name="Rectangle 14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107111" y="1414251"/>
            <a:ext cx="4928906" cy="304800"/>
          </a:xfrm>
          <a:prstGeom prst="rect">
            <a:avLst/>
          </a:prstGeom>
          <a:solidFill>
            <a:srgbClr val="7030A0"/>
          </a:solidFill>
          <a:ln w="19050">
            <a:noFill/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marL="195263" marR="0" lvl="0" indent="-195263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Calibri"/>
              </a:rPr>
              <a:t>BACKGROUND &amp; EDUCATION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Calibri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845760" y="655619"/>
            <a:ext cx="3348300" cy="7920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72000" tIns="72000" rIns="72000" bIns="720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  <a:buSzPct val="100000"/>
              <a:defRPr/>
            </a:pPr>
            <a:r>
              <a:rPr lang="en-US" sz="1100" kern="0" dirty="0">
                <a:solidFill>
                  <a:srgbClr val="000000"/>
                </a:solidFill>
                <a:latin typeface="Graphik" panose="020B0503030202060203" pitchFamily="34" charset="0"/>
                <a:cs typeface="Calibri"/>
              </a:rPr>
              <a:t>9505 PR 6660 Lubbock TX 79416</a:t>
            </a: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SzPct val="100000"/>
              <a:defRPr/>
            </a:pPr>
            <a:r>
              <a:rPr lang="en-US" sz="1100" kern="0" dirty="0">
                <a:solidFill>
                  <a:srgbClr val="000000"/>
                </a:solidFill>
                <a:latin typeface="Graphik" panose="020B0503030202060203" pitchFamily="34" charset="0"/>
                <a:cs typeface="Calibri"/>
              </a:rPr>
              <a:t>646-584-8331</a:t>
            </a: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SzPct val="100000"/>
              <a:defRPr/>
            </a:pPr>
            <a:r>
              <a:rPr lang="en-US" sz="1100" kern="0" dirty="0">
                <a:solidFill>
                  <a:srgbClr val="000000"/>
                </a:solidFill>
                <a:latin typeface="Graphik" panose="020B0503030202060203" pitchFamily="34" charset="0"/>
                <a:cs typeface="Calibri"/>
              </a:rPr>
              <a:t>Fluent in both French &amp; English</a:t>
            </a:r>
            <a:endParaRPr lang="en-GB" sz="1100" kern="0" dirty="0">
              <a:solidFill>
                <a:srgbClr val="000000"/>
              </a:solidFill>
              <a:latin typeface="Graphik" panose="020B0503030202060203" pitchFamily="34" charset="0"/>
              <a:cs typeface="Calibri"/>
            </a:endParaRPr>
          </a:p>
          <a:p>
            <a:pPr lvl="0" eaLnBrk="0" hangingPunct="0">
              <a:lnSpc>
                <a:spcPct val="80000"/>
              </a:lnSpc>
              <a:spcBef>
                <a:spcPct val="20000"/>
              </a:spcBef>
              <a:buSzPct val="100000"/>
              <a:defRPr/>
            </a:pPr>
            <a:r>
              <a:rPr lang="en-GB" sz="1100" kern="0" dirty="0">
                <a:solidFill>
                  <a:srgbClr val="000000"/>
                </a:solidFill>
                <a:latin typeface="Graphik" panose="020B0503030202060203" pitchFamily="34" charset="0"/>
                <a:cs typeface="Calibri"/>
              </a:rPr>
              <a:t>US Citizenship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11" y="166613"/>
            <a:ext cx="11994663" cy="304800"/>
          </a:xfrm>
        </p:spPr>
        <p:txBody>
          <a:bodyPr/>
          <a:lstStyle/>
          <a:p>
            <a:r>
              <a:rPr lang="en-US" sz="2200" cap="small" dirty="0">
                <a:solidFill>
                  <a:srgbClr val="5F0095"/>
                </a:solidFill>
                <a:latin typeface="Graphik" panose="020B0503030202060203" pitchFamily="34" charset="0"/>
              </a:rPr>
              <a:t>MATHIEU PRICHONNET</a:t>
            </a:r>
            <a:r>
              <a:rPr lang="en-US" sz="1400" cap="small" dirty="0">
                <a:solidFill>
                  <a:srgbClr val="5F0095"/>
                </a:solidFill>
                <a:latin typeface="Graphik" panose="020B0503030202060203" pitchFamily="34" charset="0"/>
              </a:rPr>
              <a:t> Eng., MBA, PMP, SAFe 5.		                    </a:t>
            </a:r>
            <a:r>
              <a:rPr lang="en-US" sz="2200" cap="small" dirty="0">
                <a:solidFill>
                  <a:srgbClr val="5F0095"/>
                </a:solidFill>
                <a:latin typeface="Graphik" panose="020B0503030202060203" pitchFamily="34" charset="0"/>
              </a:rPr>
              <a:t>Technology | Delivery | Services | Transformation 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F54BB2B9-A0CC-4A2E-B2A2-8AD770894A0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8305102" y="1075724"/>
            <a:ext cx="3759652" cy="18272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2000" tIns="72000" rIns="72000" bIns="72000"/>
          <a:lstStyle/>
          <a:p>
            <a:pPr marL="171450" indent="-171450">
              <a:spcBef>
                <a:spcPct val="1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1000" b="1" dirty="0">
                <a:solidFill>
                  <a:sysClr val="windowText" lastClr="000000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Skillsets: </a:t>
            </a:r>
            <a:r>
              <a:rPr lang="en-US" altLang="en-US" sz="1000" dirty="0">
                <a:cs typeface="Calibri" panose="020F0502020204030204" pitchFamily="34" charset="0"/>
              </a:rPr>
              <a:t>Digital Transformation (SAFE 5.0), Strategy &amp; Delivery Lead (Waterfall &amp; Agile), Portfolio, Program &amp; Project Management, Functional &amp; Detail Design, Integration, Conversion, Migration and DW, Data Consolidation &amp; Testing</a:t>
            </a:r>
          </a:p>
          <a:p>
            <a:pPr marL="171450" indent="-171450">
              <a:spcBef>
                <a:spcPts val="600"/>
              </a:spcBef>
              <a:buClr>
                <a:srgbClr val="224433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ysClr val="windowText" lastClr="000000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Testing / QA: </a:t>
            </a:r>
            <a:r>
              <a:rPr lang="en-US" sz="1000" dirty="0">
                <a:cs typeface="Calibri" panose="020F0502020204030204" pitchFamily="34" charset="0"/>
              </a:rPr>
              <a:t>Jira; LoadRunner / HP ALM &amp; UFT; IBM Rational</a:t>
            </a:r>
          </a:p>
          <a:p>
            <a:pPr marL="171450" indent="-171450">
              <a:spcBef>
                <a:spcPts val="600"/>
              </a:spcBef>
              <a:buClr>
                <a:srgbClr val="224433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ysClr val="windowText" lastClr="000000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Platforms: </a:t>
            </a:r>
            <a:r>
              <a:rPr lang="en-US" sz="1000" dirty="0">
                <a:cs typeface="Calibri" panose="020F0502020204030204" pitchFamily="34" charset="0"/>
              </a:rPr>
              <a:t>Smartsheets, Jira / Confluence, Ms. Project; EPPM Primavera P6 (Client / web / Team Member0; &amp; Unifier EcoSys; Clarity; SAP PM/PS; Maximo; InEight; Mural; Jama</a:t>
            </a:r>
          </a:p>
          <a:p>
            <a:pPr marL="171450" indent="-171450">
              <a:spcBef>
                <a:spcPts val="600"/>
              </a:spcBef>
              <a:buClr>
                <a:srgbClr val="224433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ysClr val="windowText" lastClr="000000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Analytics</a:t>
            </a:r>
            <a:r>
              <a:rPr lang="en-US" sz="1000" dirty="0">
                <a:cs typeface="Calibri" panose="020F0502020204030204" pitchFamily="34" charset="0"/>
              </a:rPr>
              <a:t>: Tableau, Analytic Solver</a:t>
            </a: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98699074-1DAB-4CC4-B44D-51B9EA8067C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5353236" y="1021719"/>
            <a:ext cx="3160449" cy="19495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2000" tIns="72000" rIns="72000" bIns="72000"/>
          <a:lstStyle/>
          <a:p>
            <a:pPr marL="171450" indent="-171450">
              <a:spcBef>
                <a:spcPct val="1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000" b="1" i="1" dirty="0">
                <a:solidFill>
                  <a:sysClr val="windowText" lastClr="000000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Construction: </a:t>
            </a:r>
            <a:r>
              <a:rPr lang="en-US" sz="1000" i="1" dirty="0">
                <a:solidFill>
                  <a:sysClr val="windowText" lastClr="000000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Kiewit, Lemcon Networks, MWH</a:t>
            </a:r>
          </a:p>
          <a:p>
            <a:pPr marL="171450" lvl="0" indent="-171450">
              <a:lnSpc>
                <a:spcPct val="110000"/>
              </a:lnSpc>
              <a:spcBef>
                <a:spcPts val="600"/>
              </a:spcBef>
              <a:buClr>
                <a:srgbClr val="224433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1000" b="1" i="1" dirty="0">
                <a:solidFill>
                  <a:sysClr val="windowText" lastClr="000000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Government: </a:t>
            </a:r>
            <a:r>
              <a:rPr lang="en-US" sz="1000" i="1" dirty="0">
                <a:solidFill>
                  <a:sysClr val="windowText" lastClr="000000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CSEM, SFMTA. Amtrak, FAA, NYSCA</a:t>
            </a:r>
          </a:p>
          <a:p>
            <a:pPr marL="171450" lvl="0" indent="-171450">
              <a:lnSpc>
                <a:spcPct val="110000"/>
              </a:lnSpc>
              <a:spcBef>
                <a:spcPts val="600"/>
              </a:spcBef>
              <a:buClr>
                <a:srgbClr val="224433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1000" b="1" i="1" dirty="0">
                <a:solidFill>
                  <a:sysClr val="windowText" lastClr="000000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Utilities</a:t>
            </a:r>
            <a:r>
              <a:rPr lang="en-US" sz="1000" i="1" dirty="0">
                <a:solidFill>
                  <a:sysClr val="windowText" lastClr="000000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: Duke Energy, OG&amp;E (T&amp;D), CENG (Nuclear)</a:t>
            </a:r>
          </a:p>
          <a:p>
            <a:pPr marL="171450" indent="-171450">
              <a:lnSpc>
                <a:spcPct val="110000"/>
              </a:lnSpc>
              <a:spcBef>
                <a:spcPts val="600"/>
              </a:spcBef>
              <a:buClr>
                <a:srgbClr val="224433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1000" b="1" i="1" dirty="0">
                <a:solidFill>
                  <a:sysClr val="windowText" lastClr="000000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Mining</a:t>
            </a:r>
            <a:r>
              <a:rPr lang="en-US" sz="1000" i="1" dirty="0">
                <a:solidFill>
                  <a:sysClr val="windowText" lastClr="000000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: Freeport Mc Moran</a:t>
            </a:r>
          </a:p>
          <a:p>
            <a:pPr marL="171450" indent="-171450">
              <a:lnSpc>
                <a:spcPct val="110000"/>
              </a:lnSpc>
              <a:spcBef>
                <a:spcPts val="600"/>
              </a:spcBef>
              <a:buClr>
                <a:srgbClr val="224433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1000" b="1" i="1" dirty="0">
                <a:solidFill>
                  <a:sysClr val="windowText" lastClr="000000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Chemical</a:t>
            </a:r>
            <a:r>
              <a:rPr lang="en-US" sz="1000" i="1" dirty="0">
                <a:solidFill>
                  <a:sysClr val="windowText" lastClr="000000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: Grace (engineering intern), DOW, Olin</a:t>
            </a:r>
          </a:p>
          <a:p>
            <a:pPr marL="171450" indent="-171450">
              <a:lnSpc>
                <a:spcPct val="110000"/>
              </a:lnSpc>
              <a:spcBef>
                <a:spcPts val="600"/>
              </a:spcBef>
              <a:buClr>
                <a:srgbClr val="224433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1000" b="1" i="1" dirty="0">
                <a:solidFill>
                  <a:sysClr val="windowText" lastClr="000000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Technology / Telecom / UV: </a:t>
            </a:r>
            <a:r>
              <a:rPr lang="en-US" sz="1000" i="1" dirty="0">
                <a:solidFill>
                  <a:sysClr val="windowText" lastClr="000000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Plume, DroneUp</a:t>
            </a:r>
          </a:p>
          <a:p>
            <a:pPr marL="171450" indent="-171450">
              <a:lnSpc>
                <a:spcPct val="110000"/>
              </a:lnSpc>
              <a:spcBef>
                <a:spcPts val="600"/>
              </a:spcBef>
              <a:buClr>
                <a:srgbClr val="224433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1000" b="1" i="1" dirty="0">
                <a:solidFill>
                  <a:sysClr val="windowText" lastClr="000000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Financial / Retirement services:</a:t>
            </a:r>
            <a:r>
              <a:rPr lang="en-US" sz="1000" i="1" dirty="0">
                <a:solidFill>
                  <a:sysClr val="windowText" lastClr="000000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 One America</a:t>
            </a:r>
          </a:p>
          <a:p>
            <a:pPr marL="171450" indent="-171450">
              <a:lnSpc>
                <a:spcPct val="110000"/>
              </a:lnSpc>
              <a:spcBef>
                <a:spcPts val="600"/>
              </a:spcBef>
              <a:buClr>
                <a:srgbClr val="224433"/>
              </a:buClr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1000" b="1" i="1" dirty="0">
                <a:solidFill>
                  <a:sysClr val="windowText" lastClr="000000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Healthcare: </a:t>
            </a:r>
            <a:r>
              <a:rPr lang="en-US" sz="1000" i="1" dirty="0" err="1">
                <a:solidFill>
                  <a:sysClr val="windowText" lastClr="000000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Carescout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22443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" name="Picture 11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342193DA-7A50-42A4-AE0E-70F3FDF0C9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7" y="657672"/>
            <a:ext cx="689499" cy="68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565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PIOmT2C5U6SnztNsX5NE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HUnhs5g4Um87saeKq3uC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YAC0nH_U0qWUYQJE8Rpm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u6Y61wjk63z1NP9Qdub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ek9Li0jTEyEBG2xZ3aNz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01MG9jC0GUpkC_yrLK3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ZbPA3sgiUKOcs3zj6ubx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ZAz6q7NY0SghkWzMT5tP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PIOmT2C5U6SnztNsX5NEA"/>
</p:tagLst>
</file>

<file path=ppt/theme/theme1.xml><?xml version="1.0" encoding="utf-8"?>
<a:theme xmlns:a="http://schemas.openxmlformats.org/drawingml/2006/main" name="2_Accenture_PLM">
  <a:themeElements>
    <a:clrScheme name="Benutzerdefiniert 20">
      <a:dk1>
        <a:sysClr val="windowText" lastClr="000000"/>
      </a:dk1>
      <a:lt1>
        <a:sysClr val="window" lastClr="FFFFFF"/>
      </a:lt1>
      <a:dk2>
        <a:srgbClr val="666666"/>
      </a:dk2>
      <a:lt2>
        <a:srgbClr val="778888"/>
      </a:lt2>
      <a:accent1>
        <a:srgbClr val="EEAA00"/>
      </a:accent1>
      <a:accent2>
        <a:srgbClr val="408FCD"/>
      </a:accent2>
      <a:accent3>
        <a:srgbClr val="002266"/>
      </a:accent3>
      <a:accent4>
        <a:srgbClr val="00AA99"/>
      </a:accent4>
      <a:accent5>
        <a:srgbClr val="00BBEE"/>
      </a:accent5>
      <a:accent6>
        <a:srgbClr val="66AA44"/>
      </a:accent6>
      <a:hlink>
        <a:srgbClr val="408FCD"/>
      </a:hlink>
      <a:folHlink>
        <a:srgbClr val="0022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80C3A67370B440B4D18230E9AA1966" ma:contentTypeVersion="13" ma:contentTypeDescription="Create a new document." ma:contentTypeScope="" ma:versionID="1eba39a9e2382837fd3b132d8977cd3f">
  <xsd:schema xmlns:xsd="http://www.w3.org/2001/XMLSchema" xmlns:xs="http://www.w3.org/2001/XMLSchema" xmlns:p="http://schemas.microsoft.com/office/2006/metadata/properties" xmlns:ns3="ac3ae579-b2ba-4ef1-8112-e86000c7bcb3" xmlns:ns4="e40c1f57-c850-4d88-a904-b804faadf36d" targetNamespace="http://schemas.microsoft.com/office/2006/metadata/properties" ma:root="true" ma:fieldsID="f3da2d32215639f1e217230763cf7c8a" ns3:_="" ns4:_="">
    <xsd:import namespace="ac3ae579-b2ba-4ef1-8112-e86000c7bcb3"/>
    <xsd:import namespace="e40c1f57-c850-4d88-a904-b804faadf3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3ae579-b2ba-4ef1-8112-e86000c7bc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0c1f57-c850-4d88-a904-b804faadf3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EB9ED2-DCD4-4377-BB5C-0DD88F46C6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D8A998-6D08-4C96-B75A-92E6F2B27A9B}">
  <ds:schemaRefs>
    <ds:schemaRef ds:uri="e40c1f57-c850-4d88-a904-b804faadf36d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dcmitype/"/>
    <ds:schemaRef ds:uri="ac3ae579-b2ba-4ef1-8112-e86000c7bcb3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9883DCA-59A3-4AF3-BC4D-DB457B38C6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3ae579-b2ba-4ef1-8112-e86000c7bcb3"/>
    <ds:schemaRef ds:uri="e40c1f57-c850-4d88-a904-b804faadf3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Words>1062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Graphik</vt:lpstr>
      <vt:lpstr>Wingdings</vt:lpstr>
      <vt:lpstr>2_Accenture_PLM</vt:lpstr>
      <vt:lpstr>think-cell Folie</vt:lpstr>
      <vt:lpstr>MATHIEU PRICHONNET Eng., MBA, PMP, SAFe 5.                      Technology | Delivery | Services | Transformation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Mathieu Prichonnet One Pager</dc:title>
  <dc:creator>mathieu.prichonnet@DigitalPXO.com</dc:creator>
  <cp:lastModifiedBy>Mathieu Prichonnet</cp:lastModifiedBy>
  <cp:revision>112</cp:revision>
  <cp:lastPrinted>2020-09-30T17:00:37Z</cp:lastPrinted>
  <dcterms:created xsi:type="dcterms:W3CDTF">2018-04-12T21:28:07Z</dcterms:created>
  <dcterms:modified xsi:type="dcterms:W3CDTF">2024-08-02T04:38:35Z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0x0101004180C3A67370B440B4D18230E9AA1966</vt:lpwstr>
  </property>
</Properties>
</file>