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Open Sans" panose="020B0604020202020204" charset="0"/>
      <p:regular r:id="rId20"/>
      <p:bold r:id="rId21"/>
      <p:italic r:id="rId22"/>
      <p:boldItalic r:id="rId23"/>
    </p:embeddedFont>
    <p:embeddedFont>
      <p:font typeface="PT Sans Narrow"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ab1db2f8e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ab1db2f8e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b1db2f8e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b1db2f8e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b3062bd8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b3062bd8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Maybe mention which diseases the highest and lowest codes represent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ab3062bd8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ab3062bd8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b3062bd8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b3062bd8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b3062bd85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b3062bd85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b3062bd85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b3062bd8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b1db2f8e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b1db2f8e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749108bf3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749108bf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749108bf3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749108bf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749108bf3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749108bf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b1db2f8ec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b1db2f8e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21ad4b346_2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21ad4b346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b1db2f8ec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ab1db2f8e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'[a-zA-Z]'</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21ad4b346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21ad4b346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b1db2f8e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b1db2f8e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colab.research.google.com/drive/1iusXeUUyirc0MMITWDueO0wHciVcORik?usp=sharin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hyperlink" Target="https://public.tableau.com/views/MIMIC_Data_Most_Common_Diagnoses/StoryTelling?:language=en&amp;:display_count=y&amp;publish=yes&amp;:origin=viz_share_link"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mimic.physionet.org/gettingstarted/overview/"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davidmlane.com/hyperstat/A37797.html#:~:text=A%20box%20plot%20provides%20an,the%20scores%20in%20the%20distribution." TargetMode="External"/><Relationship Id="rId5" Type="http://schemas.openxmlformats.org/officeDocument/2006/relationships/hyperlink" Target="https://towardsdatascience.com/understanding-differential-privacy-85ce191e198a" TargetMode="External"/><Relationship Id="rId4" Type="http://schemas.openxmlformats.org/officeDocument/2006/relationships/hyperlink" Target="https://physionet.org/content/mimiciii/1.4/#file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physionet.org/content/mimiciii/1.4/#file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a:t>University of North Carolina at Charlotte</a:t>
            </a:r>
            <a:endParaRPr sz="3200"/>
          </a:p>
          <a:p>
            <a:pPr marL="0" lvl="0" indent="0" algn="ctr" rtl="0">
              <a:spcBef>
                <a:spcPts val="0"/>
              </a:spcBef>
              <a:spcAft>
                <a:spcPts val="0"/>
              </a:spcAft>
              <a:buNone/>
            </a:pPr>
            <a:r>
              <a:rPr lang="en" sz="3200"/>
              <a:t>DSBA 6160 Big data design Storage and Provenance</a:t>
            </a:r>
            <a:endParaRPr sz="3200"/>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MIMIC-III Clinical Database Challenge-1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Case Study SQL Query Screenshot</a:t>
            </a:r>
            <a:endParaRPr/>
          </a:p>
        </p:txBody>
      </p:sp>
      <p:pic>
        <p:nvPicPr>
          <p:cNvPr id="128" name="Google Shape;128;p22"/>
          <p:cNvPicPr preferRelativeResize="0"/>
          <p:nvPr/>
        </p:nvPicPr>
        <p:blipFill>
          <a:blip r:embed="rId3">
            <a:alphaModFix/>
          </a:blip>
          <a:stretch>
            <a:fillRect/>
          </a:stretch>
        </p:blipFill>
        <p:spPr>
          <a:xfrm>
            <a:off x="311700" y="1205900"/>
            <a:ext cx="7198724" cy="378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Case Study-Script &amp; Visualization </a:t>
            </a:r>
            <a:endParaRPr/>
          </a:p>
        </p:txBody>
      </p:sp>
      <p:sp>
        <p:nvSpPr>
          <p:cNvPr id="134" name="Google Shape;134;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Programming Script: </a:t>
            </a:r>
            <a:r>
              <a:rPr lang="en" u="sng">
                <a:solidFill>
                  <a:srgbClr val="3C78D8"/>
                </a:solidFill>
                <a:hlinkClick r:id="rId3">
                  <a:extLst>
                    <a:ext uri="{A12FA001-AC4F-418D-AE19-62706E023703}">
                      <ahyp:hlinkClr xmlns:ahyp="http://schemas.microsoft.com/office/drawing/2018/hyperlinkcolor" val="tx"/>
                    </a:ext>
                  </a:extLst>
                </a:hlinkClick>
              </a:rPr>
              <a:t>Differential Privacy using Laplace function in Python</a:t>
            </a:r>
            <a:endParaRPr>
              <a:solidFill>
                <a:srgbClr val="3C78D8"/>
              </a:solidFill>
            </a:endParaRPr>
          </a:p>
          <a:p>
            <a:pPr marL="0" lvl="0" indent="0" algn="just" rtl="0">
              <a:spcBef>
                <a:spcPts val="1600"/>
              </a:spcBef>
              <a:spcAft>
                <a:spcPts val="0"/>
              </a:spcAft>
              <a:buNone/>
            </a:pPr>
            <a:endParaRPr>
              <a:solidFill>
                <a:srgbClr val="3C78D8"/>
              </a:solidFill>
            </a:endParaRPr>
          </a:p>
          <a:p>
            <a:pPr marL="0" lvl="0" indent="0" algn="just" rtl="0">
              <a:spcBef>
                <a:spcPts val="1600"/>
              </a:spcBef>
              <a:spcAft>
                <a:spcPts val="0"/>
              </a:spcAft>
              <a:buNone/>
            </a:pPr>
            <a:endParaRPr>
              <a:solidFill>
                <a:srgbClr val="3C78D8"/>
              </a:solidFill>
            </a:endParaRPr>
          </a:p>
          <a:p>
            <a:pPr marL="0" lvl="0" indent="0" algn="just" rtl="0">
              <a:spcBef>
                <a:spcPts val="1600"/>
              </a:spcBef>
              <a:spcAft>
                <a:spcPts val="0"/>
              </a:spcAft>
              <a:buNone/>
            </a:pPr>
            <a:endParaRPr>
              <a:solidFill>
                <a:srgbClr val="3C78D8"/>
              </a:solidFill>
            </a:endParaRPr>
          </a:p>
          <a:p>
            <a:pPr marL="0" lvl="0" indent="0" algn="just" rtl="0">
              <a:spcBef>
                <a:spcPts val="1600"/>
              </a:spcBef>
              <a:spcAft>
                <a:spcPts val="1600"/>
              </a:spcAft>
              <a:buNone/>
            </a:pPr>
            <a:r>
              <a:rPr lang="en"/>
              <a:t>Tableau Visualization: </a:t>
            </a:r>
            <a:r>
              <a:rPr lang="en" u="sng">
                <a:solidFill>
                  <a:srgbClr val="3C78D8"/>
                </a:solidFill>
                <a:hlinkClick r:id="rId4">
                  <a:extLst>
                    <a:ext uri="{A12FA001-AC4F-418D-AE19-62706E023703}">
                      <ahyp:hlinkClr xmlns:ahyp="http://schemas.microsoft.com/office/drawing/2018/hyperlinkcolor" val="tx"/>
                    </a:ext>
                  </a:extLst>
                </a:hlinkClick>
              </a:rPr>
              <a:t>MIMIC_Data_Most_Common_Diagnoses</a:t>
            </a:r>
            <a:endParaRPr>
              <a:solidFill>
                <a:srgbClr val="3C78D8"/>
              </a:solidFill>
            </a:endParaRPr>
          </a:p>
        </p:txBody>
      </p:sp>
      <p:pic>
        <p:nvPicPr>
          <p:cNvPr id="135" name="Google Shape;135;p23"/>
          <p:cNvPicPr preferRelativeResize="0"/>
          <p:nvPr/>
        </p:nvPicPr>
        <p:blipFill>
          <a:blip r:embed="rId5">
            <a:alphaModFix/>
          </a:blip>
          <a:stretch>
            <a:fillRect/>
          </a:stretch>
        </p:blipFill>
        <p:spPr>
          <a:xfrm>
            <a:off x="541025" y="1786113"/>
            <a:ext cx="6800850" cy="1323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Visualization-1 Most common diagnoses</a:t>
            </a:r>
            <a:endParaRPr/>
          </a:p>
        </p:txBody>
      </p:sp>
      <p:pic>
        <p:nvPicPr>
          <p:cNvPr id="141" name="Google Shape;141;p24"/>
          <p:cNvPicPr preferRelativeResize="0"/>
          <p:nvPr/>
        </p:nvPicPr>
        <p:blipFill rotWithShape="1">
          <a:blip r:embed="rId3">
            <a:alphaModFix/>
          </a:blip>
          <a:srcRect t="21570" b="6863"/>
          <a:stretch/>
        </p:blipFill>
        <p:spPr>
          <a:xfrm>
            <a:off x="443125" y="1152425"/>
            <a:ext cx="7715251" cy="2284824"/>
          </a:xfrm>
          <a:prstGeom prst="rect">
            <a:avLst/>
          </a:prstGeom>
          <a:noFill/>
          <a:ln>
            <a:noFill/>
          </a:ln>
        </p:spPr>
      </p:pic>
      <p:sp>
        <p:nvSpPr>
          <p:cNvPr id="142" name="Google Shape;142;p24"/>
          <p:cNvSpPr txBox="1"/>
          <p:nvPr/>
        </p:nvSpPr>
        <p:spPr>
          <a:xfrm>
            <a:off x="776975" y="3659800"/>
            <a:ext cx="6676800" cy="1137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Data is displayed in descending order by patients count.</a:t>
            </a: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Most common Diagnoses (ICD9 code): 4019 </a:t>
            </a: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Count of Patients in 4019  : 17,613</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Visualization-2 Compare Epsilon values</a:t>
            </a:r>
            <a:endParaRPr/>
          </a:p>
        </p:txBody>
      </p:sp>
      <p:pic>
        <p:nvPicPr>
          <p:cNvPr id="148" name="Google Shape;148;p25"/>
          <p:cNvPicPr preferRelativeResize="0"/>
          <p:nvPr/>
        </p:nvPicPr>
        <p:blipFill rotWithShape="1">
          <a:blip r:embed="rId3">
            <a:alphaModFix/>
          </a:blip>
          <a:srcRect t="20837" b="5088"/>
          <a:stretch/>
        </p:blipFill>
        <p:spPr>
          <a:xfrm>
            <a:off x="418425" y="1152425"/>
            <a:ext cx="8180400" cy="2433199"/>
          </a:xfrm>
          <a:prstGeom prst="rect">
            <a:avLst/>
          </a:prstGeom>
          <a:noFill/>
          <a:ln>
            <a:noFill/>
          </a:ln>
        </p:spPr>
      </p:pic>
      <p:sp>
        <p:nvSpPr>
          <p:cNvPr id="149" name="Google Shape;149;p25"/>
          <p:cNvSpPr txBox="1"/>
          <p:nvPr/>
        </p:nvSpPr>
        <p:spPr>
          <a:xfrm>
            <a:off x="776975" y="3659800"/>
            <a:ext cx="6676800" cy="1137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Comparison of different epsilon-laplace mechanism for each ICD9 code.</a:t>
            </a: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Epsilon=0.001 added more noise to the original value.</a:t>
            </a: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Epsilon=1 added much less noise to the original value.</a:t>
            </a: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It is evident that, higher epsilon values, lower the presence of noise added to the data &amp; vice-versa.</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Visualization-3 Laplace Distribution</a:t>
            </a:r>
            <a:endParaRPr/>
          </a:p>
        </p:txBody>
      </p:sp>
      <p:pic>
        <p:nvPicPr>
          <p:cNvPr id="155" name="Google Shape;155;p26"/>
          <p:cNvPicPr preferRelativeResize="0"/>
          <p:nvPr/>
        </p:nvPicPr>
        <p:blipFill rotWithShape="1">
          <a:blip r:embed="rId3">
            <a:alphaModFix/>
          </a:blip>
          <a:srcRect t="22848" b="26148"/>
          <a:stretch/>
        </p:blipFill>
        <p:spPr>
          <a:xfrm>
            <a:off x="510950" y="1152425"/>
            <a:ext cx="7746350" cy="2346651"/>
          </a:xfrm>
          <a:prstGeom prst="rect">
            <a:avLst/>
          </a:prstGeom>
          <a:noFill/>
          <a:ln>
            <a:noFill/>
          </a:ln>
        </p:spPr>
      </p:pic>
      <p:sp>
        <p:nvSpPr>
          <p:cNvPr id="156" name="Google Shape;156;p26"/>
          <p:cNvSpPr txBox="1"/>
          <p:nvPr/>
        </p:nvSpPr>
        <p:spPr>
          <a:xfrm>
            <a:off x="776975" y="3659800"/>
            <a:ext cx="6676800" cy="1137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Box plot provides a visual summary of important aspects of the distribution such as the mean, median, lower &amp; higher hinge values [4].</a:t>
            </a: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As the epsilon value decreases, the upper and lower bound values of the noise increases.</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Statement of Contributions</a:t>
            </a:r>
            <a:endParaRPr/>
          </a:p>
        </p:txBody>
      </p:sp>
      <p:sp>
        <p:nvSpPr>
          <p:cNvPr id="162" name="Google Shape;162;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Char char="●"/>
            </a:pPr>
            <a:r>
              <a:rPr lang="en" sz="1900"/>
              <a:t>Shradhda Karki -Basic queries, Advance queries and case study </a:t>
            </a:r>
            <a:endParaRPr sz="1900"/>
          </a:p>
          <a:p>
            <a:pPr marL="457200" lvl="0" indent="0" algn="l" rtl="0">
              <a:lnSpc>
                <a:spcPct val="100000"/>
              </a:lnSpc>
              <a:spcBef>
                <a:spcPts val="0"/>
              </a:spcBef>
              <a:spcAft>
                <a:spcPts val="0"/>
              </a:spcAft>
              <a:buNone/>
            </a:pPr>
            <a:endParaRPr sz="1900"/>
          </a:p>
          <a:p>
            <a:pPr marL="457200" lvl="0" indent="-349250" algn="l" rtl="0">
              <a:lnSpc>
                <a:spcPct val="100000"/>
              </a:lnSpc>
              <a:spcBef>
                <a:spcPts val="0"/>
              </a:spcBef>
              <a:spcAft>
                <a:spcPts val="0"/>
              </a:spcAft>
              <a:buSzPts val="1900"/>
              <a:buChar char="●"/>
            </a:pPr>
            <a:r>
              <a:rPr lang="en" sz="1900"/>
              <a:t>Muthu Priya SV -Basic queries, Case study and Script </a:t>
            </a:r>
            <a:endParaRPr sz="1900"/>
          </a:p>
          <a:p>
            <a:pPr marL="457200" lvl="0" indent="0" algn="l" rtl="0">
              <a:lnSpc>
                <a:spcPct val="100000"/>
              </a:lnSpc>
              <a:spcBef>
                <a:spcPts val="0"/>
              </a:spcBef>
              <a:spcAft>
                <a:spcPts val="0"/>
              </a:spcAft>
              <a:buNone/>
            </a:pPr>
            <a:endParaRPr sz="1900"/>
          </a:p>
          <a:p>
            <a:pPr marL="457200" lvl="0" indent="-349250" algn="l" rtl="0">
              <a:lnSpc>
                <a:spcPct val="100000"/>
              </a:lnSpc>
              <a:spcBef>
                <a:spcPts val="0"/>
              </a:spcBef>
              <a:spcAft>
                <a:spcPts val="0"/>
              </a:spcAft>
              <a:buSzPts val="1900"/>
              <a:buChar char="●"/>
            </a:pPr>
            <a:r>
              <a:rPr lang="en" sz="1900"/>
              <a:t>Forrest Johnson - Basic queries and Advance Queries</a:t>
            </a:r>
            <a:endParaRPr sz="1900"/>
          </a:p>
          <a:p>
            <a:pPr marL="457200" lvl="0" indent="0" algn="l" rtl="0">
              <a:lnSpc>
                <a:spcPct val="100000"/>
              </a:lnSpc>
              <a:spcBef>
                <a:spcPts val="0"/>
              </a:spcBef>
              <a:spcAft>
                <a:spcPts val="0"/>
              </a:spcAft>
              <a:buNone/>
            </a:pPr>
            <a:endParaRPr sz="1900"/>
          </a:p>
          <a:p>
            <a:pPr marL="457200" lvl="0" indent="-349250" algn="l" rtl="0">
              <a:lnSpc>
                <a:spcPct val="100000"/>
              </a:lnSpc>
              <a:spcBef>
                <a:spcPts val="0"/>
              </a:spcBef>
              <a:spcAft>
                <a:spcPts val="0"/>
              </a:spcAft>
              <a:buSzPts val="1900"/>
              <a:buChar char="●"/>
            </a:pPr>
            <a:r>
              <a:rPr lang="en" sz="1900"/>
              <a:t>Farida Yada - Basic queries, Report/Slides Final Proofread/ Editing</a:t>
            </a:r>
            <a:endParaRPr sz="1900"/>
          </a:p>
          <a:p>
            <a:pPr marL="0" lvl="0" indent="0" algn="l" rtl="0">
              <a:lnSpc>
                <a:spcPct val="100000"/>
              </a:lnSpc>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a:t>
            </a:r>
            <a:endParaRPr/>
          </a:p>
        </p:txBody>
      </p:sp>
      <p:sp>
        <p:nvSpPr>
          <p:cNvPr id="168" name="Google Shape;168;p28"/>
          <p:cNvSpPr txBox="1">
            <a:spLocks noGrp="1"/>
          </p:cNvSpPr>
          <p:nvPr>
            <p:ph type="body" idx="1"/>
          </p:nvPr>
        </p:nvSpPr>
        <p:spPr>
          <a:xfrm>
            <a:off x="311700" y="1266325"/>
            <a:ext cx="7735500" cy="3617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Overview of the MIMIC-III data: </a:t>
            </a:r>
            <a:r>
              <a:rPr lang="en" u="sng">
                <a:solidFill>
                  <a:srgbClr val="3C78D8"/>
                </a:solidFill>
                <a:hlinkClick r:id="rId3">
                  <a:extLst>
                    <a:ext uri="{A12FA001-AC4F-418D-AE19-62706E023703}">
                      <ahyp:hlinkClr xmlns:ahyp="http://schemas.microsoft.com/office/drawing/2018/hyperlinkcolor" val="tx"/>
                    </a:ext>
                  </a:extLst>
                </a:hlinkClick>
              </a:rPr>
              <a:t>https://mimic.physionet.org/gettingstarted/overview/</a:t>
            </a:r>
            <a:endParaRPr>
              <a:solidFill>
                <a:srgbClr val="3C78D8"/>
              </a:solidFill>
            </a:endParaRPr>
          </a:p>
          <a:p>
            <a:pPr marL="457200" lvl="0" indent="-342900" algn="l" rtl="0">
              <a:spcBef>
                <a:spcPts val="0"/>
              </a:spcBef>
              <a:spcAft>
                <a:spcPts val="0"/>
              </a:spcAft>
              <a:buSzPts val="1800"/>
              <a:buAutoNum type="arabicPeriod"/>
            </a:pPr>
            <a:r>
              <a:rPr lang="en"/>
              <a:t>Link to the database: </a:t>
            </a:r>
            <a:r>
              <a:rPr lang="en" u="sng">
                <a:solidFill>
                  <a:srgbClr val="3C78D8"/>
                </a:solidFill>
                <a:hlinkClick r:id="rId4">
                  <a:extLst>
                    <a:ext uri="{A12FA001-AC4F-418D-AE19-62706E023703}">
                      <ahyp:hlinkClr xmlns:ahyp="http://schemas.microsoft.com/office/drawing/2018/hyperlinkcolor" val="tx"/>
                    </a:ext>
                  </a:extLst>
                </a:hlinkClick>
              </a:rPr>
              <a:t>https://physionet.org/content/mimiciii/1.4/#files</a:t>
            </a:r>
            <a:endParaRPr/>
          </a:p>
          <a:p>
            <a:pPr marL="457200" lvl="0" indent="-342900" algn="l" rtl="0">
              <a:spcBef>
                <a:spcPts val="0"/>
              </a:spcBef>
              <a:spcAft>
                <a:spcPts val="0"/>
              </a:spcAft>
              <a:buSzPts val="1800"/>
              <a:buAutoNum type="arabicPeriod"/>
            </a:pPr>
            <a:r>
              <a:rPr lang="en"/>
              <a:t>Differential Privacy: </a:t>
            </a:r>
            <a:r>
              <a:rPr lang="en" u="sng">
                <a:solidFill>
                  <a:srgbClr val="3C78D8"/>
                </a:solidFill>
                <a:hlinkClick r:id="rId5">
                  <a:extLst>
                    <a:ext uri="{A12FA001-AC4F-418D-AE19-62706E023703}">
                      <ahyp:hlinkClr xmlns:ahyp="http://schemas.microsoft.com/office/drawing/2018/hyperlinkcolor" val="tx"/>
                    </a:ext>
                  </a:extLst>
                </a:hlinkClick>
              </a:rPr>
              <a:t>https://towardsdatascience.com/understanding-differential-privacy-85ce191e198a</a:t>
            </a:r>
            <a:endParaRPr>
              <a:solidFill>
                <a:srgbClr val="3C78D8"/>
              </a:solidFill>
            </a:endParaRPr>
          </a:p>
          <a:p>
            <a:pPr marL="457200" lvl="0" indent="-342900" algn="l" rtl="0">
              <a:spcBef>
                <a:spcPts val="0"/>
              </a:spcBef>
              <a:spcAft>
                <a:spcPts val="0"/>
              </a:spcAft>
              <a:buSzPts val="1800"/>
              <a:buAutoNum type="arabicPeriod"/>
            </a:pPr>
            <a:r>
              <a:rPr lang="en"/>
              <a:t>Box Plot: </a:t>
            </a:r>
            <a:r>
              <a:rPr lang="en" u="sng">
                <a:solidFill>
                  <a:srgbClr val="3C78D8"/>
                </a:solidFill>
                <a:hlinkClick r:id="rId6">
                  <a:extLst>
                    <a:ext uri="{A12FA001-AC4F-418D-AE19-62706E023703}">
                      <ahyp:hlinkClr xmlns:ahyp="http://schemas.microsoft.com/office/drawing/2018/hyperlinkcolor" val="tx"/>
                    </a:ext>
                  </a:extLst>
                </a:hlinkClick>
              </a:rPr>
              <a:t>http://davidmlane.com/hyperstat/A37797.html#:~:text=A%20box%20plot%20provides%20an,the%20scores%20in%20the%20distribution.</a:t>
            </a:r>
            <a:endParaRPr/>
          </a:p>
          <a:p>
            <a:pPr marL="0" lvl="0" indent="0" algn="l" rtl="0">
              <a:spcBef>
                <a:spcPts val="1600"/>
              </a:spcBef>
              <a:spcAft>
                <a:spcPts val="1600"/>
              </a:spcAft>
              <a:buNone/>
            </a:pPr>
            <a:endParaRPr>
              <a:solidFill>
                <a:srgbClr val="3C78D8"/>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 !</a:t>
            </a:r>
            <a:endParaRPr/>
          </a:p>
        </p:txBody>
      </p:sp>
      <p:sp>
        <p:nvSpPr>
          <p:cNvPr id="174" name="Google Shape;174;p29"/>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a:t>
            </a:r>
            <a:endParaRPr/>
          </a:p>
          <a:p>
            <a:pPr marL="0" lvl="0" indent="0" algn="ctr" rtl="0">
              <a:spcBef>
                <a:spcPts val="0"/>
              </a:spcBef>
              <a:spcAft>
                <a:spcPts val="0"/>
              </a:spcAft>
              <a:buNone/>
            </a:pPr>
            <a:r>
              <a:rPr lang="en"/>
              <a:t>Group 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1004125" y="1331389"/>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a:t>Group - 7</a:t>
            </a:r>
            <a:endParaRPr sz="3200"/>
          </a:p>
        </p:txBody>
      </p:sp>
      <p:sp>
        <p:nvSpPr>
          <p:cNvPr id="73" name="Google Shape;73;p14"/>
          <p:cNvSpPr txBox="1">
            <a:spLocks noGrp="1"/>
          </p:cNvSpPr>
          <p:nvPr>
            <p:ph type="subTitle" idx="1"/>
          </p:nvPr>
        </p:nvSpPr>
        <p:spPr>
          <a:xfrm>
            <a:off x="2260875" y="2489809"/>
            <a:ext cx="4870500" cy="1429500"/>
          </a:xfrm>
          <a:prstGeom prst="rect">
            <a:avLst/>
          </a:prstGeom>
        </p:spPr>
        <p:txBody>
          <a:bodyPr spcFirstLastPara="1" wrap="square" lIns="91425" tIns="91425" rIns="91425" bIns="91425" anchor="t" anchorCtr="0">
            <a:noAutofit/>
          </a:bodyPr>
          <a:lstStyle/>
          <a:p>
            <a:pPr indent="-349250" algn="l">
              <a:buSzPts val="1900"/>
              <a:buFont typeface="Open Sans"/>
              <a:buChar char="●"/>
            </a:pPr>
            <a:r>
              <a:rPr lang="en-US" sz="1900" dirty="0"/>
              <a:t>Muthu Priya</a:t>
            </a:r>
          </a:p>
          <a:p>
            <a:pPr marL="457200" lvl="0" indent="-349250" algn="l" rtl="0">
              <a:spcBef>
                <a:spcPts val="0"/>
              </a:spcBef>
              <a:spcAft>
                <a:spcPts val="0"/>
              </a:spcAft>
              <a:buSzPts val="1900"/>
              <a:buChar char="●"/>
            </a:pPr>
            <a:r>
              <a:rPr lang="en" sz="1900" dirty="0"/>
              <a:t>Farida Yada</a:t>
            </a:r>
            <a:endParaRPr sz="1900" dirty="0"/>
          </a:p>
          <a:p>
            <a:pPr marL="457200" lvl="0" indent="-349250" algn="l" rtl="0">
              <a:spcBef>
                <a:spcPts val="0"/>
              </a:spcBef>
              <a:spcAft>
                <a:spcPts val="0"/>
              </a:spcAft>
              <a:buSzPts val="1900"/>
              <a:buChar char="●"/>
            </a:pPr>
            <a:r>
              <a:rPr lang="en" sz="1900" dirty="0"/>
              <a:t>Forrest Johnson</a:t>
            </a:r>
            <a:endParaRPr sz="1900" dirty="0"/>
          </a:p>
          <a:p>
            <a:pPr marL="457200" lvl="0" indent="-349250" algn="l" rtl="0">
              <a:spcBef>
                <a:spcPts val="0"/>
              </a:spcBef>
              <a:spcAft>
                <a:spcPts val="0"/>
              </a:spcAft>
              <a:buSzPts val="1900"/>
              <a:buChar char="●"/>
            </a:pPr>
            <a:r>
              <a:rPr lang="en" sz="1900" dirty="0"/>
              <a:t>Shradhda Karki</a:t>
            </a:r>
            <a:endParaRPr sz="2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We are analysing the “MIMIC-III Clinical Database”.</a:t>
            </a:r>
            <a:endParaRPr/>
          </a:p>
          <a:p>
            <a:pPr marL="457200" lvl="0" indent="-342900" algn="just" rtl="0">
              <a:spcBef>
                <a:spcPts val="0"/>
              </a:spcBef>
              <a:spcAft>
                <a:spcPts val="0"/>
              </a:spcAft>
              <a:buSzPts val="1800"/>
              <a:buChar char="●"/>
            </a:pPr>
            <a:r>
              <a:rPr lang="en"/>
              <a:t>Link to the database </a:t>
            </a:r>
            <a:r>
              <a:rPr lang="en" u="sng">
                <a:solidFill>
                  <a:srgbClr val="3C78D8"/>
                </a:solidFill>
                <a:hlinkClick r:id="rId3">
                  <a:extLst>
                    <a:ext uri="{A12FA001-AC4F-418D-AE19-62706E023703}">
                      <ahyp:hlinkClr xmlns:ahyp="http://schemas.microsoft.com/office/drawing/2018/hyperlinkcolor" val="tx"/>
                    </a:ext>
                  </a:extLst>
                </a:hlinkClick>
              </a:rPr>
              <a:t>https://physionet.org/content/mimiciii/1.4/#files</a:t>
            </a:r>
            <a:endParaRPr>
              <a:solidFill>
                <a:srgbClr val="3C78D8"/>
              </a:solidFill>
            </a:endParaRPr>
          </a:p>
          <a:p>
            <a:pPr marL="457200" lvl="0" indent="-342900" algn="just" rtl="0">
              <a:spcBef>
                <a:spcPts val="0"/>
              </a:spcBef>
              <a:spcAft>
                <a:spcPts val="0"/>
              </a:spcAft>
              <a:buSzPts val="1800"/>
              <a:buChar char="●"/>
            </a:pPr>
            <a:r>
              <a:rPr lang="en"/>
              <a:t>To attain access to this database, we completed “Refresher Course” in Collaborative Institutional Training Initiative (CITI Program).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Description</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MIMIC is a relational database containing tables of data relating to patients who stayed within the intensive care units at Beth Israel Deaconess Medical Center.</a:t>
            </a:r>
            <a:endParaRPr/>
          </a:p>
          <a:p>
            <a:pPr marL="457200" lvl="0" indent="-342900" algn="just" rtl="0">
              <a:spcBef>
                <a:spcPts val="0"/>
              </a:spcBef>
              <a:spcAft>
                <a:spcPts val="0"/>
              </a:spcAft>
              <a:buSzPts val="1800"/>
              <a:buChar char="●"/>
            </a:pPr>
            <a:r>
              <a:rPr lang="en"/>
              <a:t>We have used the following tables for this project.</a:t>
            </a:r>
            <a:endParaRPr/>
          </a:p>
          <a:p>
            <a:pPr marL="1371600" lvl="2" indent="-317500" algn="just" rtl="0">
              <a:spcBef>
                <a:spcPts val="0"/>
              </a:spcBef>
              <a:spcAft>
                <a:spcPts val="0"/>
              </a:spcAft>
              <a:buSzPts val="1400"/>
              <a:buChar char="■"/>
            </a:pPr>
            <a:r>
              <a:rPr lang="en"/>
              <a:t>ADMISSIONS.csv </a:t>
            </a:r>
            <a:endParaRPr/>
          </a:p>
          <a:p>
            <a:pPr marL="1371600" lvl="2" indent="-317500" algn="just" rtl="0">
              <a:spcBef>
                <a:spcPts val="0"/>
              </a:spcBef>
              <a:spcAft>
                <a:spcPts val="0"/>
              </a:spcAft>
              <a:buSzPts val="1400"/>
              <a:buChar char="■"/>
            </a:pPr>
            <a:r>
              <a:rPr lang="en"/>
              <a:t>DIAGNOSES_ICD.csv </a:t>
            </a:r>
            <a:endParaRPr/>
          </a:p>
          <a:p>
            <a:pPr marL="1371600" lvl="2" indent="-317500" algn="just" rtl="0">
              <a:spcBef>
                <a:spcPts val="0"/>
              </a:spcBef>
              <a:spcAft>
                <a:spcPts val="0"/>
              </a:spcAft>
              <a:buSzPts val="1400"/>
              <a:buChar char="■"/>
            </a:pPr>
            <a:r>
              <a:rPr lang="en"/>
              <a:t>PATIENTS.csv </a:t>
            </a:r>
            <a:endParaRPr/>
          </a:p>
          <a:p>
            <a:pPr marL="1371600" lvl="2" indent="-317500" algn="just" rtl="0">
              <a:spcBef>
                <a:spcPts val="0"/>
              </a:spcBef>
              <a:spcAft>
                <a:spcPts val="0"/>
              </a:spcAft>
              <a:buSzPts val="1400"/>
              <a:buChar char="■"/>
            </a:pPr>
            <a:r>
              <a:rPr lang="en"/>
              <a:t>PRESCRIPTIONS.csv </a:t>
            </a:r>
            <a:endParaRPr/>
          </a:p>
          <a:p>
            <a:pPr marL="1371600" lvl="2" indent="-317500" algn="just" rtl="0">
              <a:spcBef>
                <a:spcPts val="0"/>
              </a:spcBef>
              <a:spcAft>
                <a:spcPts val="0"/>
              </a:spcAft>
              <a:buSzPts val="1400"/>
              <a:buChar char="■"/>
            </a:pPr>
            <a:r>
              <a:rPr lang="en"/>
              <a:t>PROCEDURES_ICD.csv</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3715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 Queries Screenshot</a:t>
            </a:r>
            <a:endParaRPr/>
          </a:p>
        </p:txBody>
      </p:sp>
      <p:pic>
        <p:nvPicPr>
          <p:cNvPr id="91" name="Google Shape;91;p17"/>
          <p:cNvPicPr preferRelativeResize="0"/>
          <p:nvPr/>
        </p:nvPicPr>
        <p:blipFill>
          <a:blip r:embed="rId3">
            <a:alphaModFix/>
          </a:blip>
          <a:stretch>
            <a:fillRect/>
          </a:stretch>
        </p:blipFill>
        <p:spPr>
          <a:xfrm>
            <a:off x="186763" y="1031763"/>
            <a:ext cx="7686675" cy="1114425"/>
          </a:xfrm>
          <a:prstGeom prst="rect">
            <a:avLst/>
          </a:prstGeom>
          <a:noFill/>
          <a:ln>
            <a:noFill/>
          </a:ln>
        </p:spPr>
      </p:pic>
      <p:pic>
        <p:nvPicPr>
          <p:cNvPr id="92" name="Google Shape;92;p17"/>
          <p:cNvPicPr preferRelativeResize="0"/>
          <p:nvPr/>
        </p:nvPicPr>
        <p:blipFill>
          <a:blip r:embed="rId4">
            <a:alphaModFix/>
          </a:blip>
          <a:stretch>
            <a:fillRect/>
          </a:stretch>
        </p:blipFill>
        <p:spPr>
          <a:xfrm>
            <a:off x="5011850" y="1688825"/>
            <a:ext cx="2515775" cy="318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1608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 Queries Screenshot (Continued)</a:t>
            </a:r>
            <a:endParaRPr/>
          </a:p>
        </p:txBody>
      </p:sp>
      <p:pic>
        <p:nvPicPr>
          <p:cNvPr id="98" name="Google Shape;98;p18"/>
          <p:cNvPicPr preferRelativeResize="0"/>
          <p:nvPr/>
        </p:nvPicPr>
        <p:blipFill>
          <a:blip r:embed="rId3">
            <a:alphaModFix/>
          </a:blip>
          <a:stretch>
            <a:fillRect/>
          </a:stretch>
        </p:blipFill>
        <p:spPr>
          <a:xfrm>
            <a:off x="93925" y="868213"/>
            <a:ext cx="8534400" cy="1647825"/>
          </a:xfrm>
          <a:prstGeom prst="rect">
            <a:avLst/>
          </a:prstGeom>
          <a:noFill/>
          <a:ln>
            <a:noFill/>
          </a:ln>
        </p:spPr>
      </p:pic>
      <p:pic>
        <p:nvPicPr>
          <p:cNvPr id="99" name="Google Shape;99;p18"/>
          <p:cNvPicPr preferRelativeResize="0"/>
          <p:nvPr/>
        </p:nvPicPr>
        <p:blipFill>
          <a:blip r:embed="rId4">
            <a:alphaModFix/>
          </a:blip>
          <a:stretch>
            <a:fillRect/>
          </a:stretch>
        </p:blipFill>
        <p:spPr>
          <a:xfrm>
            <a:off x="4571988" y="1907023"/>
            <a:ext cx="2007175" cy="302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3670500" cy="18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Advanced Queries Screenshot</a:t>
            </a:r>
            <a:endParaRPr/>
          </a:p>
        </p:txBody>
      </p:sp>
      <p:pic>
        <p:nvPicPr>
          <p:cNvPr id="105" name="Google Shape;105;p19"/>
          <p:cNvPicPr preferRelativeResize="0"/>
          <p:nvPr/>
        </p:nvPicPr>
        <p:blipFill>
          <a:blip r:embed="rId3">
            <a:alphaModFix/>
          </a:blip>
          <a:stretch>
            <a:fillRect/>
          </a:stretch>
        </p:blipFill>
        <p:spPr>
          <a:xfrm>
            <a:off x="311700" y="1657350"/>
            <a:ext cx="4733925" cy="1828800"/>
          </a:xfrm>
          <a:prstGeom prst="rect">
            <a:avLst/>
          </a:prstGeom>
          <a:noFill/>
          <a:ln>
            <a:noFill/>
          </a:ln>
        </p:spPr>
      </p:pic>
      <p:pic>
        <p:nvPicPr>
          <p:cNvPr id="106" name="Google Shape;106;p19"/>
          <p:cNvPicPr preferRelativeResize="0"/>
          <p:nvPr/>
        </p:nvPicPr>
        <p:blipFill>
          <a:blip r:embed="rId4">
            <a:alphaModFix/>
          </a:blip>
          <a:stretch>
            <a:fillRect/>
          </a:stretch>
        </p:blipFill>
        <p:spPr>
          <a:xfrm>
            <a:off x="5087825" y="351125"/>
            <a:ext cx="3793575" cy="44412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1699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Advanced Queries Screenshot (Continued)</a:t>
            </a:r>
            <a:endParaRPr/>
          </a:p>
        </p:txBody>
      </p:sp>
      <p:pic>
        <p:nvPicPr>
          <p:cNvPr id="112" name="Google Shape;112;p20"/>
          <p:cNvPicPr preferRelativeResize="0"/>
          <p:nvPr/>
        </p:nvPicPr>
        <p:blipFill>
          <a:blip r:embed="rId3">
            <a:alphaModFix/>
          </a:blip>
          <a:stretch>
            <a:fillRect/>
          </a:stretch>
        </p:blipFill>
        <p:spPr>
          <a:xfrm>
            <a:off x="311700" y="1953700"/>
            <a:ext cx="3135800" cy="1216475"/>
          </a:xfrm>
          <a:prstGeom prst="rect">
            <a:avLst/>
          </a:prstGeom>
          <a:noFill/>
          <a:ln>
            <a:noFill/>
          </a:ln>
        </p:spPr>
      </p:pic>
      <p:pic>
        <p:nvPicPr>
          <p:cNvPr id="113" name="Google Shape;113;p20"/>
          <p:cNvPicPr preferRelativeResize="0"/>
          <p:nvPr/>
        </p:nvPicPr>
        <p:blipFill>
          <a:blip r:embed="rId4">
            <a:alphaModFix/>
          </a:blip>
          <a:stretch>
            <a:fillRect/>
          </a:stretch>
        </p:blipFill>
        <p:spPr>
          <a:xfrm>
            <a:off x="152400" y="1029775"/>
            <a:ext cx="3971925" cy="771525"/>
          </a:xfrm>
          <a:prstGeom prst="rect">
            <a:avLst/>
          </a:prstGeom>
          <a:noFill/>
          <a:ln>
            <a:noFill/>
          </a:ln>
        </p:spPr>
      </p:pic>
      <p:pic>
        <p:nvPicPr>
          <p:cNvPr id="114" name="Google Shape;114;p20"/>
          <p:cNvPicPr preferRelativeResize="0"/>
          <p:nvPr/>
        </p:nvPicPr>
        <p:blipFill>
          <a:blip r:embed="rId5">
            <a:alphaModFix/>
          </a:blip>
          <a:stretch>
            <a:fillRect/>
          </a:stretch>
        </p:blipFill>
        <p:spPr>
          <a:xfrm>
            <a:off x="115725" y="3322575"/>
            <a:ext cx="5857875" cy="1038225"/>
          </a:xfrm>
          <a:prstGeom prst="rect">
            <a:avLst/>
          </a:prstGeom>
          <a:noFill/>
          <a:ln>
            <a:noFill/>
          </a:ln>
        </p:spPr>
      </p:pic>
      <p:pic>
        <p:nvPicPr>
          <p:cNvPr id="115" name="Google Shape;115;p20"/>
          <p:cNvPicPr preferRelativeResize="0"/>
          <p:nvPr/>
        </p:nvPicPr>
        <p:blipFill>
          <a:blip r:embed="rId6">
            <a:alphaModFix/>
          </a:blip>
          <a:stretch>
            <a:fillRect/>
          </a:stretch>
        </p:blipFill>
        <p:spPr>
          <a:xfrm>
            <a:off x="5973600" y="877375"/>
            <a:ext cx="2433250" cy="4196950"/>
          </a:xfrm>
          <a:prstGeom prst="rect">
            <a:avLst/>
          </a:prstGeom>
          <a:noFill/>
          <a:ln>
            <a:noFill/>
          </a:ln>
        </p:spPr>
      </p:pic>
      <p:pic>
        <p:nvPicPr>
          <p:cNvPr id="116" name="Google Shape;116;p20"/>
          <p:cNvPicPr preferRelativeResize="0"/>
          <p:nvPr/>
        </p:nvPicPr>
        <p:blipFill>
          <a:blip r:embed="rId7">
            <a:alphaModFix/>
          </a:blip>
          <a:stretch>
            <a:fillRect/>
          </a:stretch>
        </p:blipFill>
        <p:spPr>
          <a:xfrm>
            <a:off x="3381350" y="877375"/>
            <a:ext cx="2592250" cy="3983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1"/>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Case Study</a:t>
            </a:r>
            <a:endParaRPr/>
          </a:p>
        </p:txBody>
      </p:sp>
      <p:sp>
        <p:nvSpPr>
          <p:cNvPr id="122" name="Google Shape;122;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Why Differential Privacy [3]?</a:t>
            </a:r>
            <a:endParaRPr/>
          </a:p>
          <a:p>
            <a:pPr marL="457200" lvl="0" indent="-342900" algn="just" rtl="0">
              <a:spcBef>
                <a:spcPts val="1600"/>
              </a:spcBef>
              <a:spcAft>
                <a:spcPts val="0"/>
              </a:spcAft>
              <a:buSzPts val="1800"/>
              <a:buChar char="●"/>
            </a:pPr>
            <a:r>
              <a:rPr lang="en"/>
              <a:t>Suppose, if we want to know which Diagnoses is the most common in the medical histories of a set of respondents.</a:t>
            </a:r>
            <a:endParaRPr/>
          </a:p>
          <a:p>
            <a:pPr marL="457200" lvl="0" indent="-342900" algn="just" rtl="0">
              <a:spcBef>
                <a:spcPts val="0"/>
              </a:spcBef>
              <a:spcAft>
                <a:spcPts val="0"/>
              </a:spcAft>
              <a:buSzPts val="1800"/>
              <a:buChar char="●"/>
            </a:pPr>
            <a:r>
              <a:rPr lang="en"/>
              <a:t>The answers to these questions are highly confidential, so in order to hide the original value, we will add some noise to it. This provides privacy to the sensitive health data of individual users.</a:t>
            </a:r>
            <a:endParaRPr/>
          </a:p>
          <a:p>
            <a:pPr marL="457200" lvl="0" indent="-342900" algn="just" rtl="0">
              <a:spcBef>
                <a:spcPts val="0"/>
              </a:spcBef>
              <a:spcAft>
                <a:spcPts val="0"/>
              </a:spcAft>
              <a:buSzPts val="1800"/>
              <a:buChar char="●"/>
            </a:pPr>
            <a:r>
              <a:rPr lang="en"/>
              <a:t>It is done through Laplace mechanism (1/ε). This method is called as Report Noisy Max algorithm.</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559</Words>
  <Application>Microsoft Office PowerPoint</Application>
  <PresentationFormat>On-screen Show (16:9)</PresentationFormat>
  <Paragraphs>66</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Open Sans</vt:lpstr>
      <vt:lpstr>Arial</vt:lpstr>
      <vt:lpstr>PT Sans Narrow</vt:lpstr>
      <vt:lpstr>Tropic</vt:lpstr>
      <vt:lpstr>University of North Carolina at Charlotte DSBA 6160 Big data design Storage and Provenance</vt:lpstr>
      <vt:lpstr>Group - 7</vt:lpstr>
      <vt:lpstr>Data Source</vt:lpstr>
      <vt:lpstr>Data Description</vt:lpstr>
      <vt:lpstr>Basic Queries Screenshot</vt:lpstr>
      <vt:lpstr>Basic Queries Screenshot (Continued)</vt:lpstr>
      <vt:lpstr>Advanced Queries Screenshot</vt:lpstr>
      <vt:lpstr>Advanced Queries Screenshot (Continued)</vt:lpstr>
      <vt:lpstr>Case Study</vt:lpstr>
      <vt:lpstr>Case Study SQL Query Screenshot</vt:lpstr>
      <vt:lpstr>Case Study-Script &amp; Visualization </vt:lpstr>
      <vt:lpstr>Visualization-1 Most common diagnoses</vt:lpstr>
      <vt:lpstr>Visualization-2 Compare Epsilon values</vt:lpstr>
      <vt:lpstr>Visualization-3 Laplace Distribution</vt:lpstr>
      <vt:lpstr>Statement of Contributions</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North Carolina at Charlotte DSBA 6160 Big data design Storage and Provenance</dc:title>
  <cp:lastModifiedBy>Muthu Priya SV</cp:lastModifiedBy>
  <cp:revision>1</cp:revision>
  <dcterms:modified xsi:type="dcterms:W3CDTF">2021-02-12T18:21:04Z</dcterms:modified>
</cp:coreProperties>
</file>