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Open Sans" panose="020B0604020202020204" charset="0"/>
      <p:regular r:id="rId21"/>
      <p:bold r:id="rId22"/>
      <p:italic r:id="rId23"/>
      <p:boldItalic r:id="rId24"/>
    </p:embeddedFont>
    <p:embeddedFont>
      <p:font typeface="PT Sans Narrow"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7DF3D6-D5CA-476C-BAED-FD25562CFD4C}">
  <a:tblStyle styleId="{417DF3D6-D5CA-476C-BAED-FD25562CFD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430c16cb3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430c16cb3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036cecfe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036cecfe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036cecfe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036cecfe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036cecfe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036cecf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03b1470f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03b1470f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0412fd88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0412fd88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Field days would increase stadium attendance and might even recruit customers (kids, parents) that would normally not go to a stadium. Individuals that attended the stadium before are more likely to go to a game.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430c16cb3_0_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430c16cb3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Field days would increase stadium attendance and might even recruit customers (kids, parents) that would normally not go to a stadium. Individuals that attended the stadium before are more likely to go to a game.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430c16cb3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430c16cb3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30c16cb3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30c16cb3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430c16cb3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430c16cb3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430c16cb3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430c16cb3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430c16cb3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430c16cb3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430c16cb3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430c16cb3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Marianne</a:t>
            </a:r>
            <a:endParaRPr/>
          </a:p>
          <a:p>
            <a:pPr marL="0" lvl="0" indent="0" algn="l" rtl="0">
              <a:spcBef>
                <a:spcPts val="0"/>
              </a:spcBef>
              <a:spcAft>
                <a:spcPts val="0"/>
              </a:spcAft>
              <a:buNone/>
            </a:pPr>
            <a:endParaRPr/>
          </a:p>
          <a:p>
            <a:pPr marL="0" lvl="0" indent="0" algn="l" rtl="0">
              <a:spcBef>
                <a:spcPts val="0"/>
              </a:spcBef>
              <a:spcAft>
                <a:spcPts val="0"/>
              </a:spcAft>
              <a:buNone/>
            </a:pPr>
            <a:r>
              <a:rPr lang="en"/>
              <a:t>The main goal of this project is to find a way to increase the MLS ticket sales for the Charlotte FC </a:t>
            </a:r>
            <a:endParaRPr/>
          </a:p>
          <a:p>
            <a:pPr marL="0" lvl="0" indent="0" algn="l" rtl="0">
              <a:spcBef>
                <a:spcPts val="0"/>
              </a:spcBef>
              <a:spcAft>
                <a:spcPts val="0"/>
              </a:spcAft>
              <a:buNone/>
            </a:pPr>
            <a:r>
              <a:rPr lang="en"/>
              <a:t>In order to do so we conducted a survery and we analyzed the results along with the segement interested in attending the bank of america stadium</a:t>
            </a:r>
            <a:endParaRPr/>
          </a:p>
          <a:p>
            <a:pPr marL="0" lvl="0" indent="0" algn="l" rtl="0">
              <a:spcBef>
                <a:spcPts val="0"/>
              </a:spcBef>
              <a:spcAft>
                <a:spcPts val="0"/>
              </a:spcAft>
              <a:buNone/>
            </a:pPr>
            <a:r>
              <a:rPr lang="en"/>
              <a:t>For our student segments we plan to offer student discounts to be at the lower right that they need specially since they don’t have a job but while keeping the quality high for those who would pay additional for a game. </a:t>
            </a:r>
            <a:endParaRPr/>
          </a:p>
          <a:p>
            <a:pPr marL="0" lvl="0" indent="0" algn="l" rtl="0">
              <a:spcBef>
                <a:spcPts val="0"/>
              </a:spcBef>
              <a:spcAft>
                <a:spcPts val="0"/>
              </a:spcAft>
              <a:buNone/>
            </a:pPr>
            <a:endParaRPr/>
          </a:p>
          <a:p>
            <a:pPr marL="0" lvl="0" indent="0" algn="l" rtl="0">
              <a:spcBef>
                <a:spcPts val="0"/>
              </a:spcBef>
              <a:spcAft>
                <a:spcPts val="0"/>
              </a:spcAft>
              <a:buNone/>
            </a:pPr>
            <a:r>
              <a:rPr lang="en"/>
              <a:t>For other segments we plan to have a competittive but favorable ticket rate based on the responses.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430c16cb3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430c16cb3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1200">
                <a:solidFill>
                  <a:srgbClr val="0E101A"/>
                </a:solidFill>
                <a:latin typeface="Times New Roman"/>
                <a:ea typeface="Times New Roman"/>
                <a:cs typeface="Times New Roman"/>
                <a:sym typeface="Times New Roman"/>
              </a:rPr>
              <a:t>Marianne -</a:t>
            </a:r>
            <a:endParaRPr sz="1200">
              <a:solidFill>
                <a:srgbClr val="0E101A"/>
              </a:solidFill>
              <a:latin typeface="Times New Roman"/>
              <a:ea typeface="Times New Roman"/>
              <a:cs typeface="Times New Roman"/>
              <a:sym typeface="Times New Roman"/>
            </a:endParaRPr>
          </a:p>
          <a:p>
            <a:pPr marL="0" lvl="0" indent="0" algn="just" rtl="0">
              <a:lnSpc>
                <a:spcPct val="200000"/>
              </a:lnSpc>
              <a:spcBef>
                <a:spcPts val="0"/>
              </a:spcBef>
              <a:spcAft>
                <a:spcPts val="0"/>
              </a:spcAft>
              <a:buClr>
                <a:schemeClr val="dk1"/>
              </a:buClr>
              <a:buSzPts val="1100"/>
              <a:buFont typeface="Arial"/>
              <a:buNone/>
            </a:pPr>
            <a:r>
              <a:rPr lang="en" sz="1200">
                <a:solidFill>
                  <a:srgbClr val="0E101A"/>
                </a:solidFill>
                <a:latin typeface="Times New Roman"/>
                <a:ea typeface="Times New Roman"/>
                <a:cs typeface="Times New Roman"/>
                <a:sym typeface="Times New Roman"/>
              </a:rPr>
              <a:t>For those who have played soccer in the past, soccer is a priority for them. For those who have a shallow interest in soccer or have never played before, getting people interested in attending the games could be challenging considering the competition in the Charlotte area. We plan on gaining an understanding of what would drive an individual to attend the Charlotte FC games and accomplish the following objectives:</a:t>
            </a:r>
            <a:endParaRPr sz="1200">
              <a:solidFill>
                <a:srgbClr val="0E101A"/>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rgbClr val="0E101A"/>
              </a:buClr>
              <a:buSzPts val="1200"/>
              <a:buFont typeface="Times New Roman"/>
              <a:buAutoNum type="arabicPeriod"/>
            </a:pPr>
            <a:r>
              <a:rPr lang="en" sz="1200">
                <a:solidFill>
                  <a:srgbClr val="0E101A"/>
                </a:solidFill>
                <a:latin typeface="Times New Roman"/>
                <a:ea typeface="Times New Roman"/>
                <a:cs typeface="Times New Roman"/>
                <a:sym typeface="Times New Roman"/>
              </a:rPr>
              <a:t>Identify competitors and their ticket sales prices to target adults, teenagers, and college students.</a:t>
            </a:r>
            <a:endParaRPr sz="1200">
              <a:solidFill>
                <a:srgbClr val="0E101A"/>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rgbClr val="0E101A"/>
              </a:buClr>
              <a:buSzPts val="1200"/>
              <a:buFont typeface="Times New Roman"/>
              <a:buAutoNum type="arabicPeriod"/>
            </a:pPr>
            <a:r>
              <a:rPr lang="en" sz="1200">
                <a:solidFill>
                  <a:srgbClr val="0E101A"/>
                </a:solidFill>
                <a:latin typeface="Times New Roman"/>
                <a:ea typeface="Times New Roman"/>
                <a:cs typeface="Times New Roman"/>
                <a:sym typeface="Times New Roman"/>
              </a:rPr>
              <a:t>Determine what influences our target market: teenagers, adults, and college students to purchase sports game tickets. This will help identify the competitor's strategies and what drives the different segments to buy tickets.</a:t>
            </a:r>
            <a:endParaRPr sz="1200">
              <a:solidFill>
                <a:srgbClr val="0E101A"/>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rgbClr val="0E101A"/>
              </a:buClr>
              <a:buSzPts val="1200"/>
              <a:buFont typeface="Times New Roman"/>
              <a:buAutoNum type="arabicPeriod"/>
            </a:pPr>
            <a:r>
              <a:rPr lang="en" sz="1200">
                <a:solidFill>
                  <a:srgbClr val="0E101A"/>
                </a:solidFill>
                <a:latin typeface="Times New Roman"/>
                <a:ea typeface="Times New Roman"/>
                <a:cs typeface="Times New Roman"/>
                <a:sym typeface="Times New Roman"/>
              </a:rPr>
              <a:t>After steps 1 and 2, we will determine the best sale prices and event strategies for the upcoming 2022 season by analyzing the target market's perceptions and preferences.</a:t>
            </a:r>
            <a:endParaRPr sz="1200">
              <a:solidFill>
                <a:srgbClr val="0E101A"/>
              </a:solidFill>
              <a:latin typeface="Times New Roman"/>
              <a:ea typeface="Times New Roman"/>
              <a:cs typeface="Times New Roman"/>
              <a:sym typeface="Times New Roman"/>
            </a:endParaRPr>
          </a:p>
          <a:p>
            <a:pPr marL="457200" lvl="0" indent="-304800" algn="l" rtl="0">
              <a:lnSpc>
                <a:spcPct val="200000"/>
              </a:lnSpc>
              <a:spcBef>
                <a:spcPts val="0"/>
              </a:spcBef>
              <a:spcAft>
                <a:spcPts val="0"/>
              </a:spcAft>
              <a:buClr>
                <a:srgbClr val="0E101A"/>
              </a:buClr>
              <a:buSzPts val="1200"/>
              <a:buFont typeface="Times New Roman"/>
              <a:buAutoNum type="arabicPeriod"/>
            </a:pPr>
            <a:r>
              <a:rPr lang="en" sz="1200">
                <a:solidFill>
                  <a:srgbClr val="0E101A"/>
                </a:solidFill>
                <a:latin typeface="Times New Roman"/>
                <a:ea typeface="Times New Roman"/>
                <a:cs typeface="Times New Roman"/>
                <a:sym typeface="Times New Roman"/>
              </a:rPr>
              <a:t> We will identify a marketing strategy for Charlotte FC ticket sales targeting teenagers, adults, and college students against the competitors.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ffd7894a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ffd7894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ffd7894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ffd789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430c16cb3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430c16cb3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harlottefootballclub.com/our-club/"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mosaicdatascience.com/2019/10/28/predictive-ticket-pricing-blo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University of North Carolina at Charlotte</a:t>
            </a:r>
            <a:endParaRPr sz="3200"/>
          </a:p>
          <a:p>
            <a:pPr marL="0" lvl="0" indent="0" algn="ctr" rtl="0">
              <a:spcBef>
                <a:spcPts val="0"/>
              </a:spcBef>
              <a:spcAft>
                <a:spcPts val="0"/>
              </a:spcAft>
              <a:buNone/>
            </a:pPr>
            <a:r>
              <a:rPr lang="en" sz="3200"/>
              <a:t>DSBA/MBAD 6276 Consumer Analytics</a:t>
            </a:r>
            <a:endParaRPr/>
          </a:p>
        </p:txBody>
      </p:sp>
      <p:sp>
        <p:nvSpPr>
          <p:cNvPr id="67" name="Google Shape;67;p13"/>
          <p:cNvSpPr txBox="1">
            <a:spLocks noGrp="1"/>
          </p:cNvSpPr>
          <p:nvPr>
            <p:ph type="subTitle" idx="1"/>
          </p:nvPr>
        </p:nvSpPr>
        <p:spPr>
          <a:xfrm>
            <a:off x="2137250"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Marketing Strategy for Charlotte Football Club</a:t>
            </a:r>
            <a:endParaRPr sz="2200"/>
          </a:p>
          <a:p>
            <a:pPr marL="0" lvl="0" indent="0" algn="ctr" rtl="0">
              <a:spcBef>
                <a:spcPts val="0"/>
              </a:spcBef>
              <a:spcAft>
                <a:spcPts val="0"/>
              </a:spcAft>
              <a:buNone/>
            </a:pPr>
            <a:endParaRPr sz="2200"/>
          </a:p>
          <a:p>
            <a:pPr marL="0" lvl="0" indent="0" algn="ctr" rtl="0">
              <a:spcBef>
                <a:spcPts val="0"/>
              </a:spcBef>
              <a:spcAft>
                <a:spcPts val="0"/>
              </a:spcAft>
              <a:buNone/>
            </a:pPr>
            <a:endParaRPr sz="2200"/>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69" name="Google Shape;69;p13"/>
          <p:cNvPicPr preferRelativeResize="0"/>
          <p:nvPr/>
        </p:nvPicPr>
        <p:blipFill>
          <a:blip r:embed="rId3">
            <a:alphaModFix/>
          </a:blip>
          <a:stretch>
            <a:fillRect/>
          </a:stretch>
        </p:blipFill>
        <p:spPr>
          <a:xfrm>
            <a:off x="7579600" y="0"/>
            <a:ext cx="1564401" cy="965600"/>
          </a:xfrm>
          <a:prstGeom prst="rect">
            <a:avLst/>
          </a:prstGeom>
          <a:noFill/>
          <a:ln>
            <a:noFill/>
          </a:ln>
        </p:spPr>
      </p:pic>
      <p:pic>
        <p:nvPicPr>
          <p:cNvPr id="70" name="Google Shape;70;p13"/>
          <p:cNvPicPr preferRelativeResize="0"/>
          <p:nvPr/>
        </p:nvPicPr>
        <p:blipFill>
          <a:blip r:embed="rId4">
            <a:alphaModFix/>
          </a:blip>
          <a:stretch>
            <a:fillRect/>
          </a:stretch>
        </p:blipFill>
        <p:spPr>
          <a:xfrm>
            <a:off x="68750" y="86500"/>
            <a:ext cx="750402" cy="79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Result - Preprocessing</a:t>
            </a:r>
            <a:endParaRPr/>
          </a:p>
        </p:txBody>
      </p:sp>
      <p:sp>
        <p:nvSpPr>
          <p:cNvPr id="137" name="Google Shape;13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38" name="Google Shape;138;p22"/>
          <p:cNvPicPr preferRelativeResize="0"/>
          <p:nvPr/>
        </p:nvPicPr>
        <p:blipFill>
          <a:blip r:embed="rId3">
            <a:alphaModFix/>
          </a:blip>
          <a:stretch>
            <a:fillRect/>
          </a:stretch>
        </p:blipFill>
        <p:spPr>
          <a:xfrm>
            <a:off x="5589575" y="1152425"/>
            <a:ext cx="1801506" cy="3686275"/>
          </a:xfrm>
          <a:prstGeom prst="rect">
            <a:avLst/>
          </a:prstGeom>
          <a:noFill/>
          <a:ln>
            <a:noFill/>
          </a:ln>
        </p:spPr>
      </p:pic>
      <p:pic>
        <p:nvPicPr>
          <p:cNvPr id="139" name="Google Shape;139;p22"/>
          <p:cNvPicPr preferRelativeResize="0"/>
          <p:nvPr/>
        </p:nvPicPr>
        <p:blipFill>
          <a:blip r:embed="rId4">
            <a:alphaModFix/>
          </a:blip>
          <a:stretch>
            <a:fillRect/>
          </a:stretch>
        </p:blipFill>
        <p:spPr>
          <a:xfrm>
            <a:off x="1594275" y="1860088"/>
            <a:ext cx="2293575" cy="2270925"/>
          </a:xfrm>
          <a:prstGeom prst="rect">
            <a:avLst/>
          </a:prstGeom>
          <a:noFill/>
          <a:ln>
            <a:noFill/>
          </a:ln>
        </p:spPr>
      </p:pic>
      <p:sp>
        <p:nvSpPr>
          <p:cNvPr id="140" name="Google Shape;140;p22"/>
          <p:cNvSpPr/>
          <p:nvPr/>
        </p:nvSpPr>
        <p:spPr>
          <a:xfrm>
            <a:off x="4283313" y="2831163"/>
            <a:ext cx="910800" cy="3288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5599475" y="1152425"/>
            <a:ext cx="1781700" cy="49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5599475" y="1681350"/>
            <a:ext cx="1781700" cy="4371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5599475" y="2286550"/>
            <a:ext cx="1781700" cy="135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5599475" y="2134700"/>
            <a:ext cx="1781700" cy="1356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5599475" y="2438400"/>
            <a:ext cx="1781700" cy="24003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Result - Correlation</a:t>
            </a:r>
            <a:endParaRPr/>
          </a:p>
        </p:txBody>
      </p:sp>
      <p:sp>
        <p:nvSpPr>
          <p:cNvPr id="151" name="Google Shape;15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52" name="Google Shape;152;p23"/>
          <p:cNvPicPr preferRelativeResize="0"/>
          <p:nvPr/>
        </p:nvPicPr>
        <p:blipFill>
          <a:blip r:embed="rId3">
            <a:alphaModFix/>
          </a:blip>
          <a:stretch>
            <a:fillRect/>
          </a:stretch>
        </p:blipFill>
        <p:spPr>
          <a:xfrm>
            <a:off x="152400" y="2365425"/>
            <a:ext cx="8839198" cy="2297811"/>
          </a:xfrm>
          <a:prstGeom prst="rect">
            <a:avLst/>
          </a:prstGeom>
          <a:noFill/>
          <a:ln w="19050" cap="flat" cmpd="sng">
            <a:solidFill>
              <a:schemeClr val="dk2"/>
            </a:solidFill>
            <a:prstDash val="solid"/>
            <a:round/>
            <a:headEnd type="none" w="sm" len="sm"/>
            <a:tailEnd type="none" w="sm" len="sm"/>
          </a:ln>
        </p:spPr>
      </p:pic>
      <p:sp>
        <p:nvSpPr>
          <p:cNvPr id="153" name="Google Shape;153;p23"/>
          <p:cNvSpPr txBox="1">
            <a:spLocks noGrp="1"/>
          </p:cNvSpPr>
          <p:nvPr>
            <p:ph type="body" idx="1"/>
          </p:nvPr>
        </p:nvSpPr>
        <p:spPr>
          <a:xfrm>
            <a:off x="311700" y="1266325"/>
            <a:ext cx="8520600" cy="149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Like Soccer -&gt; Game Counts </a:t>
            </a:r>
            <a:r>
              <a:rPr lang="en" sz="1400">
                <a:solidFill>
                  <a:srgbClr val="6AA84F"/>
                </a:solidFill>
              </a:rPr>
              <a:t>(56%)</a:t>
            </a:r>
            <a:endParaRPr sz="1400">
              <a:solidFill>
                <a:srgbClr val="6AA84F"/>
              </a:solidFill>
            </a:endParaRPr>
          </a:p>
          <a:p>
            <a:pPr marL="457200" lvl="0" indent="-317500" algn="l" rtl="0">
              <a:spcBef>
                <a:spcPts val="0"/>
              </a:spcBef>
              <a:spcAft>
                <a:spcPts val="0"/>
              </a:spcAft>
              <a:buSzPts val="1400"/>
              <a:buChar char="●"/>
            </a:pPr>
            <a:r>
              <a:rPr lang="en" sz="1400"/>
              <a:t>Like BOA Stadium -&gt; BOA Stadium Experience </a:t>
            </a:r>
            <a:r>
              <a:rPr lang="en" sz="1400">
                <a:solidFill>
                  <a:srgbClr val="6AA84F"/>
                </a:solidFill>
              </a:rPr>
              <a:t>(51%)</a:t>
            </a:r>
            <a:endParaRPr sz="1400">
              <a:solidFill>
                <a:srgbClr val="6AA84F"/>
              </a:solidFill>
            </a:endParaRPr>
          </a:p>
          <a:p>
            <a:pPr marL="457200" lvl="0" indent="-317500" algn="l" rtl="0">
              <a:spcBef>
                <a:spcPts val="0"/>
              </a:spcBef>
              <a:spcAft>
                <a:spcPts val="0"/>
              </a:spcAft>
              <a:buSzPts val="1400"/>
              <a:buChar char="●"/>
            </a:pPr>
            <a:r>
              <a:rPr lang="en" sz="1400"/>
              <a:t>Reason Preventing is “No Interest” -&gt; Likelihood to Attend </a:t>
            </a:r>
            <a:r>
              <a:rPr lang="en" sz="1400">
                <a:solidFill>
                  <a:srgbClr val="CC0000"/>
                </a:solidFill>
              </a:rPr>
              <a:t>(-53%)</a:t>
            </a:r>
            <a:endParaRPr sz="1400">
              <a:solidFill>
                <a:srgbClr val="CC0000"/>
              </a:solidFill>
            </a:endParaRPr>
          </a:p>
          <a:p>
            <a:pPr marL="45720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Results - Cluster Analysis</a:t>
            </a:r>
            <a:endParaRPr/>
          </a:p>
        </p:txBody>
      </p:sp>
      <p:sp>
        <p:nvSpPr>
          <p:cNvPr id="159" name="Google Shape;15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60" name="Google Shape;160;p24"/>
          <p:cNvPicPr preferRelativeResize="0"/>
          <p:nvPr/>
        </p:nvPicPr>
        <p:blipFill>
          <a:blip r:embed="rId3">
            <a:alphaModFix/>
          </a:blip>
          <a:stretch>
            <a:fillRect/>
          </a:stretch>
        </p:blipFill>
        <p:spPr>
          <a:xfrm>
            <a:off x="2823975" y="1102975"/>
            <a:ext cx="3143250" cy="3247075"/>
          </a:xfrm>
          <a:prstGeom prst="rect">
            <a:avLst/>
          </a:prstGeom>
          <a:noFill/>
          <a:ln>
            <a:noFill/>
          </a:ln>
        </p:spPr>
      </p:pic>
      <p:pic>
        <p:nvPicPr>
          <p:cNvPr id="161" name="Google Shape;161;p24"/>
          <p:cNvPicPr preferRelativeResize="0"/>
          <p:nvPr/>
        </p:nvPicPr>
        <p:blipFill>
          <a:blip r:embed="rId4">
            <a:alphaModFix/>
          </a:blip>
          <a:stretch>
            <a:fillRect/>
          </a:stretch>
        </p:blipFill>
        <p:spPr>
          <a:xfrm>
            <a:off x="0" y="4425675"/>
            <a:ext cx="9143999" cy="39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Results - Cluster Analysis</a:t>
            </a:r>
            <a:endParaRPr/>
          </a:p>
        </p:txBody>
      </p:sp>
      <p:sp>
        <p:nvSpPr>
          <p:cNvPr id="167" name="Google Shape;16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68" name="Google Shape;168;p25"/>
          <p:cNvPicPr preferRelativeResize="0"/>
          <p:nvPr/>
        </p:nvPicPr>
        <p:blipFill>
          <a:blip r:embed="rId3">
            <a:alphaModFix/>
          </a:blip>
          <a:stretch>
            <a:fillRect/>
          </a:stretch>
        </p:blipFill>
        <p:spPr>
          <a:xfrm>
            <a:off x="4572000" y="1857725"/>
            <a:ext cx="4535851" cy="2843250"/>
          </a:xfrm>
          <a:prstGeom prst="rect">
            <a:avLst/>
          </a:prstGeom>
          <a:noFill/>
          <a:ln>
            <a:noFill/>
          </a:ln>
        </p:spPr>
      </p:pic>
      <p:graphicFrame>
        <p:nvGraphicFramePr>
          <p:cNvPr id="169" name="Google Shape;169;p25"/>
          <p:cNvGraphicFramePr/>
          <p:nvPr/>
        </p:nvGraphicFramePr>
        <p:xfrm>
          <a:off x="58725" y="1423925"/>
          <a:ext cx="3000000" cy="3000000"/>
        </p:xfrm>
        <a:graphic>
          <a:graphicData uri="http://schemas.openxmlformats.org/drawingml/2006/table">
            <a:tbl>
              <a:tblPr>
                <a:noFill/>
                <a:tableStyleId>{417DF3D6-D5CA-476C-BAED-FD25562CFD4C}</a:tableStyleId>
              </a:tblPr>
              <a:tblGrid>
                <a:gridCol w="1504425">
                  <a:extLst>
                    <a:ext uri="{9D8B030D-6E8A-4147-A177-3AD203B41FA5}">
                      <a16:colId xmlns:a16="http://schemas.microsoft.com/office/drawing/2014/main" val="20000"/>
                    </a:ext>
                  </a:extLst>
                </a:gridCol>
                <a:gridCol w="1504425">
                  <a:extLst>
                    <a:ext uri="{9D8B030D-6E8A-4147-A177-3AD203B41FA5}">
                      <a16:colId xmlns:a16="http://schemas.microsoft.com/office/drawing/2014/main" val="20001"/>
                    </a:ext>
                  </a:extLst>
                </a:gridCol>
                <a:gridCol w="15044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a:t>Cluster Summaries </a:t>
                      </a:r>
                      <a:endParaRPr b="1"/>
                    </a:p>
                  </a:txBody>
                  <a:tcPr marL="91425" marR="91425" marT="91425" marB="914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Cluster 1</a:t>
                      </a:r>
                      <a:endParaRPr/>
                    </a:p>
                  </a:txBody>
                  <a:tcPr marL="91425" marR="91425" marT="91425" marB="91425"/>
                </a:tc>
                <a:tc>
                  <a:txBody>
                    <a:bodyPr/>
                    <a:lstStyle/>
                    <a:p>
                      <a:pPr marL="0" lvl="0" indent="0" algn="ctr" rtl="0">
                        <a:spcBef>
                          <a:spcPts val="0"/>
                        </a:spcBef>
                        <a:spcAft>
                          <a:spcPts val="0"/>
                        </a:spcAft>
                        <a:buNone/>
                      </a:pPr>
                      <a:r>
                        <a:rPr lang="en"/>
                        <a:t>Cluster 2</a:t>
                      </a:r>
                      <a:endParaRPr/>
                    </a:p>
                  </a:txBody>
                  <a:tcPr marL="91425" marR="91425" marT="91425" marB="91425"/>
                </a:tc>
                <a:tc>
                  <a:txBody>
                    <a:bodyPr/>
                    <a:lstStyle/>
                    <a:p>
                      <a:pPr marL="0" lvl="0" indent="0" algn="ctr" rtl="0">
                        <a:spcBef>
                          <a:spcPts val="0"/>
                        </a:spcBef>
                        <a:spcAft>
                          <a:spcPts val="0"/>
                        </a:spcAft>
                        <a:buNone/>
                      </a:pPr>
                      <a:r>
                        <a:rPr lang="en"/>
                        <a:t>Cluster 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00000"/>
                        </a:lnSpc>
                        <a:spcBef>
                          <a:spcPts val="0"/>
                        </a:spcBef>
                        <a:spcAft>
                          <a:spcPts val="0"/>
                        </a:spcAft>
                        <a:buNone/>
                      </a:pPr>
                      <a:r>
                        <a:rPr lang="en" sz="1000"/>
                        <a:t>Majority male students</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r>
                        <a:rPr lang="en" sz="1000"/>
                        <a:t>Enjoy soccer the most</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r>
                        <a:rPr lang="en" sz="1000"/>
                        <a:t>Make the Least $</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r>
                        <a:rPr lang="en" sz="1000"/>
                        <a:t>MLS least fav.</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r>
                        <a:rPr lang="en" sz="1000"/>
                        <a:t>Prefer to watch at the stadium</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r>
                        <a:rPr lang="en" sz="1000"/>
                        <a:t>RP is friends</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r>
                        <a:rPr lang="en" sz="1000"/>
                        <a:t>Willing to pay the most</a:t>
                      </a:r>
                      <a:endParaRPr sz="1000"/>
                    </a:p>
                    <a:p>
                      <a:pPr marL="0" lvl="0" indent="0" algn="l" rtl="0">
                        <a:lnSpc>
                          <a:spcPct val="100000"/>
                        </a:lnSpc>
                        <a:spcBef>
                          <a:spcPts val="0"/>
                        </a:spcBef>
                        <a:spcAft>
                          <a:spcPts val="0"/>
                        </a:spcAft>
                        <a:buNone/>
                      </a:pPr>
                      <a:endParaRPr sz="1000"/>
                    </a:p>
                    <a:p>
                      <a:pPr marL="0" lvl="0" indent="0" algn="l" rtl="0">
                        <a:lnSpc>
                          <a:spcPct val="100000"/>
                        </a:lnSpc>
                        <a:spcBef>
                          <a:spcPts val="0"/>
                        </a:spcBef>
                        <a:spcAft>
                          <a:spcPts val="0"/>
                        </a:spcAft>
                        <a:buNone/>
                      </a:pPr>
                      <a:r>
                        <a:rPr lang="en" sz="1000">
                          <a:solidFill>
                            <a:srgbClr val="6AA84F"/>
                          </a:solidFill>
                        </a:rPr>
                        <a:t>Likely to Attend </a:t>
                      </a:r>
                      <a:endParaRPr sz="1000">
                        <a:solidFill>
                          <a:srgbClr val="6AA84F"/>
                        </a:solidFill>
                      </a:endParaRPr>
                    </a:p>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Like soccer and BOA the least amount</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Youngest people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MLS is their fav. League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Prefer to watch on TV</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RP is travel</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Somewhat willing to pay over $25</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solidFill>
                            <a:srgbClr val="F1C232"/>
                          </a:solidFill>
                        </a:rPr>
                        <a:t>Somewhat willing to attend</a:t>
                      </a:r>
                      <a:endParaRPr sz="1000">
                        <a:solidFill>
                          <a:srgbClr val="F1C232"/>
                        </a:solidFill>
                      </a:endParaRPr>
                    </a:p>
                  </a:txBody>
                  <a:tcPr marL="91425" marR="91425" marT="91425" marB="91425"/>
                </a:tc>
                <a:tc>
                  <a:txBody>
                    <a:bodyPr/>
                    <a:lstStyle/>
                    <a:p>
                      <a:pPr marL="0" lvl="0" indent="0" algn="l" rtl="0">
                        <a:spcBef>
                          <a:spcPts val="0"/>
                        </a:spcBef>
                        <a:spcAft>
                          <a:spcPts val="0"/>
                        </a:spcAft>
                        <a:buNone/>
                      </a:pPr>
                      <a:r>
                        <a:rPr lang="en" sz="1000"/>
                        <a:t>Majority female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Make the most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Oldest people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Prefer to stream or not watch</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RP is no interest</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Least likely to pay over $25</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solidFill>
                            <a:srgbClr val="CC0000"/>
                          </a:solidFill>
                        </a:rPr>
                        <a:t>Least likely to attend</a:t>
                      </a:r>
                      <a:endParaRPr sz="1000">
                        <a:solidFill>
                          <a:srgbClr val="CC0000"/>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Result - Logistic Regression</a:t>
            </a:r>
            <a:endParaRPr/>
          </a:p>
          <a:p>
            <a:pPr marL="0" lvl="0" indent="0" algn="l" rtl="0">
              <a:spcBef>
                <a:spcPts val="0"/>
              </a:spcBef>
              <a:spcAft>
                <a:spcPts val="0"/>
              </a:spcAft>
              <a:buNone/>
            </a:pPr>
            <a:endParaRPr/>
          </a:p>
        </p:txBody>
      </p:sp>
      <p:sp>
        <p:nvSpPr>
          <p:cNvPr id="175" name="Google Shape;175;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76" name="Google Shape;17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77" name="Google Shape;177;p26"/>
          <p:cNvPicPr preferRelativeResize="0"/>
          <p:nvPr/>
        </p:nvPicPr>
        <p:blipFill>
          <a:blip r:embed="rId3">
            <a:alphaModFix/>
          </a:blip>
          <a:stretch>
            <a:fillRect/>
          </a:stretch>
        </p:blipFill>
        <p:spPr>
          <a:xfrm>
            <a:off x="145800" y="1212449"/>
            <a:ext cx="4602051" cy="2529725"/>
          </a:xfrm>
          <a:prstGeom prst="rect">
            <a:avLst/>
          </a:prstGeom>
          <a:noFill/>
          <a:ln>
            <a:noFill/>
          </a:ln>
        </p:spPr>
      </p:pic>
      <p:pic>
        <p:nvPicPr>
          <p:cNvPr id="178" name="Google Shape;178;p26"/>
          <p:cNvPicPr preferRelativeResize="0"/>
          <p:nvPr/>
        </p:nvPicPr>
        <p:blipFill>
          <a:blip r:embed="rId4">
            <a:alphaModFix/>
          </a:blip>
          <a:stretch>
            <a:fillRect/>
          </a:stretch>
        </p:blipFill>
        <p:spPr>
          <a:xfrm>
            <a:off x="5403450" y="1212450"/>
            <a:ext cx="3198899" cy="3192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Strategy Recommendation</a:t>
            </a:r>
            <a:endParaRPr/>
          </a:p>
        </p:txBody>
      </p:sp>
      <p:sp>
        <p:nvSpPr>
          <p:cNvPr id="184" name="Google Shape;184;p27"/>
          <p:cNvSpPr txBox="1">
            <a:spLocks noGrp="1"/>
          </p:cNvSpPr>
          <p:nvPr>
            <p:ph type="body" idx="1"/>
          </p:nvPr>
        </p:nvSpPr>
        <p:spPr>
          <a:xfrm>
            <a:off x="311700" y="1063325"/>
            <a:ext cx="8520600" cy="3907200"/>
          </a:xfrm>
          <a:prstGeom prst="rect">
            <a:avLst/>
          </a:prstGeom>
        </p:spPr>
        <p:txBody>
          <a:bodyPr spcFirstLastPara="1" wrap="square" lIns="91425" tIns="91425" rIns="91425" bIns="91425" anchor="t" anchorCtr="0">
            <a:noAutofit/>
          </a:bodyPr>
          <a:lstStyle/>
          <a:p>
            <a:pPr marL="457200" lvl="0" indent="-342900" algn="just" rtl="0">
              <a:lnSpc>
                <a:spcPct val="200000"/>
              </a:lnSpc>
              <a:spcBef>
                <a:spcPts val="0"/>
              </a:spcBef>
              <a:spcAft>
                <a:spcPts val="0"/>
              </a:spcAft>
              <a:buSzPts val="1800"/>
              <a:buChar char="●"/>
            </a:pPr>
            <a:r>
              <a:rPr lang="en"/>
              <a:t>Market using the customer segments achieved from clustering:</a:t>
            </a:r>
            <a:endParaRPr/>
          </a:p>
          <a:p>
            <a:pPr marL="914400" lvl="1" indent="-317500" algn="just" rtl="0">
              <a:lnSpc>
                <a:spcPct val="200000"/>
              </a:lnSpc>
              <a:spcBef>
                <a:spcPts val="0"/>
              </a:spcBef>
              <a:spcAft>
                <a:spcPts val="0"/>
              </a:spcAft>
              <a:buSzPts val="1400"/>
              <a:buChar char="○"/>
            </a:pPr>
            <a:r>
              <a:rPr lang="en"/>
              <a:t>Target students (male students if possible)</a:t>
            </a:r>
            <a:endParaRPr/>
          </a:p>
          <a:p>
            <a:pPr marL="914400" lvl="1" indent="-317500" algn="just" rtl="0">
              <a:lnSpc>
                <a:spcPct val="200000"/>
              </a:lnSpc>
              <a:spcBef>
                <a:spcPts val="0"/>
              </a:spcBef>
              <a:spcAft>
                <a:spcPts val="0"/>
              </a:spcAft>
              <a:buSzPts val="1400"/>
              <a:buChar char="○"/>
            </a:pPr>
            <a:r>
              <a:rPr lang="en"/>
              <a:t>Charge them $25 per ticket and entice students with group deals (Ex: a group of 3 or more can get a discount).</a:t>
            </a:r>
            <a:endParaRPr/>
          </a:p>
          <a:p>
            <a:pPr marL="914400" lvl="1" indent="-317500" algn="just" rtl="0">
              <a:lnSpc>
                <a:spcPct val="200000"/>
              </a:lnSpc>
              <a:spcBef>
                <a:spcPts val="0"/>
              </a:spcBef>
              <a:spcAft>
                <a:spcPts val="0"/>
              </a:spcAft>
              <a:buSzPts val="1400"/>
              <a:buChar char="○"/>
            </a:pPr>
            <a:r>
              <a:rPr lang="en"/>
              <a:t>Market cheaper tickets to the younger people who may or may not be students.</a:t>
            </a:r>
            <a:endParaRPr/>
          </a:p>
          <a:p>
            <a:pPr marL="914400" lvl="1" indent="-317500" algn="just" rtl="0">
              <a:lnSpc>
                <a:spcPct val="200000"/>
              </a:lnSpc>
              <a:spcBef>
                <a:spcPts val="0"/>
              </a:spcBef>
              <a:spcAft>
                <a:spcPts val="0"/>
              </a:spcAft>
              <a:buSzPts val="1400"/>
              <a:buChar char="○"/>
            </a:pPr>
            <a:r>
              <a:rPr lang="en"/>
              <a:t>Market the least amount to older women who make over $50,000. (Note this insight may change with more data, ours was heavily distributed to UNCC students and teachers).</a:t>
            </a:r>
            <a:endParaRPr/>
          </a:p>
          <a:p>
            <a:pPr marL="914400" lvl="1" indent="-317500" algn="just" rtl="0">
              <a:lnSpc>
                <a:spcPct val="200000"/>
              </a:lnSpc>
              <a:spcBef>
                <a:spcPts val="0"/>
              </a:spcBef>
              <a:spcAft>
                <a:spcPts val="0"/>
              </a:spcAft>
              <a:buSzPts val="1400"/>
              <a:buChar char="○"/>
            </a:pPr>
            <a:r>
              <a:rPr lang="en"/>
              <a:t>Target people who already visit the stadium during the football season (possibly a joint season ticket package with the Panthers).</a:t>
            </a:r>
            <a:endParaRPr/>
          </a:p>
        </p:txBody>
      </p:sp>
      <p:sp>
        <p:nvSpPr>
          <p:cNvPr id="185" name="Google Shape;18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Strategy Recommendation</a:t>
            </a:r>
            <a:endParaRPr/>
          </a:p>
        </p:txBody>
      </p:sp>
      <p:sp>
        <p:nvSpPr>
          <p:cNvPr id="191" name="Google Shape;191;p28"/>
          <p:cNvSpPr txBox="1">
            <a:spLocks noGrp="1"/>
          </p:cNvSpPr>
          <p:nvPr>
            <p:ph type="body" idx="1"/>
          </p:nvPr>
        </p:nvSpPr>
        <p:spPr>
          <a:xfrm>
            <a:off x="311700" y="1266325"/>
            <a:ext cx="8520600" cy="3704100"/>
          </a:xfrm>
          <a:prstGeom prst="rect">
            <a:avLst/>
          </a:prstGeom>
        </p:spPr>
        <p:txBody>
          <a:bodyPr spcFirstLastPara="1" wrap="square" lIns="91425" tIns="91425" rIns="91425" bIns="91425" anchor="t" anchorCtr="0">
            <a:noAutofit/>
          </a:bodyPr>
          <a:lstStyle/>
          <a:p>
            <a:pPr marL="457200" lvl="0" indent="-342900" algn="just" rtl="0">
              <a:lnSpc>
                <a:spcPct val="200000"/>
              </a:lnSpc>
              <a:spcBef>
                <a:spcPts val="0"/>
              </a:spcBef>
              <a:spcAft>
                <a:spcPts val="0"/>
              </a:spcAft>
              <a:buSzPts val="1800"/>
              <a:buChar char="●"/>
            </a:pPr>
            <a:r>
              <a:rPr lang="en"/>
              <a:t>Average regular season MLS ticket price is $49 in 2019. Charlotte FC should align. </a:t>
            </a:r>
            <a:endParaRPr/>
          </a:p>
          <a:p>
            <a:pPr marL="457200" lvl="0" indent="-342900" algn="just" rtl="0">
              <a:lnSpc>
                <a:spcPct val="200000"/>
              </a:lnSpc>
              <a:spcBef>
                <a:spcPts val="0"/>
              </a:spcBef>
              <a:spcAft>
                <a:spcPts val="0"/>
              </a:spcAft>
              <a:buSzPts val="1800"/>
              <a:buChar char="●"/>
            </a:pPr>
            <a:r>
              <a:rPr lang="en"/>
              <a:t>Partner with schools for field days.</a:t>
            </a:r>
            <a:endParaRPr/>
          </a:p>
          <a:p>
            <a:pPr marL="457200" lvl="0" indent="0" algn="just" rtl="0">
              <a:lnSpc>
                <a:spcPct val="200000"/>
              </a:lnSpc>
              <a:spcBef>
                <a:spcPts val="1600"/>
              </a:spcBef>
              <a:spcAft>
                <a:spcPts val="1600"/>
              </a:spcAft>
              <a:buNone/>
            </a:pPr>
            <a:endParaRPr/>
          </a:p>
        </p:txBody>
      </p:sp>
      <p:sp>
        <p:nvSpPr>
          <p:cNvPr id="192" name="Google Shape;19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98" name="Google Shape;198;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Charlotte MLS Team: </a:t>
            </a:r>
            <a:r>
              <a:rPr lang="en" u="sng">
                <a:solidFill>
                  <a:srgbClr val="4A86E8"/>
                </a:solidFill>
                <a:hlinkClick r:id="rId3">
                  <a:extLst>
                    <a:ext uri="{A12FA001-AC4F-418D-AE19-62706E023703}">
                      <ahyp:hlinkClr xmlns:ahyp="http://schemas.microsoft.com/office/drawing/2018/hyperlinkcolor" val="tx"/>
                    </a:ext>
                  </a:extLst>
                </a:hlinkClick>
              </a:rPr>
              <a:t>https://charlottefootballclub.com/our-club/</a:t>
            </a:r>
            <a:endParaRPr>
              <a:solidFill>
                <a:srgbClr val="4A86E8"/>
              </a:solidFill>
            </a:endParaRPr>
          </a:p>
          <a:p>
            <a:pPr marL="457200" lvl="0" indent="-342900" algn="l" rtl="0">
              <a:lnSpc>
                <a:spcPct val="200000"/>
              </a:lnSpc>
              <a:spcBef>
                <a:spcPts val="0"/>
              </a:spcBef>
              <a:spcAft>
                <a:spcPts val="0"/>
              </a:spcAft>
              <a:buSzPts val="1800"/>
              <a:buChar char="●"/>
            </a:pPr>
            <a:r>
              <a:rPr lang="en"/>
              <a:t>Predictive Sporting Event Ticket Pricing: </a:t>
            </a:r>
            <a:r>
              <a:rPr lang="en" u="sng">
                <a:solidFill>
                  <a:srgbClr val="4A86E8"/>
                </a:solidFill>
                <a:hlinkClick r:id="rId4">
                  <a:extLst>
                    <a:ext uri="{A12FA001-AC4F-418D-AE19-62706E023703}">
                      <ahyp:hlinkClr xmlns:ahyp="http://schemas.microsoft.com/office/drawing/2018/hyperlinkcolor" val="tx"/>
                    </a:ext>
                  </a:extLst>
                </a:hlinkClick>
              </a:rPr>
              <a:t>https://mosaicdatascience.com/2019/10/28/predictive-ticket-pricing-blog/</a:t>
            </a:r>
            <a:endParaRPr>
              <a:solidFill>
                <a:srgbClr val="4A86E8"/>
              </a:solidFill>
            </a:endParaRPr>
          </a:p>
        </p:txBody>
      </p:sp>
      <p:sp>
        <p:nvSpPr>
          <p:cNvPr id="199" name="Google Shape;19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
        <p:nvSpPr>
          <p:cNvPr id="205" name="Google Shape;205;p30"/>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a:t>
            </a:r>
            <a:endParaRPr/>
          </a:p>
          <a:p>
            <a:pPr marL="0" lvl="0" indent="0" algn="ctr" rtl="0">
              <a:spcBef>
                <a:spcPts val="0"/>
              </a:spcBef>
              <a:spcAft>
                <a:spcPts val="0"/>
              </a:spcAft>
              <a:buNone/>
            </a:pPr>
            <a:r>
              <a:rPr lang="en"/>
              <a:t>Team - 3</a:t>
            </a:r>
            <a:endParaRPr/>
          </a:p>
        </p:txBody>
      </p:sp>
      <p:sp>
        <p:nvSpPr>
          <p:cNvPr id="206" name="Google Shape;20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1003650" y="129431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Project Team - 3</a:t>
            </a:r>
            <a:endParaRPr dirty="0"/>
          </a:p>
        </p:txBody>
      </p:sp>
      <p:sp>
        <p:nvSpPr>
          <p:cNvPr id="76" name="Google Shape;76;p14"/>
          <p:cNvSpPr txBox="1">
            <a:spLocks noGrp="1"/>
          </p:cNvSpPr>
          <p:nvPr>
            <p:ph type="subTitle" idx="1"/>
          </p:nvPr>
        </p:nvSpPr>
        <p:spPr>
          <a:xfrm>
            <a:off x="2136750" y="2460439"/>
            <a:ext cx="4870500" cy="792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dirty="0"/>
              <a:t>Ziyin Liu</a:t>
            </a:r>
            <a:endParaRPr sz="1500" dirty="0"/>
          </a:p>
          <a:p>
            <a:pPr marL="457200" lvl="0" indent="-323850" algn="l" rtl="0">
              <a:spcBef>
                <a:spcPts val="0"/>
              </a:spcBef>
              <a:spcAft>
                <a:spcPts val="0"/>
              </a:spcAft>
              <a:buSzPts val="1500"/>
              <a:buChar char="●"/>
            </a:pPr>
            <a:r>
              <a:rPr lang="en" sz="1500"/>
              <a:t>Muthu Priya</a:t>
            </a:r>
            <a:endParaRPr sz="1500" dirty="0"/>
          </a:p>
          <a:p>
            <a:pPr marL="457200" lvl="0" indent="-323850" algn="l" rtl="0">
              <a:spcBef>
                <a:spcPts val="0"/>
              </a:spcBef>
              <a:spcAft>
                <a:spcPts val="0"/>
              </a:spcAft>
              <a:buSzPts val="1500"/>
              <a:buChar char="●"/>
            </a:pPr>
            <a:r>
              <a:rPr lang="en" sz="1500" dirty="0"/>
              <a:t>Marianne Rojas Abinader</a:t>
            </a:r>
            <a:endParaRPr sz="1500" dirty="0"/>
          </a:p>
          <a:p>
            <a:pPr marL="457200" lvl="0" indent="-323850" algn="l" rtl="0">
              <a:spcBef>
                <a:spcPts val="0"/>
              </a:spcBef>
              <a:spcAft>
                <a:spcPts val="0"/>
              </a:spcAft>
              <a:buSzPts val="1500"/>
              <a:buChar char="●"/>
            </a:pPr>
            <a:r>
              <a:rPr lang="en" sz="1500" dirty="0"/>
              <a:t>Karan Edikala </a:t>
            </a:r>
            <a:endParaRPr sz="1500" dirty="0"/>
          </a:p>
          <a:p>
            <a:pPr marL="457200" lvl="0" indent="-323850" algn="l" rtl="0">
              <a:spcBef>
                <a:spcPts val="0"/>
              </a:spcBef>
              <a:spcAft>
                <a:spcPts val="0"/>
              </a:spcAft>
              <a:buSzPts val="1500"/>
              <a:buChar char="●"/>
            </a:pPr>
            <a:r>
              <a:rPr lang="en" sz="1500" dirty="0"/>
              <a:t>Cameron Shadmehry </a:t>
            </a:r>
            <a:endParaRPr sz="1500" dirty="0"/>
          </a:p>
        </p:txBody>
      </p:sp>
      <p:sp>
        <p:nvSpPr>
          <p:cNvPr id="77" name="Google Shape;7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 Research</a:t>
            </a:r>
            <a:endParaRPr/>
          </a:p>
        </p:txBody>
      </p:sp>
      <p:sp>
        <p:nvSpPr>
          <p:cNvPr id="83" name="Google Shape;83;p15"/>
          <p:cNvSpPr txBox="1">
            <a:spLocks noGrp="1"/>
          </p:cNvSpPr>
          <p:nvPr>
            <p:ph type="body" idx="1"/>
          </p:nvPr>
        </p:nvSpPr>
        <p:spPr>
          <a:xfrm>
            <a:off x="311700" y="1266325"/>
            <a:ext cx="8520600" cy="3654600"/>
          </a:xfrm>
          <a:prstGeom prst="rect">
            <a:avLst/>
          </a:prstGeom>
        </p:spPr>
        <p:txBody>
          <a:bodyPr spcFirstLastPara="1" wrap="square" lIns="91425" tIns="91425" rIns="91425" bIns="91425" anchor="t" anchorCtr="0">
            <a:noAutofit/>
          </a:bodyPr>
          <a:lstStyle/>
          <a:p>
            <a:pPr marL="457200" lvl="0" indent="-323850" algn="just" rtl="0">
              <a:lnSpc>
                <a:spcPct val="200000"/>
              </a:lnSpc>
              <a:spcBef>
                <a:spcPts val="0"/>
              </a:spcBef>
              <a:spcAft>
                <a:spcPts val="0"/>
              </a:spcAft>
              <a:buSzPts val="1500"/>
              <a:buChar char="●"/>
            </a:pPr>
            <a:r>
              <a:rPr lang="en" sz="1500"/>
              <a:t>Major League Soccer (MLS) was founded in 1993 &amp; is headquartered in NYC.</a:t>
            </a:r>
            <a:endParaRPr sz="1500"/>
          </a:p>
          <a:p>
            <a:pPr marL="457200" lvl="0" indent="-323850" algn="just" rtl="0">
              <a:lnSpc>
                <a:spcPct val="200000"/>
              </a:lnSpc>
              <a:spcBef>
                <a:spcPts val="0"/>
              </a:spcBef>
              <a:spcAft>
                <a:spcPts val="0"/>
              </a:spcAft>
              <a:buSzPts val="1500"/>
              <a:buChar char="●"/>
            </a:pPr>
            <a:r>
              <a:rPr lang="en" sz="1500"/>
              <a:t>MLS stands as the 3rd highest attended sports game in US and 7th highest worldwide in Soccer games. </a:t>
            </a:r>
            <a:endParaRPr sz="1500"/>
          </a:p>
          <a:p>
            <a:pPr marL="914400" lvl="1" indent="-323850" algn="just" rtl="0">
              <a:lnSpc>
                <a:spcPct val="200000"/>
              </a:lnSpc>
              <a:spcBef>
                <a:spcPts val="0"/>
              </a:spcBef>
              <a:spcAft>
                <a:spcPts val="0"/>
              </a:spcAft>
              <a:buSzPts val="1500"/>
              <a:buChar char="○"/>
            </a:pPr>
            <a:r>
              <a:rPr lang="en" sz="1500"/>
              <a:t>26 MLS teams in US and 3 MLS teams in Canada.</a:t>
            </a:r>
            <a:endParaRPr sz="1500"/>
          </a:p>
          <a:p>
            <a:pPr marL="457200" lvl="0" indent="-323850" algn="just" rtl="0">
              <a:lnSpc>
                <a:spcPct val="200000"/>
              </a:lnSpc>
              <a:spcBef>
                <a:spcPts val="0"/>
              </a:spcBef>
              <a:spcAft>
                <a:spcPts val="0"/>
              </a:spcAft>
              <a:buSzPts val="1500"/>
              <a:buChar char="●"/>
            </a:pPr>
            <a:r>
              <a:rPr lang="en" sz="1500"/>
              <a:t>Charlotte FC was granted franchise in December 2019 &amp; owned by </a:t>
            </a:r>
            <a:r>
              <a:rPr lang="en" sz="1500" i="1"/>
              <a:t>David Tepper</a:t>
            </a:r>
            <a:r>
              <a:rPr lang="en" sz="1500"/>
              <a:t>.</a:t>
            </a:r>
            <a:endParaRPr sz="1500"/>
          </a:p>
          <a:p>
            <a:pPr marL="914400" lvl="1" indent="-323850" algn="just" rtl="0">
              <a:lnSpc>
                <a:spcPct val="200000"/>
              </a:lnSpc>
              <a:spcBef>
                <a:spcPts val="0"/>
              </a:spcBef>
              <a:spcAft>
                <a:spcPts val="0"/>
              </a:spcAft>
              <a:buSzPts val="1500"/>
              <a:buChar char="○"/>
            </a:pPr>
            <a:r>
              <a:rPr lang="en" sz="1500" i="1"/>
              <a:t>Riley McGree, Sergio Ruiz</a:t>
            </a:r>
            <a:r>
              <a:rPr lang="en" sz="1500"/>
              <a:t> are the two players signed up for the team. </a:t>
            </a:r>
            <a:endParaRPr sz="1500"/>
          </a:p>
          <a:p>
            <a:pPr marL="457200" lvl="0" indent="-323850" algn="just" rtl="0">
              <a:lnSpc>
                <a:spcPct val="200000"/>
              </a:lnSpc>
              <a:spcBef>
                <a:spcPts val="0"/>
              </a:spcBef>
              <a:spcAft>
                <a:spcPts val="0"/>
              </a:spcAft>
              <a:buSzPts val="1500"/>
              <a:buChar char="●"/>
            </a:pPr>
            <a:r>
              <a:rPr lang="en" sz="1500" b="1"/>
              <a:t>Location:  </a:t>
            </a:r>
            <a:r>
              <a:rPr lang="en" sz="1500"/>
              <a:t>Bank of America Stadium in Charlotte, North Carolina.</a:t>
            </a:r>
            <a:endParaRPr sz="1500"/>
          </a:p>
          <a:p>
            <a:pPr marL="457200" lvl="0" indent="-323850" algn="just" rtl="0">
              <a:lnSpc>
                <a:spcPct val="200000"/>
              </a:lnSpc>
              <a:spcBef>
                <a:spcPts val="0"/>
              </a:spcBef>
              <a:spcAft>
                <a:spcPts val="0"/>
              </a:spcAft>
              <a:buSzPts val="1500"/>
              <a:buChar char="●"/>
            </a:pPr>
            <a:r>
              <a:rPr lang="en" sz="1500" b="1"/>
              <a:t>Competitors: </a:t>
            </a:r>
            <a:r>
              <a:rPr lang="en" sz="1500"/>
              <a:t>FIFA, CONCACAF, NFL, NHL, etc.</a:t>
            </a:r>
            <a:endParaRPr sz="1500"/>
          </a:p>
        </p:txBody>
      </p:sp>
      <p:sp>
        <p:nvSpPr>
          <p:cNvPr id="84" name="Google Shape;8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Strategy - 4P’s</a:t>
            </a:r>
            <a:endParaRPr/>
          </a:p>
        </p:txBody>
      </p:sp>
      <p:sp>
        <p:nvSpPr>
          <p:cNvPr id="90" name="Google Shape;90;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23850" algn="just" rtl="0">
              <a:lnSpc>
                <a:spcPct val="200000"/>
              </a:lnSpc>
              <a:spcBef>
                <a:spcPts val="0"/>
              </a:spcBef>
              <a:spcAft>
                <a:spcPts val="0"/>
              </a:spcAft>
              <a:buSzPts val="1500"/>
              <a:buChar char="●"/>
            </a:pPr>
            <a:r>
              <a:rPr lang="en" sz="1500" b="1"/>
              <a:t>Product</a:t>
            </a:r>
            <a:r>
              <a:rPr lang="en" sz="1500"/>
              <a:t> – Games, Players, Team Strategy</a:t>
            </a:r>
            <a:endParaRPr sz="1500"/>
          </a:p>
          <a:p>
            <a:pPr marL="457200" lvl="0" indent="-323850" algn="just" rtl="0">
              <a:lnSpc>
                <a:spcPct val="200000"/>
              </a:lnSpc>
              <a:spcBef>
                <a:spcPts val="0"/>
              </a:spcBef>
              <a:spcAft>
                <a:spcPts val="0"/>
              </a:spcAft>
              <a:buSzPts val="1500"/>
              <a:buChar char="●"/>
            </a:pPr>
            <a:r>
              <a:rPr lang="en" sz="1500" b="1"/>
              <a:t>Price</a:t>
            </a:r>
            <a:r>
              <a:rPr lang="en" sz="1500"/>
              <a:t> – Sponsors Investments, Brand Ads, Tickets fare </a:t>
            </a:r>
            <a:endParaRPr sz="1500"/>
          </a:p>
          <a:p>
            <a:pPr marL="457200" lvl="0" indent="-323850" algn="just" rtl="0">
              <a:lnSpc>
                <a:spcPct val="200000"/>
              </a:lnSpc>
              <a:spcBef>
                <a:spcPts val="0"/>
              </a:spcBef>
              <a:spcAft>
                <a:spcPts val="0"/>
              </a:spcAft>
              <a:buSzPts val="1500"/>
              <a:buChar char="●"/>
            </a:pPr>
            <a:r>
              <a:rPr lang="en" sz="1500" b="1"/>
              <a:t>Promotion</a:t>
            </a:r>
            <a:r>
              <a:rPr lang="en" sz="1500"/>
              <a:t> – TV Ads, Flex &amp; Posters, Social Media, Giveaways </a:t>
            </a:r>
            <a:endParaRPr sz="1500"/>
          </a:p>
          <a:p>
            <a:pPr marL="457200" lvl="0" indent="-323850" algn="just" rtl="0">
              <a:lnSpc>
                <a:spcPct val="200000"/>
              </a:lnSpc>
              <a:spcBef>
                <a:spcPts val="0"/>
              </a:spcBef>
              <a:spcAft>
                <a:spcPts val="0"/>
              </a:spcAft>
              <a:buSzPts val="1500"/>
              <a:buChar char="●"/>
            </a:pPr>
            <a:r>
              <a:rPr lang="en" sz="1500" b="1"/>
              <a:t>Place</a:t>
            </a:r>
            <a:r>
              <a:rPr lang="en" sz="1500"/>
              <a:t> – Stadium</a:t>
            </a:r>
            <a:endParaRPr sz="1500"/>
          </a:p>
          <a:p>
            <a:pPr marL="0" lvl="0" indent="457200" algn="just" rtl="0">
              <a:lnSpc>
                <a:spcPct val="200000"/>
              </a:lnSpc>
              <a:spcBef>
                <a:spcPts val="1600"/>
              </a:spcBef>
              <a:spcAft>
                <a:spcPts val="1600"/>
              </a:spcAft>
              <a:buNone/>
            </a:pPr>
            <a:r>
              <a:rPr lang="en" sz="1500" b="1"/>
              <a:t>Target Audience:</a:t>
            </a:r>
            <a:r>
              <a:rPr lang="en" sz="1500"/>
              <a:t> Students, Teenagers, Adults</a:t>
            </a:r>
            <a:endParaRPr sz="1500"/>
          </a:p>
        </p:txBody>
      </p:sp>
      <p:sp>
        <p:nvSpPr>
          <p:cNvPr id="91" name="Google Shape;9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92" name="Google Shape;92;p16"/>
          <p:cNvPicPr preferRelativeResize="0"/>
          <p:nvPr/>
        </p:nvPicPr>
        <p:blipFill rotWithShape="1">
          <a:blip r:embed="rId3">
            <a:alphaModFix/>
          </a:blip>
          <a:srcRect t="5660" b="17214"/>
          <a:stretch/>
        </p:blipFill>
        <p:spPr>
          <a:xfrm>
            <a:off x="4646950" y="227750"/>
            <a:ext cx="4253300" cy="120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Problems</a:t>
            </a:r>
            <a:endParaRPr/>
          </a:p>
        </p:txBody>
      </p:sp>
      <p:sp>
        <p:nvSpPr>
          <p:cNvPr id="98" name="Google Shape;98;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23850" algn="just" rtl="0">
              <a:lnSpc>
                <a:spcPct val="200000"/>
              </a:lnSpc>
              <a:spcBef>
                <a:spcPts val="0"/>
              </a:spcBef>
              <a:spcAft>
                <a:spcPts val="0"/>
              </a:spcAft>
              <a:buClr>
                <a:srgbClr val="0E101A"/>
              </a:buClr>
              <a:buSzPts val="1500"/>
              <a:buFont typeface="Times New Roman"/>
              <a:buChar char="●"/>
            </a:pPr>
            <a:r>
              <a:rPr lang="en" sz="1500" b="1"/>
              <a:t>The primary goal: </a:t>
            </a:r>
            <a:r>
              <a:rPr lang="en" sz="1500"/>
              <a:t>Increase the MLS ticket sales for the Charlotte Football Club. </a:t>
            </a:r>
            <a:endParaRPr sz="1500"/>
          </a:p>
          <a:p>
            <a:pPr marL="457200" lvl="0" indent="-323850" algn="just" rtl="0">
              <a:lnSpc>
                <a:spcPct val="200000"/>
              </a:lnSpc>
              <a:spcBef>
                <a:spcPts val="0"/>
              </a:spcBef>
              <a:spcAft>
                <a:spcPts val="0"/>
              </a:spcAft>
              <a:buClr>
                <a:srgbClr val="0E101A"/>
              </a:buClr>
              <a:buSzPts val="1500"/>
              <a:buFont typeface="Times New Roman"/>
              <a:buChar char="●"/>
            </a:pPr>
            <a:r>
              <a:rPr lang="en" sz="1500" b="1"/>
              <a:t>How: </a:t>
            </a:r>
            <a:r>
              <a:rPr lang="en" sz="1500"/>
              <a:t>Analyzing survey results and the segments interested in attending the stadium. </a:t>
            </a:r>
            <a:endParaRPr sz="1500"/>
          </a:p>
          <a:p>
            <a:pPr marL="914400" lvl="1" indent="-323850" algn="just" rtl="0">
              <a:lnSpc>
                <a:spcPct val="200000"/>
              </a:lnSpc>
              <a:spcBef>
                <a:spcPts val="0"/>
              </a:spcBef>
              <a:spcAft>
                <a:spcPts val="0"/>
              </a:spcAft>
              <a:buClr>
                <a:srgbClr val="0E101A"/>
              </a:buClr>
              <a:buSzPts val="1500"/>
              <a:buChar char="○"/>
            </a:pPr>
            <a:r>
              <a:rPr lang="en" sz="1500" b="1"/>
              <a:t>Students: </a:t>
            </a:r>
            <a:r>
              <a:rPr lang="en" sz="1500"/>
              <a:t>Offer student discounts at a lower rate while keeping the quality high for those who would pay additional for a game. </a:t>
            </a:r>
            <a:endParaRPr sz="1500"/>
          </a:p>
          <a:p>
            <a:pPr marL="914400" lvl="1" indent="-323850" algn="just" rtl="0">
              <a:lnSpc>
                <a:spcPct val="200000"/>
              </a:lnSpc>
              <a:spcBef>
                <a:spcPts val="0"/>
              </a:spcBef>
              <a:spcAft>
                <a:spcPts val="0"/>
              </a:spcAft>
              <a:buClr>
                <a:srgbClr val="0E101A"/>
              </a:buClr>
              <a:buSzPts val="1500"/>
              <a:buChar char="○"/>
            </a:pPr>
            <a:r>
              <a:rPr lang="en" sz="1500" b="1"/>
              <a:t>Other segments:</a:t>
            </a:r>
            <a:r>
              <a:rPr lang="en" sz="1500"/>
              <a:t> Favorable ticket rate. </a:t>
            </a:r>
            <a:endParaRPr sz="1700"/>
          </a:p>
        </p:txBody>
      </p:sp>
      <p:sp>
        <p:nvSpPr>
          <p:cNvPr id="99" name="Google Shape;9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00" name="Google Shape;100;p17"/>
          <p:cNvPicPr preferRelativeResize="0"/>
          <p:nvPr/>
        </p:nvPicPr>
        <p:blipFill>
          <a:blip r:embed="rId3">
            <a:alphaModFix/>
          </a:blip>
          <a:stretch>
            <a:fillRect/>
          </a:stretch>
        </p:blipFill>
        <p:spPr>
          <a:xfrm>
            <a:off x="6704450" y="3452125"/>
            <a:ext cx="1461499" cy="146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Objective</a:t>
            </a:r>
            <a:endParaRPr/>
          </a:p>
        </p:txBody>
      </p:sp>
      <p:sp>
        <p:nvSpPr>
          <p:cNvPr id="106" name="Google Shape;106;p18"/>
          <p:cNvSpPr txBox="1">
            <a:spLocks noGrp="1"/>
          </p:cNvSpPr>
          <p:nvPr>
            <p:ph type="body" idx="1"/>
          </p:nvPr>
        </p:nvSpPr>
        <p:spPr>
          <a:xfrm>
            <a:off x="311700" y="1075675"/>
            <a:ext cx="8709600" cy="38823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1500"/>
              <a:t>Discover what would drive an individual to attend the Charlotte FC games and accomplish the following objectives:</a:t>
            </a:r>
            <a:endParaRPr sz="1500"/>
          </a:p>
          <a:p>
            <a:pPr marL="457200" lvl="0" indent="-323850" algn="just" rtl="0">
              <a:lnSpc>
                <a:spcPct val="200000"/>
              </a:lnSpc>
              <a:spcBef>
                <a:spcPts val="0"/>
              </a:spcBef>
              <a:spcAft>
                <a:spcPts val="0"/>
              </a:spcAft>
              <a:buSzPts val="1500"/>
              <a:buAutoNum type="arabicPeriod"/>
            </a:pPr>
            <a:r>
              <a:rPr lang="en" sz="1500"/>
              <a:t>Identify competitors and their ticket sales prices to target our segments.</a:t>
            </a:r>
            <a:endParaRPr sz="1500"/>
          </a:p>
          <a:p>
            <a:pPr marL="457200" lvl="0" indent="-323850" algn="just" rtl="0">
              <a:lnSpc>
                <a:spcPct val="200000"/>
              </a:lnSpc>
              <a:spcBef>
                <a:spcPts val="0"/>
              </a:spcBef>
              <a:spcAft>
                <a:spcPts val="0"/>
              </a:spcAft>
              <a:buSzPts val="1500"/>
              <a:buAutoNum type="arabicPeriod"/>
            </a:pPr>
            <a:r>
              <a:rPr lang="en" sz="1500"/>
              <a:t>Determine what influences our target market to  purchase sports game tickets. </a:t>
            </a:r>
            <a:endParaRPr sz="1500"/>
          </a:p>
          <a:p>
            <a:pPr marL="914400" lvl="1" indent="-323850" algn="just" rtl="0">
              <a:lnSpc>
                <a:spcPct val="200000"/>
              </a:lnSpc>
              <a:spcBef>
                <a:spcPts val="0"/>
              </a:spcBef>
              <a:spcAft>
                <a:spcPts val="0"/>
              </a:spcAft>
              <a:buSzPts val="1500"/>
              <a:buAutoNum type="alphaLcPeriod"/>
            </a:pPr>
            <a:r>
              <a:rPr lang="en" sz="1500"/>
              <a:t>Identify the competitor's strategies and what drives ticket sales.</a:t>
            </a:r>
            <a:endParaRPr sz="1500"/>
          </a:p>
          <a:p>
            <a:pPr marL="457200" lvl="0" indent="-323850" algn="just" rtl="0">
              <a:lnSpc>
                <a:spcPct val="200000"/>
              </a:lnSpc>
              <a:spcBef>
                <a:spcPts val="0"/>
              </a:spcBef>
              <a:spcAft>
                <a:spcPts val="0"/>
              </a:spcAft>
              <a:buSzPts val="1500"/>
              <a:buAutoNum type="arabicPeriod"/>
            </a:pPr>
            <a:r>
              <a:rPr lang="en" sz="1500"/>
              <a:t>After steps 1 and 2, we will determine the best sale prices and event strategies for the upcoming 2022 season by analyzing the target market's perceptions and preferences.</a:t>
            </a:r>
            <a:endParaRPr sz="1500"/>
          </a:p>
          <a:p>
            <a:pPr marL="457200" lvl="0" indent="-323850" algn="just" rtl="0">
              <a:lnSpc>
                <a:spcPct val="200000"/>
              </a:lnSpc>
              <a:spcBef>
                <a:spcPts val="0"/>
              </a:spcBef>
              <a:spcAft>
                <a:spcPts val="0"/>
              </a:spcAft>
              <a:buSzPts val="1500"/>
              <a:buAutoNum type="arabicPeriod"/>
            </a:pPr>
            <a:r>
              <a:rPr lang="en" sz="1500"/>
              <a:t>Identify a marketing strategy for increasing ticket sales and attendance.</a:t>
            </a:r>
            <a:endParaRPr sz="1900"/>
          </a:p>
        </p:txBody>
      </p:sp>
      <p:sp>
        <p:nvSpPr>
          <p:cNvPr id="107" name="Google Shape;10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Preprocessing</a:t>
            </a:r>
            <a:endParaRPr/>
          </a:p>
        </p:txBody>
      </p:sp>
      <p:sp>
        <p:nvSpPr>
          <p:cNvPr id="113" name="Google Shape;113;p19"/>
          <p:cNvSpPr txBox="1">
            <a:spLocks noGrp="1"/>
          </p:cNvSpPr>
          <p:nvPr>
            <p:ph type="body" idx="1"/>
          </p:nvPr>
        </p:nvSpPr>
        <p:spPr>
          <a:xfrm>
            <a:off x="311700" y="1256475"/>
            <a:ext cx="8520600" cy="3302700"/>
          </a:xfrm>
          <a:prstGeom prst="rect">
            <a:avLst/>
          </a:prstGeom>
        </p:spPr>
        <p:txBody>
          <a:bodyPr spcFirstLastPara="1" wrap="square" lIns="91425" tIns="91425" rIns="91425" bIns="91425" anchor="t" anchorCtr="0">
            <a:noAutofit/>
          </a:bodyPr>
          <a:lstStyle/>
          <a:p>
            <a:pPr marL="457200" lvl="0" indent="-323850" algn="just" rtl="0">
              <a:lnSpc>
                <a:spcPct val="200000"/>
              </a:lnSpc>
              <a:spcBef>
                <a:spcPts val="0"/>
              </a:spcBef>
              <a:spcAft>
                <a:spcPts val="0"/>
              </a:spcAft>
              <a:buClr>
                <a:srgbClr val="0E101A"/>
              </a:buClr>
              <a:buSzPts val="1500"/>
              <a:buFont typeface="Times New Roman"/>
              <a:buChar char="●"/>
            </a:pPr>
            <a:r>
              <a:rPr lang="en" sz="1500"/>
              <a:t>80 participants. </a:t>
            </a:r>
            <a:endParaRPr sz="1500"/>
          </a:p>
          <a:p>
            <a:pPr marL="457200" lvl="0" indent="-323850" algn="just" rtl="0">
              <a:lnSpc>
                <a:spcPct val="200000"/>
              </a:lnSpc>
              <a:spcBef>
                <a:spcPts val="0"/>
              </a:spcBef>
              <a:spcAft>
                <a:spcPts val="0"/>
              </a:spcAft>
              <a:buClr>
                <a:srgbClr val="0E101A"/>
              </a:buClr>
              <a:buSzPts val="1500"/>
              <a:buFont typeface="Times New Roman"/>
              <a:buChar char="●"/>
            </a:pPr>
            <a:r>
              <a:rPr lang="en" sz="1500"/>
              <a:t>14 questions In the survey:</a:t>
            </a:r>
            <a:endParaRPr sz="1500"/>
          </a:p>
          <a:p>
            <a:pPr marL="914400" lvl="1" indent="-323850" algn="just" rtl="0">
              <a:lnSpc>
                <a:spcPct val="200000"/>
              </a:lnSpc>
              <a:spcBef>
                <a:spcPts val="0"/>
              </a:spcBef>
              <a:spcAft>
                <a:spcPts val="0"/>
              </a:spcAft>
              <a:buClr>
                <a:srgbClr val="B71E42"/>
              </a:buClr>
              <a:buSzPts val="1500"/>
              <a:buFont typeface="Arial"/>
              <a:buChar char="○"/>
            </a:pPr>
            <a:r>
              <a:rPr lang="en" sz="1500"/>
              <a:t>Characteristic variables</a:t>
            </a:r>
            <a:endParaRPr sz="1500"/>
          </a:p>
          <a:p>
            <a:pPr marL="914400" lvl="1" indent="-323850" algn="just" rtl="0">
              <a:lnSpc>
                <a:spcPct val="200000"/>
              </a:lnSpc>
              <a:spcBef>
                <a:spcPts val="0"/>
              </a:spcBef>
              <a:spcAft>
                <a:spcPts val="0"/>
              </a:spcAft>
              <a:buClr>
                <a:srgbClr val="B71E42"/>
              </a:buClr>
              <a:buSzPts val="1500"/>
              <a:buFont typeface="Arial"/>
              <a:buChar char="○"/>
            </a:pPr>
            <a:r>
              <a:rPr lang="en" sz="1500"/>
              <a:t>Demographics variables </a:t>
            </a:r>
            <a:endParaRPr sz="1500"/>
          </a:p>
          <a:p>
            <a:pPr marL="914400" lvl="1" indent="-323850" algn="just" rtl="0">
              <a:lnSpc>
                <a:spcPct val="200000"/>
              </a:lnSpc>
              <a:spcBef>
                <a:spcPts val="0"/>
              </a:spcBef>
              <a:spcAft>
                <a:spcPts val="0"/>
              </a:spcAft>
              <a:buClr>
                <a:srgbClr val="B71E42"/>
              </a:buClr>
              <a:buSzPts val="1500"/>
              <a:buFont typeface="Arial"/>
              <a:buChar char="○"/>
            </a:pPr>
            <a:r>
              <a:rPr lang="en" sz="1500"/>
              <a:t>Preference of games</a:t>
            </a:r>
            <a:endParaRPr sz="1500"/>
          </a:p>
          <a:p>
            <a:pPr marL="457200" lvl="0" indent="-323850" algn="just" rtl="0">
              <a:lnSpc>
                <a:spcPct val="200000"/>
              </a:lnSpc>
              <a:spcBef>
                <a:spcPts val="0"/>
              </a:spcBef>
              <a:spcAft>
                <a:spcPts val="0"/>
              </a:spcAft>
              <a:buClr>
                <a:srgbClr val="0E101A"/>
              </a:buClr>
              <a:buSzPts val="1500"/>
              <a:buFont typeface="Times New Roman"/>
              <a:buChar char="●"/>
            </a:pPr>
            <a:r>
              <a:rPr lang="en" sz="1500"/>
              <a:t>Most of participants are living close to one area</a:t>
            </a:r>
            <a:endParaRPr sz="1500"/>
          </a:p>
          <a:p>
            <a:pPr marL="457200" lvl="0" indent="0" algn="just" rtl="0">
              <a:lnSpc>
                <a:spcPct val="200000"/>
              </a:lnSpc>
              <a:spcBef>
                <a:spcPts val="0"/>
              </a:spcBef>
              <a:spcAft>
                <a:spcPts val="0"/>
              </a:spcAft>
              <a:buNone/>
            </a:pPr>
            <a:r>
              <a:rPr lang="en" sz="1500"/>
              <a:t> ( zip: 28262 ).</a:t>
            </a:r>
            <a:endParaRPr sz="1500"/>
          </a:p>
        </p:txBody>
      </p:sp>
      <p:sp>
        <p:nvSpPr>
          <p:cNvPr id="114" name="Google Shape;11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15" name="Google Shape;115;p19"/>
          <p:cNvPicPr preferRelativeResize="0"/>
          <p:nvPr/>
        </p:nvPicPr>
        <p:blipFill>
          <a:blip r:embed="rId3">
            <a:alphaModFix/>
          </a:blip>
          <a:stretch>
            <a:fillRect/>
          </a:stretch>
        </p:blipFill>
        <p:spPr>
          <a:xfrm>
            <a:off x="5559975" y="1632350"/>
            <a:ext cx="3027936" cy="2936674"/>
          </a:xfrm>
          <a:prstGeom prst="rect">
            <a:avLst/>
          </a:prstGeom>
          <a:noFill/>
          <a:ln>
            <a:noFill/>
          </a:ln>
        </p:spPr>
      </p:pic>
      <p:pic>
        <p:nvPicPr>
          <p:cNvPr id="116" name="Google Shape;116;p19"/>
          <p:cNvPicPr preferRelativeResize="0"/>
          <p:nvPr/>
        </p:nvPicPr>
        <p:blipFill>
          <a:blip r:embed="rId4">
            <a:alphaModFix/>
          </a:blip>
          <a:stretch>
            <a:fillRect/>
          </a:stretch>
        </p:blipFill>
        <p:spPr>
          <a:xfrm>
            <a:off x="6651525" y="1201149"/>
            <a:ext cx="1089725" cy="38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Preprocessing</a:t>
            </a:r>
            <a:endParaRPr/>
          </a:p>
        </p:txBody>
      </p:sp>
      <p:sp>
        <p:nvSpPr>
          <p:cNvPr id="122" name="Google Shape;122;p20"/>
          <p:cNvSpPr txBox="1">
            <a:spLocks noGrp="1"/>
          </p:cNvSpPr>
          <p:nvPr>
            <p:ph type="body" idx="1"/>
          </p:nvPr>
        </p:nvSpPr>
        <p:spPr>
          <a:xfrm>
            <a:off x="311700" y="730525"/>
            <a:ext cx="8520600" cy="33027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endParaRPr sz="1500"/>
          </a:p>
          <a:p>
            <a:pPr marL="457200" lvl="0" indent="-323850" algn="just" rtl="0">
              <a:lnSpc>
                <a:spcPct val="200000"/>
              </a:lnSpc>
              <a:spcBef>
                <a:spcPts val="0"/>
              </a:spcBef>
              <a:spcAft>
                <a:spcPts val="0"/>
              </a:spcAft>
              <a:buClr>
                <a:srgbClr val="0E101A"/>
              </a:buClr>
              <a:buSzPts val="1500"/>
              <a:buFont typeface="Times New Roman"/>
              <a:buChar char="●"/>
            </a:pPr>
            <a:r>
              <a:rPr lang="en" sz="1500"/>
              <a:t>Most of the participants are college students ( age between 21 and 40 ) , gender ratio is 6:4 ( F:M ).  Almost 20% participants have no incomes. </a:t>
            </a:r>
            <a:endParaRPr sz="1500"/>
          </a:p>
          <a:p>
            <a:pPr marL="457200" lvl="0" indent="-323850" algn="just" rtl="0">
              <a:lnSpc>
                <a:spcPct val="200000"/>
              </a:lnSpc>
              <a:spcBef>
                <a:spcPts val="0"/>
              </a:spcBef>
              <a:spcAft>
                <a:spcPts val="0"/>
              </a:spcAft>
              <a:buClr>
                <a:srgbClr val="0E101A"/>
              </a:buClr>
              <a:buSzPts val="1500"/>
              <a:buFont typeface="Times New Roman"/>
              <a:buChar char="●"/>
            </a:pPr>
            <a:r>
              <a:rPr lang="en" sz="1500"/>
              <a:t>62.5% participants have not been to the BOA stadium. 68.9% participants are willing to attend future games . </a:t>
            </a:r>
            <a:endParaRPr sz="1500"/>
          </a:p>
          <a:p>
            <a:pPr marL="457200" lvl="0" indent="-323850" algn="just" rtl="0">
              <a:lnSpc>
                <a:spcPct val="200000"/>
              </a:lnSpc>
              <a:spcBef>
                <a:spcPts val="0"/>
              </a:spcBef>
              <a:spcAft>
                <a:spcPts val="0"/>
              </a:spcAft>
              <a:buClr>
                <a:srgbClr val="0E101A"/>
              </a:buClr>
              <a:buSzPts val="1500"/>
              <a:buFont typeface="Times New Roman"/>
              <a:buChar char="●"/>
            </a:pPr>
            <a:r>
              <a:rPr lang="en" sz="1500"/>
              <a:t>More participants are expecting lower ticket pricing. </a:t>
            </a:r>
            <a:endParaRPr sz="1500"/>
          </a:p>
          <a:p>
            <a:pPr marL="0" lvl="0" indent="0" algn="just" rtl="0">
              <a:lnSpc>
                <a:spcPct val="200000"/>
              </a:lnSpc>
              <a:spcBef>
                <a:spcPts val="0"/>
              </a:spcBef>
              <a:spcAft>
                <a:spcPts val="1600"/>
              </a:spcAft>
              <a:buNone/>
            </a:pPr>
            <a:endParaRPr/>
          </a:p>
        </p:txBody>
      </p:sp>
      <p:sp>
        <p:nvSpPr>
          <p:cNvPr id="123" name="Google Shape;12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24" name="Google Shape;124;p20"/>
          <p:cNvPicPr preferRelativeResize="0"/>
          <p:nvPr/>
        </p:nvPicPr>
        <p:blipFill>
          <a:blip r:embed="rId3">
            <a:alphaModFix/>
          </a:blip>
          <a:stretch>
            <a:fillRect/>
          </a:stretch>
        </p:blipFill>
        <p:spPr>
          <a:xfrm>
            <a:off x="6304475" y="2457650"/>
            <a:ext cx="2527825" cy="252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Method</a:t>
            </a:r>
            <a:endParaRPr/>
          </a:p>
        </p:txBody>
      </p:sp>
      <p:sp>
        <p:nvSpPr>
          <p:cNvPr id="130" name="Google Shape;130;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Preprocess the Survey Data</a:t>
            </a:r>
            <a:endParaRPr/>
          </a:p>
          <a:p>
            <a:pPr marL="457200" lvl="0" indent="-342900" algn="l" rtl="0">
              <a:lnSpc>
                <a:spcPct val="200000"/>
              </a:lnSpc>
              <a:spcBef>
                <a:spcPts val="0"/>
              </a:spcBef>
              <a:spcAft>
                <a:spcPts val="0"/>
              </a:spcAft>
              <a:buSzPts val="1800"/>
              <a:buChar char="●"/>
            </a:pPr>
            <a:r>
              <a:rPr lang="en"/>
              <a:t>Correlation Analysis</a:t>
            </a:r>
            <a:endParaRPr/>
          </a:p>
          <a:p>
            <a:pPr marL="457200" lvl="0" indent="-342900" algn="l" rtl="0">
              <a:lnSpc>
                <a:spcPct val="200000"/>
              </a:lnSpc>
              <a:spcBef>
                <a:spcPts val="0"/>
              </a:spcBef>
              <a:spcAft>
                <a:spcPts val="0"/>
              </a:spcAft>
              <a:buSzPts val="1800"/>
              <a:buChar char="●"/>
            </a:pPr>
            <a:r>
              <a:rPr lang="en"/>
              <a:t>Clustering</a:t>
            </a:r>
            <a:endParaRPr/>
          </a:p>
          <a:p>
            <a:pPr marL="457200" lvl="0" indent="-342900" algn="l" rtl="0">
              <a:lnSpc>
                <a:spcPct val="200000"/>
              </a:lnSpc>
              <a:spcBef>
                <a:spcPts val="0"/>
              </a:spcBef>
              <a:spcAft>
                <a:spcPts val="0"/>
              </a:spcAft>
              <a:buSzPts val="1800"/>
              <a:buChar char="●"/>
            </a:pPr>
            <a:r>
              <a:rPr lang="en"/>
              <a:t>Logistic Regression</a:t>
            </a:r>
            <a:endParaRPr/>
          </a:p>
          <a:p>
            <a:pPr marL="457200" lvl="0" indent="0" algn="l" rtl="0">
              <a:lnSpc>
                <a:spcPct val="200000"/>
              </a:lnSpc>
              <a:spcBef>
                <a:spcPts val="1600"/>
              </a:spcBef>
              <a:spcAft>
                <a:spcPts val="1600"/>
              </a:spcAft>
              <a:buNone/>
            </a:pPr>
            <a:endParaRPr/>
          </a:p>
        </p:txBody>
      </p:sp>
      <p:sp>
        <p:nvSpPr>
          <p:cNvPr id="131" name="Google Shape;13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1177</Words>
  <Application>Microsoft Office PowerPoint</Application>
  <PresentationFormat>On-screen Show (16:9)</PresentationFormat>
  <Paragraphs>155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Open Sans</vt:lpstr>
      <vt:lpstr>PT Sans Narrow</vt:lpstr>
      <vt:lpstr>Times New Roman</vt:lpstr>
      <vt:lpstr>Tropic</vt:lpstr>
      <vt:lpstr>University of North Carolina at Charlotte DSBA/MBAD 6276 Consumer Analytics</vt:lpstr>
      <vt:lpstr>Project Team - 3</vt:lpstr>
      <vt:lpstr>Background Research</vt:lpstr>
      <vt:lpstr>Marketing Strategy - 4P’s</vt:lpstr>
      <vt:lpstr>Marketing Problems</vt:lpstr>
      <vt:lpstr>Research Objective</vt:lpstr>
      <vt:lpstr>Data Preparation and Preprocessing</vt:lpstr>
      <vt:lpstr>Data Preparation and Preprocessing</vt:lpstr>
      <vt:lpstr>Analysis Method</vt:lpstr>
      <vt:lpstr>Analysis Result - Preprocessing</vt:lpstr>
      <vt:lpstr>Analysis Result - Correlation</vt:lpstr>
      <vt:lpstr>Analysis Results - Cluster Analysis</vt:lpstr>
      <vt:lpstr>Analysis Results - Cluster Analysis</vt:lpstr>
      <vt:lpstr>Analysis Result - Logistic Regression </vt:lpstr>
      <vt:lpstr>Marketing Strategy Recommendation</vt:lpstr>
      <vt:lpstr>Marketing Strategy Recommendation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North Carolina at Charlotte DSBA/MBAD 6276 Consumer Analytics</dc:title>
  <cp:lastModifiedBy>Muthu Priya SV</cp:lastModifiedBy>
  <cp:revision>1</cp:revision>
  <dcterms:modified xsi:type="dcterms:W3CDTF">2021-02-12T18:24:41Z</dcterms:modified>
</cp:coreProperties>
</file>