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909"/>
  </p:normalViewPr>
  <p:slideViewPr>
    <p:cSldViewPr snapToGrid="0">
      <p:cViewPr varScale="1">
        <p:scale>
          <a:sx n="114" d="100"/>
          <a:sy n="114" d="100"/>
        </p:scale>
        <p:origin x="4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2/7/24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2/7/24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2/7/24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2/7/24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2/7/24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2/7/24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2/7/24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88C47-0E54-A1E3-0A64-A3E537F47C4E}"/>
              </a:ext>
            </a:extLst>
          </p:cNvPr>
          <p:cNvSpPr>
            <a:spLocks noGrp="1"/>
          </p:cNvSpPr>
          <p:nvPr>
            <p:ph type="ctrTitle"/>
          </p:nvPr>
        </p:nvSpPr>
        <p:spPr>
          <a:xfrm>
            <a:off x="541637" y="288073"/>
            <a:ext cx="8825658" cy="3329581"/>
          </a:xfrm>
        </p:spPr>
        <p:txBody>
          <a:bodyPr/>
          <a:lstStyle/>
          <a:p>
            <a:r>
              <a:rPr lang="en-US" sz="4800" dirty="0">
                <a:solidFill>
                  <a:schemeClr val="accent6">
                    <a:lumMod val="40000"/>
                    <a:lumOff val="60000"/>
                  </a:schemeClr>
                </a:solidFill>
              </a:rPr>
              <a:t>Detection of Phishing Website using Machine Learning Model based URL Analysis</a:t>
            </a:r>
            <a:endParaRPr lang="en-US" sz="4800" dirty="0"/>
          </a:p>
        </p:txBody>
      </p:sp>
      <p:sp>
        <p:nvSpPr>
          <p:cNvPr id="3" name="Subtitle 2">
            <a:extLst>
              <a:ext uri="{FF2B5EF4-FFF2-40B4-BE49-F238E27FC236}">
                <a16:creationId xmlns:a16="http://schemas.microsoft.com/office/drawing/2014/main" id="{CB50DD84-E498-4801-1EA4-A8D2BB2A1F87}"/>
              </a:ext>
            </a:extLst>
          </p:cNvPr>
          <p:cNvSpPr>
            <a:spLocks noGrp="1"/>
          </p:cNvSpPr>
          <p:nvPr>
            <p:ph type="subTitle" idx="1"/>
          </p:nvPr>
        </p:nvSpPr>
        <p:spPr>
          <a:xfrm>
            <a:off x="541637" y="4409390"/>
            <a:ext cx="10615961" cy="1110464"/>
          </a:xfrm>
        </p:spPr>
        <p:txBody>
          <a:bodyPr>
            <a:noAutofit/>
          </a:bodyPr>
          <a:lstStyle/>
          <a:p>
            <a:r>
              <a:rPr lang="en-US" sz="3200" dirty="0">
                <a:latin typeface="+mn-lt"/>
              </a:rPr>
              <a:t>Week- 4 &amp; 5 : </a:t>
            </a:r>
            <a:r>
              <a:rPr lang="en-US" sz="3200" b="0" i="0" dirty="0">
                <a:effectLst/>
                <a:latin typeface="+mn-lt"/>
              </a:rPr>
              <a:t>Data Visualization and Initial Feature Extraction</a:t>
            </a:r>
            <a:endParaRPr lang="en-US" sz="3200" dirty="0">
              <a:latin typeface="+mn-lt"/>
            </a:endParaRPr>
          </a:p>
        </p:txBody>
      </p:sp>
      <p:sp>
        <p:nvSpPr>
          <p:cNvPr id="4" name="TextBox 3">
            <a:extLst>
              <a:ext uri="{FF2B5EF4-FFF2-40B4-BE49-F238E27FC236}">
                <a16:creationId xmlns:a16="http://schemas.microsoft.com/office/drawing/2014/main" id="{E2A592A7-72AF-C324-4E25-B6D931DA8918}"/>
              </a:ext>
            </a:extLst>
          </p:cNvPr>
          <p:cNvSpPr txBox="1"/>
          <p:nvPr/>
        </p:nvSpPr>
        <p:spPr>
          <a:xfrm>
            <a:off x="9679259" y="6010507"/>
            <a:ext cx="2141034" cy="369332"/>
          </a:xfrm>
          <a:prstGeom prst="rect">
            <a:avLst/>
          </a:prstGeom>
          <a:noFill/>
        </p:spPr>
        <p:txBody>
          <a:bodyPr wrap="square" rtlCol="0">
            <a:spAutoFit/>
          </a:bodyPr>
          <a:lstStyle/>
          <a:p>
            <a:r>
              <a:rPr lang="en-US" dirty="0"/>
              <a:t>Priyanka Patil</a:t>
            </a:r>
          </a:p>
        </p:txBody>
      </p:sp>
    </p:spTree>
    <p:extLst>
      <p:ext uri="{BB962C8B-B14F-4D97-AF65-F5344CB8AC3E}">
        <p14:creationId xmlns:p14="http://schemas.microsoft.com/office/powerpoint/2010/main" val="1450672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477406-CC51-CA98-6552-7AED82910505}"/>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3400" b="0" i="0" kern="1200">
                <a:solidFill>
                  <a:srgbClr val="EBEBEB"/>
                </a:solidFill>
                <a:latin typeface="+mj-lt"/>
                <a:ea typeface="+mj-ea"/>
                <a:cs typeface="+mj-cs"/>
              </a:rPr>
              <a:t>PCA – CLUSTERING VISUALIZATION</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Content Placeholder 3">
            <a:extLst>
              <a:ext uri="{FF2B5EF4-FFF2-40B4-BE49-F238E27FC236}">
                <a16:creationId xmlns:a16="http://schemas.microsoft.com/office/drawing/2014/main" id="{6F56889F-8F28-9ED9-3C22-41670B50327C}"/>
              </a:ext>
            </a:extLst>
          </p:cNvPr>
          <p:cNvPicPr>
            <a:picLocks noGrp="1" noChangeAspect="1"/>
          </p:cNvPicPr>
          <p:nvPr>
            <p:ph idx="1"/>
          </p:nvPr>
        </p:nvPicPr>
        <p:blipFill>
          <a:blip r:embed="rId6"/>
          <a:stretch>
            <a:fillRect/>
          </a:stretch>
        </p:blipFill>
        <p:spPr>
          <a:xfrm>
            <a:off x="1081548" y="647698"/>
            <a:ext cx="5395274" cy="5562139"/>
          </a:xfrm>
          <a:prstGeom prst="rect">
            <a:avLst/>
          </a:prstGeom>
          <a:effectLst/>
        </p:spPr>
      </p:pic>
    </p:spTree>
    <p:extLst>
      <p:ext uri="{BB962C8B-B14F-4D97-AF65-F5344CB8AC3E}">
        <p14:creationId xmlns:p14="http://schemas.microsoft.com/office/powerpoint/2010/main" val="2583735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26B391-B239-FE04-25E6-C7B6866287C2}"/>
              </a:ext>
            </a:extLst>
          </p:cNvPr>
          <p:cNvSpPr>
            <a:spLocks noGrp="1"/>
          </p:cNvSpPr>
          <p:nvPr>
            <p:ph idx="1"/>
          </p:nvPr>
        </p:nvSpPr>
        <p:spPr>
          <a:xfrm>
            <a:off x="868363" y="669925"/>
            <a:ext cx="10439400" cy="5719763"/>
          </a:xfrm>
        </p:spPr>
        <p:txBody>
          <a:bodyPr/>
          <a:lstStyle/>
          <a:p>
            <a:r>
              <a:rPr lang="en-US" b="0" i="0" dirty="0">
                <a:solidFill>
                  <a:srgbClr val="D1D5DB"/>
                </a:solidFill>
                <a:effectLst/>
                <a:latin typeface="+mn-lt"/>
              </a:rPr>
              <a:t>PCA is a dimensionality reduction technique that transforms the data into a new coordinate system with the axes called principal components (PCs).</a:t>
            </a:r>
          </a:p>
          <a:p>
            <a:r>
              <a:rPr lang="en-US" b="0" i="0" dirty="0">
                <a:solidFill>
                  <a:srgbClr val="D1D5DB"/>
                </a:solidFill>
                <a:effectLst/>
                <a:latin typeface="+mn-lt"/>
              </a:rPr>
              <a:t>These components are ordered such that the first principal component captures the maximum variance in the data, the second captures the second-most, and so on.</a:t>
            </a:r>
          </a:p>
          <a:p>
            <a:r>
              <a:rPr lang="en-US" b="0" i="0" dirty="0">
                <a:solidFill>
                  <a:srgbClr val="D1D5DB"/>
                </a:solidFill>
                <a:effectLst/>
                <a:latin typeface="+mn-lt"/>
              </a:rPr>
              <a:t>In this plot, only the first two principal components are visualized, which typically capture the most significant patterns in the data.</a:t>
            </a:r>
          </a:p>
          <a:p>
            <a:pPr marL="0" indent="0">
              <a:buNone/>
            </a:pPr>
            <a:endParaRPr lang="en-US" dirty="0">
              <a:latin typeface="+mn-lt"/>
            </a:endParaRPr>
          </a:p>
          <a:p>
            <a:r>
              <a:rPr lang="en-US" b="1" i="0" dirty="0">
                <a:solidFill>
                  <a:srgbClr val="D1D5DB"/>
                </a:solidFill>
                <a:effectLst/>
                <a:latin typeface="+mn-lt"/>
              </a:rPr>
              <a:t>Clusters</a:t>
            </a:r>
            <a:r>
              <a:rPr lang="en-US" b="0" i="0" dirty="0">
                <a:solidFill>
                  <a:srgbClr val="D1D5DB"/>
                </a:solidFill>
                <a:effectLst/>
                <a:latin typeface="+mn-lt"/>
              </a:rPr>
              <a:t>:</a:t>
            </a:r>
          </a:p>
          <a:p>
            <a:r>
              <a:rPr lang="en-US" b="0" i="0" dirty="0">
                <a:solidFill>
                  <a:srgbClr val="D1D5DB"/>
                </a:solidFill>
                <a:effectLst/>
                <a:latin typeface="+mn-lt"/>
              </a:rPr>
              <a:t>The different colors in the plot represent different clusters found in the data. A clustering algorithm like KMeans used to partition the data points into these clusters based on their similarity.</a:t>
            </a:r>
          </a:p>
          <a:p>
            <a:endParaRPr lang="en-US" dirty="0">
              <a:latin typeface="+mn-lt"/>
            </a:endParaRPr>
          </a:p>
        </p:txBody>
      </p:sp>
    </p:spTree>
    <p:extLst>
      <p:ext uri="{BB962C8B-B14F-4D97-AF65-F5344CB8AC3E}">
        <p14:creationId xmlns:p14="http://schemas.microsoft.com/office/powerpoint/2010/main" val="3765173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1E75C0-2941-24BD-247B-FA2A09722482}"/>
              </a:ext>
            </a:extLst>
          </p:cNvPr>
          <p:cNvSpPr>
            <a:spLocks noGrp="1"/>
          </p:cNvSpPr>
          <p:nvPr>
            <p:ph idx="1"/>
          </p:nvPr>
        </p:nvSpPr>
        <p:spPr>
          <a:xfrm>
            <a:off x="874220" y="816950"/>
            <a:ext cx="10566931" cy="5227011"/>
          </a:xfrm>
        </p:spPr>
        <p:txBody>
          <a:bodyPr>
            <a:normAutofit/>
          </a:bodyPr>
          <a:lstStyle/>
          <a:p>
            <a:r>
              <a:rPr lang="en-US" i="0" dirty="0">
                <a:solidFill>
                  <a:srgbClr val="D1D5DB"/>
                </a:solidFill>
                <a:effectLst/>
                <a:latin typeface="+mn-lt"/>
              </a:rPr>
              <a:t>Principal Component Axes:</a:t>
            </a:r>
          </a:p>
          <a:p>
            <a:pPr lvl="1"/>
            <a:r>
              <a:rPr lang="en-US" sz="2000" i="0" dirty="0">
                <a:solidFill>
                  <a:srgbClr val="D1D5DB"/>
                </a:solidFill>
                <a:effectLst/>
                <a:latin typeface="+mn-lt"/>
              </a:rPr>
              <a:t>The horizontal axis (Principal Component 1) and the vertical axis (Principal Component 2) show the scores of each data point on these components.</a:t>
            </a:r>
          </a:p>
          <a:p>
            <a:pPr lvl="1"/>
            <a:r>
              <a:rPr lang="en-US" sz="2000" i="0" dirty="0">
                <a:solidFill>
                  <a:srgbClr val="D1D5DB"/>
                </a:solidFill>
                <a:effectLst/>
                <a:latin typeface="+mn-lt"/>
              </a:rPr>
              <a:t>The origin (0,0) in the plot is the mean of the dataset along each principal component.</a:t>
            </a:r>
          </a:p>
          <a:p>
            <a:r>
              <a:rPr lang="en-US" i="0" dirty="0">
                <a:solidFill>
                  <a:srgbClr val="D1D5DB"/>
                </a:solidFill>
                <a:effectLst/>
                <a:latin typeface="+mn-lt"/>
              </a:rPr>
              <a:t>Interpretation of Patterns:</a:t>
            </a:r>
          </a:p>
          <a:p>
            <a:pPr lvl="1"/>
            <a:r>
              <a:rPr lang="en-US" sz="2000" i="0" dirty="0">
                <a:solidFill>
                  <a:srgbClr val="D1D5DB"/>
                </a:solidFill>
                <a:effectLst/>
                <a:latin typeface="+mn-lt"/>
              </a:rPr>
              <a:t>Data points that are close together in the PCA plot are similar to each other in terms of their original features, while points that are far apart are more dissimilar.</a:t>
            </a:r>
          </a:p>
          <a:p>
            <a:pPr lvl="1"/>
            <a:r>
              <a:rPr lang="en-US" sz="2000" i="0" dirty="0">
                <a:solidFill>
                  <a:srgbClr val="D1D5DB"/>
                </a:solidFill>
                <a:effectLst/>
                <a:latin typeface="+mn-lt"/>
              </a:rPr>
              <a:t>Clusters of points indicate groups of URLs with similar features that could correspond to either phishing or legitimate websites.</a:t>
            </a:r>
          </a:p>
          <a:p>
            <a:endParaRPr lang="en-US" dirty="0"/>
          </a:p>
        </p:txBody>
      </p:sp>
      <p:sp>
        <p:nvSpPr>
          <p:cNvPr id="4" name="Title 1">
            <a:extLst>
              <a:ext uri="{FF2B5EF4-FFF2-40B4-BE49-F238E27FC236}">
                <a16:creationId xmlns:a16="http://schemas.microsoft.com/office/drawing/2014/main" id="{005A3BB8-2761-8442-ECFD-950F7091FBD1}"/>
              </a:ext>
            </a:extLst>
          </p:cNvPr>
          <p:cNvSpPr txBox="1">
            <a:spLocks/>
          </p:cNvSpPr>
          <p:nvPr/>
        </p:nvSpPr>
        <p:spPr>
          <a:xfrm>
            <a:off x="645130" y="814039"/>
            <a:ext cx="9404723" cy="119609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Tree>
    <p:extLst>
      <p:ext uri="{BB962C8B-B14F-4D97-AF65-F5344CB8AC3E}">
        <p14:creationId xmlns:p14="http://schemas.microsoft.com/office/powerpoint/2010/main" val="1580008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4DD8C8-F416-0742-EE58-604279E197CD}"/>
              </a:ext>
            </a:extLst>
          </p:cNvPr>
          <p:cNvSpPr>
            <a:spLocks noGrp="1"/>
          </p:cNvSpPr>
          <p:nvPr>
            <p:ph idx="1"/>
          </p:nvPr>
        </p:nvSpPr>
        <p:spPr>
          <a:xfrm>
            <a:off x="680224" y="691376"/>
            <a:ext cx="10337181" cy="5557023"/>
          </a:xfrm>
        </p:spPr>
        <p:txBody>
          <a:bodyPr/>
          <a:lstStyle/>
          <a:p>
            <a:r>
              <a:rPr lang="en-US" i="0" dirty="0">
                <a:solidFill>
                  <a:srgbClr val="D1D5DB"/>
                </a:solidFill>
                <a:effectLst/>
                <a:latin typeface="+mn-lt"/>
              </a:rPr>
              <a:t>Feature Relationships: The visualization suggests how features related to websites might be associated with each other after reducing dimensionality, helping identify features that are most indicative of phishing versus legitimate websites.</a:t>
            </a:r>
          </a:p>
          <a:p>
            <a:endParaRPr lang="en-US" dirty="0">
              <a:solidFill>
                <a:srgbClr val="D1D5DB"/>
              </a:solidFill>
              <a:latin typeface="+mn-lt"/>
            </a:endParaRPr>
          </a:p>
          <a:p>
            <a:pPr marL="0" indent="0">
              <a:buNone/>
            </a:pPr>
            <a:endParaRPr lang="en-US" i="0" dirty="0">
              <a:solidFill>
                <a:srgbClr val="D1D5DB"/>
              </a:solidFill>
              <a:effectLst/>
              <a:latin typeface="+mn-lt"/>
            </a:endParaRPr>
          </a:p>
          <a:p>
            <a:r>
              <a:rPr lang="en-US" i="0" dirty="0">
                <a:solidFill>
                  <a:srgbClr val="D1D5DB"/>
                </a:solidFill>
                <a:effectLst/>
                <a:latin typeface="+mn-lt"/>
              </a:rPr>
              <a:t>Model Insights: This plot can give insights into how well the PCA-transformed features might separate different classes of websites, which is valuable for building a predictive model.</a:t>
            </a:r>
          </a:p>
          <a:p>
            <a:endParaRPr lang="en-US" dirty="0">
              <a:solidFill>
                <a:srgbClr val="D1D5DB"/>
              </a:solidFill>
              <a:latin typeface="+mn-lt"/>
            </a:endParaRPr>
          </a:p>
          <a:p>
            <a:pPr marL="0" indent="0">
              <a:buNone/>
            </a:pPr>
            <a:endParaRPr lang="en-US" i="0" dirty="0">
              <a:solidFill>
                <a:srgbClr val="D1D5DB"/>
              </a:solidFill>
              <a:effectLst/>
              <a:latin typeface="+mn-lt"/>
            </a:endParaRPr>
          </a:p>
          <a:p>
            <a:r>
              <a:rPr lang="en-US" i="0" dirty="0">
                <a:solidFill>
                  <a:srgbClr val="D1D5DB"/>
                </a:solidFill>
                <a:effectLst/>
                <a:latin typeface="+mn-lt"/>
              </a:rPr>
              <a:t>Cluster Analysis: Analyzing the clusters can help understand the characteristics that differentiate between different types of websites, such as those that are clearly legitimate, clearly phishing, or potentially suspicious</a:t>
            </a:r>
          </a:p>
          <a:p>
            <a:endParaRPr lang="en-US" dirty="0"/>
          </a:p>
        </p:txBody>
      </p:sp>
    </p:spTree>
    <p:extLst>
      <p:ext uri="{BB962C8B-B14F-4D97-AF65-F5344CB8AC3E}">
        <p14:creationId xmlns:p14="http://schemas.microsoft.com/office/powerpoint/2010/main" val="1798633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6F4610-09E8-D8E8-BB8F-C1BD4FC8AFAF}"/>
              </a:ext>
            </a:extLst>
          </p:cNvPr>
          <p:cNvSpPr>
            <a:spLocks noGrp="1"/>
          </p:cNvSpPr>
          <p:nvPr>
            <p:ph idx="1"/>
          </p:nvPr>
        </p:nvSpPr>
        <p:spPr/>
        <p:txBody>
          <a:bodyPr/>
          <a:lstStyle/>
          <a:p>
            <a:r>
              <a:rPr lang="en-US" sz="3200" dirty="0"/>
              <a:t>NOTE:</a:t>
            </a:r>
          </a:p>
          <a:p>
            <a:pPr marL="0" indent="0">
              <a:buNone/>
            </a:pPr>
            <a:r>
              <a:rPr lang="en-US" sz="2800" i="0" dirty="0">
                <a:solidFill>
                  <a:srgbClr val="D1D5DB"/>
                </a:solidFill>
                <a:effectLst/>
                <a:latin typeface="+mn-lt"/>
              </a:rPr>
              <a:t>PCA is an unsupervised technique and does not use class labels for the dimensionality reduction. The clusters are identified post-PCA based on the proximity of points in the reduced feature space.</a:t>
            </a:r>
            <a:endParaRPr lang="en-US" sz="2800" dirty="0">
              <a:latin typeface="+mn-lt"/>
            </a:endParaRPr>
          </a:p>
        </p:txBody>
      </p:sp>
    </p:spTree>
    <p:extLst>
      <p:ext uri="{BB962C8B-B14F-4D97-AF65-F5344CB8AC3E}">
        <p14:creationId xmlns:p14="http://schemas.microsoft.com/office/powerpoint/2010/main" val="3042092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06FC5D-2127-7FDA-D530-BC74B3691374}"/>
              </a:ext>
            </a:extLst>
          </p:cNvPr>
          <p:cNvSpPr>
            <a:spLocks noGrp="1"/>
          </p:cNvSpPr>
          <p:nvPr>
            <p:ph idx="1"/>
          </p:nvPr>
        </p:nvSpPr>
        <p:spPr>
          <a:xfrm>
            <a:off x="613317" y="724830"/>
            <a:ext cx="10894741" cy="5523570"/>
          </a:xfrm>
        </p:spPr>
        <p:txBody>
          <a:bodyPr>
            <a:normAutofit/>
          </a:bodyPr>
          <a:lstStyle/>
          <a:p>
            <a:r>
              <a:rPr lang="en-US" sz="2400" dirty="0"/>
              <a:t>WEEK 5 TARGET - INITIAL FEATURE EXTRACTION</a:t>
            </a:r>
            <a:r>
              <a:rPr lang="en-US" sz="2400" dirty="0">
                <a:sym typeface="Wingdings" pitchFamily="2" charset="2"/>
              </a:rPr>
              <a:t>: (STARTED)</a:t>
            </a:r>
          </a:p>
          <a:p>
            <a:endParaRPr lang="en-US" sz="2400" dirty="0">
              <a:sym typeface="Wingdings" pitchFamily="2" charset="2"/>
            </a:endParaRPr>
          </a:p>
          <a:p>
            <a:pPr marL="0" indent="0">
              <a:buNone/>
            </a:pPr>
            <a:r>
              <a:rPr lang="en-US" sz="2400" dirty="0">
                <a:sym typeface="Wingdings" pitchFamily="2" charset="2"/>
              </a:rPr>
              <a:t> FEATURE.PY FILE HAS BEEN PUT INTO THE GIT REPOSITRY.</a:t>
            </a:r>
          </a:p>
          <a:p>
            <a:pPr marL="0" indent="0">
              <a:buNone/>
            </a:pPr>
            <a:endParaRPr lang="en-US" sz="2400" dirty="0">
              <a:sym typeface="Wingdings" pitchFamily="2" charset="2"/>
            </a:endParaRPr>
          </a:p>
          <a:p>
            <a:pPr marL="0" indent="0" algn="ctr">
              <a:buNone/>
            </a:pPr>
            <a:r>
              <a:rPr lang="en-US" sz="2400" dirty="0">
                <a:sym typeface="Wingdings" pitchFamily="2" charset="2"/>
              </a:rPr>
              <a:t>             </a:t>
            </a:r>
            <a:r>
              <a:rPr lang="en-US" sz="3200" dirty="0">
                <a:latin typeface="+mn-lt"/>
                <a:sym typeface="Wingdings" pitchFamily="2" charset="2"/>
              </a:rPr>
              <a:t>TO BE CONTINUED.......</a:t>
            </a:r>
            <a:endParaRPr lang="en-US" sz="3200" dirty="0">
              <a:latin typeface="+mn-lt"/>
            </a:endParaRPr>
          </a:p>
          <a:p>
            <a:endParaRPr lang="en-US" sz="2400" dirty="0"/>
          </a:p>
          <a:p>
            <a:pPr marL="0" indent="0">
              <a:buNone/>
            </a:pPr>
            <a:endParaRPr lang="en-US" sz="2400" dirty="0"/>
          </a:p>
        </p:txBody>
      </p:sp>
    </p:spTree>
    <p:extLst>
      <p:ext uri="{BB962C8B-B14F-4D97-AF65-F5344CB8AC3E}">
        <p14:creationId xmlns:p14="http://schemas.microsoft.com/office/powerpoint/2010/main" val="3169283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2" name="Picture 4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4" name="Picture 4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6" name="Oval 4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8" name="Picture 4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0" name="Picture 4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2" name="Rectangle 5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4" name="Rectangle 53">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5B9F4F-878F-53D7-0AB5-D7382C76C628}"/>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2600" b="0" i="0" kern="1200">
                <a:solidFill>
                  <a:srgbClr val="EBEBEB"/>
                </a:solidFill>
                <a:latin typeface="+mj-lt"/>
                <a:ea typeface="+mj-ea"/>
                <a:cs typeface="+mj-cs"/>
              </a:rPr>
              <a:t>Data Visualization: Few Graphs have been plotted to show the relation between the features in the data set.</a:t>
            </a:r>
          </a:p>
        </p:txBody>
      </p:sp>
      <p:sp>
        <p:nvSpPr>
          <p:cNvPr id="56"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58" name="Freeform: Shape 57">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Rectangle 59">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Content Placeholder 3">
            <a:extLst>
              <a:ext uri="{FF2B5EF4-FFF2-40B4-BE49-F238E27FC236}">
                <a16:creationId xmlns:a16="http://schemas.microsoft.com/office/drawing/2014/main" id="{42C951DE-9606-C78C-D7C3-DEAD8B9A1C3F}"/>
              </a:ext>
            </a:extLst>
          </p:cNvPr>
          <p:cNvPicPr>
            <a:picLocks noGrp="1" noChangeAspect="1"/>
          </p:cNvPicPr>
          <p:nvPr>
            <p:ph idx="1"/>
          </p:nvPr>
        </p:nvPicPr>
        <p:blipFill rotWithShape="1">
          <a:blip r:embed="rId6"/>
          <a:srcRect t="4513" r="1" b="11751"/>
          <a:stretch/>
        </p:blipFill>
        <p:spPr>
          <a:xfrm>
            <a:off x="643854" y="657867"/>
            <a:ext cx="6270662" cy="5185721"/>
          </a:xfrm>
          <a:prstGeom prst="rect">
            <a:avLst/>
          </a:prstGeom>
          <a:effectLst/>
        </p:spPr>
      </p:pic>
      <p:sp>
        <p:nvSpPr>
          <p:cNvPr id="5" name="TextBox 4">
            <a:extLst>
              <a:ext uri="{FF2B5EF4-FFF2-40B4-BE49-F238E27FC236}">
                <a16:creationId xmlns:a16="http://schemas.microsoft.com/office/drawing/2014/main" id="{66E1C9FF-83A4-864F-69F0-6F65ACB86DB0}"/>
              </a:ext>
            </a:extLst>
          </p:cNvPr>
          <p:cNvSpPr txBox="1"/>
          <p:nvPr/>
        </p:nvSpPr>
        <p:spPr>
          <a:xfrm>
            <a:off x="2592388" y="6316789"/>
            <a:ext cx="4027527" cy="369332"/>
          </a:xfrm>
          <a:prstGeom prst="rect">
            <a:avLst/>
          </a:prstGeom>
          <a:noFill/>
        </p:spPr>
        <p:txBody>
          <a:bodyPr wrap="square" rtlCol="0">
            <a:spAutoFit/>
          </a:bodyPr>
          <a:lstStyle/>
          <a:p>
            <a:r>
              <a:rPr lang="en-US" dirty="0"/>
              <a:t>Correlation Heatmap</a:t>
            </a:r>
          </a:p>
        </p:txBody>
      </p:sp>
    </p:spTree>
    <p:extLst>
      <p:ext uri="{BB962C8B-B14F-4D97-AF65-F5344CB8AC3E}">
        <p14:creationId xmlns:p14="http://schemas.microsoft.com/office/powerpoint/2010/main" val="294254913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59AFD7B-1747-CE2C-099D-CB077E20B579}"/>
              </a:ext>
            </a:extLst>
          </p:cNvPr>
          <p:cNvSpPr>
            <a:spLocks noGrp="1"/>
          </p:cNvSpPr>
          <p:nvPr>
            <p:ph idx="1"/>
          </p:nvPr>
        </p:nvSpPr>
        <p:spPr>
          <a:xfrm>
            <a:off x="0" y="0"/>
            <a:ext cx="12191999" cy="6857999"/>
          </a:xfrm>
        </p:spPr>
        <p:txBody>
          <a:bodyPr>
            <a:normAutofit fontScale="70000" lnSpcReduction="20000"/>
          </a:bodyPr>
          <a:lstStyle/>
          <a:p>
            <a:r>
              <a:rPr lang="en-US" sz="2900" b="0" i="0" dirty="0">
                <a:solidFill>
                  <a:srgbClr val="D1D5DB"/>
                </a:solidFill>
                <a:effectLst/>
                <a:latin typeface="+mn-lt"/>
              </a:rPr>
              <a:t>A correlation heatmap is a graphical representation of a correlation matrix, which in turn is a table showing correlation coefficients between variables. Each cell in the table shows the correlation between two variables. The heatmap encodes the values of these coefficients with color, providing an easy-to-read visual summary of how each variable is related to the others.</a:t>
            </a:r>
          </a:p>
          <a:p>
            <a:endParaRPr lang="en-US" sz="2900" dirty="0">
              <a:solidFill>
                <a:srgbClr val="D1D5DB"/>
              </a:solidFill>
              <a:latin typeface="+mn-lt"/>
            </a:endParaRPr>
          </a:p>
          <a:p>
            <a:pPr algn="l"/>
            <a:r>
              <a:rPr lang="en-US" sz="2900" i="0" dirty="0">
                <a:effectLst/>
                <a:latin typeface="+mn-lt"/>
              </a:rPr>
              <a:t>Purpose</a:t>
            </a:r>
            <a:r>
              <a:rPr lang="en-US" sz="2900" b="1" i="0" dirty="0">
                <a:effectLst/>
                <a:latin typeface="+mn-lt"/>
              </a:rPr>
              <a:t> -</a:t>
            </a:r>
            <a:r>
              <a:rPr lang="en-US" sz="2900" b="1" dirty="0">
                <a:latin typeface="+mn-lt"/>
              </a:rPr>
              <a:t> </a:t>
            </a:r>
            <a:r>
              <a:rPr lang="en-US" sz="2900" b="0" i="0" dirty="0">
                <a:solidFill>
                  <a:srgbClr val="D1D5DB"/>
                </a:solidFill>
                <a:effectLst/>
                <a:latin typeface="+mn-lt"/>
              </a:rPr>
              <a:t>The primary purpose of a correlation heatmap is to show pairwise correlations between variables. It's particularly useful when we have several variables and need to understand the inter-relationships among them at a glance.</a:t>
            </a:r>
          </a:p>
          <a:p>
            <a:pPr algn="l"/>
            <a:endParaRPr lang="en-US" sz="2900" dirty="0">
              <a:solidFill>
                <a:srgbClr val="D1D5DB"/>
              </a:solidFill>
              <a:latin typeface="+mn-lt"/>
            </a:endParaRPr>
          </a:p>
          <a:p>
            <a:pPr algn="l"/>
            <a:r>
              <a:rPr lang="en-US" sz="2900" dirty="0">
                <a:solidFill>
                  <a:srgbClr val="D1D5DB"/>
                </a:solidFill>
                <a:latin typeface="+mn-lt"/>
              </a:rPr>
              <a:t>Representation - </a:t>
            </a:r>
            <a:r>
              <a:rPr lang="en-US" sz="2900" b="0" i="0" dirty="0">
                <a:solidFill>
                  <a:srgbClr val="D1D5DB"/>
                </a:solidFill>
                <a:effectLst/>
                <a:latin typeface="+mn-lt"/>
              </a:rPr>
              <a:t>Each cell in the heatmap shows the correlation coefficient between two variables, represented by the intersecting row and column. The color and the number within each cell represent the strength and direction of the correlation:</a:t>
            </a:r>
          </a:p>
          <a:p>
            <a:pPr marL="0" indent="0" algn="l">
              <a:buNone/>
            </a:pPr>
            <a:r>
              <a:rPr lang="en-US" sz="2900" b="0" i="0" dirty="0">
                <a:solidFill>
                  <a:srgbClr val="D1D5DB"/>
                </a:solidFill>
                <a:effectLst/>
                <a:latin typeface="+mn-lt"/>
              </a:rPr>
              <a:t>       </a:t>
            </a:r>
          </a:p>
          <a:p>
            <a:pPr marL="0" indent="0" algn="l">
              <a:buNone/>
            </a:pPr>
            <a:r>
              <a:rPr lang="en-US" sz="2900" b="0" i="0" dirty="0">
                <a:solidFill>
                  <a:srgbClr val="D1D5DB"/>
                </a:solidFill>
                <a:effectLst/>
                <a:latin typeface="+mn-lt"/>
              </a:rPr>
              <a:t>Positive Correlation: If the coefficient is close to 1, it is shaded with a stronger intensity of one color (pink /red), indicating a strong positive correlation.</a:t>
            </a:r>
          </a:p>
          <a:p>
            <a:pPr marL="0" indent="0" algn="l">
              <a:buNone/>
            </a:pPr>
            <a:r>
              <a:rPr lang="en-US" sz="2900" b="0" i="0" dirty="0">
                <a:solidFill>
                  <a:srgbClr val="D1D5DB"/>
                </a:solidFill>
                <a:effectLst/>
                <a:latin typeface="+mn-lt"/>
              </a:rPr>
              <a:t>Negative Correlation: If the coefficient is close to -1, it is shaded differently (blue/black), showing a strong negative correlation.</a:t>
            </a:r>
          </a:p>
          <a:p>
            <a:pPr marL="0" indent="0" algn="l">
              <a:buNone/>
            </a:pPr>
            <a:r>
              <a:rPr lang="en-US" sz="2900" dirty="0">
                <a:solidFill>
                  <a:srgbClr val="D1D5DB"/>
                </a:solidFill>
                <a:latin typeface="+mn-lt"/>
              </a:rPr>
              <a:t>No Correlation</a:t>
            </a:r>
            <a:r>
              <a:rPr lang="en-US" sz="2900" b="0" i="0" dirty="0">
                <a:solidFill>
                  <a:srgbClr val="D1D5DB"/>
                </a:solidFill>
                <a:effectLst/>
                <a:latin typeface="+mn-lt"/>
              </a:rPr>
              <a:t>: A coefficient close to 0 indicates no linear relationship, and these cells are usually shaded neutrally.</a:t>
            </a:r>
          </a:p>
          <a:p>
            <a:pPr marL="0" indent="0" algn="l">
              <a:buNone/>
            </a:pPr>
            <a:endParaRPr lang="en-US" sz="2900" i="0" dirty="0">
              <a:effectLst/>
              <a:latin typeface="+mn-lt"/>
            </a:endParaRPr>
          </a:p>
          <a:p>
            <a:pPr marL="0" indent="0" algn="l">
              <a:buNone/>
            </a:pPr>
            <a:r>
              <a:rPr lang="en-US" sz="2900" i="0" dirty="0">
                <a:effectLst/>
                <a:latin typeface="+mn-lt"/>
              </a:rPr>
              <a:t>Diagonal</a:t>
            </a:r>
            <a:r>
              <a:rPr lang="en-US" sz="2900" b="0" i="0" dirty="0">
                <a:solidFill>
                  <a:srgbClr val="D1D5DB"/>
                </a:solidFill>
                <a:effectLst/>
                <a:latin typeface="+mn-lt"/>
              </a:rPr>
              <a:t>: Coefficients of 1 down the diagonal where each feature correlates perfectly with itself.</a:t>
            </a:r>
          </a:p>
          <a:p>
            <a:pPr algn="l"/>
            <a:endParaRPr lang="en-US" sz="2900" dirty="0">
              <a:solidFill>
                <a:srgbClr val="D1D5DB"/>
              </a:solidFill>
              <a:latin typeface="+mn-lt"/>
            </a:endParaRPr>
          </a:p>
          <a:p>
            <a:pPr algn="l"/>
            <a:endParaRPr lang="en-US" b="0" i="0" dirty="0">
              <a:solidFill>
                <a:srgbClr val="D1D5DB"/>
              </a:solidFill>
              <a:effectLst/>
              <a:latin typeface="+mn-lt"/>
            </a:endParaRPr>
          </a:p>
          <a:p>
            <a:endParaRPr lang="en-US" dirty="0">
              <a:latin typeface="+mn-lt"/>
            </a:endParaRPr>
          </a:p>
        </p:txBody>
      </p:sp>
    </p:spTree>
    <p:extLst>
      <p:ext uri="{BB962C8B-B14F-4D97-AF65-F5344CB8AC3E}">
        <p14:creationId xmlns:p14="http://schemas.microsoft.com/office/powerpoint/2010/main" val="1997124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7B2946-DCEC-6326-06C5-05882775538F}"/>
              </a:ext>
            </a:extLst>
          </p:cNvPr>
          <p:cNvSpPr>
            <a:spLocks noGrp="1"/>
          </p:cNvSpPr>
          <p:nvPr>
            <p:ph idx="1"/>
          </p:nvPr>
        </p:nvSpPr>
        <p:spPr>
          <a:xfrm>
            <a:off x="535260" y="323386"/>
            <a:ext cx="11418848" cy="5925014"/>
          </a:xfrm>
        </p:spPr>
        <p:txBody>
          <a:bodyPr/>
          <a:lstStyle/>
          <a:p>
            <a:pPr marL="0" indent="0">
              <a:buNone/>
            </a:pPr>
            <a:r>
              <a:rPr lang="en-US" dirty="0">
                <a:latin typeface="+mn-lt"/>
              </a:rPr>
              <a:t>INTERPRETATION OF THE GRAPH COLORS:</a:t>
            </a:r>
          </a:p>
          <a:p>
            <a:pPr marL="0" indent="0">
              <a:buNone/>
            </a:pPr>
            <a:endParaRPr lang="en-US" dirty="0"/>
          </a:p>
          <a:p>
            <a:r>
              <a:rPr lang="en-US" i="0" dirty="0">
                <a:solidFill>
                  <a:srgbClr val="D1D5DB"/>
                </a:solidFill>
                <a:effectLst/>
                <a:latin typeface="+mn-lt"/>
              </a:rPr>
              <a:t>High Positive Correlation (Dark Reds): If two features like LongURL and UsingIP have a dark red square between them, this may suggest that phishing URLs tend to both be longer and use IP addresses rather than domain names. A high positive correlation between these features means that when one feature is present (e.g., a URL is long), the other is also likely to be present (e.g., the URL uses an IP address).</a:t>
            </a:r>
          </a:p>
          <a:p>
            <a:r>
              <a:rPr lang="en-US" i="0" dirty="0">
                <a:solidFill>
                  <a:srgbClr val="D1D5DB"/>
                </a:solidFill>
                <a:effectLst/>
                <a:latin typeface="+mn-lt"/>
              </a:rPr>
              <a:t>Low or No Correlation (Whites): If there’s a feature like HTTPS that has a white square in relation to Favicon, this means there’s little to no linear relationship between them. In practice, whether a URL uses HTTPS or not is independent of the favicon's properties.</a:t>
            </a:r>
          </a:p>
          <a:p>
            <a:r>
              <a:rPr lang="en-US" i="0" dirty="0">
                <a:solidFill>
                  <a:srgbClr val="D1D5DB"/>
                </a:solidFill>
                <a:effectLst/>
                <a:latin typeface="+mn-lt"/>
              </a:rPr>
              <a:t>High Negative Correlation (Dark Blues): If a feature such as AgeofDomain has a dark blue square with the class label, it could imply that newer domains (lower AgeofDomain) are more commonly associated with phishing (class label indicating phishing), while older domains are less likely to be phishing sites.</a:t>
            </a:r>
          </a:p>
          <a:p>
            <a:pPr marL="0" indent="0">
              <a:buNone/>
            </a:pPr>
            <a:endParaRPr lang="en-US" dirty="0"/>
          </a:p>
        </p:txBody>
      </p:sp>
    </p:spTree>
    <p:extLst>
      <p:ext uri="{BB962C8B-B14F-4D97-AF65-F5344CB8AC3E}">
        <p14:creationId xmlns:p14="http://schemas.microsoft.com/office/powerpoint/2010/main" val="1621986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5E789B-F56C-0F5A-482C-0350A25BCCA3}"/>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b="0" i="0" kern="1200">
                <a:solidFill>
                  <a:srgbClr val="EBEBEB"/>
                </a:solidFill>
                <a:latin typeface="+mj-lt"/>
                <a:ea typeface="+mj-ea"/>
                <a:cs typeface="+mj-cs"/>
              </a:rPr>
              <a:t>PAIRPLOT FOR PARTICULAR FEATURES</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Content Placeholder 3">
            <a:extLst>
              <a:ext uri="{FF2B5EF4-FFF2-40B4-BE49-F238E27FC236}">
                <a16:creationId xmlns:a16="http://schemas.microsoft.com/office/drawing/2014/main" id="{866459AA-3373-A85D-8D03-0FE82D6CDB03}"/>
              </a:ext>
            </a:extLst>
          </p:cNvPr>
          <p:cNvPicPr>
            <a:picLocks noGrp="1" noChangeAspect="1"/>
          </p:cNvPicPr>
          <p:nvPr>
            <p:ph idx="1"/>
          </p:nvPr>
        </p:nvPicPr>
        <p:blipFill>
          <a:blip r:embed="rId6"/>
          <a:stretch>
            <a:fillRect/>
          </a:stretch>
        </p:blipFill>
        <p:spPr>
          <a:xfrm>
            <a:off x="828448" y="657225"/>
            <a:ext cx="5901474" cy="5552612"/>
          </a:xfrm>
          <a:prstGeom prst="rect">
            <a:avLst/>
          </a:prstGeom>
          <a:effectLst/>
        </p:spPr>
      </p:pic>
    </p:spTree>
    <p:extLst>
      <p:ext uri="{BB962C8B-B14F-4D97-AF65-F5344CB8AC3E}">
        <p14:creationId xmlns:p14="http://schemas.microsoft.com/office/powerpoint/2010/main" val="108114141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D46907-72E4-DE19-21DB-17897EB390E3}"/>
              </a:ext>
            </a:extLst>
          </p:cNvPr>
          <p:cNvSpPr>
            <a:spLocks noGrp="1"/>
          </p:cNvSpPr>
          <p:nvPr>
            <p:ph idx="1"/>
          </p:nvPr>
        </p:nvSpPr>
        <p:spPr>
          <a:xfrm>
            <a:off x="155575" y="177800"/>
            <a:ext cx="11920538" cy="6535738"/>
          </a:xfrm>
        </p:spPr>
        <p:txBody>
          <a:bodyPr>
            <a:noAutofit/>
          </a:bodyPr>
          <a:lstStyle/>
          <a:p>
            <a:r>
              <a:rPr lang="en-US" i="0" dirty="0">
                <a:solidFill>
                  <a:srgbClr val="D1D5DB"/>
                </a:solidFill>
                <a:effectLst/>
                <a:latin typeface="+mn-lt"/>
              </a:rPr>
              <a:t>A pair plot is a matrix of scatterplots that allows you to see both the distribution of single variables and relationships between two variables</a:t>
            </a:r>
          </a:p>
          <a:p>
            <a:endParaRPr lang="en-US" dirty="0">
              <a:solidFill>
                <a:srgbClr val="D1D5DB"/>
              </a:solidFill>
              <a:latin typeface="+mn-lt"/>
            </a:endParaRPr>
          </a:p>
          <a:p>
            <a:pPr algn="l"/>
            <a:r>
              <a:rPr lang="en-US" i="0" dirty="0">
                <a:effectLst/>
                <a:latin typeface="+mn-lt"/>
              </a:rPr>
              <a:t>What is a Pair Plot?</a:t>
            </a:r>
          </a:p>
          <a:p>
            <a:pPr algn="l">
              <a:buFont typeface="+mj-lt"/>
              <a:buAutoNum type="arabicPeriod"/>
            </a:pPr>
            <a:r>
              <a:rPr lang="en-US" i="0" dirty="0">
                <a:solidFill>
                  <a:srgbClr val="D1D5DB"/>
                </a:solidFill>
                <a:effectLst/>
                <a:latin typeface="+mn-lt"/>
              </a:rPr>
              <a:t>Diagonal: The diagonal of a pair plot typically shows the distribution of the dataset's individual variables, often as histograms or kernel density estimates.</a:t>
            </a:r>
          </a:p>
          <a:p>
            <a:pPr algn="l">
              <a:buFont typeface="+mj-lt"/>
              <a:buAutoNum type="arabicPeriod"/>
            </a:pPr>
            <a:r>
              <a:rPr lang="en-US" i="0" dirty="0">
                <a:solidFill>
                  <a:srgbClr val="D1D5DB"/>
                </a:solidFill>
                <a:effectLst/>
                <a:latin typeface="+mn-lt"/>
              </a:rPr>
              <a:t>Off-Diagonal: The off-diagonal plots are scatterplots of the variable on the x-axis against the variable on the y-axis. These plots can show the relationship (correlation or patterns) between the two variables.</a:t>
            </a:r>
          </a:p>
          <a:p>
            <a:pPr marL="0" indent="0">
              <a:buNone/>
            </a:pPr>
            <a:endParaRPr lang="en-US" dirty="0">
              <a:solidFill>
                <a:srgbClr val="D1D5DB"/>
              </a:solidFill>
              <a:latin typeface="+mn-lt"/>
            </a:endParaRPr>
          </a:p>
          <a:p>
            <a:pPr algn="l"/>
            <a:r>
              <a:rPr lang="en-US" i="0" dirty="0">
                <a:effectLst/>
                <a:latin typeface="+mn-lt"/>
              </a:rPr>
              <a:t>Why is it Used?</a:t>
            </a:r>
          </a:p>
          <a:p>
            <a:pPr marL="0" indent="0" algn="l">
              <a:buNone/>
            </a:pPr>
            <a:r>
              <a:rPr lang="en-US" i="0" dirty="0">
                <a:solidFill>
                  <a:srgbClr val="D1D5DB"/>
                </a:solidFill>
                <a:effectLst/>
                <a:latin typeface="+mn-lt"/>
              </a:rPr>
              <a:t>Visualization of Relationships: Pair plots are used to quickly visualize the relationships between all pairs of quantitative variables in a dataset.</a:t>
            </a:r>
          </a:p>
          <a:p>
            <a:pPr marL="0" indent="0" algn="l">
              <a:buNone/>
            </a:pPr>
            <a:r>
              <a:rPr lang="en-US" i="0" dirty="0">
                <a:solidFill>
                  <a:srgbClr val="D1D5DB"/>
                </a:solidFill>
                <a:effectLst/>
                <a:latin typeface="+mn-lt"/>
              </a:rPr>
              <a:t>Detect Patterns: They can help detect if any pairs of variables are correlated, if there are potential clusters in the data, or if any outliers exist.</a:t>
            </a:r>
          </a:p>
          <a:p>
            <a:pPr marL="0" indent="0" algn="l">
              <a:buNone/>
            </a:pPr>
            <a:r>
              <a:rPr lang="en-US" i="0" dirty="0">
                <a:solidFill>
                  <a:srgbClr val="D1D5DB"/>
                </a:solidFill>
                <a:effectLst/>
                <a:latin typeface="+mn-lt"/>
              </a:rPr>
              <a:t>Comparing Variable Distributions: The diagonal plots help compare how different variables are distributed.</a:t>
            </a:r>
          </a:p>
          <a:p>
            <a:br>
              <a:rPr lang="en-US" dirty="0">
                <a:latin typeface="+mn-lt"/>
              </a:rPr>
            </a:br>
            <a:endParaRPr lang="en-US" dirty="0">
              <a:latin typeface="+mn-lt"/>
            </a:endParaRPr>
          </a:p>
        </p:txBody>
      </p:sp>
    </p:spTree>
    <p:extLst>
      <p:ext uri="{BB962C8B-B14F-4D97-AF65-F5344CB8AC3E}">
        <p14:creationId xmlns:p14="http://schemas.microsoft.com/office/powerpoint/2010/main" val="1729181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6B7F8F-9B21-011C-5E1B-5F93AAFC6B8F}"/>
              </a:ext>
            </a:extLst>
          </p:cNvPr>
          <p:cNvSpPr>
            <a:spLocks noGrp="1"/>
          </p:cNvSpPr>
          <p:nvPr>
            <p:ph idx="1"/>
          </p:nvPr>
        </p:nvSpPr>
        <p:spPr>
          <a:xfrm>
            <a:off x="278780" y="390293"/>
            <a:ext cx="11764537" cy="6333891"/>
          </a:xfrm>
        </p:spPr>
        <p:txBody>
          <a:bodyPr/>
          <a:lstStyle/>
          <a:p>
            <a:pPr marL="0" indent="0">
              <a:buNone/>
            </a:pPr>
            <a:r>
              <a:rPr lang="en-US" dirty="0"/>
              <a:t>SIGNIFICANCE:</a:t>
            </a:r>
          </a:p>
          <a:p>
            <a:endParaRPr lang="en-US" dirty="0"/>
          </a:p>
          <a:p>
            <a:pPr algn="l">
              <a:buFont typeface="Arial" panose="020B0604020202020204" pitchFamily="34" charset="0"/>
              <a:buChar char="•"/>
            </a:pPr>
            <a:r>
              <a:rPr lang="en-US" i="0" dirty="0">
                <a:solidFill>
                  <a:srgbClr val="D1D5DB"/>
                </a:solidFill>
                <a:effectLst/>
                <a:latin typeface="+mn-lt"/>
              </a:rPr>
              <a:t>Exploring Feature Interactions: For your phishing URL detection project, pair plots enable you to see how different URL features relate to each other. For example, you might see if longer URLs tend to have more subdomains or if HTTPS usage correlates with certain patterns in anchor URLs.</a:t>
            </a:r>
          </a:p>
          <a:p>
            <a:pPr algn="l">
              <a:buFont typeface="Arial" panose="020B0604020202020204" pitchFamily="34" charset="0"/>
              <a:buChar char="•"/>
            </a:pPr>
            <a:r>
              <a:rPr lang="en-US" i="0" dirty="0">
                <a:solidFill>
                  <a:srgbClr val="D1D5DB"/>
                </a:solidFill>
                <a:effectLst/>
                <a:latin typeface="+mn-lt"/>
              </a:rPr>
              <a:t>Class Separation: If you color the points by the class label (phishing, suspicious, legitimate), as it seems to be in your graph, you can observe how well-separated the classes are based on the features. If the colors form distinct clusters, it suggests that the features could be good predictors for classifying URLs.</a:t>
            </a:r>
          </a:p>
          <a:p>
            <a:pPr algn="l">
              <a:buFont typeface="Arial" panose="020B0604020202020204" pitchFamily="34" charset="0"/>
              <a:buChar char="•"/>
            </a:pPr>
            <a:r>
              <a:rPr lang="en-US" i="0" dirty="0">
                <a:solidFill>
                  <a:srgbClr val="D1D5DB"/>
                </a:solidFill>
                <a:effectLst/>
                <a:latin typeface="+mn-lt"/>
              </a:rPr>
              <a:t>Guiding Feature Engineering: Insights from pair plots can guide feature engineering. For example, if you notice that phishing URLs have a certain pattern of subdomains and HTTPS usage, you might create a feature that captures this interaction.</a:t>
            </a:r>
          </a:p>
          <a:p>
            <a:endParaRPr lang="en-US" dirty="0"/>
          </a:p>
        </p:txBody>
      </p:sp>
    </p:spTree>
    <p:extLst>
      <p:ext uri="{BB962C8B-B14F-4D97-AF65-F5344CB8AC3E}">
        <p14:creationId xmlns:p14="http://schemas.microsoft.com/office/powerpoint/2010/main" val="2246818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F3F4807A-5068-4492-8025-D75F320E9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EACC9B-BE5B-EBEB-5C19-11EA94BE5B99}"/>
              </a:ext>
            </a:extLst>
          </p:cNvPr>
          <p:cNvSpPr>
            <a:spLocks noGrp="1"/>
          </p:cNvSpPr>
          <p:nvPr>
            <p:ph type="title"/>
          </p:nvPr>
        </p:nvSpPr>
        <p:spPr>
          <a:xfrm>
            <a:off x="8000837" y="1325880"/>
            <a:ext cx="3543464" cy="3066507"/>
          </a:xfrm>
        </p:spPr>
        <p:txBody>
          <a:bodyPr vert="horz" lIns="91440" tIns="45720" rIns="91440" bIns="45720" rtlCol="0" anchor="b">
            <a:normAutofit/>
          </a:bodyPr>
          <a:lstStyle/>
          <a:p>
            <a:r>
              <a:rPr lang="en-US" sz="4100">
                <a:solidFill>
                  <a:srgbClr val="EBEBEB"/>
                </a:solidFill>
              </a:rPr>
              <a:t>CLASS DISTRIBUTION IN DATASET</a:t>
            </a:r>
          </a:p>
        </p:txBody>
      </p:sp>
      <p:sp>
        <p:nvSpPr>
          <p:cNvPr id="23" name="Freeform 36">
            <a:extLst>
              <a:ext uri="{FF2B5EF4-FFF2-40B4-BE49-F238E27FC236}">
                <a16:creationId xmlns:a16="http://schemas.microsoft.com/office/drawing/2014/main" id="{B24996F8-180C-4DCB-8A26-DFA336CDE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13666"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Content Placeholder 3">
            <a:extLst>
              <a:ext uri="{FF2B5EF4-FFF2-40B4-BE49-F238E27FC236}">
                <a16:creationId xmlns:a16="http://schemas.microsoft.com/office/drawing/2014/main" id="{5785D150-22CB-9EAA-A09E-65F90DEE7B20}"/>
              </a:ext>
            </a:extLst>
          </p:cNvPr>
          <p:cNvPicPr>
            <a:picLocks noGrp="1" noChangeAspect="1"/>
          </p:cNvPicPr>
          <p:nvPr>
            <p:ph idx="1"/>
          </p:nvPr>
        </p:nvPicPr>
        <p:blipFill rotWithShape="1">
          <a:blip r:embed="rId7"/>
          <a:srcRect t="11667" r="-1" b="5034"/>
          <a:stretch/>
        </p:blipFill>
        <p:spPr>
          <a:xfrm>
            <a:off x="20" y="10"/>
            <a:ext cx="7759920" cy="6857991"/>
          </a:xfrm>
          <a:custGeom>
            <a:avLst/>
            <a:gdLst/>
            <a:ahLst/>
            <a:cxnLst/>
            <a:rect l="l" t="t" r="r" b="b"/>
            <a:pathLst>
              <a:path w="7759940" h="6858001">
                <a:moveTo>
                  <a:pt x="0" y="0"/>
                </a:moveTo>
                <a:lnTo>
                  <a:pt x="1296537" y="0"/>
                </a:lnTo>
                <a:lnTo>
                  <a:pt x="1296537" y="1"/>
                </a:lnTo>
                <a:lnTo>
                  <a:pt x="6415225" y="1"/>
                </a:lnTo>
                <a:lnTo>
                  <a:pt x="6415225" y="0"/>
                </a:lnTo>
                <a:lnTo>
                  <a:pt x="7758763" y="0"/>
                </a:lnTo>
                <a:lnTo>
                  <a:pt x="7733718" y="155677"/>
                </a:lnTo>
                <a:lnTo>
                  <a:pt x="7709849" y="310668"/>
                </a:lnTo>
                <a:lnTo>
                  <a:pt x="7686485" y="466344"/>
                </a:lnTo>
                <a:lnTo>
                  <a:pt x="7666482" y="622707"/>
                </a:lnTo>
                <a:lnTo>
                  <a:pt x="7646311" y="778383"/>
                </a:lnTo>
                <a:lnTo>
                  <a:pt x="7627485" y="934746"/>
                </a:lnTo>
                <a:lnTo>
                  <a:pt x="7611349" y="1089051"/>
                </a:lnTo>
                <a:lnTo>
                  <a:pt x="7596053" y="1245413"/>
                </a:lnTo>
                <a:lnTo>
                  <a:pt x="7582101" y="1401090"/>
                </a:lnTo>
                <a:lnTo>
                  <a:pt x="7569999" y="1554023"/>
                </a:lnTo>
                <a:lnTo>
                  <a:pt x="7557896" y="1709014"/>
                </a:lnTo>
                <a:lnTo>
                  <a:pt x="7547811" y="1861947"/>
                </a:lnTo>
                <a:lnTo>
                  <a:pt x="7539911" y="2014881"/>
                </a:lnTo>
                <a:lnTo>
                  <a:pt x="7531674" y="2167128"/>
                </a:lnTo>
                <a:lnTo>
                  <a:pt x="7524783" y="2318004"/>
                </a:lnTo>
                <a:lnTo>
                  <a:pt x="7519908" y="2467509"/>
                </a:lnTo>
                <a:lnTo>
                  <a:pt x="7515706" y="2617013"/>
                </a:lnTo>
                <a:lnTo>
                  <a:pt x="7511672" y="2765146"/>
                </a:lnTo>
                <a:lnTo>
                  <a:pt x="7509823" y="2911221"/>
                </a:lnTo>
                <a:lnTo>
                  <a:pt x="7507806" y="3057297"/>
                </a:lnTo>
                <a:lnTo>
                  <a:pt x="7506797" y="3201315"/>
                </a:lnTo>
                <a:lnTo>
                  <a:pt x="7507806" y="3343961"/>
                </a:lnTo>
                <a:lnTo>
                  <a:pt x="7507806" y="3485236"/>
                </a:lnTo>
                <a:lnTo>
                  <a:pt x="7509823" y="3625139"/>
                </a:lnTo>
                <a:lnTo>
                  <a:pt x="7512848" y="3762299"/>
                </a:lnTo>
                <a:lnTo>
                  <a:pt x="7515706" y="3898087"/>
                </a:lnTo>
                <a:lnTo>
                  <a:pt x="7518900" y="4031133"/>
                </a:lnTo>
                <a:lnTo>
                  <a:pt x="7523774" y="4163492"/>
                </a:lnTo>
                <a:lnTo>
                  <a:pt x="7528985" y="4293793"/>
                </a:lnTo>
                <a:lnTo>
                  <a:pt x="7533691" y="4421352"/>
                </a:lnTo>
                <a:lnTo>
                  <a:pt x="7546971" y="4670298"/>
                </a:lnTo>
                <a:lnTo>
                  <a:pt x="7561090" y="4908956"/>
                </a:lnTo>
                <a:lnTo>
                  <a:pt x="7575882" y="5138013"/>
                </a:lnTo>
                <a:lnTo>
                  <a:pt x="7592187" y="5354726"/>
                </a:lnTo>
                <a:lnTo>
                  <a:pt x="7609164" y="5561838"/>
                </a:lnTo>
                <a:lnTo>
                  <a:pt x="7627485" y="5753862"/>
                </a:lnTo>
                <a:lnTo>
                  <a:pt x="7645471" y="5934227"/>
                </a:lnTo>
                <a:lnTo>
                  <a:pt x="7663456" y="6100191"/>
                </a:lnTo>
                <a:lnTo>
                  <a:pt x="7680433" y="6252438"/>
                </a:lnTo>
                <a:lnTo>
                  <a:pt x="7696570" y="6387541"/>
                </a:lnTo>
                <a:lnTo>
                  <a:pt x="7711866" y="6509613"/>
                </a:lnTo>
                <a:lnTo>
                  <a:pt x="7724641" y="6612483"/>
                </a:lnTo>
                <a:lnTo>
                  <a:pt x="7736743" y="6698894"/>
                </a:lnTo>
                <a:lnTo>
                  <a:pt x="7754057" y="6817538"/>
                </a:lnTo>
                <a:lnTo>
                  <a:pt x="7759940" y="6858000"/>
                </a:lnTo>
                <a:lnTo>
                  <a:pt x="6854586" y="6858000"/>
                </a:lnTo>
                <a:lnTo>
                  <a:pt x="6854586" y="6858001"/>
                </a:lnTo>
                <a:lnTo>
                  <a:pt x="764022" y="6858001"/>
                </a:lnTo>
                <a:lnTo>
                  <a:pt x="764022" y="6858000"/>
                </a:lnTo>
                <a:lnTo>
                  <a:pt x="0" y="6858000"/>
                </a:lnTo>
                <a:close/>
              </a:path>
            </a:pathLst>
          </a:custGeom>
        </p:spPr>
      </p:pic>
      <p:sp>
        <p:nvSpPr>
          <p:cNvPr id="25" name="Rectangle 24">
            <a:extLst>
              <a:ext uri="{FF2B5EF4-FFF2-40B4-BE49-F238E27FC236}">
                <a16:creationId xmlns:a16="http://schemas.microsoft.com/office/drawing/2014/main" id="{630182B0-3559-41D5-9EBC-0BD86BEDA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385268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10BF59-2BF1-E00A-E1BF-6AC1FF34D73F}"/>
              </a:ext>
            </a:extLst>
          </p:cNvPr>
          <p:cNvSpPr>
            <a:spLocks noGrp="1"/>
          </p:cNvSpPr>
          <p:nvPr>
            <p:ph idx="1"/>
          </p:nvPr>
        </p:nvSpPr>
        <p:spPr>
          <a:xfrm>
            <a:off x="701675" y="1027113"/>
            <a:ext cx="11074400" cy="5162550"/>
          </a:xfrm>
        </p:spPr>
        <p:txBody>
          <a:bodyPr/>
          <a:lstStyle/>
          <a:p>
            <a:r>
              <a:rPr lang="en-US" b="0" i="0" dirty="0">
                <a:solidFill>
                  <a:srgbClr val="D1D5DB"/>
                </a:solidFill>
                <a:effectLst/>
                <a:latin typeface="+mn-lt"/>
              </a:rPr>
              <a:t>The pie chart provided illustrates the class distribution within my dataset, distinguishing between phishing (1) and legitimate (-1) websites. The chart shows a relatively balanced distribution because because neither class is significantly underrepresented; the two classes are within about 10 percentage points of each other.</a:t>
            </a:r>
          </a:p>
          <a:p>
            <a:endParaRPr lang="en-US" dirty="0">
              <a:solidFill>
                <a:srgbClr val="D1D5DB"/>
              </a:solidFill>
              <a:latin typeface="+mn-lt"/>
            </a:endParaRPr>
          </a:p>
          <a:p>
            <a:r>
              <a:rPr lang="en-US" b="0" i="0" dirty="0">
                <a:solidFill>
                  <a:srgbClr val="D1D5DB"/>
                </a:solidFill>
                <a:effectLst/>
                <a:latin typeface="+mn-lt"/>
              </a:rPr>
              <a:t>Having a balanced dataset is crucial for training machine learning models because:</a:t>
            </a:r>
          </a:p>
          <a:p>
            <a:r>
              <a:rPr lang="en-US" b="0" i="0" dirty="0">
                <a:solidFill>
                  <a:srgbClr val="D1D5DB"/>
                </a:solidFill>
                <a:effectLst/>
                <a:latin typeface="+mn-lt"/>
              </a:rPr>
              <a:t>It helps ensure that the model does not become biased toward the more common class.</a:t>
            </a:r>
          </a:p>
          <a:p>
            <a:r>
              <a:rPr lang="en-US" b="0" i="0" dirty="0">
                <a:solidFill>
                  <a:srgbClr val="D1D5DB"/>
                </a:solidFill>
                <a:effectLst/>
                <a:latin typeface="+mn-lt"/>
              </a:rPr>
              <a:t>It improves the reliability of accuracy as a metric for model performance.</a:t>
            </a:r>
          </a:p>
          <a:p>
            <a:r>
              <a:rPr lang="en-US" b="0" i="0" dirty="0">
                <a:solidFill>
                  <a:srgbClr val="D1D5DB"/>
                </a:solidFill>
                <a:effectLst/>
                <a:latin typeface="+mn-lt"/>
              </a:rPr>
              <a:t>It allows for better generalization of the model when predicting new, unseen data.</a:t>
            </a:r>
          </a:p>
          <a:p>
            <a:pPr marL="0" indent="0">
              <a:buNone/>
            </a:pPr>
            <a:endParaRPr lang="en-US" dirty="0">
              <a:latin typeface="+mn-lt"/>
            </a:endParaRPr>
          </a:p>
        </p:txBody>
      </p:sp>
    </p:spTree>
    <p:extLst>
      <p:ext uri="{BB962C8B-B14F-4D97-AF65-F5344CB8AC3E}">
        <p14:creationId xmlns:p14="http://schemas.microsoft.com/office/powerpoint/2010/main" val="23177781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67</TotalTime>
  <Words>1305</Words>
  <Application>Microsoft Macintosh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Wingdings</vt:lpstr>
      <vt:lpstr>Wingdings 3</vt:lpstr>
      <vt:lpstr>Ion</vt:lpstr>
      <vt:lpstr>Detection of Phishing Website using Machine Learning Model based URL Analysis</vt:lpstr>
      <vt:lpstr>Data Visualization: Few Graphs have been plotted to show the relation between the features in the data set.</vt:lpstr>
      <vt:lpstr>PowerPoint Presentation</vt:lpstr>
      <vt:lpstr>PowerPoint Presentation</vt:lpstr>
      <vt:lpstr>PAIRPLOT FOR PARTICULAR FEATURES</vt:lpstr>
      <vt:lpstr>PowerPoint Presentation</vt:lpstr>
      <vt:lpstr>PowerPoint Presentation</vt:lpstr>
      <vt:lpstr>CLASS DISTRIBUTION IN DATASET</vt:lpstr>
      <vt:lpstr>PowerPoint Presentation</vt:lpstr>
      <vt:lpstr>PCA – CLUSTERING VISUALIZATION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Phishing Website using Machine Learning Model based URL Analysis</dc:title>
  <dc:creator>Priyanka Patil</dc:creator>
  <cp:lastModifiedBy>Priyanka Patil</cp:lastModifiedBy>
  <cp:revision>4</cp:revision>
  <dcterms:created xsi:type="dcterms:W3CDTF">2024-02-07T22:57:21Z</dcterms:created>
  <dcterms:modified xsi:type="dcterms:W3CDTF">2024-02-08T00:05:13Z</dcterms:modified>
</cp:coreProperties>
</file>