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5940"/>
  </p:normalViewPr>
  <p:slideViewPr>
    <p:cSldViewPr snapToGrid="0">
      <p:cViewPr varScale="1">
        <p:scale>
          <a:sx n="115" d="100"/>
          <a:sy n="115" d="100"/>
        </p:scale>
        <p:origin x="2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1/31/24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1/31/24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1/31/24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1/31/24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1/31/24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1/31/24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1/31/24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eswarchandt/phishing-website-detec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B2E2-5496-CDA2-15AB-DC96256E20B3}"/>
              </a:ext>
            </a:extLst>
          </p:cNvPr>
          <p:cNvSpPr>
            <a:spLocks noGrp="1"/>
          </p:cNvSpPr>
          <p:nvPr>
            <p:ph type="ctrTitle"/>
          </p:nvPr>
        </p:nvSpPr>
        <p:spPr>
          <a:xfrm>
            <a:off x="930102" y="269823"/>
            <a:ext cx="9712913" cy="2638268"/>
          </a:xfrm>
        </p:spPr>
        <p:txBody>
          <a:bodyPr/>
          <a:lstStyle/>
          <a:p>
            <a:r>
              <a:rPr lang="en-US" sz="4800" dirty="0">
                <a:solidFill>
                  <a:schemeClr val="accent6">
                    <a:lumMod val="40000"/>
                    <a:lumOff val="60000"/>
                  </a:schemeClr>
                </a:solidFill>
              </a:rPr>
              <a:t>Detection of Phishing Website using Machine Learning Model based URL Analysis</a:t>
            </a:r>
          </a:p>
        </p:txBody>
      </p:sp>
      <p:sp>
        <p:nvSpPr>
          <p:cNvPr id="3" name="Subtitle 2">
            <a:extLst>
              <a:ext uri="{FF2B5EF4-FFF2-40B4-BE49-F238E27FC236}">
                <a16:creationId xmlns:a16="http://schemas.microsoft.com/office/drawing/2014/main" id="{7B3C672C-BF66-7CD6-8BDD-FE7B9525868A}"/>
              </a:ext>
            </a:extLst>
          </p:cNvPr>
          <p:cNvSpPr>
            <a:spLocks noGrp="1"/>
          </p:cNvSpPr>
          <p:nvPr>
            <p:ph type="subTitle" idx="1"/>
          </p:nvPr>
        </p:nvSpPr>
        <p:spPr>
          <a:xfrm>
            <a:off x="1076895" y="3949910"/>
            <a:ext cx="9955865" cy="1268861"/>
          </a:xfrm>
        </p:spPr>
        <p:txBody>
          <a:bodyPr>
            <a:normAutofit/>
          </a:bodyPr>
          <a:lstStyle/>
          <a:p>
            <a:r>
              <a:rPr lang="en-US" sz="3200" dirty="0"/>
              <a:t>Week - 3 : </a:t>
            </a:r>
            <a:r>
              <a:rPr lang="en-US" sz="3500" b="0" i="0" dirty="0">
                <a:effectLst/>
                <a:latin typeface="-apple-system"/>
              </a:rPr>
              <a:t>Data collection – assembling a dataset of phishing and legitimate URLs.</a:t>
            </a:r>
            <a:endParaRPr lang="en-US" sz="3500" dirty="0"/>
          </a:p>
        </p:txBody>
      </p:sp>
      <p:sp>
        <p:nvSpPr>
          <p:cNvPr id="4" name="TextBox 3">
            <a:extLst>
              <a:ext uri="{FF2B5EF4-FFF2-40B4-BE49-F238E27FC236}">
                <a16:creationId xmlns:a16="http://schemas.microsoft.com/office/drawing/2014/main" id="{8DE9D916-9972-BCC5-2E7A-6E51FE59D644}"/>
              </a:ext>
            </a:extLst>
          </p:cNvPr>
          <p:cNvSpPr txBox="1"/>
          <p:nvPr/>
        </p:nvSpPr>
        <p:spPr>
          <a:xfrm>
            <a:off x="9578898" y="5664820"/>
            <a:ext cx="2207941" cy="369332"/>
          </a:xfrm>
          <a:prstGeom prst="rect">
            <a:avLst/>
          </a:prstGeom>
          <a:noFill/>
        </p:spPr>
        <p:txBody>
          <a:bodyPr wrap="square" rtlCol="0">
            <a:spAutoFit/>
          </a:bodyPr>
          <a:lstStyle/>
          <a:p>
            <a:r>
              <a:rPr lang="en-US" dirty="0"/>
              <a:t>Priyanka Patil</a:t>
            </a:r>
          </a:p>
        </p:txBody>
      </p:sp>
    </p:spTree>
    <p:extLst>
      <p:ext uri="{BB962C8B-B14F-4D97-AF65-F5344CB8AC3E}">
        <p14:creationId xmlns:p14="http://schemas.microsoft.com/office/powerpoint/2010/main" val="169458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F9DA2-9D73-B3DD-7EB8-8B523F31DE71}"/>
              </a:ext>
            </a:extLst>
          </p:cNvPr>
          <p:cNvSpPr>
            <a:spLocks noGrp="1"/>
          </p:cNvSpPr>
          <p:nvPr>
            <p:ph idx="1"/>
          </p:nvPr>
        </p:nvSpPr>
        <p:spPr>
          <a:xfrm>
            <a:off x="467693" y="602166"/>
            <a:ext cx="10984610" cy="5910146"/>
          </a:xfrm>
        </p:spPr>
        <p:txBody>
          <a:bodyPr/>
          <a:lstStyle/>
          <a:p>
            <a:r>
              <a:rPr lang="en-US" sz="2400" b="1" i="0" dirty="0">
                <a:solidFill>
                  <a:srgbClr val="D1D5DB"/>
                </a:solidFill>
                <a:effectLst/>
              </a:rPr>
              <a:t>Observation 2 </a:t>
            </a:r>
            <a:r>
              <a:rPr lang="en-US" b="0" i="0" dirty="0">
                <a:solidFill>
                  <a:srgbClr val="D1D5DB"/>
                </a:solidFill>
                <a:effectLst/>
                <a:latin typeface="Söhne"/>
              </a:rPr>
              <a:t>: </a:t>
            </a:r>
            <a:r>
              <a:rPr lang="en-US" sz="2400" b="0" i="0" dirty="0">
                <a:solidFill>
                  <a:srgbClr val="D1D5DB"/>
                </a:solidFill>
                <a:effectLst/>
              </a:rPr>
              <a:t>Out of 31 features, 30 are independent, and 1 is dependent.</a:t>
            </a:r>
          </a:p>
          <a:p>
            <a:pPr marL="0" indent="0" algn="l">
              <a:buNone/>
            </a:pPr>
            <a:endParaRPr lang="en-US" sz="2400" b="1" i="0" dirty="0">
              <a:solidFill>
                <a:srgbClr val="D1D5DB"/>
              </a:solidFill>
              <a:effectLst/>
            </a:endParaRPr>
          </a:p>
          <a:p>
            <a:pPr marL="0" indent="0" algn="l">
              <a:buNone/>
            </a:pPr>
            <a:r>
              <a:rPr lang="en-US" b="1" i="0">
                <a:solidFill>
                  <a:srgbClr val="D1D5DB"/>
                </a:solidFill>
                <a:effectLst/>
              </a:rPr>
              <a:t>Conclusion</a:t>
            </a:r>
            <a:r>
              <a:rPr lang="en-US" b="0" i="0">
                <a:solidFill>
                  <a:srgbClr val="D1D5DB"/>
                </a:solidFill>
                <a:effectLst/>
              </a:rPr>
              <a:t>: </a:t>
            </a:r>
            <a:r>
              <a:rPr lang="en-US" b="0" i="0" dirty="0">
                <a:solidFill>
                  <a:srgbClr val="D1D5DB"/>
                </a:solidFill>
                <a:effectLst/>
              </a:rPr>
              <a:t>In a typical classification dataset, one feature is the target variable (dependent), which the model aims to predict, and the rest are used as input variables (independent). So, in my dataset</a:t>
            </a:r>
            <a:r>
              <a:rPr lang="en-US" b="0" i="0" dirty="0">
                <a:solidFill>
                  <a:srgbClr val="D1D5DB"/>
                </a:solidFill>
                <a:effectLst/>
                <a:latin typeface="Söhne"/>
              </a:rPr>
              <a:t>, </a:t>
            </a:r>
            <a:r>
              <a:rPr lang="en-US" b="0" i="0" dirty="0">
                <a:solidFill>
                  <a:srgbClr val="D1D5DB"/>
                </a:solidFill>
                <a:effectLst/>
              </a:rPr>
              <a:t>the 'class' feature indicating phishing or legitimate status is the dependent variable.</a:t>
            </a:r>
          </a:p>
          <a:p>
            <a:pPr marL="0" indent="0">
              <a:buNone/>
            </a:pPr>
            <a:endParaRPr lang="en-US" dirty="0"/>
          </a:p>
          <a:p>
            <a:r>
              <a:rPr lang="en-US" sz="2400" b="1" i="0" dirty="0">
                <a:solidFill>
                  <a:srgbClr val="D1D5DB"/>
                </a:solidFill>
                <a:effectLst/>
              </a:rPr>
              <a:t>Observation 3</a:t>
            </a:r>
            <a:r>
              <a:rPr lang="en-US" sz="2400" b="0" i="0" dirty="0">
                <a:solidFill>
                  <a:srgbClr val="D1D5DB"/>
                </a:solidFill>
                <a:effectLst/>
              </a:rPr>
              <a:t>: Each feature is in integer datatype.</a:t>
            </a:r>
          </a:p>
          <a:p>
            <a:pPr marL="0" indent="0">
              <a:buNone/>
            </a:pPr>
            <a:r>
              <a:rPr lang="en-US" b="1" i="0" dirty="0">
                <a:solidFill>
                  <a:srgbClr val="D1D5DB"/>
                </a:solidFill>
                <a:effectLst/>
              </a:rPr>
              <a:t>Conclusion</a:t>
            </a:r>
            <a:r>
              <a:rPr lang="en-US" b="0" i="0" dirty="0">
                <a:solidFill>
                  <a:srgbClr val="D1D5DB"/>
                </a:solidFill>
                <a:effectLst/>
              </a:rPr>
              <a:t>: This can be ascertained using a method like data.info() in pandas, which lists each feature along with its data type.</a:t>
            </a:r>
          </a:p>
          <a:p>
            <a:pPr marL="0" indent="0">
              <a:buNone/>
            </a:pPr>
            <a:endParaRPr lang="en-US" dirty="0"/>
          </a:p>
        </p:txBody>
      </p:sp>
    </p:spTree>
    <p:extLst>
      <p:ext uri="{BB962C8B-B14F-4D97-AF65-F5344CB8AC3E}">
        <p14:creationId xmlns:p14="http://schemas.microsoft.com/office/powerpoint/2010/main" val="366009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410A4-1A2E-3F3E-8D79-55F4B960F800}"/>
              </a:ext>
            </a:extLst>
          </p:cNvPr>
          <p:cNvSpPr>
            <a:spLocks noGrp="1"/>
          </p:cNvSpPr>
          <p:nvPr>
            <p:ph idx="1"/>
          </p:nvPr>
        </p:nvSpPr>
        <p:spPr>
          <a:xfrm>
            <a:off x="514485" y="704658"/>
            <a:ext cx="11163029" cy="5448683"/>
          </a:xfrm>
        </p:spPr>
        <p:txBody>
          <a:bodyPr>
            <a:normAutofit/>
          </a:bodyPr>
          <a:lstStyle/>
          <a:p>
            <a:r>
              <a:rPr lang="en-US" sz="2400" b="0" i="0" dirty="0">
                <a:solidFill>
                  <a:srgbClr val="D1D5DB"/>
                </a:solidFill>
                <a:effectLst/>
              </a:rPr>
              <a:t>Observation 4:No outlier is present in the dataset</a:t>
            </a:r>
            <a:r>
              <a:rPr lang="en-US" b="0" i="0" dirty="0">
                <a:solidFill>
                  <a:srgbClr val="D1D5DB"/>
                </a:solidFill>
                <a:effectLst/>
                <a:latin typeface="Söhne"/>
              </a:rPr>
              <a:t>.</a:t>
            </a:r>
          </a:p>
          <a:p>
            <a:pPr marL="0" indent="0" algn="l">
              <a:buNone/>
            </a:pPr>
            <a:r>
              <a:rPr lang="en-US" b="1" i="0" dirty="0">
                <a:solidFill>
                  <a:srgbClr val="D1D5DB"/>
                </a:solidFill>
                <a:effectLst/>
              </a:rPr>
              <a:t>Conclusion</a:t>
            </a:r>
            <a:r>
              <a:rPr lang="en-US" b="0" i="0" dirty="0">
                <a:solidFill>
                  <a:srgbClr val="D1D5DB"/>
                </a:solidFill>
                <a:effectLst/>
              </a:rPr>
              <a:t>: This might be inferred from observing the range of feature values and understanding the nature of the dataset. Since features are categorical and encoded as integers within a known range (-1, 0, 1), values outside this range would be considered outliers. The observation suggests all values fall within this expected range.</a:t>
            </a:r>
          </a:p>
          <a:p>
            <a:endParaRPr lang="en-US" b="0" i="0" dirty="0">
              <a:solidFill>
                <a:srgbClr val="D1D5DB"/>
              </a:solidFill>
              <a:effectLst/>
            </a:endParaRPr>
          </a:p>
          <a:p>
            <a:r>
              <a:rPr lang="en-US" sz="2400" b="1" i="0" dirty="0">
                <a:solidFill>
                  <a:srgbClr val="D1D5DB"/>
                </a:solidFill>
                <a:effectLst/>
              </a:rPr>
              <a:t>Observation 5</a:t>
            </a:r>
            <a:r>
              <a:rPr lang="en-US" sz="2400" b="0" i="0" dirty="0">
                <a:solidFill>
                  <a:srgbClr val="D1D5DB"/>
                </a:solidFill>
                <a:effectLst/>
              </a:rPr>
              <a:t>: There are no missing values in the dataset.</a:t>
            </a:r>
          </a:p>
          <a:p>
            <a:pPr marL="0" indent="0" algn="l">
              <a:buNone/>
            </a:pPr>
            <a:r>
              <a:rPr lang="en-US" b="1" i="0" dirty="0">
                <a:solidFill>
                  <a:srgbClr val="D1D5DB"/>
                </a:solidFill>
                <a:effectLst/>
              </a:rPr>
              <a:t>Conclusion</a:t>
            </a:r>
            <a:r>
              <a:rPr lang="en-US" b="0" i="0" dirty="0">
                <a:solidFill>
                  <a:srgbClr val="D1D5DB"/>
                </a:solidFill>
                <a:effectLst/>
              </a:rPr>
              <a:t>: Missing data can introduce bias and affect the model's performance. The absence of missing values indicates that the dataset is complete, and no imputation or removal of missing data is necessary.</a:t>
            </a:r>
          </a:p>
          <a:p>
            <a:pPr marL="0" indent="0">
              <a:buNone/>
            </a:pPr>
            <a:endParaRPr lang="en-US" dirty="0"/>
          </a:p>
        </p:txBody>
      </p:sp>
    </p:spTree>
    <p:extLst>
      <p:ext uri="{BB962C8B-B14F-4D97-AF65-F5344CB8AC3E}">
        <p14:creationId xmlns:p14="http://schemas.microsoft.com/office/powerpoint/2010/main" val="62525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22CD-A579-345E-9C45-E9D973DB7DCD}"/>
              </a:ext>
            </a:extLst>
          </p:cNvPr>
          <p:cNvSpPr>
            <a:spLocks noGrp="1"/>
          </p:cNvSpPr>
          <p:nvPr>
            <p:ph idx="1"/>
          </p:nvPr>
        </p:nvSpPr>
        <p:spPr>
          <a:xfrm>
            <a:off x="1103312" y="1138518"/>
            <a:ext cx="9713371" cy="3912983"/>
          </a:xfrm>
        </p:spPr>
        <p:txBody>
          <a:bodyPr/>
          <a:lstStyle/>
          <a:p>
            <a:r>
              <a:rPr lang="en-US" dirty="0"/>
              <a:t>Week 4 &amp; 5 – Data Visualization and Initial Feature Extraction.</a:t>
            </a:r>
          </a:p>
          <a:p>
            <a:endParaRPr lang="en-US" dirty="0"/>
          </a:p>
          <a:p>
            <a:endParaRPr lang="en-US" dirty="0"/>
          </a:p>
          <a:p>
            <a:pPr marL="0" indent="0">
              <a:buNone/>
            </a:pPr>
            <a:r>
              <a:rPr lang="en-US" sz="3600" dirty="0"/>
              <a:t>                    TO BE CONTINUED…</a:t>
            </a:r>
          </a:p>
        </p:txBody>
      </p:sp>
    </p:spTree>
    <p:extLst>
      <p:ext uri="{BB962C8B-B14F-4D97-AF65-F5344CB8AC3E}">
        <p14:creationId xmlns:p14="http://schemas.microsoft.com/office/powerpoint/2010/main" val="407628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55D0-1BEF-15FF-0966-C46CC59C8D79}"/>
              </a:ext>
            </a:extLst>
          </p:cNvPr>
          <p:cNvSpPr>
            <a:spLocks noGrp="1"/>
          </p:cNvSpPr>
          <p:nvPr>
            <p:ph type="title"/>
          </p:nvPr>
        </p:nvSpPr>
        <p:spPr>
          <a:xfrm>
            <a:off x="646111" y="452718"/>
            <a:ext cx="9404723" cy="807370"/>
          </a:xfrm>
        </p:spPr>
        <p:txBody>
          <a:bodyPr/>
          <a:lstStyle/>
          <a:p>
            <a:r>
              <a:rPr lang="en-US" sz="3200" dirty="0"/>
              <a:t>DATASET OVERVIEW: LOADING THE DATA</a:t>
            </a:r>
          </a:p>
        </p:txBody>
      </p:sp>
      <p:sp>
        <p:nvSpPr>
          <p:cNvPr id="3" name="Content Placeholder 2">
            <a:extLst>
              <a:ext uri="{FF2B5EF4-FFF2-40B4-BE49-F238E27FC236}">
                <a16:creationId xmlns:a16="http://schemas.microsoft.com/office/drawing/2014/main" id="{07666E1D-1931-FB19-0EAE-9D3A6A53F500}"/>
              </a:ext>
            </a:extLst>
          </p:cNvPr>
          <p:cNvSpPr>
            <a:spLocks noGrp="1"/>
          </p:cNvSpPr>
          <p:nvPr>
            <p:ph idx="1"/>
          </p:nvPr>
        </p:nvSpPr>
        <p:spPr>
          <a:xfrm>
            <a:off x="1103312" y="2052919"/>
            <a:ext cx="8946541" cy="3266214"/>
          </a:xfrm>
        </p:spPr>
        <p:txBody>
          <a:bodyPr/>
          <a:lstStyle/>
          <a:p>
            <a:r>
              <a:rPr lang="en-US" dirty="0"/>
              <a:t>Dataset Obtained From: Kaggle</a:t>
            </a:r>
          </a:p>
          <a:p>
            <a:r>
              <a:rPr lang="en-US" dirty="0"/>
              <a:t>Link : </a:t>
            </a:r>
            <a:r>
              <a:rPr lang="en-US" b="0" i="0" u="sng" dirty="0">
                <a:effectLst/>
                <a:latin typeface="-apple-system"/>
                <a:hlinkClick r:id="rId2"/>
              </a:rPr>
              <a:t>https://www.kaggle.com</a:t>
            </a:r>
            <a:endParaRPr lang="en-US" b="0" i="0" dirty="0">
              <a:effectLst/>
              <a:latin typeface="-apple-system"/>
            </a:endParaRPr>
          </a:p>
          <a:p>
            <a:r>
              <a:rPr lang="en-US" i="0" dirty="0">
                <a:solidFill>
                  <a:srgbClr val="D1D5DB"/>
                </a:solidFill>
                <a:effectLst/>
              </a:rPr>
              <a:t>Size and Composition: The dataset comprises 11,054 samples.</a:t>
            </a:r>
          </a:p>
          <a:p>
            <a:r>
              <a:rPr lang="en-US" i="0" dirty="0">
                <a:solidFill>
                  <a:srgbClr val="D1D5DB"/>
                </a:solidFill>
                <a:effectLst/>
              </a:rPr>
              <a:t>Features: It includes 32 features per sample.</a:t>
            </a:r>
          </a:p>
          <a:p>
            <a:r>
              <a:rPr lang="en-US" i="0" dirty="0">
                <a:solidFill>
                  <a:srgbClr val="D1D5DB"/>
                </a:solidFill>
                <a:effectLst/>
              </a:rPr>
              <a:t>Feature Types: All features are integers, representing various aspects of website URLs.</a:t>
            </a:r>
          </a:p>
          <a:p>
            <a:endParaRPr lang="en-US" dirty="0"/>
          </a:p>
        </p:txBody>
      </p:sp>
    </p:spTree>
    <p:extLst>
      <p:ext uri="{BB962C8B-B14F-4D97-AF65-F5344CB8AC3E}">
        <p14:creationId xmlns:p14="http://schemas.microsoft.com/office/powerpoint/2010/main" val="40596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table with numbers and symbols&#10;&#10;Description automatically generated">
            <a:extLst>
              <a:ext uri="{FF2B5EF4-FFF2-40B4-BE49-F238E27FC236}">
                <a16:creationId xmlns:a16="http://schemas.microsoft.com/office/drawing/2014/main" id="{932CA0FD-5EBC-0451-932B-D9DB21B079BC}"/>
              </a:ext>
            </a:extLst>
          </p:cNvPr>
          <p:cNvPicPr>
            <a:picLocks noGrp="1" noChangeAspect="1"/>
          </p:cNvPicPr>
          <p:nvPr>
            <p:ph idx="1"/>
          </p:nvPr>
        </p:nvPicPr>
        <p:blipFill>
          <a:blip r:embed="rId2"/>
          <a:stretch>
            <a:fillRect/>
          </a:stretch>
        </p:blipFill>
        <p:spPr>
          <a:xfrm>
            <a:off x="1103313" y="1732360"/>
            <a:ext cx="10541000" cy="3811190"/>
          </a:xfrm>
        </p:spPr>
      </p:pic>
      <p:sp>
        <p:nvSpPr>
          <p:cNvPr id="6" name="TextBox 5">
            <a:extLst>
              <a:ext uri="{FF2B5EF4-FFF2-40B4-BE49-F238E27FC236}">
                <a16:creationId xmlns:a16="http://schemas.microsoft.com/office/drawing/2014/main" id="{BBA01C43-3C29-25D3-26A7-0CD38B23C966}"/>
              </a:ext>
            </a:extLst>
          </p:cNvPr>
          <p:cNvSpPr txBox="1"/>
          <p:nvPr/>
        </p:nvSpPr>
        <p:spPr>
          <a:xfrm>
            <a:off x="1103313" y="542925"/>
            <a:ext cx="6326187" cy="369332"/>
          </a:xfrm>
          <a:prstGeom prst="rect">
            <a:avLst/>
          </a:prstGeom>
          <a:noFill/>
        </p:spPr>
        <p:txBody>
          <a:bodyPr wrap="square" rtlCol="0">
            <a:spAutoFit/>
          </a:bodyPr>
          <a:lstStyle/>
          <a:p>
            <a:r>
              <a:rPr lang="en-US"/>
              <a:t>DOWNLOADED DATASET:</a:t>
            </a:r>
            <a:endParaRPr lang="en-US" dirty="0"/>
          </a:p>
        </p:txBody>
      </p:sp>
    </p:spTree>
    <p:extLst>
      <p:ext uri="{BB962C8B-B14F-4D97-AF65-F5344CB8AC3E}">
        <p14:creationId xmlns:p14="http://schemas.microsoft.com/office/powerpoint/2010/main" val="307708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6BB2-5E25-384B-F10F-A1B6400A2991}"/>
              </a:ext>
            </a:extLst>
          </p:cNvPr>
          <p:cNvSpPr>
            <a:spLocks noGrp="1"/>
          </p:cNvSpPr>
          <p:nvPr>
            <p:ph type="title"/>
          </p:nvPr>
        </p:nvSpPr>
        <p:spPr>
          <a:xfrm>
            <a:off x="646111" y="452718"/>
            <a:ext cx="9404723" cy="918882"/>
          </a:xfrm>
        </p:spPr>
        <p:txBody>
          <a:bodyPr/>
          <a:lstStyle/>
          <a:p>
            <a:r>
              <a:rPr lang="en-US" sz="3200" dirty="0"/>
              <a:t>BRIEF DESCRIPTION ABOUT THE DATASET:</a:t>
            </a:r>
          </a:p>
        </p:txBody>
      </p:sp>
      <p:sp>
        <p:nvSpPr>
          <p:cNvPr id="3" name="Content Placeholder 2">
            <a:extLst>
              <a:ext uri="{FF2B5EF4-FFF2-40B4-BE49-F238E27FC236}">
                <a16:creationId xmlns:a16="http://schemas.microsoft.com/office/drawing/2014/main" id="{7CFE58A2-446C-D6ED-4A84-95FBF365EF44}"/>
              </a:ext>
            </a:extLst>
          </p:cNvPr>
          <p:cNvSpPr>
            <a:spLocks noGrp="1"/>
          </p:cNvSpPr>
          <p:nvPr>
            <p:ph idx="1"/>
          </p:nvPr>
        </p:nvSpPr>
        <p:spPr/>
        <p:txBody>
          <a:bodyPr/>
          <a:lstStyle/>
          <a:p>
            <a:r>
              <a:rPr lang="en-US" b="1" i="0" dirty="0">
                <a:solidFill>
                  <a:srgbClr val="D1D5DB"/>
                </a:solidFill>
                <a:effectLst/>
              </a:rPr>
              <a:t>Primary Use</a:t>
            </a:r>
            <a:r>
              <a:rPr lang="en-US" b="0" i="0" dirty="0">
                <a:solidFill>
                  <a:srgbClr val="D1D5DB"/>
                </a:solidFill>
                <a:effectLst/>
              </a:rPr>
              <a:t>: The dataset is designed for the purpose of distinguishing between phishing and legitimate websites.</a:t>
            </a:r>
          </a:p>
          <a:p>
            <a:r>
              <a:rPr lang="en-US" b="1" i="0" dirty="0">
                <a:solidFill>
                  <a:srgbClr val="D1D5DB"/>
                </a:solidFill>
                <a:effectLst/>
              </a:rPr>
              <a:t>Relevance to Phishing Detection</a:t>
            </a:r>
            <a:r>
              <a:rPr lang="en-US" b="0" i="0" dirty="0">
                <a:solidFill>
                  <a:srgbClr val="D1D5DB"/>
                </a:solidFill>
                <a:effectLst/>
              </a:rPr>
              <a:t>: Each feature in the dataset represents characteristics of URLs that are commonly manipulated by phishers, such as the use of IP addresses, URL length, and the presence of special symbols etc.</a:t>
            </a:r>
          </a:p>
          <a:p>
            <a:r>
              <a:rPr lang="en-US" sz="2400" b="1" i="0" dirty="0">
                <a:effectLst/>
              </a:rPr>
              <a:t>Each feature is designed to capture specific characteristics of a website, which are then used in a machine learning model to classify the websites. The 'class' column serves as the label, indicating whether a website is phishing (</a:t>
            </a:r>
            <a:r>
              <a:rPr lang="en-US" sz="2400" b="1" dirty="0"/>
              <a:t>1</a:t>
            </a:r>
            <a:r>
              <a:rPr lang="en-US" sz="2400" b="1" i="0" dirty="0">
                <a:effectLst/>
              </a:rPr>
              <a:t>) or not (</a:t>
            </a:r>
            <a:r>
              <a:rPr lang="en-US" sz="2400" b="1" dirty="0"/>
              <a:t>-1</a:t>
            </a:r>
            <a:r>
              <a:rPr lang="en-US" sz="2400" b="1" i="0" dirty="0">
                <a:effectLst/>
              </a:rPr>
              <a:t>) and suspicious (</a:t>
            </a:r>
            <a:r>
              <a:rPr lang="en-US" sz="2400" b="1" dirty="0"/>
              <a:t>0</a:t>
            </a:r>
            <a:r>
              <a:rPr lang="en-US" sz="2400" b="1" i="0" dirty="0">
                <a:effectLst/>
              </a:rPr>
              <a:t>).</a:t>
            </a:r>
            <a:endParaRPr lang="en-US" sz="2400" b="1" dirty="0"/>
          </a:p>
        </p:txBody>
      </p:sp>
    </p:spTree>
    <p:extLst>
      <p:ext uri="{BB962C8B-B14F-4D97-AF65-F5344CB8AC3E}">
        <p14:creationId xmlns:p14="http://schemas.microsoft.com/office/powerpoint/2010/main" val="343034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55C3-D524-577E-8812-2257FD682871}"/>
              </a:ext>
            </a:extLst>
          </p:cNvPr>
          <p:cNvSpPr>
            <a:spLocks noGrp="1"/>
          </p:cNvSpPr>
          <p:nvPr>
            <p:ph type="title"/>
          </p:nvPr>
        </p:nvSpPr>
        <p:spPr>
          <a:xfrm>
            <a:off x="646111" y="452718"/>
            <a:ext cx="9404723" cy="1208814"/>
          </a:xfrm>
        </p:spPr>
        <p:txBody>
          <a:bodyPr/>
          <a:lstStyle/>
          <a:p>
            <a:r>
              <a:rPr lang="en-US" sz="3200"/>
              <a:t>FAMILIARIZING WITH DATA AND EXPLORATORY DATA ANALYSIS (EDA)</a:t>
            </a:r>
            <a:endParaRPr lang="en-US" sz="3200" dirty="0"/>
          </a:p>
        </p:txBody>
      </p:sp>
      <p:pic>
        <p:nvPicPr>
          <p:cNvPr id="9" name="Content Placeholder 8" descr="A screenshot of a computer&#10;&#10;Description automatically generated">
            <a:extLst>
              <a:ext uri="{FF2B5EF4-FFF2-40B4-BE49-F238E27FC236}">
                <a16:creationId xmlns:a16="http://schemas.microsoft.com/office/drawing/2014/main" id="{C7A8B2D1-2E52-A89A-4A61-2B83865177C9}"/>
              </a:ext>
            </a:extLst>
          </p:cNvPr>
          <p:cNvPicPr>
            <a:picLocks noGrp="1" noChangeAspect="1"/>
          </p:cNvPicPr>
          <p:nvPr>
            <p:ph idx="1"/>
          </p:nvPr>
        </p:nvPicPr>
        <p:blipFill>
          <a:blip r:embed="rId2"/>
          <a:stretch>
            <a:fillRect/>
          </a:stretch>
        </p:blipFill>
        <p:spPr>
          <a:xfrm>
            <a:off x="1249547" y="2194880"/>
            <a:ext cx="8197850" cy="3482654"/>
          </a:xfrm>
        </p:spPr>
      </p:pic>
    </p:spTree>
    <p:extLst>
      <p:ext uri="{BB962C8B-B14F-4D97-AF65-F5344CB8AC3E}">
        <p14:creationId xmlns:p14="http://schemas.microsoft.com/office/powerpoint/2010/main" val="146739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5A8E593-202D-18AF-2504-8B8C0B86F40A}"/>
              </a:ext>
            </a:extLst>
          </p:cNvPr>
          <p:cNvSpPr>
            <a:spLocks noGrp="1"/>
          </p:cNvSpPr>
          <p:nvPr>
            <p:ph type="title"/>
          </p:nvPr>
        </p:nvSpPr>
        <p:spPr>
          <a:xfrm>
            <a:off x="940269" y="876299"/>
            <a:ext cx="9898716" cy="2023017"/>
          </a:xfrm>
        </p:spPr>
        <p:txBody>
          <a:bodyPr/>
          <a:lstStyle/>
          <a:p>
            <a:r>
              <a:rPr lang="en-US" sz="1800" b="1" i="0" dirty="0">
                <a:solidFill>
                  <a:srgbClr val="D1D5DB"/>
                </a:solidFill>
                <a:effectLst/>
              </a:rPr>
              <a:t>Description</a:t>
            </a:r>
            <a:r>
              <a:rPr lang="en-US" sz="1800" b="0" i="0" dirty="0">
                <a:solidFill>
                  <a:srgbClr val="D1D5DB"/>
                </a:solidFill>
                <a:effectLst/>
              </a:rPr>
              <a:t>: This column serves as a unique identifier for each entry in the dataset, ensuring every record can be individually referenced.</a:t>
            </a:r>
            <a:br>
              <a:rPr lang="en-US" sz="1800" b="0" i="0" dirty="0">
                <a:solidFill>
                  <a:srgbClr val="D1D5DB"/>
                </a:solidFill>
                <a:effectLst/>
              </a:rPr>
            </a:br>
            <a:r>
              <a:rPr lang="en-US" sz="1800" b="1" i="0" dirty="0">
                <a:solidFill>
                  <a:srgbClr val="D1D5DB"/>
                </a:solidFill>
                <a:effectLst/>
              </a:rPr>
              <a:t>Data Type</a:t>
            </a:r>
            <a:r>
              <a:rPr lang="en-US" sz="1800" b="0" i="0" dirty="0">
                <a:solidFill>
                  <a:srgbClr val="D1D5DB"/>
                </a:solidFill>
                <a:effectLst/>
              </a:rPr>
              <a:t>: Integer (int64)</a:t>
            </a:r>
            <a:br>
              <a:rPr lang="en-US" sz="1800" b="0" i="0" dirty="0">
                <a:solidFill>
                  <a:srgbClr val="D1D5DB"/>
                </a:solidFill>
                <a:effectLst/>
              </a:rPr>
            </a:br>
            <a:r>
              <a:rPr lang="en-US" sz="1800" b="1" i="0" dirty="0">
                <a:solidFill>
                  <a:srgbClr val="D1D5DB"/>
                </a:solidFill>
                <a:effectLst/>
              </a:rPr>
              <a:t>Characteristics</a:t>
            </a:r>
            <a:r>
              <a:rPr lang="en-US" sz="1800" b="0" i="0" dirty="0">
                <a:solidFill>
                  <a:srgbClr val="D1D5DB"/>
                </a:solidFill>
                <a:effectLst/>
              </a:rPr>
              <a:t>:</a:t>
            </a:r>
            <a:br>
              <a:rPr lang="en-US" sz="1800" b="0" i="0" dirty="0">
                <a:solidFill>
                  <a:srgbClr val="D1D5DB"/>
                </a:solidFill>
                <a:effectLst/>
              </a:rPr>
            </a:br>
            <a:r>
              <a:rPr lang="en-US" sz="1800" b="0" i="0" dirty="0">
                <a:solidFill>
                  <a:srgbClr val="D1D5DB"/>
                </a:solidFill>
                <a:effectLst/>
              </a:rPr>
              <a:t>Contains no missing (non-null) values, indicating a complete dataset with a unique index for every entry.</a:t>
            </a:r>
            <a:br>
              <a:rPr lang="en-US" sz="1800" b="0" i="0" dirty="0">
                <a:solidFill>
                  <a:srgbClr val="D1D5DB"/>
                </a:solidFill>
                <a:effectLst/>
              </a:rPr>
            </a:br>
            <a:r>
              <a:rPr lang="en-US" sz="1800" b="0" i="0" dirty="0">
                <a:solidFill>
                  <a:srgbClr val="D1D5DB"/>
                </a:solidFill>
                <a:effectLst/>
              </a:rPr>
              <a:t>Utilizes a 64-bit integer format, suitable for datasets with large number of records.</a:t>
            </a:r>
            <a:br>
              <a:rPr lang="en-US" sz="1800" b="0" i="0" dirty="0">
                <a:solidFill>
                  <a:srgbClr val="D1D5DB"/>
                </a:solidFill>
                <a:effectLst/>
              </a:rPr>
            </a:br>
            <a:endParaRPr lang="en-US" sz="1800" dirty="0"/>
          </a:p>
        </p:txBody>
      </p:sp>
      <p:sp>
        <p:nvSpPr>
          <p:cNvPr id="9" name="Text Placeholder 8">
            <a:extLst>
              <a:ext uri="{FF2B5EF4-FFF2-40B4-BE49-F238E27FC236}">
                <a16:creationId xmlns:a16="http://schemas.microsoft.com/office/drawing/2014/main" id="{E03DBE32-D8E9-BAD5-49D9-D351B8FC6C0D}"/>
              </a:ext>
            </a:extLst>
          </p:cNvPr>
          <p:cNvSpPr>
            <a:spLocks noGrp="1"/>
          </p:cNvSpPr>
          <p:nvPr>
            <p:ph type="body" sz="half" idx="2"/>
          </p:nvPr>
        </p:nvSpPr>
        <p:spPr>
          <a:xfrm>
            <a:off x="1154955" y="3200399"/>
            <a:ext cx="8396288" cy="2987675"/>
          </a:xfrm>
        </p:spPr>
        <p:txBody>
          <a:bodyPr/>
          <a:lstStyle/>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065539D9-0BCE-1591-BA71-F745371E2E4A}"/>
              </a:ext>
            </a:extLst>
          </p:cNvPr>
          <p:cNvPicPr>
            <a:picLocks noGrp="1" noChangeAspect="1"/>
          </p:cNvPicPr>
          <p:nvPr>
            <p:ph idx="4294967295"/>
          </p:nvPr>
        </p:nvPicPr>
        <p:blipFill>
          <a:blip r:embed="rId2"/>
          <a:stretch>
            <a:fillRect/>
          </a:stretch>
        </p:blipFill>
        <p:spPr>
          <a:xfrm>
            <a:off x="1154955" y="3200399"/>
            <a:ext cx="9483308" cy="3300761"/>
          </a:xfrm>
        </p:spPr>
      </p:pic>
    </p:spTree>
    <p:extLst>
      <p:ext uri="{BB962C8B-B14F-4D97-AF65-F5344CB8AC3E}">
        <p14:creationId xmlns:p14="http://schemas.microsoft.com/office/powerpoint/2010/main" val="23754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graph&#10;&#10;Description automatically generated">
            <a:extLst>
              <a:ext uri="{FF2B5EF4-FFF2-40B4-BE49-F238E27FC236}">
                <a16:creationId xmlns:a16="http://schemas.microsoft.com/office/drawing/2014/main" id="{B446FBF8-854F-4B32-A618-CCBBE23ADAAD}"/>
              </a:ext>
            </a:extLst>
          </p:cNvPr>
          <p:cNvPicPr>
            <a:picLocks noChangeAspect="1"/>
          </p:cNvPicPr>
          <p:nvPr/>
        </p:nvPicPr>
        <p:blipFill>
          <a:blip r:embed="rId2"/>
          <a:stretch>
            <a:fillRect/>
          </a:stretch>
        </p:blipFill>
        <p:spPr>
          <a:xfrm>
            <a:off x="1662111" y="904875"/>
            <a:ext cx="8896351" cy="4210050"/>
          </a:xfrm>
          <a:prstGeom prst="rect">
            <a:avLst/>
          </a:prstGeom>
        </p:spPr>
      </p:pic>
    </p:spTree>
    <p:extLst>
      <p:ext uri="{BB962C8B-B14F-4D97-AF65-F5344CB8AC3E}">
        <p14:creationId xmlns:p14="http://schemas.microsoft.com/office/powerpoint/2010/main" val="108812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DD7F-8ADE-84A0-B91B-C14D1E464D9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E77CB48-9AE7-F4F7-E3B0-DB7C1E74AF83}"/>
              </a:ext>
            </a:extLst>
          </p:cNvPr>
          <p:cNvSpPr txBox="1">
            <a:spLocks/>
          </p:cNvSpPr>
          <p:nvPr/>
        </p:nvSpPr>
        <p:spPr>
          <a:xfrm>
            <a:off x="613317" y="1130705"/>
            <a:ext cx="10705170" cy="5262979"/>
          </a:xfrm>
          <a:prstGeom prst="rect">
            <a:avLst/>
          </a:prstGeom>
          <a:noFill/>
        </p:spPr>
        <p:txBody>
          <a:bodyPr wrap="square">
            <a:spAutoFit/>
          </a:bodyPr>
          <a:lstStyle/>
          <a:p>
            <a:pPr marL="285750" indent="-285750" algn="l">
              <a:buFont typeface="Wingdings" pitchFamily="2" charset="2"/>
              <a:buChar char="Ø"/>
            </a:pPr>
            <a:r>
              <a:rPr lang="en-US" sz="1600" b="1" i="0" dirty="0">
                <a:solidFill>
                  <a:srgbClr val="D1D5DB"/>
                </a:solidFill>
                <a:effectLst/>
                <a:latin typeface="+mj-lt"/>
              </a:rPr>
              <a:t>count</a:t>
            </a:r>
            <a:r>
              <a:rPr lang="en-US" sz="1600" b="0" i="0" dirty="0">
                <a:solidFill>
                  <a:srgbClr val="D1D5DB"/>
                </a:solidFill>
                <a:effectLst/>
                <a:latin typeface="+mj-lt"/>
              </a:rPr>
              <a:t>: The number of non-null entries. For </a:t>
            </a:r>
            <a:r>
              <a:rPr lang="en-US" sz="1600" b="0" i="0" dirty="0">
                <a:solidFill>
                  <a:srgbClr val="D1D5DB"/>
                </a:solidFill>
                <a:effectLst/>
              </a:rPr>
              <a:t>'UsingIP</a:t>
            </a:r>
            <a:r>
              <a:rPr lang="en-US" sz="1600" b="0" i="0" dirty="0">
                <a:solidFill>
                  <a:srgbClr val="D1D5DB"/>
                </a:solidFill>
                <a:effectLst/>
                <a:latin typeface="+mj-lt"/>
              </a:rPr>
              <a:t>', there are 11,054 entries.</a:t>
            </a:r>
          </a:p>
          <a:p>
            <a:pPr marL="285750" indent="-285750" algn="l">
              <a:buFont typeface="Wingdings" pitchFamily="2" charset="2"/>
              <a:buChar char="Ø"/>
            </a:pPr>
            <a:endParaRPr lang="en-US" sz="1600" b="1" i="0" dirty="0">
              <a:solidFill>
                <a:srgbClr val="D1D5DB"/>
              </a:solidFill>
              <a:effectLst/>
              <a:latin typeface="+mj-lt"/>
            </a:endParaRPr>
          </a:p>
          <a:p>
            <a:pPr marL="285750" indent="-285750" algn="l">
              <a:buFont typeface="Wingdings" pitchFamily="2" charset="2"/>
              <a:buChar char="Ø"/>
            </a:pPr>
            <a:r>
              <a:rPr lang="en-US" sz="1600" b="1" i="0" dirty="0">
                <a:solidFill>
                  <a:srgbClr val="D1D5DB"/>
                </a:solidFill>
                <a:effectLst/>
                <a:latin typeface="+mj-lt"/>
              </a:rPr>
              <a:t>mean</a:t>
            </a:r>
            <a:r>
              <a:rPr lang="en-US" sz="1600" b="0" i="0" dirty="0">
                <a:solidFill>
                  <a:srgbClr val="D1D5DB"/>
                </a:solidFill>
                <a:effectLst/>
                <a:latin typeface="+mj-lt"/>
              </a:rPr>
              <a:t>: The average value of the entries in the column. For 'UsingIP', the mean is approximately 0.313914. This is the sum of all values in the column divided by the count.</a:t>
            </a:r>
          </a:p>
          <a:p>
            <a:pPr marL="285750" indent="-285750" algn="l">
              <a:buFont typeface="Wingdings" pitchFamily="2" charset="2"/>
              <a:buChar char="Ø"/>
            </a:pPr>
            <a:endParaRPr lang="en-US" sz="1600" b="1" i="0" dirty="0">
              <a:solidFill>
                <a:srgbClr val="D1D5DB"/>
              </a:solidFill>
              <a:effectLst/>
              <a:latin typeface="+mj-lt"/>
            </a:endParaRPr>
          </a:p>
          <a:p>
            <a:pPr marL="285750" indent="-285750" algn="l">
              <a:buFont typeface="Wingdings" pitchFamily="2" charset="2"/>
              <a:buChar char="Ø"/>
            </a:pPr>
            <a:r>
              <a:rPr lang="en-US" sz="1600" b="1" i="0" dirty="0">
                <a:solidFill>
                  <a:srgbClr val="D1D5DB"/>
                </a:solidFill>
                <a:effectLst/>
                <a:latin typeface="+mj-lt"/>
              </a:rPr>
              <a:t>std (Standard Deviation)</a:t>
            </a:r>
            <a:r>
              <a:rPr lang="en-US" sz="1600" b="0" i="0" dirty="0">
                <a:solidFill>
                  <a:srgbClr val="D1D5DB"/>
                </a:solidFill>
                <a:effectLst/>
                <a:latin typeface="+mj-lt"/>
              </a:rPr>
              <a:t>: This measures the amount of variation or dispersion in the data. A low standard deviation means that the data points are close to the mean, while a high standard deviation means that the data points are spread out over a wider range. For 'UsingIP', the std is 0.949495.</a:t>
            </a:r>
          </a:p>
          <a:p>
            <a:pPr marL="285750" indent="-285750" algn="l">
              <a:buFont typeface="Wingdings" pitchFamily="2" charset="2"/>
              <a:buChar char="Ø"/>
            </a:pPr>
            <a:endParaRPr lang="en-US" sz="1600" b="1" i="0" dirty="0">
              <a:solidFill>
                <a:srgbClr val="D1D5DB"/>
              </a:solidFill>
              <a:effectLst/>
              <a:latin typeface="+mj-lt"/>
            </a:endParaRPr>
          </a:p>
          <a:p>
            <a:pPr marL="285750" indent="-285750" algn="l">
              <a:buFont typeface="Wingdings" pitchFamily="2" charset="2"/>
              <a:buChar char="Ø"/>
            </a:pPr>
            <a:r>
              <a:rPr lang="en-US" sz="1600" b="1" i="0" dirty="0">
                <a:solidFill>
                  <a:srgbClr val="D1D5DB"/>
                </a:solidFill>
                <a:effectLst/>
                <a:latin typeface="+mj-lt"/>
              </a:rPr>
              <a:t>min (Minimum)</a:t>
            </a:r>
            <a:r>
              <a:rPr lang="en-US" sz="1600" b="0" i="0" dirty="0">
                <a:solidFill>
                  <a:srgbClr val="D1D5DB"/>
                </a:solidFill>
                <a:effectLst/>
                <a:latin typeface="+mj-lt"/>
              </a:rPr>
              <a:t>: The smallest value in the column. For 'UsingIP', the minimum value is -1.0.</a:t>
            </a:r>
          </a:p>
          <a:p>
            <a:pPr marL="285750" indent="-285750" algn="l">
              <a:buFont typeface="Wingdings" pitchFamily="2" charset="2"/>
              <a:buChar char="Ø"/>
            </a:pPr>
            <a:endParaRPr lang="en-US" sz="1600" b="1" i="0" dirty="0">
              <a:solidFill>
                <a:srgbClr val="D1D5DB"/>
              </a:solidFill>
              <a:effectLst/>
              <a:latin typeface="+mj-lt"/>
            </a:endParaRPr>
          </a:p>
          <a:p>
            <a:pPr marL="285750" indent="-285750" algn="l">
              <a:buFont typeface="Wingdings" pitchFamily="2" charset="2"/>
              <a:buChar char="Ø"/>
            </a:pPr>
            <a:r>
              <a:rPr lang="en-US" sz="1600" b="1" i="0" dirty="0">
                <a:solidFill>
                  <a:srgbClr val="D1D5DB"/>
                </a:solidFill>
                <a:effectLst/>
                <a:latin typeface="+mj-lt"/>
              </a:rPr>
              <a:t>25% (25th Percentile)</a:t>
            </a:r>
            <a:r>
              <a:rPr lang="en-US" sz="1600" b="0" i="0" dirty="0">
                <a:solidFill>
                  <a:srgbClr val="D1D5DB"/>
                </a:solidFill>
                <a:effectLst/>
                <a:latin typeface="+mj-lt"/>
              </a:rPr>
              <a:t>: This is the value below which 25% of the data falls. For 'UsingIP', 25% of the entries have a value less than or equal to -1.0.</a:t>
            </a:r>
          </a:p>
          <a:p>
            <a:pPr marL="285750" indent="-285750" algn="l">
              <a:buFont typeface="Wingdings" pitchFamily="2" charset="2"/>
              <a:buChar char="Ø"/>
            </a:pPr>
            <a:endParaRPr lang="en-US" sz="1600" b="1" i="0" dirty="0">
              <a:solidFill>
                <a:srgbClr val="D1D5DB"/>
              </a:solidFill>
              <a:effectLst/>
              <a:latin typeface="+mj-lt"/>
            </a:endParaRPr>
          </a:p>
          <a:p>
            <a:pPr marL="285750" indent="-285750" algn="l">
              <a:buFont typeface="Wingdings" pitchFamily="2" charset="2"/>
              <a:buChar char="Ø"/>
            </a:pPr>
            <a:r>
              <a:rPr lang="en-US" sz="1600" b="1" i="0" dirty="0">
                <a:solidFill>
                  <a:srgbClr val="D1D5DB"/>
                </a:solidFill>
                <a:effectLst/>
                <a:latin typeface="+mj-lt"/>
              </a:rPr>
              <a:t>50% (Median or 50th Percentile)</a:t>
            </a:r>
            <a:r>
              <a:rPr lang="en-US" sz="1600" b="0" i="0" dirty="0">
                <a:solidFill>
                  <a:srgbClr val="D1D5DB"/>
                </a:solidFill>
                <a:effectLst/>
                <a:latin typeface="+mj-lt"/>
              </a:rPr>
              <a:t>: The middle value of the dataset. If you sort the data from the smallest to largest, the median is the value in the middle. For 'UsingIP', the median is 1.0.</a:t>
            </a:r>
          </a:p>
          <a:p>
            <a:pPr marL="285750" indent="-285750" algn="l">
              <a:buFont typeface="Wingdings" pitchFamily="2" charset="2"/>
              <a:buChar char="Ø"/>
            </a:pPr>
            <a:endParaRPr lang="en-US" sz="1600" b="1" i="0" dirty="0">
              <a:solidFill>
                <a:srgbClr val="D1D5DB"/>
              </a:solidFill>
              <a:effectLst/>
              <a:latin typeface="+mj-lt"/>
            </a:endParaRPr>
          </a:p>
          <a:p>
            <a:pPr marL="285750" indent="-285750" algn="l">
              <a:buFont typeface="Wingdings" pitchFamily="2" charset="2"/>
              <a:buChar char="Ø"/>
            </a:pPr>
            <a:r>
              <a:rPr lang="en-US" sz="1600" b="1" i="0" dirty="0">
                <a:solidFill>
                  <a:srgbClr val="D1D5DB"/>
                </a:solidFill>
                <a:effectLst/>
                <a:latin typeface="+mj-lt"/>
              </a:rPr>
              <a:t>75% (75th Percentile)</a:t>
            </a:r>
            <a:r>
              <a:rPr lang="en-US" sz="1600" b="0" i="0" dirty="0">
                <a:solidFill>
                  <a:srgbClr val="D1D5DB"/>
                </a:solidFill>
                <a:effectLst/>
                <a:latin typeface="+mj-lt"/>
              </a:rPr>
              <a:t>: The value below which 75% of the data falls. For 'UsingIP', 75% of the entries are below 1.0.</a:t>
            </a:r>
          </a:p>
          <a:p>
            <a:pPr marL="285750" indent="-285750" algn="l">
              <a:buFont typeface="Wingdings" pitchFamily="2" charset="2"/>
              <a:buChar char="Ø"/>
            </a:pPr>
            <a:endParaRPr lang="en-US" sz="1600" b="1" i="0" dirty="0">
              <a:solidFill>
                <a:srgbClr val="D1D5DB"/>
              </a:solidFill>
              <a:effectLst/>
              <a:latin typeface="+mj-lt"/>
            </a:endParaRPr>
          </a:p>
          <a:p>
            <a:pPr marL="285750" indent="-285750" algn="l">
              <a:buFont typeface="Wingdings" pitchFamily="2" charset="2"/>
              <a:buChar char="Ø"/>
            </a:pPr>
            <a:r>
              <a:rPr lang="en-US" sz="1600" b="1" i="0" dirty="0">
                <a:solidFill>
                  <a:srgbClr val="D1D5DB"/>
                </a:solidFill>
                <a:effectLst/>
                <a:latin typeface="+mj-lt"/>
              </a:rPr>
              <a:t>max (Maximum)</a:t>
            </a:r>
            <a:r>
              <a:rPr lang="en-US" sz="1600" b="0" i="0" dirty="0">
                <a:solidFill>
                  <a:srgbClr val="D1D5DB"/>
                </a:solidFill>
                <a:effectLst/>
                <a:latin typeface="+mj-lt"/>
              </a:rPr>
              <a:t>: The largest value in the column. For 'UsingIP', the maximum is 1.0.</a:t>
            </a:r>
          </a:p>
        </p:txBody>
      </p:sp>
      <p:sp>
        <p:nvSpPr>
          <p:cNvPr id="2" name="TextBox 1">
            <a:extLst>
              <a:ext uri="{FF2B5EF4-FFF2-40B4-BE49-F238E27FC236}">
                <a16:creationId xmlns:a16="http://schemas.microsoft.com/office/drawing/2014/main" id="{AA7843B6-8218-EBDF-8B7E-614FC4CBEB58}"/>
              </a:ext>
            </a:extLst>
          </p:cNvPr>
          <p:cNvSpPr txBox="1"/>
          <p:nvPr/>
        </p:nvSpPr>
        <p:spPr>
          <a:xfrm>
            <a:off x="914399" y="464316"/>
            <a:ext cx="8642196" cy="369332"/>
          </a:xfrm>
          <a:prstGeom prst="rect">
            <a:avLst/>
          </a:prstGeom>
          <a:noFill/>
        </p:spPr>
        <p:txBody>
          <a:bodyPr wrap="square" rtlCol="0">
            <a:spAutoFit/>
          </a:bodyPr>
          <a:lstStyle/>
          <a:p>
            <a:r>
              <a:rPr lang="en-US" dirty="0"/>
              <a:t>For Example – For "UsingIP”</a:t>
            </a:r>
          </a:p>
        </p:txBody>
      </p:sp>
    </p:spTree>
    <p:extLst>
      <p:ext uri="{BB962C8B-B14F-4D97-AF65-F5344CB8AC3E}">
        <p14:creationId xmlns:p14="http://schemas.microsoft.com/office/powerpoint/2010/main" val="167131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FF2D-3022-67B2-04C0-6E9B32E4D3CD}"/>
              </a:ext>
            </a:extLst>
          </p:cNvPr>
          <p:cNvSpPr>
            <a:spLocks noGrp="1"/>
          </p:cNvSpPr>
          <p:nvPr>
            <p:ph type="title"/>
          </p:nvPr>
        </p:nvSpPr>
        <p:spPr>
          <a:xfrm>
            <a:off x="646111" y="452718"/>
            <a:ext cx="9404723" cy="740462"/>
          </a:xfrm>
        </p:spPr>
        <p:txBody>
          <a:bodyPr/>
          <a:lstStyle/>
          <a:p>
            <a:r>
              <a:rPr lang="en-US" sz="2800" dirty="0"/>
              <a:t>The Final Observations From Dataset:</a:t>
            </a:r>
          </a:p>
        </p:txBody>
      </p:sp>
      <p:sp>
        <p:nvSpPr>
          <p:cNvPr id="3" name="Content Placeholder 2">
            <a:extLst>
              <a:ext uri="{FF2B5EF4-FFF2-40B4-BE49-F238E27FC236}">
                <a16:creationId xmlns:a16="http://schemas.microsoft.com/office/drawing/2014/main" id="{B5B23D4C-3C09-F126-D890-0C11CF1CBA82}"/>
              </a:ext>
            </a:extLst>
          </p:cNvPr>
          <p:cNvSpPr>
            <a:spLocks noGrp="1"/>
          </p:cNvSpPr>
          <p:nvPr>
            <p:ph idx="1"/>
          </p:nvPr>
        </p:nvSpPr>
        <p:spPr>
          <a:xfrm>
            <a:off x="646111" y="1933643"/>
            <a:ext cx="10716982" cy="3251674"/>
          </a:xfrm>
        </p:spPr>
        <p:txBody>
          <a:bodyPr>
            <a:normAutofit/>
          </a:bodyPr>
          <a:lstStyle/>
          <a:p>
            <a:r>
              <a:rPr lang="en-US" sz="2400" b="1" i="0" dirty="0">
                <a:solidFill>
                  <a:srgbClr val="D1D5DB"/>
                </a:solidFill>
                <a:effectLst/>
              </a:rPr>
              <a:t>Observation 1</a:t>
            </a:r>
            <a:r>
              <a:rPr lang="en-US" sz="2400" b="0" i="0" dirty="0">
                <a:solidFill>
                  <a:srgbClr val="D1D5DB"/>
                </a:solidFill>
                <a:effectLst/>
              </a:rPr>
              <a:t>: The dataset contains 11,054 instances and 31 features.</a:t>
            </a:r>
          </a:p>
          <a:p>
            <a:endParaRPr lang="en-US" b="1" i="0" dirty="0">
              <a:solidFill>
                <a:srgbClr val="D1D5DB"/>
              </a:solidFill>
              <a:effectLst/>
              <a:latin typeface="Söhne"/>
            </a:endParaRPr>
          </a:p>
          <a:p>
            <a:pPr marL="0" indent="0">
              <a:buNone/>
            </a:pPr>
            <a:r>
              <a:rPr lang="en-US" b="1" i="0" dirty="0">
                <a:solidFill>
                  <a:srgbClr val="D1D5DB"/>
                </a:solidFill>
                <a:effectLst/>
              </a:rPr>
              <a:t>Conclusion</a:t>
            </a:r>
            <a:r>
              <a:rPr lang="en-US" b="0" i="0" dirty="0">
                <a:solidFill>
                  <a:srgbClr val="D1D5DB"/>
                </a:solidFill>
                <a:effectLst/>
              </a:rPr>
              <a:t>: This is usually determined by examining the shape of the dataset, typically using a function like shape in pandas (e.g., data.shape()). The first number represents the rows (instances), and the second represents the columns (features). Typically, in data analysis, an "instance" typically refers to a single data entry (in this case, a website URL), and "features" are the individual characteristics measured for each instance.</a:t>
            </a:r>
          </a:p>
          <a:p>
            <a:endParaRPr lang="en-US" dirty="0"/>
          </a:p>
        </p:txBody>
      </p:sp>
    </p:spTree>
    <p:extLst>
      <p:ext uri="{BB962C8B-B14F-4D97-AF65-F5344CB8AC3E}">
        <p14:creationId xmlns:p14="http://schemas.microsoft.com/office/powerpoint/2010/main" val="2606665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818</TotalTime>
  <Words>905</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Century Gothic</vt:lpstr>
      <vt:lpstr>Söhne</vt:lpstr>
      <vt:lpstr>Wingdings</vt:lpstr>
      <vt:lpstr>Wingdings 3</vt:lpstr>
      <vt:lpstr>Ion</vt:lpstr>
      <vt:lpstr>Detection of Phishing Website using Machine Learning Model based URL Analysis</vt:lpstr>
      <vt:lpstr>DATASET OVERVIEW: LOADING THE DATA</vt:lpstr>
      <vt:lpstr>PowerPoint Presentation</vt:lpstr>
      <vt:lpstr>BRIEF DESCRIPTION ABOUT THE DATASET:</vt:lpstr>
      <vt:lpstr>FAMILIARIZING WITH DATA AND EXPLORATORY DATA ANALYSIS (EDA)</vt:lpstr>
      <vt:lpstr>Description: This column serves as a unique identifier for each entry in the dataset, ensuring every record can be individually referenced. Data Type: Integer (int64) Characteristics: Contains no missing (non-null) values, indicating a complete dataset with a unique index for every entry. Utilizes a 64-bit integer format, suitable for datasets with large number of records. </vt:lpstr>
      <vt:lpstr>PowerPoint Presentation</vt:lpstr>
      <vt:lpstr>PowerPoint Presentation</vt:lpstr>
      <vt:lpstr>The Final Observations From Dataset: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Phishing Website using Machine Learning Model based URL Analysis</dc:title>
  <dc:creator>Priyanka Patil</dc:creator>
  <cp:lastModifiedBy>Priyanka Patil</cp:lastModifiedBy>
  <cp:revision>11</cp:revision>
  <dcterms:created xsi:type="dcterms:W3CDTF">2024-02-01T00:02:12Z</dcterms:created>
  <dcterms:modified xsi:type="dcterms:W3CDTF">2024-02-01T15:49:02Z</dcterms:modified>
</cp:coreProperties>
</file>