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81" r:id="rId9"/>
    <p:sldId id="263" r:id="rId10"/>
    <p:sldId id="264" r:id="rId11"/>
    <p:sldId id="265" r:id="rId12"/>
    <p:sldId id="271" r:id="rId13"/>
    <p:sldId id="266" r:id="rId14"/>
    <p:sldId id="267" r:id="rId15"/>
    <p:sldId id="268" r:id="rId16"/>
    <p:sldId id="269" r:id="rId17"/>
    <p:sldId id="270" r:id="rId18"/>
    <p:sldId id="272" r:id="rId19"/>
    <p:sldId id="273" r:id="rId20"/>
    <p:sldId id="274" r:id="rId21"/>
    <p:sldId id="275" r:id="rId22"/>
    <p:sldId id="276" r:id="rId23"/>
    <p:sldId id="277" r:id="rId24"/>
    <p:sldId id="278" r:id="rId25"/>
    <p:sldId id="279"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909"/>
  </p:normalViewPr>
  <p:slideViewPr>
    <p:cSldViewPr snapToGrid="0">
      <p:cViewPr varScale="1">
        <p:scale>
          <a:sx n="114" d="100"/>
          <a:sy n="114" d="100"/>
        </p:scale>
        <p:origin x="4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18F6E9-D6EB-41DE-9627-AA6689688D6F}" type="doc">
      <dgm:prSet loTypeId="urn:microsoft.com/office/officeart/2005/8/layout/hierarchy1" loCatId="hierarchy" qsTypeId="urn:microsoft.com/office/officeart/2005/8/quickstyle/simple2" qsCatId="simple" csTypeId="urn:microsoft.com/office/officeart/2005/8/colors/accent5_2" csCatId="accent5" phldr="1"/>
      <dgm:spPr/>
      <dgm:t>
        <a:bodyPr/>
        <a:lstStyle/>
        <a:p>
          <a:endParaRPr lang="en-US"/>
        </a:p>
      </dgm:t>
    </dgm:pt>
    <dgm:pt modelId="{C3701A19-A95A-41FD-B3BC-9A3A97606879}">
      <dgm:prSet/>
      <dgm:spPr/>
      <dgm:t>
        <a:bodyPr/>
        <a:lstStyle/>
        <a:p>
          <a:r>
            <a:rPr lang="en-US" dirty="0"/>
            <a:t>WEEK 5 TARGET -FEATURE EXTRACTION:</a:t>
          </a:r>
        </a:p>
      </dgm:t>
    </dgm:pt>
    <dgm:pt modelId="{F48040F8-9804-4A36-AAFC-450BF2048884}" type="parTrans" cxnId="{C8C234BE-738D-475E-AFA6-6E5EF1F39813}">
      <dgm:prSet/>
      <dgm:spPr/>
      <dgm:t>
        <a:bodyPr/>
        <a:lstStyle/>
        <a:p>
          <a:endParaRPr lang="en-US"/>
        </a:p>
      </dgm:t>
    </dgm:pt>
    <dgm:pt modelId="{BE2D5D4C-4DEC-4C6B-BC37-ABB3F3213F4C}" type="sibTrans" cxnId="{C8C234BE-738D-475E-AFA6-6E5EF1F39813}">
      <dgm:prSet/>
      <dgm:spPr/>
      <dgm:t>
        <a:bodyPr/>
        <a:lstStyle/>
        <a:p>
          <a:endParaRPr lang="en-US"/>
        </a:p>
      </dgm:t>
    </dgm:pt>
    <dgm:pt modelId="{CA6C15E6-EB31-4E42-9A6B-051CBB4D104A}" type="pres">
      <dgm:prSet presAssocID="{8D18F6E9-D6EB-41DE-9627-AA6689688D6F}" presName="hierChild1" presStyleCnt="0">
        <dgm:presLayoutVars>
          <dgm:chPref val="1"/>
          <dgm:dir/>
          <dgm:animOne val="branch"/>
          <dgm:animLvl val="lvl"/>
          <dgm:resizeHandles/>
        </dgm:presLayoutVars>
      </dgm:prSet>
      <dgm:spPr/>
    </dgm:pt>
    <dgm:pt modelId="{B4974F5D-E305-D441-85F8-9F93BF758774}" type="pres">
      <dgm:prSet presAssocID="{C3701A19-A95A-41FD-B3BC-9A3A97606879}" presName="hierRoot1" presStyleCnt="0"/>
      <dgm:spPr/>
    </dgm:pt>
    <dgm:pt modelId="{9BEF6C37-9C00-E246-A679-BF6FC5F4EE5F}" type="pres">
      <dgm:prSet presAssocID="{C3701A19-A95A-41FD-B3BC-9A3A97606879}" presName="composite" presStyleCnt="0"/>
      <dgm:spPr/>
    </dgm:pt>
    <dgm:pt modelId="{7E861FDE-678C-9747-BFF4-9A3EF9AC7BB9}" type="pres">
      <dgm:prSet presAssocID="{C3701A19-A95A-41FD-B3BC-9A3A97606879}" presName="background" presStyleLbl="node0" presStyleIdx="0" presStyleCnt="1"/>
      <dgm:spPr/>
    </dgm:pt>
    <dgm:pt modelId="{5674223A-A6B3-E54E-A813-A01E2A454C07}" type="pres">
      <dgm:prSet presAssocID="{C3701A19-A95A-41FD-B3BC-9A3A97606879}" presName="text" presStyleLbl="fgAcc0" presStyleIdx="0" presStyleCnt="1">
        <dgm:presLayoutVars>
          <dgm:chPref val="3"/>
        </dgm:presLayoutVars>
      </dgm:prSet>
      <dgm:spPr/>
    </dgm:pt>
    <dgm:pt modelId="{D0FD3B28-43E4-B944-985A-A5B686A21BC5}" type="pres">
      <dgm:prSet presAssocID="{C3701A19-A95A-41FD-B3BC-9A3A97606879}" presName="hierChild2" presStyleCnt="0"/>
      <dgm:spPr/>
    </dgm:pt>
  </dgm:ptLst>
  <dgm:cxnLst>
    <dgm:cxn modelId="{FB312743-DCDD-5444-9493-9DE02985E868}" type="presOf" srcId="{C3701A19-A95A-41FD-B3BC-9A3A97606879}" destId="{5674223A-A6B3-E54E-A813-A01E2A454C07}" srcOrd="0" destOrd="0" presId="urn:microsoft.com/office/officeart/2005/8/layout/hierarchy1"/>
    <dgm:cxn modelId="{E52BA266-A0B3-174E-B097-5655BD49BB0B}" type="presOf" srcId="{8D18F6E9-D6EB-41DE-9627-AA6689688D6F}" destId="{CA6C15E6-EB31-4E42-9A6B-051CBB4D104A}" srcOrd="0" destOrd="0" presId="urn:microsoft.com/office/officeart/2005/8/layout/hierarchy1"/>
    <dgm:cxn modelId="{C8C234BE-738D-475E-AFA6-6E5EF1F39813}" srcId="{8D18F6E9-D6EB-41DE-9627-AA6689688D6F}" destId="{C3701A19-A95A-41FD-B3BC-9A3A97606879}" srcOrd="0" destOrd="0" parTransId="{F48040F8-9804-4A36-AAFC-450BF2048884}" sibTransId="{BE2D5D4C-4DEC-4C6B-BC37-ABB3F3213F4C}"/>
    <dgm:cxn modelId="{385C0F8E-A9DE-6445-8EAB-02F2BB417C4D}" type="presParOf" srcId="{CA6C15E6-EB31-4E42-9A6B-051CBB4D104A}" destId="{B4974F5D-E305-D441-85F8-9F93BF758774}" srcOrd="0" destOrd="0" presId="urn:microsoft.com/office/officeart/2005/8/layout/hierarchy1"/>
    <dgm:cxn modelId="{846427DB-BEFF-1449-B5CA-C12572105356}" type="presParOf" srcId="{B4974F5D-E305-D441-85F8-9F93BF758774}" destId="{9BEF6C37-9C00-E246-A679-BF6FC5F4EE5F}" srcOrd="0" destOrd="0" presId="urn:microsoft.com/office/officeart/2005/8/layout/hierarchy1"/>
    <dgm:cxn modelId="{A6DA6C77-024E-E946-9E65-81B0F8C5C22B}" type="presParOf" srcId="{9BEF6C37-9C00-E246-A679-BF6FC5F4EE5F}" destId="{7E861FDE-678C-9747-BFF4-9A3EF9AC7BB9}" srcOrd="0" destOrd="0" presId="urn:microsoft.com/office/officeart/2005/8/layout/hierarchy1"/>
    <dgm:cxn modelId="{33C3048B-2E49-2D41-A1D5-72809E316FD9}" type="presParOf" srcId="{9BEF6C37-9C00-E246-A679-BF6FC5F4EE5F}" destId="{5674223A-A6B3-E54E-A813-A01E2A454C07}" srcOrd="1" destOrd="0" presId="urn:microsoft.com/office/officeart/2005/8/layout/hierarchy1"/>
    <dgm:cxn modelId="{A680185D-D765-C94D-B780-79176663FC99}" type="presParOf" srcId="{B4974F5D-E305-D441-85F8-9F93BF758774}" destId="{D0FD3B28-43E4-B944-985A-A5B686A21BC5}" srcOrd="1" destOrd="0" presId="urn:microsoft.com/office/officeart/2005/8/layout/hierarchy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2AB5D4-8E8A-4414-AE13-92EC586870D1}"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45613649-D1F0-4C83-B310-6370E8C84179}">
      <dgm:prSet/>
      <dgm:spPr/>
      <dgm:t>
        <a:bodyPr/>
        <a:lstStyle/>
        <a:p>
          <a:pPr>
            <a:defRPr b="1"/>
          </a:pPr>
          <a:r>
            <a:rPr lang="en-US" b="0" i="0"/>
            <a:t>Domain-Based Features:</a:t>
          </a:r>
          <a:endParaRPr lang="en-US"/>
        </a:p>
      </dgm:t>
    </dgm:pt>
    <dgm:pt modelId="{30738DC5-3AFF-43A8-8089-91CD0754318D}" type="parTrans" cxnId="{43F32B66-4037-490C-BFB9-207664D9D5CC}">
      <dgm:prSet/>
      <dgm:spPr/>
      <dgm:t>
        <a:bodyPr/>
        <a:lstStyle/>
        <a:p>
          <a:endParaRPr lang="en-US"/>
        </a:p>
      </dgm:t>
    </dgm:pt>
    <dgm:pt modelId="{2214BCB7-76B3-474A-AE2D-568CDFFE6EDC}" type="sibTrans" cxnId="{43F32B66-4037-490C-BFB9-207664D9D5CC}">
      <dgm:prSet/>
      <dgm:spPr/>
      <dgm:t>
        <a:bodyPr/>
        <a:lstStyle/>
        <a:p>
          <a:endParaRPr lang="en-US"/>
        </a:p>
      </dgm:t>
    </dgm:pt>
    <dgm:pt modelId="{3AAB1AC5-33F8-492C-AD25-36A3CDE40FD3}">
      <dgm:prSet/>
      <dgm:spPr/>
      <dgm:t>
        <a:bodyPr/>
        <a:lstStyle/>
        <a:p>
          <a:r>
            <a:rPr lang="en-US" b="0" i="0"/>
            <a:t>Length of the domain: The number of characters in the domain name.</a:t>
          </a:r>
          <a:endParaRPr lang="en-US"/>
        </a:p>
      </dgm:t>
    </dgm:pt>
    <dgm:pt modelId="{BA41A57F-DC98-4C71-BF23-9C9E1CD33C33}" type="parTrans" cxnId="{1F3B4552-B010-4259-BC27-14BD5317D173}">
      <dgm:prSet/>
      <dgm:spPr/>
      <dgm:t>
        <a:bodyPr/>
        <a:lstStyle/>
        <a:p>
          <a:endParaRPr lang="en-US"/>
        </a:p>
      </dgm:t>
    </dgm:pt>
    <dgm:pt modelId="{F7869B1F-ACAB-4193-B1AA-D0E57A2B8F77}" type="sibTrans" cxnId="{1F3B4552-B010-4259-BC27-14BD5317D173}">
      <dgm:prSet/>
      <dgm:spPr/>
      <dgm:t>
        <a:bodyPr/>
        <a:lstStyle/>
        <a:p>
          <a:endParaRPr lang="en-US"/>
        </a:p>
      </dgm:t>
    </dgm:pt>
    <dgm:pt modelId="{D73C1E2E-9D1A-4E89-BB24-038019CCB360}">
      <dgm:prSet/>
      <dgm:spPr/>
      <dgm:t>
        <a:bodyPr/>
        <a:lstStyle/>
        <a:p>
          <a:r>
            <a:rPr lang="en-US" b="0" i="0"/>
            <a:t>Presence of hyphens: Indicates whether the domain contains hyphens, which may be associated with suspicious domains.</a:t>
          </a:r>
          <a:endParaRPr lang="en-US"/>
        </a:p>
      </dgm:t>
    </dgm:pt>
    <dgm:pt modelId="{766D377F-C5F6-4567-BF57-7BA3BBD5E7DC}" type="parTrans" cxnId="{22343C61-3DAF-4D73-9470-18D9D2DF3140}">
      <dgm:prSet/>
      <dgm:spPr/>
      <dgm:t>
        <a:bodyPr/>
        <a:lstStyle/>
        <a:p>
          <a:endParaRPr lang="en-US"/>
        </a:p>
      </dgm:t>
    </dgm:pt>
    <dgm:pt modelId="{CCAB238E-F49E-4D93-802B-838CBFC681CF}" type="sibTrans" cxnId="{22343C61-3DAF-4D73-9470-18D9D2DF3140}">
      <dgm:prSet/>
      <dgm:spPr/>
      <dgm:t>
        <a:bodyPr/>
        <a:lstStyle/>
        <a:p>
          <a:endParaRPr lang="en-US"/>
        </a:p>
      </dgm:t>
    </dgm:pt>
    <dgm:pt modelId="{CD747341-364D-4C67-8350-03B1C7002DB6}">
      <dgm:prSet/>
      <dgm:spPr/>
      <dgm:t>
        <a:bodyPr/>
        <a:lstStyle/>
        <a:p>
          <a:r>
            <a:rPr lang="en-US" b="0" i="0"/>
            <a:t>Age of the domain: The length of time since the domain was registered, obtained from WHOIS data.</a:t>
          </a:r>
          <a:endParaRPr lang="en-US"/>
        </a:p>
      </dgm:t>
    </dgm:pt>
    <dgm:pt modelId="{2742EC0A-2E69-47C3-9FD1-FF7AB5219D8B}" type="parTrans" cxnId="{EDACA2C5-1404-4006-A199-12F5B42FB84E}">
      <dgm:prSet/>
      <dgm:spPr/>
      <dgm:t>
        <a:bodyPr/>
        <a:lstStyle/>
        <a:p>
          <a:endParaRPr lang="en-US"/>
        </a:p>
      </dgm:t>
    </dgm:pt>
    <dgm:pt modelId="{10141FD4-3B15-43D4-99AB-B900FA3E235D}" type="sibTrans" cxnId="{EDACA2C5-1404-4006-A199-12F5B42FB84E}">
      <dgm:prSet/>
      <dgm:spPr/>
      <dgm:t>
        <a:bodyPr/>
        <a:lstStyle/>
        <a:p>
          <a:endParaRPr lang="en-US"/>
        </a:p>
      </dgm:t>
    </dgm:pt>
    <dgm:pt modelId="{6221408D-8925-4837-BDCA-BE43F8F5954C}">
      <dgm:prSet/>
      <dgm:spPr/>
      <dgm:t>
        <a:bodyPr/>
        <a:lstStyle/>
        <a:p>
          <a:r>
            <a:rPr lang="en-US" b="0" i="0" dirty="0"/>
            <a:t>Top-level domain (TLD): The extension of the domain (e.g., .com, .org, .</a:t>
          </a:r>
          <a:r>
            <a:rPr lang="en-US" b="0" i="0" dirty="0" err="1"/>
            <a:t>edu</a:t>
          </a:r>
          <a:r>
            <a:rPr lang="en-US" b="0" i="0" dirty="0"/>
            <a:t>), which can provide insights into the nature of the website.</a:t>
          </a:r>
          <a:endParaRPr lang="en-US" dirty="0"/>
        </a:p>
      </dgm:t>
    </dgm:pt>
    <dgm:pt modelId="{B747ED2D-ECA0-4B38-A962-31A1D754227F}" type="parTrans" cxnId="{0209EC3A-FA2F-4524-BC3C-772FDC5924B9}">
      <dgm:prSet/>
      <dgm:spPr/>
      <dgm:t>
        <a:bodyPr/>
        <a:lstStyle/>
        <a:p>
          <a:endParaRPr lang="en-US"/>
        </a:p>
      </dgm:t>
    </dgm:pt>
    <dgm:pt modelId="{A42F1F8D-0B34-4554-8CA5-F57F945C4811}" type="sibTrans" cxnId="{0209EC3A-FA2F-4524-BC3C-772FDC5924B9}">
      <dgm:prSet/>
      <dgm:spPr/>
      <dgm:t>
        <a:bodyPr/>
        <a:lstStyle/>
        <a:p>
          <a:endParaRPr lang="en-US"/>
        </a:p>
      </dgm:t>
    </dgm:pt>
    <dgm:pt modelId="{161B72A0-E63A-458B-97D3-FF0A28163C87}">
      <dgm:prSet/>
      <dgm:spPr/>
      <dgm:t>
        <a:bodyPr/>
        <a:lstStyle/>
        <a:p>
          <a:pPr>
            <a:defRPr b="1"/>
          </a:pPr>
          <a:r>
            <a:rPr lang="en-US" b="0" i="0"/>
            <a:t>URL Structure Features:</a:t>
          </a:r>
          <a:endParaRPr lang="en-US"/>
        </a:p>
      </dgm:t>
    </dgm:pt>
    <dgm:pt modelId="{14F83790-1312-41B2-97A9-2ADCAD5EA043}" type="parTrans" cxnId="{F98753FC-AA09-4A8D-8572-1EFDF031DEE2}">
      <dgm:prSet/>
      <dgm:spPr/>
      <dgm:t>
        <a:bodyPr/>
        <a:lstStyle/>
        <a:p>
          <a:endParaRPr lang="en-US"/>
        </a:p>
      </dgm:t>
    </dgm:pt>
    <dgm:pt modelId="{D38F968D-A6AF-4A76-BC7A-675F71ACF3A8}" type="sibTrans" cxnId="{F98753FC-AA09-4A8D-8572-1EFDF031DEE2}">
      <dgm:prSet/>
      <dgm:spPr/>
      <dgm:t>
        <a:bodyPr/>
        <a:lstStyle/>
        <a:p>
          <a:endParaRPr lang="en-US"/>
        </a:p>
      </dgm:t>
    </dgm:pt>
    <dgm:pt modelId="{2178DA44-9E95-4A71-8E1B-2D00271384E9}">
      <dgm:prSet/>
      <dgm:spPr/>
      <dgm:t>
        <a:bodyPr/>
        <a:lstStyle/>
        <a:p>
          <a:r>
            <a:rPr lang="en-US" b="0" i="0"/>
            <a:t>Length of the URL: The number of characters in the URL, which can indicate complexity or suspiciousness.</a:t>
          </a:r>
          <a:endParaRPr lang="en-US"/>
        </a:p>
      </dgm:t>
    </dgm:pt>
    <dgm:pt modelId="{E9087852-07D9-46E8-BB37-A0FD83872D1F}" type="parTrans" cxnId="{9E4BD58D-0D8B-48EE-B908-B173A1B13B66}">
      <dgm:prSet/>
      <dgm:spPr/>
      <dgm:t>
        <a:bodyPr/>
        <a:lstStyle/>
        <a:p>
          <a:endParaRPr lang="en-US"/>
        </a:p>
      </dgm:t>
    </dgm:pt>
    <dgm:pt modelId="{3912C1B4-B58F-47F9-AF62-377B47B7088A}" type="sibTrans" cxnId="{9E4BD58D-0D8B-48EE-B908-B173A1B13B66}">
      <dgm:prSet/>
      <dgm:spPr/>
      <dgm:t>
        <a:bodyPr/>
        <a:lstStyle/>
        <a:p>
          <a:endParaRPr lang="en-US"/>
        </a:p>
      </dgm:t>
    </dgm:pt>
    <dgm:pt modelId="{9FC5CA7A-0B6B-48CD-9207-4A2A29FEAA36}">
      <dgm:prSet/>
      <dgm:spPr/>
      <dgm:t>
        <a:bodyPr/>
        <a:lstStyle/>
        <a:p>
          <a:r>
            <a:rPr lang="en-US" b="0" i="0"/>
            <a:t>Presence of special characters: Detection of unusual characters or symbols in the URL.</a:t>
          </a:r>
          <a:endParaRPr lang="en-US"/>
        </a:p>
      </dgm:t>
    </dgm:pt>
    <dgm:pt modelId="{C76C1D8E-7D79-4AC8-9716-B2154D3B520C}" type="parTrans" cxnId="{332773DB-3F7E-428B-AB5F-BDDBF8E3776D}">
      <dgm:prSet/>
      <dgm:spPr/>
      <dgm:t>
        <a:bodyPr/>
        <a:lstStyle/>
        <a:p>
          <a:endParaRPr lang="en-US"/>
        </a:p>
      </dgm:t>
    </dgm:pt>
    <dgm:pt modelId="{3FA65731-88DE-469C-81C9-BF279100AE72}" type="sibTrans" cxnId="{332773DB-3F7E-428B-AB5F-BDDBF8E3776D}">
      <dgm:prSet/>
      <dgm:spPr/>
      <dgm:t>
        <a:bodyPr/>
        <a:lstStyle/>
        <a:p>
          <a:endParaRPr lang="en-US"/>
        </a:p>
      </dgm:t>
    </dgm:pt>
    <dgm:pt modelId="{466CC964-2CD6-4612-A450-C70077321298}">
      <dgm:prSet/>
      <dgm:spPr/>
      <dgm:t>
        <a:bodyPr/>
        <a:lstStyle/>
        <a:p>
          <a:r>
            <a:rPr lang="en-US" b="0" i="0"/>
            <a:t>Redirections: Identification of URL redirections, which may be used to obfuscate the true destination of the website.</a:t>
          </a:r>
          <a:endParaRPr lang="en-US"/>
        </a:p>
      </dgm:t>
    </dgm:pt>
    <dgm:pt modelId="{FBB349B9-3A6B-451C-83EF-D8D45215EE53}" type="parTrans" cxnId="{B959F932-6872-4099-9C7D-FBEA800D6902}">
      <dgm:prSet/>
      <dgm:spPr/>
      <dgm:t>
        <a:bodyPr/>
        <a:lstStyle/>
        <a:p>
          <a:endParaRPr lang="en-US"/>
        </a:p>
      </dgm:t>
    </dgm:pt>
    <dgm:pt modelId="{0A81C5A2-A800-46A9-954B-2B269E4D4CF7}" type="sibTrans" cxnId="{B959F932-6872-4099-9C7D-FBEA800D6902}">
      <dgm:prSet/>
      <dgm:spPr/>
      <dgm:t>
        <a:bodyPr/>
        <a:lstStyle/>
        <a:p>
          <a:endParaRPr lang="en-US"/>
        </a:p>
      </dgm:t>
    </dgm:pt>
    <dgm:pt modelId="{F476A01D-7B16-4A99-B904-C84553282C12}">
      <dgm:prSet/>
      <dgm:spPr/>
      <dgm:t>
        <a:bodyPr/>
        <a:lstStyle/>
        <a:p>
          <a:r>
            <a:rPr lang="en-US" b="0" i="0"/>
            <a:t>Subdomains: Analysis of the presence and number of subdomains in the URL.</a:t>
          </a:r>
          <a:endParaRPr lang="en-US"/>
        </a:p>
      </dgm:t>
    </dgm:pt>
    <dgm:pt modelId="{4A2E181A-8CEA-42E6-80D5-5EC67F260EA6}" type="parTrans" cxnId="{15D3B7C6-DF9B-4580-B7F3-D772586433FB}">
      <dgm:prSet/>
      <dgm:spPr/>
      <dgm:t>
        <a:bodyPr/>
        <a:lstStyle/>
        <a:p>
          <a:endParaRPr lang="en-US"/>
        </a:p>
      </dgm:t>
    </dgm:pt>
    <dgm:pt modelId="{2BC001EB-6755-4A47-922C-8803A1D6B3BC}" type="sibTrans" cxnId="{15D3B7C6-DF9B-4580-B7F3-D772586433FB}">
      <dgm:prSet/>
      <dgm:spPr/>
      <dgm:t>
        <a:bodyPr/>
        <a:lstStyle/>
        <a:p>
          <a:endParaRPr lang="en-US"/>
        </a:p>
      </dgm:t>
    </dgm:pt>
    <dgm:pt modelId="{5C5037D3-4605-6C48-A413-1A2A6E7A1B11}" type="pres">
      <dgm:prSet presAssocID="{082AB5D4-8E8A-4414-AE13-92EC586870D1}" presName="linear" presStyleCnt="0">
        <dgm:presLayoutVars>
          <dgm:dir/>
          <dgm:animLvl val="lvl"/>
          <dgm:resizeHandles val="exact"/>
        </dgm:presLayoutVars>
      </dgm:prSet>
      <dgm:spPr/>
    </dgm:pt>
    <dgm:pt modelId="{D1677A04-F04C-8B40-BEA7-4C9643D246A7}" type="pres">
      <dgm:prSet presAssocID="{45613649-D1F0-4C83-B310-6370E8C84179}" presName="parentLin" presStyleCnt="0"/>
      <dgm:spPr/>
    </dgm:pt>
    <dgm:pt modelId="{60B31C5A-9F71-F646-9A59-AEDFA4E76A64}" type="pres">
      <dgm:prSet presAssocID="{45613649-D1F0-4C83-B310-6370E8C84179}" presName="parentLeftMargin" presStyleLbl="node1" presStyleIdx="0" presStyleCnt="2"/>
      <dgm:spPr/>
    </dgm:pt>
    <dgm:pt modelId="{C1D6AF65-9E48-F04D-AAAD-4AC4C7BABFF3}" type="pres">
      <dgm:prSet presAssocID="{45613649-D1F0-4C83-B310-6370E8C84179}" presName="parentText" presStyleLbl="node1" presStyleIdx="0" presStyleCnt="2">
        <dgm:presLayoutVars>
          <dgm:chMax val="0"/>
          <dgm:bulletEnabled val="1"/>
        </dgm:presLayoutVars>
      </dgm:prSet>
      <dgm:spPr/>
    </dgm:pt>
    <dgm:pt modelId="{304F70EF-E153-E74D-AACC-D12847915508}" type="pres">
      <dgm:prSet presAssocID="{45613649-D1F0-4C83-B310-6370E8C84179}" presName="negativeSpace" presStyleCnt="0"/>
      <dgm:spPr/>
    </dgm:pt>
    <dgm:pt modelId="{115B16D0-1EA3-D049-8C80-C6ECBF8349EC}" type="pres">
      <dgm:prSet presAssocID="{45613649-D1F0-4C83-B310-6370E8C84179}" presName="childText" presStyleLbl="conFgAcc1" presStyleIdx="0" presStyleCnt="2">
        <dgm:presLayoutVars>
          <dgm:bulletEnabled val="1"/>
        </dgm:presLayoutVars>
      </dgm:prSet>
      <dgm:spPr/>
    </dgm:pt>
    <dgm:pt modelId="{05D59EBA-5DEA-E042-94ED-3CD8196DBE1F}" type="pres">
      <dgm:prSet presAssocID="{2214BCB7-76B3-474A-AE2D-568CDFFE6EDC}" presName="spaceBetweenRectangles" presStyleCnt="0"/>
      <dgm:spPr/>
    </dgm:pt>
    <dgm:pt modelId="{89FC486F-FE3A-2E43-B3F1-0D42CB1727FC}" type="pres">
      <dgm:prSet presAssocID="{161B72A0-E63A-458B-97D3-FF0A28163C87}" presName="parentLin" presStyleCnt="0"/>
      <dgm:spPr/>
    </dgm:pt>
    <dgm:pt modelId="{2A73A5AF-AF6E-5140-9BB8-A7F60FFD9EA1}" type="pres">
      <dgm:prSet presAssocID="{161B72A0-E63A-458B-97D3-FF0A28163C87}" presName="parentLeftMargin" presStyleLbl="node1" presStyleIdx="0" presStyleCnt="2"/>
      <dgm:spPr/>
    </dgm:pt>
    <dgm:pt modelId="{DF0D34F6-1805-0C4D-B6B4-7C6B13274F4B}" type="pres">
      <dgm:prSet presAssocID="{161B72A0-E63A-458B-97D3-FF0A28163C87}" presName="parentText" presStyleLbl="node1" presStyleIdx="1" presStyleCnt="2">
        <dgm:presLayoutVars>
          <dgm:chMax val="0"/>
          <dgm:bulletEnabled val="1"/>
        </dgm:presLayoutVars>
      </dgm:prSet>
      <dgm:spPr/>
    </dgm:pt>
    <dgm:pt modelId="{E925FB88-40F3-5446-AA74-A450BF68A054}" type="pres">
      <dgm:prSet presAssocID="{161B72A0-E63A-458B-97D3-FF0A28163C87}" presName="negativeSpace" presStyleCnt="0"/>
      <dgm:spPr/>
    </dgm:pt>
    <dgm:pt modelId="{462742D3-4FA6-1B43-B1C9-693C8EDAA163}" type="pres">
      <dgm:prSet presAssocID="{161B72A0-E63A-458B-97D3-FF0A28163C87}" presName="childText" presStyleLbl="conFgAcc1" presStyleIdx="1" presStyleCnt="2">
        <dgm:presLayoutVars>
          <dgm:bulletEnabled val="1"/>
        </dgm:presLayoutVars>
      </dgm:prSet>
      <dgm:spPr/>
    </dgm:pt>
  </dgm:ptLst>
  <dgm:cxnLst>
    <dgm:cxn modelId="{0ACFA01F-9440-BA4F-8BBA-ACB48C4568B1}" type="presOf" srcId="{45613649-D1F0-4C83-B310-6370E8C84179}" destId="{60B31C5A-9F71-F646-9A59-AEDFA4E76A64}" srcOrd="0" destOrd="0" presId="urn:microsoft.com/office/officeart/2005/8/layout/list1"/>
    <dgm:cxn modelId="{B959F932-6872-4099-9C7D-FBEA800D6902}" srcId="{161B72A0-E63A-458B-97D3-FF0A28163C87}" destId="{466CC964-2CD6-4612-A450-C70077321298}" srcOrd="2" destOrd="0" parTransId="{FBB349B9-3A6B-451C-83EF-D8D45215EE53}" sibTransId="{0A81C5A2-A800-46A9-954B-2B269E4D4CF7}"/>
    <dgm:cxn modelId="{0266B835-C64C-C346-A8CD-607270089600}" type="presOf" srcId="{9FC5CA7A-0B6B-48CD-9207-4A2A29FEAA36}" destId="{462742D3-4FA6-1B43-B1C9-693C8EDAA163}" srcOrd="0" destOrd="1" presId="urn:microsoft.com/office/officeart/2005/8/layout/list1"/>
    <dgm:cxn modelId="{0209EC3A-FA2F-4524-BC3C-772FDC5924B9}" srcId="{45613649-D1F0-4C83-B310-6370E8C84179}" destId="{6221408D-8925-4837-BDCA-BE43F8F5954C}" srcOrd="3" destOrd="0" parTransId="{B747ED2D-ECA0-4B38-A962-31A1D754227F}" sibTransId="{A42F1F8D-0B34-4554-8CA5-F57F945C4811}"/>
    <dgm:cxn modelId="{9B5CDB3B-ADF6-B549-AF4F-D741B8CF8712}" type="presOf" srcId="{161B72A0-E63A-458B-97D3-FF0A28163C87}" destId="{DF0D34F6-1805-0C4D-B6B4-7C6B13274F4B}" srcOrd="1" destOrd="0" presId="urn:microsoft.com/office/officeart/2005/8/layout/list1"/>
    <dgm:cxn modelId="{6354B545-C2E0-6541-B1AB-62E3D24BB343}" type="presOf" srcId="{2178DA44-9E95-4A71-8E1B-2D00271384E9}" destId="{462742D3-4FA6-1B43-B1C9-693C8EDAA163}" srcOrd="0" destOrd="0" presId="urn:microsoft.com/office/officeart/2005/8/layout/list1"/>
    <dgm:cxn modelId="{1F3B4552-B010-4259-BC27-14BD5317D173}" srcId="{45613649-D1F0-4C83-B310-6370E8C84179}" destId="{3AAB1AC5-33F8-492C-AD25-36A3CDE40FD3}" srcOrd="0" destOrd="0" parTransId="{BA41A57F-DC98-4C71-BF23-9C9E1CD33C33}" sibTransId="{F7869B1F-ACAB-4193-B1AA-D0E57A2B8F77}"/>
    <dgm:cxn modelId="{59C5F95B-0BE6-6B4E-84D0-D6C6BDBAF0CE}" type="presOf" srcId="{6221408D-8925-4837-BDCA-BE43F8F5954C}" destId="{115B16D0-1EA3-D049-8C80-C6ECBF8349EC}" srcOrd="0" destOrd="3" presId="urn:microsoft.com/office/officeart/2005/8/layout/list1"/>
    <dgm:cxn modelId="{22343C61-3DAF-4D73-9470-18D9D2DF3140}" srcId="{45613649-D1F0-4C83-B310-6370E8C84179}" destId="{D73C1E2E-9D1A-4E89-BB24-038019CCB360}" srcOrd="1" destOrd="0" parTransId="{766D377F-C5F6-4567-BF57-7BA3BBD5E7DC}" sibTransId="{CCAB238E-F49E-4D93-802B-838CBFC681CF}"/>
    <dgm:cxn modelId="{43F32B66-4037-490C-BFB9-207664D9D5CC}" srcId="{082AB5D4-8E8A-4414-AE13-92EC586870D1}" destId="{45613649-D1F0-4C83-B310-6370E8C84179}" srcOrd="0" destOrd="0" parTransId="{30738DC5-3AFF-43A8-8089-91CD0754318D}" sibTransId="{2214BCB7-76B3-474A-AE2D-568CDFFE6EDC}"/>
    <dgm:cxn modelId="{AAB5B980-4127-3A48-80C2-B0D8AE432D1E}" type="presOf" srcId="{161B72A0-E63A-458B-97D3-FF0A28163C87}" destId="{2A73A5AF-AF6E-5140-9BB8-A7F60FFD9EA1}" srcOrd="0" destOrd="0" presId="urn:microsoft.com/office/officeart/2005/8/layout/list1"/>
    <dgm:cxn modelId="{3E53EB85-998A-C449-AF84-211C05E66AC5}" type="presOf" srcId="{082AB5D4-8E8A-4414-AE13-92EC586870D1}" destId="{5C5037D3-4605-6C48-A413-1A2A6E7A1B11}" srcOrd="0" destOrd="0" presId="urn:microsoft.com/office/officeart/2005/8/layout/list1"/>
    <dgm:cxn modelId="{9E4BD58D-0D8B-48EE-B908-B173A1B13B66}" srcId="{161B72A0-E63A-458B-97D3-FF0A28163C87}" destId="{2178DA44-9E95-4A71-8E1B-2D00271384E9}" srcOrd="0" destOrd="0" parTransId="{E9087852-07D9-46E8-BB37-A0FD83872D1F}" sibTransId="{3912C1B4-B58F-47F9-AF62-377B47B7088A}"/>
    <dgm:cxn modelId="{0523778F-0A5B-D245-AEA9-94654D4604F6}" type="presOf" srcId="{3AAB1AC5-33F8-492C-AD25-36A3CDE40FD3}" destId="{115B16D0-1EA3-D049-8C80-C6ECBF8349EC}" srcOrd="0" destOrd="0" presId="urn:microsoft.com/office/officeart/2005/8/layout/list1"/>
    <dgm:cxn modelId="{4F83EAA8-4A7D-6A44-9F6E-5FD5F724585A}" type="presOf" srcId="{D73C1E2E-9D1A-4E89-BB24-038019CCB360}" destId="{115B16D0-1EA3-D049-8C80-C6ECBF8349EC}" srcOrd="0" destOrd="1" presId="urn:microsoft.com/office/officeart/2005/8/layout/list1"/>
    <dgm:cxn modelId="{F12D96AE-7236-124B-A29A-A546358B10D7}" type="presOf" srcId="{45613649-D1F0-4C83-B310-6370E8C84179}" destId="{C1D6AF65-9E48-F04D-AAAD-4AC4C7BABFF3}" srcOrd="1" destOrd="0" presId="urn:microsoft.com/office/officeart/2005/8/layout/list1"/>
    <dgm:cxn modelId="{760B67BE-ED56-9446-8832-D97C694D1722}" type="presOf" srcId="{CD747341-364D-4C67-8350-03B1C7002DB6}" destId="{115B16D0-1EA3-D049-8C80-C6ECBF8349EC}" srcOrd="0" destOrd="2" presId="urn:microsoft.com/office/officeart/2005/8/layout/list1"/>
    <dgm:cxn modelId="{EDACA2C5-1404-4006-A199-12F5B42FB84E}" srcId="{45613649-D1F0-4C83-B310-6370E8C84179}" destId="{CD747341-364D-4C67-8350-03B1C7002DB6}" srcOrd="2" destOrd="0" parTransId="{2742EC0A-2E69-47C3-9FD1-FF7AB5219D8B}" sibTransId="{10141FD4-3B15-43D4-99AB-B900FA3E235D}"/>
    <dgm:cxn modelId="{15D3B7C6-DF9B-4580-B7F3-D772586433FB}" srcId="{161B72A0-E63A-458B-97D3-FF0A28163C87}" destId="{F476A01D-7B16-4A99-B904-C84553282C12}" srcOrd="3" destOrd="0" parTransId="{4A2E181A-8CEA-42E6-80D5-5EC67F260EA6}" sibTransId="{2BC001EB-6755-4A47-922C-8803A1D6B3BC}"/>
    <dgm:cxn modelId="{332773DB-3F7E-428B-AB5F-BDDBF8E3776D}" srcId="{161B72A0-E63A-458B-97D3-FF0A28163C87}" destId="{9FC5CA7A-0B6B-48CD-9207-4A2A29FEAA36}" srcOrd="1" destOrd="0" parTransId="{C76C1D8E-7D79-4AC8-9716-B2154D3B520C}" sibTransId="{3FA65731-88DE-469C-81C9-BF279100AE72}"/>
    <dgm:cxn modelId="{ACD106EE-2182-8841-8997-643F1D81E631}" type="presOf" srcId="{466CC964-2CD6-4612-A450-C70077321298}" destId="{462742D3-4FA6-1B43-B1C9-693C8EDAA163}" srcOrd="0" destOrd="2" presId="urn:microsoft.com/office/officeart/2005/8/layout/list1"/>
    <dgm:cxn modelId="{68AA2BF2-6D2F-CE48-B57D-9E57E5F15711}" type="presOf" srcId="{F476A01D-7B16-4A99-B904-C84553282C12}" destId="{462742D3-4FA6-1B43-B1C9-693C8EDAA163}" srcOrd="0" destOrd="3" presId="urn:microsoft.com/office/officeart/2005/8/layout/list1"/>
    <dgm:cxn modelId="{F98753FC-AA09-4A8D-8572-1EFDF031DEE2}" srcId="{082AB5D4-8E8A-4414-AE13-92EC586870D1}" destId="{161B72A0-E63A-458B-97D3-FF0A28163C87}" srcOrd="1" destOrd="0" parTransId="{14F83790-1312-41B2-97A9-2ADCAD5EA043}" sibTransId="{D38F968D-A6AF-4A76-BC7A-675F71ACF3A8}"/>
    <dgm:cxn modelId="{90218021-C34B-084F-B209-F583A8618C80}" type="presParOf" srcId="{5C5037D3-4605-6C48-A413-1A2A6E7A1B11}" destId="{D1677A04-F04C-8B40-BEA7-4C9643D246A7}" srcOrd="0" destOrd="0" presId="urn:microsoft.com/office/officeart/2005/8/layout/list1"/>
    <dgm:cxn modelId="{C00DACB7-68C2-6148-AA6E-FFE1C72E0016}" type="presParOf" srcId="{D1677A04-F04C-8B40-BEA7-4C9643D246A7}" destId="{60B31C5A-9F71-F646-9A59-AEDFA4E76A64}" srcOrd="0" destOrd="0" presId="urn:microsoft.com/office/officeart/2005/8/layout/list1"/>
    <dgm:cxn modelId="{944675A8-47B1-334E-9BAD-B32469790C2F}" type="presParOf" srcId="{D1677A04-F04C-8B40-BEA7-4C9643D246A7}" destId="{C1D6AF65-9E48-F04D-AAAD-4AC4C7BABFF3}" srcOrd="1" destOrd="0" presId="urn:microsoft.com/office/officeart/2005/8/layout/list1"/>
    <dgm:cxn modelId="{E7F59E66-AF7F-7843-9EC3-7F66B720E532}" type="presParOf" srcId="{5C5037D3-4605-6C48-A413-1A2A6E7A1B11}" destId="{304F70EF-E153-E74D-AACC-D12847915508}" srcOrd="1" destOrd="0" presId="urn:microsoft.com/office/officeart/2005/8/layout/list1"/>
    <dgm:cxn modelId="{257237FC-7723-7844-8CDA-6BDB58149E3A}" type="presParOf" srcId="{5C5037D3-4605-6C48-A413-1A2A6E7A1B11}" destId="{115B16D0-1EA3-D049-8C80-C6ECBF8349EC}" srcOrd="2" destOrd="0" presId="urn:microsoft.com/office/officeart/2005/8/layout/list1"/>
    <dgm:cxn modelId="{E0F25644-4DF6-4D43-8E56-BF1FE71F803A}" type="presParOf" srcId="{5C5037D3-4605-6C48-A413-1A2A6E7A1B11}" destId="{05D59EBA-5DEA-E042-94ED-3CD8196DBE1F}" srcOrd="3" destOrd="0" presId="urn:microsoft.com/office/officeart/2005/8/layout/list1"/>
    <dgm:cxn modelId="{47C8A3E1-564B-5F43-8B4B-9D6C46D83C21}" type="presParOf" srcId="{5C5037D3-4605-6C48-A413-1A2A6E7A1B11}" destId="{89FC486F-FE3A-2E43-B3F1-0D42CB1727FC}" srcOrd="4" destOrd="0" presId="urn:microsoft.com/office/officeart/2005/8/layout/list1"/>
    <dgm:cxn modelId="{43D31F8B-D70A-594B-A43E-8E6902C90B90}" type="presParOf" srcId="{89FC486F-FE3A-2E43-B3F1-0D42CB1727FC}" destId="{2A73A5AF-AF6E-5140-9BB8-A7F60FFD9EA1}" srcOrd="0" destOrd="0" presId="urn:microsoft.com/office/officeart/2005/8/layout/list1"/>
    <dgm:cxn modelId="{C7AE50BB-2D5F-9B4D-9309-D904095695EC}" type="presParOf" srcId="{89FC486F-FE3A-2E43-B3F1-0D42CB1727FC}" destId="{DF0D34F6-1805-0C4D-B6B4-7C6B13274F4B}" srcOrd="1" destOrd="0" presId="urn:microsoft.com/office/officeart/2005/8/layout/list1"/>
    <dgm:cxn modelId="{D9F4B6B3-8AAC-C64A-B60B-89C682195B81}" type="presParOf" srcId="{5C5037D3-4605-6C48-A413-1A2A6E7A1B11}" destId="{E925FB88-40F3-5446-AA74-A450BF68A054}" srcOrd="5" destOrd="0" presId="urn:microsoft.com/office/officeart/2005/8/layout/list1"/>
    <dgm:cxn modelId="{F1099D08-7C9A-2C45-98C6-DC50E1B39F2F}" type="presParOf" srcId="{5C5037D3-4605-6C48-A413-1A2A6E7A1B11}" destId="{462742D3-4FA6-1B43-B1C9-693C8EDAA163}"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DF4CB3C-415D-46E5-95C6-A1FFB24D3B8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8EAEDDD-B9E6-464D-94D6-F803CE5CEE9C}">
      <dgm:prSet/>
      <dgm:spPr/>
      <dgm:t>
        <a:bodyPr/>
        <a:lstStyle/>
        <a:p>
          <a:r>
            <a:rPr lang="en-US" b="0" i="0"/>
            <a:t>Content-Based Features:</a:t>
          </a:r>
          <a:endParaRPr lang="en-US"/>
        </a:p>
      </dgm:t>
    </dgm:pt>
    <dgm:pt modelId="{1427FDD1-32EE-4119-9CF4-10251530EB2F}" type="parTrans" cxnId="{38B2A4B5-95FE-4D76-8441-386DBFF4D873}">
      <dgm:prSet/>
      <dgm:spPr/>
      <dgm:t>
        <a:bodyPr/>
        <a:lstStyle/>
        <a:p>
          <a:endParaRPr lang="en-US"/>
        </a:p>
      </dgm:t>
    </dgm:pt>
    <dgm:pt modelId="{2B721EAB-4358-4700-A106-D524772EC512}" type="sibTrans" cxnId="{38B2A4B5-95FE-4D76-8441-386DBFF4D873}">
      <dgm:prSet/>
      <dgm:spPr/>
      <dgm:t>
        <a:bodyPr/>
        <a:lstStyle/>
        <a:p>
          <a:endParaRPr lang="en-US"/>
        </a:p>
      </dgm:t>
    </dgm:pt>
    <dgm:pt modelId="{648978A0-901B-48C2-96BA-EFDD932E0C0C}">
      <dgm:prSet/>
      <dgm:spPr/>
      <dgm:t>
        <a:bodyPr/>
        <a:lstStyle/>
        <a:p>
          <a:r>
            <a:rPr lang="en-US" b="0" i="0"/>
            <a:t>Keywords in the URL: Detection of specific keywords or patterns associated with phishing attempts.</a:t>
          </a:r>
          <a:endParaRPr lang="en-US"/>
        </a:p>
      </dgm:t>
    </dgm:pt>
    <dgm:pt modelId="{BA834D81-D706-4276-8845-C1B7053AE641}" type="parTrans" cxnId="{1419D055-295B-4156-B6AF-1DA96E8396DD}">
      <dgm:prSet/>
      <dgm:spPr/>
      <dgm:t>
        <a:bodyPr/>
        <a:lstStyle/>
        <a:p>
          <a:endParaRPr lang="en-US"/>
        </a:p>
      </dgm:t>
    </dgm:pt>
    <dgm:pt modelId="{2A3E238A-ACD6-4FBE-92F2-96BFA0D8812D}" type="sibTrans" cxnId="{1419D055-295B-4156-B6AF-1DA96E8396DD}">
      <dgm:prSet/>
      <dgm:spPr/>
      <dgm:t>
        <a:bodyPr/>
        <a:lstStyle/>
        <a:p>
          <a:endParaRPr lang="en-US"/>
        </a:p>
      </dgm:t>
    </dgm:pt>
    <dgm:pt modelId="{1ECF9DD0-A27C-49E4-98E7-B02F5EBC24D5}">
      <dgm:prSet/>
      <dgm:spPr/>
      <dgm:t>
        <a:bodyPr/>
        <a:lstStyle/>
        <a:p>
          <a:r>
            <a:rPr lang="en-US" b="0" i="0"/>
            <a:t>Embedded resources: Examination of embedded resources (e.g., images, scripts) linked in the URL.</a:t>
          </a:r>
          <a:endParaRPr lang="en-US"/>
        </a:p>
      </dgm:t>
    </dgm:pt>
    <dgm:pt modelId="{5BD8D058-2BD7-4D39-BDD0-C35AC4DD7867}" type="parTrans" cxnId="{A908E84D-F5AC-47A4-8339-3754325F18E0}">
      <dgm:prSet/>
      <dgm:spPr/>
      <dgm:t>
        <a:bodyPr/>
        <a:lstStyle/>
        <a:p>
          <a:endParaRPr lang="en-US"/>
        </a:p>
      </dgm:t>
    </dgm:pt>
    <dgm:pt modelId="{D861B95D-301A-4801-AAB4-1FDD147DCDB8}" type="sibTrans" cxnId="{A908E84D-F5AC-47A4-8339-3754325F18E0}">
      <dgm:prSet/>
      <dgm:spPr/>
      <dgm:t>
        <a:bodyPr/>
        <a:lstStyle/>
        <a:p>
          <a:endParaRPr lang="en-US"/>
        </a:p>
      </dgm:t>
    </dgm:pt>
    <dgm:pt modelId="{88295CF4-334B-4721-BE59-F3228A3FC7E2}">
      <dgm:prSet/>
      <dgm:spPr/>
      <dgm:t>
        <a:bodyPr/>
        <a:lstStyle/>
        <a:p>
          <a:r>
            <a:rPr lang="en-US" b="0" i="0"/>
            <a:t>Favicon presence: Presence of a favicon associated with the website, which can indicate authenticity.</a:t>
          </a:r>
          <a:endParaRPr lang="en-US"/>
        </a:p>
      </dgm:t>
    </dgm:pt>
    <dgm:pt modelId="{ACA088A2-2F54-4999-8102-BF70754FA965}" type="parTrans" cxnId="{EDEB9752-628A-4265-B669-772A4AC9CD9D}">
      <dgm:prSet/>
      <dgm:spPr/>
      <dgm:t>
        <a:bodyPr/>
        <a:lstStyle/>
        <a:p>
          <a:endParaRPr lang="en-US"/>
        </a:p>
      </dgm:t>
    </dgm:pt>
    <dgm:pt modelId="{6D2895E9-FB20-4C20-95F4-C9E99B59EE32}" type="sibTrans" cxnId="{EDEB9752-628A-4265-B669-772A4AC9CD9D}">
      <dgm:prSet/>
      <dgm:spPr/>
      <dgm:t>
        <a:bodyPr/>
        <a:lstStyle/>
        <a:p>
          <a:endParaRPr lang="en-US"/>
        </a:p>
      </dgm:t>
    </dgm:pt>
    <dgm:pt modelId="{598A2C16-BA4A-42D1-9520-023EA8B6DB3F}">
      <dgm:prSet/>
      <dgm:spPr/>
      <dgm:t>
        <a:bodyPr/>
        <a:lstStyle/>
        <a:p>
          <a:r>
            <a:rPr lang="en-US" b="0" i="0"/>
            <a:t>External Data Features:</a:t>
          </a:r>
          <a:endParaRPr lang="en-US"/>
        </a:p>
      </dgm:t>
    </dgm:pt>
    <dgm:pt modelId="{E716B34A-0D19-48CF-A6D5-76DF892071F1}" type="parTrans" cxnId="{2E4FC321-833F-401D-ADC2-8C1A356781C2}">
      <dgm:prSet/>
      <dgm:spPr/>
      <dgm:t>
        <a:bodyPr/>
        <a:lstStyle/>
        <a:p>
          <a:endParaRPr lang="en-US"/>
        </a:p>
      </dgm:t>
    </dgm:pt>
    <dgm:pt modelId="{712FF8C3-C4F0-4D94-BBFB-3B7525BE25BD}" type="sibTrans" cxnId="{2E4FC321-833F-401D-ADC2-8C1A356781C2}">
      <dgm:prSet/>
      <dgm:spPr/>
      <dgm:t>
        <a:bodyPr/>
        <a:lstStyle/>
        <a:p>
          <a:endParaRPr lang="en-US"/>
        </a:p>
      </dgm:t>
    </dgm:pt>
    <dgm:pt modelId="{53DB38F0-D74E-4906-BA96-3064D57E0D36}">
      <dgm:prSet/>
      <dgm:spPr/>
      <dgm:t>
        <a:bodyPr/>
        <a:lstStyle/>
        <a:p>
          <a:r>
            <a:rPr lang="en-US" b="0" i="0" dirty="0"/>
            <a:t>WHOIS data: Analysis of registration details, including registrar, creation date, and expiration date.</a:t>
          </a:r>
          <a:endParaRPr lang="en-US" dirty="0"/>
        </a:p>
      </dgm:t>
    </dgm:pt>
    <dgm:pt modelId="{768FB670-B209-4143-A694-E4075312935A}" type="parTrans" cxnId="{DB87C201-724C-4D9E-A1F3-2A3DFB1B4999}">
      <dgm:prSet/>
      <dgm:spPr/>
      <dgm:t>
        <a:bodyPr/>
        <a:lstStyle/>
        <a:p>
          <a:endParaRPr lang="en-US"/>
        </a:p>
      </dgm:t>
    </dgm:pt>
    <dgm:pt modelId="{553F4018-9C1B-4ED8-9DDE-59C14BA42506}" type="sibTrans" cxnId="{DB87C201-724C-4D9E-A1F3-2A3DFB1B4999}">
      <dgm:prSet/>
      <dgm:spPr/>
      <dgm:t>
        <a:bodyPr/>
        <a:lstStyle/>
        <a:p>
          <a:endParaRPr lang="en-US"/>
        </a:p>
      </dgm:t>
    </dgm:pt>
    <dgm:pt modelId="{152CF042-8F74-440A-B3A9-3086599CB0A0}">
      <dgm:prSet/>
      <dgm:spPr/>
      <dgm:t>
        <a:bodyPr/>
        <a:lstStyle/>
        <a:p>
          <a:r>
            <a:rPr lang="en-US" b="0" i="0" dirty="0"/>
            <a:t>Reputation scores: Integration with reputation services to obtain scores indicating the trustworthiness of the website.</a:t>
          </a:r>
          <a:endParaRPr lang="en-US" dirty="0"/>
        </a:p>
      </dgm:t>
    </dgm:pt>
    <dgm:pt modelId="{55C4D94D-5D35-463D-A522-3EE45F9778F3}" type="parTrans" cxnId="{49A404F4-5499-402F-8341-F7A74405ED48}">
      <dgm:prSet/>
      <dgm:spPr/>
      <dgm:t>
        <a:bodyPr/>
        <a:lstStyle/>
        <a:p>
          <a:endParaRPr lang="en-US"/>
        </a:p>
      </dgm:t>
    </dgm:pt>
    <dgm:pt modelId="{30A2F9A6-5220-43DD-9426-2C877BAA3511}" type="sibTrans" cxnId="{49A404F4-5499-402F-8341-F7A74405ED48}">
      <dgm:prSet/>
      <dgm:spPr/>
      <dgm:t>
        <a:bodyPr/>
        <a:lstStyle/>
        <a:p>
          <a:endParaRPr lang="en-US"/>
        </a:p>
      </dgm:t>
    </dgm:pt>
    <dgm:pt modelId="{78918897-3B06-49FF-B8CE-F1ACEAA41216}">
      <dgm:prSet/>
      <dgm:spPr/>
      <dgm:t>
        <a:bodyPr/>
        <a:lstStyle/>
        <a:p>
          <a:r>
            <a:rPr lang="en-US" b="0" i="0" dirty="0"/>
            <a:t>Alexa rank: Ranking of website popularity obtained from Alexa, which may provide insights into the website's legitimacy.</a:t>
          </a:r>
          <a:endParaRPr lang="en-US" dirty="0"/>
        </a:p>
      </dgm:t>
    </dgm:pt>
    <dgm:pt modelId="{07BA2529-1D70-49CA-A873-BA1E3E7EFE1F}" type="parTrans" cxnId="{9B15A280-994C-46E1-BF3C-A347A5C97A44}">
      <dgm:prSet/>
      <dgm:spPr/>
      <dgm:t>
        <a:bodyPr/>
        <a:lstStyle/>
        <a:p>
          <a:endParaRPr lang="en-US"/>
        </a:p>
      </dgm:t>
    </dgm:pt>
    <dgm:pt modelId="{6117E040-52C5-4F32-B3CB-2C29A043B72A}" type="sibTrans" cxnId="{9B15A280-994C-46E1-BF3C-A347A5C97A44}">
      <dgm:prSet/>
      <dgm:spPr/>
      <dgm:t>
        <a:bodyPr/>
        <a:lstStyle/>
        <a:p>
          <a:endParaRPr lang="en-US"/>
        </a:p>
      </dgm:t>
    </dgm:pt>
    <dgm:pt modelId="{380A60F2-5089-424F-8479-E477B9AEF396}" type="pres">
      <dgm:prSet presAssocID="{BDF4CB3C-415D-46E5-95C6-A1FFB24D3B8C}" presName="linear" presStyleCnt="0">
        <dgm:presLayoutVars>
          <dgm:animLvl val="lvl"/>
          <dgm:resizeHandles val="exact"/>
        </dgm:presLayoutVars>
      </dgm:prSet>
      <dgm:spPr/>
    </dgm:pt>
    <dgm:pt modelId="{A949D3D3-056F-A549-AA90-B5A2A298CDEA}" type="pres">
      <dgm:prSet presAssocID="{08EAEDDD-B9E6-464D-94D6-F803CE5CEE9C}" presName="parentText" presStyleLbl="node1" presStyleIdx="0" presStyleCnt="2">
        <dgm:presLayoutVars>
          <dgm:chMax val="0"/>
          <dgm:bulletEnabled val="1"/>
        </dgm:presLayoutVars>
      </dgm:prSet>
      <dgm:spPr/>
    </dgm:pt>
    <dgm:pt modelId="{529D9BDC-A324-7A4C-AEA0-6883BE35CB71}" type="pres">
      <dgm:prSet presAssocID="{08EAEDDD-B9E6-464D-94D6-F803CE5CEE9C}" presName="childText" presStyleLbl="revTx" presStyleIdx="0" presStyleCnt="2">
        <dgm:presLayoutVars>
          <dgm:bulletEnabled val="1"/>
        </dgm:presLayoutVars>
      </dgm:prSet>
      <dgm:spPr/>
    </dgm:pt>
    <dgm:pt modelId="{0E91A146-3B65-314D-88A0-47AB226589E8}" type="pres">
      <dgm:prSet presAssocID="{598A2C16-BA4A-42D1-9520-023EA8B6DB3F}" presName="parentText" presStyleLbl="node1" presStyleIdx="1" presStyleCnt="2">
        <dgm:presLayoutVars>
          <dgm:chMax val="0"/>
          <dgm:bulletEnabled val="1"/>
        </dgm:presLayoutVars>
      </dgm:prSet>
      <dgm:spPr/>
    </dgm:pt>
    <dgm:pt modelId="{7ADA684E-D903-2148-AC2C-1EEEEA4DB4E4}" type="pres">
      <dgm:prSet presAssocID="{598A2C16-BA4A-42D1-9520-023EA8B6DB3F}" presName="childText" presStyleLbl="revTx" presStyleIdx="1" presStyleCnt="2">
        <dgm:presLayoutVars>
          <dgm:bulletEnabled val="1"/>
        </dgm:presLayoutVars>
      </dgm:prSet>
      <dgm:spPr/>
    </dgm:pt>
  </dgm:ptLst>
  <dgm:cxnLst>
    <dgm:cxn modelId="{DB87C201-724C-4D9E-A1F3-2A3DFB1B4999}" srcId="{598A2C16-BA4A-42D1-9520-023EA8B6DB3F}" destId="{53DB38F0-D74E-4906-BA96-3064D57E0D36}" srcOrd="0" destOrd="0" parTransId="{768FB670-B209-4143-A694-E4075312935A}" sibTransId="{553F4018-9C1B-4ED8-9DDE-59C14BA42506}"/>
    <dgm:cxn modelId="{C6604503-16CE-6E4F-8A72-E59509321CAA}" type="presOf" srcId="{BDF4CB3C-415D-46E5-95C6-A1FFB24D3B8C}" destId="{380A60F2-5089-424F-8479-E477B9AEF396}" srcOrd="0" destOrd="0" presId="urn:microsoft.com/office/officeart/2005/8/layout/vList2"/>
    <dgm:cxn modelId="{2E4FC321-833F-401D-ADC2-8C1A356781C2}" srcId="{BDF4CB3C-415D-46E5-95C6-A1FFB24D3B8C}" destId="{598A2C16-BA4A-42D1-9520-023EA8B6DB3F}" srcOrd="1" destOrd="0" parTransId="{E716B34A-0D19-48CF-A6D5-76DF892071F1}" sibTransId="{712FF8C3-C4F0-4D94-BBFB-3B7525BE25BD}"/>
    <dgm:cxn modelId="{65D32227-BD85-5545-8964-64755007D81F}" type="presOf" srcId="{53DB38F0-D74E-4906-BA96-3064D57E0D36}" destId="{7ADA684E-D903-2148-AC2C-1EEEEA4DB4E4}" srcOrd="0" destOrd="0" presId="urn:microsoft.com/office/officeart/2005/8/layout/vList2"/>
    <dgm:cxn modelId="{22AE362D-47E2-4F46-ADD2-3441B74F3222}" type="presOf" srcId="{1ECF9DD0-A27C-49E4-98E7-B02F5EBC24D5}" destId="{529D9BDC-A324-7A4C-AEA0-6883BE35CB71}" srcOrd="0" destOrd="1" presId="urn:microsoft.com/office/officeart/2005/8/layout/vList2"/>
    <dgm:cxn modelId="{48323736-3125-F240-93CE-B1720C41BD07}" type="presOf" srcId="{88295CF4-334B-4721-BE59-F3228A3FC7E2}" destId="{529D9BDC-A324-7A4C-AEA0-6883BE35CB71}" srcOrd="0" destOrd="2" presId="urn:microsoft.com/office/officeart/2005/8/layout/vList2"/>
    <dgm:cxn modelId="{A908E84D-F5AC-47A4-8339-3754325F18E0}" srcId="{08EAEDDD-B9E6-464D-94D6-F803CE5CEE9C}" destId="{1ECF9DD0-A27C-49E4-98E7-B02F5EBC24D5}" srcOrd="1" destOrd="0" parTransId="{5BD8D058-2BD7-4D39-BDD0-C35AC4DD7867}" sibTransId="{D861B95D-301A-4801-AAB4-1FDD147DCDB8}"/>
    <dgm:cxn modelId="{EDEB9752-628A-4265-B669-772A4AC9CD9D}" srcId="{08EAEDDD-B9E6-464D-94D6-F803CE5CEE9C}" destId="{88295CF4-334B-4721-BE59-F3228A3FC7E2}" srcOrd="2" destOrd="0" parTransId="{ACA088A2-2F54-4999-8102-BF70754FA965}" sibTransId="{6D2895E9-FB20-4C20-95F4-C9E99B59EE32}"/>
    <dgm:cxn modelId="{1419D055-295B-4156-B6AF-1DA96E8396DD}" srcId="{08EAEDDD-B9E6-464D-94D6-F803CE5CEE9C}" destId="{648978A0-901B-48C2-96BA-EFDD932E0C0C}" srcOrd="0" destOrd="0" parTransId="{BA834D81-D706-4276-8845-C1B7053AE641}" sibTransId="{2A3E238A-ACD6-4FBE-92F2-96BFA0D8812D}"/>
    <dgm:cxn modelId="{9C6D8667-9F75-9545-A801-1789AEB8D198}" type="presOf" srcId="{152CF042-8F74-440A-B3A9-3086599CB0A0}" destId="{7ADA684E-D903-2148-AC2C-1EEEEA4DB4E4}" srcOrd="0" destOrd="1" presId="urn:microsoft.com/office/officeart/2005/8/layout/vList2"/>
    <dgm:cxn modelId="{9B15A280-994C-46E1-BF3C-A347A5C97A44}" srcId="{598A2C16-BA4A-42D1-9520-023EA8B6DB3F}" destId="{78918897-3B06-49FF-B8CE-F1ACEAA41216}" srcOrd="2" destOrd="0" parTransId="{07BA2529-1D70-49CA-A873-BA1E3E7EFE1F}" sibTransId="{6117E040-52C5-4F32-B3CB-2C29A043B72A}"/>
    <dgm:cxn modelId="{678D6184-9C99-A941-8708-3485500D01E4}" type="presOf" srcId="{648978A0-901B-48C2-96BA-EFDD932E0C0C}" destId="{529D9BDC-A324-7A4C-AEA0-6883BE35CB71}" srcOrd="0" destOrd="0" presId="urn:microsoft.com/office/officeart/2005/8/layout/vList2"/>
    <dgm:cxn modelId="{35CD009E-DAC2-1344-BBA1-85F9C07D956C}" type="presOf" srcId="{08EAEDDD-B9E6-464D-94D6-F803CE5CEE9C}" destId="{A949D3D3-056F-A549-AA90-B5A2A298CDEA}" srcOrd="0" destOrd="0" presId="urn:microsoft.com/office/officeart/2005/8/layout/vList2"/>
    <dgm:cxn modelId="{38B2A4B5-95FE-4D76-8441-386DBFF4D873}" srcId="{BDF4CB3C-415D-46E5-95C6-A1FFB24D3B8C}" destId="{08EAEDDD-B9E6-464D-94D6-F803CE5CEE9C}" srcOrd="0" destOrd="0" parTransId="{1427FDD1-32EE-4119-9CF4-10251530EB2F}" sibTransId="{2B721EAB-4358-4700-A106-D524772EC512}"/>
    <dgm:cxn modelId="{1EA918D4-738E-CD41-8659-FBE3DF4A73AE}" type="presOf" srcId="{598A2C16-BA4A-42D1-9520-023EA8B6DB3F}" destId="{0E91A146-3B65-314D-88A0-47AB226589E8}" srcOrd="0" destOrd="0" presId="urn:microsoft.com/office/officeart/2005/8/layout/vList2"/>
    <dgm:cxn modelId="{B1114BE8-1F02-BC46-9357-44EB4A576F42}" type="presOf" srcId="{78918897-3B06-49FF-B8CE-F1ACEAA41216}" destId="{7ADA684E-D903-2148-AC2C-1EEEEA4DB4E4}" srcOrd="0" destOrd="2" presId="urn:microsoft.com/office/officeart/2005/8/layout/vList2"/>
    <dgm:cxn modelId="{49A404F4-5499-402F-8341-F7A74405ED48}" srcId="{598A2C16-BA4A-42D1-9520-023EA8B6DB3F}" destId="{152CF042-8F74-440A-B3A9-3086599CB0A0}" srcOrd="1" destOrd="0" parTransId="{55C4D94D-5D35-463D-A522-3EE45F9778F3}" sibTransId="{30A2F9A6-5220-43DD-9426-2C877BAA3511}"/>
    <dgm:cxn modelId="{D3B0C82B-61AA-8D43-B115-104A73B26056}" type="presParOf" srcId="{380A60F2-5089-424F-8479-E477B9AEF396}" destId="{A949D3D3-056F-A549-AA90-B5A2A298CDEA}" srcOrd="0" destOrd="0" presId="urn:microsoft.com/office/officeart/2005/8/layout/vList2"/>
    <dgm:cxn modelId="{C3726403-790C-E441-A85E-09D215CE44AC}" type="presParOf" srcId="{380A60F2-5089-424F-8479-E477B9AEF396}" destId="{529D9BDC-A324-7A4C-AEA0-6883BE35CB71}" srcOrd="1" destOrd="0" presId="urn:microsoft.com/office/officeart/2005/8/layout/vList2"/>
    <dgm:cxn modelId="{2575152F-1C17-F345-9C1E-55C494DEE042}" type="presParOf" srcId="{380A60F2-5089-424F-8479-E477B9AEF396}" destId="{0E91A146-3B65-314D-88A0-47AB226589E8}" srcOrd="2" destOrd="0" presId="urn:microsoft.com/office/officeart/2005/8/layout/vList2"/>
    <dgm:cxn modelId="{A21E5BD1-2ABA-8847-8A65-A1FCB8B3D6F0}" type="presParOf" srcId="{380A60F2-5089-424F-8479-E477B9AEF396}" destId="{7ADA684E-D903-2148-AC2C-1EEEEA4DB4E4}"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5BD44BA-BB0B-4C74-BB4A-AD04B5571E98}" type="doc">
      <dgm:prSet loTypeId="urn:microsoft.com/office/officeart/2005/8/layout/chevron1" loCatId="process" qsTypeId="urn:microsoft.com/office/officeart/2005/8/quickstyle/simple1" qsCatId="simple" csTypeId="urn:microsoft.com/office/officeart/2005/8/colors/colorful1" csCatId="colorful"/>
      <dgm:spPr/>
      <dgm:t>
        <a:bodyPr/>
        <a:lstStyle/>
        <a:p>
          <a:endParaRPr lang="en-US"/>
        </a:p>
      </dgm:t>
    </dgm:pt>
    <dgm:pt modelId="{CB5A775F-133F-4C43-9CE8-EBC6007A651B}">
      <dgm:prSet/>
      <dgm:spPr/>
      <dgm:t>
        <a:bodyPr/>
        <a:lstStyle/>
        <a:p>
          <a:r>
            <a:rPr lang="en-US" dirty="0"/>
            <a:t>TO BE CONTINUED…..</a:t>
          </a:r>
        </a:p>
      </dgm:t>
    </dgm:pt>
    <dgm:pt modelId="{F67E3C0D-231E-4727-8F39-4CC4D7BBCD8F}" type="parTrans" cxnId="{EC93B95F-7CA9-4CEC-8BD4-342640C5E7A7}">
      <dgm:prSet/>
      <dgm:spPr/>
      <dgm:t>
        <a:bodyPr/>
        <a:lstStyle/>
        <a:p>
          <a:endParaRPr lang="en-US"/>
        </a:p>
      </dgm:t>
    </dgm:pt>
    <dgm:pt modelId="{1B3DD841-66BF-4B76-9A53-4DBF8281766A}" type="sibTrans" cxnId="{EC93B95F-7CA9-4CEC-8BD4-342640C5E7A7}">
      <dgm:prSet/>
      <dgm:spPr/>
      <dgm:t>
        <a:bodyPr/>
        <a:lstStyle/>
        <a:p>
          <a:endParaRPr lang="en-US"/>
        </a:p>
      </dgm:t>
    </dgm:pt>
    <dgm:pt modelId="{0ED6D085-9CF0-BE49-BC00-26F18AA1A0E0}" type="pres">
      <dgm:prSet presAssocID="{B5BD44BA-BB0B-4C74-BB4A-AD04B5571E98}" presName="Name0" presStyleCnt="0">
        <dgm:presLayoutVars>
          <dgm:dir/>
          <dgm:animLvl val="lvl"/>
          <dgm:resizeHandles val="exact"/>
        </dgm:presLayoutVars>
      </dgm:prSet>
      <dgm:spPr/>
    </dgm:pt>
    <dgm:pt modelId="{50DABC1E-A973-FE42-8E49-A702E896EFE8}" type="pres">
      <dgm:prSet presAssocID="{CB5A775F-133F-4C43-9CE8-EBC6007A651B}" presName="parTxOnly" presStyleLbl="node1" presStyleIdx="0" presStyleCnt="1">
        <dgm:presLayoutVars>
          <dgm:chMax val="0"/>
          <dgm:chPref val="0"/>
          <dgm:bulletEnabled val="1"/>
        </dgm:presLayoutVars>
      </dgm:prSet>
      <dgm:spPr/>
    </dgm:pt>
  </dgm:ptLst>
  <dgm:cxnLst>
    <dgm:cxn modelId="{458D4602-4276-9049-8D97-370E68503318}" type="presOf" srcId="{CB5A775F-133F-4C43-9CE8-EBC6007A651B}" destId="{50DABC1E-A973-FE42-8E49-A702E896EFE8}" srcOrd="0" destOrd="0" presId="urn:microsoft.com/office/officeart/2005/8/layout/chevron1"/>
    <dgm:cxn modelId="{EC93B95F-7CA9-4CEC-8BD4-342640C5E7A7}" srcId="{B5BD44BA-BB0B-4C74-BB4A-AD04B5571E98}" destId="{CB5A775F-133F-4C43-9CE8-EBC6007A651B}" srcOrd="0" destOrd="0" parTransId="{F67E3C0D-231E-4727-8F39-4CC4D7BBCD8F}" sibTransId="{1B3DD841-66BF-4B76-9A53-4DBF8281766A}"/>
    <dgm:cxn modelId="{BF88DB99-1DCC-ED41-9953-703A207CB273}" type="presOf" srcId="{B5BD44BA-BB0B-4C74-BB4A-AD04B5571E98}" destId="{0ED6D085-9CF0-BE49-BC00-26F18AA1A0E0}" srcOrd="0" destOrd="0" presId="urn:microsoft.com/office/officeart/2005/8/layout/chevron1"/>
    <dgm:cxn modelId="{6B6A7000-D627-4F45-9C41-6D98ED83E885}" type="presParOf" srcId="{0ED6D085-9CF0-BE49-BC00-26F18AA1A0E0}" destId="{50DABC1E-A973-FE42-8E49-A702E896EFE8}"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861FDE-678C-9747-BFF4-9A3EF9AC7BB9}">
      <dsp:nvSpPr>
        <dsp:cNvPr id="0" name=""/>
        <dsp:cNvSpPr/>
      </dsp:nvSpPr>
      <dsp:spPr>
        <a:xfrm>
          <a:off x="1222711" y="2024"/>
          <a:ext cx="4819996" cy="3060698"/>
        </a:xfrm>
        <a:prstGeom prst="roundRect">
          <a:avLst>
            <a:gd name="adj" fmla="val 10000"/>
          </a:avLst>
        </a:prstGeom>
        <a:solidFill>
          <a:schemeClr val="accent5">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674223A-A6B3-E54E-A813-A01E2A454C07}">
      <dsp:nvSpPr>
        <dsp:cNvPr id="0" name=""/>
        <dsp:cNvSpPr/>
      </dsp:nvSpPr>
      <dsp:spPr>
        <a:xfrm>
          <a:off x="1758266" y="510802"/>
          <a:ext cx="4819996" cy="3060698"/>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dirty="0"/>
            <a:t>WEEK 5 TARGET -FEATURE EXTRACTION:</a:t>
          </a:r>
        </a:p>
      </dsp:txBody>
      <dsp:txXfrm>
        <a:off x="1847911" y="600447"/>
        <a:ext cx="4640706" cy="28814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B16D0-1EA3-D049-8C80-C6ECBF8349EC}">
      <dsp:nvSpPr>
        <dsp:cNvPr id="0" name=""/>
        <dsp:cNvSpPr/>
      </dsp:nvSpPr>
      <dsp:spPr>
        <a:xfrm>
          <a:off x="0" y="242781"/>
          <a:ext cx="5614987" cy="2293200"/>
        </a:xfrm>
        <a:prstGeom prst="rect">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5785" tIns="270764" rIns="435785" bIns="92456" numCol="1" spcCol="1270" anchor="t" anchorCtr="0">
          <a:noAutofit/>
        </a:bodyPr>
        <a:lstStyle/>
        <a:p>
          <a:pPr marL="114300" lvl="1" indent="-114300" algn="l" defTabSz="577850">
            <a:lnSpc>
              <a:spcPct val="90000"/>
            </a:lnSpc>
            <a:spcBef>
              <a:spcPct val="0"/>
            </a:spcBef>
            <a:spcAft>
              <a:spcPct val="15000"/>
            </a:spcAft>
            <a:buChar char="•"/>
          </a:pPr>
          <a:r>
            <a:rPr lang="en-US" sz="1300" b="0" i="0" kern="1200"/>
            <a:t>Length of the domain: The number of characters in the domain name.</a:t>
          </a:r>
          <a:endParaRPr lang="en-US" sz="1300" kern="1200"/>
        </a:p>
        <a:p>
          <a:pPr marL="114300" lvl="1" indent="-114300" algn="l" defTabSz="577850">
            <a:lnSpc>
              <a:spcPct val="90000"/>
            </a:lnSpc>
            <a:spcBef>
              <a:spcPct val="0"/>
            </a:spcBef>
            <a:spcAft>
              <a:spcPct val="15000"/>
            </a:spcAft>
            <a:buChar char="•"/>
          </a:pPr>
          <a:r>
            <a:rPr lang="en-US" sz="1300" b="0" i="0" kern="1200"/>
            <a:t>Presence of hyphens: Indicates whether the domain contains hyphens, which may be associated with suspicious domains.</a:t>
          </a:r>
          <a:endParaRPr lang="en-US" sz="1300" kern="1200"/>
        </a:p>
        <a:p>
          <a:pPr marL="114300" lvl="1" indent="-114300" algn="l" defTabSz="577850">
            <a:lnSpc>
              <a:spcPct val="90000"/>
            </a:lnSpc>
            <a:spcBef>
              <a:spcPct val="0"/>
            </a:spcBef>
            <a:spcAft>
              <a:spcPct val="15000"/>
            </a:spcAft>
            <a:buChar char="•"/>
          </a:pPr>
          <a:r>
            <a:rPr lang="en-US" sz="1300" b="0" i="0" kern="1200"/>
            <a:t>Age of the domain: The length of time since the domain was registered, obtained from WHOIS data.</a:t>
          </a:r>
          <a:endParaRPr lang="en-US" sz="1300" kern="1200"/>
        </a:p>
        <a:p>
          <a:pPr marL="114300" lvl="1" indent="-114300" algn="l" defTabSz="577850">
            <a:lnSpc>
              <a:spcPct val="90000"/>
            </a:lnSpc>
            <a:spcBef>
              <a:spcPct val="0"/>
            </a:spcBef>
            <a:spcAft>
              <a:spcPct val="15000"/>
            </a:spcAft>
            <a:buChar char="•"/>
          </a:pPr>
          <a:r>
            <a:rPr lang="en-US" sz="1300" b="0" i="0" kern="1200" dirty="0"/>
            <a:t>Top-level domain (TLD): The extension of the domain (e.g., .com, .org, .</a:t>
          </a:r>
          <a:r>
            <a:rPr lang="en-US" sz="1300" b="0" i="0" kern="1200" dirty="0" err="1"/>
            <a:t>edu</a:t>
          </a:r>
          <a:r>
            <a:rPr lang="en-US" sz="1300" b="0" i="0" kern="1200" dirty="0"/>
            <a:t>), which can provide insights into the nature of the website.</a:t>
          </a:r>
          <a:endParaRPr lang="en-US" sz="1300" kern="1200" dirty="0"/>
        </a:p>
      </dsp:txBody>
      <dsp:txXfrm>
        <a:off x="0" y="242781"/>
        <a:ext cx="5614987" cy="2293200"/>
      </dsp:txXfrm>
    </dsp:sp>
    <dsp:sp modelId="{C1D6AF65-9E48-F04D-AAAD-4AC4C7BABFF3}">
      <dsp:nvSpPr>
        <dsp:cNvPr id="0" name=""/>
        <dsp:cNvSpPr/>
      </dsp:nvSpPr>
      <dsp:spPr>
        <a:xfrm>
          <a:off x="280749" y="50901"/>
          <a:ext cx="3930490" cy="38376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577850">
            <a:lnSpc>
              <a:spcPct val="90000"/>
            </a:lnSpc>
            <a:spcBef>
              <a:spcPct val="0"/>
            </a:spcBef>
            <a:spcAft>
              <a:spcPct val="35000"/>
            </a:spcAft>
            <a:buNone/>
            <a:defRPr b="1"/>
          </a:pPr>
          <a:r>
            <a:rPr lang="en-US" sz="1300" b="0" i="0" kern="1200"/>
            <a:t>Domain-Based Features:</a:t>
          </a:r>
          <a:endParaRPr lang="en-US" sz="1300" kern="1200"/>
        </a:p>
      </dsp:txBody>
      <dsp:txXfrm>
        <a:off x="299483" y="69635"/>
        <a:ext cx="3893022" cy="346292"/>
      </dsp:txXfrm>
    </dsp:sp>
    <dsp:sp modelId="{462742D3-4FA6-1B43-B1C9-693C8EDAA163}">
      <dsp:nvSpPr>
        <dsp:cNvPr id="0" name=""/>
        <dsp:cNvSpPr/>
      </dsp:nvSpPr>
      <dsp:spPr>
        <a:xfrm>
          <a:off x="0" y="2798061"/>
          <a:ext cx="5614987" cy="1924649"/>
        </a:xfrm>
        <a:prstGeom prst="rect">
          <a:avLst/>
        </a:prstGeom>
        <a:solidFill>
          <a:schemeClr val="lt1">
            <a:alpha val="90000"/>
            <a:hueOff val="0"/>
            <a:satOff val="0"/>
            <a:lumOff val="0"/>
            <a:alphaOff val="0"/>
          </a:schemeClr>
        </a:solidFill>
        <a:ln w="19050" cap="rnd" cmpd="sng" algn="ctr">
          <a:solidFill>
            <a:schemeClr val="accent5">
              <a:hueOff val="6237238"/>
              <a:satOff val="-4013"/>
              <a:lumOff val="274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5785" tIns="270764" rIns="435785" bIns="92456" numCol="1" spcCol="1270" anchor="t" anchorCtr="0">
          <a:noAutofit/>
        </a:bodyPr>
        <a:lstStyle/>
        <a:p>
          <a:pPr marL="114300" lvl="1" indent="-114300" algn="l" defTabSz="577850">
            <a:lnSpc>
              <a:spcPct val="90000"/>
            </a:lnSpc>
            <a:spcBef>
              <a:spcPct val="0"/>
            </a:spcBef>
            <a:spcAft>
              <a:spcPct val="15000"/>
            </a:spcAft>
            <a:buChar char="•"/>
          </a:pPr>
          <a:r>
            <a:rPr lang="en-US" sz="1300" b="0" i="0" kern="1200"/>
            <a:t>Length of the URL: The number of characters in the URL, which can indicate complexity or suspiciousness.</a:t>
          </a:r>
          <a:endParaRPr lang="en-US" sz="1300" kern="1200"/>
        </a:p>
        <a:p>
          <a:pPr marL="114300" lvl="1" indent="-114300" algn="l" defTabSz="577850">
            <a:lnSpc>
              <a:spcPct val="90000"/>
            </a:lnSpc>
            <a:spcBef>
              <a:spcPct val="0"/>
            </a:spcBef>
            <a:spcAft>
              <a:spcPct val="15000"/>
            </a:spcAft>
            <a:buChar char="•"/>
          </a:pPr>
          <a:r>
            <a:rPr lang="en-US" sz="1300" b="0" i="0" kern="1200"/>
            <a:t>Presence of special characters: Detection of unusual characters or symbols in the URL.</a:t>
          </a:r>
          <a:endParaRPr lang="en-US" sz="1300" kern="1200"/>
        </a:p>
        <a:p>
          <a:pPr marL="114300" lvl="1" indent="-114300" algn="l" defTabSz="577850">
            <a:lnSpc>
              <a:spcPct val="90000"/>
            </a:lnSpc>
            <a:spcBef>
              <a:spcPct val="0"/>
            </a:spcBef>
            <a:spcAft>
              <a:spcPct val="15000"/>
            </a:spcAft>
            <a:buChar char="•"/>
          </a:pPr>
          <a:r>
            <a:rPr lang="en-US" sz="1300" b="0" i="0" kern="1200"/>
            <a:t>Redirections: Identification of URL redirections, which may be used to obfuscate the true destination of the website.</a:t>
          </a:r>
          <a:endParaRPr lang="en-US" sz="1300" kern="1200"/>
        </a:p>
        <a:p>
          <a:pPr marL="114300" lvl="1" indent="-114300" algn="l" defTabSz="577850">
            <a:lnSpc>
              <a:spcPct val="90000"/>
            </a:lnSpc>
            <a:spcBef>
              <a:spcPct val="0"/>
            </a:spcBef>
            <a:spcAft>
              <a:spcPct val="15000"/>
            </a:spcAft>
            <a:buChar char="•"/>
          </a:pPr>
          <a:r>
            <a:rPr lang="en-US" sz="1300" b="0" i="0" kern="1200"/>
            <a:t>Subdomains: Analysis of the presence and number of subdomains in the URL.</a:t>
          </a:r>
          <a:endParaRPr lang="en-US" sz="1300" kern="1200"/>
        </a:p>
      </dsp:txBody>
      <dsp:txXfrm>
        <a:off x="0" y="2798061"/>
        <a:ext cx="5614987" cy="1924649"/>
      </dsp:txXfrm>
    </dsp:sp>
    <dsp:sp modelId="{DF0D34F6-1805-0C4D-B6B4-7C6B13274F4B}">
      <dsp:nvSpPr>
        <dsp:cNvPr id="0" name=""/>
        <dsp:cNvSpPr/>
      </dsp:nvSpPr>
      <dsp:spPr>
        <a:xfrm>
          <a:off x="280749" y="2606181"/>
          <a:ext cx="3930490" cy="383760"/>
        </a:xfrm>
        <a:prstGeom prst="roundRect">
          <a:avLst/>
        </a:prstGeom>
        <a:solidFill>
          <a:schemeClr val="accent5">
            <a:hueOff val="6237238"/>
            <a:satOff val="-4013"/>
            <a:lumOff val="274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577850">
            <a:lnSpc>
              <a:spcPct val="90000"/>
            </a:lnSpc>
            <a:spcBef>
              <a:spcPct val="0"/>
            </a:spcBef>
            <a:spcAft>
              <a:spcPct val="35000"/>
            </a:spcAft>
            <a:buNone/>
            <a:defRPr b="1"/>
          </a:pPr>
          <a:r>
            <a:rPr lang="en-US" sz="1300" b="0" i="0" kern="1200"/>
            <a:t>URL Structure Features:</a:t>
          </a:r>
          <a:endParaRPr lang="en-US" sz="1300" kern="1200"/>
        </a:p>
      </dsp:txBody>
      <dsp:txXfrm>
        <a:off x="299483" y="2624915"/>
        <a:ext cx="3893022" cy="3462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49D3D3-056F-A549-AA90-B5A2A298CDEA}">
      <dsp:nvSpPr>
        <dsp:cNvPr id="0" name=""/>
        <dsp:cNvSpPr/>
      </dsp:nvSpPr>
      <dsp:spPr>
        <a:xfrm>
          <a:off x="0" y="298896"/>
          <a:ext cx="5614987" cy="455715"/>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Content-Based Features:</a:t>
          </a:r>
          <a:endParaRPr lang="en-US" sz="1900" kern="1200"/>
        </a:p>
      </dsp:txBody>
      <dsp:txXfrm>
        <a:off x="22246" y="321142"/>
        <a:ext cx="5570495" cy="411223"/>
      </dsp:txXfrm>
    </dsp:sp>
    <dsp:sp modelId="{529D9BDC-A324-7A4C-AEA0-6883BE35CB71}">
      <dsp:nvSpPr>
        <dsp:cNvPr id="0" name=""/>
        <dsp:cNvSpPr/>
      </dsp:nvSpPr>
      <dsp:spPr>
        <a:xfrm>
          <a:off x="0" y="754611"/>
          <a:ext cx="5614987" cy="1415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76"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b="0" i="0" kern="1200"/>
            <a:t>Keywords in the URL: Detection of specific keywords or patterns associated with phishing attempts.</a:t>
          </a:r>
          <a:endParaRPr lang="en-US" sz="1500" kern="1200"/>
        </a:p>
        <a:p>
          <a:pPr marL="114300" lvl="1" indent="-114300" algn="l" defTabSz="666750">
            <a:lnSpc>
              <a:spcPct val="90000"/>
            </a:lnSpc>
            <a:spcBef>
              <a:spcPct val="0"/>
            </a:spcBef>
            <a:spcAft>
              <a:spcPct val="20000"/>
            </a:spcAft>
            <a:buChar char="•"/>
          </a:pPr>
          <a:r>
            <a:rPr lang="en-US" sz="1500" b="0" i="0" kern="1200"/>
            <a:t>Embedded resources: Examination of embedded resources (e.g., images, scripts) linked in the URL.</a:t>
          </a:r>
          <a:endParaRPr lang="en-US" sz="1500" kern="1200"/>
        </a:p>
        <a:p>
          <a:pPr marL="114300" lvl="1" indent="-114300" algn="l" defTabSz="666750">
            <a:lnSpc>
              <a:spcPct val="90000"/>
            </a:lnSpc>
            <a:spcBef>
              <a:spcPct val="0"/>
            </a:spcBef>
            <a:spcAft>
              <a:spcPct val="20000"/>
            </a:spcAft>
            <a:buChar char="•"/>
          </a:pPr>
          <a:r>
            <a:rPr lang="en-US" sz="1500" b="0" i="0" kern="1200"/>
            <a:t>Favicon presence: Presence of a favicon associated with the website, which can indicate authenticity.</a:t>
          </a:r>
          <a:endParaRPr lang="en-US" sz="1500" kern="1200"/>
        </a:p>
      </dsp:txBody>
      <dsp:txXfrm>
        <a:off x="0" y="754611"/>
        <a:ext cx="5614987" cy="1415880"/>
      </dsp:txXfrm>
    </dsp:sp>
    <dsp:sp modelId="{0E91A146-3B65-314D-88A0-47AB226589E8}">
      <dsp:nvSpPr>
        <dsp:cNvPr id="0" name=""/>
        <dsp:cNvSpPr/>
      </dsp:nvSpPr>
      <dsp:spPr>
        <a:xfrm>
          <a:off x="0" y="2170491"/>
          <a:ext cx="5614987" cy="455715"/>
        </a:xfrm>
        <a:prstGeom prst="roundRect">
          <a:avLst/>
        </a:prstGeom>
        <a:solidFill>
          <a:schemeClr val="accent2">
            <a:hueOff val="1354814"/>
            <a:satOff val="-6632"/>
            <a:lumOff val="372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External Data Features:</a:t>
          </a:r>
          <a:endParaRPr lang="en-US" sz="1900" kern="1200"/>
        </a:p>
      </dsp:txBody>
      <dsp:txXfrm>
        <a:off x="22246" y="2192737"/>
        <a:ext cx="5570495" cy="411223"/>
      </dsp:txXfrm>
    </dsp:sp>
    <dsp:sp modelId="{7ADA684E-D903-2148-AC2C-1EEEEA4DB4E4}">
      <dsp:nvSpPr>
        <dsp:cNvPr id="0" name=""/>
        <dsp:cNvSpPr/>
      </dsp:nvSpPr>
      <dsp:spPr>
        <a:xfrm>
          <a:off x="0" y="2626206"/>
          <a:ext cx="5614987" cy="18485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76"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b="0" i="0" kern="1200" dirty="0"/>
            <a:t>WHOIS data: Analysis of registration details, including registrar, creation date, and expiration date.</a:t>
          </a:r>
          <a:endParaRPr lang="en-US" sz="1500" kern="1200" dirty="0"/>
        </a:p>
        <a:p>
          <a:pPr marL="114300" lvl="1" indent="-114300" algn="l" defTabSz="666750">
            <a:lnSpc>
              <a:spcPct val="90000"/>
            </a:lnSpc>
            <a:spcBef>
              <a:spcPct val="0"/>
            </a:spcBef>
            <a:spcAft>
              <a:spcPct val="20000"/>
            </a:spcAft>
            <a:buChar char="•"/>
          </a:pPr>
          <a:r>
            <a:rPr lang="en-US" sz="1500" b="0" i="0" kern="1200" dirty="0"/>
            <a:t>Reputation scores: Integration with reputation services to obtain scores indicating the trustworthiness of the website.</a:t>
          </a:r>
          <a:endParaRPr lang="en-US" sz="1500" kern="1200" dirty="0"/>
        </a:p>
        <a:p>
          <a:pPr marL="114300" lvl="1" indent="-114300" algn="l" defTabSz="666750">
            <a:lnSpc>
              <a:spcPct val="90000"/>
            </a:lnSpc>
            <a:spcBef>
              <a:spcPct val="0"/>
            </a:spcBef>
            <a:spcAft>
              <a:spcPct val="20000"/>
            </a:spcAft>
            <a:buChar char="•"/>
          </a:pPr>
          <a:r>
            <a:rPr lang="en-US" sz="1500" b="0" i="0" kern="1200" dirty="0"/>
            <a:t>Alexa rank: Ranking of website popularity obtained from Alexa, which may provide insights into the website's legitimacy.</a:t>
          </a:r>
          <a:endParaRPr lang="en-US" sz="1500" kern="1200" dirty="0"/>
        </a:p>
      </dsp:txBody>
      <dsp:txXfrm>
        <a:off x="0" y="2626206"/>
        <a:ext cx="5614987" cy="18485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DABC1E-A973-FE42-8E49-A702E896EFE8}">
      <dsp:nvSpPr>
        <dsp:cNvPr id="0" name=""/>
        <dsp:cNvSpPr/>
      </dsp:nvSpPr>
      <dsp:spPr>
        <a:xfrm>
          <a:off x="3523" y="0"/>
          <a:ext cx="7208140" cy="2333243"/>
        </a:xfrm>
        <a:prstGeom prst="chevron">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6022" tIns="58674" rIns="58674" bIns="58674" numCol="1" spcCol="1270" anchor="ctr" anchorCtr="0">
          <a:noAutofit/>
        </a:bodyPr>
        <a:lstStyle/>
        <a:p>
          <a:pPr marL="0" lvl="0" indent="0" algn="ctr" defTabSz="1955800">
            <a:lnSpc>
              <a:spcPct val="90000"/>
            </a:lnSpc>
            <a:spcBef>
              <a:spcPct val="0"/>
            </a:spcBef>
            <a:spcAft>
              <a:spcPct val="35000"/>
            </a:spcAft>
            <a:buNone/>
          </a:pPr>
          <a:r>
            <a:rPr lang="en-US" sz="4400" kern="1200" dirty="0"/>
            <a:t>TO BE CONTINUED…..</a:t>
          </a:r>
        </a:p>
      </dsp:txBody>
      <dsp:txXfrm>
        <a:off x="1170145" y="0"/>
        <a:ext cx="4874897" cy="233324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2/14/24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2/14/24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2/14/24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2/14/24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2/14/24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2/14/24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2/14/24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3.png"/><Relationship Id="rId7" Type="http://schemas.openxmlformats.org/officeDocument/2006/relationships/diagramLayout" Target="../diagrams/layout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Data" Target="../diagrams/data1.xml"/><Relationship Id="rId5" Type="http://schemas.openxmlformats.org/officeDocument/2006/relationships/image" Target="../media/image5.png"/><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88C47-0E54-A1E3-0A64-A3E537F47C4E}"/>
              </a:ext>
            </a:extLst>
          </p:cNvPr>
          <p:cNvSpPr>
            <a:spLocks noGrp="1"/>
          </p:cNvSpPr>
          <p:nvPr>
            <p:ph type="ctrTitle"/>
          </p:nvPr>
        </p:nvSpPr>
        <p:spPr>
          <a:xfrm>
            <a:off x="541637" y="288073"/>
            <a:ext cx="8825658" cy="3329581"/>
          </a:xfrm>
        </p:spPr>
        <p:txBody>
          <a:bodyPr/>
          <a:lstStyle/>
          <a:p>
            <a:r>
              <a:rPr lang="en-US" sz="4800" dirty="0">
                <a:solidFill>
                  <a:schemeClr val="accent6">
                    <a:lumMod val="40000"/>
                    <a:lumOff val="60000"/>
                  </a:schemeClr>
                </a:solidFill>
              </a:rPr>
              <a:t>Detection of Phishing Website using Machine Learning Model based URL Analysis</a:t>
            </a:r>
            <a:endParaRPr lang="en-US" sz="4800" dirty="0"/>
          </a:p>
        </p:txBody>
      </p:sp>
      <p:sp>
        <p:nvSpPr>
          <p:cNvPr id="3" name="Subtitle 2">
            <a:extLst>
              <a:ext uri="{FF2B5EF4-FFF2-40B4-BE49-F238E27FC236}">
                <a16:creationId xmlns:a16="http://schemas.microsoft.com/office/drawing/2014/main" id="{CB50DD84-E498-4801-1EA4-A8D2BB2A1F87}"/>
              </a:ext>
            </a:extLst>
          </p:cNvPr>
          <p:cNvSpPr>
            <a:spLocks noGrp="1"/>
          </p:cNvSpPr>
          <p:nvPr>
            <p:ph type="subTitle" idx="1"/>
          </p:nvPr>
        </p:nvSpPr>
        <p:spPr>
          <a:xfrm>
            <a:off x="541637" y="4409390"/>
            <a:ext cx="10615961" cy="1110464"/>
          </a:xfrm>
        </p:spPr>
        <p:txBody>
          <a:bodyPr>
            <a:noAutofit/>
          </a:bodyPr>
          <a:lstStyle/>
          <a:p>
            <a:r>
              <a:rPr lang="en-US" sz="3200" dirty="0">
                <a:latin typeface="+mn-lt"/>
              </a:rPr>
              <a:t>Week- 4 &amp; 5 : </a:t>
            </a:r>
            <a:r>
              <a:rPr lang="en-US" sz="3200" b="0" i="0" dirty="0">
                <a:effectLst/>
                <a:latin typeface="+mn-lt"/>
              </a:rPr>
              <a:t>Data Visualization and Initial Feature Extraction</a:t>
            </a:r>
            <a:endParaRPr lang="en-US" sz="3200" dirty="0">
              <a:latin typeface="+mn-lt"/>
            </a:endParaRPr>
          </a:p>
        </p:txBody>
      </p:sp>
      <p:sp>
        <p:nvSpPr>
          <p:cNvPr id="4" name="TextBox 3">
            <a:extLst>
              <a:ext uri="{FF2B5EF4-FFF2-40B4-BE49-F238E27FC236}">
                <a16:creationId xmlns:a16="http://schemas.microsoft.com/office/drawing/2014/main" id="{E2A592A7-72AF-C324-4E25-B6D931DA8918}"/>
              </a:ext>
            </a:extLst>
          </p:cNvPr>
          <p:cNvSpPr txBox="1"/>
          <p:nvPr/>
        </p:nvSpPr>
        <p:spPr>
          <a:xfrm>
            <a:off x="9679259" y="6010507"/>
            <a:ext cx="2141034" cy="369332"/>
          </a:xfrm>
          <a:prstGeom prst="rect">
            <a:avLst/>
          </a:prstGeom>
          <a:noFill/>
        </p:spPr>
        <p:txBody>
          <a:bodyPr wrap="square" rtlCol="0">
            <a:spAutoFit/>
          </a:bodyPr>
          <a:lstStyle/>
          <a:p>
            <a:r>
              <a:rPr lang="en-US" dirty="0"/>
              <a:t>Priyanka Patil</a:t>
            </a:r>
          </a:p>
        </p:txBody>
      </p:sp>
    </p:spTree>
    <p:extLst>
      <p:ext uri="{BB962C8B-B14F-4D97-AF65-F5344CB8AC3E}">
        <p14:creationId xmlns:p14="http://schemas.microsoft.com/office/powerpoint/2010/main" val="1450672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10BF59-2BF1-E00A-E1BF-6AC1FF34D73F}"/>
              </a:ext>
            </a:extLst>
          </p:cNvPr>
          <p:cNvSpPr>
            <a:spLocks noGrp="1"/>
          </p:cNvSpPr>
          <p:nvPr>
            <p:ph idx="1"/>
          </p:nvPr>
        </p:nvSpPr>
        <p:spPr>
          <a:xfrm>
            <a:off x="701675" y="1027113"/>
            <a:ext cx="11074400" cy="5162550"/>
          </a:xfrm>
        </p:spPr>
        <p:txBody>
          <a:bodyPr/>
          <a:lstStyle/>
          <a:p>
            <a:r>
              <a:rPr lang="en-US" b="0" i="0" dirty="0">
                <a:solidFill>
                  <a:srgbClr val="D1D5DB"/>
                </a:solidFill>
                <a:effectLst/>
                <a:latin typeface="+mn-lt"/>
              </a:rPr>
              <a:t>The pie chart provided illustrates the class distribution within my dataset, distinguishing between phishing (-1) and legitimate (1) websites. The chart shows a relatively balanced distribution because because neither class is significantly underrepresented; the two classes are within about 10 percentage points of each other.</a:t>
            </a:r>
          </a:p>
          <a:p>
            <a:endParaRPr lang="en-US" dirty="0">
              <a:solidFill>
                <a:srgbClr val="D1D5DB"/>
              </a:solidFill>
              <a:latin typeface="+mn-lt"/>
            </a:endParaRPr>
          </a:p>
          <a:p>
            <a:r>
              <a:rPr lang="en-US" b="0" i="0" dirty="0">
                <a:solidFill>
                  <a:srgbClr val="D1D5DB"/>
                </a:solidFill>
                <a:effectLst/>
                <a:latin typeface="+mn-lt"/>
              </a:rPr>
              <a:t>Having a balanced dataset is crucial for training machine learning models because:</a:t>
            </a:r>
          </a:p>
          <a:p>
            <a:r>
              <a:rPr lang="en-US" b="0" i="0" dirty="0">
                <a:solidFill>
                  <a:srgbClr val="D1D5DB"/>
                </a:solidFill>
                <a:effectLst/>
                <a:latin typeface="+mn-lt"/>
              </a:rPr>
              <a:t>It helps ensure that the model does not become biased toward the more common class.</a:t>
            </a:r>
          </a:p>
          <a:p>
            <a:r>
              <a:rPr lang="en-US" b="0" i="0" dirty="0">
                <a:solidFill>
                  <a:srgbClr val="D1D5DB"/>
                </a:solidFill>
                <a:effectLst/>
                <a:latin typeface="+mn-lt"/>
              </a:rPr>
              <a:t>It improves the reliability of accuracy as a metric for model performance.</a:t>
            </a:r>
          </a:p>
          <a:p>
            <a:r>
              <a:rPr lang="en-US" b="0" i="0" dirty="0">
                <a:solidFill>
                  <a:srgbClr val="D1D5DB"/>
                </a:solidFill>
                <a:effectLst/>
                <a:latin typeface="+mn-lt"/>
              </a:rPr>
              <a:t>It allows for better generalization of the model when predicting new, unseen data.</a:t>
            </a:r>
          </a:p>
          <a:p>
            <a:pPr marL="0" indent="0">
              <a:buNone/>
            </a:pPr>
            <a:endParaRPr lang="en-US" dirty="0">
              <a:latin typeface="+mn-lt"/>
            </a:endParaRPr>
          </a:p>
        </p:txBody>
      </p:sp>
    </p:spTree>
    <p:extLst>
      <p:ext uri="{BB962C8B-B14F-4D97-AF65-F5344CB8AC3E}">
        <p14:creationId xmlns:p14="http://schemas.microsoft.com/office/powerpoint/2010/main" val="2317778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477406-CC51-CA98-6552-7AED82910505}"/>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3400" b="0" i="0" kern="1200">
                <a:solidFill>
                  <a:srgbClr val="EBEBEB"/>
                </a:solidFill>
                <a:latin typeface="+mj-lt"/>
                <a:ea typeface="+mj-ea"/>
                <a:cs typeface="+mj-cs"/>
              </a:rPr>
              <a:t>PCA – CLUSTERING VISUALIZATION</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Content Placeholder 3">
            <a:extLst>
              <a:ext uri="{FF2B5EF4-FFF2-40B4-BE49-F238E27FC236}">
                <a16:creationId xmlns:a16="http://schemas.microsoft.com/office/drawing/2014/main" id="{6F56889F-8F28-9ED9-3C22-41670B50327C}"/>
              </a:ext>
            </a:extLst>
          </p:cNvPr>
          <p:cNvPicPr>
            <a:picLocks noGrp="1" noChangeAspect="1"/>
          </p:cNvPicPr>
          <p:nvPr>
            <p:ph idx="1"/>
          </p:nvPr>
        </p:nvPicPr>
        <p:blipFill>
          <a:blip r:embed="rId6"/>
          <a:stretch>
            <a:fillRect/>
          </a:stretch>
        </p:blipFill>
        <p:spPr>
          <a:xfrm>
            <a:off x="1081548" y="647698"/>
            <a:ext cx="5395274" cy="5562139"/>
          </a:xfrm>
          <a:prstGeom prst="rect">
            <a:avLst/>
          </a:prstGeom>
          <a:effectLst/>
        </p:spPr>
      </p:pic>
    </p:spTree>
    <p:extLst>
      <p:ext uri="{BB962C8B-B14F-4D97-AF65-F5344CB8AC3E}">
        <p14:creationId xmlns:p14="http://schemas.microsoft.com/office/powerpoint/2010/main" val="2583735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E44C-E3CB-4669-072E-F76C0499A291}"/>
              </a:ext>
            </a:extLst>
          </p:cNvPr>
          <p:cNvSpPr>
            <a:spLocks noGrp="1"/>
          </p:cNvSpPr>
          <p:nvPr>
            <p:ph type="title"/>
          </p:nvPr>
        </p:nvSpPr>
        <p:spPr>
          <a:xfrm>
            <a:off x="646111" y="452718"/>
            <a:ext cx="9404723" cy="517438"/>
          </a:xfrm>
        </p:spPr>
        <p:txBody>
          <a:bodyPr/>
          <a:lstStyle/>
          <a:p>
            <a:r>
              <a:rPr lang="en-US" sz="2400" dirty="0">
                <a:latin typeface="+mn-lt"/>
              </a:rPr>
              <a:t>PCA-Clustering Analysis</a:t>
            </a:r>
          </a:p>
        </p:txBody>
      </p:sp>
      <p:sp>
        <p:nvSpPr>
          <p:cNvPr id="3" name="Content Placeholder 2">
            <a:extLst>
              <a:ext uri="{FF2B5EF4-FFF2-40B4-BE49-F238E27FC236}">
                <a16:creationId xmlns:a16="http://schemas.microsoft.com/office/drawing/2014/main" id="{5C8447A9-5DC8-CFFF-66D9-C1A363787D10}"/>
              </a:ext>
            </a:extLst>
          </p:cNvPr>
          <p:cNvSpPr>
            <a:spLocks noGrp="1"/>
          </p:cNvSpPr>
          <p:nvPr>
            <p:ph idx="1"/>
          </p:nvPr>
        </p:nvSpPr>
        <p:spPr>
          <a:xfrm>
            <a:off x="645132" y="1070517"/>
            <a:ext cx="11442790" cy="5553307"/>
          </a:xfrm>
        </p:spPr>
        <p:txBody>
          <a:bodyPr>
            <a:normAutofit lnSpcReduction="10000"/>
          </a:bodyPr>
          <a:lstStyle/>
          <a:p>
            <a:r>
              <a:rPr lang="en-US" sz="1900" i="0" dirty="0">
                <a:solidFill>
                  <a:srgbClr val="F9F9F9"/>
                </a:solidFill>
                <a:effectLst/>
                <a:latin typeface="+mn-lt"/>
              </a:rPr>
              <a:t>Feature Extraction: It separates the dataset into features (features) and labels (labels), preparing the data for further analysis.</a:t>
            </a:r>
          </a:p>
          <a:p>
            <a:r>
              <a:rPr lang="en-US" sz="1900" i="0" dirty="0">
                <a:solidFill>
                  <a:srgbClr val="F9F9F9"/>
                </a:solidFill>
                <a:effectLst/>
                <a:latin typeface="+mn-lt"/>
              </a:rPr>
              <a:t>Standardization: The </a:t>
            </a:r>
            <a:r>
              <a:rPr lang="en-US" sz="1900" i="0" dirty="0" err="1">
                <a:solidFill>
                  <a:srgbClr val="F9F9F9"/>
                </a:solidFill>
                <a:effectLst/>
                <a:latin typeface="+mn-lt"/>
              </a:rPr>
              <a:t>StandardScaler</a:t>
            </a:r>
            <a:r>
              <a:rPr lang="en-US" sz="1900" i="0" dirty="0">
                <a:solidFill>
                  <a:srgbClr val="F9F9F9"/>
                </a:solidFill>
                <a:effectLst/>
                <a:latin typeface="+mn-lt"/>
              </a:rPr>
              <a:t> scales the features to have a mean of 0 and a standard deviation of 1, which is crucial for PCA and many machine learning algorithms to perform well.</a:t>
            </a:r>
          </a:p>
          <a:p>
            <a:r>
              <a:rPr lang="en-US" sz="1900" i="0" dirty="0">
                <a:solidFill>
                  <a:srgbClr val="F9F9F9"/>
                </a:solidFill>
                <a:effectLst/>
                <a:latin typeface="+mn-lt"/>
              </a:rPr>
              <a:t>PCA Application: PCA reduces the dimensionality of the data to 2 principal components for visualization purposes, making it easier to identify patterns or clusters in the data visually.</a:t>
            </a:r>
          </a:p>
          <a:p>
            <a:r>
              <a:rPr lang="en-US" sz="1900" i="0" dirty="0">
                <a:solidFill>
                  <a:srgbClr val="F9F9F9"/>
                </a:solidFill>
                <a:effectLst/>
                <a:latin typeface="+mn-lt"/>
              </a:rPr>
              <a:t>Clustering with KMeans: Applies the KMeans clustering algorithm to the PCA-reduced data to identify two clusters, assuming these might correspond to phishing and legitimate websites based on their features.</a:t>
            </a:r>
          </a:p>
          <a:p>
            <a:r>
              <a:rPr lang="en-US" sz="1900" i="0" dirty="0">
                <a:solidFill>
                  <a:srgbClr val="F9F9F9"/>
                </a:solidFill>
                <a:effectLst/>
                <a:latin typeface="+mn-lt"/>
              </a:rPr>
              <a:t>Visualization: The final step visualizes the clusters in a 2D plot, where the x-axis represents the first principal component, the y-axis represents the second, and the color indicates the cluster assignment. This visualization helps in understanding how well the clustering algorithm has managed to separate the phishing websites from the legitimate ones based on the reduced features.</a:t>
            </a:r>
          </a:p>
          <a:p>
            <a:pPr algn="l"/>
            <a:r>
              <a:rPr lang="en-US" sz="1900" i="0" dirty="0">
                <a:solidFill>
                  <a:srgbClr val="F9F9F9"/>
                </a:solidFill>
                <a:effectLst/>
                <a:latin typeface="+mn-lt"/>
              </a:rPr>
              <a:t>For example, if the phishing and legitimate websites are well-separated in the plot, it suggests that the features and the PCA transformation effectively capture the differences between these two types of websites</a:t>
            </a:r>
            <a:r>
              <a:rPr lang="en-US" sz="2400" i="0" dirty="0">
                <a:solidFill>
                  <a:srgbClr val="F9F9F9"/>
                </a:solidFill>
                <a:effectLst/>
                <a:latin typeface="+mn-lt"/>
              </a:rPr>
              <a:t>. </a:t>
            </a:r>
          </a:p>
          <a:p>
            <a:endParaRPr lang="en-US" dirty="0"/>
          </a:p>
        </p:txBody>
      </p:sp>
    </p:spTree>
    <p:extLst>
      <p:ext uri="{BB962C8B-B14F-4D97-AF65-F5344CB8AC3E}">
        <p14:creationId xmlns:p14="http://schemas.microsoft.com/office/powerpoint/2010/main" val="1308542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26B391-B239-FE04-25E6-C7B6866287C2}"/>
              </a:ext>
            </a:extLst>
          </p:cNvPr>
          <p:cNvSpPr>
            <a:spLocks noGrp="1"/>
          </p:cNvSpPr>
          <p:nvPr>
            <p:ph idx="1"/>
          </p:nvPr>
        </p:nvSpPr>
        <p:spPr>
          <a:xfrm>
            <a:off x="876300" y="2387213"/>
            <a:ext cx="10439400" cy="3902075"/>
          </a:xfrm>
        </p:spPr>
        <p:txBody>
          <a:bodyPr/>
          <a:lstStyle/>
          <a:p>
            <a:r>
              <a:rPr lang="en-US" b="0" i="0" dirty="0">
                <a:solidFill>
                  <a:srgbClr val="D1D5DB"/>
                </a:solidFill>
                <a:effectLst/>
                <a:latin typeface="+mn-lt"/>
              </a:rPr>
              <a:t>PCA is a dimensionality reduction technique that transforms the data into a new coordinate system with the axes called principal components (PCs).</a:t>
            </a:r>
          </a:p>
          <a:p>
            <a:r>
              <a:rPr lang="en-US" b="0" i="0" dirty="0">
                <a:solidFill>
                  <a:srgbClr val="D1D5DB"/>
                </a:solidFill>
                <a:effectLst/>
                <a:latin typeface="+mn-lt"/>
              </a:rPr>
              <a:t>In this plot, only the first two principal components are visualized, which typically capture the most significant patterns in the data.</a:t>
            </a:r>
          </a:p>
          <a:p>
            <a:pPr marL="0" indent="0">
              <a:buNone/>
            </a:pPr>
            <a:endParaRPr lang="en-US" dirty="0">
              <a:latin typeface="+mn-lt"/>
            </a:endParaRPr>
          </a:p>
          <a:p>
            <a:r>
              <a:rPr lang="en-US" b="1" i="0" dirty="0">
                <a:solidFill>
                  <a:srgbClr val="D1D5DB"/>
                </a:solidFill>
                <a:effectLst/>
                <a:latin typeface="+mn-lt"/>
              </a:rPr>
              <a:t>Clusters</a:t>
            </a:r>
            <a:r>
              <a:rPr lang="en-US" b="0" i="0" dirty="0">
                <a:solidFill>
                  <a:srgbClr val="D1D5DB"/>
                </a:solidFill>
                <a:effectLst/>
                <a:latin typeface="+mn-lt"/>
              </a:rPr>
              <a:t>:</a:t>
            </a:r>
          </a:p>
          <a:p>
            <a:r>
              <a:rPr lang="en-US" b="0" i="0" dirty="0">
                <a:solidFill>
                  <a:srgbClr val="D1D5DB"/>
                </a:solidFill>
                <a:effectLst/>
                <a:latin typeface="+mn-lt"/>
              </a:rPr>
              <a:t>The different colors in the plot represent different clusters found in the data. A clustering algorithm like KMeans used to partition the data points into these clusters based on their similarity.</a:t>
            </a:r>
          </a:p>
          <a:p>
            <a:endParaRPr lang="en-US" dirty="0">
              <a:latin typeface="+mn-lt"/>
            </a:endParaRPr>
          </a:p>
        </p:txBody>
      </p:sp>
    </p:spTree>
    <p:extLst>
      <p:ext uri="{BB962C8B-B14F-4D97-AF65-F5344CB8AC3E}">
        <p14:creationId xmlns:p14="http://schemas.microsoft.com/office/powerpoint/2010/main" val="3765173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1E75C0-2941-24BD-247B-FA2A09722482}"/>
              </a:ext>
            </a:extLst>
          </p:cNvPr>
          <p:cNvSpPr>
            <a:spLocks noGrp="1"/>
          </p:cNvSpPr>
          <p:nvPr>
            <p:ph idx="1"/>
          </p:nvPr>
        </p:nvSpPr>
        <p:spPr>
          <a:xfrm>
            <a:off x="874220" y="816950"/>
            <a:ext cx="10566931" cy="5227011"/>
          </a:xfrm>
        </p:spPr>
        <p:txBody>
          <a:bodyPr>
            <a:normAutofit/>
          </a:bodyPr>
          <a:lstStyle/>
          <a:p>
            <a:r>
              <a:rPr lang="en-US" i="0" dirty="0">
                <a:solidFill>
                  <a:srgbClr val="D1D5DB"/>
                </a:solidFill>
                <a:effectLst/>
                <a:latin typeface="+mn-lt"/>
              </a:rPr>
              <a:t>Interpretation of Patterns:</a:t>
            </a:r>
          </a:p>
          <a:p>
            <a:pPr lvl="1"/>
            <a:r>
              <a:rPr lang="en-US" sz="2000" i="0" dirty="0">
                <a:solidFill>
                  <a:srgbClr val="D1D5DB"/>
                </a:solidFill>
                <a:effectLst/>
                <a:latin typeface="+mn-lt"/>
              </a:rPr>
              <a:t>Data points that are close together in the PCA plot are similar to each other in terms of their original features, while points that are far apart are more dissimilar.</a:t>
            </a:r>
          </a:p>
          <a:p>
            <a:pPr lvl="1"/>
            <a:r>
              <a:rPr lang="en-US" sz="2000" i="0" dirty="0">
                <a:solidFill>
                  <a:srgbClr val="D1D5DB"/>
                </a:solidFill>
                <a:effectLst/>
                <a:latin typeface="+mn-lt"/>
              </a:rPr>
              <a:t>Clusters of points indicate groups of URLs with similar features that could correspond to either phishing or legitimate websites.</a:t>
            </a:r>
          </a:p>
          <a:p>
            <a:endParaRPr lang="en-US" dirty="0"/>
          </a:p>
        </p:txBody>
      </p:sp>
      <p:sp>
        <p:nvSpPr>
          <p:cNvPr id="4" name="Title 1">
            <a:extLst>
              <a:ext uri="{FF2B5EF4-FFF2-40B4-BE49-F238E27FC236}">
                <a16:creationId xmlns:a16="http://schemas.microsoft.com/office/drawing/2014/main" id="{005A3BB8-2761-8442-ECFD-950F7091FBD1}"/>
              </a:ext>
            </a:extLst>
          </p:cNvPr>
          <p:cNvSpPr txBox="1">
            <a:spLocks/>
          </p:cNvSpPr>
          <p:nvPr/>
        </p:nvSpPr>
        <p:spPr>
          <a:xfrm>
            <a:off x="645130" y="814039"/>
            <a:ext cx="9404723" cy="119609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Tree>
    <p:extLst>
      <p:ext uri="{BB962C8B-B14F-4D97-AF65-F5344CB8AC3E}">
        <p14:creationId xmlns:p14="http://schemas.microsoft.com/office/powerpoint/2010/main" val="1580008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4DD8C8-F416-0742-EE58-604279E197CD}"/>
              </a:ext>
            </a:extLst>
          </p:cNvPr>
          <p:cNvSpPr>
            <a:spLocks noGrp="1"/>
          </p:cNvSpPr>
          <p:nvPr>
            <p:ph idx="1"/>
          </p:nvPr>
        </p:nvSpPr>
        <p:spPr>
          <a:xfrm>
            <a:off x="680224" y="691376"/>
            <a:ext cx="10337181" cy="5557023"/>
          </a:xfrm>
        </p:spPr>
        <p:txBody>
          <a:bodyPr/>
          <a:lstStyle/>
          <a:p>
            <a:r>
              <a:rPr lang="en-US" i="0" dirty="0">
                <a:solidFill>
                  <a:srgbClr val="D1D5DB"/>
                </a:solidFill>
                <a:effectLst/>
                <a:latin typeface="+mn-lt"/>
              </a:rPr>
              <a:t>Feature Relationships: The visualization suggests how features related to websites might be associated with each other after reducing dimensionality, helping identify features that are most indicative of phishing versus legitimate websites.</a:t>
            </a:r>
          </a:p>
          <a:p>
            <a:endParaRPr lang="en-US" dirty="0">
              <a:solidFill>
                <a:srgbClr val="D1D5DB"/>
              </a:solidFill>
              <a:latin typeface="+mn-lt"/>
            </a:endParaRPr>
          </a:p>
          <a:p>
            <a:pPr marL="0" indent="0">
              <a:buNone/>
            </a:pPr>
            <a:endParaRPr lang="en-US" i="0" dirty="0">
              <a:solidFill>
                <a:srgbClr val="D1D5DB"/>
              </a:solidFill>
              <a:effectLst/>
              <a:latin typeface="+mn-lt"/>
            </a:endParaRPr>
          </a:p>
          <a:p>
            <a:r>
              <a:rPr lang="en-US" i="0" dirty="0">
                <a:solidFill>
                  <a:srgbClr val="D1D5DB"/>
                </a:solidFill>
                <a:effectLst/>
                <a:latin typeface="+mn-lt"/>
              </a:rPr>
              <a:t>Model Insights: This plot can give insights into how well the PCA-transformed features might separate different classes of websites, which is valuable for building a predictive model.</a:t>
            </a:r>
          </a:p>
          <a:p>
            <a:endParaRPr lang="en-US" dirty="0">
              <a:solidFill>
                <a:srgbClr val="D1D5DB"/>
              </a:solidFill>
              <a:latin typeface="+mn-lt"/>
            </a:endParaRPr>
          </a:p>
          <a:p>
            <a:pPr marL="0" indent="0">
              <a:buNone/>
            </a:pPr>
            <a:endParaRPr lang="en-US" i="0" dirty="0">
              <a:solidFill>
                <a:srgbClr val="D1D5DB"/>
              </a:solidFill>
              <a:effectLst/>
              <a:latin typeface="+mn-lt"/>
            </a:endParaRPr>
          </a:p>
          <a:p>
            <a:r>
              <a:rPr lang="en-US" i="0" dirty="0">
                <a:solidFill>
                  <a:srgbClr val="D1D5DB"/>
                </a:solidFill>
                <a:effectLst/>
                <a:latin typeface="+mn-lt"/>
              </a:rPr>
              <a:t>Cluster Analysis: Analyzing the clusters can help understand the characteristics that differentiate between different types of websites, such as those that are clearly legitimate, clearly phishing</a:t>
            </a:r>
            <a:r>
              <a:rPr lang="en-US" dirty="0">
                <a:solidFill>
                  <a:srgbClr val="D1D5DB"/>
                </a:solidFill>
                <a:latin typeface="+mn-lt"/>
              </a:rPr>
              <a:t> </a:t>
            </a:r>
            <a:r>
              <a:rPr lang="en-US" i="0" dirty="0">
                <a:solidFill>
                  <a:srgbClr val="D1D5DB"/>
                </a:solidFill>
                <a:effectLst/>
                <a:latin typeface="+mn-lt"/>
              </a:rPr>
              <a:t>or potentially suspicious</a:t>
            </a:r>
          </a:p>
          <a:p>
            <a:endParaRPr lang="en-US" dirty="0"/>
          </a:p>
        </p:txBody>
      </p:sp>
    </p:spTree>
    <p:extLst>
      <p:ext uri="{BB962C8B-B14F-4D97-AF65-F5344CB8AC3E}">
        <p14:creationId xmlns:p14="http://schemas.microsoft.com/office/powerpoint/2010/main" val="1798633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6F4610-09E8-D8E8-BB8F-C1BD4FC8AFAF}"/>
              </a:ext>
            </a:extLst>
          </p:cNvPr>
          <p:cNvSpPr>
            <a:spLocks noGrp="1"/>
          </p:cNvSpPr>
          <p:nvPr>
            <p:ph idx="1"/>
          </p:nvPr>
        </p:nvSpPr>
        <p:spPr/>
        <p:txBody>
          <a:bodyPr/>
          <a:lstStyle/>
          <a:p>
            <a:r>
              <a:rPr lang="en-US" sz="3200" dirty="0"/>
              <a:t>NOTE:</a:t>
            </a:r>
          </a:p>
          <a:p>
            <a:pPr marL="0" indent="0">
              <a:buNone/>
            </a:pPr>
            <a:r>
              <a:rPr lang="en-US" sz="2800" i="0" dirty="0">
                <a:solidFill>
                  <a:srgbClr val="D1D5DB"/>
                </a:solidFill>
                <a:effectLst/>
                <a:latin typeface="+mn-lt"/>
              </a:rPr>
              <a:t>PCA is an unsupervised technique and does not use class labels for the dimensionality reduction. The clusters are identified post-PCA based on the proximity of points in the reduced feature space.</a:t>
            </a:r>
            <a:endParaRPr lang="en-US" sz="2800" dirty="0">
              <a:latin typeface="+mn-lt"/>
            </a:endParaRPr>
          </a:p>
        </p:txBody>
      </p:sp>
    </p:spTree>
    <p:extLst>
      <p:ext uri="{BB962C8B-B14F-4D97-AF65-F5344CB8AC3E}">
        <p14:creationId xmlns:p14="http://schemas.microsoft.com/office/powerpoint/2010/main" val="3042092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6" name="Picture 2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8" name="Oval 2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0" name="Picture 2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2" name="Picture 3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4" name="Rectangle 3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Rectangle 35">
            <a:extLst>
              <a:ext uri="{FF2B5EF4-FFF2-40B4-BE49-F238E27FC236}">
                <a16:creationId xmlns:a16="http://schemas.microsoft.com/office/drawing/2014/main" id="{14A2F755-5219-4C4E-9378-2C80BB08D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BA042B41-CFBF-4E11-965F-B1906826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Freeform 7">
            <a:extLst>
              <a:ext uri="{FF2B5EF4-FFF2-40B4-BE49-F238E27FC236}">
                <a16:creationId xmlns:a16="http://schemas.microsoft.com/office/drawing/2014/main" id="{ED9FFD70-7E69-43F7-BAFF-08A75B3AE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useBgFill="1">
        <p:nvSpPr>
          <p:cNvPr id="42" name="Freeform: Shape 41">
            <a:extLst>
              <a:ext uri="{FF2B5EF4-FFF2-40B4-BE49-F238E27FC236}">
                <a16:creationId xmlns:a16="http://schemas.microsoft.com/office/drawing/2014/main" id="{9A87AD7E-457F-4836-8DDE-FFE0F0093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graphicFrame>
        <p:nvGraphicFramePr>
          <p:cNvPr id="5" name="Content Placeholder 2">
            <a:extLst>
              <a:ext uri="{FF2B5EF4-FFF2-40B4-BE49-F238E27FC236}">
                <a16:creationId xmlns:a16="http://schemas.microsoft.com/office/drawing/2014/main" id="{0091CCAA-CFC6-8B76-C2C0-F7989EE968FF}"/>
              </a:ext>
            </a:extLst>
          </p:cNvPr>
          <p:cNvGraphicFramePr>
            <a:graphicFrameLocks noGrp="1"/>
          </p:cNvGraphicFramePr>
          <p:nvPr>
            <p:ph idx="4294967295"/>
            <p:extLst>
              <p:ext uri="{D42A27DB-BD31-4B8C-83A1-F6EECF244321}">
                <p14:modId xmlns:p14="http://schemas.microsoft.com/office/powerpoint/2010/main" val="4201440827"/>
              </p:ext>
            </p:extLst>
          </p:nvPr>
        </p:nvGraphicFramePr>
        <p:xfrm>
          <a:off x="2000250" y="1227075"/>
          <a:ext cx="7800975" cy="357352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16928330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F0FAC6-F62B-9374-CBA5-70E6342CF0B5}"/>
              </a:ext>
            </a:extLst>
          </p:cNvPr>
          <p:cNvSpPr txBox="1"/>
          <p:nvPr/>
        </p:nvSpPr>
        <p:spPr>
          <a:xfrm>
            <a:off x="836341" y="703572"/>
            <a:ext cx="10983952" cy="4247317"/>
          </a:xfrm>
          <a:prstGeom prst="rect">
            <a:avLst/>
          </a:prstGeom>
          <a:noFill/>
        </p:spPr>
        <p:txBody>
          <a:bodyPr wrap="square">
            <a:spAutoFit/>
          </a:bodyPr>
          <a:lstStyle/>
          <a:p>
            <a:r>
              <a:rPr lang="en-US" sz="2400" dirty="0"/>
              <a:t>Feature Extraction from URLs:</a:t>
            </a:r>
          </a:p>
          <a:p>
            <a:endParaRPr lang="en-US" sz="1200" dirty="0"/>
          </a:p>
          <a:p>
            <a:pPr marL="285750" indent="-285750">
              <a:buFont typeface="Arial" panose="020B0604020202020204" pitchFamily="34" charset="0"/>
              <a:buChar char="•"/>
            </a:pPr>
            <a:r>
              <a:rPr lang="en-US" dirty="0"/>
              <a:t>Feature extraction plays a crucial role in the field of phishing detection, where the goal is to differentiate between legitimate and malicious websites. Phishing is a form of cyber attack where attackers create deceptive websites that mimic legitimate ones to steal sensitive information from unsuspecting users. Detecting these malicious websites requires analyzing various aspects of their URLs to identify patterns or characteristics indicative of phishing behavior.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Features are essentially characteristics or attributes derived from the URL that provide valuable information for distinguishing between phishing and legitimate websites. These features serve as inputs to machine learning algorithms or other detection mechanisms, helping to automate the process of identifying potential threats.</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401855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23BC28-10B4-062E-E8F4-50C1C8B35631}"/>
              </a:ext>
            </a:extLst>
          </p:cNvPr>
          <p:cNvSpPr txBox="1"/>
          <p:nvPr/>
        </p:nvSpPr>
        <p:spPr>
          <a:xfrm>
            <a:off x="501804" y="1041936"/>
            <a:ext cx="10783229" cy="5324535"/>
          </a:xfrm>
          <a:prstGeom prst="rect">
            <a:avLst/>
          </a:prstGeom>
          <a:noFill/>
        </p:spPr>
        <p:txBody>
          <a:bodyPr wrap="square">
            <a:spAutoFit/>
          </a:bodyPr>
          <a:lstStyle/>
          <a:p>
            <a:r>
              <a:rPr lang="en-US" sz="2000" dirty="0"/>
              <a:t>By extracting features from URLs, we can analyze different aspects of the website address, such as its structure, components, and associated metadata. These features can include:</a:t>
            </a:r>
          </a:p>
          <a:p>
            <a:endParaRPr lang="en-US" sz="2000" dirty="0"/>
          </a:p>
          <a:p>
            <a:r>
              <a:rPr lang="en-US" sz="2000" dirty="0"/>
              <a:t>1. Domain-related features: Information about the domain name, its length, age, and registration details.</a:t>
            </a:r>
          </a:p>
          <a:p>
            <a:r>
              <a:rPr lang="en-US" sz="2000" dirty="0"/>
              <a:t>2. URL structure features: Characteristics of the URL path, such as its length, presence of special characters, or redirections.</a:t>
            </a:r>
          </a:p>
          <a:p>
            <a:r>
              <a:rPr lang="en-US" sz="2000" dirty="0"/>
              <a:t>3. Content-related features: Analysis of the content accessible through the URL, including the presence of certain keywords, scripts, or embedded resources.</a:t>
            </a:r>
          </a:p>
          <a:p>
            <a:r>
              <a:rPr lang="en-US" sz="2000" dirty="0"/>
              <a:t>4. External factors: Interaction with external data sources, such as WHOIS databases or reputation services, to gather additional information about the website.</a:t>
            </a:r>
          </a:p>
          <a:p>
            <a:endParaRPr lang="en-US" sz="2000" dirty="0"/>
          </a:p>
          <a:p>
            <a:r>
              <a:rPr lang="en-US" sz="2000" dirty="0"/>
              <a:t>By leveraging these features, we can build models that learn to distinguish between phishing and legitimate websites based on the observed patterns and characteristics. This allows for the automated detection of phishing attempts, providing users with enhanced security and protection against online threats.</a:t>
            </a:r>
          </a:p>
        </p:txBody>
      </p:sp>
    </p:spTree>
    <p:extLst>
      <p:ext uri="{BB962C8B-B14F-4D97-AF65-F5344CB8AC3E}">
        <p14:creationId xmlns:p14="http://schemas.microsoft.com/office/powerpoint/2010/main" val="3301754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2" name="Picture 4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4" name="Picture 4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6" name="Oval 4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8" name="Picture 4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0" name="Picture 4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2" name="Rectangle 5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4" name="Rectangle 53">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5B9F4F-878F-53D7-0AB5-D7382C76C628}"/>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2600" b="0" i="0" kern="1200">
                <a:solidFill>
                  <a:srgbClr val="EBEBEB"/>
                </a:solidFill>
                <a:latin typeface="+mj-lt"/>
                <a:ea typeface="+mj-ea"/>
                <a:cs typeface="+mj-cs"/>
              </a:rPr>
              <a:t>Data Visualization: Few Graphs have been plotted to show the relation between the features in the data set.</a:t>
            </a:r>
          </a:p>
        </p:txBody>
      </p:sp>
      <p:sp>
        <p:nvSpPr>
          <p:cNvPr id="56"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58" name="Freeform: Shape 57">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Rectangle 59">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Content Placeholder 3">
            <a:extLst>
              <a:ext uri="{FF2B5EF4-FFF2-40B4-BE49-F238E27FC236}">
                <a16:creationId xmlns:a16="http://schemas.microsoft.com/office/drawing/2014/main" id="{42C951DE-9606-C78C-D7C3-DEAD8B9A1C3F}"/>
              </a:ext>
            </a:extLst>
          </p:cNvPr>
          <p:cNvPicPr>
            <a:picLocks noGrp="1" noChangeAspect="1"/>
          </p:cNvPicPr>
          <p:nvPr>
            <p:ph idx="1"/>
          </p:nvPr>
        </p:nvPicPr>
        <p:blipFill rotWithShape="1">
          <a:blip r:embed="rId6"/>
          <a:srcRect t="4513" r="1" b="11751"/>
          <a:stretch/>
        </p:blipFill>
        <p:spPr>
          <a:xfrm>
            <a:off x="643854" y="356839"/>
            <a:ext cx="6270662" cy="5609063"/>
          </a:xfrm>
          <a:prstGeom prst="rect">
            <a:avLst/>
          </a:prstGeom>
          <a:effectLst/>
        </p:spPr>
      </p:pic>
      <p:sp>
        <p:nvSpPr>
          <p:cNvPr id="5" name="TextBox 4">
            <a:extLst>
              <a:ext uri="{FF2B5EF4-FFF2-40B4-BE49-F238E27FC236}">
                <a16:creationId xmlns:a16="http://schemas.microsoft.com/office/drawing/2014/main" id="{66E1C9FF-83A4-864F-69F0-6F65ACB86DB0}"/>
              </a:ext>
            </a:extLst>
          </p:cNvPr>
          <p:cNvSpPr txBox="1"/>
          <p:nvPr/>
        </p:nvSpPr>
        <p:spPr>
          <a:xfrm>
            <a:off x="2592388" y="6316789"/>
            <a:ext cx="4027527" cy="369332"/>
          </a:xfrm>
          <a:prstGeom prst="rect">
            <a:avLst/>
          </a:prstGeom>
          <a:noFill/>
        </p:spPr>
        <p:txBody>
          <a:bodyPr wrap="square" rtlCol="0">
            <a:spAutoFit/>
          </a:bodyPr>
          <a:lstStyle/>
          <a:p>
            <a:r>
              <a:rPr lang="en-US" dirty="0"/>
              <a:t>Correlation Heatmap</a:t>
            </a:r>
          </a:p>
        </p:txBody>
      </p:sp>
    </p:spTree>
    <p:extLst>
      <p:ext uri="{BB962C8B-B14F-4D97-AF65-F5344CB8AC3E}">
        <p14:creationId xmlns:p14="http://schemas.microsoft.com/office/powerpoint/2010/main" val="2942549137"/>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8AC6DC-6515-8612-F243-696EB0B2AA5A}"/>
              </a:ext>
            </a:extLst>
          </p:cNvPr>
          <p:cNvSpPr>
            <a:spLocks noGrp="1"/>
          </p:cNvSpPr>
          <p:nvPr>
            <p:ph type="title"/>
          </p:nvPr>
        </p:nvSpPr>
        <p:spPr>
          <a:xfrm>
            <a:off x="648929" y="1063417"/>
            <a:ext cx="3505495" cy="4675396"/>
          </a:xfrm>
        </p:spPr>
        <p:txBody>
          <a:bodyPr anchor="ctr">
            <a:normAutofit/>
          </a:bodyPr>
          <a:lstStyle/>
          <a:p>
            <a:r>
              <a:rPr lang="en-US" b="0" i="0">
                <a:solidFill>
                  <a:srgbClr val="F2F2F2"/>
                </a:solidFill>
                <a:effectLst/>
                <a:latin typeface="+mn-lt"/>
              </a:rPr>
              <a:t>Overview of Feature Extraction Methods:</a:t>
            </a:r>
            <a:endParaRPr lang="en-US">
              <a:solidFill>
                <a:srgbClr val="F2F2F2"/>
              </a:solidFill>
              <a:latin typeface="+mn-lt"/>
            </a:endParaRPr>
          </a:p>
        </p:txBody>
      </p:sp>
      <p:sp>
        <p:nvSpPr>
          <p:cNvPr id="30" name="Rectangle 29">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16" name="Content Placeholder 2">
            <a:extLst>
              <a:ext uri="{FF2B5EF4-FFF2-40B4-BE49-F238E27FC236}">
                <a16:creationId xmlns:a16="http://schemas.microsoft.com/office/drawing/2014/main" id="{504112B8-4FD2-53CF-0836-14AC5CB3A64A}"/>
              </a:ext>
            </a:extLst>
          </p:cNvPr>
          <p:cNvGraphicFramePr>
            <a:graphicFrameLocks noGrp="1"/>
          </p:cNvGraphicFramePr>
          <p:nvPr>
            <p:ph idx="1"/>
            <p:extLst>
              <p:ext uri="{D42A27DB-BD31-4B8C-83A1-F6EECF244321}">
                <p14:modId xmlns:p14="http://schemas.microsoft.com/office/powerpoint/2010/main" val="498659376"/>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6695170"/>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7325BF-6D58-C426-53B1-E70E6E13F387}"/>
              </a:ext>
            </a:extLst>
          </p:cNvPr>
          <p:cNvSpPr>
            <a:spLocks noGrp="1"/>
          </p:cNvSpPr>
          <p:nvPr>
            <p:ph type="title"/>
          </p:nvPr>
        </p:nvSpPr>
        <p:spPr>
          <a:xfrm>
            <a:off x="648929" y="1063417"/>
            <a:ext cx="3505495" cy="4675396"/>
          </a:xfrm>
        </p:spPr>
        <p:txBody>
          <a:bodyPr anchor="ctr">
            <a:normAutofit/>
          </a:bodyPr>
          <a:lstStyle/>
          <a:p>
            <a:r>
              <a:rPr lang="en-US" b="0" i="0">
                <a:solidFill>
                  <a:srgbClr val="F2F2F2"/>
                </a:solidFill>
                <a:effectLst/>
                <a:latin typeface="+mn-lt"/>
              </a:rPr>
              <a:t>Overview of Feature Extraction Methods:</a:t>
            </a:r>
            <a:endParaRPr lang="en-US">
              <a:solidFill>
                <a:srgbClr val="F2F2F2"/>
              </a:solidFill>
              <a:latin typeface="+mn-lt"/>
            </a:endParaRPr>
          </a:p>
        </p:txBody>
      </p:sp>
      <p:sp>
        <p:nvSpPr>
          <p:cNvPr id="11" name="Rectangle 10">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706724C7-C8C7-34B1-54F6-269BA81D694C}"/>
              </a:ext>
            </a:extLst>
          </p:cNvPr>
          <p:cNvGraphicFramePr>
            <a:graphicFrameLocks noGrp="1"/>
          </p:cNvGraphicFramePr>
          <p:nvPr>
            <p:ph idx="1"/>
            <p:extLst>
              <p:ext uri="{D42A27DB-BD31-4B8C-83A1-F6EECF244321}">
                <p14:modId xmlns:p14="http://schemas.microsoft.com/office/powerpoint/2010/main" val="1431711570"/>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6409524"/>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DE10CA-53EF-161B-D0ED-2D451BBDD171}"/>
              </a:ext>
            </a:extLst>
          </p:cNvPr>
          <p:cNvSpPr>
            <a:spLocks noGrp="1"/>
          </p:cNvSpPr>
          <p:nvPr>
            <p:ph type="title"/>
          </p:nvPr>
        </p:nvSpPr>
        <p:spPr>
          <a:xfrm>
            <a:off x="648930" y="629266"/>
            <a:ext cx="6188190" cy="1622321"/>
          </a:xfrm>
        </p:spPr>
        <p:txBody>
          <a:bodyPr>
            <a:normAutofit/>
          </a:bodyPr>
          <a:lstStyle/>
          <a:p>
            <a:r>
              <a:rPr lang="en-US" b="0" i="0">
                <a:solidFill>
                  <a:srgbClr val="EBEBEB"/>
                </a:solidFill>
                <a:effectLst/>
                <a:latin typeface="+mn-lt"/>
              </a:rPr>
              <a:t>Methods of Feature Extraction Process:</a:t>
            </a:r>
            <a:endParaRPr lang="en-US">
              <a:solidFill>
                <a:srgbClr val="EBEBEB"/>
              </a:solidFill>
              <a:latin typeface="+mn-lt"/>
            </a:endParaRPr>
          </a:p>
        </p:txBody>
      </p:sp>
      <p:sp>
        <p:nvSpPr>
          <p:cNvPr id="3" name="Content Placeholder 2">
            <a:extLst>
              <a:ext uri="{FF2B5EF4-FFF2-40B4-BE49-F238E27FC236}">
                <a16:creationId xmlns:a16="http://schemas.microsoft.com/office/drawing/2014/main" id="{30F1034D-DAD2-2520-C15C-453BF57790B5}"/>
              </a:ext>
            </a:extLst>
          </p:cNvPr>
          <p:cNvSpPr>
            <a:spLocks noGrp="1"/>
          </p:cNvSpPr>
          <p:nvPr>
            <p:ph idx="1"/>
          </p:nvPr>
        </p:nvSpPr>
        <p:spPr>
          <a:xfrm>
            <a:off x="648930" y="2251588"/>
            <a:ext cx="6723420" cy="3972232"/>
          </a:xfrm>
        </p:spPr>
        <p:txBody>
          <a:bodyPr>
            <a:normAutofit/>
          </a:bodyPr>
          <a:lstStyle/>
          <a:p>
            <a:r>
              <a:rPr lang="en-US" i="0" dirty="0">
                <a:solidFill>
                  <a:srgbClr val="FFFFFF"/>
                </a:solidFill>
                <a:effectLst/>
                <a:latin typeface="+mn-lt"/>
              </a:rPr>
              <a:t>URL Parsing: Utilizing libraries or methods to parse and dissect the URL into its components. </a:t>
            </a:r>
          </a:p>
          <a:p>
            <a:r>
              <a:rPr lang="en-US" i="0" dirty="0">
                <a:solidFill>
                  <a:srgbClr val="FFFFFF"/>
                </a:solidFill>
                <a:effectLst/>
                <a:latin typeface="+mn-lt"/>
              </a:rPr>
              <a:t>Regular Expression Matching: Employing regular expressions to search for patterns or substrings within the URL or associated data. </a:t>
            </a:r>
          </a:p>
          <a:p>
            <a:r>
              <a:rPr lang="en-US" i="0" dirty="0">
                <a:solidFill>
                  <a:srgbClr val="FFFFFF"/>
                </a:solidFill>
                <a:effectLst/>
                <a:latin typeface="+mn-lt"/>
              </a:rPr>
              <a:t>External Data Interaction: Interacting with external sources, such as WHOIS databases or ranking services, to obtain additional information related to the URL.</a:t>
            </a:r>
            <a:endParaRPr lang="en-US" dirty="0">
              <a:solidFill>
                <a:srgbClr val="FFFFFF"/>
              </a:solidFill>
              <a:latin typeface="+mn-lt"/>
            </a:endParaRP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Top view of cubes connected with black lines">
            <a:extLst>
              <a:ext uri="{FF2B5EF4-FFF2-40B4-BE49-F238E27FC236}">
                <a16:creationId xmlns:a16="http://schemas.microsoft.com/office/drawing/2014/main" id="{D2F98747-FBCF-47D1-674B-C24344D765C5}"/>
              </a:ext>
            </a:extLst>
          </p:cNvPr>
          <p:cNvPicPr>
            <a:picLocks noChangeAspect="1"/>
          </p:cNvPicPr>
          <p:nvPr/>
        </p:nvPicPr>
        <p:blipFill rotWithShape="1">
          <a:blip r:embed="rId3"/>
          <a:srcRect l="27822" r="17900"/>
          <a:stretch/>
        </p:blipFill>
        <p:spPr>
          <a:xfrm>
            <a:off x="8586788" y="1"/>
            <a:ext cx="3605632"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3377123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9362849A-570D-49DB-954C-63F144E88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CA42011-E478-428B-9D15-A98E338BF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Freeform 7">
            <a:extLst>
              <a:ext uri="{FF2B5EF4-FFF2-40B4-BE49-F238E27FC236}">
                <a16:creationId xmlns:a16="http://schemas.microsoft.com/office/drawing/2014/main" id="{9ED2773C-FE51-4632-BA46-036BDCDA6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1C2BF5E-FF45-ECB5-2BEE-52ABF22B9841}"/>
              </a:ext>
            </a:extLst>
          </p:cNvPr>
          <p:cNvSpPr>
            <a:spLocks noGrp="1"/>
          </p:cNvSpPr>
          <p:nvPr>
            <p:ph type="title"/>
          </p:nvPr>
        </p:nvSpPr>
        <p:spPr>
          <a:xfrm>
            <a:off x="648930" y="629267"/>
            <a:ext cx="9252154" cy="1016654"/>
          </a:xfrm>
        </p:spPr>
        <p:txBody>
          <a:bodyPr>
            <a:normAutofit/>
          </a:bodyPr>
          <a:lstStyle/>
          <a:p>
            <a:pPr>
              <a:lnSpc>
                <a:spcPct val="90000"/>
              </a:lnSpc>
            </a:pPr>
            <a:r>
              <a:rPr lang="en-US" sz="3300" b="1" i="0" dirty="0">
                <a:solidFill>
                  <a:srgbClr val="EBEBEB"/>
                </a:solidFill>
                <a:effectLst/>
                <a:latin typeface="+mn-lt"/>
              </a:rPr>
              <a:t>Code Example and Implementation Details</a:t>
            </a:r>
            <a:r>
              <a:rPr lang="en-US" sz="3300" b="0" i="0" dirty="0">
                <a:solidFill>
                  <a:srgbClr val="EBEBEB"/>
                </a:solidFill>
                <a:effectLst/>
                <a:latin typeface="+mn-lt"/>
              </a:rPr>
              <a:t>:</a:t>
            </a:r>
            <a:endParaRPr lang="en-US" sz="3300" dirty="0">
              <a:solidFill>
                <a:srgbClr val="EBEBEB"/>
              </a:solidFill>
              <a:latin typeface="+mn-lt"/>
            </a:endParaRPr>
          </a:p>
        </p:txBody>
      </p:sp>
      <p:sp useBgFill="1">
        <p:nvSpPr>
          <p:cNvPr id="30" name="Freeform: Shape 34">
            <a:extLst>
              <a:ext uri="{FF2B5EF4-FFF2-40B4-BE49-F238E27FC236}">
                <a16:creationId xmlns:a16="http://schemas.microsoft.com/office/drawing/2014/main" id="{E02F9158-C4C2-46A8-BE73-A4F77E139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pic>
        <p:nvPicPr>
          <p:cNvPr id="5" name="Content Placeholder 4" descr="A screen shot of a computer program&#10;&#10;Description automatically generated">
            <a:extLst>
              <a:ext uri="{FF2B5EF4-FFF2-40B4-BE49-F238E27FC236}">
                <a16:creationId xmlns:a16="http://schemas.microsoft.com/office/drawing/2014/main" id="{1523E19F-1F86-784F-B1DB-25E016C2D1DF}"/>
              </a:ext>
            </a:extLst>
          </p:cNvPr>
          <p:cNvPicPr>
            <a:picLocks noChangeAspect="1"/>
          </p:cNvPicPr>
          <p:nvPr/>
        </p:nvPicPr>
        <p:blipFill>
          <a:blip r:embed="rId2"/>
          <a:stretch>
            <a:fillRect/>
          </a:stretch>
        </p:blipFill>
        <p:spPr>
          <a:xfrm>
            <a:off x="653484" y="3132230"/>
            <a:ext cx="5451627" cy="2494119"/>
          </a:xfrm>
          <a:prstGeom prst="rect">
            <a:avLst/>
          </a:prstGeom>
          <a:effectLst/>
        </p:spPr>
      </p:pic>
      <p:sp>
        <p:nvSpPr>
          <p:cNvPr id="24" name="Content Placeholder 8">
            <a:extLst>
              <a:ext uri="{FF2B5EF4-FFF2-40B4-BE49-F238E27FC236}">
                <a16:creationId xmlns:a16="http://schemas.microsoft.com/office/drawing/2014/main" id="{331E1123-81D4-F5D2-B726-49E04B011153}"/>
              </a:ext>
            </a:extLst>
          </p:cNvPr>
          <p:cNvSpPr>
            <a:spLocks noGrp="1"/>
          </p:cNvSpPr>
          <p:nvPr>
            <p:ph idx="1"/>
          </p:nvPr>
        </p:nvSpPr>
        <p:spPr>
          <a:xfrm>
            <a:off x="6421089" y="2548281"/>
            <a:ext cx="5122606" cy="3658689"/>
          </a:xfrm>
        </p:spPr>
        <p:txBody>
          <a:bodyPr>
            <a:normAutofit/>
          </a:bodyPr>
          <a:lstStyle/>
          <a:p>
            <a:pPr>
              <a:lnSpc>
                <a:spcPct val="90000"/>
              </a:lnSpc>
            </a:pPr>
            <a:br>
              <a:rPr lang="en-US" sz="1700" dirty="0"/>
            </a:br>
            <a:r>
              <a:rPr lang="en-US" sz="1700" b="0" i="0" dirty="0">
                <a:effectLst/>
                <a:latin typeface="+mn-lt"/>
              </a:rPr>
              <a:t>The </a:t>
            </a:r>
            <a:r>
              <a:rPr lang="en-US" sz="1700" dirty="0">
                <a:latin typeface="+mn-lt"/>
              </a:rPr>
              <a:t>Https</a:t>
            </a:r>
            <a:r>
              <a:rPr lang="en-US" sz="1700" b="0" i="0" dirty="0">
                <a:effectLst/>
                <a:latin typeface="+mn-lt"/>
              </a:rPr>
              <a:t> method checks if the URL uses HTTPS (Hypertext Transfer Protocol Secure). If the URL's scheme includes 'https', indicating a secure connection, it returns </a:t>
            </a:r>
            <a:r>
              <a:rPr lang="en-US" sz="1700" dirty="0">
                <a:latin typeface="+mn-lt"/>
              </a:rPr>
              <a:t>1</a:t>
            </a:r>
            <a:r>
              <a:rPr lang="en-US" sz="1700" b="0" i="0" dirty="0">
                <a:effectLst/>
                <a:latin typeface="+mn-lt"/>
              </a:rPr>
              <a:t>, suggesting a legitimate site. Otherwise, it returns </a:t>
            </a:r>
            <a:r>
              <a:rPr lang="en-US" sz="1700" dirty="0">
                <a:latin typeface="+mn-lt"/>
              </a:rPr>
              <a:t>-1</a:t>
            </a:r>
            <a:r>
              <a:rPr lang="en-US" sz="1700" b="0" i="0" dirty="0">
                <a:effectLst/>
                <a:latin typeface="+mn-lt"/>
              </a:rPr>
              <a:t>, indicating potential phishing. However, the exception handling seems to contradict typical expectations by returning </a:t>
            </a:r>
            <a:r>
              <a:rPr lang="en-US" sz="1700" dirty="0">
                <a:latin typeface="+mn-lt"/>
              </a:rPr>
              <a:t>1</a:t>
            </a:r>
            <a:r>
              <a:rPr lang="en-US" sz="1700" b="0" i="0" dirty="0">
                <a:effectLst/>
                <a:latin typeface="+mn-lt"/>
              </a:rPr>
              <a:t> when an exception occurs..</a:t>
            </a:r>
            <a:endParaRPr lang="en-US" sz="1700" dirty="0">
              <a:latin typeface="+mn-lt"/>
            </a:endParaRPr>
          </a:p>
        </p:txBody>
      </p:sp>
    </p:spTree>
    <p:extLst>
      <p:ext uri="{BB962C8B-B14F-4D97-AF65-F5344CB8AC3E}">
        <p14:creationId xmlns:p14="http://schemas.microsoft.com/office/powerpoint/2010/main" val="1051025709"/>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descr="Graph">
            <a:extLst>
              <a:ext uri="{FF2B5EF4-FFF2-40B4-BE49-F238E27FC236}">
                <a16:creationId xmlns:a16="http://schemas.microsoft.com/office/drawing/2014/main" id="{A69CFA9D-CF30-23E3-D882-BB9746DA69A5}"/>
              </a:ext>
            </a:extLst>
          </p:cNvPr>
          <p:cNvPicPr>
            <a:picLocks noChangeAspect="1"/>
          </p:cNvPicPr>
          <p:nvPr/>
        </p:nvPicPr>
        <p:blipFill rotWithShape="1">
          <a:blip r:embed="rId3">
            <a:duotone>
              <a:prstClr val="black"/>
              <a:schemeClr val="accent5">
                <a:tint val="45000"/>
                <a:satMod val="400000"/>
              </a:schemeClr>
            </a:duotone>
            <a:alphaModFix amt="15000"/>
          </a:blip>
          <a:srcRect t="3981" b="6019"/>
          <a:stretch/>
        </p:blipFill>
        <p:spPr>
          <a:xfrm>
            <a:off x="20" y="10"/>
            <a:ext cx="12191980" cy="6857990"/>
          </a:xfrm>
          <a:prstGeom prst="rect">
            <a:avLst/>
          </a:prstGeom>
        </p:spPr>
      </p:pic>
      <p:sp>
        <p:nvSpPr>
          <p:cNvPr id="2" name="Title 1">
            <a:extLst>
              <a:ext uri="{FF2B5EF4-FFF2-40B4-BE49-F238E27FC236}">
                <a16:creationId xmlns:a16="http://schemas.microsoft.com/office/drawing/2014/main" id="{32F21DF1-6D78-0841-CFE4-1B252FF3BAC5}"/>
              </a:ext>
            </a:extLst>
          </p:cNvPr>
          <p:cNvSpPr>
            <a:spLocks noGrp="1"/>
          </p:cNvSpPr>
          <p:nvPr>
            <p:ph type="title"/>
          </p:nvPr>
        </p:nvSpPr>
        <p:spPr>
          <a:xfrm>
            <a:off x="646111" y="452718"/>
            <a:ext cx="9404723" cy="1400530"/>
          </a:xfrm>
        </p:spPr>
        <p:txBody>
          <a:bodyPr>
            <a:normAutofit/>
          </a:bodyPr>
          <a:lstStyle/>
          <a:p>
            <a:r>
              <a:rPr lang="en-US" b="0" i="0">
                <a:effectLst/>
                <a:latin typeface="+mn-lt"/>
              </a:rPr>
              <a:t>Significance of Feature Extraction</a:t>
            </a:r>
            <a:endParaRPr lang="en-US">
              <a:latin typeface="+mn-lt"/>
            </a:endParaRPr>
          </a:p>
        </p:txBody>
      </p:sp>
      <p:sp>
        <p:nvSpPr>
          <p:cNvPr id="9" name="Rectangle 8">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89B73EF6-5C8D-75D2-73D3-D040D1C51489}"/>
              </a:ext>
            </a:extLst>
          </p:cNvPr>
          <p:cNvSpPr>
            <a:spLocks noGrp="1"/>
          </p:cNvSpPr>
          <p:nvPr>
            <p:ph idx="1"/>
          </p:nvPr>
        </p:nvSpPr>
        <p:spPr>
          <a:xfrm>
            <a:off x="223024" y="1357313"/>
            <a:ext cx="11749901" cy="5300661"/>
          </a:xfrm>
        </p:spPr>
        <p:txBody>
          <a:bodyPr anchor="ctr">
            <a:normAutofit/>
          </a:bodyPr>
          <a:lstStyle/>
          <a:p>
            <a:pPr>
              <a:lnSpc>
                <a:spcPct val="90000"/>
              </a:lnSpc>
            </a:pPr>
            <a:r>
              <a:rPr lang="en-US" sz="1600" b="1" i="0" dirty="0">
                <a:effectLst/>
                <a:latin typeface="+mn-lt"/>
              </a:rPr>
              <a:t>1. Importance of Meaningful Features:</a:t>
            </a:r>
            <a:endParaRPr lang="en-US" sz="1600" b="0" i="0" dirty="0">
              <a:effectLst/>
              <a:latin typeface="+mn-lt"/>
            </a:endParaRPr>
          </a:p>
          <a:p>
            <a:pPr>
              <a:lnSpc>
                <a:spcPct val="90000"/>
              </a:lnSpc>
              <a:buFont typeface="Arial" panose="020B0604020202020204" pitchFamily="34" charset="0"/>
              <a:buChar char="•"/>
            </a:pPr>
            <a:r>
              <a:rPr lang="en-US" sz="1600" b="0" i="0" dirty="0">
                <a:effectLst/>
                <a:latin typeface="+mn-lt"/>
              </a:rPr>
              <a:t>Meaningful features provide valuable insights into the characteristics of URLs that distinguish phishing websites from legitimate ones.</a:t>
            </a:r>
          </a:p>
          <a:p>
            <a:pPr>
              <a:lnSpc>
                <a:spcPct val="90000"/>
              </a:lnSpc>
              <a:buFont typeface="Arial" panose="020B0604020202020204" pitchFamily="34" charset="0"/>
              <a:buChar char="•"/>
            </a:pPr>
            <a:r>
              <a:rPr lang="en-US" sz="1600" b="0" i="0" dirty="0">
                <a:effectLst/>
                <a:latin typeface="+mn-lt"/>
              </a:rPr>
              <a:t>By extracting relevant features, we can uncover patterns and indicators of phishing behavior, such as suspicious domain structures or deceptive URL components.</a:t>
            </a:r>
          </a:p>
          <a:p>
            <a:pPr>
              <a:lnSpc>
                <a:spcPct val="90000"/>
              </a:lnSpc>
              <a:buFont typeface="Arial" panose="020B0604020202020204" pitchFamily="34" charset="0"/>
              <a:buChar char="•"/>
            </a:pPr>
            <a:r>
              <a:rPr lang="en-US" sz="1600" b="0" i="0" dirty="0">
                <a:effectLst/>
                <a:latin typeface="+mn-lt"/>
              </a:rPr>
              <a:t>Meaningful features serve as the foundation for building effective machine learning models that can accurately classify URLs as either phishing or legitimate based on their characteristics.</a:t>
            </a:r>
          </a:p>
          <a:p>
            <a:pPr>
              <a:lnSpc>
                <a:spcPct val="90000"/>
              </a:lnSpc>
            </a:pPr>
            <a:endParaRPr lang="en-US" sz="1600" b="1" i="0" dirty="0">
              <a:effectLst/>
              <a:latin typeface="+mn-lt"/>
            </a:endParaRPr>
          </a:p>
          <a:p>
            <a:pPr>
              <a:lnSpc>
                <a:spcPct val="90000"/>
              </a:lnSpc>
            </a:pPr>
            <a:r>
              <a:rPr lang="en-US" sz="1600" b="1" i="0" dirty="0">
                <a:effectLst/>
                <a:latin typeface="+mn-lt"/>
              </a:rPr>
              <a:t>2. Contribution to Model Robustness:</a:t>
            </a:r>
            <a:endParaRPr lang="en-US" sz="1600" b="0" i="0" dirty="0">
              <a:effectLst/>
              <a:latin typeface="+mn-lt"/>
            </a:endParaRPr>
          </a:p>
          <a:p>
            <a:pPr>
              <a:lnSpc>
                <a:spcPct val="90000"/>
              </a:lnSpc>
              <a:buFont typeface="Arial" panose="020B0604020202020204" pitchFamily="34" charset="0"/>
              <a:buChar char="•"/>
            </a:pPr>
            <a:r>
              <a:rPr lang="en-US" sz="1600" b="0" i="0" dirty="0">
                <a:effectLst/>
                <a:latin typeface="+mn-lt"/>
              </a:rPr>
              <a:t>Meaningful features enhance the robustness of machine learning models by providing comprehensive information about URLs.</a:t>
            </a:r>
          </a:p>
          <a:p>
            <a:pPr>
              <a:lnSpc>
                <a:spcPct val="90000"/>
              </a:lnSpc>
              <a:buFont typeface="Arial" panose="020B0604020202020204" pitchFamily="34" charset="0"/>
              <a:buChar char="•"/>
            </a:pPr>
            <a:r>
              <a:rPr lang="en-US" sz="1600" b="0" i="0" dirty="0">
                <a:effectLst/>
                <a:latin typeface="+mn-lt"/>
              </a:rPr>
              <a:t>Robust models rely on a diverse set of features that capture different aspects of URLs, making them more resilient to variations and complexities in phishing techniques.</a:t>
            </a:r>
          </a:p>
          <a:p>
            <a:pPr>
              <a:lnSpc>
                <a:spcPct val="90000"/>
              </a:lnSpc>
              <a:buFont typeface="Arial" panose="020B0604020202020204" pitchFamily="34" charset="0"/>
              <a:buChar char="•"/>
            </a:pPr>
            <a:r>
              <a:rPr lang="en-US" sz="1600" b="0" i="0" dirty="0">
                <a:effectLst/>
                <a:latin typeface="+mn-lt"/>
              </a:rPr>
              <a:t>Incorporating a wide range of meaningful features helps mitigate the risk of overfitting and ensures that the model can generalize well to unseen data, improving its overall performance and reliability.</a:t>
            </a:r>
          </a:p>
          <a:p>
            <a:pPr>
              <a:lnSpc>
                <a:spcPct val="90000"/>
              </a:lnSpc>
            </a:pPr>
            <a:endParaRPr lang="en-US" sz="1600" dirty="0"/>
          </a:p>
        </p:txBody>
      </p:sp>
    </p:spTree>
    <p:extLst>
      <p:ext uri="{BB962C8B-B14F-4D97-AF65-F5344CB8AC3E}">
        <p14:creationId xmlns:p14="http://schemas.microsoft.com/office/powerpoint/2010/main" val="1412110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68AD4C-90EB-2974-5F95-47B14BA109CF}"/>
              </a:ext>
            </a:extLst>
          </p:cNvPr>
          <p:cNvSpPr>
            <a:spLocks noGrp="1"/>
          </p:cNvSpPr>
          <p:nvPr>
            <p:ph idx="1"/>
          </p:nvPr>
        </p:nvSpPr>
        <p:spPr>
          <a:xfrm>
            <a:off x="713019" y="369084"/>
            <a:ext cx="11363752" cy="6221287"/>
          </a:xfrm>
        </p:spPr>
        <p:txBody>
          <a:bodyPr>
            <a:normAutofit/>
          </a:bodyPr>
          <a:lstStyle/>
          <a:p>
            <a:pPr algn="l"/>
            <a:r>
              <a:rPr lang="en-US" sz="1700" b="1" i="0" dirty="0">
                <a:solidFill>
                  <a:srgbClr val="ECECEC"/>
                </a:solidFill>
                <a:effectLst/>
                <a:latin typeface="+mn-lt"/>
              </a:rPr>
              <a:t>3.Enhancing Detection Accuracy:</a:t>
            </a:r>
            <a:endParaRPr lang="en-US" sz="1700" b="0" i="0" dirty="0">
              <a:solidFill>
                <a:srgbClr val="ECECEC"/>
              </a:solidFill>
              <a:effectLst/>
              <a:latin typeface="+mn-lt"/>
            </a:endParaRPr>
          </a:p>
          <a:p>
            <a:pPr algn="l">
              <a:buFont typeface="Arial" panose="020B0604020202020204" pitchFamily="34" charset="0"/>
              <a:buChar char="•"/>
            </a:pPr>
            <a:r>
              <a:rPr lang="en-US" sz="1700" b="0" i="0" dirty="0">
                <a:solidFill>
                  <a:srgbClr val="ECECEC"/>
                </a:solidFill>
                <a:effectLst/>
                <a:latin typeface="+mn-lt"/>
              </a:rPr>
              <a:t>Meaningful features play a crucial role in improving the accuracy of phishing detection systems.</a:t>
            </a:r>
          </a:p>
          <a:p>
            <a:pPr algn="l">
              <a:buFont typeface="Arial" panose="020B0604020202020204" pitchFamily="34" charset="0"/>
              <a:buChar char="•"/>
            </a:pPr>
            <a:r>
              <a:rPr lang="en-US" sz="1700" b="0" i="0" dirty="0">
                <a:solidFill>
                  <a:srgbClr val="ECECEC"/>
                </a:solidFill>
                <a:effectLst/>
                <a:latin typeface="+mn-lt"/>
              </a:rPr>
              <a:t>By accurately capturing the distinguishing characteristics of phishing URLs, these features enable models to make more precise predictions and minimize false positives and false negatives.</a:t>
            </a:r>
          </a:p>
          <a:p>
            <a:pPr algn="l">
              <a:buFont typeface="Arial" panose="020B0604020202020204" pitchFamily="34" charset="0"/>
              <a:buChar char="•"/>
            </a:pPr>
            <a:r>
              <a:rPr lang="en-US" sz="1700" b="0" i="0" dirty="0">
                <a:solidFill>
                  <a:srgbClr val="ECECEC"/>
                </a:solidFill>
                <a:effectLst/>
                <a:latin typeface="+mn-lt"/>
              </a:rPr>
              <a:t>Enhanced detection accuracy leads to better identification of potential phishing threats, enabling timely and effective mitigation measures to protect users from falling victim to phishing attacks.</a:t>
            </a:r>
          </a:p>
          <a:p>
            <a:pPr marL="0" indent="0" algn="l">
              <a:buNone/>
            </a:pPr>
            <a:endParaRPr lang="en-US" sz="1700" b="1" dirty="0">
              <a:solidFill>
                <a:srgbClr val="ECECEC"/>
              </a:solidFill>
              <a:latin typeface="+mn-lt"/>
            </a:endParaRPr>
          </a:p>
          <a:p>
            <a:pPr algn="l"/>
            <a:endParaRPr lang="en-US" sz="1700" b="1" i="0" dirty="0">
              <a:solidFill>
                <a:srgbClr val="ECECEC"/>
              </a:solidFill>
              <a:effectLst/>
              <a:latin typeface="+mn-lt"/>
            </a:endParaRPr>
          </a:p>
          <a:p>
            <a:pPr algn="l"/>
            <a:endParaRPr lang="en-US" sz="1700" b="1" dirty="0">
              <a:solidFill>
                <a:srgbClr val="ECECEC"/>
              </a:solidFill>
              <a:latin typeface="+mn-lt"/>
            </a:endParaRPr>
          </a:p>
          <a:p>
            <a:pPr algn="l"/>
            <a:r>
              <a:rPr lang="en-US" sz="1700" b="1" i="0" dirty="0">
                <a:solidFill>
                  <a:srgbClr val="ECECEC"/>
                </a:solidFill>
                <a:effectLst/>
                <a:latin typeface="+mn-lt"/>
              </a:rPr>
              <a:t>4. Adaptability to Evolving Threats:</a:t>
            </a:r>
            <a:endParaRPr lang="en-US" sz="1700" b="0" i="0" dirty="0">
              <a:solidFill>
                <a:srgbClr val="ECECEC"/>
              </a:solidFill>
              <a:effectLst/>
              <a:latin typeface="+mn-lt"/>
            </a:endParaRPr>
          </a:p>
          <a:p>
            <a:pPr algn="l">
              <a:buFont typeface="Arial" panose="020B0604020202020204" pitchFamily="34" charset="0"/>
              <a:buChar char="•"/>
            </a:pPr>
            <a:r>
              <a:rPr lang="en-US" sz="1700" b="0" i="0" dirty="0">
                <a:solidFill>
                  <a:srgbClr val="ECECEC"/>
                </a:solidFill>
                <a:effectLst/>
                <a:latin typeface="+mn-lt"/>
              </a:rPr>
              <a:t>Meaningful features provide a flexible framework for adapting to evolving phishing threats and tactics.</a:t>
            </a:r>
          </a:p>
          <a:p>
            <a:pPr algn="l">
              <a:buFont typeface="Arial" panose="020B0604020202020204" pitchFamily="34" charset="0"/>
              <a:buChar char="•"/>
            </a:pPr>
            <a:r>
              <a:rPr lang="en-US" sz="1700" b="0" i="0" dirty="0">
                <a:solidFill>
                  <a:srgbClr val="ECECEC"/>
                </a:solidFill>
                <a:effectLst/>
                <a:latin typeface="+mn-lt"/>
              </a:rPr>
              <a:t>As phishing techniques evolve and new patterns emerge, feature extraction methods can be updated to capture these changes and incorporate them into the detection process.</a:t>
            </a:r>
          </a:p>
          <a:p>
            <a:pPr algn="l">
              <a:buFont typeface="Arial" panose="020B0604020202020204" pitchFamily="34" charset="0"/>
              <a:buChar char="•"/>
            </a:pPr>
            <a:r>
              <a:rPr lang="en-US" sz="1700" b="0" i="0" dirty="0">
                <a:solidFill>
                  <a:srgbClr val="ECECEC"/>
                </a:solidFill>
                <a:effectLst/>
                <a:latin typeface="+mn-lt"/>
              </a:rPr>
              <a:t>The adaptability of feature-based detection systems allows them to stay ahead of emerging threats and maintain high levels of effectiveness in detecting even the most sophisticated phishing attempts</a:t>
            </a:r>
            <a:r>
              <a:rPr lang="en-US" b="0" i="0" dirty="0">
                <a:solidFill>
                  <a:srgbClr val="ECECEC"/>
                </a:solidFill>
                <a:effectLst/>
                <a:latin typeface="Söhne"/>
              </a:rPr>
              <a:t>.</a:t>
            </a:r>
          </a:p>
          <a:p>
            <a:endParaRPr lang="en-US" dirty="0"/>
          </a:p>
        </p:txBody>
      </p:sp>
    </p:spTree>
    <p:extLst>
      <p:ext uri="{BB962C8B-B14F-4D97-AF65-F5344CB8AC3E}">
        <p14:creationId xmlns:p14="http://schemas.microsoft.com/office/powerpoint/2010/main" val="572241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A613294-D2B6-473E-1EDD-2DAB7484DA83}"/>
              </a:ext>
            </a:extLst>
          </p:cNvPr>
          <p:cNvSpPr>
            <a:spLocks noGrp="1"/>
          </p:cNvSpPr>
          <p:nvPr>
            <p:ph type="title"/>
          </p:nvPr>
        </p:nvSpPr>
        <p:spPr>
          <a:xfrm>
            <a:off x="648930" y="629267"/>
            <a:ext cx="9252154" cy="1016654"/>
          </a:xfrm>
        </p:spPr>
        <p:txBody>
          <a:bodyPr>
            <a:normAutofit/>
          </a:bodyPr>
          <a:lstStyle/>
          <a:p>
            <a:pPr>
              <a:lnSpc>
                <a:spcPct val="90000"/>
              </a:lnSpc>
            </a:pPr>
            <a:r>
              <a:rPr lang="en-US" sz="3300">
                <a:solidFill>
                  <a:srgbClr val="EBEBEB"/>
                </a:solidFill>
                <a:latin typeface="+mn-lt"/>
              </a:rPr>
              <a:t>Week 6-7-8 :Development and Training of Machine Learning Model.</a:t>
            </a:r>
          </a:p>
        </p:txBody>
      </p:sp>
      <p:sp>
        <p:nvSpPr>
          <p:cNvPr id="13" name="Rectangle 12">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Freeform: Shape 14">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graphicFrame>
        <p:nvGraphicFramePr>
          <p:cNvPr id="5" name="Content Placeholder 2">
            <a:extLst>
              <a:ext uri="{FF2B5EF4-FFF2-40B4-BE49-F238E27FC236}">
                <a16:creationId xmlns:a16="http://schemas.microsoft.com/office/drawing/2014/main" id="{5B78D613-B83E-18AA-3B16-B51C8654F77A}"/>
              </a:ext>
            </a:extLst>
          </p:cNvPr>
          <p:cNvGraphicFramePr>
            <a:graphicFrameLocks noGrp="1"/>
          </p:cNvGraphicFramePr>
          <p:nvPr>
            <p:ph idx="1"/>
            <p:extLst>
              <p:ext uri="{D42A27DB-BD31-4B8C-83A1-F6EECF244321}">
                <p14:modId xmlns:p14="http://schemas.microsoft.com/office/powerpoint/2010/main" val="2651534492"/>
              </p:ext>
            </p:extLst>
          </p:nvPr>
        </p:nvGraphicFramePr>
        <p:xfrm>
          <a:off x="2528888" y="2810257"/>
          <a:ext cx="7215187" cy="23332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189075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59AFD7B-1747-CE2C-099D-CB077E20B579}"/>
              </a:ext>
            </a:extLst>
          </p:cNvPr>
          <p:cNvSpPr>
            <a:spLocks noGrp="1"/>
          </p:cNvSpPr>
          <p:nvPr>
            <p:ph idx="1"/>
          </p:nvPr>
        </p:nvSpPr>
        <p:spPr>
          <a:xfrm>
            <a:off x="0" y="0"/>
            <a:ext cx="12191999" cy="6857999"/>
          </a:xfrm>
        </p:spPr>
        <p:txBody>
          <a:bodyPr>
            <a:normAutofit fontScale="70000" lnSpcReduction="20000"/>
          </a:bodyPr>
          <a:lstStyle/>
          <a:p>
            <a:r>
              <a:rPr lang="en-US" sz="2900" b="0" i="0" dirty="0">
                <a:solidFill>
                  <a:srgbClr val="D1D5DB"/>
                </a:solidFill>
                <a:effectLst/>
                <a:latin typeface="+mn-lt"/>
              </a:rPr>
              <a:t>A correlation heatmap is a graphical representation of a correlation matrix, which in turn is a table showing correlation coefficients between variables. Each cell in the table shows the correlation between two variables. The heatmap encodes the values of these coefficients with color, providing an easy-to-read visual summary of how each variable is related to the others.</a:t>
            </a:r>
          </a:p>
          <a:p>
            <a:endParaRPr lang="en-US" sz="2900" dirty="0">
              <a:solidFill>
                <a:srgbClr val="D1D5DB"/>
              </a:solidFill>
              <a:latin typeface="+mn-lt"/>
            </a:endParaRPr>
          </a:p>
          <a:p>
            <a:pPr algn="l"/>
            <a:r>
              <a:rPr lang="en-US" sz="2900" i="0" dirty="0">
                <a:effectLst/>
                <a:latin typeface="+mn-lt"/>
              </a:rPr>
              <a:t>Purpose</a:t>
            </a:r>
            <a:r>
              <a:rPr lang="en-US" sz="2900" b="1" i="0" dirty="0">
                <a:effectLst/>
                <a:latin typeface="+mn-lt"/>
              </a:rPr>
              <a:t> -</a:t>
            </a:r>
            <a:r>
              <a:rPr lang="en-US" sz="2900" b="1" dirty="0">
                <a:latin typeface="+mn-lt"/>
              </a:rPr>
              <a:t> </a:t>
            </a:r>
            <a:r>
              <a:rPr lang="en-US" sz="2900" b="0" i="0" dirty="0">
                <a:solidFill>
                  <a:srgbClr val="D1D5DB"/>
                </a:solidFill>
                <a:effectLst/>
                <a:latin typeface="+mn-lt"/>
              </a:rPr>
              <a:t>The primary purpose of a correlation heatmap is to show pairwise correlations between variables. It's particularly useful when we have several variables and need to understand the inter-relationships among them at a glance.</a:t>
            </a:r>
          </a:p>
          <a:p>
            <a:pPr algn="l"/>
            <a:endParaRPr lang="en-US" sz="2900" dirty="0">
              <a:solidFill>
                <a:srgbClr val="D1D5DB"/>
              </a:solidFill>
              <a:latin typeface="+mn-lt"/>
            </a:endParaRPr>
          </a:p>
          <a:p>
            <a:pPr algn="l"/>
            <a:r>
              <a:rPr lang="en-US" sz="2900" dirty="0">
                <a:solidFill>
                  <a:srgbClr val="D1D5DB"/>
                </a:solidFill>
                <a:latin typeface="+mn-lt"/>
              </a:rPr>
              <a:t>Representation - </a:t>
            </a:r>
            <a:r>
              <a:rPr lang="en-US" sz="2900" b="0" i="0" dirty="0">
                <a:solidFill>
                  <a:srgbClr val="D1D5DB"/>
                </a:solidFill>
                <a:effectLst/>
                <a:latin typeface="+mn-lt"/>
              </a:rPr>
              <a:t>Each cell in the heatmap shows the correlation coefficient between two variables, represented by the intersecting row and column. The color and the number within each cell represent the strength and direction of the correlation:</a:t>
            </a:r>
          </a:p>
          <a:p>
            <a:pPr marL="0" indent="0" algn="l">
              <a:buNone/>
            </a:pPr>
            <a:r>
              <a:rPr lang="en-US" sz="2900" b="0" i="0" dirty="0">
                <a:solidFill>
                  <a:srgbClr val="D1D5DB"/>
                </a:solidFill>
                <a:effectLst/>
                <a:latin typeface="+mn-lt"/>
              </a:rPr>
              <a:t>       </a:t>
            </a:r>
          </a:p>
          <a:p>
            <a:pPr marL="0" indent="0" algn="l">
              <a:buNone/>
            </a:pPr>
            <a:r>
              <a:rPr lang="en-US" sz="2900" b="0" i="0" dirty="0">
                <a:solidFill>
                  <a:srgbClr val="D1D5DB"/>
                </a:solidFill>
                <a:effectLst/>
                <a:latin typeface="+mn-lt"/>
              </a:rPr>
              <a:t>Positive Correlation: If the coefficient is close to 1, it is shaded with a stronger intensity of one color (pink /red), indicating a strong positive correlation.</a:t>
            </a:r>
          </a:p>
          <a:p>
            <a:pPr marL="0" indent="0" algn="l">
              <a:buNone/>
            </a:pPr>
            <a:r>
              <a:rPr lang="en-US" sz="2900" b="0" i="0" dirty="0">
                <a:solidFill>
                  <a:srgbClr val="D1D5DB"/>
                </a:solidFill>
                <a:effectLst/>
                <a:latin typeface="+mn-lt"/>
              </a:rPr>
              <a:t>Negative Correlation: If the coefficient is close to -1, it is shaded differently (blue/black), showing a strong negative correlation.</a:t>
            </a:r>
          </a:p>
          <a:p>
            <a:pPr marL="0" indent="0" algn="l">
              <a:buNone/>
            </a:pPr>
            <a:r>
              <a:rPr lang="en-US" sz="2900" dirty="0">
                <a:solidFill>
                  <a:srgbClr val="D1D5DB"/>
                </a:solidFill>
                <a:latin typeface="+mn-lt"/>
              </a:rPr>
              <a:t>No Correlation</a:t>
            </a:r>
            <a:r>
              <a:rPr lang="en-US" sz="2900" b="0" i="0" dirty="0">
                <a:solidFill>
                  <a:srgbClr val="D1D5DB"/>
                </a:solidFill>
                <a:effectLst/>
                <a:latin typeface="+mn-lt"/>
              </a:rPr>
              <a:t>: A coefficient close to 0 indicates no linear relationship, and these cells are usually shaded neutrally.</a:t>
            </a:r>
          </a:p>
          <a:p>
            <a:pPr marL="0" indent="0" algn="l">
              <a:buNone/>
            </a:pPr>
            <a:endParaRPr lang="en-US" sz="2900" i="0" dirty="0">
              <a:effectLst/>
              <a:latin typeface="+mn-lt"/>
            </a:endParaRPr>
          </a:p>
          <a:p>
            <a:pPr marL="0" indent="0" algn="l">
              <a:buNone/>
            </a:pPr>
            <a:r>
              <a:rPr lang="en-US" sz="2900" i="0" dirty="0">
                <a:effectLst/>
                <a:latin typeface="+mn-lt"/>
              </a:rPr>
              <a:t>Diagonal</a:t>
            </a:r>
            <a:r>
              <a:rPr lang="en-US" sz="2900" b="0" i="0" dirty="0">
                <a:solidFill>
                  <a:srgbClr val="D1D5DB"/>
                </a:solidFill>
                <a:effectLst/>
                <a:latin typeface="+mn-lt"/>
              </a:rPr>
              <a:t>: Coefficients of 1 down the diagonal where each feature correlates perfectly with itself.</a:t>
            </a:r>
          </a:p>
          <a:p>
            <a:pPr algn="l"/>
            <a:endParaRPr lang="en-US" sz="2900" dirty="0">
              <a:solidFill>
                <a:srgbClr val="D1D5DB"/>
              </a:solidFill>
              <a:latin typeface="+mn-lt"/>
            </a:endParaRPr>
          </a:p>
          <a:p>
            <a:pPr algn="l"/>
            <a:endParaRPr lang="en-US" b="0" i="0" dirty="0">
              <a:solidFill>
                <a:srgbClr val="D1D5DB"/>
              </a:solidFill>
              <a:effectLst/>
              <a:latin typeface="+mn-lt"/>
            </a:endParaRPr>
          </a:p>
          <a:p>
            <a:endParaRPr lang="en-US" dirty="0">
              <a:latin typeface="+mn-lt"/>
            </a:endParaRPr>
          </a:p>
        </p:txBody>
      </p:sp>
    </p:spTree>
    <p:extLst>
      <p:ext uri="{BB962C8B-B14F-4D97-AF65-F5344CB8AC3E}">
        <p14:creationId xmlns:p14="http://schemas.microsoft.com/office/powerpoint/2010/main" val="1997124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7B2946-DCEC-6326-06C5-05882775538F}"/>
              </a:ext>
            </a:extLst>
          </p:cNvPr>
          <p:cNvSpPr>
            <a:spLocks noGrp="1"/>
          </p:cNvSpPr>
          <p:nvPr>
            <p:ph idx="1"/>
          </p:nvPr>
        </p:nvSpPr>
        <p:spPr>
          <a:xfrm>
            <a:off x="535260" y="323386"/>
            <a:ext cx="11418848" cy="5925014"/>
          </a:xfrm>
        </p:spPr>
        <p:txBody>
          <a:bodyPr/>
          <a:lstStyle/>
          <a:p>
            <a:pPr marL="0" indent="0">
              <a:buNone/>
            </a:pPr>
            <a:r>
              <a:rPr lang="en-US" dirty="0">
                <a:latin typeface="+mn-lt"/>
              </a:rPr>
              <a:t>INTERPRETATION OF THE GRAPH COLORS:</a:t>
            </a:r>
          </a:p>
          <a:p>
            <a:pPr marL="0" indent="0">
              <a:buNone/>
            </a:pPr>
            <a:endParaRPr lang="en-US" dirty="0"/>
          </a:p>
          <a:p>
            <a:r>
              <a:rPr lang="en-US" i="0" dirty="0">
                <a:solidFill>
                  <a:srgbClr val="D1D5DB"/>
                </a:solidFill>
                <a:effectLst/>
                <a:latin typeface="+mn-lt"/>
              </a:rPr>
              <a:t>High Positive Correlation (Dark Reds): If two features like LongURL and UsingIP have a dark red square between them, this may suggest that phishing URLs tend to both be longer and use IP addresses rather than domain names. A high positive correlation between these features means that when one feature is present (e.g., a URL is long), the other is also likely to be present (e.g., the URL uses an IP address).</a:t>
            </a:r>
          </a:p>
          <a:p>
            <a:r>
              <a:rPr lang="en-US" i="0" dirty="0">
                <a:solidFill>
                  <a:srgbClr val="D1D5DB"/>
                </a:solidFill>
                <a:effectLst/>
                <a:latin typeface="+mn-lt"/>
              </a:rPr>
              <a:t>Low or No Correlation (Whites): If there’s a feature like HTTPS that has a white square in relation to Favicon, this means there’s little to no linear relationship between them. In practice, whether a URL uses HTTPS or not is independent of the favicon's properties.</a:t>
            </a:r>
          </a:p>
          <a:p>
            <a:r>
              <a:rPr lang="en-US" i="0" dirty="0">
                <a:solidFill>
                  <a:srgbClr val="D1D5DB"/>
                </a:solidFill>
                <a:effectLst/>
                <a:latin typeface="+mn-lt"/>
              </a:rPr>
              <a:t>High Negative Correlation (Dark Blues): If a feature such as AgeofDomain has a dark blue square with the class label, it could imply that newer domains (lower AgeofDomain) are more commonly associated with phishing (class label indicating phishing), while older domains are less likely to be phishing sites.</a:t>
            </a:r>
          </a:p>
          <a:p>
            <a:pPr marL="0" indent="0">
              <a:buNone/>
            </a:pPr>
            <a:endParaRPr lang="en-US" dirty="0"/>
          </a:p>
        </p:txBody>
      </p:sp>
    </p:spTree>
    <p:extLst>
      <p:ext uri="{BB962C8B-B14F-4D97-AF65-F5344CB8AC3E}">
        <p14:creationId xmlns:p14="http://schemas.microsoft.com/office/powerpoint/2010/main" val="1621986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5E789B-F56C-0F5A-482C-0350A25BCCA3}"/>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b="0" i="0" kern="1200">
                <a:solidFill>
                  <a:srgbClr val="EBEBEB"/>
                </a:solidFill>
                <a:latin typeface="+mj-lt"/>
                <a:ea typeface="+mj-ea"/>
                <a:cs typeface="+mj-cs"/>
              </a:rPr>
              <a:t>PAIRPLOT FOR PARTICULAR FEATURES</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Content Placeholder 3">
            <a:extLst>
              <a:ext uri="{FF2B5EF4-FFF2-40B4-BE49-F238E27FC236}">
                <a16:creationId xmlns:a16="http://schemas.microsoft.com/office/drawing/2014/main" id="{866459AA-3373-A85D-8D03-0FE82D6CDB03}"/>
              </a:ext>
            </a:extLst>
          </p:cNvPr>
          <p:cNvPicPr>
            <a:picLocks noGrp="1" noChangeAspect="1"/>
          </p:cNvPicPr>
          <p:nvPr>
            <p:ph idx="1"/>
          </p:nvPr>
        </p:nvPicPr>
        <p:blipFill>
          <a:blip r:embed="rId6"/>
          <a:stretch>
            <a:fillRect/>
          </a:stretch>
        </p:blipFill>
        <p:spPr>
          <a:xfrm>
            <a:off x="828448" y="657225"/>
            <a:ext cx="5901474" cy="5552612"/>
          </a:xfrm>
          <a:prstGeom prst="rect">
            <a:avLst/>
          </a:prstGeom>
          <a:effectLst/>
        </p:spPr>
      </p:pic>
    </p:spTree>
    <p:extLst>
      <p:ext uri="{BB962C8B-B14F-4D97-AF65-F5344CB8AC3E}">
        <p14:creationId xmlns:p14="http://schemas.microsoft.com/office/powerpoint/2010/main" val="108114141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D46907-72E4-DE19-21DB-17897EB390E3}"/>
              </a:ext>
            </a:extLst>
          </p:cNvPr>
          <p:cNvSpPr>
            <a:spLocks noGrp="1"/>
          </p:cNvSpPr>
          <p:nvPr>
            <p:ph idx="1"/>
          </p:nvPr>
        </p:nvSpPr>
        <p:spPr>
          <a:xfrm>
            <a:off x="155575" y="177800"/>
            <a:ext cx="11920538" cy="6535738"/>
          </a:xfrm>
        </p:spPr>
        <p:txBody>
          <a:bodyPr>
            <a:noAutofit/>
          </a:bodyPr>
          <a:lstStyle/>
          <a:p>
            <a:r>
              <a:rPr lang="en-US" i="0" dirty="0">
                <a:solidFill>
                  <a:srgbClr val="D1D5DB"/>
                </a:solidFill>
                <a:effectLst/>
                <a:latin typeface="+mn-lt"/>
              </a:rPr>
              <a:t>A pair plot is a matrix of scatterplots that allows you to see both the distribution of single variables and relationships between two variables</a:t>
            </a:r>
          </a:p>
          <a:p>
            <a:endParaRPr lang="en-US" dirty="0">
              <a:solidFill>
                <a:srgbClr val="D1D5DB"/>
              </a:solidFill>
              <a:latin typeface="+mn-lt"/>
            </a:endParaRPr>
          </a:p>
          <a:p>
            <a:pPr algn="l"/>
            <a:r>
              <a:rPr lang="en-US" i="0" dirty="0">
                <a:effectLst/>
                <a:latin typeface="+mn-lt"/>
              </a:rPr>
              <a:t>What is a Pair Plot?</a:t>
            </a:r>
          </a:p>
          <a:p>
            <a:pPr algn="l">
              <a:buFont typeface="+mj-lt"/>
              <a:buAutoNum type="arabicPeriod"/>
            </a:pPr>
            <a:r>
              <a:rPr lang="en-US" i="0" dirty="0">
                <a:solidFill>
                  <a:srgbClr val="D1D5DB"/>
                </a:solidFill>
                <a:effectLst/>
                <a:latin typeface="+mn-lt"/>
              </a:rPr>
              <a:t>Diagonal: The diagonal of a pair plot typically shows the distribution of the dataset's individual variables, often as histograms or kernel density estimates.</a:t>
            </a:r>
          </a:p>
          <a:p>
            <a:pPr algn="l">
              <a:buFont typeface="+mj-lt"/>
              <a:buAutoNum type="arabicPeriod"/>
            </a:pPr>
            <a:r>
              <a:rPr lang="en-US" i="0" dirty="0">
                <a:solidFill>
                  <a:srgbClr val="D1D5DB"/>
                </a:solidFill>
                <a:effectLst/>
                <a:latin typeface="+mn-lt"/>
              </a:rPr>
              <a:t>Off-Diagonal: The off-diagonal plots are scatterplots of the variable on the x-axis against the variable on the y-axis. These plots can show the relationship (correlation or patterns) between the two variables.</a:t>
            </a:r>
          </a:p>
          <a:p>
            <a:pPr marL="0" indent="0">
              <a:buNone/>
            </a:pPr>
            <a:endParaRPr lang="en-US" dirty="0">
              <a:solidFill>
                <a:srgbClr val="D1D5DB"/>
              </a:solidFill>
              <a:latin typeface="+mn-lt"/>
            </a:endParaRPr>
          </a:p>
          <a:p>
            <a:pPr algn="l"/>
            <a:r>
              <a:rPr lang="en-US" i="0" dirty="0">
                <a:effectLst/>
                <a:latin typeface="+mn-lt"/>
              </a:rPr>
              <a:t>Why is it Used?</a:t>
            </a:r>
          </a:p>
          <a:p>
            <a:pPr marL="0" indent="0" algn="l">
              <a:buNone/>
            </a:pPr>
            <a:r>
              <a:rPr lang="en-US" i="0" dirty="0">
                <a:solidFill>
                  <a:srgbClr val="D1D5DB"/>
                </a:solidFill>
                <a:effectLst/>
                <a:latin typeface="+mn-lt"/>
              </a:rPr>
              <a:t>Visualization of Relationships: Pair plots are used to quickly visualize the relationships between all pairs of quantitative variables in a dataset.</a:t>
            </a:r>
          </a:p>
          <a:p>
            <a:pPr marL="0" indent="0" algn="l">
              <a:buNone/>
            </a:pPr>
            <a:r>
              <a:rPr lang="en-US" i="0" dirty="0">
                <a:solidFill>
                  <a:srgbClr val="D1D5DB"/>
                </a:solidFill>
                <a:effectLst/>
                <a:latin typeface="+mn-lt"/>
              </a:rPr>
              <a:t>Detect Patterns: They can help detect if any pairs of variables are correlated, if there are potential clusters in the data, or if any outliers exist.</a:t>
            </a:r>
          </a:p>
          <a:p>
            <a:pPr marL="0" indent="0" algn="l">
              <a:buNone/>
            </a:pPr>
            <a:r>
              <a:rPr lang="en-US" i="0" dirty="0">
                <a:solidFill>
                  <a:srgbClr val="D1D5DB"/>
                </a:solidFill>
                <a:effectLst/>
                <a:latin typeface="+mn-lt"/>
              </a:rPr>
              <a:t>Comparing Variable Distributions: The diagonal plots help compare how different variables are distributed.</a:t>
            </a:r>
          </a:p>
          <a:p>
            <a:br>
              <a:rPr lang="en-US" dirty="0">
                <a:latin typeface="+mn-lt"/>
              </a:rPr>
            </a:br>
            <a:endParaRPr lang="en-US" dirty="0">
              <a:latin typeface="+mn-lt"/>
            </a:endParaRPr>
          </a:p>
        </p:txBody>
      </p:sp>
    </p:spTree>
    <p:extLst>
      <p:ext uri="{BB962C8B-B14F-4D97-AF65-F5344CB8AC3E}">
        <p14:creationId xmlns:p14="http://schemas.microsoft.com/office/powerpoint/2010/main" val="1729181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6B7F8F-9B21-011C-5E1B-5F93AAFC6B8F}"/>
              </a:ext>
            </a:extLst>
          </p:cNvPr>
          <p:cNvSpPr>
            <a:spLocks noGrp="1"/>
          </p:cNvSpPr>
          <p:nvPr>
            <p:ph idx="1"/>
          </p:nvPr>
        </p:nvSpPr>
        <p:spPr>
          <a:xfrm>
            <a:off x="278780" y="390293"/>
            <a:ext cx="11764537" cy="6333891"/>
          </a:xfrm>
        </p:spPr>
        <p:txBody>
          <a:bodyPr>
            <a:normAutofit/>
          </a:bodyPr>
          <a:lstStyle/>
          <a:p>
            <a:pPr marL="0" indent="0">
              <a:buNone/>
            </a:pPr>
            <a:r>
              <a:rPr lang="en-US" sz="2100" dirty="0">
                <a:latin typeface="+mn-lt"/>
              </a:rPr>
              <a:t>Interpretation Of Pair Plots:</a:t>
            </a:r>
          </a:p>
          <a:p>
            <a:pPr algn="l">
              <a:buFont typeface="+mj-lt"/>
              <a:buAutoNum type="arabicPeriod"/>
            </a:pPr>
            <a:r>
              <a:rPr lang="en-US" sz="1800" b="1" i="0" dirty="0">
                <a:solidFill>
                  <a:srgbClr val="ECECEC"/>
                </a:solidFill>
                <a:effectLst/>
                <a:latin typeface="+mn-lt"/>
              </a:rPr>
              <a:t>Diagonal (Histograms)</a:t>
            </a:r>
            <a:r>
              <a:rPr lang="en-US" sz="1800" b="0" i="0" dirty="0">
                <a:solidFill>
                  <a:srgbClr val="ECECEC"/>
                </a:solidFill>
                <a:effectLst/>
                <a:latin typeface="+mn-lt"/>
              </a:rPr>
              <a:t>:</a:t>
            </a:r>
          </a:p>
          <a:p>
            <a:pPr marL="742950" lvl="1" indent="-285750" algn="l">
              <a:buFont typeface="+mj-lt"/>
              <a:buAutoNum type="arabicPeriod"/>
            </a:pPr>
            <a:r>
              <a:rPr lang="en-US" b="0" i="0" dirty="0">
                <a:solidFill>
                  <a:srgbClr val="ECECEC"/>
                </a:solidFill>
                <a:effectLst/>
                <a:latin typeface="+mn-lt"/>
              </a:rPr>
              <a:t>They show the distribution of a single variable for different classes</a:t>
            </a:r>
          </a:p>
          <a:p>
            <a:pPr marL="742950" lvl="1" indent="-285750" algn="l">
              <a:buFont typeface="+mj-lt"/>
              <a:buAutoNum type="arabicPeriod"/>
            </a:pPr>
            <a:r>
              <a:rPr lang="en-US" b="0" i="0" dirty="0">
                <a:solidFill>
                  <a:srgbClr val="ECECEC"/>
                </a:solidFill>
                <a:effectLst/>
                <a:latin typeface="+mn-lt"/>
              </a:rPr>
              <a:t>Each plot corresponds to one of the features in dataset: </a:t>
            </a:r>
            <a:r>
              <a:rPr lang="en-US" b="0" i="0" dirty="0" err="1">
                <a:solidFill>
                  <a:srgbClr val="ECECEC"/>
                </a:solidFill>
                <a:effectLst/>
                <a:latin typeface="+mn-lt"/>
              </a:rPr>
              <a:t>PrefixSuffix</a:t>
            </a:r>
            <a:r>
              <a:rPr lang="en-US" b="0" i="0" dirty="0">
                <a:solidFill>
                  <a:srgbClr val="ECECEC"/>
                </a:solidFill>
                <a:effectLst/>
                <a:latin typeface="+mn-lt"/>
              </a:rPr>
              <a:t>-, </a:t>
            </a:r>
            <a:r>
              <a:rPr lang="en-US" b="0" i="0" dirty="0" err="1">
                <a:solidFill>
                  <a:srgbClr val="ECECEC"/>
                </a:solidFill>
                <a:effectLst/>
                <a:latin typeface="+mn-lt"/>
              </a:rPr>
              <a:t>SubDomains</a:t>
            </a:r>
            <a:r>
              <a:rPr lang="en-US" b="0" i="0" dirty="0">
                <a:solidFill>
                  <a:srgbClr val="ECECEC"/>
                </a:solidFill>
                <a:effectLst/>
                <a:latin typeface="+mn-lt"/>
              </a:rPr>
              <a:t>, HTTPS, </a:t>
            </a:r>
            <a:r>
              <a:rPr lang="en-US" b="0" i="0" dirty="0" err="1">
                <a:solidFill>
                  <a:srgbClr val="ECECEC"/>
                </a:solidFill>
                <a:effectLst/>
                <a:latin typeface="+mn-lt"/>
              </a:rPr>
              <a:t>AnchorURL</a:t>
            </a:r>
            <a:r>
              <a:rPr lang="en-US" b="0" i="0" dirty="0">
                <a:solidFill>
                  <a:srgbClr val="ECECEC"/>
                </a:solidFill>
                <a:effectLst/>
                <a:latin typeface="+mn-lt"/>
              </a:rPr>
              <a:t>, and </a:t>
            </a:r>
            <a:r>
              <a:rPr lang="en-US" b="0" i="0" dirty="0" err="1">
                <a:solidFill>
                  <a:srgbClr val="ECECEC"/>
                </a:solidFill>
                <a:effectLst/>
                <a:latin typeface="+mn-lt"/>
              </a:rPr>
              <a:t>WebsiteTraffic</a:t>
            </a:r>
            <a:r>
              <a:rPr lang="en-US" b="0" i="0" dirty="0">
                <a:solidFill>
                  <a:srgbClr val="ECECEC"/>
                </a:solidFill>
                <a:effectLst/>
                <a:latin typeface="+mn-lt"/>
              </a:rPr>
              <a:t>.</a:t>
            </a:r>
          </a:p>
          <a:p>
            <a:pPr marL="742950" lvl="1" indent="-285750" algn="l">
              <a:buFont typeface="+mj-lt"/>
              <a:buAutoNum type="arabicPeriod"/>
            </a:pPr>
            <a:r>
              <a:rPr lang="en-US" b="0" i="0" dirty="0">
                <a:solidFill>
                  <a:srgbClr val="ECECEC"/>
                </a:solidFill>
                <a:effectLst/>
                <a:latin typeface="+mn-lt"/>
              </a:rPr>
              <a:t>The two colors in each plot correspond to two different classes, let’s say class 0 (shown in pink) and class 1 (shown in grey). If we assume that class 0 represents legitimate websites and class 1 represents phishing websites, then these plots show how features of these two types of websites differ. For example, benign websites might commonly not use </a:t>
            </a:r>
            <a:r>
              <a:rPr lang="en-US" b="0" i="0" dirty="0" err="1">
                <a:solidFill>
                  <a:srgbClr val="ECECEC"/>
                </a:solidFill>
                <a:effectLst/>
                <a:latin typeface="+mn-lt"/>
              </a:rPr>
              <a:t>PrefixSuffix</a:t>
            </a:r>
            <a:r>
              <a:rPr lang="en-US" b="0" i="0" dirty="0">
                <a:solidFill>
                  <a:srgbClr val="ECECEC"/>
                </a:solidFill>
                <a:effectLst/>
                <a:latin typeface="+mn-lt"/>
              </a:rPr>
              <a:t>-, while phishing websites might.</a:t>
            </a:r>
          </a:p>
          <a:p>
            <a:pPr marL="0" indent="0" algn="l">
              <a:buNone/>
            </a:pPr>
            <a:endParaRPr lang="en-US" sz="1800" b="1" i="0" dirty="0">
              <a:solidFill>
                <a:srgbClr val="ECECEC"/>
              </a:solidFill>
              <a:effectLst/>
              <a:latin typeface="+mn-lt"/>
            </a:endParaRPr>
          </a:p>
          <a:p>
            <a:pPr algn="l">
              <a:buFont typeface="+mj-lt"/>
              <a:buAutoNum type="arabicPeriod"/>
            </a:pPr>
            <a:r>
              <a:rPr lang="en-US" sz="1800" b="1" i="0" dirty="0">
                <a:solidFill>
                  <a:srgbClr val="ECECEC"/>
                </a:solidFill>
                <a:effectLst/>
                <a:latin typeface="+mn-lt"/>
              </a:rPr>
              <a:t>Below Diagonal (Scatter Plots)</a:t>
            </a:r>
            <a:r>
              <a:rPr lang="en-US" sz="1800" b="0" i="0" dirty="0">
                <a:solidFill>
                  <a:srgbClr val="ECECEC"/>
                </a:solidFill>
                <a:effectLst/>
                <a:latin typeface="+mn-lt"/>
              </a:rPr>
              <a:t>:</a:t>
            </a:r>
          </a:p>
          <a:p>
            <a:pPr marL="742950" lvl="1" indent="-285750" algn="l">
              <a:buFont typeface="+mj-lt"/>
              <a:buAutoNum type="arabicPeriod"/>
            </a:pPr>
            <a:r>
              <a:rPr lang="en-US" b="0" i="0" dirty="0">
                <a:solidFill>
                  <a:srgbClr val="ECECEC"/>
                </a:solidFill>
                <a:effectLst/>
                <a:latin typeface="+mn-lt"/>
              </a:rPr>
              <a:t>These plots show the relationship between pairs of features. For example, the relationship between </a:t>
            </a:r>
            <a:r>
              <a:rPr lang="en-US" b="0" i="0" dirty="0" err="1">
                <a:solidFill>
                  <a:srgbClr val="ECECEC"/>
                </a:solidFill>
                <a:effectLst/>
                <a:latin typeface="+mn-lt"/>
              </a:rPr>
              <a:t>PrefixSuffix</a:t>
            </a:r>
            <a:r>
              <a:rPr lang="en-US" b="0" i="0" dirty="0">
                <a:solidFill>
                  <a:srgbClr val="ECECEC"/>
                </a:solidFill>
                <a:effectLst/>
                <a:latin typeface="+mn-lt"/>
              </a:rPr>
              <a:t>- and </a:t>
            </a:r>
            <a:r>
              <a:rPr lang="en-US" b="0" i="0" dirty="0" err="1">
                <a:solidFill>
                  <a:srgbClr val="ECECEC"/>
                </a:solidFill>
                <a:effectLst/>
                <a:latin typeface="+mn-lt"/>
              </a:rPr>
              <a:t>SubDomains</a:t>
            </a:r>
            <a:r>
              <a:rPr lang="en-US" b="0" i="0" dirty="0">
                <a:solidFill>
                  <a:srgbClr val="ECECEC"/>
                </a:solidFill>
                <a:effectLst/>
                <a:latin typeface="+mn-lt"/>
              </a:rPr>
              <a:t> is represented by plotting </a:t>
            </a:r>
            <a:r>
              <a:rPr lang="en-US" b="0" i="0" dirty="0" err="1">
                <a:solidFill>
                  <a:srgbClr val="ECECEC"/>
                </a:solidFill>
                <a:effectLst/>
                <a:latin typeface="+mn-lt"/>
              </a:rPr>
              <a:t>PrefixSuffix</a:t>
            </a:r>
            <a:r>
              <a:rPr lang="en-US" b="0" i="0" dirty="0">
                <a:solidFill>
                  <a:srgbClr val="ECECEC"/>
                </a:solidFill>
                <a:effectLst/>
                <a:latin typeface="+mn-lt"/>
              </a:rPr>
              <a:t>- values on the x-axis and </a:t>
            </a:r>
            <a:r>
              <a:rPr lang="en-US" b="0" i="0" dirty="0" err="1">
                <a:solidFill>
                  <a:srgbClr val="ECECEC"/>
                </a:solidFill>
                <a:effectLst/>
                <a:latin typeface="+mn-lt"/>
              </a:rPr>
              <a:t>SubDomains</a:t>
            </a:r>
            <a:r>
              <a:rPr lang="en-US" b="0" i="0" dirty="0">
                <a:solidFill>
                  <a:srgbClr val="ECECEC"/>
                </a:solidFill>
                <a:effectLst/>
                <a:latin typeface="+mn-lt"/>
              </a:rPr>
              <a:t> values on the y-axis for each data point.</a:t>
            </a:r>
          </a:p>
          <a:p>
            <a:pPr marL="742950" lvl="1" indent="-285750" algn="l">
              <a:buFont typeface="+mj-lt"/>
              <a:buAutoNum type="arabicPeriod"/>
            </a:pPr>
            <a:r>
              <a:rPr lang="en-US" b="0" i="0" dirty="0">
                <a:solidFill>
                  <a:srgbClr val="ECECEC"/>
                </a:solidFill>
                <a:effectLst/>
                <a:latin typeface="+mn-lt"/>
              </a:rPr>
              <a:t>The color coding helps you to quickly see if there are any patterns that are specific to one class. If all the pink dots are in one region and all the grey dots are in another, it suggests a strong relationship that could be useful for classification.</a:t>
            </a:r>
          </a:p>
          <a:p>
            <a:endParaRPr lang="en-US" dirty="0"/>
          </a:p>
        </p:txBody>
      </p:sp>
    </p:spTree>
    <p:extLst>
      <p:ext uri="{BB962C8B-B14F-4D97-AF65-F5344CB8AC3E}">
        <p14:creationId xmlns:p14="http://schemas.microsoft.com/office/powerpoint/2010/main" val="2246818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8ABCF0D-C87B-942E-EFDE-6BB5936A23F0}"/>
              </a:ext>
            </a:extLst>
          </p:cNvPr>
          <p:cNvSpPr>
            <a:spLocks noGrp="1"/>
          </p:cNvSpPr>
          <p:nvPr>
            <p:ph idx="1"/>
          </p:nvPr>
        </p:nvSpPr>
        <p:spPr>
          <a:xfrm>
            <a:off x="791738" y="825191"/>
            <a:ext cx="10147608" cy="4293220"/>
          </a:xfrm>
        </p:spPr>
        <p:txBody>
          <a:bodyPr/>
          <a:lstStyle/>
          <a:p>
            <a:pPr marL="0" indent="0" algn="l">
              <a:buNone/>
            </a:pPr>
            <a:r>
              <a:rPr lang="en-US" sz="1800" i="0" dirty="0">
                <a:solidFill>
                  <a:srgbClr val="ECECEC"/>
                </a:solidFill>
                <a:effectLst/>
                <a:latin typeface="+mn-lt"/>
              </a:rPr>
              <a:t>3. Above Diagonal (Density Plots):</a:t>
            </a:r>
          </a:p>
          <a:p>
            <a:pPr algn="l">
              <a:buFont typeface="Arial" panose="020B0604020202020204" pitchFamily="34" charset="0"/>
              <a:buChar char="•"/>
            </a:pPr>
            <a:r>
              <a:rPr lang="en-US" sz="1800" i="0" dirty="0">
                <a:solidFill>
                  <a:srgbClr val="ECECEC"/>
                </a:solidFill>
                <a:effectLst/>
                <a:latin typeface="+mn-lt"/>
              </a:rPr>
              <a:t>These are not simply density plots but look like bivariate KDE plots, which are two-dimensional extensions of the one-dimensional KDE plots seen on the diagonal.</a:t>
            </a:r>
          </a:p>
          <a:p>
            <a:pPr algn="l">
              <a:buFont typeface="Arial" panose="020B0604020202020204" pitchFamily="34" charset="0"/>
              <a:buChar char="•"/>
            </a:pPr>
            <a:r>
              <a:rPr lang="en-US" sz="1800" i="0" dirty="0">
                <a:solidFill>
                  <a:srgbClr val="ECECEC"/>
                </a:solidFill>
                <a:effectLst/>
                <a:latin typeface="+mn-lt"/>
              </a:rPr>
              <a:t>They help you to see the probability density of combinations of two features. For instance, you can see where combinations of </a:t>
            </a:r>
            <a:r>
              <a:rPr lang="en-US" sz="1800" i="0" dirty="0" err="1">
                <a:solidFill>
                  <a:srgbClr val="ECECEC"/>
                </a:solidFill>
                <a:effectLst/>
                <a:latin typeface="+mn-lt"/>
              </a:rPr>
              <a:t>PrefixSuffix</a:t>
            </a:r>
            <a:r>
              <a:rPr lang="en-US" sz="1800" i="0" dirty="0">
                <a:solidFill>
                  <a:srgbClr val="ECECEC"/>
                </a:solidFill>
                <a:effectLst/>
                <a:latin typeface="+mn-lt"/>
              </a:rPr>
              <a:t>- and </a:t>
            </a:r>
            <a:r>
              <a:rPr lang="en-US" sz="1800" i="0" dirty="0" err="1">
                <a:solidFill>
                  <a:srgbClr val="ECECEC"/>
                </a:solidFill>
                <a:effectLst/>
                <a:latin typeface="+mn-lt"/>
              </a:rPr>
              <a:t>SubDomains</a:t>
            </a:r>
            <a:r>
              <a:rPr lang="en-US" sz="1800" i="0" dirty="0">
                <a:solidFill>
                  <a:srgbClr val="ECECEC"/>
                </a:solidFill>
                <a:effectLst/>
                <a:latin typeface="+mn-lt"/>
              </a:rPr>
              <a:t> are most common for each class.</a:t>
            </a:r>
          </a:p>
          <a:p>
            <a:pPr algn="l">
              <a:buFont typeface="Arial" panose="020B0604020202020204" pitchFamily="34" charset="0"/>
              <a:buChar char="•"/>
            </a:pPr>
            <a:r>
              <a:rPr lang="en-US" sz="1800" i="0" dirty="0">
                <a:solidFill>
                  <a:srgbClr val="ECECEC"/>
                </a:solidFill>
                <a:effectLst/>
                <a:latin typeface="+mn-lt"/>
              </a:rPr>
              <a:t>If there's a clear separation of colors (pink and grey), it indicates that those two features combined provide good class separability.</a:t>
            </a:r>
          </a:p>
          <a:p>
            <a:pPr marL="0" indent="0">
              <a:buNone/>
            </a:pPr>
            <a:endParaRPr lang="en-US" dirty="0"/>
          </a:p>
        </p:txBody>
      </p:sp>
    </p:spTree>
    <p:extLst>
      <p:ext uri="{BB962C8B-B14F-4D97-AF65-F5344CB8AC3E}">
        <p14:creationId xmlns:p14="http://schemas.microsoft.com/office/powerpoint/2010/main" val="320970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F3F4807A-5068-4492-8025-D75F320E9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EACC9B-BE5B-EBEB-5C19-11EA94BE5B99}"/>
              </a:ext>
            </a:extLst>
          </p:cNvPr>
          <p:cNvSpPr>
            <a:spLocks noGrp="1"/>
          </p:cNvSpPr>
          <p:nvPr>
            <p:ph type="title"/>
          </p:nvPr>
        </p:nvSpPr>
        <p:spPr>
          <a:xfrm>
            <a:off x="8000837" y="1325880"/>
            <a:ext cx="3543464" cy="3066507"/>
          </a:xfrm>
        </p:spPr>
        <p:txBody>
          <a:bodyPr vert="horz" lIns="91440" tIns="45720" rIns="91440" bIns="45720" rtlCol="0" anchor="b">
            <a:normAutofit/>
          </a:bodyPr>
          <a:lstStyle/>
          <a:p>
            <a:r>
              <a:rPr lang="en-US" sz="4100">
                <a:solidFill>
                  <a:srgbClr val="EBEBEB"/>
                </a:solidFill>
              </a:rPr>
              <a:t>CLASS DISTRIBUTION IN DATASET</a:t>
            </a:r>
          </a:p>
        </p:txBody>
      </p:sp>
      <p:sp>
        <p:nvSpPr>
          <p:cNvPr id="23" name="Freeform 36">
            <a:extLst>
              <a:ext uri="{FF2B5EF4-FFF2-40B4-BE49-F238E27FC236}">
                <a16:creationId xmlns:a16="http://schemas.microsoft.com/office/drawing/2014/main" id="{B24996F8-180C-4DCB-8A26-DFA336CDE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13666"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Content Placeholder 3">
            <a:extLst>
              <a:ext uri="{FF2B5EF4-FFF2-40B4-BE49-F238E27FC236}">
                <a16:creationId xmlns:a16="http://schemas.microsoft.com/office/drawing/2014/main" id="{5785D150-22CB-9EAA-A09E-65F90DEE7B20}"/>
              </a:ext>
            </a:extLst>
          </p:cNvPr>
          <p:cNvPicPr>
            <a:picLocks noGrp="1" noChangeAspect="1"/>
          </p:cNvPicPr>
          <p:nvPr>
            <p:ph idx="1"/>
          </p:nvPr>
        </p:nvPicPr>
        <p:blipFill rotWithShape="1">
          <a:blip r:embed="rId7"/>
          <a:srcRect t="11667" r="-1" b="5034"/>
          <a:stretch/>
        </p:blipFill>
        <p:spPr>
          <a:xfrm>
            <a:off x="20" y="10"/>
            <a:ext cx="7759920" cy="6857991"/>
          </a:xfrm>
          <a:custGeom>
            <a:avLst/>
            <a:gdLst/>
            <a:ahLst/>
            <a:cxnLst/>
            <a:rect l="l" t="t" r="r" b="b"/>
            <a:pathLst>
              <a:path w="7759940" h="6858001">
                <a:moveTo>
                  <a:pt x="0" y="0"/>
                </a:moveTo>
                <a:lnTo>
                  <a:pt x="1296537" y="0"/>
                </a:lnTo>
                <a:lnTo>
                  <a:pt x="1296537" y="1"/>
                </a:lnTo>
                <a:lnTo>
                  <a:pt x="6415225" y="1"/>
                </a:lnTo>
                <a:lnTo>
                  <a:pt x="6415225" y="0"/>
                </a:lnTo>
                <a:lnTo>
                  <a:pt x="7758763" y="0"/>
                </a:lnTo>
                <a:lnTo>
                  <a:pt x="7733718" y="155677"/>
                </a:lnTo>
                <a:lnTo>
                  <a:pt x="7709849" y="310668"/>
                </a:lnTo>
                <a:lnTo>
                  <a:pt x="7686485" y="466344"/>
                </a:lnTo>
                <a:lnTo>
                  <a:pt x="7666482" y="622707"/>
                </a:lnTo>
                <a:lnTo>
                  <a:pt x="7646311" y="778383"/>
                </a:lnTo>
                <a:lnTo>
                  <a:pt x="7627485" y="934746"/>
                </a:lnTo>
                <a:lnTo>
                  <a:pt x="7611349" y="1089051"/>
                </a:lnTo>
                <a:lnTo>
                  <a:pt x="7596053" y="1245413"/>
                </a:lnTo>
                <a:lnTo>
                  <a:pt x="7582101" y="1401090"/>
                </a:lnTo>
                <a:lnTo>
                  <a:pt x="7569999" y="1554023"/>
                </a:lnTo>
                <a:lnTo>
                  <a:pt x="7557896" y="1709014"/>
                </a:lnTo>
                <a:lnTo>
                  <a:pt x="7547811" y="1861947"/>
                </a:lnTo>
                <a:lnTo>
                  <a:pt x="7539911" y="2014881"/>
                </a:lnTo>
                <a:lnTo>
                  <a:pt x="7531674" y="2167128"/>
                </a:lnTo>
                <a:lnTo>
                  <a:pt x="7524783" y="2318004"/>
                </a:lnTo>
                <a:lnTo>
                  <a:pt x="7519908" y="2467509"/>
                </a:lnTo>
                <a:lnTo>
                  <a:pt x="7515706" y="2617013"/>
                </a:lnTo>
                <a:lnTo>
                  <a:pt x="7511672" y="2765146"/>
                </a:lnTo>
                <a:lnTo>
                  <a:pt x="7509823" y="2911221"/>
                </a:lnTo>
                <a:lnTo>
                  <a:pt x="7507806" y="3057297"/>
                </a:lnTo>
                <a:lnTo>
                  <a:pt x="7506797" y="3201315"/>
                </a:lnTo>
                <a:lnTo>
                  <a:pt x="7507806" y="3343961"/>
                </a:lnTo>
                <a:lnTo>
                  <a:pt x="7507806" y="3485236"/>
                </a:lnTo>
                <a:lnTo>
                  <a:pt x="7509823" y="3625139"/>
                </a:lnTo>
                <a:lnTo>
                  <a:pt x="7512848" y="3762299"/>
                </a:lnTo>
                <a:lnTo>
                  <a:pt x="7515706" y="3898087"/>
                </a:lnTo>
                <a:lnTo>
                  <a:pt x="7518900" y="4031133"/>
                </a:lnTo>
                <a:lnTo>
                  <a:pt x="7523774" y="4163492"/>
                </a:lnTo>
                <a:lnTo>
                  <a:pt x="7528985" y="4293793"/>
                </a:lnTo>
                <a:lnTo>
                  <a:pt x="7533691" y="4421352"/>
                </a:lnTo>
                <a:lnTo>
                  <a:pt x="7546971" y="4670298"/>
                </a:lnTo>
                <a:lnTo>
                  <a:pt x="7561090" y="4908956"/>
                </a:lnTo>
                <a:lnTo>
                  <a:pt x="7575882" y="5138013"/>
                </a:lnTo>
                <a:lnTo>
                  <a:pt x="7592187" y="5354726"/>
                </a:lnTo>
                <a:lnTo>
                  <a:pt x="7609164" y="5561838"/>
                </a:lnTo>
                <a:lnTo>
                  <a:pt x="7627485" y="5753862"/>
                </a:lnTo>
                <a:lnTo>
                  <a:pt x="7645471" y="5934227"/>
                </a:lnTo>
                <a:lnTo>
                  <a:pt x="7663456" y="6100191"/>
                </a:lnTo>
                <a:lnTo>
                  <a:pt x="7680433" y="6252438"/>
                </a:lnTo>
                <a:lnTo>
                  <a:pt x="7696570" y="6387541"/>
                </a:lnTo>
                <a:lnTo>
                  <a:pt x="7711866" y="6509613"/>
                </a:lnTo>
                <a:lnTo>
                  <a:pt x="7724641" y="6612483"/>
                </a:lnTo>
                <a:lnTo>
                  <a:pt x="7736743" y="6698894"/>
                </a:lnTo>
                <a:lnTo>
                  <a:pt x="7754057" y="6817538"/>
                </a:lnTo>
                <a:lnTo>
                  <a:pt x="7759940" y="6858000"/>
                </a:lnTo>
                <a:lnTo>
                  <a:pt x="6854586" y="6858000"/>
                </a:lnTo>
                <a:lnTo>
                  <a:pt x="6854586" y="6858001"/>
                </a:lnTo>
                <a:lnTo>
                  <a:pt x="764022" y="6858001"/>
                </a:lnTo>
                <a:lnTo>
                  <a:pt x="764022" y="6858000"/>
                </a:lnTo>
                <a:lnTo>
                  <a:pt x="0" y="6858000"/>
                </a:lnTo>
                <a:close/>
              </a:path>
            </a:pathLst>
          </a:custGeom>
        </p:spPr>
      </p:pic>
      <p:sp>
        <p:nvSpPr>
          <p:cNvPr id="25" name="Rectangle 24">
            <a:extLst>
              <a:ext uri="{FF2B5EF4-FFF2-40B4-BE49-F238E27FC236}">
                <a16:creationId xmlns:a16="http://schemas.microsoft.com/office/drawing/2014/main" id="{630182B0-3559-41D5-9EBC-0BD86BEDA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3852681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20349</TotalTime>
  <Words>2636</Words>
  <Application>Microsoft Macintosh PowerPoint</Application>
  <PresentationFormat>Widescreen</PresentationFormat>
  <Paragraphs>142</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Century Gothic</vt:lpstr>
      <vt:lpstr>Söhne</vt:lpstr>
      <vt:lpstr>Wingdings 3</vt:lpstr>
      <vt:lpstr>Ion</vt:lpstr>
      <vt:lpstr>Detection of Phishing Website using Machine Learning Model based URL Analysis</vt:lpstr>
      <vt:lpstr>Data Visualization: Few Graphs have been plotted to show the relation between the features in the data set.</vt:lpstr>
      <vt:lpstr>PowerPoint Presentation</vt:lpstr>
      <vt:lpstr>PowerPoint Presentation</vt:lpstr>
      <vt:lpstr>PAIRPLOT FOR PARTICULAR FEATURES</vt:lpstr>
      <vt:lpstr>PowerPoint Presentation</vt:lpstr>
      <vt:lpstr>PowerPoint Presentation</vt:lpstr>
      <vt:lpstr>PowerPoint Presentation</vt:lpstr>
      <vt:lpstr>CLASS DISTRIBUTION IN DATASET</vt:lpstr>
      <vt:lpstr>PowerPoint Presentation</vt:lpstr>
      <vt:lpstr>PCA – CLUSTERING VISUALIZATION</vt:lpstr>
      <vt:lpstr>PCA-Clustering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Overview of Feature Extraction Methods:</vt:lpstr>
      <vt:lpstr>Overview of Feature Extraction Methods:</vt:lpstr>
      <vt:lpstr>Methods of Feature Extraction Process:</vt:lpstr>
      <vt:lpstr>Code Example and Implementation Details:</vt:lpstr>
      <vt:lpstr>Significance of Feature Extraction</vt:lpstr>
      <vt:lpstr>PowerPoint Presentation</vt:lpstr>
      <vt:lpstr>Week 6-7-8 :Development and Training of Machine Learning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Phishing Website using Machine Learning Model based URL Analysis</dc:title>
  <dc:creator>Priyanka Patil</dc:creator>
  <cp:lastModifiedBy>Priyanka Patil</cp:lastModifiedBy>
  <cp:revision>9</cp:revision>
  <dcterms:created xsi:type="dcterms:W3CDTF">2024-02-07T22:57:21Z</dcterms:created>
  <dcterms:modified xsi:type="dcterms:W3CDTF">2024-02-22T02:11:47Z</dcterms:modified>
</cp:coreProperties>
</file>