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952"/>
  </p:normalViewPr>
  <p:slideViewPr>
    <p:cSldViewPr snapToGrid="0">
      <p:cViewPr varScale="1">
        <p:scale>
          <a:sx n="90" d="100"/>
          <a:sy n="90"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2/21/24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50172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2/21/24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0037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2/21/24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6972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2/21/24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87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2/21/24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671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2/21/24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556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2/21/24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1070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2/21/24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5971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2/21/24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1565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2/21/24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0914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2/21/24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2112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2/21/24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414483867"/>
      </p:ext>
    </p:extLst>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E01CB-BE8D-B06A-B0C7-12A60D08C77D}"/>
              </a:ext>
            </a:extLst>
          </p:cNvPr>
          <p:cNvSpPr>
            <a:spLocks noGrp="1"/>
          </p:cNvSpPr>
          <p:nvPr>
            <p:ph type="ctrTitle"/>
          </p:nvPr>
        </p:nvSpPr>
        <p:spPr>
          <a:xfrm>
            <a:off x="1637552" y="1371599"/>
            <a:ext cx="5020236" cy="2360429"/>
          </a:xfrm>
        </p:spPr>
        <p:txBody>
          <a:bodyPr>
            <a:normAutofit/>
          </a:bodyPr>
          <a:lstStyle/>
          <a:p>
            <a:r>
              <a:rPr lang="en-US">
                <a:solidFill>
                  <a:schemeClr val="bg2"/>
                </a:solidFill>
                <a:latin typeface="+mn-lt"/>
              </a:rPr>
              <a:t>Week 6 -7 : Model Building and Training</a:t>
            </a:r>
          </a:p>
        </p:txBody>
      </p:sp>
      <p:sp>
        <p:nvSpPr>
          <p:cNvPr id="3" name="Subtitle 2">
            <a:extLst>
              <a:ext uri="{FF2B5EF4-FFF2-40B4-BE49-F238E27FC236}">
                <a16:creationId xmlns:a16="http://schemas.microsoft.com/office/drawing/2014/main" id="{E44042CD-1E25-B836-FEDB-596C974E9A95}"/>
              </a:ext>
            </a:extLst>
          </p:cNvPr>
          <p:cNvSpPr>
            <a:spLocks noGrp="1"/>
          </p:cNvSpPr>
          <p:nvPr>
            <p:ph type="subTitle" idx="1"/>
          </p:nvPr>
        </p:nvSpPr>
        <p:spPr>
          <a:xfrm>
            <a:off x="1371600" y="4114800"/>
            <a:ext cx="5410200" cy="1371601"/>
          </a:xfrm>
        </p:spPr>
        <p:txBody>
          <a:bodyPr>
            <a:normAutofit/>
          </a:bodyPr>
          <a:lstStyle/>
          <a:p>
            <a:r>
              <a:rPr lang="en-US">
                <a:solidFill>
                  <a:schemeClr val="bg1"/>
                </a:solidFill>
              </a:rPr>
              <a:t>Priyanka Patil</a:t>
            </a:r>
          </a:p>
        </p:txBody>
      </p:sp>
      <p:pic>
        <p:nvPicPr>
          <p:cNvPr id="7" name="Picture 6">
            <a:extLst>
              <a:ext uri="{FF2B5EF4-FFF2-40B4-BE49-F238E27FC236}">
                <a16:creationId xmlns:a16="http://schemas.microsoft.com/office/drawing/2014/main" id="{91FC04BC-0F55-EFD5-6666-5A6EEF82997A}"/>
              </a:ext>
            </a:extLst>
          </p:cNvPr>
          <p:cNvPicPr>
            <a:picLocks noChangeAspect="1"/>
          </p:cNvPicPr>
          <p:nvPr/>
        </p:nvPicPr>
        <p:blipFill rotWithShape="1">
          <a:blip r:embed="rId2"/>
          <a:srcRect l="25276" r="38655" b="1"/>
          <a:stretch/>
        </p:blipFill>
        <p:spPr>
          <a:xfrm>
            <a:off x="8153401" y="10"/>
            <a:ext cx="4038600" cy="6857990"/>
          </a:xfrm>
          <a:prstGeom prst="rect">
            <a:avLst/>
          </a:prstGeom>
        </p:spPr>
      </p:pic>
    </p:spTree>
    <p:extLst>
      <p:ext uri="{BB962C8B-B14F-4D97-AF65-F5344CB8AC3E}">
        <p14:creationId xmlns:p14="http://schemas.microsoft.com/office/powerpoint/2010/main" val="35188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5AF4-53A2-CE4A-88B3-65048E6E9619}"/>
              </a:ext>
            </a:extLst>
          </p:cNvPr>
          <p:cNvSpPr>
            <a:spLocks noGrp="1"/>
          </p:cNvSpPr>
          <p:nvPr>
            <p:ph type="title"/>
          </p:nvPr>
        </p:nvSpPr>
        <p:spPr>
          <a:xfrm>
            <a:off x="1181686" y="1371600"/>
            <a:ext cx="3048734" cy="4114800"/>
          </a:xfrm>
        </p:spPr>
        <p:txBody>
          <a:bodyPr anchor="ctr">
            <a:normAutofit/>
          </a:bodyPr>
          <a:lstStyle/>
          <a:p>
            <a:pPr algn="ctr"/>
            <a:r>
              <a:rPr lang="en-US"/>
              <a:t>Support vector machine</a:t>
            </a:r>
          </a:p>
        </p:txBody>
      </p:sp>
      <p:pic>
        <p:nvPicPr>
          <p:cNvPr id="5" name="Picture 4" descr="A screenshot of a computer&#10;&#10;Description automatically generated">
            <a:extLst>
              <a:ext uri="{FF2B5EF4-FFF2-40B4-BE49-F238E27FC236}">
                <a16:creationId xmlns:a16="http://schemas.microsoft.com/office/drawing/2014/main" id="{3A86A301-8079-EC2F-C673-730E65D85476}"/>
              </a:ext>
            </a:extLst>
          </p:cNvPr>
          <p:cNvPicPr>
            <a:picLocks noChangeAspect="1"/>
          </p:cNvPicPr>
          <p:nvPr/>
        </p:nvPicPr>
        <p:blipFill>
          <a:blip r:embed="rId2"/>
          <a:stretch>
            <a:fillRect/>
          </a:stretch>
        </p:blipFill>
        <p:spPr>
          <a:xfrm>
            <a:off x="5410200" y="635392"/>
            <a:ext cx="6591300" cy="2265222"/>
          </a:xfrm>
          <a:prstGeom prst="rect">
            <a:avLst/>
          </a:prstGeom>
        </p:spPr>
      </p:pic>
      <p:sp>
        <p:nvSpPr>
          <p:cNvPr id="3" name="Content Placeholder 2">
            <a:extLst>
              <a:ext uri="{FF2B5EF4-FFF2-40B4-BE49-F238E27FC236}">
                <a16:creationId xmlns:a16="http://schemas.microsoft.com/office/drawing/2014/main" id="{4E99C04E-7692-DA52-0AF6-2BAC5F969ADB}"/>
              </a:ext>
            </a:extLst>
          </p:cNvPr>
          <p:cNvSpPr>
            <a:spLocks noGrp="1"/>
          </p:cNvSpPr>
          <p:nvPr>
            <p:ph idx="1"/>
          </p:nvPr>
        </p:nvSpPr>
        <p:spPr>
          <a:xfrm>
            <a:off x="5410200" y="3429000"/>
            <a:ext cx="6083272" cy="2793609"/>
          </a:xfrm>
        </p:spPr>
        <p:txBody>
          <a:bodyPr>
            <a:normAutofit/>
          </a:bodyPr>
          <a:lstStyle/>
          <a:p>
            <a:pPr>
              <a:lnSpc>
                <a:spcPct val="90000"/>
              </a:lnSpc>
            </a:pPr>
            <a:r>
              <a:rPr lang="en-US" sz="1700"/>
              <a:t>SVM is a powerful classifier that works by finding the hyperplane that best separates the classes in a high-dimensional space, which is crucial for the nuanced differentiation needed in phishing detection.</a:t>
            </a:r>
          </a:p>
          <a:p>
            <a:pPr>
              <a:lnSpc>
                <a:spcPct val="90000"/>
              </a:lnSpc>
            </a:pPr>
            <a:r>
              <a:rPr lang="en-US" sz="1700"/>
              <a:t>It's capable of both linear and non-linear classification, thanks to the kernel trick, which allows for flexibility in dealing with various data structures.</a:t>
            </a:r>
          </a:p>
          <a:p>
            <a:pPr>
              <a:lnSpc>
                <a:spcPct val="90000"/>
              </a:lnSpc>
            </a:pPr>
            <a:r>
              <a:rPr lang="en-US" sz="1700"/>
              <a:t>Our model, optimized through grid search for parameters like 'gamma' and 'kernel', shows high accuracy and F1-scores, suggesting a strong predictive performance.</a:t>
            </a:r>
          </a:p>
          <a:p>
            <a:pPr>
              <a:lnSpc>
                <a:spcPct val="90000"/>
              </a:lnSpc>
            </a:pPr>
            <a:endParaRPr lang="en-US" sz="1700"/>
          </a:p>
        </p:txBody>
      </p:sp>
    </p:spTree>
    <p:extLst>
      <p:ext uri="{BB962C8B-B14F-4D97-AF65-F5344CB8AC3E}">
        <p14:creationId xmlns:p14="http://schemas.microsoft.com/office/powerpoint/2010/main" val="424394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1A5B9-6BF9-84F8-85C0-D8328DBBBC1B}"/>
              </a:ext>
            </a:extLst>
          </p:cNvPr>
          <p:cNvSpPr>
            <a:spLocks noGrp="1"/>
          </p:cNvSpPr>
          <p:nvPr>
            <p:ph type="title"/>
          </p:nvPr>
        </p:nvSpPr>
        <p:spPr>
          <a:xfrm>
            <a:off x="1181686" y="1371600"/>
            <a:ext cx="3048734" cy="4114800"/>
          </a:xfrm>
        </p:spPr>
        <p:txBody>
          <a:bodyPr anchor="ctr">
            <a:normAutofit/>
          </a:bodyPr>
          <a:lstStyle/>
          <a:p>
            <a:pPr algn="ctr"/>
            <a:r>
              <a:rPr lang="en-US" dirty="0"/>
              <a:t>Naïve Bayes Classifier</a:t>
            </a:r>
            <a:endParaRPr lang="en-US"/>
          </a:p>
        </p:txBody>
      </p:sp>
      <p:pic>
        <p:nvPicPr>
          <p:cNvPr id="5" name="Picture 4" descr="A screenshot of a computer&#10;&#10;Description automatically generated">
            <a:extLst>
              <a:ext uri="{FF2B5EF4-FFF2-40B4-BE49-F238E27FC236}">
                <a16:creationId xmlns:a16="http://schemas.microsoft.com/office/drawing/2014/main" id="{3BC8BE60-433B-0ACB-9645-97F7D84DA578}"/>
              </a:ext>
            </a:extLst>
          </p:cNvPr>
          <p:cNvPicPr>
            <a:picLocks noChangeAspect="1"/>
          </p:cNvPicPr>
          <p:nvPr/>
        </p:nvPicPr>
        <p:blipFill>
          <a:blip r:embed="rId2"/>
          <a:stretch>
            <a:fillRect/>
          </a:stretch>
        </p:blipFill>
        <p:spPr>
          <a:xfrm>
            <a:off x="5410199" y="900739"/>
            <a:ext cx="6462713" cy="2068311"/>
          </a:xfrm>
          <a:prstGeom prst="rect">
            <a:avLst/>
          </a:prstGeom>
        </p:spPr>
      </p:pic>
      <p:sp>
        <p:nvSpPr>
          <p:cNvPr id="3" name="Content Placeholder 2">
            <a:extLst>
              <a:ext uri="{FF2B5EF4-FFF2-40B4-BE49-F238E27FC236}">
                <a16:creationId xmlns:a16="http://schemas.microsoft.com/office/drawing/2014/main" id="{D498DE12-F89A-3506-1A0A-7F39A05E747D}"/>
              </a:ext>
            </a:extLst>
          </p:cNvPr>
          <p:cNvSpPr>
            <a:spLocks noGrp="1"/>
          </p:cNvSpPr>
          <p:nvPr>
            <p:ph idx="1"/>
          </p:nvPr>
        </p:nvSpPr>
        <p:spPr>
          <a:xfrm>
            <a:off x="5410200" y="3429000"/>
            <a:ext cx="6083272" cy="2793609"/>
          </a:xfrm>
        </p:spPr>
        <p:txBody>
          <a:bodyPr>
            <a:normAutofit/>
          </a:bodyPr>
          <a:lstStyle/>
          <a:p>
            <a:pPr>
              <a:lnSpc>
                <a:spcPct val="90000"/>
              </a:lnSpc>
            </a:pPr>
            <a:r>
              <a:rPr lang="en-US" sz="1500"/>
              <a:t>The Naive Bayes algorithm applies Bayes' theorem with strong (naive) independence assumptions between the features. It's especially popular for text classification problems due to its simplicity and efficiency.</a:t>
            </a:r>
          </a:p>
          <a:p>
            <a:pPr>
              <a:lnSpc>
                <a:spcPct val="90000"/>
              </a:lnSpc>
            </a:pPr>
            <a:r>
              <a:rPr lang="en-US" sz="1500"/>
              <a:t>Despite its assumption of feature independence, which may not hold true in complex datasets like phishing detection, it can still provide a solid baseline for performance.</a:t>
            </a:r>
          </a:p>
          <a:p>
            <a:pPr>
              <a:lnSpc>
                <a:spcPct val="90000"/>
              </a:lnSpc>
            </a:pPr>
            <a:r>
              <a:rPr lang="en-US" sz="1500"/>
              <a:t>In our project, Naive Bayes shows lower accuracy and F1-score compared to other models but boasts a near-perfect precision, demonstrating its potential to be a fast, initial filter in a more extensive classification system.</a:t>
            </a:r>
          </a:p>
          <a:p>
            <a:pPr>
              <a:lnSpc>
                <a:spcPct val="90000"/>
              </a:lnSpc>
            </a:pPr>
            <a:endParaRPr lang="en-US" sz="1500"/>
          </a:p>
        </p:txBody>
      </p:sp>
    </p:spTree>
    <p:extLst>
      <p:ext uri="{BB962C8B-B14F-4D97-AF65-F5344CB8AC3E}">
        <p14:creationId xmlns:p14="http://schemas.microsoft.com/office/powerpoint/2010/main" val="87104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AA98F0A-3C51-E77E-CC40-0EA297DF8D1F}"/>
              </a:ext>
            </a:extLst>
          </p:cNvPr>
          <p:cNvSpPr>
            <a:spLocks noGrp="1"/>
          </p:cNvSpPr>
          <p:nvPr>
            <p:ph type="ctrTitle"/>
          </p:nvPr>
        </p:nvSpPr>
        <p:spPr>
          <a:xfrm>
            <a:off x="4762500" y="942449"/>
            <a:ext cx="6096000" cy="936840"/>
          </a:xfrm>
        </p:spPr>
        <p:txBody>
          <a:bodyPr vert="horz" lIns="91440" tIns="45720" rIns="91440" bIns="45720" rtlCol="0" anchor="b">
            <a:normAutofit/>
          </a:bodyPr>
          <a:lstStyle/>
          <a:p>
            <a:r>
              <a:rPr lang="en-US" sz="3000" kern="1200" cap="all" spc="300" baseline="0" dirty="0">
                <a:solidFill>
                  <a:schemeClr val="tx2"/>
                </a:solidFill>
                <a:latin typeface="+mj-lt"/>
                <a:ea typeface="+mj-ea"/>
                <a:cs typeface="+mj-cs"/>
              </a:rPr>
              <a:t>Week 7- Building models</a:t>
            </a:r>
          </a:p>
        </p:txBody>
      </p:sp>
      <p:pic>
        <p:nvPicPr>
          <p:cNvPr id="14" name="Picture 13">
            <a:extLst>
              <a:ext uri="{FF2B5EF4-FFF2-40B4-BE49-F238E27FC236}">
                <a16:creationId xmlns:a16="http://schemas.microsoft.com/office/drawing/2014/main" id="{B5E614CD-5C14-332C-D565-BB385355A829}"/>
              </a:ext>
            </a:extLst>
          </p:cNvPr>
          <p:cNvPicPr>
            <a:picLocks noChangeAspect="1"/>
          </p:cNvPicPr>
          <p:nvPr/>
        </p:nvPicPr>
        <p:blipFill rotWithShape="1">
          <a:blip r:embed="rId2"/>
          <a:srcRect l="23315" r="27240"/>
          <a:stretch/>
        </p:blipFill>
        <p:spPr>
          <a:xfrm>
            <a:off x="1" y="10"/>
            <a:ext cx="3390899" cy="6857990"/>
          </a:xfrm>
          <a:prstGeom prst="rect">
            <a:avLst/>
          </a:prstGeom>
        </p:spPr>
      </p:pic>
      <p:sp>
        <p:nvSpPr>
          <p:cNvPr id="5" name="Subtitle 4">
            <a:extLst>
              <a:ext uri="{FF2B5EF4-FFF2-40B4-BE49-F238E27FC236}">
                <a16:creationId xmlns:a16="http://schemas.microsoft.com/office/drawing/2014/main" id="{479D3910-4383-7130-A8BB-DE88C059FC7D}"/>
              </a:ext>
            </a:extLst>
          </p:cNvPr>
          <p:cNvSpPr>
            <a:spLocks noGrp="1"/>
          </p:cNvSpPr>
          <p:nvPr>
            <p:ph type="subTitle" idx="1"/>
          </p:nvPr>
        </p:nvSpPr>
        <p:spPr>
          <a:xfrm>
            <a:off x="4672977" y="2135938"/>
            <a:ext cx="6247233" cy="3535585"/>
          </a:xfrm>
        </p:spPr>
        <p:txBody>
          <a:bodyPr vert="horz" lIns="91440" tIns="45720" rIns="91440" bIns="45720" rtlCol="0">
            <a:normAutofit/>
          </a:bodyPr>
          <a:lstStyle/>
          <a:p>
            <a:pPr marL="342900" indent="-228600" algn="l">
              <a:lnSpc>
                <a:spcPct val="90000"/>
              </a:lnSpc>
              <a:buFont typeface="Arial" panose="020B0604020202020204" pitchFamily="34" charset="0"/>
              <a:buChar char="•"/>
            </a:pPr>
            <a:r>
              <a:rPr lang="en-US" dirty="0"/>
              <a:t>DECISION TREE CLASSIFIER</a:t>
            </a:r>
          </a:p>
          <a:p>
            <a:pPr marL="342900" indent="-228600" algn="l">
              <a:lnSpc>
                <a:spcPct val="90000"/>
              </a:lnSpc>
              <a:buFont typeface="Arial" panose="020B0604020202020204" pitchFamily="34" charset="0"/>
              <a:buChar char="•"/>
            </a:pPr>
            <a:r>
              <a:rPr lang="en-US" dirty="0"/>
              <a:t>RANDOM FOREST CLASSIFIER</a:t>
            </a:r>
          </a:p>
          <a:p>
            <a:pPr marL="342900" indent="-228600" algn="l">
              <a:lnSpc>
                <a:spcPct val="90000"/>
              </a:lnSpc>
              <a:buFont typeface="Arial" panose="020B0604020202020204" pitchFamily="34" charset="0"/>
              <a:buChar char="•"/>
            </a:pPr>
            <a:r>
              <a:rPr lang="en-US" dirty="0"/>
              <a:t>GRADIENT BOOSTING CLASSIFIER</a:t>
            </a:r>
          </a:p>
          <a:p>
            <a:pPr marL="342900" indent="-228600" algn="l">
              <a:lnSpc>
                <a:spcPct val="90000"/>
              </a:lnSpc>
              <a:buFont typeface="Arial" panose="020B0604020202020204" pitchFamily="34" charset="0"/>
              <a:buChar char="•"/>
            </a:pPr>
            <a:r>
              <a:rPr lang="en-US" dirty="0"/>
              <a:t>MLP CLASSIFIER</a:t>
            </a:r>
          </a:p>
          <a:p>
            <a:pPr marL="342900" indent="-228600" algn="l">
              <a:lnSpc>
                <a:spcPct val="90000"/>
              </a:lnSpc>
              <a:buFont typeface="Arial" panose="020B0604020202020204" pitchFamily="34" charset="0"/>
              <a:buChar char="•"/>
            </a:pPr>
            <a:r>
              <a:rPr lang="en-US" dirty="0"/>
              <a:t>COMPARING MODELS AND SORTING BASED ON ACCURACY</a:t>
            </a:r>
          </a:p>
          <a:p>
            <a:pPr algn="l">
              <a:lnSpc>
                <a:spcPct val="90000"/>
              </a:lnSpc>
            </a:pPr>
            <a:r>
              <a:rPr lang="en-US" dirty="0"/>
              <a:t>                                                 </a:t>
            </a:r>
          </a:p>
        </p:txBody>
      </p:sp>
    </p:spTree>
    <p:extLst>
      <p:ext uri="{BB962C8B-B14F-4D97-AF65-F5344CB8AC3E}">
        <p14:creationId xmlns:p14="http://schemas.microsoft.com/office/powerpoint/2010/main" val="40578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B1116-1670-D892-43E3-E02D744A9482}"/>
              </a:ext>
            </a:extLst>
          </p:cNvPr>
          <p:cNvSpPr>
            <a:spLocks noGrp="1"/>
          </p:cNvSpPr>
          <p:nvPr>
            <p:ph type="title"/>
          </p:nvPr>
        </p:nvSpPr>
        <p:spPr>
          <a:xfrm>
            <a:off x="698528" y="1371600"/>
            <a:ext cx="2692372" cy="4114800"/>
          </a:xfrm>
        </p:spPr>
        <p:txBody>
          <a:bodyPr anchor="ctr">
            <a:normAutofit/>
          </a:bodyPr>
          <a:lstStyle/>
          <a:p>
            <a:pPr algn="ctr"/>
            <a:r>
              <a:rPr lang="en-US" sz="3000"/>
              <a:t>Decision trees classifier</a:t>
            </a:r>
          </a:p>
        </p:txBody>
      </p:sp>
      <p:pic>
        <p:nvPicPr>
          <p:cNvPr id="5" name="Picture 4" descr="A screenshot of a computer&#10;&#10;Description automatically generated">
            <a:extLst>
              <a:ext uri="{FF2B5EF4-FFF2-40B4-BE49-F238E27FC236}">
                <a16:creationId xmlns:a16="http://schemas.microsoft.com/office/drawing/2014/main" id="{C645E1AA-E7A4-6D78-AEE3-9EC3978EDEEC}"/>
              </a:ext>
            </a:extLst>
          </p:cNvPr>
          <p:cNvPicPr>
            <a:picLocks noChangeAspect="1"/>
          </p:cNvPicPr>
          <p:nvPr/>
        </p:nvPicPr>
        <p:blipFill>
          <a:blip r:embed="rId2"/>
          <a:stretch>
            <a:fillRect/>
          </a:stretch>
        </p:blipFill>
        <p:spPr>
          <a:xfrm>
            <a:off x="5410200" y="400050"/>
            <a:ext cx="5448300" cy="2240660"/>
          </a:xfrm>
          <a:prstGeom prst="rect">
            <a:avLst/>
          </a:prstGeom>
        </p:spPr>
      </p:pic>
      <p:sp>
        <p:nvSpPr>
          <p:cNvPr id="3" name="Content Placeholder 2">
            <a:extLst>
              <a:ext uri="{FF2B5EF4-FFF2-40B4-BE49-F238E27FC236}">
                <a16:creationId xmlns:a16="http://schemas.microsoft.com/office/drawing/2014/main" id="{089354F2-B17F-1B81-BCBC-5101CEFECF8B}"/>
              </a:ext>
            </a:extLst>
          </p:cNvPr>
          <p:cNvSpPr>
            <a:spLocks noGrp="1"/>
          </p:cNvSpPr>
          <p:nvPr>
            <p:ph idx="1"/>
          </p:nvPr>
        </p:nvSpPr>
        <p:spPr>
          <a:xfrm>
            <a:off x="4286250" y="3108960"/>
            <a:ext cx="7486650" cy="3348990"/>
          </a:xfrm>
        </p:spPr>
        <p:txBody>
          <a:bodyPr>
            <a:normAutofit/>
          </a:bodyPr>
          <a:lstStyle/>
          <a:p>
            <a:pPr marL="0" indent="0">
              <a:lnSpc>
                <a:spcPct val="90000"/>
              </a:lnSpc>
              <a:buNone/>
            </a:pPr>
            <a:r>
              <a:rPr lang="en-US" sz="1100" dirty="0"/>
              <a:t>When applying a Decision Tree Classifier to phishing website detection, the algorithm analyzes the dataset to find the features that best separate phishing sites from legitimate ones. This process involves:</a:t>
            </a:r>
          </a:p>
          <a:p>
            <a:pPr>
              <a:lnSpc>
                <a:spcPct val="90000"/>
              </a:lnSpc>
            </a:pPr>
            <a:r>
              <a:rPr lang="en-US" sz="1100" dirty="0"/>
              <a:t>Feature Selection: At each step or node of the tree, the algorithm selects one feature that best splits the data into classes. The selection criterion is often based on metrics like information gain, Gini impurity, or chi-square. For phishing detection, the algorithm evaluates how well each feature (e.g., URL length, use of HTTPS, presence of IP address) separates phishing sites from legitimate ones.</a:t>
            </a:r>
          </a:p>
          <a:p>
            <a:pPr>
              <a:lnSpc>
                <a:spcPct val="90000"/>
              </a:lnSpc>
            </a:pPr>
            <a:r>
              <a:rPr lang="en-US" sz="1100" dirty="0"/>
              <a:t>Decision Making: Based on the selected feature, the algorithm applies a decision rule that splits the data into two or more subsets. For example, if the selected feature is URL length, the decision rule might be "Is the URL length greater than 54 characters?". Websites will then be divided into two groups based on their URL length, with each group representing either a closer step towards being classified as phishing or legitimate.</a:t>
            </a:r>
          </a:p>
          <a:p>
            <a:pPr>
              <a:lnSpc>
                <a:spcPct val="90000"/>
              </a:lnSpc>
            </a:pPr>
            <a:r>
              <a:rPr lang="en-US" sz="1100" dirty="0"/>
              <a:t>Tree Depth and Complexity: The process continues with further splits at each branch, considering other features and applying new decision rules. The depth of the tree (i.e., the number of splits) depends on the complexity of the data and the differentiation required to accurately classify the websites. Too deep trees might overfit the data, capturing noise rather than the underlying pattern.</a:t>
            </a:r>
          </a:p>
          <a:p>
            <a:pPr>
              <a:lnSpc>
                <a:spcPct val="90000"/>
              </a:lnSpc>
            </a:pPr>
            <a:r>
              <a:rPr lang="en-US" sz="1100" dirty="0"/>
              <a:t>Terminal Nodes (Leaves): The process ends when a node has records from only one class, or when it meets a stopping criterion set to prevent overfitting. Each leaf node represents a final decision: phishing or legitimate, based on the path of decisions taken from the root to that leaf.</a:t>
            </a:r>
          </a:p>
          <a:p>
            <a:pPr>
              <a:lnSpc>
                <a:spcPct val="90000"/>
              </a:lnSpc>
            </a:pPr>
            <a:endParaRPr lang="en-US" sz="1100" dirty="0"/>
          </a:p>
        </p:txBody>
      </p:sp>
    </p:spTree>
    <p:extLst>
      <p:ext uri="{BB962C8B-B14F-4D97-AF65-F5344CB8AC3E}">
        <p14:creationId xmlns:p14="http://schemas.microsoft.com/office/powerpoint/2010/main" val="377106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1B6CC-7071-CA26-9A31-29ABEEAE6CBD}"/>
              </a:ext>
            </a:extLst>
          </p:cNvPr>
          <p:cNvSpPr>
            <a:spLocks noGrp="1"/>
          </p:cNvSpPr>
          <p:nvPr>
            <p:ph type="title"/>
          </p:nvPr>
        </p:nvSpPr>
        <p:spPr>
          <a:xfrm>
            <a:off x="698528" y="1371600"/>
            <a:ext cx="2692372" cy="4114800"/>
          </a:xfrm>
        </p:spPr>
        <p:txBody>
          <a:bodyPr anchor="ctr">
            <a:normAutofit/>
          </a:bodyPr>
          <a:lstStyle/>
          <a:p>
            <a:pPr algn="ctr"/>
            <a:r>
              <a:rPr lang="en-US" sz="3000" dirty="0"/>
              <a:t>Random forest classifier</a:t>
            </a:r>
          </a:p>
        </p:txBody>
      </p:sp>
      <p:pic>
        <p:nvPicPr>
          <p:cNvPr id="5" name="Picture 4" descr="A screenshot of a computer&#10;&#10;Description automatically generated">
            <a:extLst>
              <a:ext uri="{FF2B5EF4-FFF2-40B4-BE49-F238E27FC236}">
                <a16:creationId xmlns:a16="http://schemas.microsoft.com/office/drawing/2014/main" id="{273CE50F-6717-9D78-1E23-819732696287}"/>
              </a:ext>
            </a:extLst>
          </p:cNvPr>
          <p:cNvPicPr>
            <a:picLocks noChangeAspect="1"/>
          </p:cNvPicPr>
          <p:nvPr/>
        </p:nvPicPr>
        <p:blipFill>
          <a:blip r:embed="rId2"/>
          <a:stretch>
            <a:fillRect/>
          </a:stretch>
        </p:blipFill>
        <p:spPr>
          <a:xfrm>
            <a:off x="5410200" y="788290"/>
            <a:ext cx="5448300" cy="1852420"/>
          </a:xfrm>
          <a:prstGeom prst="rect">
            <a:avLst/>
          </a:prstGeom>
        </p:spPr>
      </p:pic>
      <p:sp>
        <p:nvSpPr>
          <p:cNvPr id="3" name="Content Placeholder 2">
            <a:extLst>
              <a:ext uri="{FF2B5EF4-FFF2-40B4-BE49-F238E27FC236}">
                <a16:creationId xmlns:a16="http://schemas.microsoft.com/office/drawing/2014/main" id="{051419BB-22BF-EDFE-D2BC-760CF8CF99A6}"/>
              </a:ext>
            </a:extLst>
          </p:cNvPr>
          <p:cNvSpPr>
            <a:spLocks noGrp="1"/>
          </p:cNvSpPr>
          <p:nvPr>
            <p:ph idx="1"/>
          </p:nvPr>
        </p:nvSpPr>
        <p:spPr>
          <a:xfrm>
            <a:off x="4762500" y="3108960"/>
            <a:ext cx="6730972" cy="3207434"/>
          </a:xfrm>
        </p:spPr>
        <p:txBody>
          <a:bodyPr>
            <a:normAutofit/>
          </a:bodyPr>
          <a:lstStyle/>
          <a:p>
            <a:pPr>
              <a:lnSpc>
                <a:spcPct val="90000"/>
              </a:lnSpc>
            </a:pPr>
            <a:r>
              <a:rPr lang="en-US" sz="2000" dirty="0"/>
              <a:t>Random Forest model would be trained on features such as URL length, age of domain, SSL certificate validity, use of IP address in the URL, and many others. Each tree in the forest makes a prediction based on a random subset of these features and a random subset of the training data. The overall prediction is then made based on the majority vote across all trees. This approach allows the model to capture complex patterns and interactions among features that might indicate phishing activity, making it highly effective for cybersecurity applications.</a:t>
            </a:r>
          </a:p>
        </p:txBody>
      </p:sp>
    </p:spTree>
    <p:extLst>
      <p:ext uri="{BB962C8B-B14F-4D97-AF65-F5344CB8AC3E}">
        <p14:creationId xmlns:p14="http://schemas.microsoft.com/office/powerpoint/2010/main" val="201668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7FC63-9C13-4732-6B67-B7F3667C7AE2}"/>
              </a:ext>
            </a:extLst>
          </p:cNvPr>
          <p:cNvSpPr>
            <a:spLocks noGrp="1"/>
          </p:cNvSpPr>
          <p:nvPr>
            <p:ph type="title"/>
          </p:nvPr>
        </p:nvSpPr>
        <p:spPr>
          <a:xfrm>
            <a:off x="698528" y="1371600"/>
            <a:ext cx="2692372" cy="4114800"/>
          </a:xfrm>
        </p:spPr>
        <p:txBody>
          <a:bodyPr anchor="ctr">
            <a:normAutofit/>
          </a:bodyPr>
          <a:lstStyle/>
          <a:p>
            <a:pPr algn="ctr"/>
            <a:r>
              <a:rPr lang="en-US" sz="3000" dirty="0"/>
              <a:t>Gradient boosting classifier</a:t>
            </a:r>
          </a:p>
        </p:txBody>
      </p:sp>
      <p:pic>
        <p:nvPicPr>
          <p:cNvPr id="5" name="Picture 4" descr="A screen shot of a computer&#10;&#10;Description automatically generated">
            <a:extLst>
              <a:ext uri="{FF2B5EF4-FFF2-40B4-BE49-F238E27FC236}">
                <a16:creationId xmlns:a16="http://schemas.microsoft.com/office/drawing/2014/main" id="{706DA6D8-CF4B-B573-85E6-884ABF17704D}"/>
              </a:ext>
            </a:extLst>
          </p:cNvPr>
          <p:cNvPicPr>
            <a:picLocks noChangeAspect="1"/>
          </p:cNvPicPr>
          <p:nvPr/>
        </p:nvPicPr>
        <p:blipFill>
          <a:blip r:embed="rId2"/>
          <a:stretch>
            <a:fillRect/>
          </a:stretch>
        </p:blipFill>
        <p:spPr>
          <a:xfrm>
            <a:off x="5410200" y="541606"/>
            <a:ext cx="5448300" cy="2099104"/>
          </a:xfrm>
          <a:prstGeom prst="rect">
            <a:avLst/>
          </a:prstGeom>
        </p:spPr>
      </p:pic>
      <p:sp>
        <p:nvSpPr>
          <p:cNvPr id="3" name="Content Placeholder 2">
            <a:extLst>
              <a:ext uri="{FF2B5EF4-FFF2-40B4-BE49-F238E27FC236}">
                <a16:creationId xmlns:a16="http://schemas.microsoft.com/office/drawing/2014/main" id="{27F92166-3E4E-E1D1-811C-9DB2ABBFDDA5}"/>
              </a:ext>
            </a:extLst>
          </p:cNvPr>
          <p:cNvSpPr>
            <a:spLocks noGrp="1"/>
          </p:cNvSpPr>
          <p:nvPr>
            <p:ph idx="1"/>
          </p:nvPr>
        </p:nvSpPr>
        <p:spPr>
          <a:xfrm>
            <a:off x="4762500" y="3108960"/>
            <a:ext cx="6730972" cy="3207434"/>
          </a:xfrm>
        </p:spPr>
        <p:txBody>
          <a:bodyPr>
            <a:normAutofit/>
          </a:bodyPr>
          <a:lstStyle/>
          <a:p>
            <a:pPr>
              <a:lnSpc>
                <a:spcPct val="90000"/>
              </a:lnSpc>
            </a:pPr>
            <a:r>
              <a:rPr lang="en-US" sz="1700"/>
              <a:t>The Gradient Boosting Classifier is a powerful tool for detecting phishing websites, leveraging a methodical approach to build a series of decision trees that correct each other's errors. It uniquely focuses on instances that are challenging to classify, adapting to the subtleties of phishing tactics. By optimizing the loss function, it emphasizes the importance of accurately identifying phishing attempts, penalizing false negatives to minimize security risks. This model stands out for its ability to handle complex non-linear relationships between features, enabling it to detect sophisticated phishing schemes with high accuracy. Its adaptability and continuous learning from data make it exceptionally effective in the evolving landscape of cybersecurity threats.</a:t>
            </a:r>
          </a:p>
        </p:txBody>
      </p:sp>
    </p:spTree>
    <p:extLst>
      <p:ext uri="{BB962C8B-B14F-4D97-AF65-F5344CB8AC3E}">
        <p14:creationId xmlns:p14="http://schemas.microsoft.com/office/powerpoint/2010/main" val="216556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21E40-0FC7-5272-5A2E-E480D06E9720}"/>
              </a:ext>
            </a:extLst>
          </p:cNvPr>
          <p:cNvSpPr>
            <a:spLocks noGrp="1"/>
          </p:cNvSpPr>
          <p:nvPr>
            <p:ph type="title"/>
          </p:nvPr>
        </p:nvSpPr>
        <p:spPr>
          <a:xfrm>
            <a:off x="698528" y="1371600"/>
            <a:ext cx="2692372" cy="4114800"/>
          </a:xfrm>
        </p:spPr>
        <p:txBody>
          <a:bodyPr anchor="ctr">
            <a:normAutofit/>
          </a:bodyPr>
          <a:lstStyle/>
          <a:p>
            <a:pPr algn="ctr"/>
            <a:r>
              <a:rPr lang="en-US" sz="3000"/>
              <a:t>MLP classifier</a:t>
            </a:r>
          </a:p>
        </p:txBody>
      </p:sp>
      <p:pic>
        <p:nvPicPr>
          <p:cNvPr id="5" name="Picture 4" descr="A screenshot of a computer&#10;&#10;Description automatically generated">
            <a:extLst>
              <a:ext uri="{FF2B5EF4-FFF2-40B4-BE49-F238E27FC236}">
                <a16:creationId xmlns:a16="http://schemas.microsoft.com/office/drawing/2014/main" id="{02AB4FAF-F21F-58F9-7701-D59B3216DB46}"/>
              </a:ext>
            </a:extLst>
          </p:cNvPr>
          <p:cNvPicPr>
            <a:picLocks noChangeAspect="1"/>
          </p:cNvPicPr>
          <p:nvPr/>
        </p:nvPicPr>
        <p:blipFill>
          <a:blip r:embed="rId2"/>
          <a:stretch>
            <a:fillRect/>
          </a:stretch>
        </p:blipFill>
        <p:spPr>
          <a:xfrm>
            <a:off x="5410200" y="414338"/>
            <a:ext cx="5448300" cy="2226372"/>
          </a:xfrm>
          <a:prstGeom prst="rect">
            <a:avLst/>
          </a:prstGeom>
        </p:spPr>
      </p:pic>
      <p:sp>
        <p:nvSpPr>
          <p:cNvPr id="3" name="Content Placeholder 2">
            <a:extLst>
              <a:ext uri="{FF2B5EF4-FFF2-40B4-BE49-F238E27FC236}">
                <a16:creationId xmlns:a16="http://schemas.microsoft.com/office/drawing/2014/main" id="{0C046339-2E0A-0927-9A24-02AFB6DC1869}"/>
              </a:ext>
            </a:extLst>
          </p:cNvPr>
          <p:cNvSpPr>
            <a:spLocks noGrp="1"/>
          </p:cNvSpPr>
          <p:nvPr>
            <p:ph idx="1"/>
          </p:nvPr>
        </p:nvSpPr>
        <p:spPr>
          <a:xfrm>
            <a:off x="4762499" y="3108960"/>
            <a:ext cx="7167563" cy="3207434"/>
          </a:xfrm>
        </p:spPr>
        <p:txBody>
          <a:bodyPr>
            <a:normAutofit fontScale="92500" lnSpcReduction="10000"/>
          </a:bodyPr>
          <a:lstStyle/>
          <a:p>
            <a:pPr>
              <a:lnSpc>
                <a:spcPct val="90000"/>
              </a:lnSpc>
            </a:pPr>
            <a:r>
              <a:rPr lang="en-US" sz="1400" dirty="0"/>
              <a:t>The Multilayer Perceptron (MLP) Classifier, a type of neural network, is adept at identifying complex patterns and relationships within data through its multiple layers of nodes or neurons. When applied to phishing website detection, the MLP Classifier processes various features of websites, such as URL structure, use of HTTPS, presence of suspicious tokens, and more, through its interconnected layers to discern between legitimate and phishing sites.</a:t>
            </a:r>
          </a:p>
          <a:p>
            <a:pPr marL="0" indent="0">
              <a:lnSpc>
                <a:spcPct val="90000"/>
              </a:lnSpc>
              <a:buNone/>
            </a:pPr>
            <a:r>
              <a:rPr lang="en-US" sz="1400" b="1" dirty="0"/>
              <a:t>How It Works in Phishing Website Detection:</a:t>
            </a:r>
          </a:p>
          <a:p>
            <a:pPr>
              <a:lnSpc>
                <a:spcPct val="90000"/>
              </a:lnSpc>
            </a:pPr>
            <a:r>
              <a:rPr lang="en-US" sz="1400" dirty="0"/>
              <a:t>Input Layer: The first layer receives raw input features, each representing specific characteristics of websites that could indicate phishing activities, such as the length of the URL, whether the site uses secure protocols, or if there are many redirects.</a:t>
            </a:r>
          </a:p>
          <a:p>
            <a:pPr>
              <a:lnSpc>
                <a:spcPct val="90000"/>
              </a:lnSpc>
            </a:pPr>
            <a:r>
              <a:rPr lang="en-US" sz="1400" dirty="0"/>
              <a:t>Hidden Layers: These layers, containing neurons with activation functions, allow the MLP to learn non-linear relationships between features. Through training, the MLP adjusts the weights of connections between neurons across these layers, improving its ability to recognize patterns indicative of phishing.</a:t>
            </a:r>
          </a:p>
          <a:p>
            <a:pPr>
              <a:lnSpc>
                <a:spcPct val="90000"/>
              </a:lnSpc>
            </a:pPr>
            <a:r>
              <a:rPr lang="en-US" sz="1400" dirty="0"/>
              <a:t>Output Layer: The final layer outputs the classification result, indicating the likelihood that a given website is phishing or legitimate. This is typically done through a </a:t>
            </a:r>
            <a:r>
              <a:rPr lang="en-US" sz="1400" dirty="0" err="1"/>
              <a:t>softmax</a:t>
            </a:r>
            <a:r>
              <a:rPr lang="en-US" sz="1400" dirty="0"/>
              <a:t> function that provides probabilities for each class.</a:t>
            </a:r>
          </a:p>
          <a:p>
            <a:pPr>
              <a:lnSpc>
                <a:spcPct val="90000"/>
              </a:lnSpc>
            </a:pPr>
            <a:endParaRPr lang="en-US" sz="1100" dirty="0"/>
          </a:p>
        </p:txBody>
      </p:sp>
    </p:spTree>
    <p:extLst>
      <p:ext uri="{BB962C8B-B14F-4D97-AF65-F5344CB8AC3E}">
        <p14:creationId xmlns:p14="http://schemas.microsoft.com/office/powerpoint/2010/main" val="130502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95BDB478-4967-FB06-07BA-A7F4DA1762EB}"/>
              </a:ext>
            </a:extLst>
          </p:cNvPr>
          <p:cNvPicPr>
            <a:picLocks noGrp="1" noChangeAspect="1"/>
          </p:cNvPicPr>
          <p:nvPr>
            <p:ph idx="1"/>
          </p:nvPr>
        </p:nvPicPr>
        <p:blipFill rotWithShape="1">
          <a:blip r:embed="rId2"/>
          <a:srcRect t="3846"/>
          <a:stretch/>
        </p:blipFill>
        <p:spPr>
          <a:xfrm>
            <a:off x="1" y="10"/>
            <a:ext cx="12192000" cy="6857990"/>
          </a:xfrm>
          <a:prstGeom prst="rect">
            <a:avLst/>
          </a:prstGeom>
        </p:spPr>
      </p:pic>
      <p:sp>
        <p:nvSpPr>
          <p:cNvPr id="19" name="Rectangle 18">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D5E7F-1870-D4E6-3AE1-FFAF5ABE8281}"/>
              </a:ext>
            </a:extLst>
          </p:cNvPr>
          <p:cNvSpPr>
            <a:spLocks noGrp="1"/>
          </p:cNvSpPr>
          <p:nvPr>
            <p:ph type="title"/>
          </p:nvPr>
        </p:nvSpPr>
        <p:spPr>
          <a:xfrm>
            <a:off x="1371600" y="457200"/>
            <a:ext cx="9486900" cy="1281544"/>
          </a:xfrm>
        </p:spPr>
        <p:txBody>
          <a:bodyPr vert="horz" lIns="91440" tIns="45720" rIns="91440" bIns="45720" rtlCol="0" anchor="b">
            <a:normAutofit/>
          </a:bodyPr>
          <a:lstStyle/>
          <a:p>
            <a:pPr algn="ctr"/>
            <a:r>
              <a:rPr lang="en-US" sz="3600" kern="1200" cap="all" spc="300" baseline="0">
                <a:solidFill>
                  <a:srgbClr val="FFFFFF"/>
                </a:solidFill>
                <a:latin typeface="+mj-lt"/>
                <a:ea typeface="+mj-ea"/>
                <a:cs typeface="+mj-cs"/>
              </a:rPr>
              <a:t>Sorting models based on accuracy</a:t>
            </a:r>
          </a:p>
        </p:txBody>
      </p:sp>
    </p:spTree>
    <p:extLst>
      <p:ext uri="{BB962C8B-B14F-4D97-AF65-F5344CB8AC3E}">
        <p14:creationId xmlns:p14="http://schemas.microsoft.com/office/powerpoint/2010/main" val="205637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413F2B-8E85-8803-F8E9-019109902076}"/>
              </a:ext>
            </a:extLst>
          </p:cNvPr>
          <p:cNvSpPr>
            <a:spLocks noGrp="1"/>
          </p:cNvSpPr>
          <p:nvPr>
            <p:ph type="title"/>
          </p:nvPr>
        </p:nvSpPr>
        <p:spPr>
          <a:xfrm>
            <a:off x="2057400" y="1228725"/>
            <a:ext cx="8115300" cy="4114802"/>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Week 8 – Storing the best model results and Working on GUI</a:t>
            </a: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r>
              <a:rPr lang="en-US" kern="1200" cap="all" spc="300" baseline="0" dirty="0">
                <a:solidFill>
                  <a:schemeClr val="tx2"/>
                </a:solidFill>
                <a:latin typeface="+mj-lt"/>
                <a:ea typeface="+mj-ea"/>
                <a:cs typeface="+mj-cs"/>
              </a:rPr>
              <a:t>to be continued….</a:t>
            </a:r>
            <a:br>
              <a:rPr lang="en-US" kern="1200" cap="all" spc="300" baseline="0" dirty="0">
                <a:solidFill>
                  <a:schemeClr val="tx2"/>
                </a:solidFill>
                <a:latin typeface="+mj-lt"/>
                <a:ea typeface="+mj-ea"/>
                <a:cs typeface="+mj-cs"/>
              </a:rPr>
            </a:br>
            <a:br>
              <a:rPr lang="en-US" kern="1200" cap="all" spc="300" baseline="0" dirty="0">
                <a:solidFill>
                  <a:schemeClr val="tx2"/>
                </a:solidFill>
                <a:latin typeface="+mj-lt"/>
                <a:ea typeface="+mj-ea"/>
                <a:cs typeface="+mj-cs"/>
              </a:rPr>
            </a:br>
            <a:endParaRPr lang="en-US" kern="1200" cap="all" spc="300" baseline="0" dirty="0">
              <a:solidFill>
                <a:schemeClr val="tx2"/>
              </a:solidFill>
              <a:latin typeface="+mj-lt"/>
              <a:ea typeface="+mj-ea"/>
              <a:cs typeface="+mj-cs"/>
            </a:endParaRPr>
          </a:p>
        </p:txBody>
      </p:sp>
    </p:spTree>
    <p:extLst>
      <p:ext uri="{BB962C8B-B14F-4D97-AF65-F5344CB8AC3E}">
        <p14:creationId xmlns:p14="http://schemas.microsoft.com/office/powerpoint/2010/main" val="285467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FE18-6A5B-F41A-716D-9DFA3D62D9A6}"/>
              </a:ext>
            </a:extLst>
          </p:cNvPr>
          <p:cNvSpPr>
            <a:spLocks noGrp="1"/>
          </p:cNvSpPr>
          <p:nvPr>
            <p:ph type="title"/>
          </p:nvPr>
        </p:nvSpPr>
        <p:spPr>
          <a:xfrm>
            <a:off x="1371600" y="685800"/>
            <a:ext cx="9486900" cy="585788"/>
          </a:xfrm>
        </p:spPr>
        <p:txBody>
          <a:bodyPr>
            <a:normAutofit/>
          </a:bodyPr>
          <a:lstStyle/>
          <a:p>
            <a:r>
              <a:rPr lang="en-US" sz="2800" dirty="0"/>
              <a:t>Splitting the Data</a:t>
            </a:r>
          </a:p>
        </p:txBody>
      </p:sp>
      <p:pic>
        <p:nvPicPr>
          <p:cNvPr id="5" name="Content Placeholder 4" descr="A screenshot of a computer program&#10;&#10;Description automatically generated">
            <a:extLst>
              <a:ext uri="{FF2B5EF4-FFF2-40B4-BE49-F238E27FC236}">
                <a16:creationId xmlns:a16="http://schemas.microsoft.com/office/drawing/2014/main" id="{A0B47EF3-096C-E821-3EE2-FE69D6295C5C}"/>
              </a:ext>
            </a:extLst>
          </p:cNvPr>
          <p:cNvPicPr>
            <a:picLocks noGrp="1" noChangeAspect="1"/>
          </p:cNvPicPr>
          <p:nvPr>
            <p:ph idx="1"/>
          </p:nvPr>
        </p:nvPicPr>
        <p:blipFill>
          <a:blip r:embed="rId2"/>
          <a:stretch>
            <a:fillRect/>
          </a:stretch>
        </p:blipFill>
        <p:spPr>
          <a:xfrm>
            <a:off x="1500188" y="2254250"/>
            <a:ext cx="7930251" cy="3917950"/>
          </a:xfrm>
        </p:spPr>
      </p:pic>
    </p:spTree>
    <p:extLst>
      <p:ext uri="{BB962C8B-B14F-4D97-AF65-F5344CB8AC3E}">
        <p14:creationId xmlns:p14="http://schemas.microsoft.com/office/powerpoint/2010/main" val="406809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56BACC6-F6FD-A8DB-44C1-C455D6260505}"/>
              </a:ext>
            </a:extLst>
          </p:cNvPr>
          <p:cNvSpPr>
            <a:spLocks noGrp="1"/>
          </p:cNvSpPr>
          <p:nvPr>
            <p:ph idx="1"/>
          </p:nvPr>
        </p:nvSpPr>
        <p:spPr>
          <a:xfrm>
            <a:off x="1371600" y="2206257"/>
            <a:ext cx="9486901" cy="3540642"/>
          </a:xfrm>
        </p:spPr>
        <p:txBody>
          <a:bodyPr>
            <a:normAutofit/>
          </a:bodyPr>
          <a:lstStyle/>
          <a:p>
            <a:pPr>
              <a:lnSpc>
                <a:spcPct val="90000"/>
              </a:lnSpc>
            </a:pPr>
            <a:r>
              <a:rPr lang="en-US" sz="1500" dirty="0"/>
              <a:t>train_test_split takes the features X and the target y as inputs and splits them into training (X_train, y_train) and testing (X_test, y_test) sets.</a:t>
            </a:r>
          </a:p>
          <a:p>
            <a:pPr>
              <a:lnSpc>
                <a:spcPct val="90000"/>
              </a:lnSpc>
            </a:pPr>
            <a:r>
              <a:rPr lang="en-US" sz="1500" dirty="0"/>
              <a:t>test_size = 0.2 indicates that 20% of the data should be used as the test set, with the remaining 80% used for the training set.</a:t>
            </a:r>
          </a:p>
          <a:p>
            <a:pPr>
              <a:lnSpc>
                <a:spcPct val="90000"/>
              </a:lnSpc>
            </a:pPr>
            <a:r>
              <a:rPr lang="en-US" sz="1500" dirty="0"/>
              <a:t>random_state = 42 sets a seed for the random number generator used for the split. This ensures that the split is reproducible; that is, running this code multiple times will always produce the same split, which is important for debugging and comparing model performance.</a:t>
            </a:r>
          </a:p>
          <a:p>
            <a:pPr>
              <a:lnSpc>
                <a:spcPct val="90000"/>
              </a:lnSpc>
            </a:pPr>
            <a:endParaRPr lang="en-US" sz="1500" dirty="0"/>
          </a:p>
          <a:p>
            <a:pPr>
              <a:lnSpc>
                <a:spcPct val="90000"/>
              </a:lnSpc>
            </a:pPr>
            <a:r>
              <a:rPr lang="en-US" sz="1500" dirty="0"/>
              <a:t>X_train: The feature matrix for training the model.</a:t>
            </a:r>
          </a:p>
          <a:p>
            <a:pPr>
              <a:lnSpc>
                <a:spcPct val="90000"/>
              </a:lnSpc>
            </a:pPr>
            <a:r>
              <a:rPr lang="en-US" sz="1500" dirty="0"/>
              <a:t>y_train: The corresponding labels for the training data.</a:t>
            </a:r>
          </a:p>
          <a:p>
            <a:pPr>
              <a:lnSpc>
                <a:spcPct val="90000"/>
              </a:lnSpc>
            </a:pPr>
            <a:r>
              <a:rPr lang="en-US" sz="1500" dirty="0"/>
              <a:t>X_test: The feature matrix for testing the model.</a:t>
            </a:r>
          </a:p>
          <a:p>
            <a:pPr>
              <a:lnSpc>
                <a:spcPct val="90000"/>
              </a:lnSpc>
            </a:pPr>
            <a:r>
              <a:rPr lang="en-US" sz="1500" dirty="0"/>
              <a:t>y_test: The corresponding labels for the test data.</a:t>
            </a:r>
          </a:p>
          <a:p>
            <a:pPr>
              <a:lnSpc>
                <a:spcPct val="90000"/>
              </a:lnSpc>
            </a:pPr>
            <a:endParaRPr lang="en-US" sz="1500" dirty="0"/>
          </a:p>
          <a:p>
            <a:pPr marL="0" indent="0">
              <a:lnSpc>
                <a:spcPct val="90000"/>
              </a:lnSpc>
              <a:buNone/>
            </a:pPr>
            <a:endParaRPr lang="en-US" sz="1500" dirty="0"/>
          </a:p>
        </p:txBody>
      </p:sp>
    </p:spTree>
    <p:extLst>
      <p:ext uri="{BB962C8B-B14F-4D97-AF65-F5344CB8AC3E}">
        <p14:creationId xmlns:p14="http://schemas.microsoft.com/office/powerpoint/2010/main" val="15801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A0CC-A193-101A-0E2C-10316850A12C}"/>
              </a:ext>
            </a:extLst>
          </p:cNvPr>
          <p:cNvSpPr>
            <a:spLocks noGrp="1"/>
          </p:cNvSpPr>
          <p:nvPr>
            <p:ph type="title"/>
          </p:nvPr>
        </p:nvSpPr>
        <p:spPr>
          <a:xfrm>
            <a:off x="1371600" y="685800"/>
            <a:ext cx="9486900" cy="559106"/>
          </a:xfrm>
        </p:spPr>
        <p:txBody>
          <a:bodyPr/>
          <a:lstStyle/>
          <a:p>
            <a:r>
              <a:rPr lang="en-US"/>
              <a:t>Model Building and training</a:t>
            </a:r>
            <a:endParaRPr lang="en-US" dirty="0"/>
          </a:p>
        </p:txBody>
      </p:sp>
      <p:sp>
        <p:nvSpPr>
          <p:cNvPr id="3" name="Content Placeholder 2">
            <a:extLst>
              <a:ext uri="{FF2B5EF4-FFF2-40B4-BE49-F238E27FC236}">
                <a16:creationId xmlns:a16="http://schemas.microsoft.com/office/drawing/2014/main" id="{06070BDC-C3C3-7832-119A-F01FF464B35D}"/>
              </a:ext>
            </a:extLst>
          </p:cNvPr>
          <p:cNvSpPr>
            <a:spLocks noGrp="1"/>
          </p:cNvSpPr>
          <p:nvPr>
            <p:ph idx="1"/>
          </p:nvPr>
        </p:nvSpPr>
        <p:spPr>
          <a:xfrm>
            <a:off x="1371599" y="1421176"/>
            <a:ext cx="9486901" cy="4751025"/>
          </a:xfrm>
        </p:spPr>
        <p:txBody>
          <a:bodyPr>
            <a:normAutofit fontScale="47500" lnSpcReduction="20000"/>
          </a:bodyPr>
          <a:lstStyle/>
          <a:p>
            <a:r>
              <a:rPr lang="en-US" sz="3200" dirty="0"/>
              <a:t>Supervised machine learning is one of the most commonly used and successful types of machine learning. Supervised learning is used whenever we want to predict a certain outcome/label from a given set of features, and we have examples of features-label pairs. We build a machine learning model from these features-label pairs, which comprise our training set. Our goal is to make accurate predictions for new, never-before-seen data.</a:t>
            </a:r>
          </a:p>
          <a:p>
            <a:br>
              <a:rPr lang="en-US" sz="3200" dirty="0"/>
            </a:br>
            <a:r>
              <a:rPr lang="en-US" sz="3200" dirty="0"/>
              <a:t>The supervised machine learning models considered to train the dataset in this notebook are:</a:t>
            </a:r>
          </a:p>
          <a:p>
            <a:br>
              <a:rPr lang="en-US" sz="3200" dirty="0"/>
            </a:br>
            <a:r>
              <a:rPr lang="en-US" sz="3200" dirty="0"/>
              <a:t>1. Logistic Regression</a:t>
            </a:r>
          </a:p>
          <a:p>
            <a:r>
              <a:rPr lang="en-US" sz="3200" dirty="0"/>
              <a:t>2. k-Nearest Neighbors </a:t>
            </a:r>
          </a:p>
          <a:p>
            <a:r>
              <a:rPr lang="en-US" sz="3200" dirty="0"/>
              <a:t>3. Support Vector Classifier</a:t>
            </a:r>
          </a:p>
          <a:p>
            <a:r>
              <a:rPr lang="en-US" sz="3200" dirty="0"/>
              <a:t>4. Naive Bayes</a:t>
            </a:r>
          </a:p>
          <a:p>
            <a:r>
              <a:rPr lang="en-US" sz="3200" dirty="0"/>
              <a:t>5. Decision Tree</a:t>
            </a:r>
          </a:p>
          <a:p>
            <a:r>
              <a:rPr lang="en-US" sz="3200" dirty="0"/>
              <a:t>6. Random Forest</a:t>
            </a:r>
          </a:p>
          <a:p>
            <a:r>
              <a:rPr lang="en-US" sz="3200" dirty="0"/>
              <a:t>7. Gradient Boosting</a:t>
            </a:r>
          </a:p>
          <a:p>
            <a:r>
              <a:rPr lang="en-US" sz="3200" dirty="0"/>
              <a:t>8. Catboost</a:t>
            </a:r>
          </a:p>
          <a:p>
            <a:r>
              <a:rPr lang="en-US" sz="3200" dirty="0"/>
              <a:t>9. Xgboost</a:t>
            </a:r>
          </a:p>
          <a:p>
            <a:r>
              <a:rPr lang="en-US" sz="3200" dirty="0"/>
              <a:t>10. Multilayer Perceptrons</a:t>
            </a:r>
          </a:p>
          <a:p>
            <a:endParaRPr lang="en-US" dirty="0"/>
          </a:p>
        </p:txBody>
      </p:sp>
    </p:spTree>
    <p:extLst>
      <p:ext uri="{BB962C8B-B14F-4D97-AF65-F5344CB8AC3E}">
        <p14:creationId xmlns:p14="http://schemas.microsoft.com/office/powerpoint/2010/main" val="191690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A60F-9CD2-86C1-DB2F-AED6CA466F5F}"/>
              </a:ext>
            </a:extLst>
          </p:cNvPr>
          <p:cNvSpPr>
            <a:spLocks noGrp="1"/>
          </p:cNvSpPr>
          <p:nvPr>
            <p:ph type="title"/>
          </p:nvPr>
        </p:nvSpPr>
        <p:spPr>
          <a:xfrm>
            <a:off x="1371600" y="685800"/>
            <a:ext cx="9486900" cy="671513"/>
          </a:xfrm>
        </p:spPr>
        <p:txBody>
          <a:bodyPr/>
          <a:lstStyle/>
          <a:p>
            <a:r>
              <a:rPr lang="en-US" dirty="0"/>
              <a:t>Storing Model Performance</a:t>
            </a:r>
          </a:p>
        </p:txBody>
      </p:sp>
      <p:pic>
        <p:nvPicPr>
          <p:cNvPr id="5" name="Content Placeholder 4" descr="A screenshot of a computer program&#10;&#10;Description automatically generated">
            <a:extLst>
              <a:ext uri="{FF2B5EF4-FFF2-40B4-BE49-F238E27FC236}">
                <a16:creationId xmlns:a16="http://schemas.microsoft.com/office/drawing/2014/main" id="{E70EF746-B63A-FFC3-7EE2-C71C476060E2}"/>
              </a:ext>
            </a:extLst>
          </p:cNvPr>
          <p:cNvPicPr>
            <a:picLocks noGrp="1" noChangeAspect="1"/>
          </p:cNvPicPr>
          <p:nvPr>
            <p:ph idx="1"/>
          </p:nvPr>
        </p:nvPicPr>
        <p:blipFill>
          <a:blip r:embed="rId2"/>
          <a:stretch>
            <a:fillRect/>
          </a:stretch>
        </p:blipFill>
        <p:spPr>
          <a:xfrm>
            <a:off x="1905000" y="2057400"/>
            <a:ext cx="8953500" cy="3952875"/>
          </a:xfrm>
        </p:spPr>
      </p:pic>
    </p:spTree>
    <p:extLst>
      <p:ext uri="{BB962C8B-B14F-4D97-AF65-F5344CB8AC3E}">
        <p14:creationId xmlns:p14="http://schemas.microsoft.com/office/powerpoint/2010/main" val="195850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7B83-9FA9-CEF2-44E3-D8A3E889D34C}"/>
              </a:ext>
            </a:extLst>
          </p:cNvPr>
          <p:cNvSpPr>
            <a:spLocks noGrp="1"/>
          </p:cNvSpPr>
          <p:nvPr>
            <p:ph type="title"/>
          </p:nvPr>
        </p:nvSpPr>
        <p:spPr>
          <a:xfrm>
            <a:off x="1352550" y="517793"/>
            <a:ext cx="9486900" cy="969484"/>
          </a:xfrm>
        </p:spPr>
        <p:txBody>
          <a:bodyPr>
            <a:normAutofit/>
          </a:bodyPr>
          <a:lstStyle/>
          <a:p>
            <a:r>
              <a:rPr lang="en-US" sz="2000" dirty="0"/>
              <a:t>Variables for Storing Model Performance:</a:t>
            </a:r>
            <a:br>
              <a:rPr lang="en-US" dirty="0"/>
            </a:br>
            <a:endParaRPr lang="en-US" dirty="0"/>
          </a:p>
        </p:txBody>
      </p:sp>
      <p:sp>
        <p:nvSpPr>
          <p:cNvPr id="3" name="Content Placeholder 2">
            <a:extLst>
              <a:ext uri="{FF2B5EF4-FFF2-40B4-BE49-F238E27FC236}">
                <a16:creationId xmlns:a16="http://schemas.microsoft.com/office/drawing/2014/main" id="{34304394-B6C8-BAC1-9920-D482CEA7AB5C}"/>
              </a:ext>
            </a:extLst>
          </p:cNvPr>
          <p:cNvSpPr>
            <a:spLocks noGrp="1"/>
          </p:cNvSpPr>
          <p:nvPr>
            <p:ph idx="1"/>
          </p:nvPr>
        </p:nvSpPr>
        <p:spPr>
          <a:xfrm>
            <a:off x="1371600" y="1487277"/>
            <a:ext cx="9182560" cy="4684924"/>
          </a:xfrm>
        </p:spPr>
        <p:txBody>
          <a:bodyPr>
            <a:normAutofit fontScale="92500"/>
          </a:bodyPr>
          <a:lstStyle/>
          <a:p>
            <a:r>
              <a:rPr lang="en-US" dirty="0"/>
              <a:t>ML_Model: A list to store the names or identifiers of the machine learning models evaluated.</a:t>
            </a:r>
          </a:p>
          <a:p>
            <a:r>
              <a:rPr lang="en-US" dirty="0"/>
              <a:t>accuracy: A list to store the accuracy scores of the models. Accuracy measures the proportion of correct predictions among the total number of cases processed.</a:t>
            </a:r>
          </a:p>
          <a:p>
            <a:r>
              <a:rPr lang="en-US" dirty="0"/>
              <a:t>f1_score: A list to store the F1 scores of the models. The F1 score is the harmonic mean of precision and recall, providing a balance between the two for models where false negatives and false positives are crucial.</a:t>
            </a:r>
          </a:p>
          <a:p>
            <a:r>
              <a:rPr lang="en-US" dirty="0"/>
              <a:t>recall: A list to store the recall scores of the models. Recall, or sensitivity, measures the proportion of actual positives correctly identified.</a:t>
            </a:r>
          </a:p>
          <a:p>
            <a:r>
              <a:rPr lang="en-US" dirty="0"/>
              <a:t>precision: A list to store the precision scores of the models. Precision measures the proportion of positive identifications that were actually correct.</a:t>
            </a:r>
          </a:p>
          <a:p>
            <a:endParaRPr lang="en-US" dirty="0"/>
          </a:p>
        </p:txBody>
      </p:sp>
    </p:spTree>
    <p:extLst>
      <p:ext uri="{BB962C8B-B14F-4D97-AF65-F5344CB8AC3E}">
        <p14:creationId xmlns:p14="http://schemas.microsoft.com/office/powerpoint/2010/main" val="14501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0912-0D2E-0815-E479-159C94A69A18}"/>
              </a:ext>
            </a:extLst>
          </p:cNvPr>
          <p:cNvSpPr>
            <a:spLocks noGrp="1"/>
          </p:cNvSpPr>
          <p:nvPr>
            <p:ph type="title"/>
          </p:nvPr>
        </p:nvSpPr>
        <p:spPr>
          <a:xfrm>
            <a:off x="1371600" y="418640"/>
            <a:ext cx="9486900" cy="1068637"/>
          </a:xfrm>
        </p:spPr>
        <p:txBody>
          <a:bodyPr>
            <a:normAutofit/>
          </a:bodyPr>
          <a:lstStyle/>
          <a:p>
            <a:r>
              <a:rPr lang="en-US" dirty="0"/>
              <a:t>Function for Storing Results</a:t>
            </a:r>
            <a:br>
              <a:rPr lang="en-US" dirty="0"/>
            </a:br>
            <a:endParaRPr lang="en-US" dirty="0"/>
          </a:p>
        </p:txBody>
      </p:sp>
      <p:sp>
        <p:nvSpPr>
          <p:cNvPr id="3" name="Content Placeholder 2">
            <a:extLst>
              <a:ext uri="{FF2B5EF4-FFF2-40B4-BE49-F238E27FC236}">
                <a16:creationId xmlns:a16="http://schemas.microsoft.com/office/drawing/2014/main" id="{2432404C-2214-3B43-06FB-BF7CCE1B6B52}"/>
              </a:ext>
            </a:extLst>
          </p:cNvPr>
          <p:cNvSpPr>
            <a:spLocks noGrp="1"/>
          </p:cNvSpPr>
          <p:nvPr>
            <p:ph idx="1"/>
          </p:nvPr>
        </p:nvSpPr>
        <p:spPr>
          <a:xfrm>
            <a:off x="1371599" y="1277957"/>
            <a:ext cx="9486901" cy="4175392"/>
          </a:xfrm>
        </p:spPr>
        <p:txBody>
          <a:bodyPr>
            <a:normAutofit/>
          </a:bodyPr>
          <a:lstStyle/>
          <a:p>
            <a:r>
              <a:rPr lang="en-US" dirty="0"/>
              <a:t>storeResults(model, a, b, c, d): A function defined to streamline the process of recording the performance metrics of each machine learning model into the respective lists. It takes five parameters:</a:t>
            </a:r>
          </a:p>
          <a:p>
            <a:r>
              <a:rPr lang="en-US" dirty="0"/>
              <a:t>model: The name or identifier of the machine learning model.</a:t>
            </a:r>
          </a:p>
          <a:p>
            <a:r>
              <a:rPr lang="en-US" dirty="0"/>
              <a:t>a: The accuracy score of the model.</a:t>
            </a:r>
          </a:p>
          <a:p>
            <a:r>
              <a:rPr lang="en-US" dirty="0"/>
              <a:t>b: The F1 score of the model.</a:t>
            </a:r>
          </a:p>
          <a:p>
            <a:r>
              <a:rPr lang="en-US" dirty="0"/>
              <a:t>c: The recall score of the model.</a:t>
            </a:r>
          </a:p>
          <a:p>
            <a:r>
              <a:rPr lang="en-US" dirty="0"/>
              <a:t>d: The precision score of the model.</a:t>
            </a:r>
          </a:p>
          <a:p>
            <a:endParaRPr lang="en-US" dirty="0"/>
          </a:p>
        </p:txBody>
      </p:sp>
    </p:spTree>
    <p:extLst>
      <p:ext uri="{BB962C8B-B14F-4D97-AF65-F5344CB8AC3E}">
        <p14:creationId xmlns:p14="http://schemas.microsoft.com/office/powerpoint/2010/main" val="247551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0A581-5A1F-49ED-D03A-3C1E172694A5}"/>
              </a:ext>
            </a:extLst>
          </p:cNvPr>
          <p:cNvSpPr>
            <a:spLocks noGrp="1"/>
          </p:cNvSpPr>
          <p:nvPr>
            <p:ph type="title"/>
          </p:nvPr>
        </p:nvSpPr>
        <p:spPr>
          <a:xfrm>
            <a:off x="698528" y="1371600"/>
            <a:ext cx="2692372" cy="4114800"/>
          </a:xfrm>
        </p:spPr>
        <p:txBody>
          <a:bodyPr anchor="ctr">
            <a:normAutofit/>
          </a:bodyPr>
          <a:lstStyle/>
          <a:p>
            <a:pPr algn="ctr"/>
            <a:r>
              <a:rPr lang="en-US" sz="2700" dirty="0"/>
              <a:t>Logistic Regression </a:t>
            </a:r>
          </a:p>
        </p:txBody>
      </p:sp>
      <p:pic>
        <p:nvPicPr>
          <p:cNvPr id="5" name="Picture 4" descr="A screenshot of a computer&#10;&#10;Description automatically generated">
            <a:extLst>
              <a:ext uri="{FF2B5EF4-FFF2-40B4-BE49-F238E27FC236}">
                <a16:creationId xmlns:a16="http://schemas.microsoft.com/office/drawing/2014/main" id="{A0ADBF24-6E4B-4166-1EFA-70468D33D7F2}"/>
              </a:ext>
            </a:extLst>
          </p:cNvPr>
          <p:cNvPicPr>
            <a:picLocks noChangeAspect="1"/>
          </p:cNvPicPr>
          <p:nvPr/>
        </p:nvPicPr>
        <p:blipFill>
          <a:blip r:embed="rId2"/>
          <a:stretch>
            <a:fillRect/>
          </a:stretch>
        </p:blipFill>
        <p:spPr>
          <a:xfrm>
            <a:off x="4586288" y="829151"/>
            <a:ext cx="7300912" cy="1885473"/>
          </a:xfrm>
          <a:prstGeom prst="rect">
            <a:avLst/>
          </a:prstGeom>
        </p:spPr>
      </p:pic>
      <p:sp>
        <p:nvSpPr>
          <p:cNvPr id="3" name="Content Placeholder 2">
            <a:extLst>
              <a:ext uri="{FF2B5EF4-FFF2-40B4-BE49-F238E27FC236}">
                <a16:creationId xmlns:a16="http://schemas.microsoft.com/office/drawing/2014/main" id="{889EC92F-0B01-7186-5FCD-593C803F1B2D}"/>
              </a:ext>
            </a:extLst>
          </p:cNvPr>
          <p:cNvSpPr>
            <a:spLocks noGrp="1"/>
          </p:cNvSpPr>
          <p:nvPr>
            <p:ph idx="1"/>
          </p:nvPr>
        </p:nvSpPr>
        <p:spPr>
          <a:xfrm>
            <a:off x="4762500" y="3108960"/>
            <a:ext cx="6730972" cy="3207434"/>
          </a:xfrm>
        </p:spPr>
        <p:txBody>
          <a:bodyPr>
            <a:normAutofit/>
          </a:bodyPr>
          <a:lstStyle/>
          <a:p>
            <a:pPr>
              <a:lnSpc>
                <a:spcPct val="90000"/>
              </a:lnSpc>
            </a:pPr>
            <a:r>
              <a:rPr lang="en-US" sz="1700"/>
              <a:t>Logistic Regression is utilized for binary classification tasks, where the outcome is discrete. In our phishing detection project, it helps to categorize websites as either phishing (-1) or legitimate (1).</a:t>
            </a:r>
          </a:p>
          <a:p>
            <a:pPr>
              <a:lnSpc>
                <a:spcPct val="90000"/>
              </a:lnSpc>
            </a:pPr>
            <a:r>
              <a:rPr lang="en-US" sz="1700"/>
              <a:t>It works by estimating probabilities using a logistic function, which is particularly useful when the relationship between the independent variables and the dependent variable is not linear.</a:t>
            </a:r>
          </a:p>
          <a:p>
            <a:pPr>
              <a:lnSpc>
                <a:spcPct val="90000"/>
              </a:lnSpc>
            </a:pPr>
            <a:r>
              <a:rPr lang="en-US" sz="1700"/>
              <a:t>The model has demonstrated commendable accuracy, precision, recall, and F1-score, indicating its robustness in classifying phishing attempts.</a:t>
            </a:r>
          </a:p>
          <a:p>
            <a:pPr marL="0" indent="0">
              <a:lnSpc>
                <a:spcPct val="90000"/>
              </a:lnSpc>
              <a:buNone/>
            </a:pPr>
            <a:br>
              <a:rPr lang="en-US" sz="1700"/>
            </a:br>
            <a:endParaRPr lang="en-US" sz="1700"/>
          </a:p>
        </p:txBody>
      </p:sp>
    </p:spTree>
    <p:extLst>
      <p:ext uri="{BB962C8B-B14F-4D97-AF65-F5344CB8AC3E}">
        <p14:creationId xmlns:p14="http://schemas.microsoft.com/office/powerpoint/2010/main" val="350702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F84CF-6ABB-145D-91E7-99CAB530EBDD}"/>
              </a:ext>
            </a:extLst>
          </p:cNvPr>
          <p:cNvSpPr>
            <a:spLocks noGrp="1"/>
          </p:cNvSpPr>
          <p:nvPr>
            <p:ph type="title"/>
          </p:nvPr>
        </p:nvSpPr>
        <p:spPr>
          <a:xfrm>
            <a:off x="1181686" y="1371600"/>
            <a:ext cx="3048734" cy="4114800"/>
          </a:xfrm>
        </p:spPr>
        <p:txBody>
          <a:bodyPr vert="horz" lIns="91440" tIns="45720" rIns="91440" bIns="45720" rtlCol="0" anchor="ctr">
            <a:normAutofit/>
          </a:bodyPr>
          <a:lstStyle/>
          <a:p>
            <a:pPr algn="ctr"/>
            <a:r>
              <a:rPr lang="en-US" kern="1200" cap="all" spc="300" baseline="0" dirty="0">
                <a:solidFill>
                  <a:schemeClr val="tx2"/>
                </a:solidFill>
                <a:latin typeface="+mj-lt"/>
                <a:ea typeface="+mj-ea"/>
                <a:cs typeface="+mj-cs"/>
              </a:rPr>
              <a:t>K- Nearest Neighbour</a:t>
            </a:r>
          </a:p>
        </p:txBody>
      </p:sp>
      <p:pic>
        <p:nvPicPr>
          <p:cNvPr id="5" name="Content Placeholder 4" descr="A screenshot of a computer&#10;&#10;Description automatically generated">
            <a:extLst>
              <a:ext uri="{FF2B5EF4-FFF2-40B4-BE49-F238E27FC236}">
                <a16:creationId xmlns:a16="http://schemas.microsoft.com/office/drawing/2014/main" id="{456F7A46-8FC6-4BC1-A71F-5E739AAB0CC2}"/>
              </a:ext>
            </a:extLst>
          </p:cNvPr>
          <p:cNvPicPr>
            <a:picLocks noGrp="1" noChangeAspect="1"/>
          </p:cNvPicPr>
          <p:nvPr>
            <p:ph idx="1"/>
          </p:nvPr>
        </p:nvPicPr>
        <p:blipFill>
          <a:blip r:embed="rId2"/>
          <a:stretch>
            <a:fillRect/>
          </a:stretch>
        </p:blipFill>
        <p:spPr>
          <a:xfrm>
            <a:off x="5410200" y="969176"/>
            <a:ext cx="6083272" cy="1931437"/>
          </a:xfrm>
          <a:prstGeom prst="rect">
            <a:avLst/>
          </a:prstGeom>
        </p:spPr>
      </p:pic>
      <p:sp>
        <p:nvSpPr>
          <p:cNvPr id="7" name="TextBox 6">
            <a:extLst>
              <a:ext uri="{FF2B5EF4-FFF2-40B4-BE49-F238E27FC236}">
                <a16:creationId xmlns:a16="http://schemas.microsoft.com/office/drawing/2014/main" id="{64E5CC8E-8896-0C9F-678A-83DEE22B6D56}"/>
              </a:ext>
            </a:extLst>
          </p:cNvPr>
          <p:cNvSpPr txBox="1"/>
          <p:nvPr/>
        </p:nvSpPr>
        <p:spPr>
          <a:xfrm>
            <a:off x="5410200" y="3429000"/>
            <a:ext cx="6083272" cy="2793609"/>
          </a:xfrm>
          <a:prstGeom prst="rect">
            <a:avLst/>
          </a:prstGeom>
        </p:spPr>
        <p:txBody>
          <a:bodyPr vert="horz" lIns="91440" tIns="45720" rIns="91440" bIns="45720" rtlCol="0">
            <a:normAutofit/>
          </a:bodyPr>
          <a:lstStyle/>
          <a:p>
            <a:pPr indent="-228600" defTabSz="914400">
              <a:spcAft>
                <a:spcPts val="600"/>
              </a:spcAft>
              <a:buSzPct val="70000"/>
              <a:buFont typeface="Arial" panose="020B0604020202020204" pitchFamily="34" charset="0"/>
              <a:buChar char="•"/>
            </a:pPr>
            <a:r>
              <a:rPr lang="en-US" dirty="0">
                <a:solidFill>
                  <a:schemeClr val="tx2"/>
                </a:solidFill>
                <a:latin typeface="+mj-lt"/>
              </a:rPr>
              <a:t>KNN is a non-parametric, instance-based learning algorithm that classifies new cases based on similarity measures with known instances.</a:t>
            </a:r>
          </a:p>
          <a:p>
            <a:pPr indent="-228600" defTabSz="914400">
              <a:spcAft>
                <a:spcPts val="600"/>
              </a:spcAft>
              <a:buSzPct val="70000"/>
              <a:buFont typeface="Arial" panose="020B0604020202020204" pitchFamily="34" charset="0"/>
              <a:buChar char="•"/>
            </a:pPr>
            <a:r>
              <a:rPr lang="en-US" dirty="0">
                <a:solidFill>
                  <a:schemeClr val="tx2"/>
                </a:solidFill>
                <a:latin typeface="+mj-lt"/>
              </a:rPr>
              <a:t>It is intuitive and straightforward, making no assumptions about the data distribution, which is useful in our phishing detection where patterns can be complex.</a:t>
            </a:r>
          </a:p>
          <a:p>
            <a:pPr indent="-228600" defTabSz="914400">
              <a:spcAft>
                <a:spcPts val="600"/>
              </a:spcAft>
              <a:buSzPct val="70000"/>
              <a:buFont typeface="Arial" panose="020B0604020202020204" pitchFamily="34" charset="0"/>
              <a:buChar char="•"/>
            </a:pPr>
            <a:r>
              <a:rPr lang="en-US" dirty="0">
                <a:solidFill>
                  <a:schemeClr val="tx2"/>
                </a:solidFill>
                <a:latin typeface="+mj-lt"/>
              </a:rPr>
              <a:t>With a high accuracy and F1-score, KNN has proven to be highly effective at distinguishing between the phishing and legitimate classes in our dataset.</a:t>
            </a:r>
          </a:p>
        </p:txBody>
      </p:sp>
    </p:spTree>
    <p:extLst>
      <p:ext uri="{BB962C8B-B14F-4D97-AF65-F5344CB8AC3E}">
        <p14:creationId xmlns:p14="http://schemas.microsoft.com/office/powerpoint/2010/main" val="799653580"/>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13B32"/>
      </a:dk2>
      <a:lt2>
        <a:srgbClr val="E8E2E2"/>
      </a:lt2>
      <a:accent1>
        <a:srgbClr val="21B2B9"/>
      </a:accent1>
      <a:accent2>
        <a:srgbClr val="14B87B"/>
      </a:accent2>
      <a:accent3>
        <a:srgbClr val="21BA42"/>
      </a:accent3>
      <a:accent4>
        <a:srgbClr val="35B914"/>
      </a:accent4>
      <a:accent5>
        <a:srgbClr val="7AB11F"/>
      </a:accent5>
      <a:accent6>
        <a:srgbClr val="AAA412"/>
      </a:accent6>
      <a:hlink>
        <a:srgbClr val="5A8E2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Wisp</Template>
  <TotalTime>10877</TotalTime>
  <Words>1740</Words>
  <Application>Microsoft Macintosh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Goudy Old Style</vt:lpstr>
      <vt:lpstr>ClassicFrameVTI</vt:lpstr>
      <vt:lpstr>Week 6 -7 : Model Building and Training</vt:lpstr>
      <vt:lpstr>Splitting the Data</vt:lpstr>
      <vt:lpstr>PowerPoint Presentation</vt:lpstr>
      <vt:lpstr>Model Building and training</vt:lpstr>
      <vt:lpstr>Storing Model Performance</vt:lpstr>
      <vt:lpstr>Variables for Storing Model Performance: </vt:lpstr>
      <vt:lpstr>Function for Storing Results </vt:lpstr>
      <vt:lpstr>Logistic Regression </vt:lpstr>
      <vt:lpstr>K- Nearest Neighbour</vt:lpstr>
      <vt:lpstr>Support vector machine</vt:lpstr>
      <vt:lpstr>Naïve Bayes Classifier</vt:lpstr>
      <vt:lpstr>Week 7- Building models</vt:lpstr>
      <vt:lpstr>Decision trees classifier</vt:lpstr>
      <vt:lpstr>Random forest classifier</vt:lpstr>
      <vt:lpstr>Gradient boosting classifier</vt:lpstr>
      <vt:lpstr>MLP classifier</vt:lpstr>
      <vt:lpstr>Sorting models based on accuracy</vt:lpstr>
      <vt:lpstr>Week 8 – Storing the best model results and Working on GUI  to be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6 -7 : Model Building and Training</dc:title>
  <dc:creator>Priyanka Patil</dc:creator>
  <cp:lastModifiedBy>Priyanka Patil</cp:lastModifiedBy>
  <cp:revision>2</cp:revision>
  <dcterms:created xsi:type="dcterms:W3CDTF">2024-02-22T02:12:05Z</dcterms:created>
  <dcterms:modified xsi:type="dcterms:W3CDTF">2024-02-29T15:29:54Z</dcterms:modified>
</cp:coreProperties>
</file>