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9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0" r:id="rId2"/>
    <p:sldId id="275" r:id="rId3"/>
    <p:sldId id="276" r:id="rId4"/>
    <p:sldId id="278" r:id="rId5"/>
    <p:sldId id="279" r:id="rId6"/>
    <p:sldId id="289" r:id="rId7"/>
    <p:sldId id="290" r:id="rId8"/>
    <p:sldId id="277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6" autoAdjust="0"/>
    <p:restoredTop sz="94660"/>
  </p:normalViewPr>
  <p:slideViewPr>
    <p:cSldViewPr>
      <p:cViewPr varScale="1">
        <p:scale>
          <a:sx n="88" d="100"/>
          <a:sy n="88" d="100"/>
        </p:scale>
        <p:origin x="-582" y="-96"/>
      </p:cViewPr>
      <p:guideLst>
        <p:guide orient="horz" pos="2160"/>
        <p:guide orient="horz" pos="432"/>
        <p:guide orient="horz" pos="38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5E52-1512-4397-87CC-2882E58DA483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A6D5-4866-407F-ABC7-D806E7CF6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gif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Real-time_computing" TargetMode="External"/><Relationship Id="rId4" Type="http://schemas.openxmlformats.org/officeDocument/2006/relationships/hyperlink" Target="https://en.wikipedia.org/wiki/Syste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7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59059" y="1752600"/>
            <a:ext cx="4107085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Embedded System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(</a:t>
            </a:r>
            <a:r>
              <a:rPr lang="en-US" sz="4000" b="1" dirty="0" err="1" smtClean="0">
                <a:solidFill>
                  <a:srgbClr val="FFFF00"/>
                </a:solidFill>
              </a:rPr>
              <a:t>Sistem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</a:rPr>
              <a:t>tertanam</a:t>
            </a:r>
            <a:r>
              <a:rPr lang="en-US" sz="4000" b="1" dirty="0" smtClean="0">
                <a:solidFill>
                  <a:srgbClr val="FFFF00"/>
                </a:solidFill>
              </a:rPr>
              <a:t>)</a:t>
            </a: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smtClean="0">
                <a:solidFill>
                  <a:srgbClr val="FFFF00"/>
                </a:solidFill>
              </a:rPr>
              <a:t>II </a:t>
            </a:r>
            <a:r>
              <a:rPr lang="en-US" sz="3200" b="1" dirty="0" smtClean="0">
                <a:solidFill>
                  <a:srgbClr val="FFFF00"/>
                </a:solidFill>
              </a:rPr>
              <a:t>: </a:t>
            </a:r>
          </a:p>
          <a:p>
            <a:pPr algn="ctr"/>
            <a:r>
              <a:rPr lang="en-US" sz="3200" b="1" smtClean="0">
                <a:solidFill>
                  <a:srgbClr val="FFFF00"/>
                </a:solidFill>
              </a:rPr>
              <a:t>Pendahuluan</a:t>
            </a:r>
            <a:endParaRPr lang="en-US" sz="3200" b="1" dirty="0" smtClean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5874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Embedded System in every where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Embedded System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3" name="Picture 4" descr="ab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066800"/>
            <a:ext cx="3048000" cy="250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 descr="Anti-Blockier-System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3581400"/>
            <a:ext cx="4724400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C-Drawing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1295400"/>
            <a:ext cx="2514600" cy="19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 descr="http://www.toyota.ca/v4/media/vehicles/quality/qual_safe_anti2.gif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5000" y="4057650"/>
            <a:ext cx="3067050" cy="2114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5874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Embedded System in every where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Embedded System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" name="Picture 6" descr="rover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3962400"/>
            <a:ext cx="2133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sateli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4572000"/>
            <a:ext cx="1981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8" descr="shuttle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57575" y="838200"/>
            <a:ext cx="294322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9" descr="robot image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77000" y="1600200"/>
            <a:ext cx="2514600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4"/>
          <p:cNvSpPr txBox="1">
            <a:spLocks noChangeArrowheads="1"/>
          </p:cNvSpPr>
          <p:nvPr/>
        </p:nvSpPr>
        <p:spPr>
          <a:xfrm>
            <a:off x="152400" y="12954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7663" marR="0" lvl="0" indent="-347663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Communication</a:t>
            </a:r>
          </a:p>
          <a:p>
            <a:pPr marL="347663" marR="0" lvl="0" indent="-347663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Switches</a:t>
            </a:r>
          </a:p>
          <a:p>
            <a:pPr marL="347663" marR="0" lvl="0" indent="-347663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Routers</a:t>
            </a:r>
          </a:p>
          <a:p>
            <a:pPr marL="347663" marR="0" lvl="0" indent="-347663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Robot</a:t>
            </a:r>
          </a:p>
          <a:p>
            <a:pPr marL="347663" marR="0" lvl="0" indent="-347663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Aerospace</a:t>
            </a:r>
          </a:p>
          <a:p>
            <a:pPr marL="347663" marR="0" lvl="0" indent="-347663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Flight management System</a:t>
            </a:r>
          </a:p>
          <a:p>
            <a:pPr marL="347663" marR="0" lvl="0" indent="-347663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Weapons Systems</a:t>
            </a:r>
          </a:p>
          <a:p>
            <a:pPr marL="347663" marR="0" lvl="0" indent="-347663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Jet engine controls</a:t>
            </a:r>
          </a:p>
          <a:p>
            <a:pPr marL="347663" marR="0" lvl="0" indent="-347663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Domestic</a:t>
            </a:r>
          </a:p>
          <a:p>
            <a:pPr marL="347663" marR="0" lvl="0" indent="-347663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Microwave oven</a:t>
            </a:r>
          </a:p>
          <a:p>
            <a:pPr marL="347663" marR="0" lvl="0" indent="-347663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Dishwashers</a:t>
            </a:r>
          </a:p>
          <a:p>
            <a:pPr marL="347663" marR="0" lvl="0" indent="-347663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Washing machines</a:t>
            </a:r>
          </a:p>
          <a:p>
            <a:pPr marL="347663" marR="0" lvl="0" indent="-347663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thermostats</a:t>
            </a:r>
          </a:p>
          <a:p>
            <a:pPr marL="347663" marR="0" lvl="0" indent="-347663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5874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Embedded System in every where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Embedded System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09800" y="990600"/>
            <a:ext cx="5334000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Buoy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dengan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sensor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lingkungan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" name="Picture 5" descr="buoy_tex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600200"/>
            <a:ext cx="314325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buoy_diagra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600200"/>
            <a:ext cx="47244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5874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Embedded System in every where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Embedded System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81000" y="1600200"/>
            <a:ext cx="4343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Consumer Electronic</a:t>
            </a:r>
          </a:p>
        </p:txBody>
      </p:sp>
      <p:pic>
        <p:nvPicPr>
          <p:cNvPr id="10" name="Picture 4" descr="tvs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0138" y="2362200"/>
            <a:ext cx="1663700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 descr="tv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413" y="4305300"/>
            <a:ext cx="13112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6" descr="pd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08163" y="3802063"/>
            <a:ext cx="908050" cy="168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7" descr="fermente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8200" y="2819400"/>
            <a:ext cx="1611313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4648200" y="1600200"/>
            <a:ext cx="434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dirty="0" err="1"/>
              <a:t>Pabrik</a:t>
            </a:r>
            <a:r>
              <a:rPr lang="en-US" sz="2400" dirty="0"/>
              <a:t> (</a:t>
            </a:r>
            <a:r>
              <a:rPr lang="en-US" sz="2400" dirty="0" err="1"/>
              <a:t>proses</a:t>
            </a:r>
            <a:r>
              <a:rPr lang="en-US" sz="2400" dirty="0"/>
              <a:t> </a:t>
            </a:r>
            <a:r>
              <a:rPr lang="en-US" sz="2400" dirty="0" err="1"/>
              <a:t>kimia</a:t>
            </a:r>
            <a:r>
              <a:rPr lang="en-US" sz="2400" dirty="0"/>
              <a:t>)</a:t>
            </a:r>
          </a:p>
        </p:txBody>
      </p:sp>
      <p:pic>
        <p:nvPicPr>
          <p:cNvPr id="19" name="Picture 9" descr="t6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95625" y="4610100"/>
            <a:ext cx="6381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0" descr="symbianimages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48025" y="2857500"/>
            <a:ext cx="6381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5874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Embedded System in every where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Embedded System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57200" y="1600200"/>
            <a:ext cx="19812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Robot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286000"/>
            <a:ext cx="1738313" cy="377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5" descr="J_gros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1295400"/>
            <a:ext cx="1946275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5874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Embedded System in every where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Embedded System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043488" y="1508125"/>
            <a:ext cx="397986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Multiprocessor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/>
              <a:t>8-bit/32-bit for UI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/>
              <a:t>DSP for signals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/>
              <a:t>32-bit in IR port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/>
              <a:t>32-bit in Bluetooth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8-100 MB of memory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All custom chips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Power consumption &amp; battery life depends on software </a:t>
            </a:r>
          </a:p>
        </p:txBody>
      </p:sp>
      <p:pic>
        <p:nvPicPr>
          <p:cNvPr id="10" name="Picture 6" descr="7210_angled_blu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350" y="1447800"/>
            <a:ext cx="2822575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09600" y="838200"/>
            <a:ext cx="3352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Telepon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bergerak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5874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Embedded System in every where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Embedded System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09600" y="1482725"/>
            <a:ext cx="618013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/>
              <a:t>Massive signal processing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/>
              <a:t>Several processing tasks per connected mobile phone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/>
              <a:t>Based on DSPs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/>
              <a:t>Standard or custom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/>
              <a:t>100s of processors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/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3875" y="990600"/>
            <a:ext cx="1584325" cy="4824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5874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Embedded System in every where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Embedded System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09600" y="1482725"/>
            <a:ext cx="618013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/>
              <a:t>Massive signal processing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/>
              <a:t>Several processing tasks per connected mobile phone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/>
              <a:t>Based on DSPs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/>
              <a:t>Standard or custom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/>
              <a:t>100s of processors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/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3875" y="990600"/>
            <a:ext cx="1584325" cy="4824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3443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Materi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1120676"/>
            <a:ext cx="8229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</a:rPr>
              <a:t>Kontrak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</a:rPr>
              <a:t>Kuliah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 smtClean="0"/>
              <a:t>Pendahuluan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</a:rPr>
              <a:t>Arduino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Embedded Debugging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ATmega328P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GPIO (General Purpose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</a:rPr>
              <a:t>Input/Output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Time Ports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Interrupt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Serial Communication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Non-Volatile Memory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Example Project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Example Project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Example Project 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Example Project 4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Embedded System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3048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Embedded System?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1120676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400" dirty="0" smtClean="0"/>
              <a:t>An </a:t>
            </a:r>
            <a:r>
              <a:rPr lang="en-US" sz="2400" b="1" dirty="0" smtClean="0"/>
              <a:t>embedded system</a:t>
            </a:r>
            <a:r>
              <a:rPr lang="en-US" sz="2400" dirty="0" smtClean="0"/>
              <a:t> is a </a:t>
            </a:r>
            <a:r>
              <a:rPr lang="en-US" sz="2400" dirty="0" smtClean="0">
                <a:hlinkClick r:id="rId3" tooltip="Computer"/>
              </a:rPr>
              <a:t>computer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4" tooltip="System"/>
              </a:rPr>
              <a:t>system</a:t>
            </a:r>
            <a:r>
              <a:rPr lang="en-US" sz="2400" dirty="0" smtClean="0"/>
              <a:t> with a dedicated function within a larger mechanical or electrical system, often with </a:t>
            </a:r>
            <a:r>
              <a:rPr lang="en-US" sz="2400" dirty="0" smtClean="0">
                <a:hlinkClick r:id="rId5" tooltip="Real-time computing"/>
              </a:rPr>
              <a:t>real-time computing</a:t>
            </a:r>
            <a:r>
              <a:rPr lang="en-US" sz="2400" dirty="0" smtClean="0"/>
              <a:t> constraints.</a:t>
            </a:r>
          </a:p>
          <a:p>
            <a:pPr marL="457200" indent="-457200"/>
            <a:endParaRPr lang="en-US" sz="2400" dirty="0" smtClean="0"/>
          </a:p>
          <a:p>
            <a:pPr marL="457200" indent="-457200"/>
            <a:r>
              <a:rPr lang="en-US" sz="2400" dirty="0" smtClean="0"/>
              <a:t>Embedded System (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tertanam</a:t>
            </a:r>
            <a:r>
              <a:rPr lang="en-US" sz="2400" dirty="0" smtClean="0"/>
              <a:t>)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khusus</a:t>
            </a:r>
            <a:r>
              <a:rPr lang="en-US" sz="2400" dirty="0" smtClean="0"/>
              <a:t> </a:t>
            </a:r>
            <a:r>
              <a:rPr lang="en-US" sz="2400" dirty="0" err="1" smtClean="0"/>
              <a:t>didalamnya</a:t>
            </a:r>
            <a:r>
              <a:rPr lang="en-US" sz="2400" dirty="0" smtClean="0"/>
              <a:t> </a:t>
            </a:r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elektonik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mekanik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besar</a:t>
            </a:r>
            <a:r>
              <a:rPr lang="en-US" sz="2400" dirty="0" smtClean="0"/>
              <a:t>, </a:t>
            </a:r>
            <a:r>
              <a:rPr lang="en-US" sz="2400" dirty="0" err="1" smtClean="0"/>
              <a:t>seringkali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batasan</a:t>
            </a:r>
            <a:r>
              <a:rPr lang="en-US" sz="2400" dirty="0" smtClean="0"/>
              <a:t> </a:t>
            </a:r>
            <a:r>
              <a:rPr lang="en-US" sz="2400" dirty="0" err="1" smtClean="0"/>
              <a:t>berupa</a:t>
            </a:r>
            <a:r>
              <a:rPr lang="en-US" sz="2400" dirty="0" smtClean="0"/>
              <a:t> </a:t>
            </a:r>
            <a:r>
              <a:rPr lang="en-US" sz="2400" dirty="0" err="1" smtClean="0"/>
              <a:t>komputasi</a:t>
            </a:r>
            <a:r>
              <a:rPr lang="en-US" sz="2400" dirty="0" smtClean="0"/>
              <a:t> real time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Embedded System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3870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Karakteristik</a:t>
            </a:r>
            <a:r>
              <a:rPr lang="en-US" sz="3000" b="1" dirty="0" smtClean="0"/>
              <a:t> Embedded System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Embedded System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57200" y="1120676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indent="-469900">
              <a:buFont typeface="Wingdings" pitchFamily="2" charset="2"/>
              <a:buChar char="ü"/>
            </a:pPr>
            <a:r>
              <a:rPr lang="en-US" sz="3200" dirty="0" err="1" smtClean="0"/>
              <a:t>Menjadi</a:t>
            </a:r>
            <a:r>
              <a:rPr lang="en-US" sz="3200" dirty="0" smtClean="0"/>
              <a:t> </a:t>
            </a:r>
            <a:r>
              <a:rPr lang="en-US" sz="3200" dirty="0" err="1" smtClean="0"/>
              <a:t>bagian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sistem</a:t>
            </a:r>
            <a:r>
              <a:rPr lang="en-US" sz="3200" dirty="0" smtClean="0"/>
              <a:t> yang </a:t>
            </a:r>
            <a:r>
              <a:rPr lang="en-US" sz="3200" dirty="0" err="1" smtClean="0"/>
              <a:t>lebih</a:t>
            </a:r>
            <a:r>
              <a:rPr lang="en-US" sz="3200" dirty="0" smtClean="0"/>
              <a:t> </a:t>
            </a:r>
            <a:r>
              <a:rPr lang="en-US" sz="3200" dirty="0" err="1" smtClean="0"/>
              <a:t>besar</a:t>
            </a:r>
            <a:endParaRPr lang="en-US" sz="3200" dirty="0" smtClean="0"/>
          </a:p>
          <a:p>
            <a:pPr marL="469900" indent="-469900">
              <a:buFont typeface="Wingdings" pitchFamily="2" charset="2"/>
              <a:buChar char="ü"/>
            </a:pPr>
            <a:r>
              <a:rPr lang="en-US" sz="3200" dirty="0" smtClean="0"/>
              <a:t>Application-specific, </a:t>
            </a:r>
            <a:r>
              <a:rPr lang="en-US" sz="3200" dirty="0" err="1" smtClean="0"/>
              <a:t>bahkan</a:t>
            </a:r>
            <a:r>
              <a:rPr lang="en-US" sz="3200" dirty="0" smtClean="0"/>
              <a:t> </a:t>
            </a:r>
            <a:r>
              <a:rPr lang="en-US" sz="3200" dirty="0" err="1" smtClean="0"/>
              <a:t>sebagian</a:t>
            </a:r>
            <a:r>
              <a:rPr lang="en-US" sz="3200" dirty="0" smtClean="0"/>
              <a:t> </a:t>
            </a:r>
            <a:r>
              <a:rPr lang="en-US" sz="3200" dirty="0" err="1" smtClean="0"/>
              <a:t>bekerja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real-time.</a:t>
            </a:r>
          </a:p>
          <a:p>
            <a:pPr marL="469900" indent="-469900"/>
            <a:r>
              <a:rPr lang="en-US" sz="3200" dirty="0" smtClean="0"/>
              <a:t>	</a:t>
            </a:r>
            <a:r>
              <a:rPr lang="en-US" sz="3200" dirty="0" err="1" smtClean="0"/>
              <a:t>Baik</a:t>
            </a:r>
            <a:r>
              <a:rPr lang="en-US" sz="3200" dirty="0" smtClean="0"/>
              <a:t> hardware </a:t>
            </a:r>
            <a:r>
              <a:rPr lang="en-US" sz="3200" dirty="0" err="1" smtClean="0"/>
              <a:t>maupun</a:t>
            </a:r>
            <a:r>
              <a:rPr lang="en-US" sz="3200" dirty="0" smtClean="0"/>
              <a:t> software </a:t>
            </a:r>
            <a:r>
              <a:rPr lang="en-US" sz="3200" dirty="0" err="1" smtClean="0"/>
              <a:t>dirancang</a:t>
            </a:r>
            <a:r>
              <a:rPr lang="en-US" sz="3200" dirty="0" smtClean="0"/>
              <a:t> </a:t>
            </a:r>
            <a:r>
              <a:rPr lang="en-US" sz="3200" dirty="0" err="1" smtClean="0"/>
              <a:t>khusus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aplikasi</a:t>
            </a:r>
            <a:r>
              <a:rPr lang="en-US" sz="3200" dirty="0" smtClean="0"/>
              <a:t> yang </a:t>
            </a:r>
            <a:r>
              <a:rPr lang="en-US" sz="3200" dirty="0" err="1" smtClean="0"/>
              <a:t>spesifik</a:t>
            </a:r>
            <a:r>
              <a:rPr lang="en-US" sz="3200" dirty="0" smtClean="0"/>
              <a:t>.)</a:t>
            </a:r>
          </a:p>
          <a:p>
            <a:pPr marL="469900" indent="-469900">
              <a:buFont typeface="Wingdings" pitchFamily="2" charset="2"/>
              <a:buChar char="ü"/>
            </a:pPr>
            <a:r>
              <a:rPr lang="en-US" sz="3200" dirty="0" err="1" smtClean="0"/>
              <a:t>Interaksi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dunia</a:t>
            </a:r>
            <a:r>
              <a:rPr lang="en-US" sz="3200" dirty="0" smtClean="0"/>
              <a:t> </a:t>
            </a:r>
            <a:r>
              <a:rPr lang="en-US" sz="3200" dirty="0" err="1" smtClean="0"/>
              <a:t>fisik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1269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Embedded System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Embedded System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57200" y="1120676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indent="-469900">
              <a:buFont typeface="Wingdings" pitchFamily="2" charset="2"/>
              <a:buChar char="ü"/>
            </a:pPr>
            <a:r>
              <a:rPr lang="en-US" sz="3200" dirty="0" err="1" smtClean="0"/>
              <a:t>Biaya</a:t>
            </a:r>
            <a:r>
              <a:rPr lang="en-US" sz="3200" dirty="0" smtClean="0"/>
              <a:t> (cost) -&gt; cost effective hardware</a:t>
            </a:r>
          </a:p>
          <a:p>
            <a:pPr marL="469900" indent="-469900">
              <a:buFont typeface="Wingdings" pitchFamily="2" charset="2"/>
              <a:buChar char="ü"/>
            </a:pPr>
            <a:r>
              <a:rPr lang="en-US" sz="3200" dirty="0" smtClean="0"/>
              <a:t>Constraint </a:t>
            </a:r>
            <a:r>
              <a:rPr lang="en-US" sz="3200" dirty="0" err="1" smtClean="0"/>
              <a:t>waktu</a:t>
            </a:r>
            <a:r>
              <a:rPr lang="en-US" sz="3200" dirty="0" smtClean="0"/>
              <a:t> -&gt; mostly real-time application</a:t>
            </a:r>
          </a:p>
          <a:p>
            <a:pPr marL="469900" indent="-469900">
              <a:buFont typeface="Wingdings" pitchFamily="2" charset="2"/>
              <a:buChar char="ü"/>
            </a:pPr>
            <a:r>
              <a:rPr lang="en-US" sz="3200" dirty="0" err="1" smtClean="0"/>
              <a:t>Interaksi</a:t>
            </a:r>
            <a:r>
              <a:rPr lang="en-US" sz="3200" dirty="0" smtClean="0"/>
              <a:t> </a:t>
            </a:r>
            <a:r>
              <a:rPr lang="en-US" sz="3200" dirty="0" err="1" smtClean="0"/>
              <a:t>langsung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dunia</a:t>
            </a:r>
            <a:r>
              <a:rPr lang="en-US" sz="3200" dirty="0" smtClean="0"/>
              <a:t> </a:t>
            </a:r>
            <a:r>
              <a:rPr lang="en-US" sz="3200" dirty="0" err="1" smtClean="0"/>
              <a:t>nyata</a:t>
            </a:r>
            <a:endParaRPr lang="en-US" sz="3200" dirty="0" smtClean="0"/>
          </a:p>
          <a:p>
            <a:pPr marL="469900" indent="-469900">
              <a:buFont typeface="Wingdings" pitchFamily="2" charset="2"/>
              <a:buChar char="ü"/>
            </a:pPr>
            <a:r>
              <a:rPr lang="en-US" sz="3200" dirty="0" smtClean="0"/>
              <a:t>Constraint </a:t>
            </a:r>
            <a:r>
              <a:rPr lang="en-US" sz="3200" dirty="0" err="1" smtClean="0"/>
              <a:t>energi</a:t>
            </a:r>
            <a:r>
              <a:rPr lang="en-US" sz="3200" dirty="0" smtClean="0"/>
              <a:t> -&gt; low power</a:t>
            </a:r>
          </a:p>
          <a:p>
            <a:pPr marL="469900" indent="-469900">
              <a:buFont typeface="Wingdings" pitchFamily="2" charset="2"/>
              <a:buChar char="ü"/>
            </a:pPr>
            <a:r>
              <a:rPr lang="en-US" sz="3200" dirty="0" err="1" smtClean="0"/>
              <a:t>Elektronika</a:t>
            </a:r>
            <a:endParaRPr lang="en-US" sz="3200" dirty="0" smtClean="0"/>
          </a:p>
          <a:p>
            <a:pPr marL="469900" indent="-469900">
              <a:buFont typeface="Wingdings" pitchFamily="2" charset="2"/>
              <a:buChar char="ü"/>
            </a:pPr>
            <a:endParaRPr lang="en-US" sz="3200" dirty="0" smtClean="0"/>
          </a:p>
          <a:p>
            <a:pPr marL="469900" indent="-469900">
              <a:buFont typeface="Wingdings" pitchFamily="2" charset="2"/>
              <a:buChar char="ü"/>
            </a:pPr>
            <a:endParaRPr lang="en-US" sz="3200" dirty="0" smtClean="0"/>
          </a:p>
          <a:p>
            <a:pPr marL="469900" indent="-469900">
              <a:buFont typeface="Wingdings" pitchFamily="2" charset="2"/>
              <a:buChar char="ü"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7033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Embedded System </a:t>
            </a:r>
            <a:r>
              <a:rPr lang="en-US" sz="3000" b="1" dirty="0" err="1" smtClean="0"/>
              <a:t>v.s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Dekstop</a:t>
            </a:r>
            <a:r>
              <a:rPr lang="en-US" sz="3000" b="1" dirty="0" smtClean="0"/>
              <a:t> Computer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Embedded System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8" name="Group 70"/>
          <p:cNvGraphicFramePr>
            <a:graphicFrameLocks/>
          </p:cNvGraphicFramePr>
          <p:nvPr/>
        </p:nvGraphicFramePr>
        <p:xfrm>
          <a:off x="304800" y="1295400"/>
          <a:ext cx="8229600" cy="4757421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Embedded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Desktop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charset="-122"/>
                        </a:rPr>
                        <a:t>Fungsi khusus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charset="-122"/>
                        </a:rPr>
                        <a:t>Fungsi umum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charset="-122"/>
                        </a:rPr>
                        <a:t>Banyak pilihan prosesor (dari 8 bit sampai 64 bit)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charset="-122"/>
                        </a:rPr>
                        <a:t>Pilihan prosesor terbatas (Pentium, AMD, PowerPC dsb)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charset="-122"/>
                        </a:rPr>
                        <a:t>Cost sensitive (harus murah)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charset="-122"/>
                        </a:rPr>
                        <a:t>Sedikit Mahal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4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charset="-122"/>
                        </a:rPr>
                        <a:t>Real 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charset="-122"/>
                        </a:rPr>
                        <a:t>Operating System umumnya real-time OS / RTOS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charset="-122"/>
                        </a:rPr>
                        <a:t>Operating System umumnya tidak harus real-time OS : Unix, windows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charset="-122"/>
                        </a:rPr>
                        <a:t>Kegagalan sistem umumnya berakibat serius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charset="-122"/>
                        </a:rPr>
                        <a:t>Kegagalan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charset="-122"/>
                        </a:rPr>
                        <a:t>tidak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charset="-122"/>
                        </a:rPr>
                        <a:t>berakibat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charset="-122"/>
                        </a:rPr>
                        <a:t> fatal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7033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Embedded System </a:t>
            </a:r>
            <a:r>
              <a:rPr lang="en-US" sz="3000" b="1" dirty="0" err="1" smtClean="0"/>
              <a:t>v.s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Dekstop</a:t>
            </a:r>
            <a:r>
              <a:rPr lang="en-US" sz="3000" b="1" dirty="0" smtClean="0"/>
              <a:t> Computer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Embedded System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9" name="Group 52"/>
          <p:cNvGraphicFramePr>
            <a:graphicFrameLocks/>
          </p:cNvGraphicFramePr>
          <p:nvPr/>
        </p:nvGraphicFramePr>
        <p:xfrm>
          <a:off x="457200" y="1219200"/>
          <a:ext cx="8229600" cy="4808856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Embedded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Desktop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charset="-122"/>
                        </a:rPr>
                        <a:t>Daya terbatas (batere, solar cell)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Daya dari jala-jala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charset="-122"/>
                        </a:rPr>
                        <a:t>Sering dioperasikan pada tempat yang alamnya kurang bersahabat: Luar angkasa , Tengah laut, Tempat dingin/panas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charset="-122"/>
                        </a:rPr>
                        <a:t>Sering dioperasikan di tempat yang alamnya bersahabat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31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charset="-122"/>
                        </a:rPr>
                        <a:t>Sumber daya terbatas : RAM, ROM, CPU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charset="-122"/>
                        </a:rPr>
                        <a:t>Sumber daya banyak: RAM besar ,ROM besar, CPU cepat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9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Program disimpan di ROM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charset="-122"/>
                        </a:rPr>
                        <a:t>Program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charset="-122"/>
                        </a:rPr>
                        <a:t>disimpan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charset="-122"/>
                        </a:rPr>
                        <a:t>di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charset="-122"/>
                        </a:rPr>
                        <a:t> hard disk / magnetic media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7654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Embedded System in every where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Embedded System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Picture 3" descr="garm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971800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pho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524000"/>
            <a:ext cx="1914525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 descr="rollercoast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4419600"/>
            <a:ext cx="12001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 descr="pacemake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0" y="1371600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7" descr="spaceshuttl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62400" y="4343400"/>
            <a:ext cx="13811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 descr="router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62200" y="4648200"/>
            <a:ext cx="15240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9" descr="ipo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52800" y="2971800"/>
            <a:ext cx="15240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0" descr="racecar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76800" y="1447800"/>
            <a:ext cx="152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1" descr="rfid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638800" y="4876800"/>
            <a:ext cx="1524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2" descr="truck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162800" y="4648200"/>
            <a:ext cx="15240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3" descr="camerapill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105400" y="2971800"/>
            <a:ext cx="15240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4" descr="surgery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86600" y="1447800"/>
            <a:ext cx="1524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5" descr="wii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934200" y="3200400"/>
            <a:ext cx="15240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5874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Embedded System in every where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Embedded System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23" name="Object 6"/>
          <p:cNvGraphicFramePr>
            <a:graphicFrameLocks noChangeAspect="1"/>
          </p:cNvGraphicFramePr>
          <p:nvPr/>
        </p:nvGraphicFramePr>
        <p:xfrm>
          <a:off x="6470650" y="3659188"/>
          <a:ext cx="393700" cy="409575"/>
        </p:xfrm>
        <a:graphic>
          <a:graphicData uri="http://schemas.openxmlformats.org/presentationml/2006/ole">
            <p:oleObj spid="_x0000_s1026" name="Visio" r:id="rId4" imgW="394411" imgH="410261" progId="">
              <p:embed/>
            </p:oleObj>
          </a:graphicData>
        </a:graphic>
      </p:graphicFrame>
      <p:pic>
        <p:nvPicPr>
          <p:cNvPr id="24" name="Picture 8" descr="image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4648200"/>
            <a:ext cx="12858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9" descr="fax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800" y="3124200"/>
            <a:ext cx="11430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1" descr="ZeroG-Flugzeu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24400" y="1447800"/>
            <a:ext cx="1512888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2" descr="tgv-dup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05600" y="2590800"/>
            <a:ext cx="17287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13" descr="antenna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33800" y="3505200"/>
            <a:ext cx="933450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381000" y="9906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Kendali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proses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</a:p>
          <a:p>
            <a:pPr marL="457200" marR="0" lvl="0" indent="-4572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Food processing (</a:t>
            </a:r>
            <a:r>
              <a:rPr kumimoji="0" lang="en-US" altLang="zh-CN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pabrik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457200" marR="0" lvl="0" indent="-4572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Chemical plants (</a:t>
            </a:r>
            <a:r>
              <a:rPr kumimoji="0" lang="en-US" altLang="zh-CN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pabrik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457200" marR="0" lvl="0" indent="-4572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Otomotif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Engine control</a:t>
            </a:r>
          </a:p>
          <a:p>
            <a:pPr marL="457200" marR="0" lvl="0" indent="-4572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Antilock braking system</a:t>
            </a:r>
          </a:p>
          <a:p>
            <a:pPr marL="457200" marR="0" lvl="0" indent="-4572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Pesawat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Terbang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Kereta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Api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Telekomunikasi</a:t>
            </a:r>
          </a:p>
          <a:p>
            <a:pPr marL="457200" marR="0" lvl="0" indent="-4572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Office Automation</a:t>
            </a:r>
          </a:p>
          <a:p>
            <a:pPr marL="457200" marR="0" lvl="0" indent="-4572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FAX machine</a:t>
            </a:r>
          </a:p>
          <a:p>
            <a:pPr marL="457200" marR="0" lvl="0" indent="-4572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Copiers</a:t>
            </a:r>
          </a:p>
          <a:p>
            <a:pPr marL="457200" marR="0" lvl="0" indent="-4572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Computer Peripherals</a:t>
            </a:r>
          </a:p>
          <a:p>
            <a:pPr marL="457200" marR="0" lvl="0" indent="-4572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Printer </a:t>
            </a:r>
          </a:p>
          <a:p>
            <a:pPr marL="457200" marR="0" lvl="0" indent="-4572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Terminal</a:t>
            </a:r>
          </a:p>
          <a:p>
            <a:pPr marL="457200" marR="0" lvl="0" indent="-4572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Disk drive</a:t>
            </a:r>
          </a:p>
          <a:p>
            <a:pPr marL="457200" marR="0" lvl="0" indent="-4572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Modem</a:t>
            </a:r>
          </a:p>
          <a:p>
            <a:pPr marL="457200" marR="0" lvl="0" indent="-4572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Scanner</a:t>
            </a:r>
          </a:p>
          <a:p>
            <a:pPr marL="457200" marR="0" lvl="0" indent="-4572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Mouse (optical)</a:t>
            </a:r>
          </a:p>
          <a:p>
            <a:pPr marL="0" marR="0" lvl="0" indent="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2824</TotalTime>
  <Words>626</Words>
  <Application>Microsoft Office PowerPoint</Application>
  <PresentationFormat>On-screen Show (4:3)</PresentationFormat>
  <Paragraphs>176</Paragraphs>
  <Slides>17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Visio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87</cp:revision>
  <dcterms:created xsi:type="dcterms:W3CDTF">2006-08-16T00:00:00Z</dcterms:created>
  <dcterms:modified xsi:type="dcterms:W3CDTF">2015-10-07T23:11:31Z</dcterms:modified>
</cp:coreProperties>
</file>