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4660"/>
  </p:normalViewPr>
  <p:slideViewPr>
    <p:cSldViewPr>
      <p:cViewPr varScale="1">
        <p:scale>
          <a:sx n="86" d="100"/>
          <a:sy n="86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sulistyant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file:///C:\Users\LenovoY430\Desktop\Image_0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Logika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Informatika</a:t>
            </a:r>
            <a:endParaRPr lang="en-US" sz="4000" b="1" dirty="0" smtClean="0"/>
          </a:p>
          <a:p>
            <a:pPr algn="ctr"/>
            <a:endParaRPr lang="en-US" sz="4000" b="1" dirty="0" smtClean="0"/>
          </a:p>
          <a:p>
            <a:pPr algn="ctr"/>
            <a:r>
              <a:rPr lang="en-US" sz="3200" dirty="0" err="1" smtClean="0"/>
              <a:t>Pertemuan</a:t>
            </a:r>
            <a:r>
              <a:rPr lang="en-US" sz="3200" dirty="0" smtClean="0"/>
              <a:t> I. </a:t>
            </a:r>
            <a:r>
              <a:rPr lang="en-US" sz="3200" dirty="0" err="1" smtClean="0"/>
              <a:t>Pengantar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r>
              <a:rPr lang="en-US" sz="3200" dirty="0" smtClean="0"/>
              <a:t> </a:t>
            </a:r>
            <a:r>
              <a:rPr lang="en-US" sz="3200" dirty="0" err="1" smtClean="0"/>
              <a:t>Diskrit</a:t>
            </a:r>
            <a:r>
              <a:rPr lang="en-US" sz="3200" dirty="0" smtClean="0"/>
              <a:t>, </a:t>
            </a:r>
            <a:r>
              <a:rPr lang="en-US" sz="3200" dirty="0" err="1" smtClean="0"/>
              <a:t>Teori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Operasinya</a:t>
            </a:r>
            <a:endParaRPr lang="en-US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F74CFC0-2E0E-408A-AA29-9C8FD09814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Oleh</a:t>
            </a:r>
            <a:r>
              <a:rPr lang="en-US" sz="2000" b="1" dirty="0" smtClean="0"/>
              <a:t>: M. </a:t>
            </a:r>
            <a:r>
              <a:rPr lang="en-US" sz="2000" b="1" dirty="0" err="1" smtClean="0"/>
              <a:t>Priyono</a:t>
            </a:r>
            <a:r>
              <a:rPr lang="en-US" sz="2000" b="1" dirty="0" smtClean="0"/>
              <a:t> Tri </a:t>
            </a:r>
            <a:r>
              <a:rPr lang="en-US" sz="2000" b="1" dirty="0" err="1" smtClean="0"/>
              <a:t>Sulistyanto</a:t>
            </a:r>
            <a:r>
              <a:rPr lang="en-US" sz="2000" b="1" dirty="0" smtClean="0"/>
              <a:t>, S.T., </a:t>
            </a:r>
            <a:r>
              <a:rPr lang="en-US" sz="2000" b="1" dirty="0" err="1" smtClean="0"/>
              <a:t>M.Eng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84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Notasi</a:t>
            </a:r>
            <a:r>
              <a:rPr lang="en-US" sz="3200" dirty="0" smtClean="0"/>
              <a:t>/</a:t>
            </a:r>
            <a:r>
              <a:rPr lang="en-US" sz="3200" dirty="0" err="1" smtClean="0"/>
              <a:t>Penulisan</a:t>
            </a:r>
            <a:r>
              <a:rPr lang="id-ID" sz="3200" dirty="0" smtClean="0"/>
              <a:t> Himpunan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Himpunan dinyatakan dg huruf capital</a:t>
            </a:r>
            <a:r>
              <a:rPr lang="en-US" sz="2800" dirty="0" smtClean="0"/>
              <a:t>  m</a:t>
            </a:r>
            <a:r>
              <a:rPr lang="id-ID" sz="2800" dirty="0" smtClean="0"/>
              <a:t>isal : A, B, G</a:t>
            </a:r>
          </a:p>
          <a:p>
            <a:r>
              <a:rPr lang="id-ID" sz="2800" dirty="0" smtClean="0"/>
              <a:t>Sedangkan elemennya dg huruf kecil 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id-ID" sz="2800" dirty="0" smtClean="0"/>
              <a:t>a, b, c..,1,2,..</a:t>
            </a:r>
            <a:endParaRPr lang="en-US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82825"/>
            <a:ext cx="7772400" cy="434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Enumerasi</a:t>
            </a: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menyebutkan semua anggota dari  himpunan tersebut.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id-ID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contoh :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tiga bilangan ganjil pertama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{1,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3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5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}.      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id-ID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Keanggotaan</a:t>
            </a:r>
            <a: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Himpuan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990600" marR="0" lvl="1" indent="-5334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merupakan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anggota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; </a:t>
            </a:r>
          </a:p>
          <a:p>
            <a:pPr marL="990600" marR="0" lvl="1" indent="-5334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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bukan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merupakan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anggota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</a:t>
            </a: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Contoh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2.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Misalkan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	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{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1,3,5,8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}, 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= {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{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c}, {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 }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= {{}}</a:t>
            </a: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maka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{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sedangkan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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</a:p>
          <a:p>
            <a:pPr marL="609600" marR="0" lvl="0" indent="-609600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{}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sedangkan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{}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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Notasi</a:t>
            </a:r>
            <a:r>
              <a:rPr lang="en-US" sz="3200" dirty="0" smtClean="0"/>
              <a:t>/</a:t>
            </a:r>
            <a:r>
              <a:rPr lang="en-US" sz="3200" dirty="0" err="1" smtClean="0"/>
              <a:t>Penulisan</a:t>
            </a:r>
            <a:r>
              <a:rPr lang="id-ID" sz="3200" dirty="0" smtClean="0"/>
              <a:t> Himpunan</a:t>
            </a:r>
            <a:r>
              <a:rPr lang="en-US" sz="3200" dirty="0" smtClean="0"/>
              <a:t> (cont’d)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6858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Beberapa simbol baku pada himpunan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alami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asli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  =  {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0,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1, 2,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3,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... }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Z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bulat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=  { ..., -2, -1, 0, 1, 2, ... }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Q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rasional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riil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kompleks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sedangkan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U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menyatakan himpunan 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semesta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Misalkan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U = {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a, b, c, d, 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bagian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U,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{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4572000"/>
            <a:ext cx="8686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Notasi </a:t>
            </a:r>
            <a:r>
              <a:rPr kumimoji="0" lang="id-ID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Persyaratan</a:t>
            </a: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{x | persyaratan x}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{x | x bilangan bulat dengan x</a:t>
            </a:r>
            <a:r>
              <a:rPr kumimoji="0" lang="id-ID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-1 =0}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{x | x merupakan huruf vokal}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Notasi</a:t>
            </a:r>
            <a:r>
              <a:rPr lang="en-US" sz="3200" dirty="0" smtClean="0"/>
              <a:t>/</a:t>
            </a:r>
            <a:r>
              <a:rPr lang="en-US" sz="3200" dirty="0" err="1" smtClean="0"/>
              <a:t>Penulisan</a:t>
            </a:r>
            <a:r>
              <a:rPr lang="id-ID" sz="3200" dirty="0" smtClean="0"/>
              <a:t> Himpunan</a:t>
            </a:r>
            <a:r>
              <a:rPr lang="en-US" sz="3200" dirty="0" smtClean="0"/>
              <a:t> (cont’d)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cs typeface="Times New Roman" pitchFamily="18" charset="0"/>
              </a:rPr>
              <a:t>Diagram Venn</a:t>
            </a:r>
          </a:p>
          <a:p>
            <a:endParaRPr lang="en-US" sz="2400" b="1" i="1" u="sng" dirty="0" smtClean="0"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id-ID" sz="2400" b="1" dirty="0" smtClean="0">
                <a:cs typeface="Times New Roman" pitchFamily="18" charset="0"/>
              </a:rPr>
              <a:t>untuk menyatakan relasi antar himpunan</a:t>
            </a:r>
            <a:endParaRPr lang="en-US" sz="2400" b="1" dirty="0" smtClean="0"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id-ID" sz="2400" dirty="0" smtClean="0">
                <a:cs typeface="Times New Roman" pitchFamily="18" charset="0"/>
              </a:rPr>
              <a:t>Misal </a:t>
            </a:r>
            <a:r>
              <a:rPr lang="en-US" sz="2400" dirty="0" smtClean="0">
                <a:cs typeface="Times New Roman" pitchFamily="18" charset="0"/>
              </a:rPr>
              <a:t>U = {1, 2, …, 7, 8}, </a:t>
            </a:r>
            <a:r>
              <a:rPr lang="en-US" sz="2400" i="1" dirty="0" smtClean="0">
                <a:cs typeface="Times New Roman" pitchFamily="18" charset="0"/>
              </a:rPr>
              <a:t>A</a:t>
            </a:r>
            <a:r>
              <a:rPr lang="en-US" sz="2400" dirty="0" smtClean="0">
                <a:cs typeface="Times New Roman" pitchFamily="18" charset="0"/>
              </a:rPr>
              <a:t> = {1, 2, 3, 5}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B</a:t>
            </a:r>
            <a:r>
              <a:rPr lang="en-US" sz="2400" dirty="0" smtClean="0">
                <a:cs typeface="Times New Roman" pitchFamily="18" charset="0"/>
              </a:rPr>
              <a:t> = {2, 5, 6, 8}.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id-ID" sz="2400" dirty="0" smtClean="0">
                <a:cs typeface="Times New Roman" pitchFamily="18" charset="0"/>
              </a:rPr>
              <a:t>maka notasi dalam d</a:t>
            </a:r>
            <a:r>
              <a:rPr lang="en-US" sz="2400" dirty="0" err="1" smtClean="0">
                <a:cs typeface="Times New Roman" pitchFamily="18" charset="0"/>
              </a:rPr>
              <a:t>iagram</a:t>
            </a:r>
            <a:r>
              <a:rPr lang="en-US" sz="2400" dirty="0" smtClean="0">
                <a:cs typeface="Times New Roman" pitchFamily="18" charset="0"/>
              </a:rPr>
              <a:t> Venn:</a:t>
            </a:r>
          </a:p>
          <a:p>
            <a:r>
              <a:rPr lang="en-US" sz="2400" b="1" i="1" u="sng" dirty="0" smtClean="0">
                <a:cs typeface="Times New Roman" pitchFamily="18" charset="0"/>
              </a:rPr>
              <a:t/>
            </a:r>
            <a:br>
              <a:rPr lang="en-US" sz="2400" b="1" i="1" u="sng" dirty="0" smtClean="0">
                <a:cs typeface="Times New Roman" pitchFamily="18" charset="0"/>
              </a:rPr>
            </a:br>
            <a:endParaRPr lang="en-US" sz="24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86088" y="3505200"/>
          <a:ext cx="2957512" cy="1927225"/>
        </p:xfrm>
        <a:graphic>
          <a:graphicData uri="http://schemas.openxmlformats.org/presentationml/2006/ole">
            <p:oleObj spid="_x0000_s1026" r:id="rId4" imgW="2139696" imgH="139598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3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Notasi</a:t>
            </a:r>
            <a:r>
              <a:rPr lang="en-US" sz="3200" dirty="0" smtClean="0"/>
              <a:t>/</a:t>
            </a:r>
            <a:r>
              <a:rPr lang="en-US" sz="3200" dirty="0" err="1" smtClean="0"/>
              <a:t>Penulisan</a:t>
            </a:r>
            <a:r>
              <a:rPr lang="id-ID" sz="3200" dirty="0" smtClean="0"/>
              <a:t> Himpunan</a:t>
            </a:r>
            <a:r>
              <a:rPr lang="en-US" sz="3200" dirty="0" smtClean="0"/>
              <a:t> (cont’d)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1695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err="1" smtClean="0"/>
              <a:t>Kardinalitas</a:t>
            </a:r>
            <a:endParaRPr lang="en-US" sz="2400" u="sng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98913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menyatakan banyaknya anggota dari himpunan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Notasi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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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contoh 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512763" marR="0" lvl="0" indent="-51276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{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merupakan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prima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lebih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kecil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{2, 3, 5, 7}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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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4 </a:t>
            </a:r>
          </a:p>
          <a:p>
            <a:pPr marL="512763" marR="0" lvl="0" indent="-51276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(ii)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{-2,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0, 3, 15, 100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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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= </a:t>
            </a:r>
            <a:r>
              <a:rPr lang="en-US" sz="2400" dirty="0" smtClean="0">
                <a:cs typeface="Times New Roman" pitchFamily="18" charset="0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777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Hingga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Tak</a:t>
            </a:r>
            <a:r>
              <a:rPr lang="en-US" sz="3200" dirty="0" smtClean="0"/>
              <a:t> </a:t>
            </a:r>
            <a:r>
              <a:rPr lang="en-US" sz="3200" dirty="0" err="1" smtClean="0"/>
              <a:t>Hingga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6075" marR="0" lvl="0" indent="-346075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Himpunan yang mempunyai anggota berhingga disebut himpunan berhingga (</a:t>
            </a:r>
            <a:r>
              <a:rPr kumimoji="0" lang="id-ID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finite set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6075" marR="0" lvl="0" indent="-346075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Sembarang himpunann yang anggotanya tak berhingga disebut himpunan tak berhingga(</a:t>
            </a:r>
            <a:r>
              <a:rPr kumimoji="0" lang="id-ID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infinite set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6075" marR="0" lvl="0" indent="-346075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 A={a,b,c,d,e,f} adalah </a:t>
            </a:r>
            <a:r>
              <a:rPr kumimoji="0" lang="id-ID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finite set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sedangkan Z adalah </a:t>
            </a:r>
            <a:r>
              <a:rPr kumimoji="0" lang="id-ID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infinite set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512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Kosong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Himpunan yang tidak mempunyai anggota atau kardinalitasnya = 0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 A ={x|x bilangan bulat x</a:t>
            </a:r>
            <a:r>
              <a:rPr kumimoji="0" lang="id-ID" sz="28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+ 1 = 0} maka n(A)= 0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notasi himpunan kosong {} atau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Ø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887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 (Subset)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(</a:t>
            </a:r>
            <a:r>
              <a:rPr lang="en-US" sz="2400" i="1" dirty="0" smtClean="0"/>
              <a:t>subset</a:t>
            </a:r>
            <a:r>
              <a:rPr lang="en-US" sz="2400" dirty="0" smtClean="0"/>
              <a:t>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i="1" dirty="0" smtClean="0"/>
              <a:t>superset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  <a:r>
              <a:rPr lang="en-US" sz="2400" i="1" dirty="0" smtClean="0"/>
              <a:t>A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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endParaRPr lang="en-US" sz="2400" dirty="0" smtClean="0"/>
          </a:p>
          <a:p>
            <a:pPr lvl="0"/>
            <a:r>
              <a:rPr lang="en-US" sz="2400" dirty="0" smtClean="0"/>
              <a:t>Diagram Venn: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r>
              <a:rPr lang="es-ES" sz="2400" u="sng" dirty="0" smtClean="0"/>
              <a:t>Catatan </a:t>
            </a:r>
            <a:r>
              <a:rPr lang="es-ES" sz="2400" dirty="0" smtClean="0"/>
              <a:t>:</a:t>
            </a:r>
            <a:endParaRPr lang="en-US" sz="2400" dirty="0" smtClean="0"/>
          </a:p>
          <a:p>
            <a:pPr lvl="0"/>
            <a:r>
              <a:rPr lang="en-US" sz="2400" dirty="0" smtClean="0">
                <a:sym typeface="Symbol"/>
              </a:rPr>
              <a:t>  </a:t>
            </a:r>
            <a:r>
              <a:rPr lang="es-ES" sz="2400" i="1" dirty="0" smtClean="0"/>
              <a:t>A</a:t>
            </a:r>
            <a:r>
              <a:rPr lang="es-ES" sz="2400" dirty="0" smtClean="0"/>
              <a:t> dan </a:t>
            </a:r>
            <a:r>
              <a:rPr lang="es-ES" sz="2400" i="1" dirty="0" smtClean="0"/>
              <a:t>A</a:t>
            </a:r>
            <a:r>
              <a:rPr lang="en-US" sz="2400" dirty="0" smtClean="0">
                <a:sym typeface="Symbol"/>
              </a:rPr>
              <a:t> 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, </a:t>
            </a:r>
            <a:r>
              <a:rPr lang="es-ES" sz="2400" dirty="0" err="1" smtClean="0"/>
              <a:t>maka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 </a:t>
            </a:r>
            <a:r>
              <a:rPr lang="es-ES" sz="2400" dirty="0" smtClean="0"/>
              <a:t>dan </a:t>
            </a:r>
            <a:r>
              <a:rPr lang="es-ES" sz="2400" i="1" dirty="0" smtClean="0"/>
              <a:t>A</a:t>
            </a:r>
            <a:r>
              <a:rPr lang="es-ES" sz="2400" dirty="0" smtClean="0"/>
              <a:t> </a:t>
            </a:r>
            <a:r>
              <a:rPr lang="es-ES" sz="2400" dirty="0" err="1" smtClean="0"/>
              <a:t>disebut</a:t>
            </a:r>
            <a:r>
              <a:rPr lang="es-ES" sz="2400" dirty="0" smtClean="0"/>
              <a:t> </a:t>
            </a:r>
            <a:r>
              <a:rPr lang="es-ES" sz="2400" dirty="0" err="1" smtClean="0"/>
              <a:t>himpunan</a:t>
            </a:r>
            <a:r>
              <a:rPr lang="es-ES" sz="2400" dirty="0" smtClean="0"/>
              <a:t> </a:t>
            </a:r>
            <a:r>
              <a:rPr lang="es-ES" sz="2400" dirty="0" err="1" smtClean="0"/>
              <a:t>bagian</a:t>
            </a:r>
            <a:r>
              <a:rPr lang="es-ES" sz="2400" dirty="0" smtClean="0"/>
              <a:t> </a:t>
            </a:r>
            <a:r>
              <a:rPr lang="es-ES" sz="2400" dirty="0" err="1" smtClean="0"/>
              <a:t>tak</a:t>
            </a:r>
            <a:r>
              <a:rPr lang="es-ES" sz="2400" dirty="0" smtClean="0"/>
              <a:t> </a:t>
            </a:r>
            <a:r>
              <a:rPr lang="es-ES" sz="2400" dirty="0" err="1" smtClean="0"/>
              <a:t>sebenarnya</a:t>
            </a:r>
            <a:r>
              <a:rPr lang="es-ES" sz="2400" dirty="0" smtClean="0"/>
              <a:t> (</a:t>
            </a:r>
            <a:r>
              <a:rPr lang="es-ES" sz="2400" i="1" dirty="0" err="1" smtClean="0"/>
              <a:t>improper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subset</a:t>
            </a:r>
            <a:r>
              <a:rPr lang="es-ES" sz="2400" dirty="0" smtClean="0"/>
              <a:t>) </a:t>
            </a:r>
            <a:r>
              <a:rPr lang="es-ES" sz="2400" dirty="0" err="1" smtClean="0"/>
              <a:t>dari</a:t>
            </a:r>
            <a:r>
              <a:rPr lang="es-ES" sz="2400" dirty="0" smtClean="0"/>
              <a:t> </a:t>
            </a:r>
            <a:r>
              <a:rPr lang="es-ES" sz="2400" dirty="0" err="1" smtClean="0"/>
              <a:t>himpunan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. </a:t>
            </a:r>
            <a:endParaRPr lang="en-US" sz="2400" dirty="0" smtClean="0"/>
          </a:p>
          <a:p>
            <a:r>
              <a:rPr lang="es-ES" sz="2400" dirty="0" err="1" smtClean="0"/>
              <a:t>Contoh</a:t>
            </a:r>
            <a:r>
              <a:rPr lang="es-ES" sz="2400" dirty="0" smtClean="0"/>
              <a:t>: </a:t>
            </a:r>
            <a:r>
              <a:rPr lang="es-ES" sz="2400" i="1" dirty="0" smtClean="0"/>
              <a:t>A</a:t>
            </a:r>
            <a:r>
              <a:rPr lang="es-ES" sz="2400" dirty="0" smtClean="0"/>
              <a:t> = {</a:t>
            </a:r>
            <a:r>
              <a:rPr lang="es-ES" sz="2400" dirty="0" err="1" smtClean="0"/>
              <a:t>a,b,c</a:t>
            </a:r>
            <a:r>
              <a:rPr lang="es-ES" sz="2400" dirty="0" smtClean="0"/>
              <a:t>}, </a:t>
            </a:r>
            <a:r>
              <a:rPr lang="es-ES" sz="2400" dirty="0" err="1" smtClean="0"/>
              <a:t>maka</a:t>
            </a:r>
            <a:r>
              <a:rPr lang="es-ES" sz="2400" dirty="0" smtClean="0"/>
              <a:t> {</a:t>
            </a:r>
            <a:r>
              <a:rPr lang="es-ES" sz="2400" dirty="0" err="1" smtClean="0"/>
              <a:t>a,b,c</a:t>
            </a:r>
            <a:r>
              <a:rPr lang="es-ES" sz="2400" dirty="0" smtClean="0"/>
              <a:t>} dan </a:t>
            </a:r>
            <a:r>
              <a:rPr lang="en-US" sz="2400" dirty="0" smtClean="0">
                <a:sym typeface="Symbol"/>
              </a:rPr>
              <a:t></a:t>
            </a:r>
            <a:r>
              <a:rPr lang="es-ES" sz="2400" dirty="0" smtClean="0"/>
              <a:t> </a:t>
            </a:r>
            <a:r>
              <a:rPr lang="es-ES" sz="2400" dirty="0" err="1" smtClean="0"/>
              <a:t>adalah</a:t>
            </a:r>
            <a:r>
              <a:rPr lang="es-ES" sz="2400" dirty="0" smtClean="0"/>
              <a:t> </a:t>
            </a:r>
            <a:r>
              <a:rPr lang="es-ES" sz="2400" i="1" dirty="0" err="1" smtClean="0"/>
              <a:t>improper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subset</a:t>
            </a:r>
            <a:r>
              <a:rPr lang="es-ES" sz="2400" i="1" dirty="0" smtClean="0"/>
              <a:t> </a:t>
            </a:r>
            <a:r>
              <a:rPr lang="es-ES" sz="2400" dirty="0" err="1" smtClean="0"/>
              <a:t>dari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. </a:t>
            </a:r>
            <a:endParaRPr lang="en-US" sz="2400" dirty="0" smtClean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95600"/>
            <a:ext cx="2895600" cy="18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06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144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sebaliknya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..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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s-ES" sz="2400" dirty="0" err="1" smtClean="0"/>
              <a:t>Notasi</a:t>
            </a:r>
            <a:r>
              <a:rPr lang="es-ES" sz="2400" dirty="0" smtClean="0"/>
              <a:t> : </a:t>
            </a:r>
            <a:r>
              <a:rPr lang="es-ES" sz="2400" i="1" dirty="0" smtClean="0"/>
              <a:t>A</a:t>
            </a:r>
            <a:r>
              <a:rPr lang="es-ES" sz="2400" dirty="0" smtClean="0"/>
              <a:t> = </a:t>
            </a:r>
            <a:r>
              <a:rPr lang="es-ES" sz="2400" i="1" dirty="0" smtClean="0"/>
              <a:t>B</a:t>
            </a:r>
            <a:r>
              <a:rPr lang="es-ES" sz="2400" dirty="0" smtClean="0"/>
              <a:t>  </a:t>
            </a:r>
            <a:r>
              <a:rPr lang="en-US" sz="2400" dirty="0" smtClean="0">
                <a:sym typeface="Symbol"/>
              </a:rPr>
              <a:t></a:t>
            </a:r>
            <a:r>
              <a:rPr lang="es-ES" sz="2400" dirty="0" smtClean="0"/>
              <a:t>  </a:t>
            </a:r>
            <a:r>
              <a:rPr lang="es-ES" sz="2400" i="1" dirty="0" smtClean="0"/>
              <a:t>A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</a:t>
            </a:r>
            <a:r>
              <a:rPr lang="en-U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dan </a:t>
            </a:r>
            <a:r>
              <a:rPr lang="es-ES" sz="2400" i="1" dirty="0" smtClean="0"/>
              <a:t>B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</a:t>
            </a:r>
            <a:r>
              <a:rPr lang="en-US" sz="2400" dirty="0" smtClean="0"/>
              <a:t> </a:t>
            </a:r>
            <a:r>
              <a:rPr lang="es-ES" sz="2400" i="1" dirty="0" smtClean="0"/>
              <a:t>A</a:t>
            </a:r>
            <a:endParaRPr lang="en-US" sz="2400" dirty="0" smtClean="0"/>
          </a:p>
          <a:p>
            <a:endParaRPr lang="es-ES" sz="2400" dirty="0" smtClean="0"/>
          </a:p>
          <a:p>
            <a:endParaRPr lang="es-ES" sz="2400" dirty="0" smtClean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28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Kuasa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kuasa</a:t>
            </a:r>
            <a:r>
              <a:rPr lang="en-US" sz="2400" dirty="0" smtClean="0"/>
              <a:t> (</a:t>
            </a:r>
            <a:r>
              <a:rPr lang="en-US" sz="2400" i="1" dirty="0" smtClean="0"/>
              <a:t>power set</a:t>
            </a:r>
            <a:r>
              <a:rPr lang="en-US" sz="2400" dirty="0" smtClean="0"/>
              <a:t>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anggotanya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.                         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dirty="0" err="1" smtClean="0"/>
              <a:t>Notasi</a:t>
            </a:r>
            <a:r>
              <a:rPr lang="en-US" sz="2400" dirty="0" smtClean="0"/>
              <a:t> :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 </a:t>
            </a:r>
            <a:r>
              <a:rPr lang="en-US" sz="2400" dirty="0" err="1" smtClean="0"/>
              <a:t>atau</a:t>
            </a:r>
            <a:r>
              <a:rPr lang="en-US" sz="2400" dirty="0" smtClean="0"/>
              <a:t> 2</a:t>
            </a:r>
            <a:r>
              <a:rPr lang="en-US" sz="2400" i="1" baseline="30000" dirty="0" smtClean="0"/>
              <a:t>A</a:t>
            </a:r>
            <a:endParaRPr lang="en-US" sz="2400" dirty="0" smtClean="0"/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</a:t>
            </a:r>
            <a:r>
              <a:rPr lang="en-US" sz="2400" i="1" dirty="0" smtClean="0"/>
              <a:t>A</a:t>
            </a:r>
            <a:r>
              <a:rPr lang="en-US" sz="2400" dirty="0" smtClean="0">
                <a:sym typeface="Symbol"/>
              </a:rPr>
              <a:t></a:t>
            </a:r>
            <a:r>
              <a:rPr lang="en-US" sz="2400" dirty="0" smtClean="0"/>
              <a:t> = </a:t>
            </a:r>
            <a:r>
              <a:rPr lang="en-US" sz="2400" i="1" dirty="0" smtClean="0"/>
              <a:t>m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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</a:t>
            </a:r>
            <a:r>
              <a:rPr lang="en-US" sz="2400" dirty="0" smtClean="0">
                <a:sym typeface="Symbol"/>
              </a:rPr>
              <a:t>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m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= { 1, 2 },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) = {</a:t>
            </a:r>
            <a:r>
              <a:rPr lang="en-US" sz="2400" dirty="0" smtClean="0">
                <a:sym typeface="Symbol"/>
              </a:rPr>
              <a:t></a:t>
            </a:r>
            <a:r>
              <a:rPr lang="en-US" sz="2400" dirty="0" smtClean="0"/>
              <a:t> , { 1 }, { 2 }, { 1, 2 }}			             </a:t>
            </a:r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r>
              <a:rPr lang="en-US" sz="2400" b="1" dirty="0" smtClean="0"/>
              <a:t>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332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Macam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Saling</a:t>
            </a:r>
            <a:r>
              <a:rPr lang="en-US" sz="3200" dirty="0" smtClean="0"/>
              <a:t> </a:t>
            </a:r>
            <a:r>
              <a:rPr lang="en-US" sz="3200" dirty="0" err="1" smtClean="0"/>
              <a:t>Lepas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lepas</a:t>
            </a:r>
            <a:r>
              <a:rPr lang="en-US" sz="2400" dirty="0" smtClean="0"/>
              <a:t> (</a:t>
            </a:r>
            <a:r>
              <a:rPr lang="en-US" sz="2400" i="1" dirty="0" smtClean="0"/>
              <a:t>disjoint</a:t>
            </a:r>
            <a:r>
              <a:rPr lang="en-US" sz="2400" dirty="0" smtClean="0"/>
              <a:t>)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keduanya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dirty="0" err="1" smtClean="0"/>
              <a:t>Notasi</a:t>
            </a:r>
            <a:r>
              <a:rPr lang="en-US" sz="2400" dirty="0" smtClean="0"/>
              <a:t> : </a:t>
            </a:r>
            <a:r>
              <a:rPr lang="en-US" sz="2400" i="1" dirty="0" smtClean="0"/>
              <a:t>A</a:t>
            </a:r>
            <a:r>
              <a:rPr lang="en-US" sz="2400" dirty="0" smtClean="0"/>
              <a:t> //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dirty="0" smtClean="0"/>
              <a:t>Diagram Venn: </a:t>
            </a:r>
          </a:p>
          <a:p>
            <a:r>
              <a:rPr lang="en-US" sz="2400" b="1" dirty="0" smtClean="0"/>
              <a:t> 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: </a:t>
            </a:r>
            <a:endParaRPr lang="en-US" sz="2400" dirty="0" smtClean="0"/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= { </a:t>
            </a:r>
            <a:r>
              <a:rPr lang="en-US" sz="2400" i="1" dirty="0" smtClean="0"/>
              <a:t>x</a:t>
            </a:r>
            <a:r>
              <a:rPr lang="en-US" sz="2400" dirty="0" smtClean="0"/>
              <a:t> | </a:t>
            </a:r>
            <a:r>
              <a:rPr lang="en-US" sz="2400" i="1" dirty="0" smtClean="0"/>
              <a:t>x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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dirty="0" smtClean="0"/>
              <a:t> &lt; 8 }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= { 10, 20, 30, ... },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// </a:t>
            </a:r>
            <a:r>
              <a:rPr lang="en-US" sz="2400" i="1" dirty="0" smtClean="0"/>
              <a:t>B.</a:t>
            </a:r>
            <a:r>
              <a:rPr lang="en-US" sz="2400" dirty="0" smtClean="0"/>
              <a:t>	                       </a:t>
            </a:r>
          </a:p>
          <a:p>
            <a:r>
              <a:rPr lang="en-US" sz="2400" dirty="0" smtClean="0"/>
              <a:t> 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124200"/>
            <a:ext cx="257533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17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Kontrak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1" y="8382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b="1" dirty="0" smtClean="0"/>
              <a:t>Minimum </a:t>
            </a:r>
            <a:r>
              <a:rPr lang="en-US" sz="2000" b="1" dirty="0" err="1" smtClean="0"/>
              <a:t>kehadiran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75% </a:t>
            </a:r>
            <a:r>
              <a:rPr lang="en-US" sz="2000" b="1" dirty="0" smtClean="0"/>
              <a:t>(</a:t>
            </a:r>
            <a:r>
              <a:rPr lang="en-US" sz="2000" b="1" dirty="0" smtClean="0"/>
              <a:t>12 </a:t>
            </a:r>
            <a:r>
              <a:rPr lang="en-US" sz="2000" b="1" dirty="0" err="1" smtClean="0"/>
              <a:t>pertemuan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termasuk</a:t>
            </a:r>
            <a:r>
              <a:rPr lang="en-US" sz="2000" b="1" dirty="0" smtClean="0"/>
              <a:t> UTS&amp;UAS)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b="1" dirty="0" err="1" smtClean="0"/>
              <a:t>Kehadiran</a:t>
            </a:r>
            <a:r>
              <a:rPr lang="en-US" sz="2000" b="1" dirty="0" smtClean="0"/>
              <a:t> paling </a:t>
            </a:r>
            <a:r>
              <a:rPr lang="en-US" sz="2000" b="1" dirty="0" err="1" smtClean="0"/>
              <a:t>lambat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15 </a:t>
            </a:r>
            <a:r>
              <a:rPr lang="en-US" sz="2000" b="1" dirty="0" err="1" smtClean="0">
                <a:solidFill>
                  <a:srgbClr val="FF0000"/>
                </a:solidFill>
              </a:rPr>
              <a:t>menit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/>
              <a:t>setelah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perkuliahan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dimulai</a:t>
            </a: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b="1" dirty="0" err="1" smtClean="0"/>
              <a:t>Tiap</a:t>
            </a:r>
            <a:r>
              <a:rPr lang="en-US" sz="2000" b="1" dirty="0" smtClean="0">
                <a:solidFill>
                  <a:srgbClr val="FF0000"/>
                </a:solidFill>
              </a:rPr>
              <a:t> 3 kali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pertemuan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</a:t>
            </a:r>
            <a:r>
              <a:rPr lang="en-US" sz="2000" b="1" dirty="0" smtClean="0"/>
              <a:t> quiz </a:t>
            </a:r>
            <a:r>
              <a:rPr lang="en-US" sz="2000" b="1" dirty="0" err="1" smtClean="0"/>
              <a:t>diawal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kuliah</a:t>
            </a: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b="1" dirty="0" err="1" smtClean="0">
                <a:solidFill>
                  <a:srgbClr val="FF0000"/>
                </a:solidFill>
              </a:rPr>
              <a:t>Tidak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ujian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susulan</a:t>
            </a:r>
            <a:r>
              <a:rPr lang="en-US" sz="2000" b="1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b="1" dirty="0" smtClean="0"/>
              <a:t>Total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Tugas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PR,Quiz</a:t>
            </a:r>
            <a:r>
              <a:rPr lang="en-US" sz="2000" b="1" dirty="0" smtClean="0"/>
              <a:t>) </a:t>
            </a:r>
            <a:r>
              <a:rPr lang="en-US" sz="2000" b="1" dirty="0" smtClean="0"/>
              <a:t>(20%)+ UTS (30%)+ UAS (50%)</a:t>
            </a: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0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permasalahan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 </a:t>
            </a:r>
            <a:r>
              <a:rPr lang="en-US" sz="2000" dirty="0" err="1" smtClean="0"/>
              <a:t>ditanyakan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err="1" smtClean="0"/>
              <a:t>Gunakan</a:t>
            </a:r>
            <a:r>
              <a:rPr lang="en-US" sz="2000" dirty="0" smtClean="0"/>
              <a:t> Google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bantu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bahan-bahan</a:t>
            </a:r>
            <a:r>
              <a:rPr lang="en-US" sz="2000" dirty="0" smtClean="0"/>
              <a:t> </a:t>
            </a:r>
            <a:r>
              <a:rPr lang="en-US" sz="2000" dirty="0" err="1" smtClean="0"/>
              <a:t>kuliah</a:t>
            </a:r>
            <a:endParaRPr lang="en-US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4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: </a:t>
            </a:r>
            <a:r>
              <a:rPr lang="en-US" sz="3200" dirty="0" err="1" smtClean="0"/>
              <a:t>Irisan</a:t>
            </a:r>
            <a:r>
              <a:rPr lang="en-US" sz="3200" dirty="0" smtClean="0"/>
              <a:t> (Intersection)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 err="1" smtClean="0"/>
              <a:t>Notasi</a:t>
            </a:r>
            <a:r>
              <a:rPr lang="es-ES" sz="2400" dirty="0" smtClean="0"/>
              <a:t> : </a:t>
            </a:r>
            <a:r>
              <a:rPr lang="es-ES" sz="2400" i="1" dirty="0" smtClean="0"/>
              <a:t>A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</a:t>
            </a:r>
            <a:r>
              <a:rPr lang="en-U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= {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</a:t>
            </a:r>
            <a:r>
              <a:rPr lang="en-US" sz="2400" dirty="0" smtClean="0"/>
              <a:t>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dan</a:t>
            </a:r>
            <a:r>
              <a:rPr lang="es-ES" sz="2400" dirty="0" smtClean="0"/>
              <a:t>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}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= {</a:t>
            </a:r>
            <a:r>
              <a:rPr lang="en-US" sz="2400" dirty="0" err="1" smtClean="0"/>
              <a:t>a,b,c,d,e</a:t>
            </a:r>
            <a:r>
              <a:rPr lang="en-US" sz="2400" dirty="0" smtClean="0"/>
              <a:t>}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= {</a:t>
            </a:r>
            <a:r>
              <a:rPr lang="en-US" sz="2400" dirty="0" err="1" smtClean="0"/>
              <a:t>c,e,f,g</a:t>
            </a:r>
            <a:r>
              <a:rPr lang="en-US" sz="2400" dirty="0" smtClean="0"/>
              <a:t>}, 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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= {</a:t>
            </a:r>
            <a:r>
              <a:rPr lang="en-US" sz="2400" dirty="0" err="1" smtClean="0"/>
              <a:t>c,e</a:t>
            </a:r>
            <a:r>
              <a:rPr lang="en-US" sz="2400" dirty="0" smtClean="0"/>
              <a:t>}</a:t>
            </a:r>
          </a:p>
          <a:p>
            <a:r>
              <a:rPr lang="es-ES" sz="2400" dirty="0" smtClean="0"/>
              <a:t>(</a:t>
            </a:r>
            <a:r>
              <a:rPr lang="es-ES" sz="2400" dirty="0" err="1" smtClean="0"/>
              <a:t>ii</a:t>
            </a:r>
            <a:r>
              <a:rPr lang="es-ES" sz="2400" dirty="0" smtClean="0"/>
              <a:t>) </a:t>
            </a:r>
            <a:r>
              <a:rPr lang="es-ES" sz="2400" dirty="0" err="1" smtClean="0"/>
              <a:t>Jika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 = { 1,2,3} dan </a:t>
            </a:r>
            <a:r>
              <a:rPr lang="es-ES" sz="2400" i="1" dirty="0" smtClean="0"/>
              <a:t>B</a:t>
            </a:r>
            <a:r>
              <a:rPr lang="es-ES" sz="2400" dirty="0" smtClean="0"/>
              <a:t> = { 4,5}, </a:t>
            </a:r>
            <a:r>
              <a:rPr lang="es-ES" sz="2400" dirty="0" err="1" smtClean="0"/>
              <a:t>maka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</a:t>
            </a:r>
            <a:r>
              <a:rPr lang="en-US" sz="2400" dirty="0" smtClean="0"/>
              <a:t> </a:t>
            </a:r>
            <a:r>
              <a:rPr lang="es-E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=</a:t>
            </a:r>
            <a:r>
              <a:rPr lang="en-US" sz="2400" dirty="0" smtClean="0">
                <a:sym typeface="Symbol"/>
              </a:rPr>
              <a:t> </a:t>
            </a:r>
            <a:r>
              <a:rPr lang="es-ES" sz="2400" dirty="0" smtClean="0"/>
              <a:t> . </a:t>
            </a:r>
            <a:r>
              <a:rPr lang="es-ES" sz="2400" dirty="0" err="1" smtClean="0"/>
              <a:t>Artinya</a:t>
            </a:r>
            <a:r>
              <a:rPr lang="es-ES" sz="2400" dirty="0" smtClean="0"/>
              <a:t>:  </a:t>
            </a:r>
            <a:r>
              <a:rPr lang="es-ES" sz="2400" i="1" dirty="0" smtClean="0"/>
              <a:t>A</a:t>
            </a:r>
            <a:r>
              <a:rPr lang="es-ES" sz="2400" dirty="0" smtClean="0"/>
              <a:t> // </a:t>
            </a:r>
            <a:r>
              <a:rPr lang="es-ES" sz="2400" i="1" dirty="0" smtClean="0"/>
              <a:t>B</a:t>
            </a:r>
            <a:r>
              <a:rPr lang="es-ES" sz="2400" dirty="0" smtClean="0"/>
              <a:t>	 </a:t>
            </a:r>
            <a:r>
              <a:rPr lang="en-US" sz="2400" dirty="0" smtClean="0"/>
              <a:t>	                       </a:t>
            </a:r>
          </a:p>
          <a:p>
            <a:r>
              <a:rPr lang="en-US" sz="2400" dirty="0" smtClean="0"/>
              <a:t> 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7587" y="1914525"/>
            <a:ext cx="243714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Gabungan</a:t>
            </a:r>
            <a:r>
              <a:rPr lang="en-US" sz="3200" dirty="0" smtClean="0"/>
              <a:t> (Union)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 err="1" smtClean="0"/>
              <a:t>Notasi</a:t>
            </a:r>
            <a:r>
              <a:rPr lang="es-ES" sz="2400" dirty="0" smtClean="0"/>
              <a:t> : </a:t>
            </a:r>
            <a:r>
              <a:rPr lang="es-ES" sz="2400" i="1" dirty="0" smtClean="0"/>
              <a:t>A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</a:t>
            </a:r>
            <a:r>
              <a:rPr lang="en-U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= {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</a:t>
            </a:r>
            <a:r>
              <a:rPr lang="en-US" sz="2400" dirty="0" smtClean="0"/>
              <a:t>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atau</a:t>
            </a:r>
            <a:r>
              <a:rPr lang="es-ES" sz="2400" dirty="0" smtClean="0"/>
              <a:t>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}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s-ES" sz="2400" dirty="0" smtClean="0"/>
              <a:t>  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  </a:t>
            </a:r>
            <a:endParaRPr lang="en-US" sz="2400" dirty="0" smtClean="0"/>
          </a:p>
          <a:p>
            <a:r>
              <a:rPr lang="es-ES" sz="2400" b="1" dirty="0" err="1" smtClean="0"/>
              <a:t>Contoh</a:t>
            </a:r>
            <a:r>
              <a:rPr lang="es-ES" sz="2400" b="1" dirty="0" smtClean="0"/>
              <a:t>:</a:t>
            </a:r>
            <a:endParaRPr lang="en-US" sz="2400" dirty="0" smtClean="0"/>
          </a:p>
          <a:p>
            <a:r>
              <a:rPr lang="es-ES" sz="2400" dirty="0" smtClean="0"/>
              <a:t>(i)  </a:t>
            </a:r>
            <a:r>
              <a:rPr lang="es-ES" sz="2400" dirty="0" err="1" smtClean="0"/>
              <a:t>Jika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 = { a, b, c} dan </a:t>
            </a:r>
            <a:r>
              <a:rPr lang="es-ES" sz="2400" i="1" dirty="0" smtClean="0"/>
              <a:t>B</a:t>
            </a:r>
            <a:r>
              <a:rPr lang="es-ES" sz="2400" dirty="0" smtClean="0"/>
              <a:t> = { </a:t>
            </a:r>
            <a:r>
              <a:rPr lang="es-ES" sz="2400" dirty="0" err="1" smtClean="0"/>
              <a:t>b,c,d,e</a:t>
            </a:r>
            <a:r>
              <a:rPr lang="es-ES" sz="2400" dirty="0" smtClean="0"/>
              <a:t> }, </a:t>
            </a:r>
            <a:r>
              <a:rPr lang="es-ES" sz="2400" dirty="0" err="1" smtClean="0"/>
              <a:t>maka</a:t>
            </a:r>
            <a:r>
              <a:rPr lang="es-ES" sz="2400" dirty="0" smtClean="0"/>
              <a:t> </a:t>
            </a:r>
            <a:r>
              <a:rPr lang="es-ES" sz="2400" i="1" dirty="0" smtClean="0"/>
              <a:t>A</a:t>
            </a:r>
            <a:r>
              <a:rPr lang="en-US" sz="2400" dirty="0" smtClean="0">
                <a:sym typeface="Symbol"/>
              </a:rPr>
              <a:t> </a:t>
            </a:r>
            <a:r>
              <a:rPr lang="es-ES" sz="2400" dirty="0" smtClean="0"/>
              <a:t> </a:t>
            </a:r>
            <a:r>
              <a:rPr lang="es-ES" sz="2400" i="1" dirty="0" smtClean="0"/>
              <a:t>B</a:t>
            </a:r>
            <a:r>
              <a:rPr lang="es-ES" sz="2400" dirty="0" smtClean="0"/>
              <a:t> = { </a:t>
            </a:r>
            <a:r>
              <a:rPr lang="es-ES" sz="2400" dirty="0" err="1" smtClean="0"/>
              <a:t>a,b,c,d,e</a:t>
            </a:r>
            <a:r>
              <a:rPr lang="es-ES" sz="2400" dirty="0" smtClean="0"/>
              <a:t> }</a:t>
            </a:r>
            <a:endParaRPr lang="en-US" sz="2400" dirty="0" smtClean="0"/>
          </a:p>
          <a:p>
            <a:r>
              <a:rPr lang="en-US" sz="2400" dirty="0" smtClean="0"/>
              <a:t>(ii)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  </a:t>
            </a:r>
            <a:r>
              <a:rPr lang="en-US" sz="2400" dirty="0" smtClean="0"/>
              <a:t>= </a:t>
            </a:r>
            <a:r>
              <a:rPr lang="en-US" sz="2400" i="1" dirty="0" smtClean="0"/>
              <a:t>A</a:t>
            </a:r>
            <a:r>
              <a:rPr lang="en-US" sz="2400" dirty="0" smtClean="0"/>
              <a:t>		</a:t>
            </a:r>
            <a:r>
              <a:rPr lang="es-ES" sz="2400" dirty="0" smtClean="0"/>
              <a:t>	 </a:t>
            </a:r>
            <a:r>
              <a:rPr lang="en-US" sz="2400" dirty="0" smtClean="0"/>
              <a:t>	                       </a:t>
            </a:r>
          </a:p>
          <a:p>
            <a:r>
              <a:rPr lang="en-US" sz="2400" dirty="0" smtClean="0"/>
              <a:t> 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6154" y="1676400"/>
            <a:ext cx="28174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97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Komplemen</a:t>
            </a:r>
            <a:r>
              <a:rPr lang="en-US" sz="3200" dirty="0" smtClean="0"/>
              <a:t> (complement)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 err="1" smtClean="0"/>
              <a:t>Notasi</a:t>
            </a:r>
            <a:r>
              <a:rPr lang="es-ES" sz="2400" dirty="0" smtClean="0"/>
              <a:t> : </a:t>
            </a:r>
            <a:r>
              <a:rPr lang="es-ES" sz="2400" i="1" dirty="0" smtClean="0"/>
              <a:t>Ā </a:t>
            </a:r>
            <a:r>
              <a:rPr lang="es-ES" sz="2400" dirty="0" smtClean="0"/>
              <a:t>= {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</a:t>
            </a:r>
            <a:r>
              <a:rPr lang="en-US" sz="2400" dirty="0" smtClean="0"/>
              <a:t>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s-ES" sz="2400" dirty="0" smtClean="0"/>
              <a:t>U, </a:t>
            </a:r>
            <a:r>
              <a:rPr lang="es-ES" sz="2400" i="1" dirty="0" smtClean="0"/>
              <a:t>x</a:t>
            </a:r>
            <a:r>
              <a:rPr lang="es-ES" sz="2400" dirty="0" smtClean="0"/>
              <a:t> </a:t>
            </a:r>
            <a:r>
              <a:rPr lang="en-US" sz="2400" dirty="0" smtClean="0">
                <a:sym typeface="Symbol"/>
              </a:rPr>
              <a:t></a:t>
            </a:r>
            <a:r>
              <a:rPr lang="en-US" sz="2400" dirty="0" smtClean="0"/>
              <a:t> </a:t>
            </a:r>
            <a:r>
              <a:rPr lang="es-ES" sz="2400" i="1" dirty="0" smtClean="0"/>
              <a:t>A</a:t>
            </a:r>
            <a:r>
              <a:rPr lang="es-ES" sz="2400" dirty="0" smtClean="0"/>
              <a:t> }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s-ES" sz="2400" dirty="0" smtClean="0"/>
              <a:t> </a:t>
            </a:r>
            <a:endParaRPr lang="en-US" sz="2400" dirty="0" smtClean="0"/>
          </a:p>
          <a:p>
            <a:r>
              <a:rPr lang="es-ES" sz="2400" b="1" dirty="0" smtClean="0"/>
              <a:t> </a:t>
            </a:r>
          </a:p>
          <a:p>
            <a:endParaRPr lang="es-ES" sz="2400" b="1" dirty="0" smtClean="0"/>
          </a:p>
          <a:p>
            <a:endParaRPr lang="es-E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U = { 1, 2, 3, ..., 7 },</a:t>
            </a:r>
          </a:p>
          <a:p>
            <a:pPr lvl="0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= {1, 3, 4, 6},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s-ES" sz="2400" i="1" dirty="0" smtClean="0"/>
              <a:t>Ā</a:t>
            </a:r>
            <a:r>
              <a:rPr lang="en-US" sz="2400" dirty="0" smtClean="0"/>
              <a:t> = {2, 5, 7}</a:t>
            </a:r>
          </a:p>
          <a:p>
            <a:r>
              <a:rPr lang="en-US" sz="2400" dirty="0" smtClean="0"/>
              <a:t>	                       </a:t>
            </a:r>
          </a:p>
          <a:p>
            <a:r>
              <a:rPr lang="en-US" sz="2400" dirty="0" smtClean="0"/>
              <a:t> 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2600"/>
            <a:ext cx="289461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63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Selisih</a:t>
            </a:r>
            <a:r>
              <a:rPr lang="en-US" sz="3200" dirty="0" smtClean="0"/>
              <a:t> (difference)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3" y="1066800"/>
            <a:ext cx="77612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16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Beda </a:t>
            </a:r>
            <a:r>
              <a:rPr lang="en-US" sz="3200" dirty="0" err="1" smtClean="0"/>
              <a:t>Setangkup</a:t>
            </a:r>
            <a:r>
              <a:rPr lang="en-US" sz="3200" dirty="0" smtClean="0"/>
              <a:t> (</a:t>
            </a:r>
            <a:r>
              <a:rPr lang="en-US" sz="2400" dirty="0" smtClean="0"/>
              <a:t>symmetric difference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9144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 smtClean="0"/>
              <a:t>Notasi: </a:t>
            </a:r>
            <a:r>
              <a:rPr lang="it-IT" sz="2400" i="1" dirty="0" smtClean="0"/>
              <a:t>A</a:t>
            </a:r>
            <a:r>
              <a:rPr lang="it-IT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it-IT" sz="2400" i="1" dirty="0" smtClean="0"/>
              <a:t>B</a:t>
            </a:r>
            <a:r>
              <a:rPr lang="it-IT" sz="2400" dirty="0" smtClean="0"/>
              <a:t> = (</a:t>
            </a:r>
            <a:r>
              <a:rPr lang="it-IT" sz="2400" i="1" dirty="0" smtClean="0"/>
              <a:t>A</a:t>
            </a:r>
            <a:r>
              <a:rPr lang="it-IT" sz="2400" dirty="0" smtClean="0"/>
              <a:t> </a:t>
            </a:r>
            <a:r>
              <a:rPr lang="en-US" sz="2400" dirty="0" smtClean="0">
                <a:sym typeface="Symbol"/>
              </a:rPr>
              <a:t></a:t>
            </a:r>
            <a:r>
              <a:rPr lang="en-US" sz="2400" dirty="0" smtClean="0"/>
              <a:t> </a:t>
            </a:r>
            <a:r>
              <a:rPr lang="it-IT" sz="2400" i="1" dirty="0" smtClean="0"/>
              <a:t>B</a:t>
            </a:r>
            <a:r>
              <a:rPr lang="it-IT" sz="2400" dirty="0" smtClean="0"/>
              <a:t>) – (</a:t>
            </a:r>
            <a:r>
              <a:rPr lang="it-IT" sz="2400" i="1" dirty="0" smtClean="0"/>
              <a:t>A</a:t>
            </a:r>
            <a:r>
              <a:rPr lang="it-IT" sz="2400" dirty="0" smtClean="0"/>
              <a:t> </a:t>
            </a:r>
            <a:r>
              <a:rPr lang="en-US" sz="2400" dirty="0" smtClean="0">
                <a:sym typeface="Symbol"/>
              </a:rPr>
              <a:t></a:t>
            </a:r>
            <a:r>
              <a:rPr lang="en-US" sz="2400" dirty="0" smtClean="0"/>
              <a:t> </a:t>
            </a:r>
            <a:r>
              <a:rPr lang="it-IT" sz="2400" i="1" dirty="0" smtClean="0"/>
              <a:t>B</a:t>
            </a:r>
            <a:r>
              <a:rPr lang="it-IT" sz="2400" dirty="0" smtClean="0"/>
              <a:t>) = (</a:t>
            </a:r>
            <a:r>
              <a:rPr lang="it-IT" sz="2400" i="1" dirty="0" smtClean="0"/>
              <a:t>A</a:t>
            </a:r>
            <a:r>
              <a:rPr lang="it-IT" sz="2400" dirty="0" smtClean="0"/>
              <a:t> – </a:t>
            </a:r>
            <a:r>
              <a:rPr lang="it-IT" sz="2400" i="1" dirty="0" smtClean="0"/>
              <a:t>B</a:t>
            </a:r>
            <a:r>
              <a:rPr lang="it-IT" sz="2400" dirty="0" smtClean="0"/>
              <a:t>) </a:t>
            </a:r>
            <a:r>
              <a:rPr lang="en-US" sz="2400" dirty="0" smtClean="0">
                <a:sym typeface="Symbol"/>
              </a:rPr>
              <a:t></a:t>
            </a:r>
            <a:r>
              <a:rPr lang="it-IT" sz="2400" dirty="0" smtClean="0"/>
              <a:t> (</a:t>
            </a:r>
            <a:r>
              <a:rPr lang="it-IT" sz="2400" i="1" dirty="0" smtClean="0"/>
              <a:t>B</a:t>
            </a:r>
            <a:r>
              <a:rPr lang="it-IT" sz="2400" dirty="0" smtClean="0"/>
              <a:t> – </a:t>
            </a:r>
            <a:r>
              <a:rPr lang="it-IT" sz="2400" i="1" dirty="0" smtClean="0"/>
              <a:t>A</a:t>
            </a:r>
            <a:r>
              <a:rPr lang="it-IT" sz="2400" dirty="0" smtClean="0"/>
              <a:t>)</a:t>
            </a:r>
            <a:endParaRPr lang="en-US" sz="2400" dirty="0" smtClean="0"/>
          </a:p>
          <a:p>
            <a:r>
              <a:rPr lang="it-IT" sz="2400" dirty="0" smtClean="0"/>
              <a:t> </a:t>
            </a:r>
            <a:endParaRPr lang="en-US" sz="2400" dirty="0" smtClean="0"/>
          </a:p>
          <a:p>
            <a:r>
              <a:rPr lang="it-IT" sz="2400" b="1" dirty="0" smtClean="0"/>
              <a:t> </a:t>
            </a:r>
            <a:endParaRPr lang="en-US" sz="2400" dirty="0" smtClean="0"/>
          </a:p>
          <a:p>
            <a:r>
              <a:rPr lang="it-IT" sz="2400" b="1" dirty="0" smtClean="0"/>
              <a:t> </a:t>
            </a:r>
            <a:endParaRPr lang="en-US" sz="2400" dirty="0" smtClean="0"/>
          </a:p>
          <a:p>
            <a:r>
              <a:rPr lang="it-IT" sz="2400" b="1" dirty="0" smtClean="0"/>
              <a:t> </a:t>
            </a:r>
            <a:endParaRPr lang="en-US" sz="2400" dirty="0" smtClean="0"/>
          </a:p>
          <a:p>
            <a:r>
              <a:rPr lang="it-IT" sz="2400" b="1" dirty="0" smtClean="0"/>
              <a:t> </a:t>
            </a:r>
            <a:endParaRPr lang="en-US" sz="2400" dirty="0" smtClean="0"/>
          </a:p>
          <a:p>
            <a:r>
              <a:rPr lang="it-IT" sz="2400" b="1" dirty="0" smtClean="0"/>
              <a:t> </a:t>
            </a:r>
          </a:p>
          <a:p>
            <a:endParaRPr lang="it-IT" sz="2400" b="1" dirty="0" smtClean="0"/>
          </a:p>
          <a:p>
            <a:endParaRPr lang="en-US" sz="2400" dirty="0" smtClean="0"/>
          </a:p>
          <a:p>
            <a:r>
              <a:rPr lang="it-IT" sz="2400" b="1" dirty="0" smtClean="0"/>
              <a:t>Contoh  </a:t>
            </a:r>
            <a:endParaRPr lang="en-US" sz="2400" dirty="0" smtClean="0"/>
          </a:p>
          <a:p>
            <a:r>
              <a:rPr lang="it-IT" sz="2400" dirty="0" smtClean="0"/>
              <a:t>Jika </a:t>
            </a:r>
            <a:r>
              <a:rPr lang="it-IT" sz="2400" i="1" dirty="0" smtClean="0"/>
              <a:t>A</a:t>
            </a:r>
            <a:r>
              <a:rPr lang="it-IT" sz="2400" dirty="0" smtClean="0"/>
              <a:t> = { 2, 4, 6 } dan </a:t>
            </a:r>
            <a:r>
              <a:rPr lang="it-IT" sz="2400" i="1" dirty="0" smtClean="0"/>
              <a:t>B</a:t>
            </a:r>
            <a:r>
              <a:rPr lang="it-IT" sz="2400" dirty="0" smtClean="0"/>
              <a:t> = { 2, 3, 5 }, maka </a:t>
            </a:r>
            <a:r>
              <a:rPr lang="it-IT" sz="2400" i="1" dirty="0" smtClean="0"/>
              <a:t>A</a:t>
            </a:r>
            <a:r>
              <a:rPr lang="it-IT" sz="2400" dirty="0" smtClean="0"/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it-IT" sz="2400" i="1" dirty="0" smtClean="0"/>
              <a:t>B</a:t>
            </a:r>
            <a:r>
              <a:rPr lang="it-IT" sz="2400" dirty="0" smtClean="0"/>
              <a:t> = { 3, 4, 5, 6 }</a:t>
            </a:r>
          </a:p>
          <a:p>
            <a:endParaRPr lang="it-IT" sz="2400" dirty="0" smtClean="0"/>
          </a:p>
          <a:p>
            <a:r>
              <a:rPr lang="en-US" sz="2400" dirty="0" smtClean="0"/>
              <a:t>Beda </a:t>
            </a:r>
            <a:r>
              <a:rPr lang="en-US" sz="2400" dirty="0" err="1" smtClean="0"/>
              <a:t>setangkup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sifat-sifat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dirty="0" smtClean="0"/>
              <a:t>(a)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			        	(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komutatif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(b) (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)</a:t>
            </a:r>
            <a:r>
              <a:rPr lang="en-US" sz="2400" i="1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)		(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asosiatif</a:t>
            </a:r>
            <a:r>
              <a:rPr lang="en-US" sz="2400" dirty="0" smtClean="0"/>
              <a:t>  )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54858"/>
            <a:ext cx="2667000" cy="203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87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Perkalian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(Product of Set)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458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= {(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/>
              </a:rPr>
              <a:t>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}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: </a:t>
            </a:r>
            <a:r>
              <a:rPr lang="en-US" sz="2400" i="1" dirty="0" smtClean="0"/>
              <a:t>C</a:t>
            </a:r>
            <a:r>
              <a:rPr lang="en-US" sz="2400" dirty="0" smtClean="0"/>
              <a:t> = { 1, 2, 3 },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 = {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 },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       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 = { (1, </a:t>
            </a:r>
            <a:r>
              <a:rPr lang="en-US" sz="2400" i="1" dirty="0" smtClean="0"/>
              <a:t>a</a:t>
            </a:r>
            <a:r>
              <a:rPr lang="en-US" sz="2400" dirty="0" smtClean="0"/>
              <a:t>), (1, </a:t>
            </a:r>
            <a:r>
              <a:rPr lang="en-US" sz="2400" i="1" dirty="0" smtClean="0"/>
              <a:t>b</a:t>
            </a:r>
            <a:r>
              <a:rPr lang="en-US" sz="2400" dirty="0" smtClean="0"/>
              <a:t>), (2, a), (2, </a:t>
            </a:r>
            <a:r>
              <a:rPr lang="en-US" sz="2400" i="1" dirty="0" smtClean="0"/>
              <a:t>b</a:t>
            </a:r>
            <a:r>
              <a:rPr lang="en-US" sz="2400" dirty="0" smtClean="0"/>
              <a:t>), (3, </a:t>
            </a:r>
            <a:r>
              <a:rPr lang="en-US" sz="2400" i="1" dirty="0" smtClean="0"/>
              <a:t>a</a:t>
            </a:r>
            <a:r>
              <a:rPr lang="en-US" sz="2400" dirty="0" smtClean="0"/>
              <a:t>), (3, </a:t>
            </a:r>
            <a:r>
              <a:rPr lang="en-US" sz="2400" i="1" dirty="0" smtClean="0"/>
              <a:t>b</a:t>
            </a:r>
            <a:r>
              <a:rPr lang="en-US" sz="2400" dirty="0" smtClean="0"/>
              <a:t>) }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:</a:t>
            </a:r>
            <a:endParaRPr lang="en-US" sz="2400" b="1" dirty="0" smtClean="0"/>
          </a:p>
          <a:p>
            <a:pPr marL="457200" indent="-457200"/>
            <a:r>
              <a:rPr lang="en-US" sz="2400" i="1" dirty="0" smtClean="0"/>
              <a:t> A</a:t>
            </a:r>
            <a:r>
              <a:rPr lang="en-US" sz="2400" dirty="0" smtClean="0"/>
              <a:t> =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= { </a:t>
            </a:r>
            <a:r>
              <a:rPr lang="en-US" sz="2400" i="1" dirty="0" smtClean="0"/>
              <a:t>s</a:t>
            </a:r>
            <a:r>
              <a:rPr lang="en-US" sz="2400" dirty="0" smtClean="0"/>
              <a:t> = </a:t>
            </a:r>
            <a:r>
              <a:rPr lang="en-US" sz="2400" dirty="0" err="1" smtClean="0"/>
              <a:t>soto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bakso</a:t>
            </a:r>
            <a:r>
              <a:rPr lang="en-US" sz="2400" dirty="0" smtClean="0"/>
              <a:t>, </a:t>
            </a:r>
            <a:r>
              <a:rPr lang="en-US" sz="2400" i="1" dirty="0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nasi</a:t>
            </a:r>
            <a:r>
              <a:rPr lang="en-US" sz="2400" dirty="0" smtClean="0"/>
              <a:t> </a:t>
            </a:r>
            <a:r>
              <a:rPr lang="en-US" sz="2400" dirty="0" err="1" smtClean="0"/>
              <a:t>goreng</a:t>
            </a:r>
            <a:r>
              <a:rPr lang="en-US" sz="2400" dirty="0" smtClean="0"/>
              <a:t>, </a:t>
            </a:r>
            <a:r>
              <a:rPr lang="en-US" sz="2400" i="1" dirty="0" smtClean="0"/>
              <a:t>m</a:t>
            </a:r>
            <a:r>
              <a:rPr lang="en-US" sz="2400" dirty="0" smtClean="0"/>
              <a:t> = </a:t>
            </a:r>
            <a:r>
              <a:rPr lang="en-US" sz="2400" dirty="0" err="1" smtClean="0"/>
              <a:t>mie</a:t>
            </a:r>
            <a:r>
              <a:rPr lang="en-US" sz="2400" dirty="0" smtClean="0"/>
              <a:t> </a:t>
            </a:r>
            <a:r>
              <a:rPr lang="en-US" sz="2400" dirty="0" err="1" smtClean="0"/>
              <a:t>ayam</a:t>
            </a:r>
            <a:r>
              <a:rPr lang="en-US" sz="2400" dirty="0" smtClean="0"/>
              <a:t>}</a:t>
            </a:r>
            <a:endParaRPr lang="en-US" sz="2400" b="1" dirty="0" smtClean="0"/>
          </a:p>
          <a:p>
            <a:pPr marL="457200" indent="-457200"/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minuman</a:t>
            </a:r>
            <a:r>
              <a:rPr lang="en-US" sz="2400" dirty="0" smtClean="0"/>
              <a:t> = { </a:t>
            </a:r>
            <a:r>
              <a:rPr lang="en-US" sz="2400" i="1" dirty="0" smtClean="0"/>
              <a:t>c</a:t>
            </a:r>
            <a:r>
              <a:rPr lang="en-US" sz="2400" dirty="0" smtClean="0"/>
              <a:t> = coca-cola, </a:t>
            </a:r>
            <a:r>
              <a:rPr lang="en-US" sz="2400" i="1" dirty="0" smtClean="0"/>
              <a:t>t</a:t>
            </a:r>
            <a:r>
              <a:rPr lang="en-US" sz="2400" dirty="0" smtClean="0"/>
              <a:t> = </a:t>
            </a:r>
            <a:r>
              <a:rPr lang="en-US" sz="2400" dirty="0" err="1" smtClean="0"/>
              <a:t>teh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dirty="0" smtClean="0"/>
              <a:t> =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jeruk</a:t>
            </a:r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minuman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? </a:t>
            </a:r>
          </a:p>
          <a:p>
            <a:endParaRPr lang="en-US" sz="2400" dirty="0" smtClean="0"/>
          </a:p>
          <a:p>
            <a:r>
              <a:rPr lang="en-US" sz="2400" dirty="0" smtClean="0">
                <a:sym typeface="Symbol"/>
              </a:rPr>
              <a:t></a:t>
            </a:r>
            <a:r>
              <a:rPr lang="fr-FR" sz="2400" i="1" dirty="0" smtClean="0"/>
              <a:t>A</a:t>
            </a:r>
            <a:r>
              <a:rPr lang="fr-FR" sz="2400" dirty="0" smtClean="0"/>
              <a:t>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</a:t>
            </a:r>
            <a:r>
              <a:rPr lang="fr-FR" sz="2400" i="1" dirty="0" smtClean="0"/>
              <a:t>B</a:t>
            </a:r>
            <a:r>
              <a:rPr lang="en-US" sz="2400" dirty="0" smtClean="0">
                <a:sym typeface="Symbol"/>
              </a:rPr>
              <a:t></a:t>
            </a:r>
            <a:r>
              <a:rPr lang="fr-FR" sz="2400" dirty="0" smtClean="0"/>
              <a:t> = </a:t>
            </a:r>
            <a:r>
              <a:rPr lang="en-US" sz="2400" dirty="0" smtClean="0">
                <a:sym typeface="Symbol"/>
              </a:rPr>
              <a:t></a:t>
            </a:r>
            <a:r>
              <a:rPr lang="fr-FR" sz="2400" i="1" dirty="0" smtClean="0"/>
              <a:t>A</a:t>
            </a:r>
            <a:r>
              <a:rPr lang="en-US" sz="2400" dirty="0" smtClean="0">
                <a:sym typeface="Symbol"/>
              </a:rPr>
              <a:t></a:t>
            </a:r>
            <a:r>
              <a:rPr lang="fr-FR" sz="2400" i="1" dirty="0" smtClean="0"/>
              <a:t>B</a:t>
            </a:r>
            <a:r>
              <a:rPr lang="en-US" sz="2400" dirty="0" smtClean="0">
                <a:sym typeface="Symbol"/>
              </a:rPr>
              <a:t></a:t>
            </a:r>
            <a:r>
              <a:rPr lang="fr-FR" sz="2400" dirty="0" smtClean="0"/>
              <a:t> = 4 </a:t>
            </a:r>
            <a:r>
              <a:rPr lang="en-US" sz="2400" dirty="0" smtClean="0">
                <a:sym typeface="Symbol"/>
              </a:rPr>
              <a:t></a:t>
            </a:r>
            <a:r>
              <a:rPr lang="fr-FR" sz="2400" dirty="0" smtClean="0"/>
              <a:t> 3 = 12 </a:t>
            </a:r>
            <a:r>
              <a:rPr lang="fr-FR" sz="2400" dirty="0" err="1" smtClean="0"/>
              <a:t>kombinasi</a:t>
            </a:r>
            <a:r>
              <a:rPr lang="fr-FR" sz="2400" dirty="0" smtClean="0"/>
              <a:t> dan </a:t>
            </a:r>
            <a:r>
              <a:rPr lang="fr-FR" sz="2400" dirty="0" err="1" smtClean="0"/>
              <a:t>minuman</a:t>
            </a:r>
            <a:r>
              <a:rPr lang="fr-FR" sz="2400" dirty="0" smtClean="0"/>
              <a:t>, </a:t>
            </a:r>
            <a:r>
              <a:rPr lang="fr-FR" sz="2400" dirty="0" err="1" smtClean="0"/>
              <a:t>yaitu</a:t>
            </a:r>
            <a:r>
              <a:rPr lang="fr-FR" sz="2400" dirty="0" smtClean="0"/>
              <a:t> {(</a:t>
            </a:r>
            <a:r>
              <a:rPr lang="fr-FR" sz="2400" i="1" dirty="0" smtClean="0"/>
              <a:t>s</a:t>
            </a:r>
            <a:r>
              <a:rPr lang="fr-FR" sz="2400" dirty="0" smtClean="0"/>
              <a:t>, </a:t>
            </a:r>
            <a:r>
              <a:rPr lang="fr-FR" sz="2400" i="1" dirty="0" smtClean="0"/>
              <a:t>c</a:t>
            </a:r>
            <a:r>
              <a:rPr lang="fr-FR" sz="2400" dirty="0" smtClean="0"/>
              <a:t>), (</a:t>
            </a:r>
            <a:r>
              <a:rPr lang="fr-FR" sz="2400" i="1" dirty="0" smtClean="0"/>
              <a:t>s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), (</a:t>
            </a:r>
            <a:r>
              <a:rPr lang="fr-FR" sz="2400" i="1" dirty="0" smtClean="0"/>
              <a:t>s</a:t>
            </a:r>
            <a:r>
              <a:rPr lang="fr-FR" sz="2400" dirty="0" smtClean="0"/>
              <a:t>, </a:t>
            </a:r>
            <a:r>
              <a:rPr lang="fr-FR" sz="2400" i="1" dirty="0" smtClean="0"/>
              <a:t>d</a:t>
            </a:r>
            <a:r>
              <a:rPr lang="fr-FR" sz="2400" dirty="0" smtClean="0"/>
              <a:t>), (</a:t>
            </a:r>
            <a:r>
              <a:rPr lang="fr-FR" sz="2400" i="1" dirty="0" smtClean="0"/>
              <a:t>b</a:t>
            </a:r>
            <a:r>
              <a:rPr lang="fr-FR" sz="2400" dirty="0" smtClean="0"/>
              <a:t>, </a:t>
            </a:r>
            <a:r>
              <a:rPr lang="fr-FR" sz="2400" i="1" dirty="0" smtClean="0"/>
              <a:t>c</a:t>
            </a:r>
            <a:r>
              <a:rPr lang="fr-FR" sz="2400" dirty="0" smtClean="0"/>
              <a:t>), (</a:t>
            </a:r>
            <a:r>
              <a:rPr lang="fr-FR" sz="2400" i="1" dirty="0" smtClean="0"/>
              <a:t>b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), (</a:t>
            </a:r>
            <a:r>
              <a:rPr lang="fr-FR" sz="2400" i="1" dirty="0" smtClean="0"/>
              <a:t>b</a:t>
            </a:r>
            <a:r>
              <a:rPr lang="fr-FR" sz="2400" dirty="0" smtClean="0"/>
              <a:t>, </a:t>
            </a:r>
            <a:r>
              <a:rPr lang="fr-FR" sz="2400" i="1" dirty="0" smtClean="0"/>
              <a:t>d</a:t>
            </a:r>
            <a:r>
              <a:rPr lang="fr-FR" sz="2400" dirty="0" smtClean="0"/>
              <a:t>), (</a:t>
            </a:r>
            <a:r>
              <a:rPr lang="fr-FR" sz="2400" i="1" dirty="0" smtClean="0"/>
              <a:t>n</a:t>
            </a:r>
            <a:r>
              <a:rPr lang="fr-FR" sz="2400" dirty="0" smtClean="0"/>
              <a:t>, </a:t>
            </a:r>
            <a:r>
              <a:rPr lang="fr-FR" sz="2400" i="1" dirty="0" smtClean="0"/>
              <a:t>c</a:t>
            </a:r>
            <a:r>
              <a:rPr lang="fr-FR" sz="2400" dirty="0" smtClean="0"/>
              <a:t>), (</a:t>
            </a:r>
            <a:r>
              <a:rPr lang="fr-FR" sz="2400" i="1" dirty="0" smtClean="0"/>
              <a:t>n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), (</a:t>
            </a:r>
            <a:r>
              <a:rPr lang="fr-FR" sz="2400" i="1" dirty="0" smtClean="0"/>
              <a:t>n</a:t>
            </a:r>
            <a:r>
              <a:rPr lang="fr-FR" sz="2400" dirty="0" smtClean="0"/>
              <a:t>, </a:t>
            </a:r>
            <a:r>
              <a:rPr lang="fr-FR" sz="2400" i="1" dirty="0" smtClean="0"/>
              <a:t>d</a:t>
            </a:r>
            <a:r>
              <a:rPr lang="fr-FR" sz="2400" dirty="0" smtClean="0"/>
              <a:t>), (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c</a:t>
            </a:r>
            <a:r>
              <a:rPr lang="fr-FR" sz="2400" dirty="0" smtClean="0"/>
              <a:t>), (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), (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d</a:t>
            </a:r>
            <a:r>
              <a:rPr lang="fr-FR" sz="2400" dirty="0" smtClean="0"/>
              <a:t>)}.   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9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Hukum</a:t>
            </a:r>
            <a:r>
              <a:rPr lang="en-US" sz="3200" dirty="0" smtClean="0"/>
              <a:t> </a:t>
            </a:r>
            <a:r>
              <a:rPr lang="en-US" sz="3200" dirty="0" err="1" smtClean="0"/>
              <a:t>Aljabar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354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Komutatif</a:t>
            </a:r>
            <a:endParaRPr lang="en-US" sz="2400" dirty="0" smtClean="0"/>
          </a:p>
          <a:p>
            <a:pPr algn="ctr"/>
            <a:r>
              <a:rPr lang="en-US" sz="2400" dirty="0" smtClean="0"/>
              <a:t>A ∪B = B ∪A</a:t>
            </a:r>
          </a:p>
          <a:p>
            <a:pPr algn="ctr"/>
            <a:r>
              <a:rPr lang="en-US" sz="2400" dirty="0" smtClean="0"/>
              <a:t>A ∩B = B∩A</a:t>
            </a:r>
          </a:p>
          <a:p>
            <a:pPr algn="ctr"/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Asosiatif</a:t>
            </a:r>
            <a:endParaRPr lang="en-US" sz="2400" dirty="0" smtClean="0"/>
          </a:p>
          <a:p>
            <a:pPr algn="ctr"/>
            <a:r>
              <a:rPr lang="en-US" sz="2400" dirty="0" smtClean="0"/>
              <a:t>(A ∪B) ∪C = A ∪(B ∪C)</a:t>
            </a:r>
          </a:p>
          <a:p>
            <a:pPr algn="ctr"/>
            <a:r>
              <a:rPr lang="en-US" sz="2400" dirty="0" smtClean="0"/>
              <a:t>(A ∩B) ∩C = A ∩(B ∩C) 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endParaRPr lang="en-US" sz="2400" dirty="0" smtClean="0"/>
          </a:p>
          <a:p>
            <a:pPr algn="ctr"/>
            <a:r>
              <a:rPr lang="en-US" sz="2400" dirty="0" smtClean="0"/>
              <a:t>A ∪ ∅= A</a:t>
            </a:r>
          </a:p>
          <a:p>
            <a:pPr algn="ctr"/>
            <a:r>
              <a:rPr lang="en-US" sz="2400" dirty="0" smtClean="0"/>
              <a:t>A ∩</a:t>
            </a:r>
            <a:r>
              <a:rPr lang="en-US" sz="2400" b="1" dirty="0" smtClean="0"/>
              <a:t>U</a:t>
            </a:r>
            <a:r>
              <a:rPr lang="en-US" sz="2400" dirty="0" smtClean="0"/>
              <a:t> = A</a:t>
            </a:r>
          </a:p>
          <a:p>
            <a:pPr algn="ctr"/>
            <a:r>
              <a:rPr lang="en-US" sz="2400" dirty="0" smtClean="0"/>
              <a:t>A ∪ </a:t>
            </a:r>
            <a:r>
              <a:rPr lang="en-US" sz="2400" b="1" dirty="0" smtClean="0"/>
              <a:t>U</a:t>
            </a:r>
            <a:r>
              <a:rPr lang="en-US" sz="2400" dirty="0" smtClean="0"/>
              <a:t> =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A ∩ ∅= ∅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838200"/>
            <a:ext cx="3848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Distributif</a:t>
            </a:r>
            <a:endParaRPr lang="en-US" sz="2400" dirty="0" smtClean="0"/>
          </a:p>
          <a:p>
            <a:pPr algn="ctr"/>
            <a:r>
              <a:rPr lang="en-US" sz="2400" dirty="0" smtClean="0"/>
              <a:t>A ∪(B ∩C) = (A ∪B) ∩(A∪C)</a:t>
            </a:r>
          </a:p>
          <a:p>
            <a:pPr algn="ctr"/>
            <a:r>
              <a:rPr lang="en-US" sz="2400" dirty="0" smtClean="0"/>
              <a:t>A∩(B ∪C) = (A∩B)∪(A ∩C)</a:t>
            </a:r>
          </a:p>
          <a:p>
            <a:r>
              <a:rPr lang="en-US" sz="2400" dirty="0" smtClean="0"/>
              <a:t>6.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DeMorgan</a:t>
            </a:r>
            <a:endParaRPr lang="en-US" sz="2400" dirty="0" smtClean="0"/>
          </a:p>
          <a:p>
            <a:pPr algn="ctr"/>
            <a:r>
              <a:rPr lang="en-US" sz="2400" dirty="0" smtClean="0"/>
              <a:t>(A ∪B)</a:t>
            </a:r>
            <a:r>
              <a:rPr lang="en-US" sz="2400" baseline="30000" dirty="0" smtClean="0"/>
              <a:t> c </a:t>
            </a:r>
            <a:r>
              <a:rPr lang="en-US" sz="2400" dirty="0" smtClean="0"/>
              <a:t>= A </a:t>
            </a:r>
            <a:r>
              <a:rPr lang="en-US" sz="2400" baseline="30000" dirty="0" smtClean="0"/>
              <a:t>c</a:t>
            </a:r>
            <a:r>
              <a:rPr lang="en-US" sz="2400" dirty="0" smtClean="0"/>
              <a:t> ∩B </a:t>
            </a:r>
            <a:r>
              <a:rPr lang="en-US" sz="2400" baseline="30000" dirty="0" smtClean="0"/>
              <a:t>c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(A ∩B)</a:t>
            </a:r>
            <a:r>
              <a:rPr lang="en-US" sz="2400" baseline="30000" dirty="0" smtClean="0"/>
              <a:t>c</a:t>
            </a:r>
            <a:r>
              <a:rPr lang="en-US" sz="2400" dirty="0" smtClean="0"/>
              <a:t> =A </a:t>
            </a:r>
            <a:r>
              <a:rPr lang="en-US" sz="2400" baseline="30000" dirty="0" smtClean="0"/>
              <a:t>c</a:t>
            </a:r>
            <a:r>
              <a:rPr lang="en-US" sz="2400" dirty="0" smtClean="0"/>
              <a:t> ∪B </a:t>
            </a:r>
            <a:r>
              <a:rPr lang="en-US" sz="2400" baseline="30000" dirty="0" smtClean="0"/>
              <a:t>c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5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Relasi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lain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relasi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PEMAPARAN RELASI</a:t>
            </a:r>
          </a:p>
          <a:p>
            <a:r>
              <a:rPr lang="en-US" sz="2400" dirty="0" smtClean="0"/>
              <a:t>•</a:t>
            </a:r>
            <a:r>
              <a:rPr lang="en-US" sz="2400" u="sng" dirty="0" smtClean="0"/>
              <a:t>PEMAPARAN KOORDINAT</a:t>
            </a:r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:R = {(Microsoft, Win), (IBM,OS/2), ( </a:t>
            </a:r>
            <a:r>
              <a:rPr lang="en-US" sz="2400" dirty="0" err="1" smtClean="0"/>
              <a:t>Mac,MacOs</a:t>
            </a:r>
            <a:r>
              <a:rPr lang="en-US" sz="2400" dirty="0" smtClean="0"/>
              <a:t>)}</a:t>
            </a:r>
          </a:p>
          <a:p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29000"/>
            <a:ext cx="3895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Relasi</a:t>
            </a:r>
            <a:r>
              <a:rPr lang="en-US" sz="3200" dirty="0" smtClean="0"/>
              <a:t> : </a:t>
            </a:r>
            <a:r>
              <a:rPr lang="en-US" sz="3200" dirty="0" err="1" smtClean="0"/>
              <a:t>Pemaparan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(Cont’d)</a:t>
            </a:r>
            <a:endParaRPr lang="id-ID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</a:t>
            </a:r>
            <a:r>
              <a:rPr lang="pt-BR" sz="2400" u="sng" dirty="0" smtClean="0"/>
              <a:t>PEMAPARAN MATRIKS</a:t>
            </a:r>
          </a:p>
          <a:p>
            <a:endParaRPr lang="pt-BR" sz="2400" u="sng" dirty="0" smtClean="0"/>
          </a:p>
          <a:p>
            <a:endParaRPr lang="pt-BR" sz="2400" u="sng" dirty="0" smtClean="0"/>
          </a:p>
          <a:p>
            <a:endParaRPr lang="pt-BR" sz="2400" u="sng" dirty="0" smtClean="0"/>
          </a:p>
          <a:p>
            <a:endParaRPr lang="pt-BR" sz="2400" u="sng" dirty="0" smtClean="0"/>
          </a:p>
          <a:p>
            <a:endParaRPr lang="pt-BR" sz="2400" u="sng" dirty="0" smtClean="0"/>
          </a:p>
          <a:p>
            <a:endParaRPr lang="pt-BR" sz="2400" u="sng" dirty="0" smtClean="0"/>
          </a:p>
          <a:p>
            <a:endParaRPr lang="pt-BR" sz="2400" u="sng" dirty="0" smtClean="0"/>
          </a:p>
          <a:p>
            <a:r>
              <a:rPr lang="pt-BR" sz="2400" dirty="0" smtClean="0"/>
              <a:t>•</a:t>
            </a:r>
            <a:r>
              <a:rPr lang="pt-BR" sz="2400" u="sng" dirty="0" smtClean="0"/>
              <a:t>PEMAPARAN PEMETAAN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41529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744" y="4267200"/>
            <a:ext cx="36920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43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Pengenalan</a:t>
            </a:r>
            <a:endParaRPr 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029831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	</a:t>
            </a:r>
            <a:r>
              <a:rPr lang="en-US" sz="2000" dirty="0" smtClean="0"/>
              <a:t>M. </a:t>
            </a:r>
            <a:r>
              <a:rPr lang="en-US" sz="2000" dirty="0" err="1" smtClean="0"/>
              <a:t>Priyono</a:t>
            </a:r>
            <a:r>
              <a:rPr lang="en-US" sz="2000" dirty="0" smtClean="0"/>
              <a:t> Tri </a:t>
            </a:r>
            <a:r>
              <a:rPr lang="en-US" sz="2000" dirty="0" err="1" smtClean="0"/>
              <a:t>Sulistyanto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Birthday</a:t>
            </a:r>
            <a:r>
              <a:rPr lang="en-US" sz="2000" b="1" dirty="0" smtClean="0"/>
              <a:t>	</a:t>
            </a:r>
            <a:r>
              <a:rPr lang="en-US" sz="2000" dirty="0" smtClean="0"/>
              <a:t>April, 1982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US" sz="2000" b="1" dirty="0" smtClean="0"/>
              <a:t>	</a:t>
            </a:r>
            <a:r>
              <a:rPr lang="en-US" sz="2000" dirty="0" smtClean="0"/>
              <a:t>S.T. (S1) from </a:t>
            </a:r>
            <a:r>
              <a:rPr lang="en-US" sz="2000" dirty="0" err="1" smtClean="0"/>
              <a:t>Fisika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Univesitas</a:t>
            </a:r>
            <a:r>
              <a:rPr lang="en-US" sz="2000" dirty="0" smtClean="0"/>
              <a:t> </a:t>
            </a:r>
            <a:r>
              <a:rPr lang="en-US" sz="2000" dirty="0" err="1" smtClean="0"/>
              <a:t>Gadjah</a:t>
            </a:r>
            <a:r>
              <a:rPr lang="en-US" sz="2000" dirty="0" smtClean="0"/>
              <a:t> </a:t>
            </a:r>
            <a:r>
              <a:rPr lang="en-US" sz="2000" dirty="0" err="1" smtClean="0"/>
              <a:t>Mada</a:t>
            </a:r>
            <a:r>
              <a:rPr lang="en-US" sz="2000" dirty="0" smtClean="0"/>
              <a:t> in 2005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	M. Eng (S2) from Computer Science and Information Engineering, Asia University (Taiwan) in 2010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msulistyanto@gmail.com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HP	085736692124</a:t>
            </a: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083784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Work experiences</a:t>
            </a:r>
            <a:r>
              <a:rPr lang="en-US" sz="2000" b="1" dirty="0" smtClean="0"/>
              <a:t>	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2008-2010	</a:t>
            </a:r>
            <a:r>
              <a:rPr lang="en-US" sz="2000" dirty="0" smtClean="0"/>
              <a:t>Researcher with Asia University and Vanguard International Semiconductor (VIS) 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	</a:t>
            </a:r>
            <a:r>
              <a:rPr lang="en-US" sz="2000" dirty="0" smtClean="0"/>
              <a:t>Internee for Device Engineer of VIS 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2010-2014  	</a:t>
            </a:r>
            <a:r>
              <a:rPr lang="en-US" sz="2000" dirty="0" smtClean="0"/>
              <a:t>R&amp;D Engineer of VIS</a:t>
            </a:r>
            <a:endParaRPr lang="en-US" sz="2000" dirty="0"/>
          </a:p>
        </p:txBody>
      </p:sp>
      <p:pic>
        <p:nvPicPr>
          <p:cNvPr id="10" name="Picture 9" descr="Image_0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62000" y="10668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Materi</a:t>
            </a:r>
            <a:r>
              <a:rPr lang="en-US" sz="3200" dirty="0" smtClean="0"/>
              <a:t> </a:t>
            </a:r>
            <a:r>
              <a:rPr lang="en-US" sz="3200" dirty="0" err="1" smtClean="0"/>
              <a:t>Pertemuan</a:t>
            </a:r>
            <a:r>
              <a:rPr lang="en-US" sz="3200" dirty="0" smtClean="0"/>
              <a:t> I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11430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Pengantar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Matematika</a:t>
            </a:r>
            <a:r>
              <a:rPr lang="en-US" sz="2400" dirty="0" smtClean="0"/>
              <a:t> </a:t>
            </a:r>
            <a:r>
              <a:rPr lang="en-US" sz="2400" dirty="0" err="1" smtClean="0"/>
              <a:t>Diskrit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Teori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: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Macam-macam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(Product of Set) 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84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Pengantar matematika diskri</a:t>
            </a:r>
            <a:r>
              <a:rPr lang="en-US" sz="3200" dirty="0" smtClean="0"/>
              <a:t>t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abang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yang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mempelajari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objek-objek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dimaksud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discrete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)?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Benda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disebut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 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erdiri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sejumlah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berhingga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elemen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yang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berbeda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  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elemen-elemennya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ber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kelanjutan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  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uncon</a:t>
            </a: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tinue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bulat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integer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graf, pohon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6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Pengantar matematika diskri</a:t>
            </a:r>
            <a:r>
              <a:rPr lang="en-US" sz="3200" dirty="0" smtClean="0"/>
              <a:t>t (cont’d)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838200"/>
            <a:ext cx="7772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Lawan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kontinyu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menerus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continuous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himpunan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bilangan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riil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real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Kenapa penting belajar matematika diskrit ?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Komputer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digital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bekerja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Informasi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disimpan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dimanipulasi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komputer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merupakan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ilmu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fondasinya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pendidikan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informatika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6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Pengantar matematika diskri</a:t>
            </a:r>
            <a:r>
              <a:rPr lang="en-US" sz="3200" dirty="0" smtClean="0"/>
              <a:t>t (cont’d)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4213" y="765175"/>
            <a:ext cx="7772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memberikan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fondasi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kuliah-kuliah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lanjut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informatika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algoritma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struktur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data, basis data,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otomata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teori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bahasa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formal,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jaringan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komputer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keamanan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komputer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sistem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operasi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teknik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kompilasi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dsb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khas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informatika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	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Matematika-nya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orang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Informatika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..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6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Pengantar matematika diskri</a:t>
            </a:r>
            <a:r>
              <a:rPr lang="en-US" sz="3200" dirty="0" smtClean="0"/>
              <a:t>t (cont’d)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7620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Beberapa contoh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persoalan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Matematika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Diskrit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6075" marR="0" lvl="0" indent="-3460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Berapa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banyak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account mail </a:t>
            </a: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yahoo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dibuat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</a:p>
          <a:p>
            <a:pPr marL="346075" marR="0" lvl="0" indent="-3460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Bagaimana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menentukan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jarak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terpendek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dua kota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</a:p>
          <a:p>
            <a:pPr marL="346075" marR="0" lvl="0" indent="-34607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Buktikan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bahwa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perangko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senilai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8) rupiah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menggunakan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perangko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3 rupiah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5 rupiah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0305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saja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03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841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Teori Himpunan</a:t>
            </a:r>
            <a:endParaRPr lang="id-ID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marR="0" lvl="0" indent="-2349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 atau Himpunan adalah bentuk dasar matematika yang paling banyak digunakan di teknik informatika</a:t>
            </a:r>
          </a:p>
          <a:p>
            <a:pPr marL="234950" marR="0" lvl="0" indent="-2349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Salah satu topik yang diturunkan dari Himpunan adalah </a:t>
            </a:r>
            <a:r>
              <a:rPr kumimoji="0" lang="id-ID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 </a:t>
            </a:r>
            <a:r>
              <a:rPr kumimoji="0" lang="id-ID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collection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lang="en-US" sz="2800" i="1" dirty="0" smtClean="0"/>
          </a:p>
          <a:p>
            <a:pPr marL="234950" indent="-234950" algn="just">
              <a:buFont typeface="Wingdings" pitchFamily="2" charset="2"/>
              <a:buChar char="ü"/>
            </a:pPr>
            <a:r>
              <a:rPr lang="en-US" sz="2800" b="1" dirty="0" err="1" smtClean="0">
                <a:cs typeface="Times New Roman" pitchFamily="18" charset="0"/>
              </a:rPr>
              <a:t>Himpunan</a:t>
            </a:r>
            <a:r>
              <a:rPr lang="en-US" sz="2800" b="1" dirty="0" smtClean="0">
                <a:cs typeface="Times New Roman" pitchFamily="18" charset="0"/>
              </a:rPr>
              <a:t> (</a:t>
            </a:r>
            <a:r>
              <a:rPr lang="en-US" sz="2800" b="1" i="1" dirty="0" smtClean="0">
                <a:cs typeface="Times New Roman" pitchFamily="18" charset="0"/>
              </a:rPr>
              <a:t>set</a:t>
            </a:r>
            <a:r>
              <a:rPr lang="en-US" sz="2800" b="1" dirty="0" smtClean="0">
                <a:cs typeface="Times New Roman" pitchFamily="18" charset="0"/>
              </a:rPr>
              <a:t>) </a:t>
            </a:r>
            <a:r>
              <a:rPr lang="en-US" sz="2800" dirty="0" err="1" smtClean="0">
                <a:cs typeface="Times New Roman" pitchFamily="18" charset="0"/>
              </a:rPr>
              <a:t>adalah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kumpulan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objek-objek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berbeda</a:t>
            </a:r>
            <a:r>
              <a:rPr lang="en-US" sz="2800" dirty="0" smtClean="0">
                <a:cs typeface="Times New Roman" pitchFamily="18" charset="0"/>
              </a:rPr>
              <a:t>. </a:t>
            </a:r>
          </a:p>
          <a:p>
            <a:pPr marL="234950" indent="-234950" algn="just">
              <a:buFont typeface="Wingdings" pitchFamily="2" charset="2"/>
              <a:buChar char="ü"/>
            </a:pPr>
            <a:r>
              <a:rPr lang="en-US" sz="2800" dirty="0" err="1" smtClean="0">
                <a:cs typeface="Times New Roman" pitchFamily="18" charset="0"/>
              </a:rPr>
              <a:t>Objek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himpunan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disebut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elemen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b="1" dirty="0" err="1" smtClean="0">
                <a:cs typeface="Times New Roman" pitchFamily="18" charset="0"/>
              </a:rPr>
              <a:t>unsur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anggota</a:t>
            </a:r>
            <a:r>
              <a:rPr lang="en-US" sz="2800" dirty="0" smtClean="0">
                <a:cs typeface="Times New Roman" pitchFamily="18" charset="0"/>
              </a:rPr>
              <a:t>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id-ID" sz="28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1244</Words>
  <Application>Microsoft Office PowerPoint</Application>
  <PresentationFormat>On-screen Show (4:3)</PresentationFormat>
  <Paragraphs>344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38</cp:revision>
  <dcterms:created xsi:type="dcterms:W3CDTF">2006-08-16T00:00:00Z</dcterms:created>
  <dcterms:modified xsi:type="dcterms:W3CDTF">2015-09-16T07:34:03Z</dcterms:modified>
</cp:coreProperties>
</file>