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9" r:id="rId3"/>
    <p:sldId id="284" r:id="rId4"/>
    <p:sldId id="300" r:id="rId5"/>
    <p:sldId id="285" r:id="rId6"/>
    <p:sldId id="286" r:id="rId7"/>
    <p:sldId id="287" r:id="rId8"/>
    <p:sldId id="289" r:id="rId9"/>
    <p:sldId id="293" r:id="rId10"/>
    <p:sldId id="296" r:id="rId11"/>
    <p:sldId id="295" r:id="rId12"/>
    <p:sldId id="298" r:id="rId13"/>
    <p:sldId id="29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69" autoAdjust="0"/>
    <p:restoredTop sz="94660"/>
  </p:normalViewPr>
  <p:slideViewPr>
    <p:cSldViewPr>
      <p:cViewPr varScale="1">
        <p:scale>
          <a:sx n="69" d="100"/>
          <a:sy n="69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4045-E2B4-438D-A456-DBF84F597F41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0C592-D107-4102-A490-2AFF97DDE7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752600"/>
            <a:ext cx="8153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Logika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Informatika</a:t>
            </a:r>
            <a:endParaRPr lang="en-US" sz="4000" b="1" dirty="0" smtClean="0"/>
          </a:p>
          <a:p>
            <a:pPr algn="ctr"/>
            <a:endParaRPr lang="en-US" sz="4000" b="1" dirty="0" smtClean="0"/>
          </a:p>
          <a:p>
            <a:pPr algn="ctr"/>
            <a:r>
              <a:rPr lang="en-US" sz="3200" dirty="0" err="1" smtClean="0"/>
              <a:t>Pertemuan</a:t>
            </a:r>
            <a:r>
              <a:rPr lang="en-US" sz="3200" dirty="0" smtClean="0"/>
              <a:t> II. </a:t>
            </a:r>
          </a:p>
          <a:p>
            <a:pPr algn="ctr"/>
            <a:r>
              <a:rPr lang="en-US" sz="3200" dirty="0" err="1" smtClean="0"/>
              <a:t>Sifat-sifat</a:t>
            </a:r>
            <a:r>
              <a:rPr lang="en-US" sz="3200" dirty="0" smtClean="0"/>
              <a:t> </a:t>
            </a:r>
            <a:r>
              <a:rPr lang="en-US" sz="3200" dirty="0" err="1" smtClean="0"/>
              <a:t>Relasi</a:t>
            </a:r>
            <a:r>
              <a:rPr lang="en-US" sz="3200" dirty="0" smtClean="0"/>
              <a:t> </a:t>
            </a:r>
            <a:r>
              <a:rPr lang="en-US" sz="3200" dirty="0" err="1" smtClean="0"/>
              <a:t>Himpunan</a:t>
            </a:r>
            <a:r>
              <a:rPr lang="en-US" sz="3200" dirty="0" smtClean="0"/>
              <a:t>,</a:t>
            </a:r>
          </a:p>
          <a:p>
            <a:pPr algn="ctr"/>
            <a:r>
              <a:rPr lang="en-US" sz="3200" dirty="0" err="1" smtClean="0"/>
              <a:t>Fungsi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Oleh</a:t>
            </a:r>
            <a:r>
              <a:rPr lang="en-US" sz="2000" b="1" dirty="0" smtClean="0"/>
              <a:t>: M. </a:t>
            </a:r>
            <a:r>
              <a:rPr lang="en-US" sz="2000" b="1" dirty="0" err="1" smtClean="0"/>
              <a:t>Priyono</a:t>
            </a:r>
            <a:r>
              <a:rPr lang="en-US" sz="2000" b="1" dirty="0" smtClean="0"/>
              <a:t> Tri </a:t>
            </a:r>
            <a:r>
              <a:rPr lang="en-US" sz="2000" b="1" dirty="0" err="1" smtClean="0"/>
              <a:t>Sulistyanto</a:t>
            </a:r>
            <a:r>
              <a:rPr lang="en-US" sz="2000" b="1" dirty="0" smtClean="0"/>
              <a:t>, S.T., </a:t>
            </a:r>
            <a:r>
              <a:rPr lang="en-US" sz="2000" b="1" dirty="0" err="1" smtClean="0"/>
              <a:t>M.Eng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79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Fungsi</a:t>
            </a:r>
            <a:r>
              <a:rPr lang="en-US" sz="3200" dirty="0" smtClean="0"/>
              <a:t> : </a:t>
            </a:r>
            <a:r>
              <a:rPr lang="en-US" sz="3200" dirty="0" err="1" smtClean="0"/>
              <a:t>Definisi</a:t>
            </a:r>
            <a:endParaRPr lang="id-ID" sz="3200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34400" y="640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8B589F-3ECC-49EF-82AC-DCB2FD10EB0A}" type="slidenum">
              <a:rPr lang="en-US" smtClean="0"/>
              <a:pPr algn="ctr"/>
              <a:t>10</a:t>
            </a:fld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105080"/>
            <a:ext cx="7648575" cy="476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985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Fungsi</a:t>
            </a:r>
            <a:r>
              <a:rPr lang="en-US" sz="3200" dirty="0" smtClean="0"/>
              <a:t> : Domain, </a:t>
            </a:r>
            <a:r>
              <a:rPr lang="en-US" sz="3200" dirty="0" err="1" smtClean="0"/>
              <a:t>Codomain</a:t>
            </a:r>
            <a:r>
              <a:rPr lang="en-US" sz="3200" dirty="0" smtClean="0"/>
              <a:t>, Range</a:t>
            </a:r>
            <a:endParaRPr lang="id-ID" sz="3200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34400" y="640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8B589F-3ECC-49EF-82AC-DCB2FD10EB0A}" type="slidenum">
              <a:rPr lang="en-US" smtClean="0"/>
              <a:pPr algn="ctr"/>
              <a:t>11</a:t>
            </a:fld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 t="18294"/>
          <a:stretch>
            <a:fillRect/>
          </a:stretch>
        </p:blipFill>
        <p:spPr bwMode="auto">
          <a:xfrm>
            <a:off x="324173" y="914401"/>
            <a:ext cx="7676827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305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Fungsi</a:t>
            </a:r>
            <a:r>
              <a:rPr lang="en-US" sz="3200" dirty="0" smtClean="0"/>
              <a:t> : </a:t>
            </a:r>
            <a:r>
              <a:rPr lang="en-US" sz="3200" dirty="0" err="1" smtClean="0"/>
              <a:t>Macam-macam</a:t>
            </a:r>
            <a:r>
              <a:rPr lang="en-US" sz="3200" dirty="0" smtClean="0"/>
              <a:t> </a:t>
            </a:r>
            <a:r>
              <a:rPr lang="en-US" sz="3200" dirty="0" err="1" smtClean="0"/>
              <a:t>Fungsi</a:t>
            </a:r>
            <a:endParaRPr lang="id-ID" sz="3200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34400" y="640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8B589F-3ECC-49EF-82AC-DCB2FD10EB0A}" type="slidenum">
              <a:rPr lang="en-US" smtClean="0"/>
              <a:pPr algn="ctr"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982176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1.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b="1" dirty="0" err="1" smtClean="0"/>
              <a:t>satu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satu</a:t>
            </a:r>
            <a:r>
              <a:rPr lang="en-US" sz="2400" b="1" dirty="0" smtClean="0"/>
              <a:t> ( one-to-one)</a:t>
            </a:r>
          </a:p>
          <a:p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A yang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bayangan</a:t>
            </a:r>
            <a:endParaRPr lang="en-US" sz="2400" dirty="0" smtClean="0"/>
          </a:p>
          <a:p>
            <a:r>
              <a:rPr lang="sv-SE" sz="2400" dirty="0" smtClean="0"/>
              <a:t>yang sama, dengan kata lain jika a dan b adalah anggota</a:t>
            </a:r>
          </a:p>
          <a:p>
            <a:r>
              <a:rPr lang="en-US" sz="2400" dirty="0" err="1" smtClean="0"/>
              <a:t>himpunan</a:t>
            </a:r>
            <a:r>
              <a:rPr lang="en-US" sz="2400" dirty="0" smtClean="0"/>
              <a:t> A </a:t>
            </a:r>
            <a:r>
              <a:rPr lang="en-US" sz="2400" dirty="0" err="1" smtClean="0"/>
              <a:t>maka</a:t>
            </a:r>
            <a:r>
              <a:rPr lang="en-US" sz="2400" dirty="0" smtClean="0"/>
              <a:t> f(a) ≠ f(b) </a:t>
            </a:r>
            <a:r>
              <a:rPr lang="en-US" sz="2400" dirty="0" err="1" smtClean="0"/>
              <a:t>bilamana</a:t>
            </a:r>
            <a:r>
              <a:rPr lang="en-US" sz="2400" dirty="0" smtClean="0"/>
              <a:t> a ≠ b.</a:t>
            </a:r>
          </a:p>
          <a:p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F = {(1,w), (2,u), (3,v)} </a:t>
            </a:r>
            <a:r>
              <a:rPr lang="en-US" sz="2400" dirty="0" err="1" smtClean="0"/>
              <a:t>dari</a:t>
            </a:r>
            <a:r>
              <a:rPr lang="en-US" sz="2400" dirty="0" smtClean="0"/>
              <a:t> A = {1,2,3} </a:t>
            </a:r>
            <a:r>
              <a:rPr lang="en-US" sz="2400" dirty="0" err="1" smtClean="0"/>
              <a:t>ke</a:t>
            </a:r>
            <a:r>
              <a:rPr lang="en-US" sz="2400" dirty="0" smtClean="0"/>
              <a:t> B = {</a:t>
            </a:r>
            <a:r>
              <a:rPr lang="en-US" sz="2400" dirty="0" err="1" smtClean="0"/>
              <a:t>u,v,w,x</a:t>
            </a:r>
            <a:r>
              <a:rPr lang="en-US" sz="2400" dirty="0" smtClean="0"/>
              <a:t>}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2.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b="1" dirty="0" err="1" smtClean="0"/>
              <a:t>pada</a:t>
            </a:r>
            <a:r>
              <a:rPr lang="en-US" sz="2400" b="1" dirty="0" smtClean="0"/>
              <a:t> (onto)</a:t>
            </a:r>
          </a:p>
          <a:p>
            <a:r>
              <a:rPr lang="sv-SE" sz="2400" dirty="0" smtClean="0"/>
              <a:t>jika setiap himpunan b merupakan bayangan dari satu atau lebih</a:t>
            </a:r>
          </a:p>
          <a:p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A,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kata</a:t>
            </a:r>
            <a:r>
              <a:rPr lang="en-US" sz="2400" dirty="0" smtClean="0"/>
              <a:t> lain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f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endParaRPr lang="en-US" sz="2400" dirty="0" smtClean="0"/>
          </a:p>
          <a:p>
            <a:r>
              <a:rPr lang="en-US" sz="2400" dirty="0" err="1" smtClean="0"/>
              <a:t>bila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B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daerah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f.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524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Latihan</a:t>
            </a:r>
            <a:r>
              <a:rPr lang="en-US" sz="3200" dirty="0" smtClean="0"/>
              <a:t>:</a:t>
            </a:r>
            <a:endParaRPr lang="id-ID" sz="3200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34400" y="640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8B589F-3ECC-49EF-82AC-DCB2FD10EB0A}" type="slidenum">
              <a:rPr lang="en-US" smtClean="0"/>
              <a:pPr algn="ctr"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1443841"/>
            <a:ext cx="7924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Selidiki</a:t>
            </a:r>
            <a:r>
              <a:rPr lang="en-US" sz="2400" dirty="0" smtClean="0"/>
              <a:t> </a:t>
            </a:r>
            <a:r>
              <a:rPr lang="en-US" sz="2400" dirty="0" err="1" smtClean="0"/>
              <a:t>jenis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bukan</a:t>
            </a:r>
            <a:r>
              <a:rPr lang="en-US" sz="2400" dirty="0" smtClean="0"/>
              <a:t>,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satu-ke-satu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bukan</a:t>
            </a:r>
            <a:r>
              <a:rPr lang="en-US" sz="2400" dirty="0" smtClean="0"/>
              <a:t>,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bukan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1. A={1,2,3,4} </a:t>
            </a:r>
            <a:r>
              <a:rPr lang="en-US" sz="2400" dirty="0" err="1" smtClean="0"/>
              <a:t>dan</a:t>
            </a:r>
            <a:r>
              <a:rPr lang="en-US" sz="2400" dirty="0" smtClean="0"/>
              <a:t> B={</a:t>
            </a:r>
            <a:r>
              <a:rPr lang="en-US" sz="2400" dirty="0" err="1" smtClean="0"/>
              <a:t>u,v,w</a:t>
            </a:r>
            <a:r>
              <a:rPr lang="en-US" sz="2400" dirty="0" smtClean="0"/>
              <a:t>}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 f={(1,u),(2,v),(3,w)}</a:t>
            </a:r>
          </a:p>
          <a:p>
            <a:r>
              <a:rPr lang="en-US" sz="2400" dirty="0" smtClean="0"/>
              <a:t>2. A={1,2,3} </a:t>
            </a:r>
            <a:r>
              <a:rPr lang="en-US" sz="2400" dirty="0" err="1" smtClean="0"/>
              <a:t>dan</a:t>
            </a:r>
            <a:r>
              <a:rPr lang="en-US" sz="2400" dirty="0" smtClean="0"/>
              <a:t> B={</a:t>
            </a:r>
            <a:r>
              <a:rPr lang="en-US" sz="2400" dirty="0" err="1" smtClean="0"/>
              <a:t>u,v,w</a:t>
            </a:r>
            <a:r>
              <a:rPr lang="en-US" sz="2400" dirty="0" smtClean="0"/>
              <a:t>}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 f={(1,u),(1,v),(2,v),(3,w)}</a:t>
            </a:r>
          </a:p>
          <a:p>
            <a:r>
              <a:rPr lang="en-US" sz="2400" dirty="0" smtClean="0"/>
              <a:t>3. A={1,2,3} </a:t>
            </a:r>
            <a:r>
              <a:rPr lang="en-US" sz="2400" dirty="0" err="1" smtClean="0"/>
              <a:t>dan</a:t>
            </a:r>
            <a:r>
              <a:rPr lang="en-US" sz="2400" dirty="0" smtClean="0"/>
              <a:t> B={</a:t>
            </a:r>
            <a:r>
              <a:rPr lang="en-US" sz="2400" dirty="0" err="1" smtClean="0"/>
              <a:t>u,v,w,x</a:t>
            </a:r>
            <a:r>
              <a:rPr lang="en-US" sz="2400" dirty="0" smtClean="0"/>
              <a:t>}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 f ={(1,w),(2,u),(3,v)}</a:t>
            </a:r>
          </a:p>
          <a:p>
            <a:r>
              <a:rPr lang="en-US" sz="2400" dirty="0" smtClean="0"/>
              <a:t>4. A={1,2,3} </a:t>
            </a:r>
            <a:r>
              <a:rPr lang="en-US" sz="2400" dirty="0" err="1" smtClean="0"/>
              <a:t>dan</a:t>
            </a:r>
            <a:r>
              <a:rPr lang="en-US" sz="2400" dirty="0" smtClean="0"/>
              <a:t> B={</a:t>
            </a:r>
            <a:r>
              <a:rPr lang="en-US" sz="2400" dirty="0" err="1" smtClean="0"/>
              <a:t>u,v,w</a:t>
            </a:r>
            <a:r>
              <a:rPr lang="en-US" sz="2400" dirty="0" smtClean="0"/>
              <a:t>}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 f={(1,u),(2,u),(3,v)}</a:t>
            </a:r>
          </a:p>
          <a:p>
            <a:r>
              <a:rPr lang="en-US" sz="2400" dirty="0" smtClean="0"/>
              <a:t>5. A={1,2,3} </a:t>
            </a:r>
            <a:r>
              <a:rPr lang="en-US" sz="2400" dirty="0" err="1" smtClean="0"/>
              <a:t>dan</a:t>
            </a:r>
            <a:r>
              <a:rPr lang="en-US" sz="2400" dirty="0" smtClean="0"/>
              <a:t> B={</a:t>
            </a:r>
            <a:r>
              <a:rPr lang="en-US" sz="2400" dirty="0" err="1" smtClean="0"/>
              <a:t>u,v,w</a:t>
            </a:r>
            <a:r>
              <a:rPr lang="en-US" sz="2400" dirty="0" smtClean="0"/>
              <a:t>}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 f={(1,u),(2,w),(3,v)}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009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Sifat</a:t>
            </a:r>
            <a:r>
              <a:rPr lang="en-US" sz="3200" dirty="0" smtClean="0"/>
              <a:t> </a:t>
            </a:r>
            <a:r>
              <a:rPr lang="en-US" sz="3200" dirty="0" err="1" smtClean="0"/>
              <a:t>Relasi</a:t>
            </a:r>
            <a:r>
              <a:rPr lang="en-US" sz="3200" dirty="0" smtClean="0"/>
              <a:t> </a:t>
            </a:r>
            <a:r>
              <a:rPr lang="en-US" sz="3200" dirty="0" err="1" smtClean="0"/>
              <a:t>Himpunan</a:t>
            </a:r>
            <a:r>
              <a:rPr lang="en-US" sz="3200" dirty="0" smtClean="0"/>
              <a:t>: </a:t>
            </a:r>
            <a:r>
              <a:rPr lang="en-US" sz="3200" dirty="0" err="1" smtClean="0"/>
              <a:t>Invers</a:t>
            </a:r>
            <a:endParaRPr lang="id-ID" sz="3200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" y="762000"/>
            <a:ext cx="8267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Misalkan</a:t>
            </a:r>
            <a:r>
              <a:rPr lang="en-US" sz="2400" dirty="0" smtClean="0"/>
              <a:t> R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A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B. </a:t>
            </a:r>
            <a:r>
              <a:rPr lang="en-US" sz="2400" dirty="0" err="1" smtClean="0"/>
              <a:t>Invers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R yang </a:t>
            </a:r>
            <a:r>
              <a:rPr lang="en-US" sz="2400" dirty="0" err="1" smtClean="0"/>
              <a:t>dinyatakan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B </a:t>
            </a:r>
            <a:r>
              <a:rPr lang="en-US" sz="2400" dirty="0" err="1" smtClean="0"/>
              <a:t>ke</a:t>
            </a:r>
            <a:r>
              <a:rPr lang="en-US" sz="2400" dirty="0" smtClean="0"/>
              <a:t> A yang </a:t>
            </a:r>
            <a:r>
              <a:rPr lang="en-US" sz="2400" dirty="0" err="1" smtClean="0"/>
              <a:t>mengandung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pasangan</a:t>
            </a:r>
            <a:r>
              <a:rPr lang="en-US" sz="2400" dirty="0" smtClean="0"/>
              <a:t> </a:t>
            </a:r>
            <a:r>
              <a:rPr lang="en-US" sz="2400" dirty="0" err="1" smtClean="0"/>
              <a:t>terurut</a:t>
            </a:r>
            <a:r>
              <a:rPr lang="en-US" sz="2400" dirty="0" smtClean="0"/>
              <a:t> yang </a:t>
            </a:r>
            <a:r>
              <a:rPr lang="en-US" sz="2400" dirty="0" err="1" smtClean="0"/>
              <a:t>bila</a:t>
            </a:r>
            <a:r>
              <a:rPr lang="en-US" sz="2400" dirty="0" smtClean="0"/>
              <a:t> </a:t>
            </a:r>
            <a:r>
              <a:rPr lang="en-US" sz="2400" dirty="0" err="1" smtClean="0"/>
              <a:t>dipertukarkan</a:t>
            </a:r>
            <a:r>
              <a:rPr lang="en-US" sz="2400" dirty="0" smtClean="0"/>
              <a:t> </a:t>
            </a:r>
            <a:r>
              <a:rPr lang="en-US" sz="2400" dirty="0" err="1" smtClean="0"/>
              <a:t>masih</a:t>
            </a:r>
            <a:r>
              <a:rPr lang="en-US" sz="2400" dirty="0" smtClean="0"/>
              <a:t> </a:t>
            </a:r>
            <a:r>
              <a:rPr lang="en-US" sz="2400" dirty="0" err="1" smtClean="0"/>
              <a:t>termasuk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R. </a:t>
            </a:r>
            <a:r>
              <a:rPr lang="en-US" sz="2400" dirty="0" err="1" smtClean="0"/>
              <a:t>Ditulis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notasi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dirty="0" err="1" smtClean="0"/>
              <a:t>sbb</a:t>
            </a:r>
            <a:r>
              <a:rPr lang="en-US" sz="2400" dirty="0" smtClean="0"/>
              <a:t> :</a:t>
            </a:r>
          </a:p>
          <a:p>
            <a:endParaRPr lang="en-US" sz="2400" dirty="0" smtClean="0"/>
          </a:p>
          <a:p>
            <a:r>
              <a:rPr lang="en-US" sz="2400" dirty="0" smtClean="0"/>
              <a:t>R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= {(</a:t>
            </a:r>
            <a:r>
              <a:rPr lang="en-US" sz="2400" dirty="0" err="1" smtClean="0"/>
              <a:t>b,a</a:t>
            </a:r>
            <a:r>
              <a:rPr lang="en-US" sz="2400" dirty="0" smtClean="0"/>
              <a:t>) : (</a:t>
            </a:r>
            <a:r>
              <a:rPr lang="en-US" sz="2400" dirty="0" err="1" smtClean="0"/>
              <a:t>a,b</a:t>
            </a:r>
            <a:r>
              <a:rPr lang="en-US" sz="2400" dirty="0" smtClean="0"/>
              <a:t>)R} 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>A = {1,2,3}           B = {</a:t>
            </a:r>
            <a:r>
              <a:rPr lang="en-US" sz="2400" dirty="0" err="1" smtClean="0"/>
              <a:t>x,y</a:t>
            </a:r>
            <a:r>
              <a:rPr lang="en-US" sz="2400" dirty="0" smtClean="0"/>
              <a:t>}</a:t>
            </a:r>
            <a:br>
              <a:rPr lang="en-US" sz="2400" dirty="0" smtClean="0"/>
            </a:br>
            <a:r>
              <a:rPr lang="en-US" sz="2400" dirty="0" smtClean="0"/>
              <a:t>R = {(1,x), (1,y), (3,x)}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A </a:t>
            </a:r>
            <a:r>
              <a:rPr lang="en-US" sz="2400" dirty="0" err="1" smtClean="0"/>
              <a:t>ke</a:t>
            </a:r>
            <a:r>
              <a:rPr lang="en-US" sz="2400" dirty="0" smtClean="0"/>
              <a:t> B</a:t>
            </a:r>
            <a:br>
              <a:rPr lang="en-US" sz="2400" dirty="0" smtClean="0"/>
            </a:br>
            <a:r>
              <a:rPr lang="en-US" sz="2400" dirty="0" smtClean="0"/>
              <a:t>R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= {(x,1), (y,1), (x,3)}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invers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B </a:t>
            </a:r>
            <a:r>
              <a:rPr lang="en-US" sz="2400" dirty="0" err="1" smtClean="0"/>
              <a:t>ke</a:t>
            </a:r>
            <a:r>
              <a:rPr lang="en-US" sz="2400" dirty="0" smtClean="0"/>
              <a:t> A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8534400" y="640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8B589F-3ECC-49EF-82AC-DCB2FD10EB0A}" type="slidenum">
              <a:rPr lang="en-US" smtClean="0"/>
              <a:pPr algn="ctr"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7123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Sifat</a:t>
            </a:r>
            <a:r>
              <a:rPr lang="en-US" sz="3200" dirty="0" smtClean="0"/>
              <a:t> </a:t>
            </a:r>
            <a:r>
              <a:rPr lang="en-US" sz="3200" dirty="0" err="1" smtClean="0"/>
              <a:t>Relasi</a:t>
            </a:r>
            <a:r>
              <a:rPr lang="en-US" sz="3200" dirty="0" smtClean="0"/>
              <a:t> </a:t>
            </a:r>
            <a:r>
              <a:rPr lang="en-US" sz="3200" dirty="0" err="1" smtClean="0"/>
              <a:t>Himpunan</a:t>
            </a:r>
            <a:r>
              <a:rPr lang="en-US" sz="3200" dirty="0" smtClean="0"/>
              <a:t>: </a:t>
            </a:r>
            <a:r>
              <a:rPr lang="en-US" sz="3200" dirty="0" err="1" smtClean="0"/>
              <a:t>Refleksi</a:t>
            </a:r>
            <a:r>
              <a:rPr lang="en-US" sz="3200" dirty="0" smtClean="0"/>
              <a:t> (</a:t>
            </a:r>
            <a:r>
              <a:rPr lang="en-US" sz="3200" i="1" dirty="0" smtClean="0"/>
              <a:t>Reflexive</a:t>
            </a:r>
            <a:r>
              <a:rPr lang="en-US" sz="3200" dirty="0" smtClean="0"/>
              <a:t>)</a:t>
            </a:r>
            <a:endParaRPr lang="id-ID" sz="3200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" y="762000"/>
            <a:ext cx="82677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i="1" dirty="0" smtClean="0"/>
              <a:t>R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i="1" dirty="0" smtClean="0"/>
              <a:t>A </a:t>
            </a:r>
            <a:r>
              <a:rPr lang="en-US" sz="2400" dirty="0" err="1" smtClean="0"/>
              <a:t>dinamakan</a:t>
            </a:r>
            <a:r>
              <a:rPr lang="en-US" sz="2400" dirty="0" smtClean="0"/>
              <a:t> </a:t>
            </a:r>
            <a:r>
              <a:rPr lang="en-US" sz="2400" dirty="0" err="1" smtClean="0"/>
              <a:t>bersifat</a:t>
            </a:r>
            <a:r>
              <a:rPr lang="en-US" sz="2400" dirty="0" smtClean="0"/>
              <a:t> </a:t>
            </a:r>
            <a:r>
              <a:rPr lang="en-US" sz="2400" b="1" dirty="0" err="1" smtClean="0"/>
              <a:t>refleksif</a:t>
            </a:r>
            <a:r>
              <a:rPr lang="en-US" sz="2400" b="1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(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i="1" dirty="0" smtClean="0"/>
              <a:t>a</a:t>
            </a:r>
            <a:r>
              <a:rPr lang="en-US" sz="2400" dirty="0" smtClean="0"/>
              <a:t>) ∈ </a:t>
            </a:r>
            <a:r>
              <a:rPr lang="en-US" sz="2400" i="1" dirty="0" smtClean="0"/>
              <a:t>R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i="1" dirty="0" smtClean="0"/>
              <a:t>a </a:t>
            </a:r>
            <a:r>
              <a:rPr lang="en-US" sz="2400" dirty="0" smtClean="0"/>
              <a:t>∈ </a:t>
            </a:r>
            <a:r>
              <a:rPr lang="en-US" sz="2400" i="1" dirty="0" smtClean="0"/>
              <a:t>A</a:t>
            </a:r>
            <a:r>
              <a:rPr lang="en-US" sz="2400" dirty="0" smtClean="0"/>
              <a:t>.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kata</a:t>
            </a:r>
            <a:r>
              <a:rPr lang="en-US" sz="2400" dirty="0" smtClean="0"/>
              <a:t> lain,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i="1" dirty="0" smtClean="0"/>
              <a:t>R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i="1" dirty="0" smtClean="0"/>
              <a:t>A </a:t>
            </a:r>
            <a:r>
              <a:rPr lang="en-US" sz="2400" dirty="0" err="1" smtClean="0"/>
              <a:t>dikatakan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refleksif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i="1" dirty="0" smtClean="0"/>
              <a:t>a </a:t>
            </a:r>
            <a:r>
              <a:rPr lang="en-US" sz="2400" dirty="0" smtClean="0"/>
              <a:t>∈ </a:t>
            </a:r>
            <a:r>
              <a:rPr lang="en-US" sz="2400" i="1" dirty="0" smtClean="0"/>
              <a:t>A </a:t>
            </a:r>
            <a:r>
              <a:rPr lang="en-US" sz="2400" dirty="0" err="1" smtClean="0"/>
              <a:t>sedemikian</a:t>
            </a:r>
            <a:r>
              <a:rPr lang="en-US" sz="2400" dirty="0" smtClean="0"/>
              <a:t>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(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i="1" dirty="0" smtClean="0"/>
              <a:t>a</a:t>
            </a:r>
            <a:r>
              <a:rPr lang="en-US" sz="2400" dirty="0" smtClean="0"/>
              <a:t>) ∉ </a:t>
            </a:r>
            <a:r>
              <a:rPr lang="en-US" sz="2400" i="1" dirty="0" smtClean="0"/>
              <a:t>R</a:t>
            </a:r>
            <a:r>
              <a:rPr lang="en-US" sz="2400" dirty="0" smtClean="0"/>
              <a:t>.</a:t>
            </a:r>
          </a:p>
          <a:p>
            <a:endParaRPr lang="en-US" sz="2400" b="1" dirty="0" smtClean="0"/>
          </a:p>
          <a:p>
            <a:r>
              <a:rPr lang="en-US" sz="2400" b="1" dirty="0" err="1" smtClean="0"/>
              <a:t>Contoh</a:t>
            </a:r>
            <a:r>
              <a:rPr lang="en-US" sz="2400" b="1" dirty="0" smtClean="0"/>
              <a:t> : </a:t>
            </a:r>
            <a:endParaRPr lang="en-US" sz="2400" dirty="0" smtClean="0"/>
          </a:p>
          <a:p>
            <a:r>
              <a:rPr lang="en-US" sz="2400" dirty="0" err="1" smtClean="0"/>
              <a:t>Misalkan</a:t>
            </a:r>
            <a:r>
              <a:rPr lang="en-US" sz="2400" dirty="0" smtClean="0"/>
              <a:t> </a:t>
            </a:r>
            <a:r>
              <a:rPr lang="en-US" sz="2400" i="1" dirty="0" smtClean="0"/>
              <a:t>A </a:t>
            </a:r>
            <a:r>
              <a:rPr lang="en-US" sz="2400" dirty="0" smtClean="0"/>
              <a:t>= {1, 2, 3, 4},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i="1" dirty="0" smtClean="0"/>
              <a:t>R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‘≤’ yang </a:t>
            </a:r>
            <a:r>
              <a:rPr lang="en-US" sz="2400" dirty="0" err="1" smtClean="0"/>
              <a:t>didefinisikan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endParaRPr lang="en-US" sz="2400" dirty="0" smtClean="0"/>
          </a:p>
          <a:p>
            <a:r>
              <a:rPr lang="en-US" sz="2400" i="1" dirty="0" smtClean="0"/>
              <a:t>R </a:t>
            </a:r>
            <a:r>
              <a:rPr lang="en-US" sz="2400" dirty="0" smtClean="0"/>
              <a:t>= {(1, 1), (1, 2), (1, 4), (2, 2), (2, 3), (2, 4), (3, 3), (3, 4), (4, 4)}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Terlihat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(1, 1), (2, 2), (3, 3), (4, 4)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unsur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i="1" dirty="0" smtClean="0"/>
              <a:t>R</a:t>
            </a:r>
            <a:r>
              <a:rPr lang="en-US" sz="2400" dirty="0" smtClean="0"/>
              <a:t>.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demikian</a:t>
            </a:r>
            <a:r>
              <a:rPr lang="en-US" sz="2400" dirty="0" smtClean="0"/>
              <a:t> </a:t>
            </a:r>
            <a:r>
              <a:rPr lang="en-US" sz="2400" i="1" dirty="0" smtClean="0"/>
              <a:t>R </a:t>
            </a:r>
            <a:r>
              <a:rPr lang="en-US" sz="2400" dirty="0" err="1" smtClean="0"/>
              <a:t>dinamakan</a:t>
            </a:r>
            <a:r>
              <a:rPr lang="en-US" sz="2400" dirty="0" smtClean="0"/>
              <a:t> </a:t>
            </a:r>
            <a:r>
              <a:rPr lang="en-US" sz="2400" dirty="0" err="1" smtClean="0"/>
              <a:t>bersifat</a:t>
            </a:r>
            <a:r>
              <a:rPr lang="en-US" sz="2400" dirty="0" smtClean="0"/>
              <a:t> </a:t>
            </a:r>
            <a:r>
              <a:rPr lang="en-US" sz="2400" dirty="0" err="1" smtClean="0"/>
              <a:t>refleksif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 = {(1, 1), (1, 2), (1, 3), (1, 4), (2, 3), (2, 4), (3, 3), (3, 4), (4, 4)}</a:t>
            </a:r>
            <a:r>
              <a:rPr lang="en-US" sz="2400" b="1" dirty="0"/>
              <a:t> </a:t>
            </a:r>
            <a:r>
              <a:rPr lang="en-US" sz="2400" dirty="0" err="1" smtClean="0"/>
              <a:t>bukan</a:t>
            </a:r>
            <a:r>
              <a:rPr lang="en-US" sz="2400" dirty="0" smtClean="0"/>
              <a:t> </a:t>
            </a:r>
            <a:r>
              <a:rPr lang="en-US" sz="2400" dirty="0" err="1" smtClean="0"/>
              <a:t>refleksi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(2,2) ∉ </a:t>
            </a:r>
            <a:r>
              <a:rPr lang="en-US" sz="2400" i="1" dirty="0" smtClean="0"/>
              <a:t>R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8534400" y="640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8B589F-3ECC-49EF-82AC-DCB2FD10EB0A}" type="slidenum">
              <a:rPr lang="en-US" smtClean="0"/>
              <a:pPr algn="ctr"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534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Sifat</a:t>
            </a:r>
            <a:r>
              <a:rPr lang="en-US" sz="3200" dirty="0" smtClean="0"/>
              <a:t> </a:t>
            </a:r>
            <a:r>
              <a:rPr lang="en-US" sz="3200" dirty="0" err="1" smtClean="0"/>
              <a:t>Relasi</a:t>
            </a:r>
            <a:r>
              <a:rPr lang="en-US" sz="3200" dirty="0" smtClean="0"/>
              <a:t> </a:t>
            </a:r>
            <a:r>
              <a:rPr lang="en-US" sz="3200" dirty="0" err="1" smtClean="0"/>
              <a:t>Himpunan</a:t>
            </a:r>
            <a:r>
              <a:rPr lang="en-US" sz="3200" dirty="0" smtClean="0"/>
              <a:t>: </a:t>
            </a:r>
            <a:r>
              <a:rPr lang="en-US" sz="3200" dirty="0" err="1" smtClean="0"/>
              <a:t>Irefleksi</a:t>
            </a:r>
            <a:r>
              <a:rPr lang="en-US" sz="3200" dirty="0" smtClean="0"/>
              <a:t> </a:t>
            </a:r>
            <a:endParaRPr lang="id-ID" sz="3200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" y="762000"/>
            <a:ext cx="82677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Relasi </a:t>
            </a:r>
            <a:r>
              <a:rPr lang="id-ID" sz="2400" i="1" dirty="0" smtClean="0"/>
              <a:t>R</a:t>
            </a:r>
            <a:r>
              <a:rPr lang="id-ID" sz="2400" dirty="0" smtClean="0"/>
              <a:t> dalam </a:t>
            </a:r>
            <a:r>
              <a:rPr lang="id-ID" sz="2400" i="1" dirty="0" smtClean="0"/>
              <a:t>A</a:t>
            </a:r>
            <a:r>
              <a:rPr lang="id-ID" sz="2400" dirty="0" smtClean="0"/>
              <a:t> disebut memiliki sifat irefleksif, jika setiap elemen </a:t>
            </a:r>
            <a:r>
              <a:rPr lang="id-ID" sz="2400" i="1" dirty="0" smtClean="0"/>
              <a:t>A</a:t>
            </a:r>
            <a:r>
              <a:rPr lang="id-ID" sz="2400" dirty="0" smtClean="0"/>
              <a:t> tidak berhubungan dengan dirinya sendiri.</a:t>
            </a:r>
            <a:endParaRPr lang="en-US" sz="2400" dirty="0" smtClean="0"/>
          </a:p>
          <a:p>
            <a:endParaRPr lang="en-US" sz="2400" b="1" dirty="0" smtClean="0"/>
          </a:p>
          <a:p>
            <a:pPr marL="290513" indent="-290513">
              <a:buFont typeface="Wingdings" pitchFamily="2" charset="2"/>
              <a:buChar char="ü"/>
            </a:pPr>
            <a:r>
              <a:rPr lang="id-ID" sz="2400" dirty="0" smtClean="0"/>
              <a:t>Contoh relasi irefleksif adalah relasi “</a:t>
            </a:r>
            <a:r>
              <a:rPr lang="id-ID" sz="2400" i="1" dirty="0" smtClean="0"/>
              <a:t>x</a:t>
            </a:r>
            <a:r>
              <a:rPr lang="id-ID" sz="2400" dirty="0" smtClean="0"/>
              <a:t> mampu mencukur rambut </a:t>
            </a:r>
            <a:r>
              <a:rPr lang="id-ID" sz="2400" i="1" dirty="0" smtClean="0"/>
              <a:t>y</a:t>
            </a:r>
            <a:r>
              <a:rPr lang="id-ID" sz="2400" dirty="0" smtClean="0"/>
              <a:t> dengan rapi sempurna.”, dengan </a:t>
            </a:r>
            <a:r>
              <a:rPr lang="id-ID" sz="2400" i="1" dirty="0" smtClean="0"/>
              <a:t>x</a:t>
            </a:r>
            <a:r>
              <a:rPr lang="id-ID" sz="2400" dirty="0" smtClean="0"/>
              <a:t> dan </a:t>
            </a:r>
            <a:r>
              <a:rPr lang="id-ID" sz="2400" i="1" dirty="0" smtClean="0"/>
              <a:t>y</a:t>
            </a:r>
            <a:r>
              <a:rPr lang="id-ID" sz="2400" dirty="0" smtClean="0"/>
              <a:t> adalah setiap pemotong rambut. </a:t>
            </a:r>
            <a:endParaRPr lang="en-US" sz="2400" dirty="0" smtClean="0"/>
          </a:p>
          <a:p>
            <a:pPr marL="290513" indent="-290513">
              <a:buFont typeface="Wingdings" pitchFamily="2" charset="2"/>
              <a:buChar char="ü"/>
            </a:pPr>
            <a:r>
              <a:rPr lang="id-ID" sz="2400" dirty="0" smtClean="0"/>
              <a:t>Diandaikan bahwa setiap orang hanya dapat mencukur rambut orang lain dengan rapi sempurna, maka relasi ini adalah irefleksif, karena tidak ada seorang tukang cukur </a:t>
            </a:r>
            <a:r>
              <a:rPr lang="id-ID" sz="2400" i="1" dirty="0" smtClean="0"/>
              <a:t>a</a:t>
            </a:r>
            <a:r>
              <a:rPr lang="id-ID" sz="2400" dirty="0" smtClean="0"/>
              <a:t> yang mampu mencukur rambutnya sendiri.</a:t>
            </a:r>
            <a:endParaRPr lang="en-US" sz="2400" dirty="0" smtClean="0"/>
          </a:p>
          <a:p>
            <a:endParaRPr lang="id-ID" sz="2400" dirty="0" smtClean="0"/>
          </a:p>
          <a:p>
            <a:r>
              <a:rPr lang="id-ID" sz="2400" dirty="0" smtClean="0"/>
              <a:t>Contoh lain dalam himpunan bilangan bulat adalah, relasi &lt; dan &gt; adalah irefleksif.</a:t>
            </a:r>
            <a:endParaRPr lang="id-ID" sz="2400" dirty="0"/>
          </a:p>
        </p:txBody>
      </p:sp>
      <p:sp>
        <p:nvSpPr>
          <p:cNvPr id="10" name="Rectangle 9"/>
          <p:cNvSpPr/>
          <p:nvPr/>
        </p:nvSpPr>
        <p:spPr>
          <a:xfrm>
            <a:off x="8534400" y="640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8B589F-3ECC-49EF-82AC-DCB2FD10EB0A}" type="slidenum">
              <a:rPr lang="en-US" smtClean="0"/>
              <a:pPr algn="ctr"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7773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Sifat</a:t>
            </a:r>
            <a:r>
              <a:rPr lang="en-US" sz="3200" dirty="0" smtClean="0"/>
              <a:t> </a:t>
            </a:r>
            <a:r>
              <a:rPr lang="en-US" sz="3200" dirty="0" err="1" smtClean="0"/>
              <a:t>Relasi</a:t>
            </a:r>
            <a:r>
              <a:rPr lang="en-US" sz="3200" dirty="0" smtClean="0"/>
              <a:t> </a:t>
            </a:r>
            <a:r>
              <a:rPr lang="en-US" sz="3200" dirty="0" err="1" smtClean="0"/>
              <a:t>Himpunan</a:t>
            </a:r>
            <a:r>
              <a:rPr lang="en-US" sz="3200" dirty="0" smtClean="0"/>
              <a:t>: </a:t>
            </a:r>
            <a:r>
              <a:rPr lang="en-US" sz="3200" dirty="0" err="1" smtClean="0"/>
              <a:t>Simetri</a:t>
            </a:r>
            <a:r>
              <a:rPr lang="en-US" sz="3200" dirty="0" smtClean="0"/>
              <a:t> (</a:t>
            </a:r>
            <a:r>
              <a:rPr lang="en-US" sz="3200" i="1" dirty="0" err="1" smtClean="0"/>
              <a:t>Symmetrice</a:t>
            </a:r>
            <a:r>
              <a:rPr lang="en-US" sz="3200" dirty="0" smtClean="0"/>
              <a:t>)</a:t>
            </a:r>
            <a:endParaRPr lang="id-ID" sz="3200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" y="762000"/>
            <a:ext cx="8267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i="1" dirty="0" smtClean="0"/>
              <a:t>R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i="1" dirty="0" smtClean="0"/>
              <a:t>A </a:t>
            </a:r>
            <a:r>
              <a:rPr lang="en-US" sz="2400" dirty="0" err="1" smtClean="0"/>
              <a:t>dinamakan</a:t>
            </a:r>
            <a:r>
              <a:rPr lang="en-US" sz="2400" dirty="0" smtClean="0"/>
              <a:t> </a:t>
            </a:r>
            <a:r>
              <a:rPr lang="en-US" sz="2400" dirty="0" err="1" smtClean="0"/>
              <a:t>bersifat</a:t>
            </a:r>
            <a:r>
              <a:rPr lang="en-US" sz="2400" dirty="0" smtClean="0"/>
              <a:t> </a:t>
            </a:r>
            <a:r>
              <a:rPr lang="en-US" sz="2400" b="1" dirty="0" err="1" smtClean="0"/>
              <a:t>simetri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setangkup</a:t>
            </a:r>
            <a:r>
              <a:rPr lang="en-US" sz="2400" b="1" dirty="0" smtClean="0"/>
              <a:t>) </a:t>
            </a:r>
            <a:r>
              <a:rPr lang="en-US" sz="2400" dirty="0" err="1" smtClean="0"/>
              <a:t>jika</a:t>
            </a:r>
            <a:r>
              <a:rPr lang="en-US" sz="2400" dirty="0" smtClean="0"/>
              <a:t> (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i="1" dirty="0" smtClean="0"/>
              <a:t>b</a:t>
            </a:r>
            <a:r>
              <a:rPr lang="en-US" sz="2400" dirty="0" smtClean="0"/>
              <a:t>) ∈ </a:t>
            </a:r>
            <a:r>
              <a:rPr lang="en-US" sz="2400" i="1" dirty="0" smtClean="0"/>
              <a:t>R</a:t>
            </a:r>
            <a:r>
              <a:rPr lang="en-US" sz="2400" dirty="0" smtClean="0"/>
              <a:t>,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i="1" dirty="0" smtClean="0"/>
              <a:t>b </a:t>
            </a:r>
            <a:r>
              <a:rPr lang="en-US" sz="2400" dirty="0" smtClean="0"/>
              <a:t>∈ 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(</a:t>
            </a:r>
            <a:r>
              <a:rPr lang="en-US" sz="2400" i="1" dirty="0" smtClean="0"/>
              <a:t>b</a:t>
            </a:r>
            <a:r>
              <a:rPr lang="en-US" sz="2400" dirty="0" smtClean="0"/>
              <a:t>, </a:t>
            </a:r>
            <a:r>
              <a:rPr lang="en-US" sz="2400" i="1" dirty="0" smtClean="0"/>
              <a:t>a</a:t>
            </a:r>
            <a:r>
              <a:rPr lang="en-US" sz="2400" dirty="0" smtClean="0"/>
              <a:t>) ∈ </a:t>
            </a:r>
            <a:r>
              <a:rPr lang="en-US" sz="2400" i="1" dirty="0" smtClean="0"/>
              <a:t>R</a:t>
            </a:r>
            <a:r>
              <a:rPr lang="en-US" sz="2400" dirty="0" smtClean="0"/>
              <a:t>.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i="1" dirty="0" smtClean="0"/>
              <a:t>R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i="1" dirty="0" smtClean="0"/>
              <a:t>A </a:t>
            </a:r>
            <a:r>
              <a:rPr lang="en-US" sz="2400" dirty="0" err="1" smtClean="0"/>
              <a:t>dikatakan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simetri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(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i="1" dirty="0" smtClean="0"/>
              <a:t>b</a:t>
            </a:r>
            <a:r>
              <a:rPr lang="en-US" sz="2400" dirty="0" smtClean="0"/>
              <a:t>) ∈ </a:t>
            </a:r>
            <a:r>
              <a:rPr lang="en-US" sz="2400" i="1" dirty="0" smtClean="0"/>
              <a:t>R </a:t>
            </a:r>
            <a:r>
              <a:rPr lang="en-US" sz="2400" dirty="0" err="1" smtClean="0"/>
              <a:t>sementara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 (</a:t>
            </a:r>
            <a:r>
              <a:rPr lang="en-US" sz="2400" i="1" dirty="0" smtClean="0"/>
              <a:t>b</a:t>
            </a:r>
            <a:r>
              <a:rPr lang="en-US" sz="2400" dirty="0" smtClean="0"/>
              <a:t>, </a:t>
            </a:r>
            <a:r>
              <a:rPr lang="en-US" sz="2400" i="1" dirty="0" smtClean="0"/>
              <a:t>a</a:t>
            </a:r>
            <a:r>
              <a:rPr lang="en-US" sz="2400" dirty="0" smtClean="0"/>
              <a:t>) ∉ </a:t>
            </a:r>
            <a:r>
              <a:rPr lang="en-US" sz="2400" i="1" dirty="0" smtClean="0"/>
              <a:t>R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r>
              <a:rPr lang="en-US" sz="2400" dirty="0" err="1" smtClean="0"/>
              <a:t>Misalkan</a:t>
            </a:r>
            <a:r>
              <a:rPr lang="en-US" sz="2400" dirty="0" smtClean="0"/>
              <a:t> A={1,2,3}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R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bawah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endParaRPr lang="en-US" sz="2400" dirty="0" smtClean="0"/>
          </a:p>
          <a:p>
            <a:r>
              <a:rPr lang="fi-FI" sz="2400" dirty="0" smtClean="0"/>
              <a:t>didefinisikan pada himpunan A, maka</a:t>
            </a:r>
          </a:p>
          <a:p>
            <a:r>
              <a:rPr lang="pt-BR" sz="2400" dirty="0" smtClean="0"/>
              <a:t>a. R = {(1,1),(1,2),(2,3),(2,1),(3,2)} … simetri</a:t>
            </a:r>
          </a:p>
          <a:p>
            <a:r>
              <a:rPr lang="en-US" sz="2400" dirty="0" smtClean="0"/>
              <a:t>b. R = {(1,1),(1,2),(2,3),(2,1),(3,3)} …</a:t>
            </a:r>
            <a:r>
              <a:rPr lang="en-US" sz="2400" dirty="0" err="1" smtClean="0"/>
              <a:t>tak</a:t>
            </a:r>
            <a:r>
              <a:rPr lang="en-US" sz="2400" dirty="0" smtClean="0"/>
              <a:t> </a:t>
            </a:r>
            <a:r>
              <a:rPr lang="en-US" sz="2400" dirty="0" err="1" smtClean="0"/>
              <a:t>simetri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34400" y="640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8B589F-3ECC-49EF-82AC-DCB2FD10EB0A}" type="slidenum">
              <a:rPr lang="en-US" smtClean="0"/>
              <a:pPr algn="ctr"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9108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Sifat</a:t>
            </a:r>
            <a:r>
              <a:rPr lang="en-US" sz="3200" dirty="0" smtClean="0"/>
              <a:t> </a:t>
            </a:r>
            <a:r>
              <a:rPr lang="en-US" sz="3200" dirty="0" err="1" smtClean="0"/>
              <a:t>Relasi</a:t>
            </a:r>
            <a:r>
              <a:rPr lang="en-US" sz="3200" dirty="0" smtClean="0"/>
              <a:t> </a:t>
            </a:r>
            <a:r>
              <a:rPr lang="en-US" sz="3200" dirty="0" err="1" smtClean="0"/>
              <a:t>Himpunan</a:t>
            </a:r>
            <a:r>
              <a:rPr lang="en-US" sz="3200" dirty="0" smtClean="0"/>
              <a:t>: Anti-</a:t>
            </a:r>
            <a:r>
              <a:rPr lang="en-US" sz="3200" dirty="0" err="1" smtClean="0"/>
              <a:t>Simetri</a:t>
            </a:r>
            <a:r>
              <a:rPr lang="en-US" sz="3200" dirty="0" smtClean="0"/>
              <a:t> (</a:t>
            </a:r>
            <a:r>
              <a:rPr lang="en-US" sz="3200" i="1" dirty="0" smtClean="0"/>
              <a:t>Anti-</a:t>
            </a:r>
            <a:r>
              <a:rPr lang="en-US" sz="3200" i="1" dirty="0" err="1" smtClean="0"/>
              <a:t>Symmetrice</a:t>
            </a:r>
            <a:r>
              <a:rPr lang="en-US" sz="3200" dirty="0" smtClean="0"/>
              <a:t>)</a:t>
            </a:r>
            <a:endParaRPr lang="id-ID" sz="3200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" y="762000"/>
            <a:ext cx="82677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i="1" dirty="0" smtClean="0"/>
              <a:t>R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i="1" dirty="0" smtClean="0"/>
              <a:t>A </a:t>
            </a:r>
            <a:r>
              <a:rPr lang="en-US" sz="2400" dirty="0" err="1" smtClean="0"/>
              <a:t>dikatakan</a:t>
            </a:r>
            <a:r>
              <a:rPr lang="en-US" sz="2400" dirty="0" smtClean="0"/>
              <a:t> </a:t>
            </a:r>
            <a:r>
              <a:rPr lang="en-US" sz="2400" b="1" dirty="0" smtClean="0"/>
              <a:t>anti </a:t>
            </a:r>
            <a:r>
              <a:rPr lang="en-US" sz="2400" b="1" dirty="0" err="1" smtClean="0"/>
              <a:t>simetri</a:t>
            </a:r>
            <a:r>
              <a:rPr lang="en-US" sz="2400" b="1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i="1" dirty="0" smtClean="0"/>
              <a:t>b </a:t>
            </a:r>
            <a:r>
              <a:rPr lang="en-US" sz="2400" dirty="0" smtClean="0"/>
              <a:t>∈ </a:t>
            </a:r>
            <a:r>
              <a:rPr lang="en-US" sz="2400" i="1" dirty="0" smtClean="0"/>
              <a:t>A</a:t>
            </a:r>
            <a:r>
              <a:rPr lang="en-US" sz="2400" dirty="0" smtClean="0"/>
              <a:t>, (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i="1" dirty="0" smtClean="0"/>
              <a:t>b</a:t>
            </a:r>
            <a:r>
              <a:rPr lang="en-US" sz="2400" dirty="0" smtClean="0"/>
              <a:t>) ∈ </a:t>
            </a:r>
            <a:r>
              <a:rPr lang="en-US" sz="2400" i="1" dirty="0" smtClean="0"/>
              <a:t>R </a:t>
            </a:r>
            <a:r>
              <a:rPr lang="en-US" sz="2400" dirty="0" err="1" smtClean="0"/>
              <a:t>dan</a:t>
            </a:r>
            <a:r>
              <a:rPr lang="en-US" sz="2400" dirty="0" smtClean="0"/>
              <a:t> (</a:t>
            </a:r>
            <a:r>
              <a:rPr lang="en-US" sz="2400" i="1" dirty="0" smtClean="0"/>
              <a:t>b</a:t>
            </a:r>
            <a:r>
              <a:rPr lang="en-US" sz="2400" dirty="0" smtClean="0"/>
              <a:t>, </a:t>
            </a:r>
            <a:r>
              <a:rPr lang="en-US" sz="2400" i="1" dirty="0" smtClean="0"/>
              <a:t>a</a:t>
            </a:r>
            <a:r>
              <a:rPr lang="en-US" sz="2400" dirty="0" smtClean="0"/>
              <a:t>) ∈ </a:t>
            </a:r>
            <a:r>
              <a:rPr lang="en-US" sz="2400" i="1" dirty="0" smtClean="0"/>
              <a:t>R </a:t>
            </a:r>
            <a:r>
              <a:rPr lang="en-US" sz="2400" dirty="0" err="1" smtClean="0"/>
              <a:t>berlaku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i="1" dirty="0" smtClean="0"/>
              <a:t>a </a:t>
            </a:r>
            <a:r>
              <a:rPr lang="en-US" sz="2400" dirty="0" smtClean="0"/>
              <a:t>= </a:t>
            </a:r>
            <a:r>
              <a:rPr lang="en-US" sz="2400" i="1" dirty="0" smtClean="0"/>
              <a:t>b</a:t>
            </a:r>
            <a:r>
              <a:rPr lang="en-US" sz="2400" dirty="0" smtClean="0"/>
              <a:t>. </a:t>
            </a:r>
            <a:r>
              <a:rPr lang="en-US" sz="2400" dirty="0" err="1" smtClean="0"/>
              <a:t>Perhatikanlah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</a:t>
            </a:r>
            <a:r>
              <a:rPr lang="en-US" sz="2400" dirty="0" err="1" smtClean="0"/>
              <a:t>istilah</a:t>
            </a:r>
            <a:r>
              <a:rPr lang="en-US" sz="2400" dirty="0" smtClean="0"/>
              <a:t> </a:t>
            </a:r>
            <a:r>
              <a:rPr lang="en-US" sz="2400" dirty="0" err="1" smtClean="0"/>
              <a:t>simetri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anti </a:t>
            </a:r>
            <a:r>
              <a:rPr lang="en-US" sz="2400" dirty="0" err="1" smtClean="0"/>
              <a:t>simetri</a:t>
            </a:r>
            <a:r>
              <a:rPr lang="en-US" sz="2400" dirty="0" smtClean="0"/>
              <a:t> </a:t>
            </a:r>
            <a:r>
              <a:rPr lang="en-US" sz="2400" dirty="0" err="1" smtClean="0"/>
              <a:t>tidaklah</a:t>
            </a:r>
            <a:r>
              <a:rPr lang="en-US" sz="2400" dirty="0" smtClean="0"/>
              <a:t> </a:t>
            </a:r>
            <a:r>
              <a:rPr lang="en-US" sz="2400" dirty="0" err="1" smtClean="0"/>
              <a:t>berlawanan</a:t>
            </a:r>
            <a:r>
              <a:rPr lang="en-US" sz="2400" dirty="0" smtClean="0"/>
              <a:t>,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kedua</a:t>
            </a:r>
            <a:r>
              <a:rPr lang="en-US" sz="2400" dirty="0" smtClean="0"/>
              <a:t> </a:t>
            </a:r>
            <a:r>
              <a:rPr lang="en-US" sz="2400" dirty="0" err="1" smtClean="0"/>
              <a:t>sifat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sekaligus</a:t>
            </a:r>
            <a:r>
              <a:rPr lang="en-US" sz="2400" dirty="0" smtClean="0"/>
              <a:t>. </a:t>
            </a:r>
            <a:r>
              <a:rPr lang="en-US" sz="2400" dirty="0" err="1" smtClean="0"/>
              <a:t>Namun</a:t>
            </a:r>
            <a:r>
              <a:rPr lang="en-US" sz="2400" dirty="0" smtClean="0"/>
              <a:t>,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kedua</a:t>
            </a:r>
            <a:r>
              <a:rPr lang="en-US" sz="2400" dirty="0" smtClean="0"/>
              <a:t> </a:t>
            </a:r>
            <a:r>
              <a:rPr lang="en-US" sz="2400" dirty="0" err="1" smtClean="0"/>
              <a:t>sifat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sekaligus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ia</a:t>
            </a:r>
            <a:r>
              <a:rPr lang="en-US" sz="2400" dirty="0" smtClean="0"/>
              <a:t> </a:t>
            </a:r>
            <a:r>
              <a:rPr lang="en-US" sz="2400" dirty="0" err="1" smtClean="0"/>
              <a:t>mengandung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pasangan</a:t>
            </a:r>
            <a:r>
              <a:rPr lang="en-US" sz="2400" dirty="0" smtClean="0"/>
              <a:t> </a:t>
            </a:r>
            <a:r>
              <a:rPr lang="en-US" sz="2400" dirty="0" err="1" smtClean="0"/>
              <a:t>terurut</a:t>
            </a:r>
            <a:r>
              <a:rPr lang="en-US" sz="2400" dirty="0" smtClean="0"/>
              <a:t> </a:t>
            </a:r>
            <a:r>
              <a:rPr lang="en-US" sz="2400" dirty="0" err="1" smtClean="0"/>
              <a:t>berbentuk</a:t>
            </a:r>
            <a:r>
              <a:rPr lang="en-US" sz="2400" dirty="0" smtClean="0"/>
              <a:t> (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i="1" dirty="0" smtClean="0"/>
              <a:t>b</a:t>
            </a:r>
            <a:r>
              <a:rPr lang="en-US" sz="2400" dirty="0" smtClean="0"/>
              <a:t>) yang </a:t>
            </a:r>
            <a:r>
              <a:rPr lang="en-US" sz="2400" dirty="0" err="1" smtClean="0"/>
              <a:t>mana</a:t>
            </a:r>
            <a:r>
              <a:rPr lang="en-US" sz="2400" dirty="0" smtClean="0"/>
              <a:t> </a:t>
            </a:r>
            <a:r>
              <a:rPr lang="en-US" sz="2400" i="1" dirty="0" smtClean="0"/>
              <a:t>a </a:t>
            </a:r>
            <a:r>
              <a:rPr lang="en-US" sz="2400" dirty="0" smtClean="0"/>
              <a:t>≠ </a:t>
            </a:r>
            <a:r>
              <a:rPr lang="en-US" sz="2400" i="1" dirty="0" smtClean="0"/>
              <a:t>b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r>
              <a:rPr lang="en-US" sz="2400" dirty="0" err="1" smtClean="0"/>
              <a:t>Misalkan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i="1" dirty="0" smtClean="0"/>
              <a:t>R </a:t>
            </a:r>
            <a:r>
              <a:rPr lang="en-US" sz="2400" dirty="0" smtClean="0"/>
              <a:t>= {(1, 1), (2, 2), (3, 3) }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i="1" dirty="0" smtClean="0"/>
              <a:t>R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simetri</a:t>
            </a:r>
            <a:r>
              <a:rPr lang="en-US" sz="2400" dirty="0" smtClean="0"/>
              <a:t> </a:t>
            </a:r>
            <a:r>
              <a:rPr lang="en-US" sz="2400" dirty="0" err="1" smtClean="0"/>
              <a:t>sekaligus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yang anti </a:t>
            </a:r>
            <a:r>
              <a:rPr lang="en-US" sz="2400" dirty="0" err="1" smtClean="0"/>
              <a:t>simetri</a:t>
            </a:r>
            <a:r>
              <a:rPr lang="en-US" sz="2400" dirty="0" smtClean="0"/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34400" y="640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8B589F-3ECC-49EF-82AC-DCB2FD10EB0A}" type="slidenum">
              <a:rPr lang="en-US" smtClean="0"/>
              <a:pPr algn="ctr"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7288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Sifat</a:t>
            </a:r>
            <a:r>
              <a:rPr lang="en-US" sz="3200" dirty="0" smtClean="0"/>
              <a:t> </a:t>
            </a:r>
            <a:r>
              <a:rPr lang="en-US" sz="3200" dirty="0" err="1" smtClean="0"/>
              <a:t>Relasi</a:t>
            </a:r>
            <a:r>
              <a:rPr lang="en-US" sz="3200" dirty="0" smtClean="0"/>
              <a:t> </a:t>
            </a:r>
            <a:r>
              <a:rPr lang="en-US" sz="3200" dirty="0" err="1" smtClean="0"/>
              <a:t>Himpunan</a:t>
            </a:r>
            <a:r>
              <a:rPr lang="en-US" sz="3200" dirty="0" smtClean="0"/>
              <a:t>: </a:t>
            </a:r>
            <a:r>
              <a:rPr lang="en-US" sz="3200" dirty="0" err="1" smtClean="0"/>
              <a:t>Transitif</a:t>
            </a:r>
            <a:r>
              <a:rPr lang="en-US" sz="3200" dirty="0" smtClean="0"/>
              <a:t> (</a:t>
            </a:r>
            <a:r>
              <a:rPr lang="en-US" sz="3200" i="1" dirty="0" smtClean="0"/>
              <a:t>Transitive</a:t>
            </a:r>
            <a:r>
              <a:rPr lang="en-US" sz="3200" dirty="0" smtClean="0"/>
              <a:t>)</a:t>
            </a:r>
            <a:endParaRPr lang="id-ID" sz="3200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" y="762000"/>
            <a:ext cx="82677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i="1" dirty="0" smtClean="0"/>
              <a:t>R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i="1" dirty="0" smtClean="0"/>
              <a:t>A </a:t>
            </a:r>
            <a:r>
              <a:rPr lang="en-US" sz="2400" dirty="0" err="1" smtClean="0"/>
              <a:t>dinamakan</a:t>
            </a:r>
            <a:r>
              <a:rPr lang="en-US" sz="2400" dirty="0" smtClean="0"/>
              <a:t> </a:t>
            </a:r>
            <a:r>
              <a:rPr lang="en-US" sz="2400" dirty="0" err="1" smtClean="0"/>
              <a:t>bersifat</a:t>
            </a:r>
            <a:r>
              <a:rPr lang="en-US" sz="2400" dirty="0" smtClean="0"/>
              <a:t> </a:t>
            </a:r>
            <a:r>
              <a:rPr lang="en-US" sz="2400" b="1" dirty="0" err="1" smtClean="0"/>
              <a:t>transitif</a:t>
            </a:r>
            <a:r>
              <a:rPr lang="en-US" sz="2400" b="1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(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i="1" dirty="0" smtClean="0"/>
              <a:t>b</a:t>
            </a:r>
            <a:r>
              <a:rPr lang="en-US" sz="2400" dirty="0" smtClean="0"/>
              <a:t>) ∈ </a:t>
            </a:r>
            <a:r>
              <a:rPr lang="en-US" sz="2400" i="1" dirty="0" smtClean="0"/>
              <a:t>R </a:t>
            </a:r>
            <a:r>
              <a:rPr lang="en-US" sz="2400" dirty="0" err="1" smtClean="0"/>
              <a:t>dan</a:t>
            </a:r>
            <a:r>
              <a:rPr lang="en-US" sz="2400" dirty="0" smtClean="0"/>
              <a:t> (</a:t>
            </a:r>
            <a:r>
              <a:rPr lang="en-US" sz="2400" i="1" dirty="0" smtClean="0"/>
              <a:t>b</a:t>
            </a:r>
            <a:r>
              <a:rPr lang="en-US" sz="2400" dirty="0" smtClean="0"/>
              <a:t>, </a:t>
            </a:r>
            <a:r>
              <a:rPr lang="en-US" sz="2400" i="1" dirty="0" smtClean="0"/>
              <a:t>c</a:t>
            </a:r>
            <a:r>
              <a:rPr lang="en-US" sz="2400" dirty="0" smtClean="0"/>
              <a:t>) ∈ </a:t>
            </a:r>
            <a:r>
              <a:rPr lang="en-US" sz="2400" i="1" dirty="0" smtClean="0"/>
              <a:t>R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(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i="1" dirty="0" smtClean="0"/>
              <a:t>c</a:t>
            </a:r>
            <a:r>
              <a:rPr lang="en-US" sz="2400" dirty="0" smtClean="0"/>
              <a:t>) ∈ </a:t>
            </a:r>
            <a:r>
              <a:rPr lang="en-US" sz="2400" i="1" dirty="0" smtClean="0"/>
              <a:t>R</a:t>
            </a:r>
            <a:r>
              <a:rPr lang="en-US" sz="2400" dirty="0" smtClean="0"/>
              <a:t>,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i="1" dirty="0" smtClean="0"/>
              <a:t>b</a:t>
            </a:r>
            <a:r>
              <a:rPr lang="en-US" sz="2400" dirty="0" smtClean="0"/>
              <a:t>, </a:t>
            </a:r>
            <a:r>
              <a:rPr lang="en-US" sz="2400" i="1" dirty="0" smtClean="0"/>
              <a:t>c </a:t>
            </a:r>
            <a:r>
              <a:rPr lang="en-US" sz="2400" dirty="0" smtClean="0"/>
              <a:t>∈ </a:t>
            </a:r>
            <a:r>
              <a:rPr lang="en-US" sz="2400" i="1" dirty="0" smtClean="0"/>
              <a:t>A</a:t>
            </a:r>
            <a:r>
              <a:rPr lang="en-US" sz="2400" dirty="0" smtClean="0"/>
              <a:t>..</a:t>
            </a:r>
          </a:p>
          <a:p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r>
              <a:rPr lang="en-US" sz="2400" dirty="0" err="1" smtClean="0"/>
              <a:t>Misalkan</a:t>
            </a:r>
            <a:r>
              <a:rPr lang="en-US" sz="2400" dirty="0" smtClean="0"/>
              <a:t> A={1,2,3,4}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R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bawah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endParaRPr lang="en-US" sz="2400" dirty="0" smtClean="0"/>
          </a:p>
          <a:p>
            <a:r>
              <a:rPr lang="fi-FI" sz="2400" dirty="0" smtClean="0"/>
              <a:t>didefinisikan pada himpunan A, maka</a:t>
            </a:r>
          </a:p>
          <a:p>
            <a:r>
              <a:rPr lang="pt-BR" sz="2400" dirty="0" smtClean="0"/>
              <a:t>a. R = {(2,1),(3,1), (3,2), (4,1),(4,2),(4,3)} …transitif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Pasangan</a:t>
            </a:r>
            <a:r>
              <a:rPr lang="en-US" sz="2400" dirty="0" smtClean="0"/>
              <a:t> </a:t>
            </a:r>
            <a:r>
              <a:rPr lang="en-US" sz="2400" dirty="0" err="1" smtClean="0"/>
              <a:t>berbentuk</a:t>
            </a:r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en-US" sz="2400" u="sng" dirty="0" smtClean="0"/>
              <a:t>(</a:t>
            </a:r>
            <a:r>
              <a:rPr lang="en-US" sz="2400" u="sng" dirty="0" err="1" smtClean="0"/>
              <a:t>a,b</a:t>
            </a:r>
            <a:r>
              <a:rPr lang="en-US" sz="2400" u="sng" dirty="0" smtClean="0"/>
              <a:t>) (</a:t>
            </a:r>
            <a:r>
              <a:rPr lang="en-US" sz="2400" u="sng" dirty="0" err="1" smtClean="0"/>
              <a:t>b,c</a:t>
            </a:r>
            <a:r>
              <a:rPr lang="en-US" sz="2400" u="sng" dirty="0" smtClean="0"/>
              <a:t>) (</a:t>
            </a:r>
            <a:r>
              <a:rPr lang="en-US" sz="2400" u="sng" dirty="0" err="1" smtClean="0"/>
              <a:t>a,c</a:t>
            </a:r>
            <a:r>
              <a:rPr lang="en-US" sz="2400" u="sng" dirty="0" smtClean="0"/>
              <a:t>)</a:t>
            </a:r>
          </a:p>
          <a:p>
            <a:r>
              <a:rPr lang="en-US" sz="2400" dirty="0" smtClean="0"/>
              <a:t>	(3,2) (2,1) (3,1)</a:t>
            </a:r>
          </a:p>
          <a:p>
            <a:r>
              <a:rPr lang="en-US" sz="2400" dirty="0" smtClean="0"/>
              <a:t>	(4,2) (2,1) (4,1)</a:t>
            </a:r>
          </a:p>
          <a:p>
            <a:r>
              <a:rPr lang="en-US" sz="2400" dirty="0" smtClean="0"/>
              <a:t>	(4,3) (3,1) (4,1)</a:t>
            </a:r>
          </a:p>
          <a:p>
            <a:r>
              <a:rPr lang="en-US" sz="2400" dirty="0" smtClean="0"/>
              <a:t>	(4,3) (3,2) (4,2)</a:t>
            </a:r>
          </a:p>
          <a:p>
            <a:r>
              <a:rPr lang="pt-BR" sz="2400" dirty="0" smtClean="0"/>
              <a:t>b. R ={(1,1),(2,3),(2,4),(4,2) …. tidak transitif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34400" y="640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8B589F-3ECC-49EF-82AC-DCB2FD10EB0A}" type="slidenum">
              <a:rPr lang="en-US" smtClean="0"/>
              <a:pPr algn="ctr"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314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Latihan</a:t>
            </a:r>
            <a:r>
              <a:rPr lang="en-US" sz="3200" dirty="0" smtClean="0"/>
              <a:t> </a:t>
            </a:r>
            <a:r>
              <a:rPr lang="en-US" sz="3200" dirty="0" err="1" smtClean="0"/>
              <a:t>Soal</a:t>
            </a:r>
            <a:r>
              <a:rPr lang="en-US" sz="3200" dirty="0" smtClean="0"/>
              <a:t>:</a:t>
            </a:r>
            <a:endParaRPr lang="id-ID" sz="3200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" y="762000"/>
            <a:ext cx="8267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•</a:t>
            </a:r>
            <a:r>
              <a:rPr lang="en-US" sz="2400" dirty="0" err="1" smtClean="0"/>
              <a:t>ApakahRelasipadaHimpunanA</a:t>
            </a:r>
            <a:r>
              <a:rPr lang="en-US" sz="2400" dirty="0" smtClean="0"/>
              <a:t> = {1,2,3,4}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refleksif</a:t>
            </a:r>
            <a:r>
              <a:rPr lang="en-US" sz="2400" dirty="0" smtClean="0"/>
              <a:t>, symmetric, </a:t>
            </a:r>
            <a:r>
              <a:rPr lang="en-US" sz="2400" dirty="0" err="1" smtClean="0"/>
              <a:t>antisymmetric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transitif</a:t>
            </a:r>
            <a:r>
              <a:rPr lang="en-US" sz="2400" dirty="0" smtClean="0"/>
              <a:t>?</a:t>
            </a:r>
          </a:p>
          <a:p>
            <a:endParaRPr lang="en-US" sz="2400" dirty="0" smtClean="0"/>
          </a:p>
          <a:p>
            <a:r>
              <a:rPr lang="pt-BR" sz="2400" dirty="0" smtClean="0"/>
              <a:t>•R1 = {(1,1), (1,2), (2,1), (2,2), (3,4), (4,1) (4,4)}</a:t>
            </a:r>
          </a:p>
          <a:p>
            <a:r>
              <a:rPr lang="en-US" sz="2400" dirty="0" smtClean="0"/>
              <a:t>•R2 = {(1,1) (1,2) (2,1)}</a:t>
            </a:r>
          </a:p>
          <a:p>
            <a:r>
              <a:rPr lang="pt-BR" sz="2400" dirty="0" smtClean="0"/>
              <a:t>•R3 = {(1,1) (1,2) (1,4) (2,1) (2,2) (3,3) (4,1) (4,4)}</a:t>
            </a:r>
          </a:p>
          <a:p>
            <a:r>
              <a:rPr lang="pt-BR" sz="2400" dirty="0" smtClean="0"/>
              <a:t>•R4 = {(2,1) (3,1) (3,2) (4,1) (4,2) (4,3)}</a:t>
            </a:r>
          </a:p>
          <a:p>
            <a:r>
              <a:rPr lang="pt-BR" sz="2400" dirty="0" smtClean="0"/>
              <a:t>•R5 = {(1,1) (1,2) (1,3) (1,4) (2,2) (2,3) (2,4) (3,3) (3,4) (4,4)}</a:t>
            </a:r>
          </a:p>
          <a:p>
            <a:r>
              <a:rPr lang="en-US" sz="2400" dirty="0" smtClean="0"/>
              <a:t>•R6 = {(3,4)}</a:t>
            </a:r>
          </a:p>
        </p:txBody>
      </p:sp>
      <p:sp>
        <p:nvSpPr>
          <p:cNvPr id="6" name="Rectangle 5"/>
          <p:cNvSpPr/>
          <p:nvPr/>
        </p:nvSpPr>
        <p:spPr>
          <a:xfrm>
            <a:off x="8534400" y="640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8B589F-3ECC-49EF-82AC-DCB2FD10EB0A}" type="slidenum">
              <a:rPr lang="en-US" smtClean="0"/>
              <a:pPr algn="ctr"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314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Latihan</a:t>
            </a:r>
            <a:r>
              <a:rPr lang="en-US" sz="3200" dirty="0" smtClean="0"/>
              <a:t> </a:t>
            </a:r>
            <a:r>
              <a:rPr lang="en-US" sz="3200" dirty="0" err="1" smtClean="0"/>
              <a:t>Soal</a:t>
            </a:r>
            <a:r>
              <a:rPr lang="en-US" sz="3200" dirty="0" smtClean="0"/>
              <a:t>:</a:t>
            </a:r>
            <a:endParaRPr lang="id-ID" sz="3200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" y="762000"/>
            <a:ext cx="8267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integer:</a:t>
            </a:r>
          </a:p>
          <a:p>
            <a:endParaRPr lang="en-US" sz="2400" dirty="0" smtClean="0"/>
          </a:p>
          <a:p>
            <a:r>
              <a:rPr lang="en-US" sz="2400" dirty="0" smtClean="0"/>
              <a:t>•R1 = {(</a:t>
            </a:r>
            <a:r>
              <a:rPr lang="en-US" sz="2400" dirty="0" err="1" smtClean="0"/>
              <a:t>a,b</a:t>
            </a:r>
            <a:r>
              <a:rPr lang="en-US" sz="2400" dirty="0" smtClean="0"/>
              <a:t>) | a ≤b }</a:t>
            </a:r>
          </a:p>
          <a:p>
            <a:r>
              <a:rPr lang="en-US" sz="2400" dirty="0" smtClean="0"/>
              <a:t>•R2 = {(</a:t>
            </a:r>
            <a:r>
              <a:rPr lang="en-US" sz="2400" dirty="0" err="1" smtClean="0"/>
              <a:t>a,b</a:t>
            </a:r>
            <a:r>
              <a:rPr lang="en-US" sz="2400" dirty="0" smtClean="0"/>
              <a:t>) | a &gt; b}</a:t>
            </a:r>
          </a:p>
          <a:p>
            <a:r>
              <a:rPr lang="pt-BR" sz="2400" dirty="0" smtClean="0"/>
              <a:t>•R3 = {(a,b) | a = b ataua = -b}</a:t>
            </a:r>
          </a:p>
          <a:p>
            <a:r>
              <a:rPr lang="en-US" sz="2400" dirty="0" smtClean="0"/>
              <a:t>•R4 = {(</a:t>
            </a:r>
            <a:r>
              <a:rPr lang="en-US" sz="2400" dirty="0" err="1" smtClean="0"/>
              <a:t>a,b</a:t>
            </a:r>
            <a:r>
              <a:rPr lang="en-US" sz="2400" dirty="0" smtClean="0"/>
              <a:t>) | a=b}</a:t>
            </a:r>
          </a:p>
          <a:p>
            <a:r>
              <a:rPr lang="en-US" sz="2400" dirty="0" smtClean="0"/>
              <a:t>•R5 = {(</a:t>
            </a:r>
            <a:r>
              <a:rPr lang="en-US" sz="2400" dirty="0" err="1" smtClean="0"/>
              <a:t>a,b</a:t>
            </a:r>
            <a:r>
              <a:rPr lang="en-US" sz="2400" dirty="0" smtClean="0"/>
              <a:t>) | a = b+1}</a:t>
            </a:r>
          </a:p>
          <a:p>
            <a:r>
              <a:rPr lang="pt-BR" sz="2400" dirty="0" smtClean="0"/>
              <a:t>•R6 = {(a,b) | a + b = 3 }</a:t>
            </a:r>
          </a:p>
        </p:txBody>
      </p:sp>
      <p:sp>
        <p:nvSpPr>
          <p:cNvPr id="6" name="Rectangle 5"/>
          <p:cNvSpPr/>
          <p:nvPr/>
        </p:nvSpPr>
        <p:spPr>
          <a:xfrm>
            <a:off x="8534400" y="640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8B589F-3ECC-49EF-82AC-DCB2FD10EB0A}" type="slidenum">
              <a:rPr lang="en-US" smtClean="0"/>
              <a:pPr algn="ctr"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1242</Words>
  <Application>Microsoft Office PowerPoint</Application>
  <PresentationFormat>On-screen Show (4:3)</PresentationFormat>
  <Paragraphs>124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70</cp:revision>
  <dcterms:created xsi:type="dcterms:W3CDTF">2006-08-16T00:00:00Z</dcterms:created>
  <dcterms:modified xsi:type="dcterms:W3CDTF">2014-09-29T22:28:08Z</dcterms:modified>
</cp:coreProperties>
</file>