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9" autoAdjust="0"/>
    <p:restoredTop sz="94576" autoAdjust="0"/>
  </p:normalViewPr>
  <p:slideViewPr>
    <p:cSldViewPr>
      <p:cViewPr varScale="1">
        <p:scale>
          <a:sx n="69" d="100"/>
          <a:sy n="69" d="100"/>
        </p:scale>
        <p:origin x="-10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4045-E2B4-438D-A456-DBF84F597F41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C592-D107-4102-A490-2AFF97DDE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Logika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Informatika</a:t>
            </a:r>
            <a:endParaRPr lang="en-US" sz="4000" b="1" dirty="0" smtClean="0"/>
          </a:p>
          <a:p>
            <a:pPr algn="ctr"/>
            <a:endParaRPr lang="en-US" sz="4000" b="1" dirty="0" smtClean="0"/>
          </a:p>
          <a:p>
            <a:pPr algn="ctr"/>
            <a:r>
              <a:rPr lang="en-US" sz="3200" dirty="0" err="1" smtClean="0"/>
              <a:t>Pertemuan</a:t>
            </a:r>
            <a:r>
              <a:rPr lang="en-US" sz="3200" dirty="0" smtClean="0"/>
              <a:t> IV. </a:t>
            </a:r>
          </a:p>
          <a:p>
            <a:pPr algn="ctr"/>
            <a:r>
              <a:rPr lang="en-US" sz="3200" dirty="0" err="1" smtClean="0"/>
              <a:t>Aturan</a:t>
            </a:r>
            <a:r>
              <a:rPr lang="en-US" sz="3200" dirty="0" smtClean="0"/>
              <a:t>      ,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Boolean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Oleh</a:t>
            </a:r>
            <a:r>
              <a:rPr lang="en-US" sz="2000" b="1" dirty="0" smtClean="0"/>
              <a:t>: M. </a:t>
            </a:r>
            <a:r>
              <a:rPr lang="en-US" sz="2000" b="1" dirty="0" err="1" smtClean="0"/>
              <a:t>Priyono</a:t>
            </a:r>
            <a:r>
              <a:rPr lang="en-US" sz="2000" b="1" dirty="0" smtClean="0"/>
              <a:t> Tri </a:t>
            </a:r>
            <a:r>
              <a:rPr lang="en-US" sz="2000" b="1" dirty="0" err="1" smtClean="0"/>
              <a:t>Sulistyanto</a:t>
            </a:r>
            <a:r>
              <a:rPr lang="en-US" sz="2000" b="1" dirty="0" smtClean="0"/>
              <a:t>, S.T., </a:t>
            </a:r>
            <a:r>
              <a:rPr lang="en-US" sz="2000" b="1" dirty="0" err="1" smtClean="0"/>
              <a:t>M.Eng</a:t>
            </a:r>
            <a:endParaRPr lang="en-US" sz="2000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3352800"/>
            <a:ext cx="336097" cy="723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590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Aturan</a:t>
            </a:r>
            <a:r>
              <a:rPr lang="en-US" sz="3200" dirty="0" smtClean="0"/>
              <a:t> </a:t>
            </a:r>
            <a:r>
              <a:rPr lang="en-US" sz="3200" dirty="0" err="1" smtClean="0"/>
              <a:t>Lebih</a:t>
            </a:r>
            <a:r>
              <a:rPr lang="en-US" sz="3200" dirty="0" smtClean="0"/>
              <a:t> Kecil </a:t>
            </a:r>
            <a:r>
              <a:rPr lang="en-US" sz="3200" dirty="0" err="1" smtClean="0"/>
              <a:t>Daripada</a:t>
            </a:r>
            <a:r>
              <a:rPr lang="en-US" sz="3200" dirty="0" smtClean="0"/>
              <a:t> (     )</a:t>
            </a:r>
            <a:endParaRPr lang="id-ID" sz="32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762000"/>
            <a:ext cx="826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Definisi</a:t>
            </a:r>
            <a:r>
              <a:rPr lang="en-US" sz="2400" dirty="0" smtClean="0"/>
              <a:t> : </a:t>
            </a:r>
          </a:p>
          <a:p>
            <a:r>
              <a:rPr lang="en-US" sz="2400" dirty="0" smtClean="0"/>
              <a:t>x </a:t>
            </a:r>
            <a:r>
              <a:rPr lang="en-US" sz="2400" dirty="0" err="1" smtClean="0"/>
              <a:t>dan</a:t>
            </a:r>
            <a:r>
              <a:rPr lang="en-US" sz="2400" dirty="0" smtClean="0"/>
              <a:t> y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Aljabar</a:t>
            </a:r>
            <a:r>
              <a:rPr lang="en-US" sz="2400" dirty="0" smtClean="0"/>
              <a:t> Boolean,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</a:p>
          <a:p>
            <a:r>
              <a:rPr lang="es-ES" sz="2400" i="1" dirty="0" smtClean="0"/>
              <a:t>x </a:t>
            </a:r>
            <a:r>
              <a:rPr lang="es-ES" sz="2400" i="1" dirty="0" err="1" smtClean="0"/>
              <a:t>lebih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kecil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daripada</a:t>
            </a:r>
            <a:r>
              <a:rPr lang="es-ES" sz="2400" i="1" dirty="0" smtClean="0"/>
              <a:t> y ( x &lt;= y ) </a:t>
            </a:r>
            <a:r>
              <a:rPr lang="es-ES" sz="2400" b="1" i="1" dirty="0" err="1" smtClean="0"/>
              <a:t>jika</a:t>
            </a:r>
            <a:r>
              <a:rPr lang="es-ES" sz="2400" b="1" i="1" dirty="0" smtClean="0"/>
              <a:t> dan </a:t>
            </a:r>
            <a:r>
              <a:rPr lang="es-ES" sz="2400" b="1" i="1" dirty="0" err="1" smtClean="0"/>
              <a:t>hanya</a:t>
            </a:r>
            <a:r>
              <a:rPr lang="es-ES" sz="2400" b="1" i="1" dirty="0" smtClean="0"/>
              <a:t> </a:t>
            </a:r>
            <a:r>
              <a:rPr lang="es-ES" sz="2400" b="1" i="1" dirty="0" err="1" smtClean="0"/>
              <a:t>jika</a:t>
            </a:r>
            <a:r>
              <a:rPr lang="es-ES" sz="2400" b="1" i="1" dirty="0" smtClean="0"/>
              <a:t> x + y = y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534400" y="640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8B589F-3ECC-49EF-82AC-DCB2FD10EB0A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0"/>
            <a:ext cx="336097" cy="7239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04800" y="1981200"/>
            <a:ext cx="8839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 err="1" smtClean="0"/>
              <a:t>Jika</a:t>
            </a:r>
            <a:r>
              <a:rPr lang="es-ES" sz="2400" dirty="0" smtClean="0"/>
              <a:t> ( x &lt;= y ) dan ( y &lt;= x ) , </a:t>
            </a:r>
            <a:r>
              <a:rPr lang="es-ES" sz="2400" dirty="0" err="1" smtClean="0"/>
              <a:t>maka</a:t>
            </a:r>
            <a:r>
              <a:rPr lang="es-ES" sz="2400" dirty="0" smtClean="0"/>
              <a:t> x = y </a:t>
            </a:r>
          </a:p>
          <a:p>
            <a:pPr marL="914400" lvl="1" indent="-457200"/>
            <a:r>
              <a:rPr lang="en-US" sz="2400" dirty="0" err="1" smtClean="0"/>
              <a:t>Bukti</a:t>
            </a:r>
            <a:r>
              <a:rPr lang="en-US" sz="2400" dirty="0" smtClean="0"/>
              <a:t> : </a:t>
            </a:r>
          </a:p>
          <a:p>
            <a:pPr marL="914400" lvl="1" indent="-457200"/>
            <a:r>
              <a:rPr lang="en-US" sz="2400" dirty="0" smtClean="0"/>
              <a:t>J</a:t>
            </a:r>
            <a:r>
              <a:rPr lang="es-ES" sz="2400" dirty="0" err="1" smtClean="0"/>
              <a:t>ika</a:t>
            </a:r>
            <a:r>
              <a:rPr lang="es-ES" sz="2400" dirty="0" smtClean="0"/>
              <a:t> ( x &lt;= y ) , </a:t>
            </a:r>
            <a:r>
              <a:rPr lang="es-ES" sz="2400" dirty="0" err="1" smtClean="0"/>
              <a:t>maka</a:t>
            </a:r>
            <a:r>
              <a:rPr lang="es-ES" sz="2400" dirty="0" smtClean="0"/>
              <a:t> x + y = y </a:t>
            </a:r>
          </a:p>
          <a:p>
            <a:pPr lvl="1"/>
            <a:r>
              <a:rPr lang="es-ES" sz="2400" dirty="0" err="1" smtClean="0"/>
              <a:t>Jika</a:t>
            </a:r>
            <a:r>
              <a:rPr lang="es-ES" sz="2400" dirty="0" smtClean="0"/>
              <a:t> ( y &lt;= x ) , </a:t>
            </a:r>
            <a:r>
              <a:rPr lang="es-ES" sz="2400" dirty="0" err="1" smtClean="0"/>
              <a:t>maka</a:t>
            </a:r>
            <a:r>
              <a:rPr lang="es-ES" sz="2400" dirty="0" smtClean="0"/>
              <a:t> y + x = x , </a:t>
            </a:r>
            <a:r>
              <a:rPr lang="es-ES" sz="2400" dirty="0" err="1" smtClean="0"/>
              <a:t>dengan</a:t>
            </a:r>
            <a:r>
              <a:rPr lang="es-ES" sz="2400" dirty="0" smtClean="0"/>
              <a:t> </a:t>
            </a:r>
            <a:r>
              <a:rPr lang="es-ES" sz="2400" dirty="0" err="1" smtClean="0"/>
              <a:t>aksioma</a:t>
            </a:r>
            <a:r>
              <a:rPr lang="es-ES" sz="2400" dirty="0" smtClean="0"/>
              <a:t> </a:t>
            </a:r>
            <a:r>
              <a:rPr lang="es-ES" sz="2400" dirty="0" err="1" smtClean="0"/>
              <a:t>komutatif</a:t>
            </a:r>
            <a:r>
              <a:rPr lang="es-ES" sz="2400" dirty="0" smtClean="0"/>
              <a:t> x + y = x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x = y ( </a:t>
            </a:r>
            <a:r>
              <a:rPr lang="en-US" sz="2400" dirty="0" err="1" smtClean="0"/>
              <a:t>terbukti</a:t>
            </a:r>
            <a:r>
              <a:rPr lang="en-US" sz="2400" dirty="0" smtClean="0"/>
              <a:t> ) 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/>
              <a:t>Jika ( x </a:t>
            </a:r>
            <a:r>
              <a:rPr lang="en-US" sz="2400" dirty="0" smtClean="0"/>
              <a:t>&lt;= </a:t>
            </a:r>
            <a:r>
              <a:rPr lang="pl-PL" sz="2400" dirty="0" smtClean="0"/>
              <a:t>y ) dan ( y </a:t>
            </a:r>
            <a:r>
              <a:rPr lang="en-US" sz="2400" dirty="0" smtClean="0"/>
              <a:t>&lt;= </a:t>
            </a:r>
            <a:r>
              <a:rPr lang="pl-PL" sz="2400" dirty="0" smtClean="0"/>
              <a:t>z ), maka ( x </a:t>
            </a:r>
            <a:r>
              <a:rPr lang="en-US" sz="2400" dirty="0" smtClean="0"/>
              <a:t>&lt;= </a:t>
            </a:r>
            <a:r>
              <a:rPr lang="pl-PL" sz="2400" dirty="0" smtClean="0"/>
              <a:t>z ) </a:t>
            </a:r>
            <a:r>
              <a:rPr lang="en-US" sz="2400" dirty="0" smtClean="0"/>
              <a:t>     </a:t>
            </a:r>
          </a:p>
          <a:p>
            <a:pPr marL="914400" lvl="1" indent="-457200"/>
            <a:r>
              <a:rPr lang="en-US" sz="2400" dirty="0" err="1" smtClean="0"/>
              <a:t>Bukti</a:t>
            </a:r>
            <a:r>
              <a:rPr lang="en-US" sz="2400" dirty="0" smtClean="0"/>
              <a:t> : </a:t>
            </a:r>
          </a:p>
          <a:p>
            <a:pPr marL="914400" lvl="1" indent="-457200"/>
            <a:r>
              <a:rPr lang="es-ES" sz="2400" dirty="0" err="1" smtClean="0"/>
              <a:t>Jika</a:t>
            </a:r>
            <a:r>
              <a:rPr lang="es-ES" sz="2400" dirty="0" smtClean="0"/>
              <a:t> ( x &lt;= y ) , </a:t>
            </a:r>
            <a:r>
              <a:rPr lang="es-ES" sz="2400" dirty="0" err="1" smtClean="0"/>
              <a:t>maka</a:t>
            </a:r>
            <a:r>
              <a:rPr lang="es-ES" sz="2400" dirty="0" smtClean="0"/>
              <a:t> x + y = y</a:t>
            </a:r>
          </a:p>
          <a:p>
            <a:pPr marL="914400" lvl="1" indent="-457200"/>
            <a:r>
              <a:rPr lang="pl-PL" sz="2400" dirty="0" smtClean="0"/>
              <a:t>Jika ( y </a:t>
            </a:r>
            <a:r>
              <a:rPr lang="en-US" sz="2400" dirty="0" smtClean="0"/>
              <a:t>&lt;= </a:t>
            </a:r>
            <a:r>
              <a:rPr lang="pl-PL" sz="2400" dirty="0" smtClean="0"/>
              <a:t>z ) , maka y + z = z </a:t>
            </a:r>
            <a:endParaRPr lang="en-US" sz="2400" dirty="0" smtClean="0"/>
          </a:p>
          <a:p>
            <a:pPr marL="914400" lvl="1" indent="-457200"/>
            <a:r>
              <a:rPr lang="pl-PL" sz="2400" dirty="0" smtClean="0"/>
              <a:t>x + z </a:t>
            </a:r>
            <a:r>
              <a:rPr lang="en-US" sz="2400" dirty="0" smtClean="0"/>
              <a:t>	</a:t>
            </a:r>
            <a:r>
              <a:rPr lang="pl-PL" sz="2400" dirty="0" smtClean="0"/>
              <a:t>= x + (y + z ) </a:t>
            </a:r>
            <a:endParaRPr lang="en-US" sz="2400" dirty="0" smtClean="0"/>
          </a:p>
          <a:p>
            <a:pPr marL="914400" lvl="1" indent="-457200"/>
            <a:r>
              <a:rPr lang="en-US" sz="2400" dirty="0" smtClean="0"/>
              <a:t>            	= ( x + y ) + z </a:t>
            </a:r>
          </a:p>
          <a:p>
            <a:pPr marL="914400" lvl="1" indent="-457200"/>
            <a:r>
              <a:rPr lang="en-US" sz="2400" dirty="0" smtClean="0"/>
              <a:t>            	= y + z </a:t>
            </a:r>
          </a:p>
          <a:p>
            <a:pPr marL="914400" lvl="1" indent="-457200"/>
            <a:r>
              <a:rPr lang="en-US" sz="2400" dirty="0" smtClean="0"/>
              <a:t>           	</a:t>
            </a:r>
            <a:r>
              <a:rPr lang="pl-PL" sz="2400" dirty="0" smtClean="0"/>
              <a:t>= z , sehingga ( x </a:t>
            </a:r>
            <a:r>
              <a:rPr lang="pl-PL" sz="2400" dirty="0" smtClean="0"/>
              <a:t> </a:t>
            </a:r>
            <a:r>
              <a:rPr lang="en-US" sz="2400" dirty="0" smtClean="0"/>
              <a:t>&lt;= </a:t>
            </a:r>
            <a:r>
              <a:rPr lang="pl-PL" sz="2400" dirty="0" smtClean="0"/>
              <a:t>z </a:t>
            </a:r>
            <a:r>
              <a:rPr lang="pl-PL" sz="2400" dirty="0" smtClean="0"/>
              <a:t>) ( terbukti )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251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Fungsi</a:t>
            </a:r>
            <a:r>
              <a:rPr lang="en-US" sz="3200" dirty="0" smtClean="0"/>
              <a:t> Boolean : </a:t>
            </a:r>
            <a:r>
              <a:rPr lang="en-US" sz="3200" dirty="0" err="1" smtClean="0"/>
              <a:t>Definisi</a:t>
            </a:r>
            <a:endParaRPr lang="id-ID" sz="32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762000"/>
            <a:ext cx="8267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aljabar</a:t>
            </a:r>
            <a:r>
              <a:rPr lang="en-US" sz="2400" dirty="0" smtClean="0"/>
              <a:t> Boolean </a:t>
            </a:r>
            <a:r>
              <a:rPr lang="en-US" sz="2400" dirty="0" err="1" smtClean="0"/>
              <a:t>dua-nilai</a:t>
            </a:r>
            <a:r>
              <a:rPr lang="en-US" sz="2400" dirty="0" smtClean="0"/>
              <a:t> B{0,1}. </a:t>
            </a:r>
            <a:r>
              <a:rPr lang="en-US" sz="2400" dirty="0" err="1" smtClean="0"/>
              <a:t>Peubah</a:t>
            </a:r>
            <a:r>
              <a:rPr lang="en-US" sz="2400" dirty="0" smtClean="0"/>
              <a:t> (variable) x</a:t>
            </a:r>
          </a:p>
          <a:p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peubah</a:t>
            </a:r>
            <a:r>
              <a:rPr lang="en-US" sz="2400" dirty="0" smtClean="0"/>
              <a:t>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peubah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nilainya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endParaRPr lang="en-US" sz="2400" dirty="0" smtClean="0"/>
          </a:p>
          <a:p>
            <a:r>
              <a:rPr lang="en-US" sz="2400" dirty="0" err="1" smtClean="0"/>
              <a:t>dari</a:t>
            </a:r>
            <a:r>
              <a:rPr lang="en-US" sz="2400" dirty="0" smtClean="0"/>
              <a:t> B.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Boolean (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juaga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r>
              <a:rPr lang="en-US" sz="2400" dirty="0" smtClean="0"/>
              <a:t>) </a:t>
            </a:r>
            <a:r>
              <a:rPr lang="en-US" sz="2400" dirty="0" err="1" smtClean="0"/>
              <a:t>adalah</a:t>
            </a:r>
            <a:endParaRPr lang="en-US" sz="2400" dirty="0" smtClean="0"/>
          </a:p>
          <a:p>
            <a:r>
              <a:rPr lang="de-DE" sz="2400" dirty="0" smtClean="0"/>
              <a:t>ekspresi yang dibentuk dari peubah biner, dua buah operator</a:t>
            </a:r>
          </a:p>
          <a:p>
            <a:r>
              <a:rPr lang="en-US" sz="2400" dirty="0" smtClean="0"/>
              <a:t>+ </a:t>
            </a:r>
            <a:r>
              <a:rPr lang="en-US" sz="2400" dirty="0" err="1" smtClean="0"/>
              <a:t>dan</a:t>
            </a:r>
            <a:r>
              <a:rPr lang="en-US" sz="2400" dirty="0" smtClean="0"/>
              <a:t> . , operator </a:t>
            </a:r>
            <a:r>
              <a:rPr lang="en-US" sz="2400" dirty="0" err="1" smtClean="0"/>
              <a:t>uner</a:t>
            </a:r>
            <a:r>
              <a:rPr lang="en-US" sz="2400" dirty="0" smtClean="0"/>
              <a:t> </a:t>
            </a:r>
            <a:r>
              <a:rPr lang="en-US" sz="2400" dirty="0" smtClean="0"/>
              <a:t>(‘), </a:t>
            </a:r>
            <a:r>
              <a:rPr lang="en-US" sz="2400" dirty="0" err="1" smtClean="0"/>
              <a:t>tanda</a:t>
            </a:r>
            <a:r>
              <a:rPr lang="en-US" sz="2400" dirty="0" smtClean="0"/>
              <a:t> </a:t>
            </a:r>
            <a:r>
              <a:rPr lang="en-US" sz="2400" dirty="0" err="1" smtClean="0"/>
              <a:t>kurung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tanda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endParaRPr lang="en-US" sz="2400" dirty="0" smtClean="0"/>
          </a:p>
          <a:p>
            <a:r>
              <a:rPr lang="en-US" sz="2400" dirty="0" err="1" smtClean="0"/>
              <a:t>dengan</a:t>
            </a:r>
            <a:r>
              <a:rPr lang="en-US" sz="2400" dirty="0" smtClean="0"/>
              <a:t> =. 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peubah</a:t>
            </a:r>
            <a:r>
              <a:rPr lang="en-US" sz="2400" dirty="0" smtClean="0"/>
              <a:t> </a:t>
            </a:r>
            <a:r>
              <a:rPr lang="en-US" sz="2400" dirty="0" err="1" smtClean="0"/>
              <a:t>boolen</a:t>
            </a:r>
            <a:r>
              <a:rPr lang="en-US" sz="2400" dirty="0" smtClean="0"/>
              <a:t>,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komplemennya</a:t>
            </a:r>
            <a:endParaRPr lang="en-US" sz="2400" dirty="0" smtClean="0"/>
          </a:p>
          <a:p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b="1" dirty="0" smtClean="0"/>
              <a:t>literal.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Contoh-contoh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Boolean:</a:t>
            </a:r>
          </a:p>
          <a:p>
            <a:r>
              <a:rPr lang="en-US" sz="2400" dirty="0" smtClean="0"/>
              <a:t>1. f(x) = x</a:t>
            </a:r>
          </a:p>
          <a:p>
            <a:r>
              <a:rPr lang="es-ES" sz="2400" dirty="0" smtClean="0"/>
              <a:t>2. f(</a:t>
            </a:r>
            <a:r>
              <a:rPr lang="es-ES" sz="2400" dirty="0" err="1" smtClean="0"/>
              <a:t>x,y</a:t>
            </a:r>
            <a:r>
              <a:rPr lang="es-ES" sz="2400" dirty="0" smtClean="0"/>
              <a:t>) = </a:t>
            </a:r>
            <a:r>
              <a:rPr lang="es-ES" sz="2400" dirty="0" err="1" smtClean="0"/>
              <a:t>x’y</a:t>
            </a:r>
            <a:r>
              <a:rPr lang="es-ES" sz="2400" dirty="0" smtClean="0"/>
              <a:t> + </a:t>
            </a:r>
            <a:r>
              <a:rPr lang="es-ES" sz="2400" dirty="0" err="1" smtClean="0"/>
              <a:t>xy</a:t>
            </a:r>
            <a:r>
              <a:rPr lang="es-ES" sz="2400" dirty="0" smtClean="0"/>
              <a:t>’ + y’</a:t>
            </a:r>
          </a:p>
          <a:p>
            <a:r>
              <a:rPr lang="en-US" sz="2400" dirty="0" smtClean="0"/>
              <a:t>3. f(</a:t>
            </a:r>
            <a:r>
              <a:rPr lang="en-US" sz="2400" dirty="0" err="1" smtClean="0"/>
              <a:t>x,y</a:t>
            </a:r>
            <a:r>
              <a:rPr lang="en-US" sz="2400" dirty="0" smtClean="0"/>
              <a:t>) = x’ y’</a:t>
            </a:r>
          </a:p>
          <a:p>
            <a:r>
              <a:rPr lang="en-US" sz="2400" dirty="0" smtClean="0"/>
              <a:t>4. f(</a:t>
            </a:r>
            <a:r>
              <a:rPr lang="en-US" sz="2400" dirty="0" err="1" smtClean="0"/>
              <a:t>x,y</a:t>
            </a:r>
            <a:r>
              <a:rPr lang="en-US" sz="2400" dirty="0" smtClean="0"/>
              <a:t>) = (</a:t>
            </a:r>
            <a:r>
              <a:rPr lang="en-US" sz="2400" dirty="0" err="1" smtClean="0"/>
              <a:t>x+y</a:t>
            </a:r>
            <a:r>
              <a:rPr lang="en-US" sz="2400" dirty="0" smtClean="0"/>
              <a:t>)’</a:t>
            </a:r>
          </a:p>
          <a:p>
            <a:r>
              <a:rPr lang="en-US" sz="2400" dirty="0" smtClean="0"/>
              <a:t>5. f(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xyz’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34400" y="640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8B589F-3ECC-49EF-82AC-DCB2FD10EB0A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15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Fungsi</a:t>
            </a:r>
            <a:r>
              <a:rPr lang="en-US" sz="3200" dirty="0" smtClean="0"/>
              <a:t> Boolean: </a:t>
            </a:r>
            <a:r>
              <a:rPr lang="en-US" sz="3200" dirty="0" err="1" smtClean="0"/>
              <a:t>Definisi</a:t>
            </a:r>
            <a:endParaRPr lang="id-ID" sz="32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762000"/>
            <a:ext cx="8267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5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3 literal </a:t>
            </a:r>
            <a:r>
              <a:rPr lang="en-US" sz="2400" dirty="0" err="1" smtClean="0"/>
              <a:t>yaitu</a:t>
            </a:r>
            <a:r>
              <a:rPr lang="en-US" sz="2400" dirty="0" smtClean="0"/>
              <a:t> x, y </a:t>
            </a:r>
            <a:r>
              <a:rPr lang="en-US" sz="2400" dirty="0" err="1" smtClean="0"/>
              <a:t>dan</a:t>
            </a:r>
            <a:r>
              <a:rPr lang="en-US" sz="2400" dirty="0" smtClean="0"/>
              <a:t> z’.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1 </a:t>
            </a:r>
            <a:r>
              <a:rPr lang="en-US" sz="2400" dirty="0" err="1" smtClean="0"/>
              <a:t>jika</a:t>
            </a:r>
            <a:r>
              <a:rPr lang="en-US" sz="2400" dirty="0" smtClean="0"/>
              <a:t> x = 1, y = 1, </a:t>
            </a:r>
            <a:r>
              <a:rPr lang="en-US" sz="2400" dirty="0" err="1" smtClean="0"/>
              <a:t>dan</a:t>
            </a:r>
            <a:r>
              <a:rPr lang="en-US" sz="2400" dirty="0" smtClean="0"/>
              <a:t> z = 0 </a:t>
            </a:r>
            <a:r>
              <a:rPr lang="en-US" sz="2400" dirty="0" err="1" smtClean="0"/>
              <a:t>sebab</a:t>
            </a:r>
            <a:endParaRPr lang="en-US" sz="2400" dirty="0" smtClean="0"/>
          </a:p>
          <a:p>
            <a:r>
              <a:rPr lang="en-US" sz="2400" dirty="0" smtClean="0"/>
              <a:t>F(1,1,0) = 1.1.0’ = (1.1).1 = 1.1 = 1</a:t>
            </a:r>
          </a:p>
          <a:p>
            <a:r>
              <a:rPr lang="en-US" sz="2400" dirty="0" smtClean="0"/>
              <a:t>Dan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0 </a:t>
            </a:r>
            <a:r>
              <a:rPr lang="en-US" sz="2400" dirty="0" err="1" smtClean="0"/>
              <a:t>untuk</a:t>
            </a:r>
            <a:r>
              <a:rPr lang="en-US" sz="2400" dirty="0" smtClean="0"/>
              <a:t> yang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Selain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aljabar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Boolean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endParaRPr lang="en-US" sz="2400" dirty="0" smtClean="0"/>
          </a:p>
          <a:p>
            <a:r>
              <a:rPr lang="en-US" sz="2400" dirty="0" err="1" smtClean="0"/>
              <a:t>kebenaran</a:t>
            </a:r>
            <a:r>
              <a:rPr lang="en-US" sz="2400" dirty="0" smtClean="0"/>
              <a:t> (truth table) </a:t>
            </a: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5 f(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xyz’ </a:t>
            </a:r>
            <a:r>
              <a:rPr lang="en-US" sz="2400" dirty="0" err="1" smtClean="0"/>
              <a:t>nyatakan</a:t>
            </a:r>
            <a:r>
              <a:rPr lang="en-US" sz="2400" dirty="0" smtClean="0"/>
              <a:t> f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r>
              <a:rPr lang="en-US" sz="2400" dirty="0" smtClean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34400" y="640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8B589F-3ECC-49EF-82AC-DCB2FD10EB0A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114800"/>
            <a:ext cx="50006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097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Fungsi</a:t>
            </a:r>
            <a:r>
              <a:rPr lang="en-US" sz="3200" dirty="0" smtClean="0"/>
              <a:t> Boolean: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Komplemen</a:t>
            </a:r>
            <a:endParaRPr lang="id-ID" sz="32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762000"/>
            <a:ext cx="8267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komplemen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f </a:t>
            </a:r>
            <a:r>
              <a:rPr lang="en-US" sz="2400" dirty="0" err="1" smtClean="0"/>
              <a:t>yaitu</a:t>
            </a:r>
            <a:r>
              <a:rPr lang="en-US" sz="2400" dirty="0" smtClean="0"/>
              <a:t> f’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dicari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fi-FI" sz="2400" dirty="0" smtClean="0"/>
              <a:t>menukarkan nilai 0 menjadi 1 dan nilai 1 menjadi 0 serta</a:t>
            </a:r>
          </a:p>
          <a:p>
            <a:r>
              <a:rPr lang="en-US" sz="2400" dirty="0" err="1" smtClean="0"/>
              <a:t>menukar</a:t>
            </a:r>
            <a:r>
              <a:rPr lang="en-US" sz="2400" dirty="0" smtClean="0"/>
              <a:t> +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.  </a:t>
            </a:r>
            <a:r>
              <a:rPr lang="en-US" sz="2400" dirty="0" err="1" smtClean="0"/>
              <a:t>dan</a:t>
            </a:r>
            <a:r>
              <a:rPr lang="en-US" sz="2400" dirty="0" smtClean="0"/>
              <a:t> .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+.</a:t>
            </a:r>
          </a:p>
          <a:p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membentuk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endParaRPr lang="en-US" sz="2400" dirty="0" smtClean="0"/>
          </a:p>
          <a:p>
            <a:r>
              <a:rPr lang="en-US" sz="2400" dirty="0" err="1" smtClean="0"/>
              <a:t>komplemen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1.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hukum</a:t>
            </a:r>
            <a:r>
              <a:rPr lang="en-US" sz="2400" dirty="0" smtClean="0"/>
              <a:t> De Morgan</a:t>
            </a:r>
          </a:p>
          <a:p>
            <a:r>
              <a:rPr lang="sv-SE" sz="2400" dirty="0" smtClean="0"/>
              <a:t>(x1+x2+…+xn)’= x1’ x2’ … xn’</a:t>
            </a:r>
          </a:p>
          <a:p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dualnya</a:t>
            </a:r>
            <a:r>
              <a:rPr lang="en-US" sz="2400" dirty="0" smtClean="0"/>
              <a:t>:</a:t>
            </a:r>
          </a:p>
          <a:p>
            <a:r>
              <a:rPr lang="fr-FR" sz="2400" dirty="0" smtClean="0"/>
              <a:t>(x1.x2. … . </a:t>
            </a:r>
            <a:r>
              <a:rPr lang="fr-FR" sz="2400" dirty="0" err="1" smtClean="0"/>
              <a:t>xn</a:t>
            </a:r>
            <a:r>
              <a:rPr lang="fr-FR" sz="2400" dirty="0" smtClean="0"/>
              <a:t>)’ = x1’+ x2’+ … + </a:t>
            </a:r>
            <a:r>
              <a:rPr lang="fr-FR" sz="2400" dirty="0" err="1" smtClean="0"/>
              <a:t>xn</a:t>
            </a:r>
            <a:r>
              <a:rPr lang="fr-FR" sz="2400" dirty="0" smtClean="0"/>
              <a:t>’</a:t>
            </a:r>
          </a:p>
          <a:p>
            <a:endParaRPr lang="en-US" sz="2400" dirty="0" smtClean="0"/>
          </a:p>
          <a:p>
            <a:r>
              <a:rPr lang="pl-PL" sz="2400" dirty="0" smtClean="0"/>
              <a:t>Contoh: misal f (x,y,z) = x(y</a:t>
            </a:r>
            <a:r>
              <a:rPr lang="en-US" sz="2400" dirty="0" smtClean="0"/>
              <a:t>’</a:t>
            </a:r>
            <a:r>
              <a:rPr lang="pl-PL" sz="2400" dirty="0" smtClean="0"/>
              <a:t>z</a:t>
            </a:r>
            <a:r>
              <a:rPr lang="en-US" sz="2400" dirty="0" smtClean="0"/>
              <a:t>’</a:t>
            </a:r>
            <a:r>
              <a:rPr lang="pl-PL" sz="2400" dirty="0" smtClean="0"/>
              <a:t>+ yz) maka</a:t>
            </a:r>
          </a:p>
          <a:p>
            <a:pPr>
              <a:tabLst>
                <a:tab pos="969963" algn="l"/>
              </a:tabLst>
            </a:pPr>
            <a:r>
              <a:rPr lang="en-US" sz="2400" dirty="0" smtClean="0"/>
              <a:t>f'(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	= x’+ (</a:t>
            </a:r>
            <a:r>
              <a:rPr lang="en-US" sz="2400" dirty="0" err="1" smtClean="0"/>
              <a:t>y’z’+yz</a:t>
            </a:r>
            <a:r>
              <a:rPr lang="en-US" sz="2400" dirty="0" smtClean="0"/>
              <a:t>)’</a:t>
            </a:r>
          </a:p>
          <a:p>
            <a:pPr>
              <a:tabLst>
                <a:tab pos="969963" algn="l"/>
              </a:tabLst>
            </a:pPr>
            <a:r>
              <a:rPr lang="en-US" sz="2400" dirty="0" smtClean="0"/>
              <a:t>	= x’+ (</a:t>
            </a:r>
            <a:r>
              <a:rPr lang="en-US" sz="2400" dirty="0" err="1" smtClean="0"/>
              <a:t>y’z</a:t>
            </a:r>
            <a:r>
              <a:rPr lang="en-US" sz="2400" dirty="0" smtClean="0"/>
              <a:t>’)’ (</a:t>
            </a:r>
            <a:r>
              <a:rPr lang="en-US" sz="2400" dirty="0" err="1" smtClean="0"/>
              <a:t>yz</a:t>
            </a:r>
            <a:r>
              <a:rPr lang="en-US" sz="2400" dirty="0" smtClean="0"/>
              <a:t>)’</a:t>
            </a:r>
          </a:p>
          <a:p>
            <a:pPr>
              <a:tabLst>
                <a:tab pos="969963" algn="l"/>
              </a:tabLst>
            </a:pPr>
            <a:r>
              <a:rPr lang="en-US" sz="2400" dirty="0" smtClean="0"/>
              <a:t>	= x’+(y +z) (</a:t>
            </a:r>
            <a:r>
              <a:rPr lang="en-US" sz="2400" dirty="0" err="1" smtClean="0"/>
              <a:t>y’+z</a:t>
            </a:r>
            <a:r>
              <a:rPr lang="en-US" sz="2400" dirty="0" smtClean="0"/>
              <a:t>’)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34400" y="640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8B589F-3ECC-49EF-82AC-DCB2FD10EB0A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097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Fungsi</a:t>
            </a:r>
            <a:r>
              <a:rPr lang="en-US" sz="3200" dirty="0" smtClean="0"/>
              <a:t> Boolean: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Komplemen</a:t>
            </a:r>
            <a:endParaRPr lang="id-ID" sz="32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762000"/>
            <a:ext cx="8267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</a:t>
            </a:r>
            <a:r>
              <a:rPr lang="en-US" sz="2400" dirty="0" smtClean="0"/>
              <a:t> </a:t>
            </a:r>
            <a:r>
              <a:rPr lang="en-US" sz="2400" dirty="0" err="1" smtClean="0"/>
              <a:t>dualitas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Cari</a:t>
            </a:r>
            <a:r>
              <a:rPr lang="en-US" sz="2400" dirty="0" smtClean="0"/>
              <a:t> dual </a:t>
            </a:r>
            <a:r>
              <a:rPr lang="en-US" sz="2400" dirty="0" err="1" smtClean="0"/>
              <a:t>dari</a:t>
            </a:r>
            <a:r>
              <a:rPr lang="en-US" sz="2400" dirty="0" smtClean="0"/>
              <a:t> f,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komplemenkan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literalnya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r>
              <a:rPr lang="pl-PL" sz="2400" dirty="0" smtClean="0"/>
              <a:t>misal f (x,y,z) = x(y</a:t>
            </a:r>
            <a:r>
              <a:rPr lang="en-US" sz="2400" dirty="0" smtClean="0"/>
              <a:t>’</a:t>
            </a:r>
            <a:r>
              <a:rPr lang="pl-PL" sz="2400" dirty="0" smtClean="0"/>
              <a:t>z</a:t>
            </a:r>
            <a:r>
              <a:rPr lang="en-US" sz="2400" dirty="0" smtClean="0"/>
              <a:t>’</a:t>
            </a:r>
            <a:r>
              <a:rPr lang="pl-PL" sz="2400" dirty="0" smtClean="0"/>
              <a:t>+ yz) maka</a:t>
            </a:r>
          </a:p>
          <a:p>
            <a:r>
              <a:rPr lang="es-ES" sz="2400" dirty="0" smtClean="0"/>
              <a:t>Dual </a:t>
            </a:r>
            <a:r>
              <a:rPr lang="es-ES" sz="2400" dirty="0" err="1" smtClean="0"/>
              <a:t>dari</a:t>
            </a:r>
            <a:r>
              <a:rPr lang="es-ES" sz="2400" dirty="0" smtClean="0"/>
              <a:t> f: x + (y’+ z’) (y + z)</a:t>
            </a:r>
          </a:p>
          <a:p>
            <a:r>
              <a:rPr lang="en-US" sz="2400" dirty="0" err="1" smtClean="0"/>
              <a:t>Komplemenkan</a:t>
            </a:r>
            <a:r>
              <a:rPr lang="en-US" sz="2400" dirty="0" smtClean="0"/>
              <a:t> </a:t>
            </a:r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 smtClean="0"/>
              <a:t>literalnya</a:t>
            </a:r>
            <a:r>
              <a:rPr lang="en-US" sz="2400" dirty="0" smtClean="0"/>
              <a:t>: x’+(</a:t>
            </a:r>
            <a:r>
              <a:rPr lang="en-US" sz="2400" dirty="0" err="1" smtClean="0"/>
              <a:t>y+z</a:t>
            </a:r>
            <a:r>
              <a:rPr lang="en-US" sz="2400" dirty="0" smtClean="0"/>
              <a:t>) (</a:t>
            </a:r>
            <a:r>
              <a:rPr lang="en-US" sz="2400" dirty="0" err="1" smtClean="0"/>
              <a:t>y’+z</a:t>
            </a:r>
            <a:r>
              <a:rPr lang="en-US" sz="2400" dirty="0" smtClean="0"/>
              <a:t>’) = f’</a:t>
            </a:r>
          </a:p>
          <a:p>
            <a:r>
              <a:rPr lang="en-US" sz="2400" dirty="0" err="1" smtClean="0"/>
              <a:t>Jadi</a:t>
            </a:r>
            <a:r>
              <a:rPr lang="en-US" sz="2400" dirty="0" smtClean="0"/>
              <a:t>, f’(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x’+(</a:t>
            </a:r>
            <a:r>
              <a:rPr lang="en-US" sz="2400" dirty="0" err="1" smtClean="0"/>
              <a:t>y+z</a:t>
            </a:r>
            <a:r>
              <a:rPr lang="en-US" sz="2400" dirty="0" smtClean="0"/>
              <a:t>) (</a:t>
            </a:r>
            <a:r>
              <a:rPr lang="en-US" sz="2400" dirty="0" err="1" smtClean="0"/>
              <a:t>y’+z</a:t>
            </a:r>
            <a:r>
              <a:rPr lang="en-US" sz="2400" dirty="0" smtClean="0"/>
              <a:t>’)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34400" y="640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8B589F-3ECC-49EF-82AC-DCB2FD10EB0A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097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Fungsi</a:t>
            </a:r>
            <a:r>
              <a:rPr lang="en-US" sz="3200" dirty="0" smtClean="0"/>
              <a:t> Boolean: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Komplemen</a:t>
            </a:r>
            <a:endParaRPr lang="id-ID" sz="32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762000"/>
            <a:ext cx="8267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Cari</a:t>
            </a:r>
            <a:r>
              <a:rPr lang="en-US" sz="2400" dirty="0" smtClean="0"/>
              <a:t> </a:t>
            </a:r>
            <a:r>
              <a:rPr lang="en-US" sz="2400" dirty="0" err="1" smtClean="0"/>
              <a:t>komplemen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endParaRPr lang="en-US" sz="2400" dirty="0" smtClean="0"/>
          </a:p>
          <a:p>
            <a:r>
              <a:rPr lang="en-US" sz="2400" dirty="0" smtClean="0"/>
              <a:t>1. f(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x’(</a:t>
            </a:r>
            <a:r>
              <a:rPr lang="en-US" sz="2400" dirty="0" err="1" smtClean="0"/>
              <a:t>yz’+y’z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2. f(x) = x</a:t>
            </a:r>
          </a:p>
          <a:p>
            <a:r>
              <a:rPr lang="es-ES" sz="2400" dirty="0" smtClean="0"/>
              <a:t>3. f(</a:t>
            </a:r>
            <a:r>
              <a:rPr lang="es-ES" sz="2400" dirty="0" err="1" smtClean="0"/>
              <a:t>x,y</a:t>
            </a:r>
            <a:r>
              <a:rPr lang="es-ES" sz="2400" dirty="0" smtClean="0"/>
              <a:t>) = </a:t>
            </a:r>
            <a:r>
              <a:rPr lang="es-ES" sz="2400" dirty="0" err="1" smtClean="0"/>
              <a:t>x’y</a:t>
            </a:r>
            <a:r>
              <a:rPr lang="es-ES" sz="2400" dirty="0" smtClean="0"/>
              <a:t> + </a:t>
            </a:r>
            <a:r>
              <a:rPr lang="es-ES" sz="2400" dirty="0" err="1" smtClean="0"/>
              <a:t>xy</a:t>
            </a:r>
            <a:r>
              <a:rPr lang="es-ES" sz="2400" dirty="0" smtClean="0"/>
              <a:t>’</a:t>
            </a:r>
            <a:endParaRPr lang="es-ES" sz="2400" dirty="0" smtClean="0"/>
          </a:p>
          <a:p>
            <a:r>
              <a:rPr lang="en-US" sz="2400" dirty="0" smtClean="0"/>
              <a:t>4. f(</a:t>
            </a:r>
            <a:r>
              <a:rPr lang="en-US" sz="2400" dirty="0" err="1" smtClean="0"/>
              <a:t>x,y</a:t>
            </a:r>
            <a:r>
              <a:rPr lang="en-US" sz="2400" dirty="0" smtClean="0"/>
              <a:t>) = x’ y’</a:t>
            </a:r>
          </a:p>
          <a:p>
            <a:r>
              <a:rPr lang="en-US" sz="2400" dirty="0" smtClean="0"/>
              <a:t>5. f(</a:t>
            </a:r>
            <a:r>
              <a:rPr lang="en-US" sz="2400" dirty="0" err="1" smtClean="0"/>
              <a:t>x,y</a:t>
            </a:r>
            <a:r>
              <a:rPr lang="en-US" sz="2400" dirty="0" smtClean="0"/>
              <a:t>) = (</a:t>
            </a:r>
            <a:r>
              <a:rPr lang="en-US" sz="2400" dirty="0" err="1" smtClean="0"/>
              <a:t>x+y</a:t>
            </a:r>
            <a:r>
              <a:rPr lang="en-US" sz="2400" dirty="0" smtClean="0"/>
              <a:t>)’</a:t>
            </a:r>
          </a:p>
          <a:p>
            <a:r>
              <a:rPr lang="en-US" sz="2400" dirty="0" smtClean="0"/>
              <a:t>6. f(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xyz’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34400" y="640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8B589F-3ECC-49EF-82AC-DCB2FD10EB0A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631</Words>
  <Application>Microsoft Office PowerPoint</Application>
  <PresentationFormat>On-screen Show (4:3)</PresentationFormat>
  <Paragraphs>89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108</cp:revision>
  <dcterms:created xsi:type="dcterms:W3CDTF">2006-08-16T00:00:00Z</dcterms:created>
  <dcterms:modified xsi:type="dcterms:W3CDTF">2014-10-07T04:48:35Z</dcterms:modified>
</cp:coreProperties>
</file>