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20" r:id="rId3"/>
    <p:sldId id="321" r:id="rId4"/>
    <p:sldId id="32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24" r:id="rId15"/>
    <p:sldId id="325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76" autoAdjust="0"/>
  </p:normalViewPr>
  <p:slideViewPr>
    <p:cSldViewPr>
      <p:cViewPr varScale="1">
        <p:scale>
          <a:sx n="44" d="100"/>
          <a:sy n="44" d="100"/>
        </p:scale>
        <p:origin x="-6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9450" y="1752600"/>
            <a:ext cx="5545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smtClean="0">
                <a:solidFill>
                  <a:srgbClr val="FFFF00"/>
                </a:solidFill>
              </a:rPr>
              <a:t> VI 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Fungsi</a:t>
            </a:r>
            <a:r>
              <a:rPr lang="en-US" sz="3200" b="1" dirty="0" smtClean="0">
                <a:solidFill>
                  <a:srgbClr val="FFFF00"/>
                </a:solidFill>
              </a:rPr>
              <a:t> Boolean </a:t>
            </a:r>
            <a:r>
              <a:rPr lang="en-US" sz="3200" b="1" dirty="0" err="1" smtClean="0">
                <a:solidFill>
                  <a:srgbClr val="FFFF00"/>
                </a:solidFill>
              </a:rPr>
              <a:t>Bentuk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Kanonik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914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Cara 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(a) SOP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xy’z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x’y’z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8200" y="914400"/>
            <a:ext cx="4038600" cy="4972072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(1,4,5,6,7)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(b) POS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   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Distributif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		      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48200" y="1600200"/>
            <a:ext cx="4281518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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(0, 2, 3)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3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Konversi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bentuk</a:t>
            </a:r>
            <a:r>
              <a:rPr lang="en-US" sz="3200" b="1" dirty="0" smtClean="0"/>
              <a:t> SOP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POS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Misalkan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z)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(1, 4, 5, 6, 7)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komplemen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914400" lvl="1" indent="-457200">
              <a:spcBef>
                <a:spcPct val="20000"/>
              </a:spcBef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(0, 2, 3)  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lvl="1" indent="-45720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hukum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De Morgan,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kita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memperoleh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POS: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638800"/>
            <a:ext cx="4204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mi </a:t>
            </a:r>
            <a:r>
              <a:rPr lang="en-US" dirty="0" err="1" smtClean="0"/>
              <a:t>dan</a:t>
            </a:r>
            <a:r>
              <a:rPr lang="en-US" dirty="0" smtClean="0"/>
              <a:t> Mi </a:t>
            </a:r>
            <a:r>
              <a:rPr lang="en-US" dirty="0" err="1" smtClean="0"/>
              <a:t>adalah</a:t>
            </a:r>
            <a:r>
              <a:rPr lang="en-US" dirty="0" smtClean="0"/>
              <a:t> mi’=Mi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3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Konversi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bentuk</a:t>
            </a:r>
            <a:r>
              <a:rPr lang="en-US" sz="3200" b="1" dirty="0" smtClean="0"/>
              <a:t> SOP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POS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’(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))’ 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.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. </a:t>
            </a:r>
            <a:r>
              <a:rPr lang="en-US" sz="2800" i="1" dirty="0" smtClean="0"/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’)’ 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z’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)’ (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+ z’)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427163" algn="l"/>
              </a:tabLst>
              <a:defRPr/>
            </a:pPr>
            <a:r>
              <a:rPr lang="en-US" sz="28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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(0,2,3)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z)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(1, 4, 5, 6, 7)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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(0,2,3).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Kesimpulan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=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12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r>
              <a:rPr lang="en-US" sz="3000" b="1" dirty="0" smtClean="0"/>
              <a:t>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 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a+ </a:t>
            </a:r>
            <a:r>
              <a:rPr lang="en-US" sz="2400" dirty="0" err="1" smtClean="0"/>
              <a:t>bc</a:t>
            </a:r>
            <a:r>
              <a:rPr lang="en-US" sz="2400" dirty="0" smtClean="0"/>
              <a:t>’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SOP </a:t>
            </a:r>
            <a:r>
              <a:rPr lang="en-US" sz="2400" dirty="0" err="1" smtClean="0"/>
              <a:t>dan</a:t>
            </a:r>
            <a:r>
              <a:rPr lang="en-US" sz="2400" dirty="0" smtClean="0"/>
              <a:t> POS</a:t>
            </a:r>
          </a:p>
          <a:p>
            <a:endParaRPr lang="en-US" sz="2400" dirty="0" smtClean="0"/>
          </a:p>
          <a:p>
            <a:r>
              <a:rPr lang="en-US" sz="2400" dirty="0" smtClean="0"/>
              <a:t>SOP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(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)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langkah-langkap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literal </a:t>
            </a:r>
            <a:r>
              <a:rPr lang="en-US" sz="2400" dirty="0" err="1" smtClean="0"/>
              <a:t>setip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ke-1: a = a(</a:t>
            </a:r>
            <a:r>
              <a:rPr lang="en-US" sz="2400" dirty="0" err="1" smtClean="0"/>
              <a:t>b+b</a:t>
            </a:r>
            <a:r>
              <a:rPr lang="en-US" sz="2400" dirty="0" smtClean="0"/>
              <a:t>’) = </a:t>
            </a:r>
            <a:r>
              <a:rPr lang="en-US" sz="2400" dirty="0" err="1" smtClean="0"/>
              <a:t>ab+ab</a:t>
            </a:r>
            <a:r>
              <a:rPr lang="en-US" sz="2400" dirty="0" smtClean="0"/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ke-1.1 = </a:t>
            </a:r>
            <a:r>
              <a:rPr lang="en-US" sz="2400" dirty="0" err="1" smtClean="0"/>
              <a:t>ab</a:t>
            </a:r>
            <a:r>
              <a:rPr lang="en-US" sz="2400" dirty="0" smtClean="0"/>
              <a:t> = </a:t>
            </a:r>
            <a:r>
              <a:rPr lang="en-US" sz="2400" dirty="0" err="1" smtClean="0"/>
              <a:t>ab</a:t>
            </a:r>
            <a:r>
              <a:rPr lang="en-US" sz="2400" dirty="0" smtClean="0"/>
              <a:t>(</a:t>
            </a:r>
            <a:r>
              <a:rPr lang="en-US" sz="2400" dirty="0" err="1" smtClean="0"/>
              <a:t>c+c</a:t>
            </a:r>
            <a:r>
              <a:rPr lang="en-US" sz="2400" dirty="0" smtClean="0"/>
              <a:t>’) = </a:t>
            </a:r>
            <a:r>
              <a:rPr lang="en-US" sz="2400" dirty="0" err="1" smtClean="0"/>
              <a:t>abc+abc</a:t>
            </a:r>
            <a:r>
              <a:rPr lang="en-US" sz="2400" dirty="0" smtClean="0"/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-1.2= </a:t>
            </a:r>
            <a:r>
              <a:rPr lang="en-US" sz="2400" dirty="0" err="1" smtClean="0"/>
              <a:t>ab</a:t>
            </a:r>
            <a:r>
              <a:rPr lang="en-US" sz="2400" dirty="0" smtClean="0"/>
              <a:t>’ = </a:t>
            </a:r>
            <a:r>
              <a:rPr lang="en-US" sz="2400" dirty="0" err="1" smtClean="0"/>
              <a:t>ab</a:t>
            </a:r>
            <a:r>
              <a:rPr lang="en-US" sz="2400" dirty="0" smtClean="0"/>
              <a:t>’(</a:t>
            </a:r>
            <a:r>
              <a:rPr lang="en-US" sz="2400" dirty="0" err="1" smtClean="0"/>
              <a:t>c+c</a:t>
            </a:r>
            <a:r>
              <a:rPr lang="en-US" sz="2400" dirty="0" smtClean="0"/>
              <a:t>’) =</a:t>
            </a:r>
            <a:r>
              <a:rPr lang="en-US" sz="2400" dirty="0" err="1" smtClean="0"/>
              <a:t>ab’c+ab’c</a:t>
            </a:r>
            <a:r>
              <a:rPr lang="en-US" sz="2400" dirty="0" smtClean="0"/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-2 = </a:t>
            </a:r>
            <a:r>
              <a:rPr lang="en-US" sz="2400" dirty="0" err="1" smtClean="0"/>
              <a:t>bc</a:t>
            </a:r>
            <a:r>
              <a:rPr lang="en-US" sz="2400" dirty="0" smtClean="0"/>
              <a:t>’ =</a:t>
            </a:r>
            <a:r>
              <a:rPr lang="en-US" sz="2400" dirty="0" err="1" smtClean="0"/>
              <a:t>bc</a:t>
            </a:r>
            <a:r>
              <a:rPr lang="en-US" sz="2400" dirty="0" smtClean="0"/>
              <a:t>’(</a:t>
            </a:r>
            <a:r>
              <a:rPr lang="en-US" sz="2400" dirty="0" err="1" smtClean="0"/>
              <a:t>a+a</a:t>
            </a:r>
            <a:r>
              <a:rPr lang="en-US" sz="2400" dirty="0" smtClean="0"/>
              <a:t>’) =</a:t>
            </a:r>
            <a:r>
              <a:rPr lang="en-US" sz="2400" dirty="0" err="1" smtClean="0"/>
              <a:t>abc’+abc</a:t>
            </a:r>
            <a:r>
              <a:rPr lang="en-US" sz="2400" dirty="0" smtClean="0"/>
              <a:t>’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ke-1 </a:t>
            </a:r>
            <a:r>
              <a:rPr lang="en-US" sz="2400" dirty="0" err="1" smtClean="0"/>
              <a:t>dan</a:t>
            </a:r>
            <a:r>
              <a:rPr lang="en-US" sz="2400" dirty="0" smtClean="0"/>
              <a:t> ke-2 </a:t>
            </a:r>
            <a:r>
              <a:rPr lang="en-US" sz="2400" dirty="0" err="1" smtClean="0"/>
              <a:t>diperoleh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)=</a:t>
            </a:r>
            <a:r>
              <a:rPr lang="en-US" sz="2400" dirty="0" err="1" smtClean="0"/>
              <a:t>abc+abc’+ab’c+ab’c’+abc’+a’bc</a:t>
            </a:r>
            <a:r>
              <a:rPr lang="en-US" sz="2400" dirty="0" smtClean="0"/>
              <a:t>’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Periksa</a:t>
            </a:r>
            <a:r>
              <a:rPr lang="en-US" sz="2400" dirty="0" smtClean="0"/>
              <a:t> agar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r>
              <a:rPr lang="en-US" sz="2400" dirty="0" smtClean="0"/>
              <a:t>’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)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SOP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</a:t>
            </a:r>
            <a:r>
              <a:rPr lang="en-US" sz="2400" dirty="0" err="1" smtClean="0"/>
              <a:t>abc+abc’+ab’c+ab’c’+a’bc</a:t>
            </a:r>
            <a:r>
              <a:rPr lang="en-US" sz="2400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12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r>
              <a:rPr lang="en-US" sz="3000" b="1" dirty="0" smtClean="0"/>
              <a:t>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POS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(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</a:t>
            </a:r>
            <a:r>
              <a:rPr lang="en-US" sz="2400" dirty="0" err="1" smtClean="0"/>
              <a:t>a+bc</a:t>
            </a:r>
            <a:r>
              <a:rPr lang="en-US" sz="2400" dirty="0" smtClean="0"/>
              <a:t>’  = (</a:t>
            </a:r>
            <a:r>
              <a:rPr lang="en-US" sz="2400" dirty="0" err="1" smtClean="0"/>
              <a:t>a+b</a:t>
            </a:r>
            <a:r>
              <a:rPr lang="en-US" sz="2400" dirty="0" smtClean="0"/>
              <a:t>)(</a:t>
            </a:r>
            <a:r>
              <a:rPr lang="en-US" sz="2400" dirty="0" err="1" smtClean="0"/>
              <a:t>a+c</a:t>
            </a:r>
            <a:r>
              <a:rPr lang="en-US" sz="2400" dirty="0" smtClean="0"/>
              <a:t>’)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1 : </a:t>
            </a:r>
            <a:r>
              <a:rPr lang="en-US" sz="2400" dirty="0" err="1" smtClean="0"/>
              <a:t>a+b</a:t>
            </a:r>
            <a:r>
              <a:rPr lang="en-US" sz="2400" dirty="0" smtClean="0"/>
              <a:t> = </a:t>
            </a:r>
            <a:r>
              <a:rPr lang="en-US" sz="2400" dirty="0" err="1" smtClean="0"/>
              <a:t>a+b+cc</a:t>
            </a:r>
            <a:r>
              <a:rPr lang="en-US" sz="2400" dirty="0" smtClean="0"/>
              <a:t>’ = (</a:t>
            </a:r>
            <a:r>
              <a:rPr lang="en-US" sz="2400" dirty="0" err="1" smtClean="0"/>
              <a:t>a+b+c</a:t>
            </a:r>
            <a:r>
              <a:rPr lang="en-US" sz="2400" dirty="0" smtClean="0"/>
              <a:t>)(</a:t>
            </a:r>
            <a:r>
              <a:rPr lang="en-US" sz="2400" dirty="0" err="1" smtClean="0"/>
              <a:t>a+b+c</a:t>
            </a:r>
            <a:r>
              <a:rPr lang="en-US" sz="2400" dirty="0" smtClean="0"/>
              <a:t>’)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Suku</a:t>
            </a:r>
            <a:r>
              <a:rPr lang="en-US" sz="2400" dirty="0" smtClean="0"/>
              <a:t> 2 : </a:t>
            </a:r>
            <a:r>
              <a:rPr lang="en-US" sz="2400" dirty="0" err="1" smtClean="0"/>
              <a:t>a+c</a:t>
            </a:r>
            <a:r>
              <a:rPr lang="en-US" sz="2400" dirty="0" smtClean="0"/>
              <a:t>’ = </a:t>
            </a:r>
            <a:r>
              <a:rPr lang="en-US" sz="2400" dirty="0" err="1" smtClean="0"/>
              <a:t>a+c’+bb</a:t>
            </a:r>
            <a:r>
              <a:rPr lang="en-US" sz="2400" dirty="0" smtClean="0"/>
              <a:t>’ = (</a:t>
            </a:r>
            <a:r>
              <a:rPr lang="en-US" sz="2400" dirty="0" err="1" smtClean="0"/>
              <a:t>a+b+c</a:t>
            </a:r>
            <a:r>
              <a:rPr lang="en-US" sz="2400" dirty="0" smtClean="0"/>
              <a:t>’)(</a:t>
            </a:r>
            <a:r>
              <a:rPr lang="en-US" sz="2400" dirty="0" err="1" smtClean="0"/>
              <a:t>a+b’+c</a:t>
            </a:r>
            <a:r>
              <a:rPr lang="en-US" sz="2400" dirty="0" smtClean="0"/>
              <a:t>’)</a:t>
            </a:r>
          </a:p>
          <a:p>
            <a:r>
              <a:rPr lang="en-US" sz="2400" dirty="0" err="1" smtClean="0"/>
              <a:t>Suku</a:t>
            </a:r>
            <a:r>
              <a:rPr lang="en-US" sz="2400" dirty="0" smtClean="0"/>
              <a:t> 1 kali </a:t>
            </a:r>
            <a:r>
              <a:rPr lang="en-US" sz="2400" dirty="0" err="1" smtClean="0"/>
              <a:t>suku</a:t>
            </a:r>
            <a:r>
              <a:rPr lang="en-US" sz="2400" dirty="0" smtClean="0"/>
              <a:t> 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periksa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POS:</a:t>
            </a:r>
          </a:p>
          <a:p>
            <a:r>
              <a:rPr lang="en-US" sz="2400" dirty="0" smtClean="0"/>
              <a:t>f(</a:t>
            </a:r>
            <a:r>
              <a:rPr lang="en-US" sz="2400" dirty="0" err="1" smtClean="0"/>
              <a:t>a,b,c</a:t>
            </a:r>
            <a:r>
              <a:rPr lang="en-US" sz="2400" dirty="0" smtClean="0"/>
              <a:t>) = (</a:t>
            </a:r>
            <a:r>
              <a:rPr lang="en-US" sz="2400" dirty="0" err="1" smtClean="0"/>
              <a:t>a+b+c</a:t>
            </a:r>
            <a:r>
              <a:rPr lang="en-US" sz="2400" dirty="0" smtClean="0"/>
              <a:t>)(</a:t>
            </a:r>
            <a:r>
              <a:rPr lang="en-US" sz="2400" dirty="0" err="1" smtClean="0"/>
              <a:t>a+b+c</a:t>
            </a:r>
            <a:r>
              <a:rPr lang="en-US" sz="2400" dirty="0" smtClean="0"/>
              <a:t>’)(</a:t>
            </a:r>
            <a:r>
              <a:rPr lang="en-US" sz="2400" dirty="0" err="1" smtClean="0"/>
              <a:t>a+b’+c</a:t>
            </a:r>
            <a:r>
              <a:rPr lang="en-US" sz="2400" dirty="0" smtClean="0"/>
              <a:t>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362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400" dirty="0" smtClean="0"/>
              <a:t>f' = (m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)’ =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’m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’ = ∑(0,2,3) </a:t>
            </a:r>
            <a:r>
              <a:rPr lang="en-US" sz="2400" dirty="0" err="1" smtClean="0"/>
              <a:t>dikonversikan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POS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∏(0,2,3)</a:t>
            </a:r>
          </a:p>
          <a:p>
            <a:pPr marL="457200" indent="-457200">
              <a:buAutoNum type="alphaLcPeriod"/>
            </a:pP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∏(0,3,4,5) </a:t>
            </a:r>
            <a:r>
              <a:rPr lang="en-US" sz="2400" dirty="0" err="1" smtClean="0"/>
              <a:t>dikonversikan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SOP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∑(1,2,6,7)</a:t>
            </a:r>
          </a:p>
          <a:p>
            <a:pPr marL="457200" indent="-457200">
              <a:buAutoNum type="alphaLcPeriod"/>
            </a:pP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 + </a:t>
            </a:r>
            <a:r>
              <a:rPr lang="en-US" sz="2400" dirty="0" err="1" smtClean="0"/>
              <a:t>xy’z’+x’y’z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/</a:t>
            </a:r>
            <a:r>
              <a:rPr lang="en-US" sz="2400" dirty="0" err="1" smtClean="0"/>
              <a:t>baku</a:t>
            </a:r>
            <a:r>
              <a:rPr lang="en-US" sz="2400" dirty="0" smtClean="0"/>
              <a:t> SOP = m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∑(1,4,7)</a:t>
            </a:r>
          </a:p>
          <a:p>
            <a:pPr marL="457200" indent="-457200">
              <a:buAutoNum type="alphaLcPeriod"/>
            </a:pP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g(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=(</a:t>
            </a:r>
            <a:r>
              <a:rPr lang="en-US" sz="2400" dirty="0" err="1" smtClean="0"/>
              <a:t>x+y+z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dirty="0" smtClean="0"/>
              <a:t>’)(</a:t>
            </a:r>
            <a:r>
              <a:rPr lang="en-US" sz="2400" dirty="0" err="1" smtClean="0"/>
              <a:t>x’+y’z</a:t>
            </a:r>
            <a:r>
              <a:rPr lang="en-US" sz="2400" dirty="0" smtClean="0"/>
              <a:t>)(</a:t>
            </a:r>
            <a:r>
              <a:rPr lang="en-US" sz="2400" dirty="0" err="1" smtClean="0"/>
              <a:t>x’+y’+z</a:t>
            </a:r>
            <a:r>
              <a:rPr lang="en-US" sz="2400" dirty="0" smtClean="0"/>
              <a:t>) POS =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= ∏(0,2,3,5,6)</a:t>
            </a:r>
          </a:p>
          <a:p>
            <a:pPr marL="457200" indent="-4572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77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7696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Boolean yang </a:t>
            </a:r>
            <a:r>
              <a:rPr lang="en-US" sz="2400" dirty="0" err="1" smtClean="0"/>
              <a:t>dipresentasikan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</a:t>
            </a:r>
            <a:r>
              <a:rPr lang="en-US" sz="2400" dirty="0" err="1" smtClean="0"/>
              <a:t>x.y.z</a:t>
            </a:r>
            <a:r>
              <a:rPr lang="en-US" sz="2400" dirty="0" smtClean="0"/>
              <a:t> + </a:t>
            </a:r>
            <a:r>
              <a:rPr lang="en-US" sz="2400" dirty="0" err="1" smtClean="0"/>
              <a:t>x.y’.z</a:t>
            </a:r>
            <a:r>
              <a:rPr lang="en-US" sz="2400" dirty="0" smtClean="0"/>
              <a:t>’ + </a:t>
            </a:r>
            <a:r>
              <a:rPr lang="en-US" sz="2400" dirty="0" err="1" smtClean="0"/>
              <a:t>x’.y’.z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g(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(</a:t>
            </a:r>
            <a:r>
              <a:rPr lang="en-US" sz="2400" dirty="0" err="1" smtClean="0"/>
              <a:t>x+y+z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dirty="0" smtClean="0"/>
              <a:t>)(</a:t>
            </a:r>
            <a:r>
              <a:rPr lang="en-US" sz="2400" dirty="0" err="1" smtClean="0"/>
              <a:t>x+y’+z</a:t>
            </a:r>
            <a:r>
              <a:rPr lang="en-US" sz="2400" smtClean="0"/>
              <a:t>)(</a:t>
            </a:r>
            <a:r>
              <a:rPr lang="en-US" sz="2400" dirty="0" err="1" smtClean="0"/>
              <a:t>x+y+z</a:t>
            </a:r>
            <a:r>
              <a:rPr lang="en-US" sz="2400" dirty="0" smtClean="0"/>
              <a:t>’)(</a:t>
            </a:r>
            <a:r>
              <a:rPr lang="en-US" sz="2400" dirty="0" err="1" smtClean="0"/>
              <a:t>x’+y’+z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Fungsi</a:t>
            </a:r>
            <a:r>
              <a:rPr lang="en-US" sz="2400" dirty="0" smtClean="0"/>
              <a:t>  f  </a:t>
            </a:r>
            <a:r>
              <a:rPr lang="en-US" sz="2400" dirty="0" err="1" smtClean="0"/>
              <a:t>dan</a:t>
            </a:r>
            <a:r>
              <a:rPr lang="en-US" sz="2400" dirty="0" smtClean="0"/>
              <a:t> 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f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penjumlahan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kali </a:t>
            </a:r>
            <a:r>
              <a:rPr lang="en-US" sz="2400" dirty="0" err="1" smtClean="0"/>
              <a:t>literalnya</a:t>
            </a:r>
            <a:r>
              <a:rPr lang="en-US" sz="2400" dirty="0" smtClean="0"/>
              <a:t>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q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literalnya</a:t>
            </a:r>
            <a:r>
              <a:rPr lang="en-US" sz="2400" dirty="0" smtClean="0"/>
              <a:t>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suku</a:t>
            </a:r>
            <a:r>
              <a:rPr lang="en-US" sz="2400" dirty="0" smtClean="0"/>
              <a:t> (term)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literal yang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</a:t>
            </a:r>
            <a:r>
              <a:rPr lang="en-US" sz="2400" dirty="0" err="1" smtClean="0"/>
              <a:t>x,y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z.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77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Definisi</a:t>
            </a:r>
            <a:r>
              <a:rPr lang="en-US" sz="2000" dirty="0" smtClean="0"/>
              <a:t>: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kali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kali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suku</a:t>
            </a:r>
            <a:r>
              <a:rPr lang="en-US" sz="2000" dirty="0" smtClean="0"/>
              <a:t> </a:t>
            </a:r>
            <a:r>
              <a:rPr lang="en-US" sz="2000" dirty="0" err="1" smtClean="0"/>
              <a:t>mengandung</a:t>
            </a:r>
            <a:r>
              <a:rPr lang="en-US" sz="2000" dirty="0" smtClean="0"/>
              <a:t> literal </a:t>
            </a:r>
            <a:r>
              <a:rPr lang="en-US" sz="2000" dirty="0" err="1" smtClean="0"/>
              <a:t>lengkap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Minterm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Sum-Of-Product (SOP)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Maxterm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Product-Of-Sum (POS)</a:t>
            </a:r>
          </a:p>
          <a:p>
            <a:pPr marL="457200" indent="-457200"/>
            <a:endParaRPr lang="en-US" sz="2400" dirty="0" smtClean="0"/>
          </a:p>
          <a:p>
            <a:r>
              <a:rPr lang="en-US" sz="2000" dirty="0" err="1" smtClean="0"/>
              <a:t>Minterm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maxterm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ditunjukkan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400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3038" y="4267200"/>
          <a:ext cx="591947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/>
                <a:gridCol w="1016000"/>
                <a:gridCol w="1220470"/>
                <a:gridCol w="635000"/>
                <a:gridCol w="1346200"/>
                <a:gridCol w="6858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SOP/</a:t>
                      </a:r>
                      <a:r>
                        <a:rPr lang="en-US" dirty="0" err="1" smtClean="0"/>
                        <a:t>Minterm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POS/</a:t>
                      </a:r>
                      <a:r>
                        <a:rPr lang="en-US" dirty="0" err="1" smtClean="0"/>
                        <a:t>Maxterm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x’y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629400" y="4343400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Suku-suku</a:t>
            </a:r>
            <a:r>
              <a:rPr lang="en-US" dirty="0" smtClean="0"/>
              <a:t> SOP </a:t>
            </a:r>
            <a:r>
              <a:rPr lang="en-US" dirty="0" err="1" smtClean="0"/>
              <a:t>bernilai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suku-suku</a:t>
            </a:r>
            <a:r>
              <a:rPr lang="en-US" dirty="0" smtClean="0"/>
              <a:t> POS </a:t>
            </a:r>
            <a:r>
              <a:rPr lang="en-US" dirty="0" err="1" smtClean="0"/>
              <a:t>bernilai</a:t>
            </a:r>
            <a:r>
              <a:rPr lang="en-US" dirty="0" smtClean="0"/>
              <a:t> 0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77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kanonik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Minterm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maxterm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ditunjukkan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400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905000"/>
          <a:ext cx="6271272" cy="3977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1138"/>
                <a:gridCol w="441138"/>
                <a:gridCol w="441138"/>
                <a:gridCol w="1220470"/>
                <a:gridCol w="1244918"/>
                <a:gridCol w="1237552"/>
                <a:gridCol w="1244918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SOP/</a:t>
                      </a:r>
                      <a:r>
                        <a:rPr lang="en-US" dirty="0" err="1" smtClean="0"/>
                        <a:t>Minterm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POS/</a:t>
                      </a:r>
                      <a:r>
                        <a:rPr lang="en-US" dirty="0" err="1" smtClean="0"/>
                        <a:t>Maxterm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bernilai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Suku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/Term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bernilai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0)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x‘y’z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x+y+z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x‘y’z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x+y’+z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x'yz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sz="1800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x+y’+z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xy‘z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x+y’+z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xy’z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x‘+y+z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xy‘z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x’+y+z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xyz’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x‘+y’+z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x‘+y’+z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53200" y="1905000"/>
            <a:ext cx="2514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Suku-suku</a:t>
            </a:r>
            <a:r>
              <a:rPr lang="en-US" dirty="0" smtClean="0"/>
              <a:t> SOP </a:t>
            </a:r>
            <a:r>
              <a:rPr lang="en-US" dirty="0" err="1" smtClean="0"/>
              <a:t>bernilai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suku-suku</a:t>
            </a:r>
            <a:r>
              <a:rPr lang="en-US" dirty="0" smtClean="0"/>
              <a:t> POS </a:t>
            </a:r>
            <a:r>
              <a:rPr lang="en-US" dirty="0" err="1" smtClean="0"/>
              <a:t>bernilai</a:t>
            </a:r>
            <a:r>
              <a:rPr lang="en-US" dirty="0" smtClean="0"/>
              <a:t> 0</a:t>
            </a:r>
          </a:p>
          <a:p>
            <a:endParaRPr lang="en-US" dirty="0" smtClean="0"/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x=0 , y=1,z=0 </a:t>
            </a:r>
            <a:r>
              <a:rPr lang="en-US" dirty="0" err="1" smtClean="0"/>
              <a:t>maka</a:t>
            </a:r>
            <a:r>
              <a:rPr lang="en-US" dirty="0" smtClean="0"/>
              <a:t> term </a:t>
            </a:r>
            <a:r>
              <a:rPr lang="en-US" dirty="0" err="1" smtClean="0"/>
              <a:t>dari</a:t>
            </a:r>
            <a:r>
              <a:rPr lang="en-US" dirty="0" smtClean="0"/>
              <a:t> SOP </a:t>
            </a:r>
            <a:r>
              <a:rPr lang="en-US" dirty="0" err="1" smtClean="0"/>
              <a:t>adalah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  <a:r>
              <a:rPr lang="en-US" dirty="0" err="1" smtClean="0"/>
              <a:t>x’yz</a:t>
            </a:r>
            <a:r>
              <a:rPr lang="en-US" dirty="0" smtClean="0"/>
              <a:t> =1.1.1=1 </a:t>
            </a:r>
            <a:r>
              <a:rPr lang="en-US" dirty="0" err="1" smtClean="0"/>
              <a:t>dimana</a:t>
            </a:r>
            <a:r>
              <a:rPr lang="en-US" dirty="0" smtClean="0"/>
              <a:t> x’=(0)’=1, y=1 </a:t>
            </a:r>
            <a:r>
              <a:rPr lang="en-US" dirty="0" err="1" smtClean="0"/>
              <a:t>dan</a:t>
            </a:r>
            <a:r>
              <a:rPr lang="en-US" dirty="0" smtClean="0"/>
              <a:t> z’=(0)’=1</a:t>
            </a:r>
          </a:p>
          <a:p>
            <a:endParaRPr lang="en-US" sz="2000" dirty="0" smtClean="0"/>
          </a:p>
          <a:p>
            <a:r>
              <a:rPr lang="en-US" sz="2000" dirty="0" smtClean="0"/>
              <a:t>Term </a:t>
            </a:r>
            <a:r>
              <a:rPr lang="en-US" sz="2000" dirty="0" err="1" smtClean="0"/>
              <a:t>dari</a:t>
            </a:r>
            <a:r>
              <a:rPr lang="en-US" sz="2000" dirty="0" smtClean="0"/>
              <a:t> POS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</a:t>
            </a:r>
            <a:r>
              <a:rPr lang="en-US" sz="2000" dirty="0" err="1" smtClean="0"/>
              <a:t>x+y’+z</a:t>
            </a:r>
            <a:r>
              <a:rPr lang="en-US" sz="2000" dirty="0" smtClean="0"/>
              <a:t>=0+(1)’+0=0+0+0=0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POS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SOP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879931"/>
            <a:ext cx="82296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Booelan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aljabar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tabel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kebenaran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minterm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maxterm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kombinasinya</a:t>
            </a:r>
            <a:r>
              <a:rPr lang="en-US" sz="2800" dirty="0" smtClean="0"/>
              <a:t>.</a:t>
            </a:r>
          </a:p>
          <a:p>
            <a:pPr marL="457200" indent="-457200"/>
            <a:endParaRPr lang="en-US" sz="28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b="1" dirty="0" smtClean="0"/>
              <a:t>SOP</a:t>
            </a:r>
            <a:r>
              <a:rPr lang="en-US" sz="2800" dirty="0" smtClean="0"/>
              <a:t>, </a:t>
            </a:r>
            <a:r>
              <a:rPr lang="en-US" sz="2800" dirty="0" err="1" smtClean="0"/>
              <a:t>tinjau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peubah-peubah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nilai</a:t>
            </a:r>
            <a:r>
              <a:rPr lang="en-US" sz="2800" b="1" dirty="0" smtClean="0"/>
              <a:t> 1</a:t>
            </a:r>
            <a:r>
              <a:rPr lang="en-US" sz="2800" dirty="0" smtClean="0"/>
              <a:t>. </a:t>
            </a:r>
          </a:p>
          <a:p>
            <a:pPr marL="457200" indent="-457200"/>
            <a:endParaRPr lang="en-US" sz="28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b="1" dirty="0" smtClean="0"/>
              <a:t>POS</a:t>
            </a:r>
            <a:r>
              <a:rPr lang="en-US" sz="2800" dirty="0" smtClean="0"/>
              <a:t>, </a:t>
            </a:r>
            <a:r>
              <a:rPr lang="en-US" sz="2800" dirty="0" err="1" smtClean="0"/>
              <a:t>tinjau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peubah-peubah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nilai</a:t>
            </a:r>
            <a:r>
              <a:rPr lang="en-US" sz="2800" b="1" dirty="0" smtClean="0"/>
              <a:t> 0</a:t>
            </a:r>
            <a:r>
              <a:rPr lang="en-US" sz="2800" dirty="0" smtClean="0"/>
              <a:t>. </a:t>
            </a:r>
          </a:p>
          <a:p>
            <a:pPr algn="just"/>
            <a:endParaRPr lang="en-US" sz="2400" dirty="0" smtClean="0"/>
          </a:p>
          <a:p>
            <a:pPr marL="457200" indent="-4572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341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Nyatakan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kebenaran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bawah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kanonik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SOP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6262" y="2105020"/>
          <a:ext cx="3476325" cy="3357586"/>
        </p:xfrm>
        <a:graphic>
          <a:graphicData uri="http://schemas.openxmlformats.org/drawingml/2006/table">
            <a:tbl>
              <a:tblPr/>
              <a:tblGrid>
                <a:gridCol w="549086"/>
                <a:gridCol w="549086"/>
                <a:gridCol w="549086"/>
                <a:gridCol w="1829067"/>
              </a:tblGrid>
              <a:tr h="3730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x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y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Times New Roman"/>
                        </a:rPr>
                        <a:t>z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2984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036637"/>
            <a:ext cx="6934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SOP</a:t>
            </a:r>
          </a:p>
          <a:p>
            <a:pPr lvl="0">
              <a:buNone/>
            </a:pPr>
            <a:endParaRPr lang="en-US" sz="2400" b="1" dirty="0" smtClean="0"/>
          </a:p>
          <a:p>
            <a:pPr marL="401638" indent="-401638">
              <a:buFont typeface="Wingdings" pitchFamily="2" charset="2"/>
              <a:buChar char="ü"/>
            </a:pP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yang 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1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001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100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111</a:t>
            </a:r>
          </a:p>
          <a:p>
            <a:pPr marL="401638" indent="-401638"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 SOP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 marL="858838" lvl="1" indent="-401638">
              <a:buFont typeface="Wingdings" pitchFamily="2" charset="2"/>
              <a:buChar char="ü"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=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x</a:t>
            </a:r>
            <a:r>
              <a:rPr lang="en-US" sz="2400" b="1" dirty="0" err="1" smtClean="0">
                <a:solidFill>
                  <a:srgbClr val="FF0000"/>
                </a:solidFill>
              </a:rPr>
              <a:t>’</a:t>
            </a:r>
            <a:r>
              <a:rPr lang="en-US" sz="2400" b="1" i="1" dirty="0" err="1" smtClean="0">
                <a:solidFill>
                  <a:srgbClr val="FF0000"/>
                </a:solidFill>
              </a:rPr>
              <a:t>y</a:t>
            </a:r>
            <a:r>
              <a:rPr lang="en-US" sz="2400" b="1" dirty="0" err="1" smtClean="0">
                <a:solidFill>
                  <a:srgbClr val="FF0000"/>
                </a:solidFill>
              </a:rPr>
              <a:t>’</a:t>
            </a:r>
            <a:r>
              <a:rPr lang="en-US" sz="2400" b="1" i="1" dirty="0" err="1" smtClean="0">
                <a:solidFill>
                  <a:srgbClr val="FF0000"/>
                </a:solidFill>
              </a:rPr>
              <a:t>z</a:t>
            </a:r>
            <a:r>
              <a:rPr lang="en-US" sz="2400" b="1" dirty="0" smtClean="0"/>
              <a:t> + </a:t>
            </a:r>
            <a:r>
              <a:rPr lang="en-US" sz="2400" b="1" i="1" dirty="0" err="1" smtClean="0">
                <a:solidFill>
                  <a:srgbClr val="FFC000"/>
                </a:solidFill>
              </a:rPr>
              <a:t>xy</a:t>
            </a:r>
            <a:r>
              <a:rPr lang="en-US" sz="2400" b="1" dirty="0" err="1" smtClean="0">
                <a:solidFill>
                  <a:srgbClr val="FFC000"/>
                </a:solidFill>
              </a:rPr>
              <a:t>’</a:t>
            </a:r>
            <a:r>
              <a:rPr lang="en-US" sz="2400" b="1" i="1" dirty="0" err="1" smtClean="0">
                <a:solidFill>
                  <a:srgbClr val="FFC000"/>
                </a:solidFill>
              </a:rPr>
              <a:t>z</a:t>
            </a:r>
            <a:r>
              <a:rPr lang="en-US" sz="2400" b="1" dirty="0" smtClean="0">
                <a:solidFill>
                  <a:srgbClr val="FFC000"/>
                </a:solidFill>
              </a:rPr>
              <a:t>’ </a:t>
            </a:r>
            <a:r>
              <a:rPr lang="en-US" sz="2400" b="1" dirty="0" smtClean="0"/>
              <a:t>+ </a:t>
            </a:r>
            <a:r>
              <a:rPr lang="en-US" sz="2400" b="1" i="1" dirty="0" smtClean="0">
                <a:solidFill>
                  <a:srgbClr val="00B050"/>
                </a:solidFill>
              </a:rPr>
              <a:t>xyz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401638" indent="-401638">
              <a:buFont typeface="Wingdings" pitchFamily="2" charset="2"/>
              <a:buChar char="ü"/>
            </a:pP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minterm</a:t>
            </a:r>
            <a:r>
              <a:rPr lang="en-US" sz="2400" dirty="0" smtClean="0"/>
              <a:t>),</a:t>
            </a:r>
          </a:p>
          <a:p>
            <a:pPr marL="858838" lvl="1" indent="-401638">
              <a:buFont typeface="Wingdings" pitchFamily="2" charset="2"/>
              <a:buChar char="ü"/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=  </a:t>
            </a:r>
            <a:r>
              <a:rPr lang="en-US" sz="2400" b="1" i="1" dirty="0" smtClean="0">
                <a:solidFill>
                  <a:srgbClr val="FF0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 + </a:t>
            </a:r>
            <a:r>
              <a:rPr lang="en-US" sz="2400" b="1" i="1" dirty="0" smtClean="0">
                <a:solidFill>
                  <a:srgbClr val="FFC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4 </a:t>
            </a:r>
            <a:r>
              <a:rPr lang="en-US" sz="2400" b="1" dirty="0" smtClean="0"/>
              <a:t>+ </a:t>
            </a:r>
            <a:r>
              <a:rPr lang="en-US" sz="2400" b="1" i="1" dirty="0" smtClean="0">
                <a:solidFill>
                  <a:srgbClr val="00B05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7</a:t>
            </a:r>
            <a:r>
              <a:rPr lang="en-US" sz="2400" b="1" dirty="0" smtClean="0"/>
              <a:t> = </a:t>
            </a:r>
            <a:r>
              <a:rPr lang="en-US" sz="2400" b="1" dirty="0" smtClean="0">
                <a:sym typeface="Symbol"/>
              </a:rPr>
              <a:t></a:t>
            </a:r>
            <a:r>
              <a:rPr lang="en-US" sz="2400" b="1" dirty="0" smtClean="0"/>
              <a:t> (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4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7</a:t>
            </a:r>
            <a:r>
              <a:rPr lang="en-US" sz="2400" b="1" dirty="0" smtClean="0"/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56866" y="228600"/>
            <a:ext cx="2287134" cy="2499577"/>
            <a:chOff x="3428433" y="2179211"/>
            <a:chExt cx="2287134" cy="2499577"/>
          </a:xfrm>
        </p:grpSpPr>
        <p:sp>
          <p:nvSpPr>
            <p:cNvPr id="9" name="Rounded Rectangle 8"/>
            <p:cNvSpPr/>
            <p:nvPr/>
          </p:nvSpPr>
          <p:spPr>
            <a:xfrm>
              <a:off x="3428433" y="4177312"/>
              <a:ext cx="2214578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28433" y="3562080"/>
              <a:ext cx="2214578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28433" y="2890984"/>
              <a:ext cx="2214578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tabl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747" y="2179211"/>
              <a:ext cx="2072820" cy="24995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7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Jawaban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798637"/>
            <a:ext cx="6934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POS</a:t>
            </a:r>
          </a:p>
          <a:p>
            <a:pPr lvl="0">
              <a:buNone/>
            </a:pP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yang 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0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000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010</a:t>
            </a:r>
            <a:r>
              <a:rPr lang="en-US" sz="2400" dirty="0" smtClean="0"/>
              <a:t>,  </a:t>
            </a:r>
            <a:r>
              <a:rPr lang="en-US" sz="2400" b="1" dirty="0" smtClean="0">
                <a:solidFill>
                  <a:srgbClr val="FFC000"/>
                </a:solidFill>
              </a:rPr>
              <a:t>011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F0"/>
                </a:solidFill>
              </a:rPr>
              <a:t>101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110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kanonik</a:t>
            </a:r>
            <a:r>
              <a:rPr lang="en-US" sz="2400" dirty="0" smtClean="0"/>
              <a:t> POS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 marL="914400" lvl="1" indent="-457200"/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 = 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</a:rPr>
              <a:t> + </a:t>
            </a:r>
            <a:r>
              <a:rPr lang="en-US" sz="2400" b="1" i="1" dirty="0" smtClean="0">
                <a:solidFill>
                  <a:srgbClr val="FF0000"/>
                </a:solidFill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</a:rPr>
              <a:t> + </a:t>
            </a:r>
            <a:r>
              <a:rPr lang="en-US" sz="2400" b="1" i="1" dirty="0" smtClean="0">
                <a:solidFill>
                  <a:srgbClr val="FF0000"/>
                </a:solidFill>
              </a:rPr>
              <a:t>z</a:t>
            </a:r>
            <a:r>
              <a:rPr lang="en-US" sz="2400" b="1" dirty="0" smtClean="0">
                <a:solidFill>
                  <a:srgbClr val="00B050"/>
                </a:solidFill>
              </a:rPr>
              <a:t>)(</a:t>
            </a:r>
            <a:r>
              <a:rPr lang="en-US" sz="2400" b="1" i="1" dirty="0" smtClean="0">
                <a:solidFill>
                  <a:srgbClr val="00B050"/>
                </a:solidFill>
              </a:rPr>
              <a:t>x</a:t>
            </a:r>
            <a:r>
              <a:rPr lang="en-US" sz="2400" b="1" dirty="0" smtClean="0">
                <a:solidFill>
                  <a:srgbClr val="00B050"/>
                </a:solidFill>
              </a:rPr>
              <a:t> + </a:t>
            </a:r>
            <a:r>
              <a:rPr lang="en-US" sz="2400" b="1" i="1" dirty="0" smtClean="0">
                <a:solidFill>
                  <a:srgbClr val="00B050"/>
                </a:solidFill>
              </a:rPr>
              <a:t>y</a:t>
            </a:r>
            <a:r>
              <a:rPr lang="en-US" sz="2400" b="1" dirty="0" smtClean="0">
                <a:solidFill>
                  <a:srgbClr val="00B050"/>
                </a:solidFill>
              </a:rPr>
              <a:t>’+ </a:t>
            </a:r>
            <a:r>
              <a:rPr lang="en-US" sz="2400" b="1" i="1" dirty="0" smtClean="0">
                <a:solidFill>
                  <a:srgbClr val="00B050"/>
                </a:solidFill>
              </a:rPr>
              <a:t>z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FFC000"/>
                </a:solidFill>
              </a:rPr>
              <a:t>(</a:t>
            </a:r>
            <a:r>
              <a:rPr lang="en-US" sz="2400" b="1" i="1" dirty="0" smtClean="0">
                <a:solidFill>
                  <a:srgbClr val="FFC000"/>
                </a:solidFill>
              </a:rPr>
              <a:t>x</a:t>
            </a:r>
            <a:r>
              <a:rPr lang="en-US" sz="2400" b="1" dirty="0" smtClean="0">
                <a:solidFill>
                  <a:srgbClr val="FFC000"/>
                </a:solidFill>
              </a:rPr>
              <a:t> + </a:t>
            </a:r>
            <a:r>
              <a:rPr lang="en-US" sz="2400" b="1" i="1" dirty="0" smtClean="0">
                <a:solidFill>
                  <a:srgbClr val="FFC000"/>
                </a:solidFill>
              </a:rPr>
              <a:t>y</a:t>
            </a:r>
            <a:r>
              <a:rPr lang="en-US" sz="2400" b="1" dirty="0" smtClean="0">
                <a:solidFill>
                  <a:srgbClr val="FFC000"/>
                </a:solidFill>
              </a:rPr>
              <a:t>’+ </a:t>
            </a:r>
            <a:r>
              <a:rPr lang="en-US" sz="2400" b="1" i="1" dirty="0" smtClean="0">
                <a:solidFill>
                  <a:srgbClr val="FFC000"/>
                </a:solidFill>
              </a:rPr>
              <a:t>z</a:t>
            </a:r>
            <a:r>
              <a:rPr lang="en-US" sz="2400" b="1" dirty="0" smtClean="0">
                <a:solidFill>
                  <a:srgbClr val="FFC000"/>
                </a:solidFill>
              </a:rPr>
              <a:t>’)</a:t>
            </a:r>
          </a:p>
          <a:p>
            <a:pPr marL="2286000" lvl="4" indent="-457200"/>
            <a:r>
              <a:rPr lang="en-US" sz="2400" b="1" i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(</a:t>
            </a:r>
            <a:r>
              <a:rPr lang="en-US" sz="2400" b="1" i="1" dirty="0" smtClean="0">
                <a:solidFill>
                  <a:srgbClr val="00B0F0"/>
                </a:solidFill>
              </a:rPr>
              <a:t>x</a:t>
            </a:r>
            <a:r>
              <a:rPr lang="en-US" sz="2400" b="1" dirty="0" smtClean="0">
                <a:solidFill>
                  <a:srgbClr val="00B0F0"/>
                </a:solidFill>
              </a:rPr>
              <a:t>’+ </a:t>
            </a:r>
            <a:r>
              <a:rPr lang="en-US" sz="2400" b="1" i="1" dirty="0" smtClean="0">
                <a:solidFill>
                  <a:srgbClr val="00B0F0"/>
                </a:solidFill>
              </a:rPr>
              <a:t>y</a:t>
            </a:r>
            <a:r>
              <a:rPr lang="en-US" sz="2400" b="1" dirty="0" smtClean="0">
                <a:solidFill>
                  <a:srgbClr val="00B0F0"/>
                </a:solidFill>
              </a:rPr>
              <a:t> + </a:t>
            </a:r>
            <a:r>
              <a:rPr lang="en-US" sz="2400" b="1" i="1" dirty="0" smtClean="0">
                <a:solidFill>
                  <a:srgbClr val="00B0F0"/>
                </a:solidFill>
              </a:rPr>
              <a:t>z</a:t>
            </a:r>
            <a:r>
              <a:rPr lang="en-US" sz="2400" b="1" dirty="0" smtClean="0">
                <a:solidFill>
                  <a:srgbClr val="00B0F0"/>
                </a:solidFill>
              </a:rPr>
              <a:t>’)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i="1" dirty="0" smtClean="0">
                <a:solidFill>
                  <a:srgbClr val="7030A0"/>
                </a:solidFill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</a:rPr>
              <a:t>’+ </a:t>
            </a:r>
            <a:r>
              <a:rPr lang="en-US" sz="2400" b="1" i="1" dirty="0" smtClean="0">
                <a:solidFill>
                  <a:srgbClr val="7030A0"/>
                </a:solidFill>
              </a:rPr>
              <a:t>y</a:t>
            </a:r>
            <a:r>
              <a:rPr lang="en-US" sz="2400" b="1" dirty="0" smtClean="0">
                <a:solidFill>
                  <a:srgbClr val="7030A0"/>
                </a:solidFill>
              </a:rPr>
              <a:t>’+ </a:t>
            </a:r>
            <a:r>
              <a:rPr lang="en-US" sz="2400" b="1" i="1" dirty="0" smtClean="0">
                <a:solidFill>
                  <a:srgbClr val="7030A0"/>
                </a:solidFill>
              </a:rPr>
              <a:t>z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maxterm</a:t>
            </a:r>
            <a:r>
              <a:rPr lang="en-US" sz="2400" dirty="0" smtClean="0"/>
              <a:t>)</a:t>
            </a:r>
          </a:p>
          <a:p>
            <a:pPr marL="914400" lvl="1" indent="-457200"/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 =  </a:t>
            </a:r>
            <a:r>
              <a:rPr lang="en-US" sz="2400" b="1" i="1" dirty="0" smtClean="0">
                <a:solidFill>
                  <a:srgbClr val="FF0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00B05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FFC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3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00B0F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5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7030A0"/>
                </a:solidFill>
              </a:rPr>
              <a:t>M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6</a:t>
            </a:r>
            <a:r>
              <a:rPr lang="en-US" sz="2400" b="1" dirty="0" smtClean="0"/>
              <a:t> = </a:t>
            </a:r>
            <a:r>
              <a:rPr lang="en-US" sz="2400" b="1" dirty="0" smtClean="0">
                <a:sym typeface="Symbol"/>
              </a:rPr>
              <a:t>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3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B0F0"/>
                </a:solidFill>
              </a:rPr>
              <a:t>5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6</a:t>
            </a:r>
            <a:r>
              <a:rPr lang="en-US" sz="2400" b="1" dirty="0" smtClean="0"/>
              <a:t>)</a:t>
            </a:r>
          </a:p>
          <a:p>
            <a:pPr lvl="0">
              <a:buNone/>
            </a:pPr>
            <a:endParaRPr lang="en-US" sz="2400" b="1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6934200" y="91223"/>
            <a:ext cx="2133600" cy="2499577"/>
            <a:chOff x="3581408" y="2179211"/>
            <a:chExt cx="2133600" cy="2499577"/>
          </a:xfrm>
        </p:grpSpPr>
        <p:sp>
          <p:nvSpPr>
            <p:cNvPr id="15" name="Rounded Rectangle 14"/>
            <p:cNvSpPr/>
            <p:nvPr/>
          </p:nvSpPr>
          <p:spPr>
            <a:xfrm>
              <a:off x="3581408" y="4022297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81408" y="3791235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1408" y="3355215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81408" y="3132527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81408" y="2743805"/>
              <a:ext cx="2133600" cy="182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0" name="tabl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8" y="2179211"/>
              <a:ext cx="1910880" cy="2499577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5791200" y="533400"/>
            <a:ext cx="1077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+ </a:t>
            </a:r>
            <a:r>
              <a:rPr lang="en-US" b="1" i="1" dirty="0" smtClean="0">
                <a:solidFill>
                  <a:srgbClr val="FF0000"/>
                </a:solidFill>
              </a:rPr>
              <a:t>y</a:t>
            </a:r>
            <a:r>
              <a:rPr lang="en-US" b="1" dirty="0" smtClean="0">
                <a:solidFill>
                  <a:srgbClr val="FF0000"/>
                </a:solidFill>
              </a:rPr>
              <a:t> + </a:t>
            </a:r>
            <a:r>
              <a:rPr lang="en-US" b="1" i="1" dirty="0" smtClean="0">
                <a:solidFill>
                  <a:srgbClr val="FF0000"/>
                </a:solidFill>
              </a:rPr>
              <a:t>z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886200" y="926275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 + </a:t>
            </a:r>
            <a:r>
              <a:rPr lang="en-US" b="1" i="1" dirty="0" smtClean="0">
                <a:solidFill>
                  <a:srgbClr val="00B050"/>
                </a:solidFill>
              </a:rPr>
              <a:t>y</a:t>
            </a:r>
            <a:r>
              <a:rPr lang="en-US" b="1" dirty="0" smtClean="0">
                <a:solidFill>
                  <a:srgbClr val="00B050"/>
                </a:solidFill>
              </a:rPr>
              <a:t>’+ </a:t>
            </a:r>
            <a:r>
              <a:rPr lang="en-US" b="1" i="1" dirty="0" smtClean="0">
                <a:solidFill>
                  <a:srgbClr val="00B050"/>
                </a:solidFill>
              </a:rPr>
              <a:t>z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5791200" y="1219200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n-US" b="1" i="1" dirty="0" smtClean="0">
                <a:solidFill>
                  <a:srgbClr val="FFC000"/>
                </a:solidFill>
              </a:rPr>
              <a:t>x</a:t>
            </a:r>
            <a:r>
              <a:rPr lang="en-US" b="1" dirty="0" smtClean="0">
                <a:solidFill>
                  <a:srgbClr val="FFC000"/>
                </a:solidFill>
              </a:rPr>
              <a:t> + </a:t>
            </a:r>
            <a:r>
              <a:rPr lang="en-US" b="1" i="1" dirty="0" smtClean="0">
                <a:solidFill>
                  <a:srgbClr val="FFC000"/>
                </a:solidFill>
              </a:rPr>
              <a:t>y</a:t>
            </a:r>
            <a:r>
              <a:rPr lang="en-US" b="1" dirty="0" smtClean="0">
                <a:solidFill>
                  <a:srgbClr val="FFC000"/>
                </a:solidFill>
              </a:rPr>
              <a:t>’+ </a:t>
            </a:r>
            <a:r>
              <a:rPr lang="en-US" b="1" i="1" dirty="0" smtClean="0">
                <a:solidFill>
                  <a:srgbClr val="FFC000"/>
                </a:solidFill>
              </a:rPr>
              <a:t>z</a:t>
            </a:r>
            <a:r>
              <a:rPr lang="en-US" b="1" dirty="0" smtClean="0">
                <a:solidFill>
                  <a:srgbClr val="FFC000"/>
                </a:solidFill>
              </a:rPr>
              <a:t>’)</a:t>
            </a:r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5715000" y="1600200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(</a:t>
            </a:r>
            <a:r>
              <a:rPr lang="en-US" b="1" i="1" dirty="0" smtClean="0">
                <a:solidFill>
                  <a:srgbClr val="00B0F0"/>
                </a:solidFill>
              </a:rPr>
              <a:t>x</a:t>
            </a:r>
            <a:r>
              <a:rPr lang="en-US" b="1" dirty="0" smtClean="0">
                <a:solidFill>
                  <a:srgbClr val="00B0F0"/>
                </a:solidFill>
              </a:rPr>
              <a:t>’+ </a:t>
            </a:r>
            <a:r>
              <a:rPr lang="en-US" b="1" i="1" dirty="0" smtClean="0">
                <a:solidFill>
                  <a:srgbClr val="00B0F0"/>
                </a:solidFill>
              </a:rPr>
              <a:t>y</a:t>
            </a:r>
            <a:r>
              <a:rPr lang="en-US" b="1" dirty="0" smtClean="0">
                <a:solidFill>
                  <a:srgbClr val="00B0F0"/>
                </a:solidFill>
              </a:rPr>
              <a:t> + </a:t>
            </a:r>
            <a:r>
              <a:rPr lang="en-US" b="1" i="1" dirty="0" smtClean="0">
                <a:solidFill>
                  <a:srgbClr val="00B0F0"/>
                </a:solidFill>
              </a:rPr>
              <a:t>z</a:t>
            </a:r>
            <a:r>
              <a:rPr lang="en-US" b="1" dirty="0" smtClean="0">
                <a:solidFill>
                  <a:srgbClr val="00B0F0"/>
                </a:solidFill>
              </a:rPr>
              <a:t>’)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5791200" y="1828800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b="1" dirty="0" smtClean="0">
                <a:solidFill>
                  <a:srgbClr val="7030A0"/>
                </a:solidFill>
              </a:rPr>
              <a:t>’+ </a:t>
            </a:r>
            <a:r>
              <a:rPr lang="en-US" b="1" i="1" dirty="0" smtClean="0">
                <a:solidFill>
                  <a:srgbClr val="7030A0"/>
                </a:solidFill>
              </a:rPr>
              <a:t>y</a:t>
            </a:r>
            <a:r>
              <a:rPr lang="en-US" b="1" dirty="0" smtClean="0">
                <a:solidFill>
                  <a:srgbClr val="7030A0"/>
                </a:solidFill>
              </a:rPr>
              <a:t>’+ </a:t>
            </a:r>
            <a:r>
              <a:rPr lang="en-US" b="1" i="1" dirty="0" smtClean="0">
                <a:solidFill>
                  <a:srgbClr val="7030A0"/>
                </a:solidFill>
              </a:rPr>
              <a:t>z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073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Menyatakan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fungsi</a:t>
            </a:r>
            <a:r>
              <a:rPr lang="en-US" sz="3000" b="1" dirty="0" smtClean="0"/>
              <a:t> Boolean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bentuk</a:t>
            </a:r>
            <a:r>
              <a:rPr lang="en-US" sz="3000" b="1" dirty="0" smtClean="0"/>
              <a:t> SOP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POS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036637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SOP </a:t>
            </a:r>
            <a:r>
              <a:rPr lang="en-US" sz="2800" dirty="0" err="1" smtClean="0"/>
              <a:t>atau</a:t>
            </a:r>
            <a:r>
              <a:rPr lang="en-US" sz="2800" dirty="0" smtClean="0"/>
              <a:t> POS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Melengkapi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literalnya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penyederhaan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hukum</a:t>
            </a:r>
            <a:r>
              <a:rPr lang="en-US" sz="2800" dirty="0" smtClean="0"/>
              <a:t>/</a:t>
            </a:r>
            <a:r>
              <a:rPr lang="en-US" sz="2800" dirty="0" err="1" smtClean="0"/>
              <a:t>teorema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berlaku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r>
              <a:rPr lang="en-US" sz="2800" dirty="0" err="1" smtClean="0"/>
              <a:t>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Boolean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, </a:t>
            </a:r>
            <a:r>
              <a:rPr lang="en-US" sz="2800" i="1" dirty="0" smtClean="0"/>
              <a:t>y</a:t>
            </a:r>
            <a:r>
              <a:rPr lang="en-US" sz="2800" dirty="0" smtClean="0"/>
              <a:t>, </a:t>
            </a:r>
            <a:r>
              <a:rPr lang="en-US" sz="2800" i="1" dirty="0" smtClean="0"/>
              <a:t>z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y</a:t>
            </a:r>
            <a:r>
              <a:rPr lang="en-US" sz="2800" dirty="0" err="1" smtClean="0"/>
              <a:t>’</a:t>
            </a:r>
            <a:r>
              <a:rPr lang="en-US" sz="2800" i="1" dirty="0" err="1" smtClean="0"/>
              <a:t>z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kanonik</a:t>
            </a:r>
            <a:r>
              <a:rPr lang="en-US" sz="2800" dirty="0" smtClean="0"/>
              <a:t> SOP </a:t>
            </a:r>
            <a:r>
              <a:rPr lang="en-US" sz="2800" dirty="0" err="1" smtClean="0"/>
              <a:t>dan</a:t>
            </a:r>
            <a:r>
              <a:rPr lang="en-US" sz="2800" dirty="0" smtClean="0"/>
              <a:t> POS!</a:t>
            </a:r>
          </a:p>
          <a:p>
            <a:pPr lvl="0">
              <a:buNone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1445</Words>
  <Application>Microsoft Office PowerPoint</Application>
  <PresentationFormat>On-screen Show (4:3)</PresentationFormat>
  <Paragraphs>328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186</cp:revision>
  <dcterms:created xsi:type="dcterms:W3CDTF">2006-08-16T00:00:00Z</dcterms:created>
  <dcterms:modified xsi:type="dcterms:W3CDTF">2015-11-11T07:59:50Z</dcterms:modified>
</cp:coreProperties>
</file>